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76"/>
  </p:notesMasterIdLst>
  <p:sldIdLst>
    <p:sldId id="256" r:id="rId7"/>
    <p:sldId id="257" r:id="rId8"/>
    <p:sldId id="335" r:id="rId9"/>
    <p:sldId id="336" r:id="rId10"/>
    <p:sldId id="287" r:id="rId11"/>
    <p:sldId id="339" r:id="rId12"/>
    <p:sldId id="340" r:id="rId13"/>
    <p:sldId id="341" r:id="rId14"/>
    <p:sldId id="316" r:id="rId15"/>
    <p:sldId id="345" r:id="rId16"/>
    <p:sldId id="346" r:id="rId17"/>
    <p:sldId id="347" r:id="rId18"/>
    <p:sldId id="348" r:id="rId19"/>
    <p:sldId id="349" r:id="rId20"/>
    <p:sldId id="350" r:id="rId21"/>
    <p:sldId id="351" r:id="rId22"/>
    <p:sldId id="352" r:id="rId23"/>
    <p:sldId id="353" r:id="rId24"/>
    <p:sldId id="288" r:id="rId25"/>
    <p:sldId id="299" r:id="rId26"/>
    <p:sldId id="289" r:id="rId27"/>
    <p:sldId id="362" r:id="rId28"/>
    <p:sldId id="363" r:id="rId29"/>
    <p:sldId id="364" r:id="rId30"/>
    <p:sldId id="365"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2" r:id="rId66"/>
    <p:sldId id="413" r:id="rId67"/>
    <p:sldId id="414" r:id="rId68"/>
    <p:sldId id="415" r:id="rId69"/>
    <p:sldId id="416" r:id="rId70"/>
    <p:sldId id="417" r:id="rId71"/>
    <p:sldId id="418" r:id="rId72"/>
    <p:sldId id="419" r:id="rId73"/>
    <p:sldId id="296" r:id="rId74"/>
    <p:sldId id="330" r:id="rId7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9pPr>
  </p:defaultTextStyle>
  <p:extLst>
    <p:ext uri="{EFAFB233-063F-42B5-8137-9DF3F51BA10A}">
      <p15:sldGuideLst xmlns:p15="http://schemas.microsoft.com/office/powerpoint/2012/main">
        <p15:guide id="1" orient="horz" pos="2160">
          <p15:clr>
            <a:srgbClr val="A4A3A4"/>
          </p15:clr>
        </p15:guide>
        <p15:guide id="2" pos="29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8EE"/>
    <a:srgbClr val="008AF2"/>
    <a:srgbClr val="0996FF"/>
    <a:srgbClr val="00A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1554" y="78"/>
      </p:cViewPr>
      <p:guideLst>
        <p:guide orient="horz" pos="2160"/>
        <p:guide pos="29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7170" name="页眉占位符 1"/>
          <p:cNvSpPr>
            <a:spLocks noGrp="1"/>
          </p:cNvSpPr>
          <p:nvPr>
            <p:ph type="hdr" sz="quarter"/>
          </p:nvPr>
        </p:nvSpPr>
        <p:spPr>
          <a:xfrm>
            <a:off x="0" y="0"/>
            <a:ext cx="2971800" cy="457200"/>
          </a:xfrm>
          <a:prstGeom prst="rect">
            <a:avLst/>
          </a:prstGeom>
          <a:noFill/>
          <a:ln w="9525">
            <a:noFill/>
            <a:miter/>
          </a:ln>
        </p:spPr>
        <p:txBody>
          <a:bodyPr/>
          <a:lstStyle/>
          <a:p>
            <a:pPr lvl="0" eaLnBrk="1" hangingPunct="1"/>
            <a:endParaRPr lang="zh-CN" altLang="en-US" sz="1200" dirty="0">
              <a:latin typeface="Calibri" pitchFamily="2" charset="0"/>
              <a:ea typeface="微软雅黑" pitchFamily="2" charset="-122"/>
            </a:endParaRPr>
          </a:p>
        </p:txBody>
      </p:sp>
      <p:sp>
        <p:nvSpPr>
          <p:cNvPr id="7171" name="日期占位符 2"/>
          <p:cNvSpPr>
            <a:spLocks noGrp="1"/>
          </p:cNvSpPr>
          <p:nvPr>
            <p:ph type="dt" idx="1"/>
          </p:nvPr>
        </p:nvSpPr>
        <p:spPr>
          <a:xfrm>
            <a:off x="3884613" y="0"/>
            <a:ext cx="2971800" cy="457200"/>
          </a:xfrm>
          <a:prstGeom prst="rect">
            <a:avLst/>
          </a:prstGeom>
          <a:noFill/>
          <a:ln w="9525">
            <a:noFill/>
            <a:miter/>
          </a:ln>
        </p:spPr>
        <p:txBody>
          <a:bodyPr/>
          <a:lstStyle/>
          <a:p>
            <a:pPr lvl="0" algn="r" eaLnBrk="1" hangingPunct="1"/>
            <a:fld id="{BB962C8B-B14F-4D97-AF65-F5344CB8AC3E}" type="datetimeFigureOut">
              <a:rPr lang="zh-CN" altLang="en-US" sz="1200" dirty="0">
                <a:latin typeface="Calibri" pitchFamily="2" charset="0"/>
                <a:ea typeface="微软雅黑" pitchFamily="2" charset="-122"/>
              </a:rPr>
              <a:t>2017/3/13</a:t>
            </a:fld>
            <a:endParaRPr lang="zh-CN" altLang="en-US" sz="1200" dirty="0">
              <a:latin typeface="Calibri" pitchFamily="2" charset="0"/>
              <a:ea typeface="微软雅黑" pitchFamily="2" charset="-122"/>
            </a:endParaRPr>
          </a:p>
        </p:txBody>
      </p:sp>
      <p:sp>
        <p:nvSpPr>
          <p:cNvPr id="7172" name="幻灯片图像占位符 3"/>
          <p:cNvSpPr>
            <a:spLocks noGrp="1" noRot="1" noChangeAspect="1"/>
          </p:cNvSpPr>
          <p:nvPr>
            <p:ph type="sldImg" idx="2"/>
          </p:nvPr>
        </p:nvSpPr>
        <p:spPr>
          <a:xfrm>
            <a:off x="1143000" y="685800"/>
            <a:ext cx="4572000" cy="3429000"/>
          </a:xfrm>
          <a:prstGeom prst="rect">
            <a:avLst/>
          </a:prstGeom>
          <a:noFill/>
          <a:ln w="9525">
            <a:noFill/>
            <a:miter/>
          </a:ln>
        </p:spPr>
        <p:txBody>
          <a:bodyPr/>
          <a:lstStyle/>
          <a:p>
            <a:endParaRPr lang="zh-CN" altLang="en-US"/>
          </a:p>
        </p:txBody>
      </p:sp>
      <p:sp>
        <p:nvSpPr>
          <p:cNvPr id="7173" name="备注占位符 4"/>
          <p:cNvSpPr>
            <a:spLocks noGrp="1"/>
          </p:cNvSpPr>
          <p:nvPr>
            <p:ph type="body" sz="quarter" idx="3"/>
          </p:nvPr>
        </p:nvSpPr>
        <p:spPr>
          <a:xfrm>
            <a:off x="685800" y="4343400"/>
            <a:ext cx="5486400" cy="4114800"/>
          </a:xfrm>
          <a:prstGeom prst="rect">
            <a:avLst/>
          </a:prstGeom>
          <a:noFill/>
          <a:ln w="9525">
            <a:noFill/>
            <a:miter/>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4" name="页脚占位符 5"/>
          <p:cNvSpPr>
            <a:spLocks noGrp="1"/>
          </p:cNvSpPr>
          <p:nvPr>
            <p:ph type="ftr" sz="quarter" idx="4"/>
          </p:nvPr>
        </p:nvSpPr>
        <p:spPr>
          <a:xfrm>
            <a:off x="0" y="8685213"/>
            <a:ext cx="2971800" cy="457200"/>
          </a:xfrm>
          <a:prstGeom prst="rect">
            <a:avLst/>
          </a:prstGeom>
          <a:noFill/>
          <a:ln w="9525">
            <a:noFill/>
            <a:miter/>
          </a:ln>
        </p:spPr>
        <p:txBody>
          <a:bodyPr anchor="b"/>
          <a:lstStyle/>
          <a:p>
            <a:pPr lvl="0" eaLnBrk="1" hangingPunct="1"/>
            <a:endParaRPr lang="zh-CN" altLang="en-US" sz="1200" dirty="0">
              <a:latin typeface="Calibri" pitchFamily="2" charset="0"/>
              <a:ea typeface="微软雅黑" pitchFamily="2" charset="-122"/>
            </a:endParaRPr>
          </a:p>
        </p:txBody>
      </p:sp>
      <p:sp>
        <p:nvSpPr>
          <p:cNvPr id="7175" name="灯片编号占位符 6"/>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a:t>
            </a:fld>
            <a:endParaRPr lang="zh-CN" altLang="en-US" sz="1200" dirty="0">
              <a:latin typeface="Calibri" pitchFamily="2" charset="0"/>
              <a:ea typeface="微软雅黑" pitchFamily="2" charset="-122"/>
            </a:endParaRPr>
          </a:p>
        </p:txBody>
      </p:sp>
    </p:spTree>
  </p:cSld>
  <p:clrMap bg1="lt1" tx1="dk1" bg2="lt2" tx2="dk2" accent1="accent1" accent2="accent2" accent3="accent3" accent4="accent4" accent5="accent5" accent6="accent6" hlink="hlink" folHlink="folHlink"/>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11267" name="备注占位符 2"/>
          <p:cNvSpPr>
            <a:spLocks noGrp="1"/>
          </p:cNvSpPr>
          <p:nvPr>
            <p:ph type="body" idx="1"/>
          </p:nvPr>
        </p:nvSpPr>
        <p:spPr/>
        <p:txBody>
          <a:bodyPr vert="horz" wrap="square" anchor="t"/>
          <a:lstStyle/>
          <a:p>
            <a:pPr lvl="0" eaLnBrk="1" hangingPunct="1">
              <a:lnSpc>
                <a:spcPct val="90000"/>
              </a:lnSpc>
            </a:pPr>
            <a:r>
              <a:rPr lang="en-US" altLang="x-none" sz="900" dirty="0"/>
              <a:t>1</a:t>
            </a:r>
            <a:r>
              <a:rPr lang="zh-CN" altLang="en-US" sz="900" dirty="0"/>
              <a:t>、对象开放（</a:t>
            </a:r>
            <a:r>
              <a:rPr lang="en-US" altLang="x-none" sz="900" dirty="0"/>
              <a:t>Every People</a:t>
            </a:r>
            <a:r>
              <a:rPr lang="zh-CN" altLang="en-US" sz="900" dirty="0"/>
              <a:t>）——有教无类，让所有的人“学有所教，学有其所，学有所成”。</a:t>
            </a:r>
          </a:p>
          <a:p>
            <a:pPr lvl="0" eaLnBrk="1" hangingPunct="1">
              <a:lnSpc>
                <a:spcPct val="90000"/>
              </a:lnSpc>
            </a:pPr>
            <a:r>
              <a:rPr lang="en-US" altLang="x-none" sz="900" dirty="0"/>
              <a:t>2</a:t>
            </a:r>
            <a:r>
              <a:rPr lang="zh-CN" altLang="en-US" sz="900" dirty="0"/>
              <a:t>、时间开放（</a:t>
            </a:r>
            <a:r>
              <a:rPr lang="en-US" altLang="x-none" sz="900" dirty="0"/>
              <a:t>Every Times</a:t>
            </a:r>
            <a:r>
              <a:rPr lang="zh-CN" altLang="en-US" sz="900" dirty="0"/>
              <a:t>）——随时学习，</a:t>
            </a:r>
            <a:r>
              <a:rPr lang="en-US" altLang="x-none" sz="900" dirty="0"/>
              <a:t>2.5~8</a:t>
            </a:r>
            <a:r>
              <a:rPr lang="zh-CN" altLang="en-US" sz="900" dirty="0"/>
              <a:t>年的学分制，弹性的教学管理制度，泛在学习（</a:t>
            </a:r>
            <a:r>
              <a:rPr lang="en-US" altLang="x-none" sz="900" dirty="0"/>
              <a:t>Ubiquitous Learning</a:t>
            </a:r>
            <a:r>
              <a:rPr lang="zh-CN" altLang="en-US" sz="900" dirty="0"/>
              <a:t>），“</a:t>
            </a:r>
            <a:r>
              <a:rPr lang="en-US" altLang="x-none" sz="900" dirty="0"/>
              <a:t>365/7/24</a:t>
            </a:r>
            <a:r>
              <a:rPr lang="zh-CN" altLang="en-US" sz="900" dirty="0"/>
              <a:t>”全天候学习。</a:t>
            </a:r>
          </a:p>
          <a:p>
            <a:pPr lvl="0" eaLnBrk="1" hangingPunct="1">
              <a:lnSpc>
                <a:spcPct val="90000"/>
              </a:lnSpc>
            </a:pPr>
            <a:r>
              <a:rPr lang="en-US" altLang="x-none" sz="900" dirty="0"/>
              <a:t>3</a:t>
            </a:r>
            <a:r>
              <a:rPr lang="zh-CN" altLang="en-US" sz="900" dirty="0"/>
              <a:t>、地点开放（</a:t>
            </a:r>
            <a:r>
              <a:rPr lang="en-US" altLang="x-none" sz="900" dirty="0"/>
              <a:t>Every Where</a:t>
            </a:r>
            <a:r>
              <a:rPr lang="zh-CN" altLang="en-US" sz="900" dirty="0"/>
              <a:t>）——随地学习，移动学习（</a:t>
            </a:r>
            <a:r>
              <a:rPr lang="en-US" altLang="x-none" sz="900" dirty="0"/>
              <a:t>Mobile Learning</a:t>
            </a:r>
            <a:r>
              <a:rPr lang="zh-CN" altLang="en-US" sz="900" dirty="0"/>
              <a:t>），泛在学习（</a:t>
            </a:r>
            <a:r>
              <a:rPr lang="en-US" altLang="x-none" sz="900" dirty="0"/>
              <a:t>Ubiquitous Learning</a:t>
            </a:r>
            <a:r>
              <a:rPr lang="zh-CN" altLang="en-US" sz="900" dirty="0"/>
              <a:t>），云学习（</a:t>
            </a:r>
            <a:r>
              <a:rPr lang="en-US" altLang="x-none" sz="900" dirty="0"/>
              <a:t>Clouds Learning</a:t>
            </a:r>
            <a:r>
              <a:rPr lang="zh-CN" altLang="en-US" sz="900" dirty="0"/>
              <a:t>）任何一个终端都是学习地点。</a:t>
            </a:r>
          </a:p>
          <a:p>
            <a:pPr lvl="0" eaLnBrk="1" hangingPunct="1">
              <a:lnSpc>
                <a:spcPct val="90000"/>
              </a:lnSpc>
            </a:pPr>
            <a:r>
              <a:rPr lang="en-US" altLang="x-none" sz="900" dirty="0"/>
              <a:t>4</a:t>
            </a:r>
            <a:r>
              <a:rPr lang="zh-CN" altLang="en-US" sz="900" dirty="0"/>
              <a:t>、资源开放（</a:t>
            </a:r>
            <a:r>
              <a:rPr lang="en-US" altLang="x-none" sz="900" dirty="0"/>
              <a:t>Every Resources</a:t>
            </a:r>
            <a:r>
              <a:rPr lang="zh-CN" altLang="en-US" sz="900" dirty="0"/>
              <a:t>）——各种各样的学习资源组合（文本、课件、网络资源、</a:t>
            </a:r>
            <a:r>
              <a:rPr lang="en-US" altLang="x-none" sz="900" dirty="0"/>
              <a:t>PPT</a:t>
            </a:r>
            <a:r>
              <a:rPr lang="zh-CN" altLang="en-US" sz="900" dirty="0"/>
              <a:t>、流媒体等等），全过程的支持服务，天网</a:t>
            </a:r>
            <a:r>
              <a:rPr lang="en-US" altLang="x-none" sz="900" dirty="0"/>
              <a:t>/</a:t>
            </a:r>
            <a:r>
              <a:rPr lang="zh-CN" altLang="en-US" sz="900" dirty="0"/>
              <a:t>人网</a:t>
            </a:r>
            <a:r>
              <a:rPr lang="en-US" altLang="x-none" sz="900" dirty="0"/>
              <a:t>/</a:t>
            </a:r>
            <a:r>
              <a:rPr lang="zh-CN" altLang="en-US" sz="900" dirty="0"/>
              <a:t>地网三结合。</a:t>
            </a:r>
          </a:p>
          <a:p>
            <a:pPr lvl="0" eaLnBrk="1" hangingPunct="1">
              <a:lnSpc>
                <a:spcPct val="90000"/>
              </a:lnSpc>
            </a:pPr>
            <a:r>
              <a:rPr lang="en-US" altLang="x-none" sz="900" dirty="0"/>
              <a:t>5</a:t>
            </a:r>
            <a:r>
              <a:rPr lang="zh-CN" altLang="en-US" sz="900" dirty="0"/>
              <a:t>、方法开放（</a:t>
            </a:r>
            <a:r>
              <a:rPr lang="en-US" altLang="x-none" sz="900" dirty="0"/>
              <a:t>Every Methods</a:t>
            </a:r>
            <a:r>
              <a:rPr lang="zh-CN" altLang="en-US" sz="900" dirty="0"/>
              <a:t>）——按需学习、个性化学习（</a:t>
            </a:r>
            <a:r>
              <a:rPr lang="en-US" altLang="x-none" sz="900" dirty="0"/>
              <a:t>Personalized Learning,</a:t>
            </a:r>
            <a:r>
              <a:rPr lang="zh-CN" altLang="en-US" sz="900" dirty="0"/>
              <a:t>根据自己的学习需要和学习风格、优势智能，选用最适合的学习方法、学习策略和学习方式，并且能得到相应的支持服务）、自主学习</a:t>
            </a:r>
            <a:r>
              <a:rPr lang="en-US" altLang="x-none" sz="900" dirty="0"/>
              <a:t>+</a:t>
            </a:r>
            <a:r>
              <a:rPr lang="zh-CN" altLang="en-US" sz="900" dirty="0"/>
              <a:t>面授学习</a:t>
            </a:r>
            <a:r>
              <a:rPr lang="en-US" altLang="x-none" sz="900" dirty="0"/>
              <a:t>+</a:t>
            </a:r>
            <a:r>
              <a:rPr lang="zh-CN" altLang="en-US" sz="900" dirty="0"/>
              <a:t>网络学习。</a:t>
            </a:r>
          </a:p>
          <a:p>
            <a:pPr lvl="0" eaLnBrk="1" hangingPunct="1">
              <a:lnSpc>
                <a:spcPct val="90000"/>
              </a:lnSpc>
            </a:pPr>
            <a:r>
              <a:rPr lang="en-US" altLang="x-none" sz="900" dirty="0"/>
              <a:t>6</a:t>
            </a:r>
            <a:r>
              <a:rPr lang="zh-CN" altLang="en-US" sz="900" dirty="0"/>
              <a:t>、观念开放（</a:t>
            </a:r>
            <a:r>
              <a:rPr lang="en-US" altLang="x-none" sz="900" dirty="0"/>
              <a:t>Every Ideas</a:t>
            </a:r>
            <a:r>
              <a:rPr lang="zh-CN" altLang="en-US" sz="900" dirty="0"/>
              <a:t>）——互动、交互</a:t>
            </a:r>
            <a:r>
              <a:rPr lang="en-US" altLang="x-none" sz="900" dirty="0"/>
              <a:t>/</a:t>
            </a:r>
            <a:r>
              <a:rPr lang="zh-CN" altLang="en-US" sz="900" dirty="0"/>
              <a:t>交流，师生</a:t>
            </a:r>
            <a:r>
              <a:rPr lang="en-US" altLang="x-none" sz="900" dirty="0"/>
              <a:t>/</a:t>
            </a:r>
            <a:r>
              <a:rPr lang="zh-CN" altLang="en-US" sz="900" dirty="0"/>
              <a:t>生生等互动，多种观点的发散与汇聚，展示</a:t>
            </a:r>
            <a:r>
              <a:rPr lang="en-US" altLang="x-none" sz="900" dirty="0"/>
              <a:t>/</a:t>
            </a:r>
            <a:r>
              <a:rPr lang="zh-CN" altLang="en-US" sz="900" dirty="0"/>
              <a:t>共享</a:t>
            </a:r>
            <a:r>
              <a:rPr lang="en-US" altLang="x-none" sz="900" dirty="0"/>
              <a:t>/</a:t>
            </a:r>
            <a:r>
              <a:rPr lang="zh-CN" altLang="en-US" sz="900" dirty="0"/>
              <a:t>反思与进步；同时，也意味着开放教育本身是向社会、教育等各个行业开放的、与时俱进的系统。</a:t>
            </a:r>
            <a:endParaRPr lang="en-US" altLang="x-none" sz="900" dirty="0"/>
          </a:p>
          <a:p>
            <a:pPr lvl="0" eaLnBrk="1" hangingPunct="1">
              <a:lnSpc>
                <a:spcPct val="90000"/>
              </a:lnSpc>
            </a:pPr>
            <a:endParaRPr lang="en-US" altLang="x-none" sz="900" dirty="0"/>
          </a:p>
          <a:p>
            <a:pPr lvl="0" eaLnBrk="1" hangingPunct="1">
              <a:lnSpc>
                <a:spcPct val="90000"/>
              </a:lnSpc>
            </a:pPr>
            <a:r>
              <a:rPr lang="zh-CN" altLang="en-US" b="1" dirty="0"/>
              <a:t>开放教育的三个基本特征</a:t>
            </a:r>
            <a:endParaRPr lang="zh-CN" altLang="en-US" dirty="0"/>
          </a:p>
          <a:p>
            <a:pPr lvl="0" eaLnBrk="1" hangingPunct="1">
              <a:lnSpc>
                <a:spcPct val="90000"/>
              </a:lnSpc>
            </a:pPr>
            <a:r>
              <a:rPr lang="zh-CN" altLang="en-US" dirty="0"/>
              <a:t>开放教育中的学习资源、学习环境、学习过程的开放，它不受时间、地点的限制，什么都是开放的。电大开放教育的模式改变了广播电视教育单向传输、封闭面授为主的传统模式。</a:t>
            </a:r>
          </a:p>
          <a:p>
            <a:pPr lvl="0" eaLnBrk="1" hangingPunct="1">
              <a:lnSpc>
                <a:spcPct val="90000"/>
              </a:lnSpc>
            </a:pPr>
            <a:r>
              <a:rPr lang="en-US" altLang="x-none" dirty="0"/>
              <a:t>1</a:t>
            </a:r>
            <a:r>
              <a:rPr lang="zh-CN" altLang="en-US" dirty="0"/>
              <a:t>、自主性：强调学生的自主学习，教师的引导、辅导要服从、服务于学生的自主学习；</a:t>
            </a:r>
          </a:p>
          <a:p>
            <a:pPr lvl="0" eaLnBrk="1" hangingPunct="1">
              <a:lnSpc>
                <a:spcPct val="90000"/>
              </a:lnSpc>
            </a:pPr>
            <a:r>
              <a:rPr lang="en-US" altLang="x-none" dirty="0"/>
              <a:t>2</a:t>
            </a:r>
            <a:r>
              <a:rPr lang="zh-CN" altLang="en-US" dirty="0"/>
              <a:t>、针对性：强调教学活动要针对学生的学习特点、能力特点、生活角色多元的特点来进行，强调解决学生学习过程中的难点重点问题，强调突出教学过程的关键环节——互动；</a:t>
            </a:r>
          </a:p>
          <a:p>
            <a:pPr lvl="0" eaLnBrk="1" hangingPunct="1">
              <a:lnSpc>
                <a:spcPct val="90000"/>
              </a:lnSpc>
            </a:pPr>
            <a:r>
              <a:rPr lang="en-US" altLang="x-none" dirty="0"/>
              <a:t>3</a:t>
            </a:r>
            <a:r>
              <a:rPr lang="zh-CN" altLang="en-US" dirty="0"/>
              <a:t>、多样性：各地各专业、课程都可根据各自特点来形成自己的教学模式。</a:t>
            </a:r>
          </a:p>
          <a:p>
            <a:pPr lvl="0" eaLnBrk="1" hangingPunct="1">
              <a:lnSpc>
                <a:spcPct val="90000"/>
              </a:lnSpc>
            </a:pPr>
            <a:endParaRPr lang="zh-CN" altLang="en-US" sz="900" dirty="0"/>
          </a:p>
          <a:p>
            <a:pPr lvl="0" eaLnBrk="1" hangingPunct="1">
              <a:lnSpc>
                <a:spcPct val="90000"/>
              </a:lnSpc>
            </a:pPr>
            <a:endParaRPr lang="zh-CN" altLang="en-US" sz="900" dirty="0"/>
          </a:p>
        </p:txBody>
      </p:sp>
      <p:sp>
        <p:nvSpPr>
          <p:cNvPr id="11268"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28</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29</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30</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31</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32</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35</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36</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37</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11267" name="备注占位符 2"/>
          <p:cNvSpPr>
            <a:spLocks noGrp="1"/>
          </p:cNvSpPr>
          <p:nvPr>
            <p:ph type="body" idx="1"/>
          </p:nvPr>
        </p:nvSpPr>
        <p:spPr/>
        <p:txBody>
          <a:bodyPr vert="horz" wrap="square" anchor="t"/>
          <a:lstStyle/>
          <a:p>
            <a:pPr lvl="0" eaLnBrk="1" hangingPunct="1">
              <a:lnSpc>
                <a:spcPct val="90000"/>
              </a:lnSpc>
            </a:pPr>
            <a:r>
              <a:rPr lang="en-US" altLang="x-none" sz="900" dirty="0"/>
              <a:t>1</a:t>
            </a:r>
            <a:r>
              <a:rPr lang="zh-CN" altLang="en-US" sz="900" dirty="0"/>
              <a:t>、对象开放（</a:t>
            </a:r>
            <a:r>
              <a:rPr lang="en-US" altLang="x-none" sz="900" dirty="0"/>
              <a:t>Every People</a:t>
            </a:r>
            <a:r>
              <a:rPr lang="zh-CN" altLang="en-US" sz="900" dirty="0"/>
              <a:t>）——有教无类，让所有的人“学有所教，学有其所，学有所成”。</a:t>
            </a:r>
          </a:p>
          <a:p>
            <a:pPr lvl="0" eaLnBrk="1" hangingPunct="1">
              <a:lnSpc>
                <a:spcPct val="90000"/>
              </a:lnSpc>
            </a:pPr>
            <a:r>
              <a:rPr lang="en-US" altLang="x-none" sz="900" dirty="0"/>
              <a:t>2</a:t>
            </a:r>
            <a:r>
              <a:rPr lang="zh-CN" altLang="en-US" sz="900" dirty="0"/>
              <a:t>、时间开放（</a:t>
            </a:r>
            <a:r>
              <a:rPr lang="en-US" altLang="x-none" sz="900" dirty="0"/>
              <a:t>Every Times</a:t>
            </a:r>
            <a:r>
              <a:rPr lang="zh-CN" altLang="en-US" sz="900" dirty="0"/>
              <a:t>）——随时学习，</a:t>
            </a:r>
            <a:r>
              <a:rPr lang="en-US" altLang="x-none" sz="900" dirty="0"/>
              <a:t>2.5~8</a:t>
            </a:r>
            <a:r>
              <a:rPr lang="zh-CN" altLang="en-US" sz="900" dirty="0"/>
              <a:t>年的学分制，弹性的教学管理制度，泛在学习（</a:t>
            </a:r>
            <a:r>
              <a:rPr lang="en-US" altLang="x-none" sz="900" dirty="0"/>
              <a:t>Ubiquitous Learning</a:t>
            </a:r>
            <a:r>
              <a:rPr lang="zh-CN" altLang="en-US" sz="900" dirty="0"/>
              <a:t>），“</a:t>
            </a:r>
            <a:r>
              <a:rPr lang="en-US" altLang="x-none" sz="900" dirty="0"/>
              <a:t>365/7/24</a:t>
            </a:r>
            <a:r>
              <a:rPr lang="zh-CN" altLang="en-US" sz="900" dirty="0"/>
              <a:t>”全天候学习。</a:t>
            </a:r>
          </a:p>
          <a:p>
            <a:pPr lvl="0" eaLnBrk="1" hangingPunct="1">
              <a:lnSpc>
                <a:spcPct val="90000"/>
              </a:lnSpc>
            </a:pPr>
            <a:r>
              <a:rPr lang="en-US" altLang="x-none" sz="900" dirty="0"/>
              <a:t>3</a:t>
            </a:r>
            <a:r>
              <a:rPr lang="zh-CN" altLang="en-US" sz="900" dirty="0"/>
              <a:t>、地点开放（</a:t>
            </a:r>
            <a:r>
              <a:rPr lang="en-US" altLang="x-none" sz="900" dirty="0"/>
              <a:t>Every Where</a:t>
            </a:r>
            <a:r>
              <a:rPr lang="zh-CN" altLang="en-US" sz="900" dirty="0"/>
              <a:t>）——随地学习，移动学习（</a:t>
            </a:r>
            <a:r>
              <a:rPr lang="en-US" altLang="x-none" sz="900" dirty="0"/>
              <a:t>Mobile Learning</a:t>
            </a:r>
            <a:r>
              <a:rPr lang="zh-CN" altLang="en-US" sz="900" dirty="0"/>
              <a:t>），泛在学习（</a:t>
            </a:r>
            <a:r>
              <a:rPr lang="en-US" altLang="x-none" sz="900" dirty="0"/>
              <a:t>Ubiquitous Learning</a:t>
            </a:r>
            <a:r>
              <a:rPr lang="zh-CN" altLang="en-US" sz="900" dirty="0"/>
              <a:t>），云学习（</a:t>
            </a:r>
            <a:r>
              <a:rPr lang="en-US" altLang="x-none" sz="900" dirty="0"/>
              <a:t>Clouds Learning</a:t>
            </a:r>
            <a:r>
              <a:rPr lang="zh-CN" altLang="en-US" sz="900" dirty="0"/>
              <a:t>）任何一个终端都是学习地点。</a:t>
            </a:r>
          </a:p>
          <a:p>
            <a:pPr lvl="0" eaLnBrk="1" hangingPunct="1">
              <a:lnSpc>
                <a:spcPct val="90000"/>
              </a:lnSpc>
            </a:pPr>
            <a:r>
              <a:rPr lang="en-US" altLang="x-none" sz="900" dirty="0"/>
              <a:t>4</a:t>
            </a:r>
            <a:r>
              <a:rPr lang="zh-CN" altLang="en-US" sz="900" dirty="0"/>
              <a:t>、资源开放（</a:t>
            </a:r>
            <a:r>
              <a:rPr lang="en-US" altLang="x-none" sz="900" dirty="0"/>
              <a:t>Every Resources</a:t>
            </a:r>
            <a:r>
              <a:rPr lang="zh-CN" altLang="en-US" sz="900" dirty="0"/>
              <a:t>）——各种各样的学习资源组合（文本、课件、网络资源、</a:t>
            </a:r>
            <a:r>
              <a:rPr lang="en-US" altLang="x-none" sz="900" dirty="0"/>
              <a:t>PPT</a:t>
            </a:r>
            <a:r>
              <a:rPr lang="zh-CN" altLang="en-US" sz="900" dirty="0"/>
              <a:t>、流媒体等等），全过程的支持服务，天网</a:t>
            </a:r>
            <a:r>
              <a:rPr lang="en-US" altLang="x-none" sz="900" dirty="0"/>
              <a:t>/</a:t>
            </a:r>
            <a:r>
              <a:rPr lang="zh-CN" altLang="en-US" sz="900" dirty="0"/>
              <a:t>人网</a:t>
            </a:r>
            <a:r>
              <a:rPr lang="en-US" altLang="x-none" sz="900" dirty="0"/>
              <a:t>/</a:t>
            </a:r>
            <a:r>
              <a:rPr lang="zh-CN" altLang="en-US" sz="900" dirty="0"/>
              <a:t>地网三结合。</a:t>
            </a:r>
          </a:p>
          <a:p>
            <a:pPr lvl="0" eaLnBrk="1" hangingPunct="1">
              <a:lnSpc>
                <a:spcPct val="90000"/>
              </a:lnSpc>
            </a:pPr>
            <a:r>
              <a:rPr lang="en-US" altLang="x-none" sz="900" dirty="0"/>
              <a:t>5</a:t>
            </a:r>
            <a:r>
              <a:rPr lang="zh-CN" altLang="en-US" sz="900" dirty="0"/>
              <a:t>、方法开放（</a:t>
            </a:r>
            <a:r>
              <a:rPr lang="en-US" altLang="x-none" sz="900" dirty="0"/>
              <a:t>Every Methods</a:t>
            </a:r>
            <a:r>
              <a:rPr lang="zh-CN" altLang="en-US" sz="900" dirty="0"/>
              <a:t>）——按需学习、个性化学习（</a:t>
            </a:r>
            <a:r>
              <a:rPr lang="en-US" altLang="x-none" sz="900" dirty="0"/>
              <a:t>Personalized Learning,</a:t>
            </a:r>
            <a:r>
              <a:rPr lang="zh-CN" altLang="en-US" sz="900" dirty="0"/>
              <a:t>根据自己的学习需要和学习风格、优势智能，选用最适合的学习方法、学习策略和学习方式，并且能得到相应的支持服务）、自主学习</a:t>
            </a:r>
            <a:r>
              <a:rPr lang="en-US" altLang="x-none" sz="900" dirty="0"/>
              <a:t>+</a:t>
            </a:r>
            <a:r>
              <a:rPr lang="zh-CN" altLang="en-US" sz="900" dirty="0"/>
              <a:t>面授学习</a:t>
            </a:r>
            <a:r>
              <a:rPr lang="en-US" altLang="x-none" sz="900" dirty="0"/>
              <a:t>+</a:t>
            </a:r>
            <a:r>
              <a:rPr lang="zh-CN" altLang="en-US" sz="900" dirty="0"/>
              <a:t>网络学习。</a:t>
            </a:r>
          </a:p>
          <a:p>
            <a:pPr lvl="0" eaLnBrk="1" hangingPunct="1">
              <a:lnSpc>
                <a:spcPct val="90000"/>
              </a:lnSpc>
            </a:pPr>
            <a:r>
              <a:rPr lang="en-US" altLang="x-none" sz="900" dirty="0"/>
              <a:t>6</a:t>
            </a:r>
            <a:r>
              <a:rPr lang="zh-CN" altLang="en-US" sz="900" dirty="0"/>
              <a:t>、观念开放（</a:t>
            </a:r>
            <a:r>
              <a:rPr lang="en-US" altLang="x-none" sz="900" dirty="0"/>
              <a:t>Every Ideas</a:t>
            </a:r>
            <a:r>
              <a:rPr lang="zh-CN" altLang="en-US" sz="900" dirty="0"/>
              <a:t>）——互动、交互</a:t>
            </a:r>
            <a:r>
              <a:rPr lang="en-US" altLang="x-none" sz="900" dirty="0"/>
              <a:t>/</a:t>
            </a:r>
            <a:r>
              <a:rPr lang="zh-CN" altLang="en-US" sz="900" dirty="0"/>
              <a:t>交流，师生</a:t>
            </a:r>
            <a:r>
              <a:rPr lang="en-US" altLang="x-none" sz="900" dirty="0"/>
              <a:t>/</a:t>
            </a:r>
            <a:r>
              <a:rPr lang="zh-CN" altLang="en-US" sz="900" dirty="0"/>
              <a:t>生生等互动，多种观点的发散与汇聚，展示</a:t>
            </a:r>
            <a:r>
              <a:rPr lang="en-US" altLang="x-none" sz="900" dirty="0"/>
              <a:t>/</a:t>
            </a:r>
            <a:r>
              <a:rPr lang="zh-CN" altLang="en-US" sz="900" dirty="0"/>
              <a:t>共享</a:t>
            </a:r>
            <a:r>
              <a:rPr lang="en-US" altLang="x-none" sz="900" dirty="0"/>
              <a:t>/</a:t>
            </a:r>
            <a:r>
              <a:rPr lang="zh-CN" altLang="en-US" sz="900" dirty="0"/>
              <a:t>反思与进步；同时，也意味着开放教育本身是向社会、教育等各个行业开放的、与时俱进的系统。</a:t>
            </a:r>
            <a:endParaRPr lang="en-US" altLang="x-none" sz="900" dirty="0"/>
          </a:p>
          <a:p>
            <a:pPr lvl="0" eaLnBrk="1" hangingPunct="1">
              <a:lnSpc>
                <a:spcPct val="90000"/>
              </a:lnSpc>
            </a:pPr>
            <a:endParaRPr lang="en-US" altLang="x-none" sz="900" dirty="0"/>
          </a:p>
          <a:p>
            <a:pPr lvl="0" eaLnBrk="1" hangingPunct="1">
              <a:lnSpc>
                <a:spcPct val="90000"/>
              </a:lnSpc>
            </a:pPr>
            <a:r>
              <a:rPr lang="zh-CN" altLang="en-US" b="1" dirty="0"/>
              <a:t>开放教育的三个基本特征</a:t>
            </a:r>
            <a:endParaRPr lang="zh-CN" altLang="en-US" dirty="0"/>
          </a:p>
          <a:p>
            <a:pPr lvl="0" eaLnBrk="1" hangingPunct="1">
              <a:lnSpc>
                <a:spcPct val="90000"/>
              </a:lnSpc>
            </a:pPr>
            <a:r>
              <a:rPr lang="zh-CN" altLang="en-US" dirty="0"/>
              <a:t>开放教育中的学习资源、学习环境、学习过程的开放，它不受时间、地点的限制，什么都是开放的。电大开放教育的模式改变了广播电视教育单向传输、封闭面授为主的传统模式。</a:t>
            </a:r>
          </a:p>
          <a:p>
            <a:pPr lvl="0" eaLnBrk="1" hangingPunct="1">
              <a:lnSpc>
                <a:spcPct val="90000"/>
              </a:lnSpc>
            </a:pPr>
            <a:r>
              <a:rPr lang="en-US" altLang="x-none" dirty="0"/>
              <a:t>1</a:t>
            </a:r>
            <a:r>
              <a:rPr lang="zh-CN" altLang="en-US" dirty="0"/>
              <a:t>、自主性：强调学生的自主学习，教师的引导、辅导要服从、服务于学生的自主学习；</a:t>
            </a:r>
          </a:p>
          <a:p>
            <a:pPr lvl="0" eaLnBrk="1" hangingPunct="1">
              <a:lnSpc>
                <a:spcPct val="90000"/>
              </a:lnSpc>
            </a:pPr>
            <a:r>
              <a:rPr lang="en-US" altLang="x-none" dirty="0"/>
              <a:t>2</a:t>
            </a:r>
            <a:r>
              <a:rPr lang="zh-CN" altLang="en-US" dirty="0"/>
              <a:t>、针对性：强调教学活动要针对学生的学习特点、能力特点、生活角色多元的特点来进行，强调解决学生学习过程中的难点重点问题，强调突出教学过程的关键环节——互动；</a:t>
            </a:r>
          </a:p>
          <a:p>
            <a:pPr lvl="0" eaLnBrk="1" hangingPunct="1">
              <a:lnSpc>
                <a:spcPct val="90000"/>
              </a:lnSpc>
            </a:pPr>
            <a:r>
              <a:rPr lang="en-US" altLang="x-none" dirty="0"/>
              <a:t>3</a:t>
            </a:r>
            <a:r>
              <a:rPr lang="zh-CN" altLang="en-US" dirty="0"/>
              <a:t>、多样性：各地各专业、课程都可根据各自特点来形成自己的教学模式。</a:t>
            </a:r>
          </a:p>
          <a:p>
            <a:pPr lvl="0" eaLnBrk="1" hangingPunct="1">
              <a:lnSpc>
                <a:spcPct val="90000"/>
              </a:lnSpc>
            </a:pPr>
            <a:endParaRPr lang="zh-CN" altLang="en-US" sz="900" dirty="0"/>
          </a:p>
          <a:p>
            <a:pPr lvl="0" eaLnBrk="1" hangingPunct="1">
              <a:lnSpc>
                <a:spcPct val="90000"/>
              </a:lnSpc>
            </a:pPr>
            <a:endParaRPr lang="zh-CN" altLang="en-US" sz="900" dirty="0"/>
          </a:p>
        </p:txBody>
      </p:sp>
      <p:sp>
        <p:nvSpPr>
          <p:cNvPr id="11268"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38</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39</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40</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41</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42</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45</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46</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47</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21</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48</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49</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50</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51</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52</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55</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56</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57</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22</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58</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59</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60</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61</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62</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65</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66</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67</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25</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26</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27</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2017/3/13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en-US" altLang="x-none"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en-US" altLang="x-none"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en-US" altLang="x-none"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en-US" altLang="x-none"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en-US" altLang="x-none"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en-US" altLang="x-none"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2017/3/13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圆角矩形 15"/>
          <p:cNvSpPr/>
          <p:nvPr/>
        </p:nvSpPr>
        <p:spPr>
          <a:xfrm>
            <a:off x="71438" y="115888"/>
            <a:ext cx="9001125" cy="6669087"/>
          </a:xfrm>
          <a:prstGeom prst="roundRect">
            <a:avLst>
              <a:gd name="adj" fmla="val 4560"/>
            </a:avLst>
          </a:prstGeom>
          <a:solidFill>
            <a:schemeClr val="bg1"/>
          </a:solidFill>
          <a:ln w="25400" cap="flat" cmpd="sng">
            <a:solidFill>
              <a:schemeClr val="bg1"/>
            </a:solidFill>
            <a:prstDash val="solid"/>
            <a:headEnd type="none" w="med" len="med"/>
            <a:tailEnd type="none" w="med" len="med"/>
          </a:ln>
          <a:effectLst>
            <a:outerShdw sx="102000" sy="102000" algn="ctr" rotWithShape="0">
              <a:srgbClr val="000000">
                <a:alpha val="37999"/>
              </a:srgbClr>
            </a:outerShdw>
          </a:effectLst>
        </p:spPr>
        <p:txBody>
          <a:bodyPr anchor="ctr"/>
          <a:lstStyle/>
          <a:p>
            <a:pPr lvl="0" algn="ctr" eaLnBrk="1" hangingPunct="1"/>
            <a:endParaRPr lang="zh-CN" altLang="en-US" dirty="0">
              <a:solidFill>
                <a:srgbClr val="FFFFFF"/>
              </a:solidFill>
              <a:latin typeface="Verdana" pitchFamily="2" charset="0"/>
              <a:ea typeface="微软雅黑" pitchFamily="2" charset="-122"/>
            </a:endParaRPr>
          </a:p>
        </p:txBody>
      </p:sp>
      <p:cxnSp>
        <p:nvCxnSpPr>
          <p:cNvPr id="1027" name="直接连接符 8"/>
          <p:cNvCxnSpPr/>
          <p:nvPr/>
        </p:nvCxnSpPr>
        <p:spPr>
          <a:xfrm>
            <a:off x="428625" y="6357938"/>
            <a:ext cx="8286750" cy="1587"/>
          </a:xfrm>
          <a:prstGeom prst="line">
            <a:avLst/>
          </a:prstGeom>
          <a:ln w="9525" cap="flat" cmpd="sng">
            <a:solidFill>
              <a:srgbClr val="7F7F7F"/>
            </a:solidFill>
            <a:prstDash val="sysDash"/>
            <a:headEnd type="none" w="med" len="med"/>
            <a:tailEnd type="none" w="med" len="med"/>
          </a:ln>
        </p:spPr>
      </p:cxnSp>
      <p:sp>
        <p:nvSpPr>
          <p:cNvPr id="1028" name="TextBox 10"/>
          <p:cNvSpPr txBox="1"/>
          <p:nvPr/>
        </p:nvSpPr>
        <p:spPr>
          <a:xfrm>
            <a:off x="6572250" y="6416675"/>
            <a:ext cx="2500313" cy="369888"/>
          </a:xfrm>
          <a:prstGeom prst="rect">
            <a:avLst/>
          </a:prstGeom>
          <a:noFill/>
          <a:ln w="9525">
            <a:noFill/>
            <a:miter/>
          </a:ln>
        </p:spPr>
        <p:txBody>
          <a:bodyPr>
            <a:spAutoFit/>
          </a:bodyPr>
          <a:lstStyle/>
          <a:p>
            <a:pPr lvl="0" eaLnBrk="1" hangingPunct="1"/>
            <a:r>
              <a:rPr lang="zh-CN" altLang="en-US" dirty="0">
                <a:solidFill>
                  <a:srgbClr val="0070C0"/>
                </a:solidFill>
                <a:latin typeface="华文行楷" pitchFamily="2" charset="-122"/>
                <a:ea typeface="华文行楷" pitchFamily="2" charset="-122"/>
              </a:rPr>
              <a:t>静思笃行   持中秉正  　　　　　　　</a:t>
            </a:r>
          </a:p>
        </p:txBody>
      </p:sp>
      <p:pic>
        <p:nvPicPr>
          <p:cNvPr id="1029" name="图片 5" descr="江西师大.png"/>
          <p:cNvPicPr>
            <a:picLocks noChangeAspect="1"/>
          </p:cNvPicPr>
          <p:nvPr/>
        </p:nvPicPr>
        <p:blipFill>
          <a:blip r:embed="rId13"/>
          <a:stretch>
            <a:fillRect/>
          </a:stretch>
        </p:blipFill>
        <p:spPr>
          <a:xfrm>
            <a:off x="500063" y="6383338"/>
            <a:ext cx="1144587" cy="396875"/>
          </a:xfrm>
          <a:prstGeom prst="rect">
            <a:avLst/>
          </a:prstGeom>
          <a:noFill/>
          <a:ln w="9525">
            <a:noFill/>
            <a:miter/>
          </a:ln>
        </p:spPr>
      </p:pic>
      <p:cxnSp>
        <p:nvCxnSpPr>
          <p:cNvPr id="1030" name="直接连接符 2"/>
          <p:cNvCxnSpPr/>
          <p:nvPr/>
        </p:nvCxnSpPr>
        <p:spPr>
          <a:xfrm>
            <a:off x="1692275" y="6416675"/>
            <a:ext cx="0" cy="323850"/>
          </a:xfrm>
          <a:prstGeom prst="line">
            <a:avLst/>
          </a:prstGeom>
          <a:ln w="9525" cap="flat" cmpd="sng">
            <a:solidFill>
              <a:srgbClr val="FF0000"/>
            </a:solidFill>
            <a:prstDash val="solid"/>
            <a:headEnd type="none" w="med" len="med"/>
            <a:tailEnd type="none" w="med" len="med"/>
          </a:ln>
        </p:spPr>
      </p:cxnSp>
      <p:sp>
        <p:nvSpPr>
          <p:cNvPr id="1031" name="TextBox 7"/>
          <p:cNvSpPr txBox="1"/>
          <p:nvPr/>
        </p:nvSpPr>
        <p:spPr>
          <a:xfrm>
            <a:off x="1763713" y="6434138"/>
            <a:ext cx="1262062" cy="307975"/>
          </a:xfrm>
          <a:prstGeom prst="rect">
            <a:avLst/>
          </a:prstGeom>
          <a:noFill/>
          <a:ln w="9525">
            <a:noFill/>
            <a:miter/>
          </a:ln>
        </p:spPr>
        <p:txBody>
          <a:bodyPr wrap="none">
            <a:spAutoFit/>
          </a:bodyPr>
          <a:lstStyle/>
          <a:p>
            <a:pPr lvl="0" eaLnBrk="1" hangingPunct="1"/>
            <a:r>
              <a:rPr lang="zh-CN" altLang="en-US" sz="1400" dirty="0">
                <a:solidFill>
                  <a:srgbClr val="000000"/>
                </a:solidFill>
                <a:latin typeface="Verdana" pitchFamily="2" charset="0"/>
                <a:ea typeface="微软雅黑" pitchFamily="2" charset="-122"/>
              </a:rPr>
              <a:t>秋记与你分享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矩形 1"/>
          <p:cNvSpPr/>
          <p:nvPr/>
        </p:nvSpPr>
        <p:spPr>
          <a:xfrm>
            <a:off x="0" y="0"/>
            <a:ext cx="9144000" cy="6858000"/>
          </a:xfrm>
          <a:prstGeom prst="rect">
            <a:avLst/>
          </a:prstGeom>
          <a:solidFill>
            <a:schemeClr val="bg1"/>
          </a:solidFill>
          <a:ln w="9525">
            <a:noFill/>
            <a:miter/>
          </a:ln>
        </p:spPr>
        <p:txBody>
          <a:bodyPr anchor="ctr"/>
          <a:lstStyle/>
          <a:p>
            <a:pPr lvl="0" algn="ctr" eaLnBrk="1" hangingPunct="1"/>
            <a:endParaRPr lang="zh-CN" altLang="en-US" dirty="0">
              <a:solidFill>
                <a:srgbClr val="FFFFFF"/>
              </a:solidFill>
              <a:latin typeface="Calibri" pitchFamily="2" charset="0"/>
              <a:ea typeface="微软雅黑" pitchFamily="2" charset="-122"/>
            </a:endParaRPr>
          </a:p>
        </p:txBody>
      </p:sp>
      <p:sp>
        <p:nvSpPr>
          <p:cNvPr id="2051" name="日期占位符 3"/>
          <p:cNvSpPr>
            <a:spLocks noGrp="1"/>
          </p:cNvSpPr>
          <p:nvPr>
            <p:ph type="dt" sz="half" idx="2"/>
          </p:nvPr>
        </p:nvSpPr>
        <p:spPr>
          <a:xfrm>
            <a:off x="457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BB962C8B-B14F-4D97-AF65-F5344CB8AC3E}" type="datetimeFigureOut">
              <a:rPr lang="zh-CN" altLang="en-US" dirty="0"/>
              <a:t>2017/3/13</a:t>
            </a:fld>
            <a:endParaRPr lang="zh-CN" altLang="en-US" dirty="0"/>
          </a:p>
        </p:txBody>
      </p:sp>
      <p:sp>
        <p:nvSpPr>
          <p:cNvPr id="2052" name="页脚占位符 4"/>
          <p:cNvSpPr>
            <a:spLocks noGrp="1"/>
          </p:cNvSpPr>
          <p:nvPr>
            <p:ph type="ftr" sz="quarter" idx="3"/>
          </p:nvPr>
        </p:nvSpPr>
        <p:spPr>
          <a:xfrm>
            <a:off x="3124200" y="6356350"/>
            <a:ext cx="2895600" cy="365125"/>
          </a:xfrm>
          <a:prstGeom prst="rect">
            <a:avLst/>
          </a:prstGeom>
          <a:noFill/>
          <a:ln w="9525">
            <a:noFill/>
            <a:miter/>
          </a:ln>
        </p:spPr>
        <p:txBody>
          <a:bodyPr/>
          <a:lstStyle>
            <a:lvl1pPr>
              <a:defRPr>
                <a:ea typeface="微软雅黑" pitchFamily="2" charset="-122"/>
              </a:defRPr>
            </a:lvl1pPr>
          </a:lstStyle>
          <a:p>
            <a:pPr lvl="0" eaLnBrk="1" hangingPunct="1"/>
            <a:endParaRPr lang="zh-CN" altLang="en-US" dirty="0"/>
          </a:p>
        </p:txBody>
      </p:sp>
      <p:sp>
        <p:nvSpPr>
          <p:cNvPr id="2053" name="灯片编号占位符 5"/>
          <p:cNvSpPr>
            <a:spLocks noGrp="1"/>
          </p:cNvSpPr>
          <p:nvPr>
            <p:ph type="sldNum" sz="quarter" idx="4"/>
          </p:nvPr>
        </p:nvSpPr>
        <p:spPr>
          <a:xfrm>
            <a:off x="6553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矩形 1"/>
          <p:cNvSpPr/>
          <p:nvPr/>
        </p:nvSpPr>
        <p:spPr>
          <a:xfrm>
            <a:off x="0" y="0"/>
            <a:ext cx="9144000" cy="6858000"/>
          </a:xfrm>
          <a:prstGeom prst="rect">
            <a:avLst/>
          </a:prstGeom>
          <a:solidFill>
            <a:schemeClr val="bg1"/>
          </a:solidFill>
          <a:ln w="9525">
            <a:noFill/>
            <a:miter/>
          </a:ln>
        </p:spPr>
        <p:txBody>
          <a:bodyPr anchor="ctr"/>
          <a:lstStyle/>
          <a:p>
            <a:pPr lvl="0" algn="ctr" eaLnBrk="1" hangingPunct="1"/>
            <a:endParaRPr lang="zh-CN" altLang="en-US" dirty="0">
              <a:solidFill>
                <a:srgbClr val="FFFFFF"/>
              </a:solidFill>
              <a:latin typeface="Calibri" pitchFamily="2" charset="0"/>
              <a:ea typeface="微软雅黑" pitchFamily="2" charset="-122"/>
            </a:endParaRPr>
          </a:p>
        </p:txBody>
      </p:sp>
      <p:sp>
        <p:nvSpPr>
          <p:cNvPr id="3075" name="日期占位符 3"/>
          <p:cNvSpPr>
            <a:spLocks noGrp="1"/>
          </p:cNvSpPr>
          <p:nvPr>
            <p:ph type="dt" sz="half" idx="2"/>
          </p:nvPr>
        </p:nvSpPr>
        <p:spPr>
          <a:xfrm>
            <a:off x="457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BB962C8B-B14F-4D97-AF65-F5344CB8AC3E}" type="datetimeFigureOut">
              <a:rPr lang="zh-CN" altLang="en-US" dirty="0"/>
              <a:t>2017/3/13</a:t>
            </a:fld>
            <a:endParaRPr lang="zh-CN" altLang="en-US" dirty="0"/>
          </a:p>
        </p:txBody>
      </p:sp>
      <p:sp>
        <p:nvSpPr>
          <p:cNvPr id="3076" name="页脚占位符 4"/>
          <p:cNvSpPr>
            <a:spLocks noGrp="1"/>
          </p:cNvSpPr>
          <p:nvPr>
            <p:ph type="ftr" sz="quarter" idx="3"/>
          </p:nvPr>
        </p:nvSpPr>
        <p:spPr>
          <a:xfrm>
            <a:off x="3124200" y="6356350"/>
            <a:ext cx="2895600" cy="365125"/>
          </a:xfrm>
          <a:prstGeom prst="rect">
            <a:avLst/>
          </a:prstGeom>
          <a:noFill/>
          <a:ln w="9525">
            <a:noFill/>
            <a:miter/>
          </a:ln>
        </p:spPr>
        <p:txBody>
          <a:bodyPr/>
          <a:lstStyle>
            <a:lvl1pPr>
              <a:defRPr>
                <a:ea typeface="微软雅黑" pitchFamily="2" charset="-122"/>
              </a:defRPr>
            </a:lvl1pPr>
          </a:lstStyle>
          <a:p>
            <a:pPr lvl="0" eaLnBrk="1" hangingPunct="1"/>
            <a:endParaRPr lang="zh-CN" altLang="en-US" dirty="0"/>
          </a:p>
        </p:txBody>
      </p:sp>
      <p:sp>
        <p:nvSpPr>
          <p:cNvPr id="3077" name="灯片编号占位符 5"/>
          <p:cNvSpPr>
            <a:spLocks noGrp="1"/>
          </p:cNvSpPr>
          <p:nvPr>
            <p:ph type="sldNum" sz="quarter" idx="4"/>
          </p:nvPr>
        </p:nvSpPr>
        <p:spPr>
          <a:xfrm>
            <a:off x="6553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a:t>单击此处编辑母版标题样式</a:t>
            </a:r>
          </a:p>
        </p:txBody>
      </p:sp>
      <p:sp>
        <p:nvSpPr>
          <p:cNvPr id="4099" name="文本占位符 2"/>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ea typeface="微软雅黑" pitchFamily="2" charset="-122"/>
              </a:defRPr>
            </a:lvl1pPr>
          </a:lstStyle>
          <a:p>
            <a:pPr lvl="0" eaLnBrk="1" hangingPunct="1"/>
            <a:endParaRPr lang="en-US" altLang="x-none" dirty="0"/>
          </a:p>
        </p:txBody>
      </p:sp>
      <p:sp>
        <p:nvSpPr>
          <p:cNvPr id="4101"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ea typeface="微软雅黑" pitchFamily="2" charset="-122"/>
              </a:defRPr>
            </a:lvl1pPr>
          </a:lstStyle>
          <a:p>
            <a:pPr lvl="0" eaLnBrk="1" hangingPunct="1"/>
            <a:endParaRPr lang="en-US" altLang="x-none" dirty="0"/>
          </a:p>
        </p:txBody>
      </p:sp>
      <p:sp>
        <p:nvSpPr>
          <p:cNvPr id="4102"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ea typeface="微软雅黑" pitchFamily="2" charset="-122"/>
              </a:defRPr>
            </a:lvl1pPr>
          </a:lstStyle>
          <a:p>
            <a:pPr lvl="0" eaLnBrk="1" hangingPunct="1"/>
            <a:fld id="{9A0DB2DC-4C9A-4742-B13C-FB6460FD3503}" type="slidenum">
              <a:rPr lang="en-US" altLang="x-none" dirty="0"/>
              <a:t>‹#›</a:t>
            </a:fld>
            <a:endParaRPr lang="en-US" altLang="x-none"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a:t>单击此处编辑母版标题样式</a:t>
            </a:r>
          </a:p>
        </p:txBody>
      </p:sp>
      <p:sp>
        <p:nvSpPr>
          <p:cNvPr id="5123" name="文本占位符 2"/>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ea typeface="微软雅黑" pitchFamily="2" charset="-122"/>
              </a:defRPr>
            </a:lvl1pPr>
          </a:lstStyle>
          <a:p>
            <a:pPr lvl="0" eaLnBrk="1" hangingPunct="1"/>
            <a:endParaRPr lang="en-US" altLang="x-none" dirty="0"/>
          </a:p>
        </p:txBody>
      </p:sp>
      <p:sp>
        <p:nvSpPr>
          <p:cNvPr id="5125"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ea typeface="微软雅黑" pitchFamily="2" charset="-122"/>
              </a:defRPr>
            </a:lvl1pPr>
          </a:lstStyle>
          <a:p>
            <a:pPr lvl="0" eaLnBrk="1" hangingPunct="1"/>
            <a:endParaRPr lang="en-US" altLang="x-none" dirty="0"/>
          </a:p>
        </p:txBody>
      </p:sp>
      <p:sp>
        <p:nvSpPr>
          <p:cNvPr id="5126"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ea typeface="微软雅黑" pitchFamily="2" charset="-122"/>
              </a:defRPr>
            </a:lvl1pPr>
          </a:lstStyle>
          <a:p>
            <a:pPr lvl="0" eaLnBrk="1" hangingPunct="1"/>
            <a:fld id="{9A0DB2DC-4C9A-4742-B13C-FB6460FD3503}" type="slidenum">
              <a:rPr lang="en-US" altLang="x-none" dirty="0"/>
              <a:t>‹#›</a:t>
            </a:fld>
            <a:endParaRPr lang="en-US" altLang="x-none"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6146" name="标题 6145"/>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a:t>单击此处编辑母版标题样式</a:t>
            </a:r>
          </a:p>
        </p:txBody>
      </p:sp>
      <p:sp>
        <p:nvSpPr>
          <p:cNvPr id="6147" name="文本占位符 6146"/>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日期占位符 6147"/>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fld id="{BB962C8B-B14F-4D97-AF65-F5344CB8AC3E}" type="datetimeFigureOut">
              <a:rPr lang="zh-CN" altLang="en-US"/>
              <a:t>2017/3/13</a:t>
            </a:fld>
            <a:endParaRPr lang="zh-CN" altLang="en-US"/>
          </a:p>
        </p:txBody>
      </p:sp>
      <p:sp>
        <p:nvSpPr>
          <p:cNvPr id="6149" name="页脚占位符 614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zh-CN"/>
          </a:p>
        </p:txBody>
      </p:sp>
      <p:sp>
        <p:nvSpPr>
          <p:cNvPr id="6150" name="灯片编号占位符 6149"/>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en-US" altLang="zh-CN"/>
              <a:t>‹#›</a:t>
            </a:fld>
            <a:endParaRPr 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0.xml"/><Relationship Id="rId5" Type="http://schemas.openxmlformats.org/officeDocument/2006/relationships/image" Target="../media/image9.jpeg"/><Relationship Id="rId4" Type="http://schemas.openxmlformats.org/officeDocument/2006/relationships/image" Target="NUL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0.xml"/><Relationship Id="rId5" Type="http://schemas.openxmlformats.org/officeDocument/2006/relationships/image" Target="../media/image13.jpeg"/><Relationship Id="rId4" Type="http://schemas.openxmlformats.org/officeDocument/2006/relationships/image" Target="NULL"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40.xml"/><Relationship Id="rId5" Type="http://schemas.openxmlformats.org/officeDocument/2006/relationships/image" Target="../media/image16.jpeg"/><Relationship Id="rId4" Type="http://schemas.openxmlformats.org/officeDocument/2006/relationships/image" Target="NULL"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40.xml"/><Relationship Id="rId4" Type="http://schemas.openxmlformats.org/officeDocument/2006/relationships/image" Target="NULL"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40.xml"/><Relationship Id="rId5" Type="http://schemas.openxmlformats.org/officeDocument/2006/relationships/image" Target="../media/image20.png"/><Relationship Id="rId4" Type="http://schemas.openxmlformats.org/officeDocument/2006/relationships/image" Target="NULL"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4" name="矩形 6"/>
          <p:cNvSpPr/>
          <p:nvPr/>
        </p:nvSpPr>
        <p:spPr>
          <a:xfrm>
            <a:off x="0" y="2564765"/>
            <a:ext cx="9144000" cy="1478598"/>
          </a:xfrm>
          <a:prstGeom prst="rect">
            <a:avLst/>
          </a:prstGeom>
          <a:solidFill>
            <a:srgbClr val="0070C0"/>
          </a:solidFill>
          <a:ln w="9525">
            <a:noFill/>
            <a:miter/>
          </a:ln>
        </p:spPr>
        <p:txBody>
          <a:bodyPr anchor="ctr"/>
          <a:lstStyle/>
          <a:p>
            <a:pPr lvl="0" algn="ctr" eaLnBrk="1" hangingPunct="1"/>
            <a:endParaRPr lang="zh-CN" altLang="en-US" sz="3200" b="1" dirty="0">
              <a:solidFill>
                <a:schemeClr val="bg1"/>
              </a:solidFill>
              <a:effectLst>
                <a:outerShdw blurRad="38100" dist="38100" dir="2700000">
                  <a:srgbClr val="000000"/>
                </a:outerShdw>
              </a:effectLst>
              <a:latin typeface="微软雅黑" pitchFamily="2" charset="-122"/>
              <a:ea typeface="微软雅黑" pitchFamily="2" charset="-122"/>
            </a:endParaRPr>
          </a:p>
        </p:txBody>
      </p:sp>
      <p:sp>
        <p:nvSpPr>
          <p:cNvPr id="8195" name="标题 1"/>
          <p:cNvSpPr>
            <a:spLocks noGrp="1"/>
          </p:cNvSpPr>
          <p:nvPr>
            <p:ph type="ctrTitle"/>
          </p:nvPr>
        </p:nvSpPr>
        <p:spPr>
          <a:xfrm>
            <a:off x="365125" y="2633663"/>
            <a:ext cx="8528050" cy="1409700"/>
          </a:xfrm>
          <a:prstGeom prst="rect">
            <a:avLst/>
          </a:prstGeom>
          <a:noFill/>
          <a:ln w="9525">
            <a:noFill/>
            <a:miter/>
          </a:ln>
        </p:spPr>
        <p:txBody>
          <a:bodyPr/>
          <a:lstStyle>
            <a:lvl1pPr lvl="0">
              <a:defRPr kern="1200"/>
            </a:lvl1pPr>
          </a:lstStyle>
          <a:p>
            <a:pPr lvl="0" eaLnBrk="1" hangingPunct="1"/>
            <a:r>
              <a:rPr lang="zh-CN" altLang="zh-CN" dirty="0"/>
              <a:t>基于</a:t>
            </a:r>
            <a:r>
              <a:rPr lang="en-US" altLang="zh-CN" dirty="0"/>
              <a:t>Java</a:t>
            </a:r>
            <a:r>
              <a:rPr lang="zh-CN" altLang="zh-CN" dirty="0"/>
              <a:t>的教学代码评测及管理系统</a:t>
            </a:r>
            <a:endParaRPr lang="zh-CN" altLang="en-US" sz="4000" b="1" dirty="0">
              <a:solidFill>
                <a:schemeClr val="bg1"/>
              </a:solidFill>
              <a:latin typeface="微软雅黑" pitchFamily="2" charset="-122"/>
              <a:ea typeface="微软雅黑" pitchFamily="2" charset="-122"/>
            </a:endParaRPr>
          </a:p>
        </p:txBody>
      </p:sp>
      <p:sp>
        <p:nvSpPr>
          <p:cNvPr id="8196" name="副标题 2"/>
          <p:cNvSpPr>
            <a:spLocks noGrp="1"/>
          </p:cNvSpPr>
          <p:nvPr>
            <p:ph type="subTitle"/>
          </p:nvPr>
        </p:nvSpPr>
        <p:spPr>
          <a:xfrm>
            <a:off x="2808288" y="4149725"/>
            <a:ext cx="4643437" cy="1428750"/>
          </a:xfrm>
          <a:prstGeom prst="rect">
            <a:avLst/>
          </a:prstGeom>
          <a:noFill/>
          <a:ln w="9525">
            <a:noFill/>
            <a:miter/>
          </a:ln>
        </p:spPr>
        <p:txBody>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lgn="l" eaLnBrk="1" hangingPunct="1"/>
            <a:r>
              <a:rPr lang="zh-CN" altLang="en-US" sz="2800" dirty="0">
                <a:solidFill>
                  <a:srgbClr val="0D0D0D"/>
                </a:solidFill>
                <a:latin typeface="华文中宋" pitchFamily="2" charset="-122"/>
                <a:ea typeface="华文中宋" pitchFamily="2" charset="-122"/>
              </a:rPr>
              <a:t> </a:t>
            </a:r>
            <a:r>
              <a:rPr lang="zh-CN" altLang="en-US" sz="2400" dirty="0">
                <a:solidFill>
                  <a:srgbClr val="0D0D0D"/>
                </a:solidFill>
                <a:latin typeface="华文中宋" pitchFamily="2" charset="-122"/>
                <a:ea typeface="华文中宋" pitchFamily="2" charset="-122"/>
              </a:rPr>
              <a:t>报</a:t>
            </a:r>
            <a:r>
              <a:rPr lang="zh-CN" altLang="en-US" sz="4000" dirty="0">
                <a:solidFill>
                  <a:srgbClr val="0D0D0D"/>
                </a:solidFill>
                <a:latin typeface="华文中宋" pitchFamily="2" charset="-122"/>
                <a:ea typeface="华文中宋" pitchFamily="2" charset="-122"/>
              </a:rPr>
              <a:t> </a:t>
            </a:r>
            <a:r>
              <a:rPr lang="zh-CN" altLang="en-US" sz="2400" dirty="0">
                <a:solidFill>
                  <a:srgbClr val="0D0D0D"/>
                </a:solidFill>
                <a:latin typeface="华文中宋" pitchFamily="2" charset="-122"/>
                <a:ea typeface="华文中宋" pitchFamily="2" charset="-122"/>
              </a:rPr>
              <a:t>告</a:t>
            </a:r>
            <a:r>
              <a:rPr lang="zh-CN" altLang="en-US" sz="3400" dirty="0">
                <a:solidFill>
                  <a:srgbClr val="0D0D0D"/>
                </a:solidFill>
                <a:latin typeface="华文中宋" pitchFamily="2" charset="-122"/>
                <a:ea typeface="华文中宋" pitchFamily="2" charset="-122"/>
              </a:rPr>
              <a:t> </a:t>
            </a:r>
            <a:r>
              <a:rPr lang="zh-CN" altLang="en-US" sz="2400" dirty="0">
                <a:solidFill>
                  <a:srgbClr val="0D0D0D"/>
                </a:solidFill>
                <a:latin typeface="华文中宋" pitchFamily="2" charset="-122"/>
                <a:ea typeface="华文中宋" pitchFamily="2" charset="-122"/>
              </a:rPr>
              <a:t>人</a:t>
            </a:r>
            <a:r>
              <a:rPr lang="zh-CN" altLang="en-US" sz="2800" dirty="0">
                <a:solidFill>
                  <a:srgbClr val="0D0D0D"/>
                </a:solidFill>
                <a:latin typeface="华文中宋" pitchFamily="2" charset="-122"/>
                <a:ea typeface="华文中宋" pitchFamily="2" charset="-122"/>
              </a:rPr>
              <a:t>：</a:t>
            </a:r>
            <a:r>
              <a:rPr lang="en-US" altLang="x-none" sz="2800" dirty="0">
                <a:solidFill>
                  <a:srgbClr val="0D0D0D"/>
                </a:solidFill>
                <a:latin typeface="华文中宋" pitchFamily="2" charset="-122"/>
                <a:ea typeface="华文中宋" pitchFamily="2" charset="-122"/>
              </a:rPr>
              <a:t>X</a:t>
            </a:r>
            <a:r>
              <a:rPr lang="zh-CN" altLang="en-US" sz="2800" dirty="0">
                <a:solidFill>
                  <a:srgbClr val="0D0D0D"/>
                </a:solidFill>
                <a:latin typeface="华文中宋" pitchFamily="2" charset="-122"/>
                <a:ea typeface="华文中宋" pitchFamily="2" charset="-122"/>
              </a:rPr>
              <a:t>  </a:t>
            </a:r>
            <a:r>
              <a:rPr lang="en-US" altLang="x-none" sz="2800" dirty="0">
                <a:solidFill>
                  <a:srgbClr val="0D0D0D"/>
                </a:solidFill>
                <a:latin typeface="华文中宋" pitchFamily="2" charset="-122"/>
                <a:ea typeface="华文中宋" pitchFamily="2" charset="-122"/>
              </a:rPr>
              <a:t>X</a:t>
            </a:r>
            <a:r>
              <a:rPr lang="zh-CN" altLang="en-US" sz="2800" dirty="0">
                <a:solidFill>
                  <a:srgbClr val="0D0D0D"/>
                </a:solidFill>
                <a:latin typeface="华文中宋" pitchFamily="2" charset="-122"/>
                <a:ea typeface="华文中宋" pitchFamily="2" charset="-122"/>
              </a:rPr>
              <a:t>  </a:t>
            </a:r>
            <a:r>
              <a:rPr lang="en-US" altLang="x-none" sz="2800" dirty="0">
                <a:solidFill>
                  <a:srgbClr val="0D0D0D"/>
                </a:solidFill>
                <a:latin typeface="华文中宋" pitchFamily="2" charset="-122"/>
                <a:ea typeface="华文中宋" pitchFamily="2" charset="-122"/>
              </a:rPr>
              <a:t>X</a:t>
            </a:r>
          </a:p>
          <a:p>
            <a:pPr lvl="0" algn="l" eaLnBrk="1" hangingPunct="1"/>
            <a:r>
              <a:rPr lang="zh-CN" altLang="en-US" sz="2800" dirty="0">
                <a:solidFill>
                  <a:srgbClr val="0D0D0D"/>
                </a:solidFill>
                <a:latin typeface="华文中宋" pitchFamily="2" charset="-122"/>
                <a:ea typeface="华文中宋" pitchFamily="2" charset="-122"/>
              </a:rPr>
              <a:t> </a:t>
            </a:r>
            <a:r>
              <a:rPr lang="zh-CN" altLang="en-US" sz="2400" dirty="0">
                <a:solidFill>
                  <a:srgbClr val="0D0D0D"/>
                </a:solidFill>
                <a:latin typeface="华文中宋" pitchFamily="2" charset="-122"/>
                <a:ea typeface="华文中宋" pitchFamily="2" charset="-122"/>
              </a:rPr>
              <a:t>指导教师</a:t>
            </a:r>
            <a:r>
              <a:rPr lang="zh-CN" altLang="en-US" sz="2800" dirty="0">
                <a:solidFill>
                  <a:srgbClr val="0D0D0D"/>
                </a:solidFill>
                <a:latin typeface="华文中宋" pitchFamily="2" charset="-122"/>
                <a:ea typeface="华文中宋" pitchFamily="2" charset="-122"/>
              </a:rPr>
              <a:t>：杨铸</a:t>
            </a:r>
          </a:p>
        </p:txBody>
      </p:sp>
      <p:sp>
        <p:nvSpPr>
          <p:cNvPr id="8197" name="TextBox 7"/>
          <p:cNvSpPr txBox="1"/>
          <p:nvPr/>
        </p:nvSpPr>
        <p:spPr>
          <a:xfrm>
            <a:off x="3873500" y="5672138"/>
            <a:ext cx="1851789" cy="400110"/>
          </a:xfrm>
          <a:prstGeom prst="rect">
            <a:avLst/>
          </a:prstGeom>
          <a:noFill/>
          <a:ln w="9525">
            <a:noFill/>
            <a:miter/>
          </a:ln>
        </p:spPr>
        <p:txBody>
          <a:bodyPr wrap="none">
            <a:spAutoFit/>
          </a:bodyPr>
          <a:lstStyle/>
          <a:p>
            <a:pPr lvl="0" eaLnBrk="1" hangingPunct="1"/>
            <a:r>
              <a:rPr lang="en-US" altLang="x-none" sz="2000">
                <a:latin typeface="Times New Roman" pitchFamily="2" charset="0"/>
                <a:ea typeface="宋体" charset="-122"/>
              </a:rPr>
              <a:t>2017</a:t>
            </a:r>
            <a:r>
              <a:rPr lang="zh-CN" altLang="en-US" sz="2000">
                <a:latin typeface="Times New Roman" pitchFamily="2" charset="0"/>
                <a:ea typeface="宋体" charset="-122"/>
              </a:rPr>
              <a:t>年</a:t>
            </a:r>
            <a:r>
              <a:rPr lang="en-US" altLang="x-none" sz="2000" dirty="0">
                <a:latin typeface="Times New Roman" pitchFamily="2" charset="0"/>
                <a:ea typeface="宋体" charset="-122"/>
              </a:rPr>
              <a:t>x</a:t>
            </a:r>
            <a:r>
              <a:rPr lang="zh-CN" altLang="en-US" sz="2000" dirty="0">
                <a:latin typeface="Times New Roman" pitchFamily="2" charset="0"/>
                <a:ea typeface="宋体" charset="-122"/>
              </a:rPr>
              <a:t>月</a:t>
            </a:r>
            <a:r>
              <a:rPr lang="en-US" altLang="x-none" sz="2000" dirty="0">
                <a:latin typeface="Times New Roman" pitchFamily="2" charset="0"/>
                <a:ea typeface="宋体" charset="-122"/>
              </a:rPr>
              <a:t>xx</a:t>
            </a:r>
            <a:r>
              <a:rPr lang="zh-CN" altLang="en-US" sz="2000" dirty="0">
                <a:latin typeface="Times New Roman" pitchFamily="2" charset="0"/>
                <a:ea typeface="宋体" charset="-122"/>
              </a:rPr>
              <a:t>日</a:t>
            </a:r>
          </a:p>
        </p:txBody>
      </p:sp>
      <p:sp>
        <p:nvSpPr>
          <p:cNvPr id="8198" name="TextBox 9"/>
          <p:cNvSpPr txBox="1"/>
          <p:nvPr/>
        </p:nvSpPr>
        <p:spPr>
          <a:xfrm>
            <a:off x="1990725" y="1906588"/>
            <a:ext cx="5162550" cy="579120"/>
          </a:xfrm>
          <a:prstGeom prst="rect">
            <a:avLst/>
          </a:prstGeom>
          <a:noFill/>
          <a:ln w="9525">
            <a:noFill/>
            <a:miter/>
          </a:ln>
        </p:spPr>
        <p:txBody>
          <a:bodyPr>
            <a:spAutoFit/>
          </a:bodyPr>
          <a:lstStyle/>
          <a:p>
            <a:pPr lvl="0" algn="dist" eaLnBrk="1" hangingPunct="1"/>
            <a:r>
              <a:rPr lang="en-US" altLang="x-none" sz="3200" dirty="0">
                <a:latin typeface="华文细黑" pitchFamily="2" charset="-122"/>
                <a:ea typeface="华文细黑" pitchFamily="2" charset="-122"/>
              </a:rPr>
              <a:t>2013</a:t>
            </a:r>
            <a:r>
              <a:rPr lang="zh-CN" altLang="en-US" sz="3200" dirty="0">
                <a:latin typeface="华文细黑" pitchFamily="2" charset="-122"/>
                <a:ea typeface="华文细黑" pitchFamily="2" charset="-122"/>
              </a:rPr>
              <a:t>级毕业生课题报告</a:t>
            </a:r>
          </a:p>
        </p:txBody>
      </p:sp>
      <p:sp>
        <p:nvSpPr>
          <p:cNvPr id="2" name="文本框 1"/>
          <p:cNvSpPr txBox="1"/>
          <p:nvPr/>
        </p:nvSpPr>
        <p:spPr>
          <a:xfrm>
            <a:off x="1907540" y="836930"/>
            <a:ext cx="5680075" cy="701040"/>
          </a:xfrm>
          <a:prstGeom prst="rect">
            <a:avLst/>
          </a:prstGeom>
          <a:noFill/>
        </p:spPr>
        <p:txBody>
          <a:bodyPr wrap="square" rtlCol="0">
            <a:spAutoFit/>
          </a:bodyPr>
          <a:lstStyle/>
          <a:p>
            <a:r>
              <a:rPr lang="zh-CN" altLang="en-US" sz="4000" b="1" dirty="0"/>
              <a:t>电子科技大学成都学院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left)">
                                      <p:cBhvr>
                                        <p:cTn id="7" dur="1000"/>
                                        <p:tgtEl>
                                          <p:spTgt spid="819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 calcmode="lin" valueType="num">
                                      <p:cBhvr>
                                        <p:cTn id="11" dur="500" fill="hold"/>
                                        <p:tgtEl>
                                          <p:spTgt spid="8195"/>
                                        </p:tgtEl>
                                        <p:attrNameLst>
                                          <p:attrName>ppt_w</p:attrName>
                                        </p:attrNameLst>
                                      </p:cBhvr>
                                      <p:tavLst>
                                        <p:tav tm="0">
                                          <p:val>
                                            <p:fltVal val="0"/>
                                          </p:val>
                                        </p:tav>
                                        <p:tav tm="100000">
                                          <p:val>
                                            <p:strVal val="#ppt_w"/>
                                          </p:val>
                                        </p:tav>
                                      </p:tavLst>
                                    </p:anim>
                                    <p:anim calcmode="lin" valueType="num">
                                      <p:cBhvr>
                                        <p:cTn id="12" dur="500" fill="hold"/>
                                        <p:tgtEl>
                                          <p:spTgt spid="8195"/>
                                        </p:tgtEl>
                                        <p:attrNameLst>
                                          <p:attrName>ppt_h</p:attrName>
                                        </p:attrNameLst>
                                      </p:cBhvr>
                                      <p:tavLst>
                                        <p:tav tm="0">
                                          <p:val>
                                            <p:fltVal val="0"/>
                                          </p:val>
                                        </p:tav>
                                        <p:tav tm="100000">
                                          <p:val>
                                            <p:strVal val="#ppt_h"/>
                                          </p:val>
                                        </p:tav>
                                      </p:tavLst>
                                    </p:anim>
                                    <p:animEffect transition="in" filter="fade">
                                      <p:cBhvr>
                                        <p:cTn id="13" dur="500"/>
                                        <p:tgtEl>
                                          <p:spTgt spid="819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94"/>
                                        </p:tgtEl>
                                        <p:attrNameLst>
                                          <p:attrName>style.visibility</p:attrName>
                                        </p:attrNameLst>
                                      </p:cBhvr>
                                      <p:to>
                                        <p:strVal val="visible"/>
                                      </p:to>
                                    </p:set>
                                    <p:anim calcmode="lin" valueType="num">
                                      <p:cBhvr>
                                        <p:cTn id="16" dur="500" fill="hold"/>
                                        <p:tgtEl>
                                          <p:spTgt spid="8194"/>
                                        </p:tgtEl>
                                        <p:attrNameLst>
                                          <p:attrName>ppt_w</p:attrName>
                                        </p:attrNameLst>
                                      </p:cBhvr>
                                      <p:tavLst>
                                        <p:tav tm="0">
                                          <p:val>
                                            <p:fltVal val="0"/>
                                          </p:val>
                                        </p:tav>
                                        <p:tav tm="100000">
                                          <p:val>
                                            <p:strVal val="#ppt_w"/>
                                          </p:val>
                                        </p:tav>
                                      </p:tavLst>
                                    </p:anim>
                                    <p:anim calcmode="lin" valueType="num">
                                      <p:cBhvr>
                                        <p:cTn id="17" dur="500" fill="hold"/>
                                        <p:tgtEl>
                                          <p:spTgt spid="8194"/>
                                        </p:tgtEl>
                                        <p:attrNameLst>
                                          <p:attrName>ppt_h</p:attrName>
                                        </p:attrNameLst>
                                      </p:cBhvr>
                                      <p:tavLst>
                                        <p:tav tm="0">
                                          <p:val>
                                            <p:fltVal val="0"/>
                                          </p:val>
                                        </p:tav>
                                        <p:tav tm="100000">
                                          <p:val>
                                            <p:strVal val="#ppt_h"/>
                                          </p:val>
                                        </p:tav>
                                      </p:tavLst>
                                    </p:anim>
                                    <p:animEffect transition="in" filter="fade">
                                      <p:cBhvr>
                                        <p:cTn id="18" dur="500"/>
                                        <p:tgtEl>
                                          <p:spTgt spid="8194"/>
                                        </p:tgtEl>
                                      </p:cBhvr>
                                    </p:animEffect>
                                  </p:childTnLst>
                                </p:cTn>
                              </p:par>
                            </p:childTnLst>
                          </p:cTn>
                        </p:par>
                        <p:par>
                          <p:cTn id="19" fill="hold">
                            <p:stCondLst>
                              <p:cond delay="1500"/>
                            </p:stCondLst>
                            <p:childTnLst>
                              <p:par>
                                <p:cTn id="20" presetID="22" presetClass="entr" presetSubtype="8" fill="hold" grpId="0" nodeType="afterEffect">
                                  <p:stCondLst>
                                    <p:cond delay="500"/>
                                  </p:stCondLst>
                                  <p:childTnLst>
                                    <p:set>
                                      <p:cBhvr>
                                        <p:cTn id="21" dur="1" fill="hold">
                                          <p:stCondLst>
                                            <p:cond delay="0"/>
                                          </p:stCondLst>
                                        </p:cTn>
                                        <p:tgtEl>
                                          <p:spTgt spid="8196">
                                            <p:txEl>
                                              <p:pRg st="0" end="0"/>
                                            </p:txEl>
                                          </p:spTgt>
                                        </p:tgtEl>
                                        <p:attrNameLst>
                                          <p:attrName>style.visibility</p:attrName>
                                        </p:attrNameLst>
                                      </p:cBhvr>
                                      <p:to>
                                        <p:strVal val="visible"/>
                                      </p:to>
                                    </p:set>
                                    <p:animEffect transition="in" filter="wipe(left)">
                                      <p:cBhvr>
                                        <p:cTn id="22" dur="500"/>
                                        <p:tgtEl>
                                          <p:spTgt spid="8196">
                                            <p:txEl>
                                              <p:pRg st="0" end="0"/>
                                            </p:txEl>
                                          </p:spTgt>
                                        </p:tgtEl>
                                      </p:cBhvr>
                                    </p:animEffect>
                                  </p:childTnLst>
                                </p:cTn>
                              </p:par>
                            </p:childTnLst>
                          </p:cTn>
                        </p:par>
                        <p:par>
                          <p:cTn id="23" fill="hold">
                            <p:stCondLst>
                              <p:cond delay="2500"/>
                            </p:stCondLst>
                            <p:childTnLst>
                              <p:par>
                                <p:cTn id="24" presetID="22" presetClass="entr" presetSubtype="8" fill="hold" grpId="0" nodeType="afterEffect">
                                  <p:stCondLst>
                                    <p:cond delay="500"/>
                                  </p:stCondLst>
                                  <p:childTnLst>
                                    <p:set>
                                      <p:cBhvr>
                                        <p:cTn id="25" dur="1" fill="hold">
                                          <p:stCondLst>
                                            <p:cond delay="0"/>
                                          </p:stCondLst>
                                        </p:cTn>
                                        <p:tgtEl>
                                          <p:spTgt spid="8196">
                                            <p:txEl>
                                              <p:pRg st="1" end="1"/>
                                            </p:txEl>
                                          </p:spTgt>
                                        </p:tgtEl>
                                        <p:attrNameLst>
                                          <p:attrName>style.visibility</p:attrName>
                                        </p:attrNameLst>
                                      </p:cBhvr>
                                      <p:to>
                                        <p:strVal val="visible"/>
                                      </p:to>
                                    </p:set>
                                    <p:animEffect transition="in" filter="wipe(left)">
                                      <p:cBhvr>
                                        <p:cTn id="26" dur="500"/>
                                        <p:tgtEl>
                                          <p:spTgt spid="8196">
                                            <p:txEl>
                                              <p:pRg st="1" end="1"/>
                                            </p:txEl>
                                          </p:spTgt>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8197"/>
                                        </p:tgtEl>
                                        <p:attrNameLst>
                                          <p:attrName>style.visibility</p:attrName>
                                        </p:attrNameLst>
                                      </p:cBhvr>
                                      <p:to>
                                        <p:strVal val="visible"/>
                                      </p:to>
                                    </p:set>
                                    <p:animEffect transition="in" filter="fade">
                                      <p:cBhvr>
                                        <p:cTn id="30"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P spid="8196" grpId="0" build="p"/>
      <p:bldP spid="8197" grpId="0"/>
      <p:bldP spid="81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467360" y="1628775"/>
            <a:ext cx="8228330" cy="1188720"/>
          </a:xfrm>
          <a:prstGeom prst="rect">
            <a:avLst/>
          </a:prstGeom>
          <a:noFill/>
          <a:ln w="9525">
            <a:noFill/>
            <a:miter/>
          </a:ln>
        </p:spPr>
        <p:txBody>
          <a:bodyPr wrap="square">
            <a:spAutoFit/>
          </a:bodyPr>
          <a:lstStyle/>
          <a:p>
            <a:pPr marL="0" indent="0" algn="l"/>
            <a:r>
              <a:rPr lang="zh-CN" altLang="en-US" sz="2400" b="0" u="none">
                <a:solidFill>
                  <a:srgbClr val="000000"/>
                </a:solidFill>
                <a:latin typeface="宋体" charset="0"/>
                <a:ea typeface="宋体" charset="0"/>
                <a:cs typeface="宋体" charset="0"/>
              </a:rPr>
              <a:t>整个系统的功能关系紧密，操作简单明了，用户在使用过程中可以很方便的获得评测过程中的数据，功能结构如</a:t>
            </a:r>
            <a:r>
              <a:rPr lang="zh-CN" sz="2400" b="0" u="none">
                <a:solidFill>
                  <a:srgbClr val="000000"/>
                </a:solidFill>
                <a:latin typeface="宋体" charset="0"/>
                <a:ea typeface="宋体" charset="0"/>
                <a:cs typeface="宋体" charset="0"/>
              </a:rPr>
              <a:t>下图</a:t>
            </a:r>
            <a:r>
              <a:rPr lang="zh-CN" altLang="en-US" sz="2400" b="0" u="none">
                <a:solidFill>
                  <a:srgbClr val="000000"/>
                </a:solidFill>
                <a:latin typeface="宋体" charset="0"/>
                <a:ea typeface="宋体" charset="0"/>
                <a:cs typeface="宋体" charset="0"/>
              </a:rPr>
              <a:t>所示：</a:t>
            </a:r>
          </a:p>
        </p:txBody>
      </p:sp>
      <p:pic>
        <p:nvPicPr>
          <p:cNvPr id="2" name="图片 1" descr="IMG_256"/>
          <p:cNvPicPr>
            <a:picLocks noChangeAspect="1"/>
          </p:cNvPicPr>
          <p:nvPr/>
        </p:nvPicPr>
        <p:blipFill>
          <a:blip r:embed="rId2" r:link="rId3"/>
          <a:stretch>
            <a:fillRect/>
          </a:stretch>
        </p:blipFill>
        <p:spPr>
          <a:xfrm>
            <a:off x="2195830" y="2637155"/>
            <a:ext cx="4102100" cy="3809365"/>
          </a:xfrm>
          <a:prstGeom prst="rect">
            <a:avLst/>
          </a:prstGeom>
          <a:noFill/>
          <a:ln w="9525">
            <a:noFill/>
            <a:miter/>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2" name="文本框 1"/>
          <p:cNvSpPr txBox="1"/>
          <p:nvPr/>
        </p:nvSpPr>
        <p:spPr>
          <a:xfrm>
            <a:off x="330200" y="1562100"/>
            <a:ext cx="8507095" cy="4846320"/>
          </a:xfrm>
          <a:prstGeom prst="rect">
            <a:avLst/>
          </a:prstGeom>
          <a:noFill/>
          <a:ln w="9525">
            <a:noFill/>
            <a:miter/>
          </a:ln>
        </p:spPr>
        <p:txBody>
          <a:bodyPr wrap="square">
            <a:spAutoFit/>
          </a:bodyPr>
          <a:lstStyle/>
          <a:p>
            <a:pPr marL="0" indent="0" algn="l"/>
            <a:r>
              <a:rPr lang="en-US" altLang="zh-CN" sz="2400" b="1" u="none">
                <a:solidFill>
                  <a:srgbClr val="000000"/>
                </a:solidFill>
                <a:latin typeface="宋体" charset="0"/>
                <a:ea typeface="宋体" charset="0"/>
                <a:cs typeface="宋体" charset="0"/>
              </a:rPr>
              <a:t>2.</a:t>
            </a:r>
            <a:r>
              <a:rPr lang="zh-CN" altLang="en-US" sz="2400" b="1" u="none">
                <a:solidFill>
                  <a:srgbClr val="000000"/>
                </a:solidFill>
                <a:latin typeface="宋体" charset="0"/>
                <a:ea typeface="宋体" charset="0"/>
                <a:cs typeface="宋体" charset="0"/>
              </a:rPr>
              <a:t>系统功能设计要求</a:t>
            </a:r>
          </a:p>
          <a:p>
            <a:pPr marL="0" indent="0" algn="l"/>
            <a:r>
              <a:rPr lang="zh-CN" altLang="en-US" sz="2400" b="0" u="none">
                <a:solidFill>
                  <a:srgbClr val="000000"/>
                </a:solidFill>
                <a:latin typeface="宋体" charset="0"/>
                <a:ea typeface="宋体" charset="0"/>
                <a:cs typeface="宋体" charset="0"/>
              </a:rPr>
              <a:t>    为满足教师在程序类课程检测过程中的要求，首先需要明确教师对每个功能的需求，这一应用背景。因此，我们做了如下收集：</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1</a:t>
            </a:r>
            <a:r>
              <a:rPr lang="zh-CN" altLang="en-US" sz="2400" b="0" u="none">
                <a:solidFill>
                  <a:srgbClr val="000000"/>
                </a:solidFill>
                <a:latin typeface="宋体" charset="0"/>
                <a:ea typeface="宋体" charset="0"/>
                <a:cs typeface="宋体" charset="0"/>
              </a:rPr>
              <a:t>）用户注册登录。</a:t>
            </a:r>
          </a:p>
          <a:p>
            <a:pPr marL="0" indent="0" algn="l"/>
            <a:r>
              <a:rPr lang="zh-CN" altLang="en-US" sz="2400" b="0" u="none">
                <a:solidFill>
                  <a:srgbClr val="000000"/>
                </a:solidFill>
                <a:latin typeface="宋体" charset="0"/>
                <a:ea typeface="宋体" charset="0"/>
                <a:cs typeface="宋体" charset="0"/>
              </a:rPr>
              <a:t>    想要进入本系统，当然最先开始需要注册然后进行系统，才能操作和管理自己的数据。用户一旦登录会在服务器的</a:t>
            </a:r>
            <a:r>
              <a:rPr lang="en-US" altLang="zh-CN" sz="2400" b="0" u="none">
                <a:solidFill>
                  <a:srgbClr val="000000"/>
                </a:solidFill>
                <a:latin typeface="宋体" charset="0"/>
                <a:ea typeface="宋体" charset="0"/>
                <a:cs typeface="宋体" charset="0"/>
              </a:rPr>
              <a:t>session</a:t>
            </a:r>
            <a:r>
              <a:rPr lang="zh-CN" altLang="en-US" sz="2400" b="0" u="none">
                <a:solidFill>
                  <a:srgbClr val="000000"/>
                </a:solidFill>
                <a:latin typeface="宋体" charset="0"/>
                <a:ea typeface="宋体" charset="0"/>
                <a:cs typeface="宋体" charset="0"/>
              </a:rPr>
              <a:t>中保存自己的</a:t>
            </a:r>
            <a:r>
              <a:rPr lang="en-US" altLang="zh-CN" sz="2400" b="0" u="none">
                <a:solidFill>
                  <a:srgbClr val="000000"/>
                </a:solidFill>
                <a:latin typeface="宋体" charset="0"/>
                <a:ea typeface="宋体" charset="0"/>
                <a:cs typeface="宋体" charset="0"/>
              </a:rPr>
              <a:t>id</a:t>
            </a:r>
            <a:r>
              <a:rPr lang="zh-CN" altLang="en-US" sz="2400" b="0" u="none">
                <a:solidFill>
                  <a:srgbClr val="000000"/>
                </a:solidFill>
                <a:latin typeface="宋体" charset="0"/>
                <a:ea typeface="宋体" charset="0"/>
                <a:cs typeface="宋体" charset="0"/>
              </a:rPr>
              <a:t>，如果这个</a:t>
            </a:r>
            <a:r>
              <a:rPr lang="en-US" altLang="zh-CN" sz="2400" b="0" u="none">
                <a:solidFill>
                  <a:srgbClr val="000000"/>
                </a:solidFill>
                <a:latin typeface="宋体" charset="0"/>
                <a:ea typeface="宋体" charset="0"/>
                <a:cs typeface="宋体" charset="0"/>
              </a:rPr>
              <a:t>session</a:t>
            </a:r>
            <a:r>
              <a:rPr lang="zh-CN" altLang="en-US" sz="2400" b="0" u="none">
                <a:solidFill>
                  <a:srgbClr val="000000"/>
                </a:solidFill>
                <a:latin typeface="宋体" charset="0"/>
                <a:ea typeface="宋体" charset="0"/>
                <a:cs typeface="宋体" charset="0"/>
              </a:rPr>
              <a:t>超时或者为空，则立马退出系统。</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2</a:t>
            </a:r>
            <a:r>
              <a:rPr lang="zh-CN" altLang="en-US" sz="2400" b="0" u="none">
                <a:solidFill>
                  <a:srgbClr val="000000"/>
                </a:solidFill>
                <a:latin typeface="宋体" charset="0"/>
                <a:ea typeface="宋体" charset="0"/>
                <a:cs typeface="宋体" charset="0"/>
              </a:rPr>
              <a:t>）题目管理。</a:t>
            </a:r>
          </a:p>
          <a:p>
            <a:pPr marL="0" indent="0" algn="l"/>
            <a:r>
              <a:rPr lang="zh-CN" altLang="en-US" sz="2400" b="0" u="none">
                <a:solidFill>
                  <a:srgbClr val="000000"/>
                </a:solidFill>
                <a:latin typeface="宋体" charset="0"/>
                <a:ea typeface="宋体" charset="0"/>
                <a:cs typeface="宋体" charset="0"/>
              </a:rPr>
              <a:t>    题目管理中允许教师用户对题目信息的编辑，修改，查询和删除。创建题目以后允许教师用户对该题目上传源代码，注意源代码的上传需要使用批量上传。</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62865" y="1402715"/>
            <a:ext cx="9040495" cy="4480560"/>
          </a:xfrm>
          <a:prstGeom prst="rect">
            <a:avLst/>
          </a:prstGeom>
          <a:noFill/>
          <a:ln w="9525">
            <a:noFill/>
            <a:miter/>
          </a:ln>
        </p:spPr>
        <p:txBody>
          <a:bodyPr wrap="square">
            <a:spAutoFit/>
          </a:bodyPr>
          <a:lstStyle/>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3</a:t>
            </a:r>
            <a:r>
              <a:rPr lang="zh-CN" altLang="en-US" sz="2400" b="0" u="none">
                <a:solidFill>
                  <a:srgbClr val="000000"/>
                </a:solidFill>
                <a:latin typeface="宋体" charset="0"/>
                <a:ea typeface="宋体" charset="0"/>
                <a:cs typeface="宋体" charset="0"/>
              </a:rPr>
              <a:t>）抄袭检测。</a:t>
            </a:r>
          </a:p>
          <a:p>
            <a:pPr marL="0" indent="0" algn="l"/>
            <a:r>
              <a:rPr lang="zh-CN" altLang="en-US" sz="2400" b="0" u="none">
                <a:solidFill>
                  <a:srgbClr val="000000"/>
                </a:solidFill>
                <a:latin typeface="宋体" charset="0"/>
                <a:ea typeface="宋体" charset="0"/>
                <a:cs typeface="宋体" charset="0"/>
              </a:rPr>
              <a:t>    教师用户很关心同一道题目下的学生之间的抄袭程度，这一功能需要满足教师用户新建抄袭检测，检查出该题目下学生之间的代码相似度，相似度大于教师的预设值，则判为抄袭。抄袭结果允许教师用户下载到本地保存。</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4</a:t>
            </a:r>
            <a:r>
              <a:rPr lang="zh-CN" altLang="en-US" sz="2400" b="0" u="none">
                <a:solidFill>
                  <a:srgbClr val="000000"/>
                </a:solidFill>
                <a:latin typeface="宋体" charset="0"/>
                <a:ea typeface="宋体" charset="0"/>
                <a:cs typeface="宋体" charset="0"/>
              </a:rPr>
              <a:t>）源代码自动编译、运行结果评测。</a:t>
            </a:r>
          </a:p>
          <a:p>
            <a:pPr marL="0" indent="0" algn="l"/>
            <a:r>
              <a:rPr lang="zh-CN" altLang="en-US" sz="2400" b="0" u="none">
                <a:solidFill>
                  <a:srgbClr val="000000"/>
                </a:solidFill>
                <a:latin typeface="宋体" charset="0"/>
                <a:ea typeface="宋体" charset="0"/>
                <a:cs typeface="宋体" charset="0"/>
              </a:rPr>
              <a:t>    传统的程序课程设计考试，学生提交的代码教师都需要手动的挨个检测，这样的效率可想而知很差。现在为解决这个问题，系统需要遍历整个题目的源代码，自动的进行编译，运行，预设输入得到结果，再进行结果的评判。评测的结果教师可以下载到本地进行保存。</a:t>
            </a:r>
          </a:p>
          <a:p>
            <a:pPr marL="0" indent="0" algn="l"/>
            <a:endParaRPr lang="zh-CN" altLang="en-US" sz="2400" b="0" u="none">
              <a:solidFill>
                <a:srgbClr val="000000"/>
              </a:solidFill>
              <a:latin typeface="宋体" charset="0"/>
              <a:ea typeface="宋体" charset="0"/>
              <a:cs typeface="宋体"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2" name="文本框 1"/>
          <p:cNvSpPr txBox="1"/>
          <p:nvPr/>
        </p:nvSpPr>
        <p:spPr>
          <a:xfrm>
            <a:off x="395605" y="1484630"/>
            <a:ext cx="7842250" cy="1463040"/>
          </a:xfrm>
          <a:prstGeom prst="rect">
            <a:avLst/>
          </a:prstGeom>
          <a:noFill/>
        </p:spPr>
        <p:txBody>
          <a:bodyPr wrap="square" rtlCol="0" anchor="t">
            <a:spAutoFit/>
          </a:bodyPr>
          <a:lstStyle/>
          <a:p>
            <a:pPr marL="0" indent="0" algn="l"/>
            <a:r>
              <a:rPr lang="zh-CN" altLang="en-US">
                <a:solidFill>
                  <a:srgbClr val="000000"/>
                </a:solidFill>
                <a:latin typeface="宋体" charset="0"/>
                <a:ea typeface="宋体" charset="0"/>
                <a:cs typeface="宋体" charset="0"/>
                <a:sym typeface="+mn-ea"/>
              </a:rPr>
              <a:t>（</a:t>
            </a:r>
            <a:r>
              <a:rPr lang="en-US" altLang="zh-CN">
                <a:solidFill>
                  <a:srgbClr val="000000"/>
                </a:solidFill>
                <a:latin typeface="宋体" charset="0"/>
                <a:ea typeface="宋体" charset="0"/>
                <a:cs typeface="宋体" charset="0"/>
                <a:sym typeface="+mn-ea"/>
              </a:rPr>
              <a:t>5</a:t>
            </a:r>
            <a:r>
              <a:rPr lang="zh-CN" altLang="en-US">
                <a:solidFill>
                  <a:srgbClr val="000000"/>
                </a:solidFill>
                <a:latin typeface="宋体" charset="0"/>
                <a:ea typeface="宋体" charset="0"/>
                <a:cs typeface="宋体" charset="0"/>
                <a:sym typeface="+mn-ea"/>
              </a:rPr>
              <a:t>）课堂检测。</a:t>
            </a:r>
          </a:p>
          <a:p>
            <a:pPr marL="0" indent="0" algn="l"/>
            <a:r>
              <a:rPr lang="zh-CN" altLang="en-US">
                <a:solidFill>
                  <a:srgbClr val="000000"/>
                </a:solidFill>
                <a:latin typeface="宋体" charset="0"/>
                <a:ea typeface="宋体" charset="0"/>
                <a:cs typeface="宋体" charset="0"/>
                <a:sym typeface="+mn-ea"/>
              </a:rPr>
              <a:t>    教师在课堂是一味的授课，而无法清晰的明白学生的吸收程度。课堂检测的功能，需要教师创建课堂检测题目生成题目编号，学生根据教师提供的题目编号进行搜索，查询到题目信息，学生在规定时间内上传自己的源代码和学号。教师根据实际情况可以进行抄袭检测和代码的自动判错。</a:t>
            </a: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217805" y="1552575"/>
            <a:ext cx="8783320" cy="3749040"/>
          </a:xfrm>
          <a:prstGeom prst="rect">
            <a:avLst/>
          </a:prstGeom>
          <a:noFill/>
          <a:ln w="9525">
            <a:noFill/>
            <a:miter/>
          </a:ln>
        </p:spPr>
        <p:txBody>
          <a:bodyPr wrap="square">
            <a:spAutoFit/>
          </a:bodyPr>
          <a:lstStyle/>
          <a:p>
            <a:pPr marL="0" indent="0" algn="l"/>
            <a:r>
              <a:rPr lang="en-US" altLang="zh-CN" sz="2400" b="1" u="none">
                <a:solidFill>
                  <a:srgbClr val="000000"/>
                </a:solidFill>
                <a:latin typeface="宋体" charset="0"/>
                <a:ea typeface="宋体" charset="0"/>
                <a:cs typeface="宋体" charset="0"/>
              </a:rPr>
              <a:t>3.</a:t>
            </a:r>
            <a:r>
              <a:rPr lang="zh-CN" altLang="en-US" sz="2400" b="1" u="none">
                <a:solidFill>
                  <a:srgbClr val="000000"/>
                </a:solidFill>
                <a:latin typeface="宋体" charset="0"/>
                <a:ea typeface="宋体" charset="0"/>
                <a:cs typeface="宋体" charset="0"/>
              </a:rPr>
              <a:t>性能的需求分析</a:t>
            </a:r>
          </a:p>
          <a:p>
            <a:pPr marL="0" indent="0" algn="l"/>
            <a:r>
              <a:rPr lang="zh-CN" altLang="en-US" sz="2400" b="0" u="none">
                <a:solidFill>
                  <a:srgbClr val="000000"/>
                </a:solidFill>
                <a:latin typeface="宋体" charset="0"/>
                <a:ea typeface="宋体" charset="0"/>
                <a:cs typeface="宋体" charset="0"/>
              </a:rPr>
              <a:t>    为了保证系统能够长期、安全、稳定、可靠、高效地运行，在线代码自动评测系统应该满足以下性能需求：</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1</a:t>
            </a:r>
            <a:r>
              <a:rPr lang="zh-CN" altLang="en-US" sz="2400" b="0" u="none">
                <a:solidFill>
                  <a:srgbClr val="000000"/>
                </a:solidFill>
                <a:latin typeface="宋体" charset="0"/>
                <a:ea typeface="宋体" charset="0"/>
                <a:cs typeface="宋体" charset="0"/>
              </a:rPr>
              <a:t>）系统处理的准确性和及时性    </a:t>
            </a:r>
          </a:p>
          <a:p>
            <a:pPr marL="0" indent="0" algn="l"/>
            <a:r>
              <a:rPr lang="zh-CN" altLang="en-US" sz="2400" b="0" u="none">
                <a:solidFill>
                  <a:srgbClr val="000000"/>
                </a:solidFill>
                <a:latin typeface="宋体" charset="0"/>
                <a:ea typeface="宋体" charset="0"/>
                <a:cs typeface="宋体" charset="0"/>
              </a:rPr>
              <a:t>    系统处理的准确性和及时性是系统的必要性能。查询时应保证查全率，所有相应域包含查询关键字的记录都应能查到。在系统设计和开发过程中，要充分考虑系统当前和将来可能承受的工作量，使系统的处理能力和响应时间能够满足系统管理员对信息处理的需求。响应时间，更新处理时间都比较迅速，完全满足用户要求。一般操作的响应时间应在</a:t>
            </a:r>
            <a:r>
              <a:rPr lang="en-US" altLang="zh-CN" sz="2400" b="0" u="none">
                <a:solidFill>
                  <a:srgbClr val="000000"/>
                </a:solidFill>
                <a:latin typeface="宋体" charset="0"/>
                <a:ea typeface="宋体" charset="0"/>
                <a:cs typeface="宋体" charset="0"/>
              </a:rPr>
              <a:t>1-2s</a:t>
            </a:r>
            <a:r>
              <a:rPr lang="zh-CN" altLang="en-US" sz="2400" b="0" u="none">
                <a:solidFill>
                  <a:srgbClr val="000000"/>
                </a:solidFill>
                <a:latin typeface="宋体" charset="0"/>
                <a:ea typeface="宋体" charset="0"/>
                <a:cs typeface="宋体" charset="0"/>
              </a:rPr>
              <a:t>内。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175260" y="1485900"/>
            <a:ext cx="8928735" cy="4846320"/>
          </a:xfrm>
          <a:prstGeom prst="rect">
            <a:avLst/>
          </a:prstGeom>
          <a:noFill/>
          <a:ln w="9525">
            <a:noFill/>
            <a:miter/>
          </a:ln>
        </p:spPr>
        <p:txBody>
          <a:bodyPr wrap="square">
            <a:spAutoFit/>
          </a:bodyPr>
          <a:lstStyle/>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2</a:t>
            </a:r>
            <a:r>
              <a:rPr lang="zh-CN" altLang="en-US" sz="2400" b="0" u="none">
                <a:solidFill>
                  <a:srgbClr val="000000"/>
                </a:solidFill>
                <a:latin typeface="宋体" charset="0"/>
                <a:ea typeface="宋体" charset="0"/>
                <a:cs typeface="宋体" charset="0"/>
              </a:rPr>
              <a:t>）系统的开放性和系统的可扩充性     </a:t>
            </a:r>
          </a:p>
          <a:p>
            <a:pPr marL="0" indent="0" algn="l"/>
            <a:r>
              <a:rPr lang="zh-CN" altLang="en-US" sz="2400" b="0" u="none">
                <a:solidFill>
                  <a:srgbClr val="000000"/>
                </a:solidFill>
                <a:latin typeface="宋体" charset="0"/>
                <a:ea typeface="宋体" charset="0"/>
                <a:cs typeface="宋体" charset="0"/>
              </a:rPr>
              <a:t>    系统在开发过程中，应该充分考虑以后的可扩充性。例如，用户操作的需求也会不断地更新和完善。这就要求系统提供足够的手段进行功能的调整和扩充。而要实现这一点，应通过系统的开放性来完成，即系统应是一个开放系统，只要符合一定的规范，可以简单地加入和减少系统的模块，配置系统的硬件。</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3</a:t>
            </a:r>
            <a:r>
              <a:rPr lang="zh-CN" altLang="en-US" sz="2400" b="0" u="none">
                <a:solidFill>
                  <a:srgbClr val="000000"/>
                </a:solidFill>
                <a:latin typeface="宋体" charset="0"/>
                <a:ea typeface="宋体" charset="0"/>
                <a:cs typeface="宋体" charset="0"/>
              </a:rPr>
              <a:t>）系统的易用性和易维护性    </a:t>
            </a:r>
          </a:p>
          <a:p>
            <a:pPr marL="0" indent="0" algn="l"/>
            <a:r>
              <a:rPr lang="zh-CN" altLang="en-US" sz="2400" b="0" u="none">
                <a:solidFill>
                  <a:srgbClr val="000000"/>
                </a:solidFill>
                <a:latin typeface="宋体" charset="0"/>
                <a:ea typeface="宋体" charset="0"/>
                <a:cs typeface="宋体" charset="0"/>
              </a:rPr>
              <a:t>    系统是直接面对使用人员的，而使用人员往往对计算机并不是非常熟悉。这就要求系统能够提供良好的用户接口，易用的人机交互界面。所以在系统开发的时候就考虑到了这一点，要实现本系统的易用性就要求系统应该尽量使用用户熟悉的术语和中文信息的界面，从而缩短用户对系统熟悉的过程，也可以让用户将本系统的不足之处进行在线留言，使系统更加完善。</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175260" y="1438275"/>
            <a:ext cx="8856345" cy="4846320"/>
          </a:xfrm>
          <a:prstGeom prst="rect">
            <a:avLst/>
          </a:prstGeom>
          <a:noFill/>
          <a:ln w="9525">
            <a:noFill/>
            <a:miter/>
          </a:ln>
        </p:spPr>
        <p:txBody>
          <a:bodyPr wrap="square">
            <a:spAutoFit/>
          </a:bodyPr>
          <a:lstStyle/>
          <a:p>
            <a:pPr marL="0" indent="0" algn="l"/>
            <a:r>
              <a:rPr lang="en-US" altLang="zh-CN" sz="2400" b="1" u="none">
                <a:solidFill>
                  <a:srgbClr val="000000"/>
                </a:solidFill>
                <a:latin typeface="宋体" charset="0"/>
                <a:ea typeface="宋体" charset="0"/>
                <a:cs typeface="宋体" charset="0"/>
              </a:rPr>
              <a:t>4.</a:t>
            </a:r>
            <a:r>
              <a:rPr lang="zh-CN" altLang="en-US" sz="2400" b="1" u="none">
                <a:solidFill>
                  <a:srgbClr val="000000"/>
                </a:solidFill>
                <a:latin typeface="宋体" charset="0"/>
                <a:ea typeface="宋体" charset="0"/>
                <a:cs typeface="宋体" charset="0"/>
              </a:rPr>
              <a:t>从研发的角度进行功能分析</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1</a:t>
            </a:r>
            <a:r>
              <a:rPr lang="zh-CN" altLang="en-US" sz="2400" b="0" u="none">
                <a:solidFill>
                  <a:srgbClr val="000000"/>
                </a:solidFill>
                <a:latin typeface="宋体" charset="0"/>
                <a:ea typeface="宋体" charset="0"/>
                <a:cs typeface="宋体" charset="0"/>
              </a:rPr>
              <a:t>）注册登录    </a:t>
            </a:r>
          </a:p>
          <a:p>
            <a:pPr marL="0" indent="0" algn="l"/>
            <a:r>
              <a:rPr lang="zh-CN" altLang="en-US" sz="2400" b="0" u="none">
                <a:solidFill>
                  <a:srgbClr val="000000"/>
                </a:solidFill>
                <a:latin typeface="宋体" charset="0"/>
                <a:ea typeface="宋体" charset="0"/>
                <a:cs typeface="宋体" charset="0"/>
              </a:rPr>
              <a:t>    教师注册，</a:t>
            </a:r>
            <a:r>
              <a:rPr lang="en-US" altLang="zh-CN" sz="2400" b="0" u="none">
                <a:solidFill>
                  <a:srgbClr val="000000"/>
                </a:solidFill>
                <a:latin typeface="宋体" charset="0"/>
                <a:ea typeface="宋体" charset="0"/>
                <a:cs typeface="宋体" charset="0"/>
              </a:rPr>
              <a:t>post</a:t>
            </a:r>
            <a:r>
              <a:rPr lang="zh-CN" altLang="en-US" sz="2400" b="0" u="none">
                <a:solidFill>
                  <a:srgbClr val="000000"/>
                </a:solidFill>
                <a:latin typeface="宋体" charset="0"/>
                <a:ea typeface="宋体" charset="0"/>
                <a:cs typeface="宋体" charset="0"/>
              </a:rPr>
              <a:t>表单做一定的数据验证，包括非空验证，数据格式验证等，将获取的注册信息存放在</a:t>
            </a:r>
            <a:r>
              <a:rPr lang="en-US" altLang="zh-CN" sz="2400" b="0" u="none">
                <a:solidFill>
                  <a:srgbClr val="000000"/>
                </a:solidFill>
                <a:latin typeface="宋体" charset="0"/>
                <a:ea typeface="宋体" charset="0"/>
                <a:cs typeface="宋体" charset="0"/>
              </a:rPr>
              <a:t>mysql</a:t>
            </a:r>
            <a:r>
              <a:rPr lang="zh-CN" altLang="en-US" sz="2400" b="0" u="none">
                <a:solidFill>
                  <a:srgbClr val="000000"/>
                </a:solidFill>
                <a:latin typeface="宋体" charset="0"/>
                <a:ea typeface="宋体" charset="0"/>
                <a:cs typeface="宋体" charset="0"/>
              </a:rPr>
              <a:t>中以供登录时使用。教师登录时，</a:t>
            </a:r>
            <a:r>
              <a:rPr lang="en-US" altLang="zh-CN" sz="2400" b="0" u="none">
                <a:solidFill>
                  <a:srgbClr val="000000"/>
                </a:solidFill>
                <a:latin typeface="宋体" charset="0"/>
                <a:ea typeface="宋体" charset="0"/>
                <a:cs typeface="宋体" charset="0"/>
              </a:rPr>
              <a:t>post</a:t>
            </a:r>
            <a:r>
              <a:rPr lang="zh-CN" altLang="en-US" sz="2400" b="0" u="none">
                <a:solidFill>
                  <a:srgbClr val="000000"/>
                </a:solidFill>
                <a:latin typeface="宋体" charset="0"/>
                <a:ea typeface="宋体" charset="0"/>
                <a:cs typeface="宋体" charset="0"/>
              </a:rPr>
              <a:t>表单到服务器判断用户是否存在，密码是否正确。若确定用户身份，将其</a:t>
            </a:r>
            <a:r>
              <a:rPr lang="en-US" altLang="zh-CN" sz="2400" b="0" u="none">
                <a:solidFill>
                  <a:srgbClr val="000000"/>
                </a:solidFill>
                <a:latin typeface="宋体" charset="0"/>
                <a:ea typeface="宋体" charset="0"/>
                <a:cs typeface="宋体" charset="0"/>
              </a:rPr>
              <a:t>id</a:t>
            </a:r>
            <a:r>
              <a:rPr lang="zh-CN" altLang="en-US" sz="2400" b="0" u="none">
                <a:solidFill>
                  <a:srgbClr val="000000"/>
                </a:solidFill>
                <a:latin typeface="宋体" charset="0"/>
                <a:ea typeface="宋体" charset="0"/>
                <a:cs typeface="宋体" charset="0"/>
              </a:rPr>
              <a:t>放到</a:t>
            </a:r>
            <a:r>
              <a:rPr lang="en-US" altLang="zh-CN" sz="2400" b="0" u="none">
                <a:solidFill>
                  <a:srgbClr val="000000"/>
                </a:solidFill>
                <a:latin typeface="宋体" charset="0"/>
                <a:ea typeface="宋体" charset="0"/>
                <a:cs typeface="宋体" charset="0"/>
              </a:rPr>
              <a:t>session</a:t>
            </a:r>
            <a:r>
              <a:rPr lang="zh-CN" altLang="en-US" sz="2400" b="0" u="none">
                <a:solidFill>
                  <a:srgbClr val="000000"/>
                </a:solidFill>
                <a:latin typeface="宋体" charset="0"/>
                <a:ea typeface="宋体" charset="0"/>
                <a:cs typeface="宋体" charset="0"/>
              </a:rPr>
              <a:t>中，只要</a:t>
            </a:r>
            <a:r>
              <a:rPr lang="en-US" altLang="zh-CN" sz="2400" b="0" u="none">
                <a:solidFill>
                  <a:srgbClr val="000000"/>
                </a:solidFill>
                <a:latin typeface="宋体" charset="0"/>
                <a:ea typeface="宋体" charset="0"/>
                <a:cs typeface="宋体" charset="0"/>
              </a:rPr>
              <a:t>sessionid</a:t>
            </a:r>
            <a:r>
              <a:rPr lang="zh-CN" altLang="en-US" sz="2400" b="0" u="none">
                <a:solidFill>
                  <a:srgbClr val="000000"/>
                </a:solidFill>
                <a:latin typeface="宋体" charset="0"/>
                <a:ea typeface="宋体" charset="0"/>
                <a:cs typeface="宋体" charset="0"/>
              </a:rPr>
              <a:t>不消失，则用户一直处于登录状态。</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2</a:t>
            </a:r>
            <a:r>
              <a:rPr lang="zh-CN" altLang="en-US" sz="2400" b="0" u="none">
                <a:solidFill>
                  <a:srgbClr val="000000"/>
                </a:solidFill>
                <a:latin typeface="宋体" charset="0"/>
                <a:ea typeface="宋体" charset="0"/>
                <a:cs typeface="宋体" charset="0"/>
              </a:rPr>
              <a:t>）题目管理    </a:t>
            </a:r>
          </a:p>
          <a:p>
            <a:pPr marL="0" indent="0" algn="l"/>
            <a:r>
              <a:rPr lang="zh-CN" altLang="en-US" sz="2400" b="0" u="none">
                <a:solidFill>
                  <a:srgbClr val="000000"/>
                </a:solidFill>
                <a:latin typeface="宋体" charset="0"/>
                <a:ea typeface="宋体" charset="0"/>
                <a:cs typeface="宋体" charset="0"/>
              </a:rPr>
              <a:t>    题目的信息全部存储在</a:t>
            </a:r>
            <a:r>
              <a:rPr lang="en-US" altLang="zh-CN" sz="2400" b="0" u="none">
                <a:solidFill>
                  <a:srgbClr val="000000"/>
                </a:solidFill>
                <a:latin typeface="宋体" charset="0"/>
                <a:ea typeface="宋体" charset="0"/>
                <a:cs typeface="宋体" charset="0"/>
              </a:rPr>
              <a:t>mysql</a:t>
            </a:r>
            <a:r>
              <a:rPr lang="zh-CN" altLang="en-US" sz="2400" b="0" u="none">
                <a:solidFill>
                  <a:srgbClr val="000000"/>
                </a:solidFill>
                <a:latin typeface="宋体" charset="0"/>
                <a:ea typeface="宋体" charset="0"/>
                <a:cs typeface="宋体" charset="0"/>
              </a:rPr>
              <a:t>数据库中，教师用户可以对题目进行增删查该的操作，这部分是与数据库进行数据交换。题目一旦创建成功，教师可以针对任意一道题目上传源代码，注意上传源代码仅仅使用</a:t>
            </a:r>
            <a:r>
              <a:rPr lang="en-US" altLang="zh-CN" sz="2400" b="0" u="none">
                <a:solidFill>
                  <a:srgbClr val="000000"/>
                </a:solidFill>
                <a:latin typeface="宋体" charset="0"/>
                <a:ea typeface="宋体" charset="0"/>
                <a:cs typeface="宋体" charset="0"/>
              </a:rPr>
              <a:t>html</a:t>
            </a:r>
            <a:r>
              <a:rPr lang="zh-CN" altLang="en-US" sz="2400" b="0" u="none">
                <a:solidFill>
                  <a:srgbClr val="000000"/>
                </a:solidFill>
                <a:latin typeface="宋体" charset="0"/>
                <a:ea typeface="宋体" charset="0"/>
                <a:cs typeface="宋体" charset="0"/>
              </a:rPr>
              <a:t>无法完成批量上传，所以这里需要使用</a:t>
            </a:r>
            <a:r>
              <a:rPr lang="en-US" altLang="zh-CN" sz="2400" b="0" u="none">
                <a:solidFill>
                  <a:srgbClr val="000000"/>
                </a:solidFill>
                <a:latin typeface="宋体" charset="0"/>
                <a:ea typeface="宋体" charset="0"/>
                <a:cs typeface="宋体" charset="0"/>
              </a:rPr>
              <a:t>js</a:t>
            </a:r>
            <a:r>
              <a:rPr lang="zh-CN" altLang="en-US" sz="2400" b="0" u="none">
                <a:solidFill>
                  <a:srgbClr val="000000"/>
                </a:solidFill>
                <a:latin typeface="宋体" charset="0"/>
                <a:ea typeface="宋体" charset="0"/>
                <a:cs typeface="宋体" charset="0"/>
              </a:rPr>
              <a:t>来配合完成。用户一旦上传了代码，则可以进行后续的操作。</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186055" y="1558925"/>
            <a:ext cx="8928100" cy="5212080"/>
          </a:xfrm>
          <a:prstGeom prst="rect">
            <a:avLst/>
          </a:prstGeom>
          <a:noFill/>
          <a:ln w="9525">
            <a:noFill/>
            <a:miter/>
          </a:ln>
        </p:spPr>
        <p:txBody>
          <a:bodyPr wrap="square">
            <a:spAutoFit/>
          </a:bodyPr>
          <a:lstStyle/>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3</a:t>
            </a:r>
            <a:r>
              <a:rPr lang="zh-CN" altLang="en-US" sz="2400" b="0" u="none">
                <a:solidFill>
                  <a:srgbClr val="000000"/>
                </a:solidFill>
                <a:latin typeface="宋体" charset="0"/>
                <a:ea typeface="宋体" charset="0"/>
                <a:cs typeface="宋体" charset="0"/>
              </a:rPr>
              <a:t>）抄袭检测    </a:t>
            </a:r>
          </a:p>
          <a:p>
            <a:pPr marL="0" indent="0" algn="l"/>
            <a:r>
              <a:rPr lang="zh-CN" altLang="en-US" sz="2400" b="0" u="none">
                <a:solidFill>
                  <a:srgbClr val="000000"/>
                </a:solidFill>
                <a:latin typeface="宋体" charset="0"/>
                <a:ea typeface="宋体" charset="0"/>
                <a:cs typeface="宋体" charset="0"/>
              </a:rPr>
              <a:t>    对完成代码上传的题目，允许教师对其进行抄袭检测。这有点类似于数据结构的冒泡查询，双重遍历文件夹下的文件，挨个的读出来进行相似度判定，如果相似度大于预设的相似度，则将其保存在</a:t>
            </a:r>
            <a:r>
              <a:rPr lang="en-US" altLang="zh-CN" sz="2400" b="0" u="none">
                <a:solidFill>
                  <a:srgbClr val="000000"/>
                </a:solidFill>
                <a:latin typeface="宋体" charset="0"/>
                <a:ea typeface="宋体" charset="0"/>
                <a:cs typeface="宋体" charset="0"/>
              </a:rPr>
              <a:t>mysql</a:t>
            </a:r>
            <a:r>
              <a:rPr lang="zh-CN" altLang="en-US" sz="2400" b="0" u="none">
                <a:solidFill>
                  <a:srgbClr val="000000"/>
                </a:solidFill>
                <a:latin typeface="宋体" charset="0"/>
                <a:ea typeface="宋体" charset="0"/>
                <a:cs typeface="宋体" charset="0"/>
              </a:rPr>
              <a:t>数据库中。完成抄袭检测后，教师可以查看检测的结果，并且支持教师对结果的下载，存放到本地以供教师使用。</a:t>
            </a:r>
          </a:p>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4</a:t>
            </a:r>
            <a:r>
              <a:rPr lang="zh-CN" altLang="en-US" sz="2400" b="0" u="none">
                <a:solidFill>
                  <a:srgbClr val="000000"/>
                </a:solidFill>
                <a:latin typeface="宋体" charset="0"/>
                <a:ea typeface="宋体" charset="0"/>
                <a:cs typeface="宋体" charset="0"/>
              </a:rPr>
              <a:t>）代码评判    </a:t>
            </a:r>
          </a:p>
          <a:p>
            <a:pPr marL="0" indent="0" algn="l"/>
            <a:r>
              <a:rPr lang="zh-CN" altLang="en-US" sz="2400" b="0" u="none">
                <a:solidFill>
                  <a:srgbClr val="000000"/>
                </a:solidFill>
                <a:latin typeface="宋体" charset="0"/>
                <a:ea typeface="宋体" charset="0"/>
                <a:cs typeface="宋体" charset="0"/>
              </a:rPr>
              <a:t>    对完成代码上传的题目，允许教师对其进行自动编译、运行结果评判。首先需要使用</a:t>
            </a:r>
            <a:r>
              <a:rPr lang="en-US" altLang="zh-CN" sz="2400" b="0" u="none">
                <a:solidFill>
                  <a:srgbClr val="000000"/>
                </a:solidFill>
                <a:latin typeface="宋体" charset="0"/>
                <a:ea typeface="宋体" charset="0"/>
                <a:cs typeface="宋体" charset="0"/>
              </a:rPr>
              <a:t>linux</a:t>
            </a:r>
            <a:r>
              <a:rPr lang="zh-CN" altLang="en-US" sz="2400" b="0" u="none">
                <a:solidFill>
                  <a:srgbClr val="000000"/>
                </a:solidFill>
                <a:latin typeface="宋体" charset="0"/>
                <a:ea typeface="宋体" charset="0"/>
                <a:cs typeface="宋体" charset="0"/>
              </a:rPr>
              <a:t>下的</a:t>
            </a:r>
            <a:r>
              <a:rPr lang="en-US" altLang="zh-CN" sz="2400" b="0" u="none">
                <a:solidFill>
                  <a:srgbClr val="000000"/>
                </a:solidFill>
                <a:latin typeface="宋体" charset="0"/>
                <a:ea typeface="宋体" charset="0"/>
                <a:cs typeface="宋体" charset="0"/>
              </a:rPr>
              <a:t>c</a:t>
            </a:r>
            <a:r>
              <a:rPr lang="zh-CN" altLang="en-US" sz="2400" b="0" u="none">
                <a:solidFill>
                  <a:srgbClr val="000000"/>
                </a:solidFill>
                <a:latin typeface="宋体" charset="0"/>
                <a:ea typeface="宋体" charset="0"/>
                <a:cs typeface="宋体" charset="0"/>
              </a:rPr>
              <a:t>语言，实现调用</a:t>
            </a:r>
            <a:r>
              <a:rPr lang="en-US" altLang="zh-CN" sz="2400" b="0" u="none">
                <a:solidFill>
                  <a:srgbClr val="000000"/>
                </a:solidFill>
                <a:latin typeface="宋体" charset="0"/>
                <a:ea typeface="宋体" charset="0"/>
                <a:cs typeface="宋体" charset="0"/>
              </a:rPr>
              <a:t>gcc</a:t>
            </a:r>
            <a:r>
              <a:rPr lang="zh-CN" altLang="en-US" sz="2400" b="0" u="none">
                <a:solidFill>
                  <a:srgbClr val="000000"/>
                </a:solidFill>
                <a:latin typeface="宋体" charset="0"/>
                <a:ea typeface="宋体" charset="0"/>
                <a:cs typeface="宋体" charset="0"/>
              </a:rPr>
              <a:t>完成代码的编译，然后通过系统调用</a:t>
            </a:r>
            <a:r>
              <a:rPr lang="en-US" altLang="zh-CN" sz="2400" b="0" u="none">
                <a:solidFill>
                  <a:srgbClr val="000000"/>
                </a:solidFill>
                <a:latin typeface="宋体" charset="0"/>
                <a:ea typeface="宋体" charset="0"/>
                <a:cs typeface="宋体" charset="0"/>
              </a:rPr>
              <a:t>exec()</a:t>
            </a:r>
            <a:r>
              <a:rPr lang="zh-CN" altLang="en-US" sz="2400" b="0" u="none">
                <a:solidFill>
                  <a:srgbClr val="000000"/>
                </a:solidFill>
                <a:latin typeface="宋体" charset="0"/>
                <a:ea typeface="宋体" charset="0"/>
                <a:cs typeface="宋体" charset="0"/>
              </a:rPr>
              <a:t>运行编译后生成的可执行文件，通过输入重定向为可执行文件做输入，得到的输出结果再和之前的预设输入对比，判定其正误。中途产生的数据全部存储在</a:t>
            </a:r>
            <a:r>
              <a:rPr lang="en-US" altLang="zh-CN" sz="2400" b="0" u="none">
                <a:solidFill>
                  <a:srgbClr val="000000"/>
                </a:solidFill>
                <a:latin typeface="宋体" charset="0"/>
                <a:ea typeface="宋体" charset="0"/>
                <a:cs typeface="宋体" charset="0"/>
              </a:rPr>
              <a:t>mysql</a:t>
            </a:r>
            <a:r>
              <a:rPr lang="zh-CN" altLang="en-US" sz="2400" b="0" u="none">
                <a:solidFill>
                  <a:srgbClr val="000000"/>
                </a:solidFill>
                <a:latin typeface="宋体" charset="0"/>
                <a:ea typeface="宋体" charset="0"/>
                <a:cs typeface="宋体" charset="0"/>
              </a:rPr>
              <a:t>数据库中，允许教师对结果进行查看，并且支持教师对结果的下载，存放到本地以供教师使用。</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340995" y="1553210"/>
            <a:ext cx="8649970" cy="2651760"/>
          </a:xfrm>
          <a:prstGeom prst="rect">
            <a:avLst/>
          </a:prstGeom>
          <a:noFill/>
          <a:ln w="9525">
            <a:noFill/>
            <a:miter/>
          </a:ln>
        </p:spPr>
        <p:txBody>
          <a:bodyPr wrap="square">
            <a:spAutoFit/>
          </a:bodyPr>
          <a:lstStyle/>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5</a:t>
            </a:r>
            <a:r>
              <a:rPr lang="zh-CN" altLang="en-US" sz="2400" b="0" u="none">
                <a:solidFill>
                  <a:srgbClr val="000000"/>
                </a:solidFill>
                <a:latin typeface="宋体" charset="0"/>
                <a:ea typeface="宋体" charset="0"/>
                <a:cs typeface="宋体" charset="0"/>
              </a:rPr>
              <a:t>）课堂检测    </a:t>
            </a:r>
          </a:p>
          <a:p>
            <a:pPr marL="0" indent="0" algn="l"/>
            <a:r>
              <a:rPr lang="zh-CN" altLang="en-US" sz="2400" b="0" u="none">
                <a:solidFill>
                  <a:srgbClr val="000000"/>
                </a:solidFill>
                <a:latin typeface="宋体" charset="0"/>
                <a:ea typeface="宋体" charset="0"/>
                <a:cs typeface="宋体" charset="0"/>
              </a:rPr>
              <a:t>    教师在课堂中可以新建题目，这里的题目管理和上述的题目管理功能类似，新增的功能是，每道题目多了一个代码上传截止时间的选择。代码的上传通过教师和学生都可以上传，但是一旦超出截止时间就只能由教师上传了。学生通过教师提供的题目编号搜索题目信息，在其下编辑自己的代码提交。教师根据学生完成的情况，可以进行抄袭检测和代码评判。</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特殊问题说明</a:t>
            </a:r>
          </a:p>
        </p:txBody>
      </p:sp>
      <p:grpSp>
        <p:nvGrpSpPr>
          <p:cNvPr id="25603" name="组合 25602"/>
          <p:cNvGrpSpPr/>
          <p:nvPr/>
        </p:nvGrpSpPr>
        <p:grpSpPr>
          <a:xfrm>
            <a:off x="468313" y="476250"/>
            <a:ext cx="935037" cy="907733"/>
            <a:chOff x="0" y="0"/>
            <a:chExt cx="936104" cy="906587"/>
          </a:xfrm>
        </p:grpSpPr>
        <p:sp>
          <p:nvSpPr>
            <p:cNvPr id="25604"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5605"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三</a:t>
              </a:r>
            </a:p>
          </p:txBody>
        </p:sp>
      </p:grpSp>
      <p:sp>
        <p:nvSpPr>
          <p:cNvPr id="100" name="文本框 99"/>
          <p:cNvSpPr txBox="1"/>
          <p:nvPr/>
        </p:nvSpPr>
        <p:spPr>
          <a:xfrm>
            <a:off x="247015" y="1613535"/>
            <a:ext cx="8662035" cy="4480560"/>
          </a:xfrm>
          <a:prstGeom prst="rect">
            <a:avLst/>
          </a:prstGeom>
          <a:noFill/>
          <a:ln w="9525">
            <a:noFill/>
            <a:miter/>
          </a:ln>
        </p:spPr>
        <p:txBody>
          <a:bodyPr wrap="square">
            <a:spAutoFit/>
          </a:bodyPr>
          <a:lstStyle/>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1</a:t>
            </a:r>
            <a:r>
              <a:rPr lang="zh-CN" altLang="en-US" sz="2400" b="0" u="none">
                <a:solidFill>
                  <a:srgbClr val="000000"/>
                </a:solidFill>
                <a:latin typeface="宋体" charset="0"/>
                <a:ea typeface="宋体" charset="0"/>
                <a:cs typeface="宋体" charset="0"/>
              </a:rPr>
              <a:t>）环境需求    </a:t>
            </a:r>
          </a:p>
          <a:p>
            <a:pPr marL="0" indent="0" algn="l"/>
            <a:r>
              <a:rPr lang="zh-CN" altLang="en-US" sz="2400" b="0" u="none">
                <a:solidFill>
                  <a:srgbClr val="000000"/>
                </a:solidFill>
                <a:latin typeface="宋体" charset="0"/>
                <a:ea typeface="宋体" charset="0"/>
                <a:cs typeface="宋体" charset="0"/>
              </a:rPr>
              <a:t>    本系统的服务器必须运行在</a:t>
            </a:r>
            <a:r>
              <a:rPr lang="en-US" altLang="zh-CN" sz="2400" b="0" u="none">
                <a:solidFill>
                  <a:srgbClr val="000000"/>
                </a:solidFill>
                <a:latin typeface="宋体" charset="0"/>
                <a:ea typeface="宋体" charset="0"/>
                <a:cs typeface="宋体" charset="0"/>
              </a:rPr>
              <a:t>linux</a:t>
            </a:r>
            <a:r>
              <a:rPr lang="zh-CN" altLang="en-US" sz="2400" b="0" u="none">
                <a:solidFill>
                  <a:srgbClr val="000000"/>
                </a:solidFill>
                <a:latin typeface="宋体" charset="0"/>
                <a:ea typeface="宋体" charset="0"/>
                <a:cs typeface="宋体" charset="0"/>
              </a:rPr>
              <a:t>系统下。我们采用</a:t>
            </a:r>
            <a:r>
              <a:rPr lang="en-US" altLang="zh-CN" sz="2400" b="0" u="none">
                <a:solidFill>
                  <a:srgbClr val="000000"/>
                </a:solidFill>
                <a:latin typeface="宋体" charset="0"/>
                <a:ea typeface="宋体" charset="0"/>
                <a:cs typeface="宋体" charset="0"/>
              </a:rPr>
              <a:t>LAMP</a:t>
            </a:r>
            <a:r>
              <a:rPr lang="zh-CN" altLang="en-US" sz="2400" b="0" u="none">
                <a:solidFill>
                  <a:srgbClr val="000000"/>
                </a:solidFill>
                <a:latin typeface="宋体" charset="0"/>
                <a:ea typeface="宋体" charset="0"/>
                <a:cs typeface="宋体" charset="0"/>
              </a:rPr>
              <a:t>环境进行本系统的功能实现。在</a:t>
            </a:r>
            <a:r>
              <a:rPr lang="en-US" altLang="zh-CN" sz="2400" b="0" u="none">
                <a:solidFill>
                  <a:srgbClr val="000000"/>
                </a:solidFill>
                <a:latin typeface="宋体" charset="0"/>
                <a:ea typeface="宋体" charset="0"/>
                <a:cs typeface="宋体" charset="0"/>
              </a:rPr>
              <a:t>linux</a:t>
            </a:r>
            <a:r>
              <a:rPr lang="zh-CN" altLang="en-US" sz="2400" b="0" u="none">
                <a:solidFill>
                  <a:srgbClr val="000000"/>
                </a:solidFill>
                <a:latin typeface="宋体" charset="0"/>
                <a:ea typeface="宋体" charset="0"/>
                <a:cs typeface="宋体" charset="0"/>
              </a:rPr>
              <a:t>下的程序开发搭建环境是第一步，也是很关键的一步。</a:t>
            </a:r>
            <a:r>
              <a:rPr lang="en-US" altLang="zh-CN" sz="2400" b="0" u="none">
                <a:solidFill>
                  <a:srgbClr val="000000"/>
                </a:solidFill>
                <a:latin typeface="宋体" charset="0"/>
                <a:ea typeface="宋体" charset="0"/>
                <a:cs typeface="宋体" charset="0"/>
              </a:rPr>
              <a:t>Linux</a:t>
            </a:r>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Apache</a:t>
            </a:r>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Mysql</a:t>
            </a:r>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PHP</a:t>
            </a:r>
            <a:r>
              <a:rPr lang="zh-CN" altLang="en-US" sz="2400" b="0" u="none">
                <a:solidFill>
                  <a:srgbClr val="000000"/>
                </a:solidFill>
                <a:latin typeface="宋体" charset="0"/>
                <a:ea typeface="宋体" charset="0"/>
                <a:cs typeface="宋体" charset="0"/>
              </a:rPr>
              <a:t>是一组常用来搭建动态网站或者服务器的开源软件，本身都是各自独立的程序，但是因为常被放在一起使用，拥有了越来越高的兼容度，共同组成了一个强大的</a:t>
            </a:r>
            <a:r>
              <a:rPr lang="en-US" altLang="zh-CN" sz="2400" b="0" u="none">
                <a:solidFill>
                  <a:srgbClr val="000000"/>
                </a:solidFill>
                <a:latin typeface="宋体" charset="0"/>
                <a:ea typeface="宋体" charset="0"/>
                <a:cs typeface="宋体" charset="0"/>
              </a:rPr>
              <a:t>Web</a:t>
            </a:r>
            <a:r>
              <a:rPr lang="zh-CN" altLang="en-US" sz="2400" b="0" u="none">
                <a:solidFill>
                  <a:srgbClr val="000000"/>
                </a:solidFill>
                <a:latin typeface="宋体" charset="0"/>
                <a:ea typeface="宋体" charset="0"/>
                <a:cs typeface="宋体" charset="0"/>
              </a:rPr>
              <a:t>应用程序平台。随着开源潮流的蓬勃发展，开放源代码的</a:t>
            </a:r>
            <a:r>
              <a:rPr lang="en-US" altLang="zh-CN" sz="2400" b="0" u="none">
                <a:solidFill>
                  <a:srgbClr val="000000"/>
                </a:solidFill>
                <a:latin typeface="宋体" charset="0"/>
                <a:ea typeface="宋体" charset="0"/>
                <a:cs typeface="宋体" charset="0"/>
              </a:rPr>
              <a:t>LAMP</a:t>
            </a:r>
            <a:r>
              <a:rPr lang="zh-CN" altLang="en-US" sz="2400" b="0" u="none">
                <a:solidFill>
                  <a:srgbClr val="000000"/>
                </a:solidFill>
                <a:latin typeface="宋体" charset="0"/>
                <a:ea typeface="宋体" charset="0"/>
                <a:cs typeface="宋体" charset="0"/>
              </a:rPr>
              <a:t>已经与</a:t>
            </a:r>
            <a:r>
              <a:rPr lang="en-US" altLang="zh-CN" sz="2400" b="0" u="none">
                <a:solidFill>
                  <a:srgbClr val="000000"/>
                </a:solidFill>
                <a:latin typeface="宋体" charset="0"/>
                <a:ea typeface="宋体" charset="0"/>
                <a:cs typeface="宋体" charset="0"/>
              </a:rPr>
              <a:t>J2EE</a:t>
            </a:r>
            <a:r>
              <a:rPr lang="zh-CN" altLang="en-US" sz="2400" b="0" u="none">
                <a:solidFill>
                  <a:srgbClr val="000000"/>
                </a:solidFill>
                <a:latin typeface="宋体" charset="0"/>
                <a:ea typeface="宋体" charset="0"/>
                <a:cs typeface="宋体" charset="0"/>
              </a:rPr>
              <a:t>和</a:t>
            </a:r>
            <a:r>
              <a:rPr lang="en-US" altLang="zh-CN" sz="2400" b="0" u="none">
                <a:solidFill>
                  <a:srgbClr val="000000"/>
                </a:solidFill>
                <a:latin typeface="宋体" charset="0"/>
                <a:ea typeface="宋体" charset="0"/>
                <a:cs typeface="宋体" charset="0"/>
              </a:rPr>
              <a:t>.Net</a:t>
            </a:r>
            <a:r>
              <a:rPr lang="zh-CN" altLang="en-US" sz="2400" b="0" u="none">
                <a:solidFill>
                  <a:srgbClr val="000000"/>
                </a:solidFill>
                <a:latin typeface="宋体" charset="0"/>
                <a:ea typeface="宋体" charset="0"/>
                <a:cs typeface="宋体" charset="0"/>
              </a:rPr>
              <a:t>商业软件形成三足鼎立之势，并且该软件开发的项目在软件方面的投资成本较低，因此受到整个</a:t>
            </a:r>
            <a:r>
              <a:rPr lang="en-US" altLang="zh-CN" sz="2400" b="0" u="none">
                <a:solidFill>
                  <a:srgbClr val="000000"/>
                </a:solidFill>
                <a:latin typeface="宋体" charset="0"/>
                <a:ea typeface="宋体" charset="0"/>
                <a:cs typeface="宋体" charset="0"/>
              </a:rPr>
              <a:t>IT</a:t>
            </a:r>
            <a:r>
              <a:rPr lang="zh-CN" altLang="en-US" sz="2400" b="0" u="none">
                <a:solidFill>
                  <a:srgbClr val="000000"/>
                </a:solidFill>
                <a:latin typeface="宋体" charset="0"/>
                <a:ea typeface="宋体" charset="0"/>
                <a:cs typeface="宋体" charset="0"/>
              </a:rPr>
              <a:t>界的关注。从网站的流量上来说，</a:t>
            </a:r>
            <a:r>
              <a:rPr lang="en-US" altLang="zh-CN" sz="2400" b="0" u="none">
                <a:solidFill>
                  <a:srgbClr val="000000"/>
                </a:solidFill>
                <a:latin typeface="宋体" charset="0"/>
                <a:ea typeface="宋体" charset="0"/>
                <a:cs typeface="宋体" charset="0"/>
              </a:rPr>
              <a:t>70%</a:t>
            </a:r>
            <a:r>
              <a:rPr lang="zh-CN" altLang="en-US" sz="2400" b="0" u="none">
                <a:solidFill>
                  <a:srgbClr val="000000"/>
                </a:solidFill>
                <a:latin typeface="宋体" charset="0"/>
                <a:ea typeface="宋体" charset="0"/>
                <a:cs typeface="宋体" charset="0"/>
              </a:rPr>
              <a:t>以上的访问流量是</a:t>
            </a:r>
            <a:r>
              <a:rPr lang="en-US" altLang="zh-CN" sz="2400" b="0" u="none">
                <a:solidFill>
                  <a:srgbClr val="000000"/>
                </a:solidFill>
                <a:latin typeface="宋体" charset="0"/>
                <a:ea typeface="宋体" charset="0"/>
                <a:cs typeface="宋体" charset="0"/>
              </a:rPr>
              <a:t>LAMP</a:t>
            </a:r>
            <a:r>
              <a:rPr lang="zh-CN" altLang="en-US" sz="2400" b="0" u="none">
                <a:solidFill>
                  <a:srgbClr val="000000"/>
                </a:solidFill>
                <a:latin typeface="宋体" charset="0"/>
                <a:ea typeface="宋体" charset="0"/>
                <a:cs typeface="宋体" charset="0"/>
              </a:rPr>
              <a:t>来提供的，</a:t>
            </a:r>
            <a:r>
              <a:rPr lang="en-US" altLang="zh-CN" sz="2400" b="0" u="none">
                <a:solidFill>
                  <a:srgbClr val="000000"/>
                </a:solidFill>
                <a:latin typeface="宋体" charset="0"/>
                <a:ea typeface="宋体" charset="0"/>
                <a:cs typeface="宋体" charset="0"/>
              </a:rPr>
              <a:t>LAMP</a:t>
            </a:r>
            <a:r>
              <a:rPr lang="zh-CN" altLang="en-US" sz="2400" b="0" u="none">
                <a:solidFill>
                  <a:srgbClr val="000000"/>
                </a:solidFill>
                <a:latin typeface="宋体" charset="0"/>
                <a:ea typeface="宋体" charset="0"/>
                <a:cs typeface="宋体" charset="0"/>
              </a:rPr>
              <a:t>是最强大的网站解决方案。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wipe(left)">
                                      <p:cBhvr>
                                        <p:cTn id="12" dur="10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9217"/>
          <p:cNvGrpSpPr/>
          <p:nvPr/>
        </p:nvGrpSpPr>
        <p:grpSpPr>
          <a:xfrm>
            <a:off x="1712913" y="1990725"/>
            <a:ext cx="5522912" cy="717550"/>
            <a:chOff x="0" y="0"/>
            <a:chExt cx="5523016" cy="718590"/>
          </a:xfrm>
        </p:grpSpPr>
        <p:sp>
          <p:nvSpPr>
            <p:cNvPr id="9219" name="TextBox 18"/>
            <p:cNvSpPr/>
            <p:nvPr/>
          </p:nvSpPr>
          <p:spPr>
            <a:xfrm>
              <a:off x="379419" y="71542"/>
              <a:ext cx="5143597" cy="575508"/>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800" b="1" dirty="0">
                  <a:latin typeface="微软雅黑" pitchFamily="2" charset="-122"/>
                  <a:ea typeface="微软雅黑" pitchFamily="2" charset="-122"/>
                </a:rPr>
                <a:t>       </a:t>
              </a:r>
              <a:r>
                <a:rPr lang="zh-CN" altLang="en-US" sz="2800" b="1" dirty="0">
                  <a:latin typeface="微软雅黑" pitchFamily="2" charset="-122"/>
                  <a:ea typeface="微软雅黑" pitchFamily="2" charset="-122"/>
                </a:rPr>
                <a:t>项目开发背景</a:t>
              </a:r>
            </a:p>
          </p:txBody>
        </p:sp>
        <p:sp>
          <p:nvSpPr>
            <p:cNvPr id="9220" name="椭圆 21"/>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1</a:t>
              </a:r>
              <a:endParaRPr lang="zh-CN" altLang="en-US" sz="3600" b="1" dirty="0">
                <a:solidFill>
                  <a:schemeClr val="bg1"/>
                </a:solidFill>
                <a:latin typeface="Arial" charset="0"/>
                <a:ea typeface="微软雅黑" pitchFamily="2" charset="-122"/>
              </a:endParaRPr>
            </a:p>
          </p:txBody>
        </p:sp>
      </p:grpSp>
      <p:sp>
        <p:nvSpPr>
          <p:cNvPr id="9221" name="TextBox 9"/>
          <p:cNvSpPr txBox="1"/>
          <p:nvPr/>
        </p:nvSpPr>
        <p:spPr>
          <a:xfrm>
            <a:off x="611188" y="404813"/>
            <a:ext cx="1316037" cy="769937"/>
          </a:xfrm>
          <a:prstGeom prst="rect">
            <a:avLst/>
          </a:prstGeom>
          <a:noFill/>
          <a:ln w="9525">
            <a:noFill/>
            <a:miter/>
          </a:ln>
        </p:spPr>
        <p:txBody>
          <a:bodyPr wrap="none">
            <a:spAutoFit/>
          </a:bodyPr>
          <a:lstStyle/>
          <a:p>
            <a:pPr lvl="0" algn="ctr" eaLnBrk="1" hangingPunct="1"/>
            <a:r>
              <a:rPr lang="zh-CN" altLang="en-US" sz="4400" b="1" dirty="0">
                <a:latin typeface="方正大标宋简体" pitchFamily="1" charset="-122"/>
                <a:ea typeface="方正大标宋简体" pitchFamily="1" charset="-122"/>
              </a:rPr>
              <a:t>目录</a:t>
            </a:r>
          </a:p>
        </p:txBody>
      </p:sp>
      <p:sp>
        <p:nvSpPr>
          <p:cNvPr id="9222" name="矩形 23"/>
          <p:cNvSpPr/>
          <p:nvPr/>
        </p:nvSpPr>
        <p:spPr>
          <a:xfrm>
            <a:off x="0" y="1112838"/>
            <a:ext cx="9144000" cy="287337"/>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dirty="0">
              <a:solidFill>
                <a:srgbClr val="FFFFFF"/>
              </a:solidFill>
              <a:latin typeface="Calibri" pitchFamily="2" charset="0"/>
              <a:ea typeface="微软雅黑" pitchFamily="2" charset="-122"/>
            </a:endParaRPr>
          </a:p>
        </p:txBody>
      </p:sp>
      <p:grpSp>
        <p:nvGrpSpPr>
          <p:cNvPr id="9223" name="组合 9222"/>
          <p:cNvGrpSpPr/>
          <p:nvPr/>
        </p:nvGrpSpPr>
        <p:grpSpPr>
          <a:xfrm>
            <a:off x="1712913" y="2854325"/>
            <a:ext cx="5522912" cy="719138"/>
            <a:chOff x="0" y="0"/>
            <a:chExt cx="5523016" cy="718590"/>
          </a:xfrm>
        </p:grpSpPr>
        <p:sp>
          <p:nvSpPr>
            <p:cNvPr id="9224" name="TextBox 25"/>
            <p:cNvSpPr/>
            <p:nvPr/>
          </p:nvSpPr>
          <p:spPr>
            <a:xfrm>
              <a:off x="379419" y="71384"/>
              <a:ext cx="5143597" cy="575823"/>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sym typeface="+mn-ea"/>
                </a:rPr>
                <a:t>功能概述</a:t>
              </a:r>
            </a:p>
          </p:txBody>
        </p:sp>
        <p:sp>
          <p:nvSpPr>
            <p:cNvPr id="9225" name="椭圆 26"/>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2</a:t>
              </a:r>
              <a:endParaRPr lang="zh-CN" altLang="en-US" sz="3600" b="1" dirty="0">
                <a:solidFill>
                  <a:schemeClr val="bg1"/>
                </a:solidFill>
                <a:latin typeface="Arial Unicode MS" pitchFamily="2" charset="-122"/>
                <a:ea typeface="Arial Unicode MS" pitchFamily="2" charset="-122"/>
              </a:endParaRPr>
            </a:p>
          </p:txBody>
        </p:sp>
      </p:grpSp>
      <p:grpSp>
        <p:nvGrpSpPr>
          <p:cNvPr id="9226" name="组合 9225"/>
          <p:cNvGrpSpPr/>
          <p:nvPr/>
        </p:nvGrpSpPr>
        <p:grpSpPr>
          <a:xfrm>
            <a:off x="1712913" y="3646488"/>
            <a:ext cx="5522912" cy="719137"/>
            <a:chOff x="0" y="0"/>
            <a:chExt cx="5523016" cy="718590"/>
          </a:xfrm>
        </p:grpSpPr>
        <p:sp>
          <p:nvSpPr>
            <p:cNvPr id="9227" name="TextBox 28"/>
            <p:cNvSpPr/>
            <p:nvPr/>
          </p:nvSpPr>
          <p:spPr>
            <a:xfrm>
              <a:off x="379419" y="71383"/>
              <a:ext cx="5143597" cy="575825"/>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rPr>
                <a:t>特殊问题说明</a:t>
              </a:r>
            </a:p>
          </p:txBody>
        </p:sp>
        <p:sp>
          <p:nvSpPr>
            <p:cNvPr id="9228" name="椭圆 29"/>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3</a:t>
              </a:r>
              <a:endParaRPr lang="zh-CN" altLang="en-US" sz="3600" b="1" dirty="0">
                <a:solidFill>
                  <a:schemeClr val="bg1"/>
                </a:solidFill>
                <a:latin typeface="Arial" charset="0"/>
                <a:ea typeface="微软雅黑" pitchFamily="2" charset="-122"/>
              </a:endParaRPr>
            </a:p>
          </p:txBody>
        </p:sp>
      </p:grpSp>
      <p:grpSp>
        <p:nvGrpSpPr>
          <p:cNvPr id="9229" name="组合 9228"/>
          <p:cNvGrpSpPr/>
          <p:nvPr/>
        </p:nvGrpSpPr>
        <p:grpSpPr>
          <a:xfrm>
            <a:off x="1712913" y="4510088"/>
            <a:ext cx="5522912" cy="719137"/>
            <a:chOff x="0" y="0"/>
            <a:chExt cx="5523016" cy="718590"/>
          </a:xfrm>
        </p:grpSpPr>
        <p:sp>
          <p:nvSpPr>
            <p:cNvPr id="9230" name="TextBox 31"/>
            <p:cNvSpPr/>
            <p:nvPr/>
          </p:nvSpPr>
          <p:spPr>
            <a:xfrm>
              <a:off x="379419" y="71383"/>
              <a:ext cx="5143597" cy="575825"/>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rPr>
                <a:t>系统详细设计</a:t>
              </a:r>
            </a:p>
          </p:txBody>
        </p:sp>
        <p:sp>
          <p:nvSpPr>
            <p:cNvPr id="9231" name="椭圆 32"/>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4</a:t>
              </a:r>
              <a:endParaRPr lang="zh-CN" altLang="en-US" sz="3600" b="1" dirty="0">
                <a:solidFill>
                  <a:schemeClr val="bg1"/>
                </a:solidFill>
                <a:latin typeface="Arial" charset="0"/>
                <a:ea typeface="微软雅黑" pitchFamily="2" charset="-122"/>
              </a:endParaRPr>
            </a:p>
          </p:txBody>
        </p:sp>
      </p:grpSp>
      <p:grpSp>
        <p:nvGrpSpPr>
          <p:cNvPr id="9232" name="组合 9231"/>
          <p:cNvGrpSpPr/>
          <p:nvPr/>
        </p:nvGrpSpPr>
        <p:grpSpPr>
          <a:xfrm>
            <a:off x="1712913" y="5302250"/>
            <a:ext cx="5522912" cy="719138"/>
            <a:chOff x="0" y="0"/>
            <a:chExt cx="5523016" cy="718590"/>
          </a:xfrm>
        </p:grpSpPr>
        <p:sp>
          <p:nvSpPr>
            <p:cNvPr id="9233" name="TextBox 34"/>
            <p:cNvSpPr/>
            <p:nvPr/>
          </p:nvSpPr>
          <p:spPr>
            <a:xfrm>
              <a:off x="379419" y="71384"/>
              <a:ext cx="5143597" cy="575823"/>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rPr>
                <a:t>论文大纲</a:t>
              </a:r>
              <a:endParaRPr lang="en-US" altLang="x-none" sz="2800" b="1" dirty="0">
                <a:latin typeface="微软雅黑" pitchFamily="2" charset="-122"/>
                <a:ea typeface="微软雅黑" pitchFamily="2" charset="-122"/>
              </a:endParaRPr>
            </a:p>
          </p:txBody>
        </p:sp>
        <p:sp>
          <p:nvSpPr>
            <p:cNvPr id="9234" name="椭圆 35"/>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5</a:t>
              </a:r>
              <a:endParaRPr lang="zh-CN" altLang="en-US" sz="3600" b="1" dirty="0">
                <a:solidFill>
                  <a:schemeClr val="bg1"/>
                </a:solidFill>
                <a:latin typeface="Arial" charset="0"/>
                <a:ea typeface="微软雅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ppt_x"/>
                                          </p:val>
                                        </p:tav>
                                        <p:tav tm="100000">
                                          <p:val>
                                            <p:strVal val="#ppt_x"/>
                                          </p:val>
                                        </p:tav>
                                      </p:tavLst>
                                    </p:anim>
                                    <p:anim calcmode="lin" valueType="num">
                                      <p:cBhvr additive="base">
                                        <p:cTn id="8" dur="500" fill="hold"/>
                                        <p:tgtEl>
                                          <p:spTgt spid="922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wipe(left)">
                                      <p:cBhvr>
                                        <p:cTn id="12" dur="500"/>
                                        <p:tgtEl>
                                          <p:spTgt spid="9222"/>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218"/>
                                        </p:tgtEl>
                                        <p:attrNameLst>
                                          <p:attrName>style.visibility</p:attrName>
                                        </p:attrNameLst>
                                      </p:cBhvr>
                                      <p:to>
                                        <p:strVal val="visible"/>
                                      </p:to>
                                    </p:set>
                                    <p:animEffect transition="in" filter="wipe(left)">
                                      <p:cBhvr>
                                        <p:cTn id="16" dur="500"/>
                                        <p:tgtEl>
                                          <p:spTgt spid="9218"/>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wipe(left)">
                                      <p:cBhvr>
                                        <p:cTn id="20" dur="500"/>
                                        <p:tgtEl>
                                          <p:spTgt spid="9223"/>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9226"/>
                                        </p:tgtEl>
                                        <p:attrNameLst>
                                          <p:attrName>style.visibility</p:attrName>
                                        </p:attrNameLst>
                                      </p:cBhvr>
                                      <p:to>
                                        <p:strVal val="visible"/>
                                      </p:to>
                                    </p:set>
                                    <p:animEffect transition="in" filter="wipe(left)">
                                      <p:cBhvr>
                                        <p:cTn id="24" dur="500"/>
                                        <p:tgtEl>
                                          <p:spTgt spid="9226"/>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9229"/>
                                        </p:tgtEl>
                                        <p:attrNameLst>
                                          <p:attrName>style.visibility</p:attrName>
                                        </p:attrNameLst>
                                      </p:cBhvr>
                                      <p:to>
                                        <p:strVal val="visible"/>
                                      </p:to>
                                    </p:set>
                                    <p:animEffect transition="in" filter="wipe(left)">
                                      <p:cBhvr>
                                        <p:cTn id="28" dur="500"/>
                                        <p:tgtEl>
                                          <p:spTgt spid="9229"/>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9232"/>
                                        </p:tgtEl>
                                        <p:attrNameLst>
                                          <p:attrName>style.visibility</p:attrName>
                                        </p:attrNameLst>
                                      </p:cBhvr>
                                      <p:to>
                                        <p:strVal val="visible"/>
                                      </p:to>
                                    </p:set>
                                    <p:animEffect transition="in" filter="wipe(left)">
                                      <p:cBhvr>
                                        <p:cTn id="32"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特殊问题说明</a:t>
            </a:r>
            <a:endParaRPr lang="zh-CN" altLang="en-US" sz="3200" dirty="0">
              <a:solidFill>
                <a:srgbClr val="FFFFFF"/>
              </a:solidFill>
              <a:latin typeface="微软雅黑" pitchFamily="2" charset="-122"/>
              <a:ea typeface="微软雅黑" pitchFamily="2" charset="-122"/>
            </a:endParaRPr>
          </a:p>
        </p:txBody>
      </p:sp>
      <p:grpSp>
        <p:nvGrpSpPr>
          <p:cNvPr id="26627" name="组合 26626"/>
          <p:cNvGrpSpPr/>
          <p:nvPr/>
        </p:nvGrpSpPr>
        <p:grpSpPr>
          <a:xfrm>
            <a:off x="468313" y="476250"/>
            <a:ext cx="935037" cy="907733"/>
            <a:chOff x="0" y="0"/>
            <a:chExt cx="936104" cy="906587"/>
          </a:xfrm>
        </p:grpSpPr>
        <p:sp>
          <p:nvSpPr>
            <p:cNvPr id="26628"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6629"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三</a:t>
              </a:r>
            </a:p>
          </p:txBody>
        </p:sp>
      </p:grpSp>
      <p:sp>
        <p:nvSpPr>
          <p:cNvPr id="100" name="文本框 99"/>
          <p:cNvSpPr txBox="1"/>
          <p:nvPr/>
        </p:nvSpPr>
        <p:spPr>
          <a:xfrm>
            <a:off x="114300" y="1511300"/>
            <a:ext cx="8804910" cy="3749040"/>
          </a:xfrm>
          <a:prstGeom prst="rect">
            <a:avLst/>
          </a:prstGeom>
          <a:noFill/>
          <a:ln w="9525">
            <a:noFill/>
            <a:miter/>
          </a:ln>
        </p:spPr>
        <p:txBody>
          <a:bodyPr wrap="square">
            <a:spAutoFit/>
          </a:bodyPr>
          <a:lstStyle/>
          <a:p>
            <a:pPr marL="0" indent="0" algn="l"/>
            <a:r>
              <a:rPr lang="zh-CN" altLang="en-US" sz="2400" b="0" u="none">
                <a:solidFill>
                  <a:srgbClr val="000000"/>
                </a:solidFill>
                <a:latin typeface="宋体" charset="0"/>
                <a:ea typeface="宋体" charset="0"/>
                <a:cs typeface="宋体" charset="0"/>
              </a:rPr>
              <a:t>（</a:t>
            </a:r>
            <a:r>
              <a:rPr lang="en-US" altLang="zh-CN" sz="2400" b="0" u="none">
                <a:solidFill>
                  <a:srgbClr val="000000"/>
                </a:solidFill>
                <a:latin typeface="宋体" charset="0"/>
                <a:ea typeface="宋体" charset="0"/>
                <a:cs typeface="宋体" charset="0"/>
              </a:rPr>
              <a:t>2</a:t>
            </a:r>
            <a:r>
              <a:rPr lang="zh-CN" altLang="en-US" sz="2400" b="0" u="none">
                <a:solidFill>
                  <a:srgbClr val="000000"/>
                </a:solidFill>
                <a:latin typeface="宋体" charset="0"/>
                <a:ea typeface="宋体" charset="0"/>
                <a:cs typeface="宋体" charset="0"/>
              </a:rPr>
              <a:t>）安全性</a:t>
            </a:r>
          </a:p>
          <a:p>
            <a:pPr marL="0" indent="0" algn="l"/>
            <a:r>
              <a:rPr lang="zh-CN" altLang="en-US" sz="2400" b="0" u="none">
                <a:solidFill>
                  <a:srgbClr val="000000"/>
                </a:solidFill>
                <a:latin typeface="宋体" charset="0"/>
                <a:ea typeface="宋体" charset="0"/>
                <a:cs typeface="宋体" charset="0"/>
              </a:rPr>
              <a:t>    在信息类系统的开发过程中，由于技术难度高，项目复杂，开发周期短而带来的一系列困难，潜伏安全性隐患的几率其实是很大的。现代化的软件本身变得越来越复杂，开发一个软件产品或一个大型系统所需要依靠的技术也越来越多样化，需要考虑的问题也越来越多。由于</a:t>
            </a:r>
            <a:r>
              <a:rPr lang="en-US" altLang="zh-CN" sz="2400" b="0" u="none">
                <a:solidFill>
                  <a:srgbClr val="000000"/>
                </a:solidFill>
                <a:latin typeface="宋体" charset="0"/>
                <a:ea typeface="宋体" charset="0"/>
                <a:cs typeface="宋体" charset="0"/>
              </a:rPr>
              <a:t>Internet</a:t>
            </a:r>
            <a:r>
              <a:rPr lang="zh-CN" altLang="en-US" sz="2400" b="0" u="none">
                <a:solidFill>
                  <a:srgbClr val="000000"/>
                </a:solidFill>
                <a:latin typeface="宋体" charset="0"/>
                <a:ea typeface="宋体" charset="0"/>
                <a:cs typeface="宋体" charset="0"/>
              </a:rPr>
              <a:t>的开放性等问题，目前受到恶意攻击的网站或信息系统越来越多，网站和信息系统安全的问题越来越受到关注和重视。但是由于我们本身的技术、视界的局限性，本系统在安全性的考虑和设计上比较欠缺。比如在表单的验证上，我们仅做了一些非空验证，对</a:t>
            </a:r>
            <a:r>
              <a:rPr lang="en-US" altLang="zh-CN" sz="2400" b="0" u="none">
                <a:solidFill>
                  <a:srgbClr val="000000"/>
                </a:solidFill>
                <a:latin typeface="宋体" charset="0"/>
                <a:ea typeface="宋体" charset="0"/>
                <a:cs typeface="宋体" charset="0"/>
              </a:rPr>
              <a:t>sql</a:t>
            </a:r>
            <a:r>
              <a:rPr lang="zh-CN" altLang="en-US" sz="2400" b="0" u="none">
                <a:solidFill>
                  <a:srgbClr val="000000"/>
                </a:solidFill>
                <a:latin typeface="宋体" charset="0"/>
                <a:ea typeface="宋体" charset="0"/>
                <a:cs typeface="宋体" charset="0"/>
              </a:rPr>
              <a:t>注入等问题都没有考虑周到。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16535" y="1483995"/>
            <a:ext cx="8730615" cy="3383280"/>
          </a:xfrm>
          <a:prstGeom prst="rect">
            <a:avLst/>
          </a:prstGeom>
          <a:noFill/>
          <a:ln w="9525">
            <a:noFill/>
            <a:miter/>
          </a:ln>
        </p:spPr>
        <p:txBody>
          <a:bodyPr wrap="square">
            <a:spAutoFit/>
          </a:bodyPr>
          <a:lstStyle/>
          <a:p>
            <a:pPr marL="0" indent="0" algn="l"/>
            <a:r>
              <a:rPr lang="en-US" altLang="zh-CN" sz="2400" b="0" u="none">
                <a:latin typeface="宋体" charset="0"/>
                <a:ea typeface="宋体" charset="0"/>
                <a:cs typeface="宋体" charset="0"/>
              </a:rPr>
              <a:t>1.</a:t>
            </a:r>
            <a:r>
              <a:rPr lang="zh-CN" altLang="en-US" sz="2400" b="0" u="none">
                <a:latin typeface="宋体" charset="0"/>
                <a:ea typeface="宋体" charset="0"/>
                <a:cs typeface="宋体" charset="0"/>
              </a:rPr>
              <a:t>系统环境需求</a:t>
            </a:r>
          </a:p>
          <a:p>
            <a:pPr marL="0" indent="0" algn="l"/>
            <a:r>
              <a:rPr lang="zh-CN" altLang="en-US" sz="2400" b="0" u="none">
                <a:latin typeface="宋体" charset="0"/>
                <a:ea typeface="宋体" charset="0"/>
                <a:cs typeface="宋体" charset="0"/>
              </a:rPr>
              <a:t>本节介绍了系统的环境需求以及技术需求。</a:t>
            </a:r>
            <a:endParaRPr lang="zh-CN" altLang="en-US" sz="2400" b="0" u="none">
              <a:solidFill>
                <a:srgbClr val="000000"/>
              </a:solidFill>
              <a:latin typeface="宋体" charset="0"/>
              <a:ea typeface="宋体" charset="0"/>
              <a:cs typeface="宋体" charset="0"/>
            </a:endParaRPr>
          </a:p>
          <a:p>
            <a:pPr marL="0" indent="0" algn="l"/>
            <a:r>
              <a:rPr lang="en-US" altLang="zh-CN" sz="2400" b="0" u="none">
                <a:solidFill>
                  <a:srgbClr val="000000"/>
                </a:solidFill>
                <a:latin typeface="宋体" charset="0"/>
                <a:ea typeface="宋体" charset="0"/>
                <a:cs typeface="宋体" charset="0"/>
              </a:rPr>
              <a:t>1.1 </a:t>
            </a:r>
            <a:r>
              <a:rPr lang="zh-CN" altLang="en-US" sz="2400" b="0" u="none">
                <a:latin typeface="宋体" charset="0"/>
                <a:ea typeface="宋体" charset="0"/>
                <a:cs typeface="宋体" charset="0"/>
              </a:rPr>
              <a:t>软件环境</a:t>
            </a:r>
          </a:p>
          <a:p>
            <a:pPr marL="0" indent="0" algn="l"/>
            <a:r>
              <a:rPr lang="zh-CN" altLang="en-US" sz="2400" b="0" u="none">
                <a:latin typeface="宋体" charset="0"/>
                <a:ea typeface="宋体" charset="0"/>
                <a:cs typeface="宋体" charset="0"/>
              </a:rPr>
              <a:t>操作系统：</a:t>
            </a:r>
            <a:r>
              <a:rPr lang="en-US" altLang="zh-CN" sz="2400" b="0" u="none">
                <a:latin typeface="宋体" charset="0"/>
                <a:ea typeface="宋体" charset="0"/>
                <a:cs typeface="宋体" charset="0"/>
              </a:rPr>
              <a:t>Ubantu10.04</a:t>
            </a:r>
          </a:p>
          <a:p>
            <a:pPr marL="0" indent="0" algn="l"/>
            <a:r>
              <a:rPr lang="zh-CN" altLang="en-US" sz="2400" b="0" u="none">
                <a:latin typeface="宋体" charset="0"/>
                <a:ea typeface="宋体" charset="0"/>
                <a:cs typeface="宋体" charset="0"/>
              </a:rPr>
              <a:t>虚拟机：</a:t>
            </a:r>
            <a:r>
              <a:rPr lang="en-US" altLang="zh-CN" sz="2400" b="0" u="none">
                <a:latin typeface="宋体" charset="0"/>
                <a:ea typeface="宋体" charset="0"/>
                <a:cs typeface="宋体" charset="0"/>
              </a:rPr>
              <a:t>VMware Workstation</a:t>
            </a:r>
          </a:p>
          <a:p>
            <a:pPr marL="0" indent="0" algn="l"/>
            <a:r>
              <a:rPr lang="zh-CN" altLang="en-US" sz="2400" b="0" u="none">
                <a:latin typeface="宋体" charset="0"/>
                <a:ea typeface="宋体" charset="0"/>
                <a:cs typeface="宋体" charset="0"/>
              </a:rPr>
              <a:t>数据库：</a:t>
            </a:r>
            <a:r>
              <a:rPr lang="en-US" altLang="zh-CN" sz="2400" b="0" u="none">
                <a:latin typeface="宋体" charset="0"/>
                <a:ea typeface="宋体" charset="0"/>
                <a:cs typeface="宋体" charset="0"/>
              </a:rPr>
              <a:t>mysql</a:t>
            </a:r>
          </a:p>
          <a:p>
            <a:pPr marL="0" indent="0" algn="l"/>
            <a:r>
              <a:rPr lang="zh-CN" altLang="en-US" sz="2400" b="0" u="none">
                <a:latin typeface="宋体" charset="0"/>
                <a:ea typeface="宋体" charset="0"/>
                <a:cs typeface="宋体" charset="0"/>
              </a:rPr>
              <a:t>服务器：</a:t>
            </a:r>
            <a:r>
              <a:rPr lang="en-US" altLang="zh-CN" sz="2400" b="0" u="none">
                <a:latin typeface="宋体" charset="0"/>
                <a:ea typeface="宋体" charset="0"/>
                <a:cs typeface="宋体" charset="0"/>
              </a:rPr>
              <a:t>apache</a:t>
            </a:r>
          </a:p>
          <a:p>
            <a:pPr marL="0" indent="0" algn="l"/>
            <a:r>
              <a:rPr lang="zh-CN" altLang="en-US" sz="2400" b="0" u="none">
                <a:latin typeface="宋体" charset="0"/>
                <a:ea typeface="宋体" charset="0"/>
                <a:cs typeface="宋体" charset="0"/>
              </a:rPr>
              <a:t>开发工具：</a:t>
            </a:r>
            <a:r>
              <a:rPr lang="en-US" altLang="zh-CN" sz="2400" b="0" u="none">
                <a:latin typeface="宋体" charset="0"/>
                <a:ea typeface="宋体" charset="0"/>
                <a:cs typeface="宋体" charset="0"/>
              </a:rPr>
              <a:t>WinSCP</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navicat</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SecureCRT</a:t>
            </a:r>
          </a:p>
          <a:p>
            <a:pPr marL="0" indent="0" algn="l"/>
            <a:r>
              <a:rPr lang="zh-CN" altLang="en-US" sz="2400" b="0" u="none">
                <a:latin typeface="宋体" charset="0"/>
                <a:ea typeface="宋体" charset="0"/>
                <a:cs typeface="宋体" charset="0"/>
              </a:rPr>
              <a:t>代码编辑：</a:t>
            </a:r>
            <a:r>
              <a:rPr lang="en-US" altLang="zh-CN" sz="2400" b="0" u="none">
                <a:latin typeface="宋体" charset="0"/>
                <a:ea typeface="宋体" charset="0"/>
                <a:cs typeface="宋体" charset="0"/>
              </a:rPr>
              <a:t>Sublime Text 3</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Visual C++ 6.0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58445" y="1507490"/>
            <a:ext cx="8578215" cy="4846320"/>
          </a:xfrm>
          <a:prstGeom prst="rect">
            <a:avLst/>
          </a:prstGeom>
          <a:noFill/>
          <a:ln w="9525">
            <a:noFill/>
            <a:miter/>
          </a:ln>
        </p:spPr>
        <p:txBody>
          <a:bodyPr wrap="square">
            <a:spAutoFit/>
          </a:bodyPr>
          <a:lstStyle/>
          <a:p>
            <a:pPr marL="0" indent="0" algn="l"/>
            <a:r>
              <a:rPr lang="en-US" altLang="zh-CN" sz="2400" b="0" u="none">
                <a:solidFill>
                  <a:srgbClr val="000000"/>
                </a:solidFill>
                <a:latin typeface="宋体" charset="0"/>
                <a:ea typeface="宋体" charset="0"/>
                <a:cs typeface="宋体" charset="0"/>
              </a:rPr>
              <a:t>1.2 </a:t>
            </a:r>
            <a:r>
              <a:rPr lang="zh-CN" altLang="en-US" sz="2400" b="0" u="none">
                <a:solidFill>
                  <a:srgbClr val="000000"/>
                </a:solidFill>
                <a:latin typeface="宋体" charset="0"/>
                <a:ea typeface="宋体" charset="0"/>
                <a:cs typeface="宋体" charset="0"/>
              </a:rPr>
              <a:t>技术路线</a:t>
            </a:r>
            <a:endParaRPr lang="zh-CN" altLang="en-US" sz="2400" b="0" u="none">
              <a:latin typeface="宋体" charset="0"/>
              <a:ea typeface="宋体" charset="0"/>
              <a:cs typeface="宋体" charset="0"/>
            </a:endParaRPr>
          </a:p>
          <a:p>
            <a:pPr marL="0" indent="0" algn="l"/>
            <a:r>
              <a:rPr lang="zh-CN" altLang="en-US" sz="2400" b="0" u="none">
                <a:latin typeface="宋体" charset="0"/>
                <a:ea typeface="宋体" charset="0"/>
                <a:cs typeface="宋体" charset="0"/>
              </a:rPr>
              <a:t>    本本系统采用</a:t>
            </a:r>
            <a:r>
              <a:rPr lang="en-US" altLang="zh-CN" sz="2400" b="0" u="none">
                <a:latin typeface="宋体" charset="0"/>
                <a:ea typeface="宋体" charset="0"/>
                <a:cs typeface="宋体" charset="0"/>
              </a:rPr>
              <a:t>php</a:t>
            </a:r>
            <a:r>
              <a:rPr lang="zh-CN" altLang="en-US" sz="2400" b="0" u="none">
                <a:latin typeface="宋体" charset="0"/>
                <a:ea typeface="宋体" charset="0"/>
                <a:cs typeface="宋体" charset="0"/>
              </a:rPr>
              <a:t>语言完成主要系统框架的搭建。</a:t>
            </a:r>
            <a:r>
              <a:rPr lang="en-US" altLang="zh-CN" sz="2400" b="0" u="none">
                <a:latin typeface="宋体" charset="0"/>
                <a:ea typeface="宋体" charset="0"/>
                <a:cs typeface="宋体" charset="0"/>
              </a:rPr>
              <a:t>PHP</a:t>
            </a:r>
            <a:r>
              <a:rPr lang="zh-CN" altLang="en-US" sz="2400" b="0" u="none">
                <a:latin typeface="宋体" charset="0"/>
                <a:ea typeface="宋体" charset="0"/>
                <a:cs typeface="宋体" charset="0"/>
              </a:rPr>
              <a:t>（外文名</a:t>
            </a:r>
            <a:r>
              <a:rPr lang="en-US" altLang="zh-CN" sz="2400" b="0" u="none">
                <a:latin typeface="宋体" charset="0"/>
                <a:ea typeface="宋体" charset="0"/>
                <a:cs typeface="宋体" charset="0"/>
              </a:rPr>
              <a:t>:PHP: Hypertext Preprocessor</a:t>
            </a:r>
            <a:r>
              <a:rPr lang="zh-CN" altLang="en-US" sz="2400" b="0" u="none">
                <a:latin typeface="宋体" charset="0"/>
                <a:ea typeface="宋体" charset="0"/>
                <a:cs typeface="宋体" charset="0"/>
              </a:rPr>
              <a:t>，中文名：“超文本预处理器”）是一种通用开源脚本语言。语法吸收了</a:t>
            </a:r>
            <a:r>
              <a:rPr lang="en-US" altLang="zh-CN" sz="2400" b="0" u="none">
                <a:latin typeface="宋体" charset="0"/>
                <a:ea typeface="宋体" charset="0"/>
                <a:cs typeface="宋体" charset="0"/>
              </a:rPr>
              <a:t>C</a:t>
            </a:r>
            <a:r>
              <a:rPr lang="zh-CN" altLang="en-US" sz="2400" b="0" u="none">
                <a:latin typeface="宋体" charset="0"/>
                <a:ea typeface="宋体" charset="0"/>
                <a:cs typeface="宋体" charset="0"/>
              </a:rPr>
              <a:t>语言、</a:t>
            </a:r>
            <a:r>
              <a:rPr lang="en-US" altLang="zh-CN" sz="2400" b="0" u="none">
                <a:latin typeface="宋体" charset="0"/>
                <a:ea typeface="宋体" charset="0"/>
                <a:cs typeface="宋体" charset="0"/>
              </a:rPr>
              <a:t>Java</a:t>
            </a:r>
            <a:r>
              <a:rPr lang="zh-CN" altLang="en-US" sz="2400" b="0" u="none">
                <a:latin typeface="宋体" charset="0"/>
                <a:ea typeface="宋体" charset="0"/>
                <a:cs typeface="宋体" charset="0"/>
              </a:rPr>
              <a:t>和</a:t>
            </a:r>
            <a:r>
              <a:rPr lang="en-US" altLang="zh-CN" sz="2400" b="0" u="none">
                <a:latin typeface="宋体" charset="0"/>
                <a:ea typeface="宋体" charset="0"/>
                <a:cs typeface="宋体" charset="0"/>
              </a:rPr>
              <a:t>Perl</a:t>
            </a:r>
            <a:r>
              <a:rPr lang="zh-CN" altLang="en-US" sz="2400" b="0" u="none">
                <a:latin typeface="宋体" charset="0"/>
                <a:ea typeface="宋体" charset="0"/>
                <a:cs typeface="宋体" charset="0"/>
              </a:rPr>
              <a:t>的特点，利于学习，使用广泛，主要适用于</a:t>
            </a:r>
            <a:r>
              <a:rPr lang="en-US" altLang="zh-CN" sz="2400" b="0" u="none">
                <a:latin typeface="宋体" charset="0"/>
                <a:ea typeface="宋体" charset="0"/>
                <a:cs typeface="宋体" charset="0"/>
              </a:rPr>
              <a:t>Web</a:t>
            </a:r>
            <a:r>
              <a:rPr lang="zh-CN" altLang="en-US" sz="2400" b="0" u="none">
                <a:latin typeface="宋体" charset="0"/>
                <a:ea typeface="宋体" charset="0"/>
                <a:cs typeface="宋体" charset="0"/>
              </a:rPr>
              <a:t>开发领域。</a:t>
            </a:r>
            <a:r>
              <a:rPr lang="en-US" altLang="zh-CN" sz="2400" b="0" u="none">
                <a:latin typeface="宋体" charset="0"/>
                <a:ea typeface="宋体" charset="0"/>
                <a:cs typeface="宋体" charset="0"/>
              </a:rPr>
              <a:t>PHP </a:t>
            </a:r>
            <a:r>
              <a:rPr lang="zh-CN" altLang="en-US" sz="2400" b="0" u="none">
                <a:latin typeface="宋体" charset="0"/>
                <a:ea typeface="宋体" charset="0"/>
                <a:cs typeface="宋体" charset="0"/>
              </a:rPr>
              <a:t>独特的语法混合了</a:t>
            </a:r>
            <a:r>
              <a:rPr lang="en-US" altLang="zh-CN" sz="2400" b="0" u="none">
                <a:latin typeface="宋体" charset="0"/>
                <a:ea typeface="宋体" charset="0"/>
                <a:cs typeface="宋体" charset="0"/>
              </a:rPr>
              <a:t>C</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Java</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Perl</a:t>
            </a:r>
            <a:r>
              <a:rPr lang="zh-CN" altLang="en-US" sz="2400" b="0" u="none">
                <a:latin typeface="宋体" charset="0"/>
                <a:ea typeface="宋体" charset="0"/>
                <a:cs typeface="宋体" charset="0"/>
              </a:rPr>
              <a:t>以及</a:t>
            </a:r>
            <a:r>
              <a:rPr lang="en-US" altLang="zh-CN" sz="2400" b="0" u="none">
                <a:latin typeface="宋体" charset="0"/>
                <a:ea typeface="宋体" charset="0"/>
                <a:cs typeface="宋体" charset="0"/>
              </a:rPr>
              <a:t>PHP</a:t>
            </a:r>
            <a:r>
              <a:rPr lang="zh-CN" altLang="en-US" sz="2400" b="0" u="none">
                <a:latin typeface="宋体" charset="0"/>
                <a:ea typeface="宋体" charset="0"/>
                <a:cs typeface="宋体" charset="0"/>
              </a:rPr>
              <a:t>自创的语法。它可以比</a:t>
            </a:r>
            <a:r>
              <a:rPr lang="en-US" altLang="zh-CN" sz="2400" b="0" u="none">
                <a:latin typeface="宋体" charset="0"/>
                <a:ea typeface="宋体" charset="0"/>
                <a:cs typeface="宋体" charset="0"/>
              </a:rPr>
              <a:t>CGI</a:t>
            </a:r>
            <a:r>
              <a:rPr lang="zh-CN" altLang="en-US" sz="2400" b="0" u="none">
                <a:latin typeface="宋体" charset="0"/>
                <a:ea typeface="宋体" charset="0"/>
                <a:cs typeface="宋体" charset="0"/>
              </a:rPr>
              <a:t>或者</a:t>
            </a:r>
            <a:r>
              <a:rPr lang="en-US" altLang="zh-CN" sz="2400" b="0" u="none">
                <a:latin typeface="宋体" charset="0"/>
                <a:ea typeface="宋体" charset="0"/>
                <a:cs typeface="宋体" charset="0"/>
              </a:rPr>
              <a:t>Perl</a:t>
            </a:r>
            <a:r>
              <a:rPr lang="zh-CN" altLang="en-US" sz="2400" b="0" u="none">
                <a:latin typeface="宋体" charset="0"/>
                <a:ea typeface="宋体" charset="0"/>
                <a:cs typeface="宋体" charset="0"/>
              </a:rPr>
              <a:t>更快速地执行动态网页。</a:t>
            </a:r>
          </a:p>
          <a:p>
            <a:pPr marL="0" indent="0" algn="l"/>
            <a:r>
              <a:rPr lang="zh-CN" altLang="en-US" sz="2400" b="0" u="none">
                <a:latin typeface="宋体" charset="0"/>
                <a:ea typeface="宋体" charset="0"/>
                <a:cs typeface="宋体" charset="0"/>
              </a:rPr>
              <a:t>    采用</a:t>
            </a:r>
            <a:r>
              <a:rPr lang="en-US" altLang="zh-CN" sz="2400" b="0" u="none">
                <a:latin typeface="宋体" charset="0"/>
                <a:ea typeface="宋体" charset="0"/>
                <a:cs typeface="宋体" charset="0"/>
              </a:rPr>
              <a:t>MVC</a:t>
            </a:r>
            <a:r>
              <a:rPr lang="zh-CN" altLang="en-US" sz="2400" b="0" u="none">
                <a:latin typeface="宋体" charset="0"/>
                <a:ea typeface="宋体" charset="0"/>
                <a:cs typeface="宋体" charset="0"/>
              </a:rPr>
              <a:t>框架完成系统表现层与数据逻辑层分离。</a:t>
            </a:r>
            <a:r>
              <a:rPr lang="en-US" altLang="zh-CN" sz="2400" b="0" u="none">
                <a:latin typeface="宋体" charset="0"/>
                <a:ea typeface="宋体" charset="0"/>
                <a:cs typeface="宋体" charset="0"/>
              </a:rPr>
              <a:t>MVC</a:t>
            </a:r>
            <a:r>
              <a:rPr lang="zh-CN" altLang="en-US" sz="2400" b="0" u="none">
                <a:latin typeface="宋体" charset="0"/>
                <a:ea typeface="宋体" charset="0"/>
                <a:cs typeface="宋体" charset="0"/>
              </a:rPr>
              <a:t>全名是</a:t>
            </a:r>
            <a:r>
              <a:rPr lang="en-US" altLang="zh-CN" sz="2400" b="0" u="none">
                <a:latin typeface="宋体" charset="0"/>
                <a:ea typeface="宋体" charset="0"/>
                <a:cs typeface="宋体" charset="0"/>
              </a:rPr>
              <a:t>Model View Controller</a:t>
            </a:r>
            <a:r>
              <a:rPr lang="zh-CN" altLang="en-US" sz="2400" b="0" u="none">
                <a:latin typeface="宋体" charset="0"/>
                <a:ea typeface="宋体" charset="0"/>
                <a:cs typeface="宋体" charset="0"/>
              </a:rPr>
              <a:t>，是模型</a:t>
            </a:r>
            <a:r>
              <a:rPr lang="en-US" altLang="zh-CN" sz="2400" b="0" u="none">
                <a:latin typeface="宋体" charset="0"/>
                <a:ea typeface="宋体" charset="0"/>
                <a:cs typeface="宋体" charset="0"/>
              </a:rPr>
              <a:t>(model)</a:t>
            </a:r>
            <a:r>
              <a:rPr lang="zh-CN" altLang="en-US" sz="2400" b="0" u="none">
                <a:latin typeface="宋体" charset="0"/>
                <a:ea typeface="宋体" charset="0"/>
                <a:cs typeface="宋体" charset="0"/>
              </a:rPr>
              <a:t>－视图</a:t>
            </a:r>
            <a:r>
              <a:rPr lang="en-US" altLang="zh-CN" sz="2400" b="0" u="none">
                <a:latin typeface="宋体" charset="0"/>
                <a:ea typeface="宋体" charset="0"/>
                <a:cs typeface="宋体" charset="0"/>
              </a:rPr>
              <a:t>(view)</a:t>
            </a:r>
            <a:r>
              <a:rPr lang="zh-CN" altLang="en-US" sz="2400" b="0" u="none">
                <a:latin typeface="宋体" charset="0"/>
                <a:ea typeface="宋体" charset="0"/>
                <a:cs typeface="宋体" charset="0"/>
              </a:rPr>
              <a:t>－控制器</a:t>
            </a:r>
            <a:r>
              <a:rPr lang="en-US" altLang="zh-CN" sz="2400" b="0" u="none">
                <a:latin typeface="宋体" charset="0"/>
                <a:ea typeface="宋体" charset="0"/>
                <a:cs typeface="宋体" charset="0"/>
              </a:rPr>
              <a:t>(controller)</a:t>
            </a:r>
            <a:r>
              <a:rPr lang="zh-CN" altLang="en-US" sz="2400" b="0" u="none">
                <a:latin typeface="宋体" charset="0"/>
                <a:ea typeface="宋体" charset="0"/>
                <a:cs typeface="宋体" charset="0"/>
              </a:rPr>
              <a:t>的缩写，一种软件设计典范，用一种业务逻辑、数据、界面显示分离的方法组织代码，将业务逻辑聚集到一个部件里面，在改进和个性化定制界面及用户交互的同时，不需要重新编写业务逻辑。</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37490" y="1637030"/>
            <a:ext cx="8681720" cy="3749040"/>
          </a:xfrm>
          <a:prstGeom prst="rect">
            <a:avLst/>
          </a:prstGeom>
          <a:noFill/>
          <a:ln w="9525">
            <a:noFill/>
            <a:miter/>
          </a:ln>
        </p:spPr>
        <p:txBody>
          <a:bodyPr wrap="square">
            <a:spAutoFit/>
          </a:bodyPr>
          <a:lstStyle/>
          <a:p>
            <a:pPr marL="0" indent="304800" algn="l"/>
            <a:r>
              <a:rPr lang="en-US" altLang="zh-CN" sz="2400" b="0" u="none">
                <a:latin typeface="宋体" charset="0"/>
                <a:ea typeface="宋体" charset="0"/>
                <a:cs typeface="宋体" charset="0"/>
              </a:rPr>
              <a:t>  </a:t>
            </a:r>
            <a:r>
              <a:rPr lang="zh-CN" altLang="en-US" sz="2400" b="0" u="none">
                <a:latin typeface="宋体" charset="0"/>
                <a:ea typeface="宋体" charset="0"/>
                <a:cs typeface="宋体" charset="0"/>
              </a:rPr>
              <a:t>前端技术运用到</a:t>
            </a:r>
            <a:r>
              <a:rPr lang="en-US" altLang="zh-CN" sz="2400" b="0" u="none">
                <a:latin typeface="宋体" charset="0"/>
                <a:ea typeface="宋体" charset="0"/>
                <a:cs typeface="宋体" charset="0"/>
              </a:rPr>
              <a:t>HTML5</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css</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javascript</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jquery</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ajax</a:t>
            </a:r>
            <a:r>
              <a:rPr lang="zh-CN" altLang="en-US" sz="2400" b="0" u="none">
                <a:latin typeface="宋体" charset="0"/>
                <a:ea typeface="宋体" charset="0"/>
                <a:cs typeface="宋体" charset="0"/>
              </a:rPr>
              <a:t>等技术。</a:t>
            </a:r>
            <a:r>
              <a:rPr lang="en-US" altLang="zh-CN" sz="2400" b="0" u="none">
                <a:latin typeface="宋体" charset="0"/>
                <a:ea typeface="宋体" charset="0"/>
                <a:cs typeface="宋体" charset="0"/>
              </a:rPr>
              <a:t>Html5</a:t>
            </a:r>
            <a:r>
              <a:rPr lang="zh-CN" altLang="en-US" sz="2400" b="0" u="none">
                <a:latin typeface="宋体" charset="0"/>
                <a:ea typeface="宋体" charset="0"/>
                <a:cs typeface="宋体" charset="0"/>
              </a:rPr>
              <a:t>搭建页面的呈现内容，</a:t>
            </a:r>
            <a:r>
              <a:rPr lang="en-US" altLang="zh-CN" sz="2400" b="0" u="none">
                <a:latin typeface="宋体" charset="0"/>
                <a:ea typeface="宋体" charset="0"/>
                <a:cs typeface="宋体" charset="0"/>
              </a:rPr>
              <a:t>css</a:t>
            </a:r>
            <a:r>
              <a:rPr lang="zh-CN" altLang="en-US" sz="2400" b="0" u="none">
                <a:latin typeface="宋体" charset="0"/>
                <a:ea typeface="宋体" charset="0"/>
                <a:cs typeface="宋体" charset="0"/>
              </a:rPr>
              <a:t>修饰界面使得系统的交互美观简介，</a:t>
            </a:r>
            <a:r>
              <a:rPr lang="en-US" altLang="zh-CN" sz="2400" b="0" u="none">
                <a:latin typeface="宋体" charset="0"/>
                <a:ea typeface="宋体" charset="0"/>
                <a:cs typeface="宋体" charset="0"/>
              </a:rPr>
              <a:t>js</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jquery</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ajax</a:t>
            </a:r>
            <a:r>
              <a:rPr lang="zh-CN" altLang="en-US" sz="2400" b="0" u="none">
                <a:latin typeface="宋体" charset="0"/>
                <a:ea typeface="宋体" charset="0"/>
                <a:cs typeface="宋体" charset="0"/>
              </a:rPr>
              <a:t>实现界面一些特殊事件功能，以及不刷新界面实现服务器请求。</a:t>
            </a:r>
          </a:p>
          <a:p>
            <a:pPr marL="0" indent="304800" algn="l"/>
            <a:r>
              <a:rPr lang="zh-CN" altLang="en-US" sz="2400" b="0" u="none">
                <a:latin typeface="宋体" charset="0"/>
                <a:ea typeface="宋体" charset="0"/>
                <a:cs typeface="宋体" charset="0"/>
              </a:rPr>
              <a:t>    在实现抄袭检测和代码自动编译运行判错，运用到了</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下</a:t>
            </a:r>
            <a:r>
              <a:rPr lang="en-US" altLang="zh-CN" sz="2400" b="0" u="none">
                <a:latin typeface="宋体" charset="0"/>
                <a:ea typeface="宋体" charset="0"/>
                <a:cs typeface="宋体" charset="0"/>
              </a:rPr>
              <a:t>c</a:t>
            </a:r>
            <a:r>
              <a:rPr lang="zh-CN" altLang="en-US" sz="2400" b="0" u="none">
                <a:latin typeface="宋体" charset="0"/>
                <a:ea typeface="宋体" charset="0"/>
                <a:cs typeface="宋体" charset="0"/>
              </a:rPr>
              <a:t>语言编程。本系统既然是运行在</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系统下，</a:t>
            </a:r>
            <a:r>
              <a:rPr lang="en-US" altLang="zh-CN" sz="2400" b="0" u="none">
                <a:latin typeface="宋体" charset="0"/>
                <a:ea typeface="宋体" charset="0"/>
                <a:cs typeface="宋体" charset="0"/>
              </a:rPr>
              <a:t>C</a:t>
            </a:r>
            <a:r>
              <a:rPr lang="zh-CN" altLang="en-US" sz="2400" b="0" u="none">
                <a:latin typeface="宋体" charset="0"/>
                <a:ea typeface="宋体" charset="0"/>
                <a:cs typeface="宋体" charset="0"/>
              </a:rPr>
              <a:t>语言单之不愧成为首选语言。随着国内信息行业的快速发展，</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的使用早已进入各个领域，并且其应用在不断的增加。无论是服务器，还是嵌入式，手机等领域，都有</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应用的场景。</a:t>
            </a:r>
            <a:r>
              <a:rPr lang="en-US" altLang="zh-CN" sz="2400" b="0" u="none">
                <a:latin typeface="宋体" charset="0"/>
                <a:ea typeface="宋体" charset="0"/>
                <a:cs typeface="宋体" charset="0"/>
              </a:rPr>
              <a:t>C</a:t>
            </a:r>
            <a:r>
              <a:rPr lang="zh-CN" altLang="en-US" sz="2400" b="0" u="none">
                <a:latin typeface="宋体" charset="0"/>
                <a:ea typeface="宋体" charset="0"/>
                <a:cs typeface="宋体" charset="0"/>
              </a:rPr>
              <a:t>语言作为</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的母语，在</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程序设计中有着其不可替代的位置。</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02870" y="1518285"/>
            <a:ext cx="8815705" cy="3749040"/>
          </a:xfrm>
          <a:prstGeom prst="rect">
            <a:avLst/>
          </a:prstGeom>
          <a:noFill/>
          <a:ln w="9525">
            <a:noFill/>
            <a:miter/>
          </a:ln>
        </p:spPr>
        <p:txBody>
          <a:bodyPr wrap="square">
            <a:spAutoFit/>
          </a:bodyPr>
          <a:lstStyle/>
          <a:p>
            <a:pPr marL="0" indent="304800" algn="l"/>
            <a:r>
              <a:rPr lang="en-US" altLang="zh-CN" sz="2400" b="0" u="none">
                <a:latin typeface="宋体" charset="0"/>
                <a:ea typeface="宋体" charset="0"/>
                <a:cs typeface="宋体" charset="0"/>
              </a:rPr>
              <a:t>  </a:t>
            </a:r>
            <a:r>
              <a:rPr lang="zh-CN" altLang="en-US" sz="2400" b="0" u="none">
                <a:latin typeface="宋体" charset="0"/>
                <a:ea typeface="宋体" charset="0"/>
                <a:cs typeface="宋体" charset="0"/>
              </a:rPr>
              <a:t>服务器的选择</a:t>
            </a:r>
            <a:r>
              <a:rPr lang="en-US" altLang="zh-CN" sz="2400" b="0" u="none">
                <a:latin typeface="宋体" charset="0"/>
                <a:ea typeface="宋体" charset="0"/>
                <a:cs typeface="宋体" charset="0"/>
              </a:rPr>
              <a:t>apache</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Apache</a:t>
            </a:r>
            <a:r>
              <a:rPr lang="zh-CN" altLang="en-US" sz="2400" b="0" u="none">
                <a:latin typeface="宋体" charset="0"/>
                <a:ea typeface="宋体" charset="0"/>
                <a:cs typeface="宋体" charset="0"/>
              </a:rPr>
              <a:t>是世界使用排名第一的</a:t>
            </a:r>
            <a:r>
              <a:rPr lang="en-US" altLang="zh-CN" sz="2400" b="0" u="none">
                <a:latin typeface="宋体" charset="0"/>
                <a:ea typeface="宋体" charset="0"/>
                <a:cs typeface="宋体" charset="0"/>
              </a:rPr>
              <a:t>Web</a:t>
            </a:r>
            <a:r>
              <a:rPr lang="zh-CN" altLang="en-US" sz="2400" b="0" u="none">
                <a:latin typeface="宋体" charset="0"/>
                <a:ea typeface="宋体" charset="0"/>
                <a:cs typeface="宋体" charset="0"/>
              </a:rPr>
              <a:t>服务器软件。它可以运行在几乎所有广泛使用的计算机平台上，由于其跨平台和安全性被广泛使用，是最流行的</a:t>
            </a:r>
            <a:r>
              <a:rPr lang="en-US" altLang="zh-CN" sz="2400" b="0" u="none">
                <a:latin typeface="宋体" charset="0"/>
                <a:ea typeface="宋体" charset="0"/>
                <a:cs typeface="宋体" charset="0"/>
              </a:rPr>
              <a:t>Web</a:t>
            </a:r>
            <a:r>
              <a:rPr lang="zh-CN" altLang="en-US" sz="2400" b="0" u="none">
                <a:latin typeface="宋体" charset="0"/>
                <a:ea typeface="宋体" charset="0"/>
                <a:cs typeface="宋体" charset="0"/>
              </a:rPr>
              <a:t>服务器端软件之一。它快速、可靠并且可通过简单的</a:t>
            </a:r>
            <a:r>
              <a:rPr lang="en-US" altLang="zh-CN" sz="2400" b="0" u="none">
                <a:latin typeface="宋体" charset="0"/>
                <a:ea typeface="宋体" charset="0"/>
                <a:cs typeface="宋体" charset="0"/>
              </a:rPr>
              <a:t>API</a:t>
            </a:r>
            <a:r>
              <a:rPr lang="zh-CN" altLang="en-US" sz="2400" b="0" u="none">
                <a:latin typeface="宋体" charset="0"/>
                <a:ea typeface="宋体" charset="0"/>
                <a:cs typeface="宋体" charset="0"/>
              </a:rPr>
              <a:t>扩充，将</a:t>
            </a:r>
            <a:r>
              <a:rPr lang="en-US" altLang="zh-CN" sz="2400" b="0" u="none">
                <a:latin typeface="宋体" charset="0"/>
                <a:ea typeface="宋体" charset="0"/>
                <a:cs typeface="宋体" charset="0"/>
              </a:rPr>
              <a:t>PHP/Python</a:t>
            </a:r>
            <a:r>
              <a:rPr lang="zh-CN" altLang="en-US" sz="2400" b="0" u="none">
                <a:latin typeface="宋体" charset="0"/>
                <a:ea typeface="宋体" charset="0"/>
                <a:cs typeface="宋体" charset="0"/>
              </a:rPr>
              <a:t>等解释器编译到服务器中。</a:t>
            </a:r>
          </a:p>
          <a:p>
            <a:pPr marL="0" indent="304800" algn="l"/>
            <a:r>
              <a:rPr lang="zh-CN" altLang="en-US" sz="2400" b="0" u="none">
                <a:latin typeface="宋体" charset="0"/>
                <a:ea typeface="宋体" charset="0"/>
                <a:cs typeface="宋体" charset="0"/>
              </a:rPr>
              <a:t>    选择虚拟机</a:t>
            </a:r>
            <a:r>
              <a:rPr lang="en-US" altLang="zh-CN" sz="2400" b="0" u="none">
                <a:latin typeface="宋体" charset="0"/>
                <a:ea typeface="宋体" charset="0"/>
                <a:cs typeface="宋体" charset="0"/>
              </a:rPr>
              <a:t>vmware</a:t>
            </a:r>
            <a:r>
              <a:rPr lang="zh-CN" altLang="en-US" sz="2400" b="0" u="none">
                <a:latin typeface="宋体" charset="0"/>
                <a:ea typeface="宋体" charset="0"/>
                <a:cs typeface="宋体" charset="0"/>
              </a:rPr>
              <a:t>安装</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系统</a:t>
            </a:r>
            <a:r>
              <a:rPr lang="en-US" altLang="zh-CN" sz="2400" b="0" u="none">
                <a:latin typeface="宋体" charset="0"/>
                <a:ea typeface="宋体" charset="0"/>
                <a:cs typeface="宋体" charset="0"/>
              </a:rPr>
              <a:t>ubantu10.04</a:t>
            </a:r>
            <a:r>
              <a:rPr lang="zh-CN" altLang="en-US" sz="2400" b="0" u="none">
                <a:latin typeface="宋体" charset="0"/>
                <a:ea typeface="宋体" charset="0"/>
                <a:cs typeface="宋体" charset="0"/>
              </a:rPr>
              <a:t>，方便使用。</a:t>
            </a:r>
            <a:r>
              <a:rPr lang="en-US" altLang="zh-CN" sz="2400" b="0" u="none">
                <a:latin typeface="宋体" charset="0"/>
                <a:ea typeface="宋体" charset="0"/>
                <a:cs typeface="宋体" charset="0"/>
              </a:rPr>
              <a:t>VMware</a:t>
            </a:r>
            <a:r>
              <a:rPr lang="zh-CN" altLang="en-US" sz="2400" b="0" u="none">
                <a:latin typeface="宋体" charset="0"/>
                <a:ea typeface="宋体" charset="0"/>
                <a:cs typeface="宋体" charset="0"/>
              </a:rPr>
              <a:t>在虚拟化和云计算基础架构领域处于全球领先地位，所提供的经客户验证的解决方案可通过降低复杂性以及更灵活、敏捷地交付服务来提高</a:t>
            </a:r>
            <a:r>
              <a:rPr lang="en-US" altLang="zh-CN" sz="2400" b="0" u="none">
                <a:latin typeface="宋体" charset="0"/>
                <a:ea typeface="宋体" charset="0"/>
                <a:cs typeface="宋体" charset="0"/>
              </a:rPr>
              <a:t>IT</a:t>
            </a:r>
            <a:r>
              <a:rPr lang="zh-CN" altLang="en-US" sz="2400" b="0" u="none">
                <a:latin typeface="宋体" charset="0"/>
                <a:ea typeface="宋体" charset="0"/>
                <a:cs typeface="宋体" charset="0"/>
              </a:rPr>
              <a:t>效率。</a:t>
            </a:r>
            <a:r>
              <a:rPr lang="en-US" altLang="zh-CN" sz="2400" b="0" u="none">
                <a:latin typeface="宋体" charset="0"/>
                <a:ea typeface="宋体" charset="0"/>
                <a:cs typeface="宋体" charset="0"/>
              </a:rPr>
              <a:t>VMware</a:t>
            </a:r>
            <a:r>
              <a:rPr lang="zh-CN" altLang="en-US" sz="2400" b="0" u="none">
                <a:latin typeface="宋体" charset="0"/>
                <a:ea typeface="宋体" charset="0"/>
                <a:cs typeface="宋体" charset="0"/>
              </a:rPr>
              <a:t>使企业可以采用能够解决其独有业务难题的云计算模式。</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47015" y="1566545"/>
            <a:ext cx="8403590" cy="4846320"/>
          </a:xfrm>
          <a:prstGeom prst="rect">
            <a:avLst/>
          </a:prstGeom>
          <a:noFill/>
          <a:ln w="9525">
            <a:noFill/>
            <a:miter/>
          </a:ln>
        </p:spPr>
        <p:txBody>
          <a:bodyPr wrap="square">
            <a:spAutoFit/>
          </a:bodyPr>
          <a:lstStyle/>
          <a:p>
            <a:pPr marL="0" indent="0" algn="l"/>
            <a:r>
              <a:rPr lang="en-US" altLang="zh-CN" sz="2400" b="0" u="none">
                <a:latin typeface="宋体" charset="0"/>
                <a:ea typeface="宋体" charset="0"/>
                <a:cs typeface="宋体" charset="0"/>
              </a:rPr>
              <a:t>2. </a:t>
            </a:r>
            <a:r>
              <a:rPr lang="zh-CN" altLang="en-US" sz="2400" b="0" u="none">
                <a:latin typeface="宋体" charset="0"/>
                <a:ea typeface="宋体" charset="0"/>
                <a:cs typeface="宋体" charset="0"/>
              </a:rPr>
              <a:t>环境搭建</a:t>
            </a:r>
          </a:p>
          <a:p>
            <a:pPr marL="0" indent="0" algn="l"/>
            <a:r>
              <a:rPr lang="zh-CN" altLang="en-US" sz="2400" b="0" u="none">
                <a:latin typeface="宋体" charset="0"/>
                <a:ea typeface="宋体" charset="0"/>
                <a:cs typeface="宋体" charset="0"/>
              </a:rPr>
              <a:t>    在</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下系统开发，环境搭建当然是第一步。本节详细介绍环境搭建的过程。</a:t>
            </a:r>
            <a:endParaRPr lang="zh-CN" altLang="en-US" sz="2400" b="0" u="none">
              <a:solidFill>
                <a:srgbClr val="000000"/>
              </a:solidFill>
              <a:latin typeface="宋体" charset="0"/>
              <a:ea typeface="宋体" charset="0"/>
              <a:cs typeface="宋体" charset="0"/>
            </a:endParaRPr>
          </a:p>
          <a:p>
            <a:pPr marL="0" indent="0" algn="l"/>
            <a:r>
              <a:rPr lang="en-US" altLang="zh-CN" sz="2400" b="0" u="none">
                <a:solidFill>
                  <a:srgbClr val="000000"/>
                </a:solidFill>
                <a:latin typeface="宋体" charset="0"/>
                <a:ea typeface="宋体" charset="0"/>
                <a:cs typeface="宋体" charset="0"/>
              </a:rPr>
              <a:t>2.1 LAMP</a:t>
            </a:r>
            <a:r>
              <a:rPr lang="zh-CN" altLang="en-US" sz="2400" b="0" u="none">
                <a:solidFill>
                  <a:srgbClr val="000000"/>
                </a:solidFill>
                <a:latin typeface="宋体" charset="0"/>
                <a:ea typeface="宋体" charset="0"/>
                <a:cs typeface="宋体" charset="0"/>
              </a:rPr>
              <a:t>环境搭建</a:t>
            </a:r>
          </a:p>
          <a:p>
            <a:pPr marL="0" indent="0" algn="l"/>
            <a:r>
              <a:rPr lang="zh-CN" altLang="en-US" sz="2400" b="0" u="none">
                <a:latin typeface="宋体" charset="0"/>
                <a:ea typeface="宋体" charset="0"/>
                <a:cs typeface="宋体" charset="0"/>
              </a:rPr>
              <a:t>    首先需要解决一个问题是操作系统的安装。本系统采用</a:t>
            </a:r>
            <a:r>
              <a:rPr lang="en-US" altLang="zh-CN" sz="2400" b="0" u="none">
                <a:latin typeface="宋体" charset="0"/>
                <a:ea typeface="宋体" charset="0"/>
                <a:cs typeface="宋体" charset="0"/>
              </a:rPr>
              <a:t>vmware</a:t>
            </a:r>
            <a:r>
              <a:rPr lang="zh-CN" altLang="en-US" sz="2400" b="0" u="none">
                <a:latin typeface="宋体" charset="0"/>
                <a:ea typeface="宋体" charset="0"/>
                <a:cs typeface="宋体" charset="0"/>
              </a:rPr>
              <a:t>虚拟机中使用</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系统。需要先下载安装</a:t>
            </a:r>
            <a:r>
              <a:rPr lang="en-US" altLang="zh-CN" sz="2400" b="0" u="none">
                <a:latin typeface="宋体" charset="0"/>
                <a:ea typeface="宋体" charset="0"/>
                <a:cs typeface="宋体" charset="0"/>
              </a:rPr>
              <a:t>vmware,</a:t>
            </a:r>
            <a:r>
              <a:rPr lang="zh-CN" altLang="en-US" sz="2400" b="0" u="none">
                <a:latin typeface="宋体" charset="0"/>
                <a:ea typeface="宋体" charset="0"/>
                <a:cs typeface="宋体" charset="0"/>
              </a:rPr>
              <a:t>并创建虚拟机，我们采用的系统是</a:t>
            </a:r>
            <a:r>
              <a:rPr lang="en-US" altLang="zh-CN" sz="2400" b="0" u="none">
                <a:latin typeface="宋体" charset="0"/>
                <a:ea typeface="宋体" charset="0"/>
                <a:cs typeface="宋体" charset="0"/>
              </a:rPr>
              <a:t>ubantu10.04</a:t>
            </a:r>
            <a:r>
              <a:rPr lang="zh-CN" altLang="en-US" sz="2400" b="0" u="none">
                <a:latin typeface="宋体" charset="0"/>
                <a:ea typeface="宋体" charset="0"/>
                <a:cs typeface="宋体" charset="0"/>
              </a:rPr>
              <a:t>。打开系统进行如下操作：</a:t>
            </a:r>
          </a:p>
          <a:p>
            <a:pPr marL="0" indent="0" algn="l"/>
            <a:r>
              <a:rPr lang="zh-CN" altLang="en-US" sz="2400" b="0" u="none">
                <a:latin typeface="宋体" charset="0"/>
                <a:ea typeface="宋体" charset="0"/>
                <a:cs typeface="宋体" charset="0"/>
              </a:rPr>
              <a:t>1.安装apache</a:t>
            </a:r>
          </a:p>
          <a:p>
            <a:pPr marL="0" indent="0" algn="l"/>
            <a:r>
              <a:rPr lang="en-US" altLang="zh-CN" sz="2400">
                <a:latin typeface="宋体" charset="0"/>
                <a:ea typeface="宋体" charset="0"/>
                <a:cs typeface="宋体" charset="0"/>
                <a:sym typeface="+mn-ea"/>
              </a:rPr>
              <a:t>2.</a:t>
            </a:r>
            <a:r>
              <a:rPr lang="zh-CN" altLang="en-US" sz="2400">
                <a:latin typeface="宋体" charset="0"/>
                <a:ea typeface="宋体" charset="0"/>
                <a:cs typeface="宋体" charset="0"/>
                <a:sym typeface="+mn-ea"/>
              </a:rPr>
              <a:t>安装</a:t>
            </a:r>
            <a:r>
              <a:rPr lang="en-US" altLang="zh-CN" sz="2400">
                <a:latin typeface="宋体" charset="0"/>
                <a:ea typeface="宋体" charset="0"/>
                <a:cs typeface="宋体" charset="0"/>
                <a:sym typeface="+mn-ea"/>
              </a:rPr>
              <a:t>php</a:t>
            </a:r>
          </a:p>
          <a:p>
            <a:pPr marL="0" indent="0" algn="l"/>
            <a:r>
              <a:rPr lang="en-US" altLang="zh-CN" sz="2400">
                <a:latin typeface="宋体" charset="0"/>
                <a:ea typeface="宋体" charset="0"/>
                <a:cs typeface="宋体" charset="0"/>
                <a:sym typeface="+mn-ea"/>
              </a:rPr>
              <a:t>3.安装mysql</a:t>
            </a:r>
          </a:p>
          <a:p>
            <a:pPr marL="0" indent="0" algn="l"/>
            <a:r>
              <a:rPr lang="en-US" altLang="zh-CN" sz="2400">
                <a:latin typeface="宋体" charset="0"/>
                <a:ea typeface="宋体" charset="0"/>
                <a:cs typeface="宋体" charset="0"/>
                <a:sym typeface="+mn-ea"/>
              </a:rPr>
              <a:t>4.将PHP与MySql结合起来</a:t>
            </a:r>
          </a:p>
          <a:p>
            <a:pPr marL="0" indent="0" algn="l"/>
            <a:endParaRPr lang="zh-CN" altLang="en-US" sz="2400" b="0" u="none">
              <a:latin typeface="宋体"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81610" y="1442085"/>
            <a:ext cx="8815705" cy="5212080"/>
          </a:xfrm>
          <a:prstGeom prst="rect">
            <a:avLst/>
          </a:prstGeom>
          <a:noFill/>
          <a:ln w="9525">
            <a:noFill/>
            <a:miter/>
          </a:ln>
        </p:spPr>
        <p:txBody>
          <a:bodyPr wrap="square">
            <a:spAutoFit/>
          </a:bodyPr>
          <a:lstStyle/>
          <a:p>
            <a:pPr marL="0" indent="0" algn="l"/>
            <a:r>
              <a:rPr lang="en-US" altLang="zh-CN" sz="2400" b="1" u="none">
                <a:latin typeface="宋体" charset="0"/>
                <a:ea typeface="宋体" charset="0"/>
                <a:cs typeface="宋体" charset="0"/>
              </a:rPr>
              <a:t>3.</a:t>
            </a:r>
            <a:r>
              <a:rPr lang="zh-CN" altLang="en-US" sz="2400" b="1" u="none">
                <a:latin typeface="宋体" charset="0"/>
                <a:ea typeface="宋体" charset="0"/>
                <a:cs typeface="宋体" charset="0"/>
              </a:rPr>
              <a:t>数据库的设计与实现</a:t>
            </a:r>
          </a:p>
          <a:p>
            <a:pPr marL="0" indent="0" algn="l"/>
            <a:r>
              <a:rPr lang="zh-CN" altLang="en-US" sz="2400" b="0" u="none">
                <a:latin typeface="宋体" charset="0"/>
                <a:ea typeface="宋体" charset="0"/>
                <a:cs typeface="宋体" charset="0"/>
              </a:rPr>
              <a:t>    本节详细介绍数据库的设计与实现功能。</a:t>
            </a:r>
            <a:endParaRPr lang="zh-CN" altLang="en-US" sz="2400" b="0" u="none">
              <a:solidFill>
                <a:srgbClr val="000000"/>
              </a:solidFill>
              <a:latin typeface="宋体" charset="0"/>
              <a:ea typeface="宋体" charset="0"/>
              <a:cs typeface="宋体" charset="0"/>
            </a:endParaRPr>
          </a:p>
          <a:p>
            <a:pPr marL="0" indent="0" algn="l"/>
            <a:r>
              <a:rPr lang="en-US" altLang="zh-CN" sz="2400" u="none">
                <a:solidFill>
                  <a:srgbClr val="000000"/>
                </a:solidFill>
                <a:latin typeface="宋体" charset="0"/>
                <a:ea typeface="宋体" charset="0"/>
                <a:cs typeface="宋体" charset="0"/>
              </a:rPr>
              <a:t>3.1</a:t>
            </a:r>
            <a:r>
              <a:rPr lang="zh-CN" altLang="en-US" sz="2400" u="none">
                <a:solidFill>
                  <a:srgbClr val="000000"/>
                </a:solidFill>
                <a:latin typeface="宋体" charset="0"/>
                <a:ea typeface="宋体" charset="0"/>
                <a:cs typeface="宋体" charset="0"/>
              </a:rPr>
              <a:t>数据库设计</a:t>
            </a:r>
            <a:endParaRPr lang="zh-CN" altLang="en-US" sz="2400" u="none">
              <a:latin typeface="宋体" charset="0"/>
              <a:ea typeface="宋体" charset="0"/>
              <a:cs typeface="宋体" charset="0"/>
            </a:endParaRPr>
          </a:p>
          <a:p>
            <a:pPr marL="0" indent="0" algn="l"/>
            <a:r>
              <a:rPr lang="zh-CN" altLang="en-US" sz="2400" b="0" u="none">
                <a:latin typeface="宋体" charset="0"/>
                <a:ea typeface="宋体" charset="0"/>
                <a:cs typeface="宋体" charset="0"/>
              </a:rPr>
              <a:t>    数据库设计是系统设计的一个重要内容，其设计质量的好坏直接影响系统开发的成败，系统的质量，系统效率及可维护性。在本系统的设计中，充分考虑到了管理系统数据繁杂，重复性很大，数据使用频繁。本系统采用关系型数据库</a:t>
            </a:r>
            <a:r>
              <a:rPr lang="en-US" altLang="zh-CN" sz="2400" b="0" u="none">
                <a:latin typeface="宋体" charset="0"/>
                <a:ea typeface="宋体" charset="0"/>
                <a:cs typeface="宋体" charset="0"/>
              </a:rPr>
              <a:t>mysql</a:t>
            </a:r>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MySQL</a:t>
            </a:r>
            <a:r>
              <a:rPr lang="zh-CN" altLang="en-US" sz="2400" b="0" u="none">
                <a:latin typeface="宋体" charset="0"/>
                <a:ea typeface="宋体" charset="0"/>
                <a:cs typeface="宋体" charset="0"/>
              </a:rPr>
              <a:t>是一种关联数据库管理系统，关联数据库将数据保存在不同的表中，而不是将所有数据放在一个大仓库内，这样就增加了速度并提高了灵活性。</a:t>
            </a:r>
            <a:r>
              <a:rPr lang="en-US" altLang="zh-CN" sz="2400" b="0" u="none">
                <a:latin typeface="宋体" charset="0"/>
                <a:ea typeface="宋体" charset="0"/>
                <a:cs typeface="宋体" charset="0"/>
              </a:rPr>
              <a:t>Linux</a:t>
            </a:r>
            <a:r>
              <a:rPr lang="zh-CN" altLang="en-US" sz="2400" b="0" u="none">
                <a:latin typeface="宋体" charset="0"/>
                <a:ea typeface="宋体" charset="0"/>
                <a:cs typeface="宋体" charset="0"/>
              </a:rPr>
              <a:t>作为操作系统，</a:t>
            </a:r>
            <a:r>
              <a:rPr lang="en-US" altLang="zh-CN" sz="2400" b="0" u="none">
                <a:latin typeface="宋体" charset="0"/>
                <a:ea typeface="宋体" charset="0"/>
                <a:cs typeface="宋体" charset="0"/>
              </a:rPr>
              <a:t>Apache</a:t>
            </a:r>
            <a:r>
              <a:rPr lang="zh-CN" altLang="en-US" sz="2400" b="0" u="none">
                <a:latin typeface="宋体" charset="0"/>
                <a:ea typeface="宋体" charset="0"/>
                <a:cs typeface="宋体" charset="0"/>
              </a:rPr>
              <a:t>和 </a:t>
            </a:r>
            <a:r>
              <a:rPr lang="en-US" altLang="zh-CN" sz="2400" b="0" u="none">
                <a:latin typeface="宋体" charset="0"/>
                <a:ea typeface="宋体" charset="0"/>
                <a:cs typeface="宋体" charset="0"/>
              </a:rPr>
              <a:t>Nginx</a:t>
            </a:r>
            <a:r>
              <a:rPr lang="zh-CN" altLang="en-US" sz="2400" b="0" u="none">
                <a:latin typeface="宋体" charset="0"/>
                <a:ea typeface="宋体" charset="0"/>
                <a:cs typeface="宋体" charset="0"/>
              </a:rPr>
              <a:t>作为 </a:t>
            </a:r>
            <a:r>
              <a:rPr lang="en-US" altLang="zh-CN" sz="2400" b="0" u="none">
                <a:latin typeface="宋体" charset="0"/>
                <a:ea typeface="宋体" charset="0"/>
                <a:cs typeface="宋体" charset="0"/>
              </a:rPr>
              <a:t>Web </a:t>
            </a:r>
            <a:r>
              <a:rPr lang="zh-CN" altLang="en-US" sz="2400" b="0" u="none">
                <a:latin typeface="宋体" charset="0"/>
                <a:ea typeface="宋体" charset="0"/>
                <a:cs typeface="宋体" charset="0"/>
              </a:rPr>
              <a:t>服务器，</a:t>
            </a:r>
            <a:r>
              <a:rPr lang="en-US" altLang="zh-CN" sz="2400" b="0" u="none">
                <a:latin typeface="宋体" charset="0"/>
                <a:ea typeface="宋体" charset="0"/>
                <a:cs typeface="宋体" charset="0"/>
              </a:rPr>
              <a:t>MySQL </a:t>
            </a:r>
            <a:r>
              <a:rPr lang="zh-CN" altLang="en-US" sz="2400" b="0" u="none">
                <a:latin typeface="宋体" charset="0"/>
                <a:ea typeface="宋体" charset="0"/>
                <a:cs typeface="宋体" charset="0"/>
              </a:rPr>
              <a:t>作为数据库，</a:t>
            </a:r>
            <a:r>
              <a:rPr lang="en-US" altLang="zh-CN" sz="2400" b="0" u="none">
                <a:latin typeface="宋体" charset="0"/>
                <a:ea typeface="宋体" charset="0"/>
                <a:cs typeface="宋体" charset="0"/>
              </a:rPr>
              <a:t>PHP/Perl/Python</a:t>
            </a:r>
            <a:r>
              <a:rPr lang="zh-CN" altLang="en-US" sz="2400" b="0" u="none">
                <a:latin typeface="宋体" charset="0"/>
                <a:ea typeface="宋体" charset="0"/>
                <a:cs typeface="宋体" charset="0"/>
              </a:rPr>
              <a:t>作为服务器端脚本解释器。由于这四个软件都是免费或开放源码软件（</a:t>
            </a:r>
            <a:r>
              <a:rPr lang="en-US" altLang="zh-CN" sz="2400" b="0" u="none">
                <a:latin typeface="宋体" charset="0"/>
                <a:ea typeface="宋体" charset="0"/>
                <a:cs typeface="宋体" charset="0"/>
              </a:rPr>
              <a:t>FLOSS)</a:t>
            </a:r>
            <a:r>
              <a:rPr lang="zh-CN" altLang="en-US" sz="2400" b="0" u="none">
                <a:latin typeface="宋体" charset="0"/>
                <a:ea typeface="宋体" charset="0"/>
                <a:cs typeface="宋体" charset="0"/>
              </a:rPr>
              <a:t>，因此使用这种方式不用花一分钱（除开人工成本）就可以建立起一个稳定、免费的网站系统，被业界称为“</a:t>
            </a:r>
            <a:r>
              <a:rPr lang="en-US" altLang="zh-CN" sz="2400" b="0" u="none">
                <a:latin typeface="宋体" charset="0"/>
                <a:ea typeface="宋体" charset="0"/>
                <a:cs typeface="宋体" charset="0"/>
              </a:rPr>
              <a:t>LAMP“</a:t>
            </a:r>
            <a:r>
              <a:rPr lang="zh-CN" altLang="en-US" sz="2400" b="0" u="none">
                <a:latin typeface="宋体" charset="0"/>
                <a:ea typeface="宋体" charset="0"/>
                <a:cs typeface="宋体" charset="0"/>
              </a:rPr>
              <a:t>或“</a:t>
            </a:r>
            <a:r>
              <a:rPr lang="en-US" altLang="zh-CN" sz="2400" b="0" u="none">
                <a:latin typeface="宋体" charset="0"/>
                <a:ea typeface="宋体" charset="0"/>
                <a:cs typeface="宋体" charset="0"/>
              </a:rPr>
              <a:t>LNMP”</a:t>
            </a:r>
            <a:r>
              <a:rPr lang="zh-CN" altLang="en-US" sz="2400" b="0" u="none">
                <a:latin typeface="宋体" charset="0"/>
                <a:ea typeface="宋体" charset="0"/>
                <a:cs typeface="宋体" charset="0"/>
              </a:rPr>
              <a:t>组合。</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81610" y="1556385"/>
            <a:ext cx="8855075" cy="1554480"/>
          </a:xfrm>
          <a:prstGeom prst="rect">
            <a:avLst/>
          </a:prstGeom>
          <a:noFill/>
          <a:ln w="9525">
            <a:noFill/>
            <a:miter/>
          </a:ln>
        </p:spPr>
        <p:txBody>
          <a:bodyPr wrap="square">
            <a:spAutoFit/>
          </a:bodyPr>
          <a:lstStyle/>
          <a:p>
            <a:pPr marL="0" indent="0" algn="l"/>
            <a:r>
              <a:rPr lang="en-US" altLang="zh-CN" sz="2400" b="0" u="none">
                <a:solidFill>
                  <a:srgbClr val="000000"/>
                </a:solidFill>
                <a:latin typeface="宋体" charset="0"/>
                <a:ea typeface="宋体" charset="0"/>
                <a:cs typeface="宋体" charset="0"/>
              </a:rPr>
              <a:t>3.2</a:t>
            </a:r>
            <a:r>
              <a:rPr lang="zh-CN" altLang="en-US" sz="2400" b="0" u="none">
                <a:solidFill>
                  <a:srgbClr val="000000"/>
                </a:solidFill>
                <a:latin typeface="宋体" charset="0"/>
                <a:ea typeface="宋体" charset="0"/>
                <a:cs typeface="宋体" charset="0"/>
              </a:rPr>
              <a:t>创建数据库	</a:t>
            </a:r>
            <a:endParaRPr lang="zh-CN" altLang="en-US" sz="2400" b="0" u="none">
              <a:latin typeface="宋体" charset="0"/>
              <a:ea typeface="宋体" charset="0"/>
              <a:cs typeface="宋体" charset="0"/>
            </a:endParaRPr>
          </a:p>
          <a:p>
            <a:pPr marL="0" indent="0" algn="l"/>
            <a:r>
              <a:rPr lang="zh-CN" altLang="en-US" sz="2400" b="0" u="none">
                <a:latin typeface="宋体" charset="0"/>
                <a:ea typeface="宋体" charset="0"/>
                <a:cs typeface="宋体" charset="0"/>
              </a:rPr>
              <a:t>    本系统用到的数本系统用到的数据库名</a:t>
            </a:r>
            <a:r>
              <a:rPr lang="en-US" altLang="zh-CN" sz="2400" b="0" u="none">
                <a:latin typeface="宋体" charset="0"/>
                <a:ea typeface="宋体" charset="0"/>
                <a:cs typeface="宋体" charset="0"/>
              </a:rPr>
              <a:t>judge</a:t>
            </a:r>
            <a:r>
              <a:rPr lang="zh-CN" altLang="en-US" sz="2400" b="0" u="none">
                <a:latin typeface="宋体" charset="0"/>
                <a:ea typeface="宋体" charset="0"/>
                <a:cs typeface="宋体" charset="0"/>
              </a:rPr>
              <a:t>，创建数据库语句为：</a:t>
            </a:r>
            <a:r>
              <a:rPr lang="en-US" altLang="zh-CN" sz="2400" b="0" u="none">
                <a:latin typeface="宋体" charset="0"/>
                <a:ea typeface="宋体" charset="0"/>
                <a:cs typeface="宋体" charset="0"/>
              </a:rPr>
              <a:t>CREATE DATABASE judge</a:t>
            </a:r>
            <a:r>
              <a:rPr lang="zh-CN" altLang="en-US" sz="2400" b="0" u="none">
                <a:latin typeface="宋体" charset="0"/>
                <a:ea typeface="宋体" charset="0"/>
                <a:cs typeface="宋体" charset="0"/>
              </a:rPr>
              <a:t>。</a:t>
            </a:r>
          </a:p>
          <a:p>
            <a:pPr marL="0" indent="0" algn="l"/>
            <a:r>
              <a:rPr lang="zh-CN" altLang="en-US" sz="2400" b="0" u="none">
                <a:latin typeface="宋体" charset="0"/>
                <a:ea typeface="宋体" charset="0"/>
                <a:cs typeface="宋体" charset="0"/>
              </a:rPr>
              <a:t>数据库结构如下图所示：</a:t>
            </a:r>
            <a:endParaRPr lang="zh-CN" altLang="en-US" sz="2400"/>
          </a:p>
        </p:txBody>
      </p:sp>
      <p:pic>
        <p:nvPicPr>
          <p:cNvPr id="3" name="图片 2" descr="IMG_256"/>
          <p:cNvPicPr>
            <a:picLocks noChangeAspect="1"/>
          </p:cNvPicPr>
          <p:nvPr/>
        </p:nvPicPr>
        <p:blipFill>
          <a:blip r:embed="rId3" r:link="rId4"/>
          <a:stretch>
            <a:fillRect/>
          </a:stretch>
        </p:blipFill>
        <p:spPr>
          <a:xfrm>
            <a:off x="2915920" y="3213100"/>
            <a:ext cx="3388360" cy="320484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043940" y="1557020"/>
            <a:ext cx="6543675" cy="640080"/>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lstStyle/>
          <a:p>
            <a:pPr marL="0" indent="304800" algn="l"/>
            <a:r>
              <a:rPr lang="zh-CN" altLang="en-US" sz="1200" b="0" u="none">
                <a:latin typeface="宋体" charset="0"/>
                <a:ea typeface="宋体" charset="0"/>
                <a:cs typeface="宋体" charset="0"/>
              </a:rPr>
              <a:t>表结构见下表：</a:t>
            </a:r>
          </a:p>
          <a:p>
            <a:pPr marL="0" indent="304800" algn="l"/>
            <a:r>
              <a:rPr lang="zh-CN" altLang="en-US" sz="1200" b="0" u="none">
                <a:latin typeface="宋体" charset="0"/>
                <a:ea typeface="宋体" charset="0"/>
                <a:cs typeface="宋体" charset="0"/>
              </a:rPr>
              <a:t>一、用户：</a:t>
            </a:r>
          </a:p>
          <a:p>
            <a:pPr marL="0" indent="304800" algn="l"/>
            <a:r>
              <a:rPr lang="zh-CN" altLang="en-US" sz="1200" b="0" u="none">
                <a:latin typeface="宋体" charset="0"/>
                <a:ea typeface="宋体" charset="0"/>
                <a:cs typeface="宋体" charset="0"/>
              </a:rPr>
              <a:t> 用户表名：</a:t>
            </a:r>
            <a:r>
              <a:rPr lang="en-US" altLang="zh-CN" sz="1200" b="0" u="none">
                <a:latin typeface="宋体" charset="0"/>
                <a:ea typeface="宋体" charset="0"/>
                <a:cs typeface="宋体" charset="0"/>
              </a:rPr>
              <a:t>Member</a:t>
            </a:r>
            <a:endParaRPr lang="zh-CN" altLang="en-US"/>
          </a:p>
        </p:txBody>
      </p:sp>
      <p:graphicFrame>
        <p:nvGraphicFramePr>
          <p:cNvPr id="2" name="表格 -1"/>
          <p:cNvGraphicFramePr/>
          <p:nvPr/>
        </p:nvGraphicFramePr>
        <p:xfrm>
          <a:off x="1043940" y="2197100"/>
          <a:ext cx="6880860" cy="4363720"/>
        </p:xfrm>
        <a:graphic>
          <a:graphicData uri="http://schemas.openxmlformats.org/drawingml/2006/table">
            <a:tbl>
              <a:tblPr firstRow="1" bandRow="1">
                <a:tableStyleId>{5940675A-B579-460E-94D1-54222C63F5DA}</a:tableStyleId>
              </a:tblPr>
              <a:tblGrid>
                <a:gridCol w="1304290">
                  <a:extLst>
                    <a:ext uri="{9D8B030D-6E8A-4147-A177-3AD203B41FA5}">
                      <a16:colId xmlns:a16="http://schemas.microsoft.com/office/drawing/2014/main" val="20000"/>
                    </a:ext>
                  </a:extLst>
                </a:gridCol>
                <a:gridCol w="1394460">
                  <a:extLst>
                    <a:ext uri="{9D8B030D-6E8A-4147-A177-3AD203B41FA5}">
                      <a16:colId xmlns:a16="http://schemas.microsoft.com/office/drawing/2014/main" val="20001"/>
                    </a:ext>
                  </a:extLst>
                </a:gridCol>
                <a:gridCol w="1200785">
                  <a:extLst>
                    <a:ext uri="{9D8B030D-6E8A-4147-A177-3AD203B41FA5}">
                      <a16:colId xmlns:a16="http://schemas.microsoft.com/office/drawing/2014/main" val="20002"/>
                    </a:ext>
                  </a:extLst>
                </a:gridCol>
                <a:gridCol w="1586865">
                  <a:extLst>
                    <a:ext uri="{9D8B030D-6E8A-4147-A177-3AD203B41FA5}">
                      <a16:colId xmlns:a16="http://schemas.microsoft.com/office/drawing/2014/main" val="20003"/>
                    </a:ext>
                  </a:extLst>
                </a:gridCol>
                <a:gridCol w="1394460">
                  <a:extLst>
                    <a:ext uri="{9D8B030D-6E8A-4147-A177-3AD203B41FA5}">
                      <a16:colId xmlns:a16="http://schemas.microsoft.com/office/drawing/2014/main" val="20004"/>
                    </a:ext>
                  </a:extLst>
                </a:gridCol>
              </a:tblGrid>
              <a:tr h="436245">
                <a:tc>
                  <a:txBody>
                    <a:bodyPr/>
                    <a:lstStyle/>
                    <a:p>
                      <a:pPr marL="0" indent="0" algn="ctr">
                        <a:buNone/>
                      </a:pPr>
                      <a:r>
                        <a:rPr lang="zh-CN" altLang="en-US" sz="1200" b="0" u="none">
                          <a:latin typeface="宋体" charset="0"/>
                          <a:ea typeface="宋体" charset="0"/>
                          <a:cs typeface="宋体" charset="0"/>
                        </a:rPr>
                        <a:t>字段</a:t>
                      </a: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类型</a:t>
                      </a: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关键字</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说明</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注释</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245">
                <a:tc>
                  <a:txBody>
                    <a:bodyPr/>
                    <a:lstStyle/>
                    <a:p>
                      <a:pPr marL="0" indent="0" algn="ctr">
                        <a:buNone/>
                      </a:pP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int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YES</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主键自增</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a:t>
                      </a: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880">
                <a:tc>
                  <a:txBody>
                    <a:bodyPr/>
                    <a:lstStyle/>
                    <a:p>
                      <a:pPr marL="0" indent="0" algn="ctr">
                        <a:buNone/>
                      </a:pPr>
                      <a:r>
                        <a:rPr lang="en-US" altLang="zh-CN" sz="1200" b="0" u="none">
                          <a:latin typeface="宋体" charset="0"/>
                          <a:ea typeface="宋体" charset="0"/>
                          <a:cs typeface="宋体" charset="0"/>
                        </a:rPr>
                        <a:t>Username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用户名</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245">
                <a:tc>
                  <a:txBody>
                    <a:bodyPr/>
                    <a:lstStyle/>
                    <a:p>
                      <a:pPr marL="0" indent="0" algn="ctr">
                        <a:buNone/>
                      </a:pPr>
                      <a:r>
                        <a:rPr lang="en-US" altLang="zh-CN" sz="1200" b="0" u="none">
                          <a:latin typeface="宋体" charset="0"/>
                          <a:ea typeface="宋体" charset="0"/>
                          <a:cs typeface="宋体" charset="0"/>
                        </a:rPr>
                        <a:t>Email</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varchar(100)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用户邮箱</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245">
                <a:tc>
                  <a:txBody>
                    <a:bodyPr/>
                    <a:lstStyle/>
                    <a:p>
                      <a:pPr marL="0" indent="0" algn="ctr">
                        <a:buNone/>
                      </a:pPr>
                      <a:r>
                        <a:rPr lang="en-US" altLang="zh-CN" sz="1200" b="0" u="none">
                          <a:latin typeface="宋体" charset="0"/>
                          <a:ea typeface="宋体" charset="0"/>
                          <a:cs typeface="宋体" charset="0"/>
                        </a:rPr>
                        <a:t>Password</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varchar(32)</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md5</a:t>
                      </a:r>
                      <a:r>
                        <a:rPr lang="zh-CN" altLang="en-US" sz="1200" b="0" u="none">
                          <a:latin typeface="宋体" charset="0"/>
                          <a:ea typeface="宋体" charset="0"/>
                          <a:cs typeface="宋体" charset="0"/>
                        </a:rPr>
                        <a:t>后密码</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用户密码</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245">
                <a:tc>
                  <a:txBody>
                    <a:bodyPr/>
                    <a:lstStyle/>
                    <a:p>
                      <a:pPr marL="0" indent="0" algn="ctr">
                        <a:buNone/>
                      </a:pPr>
                      <a:r>
                        <a:rPr lang="en-US" altLang="zh-CN" sz="1200" b="0" u="none">
                          <a:latin typeface="宋体" charset="0"/>
                          <a:ea typeface="宋体" charset="0"/>
                          <a:cs typeface="宋体" charset="0"/>
                        </a:rPr>
                        <a:t>Create_at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varchar(11)</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创建时间</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6245">
                <a:tc>
                  <a:txBody>
                    <a:bodyPr/>
                    <a:lstStyle/>
                    <a:p>
                      <a:pPr marL="0" indent="0" algn="ctr">
                        <a:buNone/>
                      </a:pPr>
                      <a:r>
                        <a:rPr lang="en-US" altLang="zh-CN" sz="1200" b="0" u="none">
                          <a:latin typeface="宋体" charset="0"/>
                          <a:ea typeface="宋体" charset="0"/>
                          <a:cs typeface="宋体" charset="0"/>
                        </a:rPr>
                        <a:t>Update_at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varchar(11)</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更新时间</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6880">
                <a:tc>
                  <a:txBody>
                    <a:bodyPr/>
                    <a:lstStyle/>
                    <a:p>
                      <a:pPr marL="0" indent="0" algn="ctr">
                        <a:buNone/>
                      </a:pPr>
                      <a:r>
                        <a:rPr lang="en-US" altLang="zh-CN" sz="1200" b="0" u="none">
                          <a:latin typeface="宋体" charset="0"/>
                          <a:ea typeface="宋体" charset="0"/>
                          <a:cs typeface="宋体" charset="0"/>
                        </a:rPr>
                        <a:t>Login_ip</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登陆</a:t>
                      </a:r>
                      <a:r>
                        <a:rPr lang="en-US" altLang="zh-CN" sz="1200" b="0" u="none">
                          <a:latin typeface="宋体" charset="0"/>
                          <a:ea typeface="宋体" charset="0"/>
                          <a:cs typeface="宋体" charset="0"/>
                        </a:rPr>
                        <a:t>ip</a:t>
                      </a:r>
                      <a:endParaRPr lang="zh-CN" altLang="en-US" sz="1200" b="0" u="none">
                        <a:latin typeface="宋体" charset="0"/>
                        <a:ea typeface="宋体" charset="0"/>
                        <a:cs typeface="宋体" charset="0"/>
                      </a:endParaRP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6245">
                <a:tc>
                  <a:txBody>
                    <a:bodyPr/>
                    <a:lstStyle/>
                    <a:p>
                      <a:pPr marL="0" indent="0" algn="ctr">
                        <a:buNone/>
                      </a:pPr>
                      <a:r>
                        <a:rPr lang="en-US" altLang="zh-CN" sz="1200" b="0" u="none">
                          <a:latin typeface="宋体" charset="0"/>
                          <a:ea typeface="宋体" charset="0"/>
                          <a:cs typeface="宋体" charset="0"/>
                        </a:rPr>
                        <a:t>Status</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tinyint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1-</a:t>
                      </a:r>
                      <a:r>
                        <a:rPr lang="zh-CN" altLang="en-US" sz="1200" b="0" u="none">
                          <a:latin typeface="宋体" charset="0"/>
                          <a:ea typeface="宋体" charset="0"/>
                          <a:cs typeface="宋体" charset="0"/>
                        </a:rPr>
                        <a:t>正常，</a:t>
                      </a:r>
                      <a:r>
                        <a:rPr lang="en-US" altLang="zh-CN" sz="1200" b="0" u="none">
                          <a:latin typeface="宋体" charset="0"/>
                          <a:ea typeface="宋体" charset="0"/>
                          <a:cs typeface="宋体" charset="0"/>
                        </a:rPr>
                        <a:t>0-</a:t>
                      </a:r>
                      <a:r>
                        <a:rPr lang="zh-CN" altLang="en-US" sz="1200" b="0" u="none">
                          <a:latin typeface="宋体" charset="0"/>
                          <a:ea typeface="宋体" charset="0"/>
                          <a:cs typeface="宋体" charset="0"/>
                        </a:rPr>
                        <a:t>禁止</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登陆允许</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6245">
                <a:tc>
                  <a:txBody>
                    <a:bodyPr/>
                    <a:lstStyle/>
                    <a:p>
                      <a:pPr marL="0" indent="0" algn="ctr">
                        <a:buNone/>
                      </a:pPr>
                      <a:r>
                        <a:rPr lang="en-US" altLang="zh-CN" sz="1200" b="0" u="none">
                          <a:latin typeface="宋体" charset="0"/>
                          <a:ea typeface="宋体" charset="0"/>
                          <a:cs typeface="宋体" charset="0"/>
                        </a:rPr>
                        <a:t>Type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tinyint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1-</a:t>
                      </a:r>
                      <a:r>
                        <a:rPr lang="zh-CN" altLang="en-US" sz="1200" b="0" u="none">
                          <a:latin typeface="宋体" charset="0"/>
                          <a:ea typeface="宋体" charset="0"/>
                          <a:cs typeface="宋体" charset="0"/>
                        </a:rPr>
                        <a:t>教师，</a:t>
                      </a:r>
                      <a:r>
                        <a:rPr lang="en-US" altLang="zh-CN" sz="1200" b="0" u="none">
                          <a:latin typeface="宋体" charset="0"/>
                          <a:ea typeface="宋体" charset="0"/>
                          <a:cs typeface="宋体" charset="0"/>
                        </a:rPr>
                        <a:t>2-</a:t>
                      </a:r>
                      <a:r>
                        <a:rPr lang="zh-CN" altLang="en-US" sz="1200" b="0" u="none">
                          <a:latin typeface="宋体" charset="0"/>
                          <a:ea typeface="宋体" charset="0"/>
                          <a:cs typeface="宋体" charset="0"/>
                        </a:rPr>
                        <a:t>管理员</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用户类型</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rPr>
              <a:t>背景与意义</a:t>
            </a:r>
            <a:endParaRPr lang="zh-CN" altLang="en-US" sz="3200" dirty="0">
              <a:solidFill>
                <a:srgbClr val="FFFFFF"/>
              </a:solidFill>
              <a:latin typeface="微软雅黑" pitchFamily="2" charset="-122"/>
              <a:ea typeface="微软雅黑" pitchFamily="2" charset="-122"/>
            </a:endParaRPr>
          </a:p>
        </p:txBody>
      </p:sp>
      <p:grpSp>
        <p:nvGrpSpPr>
          <p:cNvPr id="10247" name="组合 10246"/>
          <p:cNvGrpSpPr/>
          <p:nvPr/>
        </p:nvGrpSpPr>
        <p:grpSpPr>
          <a:xfrm>
            <a:off x="468313" y="476250"/>
            <a:ext cx="935037" cy="907733"/>
            <a:chOff x="0" y="0"/>
            <a:chExt cx="936104" cy="906587"/>
          </a:xfrm>
        </p:grpSpPr>
        <p:sp>
          <p:nvSpPr>
            <p:cNvPr id="10248"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0249"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00" name="文本框 99"/>
          <p:cNvSpPr txBox="1"/>
          <p:nvPr/>
        </p:nvSpPr>
        <p:spPr>
          <a:xfrm>
            <a:off x="395605" y="1772920"/>
            <a:ext cx="8359775" cy="3931920"/>
          </a:xfrm>
          <a:prstGeom prst="rect">
            <a:avLst/>
          </a:prstGeom>
          <a:noFill/>
          <a:ln w="9525">
            <a:noFill/>
            <a:miter/>
          </a:ln>
        </p:spPr>
        <p:txBody>
          <a:bodyPr wrap="square">
            <a:spAutoFit/>
          </a:bodyPr>
          <a:lstStyle/>
          <a:p>
            <a:pPr marL="0" indent="0" algn="l"/>
            <a:r>
              <a:rPr sz="2800" b="1" u="none">
                <a:latin typeface="+mn-ea"/>
                <a:ea typeface="+mn-ea"/>
              </a:rPr>
              <a:t>1.项目背景</a:t>
            </a:r>
          </a:p>
          <a:p>
            <a:pPr marL="0" indent="0" algn="l"/>
            <a:r>
              <a:rPr sz="2800" b="0" u="none">
                <a:latin typeface="+mn-ea"/>
                <a:ea typeface="+mn-ea"/>
              </a:rPr>
              <a:t>    代码的自动评测可以为教师在考评学生代码时带来无比的方便。目前，高校中对程序设计类科目传统的评测方法一般都需要教师参与,具有耗时、耗力以及评测结果受主观因素影响较大等诸多弊端。传统的学生代码考评是教师布置一道代码题给学生，学生提交后教师需要将代码一个一个的编译、执行，查看每个学生代码的正误，而且不能方便的解决学生之间的抄袭问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ppt_x"/>
                                          </p:val>
                                        </p:tav>
                                        <p:tav tm="100000">
                                          <p:val>
                                            <p:strVal val="#ppt_x"/>
                                          </p:val>
                                        </p:tav>
                                      </p:tavLst>
                                    </p:anim>
                                    <p:anim calcmode="lin" valueType="num">
                                      <p:cBhvr additive="base">
                                        <p:cTn id="8" dur="500" fill="hold"/>
                                        <p:tgtEl>
                                          <p:spTgt spid="1024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wipe(left)">
                                      <p:cBhvr>
                                        <p:cTn id="12"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115695" y="1628775"/>
            <a:ext cx="5935345" cy="457200"/>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lstStyle/>
          <a:p>
            <a:pPr marL="0" indent="304800" algn="l"/>
            <a:r>
              <a:rPr lang="zh-CN" altLang="en-US" sz="1200" b="0" u="none">
                <a:latin typeface="宋体" charset="0"/>
                <a:ea typeface="宋体" charset="0"/>
                <a:cs typeface="宋体" charset="0"/>
              </a:rPr>
              <a:t>二、题目：</a:t>
            </a:r>
          </a:p>
          <a:p>
            <a:pPr marL="0" indent="304800" algn="l"/>
            <a:r>
              <a:rPr lang="zh-CN" altLang="en-US" sz="1200" b="0" u="none">
                <a:latin typeface="宋体" charset="0"/>
                <a:ea typeface="宋体" charset="0"/>
                <a:cs typeface="宋体" charset="0"/>
              </a:rPr>
              <a:t> 题目表名：</a:t>
            </a:r>
            <a:r>
              <a:rPr lang="en-US" altLang="zh-CN" sz="1200" b="0" u="none">
                <a:latin typeface="宋体" charset="0"/>
                <a:ea typeface="宋体" charset="0"/>
                <a:cs typeface="宋体" charset="0"/>
              </a:rPr>
              <a:t>Topic</a:t>
            </a:r>
            <a:endParaRPr lang="zh-CN" altLang="en-US"/>
          </a:p>
        </p:txBody>
      </p:sp>
      <p:graphicFrame>
        <p:nvGraphicFramePr>
          <p:cNvPr id="3" name="表格 -1"/>
          <p:cNvGraphicFramePr/>
          <p:nvPr/>
        </p:nvGraphicFramePr>
        <p:xfrm>
          <a:off x="1115695" y="2085975"/>
          <a:ext cx="6239510" cy="4627245"/>
        </p:xfrm>
        <a:graphic>
          <a:graphicData uri="http://schemas.openxmlformats.org/drawingml/2006/table">
            <a:tbl>
              <a:tblPr firstRow="1" bandRow="1">
                <a:tableStyleId>{5940675A-B579-460E-94D1-54222C63F5DA}</a:tableStyleId>
              </a:tblPr>
              <a:tblGrid>
                <a:gridCol w="1183640">
                  <a:extLst>
                    <a:ext uri="{9D8B030D-6E8A-4147-A177-3AD203B41FA5}">
                      <a16:colId xmlns:a16="http://schemas.microsoft.com/office/drawing/2014/main" val="20000"/>
                    </a:ext>
                  </a:extLst>
                </a:gridCol>
                <a:gridCol w="126492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gridCol w="1423035">
                  <a:extLst>
                    <a:ext uri="{9D8B030D-6E8A-4147-A177-3AD203B41FA5}">
                      <a16:colId xmlns:a16="http://schemas.microsoft.com/office/drawing/2014/main" val="20003"/>
                    </a:ext>
                  </a:extLst>
                </a:gridCol>
                <a:gridCol w="1470660">
                  <a:extLst>
                    <a:ext uri="{9D8B030D-6E8A-4147-A177-3AD203B41FA5}">
                      <a16:colId xmlns:a16="http://schemas.microsoft.com/office/drawing/2014/main" val="20004"/>
                    </a:ext>
                  </a:extLst>
                </a:gridCol>
              </a:tblGrid>
              <a:tr h="578485">
                <a:tc>
                  <a:txBody>
                    <a:bodyPr/>
                    <a:lstStyle/>
                    <a:p>
                      <a:pPr marL="0" indent="0" algn="ctr">
                        <a:buNone/>
                      </a:pPr>
                      <a:r>
                        <a:rPr lang="zh-CN" altLang="en-US" sz="1200" b="0" u="none">
                          <a:latin typeface="宋体" charset="0"/>
                          <a:ea typeface="宋体" charset="0"/>
                          <a:cs typeface="宋体" charset="0"/>
                        </a:rPr>
                        <a:t>字段</a:t>
                      </a: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类型</a:t>
                      </a: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关键字</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说明</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注释</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8485">
                <a:tc>
                  <a:txBody>
                    <a:bodyPr/>
                    <a:lstStyle/>
                    <a:p>
                      <a:pPr marL="0" indent="0" algn="ctr">
                        <a:buNone/>
                      </a:pP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int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YES</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主键自增</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a:t>
                      </a: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8485">
                <a:tc>
                  <a:txBody>
                    <a:bodyPr/>
                    <a:lstStyle/>
                    <a:p>
                      <a:pPr marL="0" indent="0" algn="ctr">
                        <a:buNone/>
                      </a:pPr>
                      <a:r>
                        <a:rPr lang="en-US" altLang="zh-CN" sz="1200" b="0" u="none">
                          <a:latin typeface="宋体" charset="0"/>
                          <a:ea typeface="宋体" charset="0"/>
                          <a:cs typeface="宋体" charset="0"/>
                        </a:rPr>
                        <a:t>Username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外键指向用户表</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用户名</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8485">
                <a:tc>
                  <a:txBody>
                    <a:bodyPr/>
                    <a:lstStyle/>
                    <a:p>
                      <a:pPr marL="0" indent="0" algn="ctr">
                        <a:buNone/>
                      </a:pPr>
                      <a:r>
                        <a:rPr lang="en-US" altLang="zh-CN" sz="1200" b="0" u="none">
                          <a:latin typeface="宋体" charset="0"/>
                          <a:ea typeface="宋体" charset="0"/>
                          <a:cs typeface="宋体" charset="0"/>
                        </a:rPr>
                        <a:t>Number</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最大</a:t>
                      </a:r>
                      <a:r>
                        <a:rPr lang="en-US" altLang="zh-CN" sz="1200" b="0" u="none">
                          <a:latin typeface="宋体" charset="0"/>
                          <a:ea typeface="宋体" charset="0"/>
                          <a:cs typeface="宋体" charset="0"/>
                        </a:rPr>
                        <a:t>id</a:t>
                      </a:r>
                      <a:r>
                        <a:rPr lang="zh-CN" altLang="en-US" sz="1200" b="0" u="none">
                          <a:latin typeface="宋体" charset="0"/>
                          <a:ea typeface="宋体" charset="0"/>
                          <a:cs typeface="宋体" charset="0"/>
                        </a:rPr>
                        <a:t>值加一</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题目编号</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7850">
                <a:tc>
                  <a:txBody>
                    <a:bodyPr/>
                    <a:lstStyle/>
                    <a:p>
                      <a:pPr marL="0" indent="0" algn="ctr">
                        <a:buNone/>
                      </a:pPr>
                      <a:r>
                        <a:rPr lang="en-US" altLang="zh-CN" sz="1200" b="0" u="none">
                          <a:latin typeface="宋体" charset="0"/>
                          <a:ea typeface="宋体" charset="0"/>
                          <a:cs typeface="宋体" charset="0"/>
                        </a:rPr>
                        <a:t>Detail</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varchar(512)</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题目内容</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8485">
                <a:tc>
                  <a:txBody>
                    <a:bodyPr/>
                    <a:lstStyle/>
                    <a:p>
                      <a:pPr marL="0" indent="0" algn="ctr">
                        <a:buNone/>
                      </a:pPr>
                      <a:r>
                        <a:rPr lang="en-US" altLang="zh-CN" sz="1200" b="0" u="none">
                          <a:latin typeface="宋体" charset="0"/>
                          <a:ea typeface="宋体" charset="0"/>
                          <a:cs typeface="宋体" charset="0"/>
                        </a:rPr>
                        <a:t>Mark</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varchar(256)</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标注题目信息</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题目标记</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8485">
                <a:tc>
                  <a:txBody>
                    <a:bodyPr/>
                    <a:lstStyle/>
                    <a:p>
                      <a:pPr marL="0" indent="0" algn="ctr">
                        <a:buNone/>
                      </a:pPr>
                      <a:r>
                        <a:rPr lang="en-US" altLang="zh-CN" sz="1200" b="0" u="none">
                          <a:latin typeface="宋体" charset="0"/>
                          <a:ea typeface="宋体" charset="0"/>
                          <a:cs typeface="宋体" charset="0"/>
                        </a:rPr>
                        <a:t>Type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C,C++</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题目类型</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8485">
                <a:tc>
                  <a:txBody>
                    <a:bodyPr/>
                    <a:lstStyle/>
                    <a:p>
                      <a:pPr marL="0" indent="0" algn="ctr">
                        <a:buNone/>
                      </a:pPr>
                      <a:r>
                        <a:rPr lang="en-US" altLang="zh-CN" sz="1200" b="0" u="none">
                          <a:latin typeface="宋体" charset="0"/>
                          <a:ea typeface="宋体" charset="0"/>
                          <a:cs typeface="宋体" charset="0"/>
                        </a:rPr>
                        <a:t>Create_at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varchar(11)</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题目上传时间</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文本框 1"/>
          <p:cNvSpPr txBox="1"/>
          <p:nvPr/>
        </p:nvSpPr>
        <p:spPr>
          <a:xfrm>
            <a:off x="1115695" y="4565015"/>
            <a:ext cx="5935345" cy="457200"/>
          </a:xfrm>
          <a:prstGeom prst="rect">
            <a:avLst/>
          </a:prstGeom>
          <a:noFill/>
          <a:ln w="9525">
            <a:noFill/>
            <a:miter/>
          </a:ln>
        </p:spPr>
        <p:txBody>
          <a:bodyPr wrap="square">
            <a:spAutoFit/>
          </a:bodyPr>
          <a:lstStyle/>
          <a:p>
            <a:pPr marL="0" indent="304800" algn="l"/>
            <a:endParaRPr lang="en-US" altLang="zh-CN" sz="1200" b="0" u="none">
              <a:latin typeface="宋体" charset="0"/>
              <a:ea typeface="宋体" charset="0"/>
              <a:cs typeface="宋体" charset="0"/>
            </a:endParaRPr>
          </a:p>
          <a:p>
            <a:pPr marL="0" indent="304800" algn="l"/>
            <a:r>
              <a:rPr lang="en-US" altLang="zh-CN" sz="1200" b="0" u="none">
                <a:latin typeface="宋体" charset="0"/>
                <a:ea typeface="宋体" charset="0"/>
                <a:cs typeface="宋体"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971550" y="1557020"/>
            <a:ext cx="6663690" cy="457200"/>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lstStyle/>
          <a:p>
            <a:pPr marL="0" indent="304800" algn="l"/>
            <a:r>
              <a:rPr lang="zh-CN" altLang="en-US" sz="1200" b="0" u="none">
                <a:latin typeface="宋体" charset="0"/>
                <a:ea typeface="宋体" charset="0"/>
                <a:cs typeface="宋体" charset="0"/>
              </a:rPr>
              <a:t>三、抄袭检测：</a:t>
            </a:r>
          </a:p>
          <a:p>
            <a:pPr marL="0" indent="304800" algn="l"/>
            <a:r>
              <a:rPr lang="zh-CN" altLang="en-US" sz="1200" b="0" u="none">
                <a:latin typeface="宋体" charset="0"/>
                <a:ea typeface="宋体" charset="0"/>
                <a:cs typeface="宋体" charset="0"/>
              </a:rPr>
              <a:t> 抄袭表名：</a:t>
            </a:r>
            <a:r>
              <a:rPr lang="en-US" altLang="zh-CN" sz="1200" b="0" u="none">
                <a:latin typeface="宋体" charset="0"/>
                <a:ea typeface="宋体" charset="0"/>
                <a:cs typeface="宋体" charset="0"/>
              </a:rPr>
              <a:t>Copy</a:t>
            </a:r>
            <a:endParaRPr lang="zh-CN" altLang="en-US"/>
          </a:p>
        </p:txBody>
      </p:sp>
      <p:graphicFrame>
        <p:nvGraphicFramePr>
          <p:cNvPr id="4" name="表格 -1"/>
          <p:cNvGraphicFramePr/>
          <p:nvPr/>
        </p:nvGraphicFramePr>
        <p:xfrm>
          <a:off x="971550" y="2014220"/>
          <a:ext cx="7007225" cy="3408045"/>
        </p:xfrm>
        <a:graphic>
          <a:graphicData uri="http://schemas.openxmlformats.org/drawingml/2006/table">
            <a:tbl>
              <a:tblPr firstRow="1" bandRow="1">
                <a:tableStyleId>{5940675A-B579-460E-94D1-54222C63F5DA}</a:tableStyleId>
              </a:tblPr>
              <a:tblGrid>
                <a:gridCol w="1328420">
                  <a:extLst>
                    <a:ext uri="{9D8B030D-6E8A-4147-A177-3AD203B41FA5}">
                      <a16:colId xmlns:a16="http://schemas.microsoft.com/office/drawing/2014/main" val="20000"/>
                    </a:ext>
                  </a:extLst>
                </a:gridCol>
                <a:gridCol w="1324610">
                  <a:extLst>
                    <a:ext uri="{9D8B030D-6E8A-4147-A177-3AD203B41FA5}">
                      <a16:colId xmlns:a16="http://schemas.microsoft.com/office/drawing/2014/main" val="20001"/>
                    </a:ext>
                  </a:extLst>
                </a:gridCol>
                <a:gridCol w="812165">
                  <a:extLst>
                    <a:ext uri="{9D8B030D-6E8A-4147-A177-3AD203B41FA5}">
                      <a16:colId xmlns:a16="http://schemas.microsoft.com/office/drawing/2014/main" val="20002"/>
                    </a:ext>
                  </a:extLst>
                </a:gridCol>
                <a:gridCol w="1911350">
                  <a:extLst>
                    <a:ext uri="{9D8B030D-6E8A-4147-A177-3AD203B41FA5}">
                      <a16:colId xmlns:a16="http://schemas.microsoft.com/office/drawing/2014/main" val="20003"/>
                    </a:ext>
                  </a:extLst>
                </a:gridCol>
                <a:gridCol w="1630680">
                  <a:extLst>
                    <a:ext uri="{9D8B030D-6E8A-4147-A177-3AD203B41FA5}">
                      <a16:colId xmlns:a16="http://schemas.microsoft.com/office/drawing/2014/main" val="20004"/>
                    </a:ext>
                  </a:extLst>
                </a:gridCol>
              </a:tblGrid>
              <a:tr h="487045">
                <a:tc>
                  <a:txBody>
                    <a:bodyPr/>
                    <a:lstStyle/>
                    <a:p>
                      <a:pPr marL="0" indent="0" algn="ctr">
                        <a:buNone/>
                      </a:pPr>
                      <a:r>
                        <a:rPr lang="zh-CN" altLang="en-US" sz="1200" b="0" u="none">
                          <a:latin typeface="宋体" charset="0"/>
                          <a:ea typeface="宋体" charset="0"/>
                          <a:cs typeface="宋体" charset="0"/>
                        </a:rPr>
                        <a:t>字段</a:t>
                      </a: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类型</a:t>
                      </a: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关键字</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说明</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注释</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6410">
                <a:tc>
                  <a:txBody>
                    <a:bodyPr/>
                    <a:lstStyle/>
                    <a:p>
                      <a:pPr marL="0" indent="0" algn="ctr">
                        <a:buNone/>
                      </a:pP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int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YES</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主键自增</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抄袭检测</a:t>
                      </a: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045">
                <a:tc>
                  <a:txBody>
                    <a:bodyPr/>
                    <a:lstStyle/>
                    <a:p>
                      <a:pPr marL="0" indent="0" algn="ctr">
                        <a:buNone/>
                      </a:pPr>
                      <a:r>
                        <a:rPr lang="en-US" altLang="zh-CN" sz="1200" b="0" u="none">
                          <a:latin typeface="宋体" charset="0"/>
                          <a:ea typeface="宋体" charset="0"/>
                          <a:cs typeface="宋体" charset="0"/>
                        </a:rPr>
                        <a:t>Username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外键指向用户表</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用户名</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045">
                <a:tc>
                  <a:txBody>
                    <a:bodyPr/>
                    <a:lstStyle/>
                    <a:p>
                      <a:pPr marL="0" indent="0" algn="ctr">
                        <a:buNone/>
                      </a:pPr>
                      <a:r>
                        <a:rPr lang="en-US" altLang="zh-CN" sz="1200" b="0" u="none">
                          <a:latin typeface="宋体" charset="0"/>
                          <a:ea typeface="宋体" charset="0"/>
                          <a:cs typeface="宋体" charset="0"/>
                        </a:rPr>
                        <a:t>Number</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外键题目表</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题目编号</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045">
                <a:tc>
                  <a:txBody>
                    <a:bodyPr/>
                    <a:lstStyle/>
                    <a:p>
                      <a:pPr marL="0" indent="0" algn="ctr">
                        <a:buNone/>
                      </a:pPr>
                      <a:r>
                        <a:rPr lang="en-US" altLang="zh-CN" sz="1200" b="0" u="none">
                          <a:latin typeface="宋体" charset="0"/>
                          <a:ea typeface="宋体" charset="0"/>
                          <a:cs typeface="宋体" charset="0"/>
                        </a:rPr>
                        <a:t>Copytable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表名</a:t>
                      </a:r>
                      <a:r>
                        <a:rPr lang="en-US" altLang="zh-CN" sz="1200" b="0" u="none">
                          <a:latin typeface="宋体" charset="0"/>
                          <a:ea typeface="宋体" charset="0"/>
                          <a:cs typeface="宋体" charset="0"/>
                        </a:rPr>
                        <a:t>Copy</a:t>
                      </a:r>
                      <a:r>
                        <a:rPr lang="zh-CN" altLang="en-US" sz="1200" b="0" u="none">
                          <a:latin typeface="宋体" charset="0"/>
                          <a:ea typeface="宋体" charset="0"/>
                          <a:cs typeface="宋体" charset="0"/>
                        </a:rPr>
                        <a:t>题目编号</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抄袭结果存放表</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6410">
                <a:tc>
                  <a:txBody>
                    <a:bodyPr/>
                    <a:lstStyle/>
                    <a:p>
                      <a:pPr marL="0" indent="0" algn="ctr">
                        <a:buNone/>
                      </a:pPr>
                      <a:r>
                        <a:rPr lang="en-US" altLang="zh-CN" sz="1200" b="0" u="none">
                          <a:latin typeface="宋体" charset="0"/>
                          <a:ea typeface="宋体" charset="0"/>
                          <a:cs typeface="宋体" charset="0"/>
                        </a:rPr>
                        <a:t>Copydate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varchar(11)</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抄袭完成时间</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045">
                <a:tc>
                  <a:txBody>
                    <a:bodyPr/>
                    <a:lstStyle/>
                    <a:p>
                      <a:pPr marL="0" indent="0" algn="ctr">
                        <a:buNone/>
                      </a:pPr>
                      <a:r>
                        <a:rPr lang="en-US" altLang="zh-CN" sz="1200" b="0" u="none">
                          <a:latin typeface="宋体" charset="0"/>
                          <a:ea typeface="宋体" charset="0"/>
                          <a:cs typeface="宋体" charset="0"/>
                        </a:rPr>
                        <a:t>pervent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超过多少视为抄袭</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抄袭度</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文本框 1"/>
          <p:cNvSpPr txBox="1"/>
          <p:nvPr/>
        </p:nvSpPr>
        <p:spPr>
          <a:xfrm>
            <a:off x="971550" y="4183380"/>
            <a:ext cx="6663690" cy="457200"/>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lstStyle/>
          <a:p>
            <a:pPr marL="0" indent="304800" algn="l"/>
            <a:endParaRPr lang="en-US" altLang="zh-CN" sz="1200" b="0" u="none">
              <a:latin typeface="宋体" charset="0"/>
              <a:ea typeface="宋体" charset="0"/>
              <a:cs typeface="宋体" charset="0"/>
            </a:endParaRPr>
          </a:p>
          <a:p>
            <a:pPr marL="0" indent="304800" algn="l"/>
            <a:r>
              <a:rPr lang="en-US" altLang="zh-CN" sz="1200" b="0" u="none">
                <a:latin typeface="宋体" charset="0"/>
                <a:ea typeface="宋体" charset="0"/>
                <a:cs typeface="宋体" charset="0"/>
              </a:rPr>
              <a:t> </a:t>
            </a:r>
            <a:r>
              <a:rPr lang="zh-CN" altLang="en-US" sz="1200" b="0" u="none">
                <a:latin typeface="宋体" charset="0"/>
                <a:ea typeface="宋体" charset="0"/>
                <a:cs typeface="宋体" charset="0"/>
              </a:rPr>
              <a:t>抄袭结果表名：</a:t>
            </a:r>
            <a:r>
              <a:rPr lang="en-US" altLang="zh-CN" sz="1200" b="0" u="none">
                <a:latin typeface="宋体" charset="0"/>
                <a:ea typeface="宋体" charset="0"/>
                <a:cs typeface="宋体" charset="0"/>
              </a:rPr>
              <a:t>Copy+</a:t>
            </a:r>
            <a:r>
              <a:rPr lang="zh-CN" altLang="en-US" sz="1200" b="0" u="none">
                <a:latin typeface="宋体" charset="0"/>
                <a:ea typeface="宋体" charset="0"/>
                <a:cs typeface="宋体" charset="0"/>
              </a:rPr>
              <a:t>题目编号</a:t>
            </a:r>
            <a:endParaRPr lang="zh-CN" altLang="en-US"/>
          </a:p>
        </p:txBody>
      </p:sp>
      <p:graphicFrame>
        <p:nvGraphicFramePr>
          <p:cNvPr id="3" name="表格 2"/>
          <p:cNvGraphicFramePr/>
          <p:nvPr/>
        </p:nvGraphicFramePr>
        <p:xfrm>
          <a:off x="971550" y="4640580"/>
          <a:ext cx="7007225" cy="1946910"/>
        </p:xfrm>
        <a:graphic>
          <a:graphicData uri="http://schemas.openxmlformats.org/drawingml/2006/table">
            <a:tbl>
              <a:tblPr firstRow="1" bandRow="1">
                <a:tableStyleId>{5940675A-B579-460E-94D1-54222C63F5DA}</a:tableStyleId>
              </a:tblPr>
              <a:tblGrid>
                <a:gridCol w="1328420">
                  <a:extLst>
                    <a:ext uri="{9D8B030D-6E8A-4147-A177-3AD203B41FA5}">
                      <a16:colId xmlns:a16="http://schemas.microsoft.com/office/drawing/2014/main" val="20000"/>
                    </a:ext>
                  </a:extLst>
                </a:gridCol>
                <a:gridCol w="1324610">
                  <a:extLst>
                    <a:ext uri="{9D8B030D-6E8A-4147-A177-3AD203B41FA5}">
                      <a16:colId xmlns:a16="http://schemas.microsoft.com/office/drawing/2014/main" val="20001"/>
                    </a:ext>
                  </a:extLst>
                </a:gridCol>
                <a:gridCol w="818515">
                  <a:extLst>
                    <a:ext uri="{9D8B030D-6E8A-4147-A177-3AD203B41FA5}">
                      <a16:colId xmlns:a16="http://schemas.microsoft.com/office/drawing/2014/main" val="20002"/>
                    </a:ext>
                  </a:extLst>
                </a:gridCol>
                <a:gridCol w="1884045">
                  <a:extLst>
                    <a:ext uri="{9D8B030D-6E8A-4147-A177-3AD203B41FA5}">
                      <a16:colId xmlns:a16="http://schemas.microsoft.com/office/drawing/2014/main" val="20003"/>
                    </a:ext>
                  </a:extLst>
                </a:gridCol>
                <a:gridCol w="1651635">
                  <a:extLst>
                    <a:ext uri="{9D8B030D-6E8A-4147-A177-3AD203B41FA5}">
                      <a16:colId xmlns:a16="http://schemas.microsoft.com/office/drawing/2014/main" val="20004"/>
                    </a:ext>
                  </a:extLst>
                </a:gridCol>
              </a:tblGrid>
              <a:tr h="487045">
                <a:tc>
                  <a:txBody>
                    <a:bodyPr/>
                    <a:lstStyle/>
                    <a:p>
                      <a:pPr marL="0" indent="0" algn="ctr">
                        <a:buNone/>
                      </a:pPr>
                      <a:r>
                        <a:rPr lang="zh-CN" altLang="en-US" sz="1200" b="0" u="none">
                          <a:latin typeface="宋体" charset="0"/>
                          <a:ea typeface="宋体" charset="0"/>
                          <a:cs typeface="宋体" charset="0"/>
                        </a:rPr>
                        <a:t>字段</a:t>
                      </a: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类型</a:t>
                      </a: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关键字</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说明</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注释</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6410">
                <a:tc>
                  <a:txBody>
                    <a:bodyPr/>
                    <a:lstStyle/>
                    <a:p>
                      <a:pPr marL="0" indent="0" algn="ctr">
                        <a:buNone/>
                      </a:pPr>
                      <a:r>
                        <a:rPr lang="en-US" altLang="zh-CN" sz="1200" b="0" u="none">
                          <a:latin typeface="宋体" charset="0"/>
                          <a:ea typeface="宋体" charset="0"/>
                          <a:cs typeface="宋体" charset="0"/>
                        </a:rPr>
                        <a:t>File1</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主文件</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文件</a:t>
                      </a:r>
                      <a:r>
                        <a:rPr lang="en-US" altLang="zh-CN" sz="1200" b="0" u="none">
                          <a:latin typeface="宋体" charset="0"/>
                          <a:ea typeface="宋体" charset="0"/>
                          <a:cs typeface="宋体" charset="0"/>
                        </a:rPr>
                        <a:t>1</a:t>
                      </a:r>
                      <a:r>
                        <a:rPr lang="zh-CN" altLang="en-US" sz="1200" b="0" u="none">
                          <a:latin typeface="宋体" charset="0"/>
                          <a:ea typeface="宋体" charset="0"/>
                          <a:cs typeface="宋体" charset="0"/>
                        </a:rPr>
                        <a:t>名</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045">
                <a:tc>
                  <a:txBody>
                    <a:bodyPr/>
                    <a:lstStyle/>
                    <a:p>
                      <a:pPr marL="0" indent="0" algn="ctr">
                        <a:buNone/>
                      </a:pPr>
                      <a:r>
                        <a:rPr lang="en-US" altLang="zh-CN" sz="1200" b="0" u="none">
                          <a:latin typeface="宋体" charset="0"/>
                          <a:ea typeface="宋体" charset="0"/>
                          <a:cs typeface="宋体" charset="0"/>
                        </a:rPr>
                        <a:t>File2</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副文件</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文件</a:t>
                      </a:r>
                      <a:r>
                        <a:rPr lang="en-US" altLang="zh-CN" sz="1200" b="0" u="none">
                          <a:latin typeface="宋体" charset="0"/>
                          <a:ea typeface="宋体" charset="0"/>
                          <a:cs typeface="宋体" charset="0"/>
                        </a:rPr>
                        <a:t>2</a:t>
                      </a:r>
                      <a:r>
                        <a:rPr lang="zh-CN" altLang="en-US" sz="1200" b="0" u="none">
                          <a:latin typeface="宋体" charset="0"/>
                          <a:ea typeface="宋体" charset="0"/>
                          <a:cs typeface="宋体" charset="0"/>
                        </a:rPr>
                        <a:t>名</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6410">
                <a:tc>
                  <a:txBody>
                    <a:bodyPr/>
                    <a:lstStyle/>
                    <a:p>
                      <a:pPr marL="0" indent="0" algn="ctr">
                        <a:buNone/>
                      </a:pPr>
                      <a:r>
                        <a:rPr lang="en-US" altLang="zh-CN" sz="1200" b="0" u="none">
                          <a:latin typeface="宋体" charset="0"/>
                          <a:ea typeface="宋体" charset="0"/>
                          <a:cs typeface="宋体" charset="0"/>
                        </a:rPr>
                        <a:t>Similarity</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文件</a:t>
                      </a:r>
                      <a:r>
                        <a:rPr lang="en-US" altLang="zh-CN" sz="1200" b="0" u="none">
                          <a:latin typeface="宋体" charset="0"/>
                          <a:ea typeface="宋体" charset="0"/>
                          <a:cs typeface="宋体" charset="0"/>
                        </a:rPr>
                        <a:t>1</a:t>
                      </a:r>
                      <a:r>
                        <a:rPr lang="zh-CN" altLang="en-US" sz="1200" b="0" u="none">
                          <a:latin typeface="宋体" charset="0"/>
                          <a:ea typeface="宋体" charset="0"/>
                          <a:cs typeface="宋体" charset="0"/>
                        </a:rPr>
                        <a:t>、</a:t>
                      </a:r>
                      <a:r>
                        <a:rPr lang="en-US" altLang="zh-CN" sz="1200" b="0" u="none">
                          <a:latin typeface="宋体" charset="0"/>
                          <a:ea typeface="宋体" charset="0"/>
                          <a:cs typeface="宋体" charset="0"/>
                        </a:rPr>
                        <a:t>2</a:t>
                      </a:r>
                      <a:r>
                        <a:rPr lang="zh-CN" altLang="en-US" sz="1200" b="0" u="none">
                          <a:latin typeface="宋体" charset="0"/>
                          <a:ea typeface="宋体" charset="0"/>
                          <a:cs typeface="宋体" charset="0"/>
                        </a:rPr>
                        <a:t>相似度</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相似度</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899795" y="1700530"/>
            <a:ext cx="7113905" cy="457200"/>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lstStyle/>
          <a:p>
            <a:pPr marL="0" indent="304800" algn="l"/>
            <a:r>
              <a:rPr lang="zh-CN" altLang="en-US" sz="1200" b="0" u="none">
                <a:latin typeface="宋体" charset="0"/>
                <a:ea typeface="宋体" charset="0"/>
                <a:cs typeface="宋体" charset="0"/>
              </a:rPr>
              <a:t>四、结果检测：</a:t>
            </a:r>
          </a:p>
          <a:p>
            <a:pPr marL="0" indent="304800" algn="l"/>
            <a:r>
              <a:rPr lang="zh-CN" altLang="en-US" sz="1200" b="0" u="none">
                <a:latin typeface="宋体" charset="0"/>
                <a:ea typeface="宋体" charset="0"/>
                <a:cs typeface="宋体" charset="0"/>
              </a:rPr>
              <a:t> 抄袭表名：</a:t>
            </a:r>
            <a:r>
              <a:rPr lang="en-US" altLang="zh-CN" sz="1200" b="0" u="none">
                <a:latin typeface="宋体" charset="0"/>
                <a:ea typeface="宋体" charset="0"/>
                <a:cs typeface="宋体" charset="0"/>
              </a:rPr>
              <a:t>Exec</a:t>
            </a:r>
            <a:endParaRPr lang="zh-CN" altLang="en-US"/>
          </a:p>
        </p:txBody>
      </p:sp>
      <p:graphicFrame>
        <p:nvGraphicFramePr>
          <p:cNvPr id="2" name="表格 -1"/>
          <p:cNvGraphicFramePr/>
          <p:nvPr/>
        </p:nvGraphicFramePr>
        <p:xfrm>
          <a:off x="899795" y="2157730"/>
          <a:ext cx="7481570" cy="4410075"/>
        </p:xfrm>
        <a:graphic>
          <a:graphicData uri="http://schemas.openxmlformats.org/drawingml/2006/table">
            <a:tbl>
              <a:tblPr firstRow="1" bandRow="1">
                <a:tableStyleId>{5940675A-B579-460E-94D1-54222C63F5DA}</a:tableStyleId>
              </a:tblPr>
              <a:tblGrid>
                <a:gridCol w="1418590">
                  <a:extLst>
                    <a:ext uri="{9D8B030D-6E8A-4147-A177-3AD203B41FA5}">
                      <a16:colId xmlns:a16="http://schemas.microsoft.com/office/drawing/2014/main" val="20000"/>
                    </a:ext>
                  </a:extLst>
                </a:gridCol>
                <a:gridCol w="1327785">
                  <a:extLst>
                    <a:ext uri="{9D8B030D-6E8A-4147-A177-3AD203B41FA5}">
                      <a16:colId xmlns:a16="http://schemas.microsoft.com/office/drawing/2014/main" val="20001"/>
                    </a:ext>
                  </a:extLst>
                </a:gridCol>
                <a:gridCol w="90170">
                  <a:extLst>
                    <a:ext uri="{9D8B030D-6E8A-4147-A177-3AD203B41FA5}">
                      <a16:colId xmlns:a16="http://schemas.microsoft.com/office/drawing/2014/main" val="20002"/>
                    </a:ext>
                  </a:extLst>
                </a:gridCol>
                <a:gridCol w="871855">
                  <a:extLst>
                    <a:ext uri="{9D8B030D-6E8A-4147-A177-3AD203B41FA5}">
                      <a16:colId xmlns:a16="http://schemas.microsoft.com/office/drawing/2014/main" val="20003"/>
                    </a:ext>
                  </a:extLst>
                </a:gridCol>
                <a:gridCol w="1838960">
                  <a:extLst>
                    <a:ext uri="{9D8B030D-6E8A-4147-A177-3AD203B41FA5}">
                      <a16:colId xmlns:a16="http://schemas.microsoft.com/office/drawing/2014/main" val="20004"/>
                    </a:ext>
                  </a:extLst>
                </a:gridCol>
                <a:gridCol w="1934210">
                  <a:extLst>
                    <a:ext uri="{9D8B030D-6E8A-4147-A177-3AD203B41FA5}">
                      <a16:colId xmlns:a16="http://schemas.microsoft.com/office/drawing/2014/main" val="20005"/>
                    </a:ext>
                  </a:extLst>
                </a:gridCol>
              </a:tblGrid>
              <a:tr h="416560">
                <a:tc>
                  <a:txBody>
                    <a:bodyPr/>
                    <a:lstStyle/>
                    <a:p>
                      <a:pPr marL="0" indent="0" algn="ctr">
                        <a:buNone/>
                      </a:pPr>
                      <a:r>
                        <a:rPr lang="zh-CN" altLang="en-US" sz="1200" b="0" u="none">
                          <a:latin typeface="宋体" charset="0"/>
                          <a:ea typeface="宋体" charset="0"/>
                          <a:cs typeface="宋体" charset="0"/>
                        </a:rPr>
                        <a:t>字段</a:t>
                      </a: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类型</a:t>
                      </a: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zh-CN" altLang="en-US" sz="1200" b="0" u="none">
                          <a:latin typeface="宋体" charset="0"/>
                          <a:ea typeface="宋体" charset="0"/>
                          <a:cs typeface="宋体" charset="0"/>
                        </a:rPr>
                        <a:t>关键字</a:t>
                      </a:r>
                    </a:p>
                  </a:txBody>
                  <a:tcPr marL="0" marR="0" marT="0" marB="127000">
                    <a:lnL cap="flat">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zh-CN" altLang="en-US" sz="1200" b="0" u="none">
                          <a:latin typeface="宋体" charset="0"/>
                          <a:ea typeface="宋体" charset="0"/>
                          <a:cs typeface="宋体" charset="0"/>
                        </a:rPr>
                        <a:t>说明</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注释</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560">
                <a:tc>
                  <a:txBody>
                    <a:bodyPr/>
                    <a:lstStyle/>
                    <a:p>
                      <a:pPr marL="0" indent="0" algn="ctr">
                        <a:buNone/>
                      </a:pP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int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YES</a:t>
                      </a:r>
                      <a:endParaRPr lang="zh-CN" altLang="en-US" sz="1200" b="0" u="none">
                        <a:latin typeface="宋体" charset="0"/>
                        <a:ea typeface="宋体" charset="0"/>
                        <a:cs typeface="宋体" charset="0"/>
                      </a:endParaRPr>
                    </a:p>
                  </a:txBody>
                  <a:tcPr marL="0" marR="0" marT="0" marB="127000">
                    <a:lnL cap="flat">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zh-CN" altLang="en-US" sz="1200" b="0" u="none">
                          <a:latin typeface="宋体" charset="0"/>
                          <a:ea typeface="宋体" charset="0"/>
                          <a:cs typeface="宋体" charset="0"/>
                        </a:rPr>
                        <a:t>主键自增</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抄袭检测</a:t>
                      </a:r>
                      <a:r>
                        <a:rPr lang="en-US" altLang="zh-CN" sz="1200" b="0" u="none">
                          <a:latin typeface="宋体" charset="0"/>
                          <a:ea typeface="宋体" charset="0"/>
                          <a:cs typeface="宋体" charset="0"/>
                        </a:rPr>
                        <a:t>id</a:t>
                      </a:r>
                      <a:endParaRPr lang="zh-CN" altLang="en-US" sz="1200" b="0" u="none">
                        <a:latin typeface="宋体" charset="0"/>
                        <a:ea typeface="宋体" charset="0"/>
                        <a:cs typeface="宋体" charset="0"/>
                      </a:endParaRP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p>
                      <a:pPr marL="0" indent="0" algn="ctr">
                        <a:buNone/>
                      </a:pPr>
                      <a:r>
                        <a:rPr lang="en-US" altLang="zh-CN" sz="1200" b="0" u="none">
                          <a:latin typeface="宋体" charset="0"/>
                          <a:ea typeface="宋体" charset="0"/>
                          <a:cs typeface="宋体" charset="0"/>
                        </a:rPr>
                        <a:t>Username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外键指向用户表</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用户名</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6560">
                <a:tc>
                  <a:txBody>
                    <a:bodyPr/>
                    <a:lstStyle/>
                    <a:p>
                      <a:pPr marL="0" indent="0" algn="ctr">
                        <a:buNone/>
                      </a:pPr>
                      <a:r>
                        <a:rPr lang="en-US" altLang="zh-CN" sz="1200" b="0" u="none">
                          <a:latin typeface="宋体" charset="0"/>
                          <a:ea typeface="宋体" charset="0"/>
                          <a:cs typeface="宋体" charset="0"/>
                        </a:rPr>
                        <a:t>Number</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varchar(20)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外键题目表</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题目编号</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2305">
                <a:tc>
                  <a:txBody>
                    <a:bodyPr/>
                    <a:lstStyle/>
                    <a:p>
                      <a:pPr marL="0" indent="0" algn="ctr">
                        <a:buNone/>
                      </a:pPr>
                      <a:r>
                        <a:rPr lang="en-US" altLang="zh-CN" sz="1200" b="0" u="none">
                          <a:latin typeface="宋体" charset="0"/>
                          <a:ea typeface="宋体" charset="0"/>
                          <a:cs typeface="宋体" charset="0"/>
                        </a:rPr>
                        <a:t>Exectable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表名：</a:t>
                      </a:r>
                      <a:r>
                        <a:rPr lang="en-US" altLang="zh-CN" sz="1200" b="0" u="none">
                          <a:latin typeface="宋体" charset="0"/>
                          <a:ea typeface="宋体" charset="0"/>
                          <a:cs typeface="宋体" charset="0"/>
                        </a:rPr>
                        <a:t>Exec+</a:t>
                      </a:r>
                      <a:r>
                        <a:rPr lang="zh-CN" altLang="en-US" sz="1200" b="0" u="none">
                          <a:latin typeface="宋体" charset="0"/>
                          <a:ea typeface="宋体" charset="0"/>
                          <a:cs typeface="宋体" charset="0"/>
                        </a:rPr>
                        <a:t>题目编号</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评测结果存放表</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6560">
                <a:tc>
                  <a:txBody>
                    <a:bodyPr/>
                    <a:lstStyle/>
                    <a:p>
                      <a:pPr marL="0" indent="0" algn="ctr">
                        <a:buNone/>
                      </a:pPr>
                      <a:r>
                        <a:rPr lang="en-US" altLang="zh-CN" sz="1200" b="0" u="none">
                          <a:latin typeface="宋体" charset="0"/>
                          <a:ea typeface="宋体" charset="0"/>
                          <a:cs typeface="宋体" charset="0"/>
                        </a:rPr>
                        <a:t>Execdate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varchar(11)</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评测完成时间</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6560">
                <a:tc>
                  <a:txBody>
                    <a:bodyPr/>
                    <a:lstStyle/>
                    <a:p>
                      <a:pPr marL="0" indent="0" algn="ctr">
                        <a:buNone/>
                      </a:pPr>
                      <a:r>
                        <a:rPr lang="en-US" altLang="zh-CN" sz="1200" b="0" u="none">
                          <a:latin typeface="宋体" charset="0"/>
                          <a:ea typeface="宋体" charset="0"/>
                          <a:cs typeface="宋体" charset="0"/>
                        </a:rPr>
                        <a:t>Keywords</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代码必须包含关键字</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5925">
                <a:tc>
                  <a:txBody>
                    <a:bodyPr/>
                    <a:lstStyle/>
                    <a:p>
                      <a:pPr marL="0" indent="0" algn="ctr">
                        <a:buNone/>
                      </a:pPr>
                      <a:r>
                        <a:rPr lang="en-US" altLang="zh-CN" sz="1200" b="0" u="none">
                          <a:latin typeface="宋体" charset="0"/>
                          <a:ea typeface="宋体" charset="0"/>
                          <a:cs typeface="宋体" charset="0"/>
                        </a:rPr>
                        <a:t>Suspicious</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代码必须排除关键字</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6560">
                <a:tc>
                  <a:txBody>
                    <a:bodyPr/>
                    <a:lstStyle/>
                    <a:p>
                      <a:pPr marL="0" indent="0" algn="ctr">
                        <a:buNone/>
                      </a:pPr>
                      <a:r>
                        <a:rPr lang="en-US" altLang="zh-CN" sz="1200" b="0" u="none">
                          <a:latin typeface="宋体" charset="0"/>
                          <a:ea typeface="宋体" charset="0"/>
                          <a:cs typeface="宋体" charset="0"/>
                        </a:rPr>
                        <a:t>input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多个用空格隔开</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代码预设输入</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6560">
                <a:tc>
                  <a:txBody>
                    <a:bodyPr/>
                    <a:lstStyle/>
                    <a:p>
                      <a:pPr marL="0" indent="0" algn="ctr">
                        <a:buNone/>
                      </a:pPr>
                      <a:r>
                        <a:rPr lang="en-US" altLang="zh-CN" sz="1200" b="0" u="none">
                          <a:latin typeface="宋体" charset="0"/>
                          <a:ea typeface="宋体" charset="0"/>
                          <a:cs typeface="宋体" charset="0"/>
                        </a:rPr>
                        <a:t>output</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代码预设输出</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899795" y="1917065"/>
            <a:ext cx="6386195" cy="274320"/>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lstStyle/>
          <a:p>
            <a:pPr marL="0" indent="304800" algn="l"/>
            <a:r>
              <a:rPr lang="zh-CN" altLang="en-US" sz="1200" b="0" u="none">
                <a:latin typeface="宋体" charset="0"/>
                <a:ea typeface="宋体" charset="0"/>
                <a:cs typeface="宋体" charset="0"/>
              </a:rPr>
              <a:t>评测结果表名：</a:t>
            </a:r>
            <a:r>
              <a:rPr lang="en-US" altLang="zh-CN" sz="1200" b="0" u="none">
                <a:latin typeface="宋体" charset="0"/>
                <a:ea typeface="宋体" charset="0"/>
                <a:cs typeface="宋体" charset="0"/>
              </a:rPr>
              <a:t>Exec+</a:t>
            </a:r>
            <a:r>
              <a:rPr lang="zh-CN" altLang="en-US" sz="1200" b="0" u="none">
                <a:latin typeface="宋体" charset="0"/>
                <a:ea typeface="宋体" charset="0"/>
                <a:cs typeface="宋体" charset="0"/>
              </a:rPr>
              <a:t>题目编号</a:t>
            </a:r>
            <a:endParaRPr lang="zh-CN" altLang="en-US"/>
          </a:p>
        </p:txBody>
      </p:sp>
      <p:graphicFrame>
        <p:nvGraphicFramePr>
          <p:cNvPr id="2" name="表格 -1"/>
          <p:cNvGraphicFramePr/>
          <p:nvPr/>
        </p:nvGraphicFramePr>
        <p:xfrm>
          <a:off x="899795" y="2191385"/>
          <a:ext cx="6715760" cy="3827145"/>
        </p:xfrm>
        <a:graphic>
          <a:graphicData uri="http://schemas.openxmlformats.org/drawingml/2006/table">
            <a:tbl>
              <a:tblPr firstRow="1" bandRow="1">
                <a:tableStyleId>{5940675A-B579-460E-94D1-54222C63F5DA}</a:tableStyleId>
              </a:tblPr>
              <a:tblGrid>
                <a:gridCol w="1273175">
                  <a:extLst>
                    <a:ext uri="{9D8B030D-6E8A-4147-A177-3AD203B41FA5}">
                      <a16:colId xmlns:a16="http://schemas.microsoft.com/office/drawing/2014/main" val="20000"/>
                    </a:ext>
                  </a:extLst>
                </a:gridCol>
                <a:gridCol w="1405255">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583055">
                  <a:extLst>
                    <a:ext uri="{9D8B030D-6E8A-4147-A177-3AD203B41FA5}">
                      <a16:colId xmlns:a16="http://schemas.microsoft.com/office/drawing/2014/main" val="20004"/>
                    </a:ext>
                  </a:extLst>
                </a:gridCol>
              </a:tblGrid>
              <a:tr h="581025">
                <a:tc>
                  <a:txBody>
                    <a:bodyPr/>
                    <a:lstStyle/>
                    <a:p>
                      <a:pPr marL="0" indent="0" algn="ctr">
                        <a:buNone/>
                      </a:pPr>
                      <a:r>
                        <a:rPr lang="zh-CN" altLang="en-US" sz="1200" b="0" u="none">
                          <a:latin typeface="宋体" charset="0"/>
                          <a:ea typeface="宋体" charset="0"/>
                          <a:cs typeface="宋体" charset="0"/>
                        </a:rPr>
                        <a:t>字段</a:t>
                      </a: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类型</a:t>
                      </a: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关键字</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说明</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注释</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0390">
                <a:tc>
                  <a:txBody>
                    <a:bodyPr/>
                    <a:lstStyle/>
                    <a:p>
                      <a:pPr marL="0" indent="0" algn="ctr">
                        <a:buNone/>
                      </a:pPr>
                      <a:r>
                        <a:rPr lang="en-US" altLang="zh-CN" sz="1200" b="0" u="none">
                          <a:latin typeface="宋体" charset="0"/>
                          <a:ea typeface="宋体" charset="0"/>
                          <a:cs typeface="宋体" charset="0"/>
                        </a:rPr>
                        <a:t>File</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文件名</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indent="0" algn="ctr">
                        <a:buNone/>
                      </a:pPr>
                      <a:r>
                        <a:rPr lang="en-US" altLang="zh-CN" sz="1200" b="0" u="none">
                          <a:latin typeface="宋体" charset="0"/>
                          <a:ea typeface="宋体" charset="0"/>
                          <a:cs typeface="宋体" charset="0"/>
                        </a:rPr>
                        <a:t>Iskeywords</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YES - NO</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是否包含关键字</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0390">
                <a:tc>
                  <a:txBody>
                    <a:bodyPr/>
                    <a:lstStyle/>
                    <a:p>
                      <a:pPr marL="0" indent="0" algn="ctr">
                        <a:buNone/>
                      </a:pPr>
                      <a:r>
                        <a:rPr lang="en-US" altLang="zh-CN" sz="1200" b="0" u="none">
                          <a:latin typeface="宋体" charset="0"/>
                          <a:ea typeface="宋体" charset="0"/>
                          <a:cs typeface="宋体" charset="0"/>
                        </a:rPr>
                        <a:t>Issuspicious</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YES - NO</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是够排除关键字</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indent="0" algn="ctr">
                        <a:buNone/>
                      </a:pPr>
                      <a:r>
                        <a:rPr lang="en-US" altLang="zh-CN" sz="1200" b="0" u="none">
                          <a:latin typeface="宋体" charset="0"/>
                          <a:ea typeface="宋体" charset="0"/>
                          <a:cs typeface="宋体" charset="0"/>
                        </a:rPr>
                        <a:t>Gccing</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varchar(10)</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通过 </a:t>
                      </a:r>
                      <a:r>
                        <a:rPr lang="en-US" altLang="zh-CN" sz="1200" b="0" u="none">
                          <a:latin typeface="宋体" charset="0"/>
                          <a:ea typeface="宋体" charset="0"/>
                          <a:cs typeface="宋体" charset="0"/>
                        </a:rPr>
                        <a:t>- </a:t>
                      </a:r>
                      <a:r>
                        <a:rPr lang="zh-CN" altLang="en-US" sz="1200" b="0" u="none">
                          <a:latin typeface="宋体" charset="0"/>
                          <a:ea typeface="宋体" charset="0"/>
                          <a:cs typeface="宋体" charset="0"/>
                        </a:rPr>
                        <a:t>出错</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编译结果</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23290">
                <a:tc>
                  <a:txBody>
                    <a:bodyPr/>
                    <a:lstStyle/>
                    <a:p>
                      <a:pPr marL="0" indent="0" algn="ctr">
                        <a:buNone/>
                      </a:pPr>
                      <a:r>
                        <a:rPr lang="en-US" altLang="zh-CN" sz="1200" b="0" u="none">
                          <a:latin typeface="宋体" charset="0"/>
                          <a:ea typeface="宋体" charset="0"/>
                          <a:cs typeface="宋体" charset="0"/>
                        </a:rPr>
                        <a:t>Execing</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varchar(64)</a:t>
                      </a:r>
                      <a:endParaRPr lang="zh-CN" altLang="en-US" sz="1200" b="0" u="none">
                        <a:latin typeface="宋体" charset="0"/>
                        <a:ea typeface="宋体" charset="0"/>
                        <a:cs typeface="宋体" charset="0"/>
                      </a:endParaRPr>
                    </a:p>
                  </a:txBody>
                  <a:tcPr marL="0" marR="0" marT="0" marB="12700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 </a:t>
                      </a:r>
                      <a:endParaRPr lang="zh-CN" altLang="en-US" sz="1200" b="0" u="none">
                        <a:latin typeface="宋体" charset="0"/>
                        <a:ea typeface="宋体" charset="0"/>
                        <a:cs typeface="宋体" charset="0"/>
                      </a:endParaRP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a:latin typeface="宋体" charset="0"/>
                          <a:ea typeface="宋体" charset="0"/>
                          <a:cs typeface="宋体" charset="0"/>
                        </a:rPr>
                        <a:t>null-</a:t>
                      </a:r>
                      <a:r>
                        <a:rPr lang="zh-CN" altLang="en-US" sz="1200" b="0" u="none">
                          <a:latin typeface="宋体" charset="0"/>
                          <a:ea typeface="宋体" charset="0"/>
                          <a:cs typeface="宋体" charset="0"/>
                        </a:rPr>
                        <a:t>正确</a:t>
                      </a:r>
                      <a:r>
                        <a:rPr lang="en-US" altLang="zh-CN" sz="1200" b="0" u="none">
                          <a:latin typeface="宋体" charset="0"/>
                          <a:ea typeface="宋体" charset="0"/>
                          <a:cs typeface="宋体" charset="0"/>
                        </a:rPr>
                        <a:t>-</a:t>
                      </a:r>
                      <a:r>
                        <a:rPr lang="zh-CN" altLang="en-US" sz="1200" b="0" u="none">
                          <a:latin typeface="宋体" charset="0"/>
                          <a:ea typeface="宋体" charset="0"/>
                          <a:cs typeface="宋体" charset="0"/>
                        </a:rPr>
                        <a:t>错误</a:t>
                      </a:r>
                      <a:r>
                        <a:rPr lang="en-US" altLang="zh-CN" sz="1200" b="0" u="none">
                          <a:latin typeface="宋体" charset="0"/>
                          <a:ea typeface="宋体" charset="0"/>
                          <a:cs typeface="宋体" charset="0"/>
                        </a:rPr>
                        <a:t>-</a:t>
                      </a:r>
                      <a:r>
                        <a:rPr lang="zh-CN" altLang="en-US" sz="1200" b="0" u="none">
                          <a:latin typeface="宋体" charset="0"/>
                          <a:ea typeface="宋体" charset="0"/>
                          <a:cs typeface="宋体" charset="0"/>
                        </a:rPr>
                        <a:t>死循环</a:t>
                      </a:r>
                    </a:p>
                  </a:txBody>
                  <a:tcPr marL="0" marR="0" marT="0" marB="127000">
                    <a:lnL cap="flat">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charset="0"/>
                          <a:ea typeface="宋体" charset="0"/>
                          <a:cs typeface="宋体" charset="0"/>
                        </a:rPr>
                        <a:t>运行结果</a:t>
                      </a:r>
                    </a:p>
                  </a:txBody>
                  <a:tcPr marL="0" marR="0" marT="0" marB="127000">
                    <a:lnL cap="flat">
                      <a:noFill/>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52730" y="1480185"/>
            <a:ext cx="8733790" cy="3749040"/>
          </a:xfrm>
          <a:prstGeom prst="rect">
            <a:avLst/>
          </a:prstGeom>
          <a:noFill/>
          <a:ln w="9525">
            <a:noFill/>
            <a:miter/>
          </a:ln>
        </p:spPr>
        <p:txBody>
          <a:bodyPr wrap="square">
            <a:spAutoFit/>
          </a:bodyPr>
          <a:lstStyle/>
          <a:p>
            <a:pPr marL="0" indent="0" algn="l"/>
            <a:r>
              <a:rPr lang="en-US" altLang="zh-CN" sz="2400" b="0" u="none">
                <a:latin typeface="宋体" charset="0"/>
                <a:ea typeface="宋体" charset="0"/>
                <a:cs typeface="宋体" charset="0"/>
              </a:rPr>
              <a:t>4.</a:t>
            </a:r>
            <a:r>
              <a:rPr lang="zh-CN" altLang="en-US" sz="2400" b="0" u="none">
                <a:latin typeface="宋体" charset="0"/>
                <a:ea typeface="宋体" charset="0"/>
                <a:cs typeface="宋体" charset="0"/>
              </a:rPr>
              <a:t>模块的实现</a:t>
            </a:r>
          </a:p>
          <a:p>
            <a:pPr marL="0" indent="0" algn="l"/>
            <a:r>
              <a:rPr lang="zh-CN" altLang="en-US" sz="2400" b="0" u="none">
                <a:latin typeface="宋体" charset="0"/>
                <a:ea typeface="宋体" charset="0"/>
                <a:cs typeface="宋体" charset="0"/>
              </a:rPr>
              <a:t>本系统的访问网址为：</a:t>
            </a:r>
            <a:r>
              <a:rPr lang="en-US" altLang="zh-CN" sz="2400" b="0" u="none">
                <a:latin typeface="宋体" charset="0"/>
                <a:ea typeface="宋体" charset="0"/>
                <a:cs typeface="宋体" charset="0"/>
              </a:rPr>
              <a:t>http://localhost/judge</a:t>
            </a:r>
            <a:r>
              <a:rPr lang="zh-CN" altLang="en-US" sz="2400" b="0" u="none">
                <a:latin typeface="宋体" charset="0"/>
                <a:ea typeface="宋体" charset="0"/>
                <a:cs typeface="宋体" charset="0"/>
              </a:rPr>
              <a:t>或者</a:t>
            </a:r>
            <a:r>
              <a:rPr lang="en-US" altLang="zh-CN" sz="2400" b="0" u="none">
                <a:latin typeface="宋体" charset="0"/>
                <a:ea typeface="宋体" charset="0"/>
                <a:cs typeface="宋体" charset="0"/>
              </a:rPr>
              <a:t>ip/judge</a:t>
            </a:r>
            <a:endParaRPr lang="en-US" altLang="zh-CN" sz="2400" b="0" u="none">
              <a:solidFill>
                <a:srgbClr val="000000"/>
              </a:solidFill>
              <a:latin typeface="宋体" charset="0"/>
              <a:ea typeface="宋体" charset="0"/>
              <a:cs typeface="宋体" charset="0"/>
            </a:endParaRPr>
          </a:p>
          <a:p>
            <a:pPr marL="0" indent="0" algn="l"/>
            <a:r>
              <a:rPr lang="en-US" altLang="zh-CN" sz="2400" b="0" u="none">
                <a:solidFill>
                  <a:srgbClr val="000000"/>
                </a:solidFill>
                <a:latin typeface="宋体" charset="0"/>
                <a:ea typeface="宋体" charset="0"/>
                <a:cs typeface="宋体" charset="0"/>
              </a:rPr>
              <a:t>4.1</a:t>
            </a:r>
            <a:r>
              <a:rPr lang="zh-CN" altLang="en-US" sz="2400" b="0" u="none">
                <a:solidFill>
                  <a:srgbClr val="000000"/>
                </a:solidFill>
                <a:latin typeface="宋体" charset="0"/>
                <a:ea typeface="宋体" charset="0"/>
                <a:cs typeface="宋体" charset="0"/>
              </a:rPr>
              <a:t>教师注册与登录的运行及实现</a:t>
            </a:r>
            <a:endParaRPr lang="zh-CN" altLang="en-US" sz="2400" b="0" u="none">
              <a:latin typeface="宋体" charset="0"/>
              <a:ea typeface="宋体" charset="0"/>
              <a:cs typeface="宋体" charset="0"/>
            </a:endParaRPr>
          </a:p>
          <a:p>
            <a:pPr marL="0" indent="0" algn="l"/>
            <a:r>
              <a:rPr lang="zh-CN" altLang="en-US" sz="2400" b="0" u="none">
                <a:latin typeface="宋体" charset="0"/>
                <a:ea typeface="宋体" charset="0"/>
                <a:cs typeface="宋体" charset="0"/>
              </a:rPr>
              <a:t>使用本系统，教师用户必须注册、登录进来，这样使得教师只能管理操作各自的数据。注册和登录模块通过</a:t>
            </a:r>
            <a:r>
              <a:rPr lang="en-US" altLang="zh-CN" sz="2400" b="0" u="none">
                <a:latin typeface="宋体" charset="0"/>
                <a:ea typeface="宋体" charset="0"/>
                <a:cs typeface="宋体" charset="0"/>
              </a:rPr>
              <a:t>php</a:t>
            </a:r>
            <a:r>
              <a:rPr lang="zh-CN" altLang="en-US" sz="2400" b="0" u="none">
                <a:latin typeface="宋体" charset="0"/>
                <a:ea typeface="宋体" charset="0"/>
                <a:cs typeface="宋体" charset="0"/>
              </a:rPr>
              <a:t>写后端代码，用户信息存储于</a:t>
            </a:r>
            <a:r>
              <a:rPr lang="en-US" altLang="zh-CN" sz="2400" b="0" u="none">
                <a:latin typeface="宋体" charset="0"/>
                <a:ea typeface="宋体" charset="0"/>
                <a:cs typeface="宋体" charset="0"/>
              </a:rPr>
              <a:t>mysql</a:t>
            </a:r>
            <a:r>
              <a:rPr lang="zh-CN" altLang="en-US" sz="2400" b="0" u="none">
                <a:latin typeface="宋体" charset="0"/>
                <a:ea typeface="宋体" charset="0"/>
                <a:cs typeface="宋体" charset="0"/>
              </a:rPr>
              <a:t>。</a:t>
            </a:r>
          </a:p>
          <a:p>
            <a:pPr marL="0" indent="0" algn="l"/>
            <a:r>
              <a:rPr lang="zh-CN" altLang="en-US" sz="2400" b="0" u="none">
                <a:latin typeface="宋体" charset="0"/>
                <a:ea typeface="宋体" charset="0"/>
                <a:cs typeface="宋体" charset="0"/>
              </a:rPr>
              <a:t>（</a:t>
            </a:r>
            <a:r>
              <a:rPr lang="en-US" altLang="zh-CN" sz="2400" b="0" u="none">
                <a:latin typeface="宋体" charset="0"/>
                <a:ea typeface="宋体" charset="0"/>
                <a:cs typeface="宋体" charset="0"/>
              </a:rPr>
              <a:t>1</a:t>
            </a:r>
            <a:r>
              <a:rPr lang="zh-CN" altLang="en-US" sz="2400" b="0" u="none">
                <a:latin typeface="宋体" charset="0"/>
                <a:ea typeface="宋体" charset="0"/>
                <a:cs typeface="宋体" charset="0"/>
              </a:rPr>
              <a:t>） 注册模块</a:t>
            </a:r>
          </a:p>
          <a:p>
            <a:pPr marL="0" indent="0" algn="l"/>
            <a:r>
              <a:rPr lang="zh-CN" altLang="en-US" sz="2400" b="0" u="none">
                <a:latin typeface="宋体" charset="0"/>
                <a:ea typeface="宋体" charset="0"/>
                <a:cs typeface="宋体" charset="0"/>
              </a:rPr>
              <a:t>    注册和传统的系统注册方式类似。用户填写邮箱、用户名、密码等信息可以快速的完成用户注册，注册中的密码通过</a:t>
            </a:r>
            <a:r>
              <a:rPr lang="en-US" altLang="zh-CN" sz="2400" b="0" u="none">
                <a:latin typeface="Calibri" pitchFamily="2" charset="0"/>
                <a:ea typeface="Calibri" pitchFamily="2" charset="0"/>
                <a:cs typeface="Calibri" pitchFamily="2" charset="0"/>
              </a:rPr>
              <a:t>md5</a:t>
            </a:r>
            <a:r>
              <a:rPr lang="zh-CN" altLang="en-US" sz="2400" b="0" u="none">
                <a:latin typeface="宋体" charset="0"/>
                <a:ea typeface="宋体" charset="0"/>
                <a:cs typeface="宋体" charset="0"/>
              </a:rPr>
              <a:t>加密。</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pic>
        <p:nvPicPr>
          <p:cNvPr id="4" name="图片 3" descr="IMG_256"/>
          <p:cNvPicPr>
            <a:picLocks noChangeAspect="1"/>
          </p:cNvPicPr>
          <p:nvPr/>
        </p:nvPicPr>
        <p:blipFill>
          <a:blip r:embed="rId3" r:link="rId4"/>
          <a:stretch>
            <a:fillRect/>
          </a:stretch>
        </p:blipFill>
        <p:spPr>
          <a:xfrm>
            <a:off x="1691640" y="2780665"/>
            <a:ext cx="5781040" cy="3901440"/>
          </a:xfrm>
          <a:prstGeom prst="rect">
            <a:avLst/>
          </a:prstGeom>
          <a:noFill/>
          <a:ln w="9525">
            <a:noFill/>
            <a:miter/>
          </a:ln>
        </p:spPr>
      </p:pic>
      <p:sp>
        <p:nvSpPr>
          <p:cNvPr id="2" name="文本框 1"/>
          <p:cNvSpPr txBox="1"/>
          <p:nvPr/>
        </p:nvSpPr>
        <p:spPr>
          <a:xfrm>
            <a:off x="397510" y="1628775"/>
            <a:ext cx="6583680" cy="457200"/>
          </a:xfrm>
          <a:prstGeom prst="rect">
            <a:avLst/>
          </a:prstGeom>
          <a:noFill/>
        </p:spPr>
        <p:txBody>
          <a:bodyPr wrap="none" rtlCol="0" anchor="t">
            <a:spAutoFit/>
          </a:bodyPr>
          <a:lstStyle/>
          <a:p>
            <a:pPr marL="0" indent="0" algn="l"/>
            <a:r>
              <a:rPr lang="zh-CN" altLang="en-US" sz="2400">
                <a:latin typeface="宋体" charset="0"/>
                <a:ea typeface="宋体" charset="0"/>
                <a:cs typeface="宋体" charset="0"/>
                <a:sym typeface="+mn-ea"/>
              </a:rPr>
              <a:t>教师点击注册用户可看见如下界面，如图所示：</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94005" y="1587500"/>
            <a:ext cx="8660130" cy="5212080"/>
          </a:xfrm>
          <a:prstGeom prst="rect">
            <a:avLst/>
          </a:prstGeom>
          <a:noFill/>
          <a:ln w="9525">
            <a:noFill/>
            <a:miter/>
          </a:ln>
        </p:spPr>
        <p:txBody>
          <a:bodyPr wrap="square">
            <a:spAutoFit/>
          </a:bodyPr>
          <a:lstStyle/>
          <a:p>
            <a:pPr marL="0" indent="0" algn="l"/>
            <a:r>
              <a:rPr lang="en-US" altLang="zh-CN" sz="2400" b="0" u="none">
                <a:latin typeface="+mn-ea"/>
                <a:ea typeface="+mn-ea"/>
                <a:cs typeface="宋体" charset="0"/>
              </a:rPr>
              <a:t>    </a:t>
            </a:r>
            <a:r>
              <a:rPr lang="zh-CN" altLang="en-US" sz="2400" b="0" u="none">
                <a:latin typeface="+mn-ea"/>
                <a:ea typeface="+mn-ea"/>
                <a:cs typeface="宋体" charset="0"/>
              </a:rPr>
              <a:t>填写用户名，电子邮箱，密码，点击立即注册便可完成注册。注意用户名和电子邮箱做了唯一判断，一旦与数据库数据重复，将会注册失败。电子邮箱做了正则表达式验证，如果格式不对，注册会失败。注册成功则会跳转到登录界面。</a:t>
            </a:r>
          </a:p>
          <a:p>
            <a:pPr marL="0" indent="0" algn="l"/>
            <a:r>
              <a:rPr lang="zh-CN" altLang="en-US" sz="2400" b="0" u="none">
                <a:latin typeface="+mn-ea"/>
                <a:ea typeface="+mn-ea"/>
                <a:cs typeface="宋体" charset="0"/>
              </a:rPr>
              <a:t>    代码实现，说明：注册模块放在</a:t>
            </a:r>
            <a:r>
              <a:rPr lang="en-US" altLang="zh-CN" sz="2400" b="0" u="none">
                <a:latin typeface="+mn-ea"/>
                <a:ea typeface="+mn-ea"/>
                <a:cs typeface="Calibri" pitchFamily="2" charset="0"/>
              </a:rPr>
              <a:t>login</a:t>
            </a:r>
            <a:r>
              <a:rPr lang="zh-CN" altLang="en-US" sz="2400" b="0" u="none">
                <a:latin typeface="+mn-ea"/>
                <a:ea typeface="+mn-ea"/>
                <a:cs typeface="宋体" charset="0"/>
              </a:rPr>
              <a:t>类中，这个类的代码比较多，主要是一些辅助函数，就不全部罗列了，关键代码如下类的成员函数，过程是接收到表单</a:t>
            </a:r>
            <a:r>
              <a:rPr lang="en-US" altLang="zh-CN" sz="2400" b="0" u="none">
                <a:latin typeface="+mn-ea"/>
                <a:ea typeface="+mn-ea"/>
                <a:cs typeface="Calibri" pitchFamily="2" charset="0"/>
              </a:rPr>
              <a:t>post</a:t>
            </a:r>
            <a:r>
              <a:rPr lang="zh-CN" altLang="en-US" sz="2400" b="0" u="none">
                <a:latin typeface="+mn-ea"/>
                <a:ea typeface="+mn-ea"/>
                <a:cs typeface="宋体" charset="0"/>
              </a:rPr>
              <a:t>的数据，将数据存储到数据库中。  public function reg(){</a:t>
            </a:r>
          </a:p>
          <a:p>
            <a:pPr marL="0" indent="0" algn="l"/>
            <a:r>
              <a:rPr lang="zh-CN" altLang="en-US" sz="2400">
                <a:latin typeface="+mn-ea"/>
                <a:ea typeface="+mn-ea"/>
              </a:rPr>
              <a:t>        //默认显示添加表单</a:t>
            </a:r>
          </a:p>
          <a:p>
            <a:pPr marL="0" indent="0" algn="l"/>
            <a:r>
              <a:rPr lang="zh-CN" altLang="en-US" sz="2400">
                <a:latin typeface="+mn-ea"/>
                <a:ea typeface="+mn-ea"/>
              </a:rPr>
              <a:t>        if (!IS_POST)</a:t>
            </a:r>
          </a:p>
          <a:p>
            <a:pPr marL="0" indent="0" algn="l"/>
            <a:r>
              <a:rPr lang="zh-CN" altLang="en-US" sz="2400">
                <a:latin typeface="+mn-ea"/>
                <a:ea typeface="+mn-ea"/>
              </a:rPr>
              <a:t>        {</a:t>
            </a:r>
          </a:p>
          <a:p>
            <a:pPr marL="0" indent="0" algn="l"/>
            <a:r>
              <a:rPr lang="zh-CN" altLang="en-US" sz="2400">
                <a:latin typeface="+mn-ea"/>
                <a:ea typeface="+mn-ea"/>
              </a:rPr>
              <a:t>            $this-&gt;display();</a:t>
            </a:r>
          </a:p>
          <a:p>
            <a:pPr marL="0" indent="0" algn="l"/>
            <a:r>
              <a:rPr lang="zh-CN" altLang="en-US" sz="2400">
                <a:latin typeface="+mn-ea"/>
                <a:ea typeface="+mn-ea"/>
              </a:rPr>
              <a:t>        }</a:t>
            </a:r>
          </a:p>
          <a:p>
            <a:pPr marL="0" indent="0" algn="l"/>
            <a:r>
              <a:rPr lang="zh-CN" altLang="en-US" sz="2400">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3" name="文本框 2"/>
          <p:cNvSpPr txBox="1"/>
          <p:nvPr/>
        </p:nvSpPr>
        <p:spPr>
          <a:xfrm>
            <a:off x="332740" y="1483995"/>
            <a:ext cx="8757920" cy="5029200"/>
          </a:xfrm>
          <a:prstGeom prst="rect">
            <a:avLst/>
          </a:prstGeom>
          <a:noFill/>
        </p:spPr>
        <p:txBody>
          <a:bodyPr wrap="square" rtlCol="0" anchor="t">
            <a:spAutoFit/>
          </a:bodyPr>
          <a:lstStyle/>
          <a:p>
            <a:pPr marL="0" indent="0" algn="l"/>
            <a:r>
              <a:rPr lang="zh-CN" altLang="en-US">
                <a:latin typeface="+mn-ea"/>
                <a:ea typeface="+mn-ea"/>
                <a:sym typeface="+mn-ea"/>
              </a:rPr>
              <a:t>if (IS_POST)</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//var_dump($_POST);</a:t>
            </a:r>
            <a:endParaRPr lang="zh-CN" altLang="en-US">
              <a:latin typeface="+mn-ea"/>
              <a:ea typeface="+mn-ea"/>
            </a:endParaRPr>
          </a:p>
          <a:p>
            <a:pPr marL="0" indent="0" algn="l"/>
            <a:r>
              <a:rPr lang="zh-CN" altLang="en-US">
                <a:latin typeface="+mn-ea"/>
                <a:ea typeface="+mn-ea"/>
                <a:sym typeface="+mn-ea"/>
              </a:rPr>
              <a:t>            //如果用户提交数据</a:t>
            </a:r>
            <a:endParaRPr lang="zh-CN" altLang="en-US">
              <a:latin typeface="+mn-ea"/>
              <a:ea typeface="+mn-ea"/>
            </a:endParaRPr>
          </a:p>
          <a:p>
            <a:pPr marL="0" indent="0" algn="l"/>
            <a:r>
              <a:rPr lang="zh-CN" altLang="en-US">
                <a:latin typeface="+mn-ea"/>
                <a:ea typeface="+mn-ea"/>
                <a:sym typeface="+mn-ea"/>
              </a:rPr>
              <a:t>            $model = D("Member");</a:t>
            </a:r>
            <a:endParaRPr lang="zh-CN" altLang="en-US">
              <a:latin typeface="+mn-ea"/>
              <a:ea typeface="+mn-ea"/>
            </a:endParaRPr>
          </a:p>
          <a:p>
            <a:pPr marL="0" indent="0" algn="l"/>
            <a:r>
              <a:rPr lang="zh-CN" altLang="en-US">
                <a:latin typeface="+mn-ea"/>
                <a:ea typeface="+mn-ea"/>
                <a:sym typeface="+mn-ea"/>
              </a:rPr>
              <a:t>            if (!$model-&gt;create()) {</a:t>
            </a:r>
            <a:endParaRPr lang="zh-CN" altLang="en-US">
              <a:latin typeface="+mn-ea"/>
              <a:ea typeface="+mn-ea"/>
            </a:endParaRPr>
          </a:p>
          <a:p>
            <a:pPr marL="0" indent="0" algn="l"/>
            <a:r>
              <a:rPr lang="zh-CN" altLang="en-US">
                <a:latin typeface="+mn-ea"/>
                <a:ea typeface="+mn-ea"/>
                <a:sym typeface="+mn-ea"/>
              </a:rPr>
              <a:t>                // 如果创建失败 表示验证没有通过 输出错误提示信息</a:t>
            </a:r>
            <a:endParaRPr lang="zh-CN" altLang="en-US">
              <a:latin typeface="+mn-ea"/>
              <a:ea typeface="+mn-ea"/>
            </a:endParaRPr>
          </a:p>
          <a:p>
            <a:pPr marL="0" indent="0" algn="l"/>
            <a:r>
              <a:rPr lang="zh-CN" altLang="en-US">
                <a:latin typeface="+mn-ea"/>
                <a:ea typeface="+mn-ea"/>
                <a:sym typeface="+mn-ea"/>
              </a:rPr>
              <a:t>                $this-&gt;error($model-&gt;getError());</a:t>
            </a:r>
            <a:endParaRPr lang="zh-CN" altLang="en-US">
              <a:latin typeface="+mn-ea"/>
              <a:ea typeface="+mn-ea"/>
            </a:endParaRPr>
          </a:p>
          <a:p>
            <a:pPr marL="0" indent="0" algn="l"/>
            <a:r>
              <a:rPr lang="zh-CN" altLang="en-US">
                <a:latin typeface="+mn-ea"/>
                <a:ea typeface="+mn-ea"/>
                <a:sym typeface="+mn-ea"/>
              </a:rPr>
              <a:t>                exit();</a:t>
            </a:r>
            <a:endParaRPr lang="zh-CN" altLang="en-US">
              <a:latin typeface="+mn-ea"/>
              <a:ea typeface="+mn-ea"/>
            </a:endParaRPr>
          </a:p>
          <a:p>
            <a:pPr marL="0" indent="0" algn="l"/>
            <a:r>
              <a:rPr lang="zh-CN" altLang="en-US">
                <a:latin typeface="+mn-ea"/>
                <a:ea typeface="+mn-ea"/>
                <a:sym typeface="+mn-ea"/>
              </a:rPr>
              <a:t>            } else {</a:t>
            </a:r>
            <a:endParaRPr lang="zh-CN" altLang="en-US">
              <a:latin typeface="+mn-ea"/>
              <a:ea typeface="+mn-ea"/>
            </a:endParaRPr>
          </a:p>
          <a:p>
            <a:pPr marL="0" indent="0" algn="l"/>
            <a:r>
              <a:rPr lang="zh-CN" altLang="en-US">
                <a:latin typeface="+mn-ea"/>
                <a:ea typeface="+mn-ea"/>
                <a:sym typeface="+mn-ea"/>
              </a:rPr>
              <a:t>                if ($model-&gt;add()) {</a:t>
            </a:r>
            <a:endParaRPr lang="zh-CN" altLang="en-US">
              <a:latin typeface="+mn-ea"/>
              <a:ea typeface="+mn-ea"/>
            </a:endParaRPr>
          </a:p>
          <a:p>
            <a:pPr marL="0" indent="0" algn="l"/>
            <a:r>
              <a:rPr lang="zh-CN" altLang="en-US">
                <a:latin typeface="+mn-ea"/>
                <a:ea typeface="+mn-ea"/>
                <a:sym typeface="+mn-ea"/>
              </a:rPr>
              <a:t>                    $this-&gt;success("注册成功！", U('Login/index'));</a:t>
            </a:r>
            <a:endParaRPr lang="zh-CN" altLang="en-US">
              <a:latin typeface="+mn-ea"/>
              <a:ea typeface="+mn-ea"/>
            </a:endParaRPr>
          </a:p>
          <a:p>
            <a:pPr marL="0" indent="0" algn="l"/>
            <a:r>
              <a:rPr lang="zh-CN" altLang="en-US">
                <a:latin typeface="+mn-ea"/>
                <a:ea typeface="+mn-ea"/>
                <a:sym typeface="+mn-ea"/>
              </a:rPr>
              <a:t>                } else {</a:t>
            </a:r>
            <a:endParaRPr lang="zh-CN" altLang="en-US">
              <a:latin typeface="+mn-ea"/>
              <a:ea typeface="+mn-ea"/>
            </a:endParaRPr>
          </a:p>
          <a:p>
            <a:pPr marL="0" indent="0" algn="l"/>
            <a:r>
              <a:rPr lang="zh-CN" altLang="en-US">
                <a:latin typeface="+mn-ea"/>
                <a:ea typeface="+mn-ea"/>
                <a:sym typeface="+mn-ea"/>
              </a:rPr>
              <a:t>                    $this-&gt;error("注册失败，请稍后再试。");</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73685" y="1450340"/>
            <a:ext cx="8701405" cy="1188720"/>
          </a:xfrm>
          <a:prstGeom prst="rect">
            <a:avLst/>
          </a:prstGeom>
          <a:noFill/>
          <a:ln w="9525">
            <a:noFill/>
            <a:miter/>
          </a:ln>
        </p:spPr>
        <p:txBody>
          <a:bodyPr wrap="square">
            <a:spAutoFit/>
          </a:bodyPr>
          <a:lstStyle/>
          <a:p>
            <a:pPr marL="0" indent="306070" algn="l"/>
            <a:r>
              <a:rPr lang="zh-CN" altLang="en-US" sz="2400" b="0" u="none">
                <a:latin typeface="+mn-ea"/>
                <a:ea typeface="+mn-ea"/>
                <a:cs typeface="宋体" charset="0"/>
              </a:rPr>
              <a:t>（</a:t>
            </a:r>
            <a:r>
              <a:rPr lang="en-US" altLang="zh-CN" sz="2400" b="0" u="none">
                <a:latin typeface="+mn-ea"/>
                <a:ea typeface="+mn-ea"/>
                <a:cs typeface="宋体" charset="0"/>
              </a:rPr>
              <a:t>2</a:t>
            </a:r>
            <a:r>
              <a:rPr lang="zh-CN" altLang="en-US" sz="2400" b="0" u="none">
                <a:latin typeface="+mn-ea"/>
                <a:ea typeface="+mn-ea"/>
                <a:cs typeface="宋体" charset="0"/>
              </a:rPr>
              <a:t>） 登录模块</a:t>
            </a:r>
          </a:p>
          <a:p>
            <a:pPr marL="0" indent="306070" algn="l"/>
            <a:r>
              <a:rPr lang="zh-CN" altLang="en-US" sz="2400" b="0" u="none">
                <a:latin typeface="+mn-ea"/>
                <a:ea typeface="+mn-ea"/>
                <a:cs typeface="宋体" charset="0"/>
              </a:rPr>
              <a:t>登录模块比较简单，正确填写注册时填写的邮箱和密码，并正确填写验证码，便可完成登录。界面如图所示：</a:t>
            </a:r>
            <a:endParaRPr lang="zh-CN" altLang="en-US" sz="2400">
              <a:latin typeface="+mn-ea"/>
              <a:ea typeface="+mn-ea"/>
            </a:endParaRPr>
          </a:p>
        </p:txBody>
      </p:sp>
      <p:pic>
        <p:nvPicPr>
          <p:cNvPr id="5" name="图片 4" descr="IMG_256"/>
          <p:cNvPicPr>
            <a:picLocks noChangeAspect="1"/>
          </p:cNvPicPr>
          <p:nvPr/>
        </p:nvPicPr>
        <p:blipFill>
          <a:blip r:embed="rId3" r:link="rId4"/>
          <a:stretch>
            <a:fillRect/>
          </a:stretch>
        </p:blipFill>
        <p:spPr>
          <a:xfrm>
            <a:off x="1259205" y="2780665"/>
            <a:ext cx="6784975" cy="359473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94005" y="1605915"/>
            <a:ext cx="8691880" cy="4846320"/>
          </a:xfrm>
          <a:prstGeom prst="rect">
            <a:avLst/>
          </a:prstGeom>
          <a:noFill/>
          <a:ln w="9525">
            <a:noFill/>
            <a:miter/>
          </a:ln>
        </p:spPr>
        <p:txBody>
          <a:bodyPr wrap="square">
            <a:spAutoFit/>
          </a:bodyPr>
          <a:lstStyle/>
          <a:p>
            <a:pPr marL="0" indent="0" algn="l"/>
            <a:r>
              <a:rPr lang="en-US" altLang="zh-CN" sz="2400" b="0" u="none">
                <a:latin typeface="+mn-ea"/>
                <a:ea typeface="+mn-ea"/>
                <a:cs typeface="宋体" charset="0"/>
              </a:rPr>
              <a:t>    </a:t>
            </a:r>
            <a:r>
              <a:rPr lang="zh-CN" altLang="en-US" sz="2400" b="0" u="none">
                <a:latin typeface="+mn-ea"/>
                <a:ea typeface="+mn-ea"/>
                <a:cs typeface="宋体" charset="0"/>
              </a:rPr>
              <a:t>代码说明：说明：登录模块放在</a:t>
            </a:r>
            <a:r>
              <a:rPr lang="en-US" altLang="zh-CN" sz="2400" b="0" u="none">
                <a:latin typeface="+mn-ea"/>
                <a:ea typeface="+mn-ea"/>
                <a:cs typeface="Calibri" pitchFamily="2" charset="0"/>
              </a:rPr>
              <a:t>login</a:t>
            </a:r>
            <a:r>
              <a:rPr lang="zh-CN" altLang="en-US" sz="2400" b="0" u="none">
                <a:latin typeface="+mn-ea"/>
                <a:ea typeface="+mn-ea"/>
                <a:cs typeface="宋体" charset="0"/>
              </a:rPr>
              <a:t>类中，也不全部罗列了，关键代码如下类函数，过程是接收到表单</a:t>
            </a:r>
            <a:r>
              <a:rPr lang="en-US" altLang="zh-CN" sz="2400" b="0" u="none">
                <a:latin typeface="+mn-ea"/>
                <a:ea typeface="+mn-ea"/>
                <a:cs typeface="Calibri" pitchFamily="2" charset="0"/>
              </a:rPr>
              <a:t>post</a:t>
            </a:r>
            <a:r>
              <a:rPr lang="zh-CN" altLang="en-US" sz="2400" b="0" u="none">
                <a:latin typeface="+mn-ea"/>
                <a:ea typeface="+mn-ea"/>
                <a:cs typeface="宋体" charset="0"/>
              </a:rPr>
              <a:t>的数据，再将根据填写邮箱查出数据库中的密码，解</a:t>
            </a:r>
            <a:r>
              <a:rPr lang="en-US" altLang="zh-CN" sz="2400" b="0" u="none">
                <a:latin typeface="+mn-ea"/>
                <a:ea typeface="+mn-ea"/>
                <a:cs typeface="Calibri" pitchFamily="2" charset="0"/>
              </a:rPr>
              <a:t>md5</a:t>
            </a:r>
            <a:r>
              <a:rPr lang="zh-CN" altLang="en-US" sz="2400" b="0" u="none">
                <a:latin typeface="+mn-ea"/>
                <a:ea typeface="+mn-ea"/>
                <a:cs typeface="宋体" charset="0"/>
              </a:rPr>
              <a:t>比对密码，在比对验证码是否正确。成功登录，将用户名，用户</a:t>
            </a:r>
            <a:r>
              <a:rPr lang="en-US" altLang="zh-CN" sz="2400" b="0" u="none">
                <a:latin typeface="+mn-ea"/>
                <a:ea typeface="+mn-ea"/>
                <a:cs typeface="Calibri" pitchFamily="2" charset="0"/>
              </a:rPr>
              <a:t>id</a:t>
            </a:r>
            <a:r>
              <a:rPr lang="zh-CN" altLang="en-US" sz="2400" b="0" u="none">
                <a:latin typeface="+mn-ea"/>
                <a:ea typeface="+mn-ea"/>
                <a:cs typeface="宋体" charset="0"/>
              </a:rPr>
              <a:t>存到服务器的</a:t>
            </a:r>
            <a:r>
              <a:rPr lang="en-US" altLang="zh-CN" sz="2400" b="0" u="none">
                <a:latin typeface="+mn-ea"/>
                <a:ea typeface="+mn-ea"/>
                <a:cs typeface="Calibri" pitchFamily="2" charset="0"/>
              </a:rPr>
              <a:t>session</a:t>
            </a:r>
            <a:r>
              <a:rPr lang="zh-CN" altLang="en-US" sz="2400" b="0" u="none">
                <a:latin typeface="+mn-ea"/>
                <a:ea typeface="+mn-ea"/>
                <a:cs typeface="宋体" charset="0"/>
              </a:rPr>
              <a:t>中，保证用户的长时间登陆。</a:t>
            </a:r>
          </a:p>
          <a:p>
            <a:pPr marL="0" indent="0" algn="l"/>
            <a:r>
              <a:rPr lang="zh-CN" altLang="en-US" sz="2400">
                <a:latin typeface="+mn-ea"/>
                <a:ea typeface="+mn-ea"/>
              </a:rPr>
              <a:t> public function login(){</a:t>
            </a:r>
          </a:p>
          <a:p>
            <a:pPr marL="0" indent="0" algn="l"/>
            <a:r>
              <a:rPr lang="zh-CN" altLang="en-US" sz="2400">
                <a:latin typeface="+mn-ea"/>
                <a:ea typeface="+mn-ea"/>
              </a:rPr>
              <a:t>        if(!IS_POST)$this-&gt;error("非法请求");</a:t>
            </a:r>
          </a:p>
          <a:p>
            <a:pPr marL="0" indent="0" algn="l"/>
            <a:r>
              <a:rPr lang="zh-CN" altLang="en-US" sz="2400">
                <a:latin typeface="+mn-ea"/>
                <a:ea typeface="+mn-ea"/>
              </a:rPr>
              <a:t>        $member = M('Member');</a:t>
            </a:r>
          </a:p>
          <a:p>
            <a:pPr marL="0" indent="0" algn="l"/>
            <a:r>
              <a:rPr lang="zh-CN" altLang="en-US" sz="2400">
                <a:latin typeface="+mn-ea"/>
                <a:ea typeface="+mn-ea"/>
              </a:rPr>
              <a:t>        $email =I('email');</a:t>
            </a:r>
          </a:p>
          <a:p>
            <a:pPr marL="0" indent="0" algn="l"/>
            <a:r>
              <a:rPr lang="zh-CN" altLang="en-US" sz="2400">
                <a:latin typeface="+mn-ea"/>
                <a:ea typeface="+mn-ea"/>
              </a:rPr>
              <a:t>        $password =I('password','','md5');</a:t>
            </a:r>
          </a:p>
          <a:p>
            <a:pPr marL="0" indent="0" algn="l"/>
            <a:r>
              <a:rPr lang="zh-CN" altLang="en-US" sz="2400">
                <a:latin typeface="+mn-ea"/>
                <a:ea typeface="+mn-ea"/>
              </a:rPr>
              <a:t>        $code = I('verify','','strtolower');</a:t>
            </a:r>
          </a:p>
          <a:p>
            <a:pPr marL="0" indent="0" algn="l"/>
            <a:r>
              <a:rPr lang="zh-CN" altLang="en-US" sz="2400">
                <a:latin typeface="+mn-ea"/>
                <a:ea typeface="+mn-ea"/>
              </a:rPr>
              <a:t>        //验证验证码是否正确</a:t>
            </a:r>
          </a:p>
          <a:p>
            <a:pPr marL="0" indent="0" algn="l"/>
            <a:r>
              <a:rPr lang="zh-CN" altLang="en-US" sz="2400">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rPr>
              <a:t>背景与意义</a:t>
            </a:r>
            <a:endParaRPr lang="zh-CN" altLang="en-US" sz="3200" dirty="0">
              <a:solidFill>
                <a:srgbClr val="FFFFFF"/>
              </a:solidFill>
              <a:latin typeface="微软雅黑" pitchFamily="2" charset="-122"/>
              <a:ea typeface="微软雅黑" pitchFamily="2" charset="-122"/>
            </a:endParaRPr>
          </a:p>
        </p:txBody>
      </p:sp>
      <p:grpSp>
        <p:nvGrpSpPr>
          <p:cNvPr id="10247" name="组合 10246"/>
          <p:cNvGrpSpPr/>
          <p:nvPr/>
        </p:nvGrpSpPr>
        <p:grpSpPr>
          <a:xfrm>
            <a:off x="468313" y="476250"/>
            <a:ext cx="935037" cy="907733"/>
            <a:chOff x="0" y="0"/>
            <a:chExt cx="936104" cy="906587"/>
          </a:xfrm>
        </p:grpSpPr>
        <p:sp>
          <p:nvSpPr>
            <p:cNvPr id="10248"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0249"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00" name="文本框 99"/>
          <p:cNvSpPr txBox="1"/>
          <p:nvPr/>
        </p:nvSpPr>
        <p:spPr>
          <a:xfrm>
            <a:off x="395605" y="1772920"/>
            <a:ext cx="8359775" cy="3078480"/>
          </a:xfrm>
          <a:prstGeom prst="rect">
            <a:avLst/>
          </a:prstGeom>
          <a:noFill/>
          <a:ln w="9525">
            <a:noFill/>
            <a:miter/>
          </a:ln>
        </p:spPr>
        <p:txBody>
          <a:bodyPr wrap="square">
            <a:spAutoFit/>
          </a:bodyPr>
          <a:lstStyle/>
          <a:p>
            <a:pPr marL="0" indent="0" algn="l"/>
            <a:r>
              <a:rPr sz="2800" b="1" u="none">
                <a:latin typeface="+mn-ea"/>
                <a:ea typeface="+mn-ea"/>
              </a:rPr>
              <a:t>2.项目目的</a:t>
            </a:r>
          </a:p>
          <a:p>
            <a:pPr marL="0" indent="0" algn="l"/>
            <a:r>
              <a:rPr sz="2800" b="0" u="none">
                <a:latin typeface="+mn-ea"/>
                <a:ea typeface="+mn-ea"/>
              </a:rPr>
              <a:t>    如何改进传统的评测方法使得它能更加准确和高效已经成为一个急需解决的问题。本项目将基于LAMP开发环境进行在线代码自动评测系统的开发，让教师能在课前、课堂、课后对学生代码有一个方便的管理，评测。本系统能够对用户提交的代码进行自动评测,具有准确度高、效率快的特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ppt_x"/>
                                          </p:val>
                                        </p:tav>
                                        <p:tav tm="100000">
                                          <p:val>
                                            <p:strVal val="#ppt_x"/>
                                          </p:val>
                                        </p:tav>
                                      </p:tavLst>
                                    </p:anim>
                                    <p:anim calcmode="lin" valueType="num">
                                      <p:cBhvr additive="base">
                                        <p:cTn id="8" dur="500" fill="hold"/>
                                        <p:tgtEl>
                                          <p:spTgt spid="1024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wipe(left)">
                                      <p:cBhvr>
                                        <p:cTn id="12"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文本框 1"/>
          <p:cNvSpPr txBox="1"/>
          <p:nvPr/>
        </p:nvSpPr>
        <p:spPr>
          <a:xfrm>
            <a:off x="179705" y="1484630"/>
            <a:ext cx="8783955" cy="5577840"/>
          </a:xfrm>
          <a:prstGeom prst="rect">
            <a:avLst/>
          </a:prstGeom>
          <a:noFill/>
        </p:spPr>
        <p:txBody>
          <a:bodyPr wrap="square" rtlCol="0" anchor="t">
            <a:spAutoFit/>
          </a:bodyPr>
          <a:lstStyle/>
          <a:p>
            <a:pPr marL="0" indent="0" algn="l"/>
            <a:r>
              <a:rPr lang="zh-CN" altLang="en-US">
                <a:latin typeface="+mn-ea"/>
                <a:ea typeface="+mn-ea"/>
                <a:sym typeface="+mn-ea"/>
              </a:rPr>
              <a:t>       if(!($this-&gt;check_verify($code))){</a:t>
            </a:r>
            <a:endParaRPr lang="zh-CN" altLang="en-US">
              <a:latin typeface="+mn-ea"/>
              <a:ea typeface="+mn-ea"/>
            </a:endParaRPr>
          </a:p>
          <a:p>
            <a:pPr marL="0" indent="0" algn="l"/>
            <a:r>
              <a:rPr lang="zh-CN" altLang="en-US">
                <a:latin typeface="+mn-ea"/>
                <a:ea typeface="+mn-ea"/>
                <a:sym typeface="+mn-ea"/>
              </a:rPr>
              <a:t>            $this-&gt;error('验证码错误');</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//验证账号密码是否正确</a:t>
            </a:r>
            <a:endParaRPr lang="zh-CN" altLang="en-US">
              <a:latin typeface="+mn-ea"/>
              <a:ea typeface="+mn-ea"/>
            </a:endParaRPr>
          </a:p>
          <a:p>
            <a:pPr marL="0" indent="0" algn="l"/>
            <a:r>
              <a:rPr lang="zh-CN" altLang="en-US">
                <a:latin typeface="+mn-ea"/>
                <a:ea typeface="+mn-ea"/>
                <a:sym typeface="+mn-ea"/>
              </a:rPr>
              <a:t>        $user = $member-&gt;where(array('email'=&gt;$email,'password'=&gt;$password))</a:t>
            </a:r>
          </a:p>
          <a:p>
            <a:pPr marL="0" indent="0" algn="l"/>
            <a:r>
              <a:rPr lang="zh-CN" altLang="en-US">
                <a:latin typeface="+mn-ea"/>
                <a:ea typeface="+mn-ea"/>
                <a:sym typeface="+mn-ea"/>
              </a:rPr>
              <a:t>-&gt;find();</a:t>
            </a:r>
            <a:endParaRPr lang="zh-CN" altLang="en-US">
              <a:latin typeface="+mn-ea"/>
              <a:ea typeface="+mn-ea"/>
            </a:endParaRPr>
          </a:p>
          <a:p>
            <a:pPr marL="0" indent="0" algn="l"/>
            <a:r>
              <a:rPr lang="zh-CN" altLang="en-US">
                <a:latin typeface="+mn-ea"/>
                <a:ea typeface="+mn-ea"/>
                <a:sym typeface="+mn-ea"/>
              </a:rPr>
              <a:t>        if(!$user) {</a:t>
            </a:r>
            <a:endParaRPr lang="zh-CN" altLang="en-US">
              <a:latin typeface="+mn-ea"/>
              <a:ea typeface="+mn-ea"/>
            </a:endParaRPr>
          </a:p>
          <a:p>
            <a:pPr marL="0" indent="0" algn="l"/>
            <a:r>
              <a:rPr lang="zh-CN" altLang="en-US">
                <a:latin typeface="+mn-ea"/>
                <a:ea typeface="+mn-ea"/>
                <a:sym typeface="+mn-ea"/>
              </a:rPr>
              <a:t>            $this-&gt;error('账号或密码错误 :(') ;</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//验证账户是否被禁用</a:t>
            </a:r>
            <a:endParaRPr lang="zh-CN" altLang="en-US">
              <a:latin typeface="+mn-ea"/>
              <a:ea typeface="+mn-ea"/>
            </a:endParaRPr>
          </a:p>
          <a:p>
            <a:pPr marL="0" indent="0" algn="l"/>
            <a:r>
              <a:rPr lang="zh-CN" altLang="en-US">
                <a:latin typeface="+mn-ea"/>
                <a:ea typeface="+mn-ea"/>
                <a:sym typeface="+mn-ea"/>
              </a:rPr>
              <a:t>        if($user['status'] == 0){</a:t>
            </a:r>
            <a:endParaRPr lang="zh-CN" altLang="en-US">
              <a:latin typeface="+mn-ea"/>
              <a:ea typeface="+mn-ea"/>
            </a:endParaRPr>
          </a:p>
          <a:p>
            <a:pPr marL="0" indent="0" algn="l"/>
            <a:r>
              <a:rPr lang="zh-CN" altLang="en-US">
                <a:latin typeface="+mn-ea"/>
                <a:ea typeface="+mn-ea"/>
                <a:sym typeface="+mn-ea"/>
              </a:rPr>
              <a:t>            $this-&gt;error('账号被禁用，请联系超级管理员 :(') ;</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//更新登陆信息</a:t>
            </a:r>
            <a:endParaRPr lang="zh-CN" altLang="en-US">
              <a:latin typeface="+mn-ea"/>
              <a:ea typeface="+mn-ea"/>
            </a:endParaRPr>
          </a:p>
          <a:p>
            <a:pPr marL="0" indent="0" algn="l"/>
            <a:r>
              <a:rPr lang="zh-CN" altLang="en-US">
                <a:latin typeface="+mn-ea"/>
                <a:ea typeface="+mn-ea"/>
                <a:sym typeface="+mn-ea"/>
              </a:rPr>
              <a:t>        $data =array(</a:t>
            </a:r>
            <a:endParaRPr lang="zh-CN" altLang="en-US">
              <a:latin typeface="+mn-ea"/>
              <a:ea typeface="+mn-ea"/>
            </a:endParaRPr>
          </a:p>
          <a:p>
            <a:pPr marL="0" indent="0" algn="l"/>
            <a:r>
              <a:rPr lang="zh-CN" altLang="en-US">
                <a:latin typeface="+mn-ea"/>
                <a:ea typeface="+mn-ea"/>
                <a:sym typeface="+mn-ea"/>
              </a:rPr>
              <a:t>            'id' =&gt; $user['id'],</a:t>
            </a:r>
            <a:endParaRPr lang="zh-CN" altLang="en-US">
              <a:latin typeface="+mn-ea"/>
              <a:ea typeface="+mn-ea"/>
            </a:endParaRPr>
          </a:p>
          <a:p>
            <a:pPr marL="0" indent="0" algn="l"/>
            <a:r>
              <a:rPr lang="zh-CN" altLang="en-US">
                <a:latin typeface="+mn-ea"/>
                <a:ea typeface="+mn-ea"/>
                <a:sym typeface="+mn-ea"/>
              </a:rPr>
              <a:t>            'update_at' =&gt; time(),</a:t>
            </a:r>
            <a:endParaRPr lang="zh-CN" altLang="en-US">
              <a:latin typeface="+mn-ea"/>
              <a:ea typeface="+mn-ea"/>
            </a:endParaRPr>
          </a:p>
          <a:p>
            <a:pPr marL="0" indent="0" algn="l"/>
            <a:r>
              <a:rPr lang="zh-CN" altLang="en-US">
                <a:latin typeface="+mn-ea"/>
                <a:ea typeface="+mn-ea"/>
                <a:sym typeface="+mn-ea"/>
              </a:rPr>
              <a:t>            'login_ip' =&gt; get_client_ip(),</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文本框 1"/>
          <p:cNvSpPr txBox="1"/>
          <p:nvPr/>
        </p:nvSpPr>
        <p:spPr>
          <a:xfrm>
            <a:off x="179705" y="1557020"/>
            <a:ext cx="8630285" cy="2286000"/>
          </a:xfrm>
          <a:prstGeom prst="rect">
            <a:avLst/>
          </a:prstGeom>
          <a:noFill/>
        </p:spPr>
        <p:txBody>
          <a:bodyPr wrap="square" rtlCol="0" anchor="t">
            <a:spAutoFit/>
          </a:bodyPr>
          <a:lstStyle/>
          <a:p>
            <a:pPr marL="0" indent="0" algn="l"/>
            <a:r>
              <a:rPr lang="zh-CN" altLang="en-US">
                <a:latin typeface="+mn-ea"/>
                <a:ea typeface="+mn-ea"/>
                <a:sym typeface="+mn-ea"/>
              </a:rPr>
              <a:t>//如果数据更新成功  跳转到后台主页</a:t>
            </a:r>
            <a:endParaRPr lang="zh-CN" altLang="en-US">
              <a:latin typeface="+mn-ea"/>
              <a:ea typeface="+mn-ea"/>
            </a:endParaRPr>
          </a:p>
          <a:p>
            <a:pPr marL="0" indent="0" algn="l"/>
            <a:r>
              <a:rPr lang="zh-CN" altLang="en-US">
                <a:latin typeface="+mn-ea"/>
                <a:ea typeface="+mn-ea"/>
                <a:sym typeface="+mn-ea"/>
              </a:rPr>
              <a:t>        if($member-&gt;save($data)){</a:t>
            </a:r>
            <a:endParaRPr lang="zh-CN" altLang="en-US">
              <a:latin typeface="+mn-ea"/>
              <a:ea typeface="+mn-ea"/>
            </a:endParaRPr>
          </a:p>
          <a:p>
            <a:pPr marL="0" indent="0" algn="l"/>
            <a:r>
              <a:rPr lang="zh-CN" altLang="en-US">
                <a:latin typeface="+mn-ea"/>
                <a:ea typeface="+mn-ea"/>
                <a:sym typeface="+mn-ea"/>
              </a:rPr>
              <a:t>            session('adminId',$user['id']);</a:t>
            </a:r>
            <a:endParaRPr lang="zh-CN" altLang="en-US">
              <a:latin typeface="+mn-ea"/>
              <a:ea typeface="+mn-ea"/>
            </a:endParaRPr>
          </a:p>
          <a:p>
            <a:pPr marL="0" indent="0" algn="l"/>
            <a:r>
              <a:rPr lang="zh-CN" altLang="en-US">
                <a:latin typeface="+mn-ea"/>
                <a:ea typeface="+mn-ea"/>
                <a:sym typeface="+mn-ea"/>
              </a:rPr>
              <a:t>            session('username',$user['username']);</a:t>
            </a:r>
            <a:endParaRPr lang="zh-CN" altLang="en-US">
              <a:latin typeface="+mn-ea"/>
              <a:ea typeface="+mn-ea"/>
            </a:endParaRPr>
          </a:p>
          <a:p>
            <a:pPr marL="0" indent="0" algn="l"/>
            <a:r>
              <a:rPr lang="zh-CN" altLang="en-US">
                <a:latin typeface="+mn-ea"/>
                <a:ea typeface="+mn-ea"/>
                <a:sym typeface="+mn-ea"/>
              </a:rPr>
              <a:t>            $this-&gt;success("登陆成功",U('Index/index'));</a:t>
            </a:r>
            <a:endParaRPr lang="zh-CN" altLang="en-US">
              <a:latin typeface="+mn-ea"/>
              <a:ea typeface="+mn-ea"/>
            </a:endParaRPr>
          </a:p>
          <a:p>
            <a:pPr marL="0" indent="0" algn="l"/>
            <a:r>
              <a:rPr lang="zh-CN" altLang="en-US">
                <a:latin typeface="+mn-ea"/>
                <a:ea typeface="+mn-ea"/>
                <a:sym typeface="+mn-ea"/>
              </a:rPr>
              <a:t>        }</a:t>
            </a:r>
            <a:endParaRPr lang="zh-CN" altLang="en-US">
              <a:latin typeface="+mn-ea"/>
              <a:ea typeface="+mn-ea"/>
            </a:endParaRPr>
          </a:p>
          <a:p>
            <a:pPr marL="0" indent="0" algn="l"/>
            <a:r>
              <a:rPr lang="zh-CN" altLang="en-US">
                <a:latin typeface="+mn-ea"/>
                <a:ea typeface="+mn-ea"/>
                <a:sym typeface="+mn-ea"/>
              </a:rPr>
              <a:t>        //定向之后台主页</a:t>
            </a:r>
            <a:endParaRPr lang="zh-CN" altLang="en-US">
              <a:latin typeface="+mn-ea"/>
              <a:ea typeface="+mn-ea"/>
            </a:endParaRPr>
          </a:p>
          <a:p>
            <a:pPr marL="0" indent="0" algn="l"/>
            <a:r>
              <a:rPr lang="zh-CN" altLang="en-US">
                <a:latin typeface="+mn-ea"/>
                <a:ea typeface="+mn-ea"/>
                <a:sym typeface="+mn-ea"/>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文本框 1"/>
          <p:cNvSpPr txBox="1"/>
          <p:nvPr/>
        </p:nvSpPr>
        <p:spPr>
          <a:xfrm>
            <a:off x="149860" y="1560830"/>
            <a:ext cx="8836025" cy="2286000"/>
          </a:xfrm>
          <a:prstGeom prst="rect">
            <a:avLst/>
          </a:prstGeom>
          <a:noFill/>
          <a:ln w="9525">
            <a:noFill/>
            <a:miter/>
          </a:ln>
        </p:spPr>
        <p:txBody>
          <a:bodyPr wrap="square">
            <a:spAutoFit/>
          </a:bodyPr>
          <a:lstStyle/>
          <a:p>
            <a:pPr marL="0" indent="0" algn="l"/>
            <a:r>
              <a:rPr lang="en-US" altLang="zh-CN" sz="2400" b="0" u="none">
                <a:solidFill>
                  <a:srgbClr val="000000"/>
                </a:solidFill>
                <a:latin typeface="+mn-ea"/>
                <a:ea typeface="+mn-ea"/>
                <a:cs typeface="宋体" charset="0"/>
              </a:rPr>
              <a:t>4.2</a:t>
            </a:r>
            <a:r>
              <a:rPr lang="zh-CN" altLang="en-US" sz="2400" b="0" u="none">
                <a:solidFill>
                  <a:srgbClr val="000000"/>
                </a:solidFill>
                <a:latin typeface="+mn-ea"/>
                <a:ea typeface="+mn-ea"/>
                <a:cs typeface="宋体" charset="0"/>
              </a:rPr>
              <a:t>题目管理</a:t>
            </a:r>
            <a:endParaRPr lang="zh-CN" altLang="en-US" sz="2400" b="0" u="none">
              <a:latin typeface="+mn-ea"/>
              <a:ea typeface="+mn-ea"/>
              <a:cs typeface="宋体" charset="0"/>
            </a:endParaRPr>
          </a:p>
          <a:p>
            <a:pPr marL="0" indent="0" algn="l"/>
            <a:r>
              <a:rPr lang="zh-CN" altLang="en-US" sz="2400" b="0" u="none">
                <a:latin typeface="+mn-ea"/>
                <a:ea typeface="+mn-ea"/>
                <a:cs typeface="宋体" charset="0"/>
              </a:rPr>
              <a:t>题目管理主要是对题目的信息增删改查，和题目下的代码上传功能。</a:t>
            </a:r>
          </a:p>
          <a:p>
            <a:pPr marL="0" indent="0" algn="l"/>
            <a:r>
              <a:rPr lang="zh-CN" altLang="en-US" sz="2400" b="0" u="none">
                <a:latin typeface="+mn-ea"/>
                <a:ea typeface="+mn-ea"/>
                <a:cs typeface="宋体" charset="0"/>
              </a:rPr>
              <a:t>（</a:t>
            </a:r>
            <a:r>
              <a:rPr lang="en-US" altLang="zh-CN" sz="2400" b="0" u="none">
                <a:latin typeface="+mn-ea"/>
                <a:ea typeface="+mn-ea"/>
                <a:cs typeface="宋体" charset="0"/>
              </a:rPr>
              <a:t>1</a:t>
            </a:r>
            <a:r>
              <a:rPr lang="zh-CN" altLang="en-US" sz="2400" b="0" u="none">
                <a:latin typeface="+mn-ea"/>
                <a:ea typeface="+mn-ea"/>
                <a:cs typeface="宋体" charset="0"/>
              </a:rPr>
              <a:t>） 题目信息的增删改查</a:t>
            </a:r>
          </a:p>
          <a:p>
            <a:pPr marL="0" indent="0" algn="l"/>
            <a:r>
              <a:rPr lang="zh-CN" altLang="en-US" sz="2400" b="0" u="none">
                <a:latin typeface="+mn-ea"/>
                <a:ea typeface="+mn-ea"/>
                <a:cs typeface="宋体" charset="0"/>
              </a:rPr>
              <a:t>这个功能主要是与数据交换数据，功能简单却很必要。对应数据库的</a:t>
            </a:r>
            <a:r>
              <a:rPr lang="en-US" altLang="zh-CN" sz="2400" b="0" u="none">
                <a:latin typeface="+mn-ea"/>
                <a:ea typeface="+mn-ea"/>
                <a:cs typeface="Calibri" pitchFamily="2" charset="0"/>
              </a:rPr>
              <a:t>select</a:t>
            </a:r>
            <a:r>
              <a:rPr lang="zh-CN" altLang="en-US" sz="2400" b="0" u="none">
                <a:latin typeface="+mn-ea"/>
                <a:ea typeface="+mn-ea"/>
                <a:cs typeface="宋体" charset="0"/>
              </a:rPr>
              <a:t>、</a:t>
            </a:r>
            <a:r>
              <a:rPr lang="en-US" altLang="zh-CN" sz="2400" b="0" u="none">
                <a:latin typeface="+mn-ea"/>
                <a:ea typeface="+mn-ea"/>
                <a:cs typeface="Calibri" pitchFamily="2" charset="0"/>
              </a:rPr>
              <a:t>insert</a:t>
            </a:r>
            <a:r>
              <a:rPr lang="zh-CN" altLang="en-US" sz="2400" b="0" u="none">
                <a:latin typeface="+mn-ea"/>
                <a:ea typeface="+mn-ea"/>
                <a:cs typeface="宋体" charset="0"/>
              </a:rPr>
              <a:t>、</a:t>
            </a:r>
            <a:r>
              <a:rPr lang="en-US" altLang="zh-CN" sz="2400" b="0" u="none">
                <a:latin typeface="+mn-ea"/>
                <a:ea typeface="+mn-ea"/>
                <a:cs typeface="Calibri" pitchFamily="2" charset="0"/>
              </a:rPr>
              <a:t>update</a:t>
            </a:r>
            <a:r>
              <a:rPr lang="zh-CN" altLang="en-US" sz="2400" b="0" u="none">
                <a:latin typeface="+mn-ea"/>
                <a:ea typeface="+mn-ea"/>
                <a:cs typeface="宋体" charset="0"/>
              </a:rPr>
              <a:t>、</a:t>
            </a:r>
            <a:r>
              <a:rPr lang="en-US" altLang="zh-CN" sz="2400" b="0" u="none">
                <a:latin typeface="+mn-ea"/>
                <a:ea typeface="+mn-ea"/>
                <a:cs typeface="Calibri" pitchFamily="2" charset="0"/>
              </a:rPr>
              <a:t>delete</a:t>
            </a:r>
            <a:r>
              <a:rPr lang="zh-CN" altLang="en-US" sz="2400" b="0" u="none">
                <a:latin typeface="+mn-ea"/>
                <a:ea typeface="+mn-ea"/>
                <a:cs typeface="宋体" charset="0"/>
              </a:rPr>
              <a:t>。界面如下图所示：</a:t>
            </a:r>
            <a:endParaRPr lang="zh-CN" altLang="en-US" sz="2400">
              <a:latin typeface="+mn-ea"/>
              <a:ea typeface="+mn-ea"/>
            </a:endParaRPr>
          </a:p>
        </p:txBody>
      </p:sp>
      <p:pic>
        <p:nvPicPr>
          <p:cNvPr id="6" name="图片 5" descr="IMG_256"/>
          <p:cNvPicPr>
            <a:picLocks noChangeAspect="1"/>
          </p:cNvPicPr>
          <p:nvPr/>
        </p:nvPicPr>
        <p:blipFill>
          <a:blip r:embed="rId3" r:link="rId4"/>
          <a:stretch>
            <a:fillRect/>
          </a:stretch>
        </p:blipFill>
        <p:spPr>
          <a:xfrm>
            <a:off x="323850" y="3860800"/>
            <a:ext cx="4150995" cy="2366645"/>
          </a:xfrm>
          <a:prstGeom prst="rect">
            <a:avLst/>
          </a:prstGeom>
          <a:noFill/>
          <a:ln w="9525">
            <a:noFill/>
            <a:miter/>
          </a:ln>
        </p:spPr>
      </p:pic>
      <p:pic>
        <p:nvPicPr>
          <p:cNvPr id="7" name="图片 6" descr="IMG_256"/>
          <p:cNvPicPr>
            <a:picLocks noChangeAspect="1"/>
          </p:cNvPicPr>
          <p:nvPr/>
        </p:nvPicPr>
        <p:blipFill>
          <a:blip r:embed="rId5" r:link="rId4"/>
          <a:stretch>
            <a:fillRect/>
          </a:stretch>
        </p:blipFill>
        <p:spPr>
          <a:xfrm>
            <a:off x="4644390" y="3860800"/>
            <a:ext cx="4225925" cy="231140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52730" y="1494155"/>
            <a:ext cx="8712200" cy="4389120"/>
          </a:xfrm>
          <a:prstGeom prst="rect">
            <a:avLst/>
          </a:prstGeom>
          <a:noFill/>
          <a:ln w="9525">
            <a:noFill/>
            <a:miter/>
          </a:ln>
        </p:spPr>
        <p:txBody>
          <a:bodyPr wrap="square">
            <a:spAutoFit/>
          </a:bodyPr>
          <a:lstStyle/>
          <a:p>
            <a:pPr marL="0" indent="0" algn="l"/>
            <a:r>
              <a:rPr lang="zh-CN" altLang="en-US" sz="2400" b="0" u="none">
                <a:latin typeface="+mn-ea"/>
                <a:ea typeface="+mn-ea"/>
                <a:cs typeface="宋体" charset="0"/>
              </a:rPr>
              <a:t>代码说明：这部分的代码简单，服务器根据表单</a:t>
            </a:r>
            <a:r>
              <a:rPr lang="en-US" altLang="zh-CN" sz="2400" b="0" u="none">
                <a:latin typeface="+mn-ea"/>
                <a:ea typeface="+mn-ea"/>
                <a:cs typeface="Calibri" pitchFamily="2" charset="0"/>
              </a:rPr>
              <a:t>post</a:t>
            </a:r>
            <a:r>
              <a:rPr lang="zh-CN" altLang="en-US" sz="2400" b="0" u="none">
                <a:latin typeface="+mn-ea"/>
                <a:ea typeface="+mn-ea"/>
                <a:cs typeface="宋体" charset="0"/>
              </a:rPr>
              <a:t>的数据，处理成正确的数据格式，存储在</a:t>
            </a:r>
            <a:r>
              <a:rPr lang="en-US" altLang="zh-CN" sz="2400" b="0" u="none">
                <a:latin typeface="+mn-ea"/>
                <a:ea typeface="+mn-ea"/>
                <a:cs typeface="Calibri" pitchFamily="2" charset="0"/>
              </a:rPr>
              <a:t>mysql</a:t>
            </a:r>
            <a:r>
              <a:rPr lang="zh-CN" altLang="en-US" sz="2400" b="0" u="none">
                <a:latin typeface="+mn-ea"/>
                <a:ea typeface="+mn-ea"/>
                <a:cs typeface="宋体" charset="0"/>
              </a:rPr>
              <a:t>中。</a:t>
            </a:r>
          </a:p>
          <a:p>
            <a:pPr marL="0" indent="0" algn="l"/>
            <a:r>
              <a:rPr lang="zh-CN" altLang="en-US" sz="1200" b="0" u="none">
                <a:latin typeface="宋体" charset="0"/>
                <a:ea typeface="宋体" charset="0"/>
                <a:cs typeface="宋体" charset="0"/>
              </a:rPr>
              <a:t>   </a:t>
            </a:r>
            <a:r>
              <a:rPr lang="zh-CN" altLang="en-US" b="0" u="none">
                <a:latin typeface="宋体" charset="0"/>
                <a:ea typeface="宋体" charset="0"/>
                <a:cs typeface="宋体" charset="0"/>
              </a:rPr>
              <a:t> </a:t>
            </a:r>
            <a:r>
              <a:rPr lang="en-US" altLang="zh-CN" b="0" u="none">
                <a:latin typeface="宋体" charset="0"/>
                <a:ea typeface="宋体" charset="0"/>
                <a:cs typeface="宋体" charset="0"/>
              </a:rPr>
              <a:t>/**</a:t>
            </a:r>
            <a:r>
              <a:rPr lang="zh-CN" altLang="en-US" b="0" u="none">
                <a:latin typeface="宋体" charset="0"/>
                <a:ea typeface="宋体" charset="0"/>
                <a:cs typeface="宋体" charset="0"/>
              </a:rPr>
              <a:t>题目列表</a:t>
            </a:r>
            <a:r>
              <a:rPr lang="en-US" altLang="zh-CN">
                <a:latin typeface="宋体" charset="0"/>
                <a:ea typeface="宋体" charset="0"/>
                <a:cs typeface="宋体" charset="0"/>
                <a:sym typeface="+mn-ea"/>
              </a:rPr>
              <a:t>*</a:t>
            </a:r>
            <a:r>
              <a:rPr lang="en-US" altLang="zh-CN" b="0" u="none">
                <a:latin typeface="宋体" charset="0"/>
                <a:ea typeface="宋体" charset="0"/>
                <a:cs typeface="宋体" charset="0"/>
              </a:rPr>
              <a:t>/</a:t>
            </a:r>
          </a:p>
          <a:p>
            <a:pPr marL="0" indent="0" algn="l"/>
            <a:r>
              <a:rPr lang="en-US" altLang="zh-CN" b="0" u="none">
                <a:latin typeface="宋体" charset="0"/>
                <a:ea typeface="宋体" charset="0"/>
                <a:cs typeface="宋体" charset="0"/>
              </a:rPr>
              <a:t>    public function index($key="")</a:t>
            </a:r>
          </a:p>
          <a:p>
            <a:pPr marL="0" indent="0" algn="l"/>
            <a:r>
              <a:rPr lang="en-US" altLang="zh-CN" b="0" u="none">
                <a:latin typeface="宋体" charset="0"/>
                <a:ea typeface="宋体" charset="0"/>
                <a:cs typeface="宋体" charset="0"/>
              </a:rPr>
              <a:t>    {</a:t>
            </a:r>
          </a:p>
          <a:p>
            <a:pPr marL="0" indent="0" algn="l"/>
            <a:r>
              <a:rPr lang="en-US" altLang="zh-CN" b="0" u="none">
                <a:latin typeface="宋体" charset="0"/>
                <a:ea typeface="宋体" charset="0"/>
                <a:cs typeface="宋体" charset="0"/>
              </a:rPr>
              <a:t>        $where['Username'] = $_SESSION['username'];</a:t>
            </a:r>
          </a:p>
          <a:p>
            <a:pPr marL="0" indent="0" algn="l"/>
            <a:r>
              <a:rPr lang="en-US" altLang="zh-CN" b="0" u="none">
                <a:latin typeface="宋体" charset="0"/>
                <a:ea typeface="宋体" charset="0"/>
                <a:cs typeface="宋体" charset="0"/>
              </a:rPr>
              <a:t>        if($key == ""){</a:t>
            </a:r>
          </a:p>
          <a:p>
            <a:pPr marL="0" indent="0" algn="l"/>
            <a:r>
              <a:rPr lang="en-US" altLang="zh-CN" b="0" u="none">
                <a:latin typeface="宋体" charset="0"/>
                <a:ea typeface="宋体" charset="0"/>
                <a:cs typeface="宋体" charset="0"/>
              </a:rPr>
              <a:t>            $model = M('Topic');  </a:t>
            </a:r>
          </a:p>
          <a:p>
            <a:pPr marL="0" indent="0" algn="l"/>
            <a:r>
              <a:rPr lang="en-US" altLang="zh-CN" b="0" u="none">
                <a:latin typeface="宋体" charset="0"/>
                <a:ea typeface="宋体" charset="0"/>
                <a:cs typeface="宋体" charset="0"/>
              </a:rPr>
              <a:t>        }else{</a:t>
            </a:r>
          </a:p>
          <a:p>
            <a:pPr marL="0" indent="0" algn="l"/>
            <a:r>
              <a:rPr lang="en-US" altLang="zh-CN" b="0" u="none">
                <a:latin typeface="宋体" charset="0"/>
                <a:ea typeface="宋体" charset="0"/>
                <a:cs typeface="宋体" charset="0"/>
              </a:rPr>
              <a:t>            $where['Number'] = array('like',"%$key%");</a:t>
            </a:r>
          </a:p>
          <a:p>
            <a:pPr marL="0" indent="0" algn="l"/>
            <a:r>
              <a:rPr lang="en-US" altLang="zh-CN" b="0" u="none">
                <a:latin typeface="宋体" charset="0"/>
                <a:ea typeface="宋体" charset="0"/>
                <a:cs typeface="宋体" charset="0"/>
              </a:rPr>
              <a:t>            $model = M('Topic')-&gt;where($where); </a:t>
            </a:r>
          </a:p>
          <a:p>
            <a:pPr marL="0" indent="0" algn="l"/>
            <a:r>
              <a:rPr lang="en-US" altLang="zh-CN" b="0" u="none">
                <a:latin typeface="宋体" charset="0"/>
                <a:ea typeface="宋体" charset="0"/>
                <a:cs typeface="宋体" charset="0"/>
              </a:rPr>
              <a:t>        } </a:t>
            </a:r>
          </a:p>
          <a:p>
            <a:pPr marL="0" indent="0" algn="l"/>
            <a:r>
              <a:rPr lang="zh-CN" altLang="en-US"/>
              <a:t>$count  = $model-&gt;where($where)-&gt;count();// 查询满足要求的总记录数</a:t>
            </a:r>
          </a:p>
          <a:p>
            <a:pPr marL="0" indent="0" algn="l"/>
            <a:r>
              <a:rPr lang="zh-CN" altLang="en-US"/>
              <a:t>        $Page = new \Extend\Page($count,15);// 实例化分页类 传入总记录数和每页显示的记录数(25)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2560320"/>
          </a:xfrm>
          <a:prstGeom prst="rect">
            <a:avLst/>
          </a:prstGeom>
          <a:noFill/>
          <a:ln w="9525">
            <a:noFill/>
            <a:miter/>
          </a:ln>
        </p:spPr>
        <p:txBody>
          <a:bodyPr wrap="square">
            <a:spAutoFit/>
          </a:bodyPr>
          <a:lstStyle/>
          <a:p>
            <a:pPr marL="0" indent="0" algn="l"/>
            <a:r>
              <a:rPr lang="en-US" altLang="zh-CN" b="0" u="none">
                <a:latin typeface="+mn-ea"/>
                <a:ea typeface="+mn-ea"/>
                <a:cs typeface="宋体" charset="0"/>
              </a:rPr>
              <a:t> $show = $Page-&gt;show();// </a:t>
            </a:r>
            <a:r>
              <a:rPr lang="zh-CN" altLang="en-US" b="0" u="none">
                <a:latin typeface="+mn-ea"/>
                <a:ea typeface="+mn-ea"/>
                <a:cs typeface="宋体" charset="0"/>
              </a:rPr>
              <a:t>分页显示输出</a:t>
            </a:r>
          </a:p>
          <a:p>
            <a:pPr marL="0" indent="0" algn="l"/>
            <a:r>
              <a:rPr lang="zh-CN" altLang="en-US" b="0" u="none">
                <a:latin typeface="+mn-ea"/>
                <a:ea typeface="+mn-ea"/>
                <a:cs typeface="宋体" charset="0"/>
              </a:rPr>
              <a:t>        </a:t>
            </a:r>
            <a:r>
              <a:rPr lang="en-US" altLang="zh-CN" b="0" u="none">
                <a:latin typeface="+mn-ea"/>
                <a:ea typeface="+mn-ea"/>
                <a:cs typeface="宋体" charset="0"/>
              </a:rPr>
              <a:t>$member = $model-&gt;limit($Page-&gt;firstRow.','.$Page-&gt;listRows)-&gt;where($where)-&gt;order('id DESC')-&gt;select();</a:t>
            </a:r>
          </a:p>
          <a:p>
            <a:pPr marL="0" indent="0" algn="l"/>
            <a:r>
              <a:rPr lang="en-US" altLang="zh-CN" b="0" u="none">
                <a:latin typeface="+mn-ea"/>
                <a:ea typeface="+mn-ea"/>
                <a:cs typeface="宋体" charset="0"/>
              </a:rPr>
              <a:t>        $this-&gt;assign('model', $member);</a:t>
            </a:r>
          </a:p>
          <a:p>
            <a:pPr marL="0" indent="0" algn="l"/>
            <a:r>
              <a:rPr lang="en-US" altLang="zh-CN" b="0" u="none">
                <a:latin typeface="+mn-ea"/>
                <a:ea typeface="+mn-ea"/>
                <a:cs typeface="宋体" charset="0"/>
              </a:rPr>
              <a:t>        $this-&gt;assign('page',$show);</a:t>
            </a:r>
          </a:p>
          <a:p>
            <a:pPr marL="0" indent="0" algn="l"/>
            <a:r>
              <a:rPr lang="en-US" altLang="zh-CN" b="0" u="none">
                <a:latin typeface="+mn-ea"/>
                <a:ea typeface="+mn-ea"/>
                <a:cs typeface="宋体" charset="0"/>
              </a:rPr>
              <a:t>        $this-&gt;display();     </a:t>
            </a:r>
          </a:p>
          <a:p>
            <a:pPr marL="0" indent="0" algn="l"/>
            <a:r>
              <a:rPr lang="en-US" altLang="zh-CN" b="0" u="none">
                <a:latin typeface="+mn-ea"/>
                <a:ea typeface="+mn-ea"/>
                <a:cs typeface="宋体" charset="0"/>
              </a:rPr>
              <a:t>    }</a:t>
            </a:r>
            <a:endParaRPr lang="en-US" altLang="zh-CN" b="0" u="none">
              <a:latin typeface="+mn-ea"/>
              <a:ea typeface="+mn-ea"/>
              <a:cs typeface="Calibri" pitchFamily="2" charset="0"/>
            </a:endParaRPr>
          </a:p>
          <a:p>
            <a:pPr marL="0" indent="0" algn="l"/>
            <a:r>
              <a:rPr lang="en-US" altLang="zh-CN" b="0" u="none">
                <a:latin typeface="+mn-ea"/>
                <a:ea typeface="+mn-ea"/>
                <a:cs typeface="Calibri" pitchFamily="2" charset="0"/>
              </a:rPr>
              <a:t> </a:t>
            </a:r>
            <a:endParaRPr lang="en-US" altLang="zh-CN" b="0" u="none">
              <a:latin typeface="+mn-ea"/>
              <a:ea typeface="+mn-ea"/>
              <a:cs typeface="宋体" charset="0"/>
            </a:endParaRPr>
          </a:p>
          <a:p>
            <a:pPr marL="0" indent="0" algn="l"/>
            <a:r>
              <a:rPr lang="en-US" altLang="zh-CN" b="0" u="none">
                <a:latin typeface="+mn-ea"/>
                <a:ea typeface="+mn-ea"/>
                <a:cs typeface="宋体" charset="0"/>
              </a:rPr>
              <a:t>    </a:t>
            </a:r>
            <a:endParaRPr lang="zh-CN" altLang="en-US">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35560" y="1340485"/>
            <a:ext cx="8722360" cy="5212080"/>
          </a:xfrm>
          <a:prstGeom prst="rect">
            <a:avLst/>
          </a:prstGeom>
          <a:noFill/>
          <a:ln w="9525">
            <a:noFill/>
            <a:miter/>
          </a:ln>
        </p:spPr>
        <p:txBody>
          <a:bodyPr wrap="square">
            <a:spAutoFit/>
          </a:bodyPr>
          <a:lstStyle/>
          <a:p>
            <a:pPr marL="0" indent="0" algn="l"/>
            <a:r>
              <a:rPr lang="en-US" altLang="zh-CN" sz="1200">
                <a:latin typeface="+mn-ea"/>
                <a:ea typeface="+mn-ea"/>
                <a:cs typeface="宋体" charset="0"/>
                <a:sym typeface="+mn-ea"/>
              </a:rPr>
              <a:t>/*** </a:t>
            </a:r>
            <a:r>
              <a:rPr lang="zh-CN" altLang="en-US" sz="1200">
                <a:latin typeface="+mn-ea"/>
                <a:ea typeface="+mn-ea"/>
                <a:cs typeface="宋体" charset="0"/>
                <a:sym typeface="+mn-ea"/>
              </a:rPr>
              <a:t>添加题目</a:t>
            </a:r>
            <a:r>
              <a:rPr lang="en-US" altLang="zh-CN" sz="1200">
                <a:latin typeface="+mn-ea"/>
                <a:ea typeface="+mn-ea"/>
                <a:cs typeface="宋体" charset="0"/>
                <a:sym typeface="+mn-ea"/>
              </a:rPr>
              <a:t>*/</a:t>
            </a:r>
          </a:p>
          <a:p>
            <a:pPr marL="0" indent="0" algn="l"/>
            <a:r>
              <a:rPr lang="en-US" altLang="zh-CN" sz="1200">
                <a:latin typeface="+mn-ea"/>
                <a:ea typeface="+mn-ea"/>
                <a:cs typeface="宋体" charset="0"/>
                <a:sym typeface="+mn-ea"/>
              </a:rPr>
              <a:t>    public function add()</a:t>
            </a:r>
          </a:p>
          <a:p>
            <a:pPr marL="0" indent="0" algn="l"/>
            <a:r>
              <a:rPr lang="en-US" altLang="zh-CN" sz="1200">
                <a:latin typeface="+mn-ea"/>
                <a:ea typeface="+mn-ea"/>
                <a:cs typeface="宋体" charset="0"/>
                <a:sym typeface="+mn-ea"/>
              </a:rPr>
              <a:t>    {</a:t>
            </a:r>
          </a:p>
          <a:p>
            <a:pPr marL="0" indent="0" algn="l"/>
            <a:r>
              <a:rPr lang="en-US" altLang="zh-CN" sz="1200">
                <a:latin typeface="+mn-ea"/>
                <a:ea typeface="+mn-ea"/>
                <a:cs typeface="宋体" charset="0"/>
                <a:sym typeface="+mn-ea"/>
              </a:rPr>
              <a:t>        //</a:t>
            </a:r>
            <a:r>
              <a:rPr lang="zh-CN" altLang="en-US" sz="1200">
                <a:latin typeface="+mn-ea"/>
                <a:ea typeface="+mn-ea"/>
                <a:cs typeface="宋体" charset="0"/>
                <a:sym typeface="+mn-ea"/>
              </a:rPr>
              <a:t>默认显示题目</a:t>
            </a:r>
          </a:p>
          <a:p>
            <a:pPr marL="0" indent="0" algn="l"/>
            <a:r>
              <a:rPr lang="zh-CN" altLang="en-US" sz="1200">
                <a:latin typeface="+mn-ea"/>
                <a:ea typeface="+mn-ea"/>
                <a:cs typeface="宋体" charset="0"/>
                <a:sym typeface="+mn-ea"/>
              </a:rPr>
              <a:t>        </a:t>
            </a:r>
            <a:r>
              <a:rPr lang="en-US" altLang="zh-CN" sz="1200">
                <a:latin typeface="+mn-ea"/>
                <a:ea typeface="+mn-ea"/>
                <a:cs typeface="宋体" charset="0"/>
                <a:sym typeface="+mn-ea"/>
              </a:rPr>
              <a:t>if (!IS_POST) {</a:t>
            </a:r>
          </a:p>
          <a:p>
            <a:pPr marL="0" indent="0" algn="l"/>
            <a:r>
              <a:rPr lang="en-US" altLang="zh-CN" sz="1200">
                <a:latin typeface="+mn-ea"/>
                <a:ea typeface="+mn-ea"/>
                <a:cs typeface="宋体" charset="0"/>
                <a:sym typeface="+mn-ea"/>
              </a:rPr>
              <a:t>            $this-&gt;display();</a:t>
            </a:r>
          </a:p>
          <a:p>
            <a:pPr marL="0" indent="0" algn="l"/>
            <a:r>
              <a:rPr lang="en-US" altLang="zh-CN" sz="1200">
                <a:latin typeface="+mn-ea"/>
                <a:ea typeface="+mn-ea"/>
                <a:cs typeface="宋体" charset="0"/>
                <a:sym typeface="+mn-ea"/>
              </a:rPr>
              <a:t>        }</a:t>
            </a:r>
            <a:endParaRPr lang="zh-CN" altLang="en-US" sz="1200">
              <a:latin typeface="+mn-ea"/>
              <a:ea typeface="+mn-ea"/>
            </a:endParaRPr>
          </a:p>
          <a:p>
            <a:pPr marL="0" indent="0" algn="l"/>
            <a:endParaRPr lang="en-US" altLang="zh-CN" sz="1200" b="0" u="none">
              <a:latin typeface="+mn-ea"/>
              <a:ea typeface="+mn-ea"/>
              <a:cs typeface="宋体" charset="0"/>
            </a:endParaRPr>
          </a:p>
          <a:p>
            <a:pPr marL="0" indent="0" algn="l"/>
            <a:r>
              <a:rPr lang="en-US" altLang="zh-CN" sz="1200" b="0" u="none">
                <a:latin typeface="+mn-ea"/>
                <a:ea typeface="+mn-ea"/>
                <a:cs typeface="宋体" charset="0"/>
              </a:rPr>
              <a:t>if (IS_POST) {</a:t>
            </a:r>
          </a:p>
          <a:p>
            <a:pPr marL="0" indent="0" algn="l"/>
            <a:r>
              <a:rPr lang="en-US" altLang="zh-CN" sz="1200" b="0" u="none">
                <a:latin typeface="+mn-ea"/>
                <a:ea typeface="+mn-ea"/>
                <a:cs typeface="宋体" charset="0"/>
              </a:rPr>
              <a:t>            //</a:t>
            </a:r>
            <a:r>
              <a:rPr lang="zh-CN" altLang="en-US" sz="1200" b="0" u="none">
                <a:latin typeface="+mn-ea"/>
                <a:ea typeface="+mn-ea"/>
                <a:cs typeface="宋体" charset="0"/>
              </a:rPr>
              <a:t>如果用户提交数据</a:t>
            </a:r>
          </a:p>
          <a:p>
            <a:pPr marL="0" indent="0" algn="l"/>
            <a:r>
              <a:rPr lang="zh-CN" altLang="en-US" sz="1200" b="0" u="none">
                <a:latin typeface="+mn-ea"/>
                <a:ea typeface="+mn-ea"/>
                <a:cs typeface="宋体" charset="0"/>
              </a:rPr>
              <a:t>            </a:t>
            </a:r>
            <a:r>
              <a:rPr lang="en-US" altLang="zh-CN" sz="1200" b="0" u="none">
                <a:latin typeface="+mn-ea"/>
                <a:ea typeface="+mn-ea"/>
                <a:cs typeface="宋体" charset="0"/>
              </a:rPr>
              <a:t>$model = D("Topic");</a:t>
            </a:r>
          </a:p>
          <a:p>
            <a:pPr marL="0" indent="0" algn="l"/>
            <a:r>
              <a:rPr lang="en-US" altLang="zh-CN" sz="1200" b="0" u="none">
                <a:latin typeface="+mn-ea"/>
                <a:ea typeface="+mn-ea"/>
                <a:cs typeface="宋体" charset="0"/>
              </a:rPr>
              <a:t>            if (!$model-&gt;create()) {</a:t>
            </a:r>
          </a:p>
          <a:p>
            <a:pPr marL="0" indent="0" algn="l"/>
            <a:r>
              <a:rPr lang="en-US" altLang="zh-CN" sz="1200" b="0" u="none">
                <a:latin typeface="+mn-ea"/>
                <a:ea typeface="+mn-ea"/>
                <a:cs typeface="宋体" charset="0"/>
              </a:rPr>
              <a:t>                // </a:t>
            </a:r>
            <a:r>
              <a:rPr lang="zh-CN" altLang="en-US" sz="1200" b="0" u="none">
                <a:latin typeface="+mn-ea"/>
                <a:ea typeface="+mn-ea"/>
                <a:cs typeface="宋体" charset="0"/>
              </a:rPr>
              <a:t>如果创建失败 表示验证没有通过 输出错误提示信息</a:t>
            </a:r>
          </a:p>
          <a:p>
            <a:pPr marL="0" indent="0" algn="l"/>
            <a:r>
              <a:rPr lang="zh-CN" altLang="en-US" sz="1200" b="0" u="none">
                <a:latin typeface="+mn-ea"/>
                <a:ea typeface="+mn-ea"/>
                <a:cs typeface="宋体" charset="0"/>
              </a:rPr>
              <a:t>                </a:t>
            </a:r>
            <a:r>
              <a:rPr lang="en-US" altLang="zh-CN" sz="1200" b="0" u="none">
                <a:latin typeface="+mn-ea"/>
                <a:ea typeface="+mn-ea"/>
                <a:cs typeface="宋体" charset="0"/>
              </a:rPr>
              <a:t>$this-&gt;error($model-&gt;getError());</a:t>
            </a:r>
          </a:p>
          <a:p>
            <a:pPr marL="0" indent="0" algn="l"/>
            <a:r>
              <a:rPr lang="en-US" altLang="zh-CN" sz="1200" b="0" u="none">
                <a:latin typeface="+mn-ea"/>
                <a:ea typeface="+mn-ea"/>
                <a:cs typeface="宋体" charset="0"/>
              </a:rPr>
              <a:t>                exit();</a:t>
            </a:r>
          </a:p>
          <a:p>
            <a:pPr marL="0" indent="0" algn="l"/>
            <a:r>
              <a:rPr lang="en-US" altLang="zh-CN" sz="1200" b="0" u="none">
                <a:latin typeface="+mn-ea"/>
                <a:ea typeface="+mn-ea"/>
                <a:cs typeface="宋体" charset="0"/>
              </a:rPr>
              <a:t>            } else {</a:t>
            </a:r>
          </a:p>
          <a:p>
            <a:pPr marL="0" indent="0" algn="l"/>
            <a:r>
              <a:rPr lang="en-US" altLang="zh-CN" sz="1200" b="0" u="none">
                <a:latin typeface="+mn-ea"/>
                <a:ea typeface="+mn-ea"/>
                <a:cs typeface="宋体" charset="0"/>
              </a:rPr>
              <a:t>                $model-&gt;Username=$_SESSION['username'];</a:t>
            </a:r>
          </a:p>
          <a:p>
            <a:pPr marL="0" indent="0" algn="l"/>
            <a:r>
              <a:rPr lang="en-US" altLang="zh-CN" sz="1200" b="0" u="none">
                <a:latin typeface="+mn-ea"/>
                <a:ea typeface="+mn-ea"/>
                <a:cs typeface="宋体" charset="0"/>
              </a:rPr>
              <a:t>                $maxid = $model-&gt;max('Number');</a:t>
            </a:r>
          </a:p>
          <a:p>
            <a:pPr marL="0" indent="0" algn="l"/>
            <a:r>
              <a:rPr lang="en-US" altLang="zh-CN" sz="1200" b="0" u="none">
                <a:latin typeface="+mn-ea"/>
                <a:ea typeface="+mn-ea"/>
                <a:cs typeface="宋体" charset="0"/>
              </a:rPr>
              <a:t>                $model-&gt;Number = ++$maxid;</a:t>
            </a:r>
          </a:p>
          <a:p>
            <a:pPr marL="0" indent="0" algn="l"/>
            <a:r>
              <a:rPr lang="en-US" altLang="zh-CN" sz="1200" b="0" u="none">
                <a:latin typeface="+mn-ea"/>
                <a:ea typeface="+mn-ea"/>
                <a:cs typeface="宋体" charset="0"/>
              </a:rPr>
              <a:t>                $model-&gt;Create_at = date('Y-m-d H:i:s',time());</a:t>
            </a:r>
          </a:p>
          <a:p>
            <a:pPr marL="0" indent="0" algn="l"/>
            <a:r>
              <a:rPr lang="en-US" altLang="zh-CN" sz="1200" b="0" u="none">
                <a:latin typeface="+mn-ea"/>
                <a:ea typeface="+mn-ea"/>
                <a:cs typeface="宋体" charset="0"/>
              </a:rPr>
              <a:t>                if ($model-&gt;add()) {</a:t>
            </a:r>
          </a:p>
          <a:p>
            <a:pPr marL="0" indent="0" algn="l"/>
            <a:r>
              <a:rPr lang="en-US" altLang="zh-CN" sz="1200" b="0" u="none">
                <a:latin typeface="+mn-ea"/>
                <a:ea typeface="+mn-ea"/>
                <a:cs typeface="宋体" charset="0"/>
              </a:rPr>
              <a:t>                    $this-&gt;success("</a:t>
            </a:r>
            <a:r>
              <a:rPr lang="zh-CN" altLang="en-US" sz="1200" b="0" u="none">
                <a:latin typeface="+mn-ea"/>
                <a:ea typeface="+mn-ea"/>
                <a:cs typeface="宋体" charset="0"/>
              </a:rPr>
              <a:t>题目添加成功</a:t>
            </a:r>
            <a:r>
              <a:rPr lang="en-US" altLang="zh-CN" sz="1200" b="0" u="none">
                <a:latin typeface="+mn-ea"/>
                <a:ea typeface="+mn-ea"/>
                <a:cs typeface="Calibri" pitchFamily="2" charset="0"/>
              </a:rPr>
              <a:t>", U('Topic/index'));</a:t>
            </a:r>
            <a:endParaRPr lang="en-US" altLang="zh-CN" sz="1200" b="0" u="none">
              <a:latin typeface="+mn-ea"/>
              <a:ea typeface="+mn-ea"/>
              <a:cs typeface="宋体" charset="0"/>
            </a:endParaRPr>
          </a:p>
          <a:p>
            <a:pPr marL="0" indent="0" algn="l"/>
            <a:r>
              <a:rPr lang="en-US" altLang="zh-CN" sz="1200" b="0" u="none">
                <a:latin typeface="+mn-ea"/>
                <a:ea typeface="+mn-ea"/>
                <a:cs typeface="宋体" charset="0"/>
              </a:rPr>
              <a:t>                } else {</a:t>
            </a:r>
          </a:p>
          <a:p>
            <a:pPr marL="0" indent="0" algn="l"/>
            <a:r>
              <a:rPr lang="en-US" altLang="zh-CN" sz="1200" b="0" u="none">
                <a:latin typeface="+mn-ea"/>
                <a:ea typeface="+mn-ea"/>
                <a:cs typeface="宋体" charset="0"/>
              </a:rPr>
              <a:t>                    $this-&gt;error("</a:t>
            </a:r>
            <a:r>
              <a:rPr lang="zh-CN" altLang="en-US" sz="1200" b="0" u="none">
                <a:latin typeface="+mn-ea"/>
                <a:ea typeface="+mn-ea"/>
                <a:cs typeface="宋体" charset="0"/>
              </a:rPr>
              <a:t>题目添加失败</a:t>
            </a:r>
            <a:r>
              <a:rPr lang="en-US" altLang="zh-CN" sz="1200" b="0" u="none">
                <a:latin typeface="+mn-ea"/>
                <a:ea typeface="+mn-ea"/>
                <a:cs typeface="Calibri" pitchFamily="2" charset="0"/>
              </a:rPr>
              <a:t>");</a:t>
            </a:r>
            <a:endParaRPr lang="en-US" altLang="zh-CN" sz="1200" b="0" u="none">
              <a:latin typeface="+mn-ea"/>
              <a:ea typeface="+mn-ea"/>
              <a:cs typeface="宋体" charset="0"/>
            </a:endParaRPr>
          </a:p>
          <a:p>
            <a:pPr marL="0" indent="0" algn="l"/>
            <a:r>
              <a:rPr lang="en-US" altLang="zh-CN" sz="1200" b="0" u="none">
                <a:latin typeface="+mn-ea"/>
                <a:ea typeface="+mn-ea"/>
                <a:cs typeface="宋体" charset="0"/>
              </a:rPr>
              <a:t>                }</a:t>
            </a:r>
          </a:p>
          <a:p>
            <a:pPr marL="0" indent="0" algn="l"/>
            <a:r>
              <a:rPr lang="en-US" altLang="zh-CN" sz="1200" b="0" u="none">
                <a:latin typeface="+mn-ea"/>
                <a:ea typeface="+mn-ea"/>
                <a:cs typeface="宋体" charset="0"/>
              </a:rPr>
              <a:t>            }</a:t>
            </a:r>
          </a:p>
          <a:p>
            <a:pPr marL="0" indent="0" algn="l"/>
            <a:r>
              <a:rPr lang="en-US" altLang="zh-CN" sz="1200" b="0" u="none">
                <a:latin typeface="+mn-ea"/>
                <a:ea typeface="+mn-ea"/>
                <a:cs typeface="宋体" charset="0"/>
              </a:rPr>
              <a:t>        }</a:t>
            </a:r>
          </a:p>
          <a:p>
            <a:pPr marL="0" indent="0" algn="l"/>
            <a:r>
              <a:rPr lang="en-US" altLang="zh-CN" sz="1200" b="0" u="none">
                <a:latin typeface="+mn-ea"/>
                <a:ea typeface="+mn-ea"/>
                <a:cs typeface="宋体" charset="0"/>
              </a:rPr>
              <a:t>    } </a:t>
            </a:r>
            <a:endParaRPr lang="zh-CN" altLang="en-US" sz="120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3" name="文本框 2"/>
          <p:cNvSpPr txBox="1"/>
          <p:nvPr/>
        </p:nvSpPr>
        <p:spPr>
          <a:xfrm>
            <a:off x="179705" y="1628775"/>
            <a:ext cx="6930390" cy="4663440"/>
          </a:xfrm>
          <a:prstGeom prst="rect">
            <a:avLst/>
          </a:prstGeom>
          <a:noFill/>
          <a:ln w="9525">
            <a:noFill/>
            <a:miter/>
          </a:ln>
        </p:spPr>
        <p:txBody>
          <a:bodyPr wrap="square">
            <a:spAutoFit/>
          </a:bodyPr>
          <a:lstStyle/>
          <a:p>
            <a:pPr marL="0" indent="0" algn="l"/>
            <a:r>
              <a:rPr lang="en-US" altLang="zh-CN" sz="1200" b="0" u="none">
                <a:latin typeface="宋体" charset="0"/>
                <a:ea typeface="宋体" charset="0"/>
                <a:cs typeface="宋体" charset="0"/>
              </a:rPr>
              <a:t> /*** </a:t>
            </a:r>
            <a:r>
              <a:rPr lang="zh-CN" altLang="en-US" sz="1200" b="0" u="none">
                <a:latin typeface="宋体" charset="0"/>
                <a:ea typeface="宋体" charset="0"/>
                <a:cs typeface="宋体" charset="0"/>
              </a:rPr>
              <a:t>更新题目信息</a:t>
            </a:r>
            <a:r>
              <a:rPr lang="en-US" altLang="zh-CN" sz="1200" b="0" u="none">
                <a:latin typeface="宋体" charset="0"/>
                <a:ea typeface="宋体" charset="0"/>
                <a:cs typeface="宋体" charset="0"/>
              </a:rPr>
              <a:t>*/</a:t>
            </a:r>
          </a:p>
          <a:p>
            <a:pPr marL="0" indent="0" algn="l"/>
            <a:r>
              <a:rPr lang="en-US" altLang="zh-CN" sz="1200" b="0" u="none">
                <a:latin typeface="宋体" charset="0"/>
                <a:ea typeface="宋体" charset="0"/>
                <a:cs typeface="宋体" charset="0"/>
              </a:rPr>
              <a:t>    public function update($ID)</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r>
              <a:rPr lang="zh-CN" altLang="en-US" sz="1200" b="0" u="none">
                <a:latin typeface="宋体" charset="0"/>
                <a:ea typeface="宋体" charset="0"/>
                <a:cs typeface="宋体" charset="0"/>
              </a:rPr>
              <a:t>默认显示题目</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if (!IS_POST) {</a:t>
            </a:r>
          </a:p>
          <a:p>
            <a:pPr marL="0" indent="0" algn="l"/>
            <a:r>
              <a:rPr lang="en-US" altLang="zh-CN" sz="1200" b="0" u="none">
                <a:latin typeface="宋体" charset="0"/>
                <a:ea typeface="宋体" charset="0"/>
                <a:cs typeface="宋体" charset="0"/>
              </a:rPr>
              <a:t>            $model = M('Topic')-&gt;find(I('ID'));</a:t>
            </a:r>
          </a:p>
          <a:p>
            <a:pPr marL="0" indent="0" algn="l"/>
            <a:r>
              <a:rPr lang="en-US" altLang="zh-CN" sz="1200" b="0" u="none">
                <a:latin typeface="宋体" charset="0"/>
                <a:ea typeface="宋体" charset="0"/>
                <a:cs typeface="宋体" charset="0"/>
              </a:rPr>
              <a:t>            $this-&gt;assign('model',$model);</a:t>
            </a:r>
          </a:p>
          <a:p>
            <a:pPr marL="0" indent="0" algn="l"/>
            <a:r>
              <a:rPr lang="en-US" altLang="zh-CN" sz="1200" b="0" u="none">
                <a:latin typeface="宋体" charset="0"/>
                <a:ea typeface="宋体" charset="0"/>
                <a:cs typeface="宋体" charset="0"/>
              </a:rPr>
              <a:t>            $this-&gt;display();</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if (IS_POST) {</a:t>
            </a:r>
          </a:p>
          <a:p>
            <a:pPr marL="0" indent="0" algn="l"/>
            <a:r>
              <a:rPr lang="en-US" altLang="zh-CN" sz="1200" b="0" u="none">
                <a:latin typeface="宋体" charset="0"/>
                <a:ea typeface="宋体" charset="0"/>
                <a:cs typeface="宋体" charset="0"/>
              </a:rPr>
              <a:t>            $model = D("Topic");</a:t>
            </a:r>
          </a:p>
          <a:p>
            <a:pPr marL="0" indent="0" algn="l"/>
            <a:r>
              <a:rPr lang="en-US" altLang="zh-CN" sz="1200" b="0" u="none">
                <a:latin typeface="宋体" charset="0"/>
                <a:ea typeface="宋体" charset="0"/>
                <a:cs typeface="宋体" charset="0"/>
              </a:rPr>
              <a:t>            $where['ID'] = $ID;</a:t>
            </a:r>
          </a:p>
          <a:p>
            <a:pPr marL="0" indent="0" algn="l"/>
            <a:r>
              <a:rPr lang="en-US" altLang="zh-CN" sz="1200" b="0" u="none">
                <a:latin typeface="宋体" charset="0"/>
                <a:ea typeface="宋体" charset="0"/>
                <a:cs typeface="宋体" charset="0"/>
              </a:rPr>
              <a:t>            if (!$model-&gt;create()) {</a:t>
            </a:r>
          </a:p>
          <a:p>
            <a:pPr marL="0" indent="0" algn="l"/>
            <a:r>
              <a:rPr lang="en-US" altLang="zh-CN" sz="1200" b="0" u="none">
                <a:latin typeface="宋体" charset="0"/>
                <a:ea typeface="宋体" charset="0"/>
                <a:cs typeface="宋体" charset="0"/>
              </a:rPr>
              <a:t>                $this-&gt;error($model-&gt;getError());</a:t>
            </a:r>
          </a:p>
          <a:p>
            <a:pPr marL="0" indent="0" algn="l"/>
            <a:r>
              <a:rPr lang="en-US" altLang="zh-CN" sz="1200" b="0" u="none">
                <a:latin typeface="宋体" charset="0"/>
                <a:ea typeface="宋体" charset="0"/>
                <a:cs typeface="宋体" charset="0"/>
              </a:rPr>
              <a:t>            }else{</a:t>
            </a:r>
          </a:p>
          <a:p>
            <a:pPr marL="0" indent="0" algn="l"/>
            <a:r>
              <a:rPr lang="en-US" altLang="zh-CN" sz="1200" b="0" u="none">
                <a:latin typeface="宋体" charset="0"/>
                <a:ea typeface="宋体" charset="0"/>
                <a:cs typeface="宋体" charset="0"/>
              </a:rPr>
              <a:t>                $model-&gt;Create_at = date('y-m-d h:i:s',time());</a:t>
            </a:r>
          </a:p>
          <a:p>
            <a:pPr marL="0" indent="0" algn="l"/>
            <a:r>
              <a:rPr lang="en-US" altLang="zh-CN" sz="1200" b="0" u="none">
                <a:latin typeface="宋体" charset="0"/>
                <a:ea typeface="宋体" charset="0"/>
                <a:cs typeface="宋体" charset="0"/>
              </a:rPr>
              <a:t>                //</a:t>
            </a:r>
            <a:r>
              <a:rPr lang="zh-CN" altLang="en-US" sz="1200" b="0" u="none">
                <a:latin typeface="宋体" charset="0"/>
                <a:ea typeface="宋体" charset="0"/>
                <a:cs typeface="宋体" charset="0"/>
              </a:rPr>
              <a:t>更新</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if ($model-&gt;where($where)-&gt;save()) {</a:t>
            </a:r>
          </a:p>
          <a:p>
            <a:pPr marL="0" indent="0" algn="l"/>
            <a:r>
              <a:rPr lang="en-US" altLang="zh-CN" sz="1200" b="0" u="none">
                <a:latin typeface="宋体" charset="0"/>
                <a:ea typeface="宋体" charset="0"/>
                <a:cs typeface="宋体" charset="0"/>
              </a:rPr>
              <a:t>                    $this-&gt;success("</a:t>
            </a:r>
            <a:r>
              <a:rPr lang="zh-CN" altLang="en-US" sz="1200" b="0" u="none">
                <a:latin typeface="宋体" charset="0"/>
                <a:ea typeface="宋体" charset="0"/>
                <a:cs typeface="宋体" charset="0"/>
              </a:rPr>
              <a:t>题目信息更新成功</a:t>
            </a:r>
            <a:r>
              <a:rPr lang="en-US" altLang="zh-CN" sz="1200" b="0" u="none">
                <a:latin typeface="Calibri" pitchFamily="2" charset="0"/>
                <a:ea typeface="Calibri" pitchFamily="2" charset="0"/>
                <a:cs typeface="Calibri" pitchFamily="2" charset="0"/>
              </a:rPr>
              <a:t>", U('Topic/index'));</a:t>
            </a:r>
            <a:endParaRPr lang="en-US" altLang="zh-CN" sz="1200" b="0" u="none">
              <a:latin typeface="宋体" charset="0"/>
              <a:ea typeface="宋体" charset="0"/>
              <a:cs typeface="宋体" charset="0"/>
            </a:endParaRPr>
          </a:p>
          <a:p>
            <a:pPr marL="0" indent="0" algn="l"/>
            <a:r>
              <a:rPr lang="en-US" altLang="zh-CN" sz="1200" b="0" u="none">
                <a:latin typeface="宋体" charset="0"/>
                <a:ea typeface="宋体" charset="0"/>
                <a:cs typeface="宋体" charset="0"/>
              </a:rPr>
              <a:t>                } else {</a:t>
            </a:r>
          </a:p>
          <a:p>
            <a:pPr marL="0" indent="0" algn="l"/>
            <a:r>
              <a:rPr lang="en-US" altLang="zh-CN" sz="1200" b="0" u="none">
                <a:latin typeface="宋体" charset="0"/>
                <a:ea typeface="宋体" charset="0"/>
                <a:cs typeface="宋体" charset="0"/>
              </a:rPr>
              <a:t>                    $this-&gt;error("</a:t>
            </a:r>
            <a:r>
              <a:rPr lang="zh-CN" altLang="en-US" sz="1200" b="0" u="none">
                <a:latin typeface="宋体" charset="0"/>
                <a:ea typeface="宋体" charset="0"/>
                <a:cs typeface="宋体" charset="0"/>
              </a:rPr>
              <a:t>未做任何修改</a:t>
            </a:r>
            <a:r>
              <a:rPr lang="en-US" altLang="zh-CN" sz="1200" b="0" u="none">
                <a:latin typeface="Calibri" pitchFamily="2" charset="0"/>
                <a:ea typeface="Calibri" pitchFamily="2" charset="0"/>
                <a:cs typeface="Calibri" pitchFamily="2" charset="0"/>
              </a:rPr>
              <a:t>,</a:t>
            </a:r>
            <a:r>
              <a:rPr lang="zh-CN" altLang="en-US" sz="1200" b="0" u="none">
                <a:latin typeface="宋体" charset="0"/>
                <a:ea typeface="宋体" charset="0"/>
                <a:cs typeface="宋体" charset="0"/>
              </a:rPr>
              <a:t>题目信息更新失败</a:t>
            </a:r>
            <a:r>
              <a:rPr lang="en-US" altLang="zh-CN" sz="1200" b="0" u="none">
                <a:latin typeface="Calibri" pitchFamily="2" charset="0"/>
                <a:ea typeface="Calibri" pitchFamily="2" charset="0"/>
                <a:cs typeface="Calibri" pitchFamily="2" charset="0"/>
              </a:rPr>
              <a:t>");</a:t>
            </a:r>
            <a:endParaRPr lang="en-US" altLang="zh-CN" sz="1200" b="0" u="none">
              <a:latin typeface="宋体" charset="0"/>
              <a:ea typeface="宋体" charset="0"/>
              <a:cs typeface="宋体" charset="0"/>
            </a:endParaRPr>
          </a:p>
          <a:p>
            <a:pPr marL="0" indent="0" algn="l"/>
            <a:r>
              <a:rPr lang="en-US" altLang="zh-CN" sz="1200" b="0" u="none">
                <a:latin typeface="宋体" charset="0"/>
                <a:ea typeface="宋体" charset="0"/>
                <a:cs typeface="宋体" charset="0"/>
              </a:rPr>
              <a:t>                }        </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39065" y="1522730"/>
            <a:ext cx="8733155" cy="3931920"/>
          </a:xfrm>
          <a:prstGeom prst="rect">
            <a:avLst/>
          </a:prstGeom>
          <a:noFill/>
          <a:ln w="9525">
            <a:noFill/>
            <a:miter/>
          </a:ln>
        </p:spPr>
        <p:txBody>
          <a:bodyPr wrap="square">
            <a:spAutoFit/>
          </a:bodyPr>
          <a:lstStyle/>
          <a:p>
            <a:pPr marL="0" indent="0" algn="l"/>
            <a:r>
              <a:rPr lang="en-US" altLang="zh-CN" b="0" u="none">
                <a:latin typeface="+mn-ea"/>
                <a:ea typeface="+mn-ea"/>
                <a:cs typeface="宋体" charset="0"/>
              </a:rPr>
              <a:t>/*** </a:t>
            </a:r>
            <a:r>
              <a:rPr lang="zh-CN" altLang="en-US" b="0" u="none">
                <a:latin typeface="+mn-ea"/>
                <a:ea typeface="+mn-ea"/>
                <a:cs typeface="宋体" charset="0"/>
              </a:rPr>
              <a:t>删除题目</a:t>
            </a:r>
            <a:r>
              <a:rPr lang="en-US" altLang="zh-CN" b="0" u="none">
                <a:latin typeface="+mn-ea"/>
                <a:ea typeface="+mn-ea"/>
                <a:cs typeface="宋体" charset="0"/>
              </a:rPr>
              <a:t>*/</a:t>
            </a:r>
          </a:p>
          <a:p>
            <a:pPr marL="0" indent="0" algn="l"/>
            <a:r>
              <a:rPr lang="en-US" altLang="zh-CN" b="0" u="none">
                <a:latin typeface="+mn-ea"/>
                <a:ea typeface="+mn-ea"/>
                <a:cs typeface="宋体" charset="0"/>
              </a:rPr>
              <a:t>    public function delete($number)</a:t>
            </a:r>
          </a:p>
          <a:p>
            <a:pPr marL="0" indent="0" algn="l"/>
            <a:r>
              <a:rPr lang="en-US" altLang="zh-CN" b="0" u="none">
                <a:latin typeface="+mn-ea"/>
                <a:ea typeface="+mn-ea"/>
                <a:cs typeface="宋体" charset="0"/>
              </a:rPr>
              <a:t>    {</a:t>
            </a:r>
          </a:p>
          <a:p>
            <a:pPr marL="0" indent="0" algn="l"/>
            <a:r>
              <a:rPr lang="en-US" altLang="zh-CN" b="0" u="none">
                <a:latin typeface="+mn-ea"/>
                <a:ea typeface="+mn-ea"/>
                <a:cs typeface="宋体" charset="0"/>
              </a:rPr>
              <a:t>        $model = M('Topic');</a:t>
            </a:r>
          </a:p>
          <a:p>
            <a:pPr marL="0" indent="0" algn="l"/>
            <a:r>
              <a:rPr lang="en-US" altLang="zh-CN" b="0" u="none">
                <a:latin typeface="+mn-ea"/>
                <a:ea typeface="+mn-ea"/>
                <a:cs typeface="宋体" charset="0"/>
              </a:rPr>
              <a:t>        $result = $model-&gt;where("Number=".$number)-&gt;delete();</a:t>
            </a:r>
          </a:p>
          <a:p>
            <a:pPr marL="0" indent="0" algn="l"/>
            <a:r>
              <a:rPr lang="en-US" altLang="zh-CN" b="0" u="none">
                <a:latin typeface="+mn-ea"/>
                <a:ea typeface="+mn-ea"/>
                <a:cs typeface="宋体" charset="0"/>
              </a:rPr>
              <a:t>        $dir="server/upload/".$number."/";</a:t>
            </a:r>
          </a:p>
          <a:p>
            <a:pPr marL="0" indent="0" algn="l"/>
            <a:r>
              <a:rPr lang="en-US" altLang="zh-CN" b="0" u="none">
                <a:latin typeface="+mn-ea"/>
                <a:ea typeface="+mn-ea"/>
                <a:cs typeface="宋体" charset="0"/>
              </a:rPr>
              <a:t>        del_DirAndFile($dir);</a:t>
            </a:r>
          </a:p>
          <a:p>
            <a:pPr marL="0" indent="0" algn="l"/>
            <a:r>
              <a:rPr lang="en-US" altLang="zh-CN" b="0" u="none">
                <a:latin typeface="+mn-ea"/>
                <a:ea typeface="+mn-ea"/>
                <a:cs typeface="宋体" charset="0"/>
              </a:rPr>
              <a:t>        $stat = rmdir($dir);</a:t>
            </a:r>
          </a:p>
          <a:p>
            <a:pPr marL="0" indent="0" algn="l"/>
            <a:r>
              <a:rPr lang="en-US" altLang="zh-CN" b="0" u="none">
                <a:latin typeface="+mn-ea"/>
                <a:ea typeface="+mn-ea"/>
                <a:cs typeface="宋体" charset="0"/>
              </a:rPr>
              <a:t>        if($result){</a:t>
            </a:r>
          </a:p>
          <a:p>
            <a:pPr marL="0" indent="0" algn="l"/>
            <a:r>
              <a:rPr lang="en-US" altLang="zh-CN" b="0" u="none">
                <a:latin typeface="+mn-ea"/>
                <a:ea typeface="+mn-ea"/>
                <a:cs typeface="宋体" charset="0"/>
              </a:rPr>
              <a:t>            $this-&gt;success("</a:t>
            </a:r>
            <a:r>
              <a:rPr lang="zh-CN" altLang="en-US" b="0" u="none">
                <a:latin typeface="+mn-ea"/>
                <a:ea typeface="+mn-ea"/>
                <a:cs typeface="宋体" charset="0"/>
              </a:rPr>
              <a:t>删除成功</a:t>
            </a:r>
            <a:r>
              <a:rPr lang="en-US" altLang="zh-CN" b="0" u="none">
                <a:latin typeface="+mn-ea"/>
                <a:ea typeface="+mn-ea"/>
                <a:cs typeface="Calibri" pitchFamily="2" charset="0"/>
              </a:rPr>
              <a:t>", U('Topic/index'));</a:t>
            </a:r>
            <a:endParaRPr lang="en-US" altLang="zh-CN" b="0" u="none">
              <a:latin typeface="+mn-ea"/>
              <a:ea typeface="+mn-ea"/>
              <a:cs typeface="宋体" charset="0"/>
            </a:endParaRPr>
          </a:p>
          <a:p>
            <a:pPr marL="0" indent="0" algn="l"/>
            <a:r>
              <a:rPr lang="en-US" altLang="zh-CN" b="0" u="none">
                <a:latin typeface="+mn-ea"/>
                <a:ea typeface="+mn-ea"/>
                <a:cs typeface="宋体" charset="0"/>
              </a:rPr>
              <a:t>        }else{</a:t>
            </a:r>
          </a:p>
          <a:p>
            <a:pPr marL="0" indent="0" algn="l"/>
            <a:r>
              <a:rPr lang="en-US" altLang="zh-CN" b="0" u="none">
                <a:latin typeface="+mn-ea"/>
                <a:ea typeface="+mn-ea"/>
                <a:cs typeface="宋体" charset="0"/>
              </a:rPr>
              <a:t>            $this-&gt;error("</a:t>
            </a:r>
            <a:r>
              <a:rPr lang="zh-CN" altLang="en-US" b="0" u="none">
                <a:latin typeface="+mn-ea"/>
                <a:ea typeface="+mn-ea"/>
                <a:cs typeface="宋体" charset="0"/>
              </a:rPr>
              <a:t>删除失败</a:t>
            </a:r>
            <a:r>
              <a:rPr lang="en-US" altLang="zh-CN" b="0" u="none">
                <a:latin typeface="+mn-ea"/>
                <a:ea typeface="+mn-ea"/>
                <a:cs typeface="Calibri" pitchFamily="2" charset="0"/>
              </a:rPr>
              <a:t>");</a:t>
            </a:r>
            <a:endParaRPr lang="en-US" altLang="zh-CN" b="0" u="none">
              <a:latin typeface="+mn-ea"/>
              <a:ea typeface="+mn-ea"/>
              <a:cs typeface="宋体" charset="0"/>
            </a:endParaRPr>
          </a:p>
          <a:p>
            <a:pPr marL="0" indent="0" algn="l"/>
            <a:r>
              <a:rPr lang="en-US" altLang="zh-CN" b="0" u="none">
                <a:latin typeface="+mn-ea"/>
                <a:ea typeface="+mn-ea"/>
                <a:cs typeface="宋体" charset="0"/>
              </a:rPr>
              <a:t>        }</a:t>
            </a:r>
          </a:p>
          <a:p>
            <a:pPr marL="0" indent="0" algn="l"/>
            <a:r>
              <a:rPr lang="en-US" altLang="zh-CN" b="0" u="none">
                <a:latin typeface="+mn-ea"/>
                <a:ea typeface="+mn-ea"/>
                <a:cs typeface="宋体" charset="0"/>
              </a:rPr>
              <a:t>    }</a:t>
            </a:r>
            <a:endParaRPr lang="zh-CN" altLang="en-US">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210820" y="1527175"/>
            <a:ext cx="8722995" cy="1554480"/>
          </a:xfrm>
          <a:prstGeom prst="rect">
            <a:avLst/>
          </a:prstGeom>
          <a:noFill/>
          <a:ln w="9525">
            <a:noFill/>
            <a:miter/>
          </a:ln>
        </p:spPr>
        <p:txBody>
          <a:bodyPr wrap="square">
            <a:spAutoFit/>
          </a:bodyPr>
          <a:lstStyle/>
          <a:p>
            <a:pPr marL="0" indent="306070" algn="l"/>
            <a:r>
              <a:rPr lang="zh-CN" altLang="en-US" sz="2400" b="1" u="none">
                <a:latin typeface="+mn-ea"/>
                <a:ea typeface="+mn-ea"/>
                <a:cs typeface="宋体" charset="0"/>
              </a:rPr>
              <a:t>（</a:t>
            </a:r>
            <a:r>
              <a:rPr lang="en-US" altLang="zh-CN" sz="2400" b="1" u="none">
                <a:latin typeface="+mn-ea"/>
                <a:ea typeface="+mn-ea"/>
                <a:cs typeface="宋体" charset="0"/>
              </a:rPr>
              <a:t>2</a:t>
            </a:r>
            <a:r>
              <a:rPr lang="zh-CN" altLang="en-US" sz="2400" b="1" u="none">
                <a:latin typeface="+mn-ea"/>
                <a:ea typeface="+mn-ea"/>
                <a:cs typeface="宋体" charset="0"/>
              </a:rPr>
              <a:t>） 题目下源代码上传</a:t>
            </a:r>
          </a:p>
          <a:p>
            <a:pPr marL="0" indent="306070" algn="l"/>
            <a:r>
              <a:rPr lang="zh-CN" altLang="en-US" sz="2400" b="0" u="none">
                <a:latin typeface="+mn-ea"/>
                <a:ea typeface="+mn-ea"/>
                <a:cs typeface="宋体" charset="0"/>
              </a:rPr>
              <a:t>    题目一旦添加成功，允许教师上传题目。上传题目需要批量多文件上传。使用纯</a:t>
            </a:r>
            <a:r>
              <a:rPr lang="en-US" altLang="zh-CN" sz="2400" b="0" u="none">
                <a:latin typeface="+mn-ea"/>
                <a:ea typeface="+mn-ea"/>
                <a:cs typeface="Calibri" pitchFamily="2" charset="0"/>
              </a:rPr>
              <a:t>html</a:t>
            </a:r>
            <a:r>
              <a:rPr lang="zh-CN" altLang="en-US" sz="2400" b="0" u="none">
                <a:latin typeface="+mn-ea"/>
                <a:ea typeface="+mn-ea"/>
                <a:cs typeface="宋体" charset="0"/>
              </a:rPr>
              <a:t>无法实现，本系统采用网上开源的一个插件完成。界面如下图所示：</a:t>
            </a:r>
            <a:endParaRPr lang="zh-CN" altLang="en-US" sz="2400">
              <a:latin typeface="+mn-ea"/>
              <a:ea typeface="+mn-ea"/>
            </a:endParaRPr>
          </a:p>
        </p:txBody>
      </p:sp>
      <p:pic>
        <p:nvPicPr>
          <p:cNvPr id="8" name="图片 7" descr="IMG_256"/>
          <p:cNvPicPr>
            <a:picLocks noChangeAspect="1"/>
          </p:cNvPicPr>
          <p:nvPr/>
        </p:nvPicPr>
        <p:blipFill>
          <a:blip r:embed="rId3" r:link="rId4"/>
          <a:stretch>
            <a:fillRect/>
          </a:stretch>
        </p:blipFill>
        <p:spPr>
          <a:xfrm>
            <a:off x="1475423" y="3213100"/>
            <a:ext cx="5719445" cy="279019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212725" y="1488440"/>
            <a:ext cx="8763000" cy="2286000"/>
          </a:xfrm>
          <a:prstGeom prst="rect">
            <a:avLst/>
          </a:prstGeom>
          <a:noFill/>
          <a:ln w="9525">
            <a:noFill/>
            <a:miter/>
          </a:ln>
        </p:spPr>
        <p:txBody>
          <a:bodyPr wrap="square">
            <a:spAutoFit/>
          </a:bodyPr>
          <a:lstStyle/>
          <a:p>
            <a:pPr marL="0" indent="0" algn="l"/>
            <a:r>
              <a:rPr lang="en-US" altLang="zh-CN" sz="2400" b="0" u="none">
                <a:latin typeface="宋体" charset="0"/>
                <a:ea typeface="宋体" charset="0"/>
                <a:cs typeface="宋体" charset="0"/>
              </a:rPr>
              <a:t>    </a:t>
            </a:r>
            <a:r>
              <a:rPr lang="zh-CN" altLang="en-US" sz="2400" b="0" u="none">
                <a:latin typeface="宋体" charset="0"/>
                <a:ea typeface="宋体" charset="0"/>
                <a:cs typeface="宋体" charset="0"/>
              </a:rPr>
              <a:t>代码说明：这部分的代码是调用的插件，只需要修改插件传入所需要的存放代码的目录即可。只是在上传成功以后，本系统加上了代码，修改本条记录的</a:t>
            </a:r>
            <a:r>
              <a:rPr lang="en-US" altLang="zh-CN" sz="2400" b="0" u="none">
                <a:latin typeface="宋体" charset="0"/>
                <a:ea typeface="宋体" charset="0"/>
                <a:cs typeface="宋体" charset="0"/>
              </a:rPr>
              <a:t>state</a:t>
            </a:r>
            <a:r>
              <a:rPr lang="zh-CN" altLang="en-US" sz="2400" b="0" u="none">
                <a:latin typeface="宋体" charset="0"/>
                <a:ea typeface="宋体" charset="0"/>
                <a:cs typeface="宋体" charset="0"/>
              </a:rPr>
              <a:t>字段状态，表示已完成上传代码操作，允许这类题目进行后续的抄袭检测，自动评测的功能。上传成功当然允许教师查看题目下的代码，并且可以删除某一代码。如下图所示：</a:t>
            </a:r>
            <a:endParaRPr lang="zh-CN" altLang="en-US" sz="2400"/>
          </a:p>
        </p:txBody>
      </p:sp>
      <p:pic>
        <p:nvPicPr>
          <p:cNvPr id="9" name="图片 8" descr="IMG_256"/>
          <p:cNvPicPr>
            <a:picLocks noChangeAspect="1"/>
          </p:cNvPicPr>
          <p:nvPr/>
        </p:nvPicPr>
        <p:blipFill>
          <a:blip r:embed="rId3" r:link="rId4"/>
          <a:stretch>
            <a:fillRect/>
          </a:stretch>
        </p:blipFill>
        <p:spPr>
          <a:xfrm>
            <a:off x="2051685" y="3860483"/>
            <a:ext cx="4839970" cy="233997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79070" y="1772603"/>
            <a:ext cx="9022080" cy="3775075"/>
          </a:xfrm>
          <a:prstGeom prst="rect">
            <a:avLst/>
          </a:prstGeom>
          <a:noFill/>
          <a:ln w="9525">
            <a:noFill/>
            <a:miter/>
          </a:ln>
        </p:spPr>
        <p:txBody>
          <a:bodyPr wrap="none">
            <a:spAutoFit/>
          </a:bodyPr>
          <a:lstStyle/>
          <a:p>
            <a:pPr lvl="0" algn="l" eaLnBrk="1" hangingPunct="1"/>
            <a:r>
              <a:rPr sz="2400" b="1" dirty="0">
                <a:latin typeface="Arial" charset="0"/>
                <a:ea typeface="微软雅黑" pitchFamily="2" charset="-122"/>
              </a:rPr>
              <a:t>3.现状及项目目标</a:t>
            </a:r>
          </a:p>
          <a:p>
            <a:pPr lvl="0" algn="l" eaLnBrk="1" hangingPunct="1"/>
            <a:r>
              <a:rPr sz="2400" b="1" dirty="0">
                <a:latin typeface="Arial" charset="0"/>
                <a:ea typeface="微软雅黑" pitchFamily="2" charset="-122"/>
              </a:rPr>
              <a:t>    3.1现行研究存在的问题</a:t>
            </a:r>
          </a:p>
          <a:p>
            <a:pPr lvl="0" algn="l" eaLnBrk="1" hangingPunct="1"/>
            <a:r>
              <a:rPr sz="2400" dirty="0">
                <a:latin typeface="Arial" charset="0"/>
                <a:ea typeface="微软雅黑" pitchFamily="2" charset="-122"/>
              </a:rPr>
              <a:t>       </a:t>
            </a:r>
            <a:r>
              <a:rPr sz="2400" dirty="0">
                <a:latin typeface="+mn-ea"/>
                <a:ea typeface="+mn-ea"/>
              </a:rPr>
              <a:t>目前，高校中对程序设计类课程的考评存在很大一个弊端是，</a:t>
            </a:r>
          </a:p>
          <a:p>
            <a:pPr lvl="0" algn="l" eaLnBrk="1" hangingPunct="1"/>
            <a:r>
              <a:rPr sz="2400" dirty="0">
                <a:latin typeface="+mn-ea"/>
                <a:ea typeface="+mn-ea"/>
              </a:rPr>
              <a:t>教师布置的代码题目，学生提交后，教师无法快速高效的进行代码</a:t>
            </a:r>
          </a:p>
          <a:p>
            <a:pPr lvl="0" algn="l" eaLnBrk="1" hangingPunct="1"/>
            <a:r>
              <a:rPr sz="2400" dirty="0">
                <a:latin typeface="+mn-ea"/>
                <a:ea typeface="+mn-ea"/>
              </a:rPr>
              <a:t>的结果评测，需要手动的将其编译，运行再输入变量得到结果，判</a:t>
            </a:r>
          </a:p>
          <a:p>
            <a:pPr lvl="0" algn="l" eaLnBrk="1" hangingPunct="1"/>
            <a:r>
              <a:rPr sz="2400" dirty="0">
                <a:latin typeface="+mn-ea"/>
                <a:ea typeface="+mn-ea"/>
              </a:rPr>
              <a:t>断结果是否正确。而且这个过程中无法得知学生之前是否存在抄袭</a:t>
            </a:r>
          </a:p>
          <a:p>
            <a:pPr lvl="0" algn="l" eaLnBrk="1" hangingPunct="1"/>
            <a:r>
              <a:rPr sz="2400" dirty="0">
                <a:latin typeface="+mn-ea"/>
                <a:ea typeface="+mn-ea"/>
              </a:rPr>
              <a:t>的现象。课堂中，教师无法得知学生的吸收程度，课堂中对学生的</a:t>
            </a:r>
          </a:p>
          <a:p>
            <a:pPr lvl="0" algn="l" eaLnBrk="1" hangingPunct="1"/>
            <a:r>
              <a:rPr sz="2400" dirty="0">
                <a:latin typeface="+mn-ea"/>
                <a:ea typeface="+mn-ea"/>
              </a:rPr>
              <a:t>编码无法挨个的教导和代码评判。学生在课堂中无法快速方便的将</a:t>
            </a:r>
          </a:p>
          <a:p>
            <a:pPr lvl="0" algn="l" eaLnBrk="1" hangingPunct="1"/>
            <a:r>
              <a:rPr sz="2400" dirty="0">
                <a:latin typeface="+mn-ea"/>
                <a:ea typeface="+mn-ea"/>
              </a:rPr>
              <a:t>自己的代码提交给教师。诸如此类的问题，广泛的存在于目前高校</a:t>
            </a:r>
          </a:p>
          <a:p>
            <a:pPr lvl="0" algn="l" eaLnBrk="1" hangingPunct="1"/>
            <a:r>
              <a:rPr sz="2400" dirty="0">
                <a:latin typeface="+mn-ea"/>
                <a:ea typeface="+mn-ea"/>
              </a:rPr>
              <a:t>中的程序设计类课程中。</a:t>
            </a:r>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9" grpId="0"/>
      <p:bldP spid="18443" grpId="0"/>
      <p:bldP spid="1844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37795" y="1514475"/>
            <a:ext cx="8702040" cy="1920240"/>
          </a:xfrm>
          <a:prstGeom prst="rect">
            <a:avLst/>
          </a:prstGeom>
          <a:noFill/>
          <a:ln w="9525">
            <a:noFill/>
            <a:miter/>
          </a:ln>
        </p:spPr>
        <p:txBody>
          <a:bodyPr wrap="square">
            <a:spAutoFit/>
          </a:bodyPr>
          <a:lstStyle/>
          <a:p>
            <a:pPr marL="0" indent="0" algn="l"/>
            <a:r>
              <a:rPr lang="en-US" altLang="zh-CN" sz="2400" b="1" u="none">
                <a:solidFill>
                  <a:srgbClr val="000000"/>
                </a:solidFill>
                <a:latin typeface="宋体" charset="0"/>
                <a:ea typeface="宋体" charset="0"/>
                <a:cs typeface="宋体" charset="0"/>
              </a:rPr>
              <a:t>4.3 </a:t>
            </a:r>
            <a:r>
              <a:rPr lang="zh-CN" altLang="en-US" sz="2400" b="1" u="none">
                <a:solidFill>
                  <a:srgbClr val="000000"/>
                </a:solidFill>
                <a:latin typeface="宋体" charset="0"/>
                <a:ea typeface="宋体" charset="0"/>
                <a:cs typeface="宋体" charset="0"/>
              </a:rPr>
              <a:t>抄袭检测</a:t>
            </a:r>
            <a:endParaRPr lang="zh-CN" altLang="en-US" sz="2400" b="1" u="none">
              <a:latin typeface="宋体" charset="0"/>
              <a:ea typeface="宋体" charset="0"/>
              <a:cs typeface="宋体" charset="0"/>
            </a:endParaRPr>
          </a:p>
          <a:p>
            <a:pPr marL="0" indent="0" algn="l"/>
            <a:r>
              <a:rPr lang="zh-CN" altLang="en-US" sz="2400" b="0" u="none">
                <a:latin typeface="宋体" charset="0"/>
                <a:ea typeface="宋体" charset="0"/>
                <a:cs typeface="宋体" charset="0"/>
              </a:rPr>
              <a:t>    抄袭检测的功能主要是对完成代码上传的题目，进行对题目下所有代码之间的相似度比较，相似度大于预设值则判为抄袭嫌疑。功能是：新建抄袭检测任务，查看结果，删除结果，结果下载。界面如下图所示：</a:t>
            </a:r>
            <a:endParaRPr lang="zh-CN" altLang="en-US" sz="2400"/>
          </a:p>
        </p:txBody>
      </p:sp>
      <p:pic>
        <p:nvPicPr>
          <p:cNvPr id="2" name="图片 1" descr="IMG_256"/>
          <p:cNvPicPr>
            <a:picLocks noChangeAspect="1"/>
          </p:cNvPicPr>
          <p:nvPr/>
        </p:nvPicPr>
        <p:blipFill>
          <a:blip r:embed="rId3" r:link="rId4"/>
          <a:stretch>
            <a:fillRect/>
          </a:stretch>
        </p:blipFill>
        <p:spPr>
          <a:xfrm>
            <a:off x="251460" y="3933190"/>
            <a:ext cx="3338195" cy="1299845"/>
          </a:xfrm>
          <a:prstGeom prst="rect">
            <a:avLst/>
          </a:prstGeom>
          <a:noFill/>
          <a:ln w="9525">
            <a:noFill/>
            <a:miter/>
          </a:ln>
        </p:spPr>
      </p:pic>
      <p:pic>
        <p:nvPicPr>
          <p:cNvPr id="10" name="图片 9" descr="IMG_256"/>
          <p:cNvPicPr>
            <a:picLocks noChangeAspect="1"/>
          </p:cNvPicPr>
          <p:nvPr/>
        </p:nvPicPr>
        <p:blipFill>
          <a:blip r:embed="rId5" r:link="rId4"/>
          <a:stretch>
            <a:fillRect/>
          </a:stretch>
        </p:blipFill>
        <p:spPr>
          <a:xfrm>
            <a:off x="3851910" y="3933190"/>
            <a:ext cx="4497070" cy="221742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91770" y="1488440"/>
            <a:ext cx="8794750" cy="3931920"/>
          </a:xfrm>
          <a:prstGeom prst="rect">
            <a:avLst/>
          </a:prstGeom>
          <a:noFill/>
          <a:ln w="9525">
            <a:noFill/>
            <a:miter/>
          </a:ln>
        </p:spPr>
        <p:txBody>
          <a:bodyPr wrap="square">
            <a:spAutoFit/>
          </a:bodyPr>
          <a:lstStyle/>
          <a:p>
            <a:pPr marL="0" indent="0" algn="l"/>
            <a:r>
              <a:rPr lang="en-US" altLang="zh-CN" sz="2400" b="0" u="none">
                <a:latin typeface="宋体" charset="0"/>
                <a:ea typeface="宋体" charset="0"/>
                <a:cs typeface="宋体" charset="0"/>
              </a:rPr>
              <a:t>    </a:t>
            </a:r>
            <a:r>
              <a:rPr lang="zh-CN" altLang="en-US" sz="2400" b="0" u="none">
                <a:latin typeface="宋体" charset="0"/>
                <a:ea typeface="宋体" charset="0"/>
                <a:cs typeface="宋体" charset="0"/>
              </a:rPr>
              <a:t>进入抄袭检测，可以看见所有完成的抄袭检测，以及抄袭检测的信息。新建抄袭检测任务，选择需要进行抄袭检测的题目，填写相似度。填写相似度可以根据题目的难易程度教师酌情的填写，同一道题目可以进行多次的抄袭检测。抄袭检测的结果存放在数据库中，而且每一个抄袭检测会由后台新建一张表存储。代码实现如下：</a:t>
            </a:r>
          </a:p>
          <a:p>
            <a:pPr marL="0" indent="0" algn="l"/>
            <a:r>
              <a:rPr lang="zh-CN" altLang="en-US" b="0" u="none">
                <a:latin typeface="宋体" charset="0"/>
                <a:ea typeface="宋体" charset="0"/>
                <a:cs typeface="宋体" charset="0"/>
              </a:rPr>
              <a:t>public function add()</a:t>
            </a:r>
          </a:p>
          <a:p>
            <a:pPr marL="0" indent="0" algn="l"/>
            <a:r>
              <a:rPr lang="zh-CN" altLang="en-US"/>
              <a:t>    {</a:t>
            </a:r>
          </a:p>
          <a:p>
            <a:pPr marL="0" indent="0" algn="l"/>
            <a:r>
              <a:rPr lang="zh-CN" altLang="en-US"/>
              <a:t>        //默认显示题目</a:t>
            </a:r>
          </a:p>
          <a:p>
            <a:pPr marL="0" indent="0" algn="l"/>
            <a:r>
              <a:rPr lang="zh-CN" altLang="en-US"/>
              <a:t>        if (!IS_POST) {</a:t>
            </a:r>
          </a:p>
          <a:p>
            <a:pPr marL="0" indent="0" algn="l"/>
            <a:r>
              <a:rPr lang="zh-CN" altLang="en-US"/>
              <a:t>            $this-&gt;display();</a:t>
            </a:r>
          </a:p>
          <a:p>
            <a:pPr marL="0" indent="0" algn="l"/>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文本框 1"/>
          <p:cNvSpPr txBox="1"/>
          <p:nvPr/>
        </p:nvSpPr>
        <p:spPr>
          <a:xfrm>
            <a:off x="107315" y="1425575"/>
            <a:ext cx="8793480" cy="5394960"/>
          </a:xfrm>
          <a:prstGeom prst="rect">
            <a:avLst/>
          </a:prstGeom>
          <a:noFill/>
          <a:ln w="9525">
            <a:noFill/>
            <a:miter/>
          </a:ln>
        </p:spPr>
        <p:txBody>
          <a:bodyPr wrap="square">
            <a:spAutoFit/>
          </a:bodyPr>
          <a:lstStyle/>
          <a:p>
            <a:pPr marL="0" indent="0" algn="l"/>
            <a:r>
              <a:rPr lang="en-US" altLang="zh-CN" sz="1200" b="0" u="none">
                <a:latin typeface="宋体" charset="0"/>
                <a:ea typeface="宋体" charset="0"/>
                <a:cs typeface="宋体" charset="0"/>
              </a:rPr>
              <a:t> if (IS_POST) {</a:t>
            </a:r>
          </a:p>
          <a:p>
            <a:pPr marL="0" indent="0" algn="l"/>
            <a:r>
              <a:rPr lang="en-US" altLang="zh-CN" sz="1200" b="0" u="none">
                <a:latin typeface="宋体" charset="0"/>
                <a:ea typeface="宋体" charset="0"/>
                <a:cs typeface="宋体" charset="0"/>
              </a:rPr>
              <a:t>            //</a:t>
            </a:r>
            <a:r>
              <a:rPr lang="zh-CN" altLang="en-US" sz="1200" b="0" u="none">
                <a:latin typeface="宋体" charset="0"/>
                <a:ea typeface="宋体" charset="0"/>
                <a:cs typeface="宋体" charset="0"/>
              </a:rPr>
              <a:t>如果用户提交数据</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$number = I('post.Number');</a:t>
            </a:r>
          </a:p>
          <a:p>
            <a:pPr marL="0" indent="0" algn="l"/>
            <a:r>
              <a:rPr lang="en-US" altLang="zh-CN" sz="1200" b="0" u="none">
                <a:latin typeface="宋体" charset="0"/>
                <a:ea typeface="宋体" charset="0"/>
                <a:cs typeface="宋体" charset="0"/>
              </a:rPr>
              <a:t>            $style = substr( $number, 0, 1 );</a:t>
            </a:r>
          </a:p>
          <a:p>
            <a:pPr marL="0" indent="0" algn="l"/>
            <a:r>
              <a:rPr lang="en-US" altLang="zh-CN" sz="1200" b="0" u="none">
                <a:latin typeface="宋体" charset="0"/>
                <a:ea typeface="宋体" charset="0"/>
                <a:cs typeface="宋体" charset="0"/>
              </a:rPr>
              <a:t>            if($style == 'J'){</a:t>
            </a:r>
          </a:p>
          <a:p>
            <a:pPr marL="0" indent="0" algn="l"/>
            <a:r>
              <a:rPr lang="en-US" altLang="zh-CN" sz="1200" b="0" u="none">
                <a:latin typeface="宋体" charset="0"/>
                <a:ea typeface="宋体" charset="0"/>
                <a:cs typeface="宋体" charset="0"/>
              </a:rPr>
              <a:t>                $Style = 1;    //</a:t>
            </a:r>
            <a:r>
              <a:rPr lang="zh-CN" altLang="en-US" sz="1200" b="0" u="none">
                <a:latin typeface="宋体" charset="0"/>
                <a:ea typeface="宋体" charset="0"/>
                <a:cs typeface="宋体" charset="0"/>
              </a:rPr>
              <a:t>课堂题目</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}else{</a:t>
            </a:r>
          </a:p>
          <a:p>
            <a:pPr marL="0" indent="0" algn="l"/>
            <a:r>
              <a:rPr lang="en-US" altLang="zh-CN" sz="1200" b="0" u="none">
                <a:latin typeface="宋体" charset="0"/>
                <a:ea typeface="宋体" charset="0"/>
                <a:cs typeface="宋体" charset="0"/>
              </a:rPr>
              <a:t>                $Style = 0;</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$model = D("Copy");</a:t>
            </a:r>
          </a:p>
          <a:p>
            <a:pPr marL="0" indent="0" algn="l"/>
            <a:r>
              <a:rPr lang="en-US" altLang="zh-CN" sz="1200" b="0" u="none">
                <a:latin typeface="宋体" charset="0"/>
                <a:ea typeface="宋体" charset="0"/>
                <a:cs typeface="宋体" charset="0"/>
              </a:rPr>
              <a:t>            if (!$model-&gt;create()) {</a:t>
            </a:r>
          </a:p>
          <a:p>
            <a:pPr marL="0" indent="0" algn="l"/>
            <a:r>
              <a:rPr lang="en-US" altLang="zh-CN" sz="1200" b="0" u="none">
                <a:latin typeface="宋体" charset="0"/>
                <a:ea typeface="宋体" charset="0"/>
                <a:cs typeface="宋体" charset="0"/>
              </a:rPr>
              <a:t>                // </a:t>
            </a:r>
            <a:r>
              <a:rPr lang="zh-CN" altLang="en-US" sz="1200" b="0" u="none">
                <a:latin typeface="宋体" charset="0"/>
                <a:ea typeface="宋体" charset="0"/>
                <a:cs typeface="宋体" charset="0"/>
              </a:rPr>
              <a:t>如果创建失败 表示验证没有通过 输出错误提示信息</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$this-&gt;error($model-&gt;getError());</a:t>
            </a:r>
          </a:p>
          <a:p>
            <a:pPr marL="0" indent="0" algn="l"/>
            <a:r>
              <a:rPr lang="en-US" altLang="zh-CN" sz="1200" b="0" u="none">
                <a:latin typeface="宋体" charset="0"/>
                <a:ea typeface="宋体" charset="0"/>
                <a:cs typeface="宋体" charset="0"/>
              </a:rPr>
              <a:t>                exit();</a:t>
            </a:r>
          </a:p>
          <a:p>
            <a:pPr marL="0" indent="0" algn="l"/>
            <a:r>
              <a:rPr lang="en-US" altLang="zh-CN" sz="1200" b="0" u="none">
                <a:latin typeface="宋体" charset="0"/>
                <a:ea typeface="宋体" charset="0"/>
                <a:cs typeface="宋体" charset="0"/>
              </a:rPr>
              <a:t>            } else {</a:t>
            </a:r>
          </a:p>
          <a:p>
            <a:pPr marL="0" indent="0" algn="l"/>
            <a:r>
              <a:rPr lang="en-US" altLang="zh-CN" sz="1200" b="0" u="none">
                <a:latin typeface="宋体" charset="0"/>
                <a:ea typeface="宋体" charset="0"/>
                <a:cs typeface="宋体" charset="0"/>
              </a:rPr>
              <a:t>                $model-&gt;Username=$_SESSION['username'];</a:t>
            </a:r>
          </a:p>
          <a:p>
            <a:pPr marL="0" indent="0" algn="l"/>
            <a:r>
              <a:rPr lang="en-US" altLang="zh-CN" sz="1200" b="0" u="none">
                <a:latin typeface="宋体" charset="0"/>
                <a:ea typeface="宋体" charset="0"/>
                <a:cs typeface="宋体" charset="0"/>
              </a:rPr>
              <a:t>                $tablename = "copy".uniqid();</a:t>
            </a:r>
          </a:p>
          <a:p>
            <a:pPr marL="0" indent="0" algn="l"/>
            <a:r>
              <a:rPr lang="en-US" altLang="zh-CN" sz="1200" b="0" u="none">
                <a:latin typeface="宋体" charset="0"/>
                <a:ea typeface="宋体" charset="0"/>
                <a:cs typeface="宋体" charset="0"/>
              </a:rPr>
              <a:t>                $model-&gt;Copytable = $tablename;</a:t>
            </a:r>
          </a:p>
          <a:p>
            <a:pPr marL="0" indent="0" algn="l"/>
            <a:r>
              <a:rPr lang="en-US" altLang="zh-CN" sz="1200" b="0" u="none">
                <a:latin typeface="宋体" charset="0"/>
                <a:ea typeface="宋体" charset="0"/>
                <a:cs typeface="宋体" charset="0"/>
              </a:rPr>
              <a:t>                $model-&gt;Copydate = date('Y-m-d H:i:s',time());</a:t>
            </a:r>
          </a:p>
          <a:p>
            <a:pPr marL="0" indent="0" algn="l"/>
            <a:r>
              <a:rPr lang="en-US" altLang="zh-CN" sz="1200" b="0" u="none">
                <a:latin typeface="宋体" charset="0"/>
                <a:ea typeface="宋体" charset="0"/>
                <a:cs typeface="宋体" charset="0"/>
              </a:rPr>
              <a:t>                $model-&gt;Style = $Style;</a:t>
            </a:r>
          </a:p>
          <a:p>
            <a:pPr marL="0" indent="0" algn="l"/>
            <a:r>
              <a:rPr lang="en-US" altLang="zh-CN" sz="1200" b="0" u="none">
                <a:latin typeface="宋体" charset="0"/>
                <a:ea typeface="宋体" charset="0"/>
                <a:cs typeface="宋体" charset="0"/>
              </a:rPr>
              <a:t>                $similarity = I('post.Percent');</a:t>
            </a:r>
          </a:p>
          <a:p>
            <a:pPr marL="0" indent="0" algn="l"/>
            <a:r>
              <a:rPr lang="en-US" altLang="zh-CN" sz="1200" b="0" u="none">
                <a:latin typeface="宋体" charset="0"/>
                <a:ea typeface="宋体" charset="0"/>
                <a:cs typeface="宋体" charset="0"/>
              </a:rPr>
              <a:t>                if ($model-&gt;add()) {</a:t>
            </a:r>
          </a:p>
          <a:p>
            <a:pPr marL="0" indent="0" algn="l"/>
            <a:r>
              <a:rPr lang="en-US" altLang="zh-CN" sz="1200" b="0" u="none">
                <a:latin typeface="宋体" charset="0"/>
                <a:ea typeface="宋体" charset="0"/>
                <a:cs typeface="宋体" charset="0"/>
              </a:rPr>
              <a:t>                    $Dao = M();</a:t>
            </a:r>
          </a:p>
          <a:p>
            <a:pPr marL="0" indent="0" algn="l"/>
            <a:r>
              <a:rPr lang="en-US" altLang="zh-CN" sz="1200" b="0" u="none">
                <a:latin typeface="宋体" charset="0"/>
                <a:ea typeface="宋体" charset="0"/>
                <a:cs typeface="宋体" charset="0"/>
              </a:rPr>
              <a:t>                    $sqlcreate = &lt;&lt;&lt;SQL</a:t>
            </a:r>
          </a:p>
          <a:p>
            <a:pPr marL="0" indent="0" algn="l"/>
            <a:r>
              <a:rPr lang="en-US" altLang="zh-CN" sz="1200" b="0" u="none">
                <a:latin typeface="宋体" charset="0"/>
                <a:ea typeface="宋体" charset="0"/>
                <a:cs typeface="宋体" charset="0"/>
              </a:rPr>
              <a:t>                        CREATE TABLE `{$tablename}` (</a:t>
            </a:r>
          </a:p>
          <a:p>
            <a:pPr marL="0" indent="0" algn="l"/>
            <a:r>
              <a:rPr lang="en-US" altLang="zh-CN" sz="1200" b="0" u="none">
                <a:latin typeface="宋体" charset="0"/>
                <a:ea typeface="宋体" charset="0"/>
                <a:cs typeface="宋体" charset="0"/>
              </a:rPr>
              <a:t>                            `File1` varchar(64) CHARACTER SET utf8 NOT NULL,</a:t>
            </a:r>
          </a:p>
          <a:p>
            <a:pPr marL="0" indent="0" algn="l"/>
            <a:r>
              <a:rPr lang="en-US" altLang="zh-CN" sz="1200" b="0" u="none">
                <a:latin typeface="宋体" charset="0"/>
                <a:ea typeface="宋体" charset="0"/>
                <a:cs typeface="宋体" charset="0"/>
              </a:rPr>
              <a:t>                            `File2` varchar(64) CHARACTER SET utf8 NOT NULL,</a:t>
            </a:r>
          </a:p>
          <a:p>
            <a:pPr marL="0" indent="0" algn="l"/>
            <a:r>
              <a:rPr lang="en-US" altLang="zh-CN" sz="1200" b="0" u="none">
                <a:latin typeface="宋体" charset="0"/>
                <a:ea typeface="宋体" charset="0"/>
                <a:cs typeface="宋体" charset="0"/>
              </a:rPr>
              <a:t>                            `Similarity` varchar(11) NOT NULL</a:t>
            </a:r>
          </a:p>
          <a:p>
            <a:pPr marL="0" indent="0" algn="l"/>
            <a:r>
              <a:rPr lang="en-US" altLang="zh-CN" sz="1200" b="0" u="none">
                <a:latin typeface="宋体" charset="0"/>
                <a:ea typeface="宋体" charset="0"/>
                <a:cs typeface="宋体"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07950" y="1412875"/>
            <a:ext cx="8486775" cy="5394960"/>
          </a:xfrm>
          <a:prstGeom prst="rect">
            <a:avLst/>
          </a:prstGeom>
          <a:noFill/>
          <a:ln w="9525">
            <a:noFill/>
            <a:miter/>
          </a:ln>
        </p:spPr>
        <p:txBody>
          <a:bodyPr wrap="square">
            <a:spAutoFit/>
          </a:bodyPr>
          <a:lstStyle/>
          <a:p>
            <a:pPr marL="0" indent="0" algn="l"/>
            <a:r>
              <a:rPr lang="en-US" altLang="zh-CN" sz="1200" b="0" u="none">
                <a:latin typeface="宋体" charset="0"/>
                <a:ea typeface="宋体" charset="0"/>
                <a:cs typeface="宋体" charset="0"/>
              </a:rPr>
              <a:t> if (IS_POST) {</a:t>
            </a:r>
          </a:p>
          <a:p>
            <a:pPr marL="0" indent="0" algn="l"/>
            <a:r>
              <a:rPr lang="en-US" altLang="zh-CN" sz="1200" b="0" u="none">
                <a:latin typeface="宋体" charset="0"/>
                <a:ea typeface="宋体" charset="0"/>
                <a:cs typeface="宋体" charset="0"/>
              </a:rPr>
              <a:t>            //</a:t>
            </a:r>
            <a:r>
              <a:rPr lang="zh-CN" altLang="en-US" sz="1200" b="0" u="none">
                <a:latin typeface="宋体" charset="0"/>
                <a:ea typeface="宋体" charset="0"/>
                <a:cs typeface="宋体" charset="0"/>
              </a:rPr>
              <a:t>如果用户提交数据</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$number = I('post.Number');</a:t>
            </a:r>
          </a:p>
          <a:p>
            <a:pPr marL="0" indent="0" algn="l"/>
            <a:r>
              <a:rPr lang="en-US" altLang="zh-CN" sz="1200" b="0" u="none">
                <a:latin typeface="宋体" charset="0"/>
                <a:ea typeface="宋体" charset="0"/>
                <a:cs typeface="宋体" charset="0"/>
              </a:rPr>
              <a:t>            $style = substr( $number, 0, 1 );</a:t>
            </a:r>
          </a:p>
          <a:p>
            <a:pPr marL="0" indent="0" algn="l"/>
            <a:r>
              <a:rPr lang="en-US" altLang="zh-CN" sz="1200" b="0" u="none">
                <a:latin typeface="宋体" charset="0"/>
                <a:ea typeface="宋体" charset="0"/>
                <a:cs typeface="宋体" charset="0"/>
              </a:rPr>
              <a:t>            if($style == 'J'){</a:t>
            </a:r>
          </a:p>
          <a:p>
            <a:pPr marL="0" indent="0" algn="l"/>
            <a:r>
              <a:rPr lang="en-US" altLang="zh-CN" sz="1200" b="0" u="none">
                <a:latin typeface="宋体" charset="0"/>
                <a:ea typeface="宋体" charset="0"/>
                <a:cs typeface="宋体" charset="0"/>
              </a:rPr>
              <a:t>                $Style = 1;    //</a:t>
            </a:r>
            <a:r>
              <a:rPr lang="zh-CN" altLang="en-US" sz="1200" b="0" u="none">
                <a:latin typeface="宋体" charset="0"/>
                <a:ea typeface="宋体" charset="0"/>
                <a:cs typeface="宋体" charset="0"/>
              </a:rPr>
              <a:t>课堂题目</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}else{</a:t>
            </a:r>
          </a:p>
          <a:p>
            <a:pPr marL="0" indent="0" algn="l"/>
            <a:r>
              <a:rPr lang="en-US" altLang="zh-CN" sz="1200" b="0" u="none">
                <a:latin typeface="宋体" charset="0"/>
                <a:ea typeface="宋体" charset="0"/>
                <a:cs typeface="宋体" charset="0"/>
              </a:rPr>
              <a:t>                $Style = 0;</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$model = D("Copy");</a:t>
            </a:r>
          </a:p>
          <a:p>
            <a:pPr marL="0" indent="0" algn="l"/>
            <a:r>
              <a:rPr lang="en-US" altLang="zh-CN" sz="1200" b="0" u="none">
                <a:latin typeface="宋体" charset="0"/>
                <a:ea typeface="宋体" charset="0"/>
                <a:cs typeface="宋体" charset="0"/>
              </a:rPr>
              <a:t>            if (!$model-&gt;create()) {</a:t>
            </a:r>
          </a:p>
          <a:p>
            <a:pPr marL="0" indent="0" algn="l"/>
            <a:r>
              <a:rPr lang="en-US" altLang="zh-CN" sz="1200" b="0" u="none">
                <a:latin typeface="宋体" charset="0"/>
                <a:ea typeface="宋体" charset="0"/>
                <a:cs typeface="宋体" charset="0"/>
              </a:rPr>
              <a:t>                // </a:t>
            </a:r>
            <a:r>
              <a:rPr lang="zh-CN" altLang="en-US" sz="1200" b="0" u="none">
                <a:latin typeface="宋体" charset="0"/>
                <a:ea typeface="宋体" charset="0"/>
                <a:cs typeface="宋体" charset="0"/>
              </a:rPr>
              <a:t>如果创建失败 表示验证没有通过 输出错误提示信息</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$this-&gt;error($model-&gt;getError());</a:t>
            </a:r>
          </a:p>
          <a:p>
            <a:pPr marL="0" indent="0" algn="l"/>
            <a:r>
              <a:rPr lang="en-US" altLang="zh-CN" sz="1200" b="0" u="none">
                <a:latin typeface="宋体" charset="0"/>
                <a:ea typeface="宋体" charset="0"/>
                <a:cs typeface="宋体" charset="0"/>
              </a:rPr>
              <a:t>                exit();</a:t>
            </a:r>
          </a:p>
          <a:p>
            <a:pPr marL="0" indent="0" algn="l"/>
            <a:r>
              <a:rPr lang="en-US" altLang="zh-CN" sz="1200" b="0" u="none">
                <a:latin typeface="宋体" charset="0"/>
                <a:ea typeface="宋体" charset="0"/>
                <a:cs typeface="宋体" charset="0"/>
              </a:rPr>
              <a:t>            } else {</a:t>
            </a:r>
          </a:p>
          <a:p>
            <a:pPr marL="0" indent="0" algn="l"/>
            <a:r>
              <a:rPr lang="en-US" altLang="zh-CN" sz="1200" b="0" u="none">
                <a:latin typeface="宋体" charset="0"/>
                <a:ea typeface="宋体" charset="0"/>
                <a:cs typeface="宋体" charset="0"/>
              </a:rPr>
              <a:t>                $model-&gt;Username=$_SESSION['username'];</a:t>
            </a:r>
          </a:p>
          <a:p>
            <a:pPr marL="0" indent="0" algn="l"/>
            <a:r>
              <a:rPr lang="en-US" altLang="zh-CN" sz="1200" b="0" u="none">
                <a:latin typeface="宋体" charset="0"/>
                <a:ea typeface="宋体" charset="0"/>
                <a:cs typeface="宋体" charset="0"/>
              </a:rPr>
              <a:t>                $tablename = "copy".uniqid();</a:t>
            </a:r>
          </a:p>
          <a:p>
            <a:pPr marL="0" indent="0" algn="l"/>
            <a:r>
              <a:rPr lang="en-US" altLang="zh-CN" sz="1200" b="0" u="none">
                <a:latin typeface="宋体" charset="0"/>
                <a:ea typeface="宋体" charset="0"/>
                <a:cs typeface="宋体" charset="0"/>
              </a:rPr>
              <a:t>                $model-&gt;Copytable = $tablename;</a:t>
            </a:r>
          </a:p>
          <a:p>
            <a:pPr marL="0" indent="0" algn="l"/>
            <a:r>
              <a:rPr lang="en-US" altLang="zh-CN" sz="1200" b="0" u="none">
                <a:latin typeface="宋体" charset="0"/>
                <a:ea typeface="宋体" charset="0"/>
                <a:cs typeface="宋体" charset="0"/>
              </a:rPr>
              <a:t>                $model-&gt;Copydate = date('Y-m-d H:i:s',time());</a:t>
            </a:r>
          </a:p>
          <a:p>
            <a:pPr marL="0" indent="0" algn="l"/>
            <a:r>
              <a:rPr lang="en-US" altLang="zh-CN" sz="1200" b="0" u="none">
                <a:latin typeface="宋体" charset="0"/>
                <a:ea typeface="宋体" charset="0"/>
                <a:cs typeface="宋体" charset="0"/>
              </a:rPr>
              <a:t>                $model-&gt;Style = $Style;</a:t>
            </a:r>
          </a:p>
          <a:p>
            <a:pPr marL="0" indent="0" algn="l"/>
            <a:r>
              <a:rPr lang="en-US" altLang="zh-CN" sz="1200" b="0" u="none">
                <a:latin typeface="宋体" charset="0"/>
                <a:ea typeface="宋体" charset="0"/>
                <a:cs typeface="宋体" charset="0"/>
              </a:rPr>
              <a:t>                $similarity = I('post.Percent');</a:t>
            </a:r>
          </a:p>
          <a:p>
            <a:pPr marL="0" indent="0" algn="l"/>
            <a:r>
              <a:rPr lang="en-US" altLang="zh-CN" sz="1200" b="0" u="none">
                <a:latin typeface="宋体" charset="0"/>
                <a:ea typeface="宋体" charset="0"/>
                <a:cs typeface="宋体" charset="0"/>
              </a:rPr>
              <a:t>                if ($model-&gt;add()) {</a:t>
            </a:r>
          </a:p>
          <a:p>
            <a:pPr marL="0" indent="0" algn="l"/>
            <a:r>
              <a:rPr lang="en-US" altLang="zh-CN" sz="1200" b="0" u="none">
                <a:latin typeface="宋体" charset="0"/>
                <a:ea typeface="宋体" charset="0"/>
                <a:cs typeface="宋体" charset="0"/>
              </a:rPr>
              <a:t>                    $Dao = M();</a:t>
            </a:r>
          </a:p>
          <a:p>
            <a:pPr marL="0" indent="0" algn="l"/>
            <a:r>
              <a:rPr lang="en-US" altLang="zh-CN" sz="1200" b="0" u="none">
                <a:latin typeface="宋体" charset="0"/>
                <a:ea typeface="宋体" charset="0"/>
                <a:cs typeface="宋体" charset="0"/>
              </a:rPr>
              <a:t>                    $sqlcreate = &lt;&lt;&lt;SQL</a:t>
            </a:r>
          </a:p>
          <a:p>
            <a:pPr marL="0" indent="0" algn="l"/>
            <a:r>
              <a:rPr lang="en-US" altLang="zh-CN" sz="1200" b="0" u="none">
                <a:latin typeface="宋体" charset="0"/>
                <a:ea typeface="宋体" charset="0"/>
                <a:cs typeface="宋体" charset="0"/>
              </a:rPr>
              <a:t>                        CREATE TABLE `{$tablename}` (</a:t>
            </a:r>
          </a:p>
          <a:p>
            <a:pPr marL="0" indent="0" algn="l"/>
            <a:r>
              <a:rPr lang="en-US" altLang="zh-CN" sz="1200" b="0" u="none">
                <a:latin typeface="宋体" charset="0"/>
                <a:ea typeface="宋体" charset="0"/>
                <a:cs typeface="宋体" charset="0"/>
              </a:rPr>
              <a:t>                            `File1` varchar(64) CHARACTER SET utf8 NOT NULL,</a:t>
            </a:r>
          </a:p>
          <a:p>
            <a:pPr marL="0" indent="0" algn="l"/>
            <a:r>
              <a:rPr lang="en-US" altLang="zh-CN" sz="1200" b="0" u="none">
                <a:latin typeface="宋体" charset="0"/>
                <a:ea typeface="宋体" charset="0"/>
                <a:cs typeface="宋体" charset="0"/>
              </a:rPr>
              <a:t>                            `File2` varchar(64) CHARACTER SET utf8 NOT NULL,</a:t>
            </a:r>
          </a:p>
          <a:p>
            <a:pPr marL="0" indent="0" algn="l"/>
            <a:r>
              <a:rPr lang="en-US" altLang="zh-CN" sz="1200" b="0" u="none">
                <a:latin typeface="宋体" charset="0"/>
                <a:ea typeface="宋体" charset="0"/>
                <a:cs typeface="宋体" charset="0"/>
              </a:rPr>
              <a:t>                            `Similarity` varchar(11) NOT NULL</a:t>
            </a:r>
          </a:p>
          <a:p>
            <a:pPr marL="0" indent="0" algn="l"/>
            <a:r>
              <a:rPr lang="en-US" altLang="zh-CN" sz="1200" b="0" u="none">
                <a:latin typeface="宋体" charset="0"/>
                <a:ea typeface="宋体" charset="0"/>
                <a:cs typeface="宋体"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07950" y="1484630"/>
            <a:ext cx="5080000" cy="2286000"/>
          </a:xfrm>
          <a:prstGeom prst="rect">
            <a:avLst/>
          </a:prstGeom>
          <a:noFill/>
          <a:ln w="9525">
            <a:noFill/>
            <a:miter/>
          </a:ln>
        </p:spPr>
        <p:txBody>
          <a:bodyPr>
            <a:spAutoFit/>
          </a:bodyPr>
          <a:lstStyle/>
          <a:p>
            <a:pPr marL="0" indent="0" algn="l"/>
            <a:r>
              <a:rPr lang="en-US" altLang="zh-CN" sz="1200" b="0" u="none">
                <a:latin typeface="宋体" charset="0"/>
                <a:ea typeface="宋体" charset="0"/>
                <a:cs typeface="宋体" charset="0"/>
              </a:rPr>
              <a:t>SQL;</a:t>
            </a:r>
          </a:p>
          <a:p>
            <a:pPr marL="0" indent="0" algn="l"/>
            <a:r>
              <a:rPr lang="en-US" altLang="zh-CN" sz="1200" b="0" u="none">
                <a:latin typeface="宋体" charset="0"/>
                <a:ea typeface="宋体" charset="0"/>
                <a:cs typeface="宋体" charset="0"/>
              </a:rPr>
              <a:t>                            $Dao-&gt;execute($sqladd,true);</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$this-&gt;success("</a:t>
            </a:r>
            <a:r>
              <a:rPr lang="zh-CN" altLang="en-US" sz="1200" b="0" u="none">
                <a:latin typeface="宋体" charset="0"/>
                <a:ea typeface="宋体" charset="0"/>
                <a:cs typeface="宋体" charset="0"/>
              </a:rPr>
              <a:t>抄袭检测完成</a:t>
            </a:r>
            <a:r>
              <a:rPr lang="en-US" altLang="zh-CN" sz="1200" b="0" u="none">
                <a:latin typeface="Calibri" pitchFamily="2" charset="0"/>
                <a:ea typeface="Calibri" pitchFamily="2" charset="0"/>
                <a:cs typeface="Calibri" pitchFamily="2" charset="0"/>
              </a:rPr>
              <a:t>", U('Copy/index'));</a:t>
            </a:r>
            <a:endParaRPr lang="en-US" altLang="zh-CN" sz="1200" b="0" u="none">
              <a:latin typeface="宋体" charset="0"/>
              <a:ea typeface="宋体" charset="0"/>
              <a:cs typeface="宋体" charset="0"/>
            </a:endParaRPr>
          </a:p>
          <a:p>
            <a:pPr marL="0" indent="0" algn="l"/>
            <a:r>
              <a:rPr lang="en-US" altLang="zh-CN" sz="1200" b="0" u="none">
                <a:latin typeface="宋体" charset="0"/>
                <a:ea typeface="宋体" charset="0"/>
                <a:cs typeface="宋体" charset="0"/>
              </a:rPr>
              <a:t>                } else {</a:t>
            </a:r>
          </a:p>
          <a:p>
            <a:pPr marL="0" indent="0" algn="l"/>
            <a:r>
              <a:rPr lang="en-US" altLang="zh-CN" sz="1200" b="0" u="none">
                <a:latin typeface="宋体" charset="0"/>
                <a:ea typeface="宋体" charset="0"/>
                <a:cs typeface="宋体" charset="0"/>
              </a:rPr>
              <a:t>                    $this-&gt;error("</a:t>
            </a:r>
            <a:r>
              <a:rPr lang="zh-CN" altLang="en-US" sz="1200" b="0" u="none">
                <a:latin typeface="宋体" charset="0"/>
                <a:ea typeface="宋体" charset="0"/>
                <a:cs typeface="宋体" charset="0"/>
              </a:rPr>
              <a:t>抄袭检测失败</a:t>
            </a:r>
            <a:r>
              <a:rPr lang="en-US" altLang="zh-CN" sz="1200" b="0" u="none">
                <a:latin typeface="Calibri" pitchFamily="2" charset="0"/>
                <a:ea typeface="Calibri" pitchFamily="2" charset="0"/>
                <a:cs typeface="Calibri" pitchFamily="2" charset="0"/>
              </a:rPr>
              <a:t>");</a:t>
            </a:r>
            <a:endParaRPr lang="en-US" altLang="zh-CN" sz="1200" b="0" u="none">
              <a:latin typeface="宋体" charset="0"/>
              <a:ea typeface="宋体" charset="0"/>
              <a:cs typeface="宋体" charset="0"/>
            </a:endParaRP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283845" y="1546860"/>
            <a:ext cx="8702040" cy="1920240"/>
          </a:xfrm>
          <a:prstGeom prst="rect">
            <a:avLst/>
          </a:prstGeom>
          <a:noFill/>
          <a:ln w="9525">
            <a:noFill/>
            <a:miter/>
          </a:ln>
        </p:spPr>
        <p:txBody>
          <a:bodyPr wrap="square">
            <a:spAutoFit/>
          </a:bodyPr>
          <a:lstStyle/>
          <a:p>
            <a:pPr marL="0" indent="0" algn="l"/>
            <a:r>
              <a:rPr lang="en-US" altLang="zh-CN" sz="2400" b="0" u="none">
                <a:latin typeface="+mn-ea"/>
                <a:ea typeface="+mn-ea"/>
                <a:cs typeface="宋体" charset="0"/>
              </a:rPr>
              <a:t>    </a:t>
            </a:r>
            <a:r>
              <a:rPr lang="zh-CN" altLang="en-US" sz="2400" b="0" u="none">
                <a:latin typeface="+mn-ea"/>
                <a:ea typeface="+mn-ea"/>
                <a:cs typeface="宋体" charset="0"/>
              </a:rPr>
              <a:t>完成抄袭检测，可以在界面中查看抄袭检测结果，并且可以下载结果到本地。这部分实现起来也比较简单，就是把数据库的数据读取出来，遍历一遍显示。比较麻烦一点的是需要分页查看。这里使用的框架的一个</a:t>
            </a:r>
            <a:r>
              <a:rPr lang="en-US" altLang="zh-CN" sz="2400" b="0" u="none">
                <a:latin typeface="+mn-ea"/>
                <a:ea typeface="+mn-ea"/>
                <a:cs typeface="Calibri" pitchFamily="2" charset="0"/>
              </a:rPr>
              <a:t>page</a:t>
            </a:r>
            <a:r>
              <a:rPr lang="zh-CN" altLang="en-US" sz="2400" b="0" u="none">
                <a:latin typeface="+mn-ea"/>
                <a:ea typeface="+mn-ea"/>
                <a:cs typeface="宋体" charset="0"/>
              </a:rPr>
              <a:t>类，轻松实现分页的功能。界面如下图所示：</a:t>
            </a:r>
            <a:endParaRPr lang="zh-CN" altLang="en-US" sz="2400">
              <a:latin typeface="+mn-ea"/>
              <a:ea typeface="+mn-ea"/>
            </a:endParaRPr>
          </a:p>
        </p:txBody>
      </p:sp>
      <p:pic>
        <p:nvPicPr>
          <p:cNvPr id="11" name="图片 10" descr="IMG_256"/>
          <p:cNvPicPr>
            <a:picLocks noChangeAspect="1"/>
          </p:cNvPicPr>
          <p:nvPr/>
        </p:nvPicPr>
        <p:blipFill>
          <a:blip r:embed="rId3" r:link="rId4"/>
          <a:stretch>
            <a:fillRect/>
          </a:stretch>
        </p:blipFill>
        <p:spPr>
          <a:xfrm>
            <a:off x="2051685" y="3429000"/>
            <a:ext cx="4817110" cy="317563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35560" y="1557020"/>
            <a:ext cx="8899525" cy="4480560"/>
          </a:xfrm>
          <a:prstGeom prst="rect">
            <a:avLst/>
          </a:prstGeom>
          <a:noFill/>
          <a:ln w="9525">
            <a:noFill/>
            <a:miter/>
          </a:ln>
        </p:spPr>
        <p:txBody>
          <a:bodyPr wrap="square">
            <a:spAutoFit/>
          </a:bodyPr>
          <a:lstStyle/>
          <a:p>
            <a:pPr marL="0" indent="0" algn="l"/>
            <a:r>
              <a:rPr lang="zh-CN" altLang="en-US" sz="1200" b="0" u="none">
                <a:latin typeface="宋体" charset="0"/>
                <a:ea typeface="宋体" charset="0"/>
                <a:cs typeface="宋体" charset="0"/>
              </a:rPr>
              <a:t>代码实现简单：</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public function lookup($number,$copytable){</a:t>
            </a:r>
          </a:p>
          <a:p>
            <a:pPr marL="0" indent="0" algn="l"/>
            <a:r>
              <a:rPr lang="en-US" altLang="zh-CN" sz="1200" b="0" u="none">
                <a:latin typeface="宋体" charset="0"/>
                <a:ea typeface="宋体" charset="0"/>
                <a:cs typeface="宋体" charset="0"/>
              </a:rPr>
              <a:t>        $style = substr( $number, 0, 1 );</a:t>
            </a:r>
          </a:p>
          <a:p>
            <a:pPr marL="0" indent="0" algn="l"/>
            <a:r>
              <a:rPr lang="en-US" altLang="zh-CN" sz="1200" b="0" u="none">
                <a:latin typeface="宋体" charset="0"/>
                <a:ea typeface="宋体" charset="0"/>
                <a:cs typeface="宋体" charset="0"/>
              </a:rPr>
              <a:t>        if($style == 'J'){</a:t>
            </a:r>
          </a:p>
          <a:p>
            <a:pPr marL="0" indent="0" algn="l"/>
            <a:r>
              <a:rPr lang="en-US" altLang="zh-CN" sz="1200" b="0" u="none">
                <a:latin typeface="宋体" charset="0"/>
                <a:ea typeface="宋体" charset="0"/>
                <a:cs typeface="宋体" charset="0"/>
              </a:rPr>
              <a:t>            $course = M('Course');</a:t>
            </a:r>
          </a:p>
          <a:p>
            <a:pPr marL="0" indent="0" algn="l"/>
            <a:r>
              <a:rPr lang="en-US" altLang="zh-CN" sz="1200" b="0" u="none">
                <a:latin typeface="宋体" charset="0"/>
                <a:ea typeface="宋体" charset="0"/>
                <a:cs typeface="宋体" charset="0"/>
              </a:rPr>
              <a:t>            $file = $course-&gt;field('Detail,Mark')-&gt;where(array('Number'=&gt;$number))-&gt;find();</a:t>
            </a:r>
          </a:p>
          <a:p>
            <a:pPr marL="0" indent="0" algn="l"/>
            <a:r>
              <a:rPr lang="en-US" altLang="zh-CN" sz="1200" b="0" u="none">
                <a:latin typeface="宋体" charset="0"/>
                <a:ea typeface="宋体" charset="0"/>
                <a:cs typeface="宋体" charset="0"/>
              </a:rPr>
              <a:t>        }else{</a:t>
            </a:r>
          </a:p>
          <a:p>
            <a:pPr marL="0" indent="0" algn="l"/>
            <a:r>
              <a:rPr lang="en-US" altLang="zh-CN" sz="1200" b="0" u="none">
                <a:latin typeface="宋体" charset="0"/>
                <a:ea typeface="宋体" charset="0"/>
                <a:cs typeface="宋体" charset="0"/>
              </a:rPr>
              <a:t>            $topic = M('Topic');</a:t>
            </a:r>
          </a:p>
          <a:p>
            <a:pPr marL="0" indent="0" algn="l"/>
            <a:r>
              <a:rPr lang="en-US" altLang="zh-CN" sz="1200" b="0" u="none">
                <a:latin typeface="宋体" charset="0"/>
                <a:ea typeface="宋体" charset="0"/>
                <a:cs typeface="宋体" charset="0"/>
              </a:rPr>
              <a:t>            $file = $topic-&gt;field('Detail,Mark')-&gt;where(array('Number'=&gt;$number))-&gt;find();</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$Detail = $file['Detail'];</a:t>
            </a:r>
          </a:p>
          <a:p>
            <a:pPr marL="0" indent="0" algn="l"/>
            <a:r>
              <a:rPr lang="en-US" altLang="zh-CN" sz="1200" b="0" u="none">
                <a:latin typeface="宋体" charset="0"/>
                <a:ea typeface="宋体" charset="0"/>
                <a:cs typeface="宋体" charset="0"/>
              </a:rPr>
              <a:t>        $Mark = $file['Mark'];</a:t>
            </a:r>
          </a:p>
          <a:p>
            <a:pPr marL="0" indent="0" algn="l"/>
            <a:r>
              <a:rPr lang="en-US" altLang="zh-CN" sz="1200" b="0" u="none">
                <a:latin typeface="宋体" charset="0"/>
                <a:ea typeface="宋体" charset="0"/>
                <a:cs typeface="宋体" charset="0"/>
              </a:rPr>
              <a:t>        $model = M($copytable);</a:t>
            </a:r>
          </a:p>
          <a:p>
            <a:pPr marL="0" indent="0" algn="l"/>
            <a:r>
              <a:rPr lang="en-US" altLang="zh-CN" sz="1200" b="0" u="none">
                <a:latin typeface="宋体" charset="0"/>
                <a:ea typeface="宋体" charset="0"/>
                <a:cs typeface="宋体" charset="0"/>
              </a:rPr>
              <a:t>        $count  = $model -&gt;count();// </a:t>
            </a:r>
            <a:r>
              <a:rPr lang="zh-CN" altLang="en-US" sz="1200" b="0" u="none">
                <a:latin typeface="宋体" charset="0"/>
                <a:ea typeface="宋体" charset="0"/>
                <a:cs typeface="宋体" charset="0"/>
              </a:rPr>
              <a:t>查询满足要求的总记录数</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$Page = new \Extend\Page($count,15);// </a:t>
            </a:r>
            <a:r>
              <a:rPr lang="zh-CN" altLang="en-US" sz="1200" b="0" u="none">
                <a:latin typeface="宋体" charset="0"/>
                <a:ea typeface="宋体" charset="0"/>
                <a:cs typeface="宋体" charset="0"/>
              </a:rPr>
              <a:t>实例化分页类 传入总记录数和每页显示的记录数</a:t>
            </a:r>
            <a:r>
              <a:rPr lang="en-US" altLang="zh-CN" sz="1200" b="0" u="none">
                <a:latin typeface="Calibri" pitchFamily="2" charset="0"/>
                <a:ea typeface="Calibri" pitchFamily="2" charset="0"/>
                <a:cs typeface="Calibri" pitchFamily="2" charset="0"/>
              </a:rPr>
              <a:t>(25)</a:t>
            </a:r>
            <a:endParaRPr lang="en-US" altLang="zh-CN" sz="1200" b="0" u="none">
              <a:latin typeface="宋体" charset="0"/>
              <a:ea typeface="宋体" charset="0"/>
              <a:cs typeface="宋体" charset="0"/>
            </a:endParaRPr>
          </a:p>
          <a:p>
            <a:pPr marL="0" indent="0" algn="l"/>
            <a:r>
              <a:rPr lang="en-US" altLang="zh-CN" sz="1200" b="0" u="none">
                <a:latin typeface="宋体" charset="0"/>
                <a:ea typeface="宋体" charset="0"/>
                <a:cs typeface="宋体" charset="0"/>
              </a:rPr>
              <a:t>        $show = $Page-&gt;show();// </a:t>
            </a:r>
            <a:r>
              <a:rPr lang="zh-CN" altLang="en-US" sz="1200" b="0" u="none">
                <a:latin typeface="宋体" charset="0"/>
                <a:ea typeface="宋体" charset="0"/>
                <a:cs typeface="宋体" charset="0"/>
              </a:rPr>
              <a:t>分页显示输出</a:t>
            </a:r>
          </a:p>
          <a:p>
            <a:pPr marL="0" indent="0" algn="l"/>
            <a:r>
              <a:rPr lang="zh-CN" altLang="en-US" sz="1200" b="0" u="none">
                <a:latin typeface="宋体" charset="0"/>
                <a:ea typeface="宋体" charset="0"/>
                <a:cs typeface="宋体" charset="0"/>
              </a:rPr>
              <a:t>        </a:t>
            </a:r>
            <a:r>
              <a:rPr lang="en-US" altLang="zh-CN" sz="1200" b="0" u="none">
                <a:latin typeface="宋体" charset="0"/>
                <a:ea typeface="宋体" charset="0"/>
                <a:cs typeface="宋体" charset="0"/>
              </a:rPr>
              <a:t>$filedetail = $model-&gt;limit($Page-&gt;firstRow.','.$Page-&gt;listRows)-&gt;select();</a:t>
            </a:r>
          </a:p>
          <a:p>
            <a:pPr marL="0" indent="0" algn="l"/>
            <a:r>
              <a:rPr lang="en-US" altLang="zh-CN" sz="1200" b="0" u="none">
                <a:latin typeface="宋体" charset="0"/>
                <a:ea typeface="宋体" charset="0"/>
                <a:cs typeface="宋体" charset="0"/>
              </a:rPr>
              <a:t>        $this-&gt;assign('page',$show);</a:t>
            </a:r>
          </a:p>
          <a:p>
            <a:pPr marL="0" indent="0" algn="l"/>
            <a:r>
              <a:rPr lang="en-US" altLang="zh-CN" sz="1200" b="0" u="none">
                <a:latin typeface="宋体" charset="0"/>
                <a:ea typeface="宋体" charset="0"/>
                <a:cs typeface="宋体" charset="0"/>
              </a:rPr>
              <a:t>        $this-&gt;assign('Detail',$Detail);</a:t>
            </a:r>
          </a:p>
          <a:p>
            <a:pPr marL="0" indent="0" algn="l"/>
            <a:r>
              <a:rPr lang="en-US" altLang="zh-CN" sz="1200" b="0" u="none">
                <a:latin typeface="宋体" charset="0"/>
                <a:ea typeface="宋体" charset="0"/>
                <a:cs typeface="宋体" charset="0"/>
              </a:rPr>
              <a:t>        $this-&gt;assign('Mark',$Mark);</a:t>
            </a:r>
          </a:p>
          <a:p>
            <a:pPr marL="0" indent="0" algn="l"/>
            <a:r>
              <a:rPr lang="en-US" altLang="zh-CN" sz="1200" b="0" u="none">
                <a:latin typeface="宋体" charset="0"/>
                <a:ea typeface="宋体" charset="0"/>
                <a:cs typeface="宋体" charset="0"/>
              </a:rPr>
              <a:t>        $this-&gt;assign('number',$number);</a:t>
            </a:r>
          </a:p>
          <a:p>
            <a:pPr marL="0" indent="0" algn="l"/>
            <a:r>
              <a:rPr lang="en-US" altLang="zh-CN" sz="1200" b="0" u="none">
                <a:latin typeface="宋体" charset="0"/>
                <a:ea typeface="宋体" charset="0"/>
                <a:cs typeface="宋体" charset="0"/>
              </a:rPr>
              <a:t>        $this-&gt;assign('filedetail',$filedetail);</a:t>
            </a:r>
          </a:p>
          <a:p>
            <a:pPr marL="0" indent="0" algn="l"/>
            <a:r>
              <a:rPr lang="en-US" altLang="zh-CN" sz="1200" b="0" u="none">
                <a:latin typeface="宋体" charset="0"/>
                <a:ea typeface="宋体" charset="0"/>
                <a:cs typeface="宋体" charset="0"/>
              </a:rPr>
              <a:t>        $this-&gt;display(); </a:t>
            </a:r>
          </a:p>
          <a:p>
            <a:pPr marL="0" indent="0" algn="l"/>
            <a:r>
              <a:rPr lang="en-US" altLang="zh-CN" sz="1200" b="0" u="none">
                <a:latin typeface="宋体" charset="0"/>
                <a:ea typeface="宋体" charset="0"/>
                <a:cs typeface="宋体"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70815" y="1398905"/>
            <a:ext cx="8566785" cy="3017520"/>
          </a:xfrm>
          <a:prstGeom prst="rect">
            <a:avLst/>
          </a:prstGeom>
          <a:noFill/>
          <a:ln w="9525">
            <a:noFill/>
            <a:miter/>
          </a:ln>
        </p:spPr>
        <p:txBody>
          <a:bodyPr wrap="square">
            <a:spAutoFit/>
          </a:bodyPr>
          <a:lstStyle/>
          <a:p>
            <a:pPr marL="0" indent="0" algn="l"/>
            <a:r>
              <a:rPr lang="en-US" altLang="zh-CN" sz="2400" b="1" u="none">
                <a:solidFill>
                  <a:srgbClr val="000000"/>
                </a:solidFill>
                <a:latin typeface="+mn-ea"/>
                <a:ea typeface="+mn-ea"/>
                <a:cs typeface="宋体" charset="0"/>
              </a:rPr>
              <a:t>4.3 </a:t>
            </a:r>
            <a:r>
              <a:rPr lang="zh-CN" altLang="en-US" sz="2400" b="1" u="none">
                <a:solidFill>
                  <a:srgbClr val="000000"/>
                </a:solidFill>
                <a:latin typeface="+mn-ea"/>
                <a:ea typeface="+mn-ea"/>
                <a:cs typeface="宋体" charset="0"/>
              </a:rPr>
              <a:t>代码自动评测</a:t>
            </a:r>
            <a:endParaRPr lang="zh-CN" altLang="en-US" sz="2400" b="1" u="none">
              <a:latin typeface="+mn-ea"/>
              <a:ea typeface="+mn-ea"/>
              <a:cs typeface="宋体" charset="0"/>
            </a:endParaRPr>
          </a:p>
          <a:p>
            <a:pPr marL="0" indent="0" algn="l"/>
            <a:r>
              <a:rPr lang="zh-CN" altLang="en-US" sz="2400" b="0" u="none">
                <a:latin typeface="+mn-ea"/>
                <a:ea typeface="+mn-ea"/>
                <a:cs typeface="宋体" charset="0"/>
              </a:rPr>
              <a:t>源代码的自动编译、运行、评判结果后端程序是通过</a:t>
            </a:r>
            <a:r>
              <a:rPr lang="en-US" altLang="zh-CN" sz="2400" b="0" u="none">
                <a:latin typeface="+mn-ea"/>
                <a:ea typeface="+mn-ea"/>
                <a:cs typeface="Calibri" pitchFamily="2" charset="0"/>
              </a:rPr>
              <a:t>linux</a:t>
            </a:r>
            <a:r>
              <a:rPr lang="zh-CN" altLang="en-US" sz="2400" b="0" u="none">
                <a:latin typeface="+mn-ea"/>
                <a:ea typeface="+mn-ea"/>
                <a:cs typeface="宋体" charset="0"/>
              </a:rPr>
              <a:t>下</a:t>
            </a:r>
            <a:r>
              <a:rPr lang="en-US" altLang="zh-CN" sz="2400" b="0" u="none">
                <a:latin typeface="+mn-ea"/>
                <a:ea typeface="+mn-ea"/>
                <a:cs typeface="Calibri" pitchFamily="2" charset="0"/>
              </a:rPr>
              <a:t>c</a:t>
            </a:r>
            <a:r>
              <a:rPr lang="zh-CN" altLang="en-US" sz="2400" b="0" u="none">
                <a:latin typeface="+mn-ea"/>
                <a:ea typeface="+mn-ea"/>
                <a:cs typeface="宋体" charset="0"/>
              </a:rPr>
              <a:t>语言编程实现，这是整个系统最核心的部分。首先是对后端代码的说明。</a:t>
            </a:r>
          </a:p>
          <a:p>
            <a:pPr marL="0" indent="0" algn="l"/>
            <a:r>
              <a:rPr lang="zh-CN" altLang="en-US" sz="2400" b="0" u="none">
                <a:latin typeface="+mn-ea"/>
                <a:ea typeface="+mn-ea"/>
                <a:cs typeface="宋体" charset="0"/>
              </a:rPr>
              <a:t>首先是源代码的自动编译，代码的过程主要是：</a:t>
            </a:r>
            <a:r>
              <a:rPr lang="en-US" altLang="zh-CN" sz="2400" b="0" u="none">
                <a:latin typeface="+mn-ea"/>
                <a:ea typeface="+mn-ea"/>
                <a:cs typeface="Calibri" pitchFamily="2" charset="0"/>
              </a:rPr>
              <a:t>fork</a:t>
            </a:r>
            <a:r>
              <a:rPr lang="zh-CN" altLang="en-US" sz="2400" b="0" u="none">
                <a:latin typeface="+mn-ea"/>
                <a:ea typeface="+mn-ea"/>
                <a:cs typeface="宋体" charset="0"/>
              </a:rPr>
              <a:t>出一个进程，在进程中系统调用</a:t>
            </a:r>
            <a:r>
              <a:rPr lang="en-US" altLang="zh-CN" sz="2400" b="0" u="none">
                <a:latin typeface="+mn-ea"/>
                <a:ea typeface="+mn-ea"/>
                <a:cs typeface="Calibri" pitchFamily="2" charset="0"/>
              </a:rPr>
              <a:t>gcc</a:t>
            </a:r>
            <a:r>
              <a:rPr lang="zh-CN" altLang="en-US" sz="2400" b="0" u="none">
                <a:latin typeface="+mn-ea"/>
                <a:ea typeface="+mn-ea"/>
                <a:cs typeface="宋体" charset="0"/>
              </a:rPr>
              <a:t>完成编译，编译出来的可执行文件放在对应的目录下的</a:t>
            </a:r>
            <a:r>
              <a:rPr lang="en-US" altLang="zh-CN" sz="2400" b="0" u="none">
                <a:latin typeface="+mn-ea"/>
                <a:ea typeface="+mn-ea"/>
                <a:cs typeface="Calibri" pitchFamily="2" charset="0"/>
              </a:rPr>
              <a:t>file</a:t>
            </a:r>
            <a:r>
              <a:rPr lang="zh-CN" altLang="en-US" sz="2400" b="0" u="none">
                <a:latin typeface="+mn-ea"/>
                <a:ea typeface="+mn-ea"/>
                <a:cs typeface="宋体" charset="0"/>
              </a:rPr>
              <a:t>目录下。编译通过各警告都视为编译通过，否则失败。核心代码如下</a:t>
            </a:r>
            <a:endParaRPr lang="zh-CN" altLang="en-US" sz="240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375920" y="1477010"/>
            <a:ext cx="8476615" cy="5394960"/>
          </a:xfrm>
          <a:prstGeom prst="rect">
            <a:avLst/>
          </a:prstGeom>
          <a:noFill/>
          <a:ln w="9525">
            <a:noFill/>
            <a:miter/>
          </a:ln>
        </p:spPr>
        <p:txBody>
          <a:bodyPr wrap="square">
            <a:spAutoFit/>
          </a:bodyPr>
          <a:lstStyle/>
          <a:p>
            <a:pPr marL="0" indent="0" algn="l"/>
            <a:r>
              <a:rPr lang="en-US" altLang="zh-CN" sz="1200" b="0" u="none">
                <a:latin typeface="宋体" charset="0"/>
                <a:ea typeface="宋体" charset="0"/>
                <a:cs typeface="宋体" charset="0"/>
              </a:rPr>
              <a:t>int main(int argc,char **argv)</a:t>
            </a:r>
          </a:p>
          <a:p>
            <a:pPr marL="0" indent="0" algn="l"/>
            <a:r>
              <a:rPr lang="en-US" altLang="zh-CN" sz="1200" b="0" u="none">
                <a:latin typeface="宋体" charset="0"/>
                <a:ea typeface="宋体" charset="0"/>
                <a:cs typeface="宋体" charset="0"/>
              </a:rPr>
              <a:t>{</a:t>
            </a:r>
          </a:p>
          <a:p>
            <a:pPr marL="0" indent="0" algn="l"/>
            <a:r>
              <a:rPr lang="en-US" altLang="zh-CN" sz="1200" b="0" u="none">
                <a:latin typeface="宋体" charset="0"/>
                <a:ea typeface="宋体" charset="0"/>
                <a:cs typeface="宋体" charset="0"/>
              </a:rPr>
              <a:t>	pid_t pid,pid1;</a:t>
            </a:r>
          </a:p>
          <a:p>
            <a:pPr marL="0" indent="0" algn="l"/>
            <a:r>
              <a:rPr lang="en-US" altLang="zh-CN" sz="1200" b="0" u="none">
                <a:latin typeface="宋体" charset="0"/>
                <a:ea typeface="宋体" charset="0"/>
                <a:cs typeface="宋体" charset="0"/>
              </a:rPr>
              <a:t>	int status;</a:t>
            </a:r>
          </a:p>
          <a:p>
            <a:pPr marL="0" indent="0" algn="l"/>
            <a:r>
              <a:rPr lang="en-US" altLang="zh-CN" sz="1200" b="0" u="none">
                <a:latin typeface="宋体" charset="0"/>
                <a:ea typeface="宋体" charset="0"/>
                <a:cs typeface="宋体" charset="0"/>
              </a:rPr>
              <a:t>	char buffer[50];</a:t>
            </a:r>
          </a:p>
          <a:p>
            <a:pPr marL="0" indent="0" algn="l"/>
            <a:r>
              <a:rPr lang="en-US" altLang="zh-CN" sz="1200" b="0" u="none">
                <a:latin typeface="宋体" charset="0"/>
                <a:ea typeface="宋体" charset="0"/>
                <a:cs typeface="宋体" charset="0"/>
              </a:rPr>
              <a:t>	char buf[50];</a:t>
            </a:r>
          </a:p>
          <a:p>
            <a:pPr marL="0" indent="0" algn="l"/>
            <a:r>
              <a:rPr lang="en-US" altLang="zh-CN" sz="1200" b="0" u="none">
                <a:latin typeface="宋体" charset="0"/>
                <a:ea typeface="宋体" charset="0"/>
                <a:cs typeface="宋体" charset="0"/>
              </a:rPr>
              <a:t>	memset(buffer,0,sizeof(buffer));</a:t>
            </a:r>
          </a:p>
          <a:p>
            <a:pPr marL="0" indent="0" algn="l"/>
            <a:r>
              <a:rPr lang="en-US" altLang="zh-CN" sz="1200" b="0" u="none">
                <a:latin typeface="宋体" charset="0"/>
                <a:ea typeface="宋体" charset="0"/>
                <a:cs typeface="宋体" charset="0"/>
              </a:rPr>
              <a:t>	sprintf(buffer,"%s%s%s",argv[1],"/",argv[2]);</a:t>
            </a:r>
          </a:p>
          <a:p>
            <a:pPr marL="0" indent="0" algn="l"/>
            <a:r>
              <a:rPr lang="en-US" altLang="zh-CN" sz="1200" b="0" u="none">
                <a:latin typeface="宋体" charset="0"/>
                <a:ea typeface="宋体" charset="0"/>
                <a:cs typeface="宋体" charset="0"/>
              </a:rPr>
              <a:t>	memset(buf,0,sizeof(buffer));</a:t>
            </a:r>
          </a:p>
          <a:p>
            <a:pPr marL="0" indent="0" algn="l"/>
            <a:r>
              <a:rPr lang="en-US" altLang="zh-CN" sz="1200" b="0" u="none">
                <a:latin typeface="宋体" charset="0"/>
                <a:ea typeface="宋体" charset="0"/>
                <a:cs typeface="宋体" charset="0"/>
              </a:rPr>
              <a:t>	sprintf(buf,"%s%s%s",argv[1],"/file/",argv[2]);</a:t>
            </a:r>
          </a:p>
          <a:p>
            <a:pPr marL="0" indent="0" algn="l"/>
            <a:r>
              <a:rPr lang="en-US" altLang="zh-CN" sz="1200" b="0" u="none">
                <a:latin typeface="宋体" charset="0"/>
                <a:ea typeface="宋体" charset="0"/>
                <a:cs typeface="宋体" charset="0"/>
              </a:rPr>
              <a:t>	char *s=strcat(argv[1],"/file");</a:t>
            </a:r>
          </a:p>
          <a:p>
            <a:pPr marL="0" indent="0" algn="l"/>
            <a:r>
              <a:rPr lang="en-US" altLang="zh-CN" sz="1200" b="0" u="none">
                <a:latin typeface="宋体" charset="0"/>
                <a:ea typeface="宋体" charset="0"/>
                <a:cs typeface="宋体" charset="0"/>
              </a:rPr>
              <a:t>	mkdir(s,0777);</a:t>
            </a:r>
          </a:p>
          <a:p>
            <a:pPr marL="0" indent="0" algn="l"/>
            <a:r>
              <a:rPr lang="en-US" altLang="zh-CN" sz="1200" b="0" u="none">
                <a:latin typeface="宋体" charset="0"/>
                <a:ea typeface="宋体" charset="0"/>
                <a:cs typeface="宋体" charset="0"/>
              </a:rPr>
              <a:t>	int fd[2];</a:t>
            </a:r>
          </a:p>
          <a:p>
            <a:pPr marL="0" indent="0" algn="l"/>
            <a:r>
              <a:rPr lang="en-US" altLang="zh-CN" sz="1200" b="0" u="none">
                <a:latin typeface="宋体" charset="0"/>
                <a:ea typeface="宋体" charset="0"/>
                <a:cs typeface="宋体" charset="0"/>
              </a:rPr>
              <a:t>	pipe(fd);</a:t>
            </a:r>
          </a:p>
          <a:p>
            <a:pPr marL="0" indent="0" algn="l"/>
            <a:r>
              <a:rPr lang="en-US" altLang="zh-CN" sz="1200" b="0" u="none">
                <a:latin typeface="宋体" charset="0"/>
                <a:ea typeface="宋体" charset="0"/>
                <a:cs typeface="宋体" charset="0"/>
              </a:rPr>
              <a:t>	if((pid=fork())==0)</a:t>
            </a:r>
          </a:p>
          <a:p>
            <a:pPr marL="0" indent="0" algn="l"/>
            <a:r>
              <a:rPr lang="en-US" altLang="zh-CN" sz="1200" b="0" u="none">
                <a:latin typeface="宋体" charset="0"/>
                <a:ea typeface="宋体" charset="0"/>
                <a:cs typeface="宋体" charset="0"/>
              </a:rPr>
              <a:t>	{	</a:t>
            </a:r>
          </a:p>
          <a:p>
            <a:pPr marL="0" indent="0" algn="l"/>
            <a:r>
              <a:rPr lang="en-US" altLang="zh-CN" sz="1200" b="0" u="none">
                <a:latin typeface="宋体" charset="0"/>
                <a:ea typeface="宋体" charset="0"/>
                <a:cs typeface="宋体" charset="0"/>
              </a:rPr>
              <a:t>		close(fd[0]);</a:t>
            </a:r>
          </a:p>
          <a:p>
            <a:pPr marL="0" indent="0" algn="l"/>
            <a:r>
              <a:rPr lang="en-US" altLang="zh-CN" sz="1200" b="0" u="none">
                <a:latin typeface="宋体" charset="0"/>
                <a:ea typeface="宋体" charset="0"/>
                <a:cs typeface="宋体" charset="0"/>
              </a:rPr>
              <a:t>		dup2(fd[1],2);</a:t>
            </a:r>
          </a:p>
          <a:p>
            <a:pPr marL="0" indent="0" algn="l"/>
            <a:r>
              <a:rPr lang="en-US" altLang="zh-CN" sz="1200" b="0" u="none">
                <a:latin typeface="宋体" charset="0"/>
                <a:ea typeface="宋体" charset="0"/>
                <a:cs typeface="宋体" charset="0"/>
              </a:rPr>
              <a:t>		execlp("gcc","gcc",buffer,"-o",buf,(char*)0);</a:t>
            </a:r>
          </a:p>
          <a:p>
            <a:pPr marL="0" indent="0" algn="l"/>
            <a:r>
              <a:rPr lang="en-US" altLang="zh-CN" sz="1200" b="0" u="none">
                <a:latin typeface="宋体" charset="0"/>
                <a:ea typeface="宋体" charset="0"/>
                <a:cs typeface="宋体" charset="0"/>
              </a:rPr>
              <a:t>	}</a:t>
            </a:r>
          </a:p>
          <a:p>
            <a:pPr marL="0" indent="0" algn="l"/>
            <a:r>
              <a:rPr lang="en-US" altLang="zh-CN" sz="1200" b="0" u="none">
                <a:latin typeface="宋体" charset="0"/>
                <a:ea typeface="宋体" charset="0"/>
                <a:cs typeface="宋体" charset="0"/>
              </a:rPr>
              <a:t>	waitpid(pid1,&amp;status,0);</a:t>
            </a:r>
          </a:p>
          <a:p>
            <a:pPr marL="0" indent="0" algn="l"/>
            <a:r>
              <a:rPr lang="en-US" altLang="zh-CN" sz="1200" b="0" u="none">
                <a:latin typeface="宋体" charset="0"/>
                <a:ea typeface="宋体" charset="0"/>
                <a:cs typeface="宋体" charset="0"/>
              </a:rPr>
              <a:t>	char bu[4096];</a:t>
            </a:r>
          </a:p>
          <a:p>
            <a:pPr marL="0" indent="0" algn="l"/>
            <a:r>
              <a:rPr lang="en-US" altLang="zh-CN" sz="1200" b="0" u="none">
                <a:latin typeface="宋体" charset="0"/>
                <a:ea typeface="宋体" charset="0"/>
                <a:cs typeface="宋体" charset="0"/>
              </a:rPr>
              <a:t>	close(fd[1]);</a:t>
            </a:r>
          </a:p>
          <a:p>
            <a:pPr marL="0" indent="0" algn="l"/>
            <a:r>
              <a:rPr lang="en-US" altLang="zh-CN" sz="1200" b="0" u="none">
                <a:latin typeface="宋体" charset="0"/>
                <a:ea typeface="宋体" charset="0"/>
                <a:cs typeface="宋体" charset="0"/>
              </a:rPr>
              <a:t>	int i=read(fd[0],bu,4096);</a:t>
            </a:r>
          </a:p>
          <a:p>
            <a:pPr marL="0" indent="0" algn="l"/>
            <a:r>
              <a:rPr lang="en-US" altLang="zh-CN" sz="1200" b="0" u="none">
                <a:latin typeface="宋体" charset="0"/>
                <a:ea typeface="宋体" charset="0"/>
                <a:cs typeface="宋体" charset="0"/>
              </a:rPr>
              <a:t>	if(status == 0)</a:t>
            </a:r>
          </a:p>
          <a:p>
            <a:pPr marL="0" indent="0" algn="l"/>
            <a:r>
              <a:rPr lang="en-US" altLang="zh-CN" sz="1200" b="0" u="none">
                <a:latin typeface="宋体" charset="0"/>
                <a:ea typeface="宋体" charset="0"/>
                <a:cs typeface="宋体" charset="0"/>
              </a:rPr>
              <a:t>		printf("</a:t>
            </a:r>
            <a:r>
              <a:rPr lang="zh-CN" altLang="en-US" sz="1200" b="0" u="none">
                <a:latin typeface="宋体" charset="0"/>
                <a:ea typeface="宋体" charset="0"/>
                <a:cs typeface="宋体" charset="0"/>
              </a:rPr>
              <a:t>通过</a:t>
            </a:r>
            <a:r>
              <a:rPr lang="en-US" altLang="zh-CN" sz="1200" b="0" u="none">
                <a:latin typeface="Calibri" pitchFamily="2" charset="0"/>
                <a:ea typeface="Calibri" pitchFamily="2" charset="0"/>
                <a:cs typeface="Calibri" pitchFamily="2" charset="0"/>
              </a:rPr>
              <a:t>\n");</a:t>
            </a:r>
            <a:endParaRPr lang="en-US" altLang="zh-CN" sz="1200" b="0" u="none">
              <a:latin typeface="宋体" charset="0"/>
              <a:ea typeface="宋体" charset="0"/>
              <a:cs typeface="宋体" charset="0"/>
            </a:endParaRPr>
          </a:p>
          <a:p>
            <a:pPr marL="0" indent="0" algn="l"/>
            <a:r>
              <a:rPr lang="en-US" altLang="zh-CN" sz="1200" b="0" u="none">
                <a:latin typeface="宋体" charset="0"/>
                <a:ea typeface="宋体" charset="0"/>
                <a:cs typeface="宋体" charset="0"/>
              </a:rPr>
              <a:t>	else</a:t>
            </a:r>
          </a:p>
          <a:p>
            <a:pPr marL="0" indent="0" algn="l"/>
            <a:r>
              <a:rPr lang="en-US" altLang="zh-CN" sz="1200" b="0" u="none">
                <a:latin typeface="宋体" charset="0"/>
                <a:ea typeface="宋体" charset="0"/>
                <a:cs typeface="宋体" charset="0"/>
              </a:rPr>
              <a:t>		printf("</a:t>
            </a:r>
            <a:r>
              <a:rPr lang="zh-CN" altLang="en-US" sz="1200" b="0" u="none">
                <a:latin typeface="宋体" charset="0"/>
                <a:ea typeface="宋体" charset="0"/>
                <a:cs typeface="宋体" charset="0"/>
              </a:rPr>
              <a:t>出错</a:t>
            </a:r>
            <a:r>
              <a:rPr lang="en-US" altLang="zh-CN" sz="1200" b="0" u="none">
                <a:latin typeface="Calibri" pitchFamily="2" charset="0"/>
                <a:ea typeface="Calibri" pitchFamily="2" charset="0"/>
                <a:cs typeface="Calibri" pitchFamily="2" charset="0"/>
              </a:rPr>
              <a:t>\n");</a:t>
            </a:r>
            <a:endParaRPr lang="en-US" altLang="zh-CN" sz="1200" b="0" u="none">
              <a:latin typeface="宋体" charset="0"/>
              <a:ea typeface="宋体" charset="0"/>
              <a:cs typeface="宋体" charset="0"/>
            </a:endParaRPr>
          </a:p>
          <a:p>
            <a:pPr marL="0" indent="0" algn="l"/>
            <a:r>
              <a:rPr lang="en-US" altLang="zh-CN" sz="1200" b="0" u="none">
                <a:latin typeface="宋体" charset="0"/>
                <a:ea typeface="宋体" charset="0"/>
                <a:cs typeface="宋体" charset="0"/>
              </a:rPr>
              <a:t>	return 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221615" y="1473200"/>
            <a:ext cx="8691880" cy="5394960"/>
          </a:xfrm>
          <a:prstGeom prst="rect">
            <a:avLst/>
          </a:prstGeom>
          <a:noFill/>
          <a:ln w="9525">
            <a:noFill/>
            <a:miter/>
          </a:ln>
        </p:spPr>
        <p:txBody>
          <a:bodyPr wrap="square">
            <a:spAutoFit/>
          </a:bodyPr>
          <a:lstStyle/>
          <a:p>
            <a:pPr marL="0" indent="304800" algn="l"/>
            <a:r>
              <a:rPr lang="zh-CN" altLang="en-US" sz="2400" b="0" u="none">
                <a:latin typeface="+mn-ea"/>
                <a:ea typeface="+mn-ea"/>
                <a:cs typeface="宋体" charset="0"/>
              </a:rPr>
              <a:t>自动运行评判结果，代码的过程是：</a:t>
            </a:r>
            <a:r>
              <a:rPr lang="en-US" altLang="zh-CN" sz="2400" b="0" u="none">
                <a:latin typeface="+mn-ea"/>
                <a:ea typeface="+mn-ea"/>
                <a:cs typeface="Calibri" pitchFamily="2" charset="0"/>
              </a:rPr>
              <a:t>fork</a:t>
            </a:r>
            <a:r>
              <a:rPr lang="zh-CN" altLang="en-US" sz="2400" b="0" u="none">
                <a:latin typeface="+mn-ea"/>
                <a:ea typeface="+mn-ea"/>
                <a:cs typeface="宋体" charset="0"/>
              </a:rPr>
              <a:t>出一个进程，系统调用</a:t>
            </a:r>
            <a:r>
              <a:rPr lang="en-US" altLang="zh-CN" sz="2400" b="0" u="none">
                <a:latin typeface="+mn-ea"/>
                <a:ea typeface="+mn-ea"/>
                <a:cs typeface="Calibri" pitchFamily="2" charset="0"/>
              </a:rPr>
              <a:t>gcc</a:t>
            </a:r>
            <a:r>
              <a:rPr lang="zh-CN" altLang="en-US" sz="2400" b="0" u="none">
                <a:latin typeface="+mn-ea"/>
                <a:ea typeface="+mn-ea"/>
                <a:cs typeface="宋体" charset="0"/>
              </a:rPr>
              <a:t>编译好的可执行文件，通过管道完成进程间（父进程与子进程之间）的通信，预设输入通过输入重定向到进程中。这里在执行进程的时候会遇到死进程，无限循环的程序，进程会处于等待状态无法结束。本系统通过</a:t>
            </a:r>
            <a:r>
              <a:rPr lang="en-US" altLang="zh-CN" sz="2400" b="0" u="none">
                <a:latin typeface="+mn-ea"/>
                <a:ea typeface="+mn-ea"/>
                <a:cs typeface="Calibri" pitchFamily="2" charset="0"/>
              </a:rPr>
              <a:t>linux</a:t>
            </a:r>
            <a:r>
              <a:rPr lang="zh-CN" altLang="en-US" sz="2400" b="0" u="none">
                <a:latin typeface="+mn-ea"/>
                <a:ea typeface="+mn-ea"/>
                <a:cs typeface="宋体" charset="0"/>
              </a:rPr>
              <a:t>下的信号机制，允许一个进程最大执行时间为</a:t>
            </a:r>
            <a:r>
              <a:rPr lang="en-US" altLang="zh-CN" sz="2400" b="0" u="none">
                <a:latin typeface="+mn-ea"/>
                <a:ea typeface="+mn-ea"/>
                <a:cs typeface="Calibri" pitchFamily="2" charset="0"/>
              </a:rPr>
              <a:t>5s</a:t>
            </a:r>
            <a:r>
              <a:rPr lang="zh-CN" altLang="en-US" sz="2400" b="0" u="none">
                <a:latin typeface="+mn-ea"/>
                <a:ea typeface="+mn-ea"/>
                <a:cs typeface="宋体" charset="0"/>
              </a:rPr>
              <a:t>，否则程序会向该进程发送</a:t>
            </a:r>
            <a:r>
              <a:rPr lang="en-US" altLang="zh-CN" sz="2400" b="0" u="none">
                <a:latin typeface="+mn-ea"/>
                <a:ea typeface="+mn-ea"/>
                <a:cs typeface="Calibri" pitchFamily="2" charset="0"/>
              </a:rPr>
              <a:t>9</a:t>
            </a:r>
            <a:r>
              <a:rPr lang="zh-CN" altLang="en-US" sz="2400" b="0" u="none">
                <a:latin typeface="+mn-ea"/>
                <a:ea typeface="+mn-ea"/>
                <a:cs typeface="宋体" charset="0"/>
              </a:rPr>
              <a:t>（</a:t>
            </a:r>
            <a:r>
              <a:rPr lang="en-US" altLang="zh-CN" sz="2400" b="0" u="none">
                <a:latin typeface="+mn-ea"/>
                <a:ea typeface="+mn-ea"/>
                <a:cs typeface="Calibri" pitchFamily="2" charset="0"/>
              </a:rPr>
              <a:t>kill</a:t>
            </a:r>
            <a:r>
              <a:rPr lang="zh-CN" altLang="en-US" sz="2400" b="0" u="none">
                <a:latin typeface="+mn-ea"/>
                <a:ea typeface="+mn-ea"/>
                <a:cs typeface="宋体" charset="0"/>
              </a:rPr>
              <a:t>）信号，杀死进程。执行结束的结果与预设的输出对比，相同则结果正确，否则失败。代码如下所示</a:t>
            </a:r>
            <a:r>
              <a:rPr lang="en-US" altLang="zh-CN" sz="2400" b="0" u="none">
                <a:latin typeface="+mn-ea"/>
                <a:ea typeface="+mn-ea"/>
                <a:cs typeface="Calibri" pitchFamily="2" charset="0"/>
              </a:rPr>
              <a:t>: </a:t>
            </a:r>
          </a:p>
          <a:p>
            <a:pPr marL="0" indent="304800" algn="l"/>
            <a:r>
              <a:rPr lang="en-US" altLang="zh-CN" sz="1200" b="0" u="none">
                <a:latin typeface="+mn-ea"/>
                <a:ea typeface="+mn-ea"/>
                <a:cs typeface="Calibri" pitchFamily="2" charset="0"/>
              </a:rPr>
              <a:t>int main(int argc,char **argv)</a:t>
            </a:r>
          </a:p>
          <a:p>
            <a:pPr marL="0" indent="304800" algn="l"/>
            <a:r>
              <a:rPr lang="zh-CN" altLang="en-US" sz="1200">
                <a:latin typeface="+mn-ea"/>
                <a:ea typeface="+mn-ea"/>
              </a:rPr>
              <a:t>{</a:t>
            </a:r>
          </a:p>
          <a:p>
            <a:pPr marL="0" indent="304800" algn="l"/>
            <a:r>
              <a:rPr lang="zh-CN" altLang="en-US" sz="1200">
                <a:latin typeface="+mn-ea"/>
                <a:ea typeface="+mn-ea"/>
              </a:rPr>
              <a:t>	char buffer[100];</a:t>
            </a:r>
          </a:p>
          <a:p>
            <a:pPr marL="0" indent="304800" algn="l"/>
            <a:r>
              <a:rPr lang="zh-CN" altLang="en-US" sz="1200">
                <a:latin typeface="+mn-ea"/>
                <a:ea typeface="+mn-ea"/>
              </a:rPr>
              <a:t>	int status;</a:t>
            </a:r>
          </a:p>
          <a:p>
            <a:pPr marL="0" indent="304800" algn="l"/>
            <a:r>
              <a:rPr lang="zh-CN" altLang="en-US" sz="1200">
                <a:latin typeface="+mn-ea"/>
                <a:ea typeface="+mn-ea"/>
              </a:rPr>
              <a:t>	memset(buffer,0,sizeof(buffer));</a:t>
            </a:r>
          </a:p>
          <a:p>
            <a:pPr marL="0" indent="304800" algn="l"/>
            <a:r>
              <a:rPr lang="zh-CN" altLang="en-US" sz="1200">
                <a:latin typeface="+mn-ea"/>
                <a:ea typeface="+mn-ea"/>
              </a:rPr>
              <a:t>	sprintf(buffer,"%s%s%s%s","./",argv[1],"/",argv[2]);</a:t>
            </a:r>
          </a:p>
          <a:p>
            <a:pPr marL="0" indent="304800" algn="l"/>
            <a:endParaRPr lang="zh-CN" altLang="en-US" sz="1200">
              <a:latin typeface="+mn-ea"/>
              <a:ea typeface="+mn-ea"/>
            </a:endParaRPr>
          </a:p>
          <a:p>
            <a:pPr marL="0" indent="304800" algn="l"/>
            <a:r>
              <a:rPr lang="zh-CN" altLang="en-US" sz="1200">
                <a:latin typeface="+mn-ea"/>
                <a:ea typeface="+mn-ea"/>
              </a:rPr>
              <a:t>	int fd[2],gd[2];</a:t>
            </a:r>
          </a:p>
          <a:p>
            <a:pPr marL="0" indent="304800" algn="l"/>
            <a:r>
              <a:rPr lang="zh-CN" altLang="en-US" sz="1200">
                <a:latin typeface="+mn-ea"/>
                <a:ea typeface="+mn-ea"/>
              </a:rPr>
              <a:t>	pipe(fd);</a:t>
            </a:r>
          </a:p>
          <a:p>
            <a:pPr marL="0" indent="304800" algn="l"/>
            <a:r>
              <a:rPr lang="zh-CN" altLang="en-US" sz="1200">
                <a:latin typeface="+mn-ea"/>
                <a:ea typeface="+mn-ea"/>
              </a:rPr>
              <a:t>	pipe(gd);</a:t>
            </a:r>
          </a:p>
          <a:p>
            <a:pPr marL="0" indent="304800" algn="l"/>
            <a:r>
              <a:rPr lang="zh-CN" altLang="en-US" sz="1200">
                <a:latin typeface="+mn-ea"/>
                <a:ea typeface="+mn-ea"/>
              </a:rPr>
              <a:t>	int num,total=100;</a:t>
            </a:r>
          </a:p>
          <a:p>
            <a:pPr marL="0" indent="304800" algn="l"/>
            <a:r>
              <a:rPr lang="zh-CN" altLang="en-US" sz="1200">
                <a:latin typeface="+mn-ea"/>
                <a:ea typeface="+mn-ea"/>
              </a:rPr>
              <a:t>	while((num = write(fd[1],argv[3],total))!=total){</a:t>
            </a:r>
          </a:p>
          <a:p>
            <a:pPr marL="0" indent="304800" algn="l"/>
            <a:r>
              <a:rPr lang="zh-CN" altLang="en-US" sz="1200">
                <a:latin typeface="+mn-ea"/>
                <a:ea typeface="+mn-ea"/>
              </a:rPr>
              <a:t>		total = total - num;}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79070" y="1772603"/>
            <a:ext cx="8851265" cy="2677795"/>
          </a:xfrm>
          <a:prstGeom prst="rect">
            <a:avLst/>
          </a:prstGeom>
          <a:noFill/>
          <a:ln w="9525">
            <a:noFill/>
            <a:miter/>
          </a:ln>
        </p:spPr>
        <p:txBody>
          <a:bodyPr wrap="none">
            <a:spAutoFit/>
          </a:bodyPr>
          <a:lstStyle/>
          <a:p>
            <a:pPr lvl="0" algn="l" eaLnBrk="1" hangingPunct="1"/>
            <a:r>
              <a:rPr sz="2400" b="1" dirty="0">
                <a:latin typeface="Arial" charset="0"/>
                <a:ea typeface="微软雅黑" pitchFamily="2" charset="-122"/>
              </a:rPr>
              <a:t>3.2技术可行性分析</a:t>
            </a:r>
          </a:p>
          <a:p>
            <a:pPr lvl="0" algn="l" eaLnBrk="1" hangingPunct="1"/>
            <a:r>
              <a:rPr sz="2400" b="1" dirty="0">
                <a:latin typeface="Arial" charset="0"/>
                <a:ea typeface="微软雅黑" pitchFamily="2" charset="-122"/>
              </a:rPr>
              <a:t>       </a:t>
            </a:r>
            <a:r>
              <a:rPr sz="2400" dirty="0">
                <a:latin typeface="+mn-ea"/>
                <a:ea typeface="+mn-ea"/>
              </a:rPr>
              <a:t>本系统基于LAMP环境，在linux系统下，通过apache作为服务</a:t>
            </a:r>
          </a:p>
          <a:p>
            <a:pPr lvl="0" algn="l" eaLnBrk="1" hangingPunct="1"/>
            <a:r>
              <a:rPr sz="2400" dirty="0">
                <a:latin typeface="+mn-ea"/>
                <a:ea typeface="+mn-ea"/>
              </a:rPr>
              <a:t>器，采用关系型数据库mysql，服务器脚本语言使用php来完成整</a:t>
            </a:r>
          </a:p>
          <a:p>
            <a:pPr lvl="0" algn="l" eaLnBrk="1" hangingPunct="1"/>
            <a:r>
              <a:rPr sz="2400" dirty="0">
                <a:latin typeface="+mn-ea"/>
                <a:ea typeface="+mn-ea"/>
              </a:rPr>
              <a:t>套系统。以B/S模型完成以下主要功能：教师的注册登录，题目</a:t>
            </a:r>
          </a:p>
          <a:p>
            <a:pPr lvl="0" algn="l" eaLnBrk="1" hangingPunct="1"/>
            <a:r>
              <a:rPr sz="2400" dirty="0">
                <a:latin typeface="+mn-ea"/>
                <a:ea typeface="+mn-ea"/>
              </a:rPr>
              <a:t>管理，抄袭检测，运行结果判错，结果下载，课堂考评，学生代</a:t>
            </a:r>
          </a:p>
          <a:p>
            <a:pPr lvl="0" algn="l" eaLnBrk="1" hangingPunct="1"/>
            <a:r>
              <a:rPr sz="2400" dirty="0">
                <a:latin typeface="+mn-ea"/>
                <a:ea typeface="+mn-ea"/>
              </a:rPr>
              <a:t>码提交。在功能上，针对代码的自动评测是比较完整的，而且本</a:t>
            </a:r>
          </a:p>
          <a:p>
            <a:pPr lvl="0" algn="l" eaLnBrk="1" hangingPunct="1"/>
            <a:r>
              <a:rPr sz="2400" dirty="0">
                <a:latin typeface="+mn-ea"/>
                <a:ea typeface="+mn-ea"/>
              </a:rPr>
              <a:t>系统很利于后期随功能的需求进行更新和维护。</a:t>
            </a:r>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39" grpId="0"/>
      <p:bldP spid="18443" grpId="0"/>
      <p:bldP spid="1844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70815" y="1509395"/>
            <a:ext cx="7785735" cy="5212080"/>
          </a:xfrm>
          <a:prstGeom prst="rect">
            <a:avLst/>
          </a:prstGeom>
          <a:noFill/>
          <a:ln w="9525">
            <a:noFill/>
            <a:miter/>
          </a:ln>
        </p:spPr>
        <p:txBody>
          <a:bodyPr wrap="square">
            <a:spAutoFit/>
          </a:bodyPr>
          <a:lstStyle/>
          <a:p>
            <a:pPr marL="0" indent="304800" algn="l"/>
            <a:r>
              <a:rPr lang="en-US" altLang="zh-CN" sz="1200" b="0" u="none">
                <a:latin typeface="宋体" charset="0"/>
                <a:ea typeface="宋体" charset="0"/>
                <a:cs typeface="宋体" charset="0"/>
              </a:rPr>
              <a:t>if((pid=fork())==0)</a:t>
            </a:r>
          </a:p>
          <a:p>
            <a:pPr marL="0" indent="304800" algn="l"/>
            <a:r>
              <a:rPr lang="en-US" altLang="zh-CN" sz="1200" b="0" u="none">
                <a:latin typeface="宋体" charset="0"/>
                <a:ea typeface="宋体" charset="0"/>
                <a:cs typeface="宋体" charset="0"/>
              </a:rPr>
              <a:t>	{	</a:t>
            </a:r>
          </a:p>
          <a:p>
            <a:pPr marL="0" indent="304800" algn="l"/>
            <a:r>
              <a:rPr lang="en-US" altLang="zh-CN" sz="1200" b="0" u="none">
                <a:latin typeface="宋体" charset="0"/>
                <a:ea typeface="宋体" charset="0"/>
                <a:cs typeface="宋体" charset="0"/>
              </a:rPr>
              <a:t>		close(fd[1]);</a:t>
            </a:r>
          </a:p>
          <a:p>
            <a:pPr marL="0" indent="304800" algn="l"/>
            <a:r>
              <a:rPr lang="en-US" altLang="zh-CN" sz="1200" b="0" u="none">
                <a:latin typeface="宋体" charset="0"/>
                <a:ea typeface="宋体" charset="0"/>
                <a:cs typeface="宋体" charset="0"/>
              </a:rPr>
              <a:t>		close(gd[0]);</a:t>
            </a:r>
          </a:p>
          <a:p>
            <a:pPr marL="0" indent="304800" algn="l"/>
            <a:r>
              <a:rPr lang="en-US" altLang="zh-CN" sz="1200" b="0" u="none">
                <a:latin typeface="宋体" charset="0"/>
                <a:ea typeface="宋体" charset="0"/>
                <a:cs typeface="宋体" charset="0"/>
              </a:rPr>
              <a:t>		dup2(fd[0],0);</a:t>
            </a:r>
          </a:p>
          <a:p>
            <a:pPr marL="0" indent="304800" algn="l"/>
            <a:r>
              <a:rPr lang="en-US" altLang="zh-CN" sz="1200" b="0" u="none">
                <a:latin typeface="宋体" charset="0"/>
                <a:ea typeface="宋体" charset="0"/>
                <a:cs typeface="宋体" charset="0"/>
              </a:rPr>
              <a:t>		dup2(gd[1],1);</a:t>
            </a:r>
          </a:p>
          <a:p>
            <a:pPr marL="0" indent="304800" algn="l"/>
            <a:r>
              <a:rPr lang="en-US" altLang="zh-CN" sz="1200" b="0" u="none">
                <a:latin typeface="宋体" charset="0"/>
                <a:ea typeface="宋体" charset="0"/>
                <a:cs typeface="宋体" charset="0"/>
              </a:rPr>
              <a:t>		execlp(buffer,argv[2],(char *)0);</a:t>
            </a:r>
          </a:p>
          <a:p>
            <a:pPr marL="0" indent="304800" algn="l"/>
            <a:r>
              <a:rPr lang="en-US" altLang="zh-CN" sz="1200" b="0" u="none">
                <a:latin typeface="宋体" charset="0"/>
                <a:ea typeface="宋体" charset="0"/>
                <a:cs typeface="宋体" charset="0"/>
              </a:rPr>
              <a:t>		</a:t>
            </a:r>
          </a:p>
          <a:p>
            <a:pPr marL="0" indent="304800" algn="l"/>
            <a:r>
              <a:rPr lang="en-US" altLang="zh-CN" sz="1200" b="0" u="none">
                <a:latin typeface="宋体" charset="0"/>
                <a:ea typeface="宋体" charset="0"/>
                <a:cs typeface="宋体" charset="0"/>
              </a:rPr>
              <a:t>	}</a:t>
            </a:r>
          </a:p>
          <a:p>
            <a:pPr marL="0" indent="304800" algn="l"/>
            <a:r>
              <a:rPr lang="en-US" altLang="zh-CN" sz="1200" b="0" u="none">
                <a:latin typeface="宋体" charset="0"/>
                <a:ea typeface="宋体" charset="0"/>
                <a:cs typeface="宋体" charset="0"/>
              </a:rPr>
              <a:t>	signal(SIGALRM,fun);</a:t>
            </a:r>
          </a:p>
          <a:p>
            <a:pPr marL="0" indent="304800" algn="l"/>
            <a:r>
              <a:rPr lang="en-US" altLang="zh-CN" sz="1200" b="0" u="none">
                <a:latin typeface="宋体" charset="0"/>
                <a:ea typeface="宋体" charset="0"/>
                <a:cs typeface="宋体" charset="0"/>
              </a:rPr>
              <a:t>	alarm(5);</a:t>
            </a:r>
          </a:p>
          <a:p>
            <a:pPr marL="0" indent="304800" algn="l"/>
            <a:r>
              <a:rPr lang="en-US" altLang="zh-CN" sz="1200" b="0" u="none">
                <a:latin typeface="宋体" charset="0"/>
                <a:ea typeface="宋体" charset="0"/>
                <a:cs typeface="宋体" charset="0"/>
              </a:rPr>
              <a:t>	waitpid(pid,&amp;status,0);</a:t>
            </a:r>
          </a:p>
          <a:p>
            <a:pPr marL="0" indent="304800" algn="l"/>
            <a:r>
              <a:rPr lang="en-US" altLang="zh-CN" sz="1200" b="0" u="none">
                <a:latin typeface="宋体" charset="0"/>
                <a:ea typeface="宋体" charset="0"/>
                <a:cs typeface="宋体" charset="0"/>
              </a:rPr>
              <a:t>	if(WIFSIGNALED(status))</a:t>
            </a:r>
          </a:p>
          <a:p>
            <a:pPr marL="0" indent="304800" algn="l"/>
            <a:r>
              <a:rPr lang="en-US" altLang="zh-CN" sz="1200" b="0" u="none">
                <a:latin typeface="宋体" charset="0"/>
                <a:ea typeface="宋体" charset="0"/>
                <a:cs typeface="宋体" charset="0"/>
              </a:rPr>
              <a:t>		exit(-1);</a:t>
            </a:r>
          </a:p>
          <a:p>
            <a:pPr marL="0" indent="304800" algn="l"/>
            <a:r>
              <a:rPr lang="en-US" altLang="zh-CN" sz="1200" b="0" u="none">
                <a:latin typeface="宋体" charset="0"/>
                <a:ea typeface="宋体" charset="0"/>
                <a:cs typeface="宋体" charset="0"/>
              </a:rPr>
              <a:t>	else</a:t>
            </a:r>
          </a:p>
          <a:p>
            <a:pPr marL="0" indent="304800" algn="l"/>
            <a:r>
              <a:rPr lang="en-US" altLang="zh-CN" sz="1200" b="0" u="none">
                <a:latin typeface="宋体" charset="0"/>
                <a:ea typeface="宋体" charset="0"/>
                <a:cs typeface="宋体" charset="0"/>
              </a:rPr>
              <a:t>	{</a:t>
            </a:r>
          </a:p>
          <a:p>
            <a:pPr marL="0" indent="304800" algn="l"/>
            <a:r>
              <a:rPr lang="en-US" altLang="zh-CN" sz="1200" b="0" u="none">
                <a:latin typeface="宋体" charset="0"/>
                <a:ea typeface="宋体" charset="0"/>
                <a:cs typeface="宋体" charset="0"/>
              </a:rPr>
              <a:t>		char buff[100];</a:t>
            </a:r>
          </a:p>
          <a:p>
            <a:pPr marL="0" indent="304800" algn="l"/>
            <a:r>
              <a:rPr lang="en-US" altLang="zh-CN" sz="1200" b="0" u="none">
                <a:latin typeface="宋体" charset="0"/>
                <a:ea typeface="宋体" charset="0"/>
                <a:cs typeface="宋体" charset="0"/>
              </a:rPr>
              <a:t>		close(gd[1]);</a:t>
            </a:r>
          </a:p>
          <a:p>
            <a:pPr marL="0" indent="304800" algn="l"/>
            <a:r>
              <a:rPr lang="en-US" altLang="zh-CN" sz="1200" b="0" u="none">
                <a:latin typeface="宋体" charset="0"/>
                <a:ea typeface="宋体" charset="0"/>
                <a:cs typeface="宋体" charset="0"/>
              </a:rPr>
              <a:t>		int n=strlen(argv[4]);</a:t>
            </a:r>
          </a:p>
          <a:p>
            <a:pPr marL="0" indent="304800" algn="l"/>
            <a:r>
              <a:rPr lang="en-US" altLang="zh-CN" sz="1200" b="0" u="none">
                <a:latin typeface="宋体" charset="0"/>
                <a:ea typeface="宋体" charset="0"/>
                <a:cs typeface="宋体" charset="0"/>
              </a:rPr>
              <a:t>		read(gd[0],buff,100);</a:t>
            </a:r>
          </a:p>
          <a:p>
            <a:pPr marL="0" indent="304800" algn="l"/>
            <a:r>
              <a:rPr lang="en-US" altLang="zh-CN" sz="1200" b="0" u="none">
                <a:latin typeface="宋体" charset="0"/>
                <a:ea typeface="宋体" charset="0"/>
                <a:cs typeface="宋体" charset="0"/>
              </a:rPr>
              <a:t>		int r=memcmp(argv[4],buff,n);</a:t>
            </a:r>
          </a:p>
          <a:p>
            <a:pPr marL="0" indent="304800" algn="l"/>
            <a:r>
              <a:rPr lang="en-US" altLang="zh-CN" sz="1200" b="0" u="none">
                <a:latin typeface="宋体" charset="0"/>
                <a:ea typeface="宋体" charset="0"/>
                <a:cs typeface="宋体" charset="0"/>
              </a:rPr>
              <a:t>	        if (r==0)</a:t>
            </a:r>
          </a:p>
          <a:p>
            <a:pPr marL="0" indent="304800" algn="l"/>
            <a:r>
              <a:rPr lang="en-US" altLang="zh-CN" sz="1200" b="0" u="none">
                <a:latin typeface="宋体" charset="0"/>
                <a:ea typeface="宋体" charset="0"/>
                <a:cs typeface="宋体" charset="0"/>
              </a:rPr>
              <a:t>		    printf("</a:t>
            </a:r>
            <a:r>
              <a:rPr lang="zh-CN" altLang="en-US" sz="1200" b="0" u="none">
                <a:latin typeface="宋体" charset="0"/>
                <a:ea typeface="宋体" charset="0"/>
                <a:cs typeface="宋体" charset="0"/>
              </a:rPr>
              <a:t>结果正确</a:t>
            </a:r>
            <a:r>
              <a:rPr lang="en-US" altLang="zh-CN" sz="1200" b="0" u="none">
                <a:latin typeface="Calibri" pitchFamily="2" charset="0"/>
                <a:ea typeface="Calibri" pitchFamily="2" charset="0"/>
                <a:cs typeface="Calibri" pitchFamily="2" charset="0"/>
              </a:rPr>
              <a:t>\n");</a:t>
            </a:r>
            <a:endParaRPr lang="en-US" altLang="zh-CN" sz="1200" b="0" u="none">
              <a:latin typeface="宋体" charset="0"/>
              <a:ea typeface="宋体" charset="0"/>
              <a:cs typeface="宋体" charset="0"/>
            </a:endParaRPr>
          </a:p>
          <a:p>
            <a:pPr marL="0" indent="304800" algn="l"/>
            <a:r>
              <a:rPr lang="en-US" altLang="zh-CN" sz="1200" b="0" u="none">
                <a:latin typeface="宋体" charset="0"/>
                <a:ea typeface="宋体" charset="0"/>
                <a:cs typeface="宋体" charset="0"/>
              </a:rPr>
              <a:t>		else</a:t>
            </a:r>
          </a:p>
          <a:p>
            <a:pPr marL="0" indent="304800" algn="l"/>
            <a:r>
              <a:rPr lang="en-US" altLang="zh-CN" sz="1200" b="0" u="none">
                <a:latin typeface="宋体" charset="0"/>
                <a:ea typeface="宋体" charset="0"/>
                <a:cs typeface="宋体" charset="0"/>
              </a:rPr>
              <a:t>		    printf("</a:t>
            </a:r>
            <a:r>
              <a:rPr lang="zh-CN" altLang="en-US" sz="1200" b="0" u="none">
                <a:latin typeface="宋体" charset="0"/>
                <a:ea typeface="宋体" charset="0"/>
                <a:cs typeface="宋体" charset="0"/>
              </a:rPr>
              <a:t>运行结果出错</a:t>
            </a:r>
            <a:r>
              <a:rPr lang="en-US" altLang="zh-CN" sz="1200" b="0" u="none">
                <a:latin typeface="Calibri" pitchFamily="2" charset="0"/>
                <a:ea typeface="Calibri" pitchFamily="2" charset="0"/>
                <a:cs typeface="Calibri" pitchFamily="2" charset="0"/>
              </a:rPr>
              <a:t>\n");</a:t>
            </a:r>
            <a:endParaRPr lang="en-US" altLang="zh-CN" sz="1200" b="0" u="none">
              <a:latin typeface="宋体" charset="0"/>
              <a:ea typeface="宋体" charset="0"/>
              <a:cs typeface="宋体" charset="0"/>
            </a:endParaRPr>
          </a:p>
          <a:p>
            <a:pPr marL="0" indent="304800" algn="l"/>
            <a:r>
              <a:rPr lang="en-US" altLang="zh-CN" sz="1200" b="0" u="none">
                <a:latin typeface="宋体" charset="0"/>
                <a:ea typeface="宋体" charset="0"/>
                <a:cs typeface="宋体" charset="0"/>
              </a:rPr>
              <a:t>	}</a:t>
            </a:r>
          </a:p>
          <a:p>
            <a:pPr marL="0" indent="304800" algn="l"/>
            <a:r>
              <a:rPr lang="en-US" altLang="zh-CN" sz="1200" b="0" u="none">
                <a:latin typeface="宋体" charset="0"/>
                <a:ea typeface="宋体" charset="0"/>
                <a:cs typeface="宋体" charset="0"/>
              </a:rPr>
              <a:t>	return 0;</a:t>
            </a:r>
          </a:p>
          <a:p>
            <a:pPr marL="0" indent="304800" algn="l"/>
            <a:r>
              <a:rPr lang="en-US" altLang="zh-CN" sz="1200" b="0" u="none">
                <a:latin typeface="宋体" charset="0"/>
                <a:ea typeface="宋体" charset="0"/>
                <a:cs typeface="宋体"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231775" y="1550035"/>
            <a:ext cx="8783955" cy="822960"/>
          </a:xfrm>
          <a:prstGeom prst="rect">
            <a:avLst/>
          </a:prstGeom>
          <a:noFill/>
          <a:ln w="9525">
            <a:noFill/>
            <a:miter/>
          </a:ln>
        </p:spPr>
        <p:txBody>
          <a:bodyPr wrap="square">
            <a:spAutoFit/>
          </a:bodyPr>
          <a:lstStyle/>
          <a:p>
            <a:pPr marL="0" indent="0" algn="l"/>
            <a:r>
              <a:rPr lang="en-US" altLang="zh-CN" sz="2400" b="0" u="none">
                <a:latin typeface="+mn-ea"/>
                <a:ea typeface="+mn-ea"/>
                <a:cs typeface="宋体" charset="0"/>
              </a:rPr>
              <a:t>     </a:t>
            </a:r>
            <a:r>
              <a:rPr lang="zh-CN" altLang="en-US" sz="2400" b="0" u="none">
                <a:latin typeface="+mn-ea"/>
                <a:ea typeface="+mn-ea"/>
                <a:cs typeface="宋体" charset="0"/>
              </a:rPr>
              <a:t>剩下需要做的就是将这两个源文件编译成可运行文件，以供</a:t>
            </a:r>
            <a:r>
              <a:rPr lang="en-US" altLang="zh-CN" sz="2400" b="0" u="none">
                <a:latin typeface="+mn-ea"/>
                <a:ea typeface="+mn-ea"/>
                <a:cs typeface="Calibri" pitchFamily="2" charset="0"/>
              </a:rPr>
              <a:t>php</a:t>
            </a:r>
            <a:r>
              <a:rPr lang="zh-CN" altLang="en-US" sz="2400" b="0" u="none">
                <a:latin typeface="+mn-ea"/>
                <a:ea typeface="+mn-ea"/>
                <a:cs typeface="宋体" charset="0"/>
              </a:rPr>
              <a:t>在服务器可以调用。界面呈现效果如下图所示</a:t>
            </a:r>
            <a:endParaRPr lang="zh-CN" altLang="en-US" sz="2400">
              <a:latin typeface="+mn-ea"/>
              <a:ea typeface="+mn-ea"/>
            </a:endParaRPr>
          </a:p>
        </p:txBody>
      </p:sp>
      <p:pic>
        <p:nvPicPr>
          <p:cNvPr id="12" name="图片 11" descr="IMG_256"/>
          <p:cNvPicPr>
            <a:picLocks noChangeAspect="1"/>
          </p:cNvPicPr>
          <p:nvPr/>
        </p:nvPicPr>
        <p:blipFill>
          <a:blip r:embed="rId3" r:link="rId4"/>
          <a:stretch>
            <a:fillRect/>
          </a:stretch>
        </p:blipFill>
        <p:spPr>
          <a:xfrm>
            <a:off x="395605" y="2348865"/>
            <a:ext cx="4518660" cy="2195830"/>
          </a:xfrm>
          <a:prstGeom prst="rect">
            <a:avLst/>
          </a:prstGeom>
          <a:noFill/>
          <a:ln w="9525">
            <a:noFill/>
            <a:miter/>
          </a:ln>
        </p:spPr>
      </p:pic>
      <p:pic>
        <p:nvPicPr>
          <p:cNvPr id="13" name="图片 12" descr="IMG_256"/>
          <p:cNvPicPr>
            <a:picLocks noChangeAspect="1"/>
          </p:cNvPicPr>
          <p:nvPr/>
        </p:nvPicPr>
        <p:blipFill>
          <a:blip r:embed="rId5" r:link="rId4"/>
          <a:stretch>
            <a:fillRect/>
          </a:stretch>
        </p:blipFill>
        <p:spPr>
          <a:xfrm>
            <a:off x="5004435" y="2348865"/>
            <a:ext cx="3943350" cy="2126615"/>
          </a:xfrm>
          <a:prstGeom prst="rect">
            <a:avLst/>
          </a:prstGeom>
          <a:noFill/>
          <a:ln w="9525">
            <a:noFill/>
            <a:miter/>
          </a:ln>
        </p:spPr>
      </p:pic>
      <p:sp>
        <p:nvSpPr>
          <p:cNvPr id="2" name="文本框 1"/>
          <p:cNvSpPr txBox="1"/>
          <p:nvPr/>
        </p:nvSpPr>
        <p:spPr>
          <a:xfrm>
            <a:off x="315595" y="4653280"/>
            <a:ext cx="8632190" cy="457200"/>
          </a:xfrm>
          <a:prstGeom prst="rect">
            <a:avLst/>
          </a:prstGeom>
          <a:noFill/>
          <a:ln w="9525">
            <a:noFill/>
            <a:miter/>
          </a:ln>
        </p:spPr>
        <p:txBody>
          <a:bodyPr wrap="square">
            <a:spAutoFit/>
          </a:bodyPr>
          <a:lstStyle/>
          <a:p>
            <a:pPr marL="0" indent="0" algn="l"/>
            <a:r>
              <a:rPr lang="en-US" altLang="zh-CN" sz="2400" b="0" u="none">
                <a:latin typeface="宋体" charset="0"/>
                <a:ea typeface="宋体" charset="0"/>
                <a:cs typeface="宋体" charset="0"/>
              </a:rPr>
              <a:t>   </a:t>
            </a:r>
            <a:r>
              <a:rPr lang="zh-CN" altLang="en-US" sz="2400" b="0" u="none">
                <a:latin typeface="宋体" charset="0"/>
                <a:ea typeface="宋体" charset="0"/>
                <a:cs typeface="宋体" charset="0"/>
              </a:rPr>
              <a:t>查看结果与下载结果功能与抄袭检测一样，就不具体说明了。</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30810" y="1429385"/>
            <a:ext cx="8905875" cy="2651760"/>
          </a:xfrm>
          <a:prstGeom prst="rect">
            <a:avLst/>
          </a:prstGeom>
          <a:noFill/>
          <a:ln w="9525">
            <a:noFill/>
            <a:miter/>
          </a:ln>
        </p:spPr>
        <p:txBody>
          <a:bodyPr wrap="square">
            <a:spAutoFit/>
          </a:bodyPr>
          <a:lstStyle/>
          <a:p>
            <a:pPr marL="0" indent="0" algn="l"/>
            <a:r>
              <a:rPr lang="en-US" altLang="zh-CN" sz="2400" b="0" u="none">
                <a:solidFill>
                  <a:srgbClr val="000000"/>
                </a:solidFill>
                <a:latin typeface="宋体" charset="0"/>
                <a:ea typeface="宋体" charset="0"/>
                <a:cs typeface="宋体" charset="0"/>
              </a:rPr>
              <a:t>4.4 </a:t>
            </a:r>
            <a:r>
              <a:rPr lang="zh-CN" altLang="en-US" sz="2400" b="0" u="none">
                <a:solidFill>
                  <a:srgbClr val="000000"/>
                </a:solidFill>
                <a:latin typeface="宋体" charset="0"/>
                <a:ea typeface="宋体" charset="0"/>
                <a:cs typeface="宋体" charset="0"/>
              </a:rPr>
              <a:t>课堂检测</a:t>
            </a:r>
            <a:endParaRPr lang="zh-CN" altLang="en-US" sz="2400" b="0" u="none">
              <a:latin typeface="宋体" charset="0"/>
              <a:ea typeface="宋体" charset="0"/>
              <a:cs typeface="宋体" charset="0"/>
            </a:endParaRPr>
          </a:p>
          <a:p>
            <a:pPr marL="0" indent="0" algn="l"/>
            <a:r>
              <a:rPr lang="zh-CN" altLang="en-US" sz="2400" b="0" u="none">
                <a:latin typeface="宋体" charset="0"/>
                <a:ea typeface="宋体" charset="0"/>
                <a:cs typeface="宋体" charset="0"/>
              </a:rPr>
              <a:t>    课堂检测为教师在课堂获得学生代码情况提供方便。首先，教师可以新建课堂题目，设置题目的基本信息、上传代码的截止时间后，生成一个题目编号。学生根据教师提供的题目编号在对应界面搜索，会查询到题目的信息，然后上传自己的代码及学号。教师根据学生的提交情况可以进行抄袭检测和源代码自动编译运行判错的功能。界面流程如下图所示：</a:t>
            </a:r>
            <a:endParaRPr lang="zh-CN" altLang="en-US" sz="2400"/>
          </a:p>
        </p:txBody>
      </p:sp>
      <p:pic>
        <p:nvPicPr>
          <p:cNvPr id="14" name="图片 13" descr="IMG_256"/>
          <p:cNvPicPr>
            <a:picLocks noChangeAspect="1"/>
          </p:cNvPicPr>
          <p:nvPr/>
        </p:nvPicPr>
        <p:blipFill>
          <a:blip r:embed="rId3" r:link="rId4"/>
          <a:stretch>
            <a:fillRect/>
          </a:stretch>
        </p:blipFill>
        <p:spPr>
          <a:xfrm>
            <a:off x="1331595" y="4148773"/>
            <a:ext cx="5815330" cy="138239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pic>
        <p:nvPicPr>
          <p:cNvPr id="15" name="图片 14" descr="IMG_256"/>
          <p:cNvPicPr>
            <a:picLocks noChangeAspect="1"/>
          </p:cNvPicPr>
          <p:nvPr/>
        </p:nvPicPr>
        <p:blipFill>
          <a:blip r:embed="rId3" r:link="rId4"/>
          <a:stretch>
            <a:fillRect/>
          </a:stretch>
        </p:blipFill>
        <p:spPr>
          <a:xfrm>
            <a:off x="1259840" y="3644900"/>
            <a:ext cx="5744210" cy="3034030"/>
          </a:xfrm>
          <a:prstGeom prst="rect">
            <a:avLst/>
          </a:prstGeom>
          <a:noFill/>
          <a:ln w="9525">
            <a:noFill/>
            <a:miter/>
          </a:ln>
        </p:spPr>
      </p:pic>
      <p:sp>
        <p:nvSpPr>
          <p:cNvPr id="102" name="文本框 101"/>
          <p:cNvSpPr txBox="1"/>
          <p:nvPr/>
        </p:nvSpPr>
        <p:spPr>
          <a:xfrm>
            <a:off x="467995" y="1628775"/>
            <a:ext cx="8583295" cy="1920240"/>
          </a:xfrm>
          <a:prstGeom prst="rect">
            <a:avLst/>
          </a:prstGeom>
          <a:noFill/>
          <a:ln w="9525">
            <a:noFill/>
            <a:miter/>
          </a:ln>
        </p:spPr>
        <p:txBody>
          <a:bodyPr wrap="square">
            <a:spAutoFit/>
          </a:bodyPr>
          <a:lstStyle/>
          <a:p>
            <a:pPr marL="0" indent="304800" algn="l"/>
            <a:r>
              <a:rPr lang="en-US" altLang="zh-CN" sz="2400" b="0" u="none">
                <a:latin typeface="宋体" charset="0"/>
                <a:ea typeface="宋体" charset="0"/>
                <a:cs typeface="宋体" charset="0"/>
              </a:rPr>
              <a:t>  </a:t>
            </a:r>
            <a:r>
              <a:rPr lang="zh-CN" altLang="en-US" sz="2400" b="0" u="none">
                <a:latin typeface="宋体" charset="0"/>
                <a:ea typeface="宋体" charset="0"/>
                <a:cs typeface="宋体" charset="0"/>
              </a:rPr>
              <a:t>如下图所示，教师在新建课堂检测题目后可以查看题目的信息，同样是进行题目的增删查改功能，以及代码上传，代码实现与题目管理大同小异，就不具体分析代码了。唯一增加一个代码上传截止时间的功能，要求学生在规定时间内上传自己的代码，否则将无法提交自己的代码。</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70815" y="1478280"/>
            <a:ext cx="8815705" cy="822960"/>
          </a:xfrm>
          <a:prstGeom prst="rect">
            <a:avLst/>
          </a:prstGeom>
          <a:noFill/>
          <a:ln w="9525">
            <a:noFill/>
            <a:miter/>
          </a:ln>
        </p:spPr>
        <p:txBody>
          <a:bodyPr wrap="square">
            <a:spAutoFit/>
          </a:bodyPr>
          <a:lstStyle/>
          <a:p>
            <a:pPr marL="0" indent="304800" algn="l"/>
            <a:r>
              <a:rPr lang="zh-CN" altLang="en-US" sz="2400" b="0" u="none">
                <a:latin typeface="宋体" charset="0"/>
                <a:ea typeface="宋体" charset="0"/>
                <a:cs typeface="宋体" charset="0"/>
              </a:rPr>
              <a:t>学生在获取到题目编号后，在系统主界面进入学生代码提交，可进行如下界面的操作，如下图所示：</a:t>
            </a:r>
            <a:endParaRPr lang="zh-CN" altLang="en-US" sz="2400"/>
          </a:p>
        </p:txBody>
      </p:sp>
      <p:pic>
        <p:nvPicPr>
          <p:cNvPr id="16" name="图片 15" descr="IMG_256"/>
          <p:cNvPicPr>
            <a:picLocks noChangeAspect="1"/>
          </p:cNvPicPr>
          <p:nvPr/>
        </p:nvPicPr>
        <p:blipFill>
          <a:blip r:embed="rId3" r:link="rId4"/>
          <a:stretch>
            <a:fillRect/>
          </a:stretch>
        </p:blipFill>
        <p:spPr>
          <a:xfrm>
            <a:off x="179705" y="2420620"/>
            <a:ext cx="4112260" cy="2688590"/>
          </a:xfrm>
          <a:prstGeom prst="rect">
            <a:avLst/>
          </a:prstGeom>
          <a:noFill/>
          <a:ln w="9525">
            <a:noFill/>
            <a:miter/>
          </a:ln>
        </p:spPr>
      </p:pic>
      <p:pic>
        <p:nvPicPr>
          <p:cNvPr id="31" name="图片 31" descr="QIHA[K%711WMR{SM5~RIYXN"/>
          <p:cNvPicPr>
            <a:picLocks noChangeAspect="1"/>
          </p:cNvPicPr>
          <p:nvPr/>
        </p:nvPicPr>
        <p:blipFill>
          <a:blip r:embed="rId5"/>
          <a:stretch>
            <a:fillRect/>
          </a:stretch>
        </p:blipFill>
        <p:spPr>
          <a:xfrm>
            <a:off x="4572000" y="2420620"/>
            <a:ext cx="4137025" cy="3228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81610" y="1529080"/>
            <a:ext cx="8743315" cy="4480560"/>
          </a:xfrm>
          <a:prstGeom prst="rect">
            <a:avLst/>
          </a:prstGeom>
          <a:noFill/>
          <a:ln w="9525">
            <a:noFill/>
            <a:miter/>
          </a:ln>
        </p:spPr>
        <p:txBody>
          <a:bodyPr wrap="square">
            <a:spAutoFit/>
          </a:bodyPr>
          <a:lstStyle/>
          <a:p>
            <a:pPr marL="0" indent="304800" algn="l"/>
            <a:r>
              <a:rPr lang="en-US" altLang="zh-CN" sz="2400" b="0" u="none">
                <a:latin typeface="+mn-ea"/>
                <a:ea typeface="+mn-ea"/>
                <a:cs typeface="宋体" charset="0"/>
              </a:rPr>
              <a:t>  </a:t>
            </a:r>
            <a:r>
              <a:rPr lang="zh-CN" altLang="en-US" sz="2400" b="0" u="none">
                <a:latin typeface="+mn-ea"/>
                <a:ea typeface="+mn-ea"/>
                <a:cs typeface="宋体" charset="0"/>
              </a:rPr>
              <a:t>学生代码搜索，主要是根据题目编号进行数据库的</a:t>
            </a:r>
            <a:r>
              <a:rPr lang="en-US" altLang="zh-CN" sz="2400" b="0" u="none">
                <a:latin typeface="+mn-ea"/>
                <a:ea typeface="+mn-ea"/>
                <a:cs typeface="Calibri" pitchFamily="2" charset="0"/>
              </a:rPr>
              <a:t>select</a:t>
            </a:r>
            <a:r>
              <a:rPr lang="zh-CN" altLang="en-US" sz="2400" b="0" u="none">
                <a:latin typeface="+mn-ea"/>
                <a:ea typeface="+mn-ea"/>
                <a:cs typeface="宋体" charset="0"/>
              </a:rPr>
              <a:t>操作。代码简单，如下所示：</a:t>
            </a:r>
          </a:p>
          <a:p>
            <a:pPr marL="0" indent="304800" algn="l"/>
            <a:r>
              <a:rPr lang="zh-CN" altLang="en-US" sz="1200">
                <a:latin typeface="+mn-ea"/>
                <a:ea typeface="+mn-ea"/>
              </a:rPr>
              <a:t>//搜索出来的结果</a:t>
            </a:r>
          </a:p>
          <a:p>
            <a:pPr marL="0" indent="304800" algn="l"/>
            <a:r>
              <a:rPr lang="zh-CN" altLang="en-US" sz="1200">
                <a:latin typeface="+mn-ea"/>
                <a:ea typeface="+mn-ea"/>
              </a:rPr>
              <a:t>    public function search(){</a:t>
            </a:r>
          </a:p>
          <a:p>
            <a:pPr marL="0" indent="304800" algn="l"/>
            <a:r>
              <a:rPr lang="zh-CN" altLang="en-US" sz="1200">
                <a:latin typeface="+mn-ea"/>
                <a:ea typeface="+mn-ea"/>
              </a:rPr>
              <a:t>        if (IS_POST) {</a:t>
            </a:r>
          </a:p>
          <a:p>
            <a:pPr marL="0" indent="304800" algn="l"/>
            <a:r>
              <a:rPr lang="zh-CN" altLang="en-US" sz="1200">
                <a:latin typeface="+mn-ea"/>
                <a:ea typeface="+mn-ea"/>
              </a:rPr>
              <a:t>            session_start();</a:t>
            </a:r>
          </a:p>
          <a:p>
            <a:pPr marL="0" indent="304800" algn="l"/>
            <a:r>
              <a:rPr lang="zh-CN" altLang="en-US" sz="1200">
                <a:latin typeface="+mn-ea"/>
                <a:ea typeface="+mn-ea"/>
              </a:rPr>
              <a:t>            $_SESSION['Number'] = $_POST['Number'];</a:t>
            </a:r>
          </a:p>
          <a:p>
            <a:pPr marL="0" indent="304800" algn="l"/>
            <a:r>
              <a:rPr lang="zh-CN" altLang="en-US" sz="1200">
                <a:latin typeface="+mn-ea"/>
                <a:ea typeface="+mn-ea"/>
              </a:rPr>
              <a:t>            $number = $_SESSION['Number'];</a:t>
            </a:r>
          </a:p>
          <a:p>
            <a:pPr marL="0" indent="304800" algn="l"/>
            <a:r>
              <a:rPr lang="zh-CN" altLang="en-US" sz="1200">
                <a:latin typeface="+mn-ea"/>
                <a:ea typeface="+mn-ea"/>
              </a:rPr>
              <a:t>        }</a:t>
            </a:r>
          </a:p>
          <a:p>
            <a:pPr marL="0" indent="304800" algn="l"/>
            <a:r>
              <a:rPr lang="zh-CN" altLang="en-US" sz="1200">
                <a:latin typeface="+mn-ea"/>
                <a:ea typeface="+mn-ea"/>
              </a:rPr>
              <a:t>        if (!IS_POST) {</a:t>
            </a:r>
          </a:p>
          <a:p>
            <a:pPr marL="0" indent="304800" algn="l"/>
            <a:r>
              <a:rPr lang="zh-CN" altLang="en-US" sz="1200">
                <a:latin typeface="+mn-ea"/>
                <a:ea typeface="+mn-ea"/>
              </a:rPr>
              <a:t>            session_start();</a:t>
            </a:r>
          </a:p>
          <a:p>
            <a:pPr marL="0" indent="304800" algn="l"/>
            <a:r>
              <a:rPr lang="zh-CN" altLang="en-US" sz="1200">
                <a:latin typeface="+mn-ea"/>
                <a:ea typeface="+mn-ea"/>
              </a:rPr>
              <a:t>            $number = $_SESSION['Number'];</a:t>
            </a:r>
          </a:p>
          <a:p>
            <a:pPr marL="0" indent="304800" algn="l"/>
            <a:r>
              <a:rPr lang="zh-CN" altLang="en-US" sz="1200">
                <a:latin typeface="+mn-ea"/>
                <a:ea typeface="+mn-ea"/>
              </a:rPr>
              <a:t>        }</a:t>
            </a:r>
          </a:p>
          <a:p>
            <a:pPr marL="0" indent="304800" algn="l"/>
            <a:r>
              <a:rPr lang="zh-CN" altLang="en-US" sz="1200">
                <a:latin typeface="+mn-ea"/>
                <a:ea typeface="+mn-ea"/>
              </a:rPr>
              <a:t>    	$model = M('Course');</a:t>
            </a:r>
          </a:p>
          <a:p>
            <a:pPr marL="0" indent="304800" algn="l"/>
            <a:r>
              <a:rPr lang="zh-CN" altLang="en-US" sz="1200">
                <a:latin typeface="+mn-ea"/>
                <a:ea typeface="+mn-ea"/>
              </a:rPr>
              <a:t>    	$where['Number'] = $number;</a:t>
            </a:r>
          </a:p>
          <a:p>
            <a:pPr marL="0" indent="304800" algn="l"/>
            <a:r>
              <a:rPr lang="zh-CN" altLang="en-US" sz="1200">
                <a:latin typeface="+mn-ea"/>
                <a:ea typeface="+mn-ea"/>
              </a:rPr>
              <a:t>    	$result = $model-&gt;where($where)-&gt;find();</a:t>
            </a:r>
          </a:p>
          <a:p>
            <a:pPr marL="0" indent="304800" algn="l"/>
            <a:r>
              <a:rPr lang="zh-CN" altLang="en-US" sz="1200">
                <a:latin typeface="+mn-ea"/>
                <a:ea typeface="+mn-ea"/>
              </a:rPr>
              <a:t>        if(empty($result)){</a:t>
            </a:r>
          </a:p>
          <a:p>
            <a:pPr marL="0" indent="304800" algn="l"/>
            <a:r>
              <a:rPr lang="zh-CN" altLang="en-US" sz="1200">
                <a:latin typeface="+mn-ea"/>
                <a:ea typeface="+mn-ea"/>
              </a:rPr>
              <a:t>            $this-&gt;error("对不起，不存在该编号的题目！");</a:t>
            </a:r>
          </a:p>
          <a:p>
            <a:pPr marL="0" indent="304800" algn="l"/>
            <a:r>
              <a:rPr lang="zh-CN" altLang="en-US" sz="1200">
                <a:latin typeface="+mn-ea"/>
                <a:ea typeface="+mn-ea"/>
              </a:rPr>
              <a:t>        }</a:t>
            </a:r>
          </a:p>
          <a:p>
            <a:pPr marL="0" indent="304800" algn="l"/>
            <a:r>
              <a:rPr lang="zh-CN" altLang="en-US" sz="1200">
                <a:latin typeface="+mn-ea"/>
                <a:ea typeface="+mn-ea"/>
              </a:rPr>
              <a:t>    	$this-&gt;assign('result',$result);</a:t>
            </a:r>
          </a:p>
          <a:p>
            <a:pPr marL="0" indent="304800" algn="l"/>
            <a:r>
              <a:rPr lang="zh-CN" altLang="en-US" sz="1200">
                <a:latin typeface="+mn-ea"/>
                <a:ea typeface="+mn-ea"/>
              </a:rPr>
              <a:t>    	$this-&gt;display();</a:t>
            </a:r>
          </a:p>
          <a:p>
            <a:pPr marL="0" indent="304800" algn="l"/>
            <a:r>
              <a:rPr lang="zh-CN" altLang="en-US" sz="1200">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170815" y="1564005"/>
            <a:ext cx="8763000" cy="4114800"/>
          </a:xfrm>
          <a:prstGeom prst="rect">
            <a:avLst/>
          </a:prstGeom>
          <a:noFill/>
          <a:ln w="9525">
            <a:noFill/>
            <a:miter/>
          </a:ln>
        </p:spPr>
        <p:txBody>
          <a:bodyPr wrap="square">
            <a:spAutoFit/>
          </a:bodyPr>
          <a:lstStyle/>
          <a:p>
            <a:pPr marL="0" indent="0" algn="l"/>
            <a:r>
              <a:rPr lang="en-US" altLang="zh-CN" sz="2400" b="0" u="none">
                <a:latin typeface="+mn-ea"/>
                <a:ea typeface="+mn-ea"/>
                <a:cs typeface="宋体" charset="0"/>
              </a:rPr>
              <a:t>    </a:t>
            </a:r>
            <a:r>
              <a:rPr lang="zh-CN" altLang="en-US" sz="2400" b="0" u="none">
                <a:latin typeface="+mn-ea"/>
                <a:ea typeface="+mn-ea"/>
                <a:cs typeface="宋体" charset="0"/>
              </a:rPr>
              <a:t>学生搜索出来了题目信息，就可以根据题目要求，上传自己的代码到指定的目录下去，本系统存放学生的代码路径是在项目目录下的</a:t>
            </a:r>
            <a:r>
              <a:rPr lang="en-US" altLang="zh-CN" sz="2400" b="0" u="none">
                <a:latin typeface="+mn-ea"/>
                <a:ea typeface="+mn-ea"/>
                <a:cs typeface="Calibri" pitchFamily="2" charset="0"/>
              </a:rPr>
              <a:t>server/upload/</a:t>
            </a:r>
            <a:r>
              <a:rPr lang="zh-CN" altLang="en-US" sz="2400" b="0" u="none">
                <a:latin typeface="+mn-ea"/>
                <a:ea typeface="+mn-ea"/>
                <a:cs typeface="宋体" charset="0"/>
              </a:rPr>
              <a:t>题目编号下。代码实现如下所示：</a:t>
            </a:r>
          </a:p>
          <a:p>
            <a:pPr marL="0" indent="0" algn="l"/>
            <a:r>
              <a:rPr lang="zh-CN" altLang="en-US" sz="1200">
                <a:latin typeface="+mn-ea"/>
                <a:ea typeface="+mn-ea"/>
              </a:rPr>
              <a:t>//学生提交的代码处理</a:t>
            </a:r>
          </a:p>
          <a:p>
            <a:pPr marL="0" indent="0" algn="l"/>
            <a:r>
              <a:rPr lang="zh-CN" altLang="en-US" sz="1200">
                <a:latin typeface="+mn-ea"/>
                <a:ea typeface="+mn-ea"/>
              </a:rPr>
              <a:t>	public function hand_in(){</a:t>
            </a:r>
          </a:p>
          <a:p>
            <a:pPr marL="0" indent="0" algn="l"/>
            <a:r>
              <a:rPr lang="zh-CN" altLang="en-US" sz="1200">
                <a:latin typeface="+mn-ea"/>
                <a:ea typeface="+mn-ea"/>
              </a:rPr>
              <a:t>        $now = date('Y-m-d H:i:s',time());</a:t>
            </a:r>
          </a:p>
          <a:p>
            <a:pPr marL="0" indent="0" algn="l"/>
            <a:r>
              <a:rPr lang="zh-CN" altLang="en-US" sz="1200">
                <a:latin typeface="+mn-ea"/>
                <a:ea typeface="+mn-ea"/>
              </a:rPr>
              <a:t>        $Dead_at = $_POST['Dead_at'];</a:t>
            </a:r>
          </a:p>
          <a:p>
            <a:pPr marL="0" indent="0" algn="l"/>
            <a:r>
              <a:rPr lang="zh-CN" altLang="en-US" sz="1200">
                <a:latin typeface="+mn-ea"/>
                <a:ea typeface="+mn-ea"/>
              </a:rPr>
              <a:t>        if($now &gt; $Dead_at){</a:t>
            </a:r>
          </a:p>
          <a:p>
            <a:pPr marL="0" indent="0" algn="l"/>
            <a:r>
              <a:rPr lang="zh-CN" altLang="en-US" sz="1200">
                <a:latin typeface="+mn-ea"/>
                <a:ea typeface="+mn-ea"/>
              </a:rPr>
              <a:t>            $this-&gt;error("对不起，你已超出最晚提交时间。");</a:t>
            </a:r>
          </a:p>
          <a:p>
            <a:pPr marL="0" indent="0" algn="l"/>
            <a:r>
              <a:rPr lang="zh-CN" altLang="en-US" sz="1200">
                <a:latin typeface="+mn-ea"/>
                <a:ea typeface="+mn-ea"/>
              </a:rPr>
              <a:t>        }else{</a:t>
            </a:r>
          </a:p>
          <a:p>
            <a:pPr marL="0" indent="0" algn="l"/>
            <a:r>
              <a:rPr lang="zh-CN" altLang="en-US" sz="1200">
                <a:latin typeface="+mn-ea"/>
                <a:ea typeface="+mn-ea"/>
              </a:rPr>
              <a:t>            $dir = 'server/upload/'.$_POST['Number'];</a:t>
            </a:r>
          </a:p>
          <a:p>
            <a:pPr marL="0" indent="0" algn="l"/>
            <a:r>
              <a:rPr lang="zh-CN" altLang="en-US" sz="1200">
                <a:latin typeface="+mn-ea"/>
                <a:ea typeface="+mn-ea"/>
              </a:rPr>
              <a:t>            if(!is_dir($dir)){</a:t>
            </a:r>
          </a:p>
          <a:p>
            <a:pPr marL="0" indent="0" algn="l"/>
            <a:r>
              <a:rPr lang="zh-CN" altLang="en-US" sz="1200">
                <a:latin typeface="+mn-ea"/>
                <a:ea typeface="+mn-ea"/>
              </a:rPr>
              <a:t>                @mkdir($dir, 0777); </a:t>
            </a:r>
          </a:p>
          <a:p>
            <a:pPr marL="0" indent="0" algn="l"/>
            <a:r>
              <a:rPr lang="zh-CN" altLang="en-US" sz="1200">
                <a:latin typeface="+mn-ea"/>
                <a:ea typeface="+mn-ea"/>
              </a:rPr>
              <a:t>            }</a:t>
            </a:r>
          </a:p>
          <a:p>
            <a:pPr marL="0" indent="0" algn="l"/>
            <a:r>
              <a:rPr lang="zh-CN" altLang="en-US" sz="1200">
                <a:latin typeface="+mn-ea"/>
                <a:ea typeface="+mn-ea"/>
              </a:rPr>
              <a:t>            $filename = $dir.'/'.$_POST['snum'].'.c';</a:t>
            </a:r>
          </a:p>
          <a:p>
            <a:pPr marL="0" indent="0" algn="l"/>
            <a:r>
              <a:rPr lang="zh-CN" altLang="en-US" sz="1200">
                <a:latin typeface="+mn-ea"/>
                <a:ea typeface="+mn-ea"/>
              </a:rPr>
              <a:t>            file_put_contents($filename, $_POST['info']);</a:t>
            </a:r>
          </a:p>
          <a:p>
            <a:pPr marL="0" indent="0" algn="l"/>
            <a:r>
              <a:rPr lang="zh-CN" altLang="en-US" sz="1200">
                <a:latin typeface="+mn-ea"/>
                <a:ea typeface="+mn-ea"/>
              </a:rPr>
              <a:t>            $this-&gt;success("代码提交成功", U('Index/index'));</a:t>
            </a:r>
          </a:p>
          <a:p>
            <a:pPr marL="0" indent="0" algn="l"/>
            <a:r>
              <a:rPr lang="zh-CN" altLang="en-US" sz="1200">
                <a:latin typeface="+mn-ea"/>
                <a:ea typeface="+mn-ea"/>
              </a:rPr>
              <a:t>        }</a:t>
            </a:r>
          </a:p>
          <a:p>
            <a:pPr marL="0" indent="0" algn="l"/>
            <a:r>
              <a:rPr lang="zh-CN" altLang="en-US" sz="1200">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2" name="文本框 101"/>
          <p:cNvSpPr txBox="1"/>
          <p:nvPr/>
        </p:nvSpPr>
        <p:spPr>
          <a:xfrm>
            <a:off x="273685" y="1454150"/>
            <a:ext cx="8670290" cy="4846320"/>
          </a:xfrm>
          <a:prstGeom prst="rect">
            <a:avLst/>
          </a:prstGeom>
          <a:noFill/>
          <a:ln w="9525">
            <a:noFill/>
            <a:miter/>
          </a:ln>
        </p:spPr>
        <p:txBody>
          <a:bodyPr wrap="square">
            <a:spAutoFit/>
          </a:bodyPr>
          <a:lstStyle/>
          <a:p>
            <a:pPr marL="0" indent="0" algn="l"/>
            <a:r>
              <a:rPr lang="en-US" altLang="zh-CN" sz="2400" b="1" u="none">
                <a:solidFill>
                  <a:srgbClr val="000000"/>
                </a:solidFill>
                <a:latin typeface="+mn-ea"/>
                <a:ea typeface="+mn-ea"/>
                <a:cs typeface="宋体" charset="0"/>
              </a:rPr>
              <a:t>4.4 </a:t>
            </a:r>
            <a:r>
              <a:rPr lang="zh-CN" altLang="en-US" sz="2400" b="1" u="none">
                <a:solidFill>
                  <a:srgbClr val="000000"/>
                </a:solidFill>
                <a:latin typeface="+mn-ea"/>
                <a:ea typeface="+mn-ea"/>
                <a:cs typeface="宋体" charset="0"/>
              </a:rPr>
              <a:t>总结</a:t>
            </a:r>
            <a:endParaRPr lang="zh-CN" altLang="en-US" sz="2400" b="1" u="none">
              <a:latin typeface="+mn-ea"/>
              <a:ea typeface="+mn-ea"/>
              <a:cs typeface="宋体" charset="0"/>
            </a:endParaRPr>
          </a:p>
          <a:p>
            <a:pPr marL="0" indent="0" algn="l"/>
            <a:r>
              <a:rPr lang="zh-CN" altLang="en-US" sz="2400" b="0" u="none">
                <a:latin typeface="+mn-ea"/>
                <a:ea typeface="+mn-ea"/>
                <a:cs typeface="宋体" charset="0"/>
              </a:rPr>
              <a:t>    本系统实现过程重在逻辑性操作，所以</a:t>
            </a:r>
            <a:r>
              <a:rPr lang="en-US" altLang="zh-CN" sz="2400" b="0" u="none">
                <a:latin typeface="+mn-ea"/>
                <a:ea typeface="+mn-ea"/>
                <a:cs typeface="Calibri" pitchFamily="2" charset="0"/>
              </a:rPr>
              <a:t>html</a:t>
            </a:r>
            <a:r>
              <a:rPr lang="zh-CN" altLang="en-US" sz="2400" b="0" u="none">
                <a:latin typeface="+mn-ea"/>
                <a:ea typeface="+mn-ea"/>
                <a:cs typeface="宋体" charset="0"/>
              </a:rPr>
              <a:t>界面代码没有做过多的说明与代码解释。系统的核心部分在用</a:t>
            </a:r>
            <a:r>
              <a:rPr lang="en-US" altLang="zh-CN" sz="2400" b="0" u="none">
                <a:latin typeface="+mn-ea"/>
                <a:ea typeface="+mn-ea"/>
                <a:cs typeface="Calibri" pitchFamily="2" charset="0"/>
              </a:rPr>
              <a:t>C</a:t>
            </a:r>
            <a:r>
              <a:rPr lang="zh-CN" altLang="en-US" sz="2400" b="0" u="none">
                <a:latin typeface="+mn-ea"/>
                <a:ea typeface="+mn-ea"/>
                <a:cs typeface="宋体" charset="0"/>
              </a:rPr>
              <a:t>代码实现的源代码自动编译运行结果判错功能。本系统是在</a:t>
            </a:r>
            <a:r>
              <a:rPr lang="en-US" altLang="zh-CN" sz="2400" b="0" u="none">
                <a:latin typeface="+mn-ea"/>
                <a:ea typeface="+mn-ea"/>
                <a:cs typeface="Calibri" pitchFamily="2" charset="0"/>
              </a:rPr>
              <a:t>thinkphp</a:t>
            </a:r>
            <a:r>
              <a:rPr lang="zh-CN" altLang="en-US" sz="2400" b="0" u="none">
                <a:latin typeface="+mn-ea"/>
                <a:ea typeface="+mn-ea"/>
                <a:cs typeface="宋体" charset="0"/>
              </a:rPr>
              <a:t>框架的基础上进行的系统开发。数据库的操作封装了许多成熟高效的类，编码过程中只需要调用类方法便可实现数据库的增删插改。</a:t>
            </a:r>
            <a:r>
              <a:rPr lang="en-US" altLang="zh-CN" sz="2400" b="0" u="none">
                <a:latin typeface="+mn-ea"/>
                <a:ea typeface="+mn-ea"/>
                <a:cs typeface="Calibri" pitchFamily="2" charset="0"/>
              </a:rPr>
              <a:t>Linux</a:t>
            </a:r>
            <a:r>
              <a:rPr lang="zh-CN" altLang="en-US" sz="2400" b="0" u="none">
                <a:latin typeface="+mn-ea"/>
                <a:ea typeface="+mn-ea"/>
                <a:cs typeface="宋体" charset="0"/>
              </a:rPr>
              <a:t>下文件权限严谨，所以代码部署时，将存放源代码的文件的权限设置为</a:t>
            </a:r>
            <a:r>
              <a:rPr lang="en-US" altLang="zh-CN" sz="2400" b="0" u="none">
                <a:latin typeface="+mn-ea"/>
                <a:ea typeface="+mn-ea"/>
                <a:cs typeface="Calibri" pitchFamily="2" charset="0"/>
              </a:rPr>
              <a:t>0777</a:t>
            </a:r>
            <a:r>
              <a:rPr lang="zh-CN" altLang="en-US" sz="2400" b="0" u="none">
                <a:latin typeface="+mn-ea"/>
                <a:ea typeface="+mn-ea"/>
                <a:cs typeface="宋体" charset="0"/>
              </a:rPr>
              <a:t>，避免不必要的问题发生。总结整个项目使用流程，首先你需要一台</a:t>
            </a:r>
            <a:r>
              <a:rPr lang="en-US" altLang="zh-CN" sz="2400" b="0" u="none">
                <a:latin typeface="+mn-ea"/>
                <a:ea typeface="+mn-ea"/>
                <a:cs typeface="Calibri" pitchFamily="2" charset="0"/>
              </a:rPr>
              <a:t>linux</a:t>
            </a:r>
            <a:r>
              <a:rPr lang="zh-CN" altLang="en-US" sz="2400" b="0" u="none">
                <a:latin typeface="+mn-ea"/>
                <a:ea typeface="+mn-ea"/>
                <a:cs typeface="宋体" charset="0"/>
              </a:rPr>
              <a:t>系统的机器，搭建</a:t>
            </a:r>
            <a:r>
              <a:rPr lang="en-US" altLang="zh-CN" sz="2400" b="0" u="none">
                <a:latin typeface="+mn-ea"/>
                <a:ea typeface="+mn-ea"/>
                <a:cs typeface="Calibri" pitchFamily="2" charset="0"/>
              </a:rPr>
              <a:t>LAMP</a:t>
            </a:r>
            <a:r>
              <a:rPr lang="zh-CN" altLang="en-US" sz="2400" b="0" u="none">
                <a:latin typeface="+mn-ea"/>
                <a:ea typeface="+mn-ea"/>
                <a:cs typeface="宋体" charset="0"/>
              </a:rPr>
              <a:t>环境并按照配置说明修改服务器配置，将工程项目拷贝到站点目录下，导入数据库表到数据库</a:t>
            </a:r>
            <a:r>
              <a:rPr lang="en-US" altLang="zh-CN" sz="2400" b="0" u="none">
                <a:latin typeface="+mn-ea"/>
                <a:ea typeface="+mn-ea"/>
                <a:cs typeface="Calibri" pitchFamily="2" charset="0"/>
              </a:rPr>
              <a:t>judge</a:t>
            </a:r>
            <a:r>
              <a:rPr lang="zh-CN" altLang="en-US" sz="2400" b="0" u="none">
                <a:latin typeface="+mn-ea"/>
                <a:ea typeface="+mn-ea"/>
                <a:cs typeface="宋体" charset="0"/>
              </a:rPr>
              <a:t>中，根据实际数据库的连接配置修改项目的数据库连接配置。重启</a:t>
            </a:r>
            <a:r>
              <a:rPr lang="en-US" altLang="zh-CN" sz="2400" b="0" u="none">
                <a:latin typeface="+mn-ea"/>
                <a:ea typeface="+mn-ea"/>
                <a:cs typeface="Calibri" pitchFamily="2" charset="0"/>
              </a:rPr>
              <a:t>apache</a:t>
            </a:r>
            <a:r>
              <a:rPr lang="zh-CN" altLang="en-US" sz="2400" b="0" u="none">
                <a:latin typeface="+mn-ea"/>
                <a:ea typeface="+mn-ea"/>
                <a:cs typeface="宋体" charset="0"/>
              </a:rPr>
              <a:t>服务器，便可在浏览器中访问本系统。</a:t>
            </a:r>
            <a:endParaRPr lang="zh-CN" altLang="en-US" sz="240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p:cNvPicPr>
          <p:nvPr/>
        </p:nvPicPr>
        <p:blipFill>
          <a:blip r:embed="rId2"/>
          <a:stretch>
            <a:fillRect/>
          </a:stretch>
        </p:blipFill>
        <p:spPr>
          <a:xfrm>
            <a:off x="0" y="1196975"/>
            <a:ext cx="3773488" cy="5659438"/>
          </a:xfrm>
          <a:prstGeom prst="rect">
            <a:avLst/>
          </a:prstGeom>
          <a:noFill/>
          <a:ln w="9525">
            <a:noFill/>
            <a:miter/>
          </a:ln>
        </p:spPr>
      </p:pic>
      <p:sp>
        <p:nvSpPr>
          <p:cNvPr id="31747"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endParaRPr lang="zh-CN" altLang="en-US" sz="2400" dirty="0">
              <a:solidFill>
                <a:srgbClr val="FFFFFF"/>
              </a:solidFill>
              <a:latin typeface="Calibri" pitchFamily="2" charset="0"/>
              <a:ea typeface="微软雅黑" pitchFamily="2" charset="-122"/>
            </a:endParaRPr>
          </a:p>
        </p:txBody>
      </p:sp>
      <p:grpSp>
        <p:nvGrpSpPr>
          <p:cNvPr id="31748" name="组合 31747"/>
          <p:cNvGrpSpPr/>
          <p:nvPr/>
        </p:nvGrpSpPr>
        <p:grpSpPr>
          <a:xfrm>
            <a:off x="3595688" y="476250"/>
            <a:ext cx="1849437" cy="865188"/>
            <a:chOff x="0" y="0"/>
            <a:chExt cx="1850285" cy="864096"/>
          </a:xfrm>
        </p:grpSpPr>
        <p:sp>
          <p:nvSpPr>
            <p:cNvPr id="31749" name="矩形 6"/>
            <p:cNvSpPr/>
            <p:nvPr/>
          </p:nvSpPr>
          <p:spPr>
            <a:xfrm>
              <a:off x="0" y="0"/>
              <a:ext cx="1850285"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800" b="1" dirty="0">
                <a:solidFill>
                  <a:srgbClr val="000000"/>
                </a:solidFill>
                <a:latin typeface="微软雅黑" pitchFamily="2" charset="-122"/>
                <a:ea typeface="微软雅黑" pitchFamily="2" charset="-122"/>
              </a:endParaRPr>
            </a:p>
          </p:txBody>
        </p:sp>
        <p:sp>
          <p:nvSpPr>
            <p:cNvPr id="31750" name="矩形 1"/>
            <p:cNvSpPr/>
            <p:nvPr/>
          </p:nvSpPr>
          <p:spPr>
            <a:xfrm>
              <a:off x="0" y="196602"/>
              <a:ext cx="1843932" cy="585049"/>
            </a:xfrm>
            <a:prstGeom prst="rect">
              <a:avLst/>
            </a:prstGeom>
            <a:noFill/>
            <a:ln w="9525">
              <a:noFill/>
              <a:miter/>
            </a:ln>
          </p:spPr>
          <p:txBody>
            <a:bodyPr wrap="none">
              <a:spAutoFit/>
            </a:bodyPr>
            <a:lstStyle/>
            <a:p>
              <a:pPr lvl="0" algn="ctr" eaLnBrk="1" hangingPunct="1"/>
              <a:r>
                <a:rPr lang="en-US" altLang="x-none" sz="3200" b="1" dirty="0">
                  <a:solidFill>
                    <a:srgbClr val="007FDE"/>
                  </a:solidFill>
                  <a:effectLst>
                    <a:outerShdw blurRad="38100" dist="38100" dir="2700000">
                      <a:srgbClr val="C0C0C0"/>
                    </a:outerShdw>
                  </a:effectLst>
                  <a:latin typeface="微软雅黑" pitchFamily="2" charset="-122"/>
                  <a:ea typeface="微软雅黑" pitchFamily="2" charset="-122"/>
                </a:rPr>
                <a:t>The end</a:t>
              </a:r>
            </a:p>
          </p:txBody>
        </p:sp>
      </p:grpSp>
      <p:sp>
        <p:nvSpPr>
          <p:cNvPr id="31751" name="椭圆 8"/>
          <p:cNvSpPr/>
          <p:nvPr/>
        </p:nvSpPr>
        <p:spPr>
          <a:xfrm>
            <a:off x="5651500" y="4652963"/>
            <a:ext cx="2614613" cy="1692275"/>
          </a:xfrm>
          <a:prstGeom prst="ellipse">
            <a:avLst/>
          </a:prstGeom>
          <a:gradFill rotWithShape="1">
            <a:gsLst>
              <a:gs pos="0">
                <a:srgbClr val="0066FF">
                  <a:alpha val="100000"/>
                </a:srgbClr>
              </a:gs>
              <a:gs pos="80000">
                <a:srgbClr val="008AF2">
                  <a:alpha val="100000"/>
                </a:srgbClr>
              </a:gs>
              <a:gs pos="100000">
                <a:srgbClr val="00B0F0">
                  <a:alpha val="100000"/>
                </a:srgbClr>
              </a:gs>
              <a:gs pos="100000">
                <a:srgbClr val="00B0F0"/>
              </a:gs>
            </a:gsLst>
            <a:lin ang="5400000"/>
            <a:tileRect/>
          </a:gradFill>
          <a:ln w="9525" cap="flat" cmpd="sng">
            <a:solidFill>
              <a:srgbClr val="4A7EBB"/>
            </a:solidFill>
            <a:prstDash val="solid"/>
            <a:headEnd type="none" w="med" len="med"/>
            <a:tailEnd type="none" w="med" len="med"/>
          </a:ln>
          <a:effectLst>
            <a:outerShdw dist="23000" dir="5400000" algn="ctr" rotWithShape="0">
              <a:srgbClr val="000000">
                <a:alpha val="32999"/>
              </a:srgbClr>
            </a:outerShdw>
          </a:effectLst>
        </p:spPr>
        <p:txBody>
          <a:bodyPr anchor="ctr"/>
          <a:lstStyle/>
          <a:p>
            <a:pPr lvl="0" algn="ctr" eaLnBrk="1" hangingPunct="1"/>
            <a:endParaRPr lang="zh-CN" altLang="en-US" dirty="0">
              <a:solidFill>
                <a:srgbClr val="FFFFFF"/>
              </a:solidFill>
              <a:latin typeface="Calibri" pitchFamily="2" charset="0"/>
              <a:ea typeface="微软雅黑" pitchFamily="2" charset="-122"/>
            </a:endParaRPr>
          </a:p>
        </p:txBody>
      </p:sp>
      <p:sp>
        <p:nvSpPr>
          <p:cNvPr id="31752" name="Rectangle 3"/>
          <p:cNvSpPr>
            <a:spLocks noGrp="1"/>
          </p:cNvSpPr>
          <p:nvPr>
            <p:ph idx="1"/>
          </p:nvPr>
        </p:nvSpPr>
        <p:spPr>
          <a:xfrm>
            <a:off x="5868035" y="4797108"/>
            <a:ext cx="2663825" cy="757237"/>
          </a:xfrm>
        </p:spPr>
        <p:txBody>
          <a:bodyPr vert="horz" wrap="square" anchor="t"/>
          <a:lstStyle/>
          <a:p>
            <a:pPr marL="0" lvl="0" indent="0" eaLnBrk="1" hangingPunct="1">
              <a:buNone/>
            </a:pPr>
            <a:r>
              <a:rPr lang="en-US" altLang="x-none" sz="4000" b="1" dirty="0">
                <a:solidFill>
                  <a:schemeClr val="bg1"/>
                </a:solidFill>
              </a:rPr>
              <a:t>Thank you! </a:t>
            </a:r>
          </a:p>
          <a:p>
            <a:pPr marL="0" lvl="0" indent="0" eaLnBrk="1" hangingPunct="1">
              <a:buNone/>
            </a:pPr>
            <a:endParaRPr lang="en-US" altLang="x-none" sz="2400" b="1" dirty="0">
              <a:solidFill>
                <a:schemeClr val="bg1"/>
              </a:solidFill>
            </a:endParaRPr>
          </a:p>
        </p:txBody>
      </p:sp>
      <p:sp>
        <p:nvSpPr>
          <p:cNvPr id="31753" name="Rectangle 2"/>
          <p:cNvSpPr>
            <a:spLocks noGrp="1"/>
          </p:cNvSpPr>
          <p:nvPr>
            <p:ph type="title"/>
          </p:nvPr>
        </p:nvSpPr>
        <p:spPr>
          <a:xfrm>
            <a:off x="1619250" y="2565400"/>
            <a:ext cx="7283450" cy="1552575"/>
          </a:xfrm>
        </p:spPr>
        <p:txBody>
          <a:bodyPr vert="horz" wrap="square" anchor="ctr"/>
          <a:lstStyle/>
          <a:p>
            <a:pPr lvl="0" eaLnBrk="1" hangingPunct="1"/>
            <a:r>
              <a:rPr lang="zh-CN" altLang="en-US" sz="5400" b="1" dirty="0">
                <a:solidFill>
                  <a:srgbClr val="0066FF"/>
                </a:solidFill>
                <a:latin typeface="方正大标宋简体" pitchFamily="1" charset="-122"/>
                <a:ea typeface="方正大标宋简体" pitchFamily="1" charset="-122"/>
              </a:rPr>
              <a:t>请各位老师批评指正！</a:t>
            </a:r>
            <a:endParaRPr lang="en-US" altLang="x-none" sz="5400" b="1" dirty="0">
              <a:solidFill>
                <a:srgbClr val="0066FF"/>
              </a:solidFill>
              <a:latin typeface="方正大标宋简体" pitchFamily="1" charset="-122"/>
              <a:ea typeface="方正大标宋简体" pitchFamily="1"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1000"/>
                                        <p:tgtEl>
                                          <p:spTgt spid="31747"/>
                                        </p:tgtEl>
                                      </p:cBhvr>
                                    </p:animEffect>
                                  </p:childTnLst>
                                </p:cTn>
                              </p:par>
                              <p:par>
                                <p:cTn id="8" presetID="2" presetClass="entr" presetSubtype="1" fill="hold" nodeType="withEffect">
                                  <p:stCondLst>
                                    <p:cond delay="0"/>
                                  </p:stCondLst>
                                  <p:childTnLst>
                                    <p:set>
                                      <p:cBhvr>
                                        <p:cTn id="9" dur="1" fill="hold">
                                          <p:stCondLst>
                                            <p:cond delay="0"/>
                                          </p:stCondLst>
                                        </p:cTn>
                                        <p:tgtEl>
                                          <p:spTgt spid="31748"/>
                                        </p:tgtEl>
                                        <p:attrNameLst>
                                          <p:attrName>style.visibility</p:attrName>
                                        </p:attrNameLst>
                                      </p:cBhvr>
                                      <p:to>
                                        <p:strVal val="visible"/>
                                      </p:to>
                                    </p:set>
                                    <p:anim calcmode="lin" valueType="num">
                                      <p:cBhvr additive="base">
                                        <p:cTn id="10" dur="500" fill="hold"/>
                                        <p:tgtEl>
                                          <p:spTgt spid="31748"/>
                                        </p:tgtEl>
                                        <p:attrNameLst>
                                          <p:attrName>ppt_x</p:attrName>
                                        </p:attrNameLst>
                                      </p:cBhvr>
                                      <p:tavLst>
                                        <p:tav tm="0">
                                          <p:val>
                                            <p:strVal val="#ppt_x"/>
                                          </p:val>
                                        </p:tav>
                                        <p:tav tm="100000">
                                          <p:val>
                                            <p:strVal val="#ppt_x"/>
                                          </p:val>
                                        </p:tav>
                                      </p:tavLst>
                                    </p:anim>
                                    <p:anim calcmode="lin" valueType="num">
                                      <p:cBhvr additive="base">
                                        <p:cTn id="11" dur="500" fill="hold"/>
                                        <p:tgtEl>
                                          <p:spTgt spid="31748"/>
                                        </p:tgtEl>
                                        <p:attrNameLst>
                                          <p:attrName>ppt_y</p:attrName>
                                        </p:attrNameLst>
                                      </p:cBhvr>
                                      <p:tavLst>
                                        <p:tav tm="0">
                                          <p:val>
                                            <p:strVal val="0-#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31746"/>
                                        </p:tgtEl>
                                        <p:attrNameLst>
                                          <p:attrName>style.visibility</p:attrName>
                                        </p:attrNameLst>
                                      </p:cBhvr>
                                      <p:to>
                                        <p:strVal val="visible"/>
                                      </p:to>
                                    </p:set>
                                    <p:animEffect transition="in" filter="fade">
                                      <p:cBhvr>
                                        <p:cTn id="14" dur="500"/>
                                        <p:tgtEl>
                                          <p:spTgt spid="3174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753"/>
                                        </p:tgtEl>
                                        <p:attrNameLst>
                                          <p:attrName>style.visibility</p:attrName>
                                        </p:attrNameLst>
                                      </p:cBhvr>
                                      <p:to>
                                        <p:strVal val="visible"/>
                                      </p:to>
                                    </p:set>
                                    <p:animEffect transition="in" filter="wipe(left)">
                                      <p:cBhvr>
                                        <p:cTn id="18" dur="1000"/>
                                        <p:tgtEl>
                                          <p:spTgt spid="31753"/>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752">
                                            <p:txEl>
                                              <p:pRg st="0" end="0"/>
                                            </p:txEl>
                                          </p:spTgt>
                                        </p:tgtEl>
                                        <p:attrNameLst>
                                          <p:attrName>style.visibility</p:attrName>
                                        </p:attrNameLst>
                                      </p:cBhvr>
                                      <p:to>
                                        <p:strVal val="visible"/>
                                      </p:to>
                                    </p:set>
                                    <p:animEffect transition="in" filter="fade">
                                      <p:cBhvr>
                                        <p:cTn id="22" dur="500"/>
                                        <p:tgtEl>
                                          <p:spTgt spid="31752">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751"/>
                                        </p:tgtEl>
                                        <p:attrNameLst>
                                          <p:attrName>style.visibility</p:attrName>
                                        </p:attrNameLst>
                                      </p:cBhvr>
                                      <p:to>
                                        <p:strVal val="visible"/>
                                      </p:to>
                                    </p:set>
                                    <p:animEffect transition="in" filter="fade">
                                      <p:cBhvr>
                                        <p:cTn id="25"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51" grpId="0" animBg="1"/>
      <p:bldP spid="31752" grpId="0" build="p"/>
      <p:bldP spid="3175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3793"/>
          <p:cNvSpPr/>
          <p:nvPr/>
        </p:nvSpPr>
        <p:spPr>
          <a:xfrm>
            <a:off x="-28575" y="4076700"/>
            <a:ext cx="9136063" cy="2781300"/>
          </a:xfrm>
          <a:prstGeom prst="rect">
            <a:avLst/>
          </a:prstGeom>
          <a:solidFill>
            <a:schemeClr val="tx1">
              <a:alpha val="100000"/>
            </a:schemeClr>
          </a:solidFill>
          <a:ln w="9525">
            <a:noFill/>
            <a:miter/>
          </a:ln>
        </p:spPr>
        <p:txBody>
          <a:bodyPr wrap="none" anchor="ctr"/>
          <a:lstStyle/>
          <a:p>
            <a:pPr lvl="0" algn="ctr" eaLnBrk="1" latinLnBrk="0" hangingPunct="1"/>
            <a:endParaRPr>
              <a:solidFill>
                <a:schemeClr val="bg2"/>
              </a:solidFill>
              <a:latin typeface="Arial" charset="0"/>
              <a:ea typeface="宋体" charset="-122"/>
            </a:endParaRPr>
          </a:p>
        </p:txBody>
      </p:sp>
      <p:sp>
        <p:nvSpPr>
          <p:cNvPr id="33795" name="文本框 33794"/>
          <p:cNvSpPr txBox="1"/>
          <p:nvPr/>
        </p:nvSpPr>
        <p:spPr>
          <a:xfrm>
            <a:off x="396875" y="1412875"/>
            <a:ext cx="5762625" cy="1006475"/>
          </a:xfrm>
          <a:prstGeom prst="rect">
            <a:avLst/>
          </a:prstGeom>
          <a:noFill/>
          <a:ln w="9525">
            <a:noFill/>
            <a:miter/>
          </a:ln>
        </p:spPr>
        <p:txBody>
          <a:bodyPr>
            <a:spAutoFit/>
          </a:bodyPr>
          <a:lstStyle/>
          <a:p>
            <a:pPr lvl="0" algn="l" eaLnBrk="1" latinLnBrk="0" hangingPunct="1"/>
            <a:r>
              <a:rPr lang="zh-CN" altLang="en-US" sz="6000" b="1" i="1" dirty="0">
                <a:solidFill>
                  <a:srgbClr val="5F5F5F"/>
                </a:solidFill>
                <a:latin typeface="Arial" charset="0"/>
                <a:ea typeface="微软雅黑" pitchFamily="2" charset="-122"/>
              </a:rPr>
              <a:t>谢谢</a:t>
            </a:r>
            <a:r>
              <a:rPr lang="zh-CN" altLang="en-US" sz="6000" b="1" i="1" dirty="0">
                <a:solidFill>
                  <a:schemeClr val="folHlink"/>
                </a:solidFill>
                <a:latin typeface="Arial" charset="0"/>
                <a:ea typeface="微软雅黑" pitchFamily="2" charset="-122"/>
              </a:rPr>
              <a:t>观赏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07315" y="1772603"/>
            <a:ext cx="9022080" cy="2651760"/>
          </a:xfrm>
          <a:prstGeom prst="rect">
            <a:avLst/>
          </a:prstGeom>
          <a:noFill/>
          <a:ln w="9525">
            <a:noFill/>
            <a:miter/>
          </a:ln>
        </p:spPr>
        <p:txBody>
          <a:bodyPr wrap="none">
            <a:spAutoFit/>
          </a:bodyPr>
          <a:lstStyle/>
          <a:p>
            <a:pPr lvl="0" algn="l" eaLnBrk="1" hangingPunct="1"/>
            <a:r>
              <a:rPr sz="2400" b="1" dirty="0"/>
              <a:t>3.3社会环境可行性分析</a:t>
            </a:r>
          </a:p>
          <a:p>
            <a:pPr lvl="0" algn="l" eaLnBrk="1" hangingPunct="1"/>
            <a:r>
              <a:rPr sz="2400" dirty="0"/>
              <a:t>       如今高校程序类课程中，教师的任务繁重，特别是在学生代码</a:t>
            </a:r>
          </a:p>
          <a:p>
            <a:pPr lvl="0" algn="l" eaLnBrk="1" hangingPunct="1"/>
            <a:r>
              <a:rPr sz="2400" dirty="0"/>
              <a:t>检测的过程中更是费时费力，教师需要这样一个系统，协助教师完</a:t>
            </a:r>
          </a:p>
          <a:p>
            <a:pPr lvl="0" algn="l" eaLnBrk="1" hangingPunct="1"/>
            <a:r>
              <a:rPr sz="2400" dirty="0"/>
              <a:t>成对学生代码之间的抄袭检测，学生代码自动编译运行结果评判。</a:t>
            </a:r>
          </a:p>
          <a:p>
            <a:pPr lvl="0" algn="l" eaLnBrk="1" hangingPunct="1"/>
            <a:r>
              <a:rPr sz="2400" dirty="0"/>
              <a:t>学生在课堂中，无法快速的提交自己的代码给教师，进行课堂进度</a:t>
            </a:r>
          </a:p>
          <a:p>
            <a:pPr lvl="0" algn="l" eaLnBrk="1" hangingPunct="1"/>
            <a:r>
              <a:rPr sz="2400" dirty="0"/>
              <a:t>的把控。本系统针对以上问题，进行了认真地思考，力求解决此类</a:t>
            </a:r>
          </a:p>
          <a:p>
            <a:pPr lvl="0" algn="l" eaLnBrk="1" hangingPunct="1"/>
            <a:r>
              <a:rPr sz="2400" dirty="0"/>
              <a:t>困扰。</a:t>
            </a:r>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39" grpId="0"/>
      <p:bldP spid="18443" grpId="0"/>
      <p:bldP spid="184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79070" y="1772603"/>
            <a:ext cx="8869680" cy="3017520"/>
          </a:xfrm>
          <a:prstGeom prst="rect">
            <a:avLst/>
          </a:prstGeom>
          <a:noFill/>
          <a:ln w="9525">
            <a:noFill/>
            <a:miter/>
          </a:ln>
        </p:spPr>
        <p:txBody>
          <a:bodyPr wrap="none">
            <a:spAutoFit/>
          </a:bodyPr>
          <a:lstStyle/>
          <a:p>
            <a:pPr lvl="0" algn="l" eaLnBrk="1" hangingPunct="1"/>
            <a:r>
              <a:rPr sz="2400" b="1" dirty="0">
                <a:latin typeface="+mn-ea"/>
                <a:ea typeface="+mn-ea"/>
              </a:rPr>
              <a:t>3.4项目目标</a:t>
            </a:r>
          </a:p>
          <a:p>
            <a:pPr lvl="0" algn="l" eaLnBrk="1" hangingPunct="1"/>
            <a:r>
              <a:rPr sz="2400" dirty="0">
                <a:latin typeface="+mn-ea"/>
                <a:ea typeface="+mn-ea"/>
              </a:rPr>
              <a:t>(1)系统实现教师用户的注册以及登录。</a:t>
            </a:r>
          </a:p>
          <a:p>
            <a:pPr lvl="0" algn="l" eaLnBrk="1" hangingPunct="1"/>
            <a:r>
              <a:rPr sz="2400" dirty="0">
                <a:latin typeface="+mn-ea"/>
                <a:ea typeface="+mn-ea"/>
              </a:rPr>
              <a:t>(2)教师题目管理，包括题目信息的增删改查，上传、查看、删除</a:t>
            </a:r>
          </a:p>
          <a:p>
            <a:pPr lvl="0" algn="l" eaLnBrk="1" hangingPunct="1"/>
            <a:r>
              <a:rPr sz="2400" dirty="0">
                <a:latin typeface="+mn-ea"/>
                <a:ea typeface="+mn-ea"/>
              </a:rPr>
              <a:t>源代码。</a:t>
            </a:r>
          </a:p>
          <a:p>
            <a:pPr lvl="0" algn="l" eaLnBrk="1" hangingPunct="1"/>
            <a:r>
              <a:rPr sz="2400" dirty="0">
                <a:latin typeface="+mn-ea"/>
                <a:ea typeface="+mn-ea"/>
              </a:rPr>
              <a:t>(3)同一题目下的源代码之间的自动抄袭检测，支持结果下载。</a:t>
            </a:r>
          </a:p>
          <a:p>
            <a:pPr lvl="0" algn="l" eaLnBrk="1" hangingPunct="1"/>
            <a:r>
              <a:rPr sz="2400" dirty="0">
                <a:latin typeface="+mn-ea"/>
                <a:ea typeface="+mn-ea"/>
              </a:rPr>
              <a:t>(4)同一题目下的源代码自动编译、运行、结果判错，支持结果下</a:t>
            </a:r>
          </a:p>
          <a:p>
            <a:pPr lvl="0" algn="l" eaLnBrk="1" hangingPunct="1"/>
            <a:r>
              <a:rPr sz="2400" dirty="0">
                <a:latin typeface="+mn-ea"/>
                <a:ea typeface="+mn-ea"/>
              </a:rPr>
              <a:t>载。</a:t>
            </a:r>
          </a:p>
          <a:p>
            <a:pPr lvl="0" algn="l" eaLnBrk="1" hangingPunct="1"/>
            <a:r>
              <a:rPr sz="2400" dirty="0">
                <a:latin typeface="+mn-ea"/>
                <a:ea typeface="+mn-ea"/>
              </a:rPr>
              <a:t>(5)课堂检测，学生上传代码，再由教师进行代码评测。</a:t>
            </a:r>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39" grpId="0"/>
      <p:bldP spid="18443" grpId="0"/>
      <p:bldP spid="184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247015" y="1551305"/>
            <a:ext cx="8784590" cy="5212080"/>
          </a:xfrm>
          <a:prstGeom prst="rect">
            <a:avLst/>
          </a:prstGeom>
          <a:noFill/>
          <a:ln w="9525">
            <a:noFill/>
            <a:miter/>
          </a:ln>
        </p:spPr>
        <p:txBody>
          <a:bodyPr wrap="square">
            <a:spAutoFit/>
          </a:bodyPr>
          <a:lstStyle/>
          <a:p>
            <a:pPr marL="0" indent="0" algn="l"/>
            <a:r>
              <a:rPr lang="en-US" altLang="zh-CN" sz="2400" b="1" u="none">
                <a:solidFill>
                  <a:srgbClr val="000000"/>
                </a:solidFill>
                <a:latin typeface="宋体" charset="0"/>
                <a:ea typeface="宋体" charset="0"/>
                <a:cs typeface="宋体" charset="0"/>
              </a:rPr>
              <a:t>1.</a:t>
            </a:r>
            <a:r>
              <a:rPr lang="zh-CN" altLang="en-US" sz="2400" b="1" u="none">
                <a:solidFill>
                  <a:srgbClr val="000000"/>
                </a:solidFill>
                <a:latin typeface="宋体" charset="0"/>
                <a:ea typeface="宋体" charset="0"/>
                <a:cs typeface="宋体" charset="0"/>
              </a:rPr>
              <a:t>主要功能</a:t>
            </a:r>
          </a:p>
          <a:p>
            <a:pPr marL="0" indent="0" algn="l"/>
            <a:r>
              <a:rPr lang="zh-CN" altLang="en-US" sz="2400" b="0" u="none">
                <a:solidFill>
                  <a:srgbClr val="000000"/>
                </a:solidFill>
                <a:latin typeface="宋体" charset="0"/>
                <a:ea typeface="宋体" charset="0"/>
                <a:cs typeface="宋体" charset="0"/>
              </a:rPr>
              <a:t>    本系统的功能是为教师在对学生代码评测过程中提供方便，快捷，高校的服务。主要包括以下几个方面：教师的注册登录，抄袭检测，源代码自动编译、运行结果评测，课堂检查。具体功能将在下文详细说明。</a:t>
            </a:r>
          </a:p>
          <a:p>
            <a:pPr marL="0" indent="0" algn="l"/>
            <a:r>
              <a:rPr lang="zh-CN" altLang="en-US" sz="2400" b="0" u="none">
                <a:solidFill>
                  <a:srgbClr val="000000"/>
                </a:solidFill>
                <a:latin typeface="宋体" charset="0"/>
                <a:ea typeface="宋体" charset="0"/>
                <a:cs typeface="宋体" charset="0"/>
              </a:rPr>
              <a:t>    本系统将基于</a:t>
            </a:r>
            <a:r>
              <a:rPr lang="en-US" altLang="zh-CN" sz="2400" b="0" u="none">
                <a:solidFill>
                  <a:srgbClr val="000000"/>
                </a:solidFill>
                <a:latin typeface="宋体" charset="0"/>
                <a:ea typeface="宋体" charset="0"/>
                <a:cs typeface="宋体" charset="0"/>
              </a:rPr>
              <a:t>LAMP</a:t>
            </a:r>
            <a:r>
              <a:rPr lang="zh-CN" altLang="en-US" sz="2400" b="0" u="none">
                <a:solidFill>
                  <a:srgbClr val="000000"/>
                </a:solidFill>
                <a:latin typeface="宋体" charset="0"/>
                <a:ea typeface="宋体" charset="0"/>
                <a:cs typeface="宋体" charset="0"/>
              </a:rPr>
              <a:t>环境，完成对以上功能的实现。采用当前国内比较流行的</a:t>
            </a:r>
            <a:r>
              <a:rPr lang="en-US" altLang="zh-CN" sz="2400" b="0" u="none">
                <a:solidFill>
                  <a:srgbClr val="000000"/>
                </a:solidFill>
                <a:latin typeface="宋体" charset="0"/>
                <a:ea typeface="宋体" charset="0"/>
                <a:cs typeface="宋体" charset="0"/>
              </a:rPr>
              <a:t>thinkphp</a:t>
            </a:r>
            <a:r>
              <a:rPr lang="zh-CN" altLang="en-US" sz="2400" b="0" u="none">
                <a:solidFill>
                  <a:srgbClr val="000000"/>
                </a:solidFill>
                <a:latin typeface="宋体" charset="0"/>
                <a:ea typeface="宋体" charset="0"/>
                <a:cs typeface="宋体" charset="0"/>
              </a:rPr>
              <a:t>框架来完成功能的整合。教师的注册和登录，使用</a:t>
            </a:r>
            <a:r>
              <a:rPr lang="en-US" altLang="zh-CN" sz="2400" b="0" u="none">
                <a:solidFill>
                  <a:srgbClr val="000000"/>
                </a:solidFill>
                <a:latin typeface="宋体" charset="0"/>
                <a:ea typeface="宋体" charset="0"/>
                <a:cs typeface="宋体" charset="0"/>
              </a:rPr>
              <a:t>php+html+mysql</a:t>
            </a:r>
            <a:r>
              <a:rPr lang="zh-CN" altLang="en-US" sz="2400" b="0" u="none">
                <a:solidFill>
                  <a:srgbClr val="000000"/>
                </a:solidFill>
                <a:latin typeface="宋体" charset="0"/>
                <a:ea typeface="宋体" charset="0"/>
                <a:cs typeface="宋体" charset="0"/>
              </a:rPr>
              <a:t>实现；抄袭检测通过    </a:t>
            </a:r>
            <a:r>
              <a:rPr lang="en-US" altLang="zh-CN" sz="2400" b="0" u="none">
                <a:solidFill>
                  <a:srgbClr val="000000"/>
                </a:solidFill>
                <a:latin typeface="宋体" charset="0"/>
                <a:ea typeface="宋体" charset="0"/>
                <a:cs typeface="宋体" charset="0"/>
              </a:rPr>
              <a:t>php+html+javascript+ajax</a:t>
            </a:r>
            <a:r>
              <a:rPr lang="zh-CN" altLang="en-US" sz="2400" b="0" u="none">
                <a:solidFill>
                  <a:srgbClr val="000000"/>
                </a:solidFill>
                <a:latin typeface="宋体" charset="0"/>
                <a:ea typeface="宋体" charset="0"/>
                <a:cs typeface="宋体" charset="0"/>
              </a:rPr>
              <a:t>等技术实现；代码上传采用的是一个</a:t>
            </a:r>
            <a:r>
              <a:rPr lang="en-US" altLang="zh-CN" sz="2400" b="0" u="none">
                <a:solidFill>
                  <a:srgbClr val="000000"/>
                </a:solidFill>
                <a:latin typeface="宋体" charset="0"/>
                <a:ea typeface="宋体" charset="0"/>
                <a:cs typeface="宋体" charset="0"/>
              </a:rPr>
              <a:t>js</a:t>
            </a:r>
            <a:r>
              <a:rPr lang="zh-CN" altLang="en-US" sz="2400" b="0" u="none">
                <a:solidFill>
                  <a:srgbClr val="000000"/>
                </a:solidFill>
                <a:latin typeface="宋体" charset="0"/>
                <a:ea typeface="宋体" charset="0"/>
                <a:cs typeface="宋体" charset="0"/>
              </a:rPr>
              <a:t>封装的插件，实现多文件的批量上传；源代码自动编译、运行结果评测这个功能比较复杂，采用的是</a:t>
            </a:r>
            <a:r>
              <a:rPr lang="en-US" altLang="zh-CN" sz="2400" b="0" u="none">
                <a:solidFill>
                  <a:srgbClr val="000000"/>
                </a:solidFill>
                <a:latin typeface="宋体" charset="0"/>
                <a:ea typeface="宋体" charset="0"/>
                <a:cs typeface="宋体" charset="0"/>
              </a:rPr>
              <a:t>linux</a:t>
            </a:r>
            <a:r>
              <a:rPr lang="zh-CN" altLang="en-US" sz="2400" b="0" u="none">
                <a:solidFill>
                  <a:srgbClr val="000000"/>
                </a:solidFill>
                <a:latin typeface="宋体" charset="0"/>
                <a:ea typeface="宋体" charset="0"/>
                <a:cs typeface="宋体" charset="0"/>
              </a:rPr>
              <a:t>下</a:t>
            </a:r>
            <a:r>
              <a:rPr lang="en-US" altLang="zh-CN" sz="2400" b="0" u="none">
                <a:solidFill>
                  <a:srgbClr val="000000"/>
                </a:solidFill>
                <a:latin typeface="宋体" charset="0"/>
                <a:ea typeface="宋体" charset="0"/>
                <a:cs typeface="宋体" charset="0"/>
              </a:rPr>
              <a:t>c</a:t>
            </a:r>
            <a:r>
              <a:rPr lang="zh-CN" altLang="en-US" sz="2400" b="0" u="none">
                <a:solidFill>
                  <a:srgbClr val="000000"/>
                </a:solidFill>
                <a:latin typeface="宋体" charset="0"/>
                <a:ea typeface="宋体" charset="0"/>
                <a:cs typeface="宋体" charset="0"/>
              </a:rPr>
              <a:t>语言编程，配合</a:t>
            </a:r>
            <a:r>
              <a:rPr lang="en-US" altLang="zh-CN" sz="2400" b="0" u="none">
                <a:solidFill>
                  <a:srgbClr val="000000"/>
                </a:solidFill>
                <a:latin typeface="宋体" charset="0"/>
                <a:ea typeface="宋体" charset="0"/>
                <a:cs typeface="宋体" charset="0"/>
              </a:rPr>
              <a:t>php</a:t>
            </a:r>
            <a:r>
              <a:rPr lang="zh-CN" altLang="en-US" sz="2400" b="0" u="none">
                <a:solidFill>
                  <a:srgbClr val="000000"/>
                </a:solidFill>
                <a:latin typeface="宋体" charset="0"/>
                <a:ea typeface="宋体" charset="0"/>
                <a:cs typeface="宋体" charset="0"/>
              </a:rPr>
              <a:t>的系统调用完成源代码的自动编译，运行，结果评判；课堂检测需要教师先新增课堂检测题目，设置一定的参数，由学生搜索题目编号，进行查询，再上传自己的学号和源代码。</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theme/theme1.xml><?xml version="1.0" encoding="utf-8"?>
<a:theme xmlns:a="http://schemas.openxmlformats.org/drawingml/2006/main" name="1_Office 主题">
  <a:themeElements>
    <a:clrScheme name="">
      <a:dk1>
        <a:srgbClr val="000000"/>
      </a:dk1>
      <a:lt1>
        <a:srgbClr val="FFFFFF"/>
      </a:lt1>
      <a:dk2>
        <a:srgbClr val="4E5B6F"/>
      </a:dk2>
      <a:lt2>
        <a:srgbClr val="D6ECFF"/>
      </a:lt2>
      <a:accent1>
        <a:srgbClr val="7FD13B"/>
      </a:accent1>
      <a:accent2>
        <a:srgbClr val="EA157A"/>
      </a:accent2>
      <a:accent3>
        <a:srgbClr val="FFFFFF"/>
      </a:accent3>
      <a:accent4>
        <a:srgbClr val="000000"/>
      </a:accent4>
      <a:accent5>
        <a:srgbClr val="C0E4AF"/>
      </a:accent5>
      <a:accent6>
        <a:srgbClr val="D2126D"/>
      </a:accent6>
      <a:hlink>
        <a:srgbClr val="EB8803"/>
      </a:hlink>
      <a:folHlink>
        <a:srgbClr val="5F7791"/>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E5B6F"/>
        </a:dk2>
        <a:lt2>
          <a:srgbClr val="D6ECFF"/>
        </a:lt2>
        <a:accent1>
          <a:srgbClr val="7FD13B"/>
        </a:accent1>
        <a:accent2>
          <a:srgbClr val="EA157A"/>
        </a:accent2>
        <a:accent3>
          <a:srgbClr val="FFFFFF"/>
        </a:accent3>
        <a:accent4>
          <a:srgbClr val="000000"/>
        </a:accent4>
        <a:accent5>
          <a:srgbClr val="C0E4AF"/>
        </a:accent5>
        <a:accent6>
          <a:srgbClr val="D2126D"/>
        </a:accent6>
        <a:hlink>
          <a:srgbClr val="EB8803"/>
        </a:hlink>
        <a:folHlink>
          <a:srgbClr val="5F77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8961</Words>
  <Application>Microsoft Office PowerPoint</Application>
  <PresentationFormat>全屏显示(4:3)</PresentationFormat>
  <Paragraphs>1035</Paragraphs>
  <Slides>69</Slides>
  <Notes>49</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69</vt:i4>
      </vt:variant>
    </vt:vector>
  </HeadingPairs>
  <TitlesOfParts>
    <vt:vector size="86" baseType="lpstr">
      <vt:lpstr>Arial Unicode MS</vt:lpstr>
      <vt:lpstr>方正大标宋简体</vt:lpstr>
      <vt:lpstr>华文行楷</vt:lpstr>
      <vt:lpstr>华文细黑</vt:lpstr>
      <vt:lpstr>华文中宋</vt:lpstr>
      <vt:lpstr>宋体</vt:lpstr>
      <vt:lpstr>微软雅黑</vt:lpstr>
      <vt:lpstr>Arial</vt:lpstr>
      <vt:lpstr>Calibri</vt:lpstr>
      <vt:lpstr>Times New Roman</vt:lpstr>
      <vt:lpstr>Verdana</vt:lpstr>
      <vt:lpstr>1_Office 主题</vt:lpstr>
      <vt:lpstr>2_Office 主题</vt:lpstr>
      <vt:lpstr>3_Office 主题</vt:lpstr>
      <vt:lpstr>3_Office 主题​​</vt:lpstr>
      <vt:lpstr>15_Office 主题​​</vt:lpstr>
      <vt:lpstr>默认设计模板</vt:lpstr>
      <vt:lpstr>基于Java的教学代码评测及管理系统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请各位老师批评指正！</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信息素养2.0的内容模块研究</dc:title>
  <dc:creator>jxdd</dc:creator>
  <cp:lastModifiedBy>段理</cp:lastModifiedBy>
  <cp:revision>703</cp:revision>
  <dcterms:created xsi:type="dcterms:W3CDTF">2011-05-23T15:42:00Z</dcterms:created>
  <dcterms:modified xsi:type="dcterms:W3CDTF">2017-03-13T11:08:14Z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