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Lst>
  <p:notesMasterIdLst>
    <p:notesMasterId r:id="rId101"/>
  </p:notesMasterIdLst>
  <p:sldIdLst>
    <p:sldId id="256" r:id="rId7"/>
    <p:sldId id="257" r:id="rId8"/>
    <p:sldId id="335" r:id="rId9"/>
    <p:sldId id="336" r:id="rId10"/>
    <p:sldId id="287" r:id="rId11"/>
    <p:sldId id="339" r:id="rId12"/>
    <p:sldId id="340" r:id="rId13"/>
    <p:sldId id="341" r:id="rId14"/>
    <p:sldId id="316" r:id="rId15"/>
    <p:sldId id="345" r:id="rId16"/>
    <p:sldId id="346" r:id="rId17"/>
    <p:sldId id="347" r:id="rId18"/>
    <p:sldId id="349" r:id="rId19"/>
    <p:sldId id="350" r:id="rId20"/>
    <p:sldId id="351" r:id="rId21"/>
    <p:sldId id="352" r:id="rId22"/>
    <p:sldId id="289" r:id="rId23"/>
    <p:sldId id="362" r:id="rId24"/>
    <p:sldId id="363" r:id="rId25"/>
    <p:sldId id="364" r:id="rId26"/>
    <p:sldId id="365" r:id="rId27"/>
    <p:sldId id="376" r:id="rId28"/>
    <p:sldId id="377" r:id="rId29"/>
    <p:sldId id="378" r:id="rId30"/>
    <p:sldId id="379" r:id="rId31"/>
    <p:sldId id="380" r:id="rId32"/>
    <p:sldId id="381" r:id="rId33"/>
    <p:sldId id="383" r:id="rId34"/>
    <p:sldId id="385" r:id="rId35"/>
    <p:sldId id="386" r:id="rId36"/>
    <p:sldId id="420" r:id="rId37"/>
    <p:sldId id="421" r:id="rId38"/>
    <p:sldId id="391" r:id="rId39"/>
    <p:sldId id="392" r:id="rId40"/>
    <p:sldId id="393" r:id="rId41"/>
    <p:sldId id="422" r:id="rId42"/>
    <p:sldId id="423" r:id="rId43"/>
    <p:sldId id="424" r:id="rId44"/>
    <p:sldId id="425" r:id="rId45"/>
    <p:sldId id="426" r:id="rId46"/>
    <p:sldId id="427" r:id="rId47"/>
    <p:sldId id="428" r:id="rId48"/>
    <p:sldId id="429" r:id="rId49"/>
    <p:sldId id="430" r:id="rId50"/>
    <p:sldId id="431" r:id="rId51"/>
    <p:sldId id="432" r:id="rId52"/>
    <p:sldId id="433" r:id="rId53"/>
    <p:sldId id="434" r:id="rId54"/>
    <p:sldId id="435" r:id="rId55"/>
    <p:sldId id="436" r:id="rId56"/>
    <p:sldId id="437" r:id="rId57"/>
    <p:sldId id="438" r:id="rId58"/>
    <p:sldId id="439" r:id="rId59"/>
    <p:sldId id="440" r:id="rId60"/>
    <p:sldId id="441" r:id="rId61"/>
    <p:sldId id="442" r:id="rId62"/>
    <p:sldId id="443" r:id="rId63"/>
    <p:sldId id="444" r:id="rId64"/>
    <p:sldId id="445" r:id="rId65"/>
    <p:sldId id="446" r:id="rId66"/>
    <p:sldId id="447" r:id="rId67"/>
    <p:sldId id="448" r:id="rId68"/>
    <p:sldId id="449" r:id="rId69"/>
    <p:sldId id="450" r:id="rId70"/>
    <p:sldId id="451" r:id="rId71"/>
    <p:sldId id="452" r:id="rId72"/>
    <p:sldId id="453" r:id="rId73"/>
    <p:sldId id="454" r:id="rId74"/>
    <p:sldId id="455" r:id="rId75"/>
    <p:sldId id="456" r:id="rId76"/>
    <p:sldId id="457" r:id="rId77"/>
    <p:sldId id="458" r:id="rId78"/>
    <p:sldId id="459" r:id="rId79"/>
    <p:sldId id="460" r:id="rId80"/>
    <p:sldId id="461" r:id="rId81"/>
    <p:sldId id="462" r:id="rId82"/>
    <p:sldId id="463" r:id="rId83"/>
    <p:sldId id="464" r:id="rId84"/>
    <p:sldId id="465" r:id="rId85"/>
    <p:sldId id="466" r:id="rId86"/>
    <p:sldId id="467" r:id="rId87"/>
    <p:sldId id="468" r:id="rId88"/>
    <p:sldId id="469" r:id="rId89"/>
    <p:sldId id="470" r:id="rId90"/>
    <p:sldId id="471" r:id="rId91"/>
    <p:sldId id="472" r:id="rId92"/>
    <p:sldId id="473" r:id="rId93"/>
    <p:sldId id="474" r:id="rId94"/>
    <p:sldId id="475" r:id="rId95"/>
    <p:sldId id="476" r:id="rId96"/>
    <p:sldId id="477" r:id="rId97"/>
    <p:sldId id="478" r:id="rId98"/>
    <p:sldId id="479" r:id="rId99"/>
    <p:sldId id="330" r:id="rId10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charset="0"/>
        <a:ea typeface="宋体" charset="-122"/>
      </a:defRPr>
    </a:lvl9pPr>
  </p:defaultTextStyle>
  <p:extLst>
    <p:ext uri="{EFAFB233-063F-42B5-8137-9DF3F51BA10A}">
      <p15:sldGuideLst xmlns:p15="http://schemas.microsoft.com/office/powerpoint/2012/main">
        <p15:guide id="1" orient="horz" pos="2160">
          <p15:clr>
            <a:srgbClr val="A4A3A4"/>
          </p15:clr>
        </p15:guide>
        <p15:guide id="2" pos="29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88EE"/>
    <a:srgbClr val="008AF2"/>
    <a:srgbClr val="0996FF"/>
    <a:srgbClr val="00AA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74" autoAdjust="0"/>
  </p:normalViewPr>
  <p:slideViewPr>
    <p:cSldViewPr showGuides="1">
      <p:cViewPr varScale="1">
        <p:scale>
          <a:sx n="77" d="100"/>
          <a:sy n="77" d="100"/>
        </p:scale>
        <p:origin x="1794" y="84"/>
      </p:cViewPr>
      <p:guideLst>
        <p:guide orient="horz" pos="2160"/>
        <p:guide pos="2968"/>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microsoft.com/office/2015/10/relationships/revisionInfo" Target="revisionInfo.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7170" name="页眉占位符 1"/>
          <p:cNvSpPr>
            <a:spLocks noGrp="1"/>
          </p:cNvSpPr>
          <p:nvPr>
            <p:ph type="hdr" sz="quarter"/>
          </p:nvPr>
        </p:nvSpPr>
        <p:spPr>
          <a:xfrm>
            <a:off x="0" y="0"/>
            <a:ext cx="2971800" cy="457200"/>
          </a:xfrm>
          <a:prstGeom prst="rect">
            <a:avLst/>
          </a:prstGeom>
          <a:noFill/>
          <a:ln w="9525">
            <a:noFill/>
            <a:miter/>
          </a:ln>
        </p:spPr>
        <p:txBody>
          <a:bodyPr/>
          <a:lstStyle/>
          <a:p>
            <a:pPr lvl="0" eaLnBrk="1" hangingPunct="1"/>
            <a:endParaRPr lang="zh-CN" altLang="en-US" sz="1200" dirty="0">
              <a:latin typeface="Calibri" pitchFamily="2" charset="0"/>
              <a:ea typeface="微软雅黑" pitchFamily="2" charset="-122"/>
            </a:endParaRPr>
          </a:p>
        </p:txBody>
      </p:sp>
      <p:sp>
        <p:nvSpPr>
          <p:cNvPr id="7171" name="日期占位符 2"/>
          <p:cNvSpPr>
            <a:spLocks noGrp="1"/>
          </p:cNvSpPr>
          <p:nvPr>
            <p:ph type="dt" idx="1"/>
          </p:nvPr>
        </p:nvSpPr>
        <p:spPr>
          <a:xfrm>
            <a:off x="3884613" y="0"/>
            <a:ext cx="2971800" cy="457200"/>
          </a:xfrm>
          <a:prstGeom prst="rect">
            <a:avLst/>
          </a:prstGeom>
          <a:noFill/>
          <a:ln w="9525">
            <a:noFill/>
            <a:miter/>
          </a:ln>
        </p:spPr>
        <p:txBody>
          <a:bodyPr/>
          <a:lstStyle/>
          <a:p>
            <a:pPr lvl="0" algn="r" eaLnBrk="1" hangingPunct="1"/>
            <a:fld id="{BB962C8B-B14F-4D97-AF65-F5344CB8AC3E}" type="datetimeFigureOut">
              <a:rPr lang="zh-CN" altLang="en-US" sz="1200" dirty="0">
                <a:latin typeface="Calibri" pitchFamily="2" charset="0"/>
                <a:ea typeface="微软雅黑" pitchFamily="2" charset="-122"/>
              </a:rPr>
              <a:t>2017/5/3</a:t>
            </a:fld>
            <a:endParaRPr lang="zh-CN" altLang="en-US" sz="1200" dirty="0">
              <a:latin typeface="Calibri" pitchFamily="2" charset="0"/>
              <a:ea typeface="微软雅黑" pitchFamily="2" charset="-122"/>
            </a:endParaRPr>
          </a:p>
        </p:txBody>
      </p:sp>
      <p:sp>
        <p:nvSpPr>
          <p:cNvPr id="7172" name="幻灯片图像占位符 3"/>
          <p:cNvSpPr>
            <a:spLocks noGrp="1" noRot="1" noChangeAspect="1"/>
          </p:cNvSpPr>
          <p:nvPr>
            <p:ph type="sldImg" idx="2"/>
          </p:nvPr>
        </p:nvSpPr>
        <p:spPr>
          <a:xfrm>
            <a:off x="1143000" y="685800"/>
            <a:ext cx="4572000" cy="3429000"/>
          </a:xfrm>
          <a:prstGeom prst="rect">
            <a:avLst/>
          </a:prstGeom>
          <a:noFill/>
          <a:ln w="9525">
            <a:noFill/>
            <a:miter/>
          </a:ln>
        </p:spPr>
        <p:txBody>
          <a:bodyPr/>
          <a:lstStyle/>
          <a:p>
            <a:endParaRPr lang="zh-CN" altLang="en-US"/>
          </a:p>
        </p:txBody>
      </p:sp>
      <p:sp>
        <p:nvSpPr>
          <p:cNvPr id="7173" name="备注占位符 4"/>
          <p:cNvSpPr>
            <a:spLocks noGrp="1"/>
          </p:cNvSpPr>
          <p:nvPr>
            <p:ph type="body" sz="quarter" idx="3"/>
          </p:nvPr>
        </p:nvSpPr>
        <p:spPr>
          <a:xfrm>
            <a:off x="685800" y="4343400"/>
            <a:ext cx="5486400" cy="4114800"/>
          </a:xfrm>
          <a:prstGeom prst="rect">
            <a:avLst/>
          </a:prstGeom>
          <a:noFill/>
          <a:ln w="9525">
            <a:noFill/>
            <a:miter/>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174" name="页脚占位符 5"/>
          <p:cNvSpPr>
            <a:spLocks noGrp="1"/>
          </p:cNvSpPr>
          <p:nvPr>
            <p:ph type="ftr" sz="quarter" idx="4"/>
          </p:nvPr>
        </p:nvSpPr>
        <p:spPr>
          <a:xfrm>
            <a:off x="0" y="8685213"/>
            <a:ext cx="2971800" cy="457200"/>
          </a:xfrm>
          <a:prstGeom prst="rect">
            <a:avLst/>
          </a:prstGeom>
          <a:noFill/>
          <a:ln w="9525">
            <a:noFill/>
            <a:miter/>
          </a:ln>
        </p:spPr>
        <p:txBody>
          <a:bodyPr anchor="b"/>
          <a:lstStyle/>
          <a:p>
            <a:pPr lvl="0" eaLnBrk="1" hangingPunct="1"/>
            <a:endParaRPr lang="zh-CN" altLang="en-US" sz="1200" dirty="0">
              <a:latin typeface="Calibri" pitchFamily="2" charset="0"/>
              <a:ea typeface="微软雅黑" pitchFamily="2" charset="-122"/>
            </a:endParaRPr>
          </a:p>
        </p:txBody>
      </p:sp>
      <p:sp>
        <p:nvSpPr>
          <p:cNvPr id="7175" name="灯片编号占位符 6"/>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a:t>
            </a:fld>
            <a:endParaRPr lang="zh-CN" altLang="en-US" sz="1200" dirty="0">
              <a:latin typeface="Calibri" pitchFamily="2" charset="0"/>
              <a:ea typeface="微软雅黑" pitchFamily="2" charset="-122"/>
            </a:endParaRPr>
          </a:p>
        </p:txBody>
      </p:sp>
    </p:spTree>
  </p:cSld>
  <p:clrMap bg1="lt1" tx1="dk1" bg2="lt2" tx2="dk2" accent1="accent1" accent2="accent2" accent3="accent3" accent4="accent4" accent5="accent5" accent6="accent6" hlink="hlink" folHlink="folHlink"/>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11267" name="备注占位符 2"/>
          <p:cNvSpPr>
            <a:spLocks noGrp="1"/>
          </p:cNvSpPr>
          <p:nvPr>
            <p:ph type="body" idx="1"/>
          </p:nvPr>
        </p:nvSpPr>
        <p:spPr/>
        <p:txBody>
          <a:bodyPr vert="horz" wrap="square" anchor="t"/>
          <a:lstStyle/>
          <a:p>
            <a:pPr lvl="0" eaLnBrk="1" hangingPunct="1">
              <a:lnSpc>
                <a:spcPct val="90000"/>
              </a:lnSpc>
            </a:pPr>
            <a:endParaRPr lang="zh-CN" altLang="en-US" sz="900" dirty="0"/>
          </a:p>
          <a:p>
            <a:pPr lvl="0" eaLnBrk="1" hangingPunct="1">
              <a:lnSpc>
                <a:spcPct val="90000"/>
              </a:lnSpc>
            </a:pPr>
            <a:endParaRPr lang="zh-CN" altLang="en-US" sz="900" dirty="0"/>
          </a:p>
        </p:txBody>
      </p:sp>
      <p:sp>
        <p:nvSpPr>
          <p:cNvPr id="11268"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24</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25</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26</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27</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28</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29</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30</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marL="0" marR="0" lvl="0" indent="0" algn="r" defTabSz="91440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srgbClr val="000000"/>
                </a:solidFill>
                <a:effectLst/>
                <a:uLnTx/>
                <a:uFillTx/>
                <a:latin typeface="Calibri" pitchFamily="2" charset="0"/>
                <a:ea typeface="微软雅黑" pitchFamily="2" charset="-122"/>
              </a:rPr>
              <a:pPr marL="0" marR="0" lvl="0" indent="0" algn="r" defTabSz="91440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dirty="0">
              <a:ln>
                <a:noFill/>
              </a:ln>
              <a:solidFill>
                <a:srgbClr val="000000"/>
              </a:solidFill>
              <a:effectLst/>
              <a:uLnTx/>
              <a:uFillTx/>
              <a:latin typeface="Calibri" pitchFamily="2" charset="0"/>
              <a:ea typeface="微软雅黑" pitchFamily="2" charset="-122"/>
            </a:endParaRPr>
          </a:p>
        </p:txBody>
      </p:sp>
    </p:spTree>
    <p:extLst>
      <p:ext uri="{BB962C8B-B14F-4D97-AF65-F5344CB8AC3E}">
        <p14:creationId xmlns:p14="http://schemas.microsoft.com/office/powerpoint/2010/main" val="1758564354"/>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33</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34</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11267" name="备注占位符 2"/>
          <p:cNvSpPr>
            <a:spLocks noGrp="1"/>
          </p:cNvSpPr>
          <p:nvPr>
            <p:ph type="body" idx="1"/>
          </p:nvPr>
        </p:nvSpPr>
        <p:spPr/>
        <p:txBody>
          <a:bodyPr vert="horz" wrap="square" anchor="t"/>
          <a:lstStyle/>
          <a:p>
            <a:pPr lvl="0" eaLnBrk="1" hangingPunct="1">
              <a:lnSpc>
                <a:spcPct val="90000"/>
              </a:lnSpc>
            </a:pPr>
            <a:endParaRPr lang="zh-CN" altLang="en-US" sz="900" dirty="0"/>
          </a:p>
          <a:p>
            <a:pPr lvl="0" eaLnBrk="1" hangingPunct="1">
              <a:lnSpc>
                <a:spcPct val="90000"/>
              </a:lnSpc>
            </a:pPr>
            <a:endParaRPr lang="zh-CN" altLang="en-US" sz="900" dirty="0"/>
          </a:p>
        </p:txBody>
      </p:sp>
      <p:sp>
        <p:nvSpPr>
          <p:cNvPr id="11268"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35</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36</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920044452"/>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37</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389553606"/>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38</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418851435"/>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39</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07940695"/>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40</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338622451"/>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41</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760727252"/>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42</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819059770"/>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43</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94034016"/>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44</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149818389"/>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17</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45</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852601045"/>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46</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678791803"/>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47</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610001255"/>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48</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459941447"/>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49</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520188596"/>
      </p:ext>
    </p:extLst>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50</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078894116"/>
      </p:ext>
    </p:extLst>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51</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438634610"/>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52</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228302345"/>
      </p:ext>
    </p:extLst>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53</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944449476"/>
      </p:ext>
    </p:extLst>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54</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391909059"/>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18</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55</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928182901"/>
      </p:ext>
    </p:extLst>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56</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887256674"/>
      </p:ext>
    </p:extLst>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57</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349261419"/>
      </p:ext>
    </p:extLst>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58</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329212524"/>
      </p:ext>
    </p:extLst>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59</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352004070"/>
      </p:ext>
    </p:extLst>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60</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553322606"/>
      </p:ext>
    </p:extLst>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61</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791614195"/>
      </p:ext>
    </p:extLst>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62</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550474325"/>
      </p:ext>
    </p:extLst>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63</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142030183"/>
      </p:ext>
    </p:extLst>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64</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790016676"/>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19</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65</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491940307"/>
      </p:ext>
    </p:extLst>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66</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512024696"/>
      </p:ext>
    </p:extLst>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67</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416819663"/>
      </p:ext>
    </p:extLst>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68</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4188273398"/>
      </p:ext>
    </p:extLst>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69</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296392306"/>
      </p:ext>
    </p:extLst>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70</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790888090"/>
      </p:ext>
    </p:extLst>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71</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903665189"/>
      </p:ext>
    </p:extLst>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72</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519754217"/>
      </p:ext>
    </p:extLst>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73</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714977345"/>
      </p:ext>
    </p:extLst>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74</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252634320"/>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20</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75</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028406795"/>
      </p:ext>
    </p:extLst>
  </p:cSld>
  <p:clrMapOvr>
    <a:overrideClrMapping bg1="lt1" tx1="dk1" bg2="lt2" tx2="dk2" accent1="accent1" accent2="accent2" accent3="accent3" accent4="accent4" accent5="accent5" accent6="accent6" hlink="hlink" folHlink="folHlink"/>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76</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525642311"/>
      </p:ext>
    </p:extLst>
  </p:cSld>
  <p:clrMapOvr>
    <a:overrideClrMapping bg1="lt1" tx1="dk1" bg2="lt2" tx2="dk2" accent1="accent1" accent2="accent2" accent3="accent3" accent4="accent4" accent5="accent5" accent6="accent6" hlink="hlink" folHlink="folHlink"/>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77</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317783925"/>
      </p:ext>
    </p:extLst>
  </p:cSld>
  <p:clrMapOvr>
    <a:overrideClrMapping bg1="lt1" tx1="dk1" bg2="lt2" tx2="dk2" accent1="accent1" accent2="accent2" accent3="accent3" accent4="accent4" accent5="accent5" accent6="accent6" hlink="hlink" folHlink="folHlink"/>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78</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794161497"/>
      </p:ext>
    </p:extLst>
  </p:cSld>
  <p:clrMapOvr>
    <a:overrideClrMapping bg1="lt1" tx1="dk1" bg2="lt2" tx2="dk2" accent1="accent1" accent2="accent2" accent3="accent3" accent4="accent4" accent5="accent5" accent6="accent6" hlink="hlink" folHlink="folHlink"/>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79</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608294294"/>
      </p:ext>
    </p:extLst>
  </p:cSld>
  <p:clrMapOvr>
    <a:overrideClrMapping bg1="lt1" tx1="dk1" bg2="lt2" tx2="dk2" accent1="accent1" accent2="accent2" accent3="accent3" accent4="accent4" accent5="accent5" accent6="accent6" hlink="hlink" folHlink="folHlink"/>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80</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491403672"/>
      </p:ext>
    </p:extLst>
  </p:cSld>
  <p:clrMapOvr>
    <a:overrideClrMapping bg1="lt1" tx1="dk1" bg2="lt2" tx2="dk2" accent1="accent1" accent2="accent2" accent3="accent3" accent4="accent4" accent5="accent5" accent6="accent6" hlink="hlink" folHlink="folHlink"/>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81</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454837020"/>
      </p:ext>
    </p:extLst>
  </p:cSld>
  <p:clrMapOvr>
    <a:overrideClrMapping bg1="lt1" tx1="dk1" bg2="lt2" tx2="dk2" accent1="accent1" accent2="accent2" accent3="accent3" accent4="accent4" accent5="accent5" accent6="accent6" hlink="hlink" folHlink="folHlink"/>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82</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955930164"/>
      </p:ext>
    </p:extLst>
  </p:cSld>
  <p:clrMapOvr>
    <a:overrideClrMapping bg1="lt1" tx1="dk1" bg2="lt2" tx2="dk2" accent1="accent1" accent2="accent2" accent3="accent3" accent4="accent4" accent5="accent5" accent6="accent6" hlink="hlink" folHlink="folHlink"/>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83</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011115348"/>
      </p:ext>
    </p:extLst>
  </p:cSld>
  <p:clrMapOvr>
    <a:overrideClrMapping bg1="lt1" tx1="dk1" bg2="lt2" tx2="dk2" accent1="accent1" accent2="accent2" accent3="accent3" accent4="accent4" accent5="accent5" accent6="accent6" hlink="hlink" folHlink="folHlink"/>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84</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746438110"/>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21</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85</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120867491"/>
      </p:ext>
    </p:extLst>
  </p:cSld>
  <p:clrMapOvr>
    <a:overrideClrMapping bg1="lt1" tx1="dk1" bg2="lt2" tx2="dk2" accent1="accent1" accent2="accent2" accent3="accent3" accent4="accent4" accent5="accent5" accent6="accent6" hlink="hlink" folHlink="folHlink"/>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86</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3688235221"/>
      </p:ext>
    </p:extLst>
  </p:cSld>
  <p:clrMapOvr>
    <a:overrideClrMapping bg1="lt1" tx1="dk1" bg2="lt2" tx2="dk2" accent1="accent1" accent2="accent2" accent3="accent3" accent4="accent4" accent5="accent5" accent6="accent6" hlink="hlink" folHlink="folHlink"/>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87</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420823740"/>
      </p:ext>
    </p:extLst>
  </p:cSld>
  <p:clrMapOvr>
    <a:overrideClrMapping bg1="lt1" tx1="dk1" bg2="lt2" tx2="dk2" accent1="accent1" accent2="accent2" accent3="accent3" accent4="accent4" accent5="accent5" accent6="accent6" hlink="hlink" folHlink="folHlink"/>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88</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835224902"/>
      </p:ext>
    </p:extLst>
  </p:cSld>
  <p:clrMapOvr>
    <a:overrideClrMapping bg1="lt1" tx1="dk1" bg2="lt2" tx2="dk2" accent1="accent1" accent2="accent2" accent3="accent3" accent4="accent4" accent5="accent5" accent6="accent6" hlink="hlink" folHlink="folHlink"/>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89</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57570571"/>
      </p:ext>
    </p:extLst>
  </p:cSld>
  <p:clrMapOvr>
    <a:overrideClrMapping bg1="lt1" tx1="dk1" bg2="lt2" tx2="dk2" accent1="accent1" accent2="accent2" accent3="accent3" accent4="accent4" accent5="accent5" accent6="accent6" hlink="hlink" folHlink="folHlink"/>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90</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4212687590"/>
      </p:ext>
    </p:extLst>
  </p:cSld>
  <p:clrMapOvr>
    <a:overrideClrMapping bg1="lt1" tx1="dk1" bg2="lt2" tx2="dk2" accent1="accent1" accent2="accent2" accent3="accent3" accent4="accent4" accent5="accent5" accent6="accent6" hlink="hlink" folHlink="folHlink"/>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91</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1183462197"/>
      </p:ext>
    </p:extLst>
  </p:cSld>
  <p:clrMapOvr>
    <a:overrideClrMapping bg1="lt1" tx1="dk1" bg2="lt2" tx2="dk2" accent1="accent1" accent2="accent2" accent3="accent3" accent4="accent4" accent5="accent5" accent6="accent6" hlink="hlink" folHlink="folHlink"/>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92</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775712269"/>
      </p:ext>
    </p:extLst>
  </p:cSld>
  <p:clrMapOvr>
    <a:overrideClrMapping bg1="lt1" tx1="dk1" bg2="lt2" tx2="dk2" accent1="accent1" accent2="accent2" accent3="accent3" accent4="accent4" accent5="accent5" accent6="accent6" hlink="hlink" folHlink="folHlink"/>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93</a:t>
            </a:fld>
            <a:endParaRPr lang="zh-CN" altLang="en-US" sz="1200" dirty="0">
              <a:latin typeface="Calibri" pitchFamily="2" charset="0"/>
              <a:ea typeface="微软雅黑" pitchFamily="2" charset="-122"/>
            </a:endParaRPr>
          </a:p>
        </p:txBody>
      </p:sp>
    </p:spTree>
    <p:extLst>
      <p:ext uri="{BB962C8B-B14F-4D97-AF65-F5344CB8AC3E}">
        <p14:creationId xmlns:p14="http://schemas.microsoft.com/office/powerpoint/2010/main" val="2844392101"/>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endParaRPr lang="zh-CN" altLang="en-US" dirty="0">
              <a:solidFill>
                <a:srgbClr val="000000"/>
              </a:solidFill>
            </a:endParaRP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22</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cap="flat" cmpd="sng">
            <a:solidFill>
              <a:srgbClr val="000000"/>
            </a:solidFill>
            <a:prstDash val="solid"/>
            <a:headEnd type="none" w="med" len="med"/>
            <a:tailEnd type="none" w="med" len="med"/>
          </a:ln>
        </p:spPr>
        <p:txBody>
          <a:bodyPr/>
          <a:lstStyle/>
          <a:p>
            <a:endParaRPr lang="zh-CN" altLang="en-US"/>
          </a:p>
        </p:txBody>
      </p:sp>
      <p:sp>
        <p:nvSpPr>
          <p:cNvPr id="28675" name="备注占位符 2"/>
          <p:cNvSpPr>
            <a:spLocks noGrp="1"/>
          </p:cNvSpPr>
          <p:nvPr>
            <p:ph type="body" idx="1"/>
          </p:nvPr>
        </p:nvSpPr>
        <p:spPr/>
        <p:txBody>
          <a:bodyPr vert="horz" wrap="square" anchor="t"/>
          <a:lstStyle/>
          <a:p>
            <a:pPr lvl="0" eaLnBrk="1" hangingPunct="1"/>
            <a:r>
              <a:rPr lang="zh-CN" altLang="en-US" dirty="0">
                <a:solidFill>
                  <a:srgbClr val="000000"/>
                </a:solidFill>
              </a:rPr>
              <a:t>如</a:t>
            </a:r>
            <a:r>
              <a:rPr lang="en-US" altLang="x-none" dirty="0">
                <a:solidFill>
                  <a:srgbClr val="000000"/>
                </a:solidFill>
              </a:rPr>
              <a:t> CNKI </a:t>
            </a:r>
            <a:r>
              <a:rPr lang="zh-CN" altLang="en-US" dirty="0">
                <a:solidFill>
                  <a:srgbClr val="000000"/>
                </a:solidFill>
              </a:rPr>
              <a:t>中国学术期刊全文数据库或者万方学位论文数据库等。</a:t>
            </a:r>
          </a:p>
        </p:txBody>
      </p:sp>
      <p:sp>
        <p:nvSpPr>
          <p:cNvPr id="28676" name="灯片编号占位符 3"/>
          <p:cNvSpPr txBox="1">
            <a:spLocks noGrp="1"/>
          </p:cNvSpP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2" charset="0"/>
                <a:ea typeface="微软雅黑" pitchFamily="2" charset="-122"/>
              </a:rPr>
              <a:t>23</a:t>
            </a:fld>
            <a:endParaRPr lang="zh-CN" altLang="en-US" sz="1200" dirty="0">
              <a:latin typeface="Calibri" pitchFamily="2" charset="0"/>
              <a:ea typeface="微软雅黑"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t>2017/5/3</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en-US" altLang="x-none"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endParaRPr lang="en-US" altLang="x-none" dirty="0"/>
          </a:p>
        </p:txBody>
      </p:sp>
      <p:sp>
        <p:nvSpPr>
          <p:cNvPr id="8" name="页脚占位符 7"/>
          <p:cNvSpPr>
            <a:spLocks noGrp="1"/>
          </p:cNvSpPr>
          <p:nvPr>
            <p:ph type="ftr" sz="quarter" idx="11"/>
          </p:nvPr>
        </p:nvSpPr>
        <p:spPr/>
        <p:txBody>
          <a:bodyPr/>
          <a:lstStyle/>
          <a:p>
            <a:pPr lvl="0" eaLnBrk="1" hangingPunct="1"/>
            <a:endParaRPr lang="en-US" altLang="x-none"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eaLnBrk="1" hangingPunct="1"/>
            <a:endParaRPr lang="en-US" altLang="x-none" dirty="0"/>
          </a:p>
        </p:txBody>
      </p:sp>
      <p:sp>
        <p:nvSpPr>
          <p:cNvPr id="4" name="页脚占位符 3"/>
          <p:cNvSpPr>
            <a:spLocks noGrp="1"/>
          </p:cNvSpPr>
          <p:nvPr>
            <p:ph type="ftr" sz="quarter" idx="11"/>
          </p:nvPr>
        </p:nvSpPr>
        <p:spPr/>
        <p:txBody>
          <a:bodyPr/>
          <a:lstStyle/>
          <a:p>
            <a:pPr lvl="0" eaLnBrk="1" hangingPunct="1"/>
            <a:endParaRPr lang="en-US" altLang="x-none"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p>
        </p:txBody>
      </p:sp>
      <p:sp>
        <p:nvSpPr>
          <p:cNvPr id="3" name="页脚占位符 2"/>
          <p:cNvSpPr>
            <a:spLocks noGrp="1"/>
          </p:cNvSpPr>
          <p:nvPr>
            <p:ph type="ftr" sz="quarter" idx="11"/>
          </p:nvPr>
        </p:nvSpPr>
        <p:spPr/>
        <p:txBody>
          <a:bodyPr/>
          <a:lstStyle/>
          <a:p>
            <a:pPr lvl="0" eaLnBrk="1" hangingPunct="1"/>
            <a:endParaRPr lang="en-US" altLang="x-none"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en-US" altLang="x-none"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en-US" altLang="x-none"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en-US" altLang="x-none"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endParaRPr lang="en-US" altLang="x-none" dirty="0"/>
          </a:p>
        </p:txBody>
      </p:sp>
      <p:sp>
        <p:nvSpPr>
          <p:cNvPr id="8" name="页脚占位符 7"/>
          <p:cNvSpPr>
            <a:spLocks noGrp="1"/>
          </p:cNvSpPr>
          <p:nvPr>
            <p:ph type="ftr" sz="quarter" idx="11"/>
          </p:nvPr>
        </p:nvSpPr>
        <p:spPr/>
        <p:txBody>
          <a:bodyPr/>
          <a:lstStyle/>
          <a:p>
            <a:pPr lvl="0" eaLnBrk="1" hangingPunct="1"/>
            <a:endParaRPr lang="en-US" altLang="x-none"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eaLnBrk="1" hangingPunct="1"/>
            <a:endParaRPr lang="en-US" altLang="x-none" dirty="0"/>
          </a:p>
        </p:txBody>
      </p:sp>
      <p:sp>
        <p:nvSpPr>
          <p:cNvPr id="4" name="页脚占位符 3"/>
          <p:cNvSpPr>
            <a:spLocks noGrp="1"/>
          </p:cNvSpPr>
          <p:nvPr>
            <p:ph type="ftr" sz="quarter" idx="11"/>
          </p:nvPr>
        </p:nvSpPr>
        <p:spPr/>
        <p:txBody>
          <a:bodyPr/>
          <a:lstStyle/>
          <a:p>
            <a:pPr lvl="0" eaLnBrk="1" hangingPunct="1"/>
            <a:endParaRPr lang="en-US" altLang="x-none"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p>
        </p:txBody>
      </p:sp>
      <p:sp>
        <p:nvSpPr>
          <p:cNvPr id="3" name="页脚占位符 2"/>
          <p:cNvSpPr>
            <a:spLocks noGrp="1"/>
          </p:cNvSpPr>
          <p:nvPr>
            <p:ph type="ftr" sz="quarter" idx="11"/>
          </p:nvPr>
        </p:nvSpPr>
        <p:spPr/>
        <p:txBody>
          <a:bodyPr/>
          <a:lstStyle/>
          <a:p>
            <a:pPr lvl="0" eaLnBrk="1" hangingPunct="1"/>
            <a:endParaRPr lang="en-US" altLang="x-none"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en-US" altLang="x-none"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endParaRPr lang="en-US" altLang="x-none"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endParaRPr lang="en-US" altLang="x-none"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x-none" dirty="0"/>
              <a:t>‹#›</a:t>
            </a:fld>
            <a:endParaRPr lang="en-US" altLang="x-none"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FigureOut">
              <a:rPr lang="zh-CN" altLang="en-US"/>
              <a:t>2017/5/3</a:t>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FigureOut">
              <a:rPr lang="zh-CN" altLang="en-US"/>
              <a:t>2017/5/3</a:t>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FigureOut">
              <a:rPr lang="zh-CN" altLang="en-US"/>
              <a:t>2017/5/3</a:t>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FigureOut">
              <a:rPr lang="zh-CN" altLang="en-US"/>
              <a:t>2017/5/3</a:t>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FigureOut">
              <a:rPr lang="zh-CN" altLang="en-US"/>
              <a:t>2017/5/3</a:t>
            </a:fld>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FigureOut">
              <a:rPr lang="zh-CN" altLang="en-US"/>
              <a:t>2017/5/3</a:t>
            </a:fld>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FigureOut">
              <a:rPr lang="zh-CN" altLang="en-US"/>
              <a:t>2017/5/3</a:t>
            </a:fld>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FigureOut">
              <a:rPr lang="zh-CN" altLang="en-US"/>
              <a:t>2017/5/3</a:t>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FigureOut">
              <a:rPr lang="zh-CN" altLang="en-US"/>
              <a:t>2017/5/3</a:t>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FigureOut">
              <a:rPr lang="zh-CN" altLang="en-US"/>
              <a:t>2017/5/3</a:t>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FigureOut">
              <a:rPr lang="zh-CN" altLang="en-US"/>
              <a:t>2017/5/3</a:t>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圆角矩形 15"/>
          <p:cNvSpPr/>
          <p:nvPr/>
        </p:nvSpPr>
        <p:spPr>
          <a:xfrm>
            <a:off x="71438" y="115888"/>
            <a:ext cx="9001125" cy="6669087"/>
          </a:xfrm>
          <a:prstGeom prst="roundRect">
            <a:avLst>
              <a:gd name="adj" fmla="val 4560"/>
            </a:avLst>
          </a:prstGeom>
          <a:solidFill>
            <a:schemeClr val="bg1"/>
          </a:solidFill>
          <a:ln w="25400" cap="flat" cmpd="sng">
            <a:solidFill>
              <a:schemeClr val="bg1"/>
            </a:solidFill>
            <a:prstDash val="solid"/>
            <a:headEnd type="none" w="med" len="med"/>
            <a:tailEnd type="none" w="med" len="med"/>
          </a:ln>
          <a:effectLst>
            <a:outerShdw sx="102000" sy="102000" algn="ctr" rotWithShape="0">
              <a:srgbClr val="000000">
                <a:alpha val="37999"/>
              </a:srgbClr>
            </a:outerShdw>
          </a:effectLst>
        </p:spPr>
        <p:txBody>
          <a:bodyPr anchor="ctr"/>
          <a:lstStyle/>
          <a:p>
            <a:pPr lvl="0" algn="ctr" eaLnBrk="1" hangingPunct="1"/>
            <a:endParaRPr lang="zh-CN" altLang="en-US" dirty="0">
              <a:solidFill>
                <a:srgbClr val="FFFFFF"/>
              </a:solidFill>
              <a:latin typeface="Verdana" pitchFamily="2" charset="0"/>
              <a:ea typeface="微软雅黑" pitchFamily="2" charset="-122"/>
            </a:endParaRPr>
          </a:p>
        </p:txBody>
      </p:sp>
      <p:cxnSp>
        <p:nvCxnSpPr>
          <p:cNvPr id="1027" name="直接连接符 8"/>
          <p:cNvCxnSpPr/>
          <p:nvPr/>
        </p:nvCxnSpPr>
        <p:spPr>
          <a:xfrm>
            <a:off x="428625" y="6357938"/>
            <a:ext cx="8286750" cy="1587"/>
          </a:xfrm>
          <a:prstGeom prst="line">
            <a:avLst/>
          </a:prstGeom>
          <a:ln w="9525" cap="flat" cmpd="sng">
            <a:solidFill>
              <a:srgbClr val="7F7F7F"/>
            </a:solidFill>
            <a:prstDash val="sysDash"/>
            <a:headEnd type="none" w="med" len="med"/>
            <a:tailEnd type="none" w="med" len="med"/>
          </a:ln>
        </p:spPr>
      </p:cxnSp>
      <p:sp>
        <p:nvSpPr>
          <p:cNvPr id="1028" name="TextBox 10"/>
          <p:cNvSpPr txBox="1"/>
          <p:nvPr/>
        </p:nvSpPr>
        <p:spPr>
          <a:xfrm>
            <a:off x="6572250" y="6416675"/>
            <a:ext cx="2500313" cy="369888"/>
          </a:xfrm>
          <a:prstGeom prst="rect">
            <a:avLst/>
          </a:prstGeom>
          <a:noFill/>
          <a:ln w="9525">
            <a:noFill/>
            <a:miter/>
          </a:ln>
        </p:spPr>
        <p:txBody>
          <a:bodyPr>
            <a:spAutoFit/>
          </a:bodyPr>
          <a:lstStyle/>
          <a:p>
            <a:pPr lvl="0" eaLnBrk="1" hangingPunct="1"/>
            <a:r>
              <a:rPr lang="zh-CN" altLang="en-US" dirty="0">
                <a:solidFill>
                  <a:srgbClr val="0070C0"/>
                </a:solidFill>
                <a:latin typeface="华文行楷" pitchFamily="2" charset="-122"/>
                <a:ea typeface="华文行楷" pitchFamily="2" charset="-122"/>
              </a:rPr>
              <a:t>静思笃行   持中秉正  　　　　　　　</a:t>
            </a:r>
          </a:p>
        </p:txBody>
      </p:sp>
      <p:pic>
        <p:nvPicPr>
          <p:cNvPr id="1029" name="图片 5" descr="江西师大.png"/>
          <p:cNvPicPr>
            <a:picLocks noChangeAspect="1"/>
          </p:cNvPicPr>
          <p:nvPr/>
        </p:nvPicPr>
        <p:blipFill>
          <a:blip r:embed="rId13"/>
          <a:stretch>
            <a:fillRect/>
          </a:stretch>
        </p:blipFill>
        <p:spPr>
          <a:xfrm>
            <a:off x="500063" y="6383338"/>
            <a:ext cx="1144587" cy="396875"/>
          </a:xfrm>
          <a:prstGeom prst="rect">
            <a:avLst/>
          </a:prstGeom>
          <a:noFill/>
          <a:ln w="9525">
            <a:noFill/>
            <a:miter/>
          </a:ln>
        </p:spPr>
      </p:pic>
      <p:cxnSp>
        <p:nvCxnSpPr>
          <p:cNvPr id="1030" name="直接连接符 2"/>
          <p:cNvCxnSpPr/>
          <p:nvPr/>
        </p:nvCxnSpPr>
        <p:spPr>
          <a:xfrm>
            <a:off x="1692275" y="6416675"/>
            <a:ext cx="0" cy="323850"/>
          </a:xfrm>
          <a:prstGeom prst="line">
            <a:avLst/>
          </a:prstGeom>
          <a:ln w="9525" cap="flat" cmpd="sng">
            <a:solidFill>
              <a:srgbClr val="FF0000"/>
            </a:solidFill>
            <a:prstDash val="solid"/>
            <a:headEnd type="none" w="med" len="med"/>
            <a:tailEnd type="none" w="med" len="med"/>
          </a:ln>
        </p:spPr>
      </p:cxnSp>
      <p:sp>
        <p:nvSpPr>
          <p:cNvPr id="1031" name="TextBox 7"/>
          <p:cNvSpPr txBox="1"/>
          <p:nvPr/>
        </p:nvSpPr>
        <p:spPr>
          <a:xfrm>
            <a:off x="1763713" y="6434138"/>
            <a:ext cx="1262062" cy="307975"/>
          </a:xfrm>
          <a:prstGeom prst="rect">
            <a:avLst/>
          </a:prstGeom>
          <a:noFill/>
          <a:ln w="9525">
            <a:noFill/>
            <a:miter/>
          </a:ln>
        </p:spPr>
        <p:txBody>
          <a:bodyPr wrap="none">
            <a:spAutoFit/>
          </a:bodyPr>
          <a:lstStyle/>
          <a:p>
            <a:pPr lvl="0" eaLnBrk="1" hangingPunct="1"/>
            <a:r>
              <a:rPr lang="zh-CN" altLang="en-US" sz="1400" dirty="0">
                <a:solidFill>
                  <a:srgbClr val="000000"/>
                </a:solidFill>
                <a:latin typeface="Verdana" pitchFamily="2" charset="0"/>
                <a:ea typeface="微软雅黑" pitchFamily="2" charset="-122"/>
              </a:rPr>
              <a:t>秋记与你分享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lvl="0" indent="0" algn="ctr" defTabSz="914400" eaLnBrk="0" fontAlgn="base" latinLnBrk="0" hangingPunct="0">
        <a:lnSpc>
          <a:spcPct val="100000"/>
        </a:lnSpc>
        <a:spcBef>
          <a:spcPct val="0"/>
        </a:spcBef>
        <a:spcAft>
          <a:spcPct val="0"/>
        </a:spcAft>
        <a:buClr>
          <a:srgbClr val="000000"/>
        </a:buClr>
        <a:buNone/>
        <a:defRPr sz="4400" b="0" i="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charset="0"/>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矩形 1"/>
          <p:cNvSpPr/>
          <p:nvPr/>
        </p:nvSpPr>
        <p:spPr>
          <a:xfrm>
            <a:off x="0" y="0"/>
            <a:ext cx="9144000" cy="6858000"/>
          </a:xfrm>
          <a:prstGeom prst="rect">
            <a:avLst/>
          </a:prstGeom>
          <a:solidFill>
            <a:schemeClr val="bg1"/>
          </a:solidFill>
          <a:ln w="9525">
            <a:noFill/>
            <a:miter/>
          </a:ln>
        </p:spPr>
        <p:txBody>
          <a:bodyPr anchor="ctr"/>
          <a:lstStyle/>
          <a:p>
            <a:pPr lvl="0" algn="ctr" eaLnBrk="1" hangingPunct="1"/>
            <a:endParaRPr lang="zh-CN" altLang="en-US" dirty="0">
              <a:solidFill>
                <a:srgbClr val="FFFFFF"/>
              </a:solidFill>
              <a:latin typeface="Calibri" pitchFamily="2" charset="0"/>
              <a:ea typeface="微软雅黑" pitchFamily="2" charset="-122"/>
            </a:endParaRPr>
          </a:p>
        </p:txBody>
      </p:sp>
      <p:sp>
        <p:nvSpPr>
          <p:cNvPr id="2051" name="日期占位符 3"/>
          <p:cNvSpPr>
            <a:spLocks noGrp="1"/>
          </p:cNvSpPr>
          <p:nvPr>
            <p:ph type="dt" sz="half" idx="2"/>
          </p:nvPr>
        </p:nvSpPr>
        <p:spPr>
          <a:xfrm>
            <a:off x="457200" y="6356350"/>
            <a:ext cx="2133600" cy="365125"/>
          </a:xfrm>
          <a:prstGeom prst="rect">
            <a:avLst/>
          </a:prstGeom>
          <a:noFill/>
          <a:ln w="9525">
            <a:noFill/>
            <a:miter/>
          </a:ln>
        </p:spPr>
        <p:txBody>
          <a:bodyPr/>
          <a:lstStyle>
            <a:lvl1pPr>
              <a:defRPr>
                <a:ea typeface="微软雅黑" pitchFamily="2" charset="-122"/>
              </a:defRPr>
            </a:lvl1pPr>
          </a:lstStyle>
          <a:p>
            <a:pPr lvl="0" eaLnBrk="1" hangingPunct="1"/>
            <a:fld id="{BB962C8B-B14F-4D97-AF65-F5344CB8AC3E}" type="datetimeFigureOut">
              <a:rPr lang="zh-CN" altLang="en-US" dirty="0"/>
              <a:t>2017/5/3</a:t>
            </a:fld>
            <a:endParaRPr lang="zh-CN" altLang="en-US" dirty="0"/>
          </a:p>
        </p:txBody>
      </p:sp>
      <p:sp>
        <p:nvSpPr>
          <p:cNvPr id="2052" name="页脚占位符 4"/>
          <p:cNvSpPr>
            <a:spLocks noGrp="1"/>
          </p:cNvSpPr>
          <p:nvPr>
            <p:ph type="ftr" sz="quarter" idx="3"/>
          </p:nvPr>
        </p:nvSpPr>
        <p:spPr>
          <a:xfrm>
            <a:off x="3124200" y="6356350"/>
            <a:ext cx="2895600" cy="365125"/>
          </a:xfrm>
          <a:prstGeom prst="rect">
            <a:avLst/>
          </a:prstGeom>
          <a:noFill/>
          <a:ln w="9525">
            <a:noFill/>
            <a:miter/>
          </a:ln>
        </p:spPr>
        <p:txBody>
          <a:bodyPr/>
          <a:lstStyle>
            <a:lvl1pPr>
              <a:defRPr>
                <a:ea typeface="微软雅黑" pitchFamily="2" charset="-122"/>
              </a:defRPr>
            </a:lvl1pPr>
          </a:lstStyle>
          <a:p>
            <a:pPr lvl="0" eaLnBrk="1" hangingPunct="1"/>
            <a:endParaRPr lang="zh-CN" altLang="en-US" dirty="0"/>
          </a:p>
        </p:txBody>
      </p:sp>
      <p:sp>
        <p:nvSpPr>
          <p:cNvPr id="2053" name="灯片编号占位符 5"/>
          <p:cNvSpPr>
            <a:spLocks noGrp="1"/>
          </p:cNvSpPr>
          <p:nvPr>
            <p:ph type="sldNum" sz="quarter" idx="4"/>
          </p:nvPr>
        </p:nvSpPr>
        <p:spPr>
          <a:xfrm>
            <a:off x="6553200" y="6356350"/>
            <a:ext cx="2133600" cy="365125"/>
          </a:xfrm>
          <a:prstGeom prst="rect">
            <a:avLst/>
          </a:prstGeom>
          <a:noFill/>
          <a:ln w="9525">
            <a:noFill/>
            <a:miter/>
          </a:ln>
        </p:spPr>
        <p:txBody>
          <a:bodyPr/>
          <a:lstStyle>
            <a:lvl1pPr>
              <a:defRPr>
                <a:ea typeface="微软雅黑" pitchFamily="2" charset="-122"/>
              </a:defRPr>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lvl="0" indent="0" algn="ctr" defTabSz="914400" eaLnBrk="0" fontAlgn="base" latinLnBrk="0" hangingPunct="0">
        <a:lnSpc>
          <a:spcPct val="100000"/>
        </a:lnSpc>
        <a:spcBef>
          <a:spcPct val="0"/>
        </a:spcBef>
        <a:spcAft>
          <a:spcPct val="0"/>
        </a:spcAft>
        <a:buClr>
          <a:srgbClr val="000000"/>
        </a:buClr>
        <a:buNone/>
        <a:defRPr sz="4400" b="0" i="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charset="0"/>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074" name="矩形 1"/>
          <p:cNvSpPr/>
          <p:nvPr/>
        </p:nvSpPr>
        <p:spPr>
          <a:xfrm>
            <a:off x="0" y="0"/>
            <a:ext cx="9144000" cy="6858000"/>
          </a:xfrm>
          <a:prstGeom prst="rect">
            <a:avLst/>
          </a:prstGeom>
          <a:solidFill>
            <a:schemeClr val="bg1"/>
          </a:solidFill>
          <a:ln w="9525">
            <a:noFill/>
            <a:miter/>
          </a:ln>
        </p:spPr>
        <p:txBody>
          <a:bodyPr anchor="ctr"/>
          <a:lstStyle/>
          <a:p>
            <a:pPr lvl="0" algn="ctr" eaLnBrk="1" hangingPunct="1"/>
            <a:endParaRPr lang="zh-CN" altLang="en-US" dirty="0">
              <a:solidFill>
                <a:srgbClr val="FFFFFF"/>
              </a:solidFill>
              <a:latin typeface="Calibri" pitchFamily="2" charset="0"/>
              <a:ea typeface="微软雅黑" pitchFamily="2" charset="-122"/>
            </a:endParaRPr>
          </a:p>
        </p:txBody>
      </p:sp>
      <p:sp>
        <p:nvSpPr>
          <p:cNvPr id="3075" name="日期占位符 3"/>
          <p:cNvSpPr>
            <a:spLocks noGrp="1"/>
          </p:cNvSpPr>
          <p:nvPr>
            <p:ph type="dt" sz="half" idx="2"/>
          </p:nvPr>
        </p:nvSpPr>
        <p:spPr>
          <a:xfrm>
            <a:off x="457200" y="6356350"/>
            <a:ext cx="2133600" cy="365125"/>
          </a:xfrm>
          <a:prstGeom prst="rect">
            <a:avLst/>
          </a:prstGeom>
          <a:noFill/>
          <a:ln w="9525">
            <a:noFill/>
            <a:miter/>
          </a:ln>
        </p:spPr>
        <p:txBody>
          <a:bodyPr/>
          <a:lstStyle>
            <a:lvl1pPr>
              <a:defRPr>
                <a:ea typeface="微软雅黑" pitchFamily="2" charset="-122"/>
              </a:defRPr>
            </a:lvl1pPr>
          </a:lstStyle>
          <a:p>
            <a:pPr lvl="0" eaLnBrk="1" hangingPunct="1"/>
            <a:fld id="{BB962C8B-B14F-4D97-AF65-F5344CB8AC3E}" type="datetimeFigureOut">
              <a:rPr lang="zh-CN" altLang="en-US" dirty="0"/>
              <a:t>2017/5/3</a:t>
            </a:fld>
            <a:endParaRPr lang="zh-CN" altLang="en-US" dirty="0"/>
          </a:p>
        </p:txBody>
      </p:sp>
      <p:sp>
        <p:nvSpPr>
          <p:cNvPr id="3076" name="页脚占位符 4"/>
          <p:cNvSpPr>
            <a:spLocks noGrp="1"/>
          </p:cNvSpPr>
          <p:nvPr>
            <p:ph type="ftr" sz="quarter" idx="3"/>
          </p:nvPr>
        </p:nvSpPr>
        <p:spPr>
          <a:xfrm>
            <a:off x="3124200" y="6356350"/>
            <a:ext cx="2895600" cy="365125"/>
          </a:xfrm>
          <a:prstGeom prst="rect">
            <a:avLst/>
          </a:prstGeom>
          <a:noFill/>
          <a:ln w="9525">
            <a:noFill/>
            <a:miter/>
          </a:ln>
        </p:spPr>
        <p:txBody>
          <a:bodyPr/>
          <a:lstStyle>
            <a:lvl1pPr>
              <a:defRPr>
                <a:ea typeface="微软雅黑" pitchFamily="2" charset="-122"/>
              </a:defRPr>
            </a:lvl1pPr>
          </a:lstStyle>
          <a:p>
            <a:pPr lvl="0" eaLnBrk="1" hangingPunct="1"/>
            <a:endParaRPr lang="zh-CN" altLang="en-US" dirty="0"/>
          </a:p>
        </p:txBody>
      </p:sp>
      <p:sp>
        <p:nvSpPr>
          <p:cNvPr id="3077" name="灯片编号占位符 5"/>
          <p:cNvSpPr>
            <a:spLocks noGrp="1"/>
          </p:cNvSpPr>
          <p:nvPr>
            <p:ph type="sldNum" sz="quarter" idx="4"/>
          </p:nvPr>
        </p:nvSpPr>
        <p:spPr>
          <a:xfrm>
            <a:off x="6553200" y="6356350"/>
            <a:ext cx="2133600" cy="365125"/>
          </a:xfrm>
          <a:prstGeom prst="rect">
            <a:avLst/>
          </a:prstGeom>
          <a:noFill/>
          <a:ln w="9525">
            <a:noFill/>
            <a:miter/>
          </a:ln>
        </p:spPr>
        <p:txBody>
          <a:bodyPr/>
          <a:lstStyle>
            <a:lvl1pPr>
              <a:defRPr>
                <a:ea typeface="微软雅黑" pitchFamily="2" charset="-122"/>
              </a:defRPr>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lvl="0" indent="0" algn="ctr" defTabSz="914400" eaLnBrk="0" fontAlgn="base" latinLnBrk="0" hangingPunct="0">
        <a:lnSpc>
          <a:spcPct val="100000"/>
        </a:lnSpc>
        <a:spcBef>
          <a:spcPct val="0"/>
        </a:spcBef>
        <a:spcAft>
          <a:spcPct val="0"/>
        </a:spcAft>
        <a:buClr>
          <a:srgbClr val="000000"/>
        </a:buClr>
        <a:buNone/>
        <a:defRPr sz="4400" b="0" i="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charset="0"/>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a:xfrm>
            <a:off x="457200" y="274638"/>
            <a:ext cx="8229600" cy="1143000"/>
          </a:xfrm>
          <a:prstGeom prst="rect">
            <a:avLst/>
          </a:prstGeom>
          <a:noFill/>
          <a:ln w="9525">
            <a:noFill/>
            <a:miter/>
          </a:ln>
        </p:spPr>
        <p:txBody>
          <a:bodyPr anchor="ctr"/>
          <a:lstStyle/>
          <a:p>
            <a:pPr lvl="0"/>
            <a:r>
              <a:rPr lang="zh-CN" altLang="en-US"/>
              <a:t>单击此处编辑母版标题样式</a:t>
            </a:r>
          </a:p>
        </p:txBody>
      </p:sp>
      <p:sp>
        <p:nvSpPr>
          <p:cNvPr id="4099" name="文本占位符 2"/>
          <p:cNvSpPr>
            <a:spLocks noGrp="1"/>
          </p:cNvSpPr>
          <p:nvPr>
            <p:ph type="body" idx="1"/>
          </p:nvPr>
        </p:nvSpPr>
        <p:spPr>
          <a:xfrm>
            <a:off x="457200" y="1600200"/>
            <a:ext cx="8229600" cy="4525963"/>
          </a:xfrm>
          <a:prstGeom prst="rect">
            <a:avLst/>
          </a:prstGeom>
          <a:noFill/>
          <a:ln w="9525">
            <a:noFill/>
            <a:miter/>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a:solidFill>
                  <a:srgbClr val="898989"/>
                </a:solidFill>
                <a:ea typeface="微软雅黑" pitchFamily="2" charset="-122"/>
              </a:defRPr>
            </a:lvl1pPr>
          </a:lstStyle>
          <a:p>
            <a:pPr lvl="0" eaLnBrk="1" hangingPunct="1"/>
            <a:endParaRPr lang="en-US" altLang="x-none" dirty="0"/>
          </a:p>
        </p:txBody>
      </p:sp>
      <p:sp>
        <p:nvSpPr>
          <p:cNvPr id="4101"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a:solidFill>
                  <a:srgbClr val="898989"/>
                </a:solidFill>
                <a:ea typeface="微软雅黑" pitchFamily="2" charset="-122"/>
              </a:defRPr>
            </a:lvl1pPr>
          </a:lstStyle>
          <a:p>
            <a:pPr lvl="0" eaLnBrk="1" hangingPunct="1"/>
            <a:endParaRPr lang="en-US" altLang="x-none" dirty="0"/>
          </a:p>
        </p:txBody>
      </p:sp>
      <p:sp>
        <p:nvSpPr>
          <p:cNvPr id="4102"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a:defRPr sz="1200">
                <a:solidFill>
                  <a:srgbClr val="898989"/>
                </a:solidFill>
                <a:ea typeface="微软雅黑" pitchFamily="2" charset="-122"/>
              </a:defRPr>
            </a:lvl1pPr>
          </a:lstStyle>
          <a:p>
            <a:pPr lvl="0" eaLnBrk="1" hangingPunct="1"/>
            <a:fld id="{9A0DB2DC-4C9A-4742-B13C-FB6460FD3503}" type="slidenum">
              <a:rPr lang="en-US" altLang="x-none" dirty="0"/>
              <a:t>‹#›</a:t>
            </a:fld>
            <a:endParaRPr lang="en-US" altLang="x-none"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lvl="0" indent="0" algn="ctr" defTabSz="914400" eaLnBrk="0" fontAlgn="base" latinLnBrk="0" hangingPunct="0">
        <a:lnSpc>
          <a:spcPct val="100000"/>
        </a:lnSpc>
        <a:spcBef>
          <a:spcPct val="0"/>
        </a:spcBef>
        <a:spcAft>
          <a:spcPct val="0"/>
        </a:spcAft>
        <a:buClr>
          <a:srgbClr val="000000"/>
        </a:buClr>
        <a:buNone/>
        <a:defRPr sz="4400" b="0" i="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charset="0"/>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标题占位符 1"/>
          <p:cNvSpPr>
            <a:spLocks noGrp="1"/>
          </p:cNvSpPr>
          <p:nvPr>
            <p:ph type="title"/>
          </p:nvPr>
        </p:nvSpPr>
        <p:spPr>
          <a:xfrm>
            <a:off x="457200" y="274638"/>
            <a:ext cx="8229600" cy="1143000"/>
          </a:xfrm>
          <a:prstGeom prst="rect">
            <a:avLst/>
          </a:prstGeom>
          <a:noFill/>
          <a:ln w="9525">
            <a:noFill/>
            <a:miter/>
          </a:ln>
        </p:spPr>
        <p:txBody>
          <a:bodyPr anchor="ctr"/>
          <a:lstStyle/>
          <a:p>
            <a:pPr lvl="0"/>
            <a:r>
              <a:rPr lang="zh-CN" altLang="en-US"/>
              <a:t>单击此处编辑母版标题样式</a:t>
            </a:r>
          </a:p>
        </p:txBody>
      </p:sp>
      <p:sp>
        <p:nvSpPr>
          <p:cNvPr id="5123" name="文本占位符 2"/>
          <p:cNvSpPr>
            <a:spLocks noGrp="1"/>
          </p:cNvSpPr>
          <p:nvPr>
            <p:ph type="body" idx="1"/>
          </p:nvPr>
        </p:nvSpPr>
        <p:spPr>
          <a:xfrm>
            <a:off x="457200" y="1600200"/>
            <a:ext cx="8229600" cy="4525963"/>
          </a:xfrm>
          <a:prstGeom prst="rect">
            <a:avLst/>
          </a:prstGeom>
          <a:noFill/>
          <a:ln w="9525">
            <a:noFill/>
            <a:miter/>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4"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a:solidFill>
                  <a:srgbClr val="898989"/>
                </a:solidFill>
                <a:ea typeface="微软雅黑" pitchFamily="2" charset="-122"/>
              </a:defRPr>
            </a:lvl1pPr>
          </a:lstStyle>
          <a:p>
            <a:pPr lvl="0" eaLnBrk="1" hangingPunct="1"/>
            <a:endParaRPr lang="en-US" altLang="x-none" dirty="0"/>
          </a:p>
        </p:txBody>
      </p:sp>
      <p:sp>
        <p:nvSpPr>
          <p:cNvPr id="5125"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a:solidFill>
                  <a:srgbClr val="898989"/>
                </a:solidFill>
                <a:ea typeface="微软雅黑" pitchFamily="2" charset="-122"/>
              </a:defRPr>
            </a:lvl1pPr>
          </a:lstStyle>
          <a:p>
            <a:pPr lvl="0" eaLnBrk="1" hangingPunct="1"/>
            <a:endParaRPr lang="en-US" altLang="x-none" dirty="0"/>
          </a:p>
        </p:txBody>
      </p:sp>
      <p:sp>
        <p:nvSpPr>
          <p:cNvPr id="5126"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a:defRPr sz="1200">
                <a:solidFill>
                  <a:srgbClr val="898989"/>
                </a:solidFill>
                <a:ea typeface="微软雅黑" pitchFamily="2" charset="-122"/>
              </a:defRPr>
            </a:lvl1pPr>
          </a:lstStyle>
          <a:p>
            <a:pPr lvl="0" eaLnBrk="1" hangingPunct="1"/>
            <a:fld id="{9A0DB2DC-4C9A-4742-B13C-FB6460FD3503}" type="slidenum">
              <a:rPr lang="en-US" altLang="x-none" dirty="0"/>
              <a:t>‹#›</a:t>
            </a:fld>
            <a:endParaRPr lang="en-US" altLang="x-none"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lvl="0" indent="0" algn="ctr" defTabSz="914400" eaLnBrk="0" fontAlgn="base" latinLnBrk="0" hangingPunct="0">
        <a:lnSpc>
          <a:spcPct val="100000"/>
        </a:lnSpc>
        <a:spcBef>
          <a:spcPct val="0"/>
        </a:spcBef>
        <a:spcAft>
          <a:spcPct val="0"/>
        </a:spcAft>
        <a:buClr>
          <a:srgbClr val="000000"/>
        </a:buClr>
        <a:buNone/>
        <a:defRPr sz="4400" b="0" i="0"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charset="0"/>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6146" name="标题 6145"/>
          <p:cNvSpPr>
            <a:spLocks noGrp="1"/>
          </p:cNvSpPr>
          <p:nvPr>
            <p:ph type="title"/>
          </p:nvPr>
        </p:nvSpPr>
        <p:spPr>
          <a:xfrm>
            <a:off x="457200" y="274638"/>
            <a:ext cx="8229600" cy="1143000"/>
          </a:xfrm>
          <a:prstGeom prst="rect">
            <a:avLst/>
          </a:prstGeom>
          <a:noFill/>
          <a:ln w="9525">
            <a:noFill/>
            <a:miter/>
          </a:ln>
        </p:spPr>
        <p:txBody>
          <a:bodyPr anchor="ctr"/>
          <a:lstStyle/>
          <a:p>
            <a:pPr lvl="0"/>
            <a:r>
              <a:rPr lang="zh-CN" altLang="en-US"/>
              <a:t>单击此处编辑母版标题样式</a:t>
            </a:r>
          </a:p>
        </p:txBody>
      </p:sp>
      <p:sp>
        <p:nvSpPr>
          <p:cNvPr id="6147" name="文本占位符 6146"/>
          <p:cNvSpPr>
            <a:spLocks noGrp="1"/>
          </p:cNvSpPr>
          <p:nvPr>
            <p:ph type="body" idx="1"/>
          </p:nvPr>
        </p:nvSpPr>
        <p:spPr>
          <a:xfrm>
            <a:off x="457200" y="1600200"/>
            <a:ext cx="8229600" cy="4525963"/>
          </a:xfrm>
          <a:prstGeom prst="rect">
            <a:avLst/>
          </a:prstGeom>
          <a:noFill/>
          <a:ln w="9525">
            <a:noFill/>
            <a:miter/>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日期占位符 6147"/>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a:fld id="{BB962C8B-B14F-4D97-AF65-F5344CB8AC3E}" type="datetimeFigureOut">
              <a:rPr lang="zh-CN" altLang="en-US"/>
              <a:t>2017/5/3</a:t>
            </a:fld>
            <a:endParaRPr lang="zh-CN" altLang="en-US"/>
          </a:p>
        </p:txBody>
      </p:sp>
      <p:sp>
        <p:nvSpPr>
          <p:cNvPr id="6149" name="页脚占位符 6148"/>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a:endParaRPr lang="zh-CN"/>
          </a:p>
        </p:txBody>
      </p:sp>
      <p:sp>
        <p:nvSpPr>
          <p:cNvPr id="6150" name="灯片编号占位符 6149"/>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a:fld id="{9A0DB2DC-4C9A-4742-B13C-FB6460FD3503}" type="slidenum">
              <a:rPr lang="en-US" altLang="zh-CN"/>
              <a:t>‹#›</a:t>
            </a:fld>
            <a:endParaRPr lang="zh-C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080/a/login" TargetMode="External"/><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8194" name="矩形 6"/>
          <p:cNvSpPr/>
          <p:nvPr/>
        </p:nvSpPr>
        <p:spPr>
          <a:xfrm>
            <a:off x="0" y="2564765"/>
            <a:ext cx="9144000" cy="1478598"/>
          </a:xfrm>
          <a:prstGeom prst="rect">
            <a:avLst/>
          </a:prstGeom>
          <a:solidFill>
            <a:srgbClr val="0070C0"/>
          </a:solidFill>
          <a:ln w="9525">
            <a:noFill/>
            <a:miter/>
          </a:ln>
        </p:spPr>
        <p:txBody>
          <a:bodyPr anchor="ctr"/>
          <a:lstStyle/>
          <a:p>
            <a:pPr lvl="0" algn="ctr" eaLnBrk="1" hangingPunct="1"/>
            <a:endParaRPr lang="zh-CN" altLang="en-US" sz="3200" b="1" dirty="0">
              <a:solidFill>
                <a:schemeClr val="bg1"/>
              </a:solidFill>
              <a:effectLst>
                <a:outerShdw blurRad="38100" dist="38100" dir="2700000">
                  <a:srgbClr val="000000"/>
                </a:outerShdw>
              </a:effectLst>
              <a:latin typeface="微软雅黑" pitchFamily="2" charset="-122"/>
              <a:ea typeface="微软雅黑" pitchFamily="2" charset="-122"/>
            </a:endParaRPr>
          </a:p>
        </p:txBody>
      </p:sp>
      <p:sp>
        <p:nvSpPr>
          <p:cNvPr id="8195" name="标题 1"/>
          <p:cNvSpPr>
            <a:spLocks noGrp="1"/>
          </p:cNvSpPr>
          <p:nvPr>
            <p:ph type="ctrTitle"/>
          </p:nvPr>
        </p:nvSpPr>
        <p:spPr>
          <a:xfrm>
            <a:off x="365125" y="2633663"/>
            <a:ext cx="8528050" cy="1409700"/>
          </a:xfrm>
          <a:prstGeom prst="rect">
            <a:avLst/>
          </a:prstGeom>
          <a:noFill/>
          <a:ln w="9525">
            <a:noFill/>
            <a:miter/>
          </a:ln>
        </p:spPr>
        <p:txBody>
          <a:bodyPr/>
          <a:lstStyle>
            <a:lvl1pPr lvl="0">
              <a:defRPr kern="1200"/>
            </a:lvl1pPr>
          </a:lstStyle>
          <a:p>
            <a:pPr lvl="0" eaLnBrk="1" hangingPunct="1"/>
            <a:r>
              <a:rPr lang="zh-CN" altLang="zh-CN" dirty="0"/>
              <a:t>基于</a:t>
            </a:r>
            <a:r>
              <a:rPr lang="en-US" altLang="zh-CN" dirty="0"/>
              <a:t>Java</a:t>
            </a:r>
            <a:r>
              <a:rPr lang="zh-CN" altLang="zh-CN" dirty="0"/>
              <a:t>的教学代码评测及管理系统</a:t>
            </a:r>
            <a:endParaRPr lang="zh-CN" altLang="en-US" sz="4000" b="1" dirty="0">
              <a:solidFill>
                <a:schemeClr val="bg1"/>
              </a:solidFill>
              <a:latin typeface="微软雅黑" pitchFamily="2" charset="-122"/>
              <a:ea typeface="微软雅黑" pitchFamily="2" charset="-122"/>
            </a:endParaRPr>
          </a:p>
        </p:txBody>
      </p:sp>
      <p:sp>
        <p:nvSpPr>
          <p:cNvPr id="8196" name="副标题 2"/>
          <p:cNvSpPr>
            <a:spLocks noGrp="1"/>
          </p:cNvSpPr>
          <p:nvPr>
            <p:ph type="subTitle"/>
          </p:nvPr>
        </p:nvSpPr>
        <p:spPr>
          <a:xfrm>
            <a:off x="2808288" y="4149724"/>
            <a:ext cx="4779327" cy="1727547"/>
          </a:xfrm>
          <a:prstGeom prst="rect">
            <a:avLst/>
          </a:prstGeom>
          <a:noFill/>
          <a:ln w="9525">
            <a:noFill/>
            <a:miter/>
          </a:ln>
        </p:spPr>
        <p:txBody>
          <a:bodyP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lgn="l" eaLnBrk="1" hangingPunct="1"/>
            <a:r>
              <a:rPr lang="zh-CN" altLang="en-US" sz="2800" dirty="0">
                <a:solidFill>
                  <a:srgbClr val="0D0D0D"/>
                </a:solidFill>
                <a:latin typeface="华文中宋" pitchFamily="2" charset="-122"/>
                <a:ea typeface="华文中宋" pitchFamily="2" charset="-122"/>
              </a:rPr>
              <a:t> </a:t>
            </a:r>
            <a:r>
              <a:rPr lang="zh-CN" altLang="en-US" sz="2400" dirty="0">
                <a:solidFill>
                  <a:srgbClr val="0D0D0D"/>
                </a:solidFill>
                <a:latin typeface="华文中宋" pitchFamily="2" charset="-122"/>
                <a:ea typeface="华文中宋" pitchFamily="2" charset="-122"/>
              </a:rPr>
              <a:t>报</a:t>
            </a:r>
            <a:r>
              <a:rPr lang="zh-CN" altLang="en-US" sz="4000" dirty="0">
                <a:solidFill>
                  <a:srgbClr val="0D0D0D"/>
                </a:solidFill>
                <a:latin typeface="华文中宋" pitchFamily="2" charset="-122"/>
                <a:ea typeface="华文中宋" pitchFamily="2" charset="-122"/>
              </a:rPr>
              <a:t> </a:t>
            </a:r>
            <a:r>
              <a:rPr lang="zh-CN" altLang="en-US" sz="2400" dirty="0">
                <a:solidFill>
                  <a:srgbClr val="0D0D0D"/>
                </a:solidFill>
                <a:latin typeface="华文中宋" pitchFamily="2" charset="-122"/>
                <a:ea typeface="华文中宋" pitchFamily="2" charset="-122"/>
              </a:rPr>
              <a:t>告</a:t>
            </a:r>
            <a:r>
              <a:rPr lang="zh-CN" altLang="en-US" sz="3400" dirty="0">
                <a:solidFill>
                  <a:srgbClr val="0D0D0D"/>
                </a:solidFill>
                <a:latin typeface="华文中宋" pitchFamily="2" charset="-122"/>
                <a:ea typeface="华文中宋" pitchFamily="2" charset="-122"/>
              </a:rPr>
              <a:t> </a:t>
            </a:r>
            <a:r>
              <a:rPr lang="zh-CN" altLang="en-US" sz="2400" dirty="0">
                <a:solidFill>
                  <a:srgbClr val="0D0D0D"/>
                </a:solidFill>
                <a:latin typeface="华文中宋" pitchFamily="2" charset="-122"/>
                <a:ea typeface="华文中宋" pitchFamily="2" charset="-122"/>
              </a:rPr>
              <a:t>人</a:t>
            </a:r>
            <a:r>
              <a:rPr lang="zh-CN" altLang="en-US" sz="2800" dirty="0">
                <a:solidFill>
                  <a:srgbClr val="0D0D0D"/>
                </a:solidFill>
                <a:latin typeface="华文中宋" pitchFamily="2" charset="-122"/>
                <a:ea typeface="华文中宋" pitchFamily="2" charset="-122"/>
              </a:rPr>
              <a:t>：段理 吉邦宁 刘正豪 詹竟</a:t>
            </a:r>
            <a:endParaRPr lang="en-US" altLang="zh-CN" sz="2800" dirty="0">
              <a:solidFill>
                <a:srgbClr val="0D0D0D"/>
              </a:solidFill>
              <a:latin typeface="华文中宋" pitchFamily="2" charset="-122"/>
              <a:ea typeface="华文中宋" pitchFamily="2" charset="-122"/>
            </a:endParaRPr>
          </a:p>
          <a:p>
            <a:pPr lvl="0" algn="l" eaLnBrk="1" hangingPunct="1"/>
            <a:r>
              <a:rPr lang="zh-CN" altLang="en-US" sz="2400" dirty="0">
                <a:solidFill>
                  <a:srgbClr val="0D0D0D"/>
                </a:solidFill>
                <a:latin typeface="华文中宋" pitchFamily="2" charset="-122"/>
                <a:ea typeface="华文中宋" pitchFamily="2" charset="-122"/>
              </a:rPr>
              <a:t>指导教师</a:t>
            </a:r>
            <a:r>
              <a:rPr lang="zh-CN" altLang="en-US" sz="2800" dirty="0">
                <a:solidFill>
                  <a:srgbClr val="0D0D0D"/>
                </a:solidFill>
                <a:latin typeface="华文中宋" pitchFamily="2" charset="-122"/>
                <a:ea typeface="华文中宋" pitchFamily="2" charset="-122"/>
              </a:rPr>
              <a:t>：杨铸</a:t>
            </a:r>
          </a:p>
        </p:txBody>
      </p:sp>
      <p:sp>
        <p:nvSpPr>
          <p:cNvPr id="8197" name="TextBox 7"/>
          <p:cNvSpPr txBox="1"/>
          <p:nvPr/>
        </p:nvSpPr>
        <p:spPr>
          <a:xfrm>
            <a:off x="3873500" y="5672138"/>
            <a:ext cx="1851789" cy="400110"/>
          </a:xfrm>
          <a:prstGeom prst="rect">
            <a:avLst/>
          </a:prstGeom>
          <a:noFill/>
          <a:ln w="9525">
            <a:noFill/>
            <a:miter/>
          </a:ln>
        </p:spPr>
        <p:txBody>
          <a:bodyPr wrap="none">
            <a:spAutoFit/>
          </a:bodyPr>
          <a:lstStyle/>
          <a:p>
            <a:pPr lvl="0" eaLnBrk="1" hangingPunct="1"/>
            <a:r>
              <a:rPr lang="en-US" altLang="x-none" sz="2000" dirty="0">
                <a:latin typeface="Times New Roman" pitchFamily="2" charset="0"/>
                <a:ea typeface="宋体" charset="-122"/>
              </a:rPr>
              <a:t>2017</a:t>
            </a:r>
            <a:r>
              <a:rPr lang="zh-CN" altLang="en-US" sz="2000" dirty="0">
                <a:latin typeface="Times New Roman" pitchFamily="2" charset="0"/>
                <a:ea typeface="宋体" charset="-122"/>
              </a:rPr>
              <a:t>年</a:t>
            </a:r>
            <a:r>
              <a:rPr lang="en-US" altLang="zh-CN" sz="2000" dirty="0">
                <a:latin typeface="Times New Roman" pitchFamily="2" charset="0"/>
              </a:rPr>
              <a:t>5</a:t>
            </a:r>
            <a:r>
              <a:rPr lang="zh-CN" altLang="en-US" sz="2000" dirty="0">
                <a:latin typeface="Times New Roman" pitchFamily="2" charset="0"/>
                <a:ea typeface="宋体" charset="-122"/>
              </a:rPr>
              <a:t>月</a:t>
            </a:r>
            <a:r>
              <a:rPr lang="en-US" altLang="x-none" sz="2000" dirty="0">
                <a:latin typeface="Times New Roman" pitchFamily="2" charset="0"/>
                <a:ea typeface="宋体" charset="-122"/>
              </a:rPr>
              <a:t>xx</a:t>
            </a:r>
            <a:r>
              <a:rPr lang="zh-CN" altLang="en-US" sz="2000" dirty="0">
                <a:latin typeface="Times New Roman" pitchFamily="2" charset="0"/>
                <a:ea typeface="宋体" charset="-122"/>
              </a:rPr>
              <a:t>日</a:t>
            </a:r>
          </a:p>
        </p:txBody>
      </p:sp>
      <p:sp>
        <p:nvSpPr>
          <p:cNvPr id="8198" name="TextBox 9"/>
          <p:cNvSpPr txBox="1"/>
          <p:nvPr/>
        </p:nvSpPr>
        <p:spPr>
          <a:xfrm>
            <a:off x="1990725" y="1906588"/>
            <a:ext cx="5162550" cy="579120"/>
          </a:xfrm>
          <a:prstGeom prst="rect">
            <a:avLst/>
          </a:prstGeom>
          <a:noFill/>
          <a:ln w="9525">
            <a:noFill/>
            <a:miter/>
          </a:ln>
        </p:spPr>
        <p:txBody>
          <a:bodyPr>
            <a:spAutoFit/>
          </a:bodyPr>
          <a:lstStyle/>
          <a:p>
            <a:pPr lvl="0" algn="dist" eaLnBrk="1" hangingPunct="1"/>
            <a:r>
              <a:rPr lang="en-US" altLang="x-none" sz="3200" dirty="0">
                <a:latin typeface="华文细黑" pitchFamily="2" charset="-122"/>
                <a:ea typeface="华文细黑" pitchFamily="2" charset="-122"/>
              </a:rPr>
              <a:t>2013</a:t>
            </a:r>
            <a:r>
              <a:rPr lang="zh-CN" altLang="en-US" sz="3200" dirty="0">
                <a:latin typeface="华文细黑" pitchFamily="2" charset="-122"/>
                <a:ea typeface="华文细黑" pitchFamily="2" charset="-122"/>
              </a:rPr>
              <a:t>级毕业生课题报告</a:t>
            </a:r>
          </a:p>
        </p:txBody>
      </p:sp>
      <p:sp>
        <p:nvSpPr>
          <p:cNvPr id="2" name="文本框 1"/>
          <p:cNvSpPr txBox="1"/>
          <p:nvPr/>
        </p:nvSpPr>
        <p:spPr>
          <a:xfrm>
            <a:off x="1907540" y="836930"/>
            <a:ext cx="5680075" cy="701040"/>
          </a:xfrm>
          <a:prstGeom prst="rect">
            <a:avLst/>
          </a:prstGeom>
          <a:noFill/>
        </p:spPr>
        <p:txBody>
          <a:bodyPr wrap="square" rtlCol="0">
            <a:spAutoFit/>
          </a:bodyPr>
          <a:lstStyle/>
          <a:p>
            <a:r>
              <a:rPr lang="zh-CN" altLang="en-US" sz="4000" b="1" dirty="0"/>
              <a:t>电子科技大学成都学院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wipe(left)">
                                      <p:cBhvr>
                                        <p:cTn id="7" dur="1000"/>
                                        <p:tgtEl>
                                          <p:spTgt spid="819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195"/>
                                        </p:tgtEl>
                                        <p:attrNameLst>
                                          <p:attrName>style.visibility</p:attrName>
                                        </p:attrNameLst>
                                      </p:cBhvr>
                                      <p:to>
                                        <p:strVal val="visible"/>
                                      </p:to>
                                    </p:set>
                                    <p:anim calcmode="lin" valueType="num">
                                      <p:cBhvr>
                                        <p:cTn id="11" dur="500" fill="hold"/>
                                        <p:tgtEl>
                                          <p:spTgt spid="8195"/>
                                        </p:tgtEl>
                                        <p:attrNameLst>
                                          <p:attrName>ppt_w</p:attrName>
                                        </p:attrNameLst>
                                      </p:cBhvr>
                                      <p:tavLst>
                                        <p:tav tm="0">
                                          <p:val>
                                            <p:fltVal val="0"/>
                                          </p:val>
                                        </p:tav>
                                        <p:tav tm="100000">
                                          <p:val>
                                            <p:strVal val="#ppt_w"/>
                                          </p:val>
                                        </p:tav>
                                      </p:tavLst>
                                    </p:anim>
                                    <p:anim calcmode="lin" valueType="num">
                                      <p:cBhvr>
                                        <p:cTn id="12" dur="500" fill="hold"/>
                                        <p:tgtEl>
                                          <p:spTgt spid="8195"/>
                                        </p:tgtEl>
                                        <p:attrNameLst>
                                          <p:attrName>ppt_h</p:attrName>
                                        </p:attrNameLst>
                                      </p:cBhvr>
                                      <p:tavLst>
                                        <p:tav tm="0">
                                          <p:val>
                                            <p:fltVal val="0"/>
                                          </p:val>
                                        </p:tav>
                                        <p:tav tm="100000">
                                          <p:val>
                                            <p:strVal val="#ppt_h"/>
                                          </p:val>
                                        </p:tav>
                                      </p:tavLst>
                                    </p:anim>
                                    <p:animEffect transition="in" filter="fade">
                                      <p:cBhvr>
                                        <p:cTn id="13" dur="500"/>
                                        <p:tgtEl>
                                          <p:spTgt spid="819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94"/>
                                        </p:tgtEl>
                                        <p:attrNameLst>
                                          <p:attrName>style.visibility</p:attrName>
                                        </p:attrNameLst>
                                      </p:cBhvr>
                                      <p:to>
                                        <p:strVal val="visible"/>
                                      </p:to>
                                    </p:set>
                                    <p:anim calcmode="lin" valueType="num">
                                      <p:cBhvr>
                                        <p:cTn id="16" dur="500" fill="hold"/>
                                        <p:tgtEl>
                                          <p:spTgt spid="8194"/>
                                        </p:tgtEl>
                                        <p:attrNameLst>
                                          <p:attrName>ppt_w</p:attrName>
                                        </p:attrNameLst>
                                      </p:cBhvr>
                                      <p:tavLst>
                                        <p:tav tm="0">
                                          <p:val>
                                            <p:fltVal val="0"/>
                                          </p:val>
                                        </p:tav>
                                        <p:tav tm="100000">
                                          <p:val>
                                            <p:strVal val="#ppt_w"/>
                                          </p:val>
                                        </p:tav>
                                      </p:tavLst>
                                    </p:anim>
                                    <p:anim calcmode="lin" valueType="num">
                                      <p:cBhvr>
                                        <p:cTn id="17" dur="500" fill="hold"/>
                                        <p:tgtEl>
                                          <p:spTgt spid="8194"/>
                                        </p:tgtEl>
                                        <p:attrNameLst>
                                          <p:attrName>ppt_h</p:attrName>
                                        </p:attrNameLst>
                                      </p:cBhvr>
                                      <p:tavLst>
                                        <p:tav tm="0">
                                          <p:val>
                                            <p:fltVal val="0"/>
                                          </p:val>
                                        </p:tav>
                                        <p:tav tm="100000">
                                          <p:val>
                                            <p:strVal val="#ppt_h"/>
                                          </p:val>
                                        </p:tav>
                                      </p:tavLst>
                                    </p:anim>
                                    <p:animEffect transition="in" filter="fade">
                                      <p:cBhvr>
                                        <p:cTn id="18" dur="500"/>
                                        <p:tgtEl>
                                          <p:spTgt spid="8194"/>
                                        </p:tgtEl>
                                      </p:cBhvr>
                                    </p:animEffect>
                                  </p:childTnLst>
                                </p:cTn>
                              </p:par>
                            </p:childTnLst>
                          </p:cTn>
                        </p:par>
                        <p:par>
                          <p:cTn id="19" fill="hold">
                            <p:stCondLst>
                              <p:cond delay="1500"/>
                            </p:stCondLst>
                            <p:childTnLst>
                              <p:par>
                                <p:cTn id="20" presetID="22" presetClass="entr" presetSubtype="8" fill="hold" grpId="0" nodeType="afterEffect">
                                  <p:stCondLst>
                                    <p:cond delay="500"/>
                                  </p:stCondLst>
                                  <p:childTnLst>
                                    <p:set>
                                      <p:cBhvr>
                                        <p:cTn id="21" dur="1" fill="hold">
                                          <p:stCondLst>
                                            <p:cond delay="0"/>
                                          </p:stCondLst>
                                        </p:cTn>
                                        <p:tgtEl>
                                          <p:spTgt spid="8196">
                                            <p:txEl>
                                              <p:pRg st="0" end="0"/>
                                            </p:txEl>
                                          </p:spTgt>
                                        </p:tgtEl>
                                        <p:attrNameLst>
                                          <p:attrName>style.visibility</p:attrName>
                                        </p:attrNameLst>
                                      </p:cBhvr>
                                      <p:to>
                                        <p:strVal val="visible"/>
                                      </p:to>
                                    </p:set>
                                    <p:animEffect transition="in" filter="wipe(left)">
                                      <p:cBhvr>
                                        <p:cTn id="22" dur="500"/>
                                        <p:tgtEl>
                                          <p:spTgt spid="8196">
                                            <p:txEl>
                                              <p:pRg st="0" end="0"/>
                                            </p:txEl>
                                          </p:spTgt>
                                        </p:tgtEl>
                                      </p:cBhvr>
                                    </p:animEffect>
                                  </p:childTnLst>
                                </p:cTn>
                              </p:par>
                            </p:childTnLst>
                          </p:cTn>
                        </p:par>
                        <p:par>
                          <p:cTn id="23" fill="hold">
                            <p:stCondLst>
                              <p:cond delay="2500"/>
                            </p:stCondLst>
                            <p:childTnLst>
                              <p:par>
                                <p:cTn id="24" presetID="22" presetClass="entr" presetSubtype="8" fill="hold" grpId="0" nodeType="afterEffect">
                                  <p:stCondLst>
                                    <p:cond delay="500"/>
                                  </p:stCondLst>
                                  <p:childTnLst>
                                    <p:set>
                                      <p:cBhvr>
                                        <p:cTn id="25" dur="1" fill="hold">
                                          <p:stCondLst>
                                            <p:cond delay="0"/>
                                          </p:stCondLst>
                                        </p:cTn>
                                        <p:tgtEl>
                                          <p:spTgt spid="8196">
                                            <p:txEl>
                                              <p:pRg st="1" end="1"/>
                                            </p:txEl>
                                          </p:spTgt>
                                        </p:tgtEl>
                                        <p:attrNameLst>
                                          <p:attrName>style.visibility</p:attrName>
                                        </p:attrNameLst>
                                      </p:cBhvr>
                                      <p:to>
                                        <p:strVal val="visible"/>
                                      </p:to>
                                    </p:set>
                                    <p:animEffect transition="in" filter="wipe(left)">
                                      <p:cBhvr>
                                        <p:cTn id="26" dur="500"/>
                                        <p:tgtEl>
                                          <p:spTgt spid="8196">
                                            <p:txEl>
                                              <p:pRg st="1" end="1"/>
                                            </p:txEl>
                                          </p:spTgt>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8197"/>
                                        </p:tgtEl>
                                        <p:attrNameLst>
                                          <p:attrName>style.visibility</p:attrName>
                                        </p:attrNameLst>
                                      </p:cBhvr>
                                      <p:to>
                                        <p:strVal val="visible"/>
                                      </p:to>
                                    </p:set>
                                    <p:animEffect transition="in" filter="fade">
                                      <p:cBhvr>
                                        <p:cTn id="30"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P spid="8196" grpId="0" build="p"/>
      <p:bldP spid="8197" grpId="0"/>
      <p:bldP spid="81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467360" y="1628775"/>
            <a:ext cx="8228330" cy="2677656"/>
          </a:xfrm>
          <a:prstGeom prst="rect">
            <a:avLst/>
          </a:prstGeom>
          <a:noFill/>
          <a:ln w="9525">
            <a:noFill/>
            <a:miter/>
          </a:ln>
        </p:spPr>
        <p:txBody>
          <a:bodyPr wrap="square">
            <a:spAutoFit/>
          </a:bodyPr>
          <a:lstStyle/>
          <a:p>
            <a:r>
              <a:rPr lang="zh-CN" altLang="en-US" sz="2400" dirty="0">
                <a:solidFill>
                  <a:srgbClr val="000000"/>
                </a:solidFill>
                <a:latin typeface="宋体" charset="0"/>
                <a:ea typeface="宋体" charset="0"/>
                <a:cs typeface="宋体" charset="0"/>
              </a:rPr>
              <a:t>在</a:t>
            </a:r>
            <a:r>
              <a:rPr lang="en-US" altLang="zh-CN" sz="2400" dirty="0">
                <a:solidFill>
                  <a:srgbClr val="000000"/>
                </a:solidFill>
                <a:latin typeface="宋体" charset="0"/>
                <a:ea typeface="宋体" charset="0"/>
                <a:cs typeface="宋体" charset="0"/>
              </a:rPr>
              <a:t>Linux</a:t>
            </a:r>
            <a:r>
              <a:rPr lang="zh-CN" altLang="en-US" sz="2400" dirty="0">
                <a:solidFill>
                  <a:srgbClr val="000000"/>
                </a:solidFill>
                <a:latin typeface="宋体" charset="0"/>
                <a:ea typeface="宋体" charset="0"/>
                <a:cs typeface="宋体" charset="0"/>
              </a:rPr>
              <a:t>系统下，利用</a:t>
            </a:r>
            <a:r>
              <a:rPr lang="en-US" altLang="zh-CN" sz="2400" dirty="0" err="1">
                <a:solidFill>
                  <a:srgbClr val="000000"/>
                </a:solidFill>
                <a:latin typeface="宋体" charset="0"/>
                <a:ea typeface="宋体" charset="0"/>
                <a:cs typeface="宋体" charset="0"/>
              </a:rPr>
              <a:t>Java+Tomcat+MariaDB</a:t>
            </a:r>
            <a:r>
              <a:rPr lang="zh-CN" altLang="en-US" sz="2400" dirty="0">
                <a:solidFill>
                  <a:srgbClr val="000000"/>
                </a:solidFill>
                <a:latin typeface="宋体" charset="0"/>
                <a:ea typeface="宋体" charset="0"/>
                <a:cs typeface="宋体" charset="0"/>
              </a:rPr>
              <a:t>开发一个教学代码评测及管理系统。前台通过</a:t>
            </a:r>
            <a:r>
              <a:rPr lang="en-US" altLang="zh-CN" sz="2400" dirty="0">
                <a:solidFill>
                  <a:srgbClr val="000000"/>
                </a:solidFill>
                <a:latin typeface="宋体" charset="0"/>
                <a:ea typeface="宋体" charset="0"/>
                <a:cs typeface="宋体" charset="0"/>
              </a:rPr>
              <a:t>web</a:t>
            </a:r>
            <a:r>
              <a:rPr lang="zh-CN" altLang="en-US" sz="2400" dirty="0">
                <a:solidFill>
                  <a:srgbClr val="000000"/>
                </a:solidFill>
                <a:latin typeface="宋体" charset="0"/>
                <a:ea typeface="宋体" charset="0"/>
                <a:cs typeface="宋体" charset="0"/>
              </a:rPr>
              <a:t>端，服务器端通过</a:t>
            </a:r>
            <a:r>
              <a:rPr lang="en-US" altLang="zh-CN" sz="2400" dirty="0">
                <a:solidFill>
                  <a:srgbClr val="000000"/>
                </a:solidFill>
                <a:latin typeface="宋体" charset="0"/>
                <a:ea typeface="宋体" charset="0"/>
                <a:cs typeface="宋体" charset="0"/>
              </a:rPr>
              <a:t>java</a:t>
            </a:r>
            <a:r>
              <a:rPr lang="zh-CN" altLang="en-US" sz="2400" dirty="0">
                <a:solidFill>
                  <a:srgbClr val="000000"/>
                </a:solidFill>
                <a:latin typeface="宋体" charset="0"/>
                <a:ea typeface="宋体" charset="0"/>
                <a:cs typeface="宋体" charset="0"/>
              </a:rPr>
              <a:t>调用</a:t>
            </a:r>
            <a:r>
              <a:rPr lang="en-US" altLang="zh-CN" sz="2400" dirty="0">
                <a:solidFill>
                  <a:srgbClr val="000000"/>
                </a:solidFill>
                <a:latin typeface="宋体" charset="0"/>
                <a:ea typeface="宋体" charset="0"/>
                <a:cs typeface="宋体" charset="0"/>
              </a:rPr>
              <a:t>GCC/Python</a:t>
            </a:r>
            <a:r>
              <a:rPr lang="zh-CN" altLang="en-US" sz="2400" dirty="0">
                <a:solidFill>
                  <a:srgbClr val="000000"/>
                </a:solidFill>
                <a:latin typeface="宋体" charset="0"/>
                <a:ea typeface="宋体" charset="0"/>
                <a:cs typeface="宋体" charset="0"/>
              </a:rPr>
              <a:t>等</a:t>
            </a:r>
            <a:r>
              <a:rPr lang="en-US" altLang="zh-CN" sz="2400" dirty="0" err="1">
                <a:solidFill>
                  <a:srgbClr val="000000"/>
                </a:solidFill>
                <a:latin typeface="宋体" charset="0"/>
                <a:ea typeface="宋体" charset="0"/>
                <a:cs typeface="宋体" charset="0"/>
              </a:rPr>
              <a:t>linux</a:t>
            </a:r>
            <a:r>
              <a:rPr lang="zh-CN" altLang="en-US" sz="2400" dirty="0">
                <a:solidFill>
                  <a:srgbClr val="000000"/>
                </a:solidFill>
                <a:latin typeface="宋体" charset="0"/>
                <a:ea typeface="宋体" charset="0"/>
                <a:cs typeface="宋体" charset="0"/>
              </a:rPr>
              <a:t>下的编译器，从而达到以下功能：教师端可以上传题目，学生根据题目上传自己的作业，并在后台进行编译和检测，将该结果和简单查重结果返回至教师端，同时上述数据均存于服务器，方便双方的查看以及作为平时成绩的依据。</a:t>
            </a:r>
            <a:endParaRPr lang="zh-CN" altLang="en-US" sz="2400" b="0" u="none" dirty="0">
              <a:solidFill>
                <a:srgbClr val="000000"/>
              </a:solidFill>
              <a:latin typeface="宋体" charset="0"/>
              <a:ea typeface="宋体" charset="0"/>
              <a:cs typeface="宋体"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2" name="文本框 1"/>
          <p:cNvSpPr txBox="1"/>
          <p:nvPr/>
        </p:nvSpPr>
        <p:spPr>
          <a:xfrm>
            <a:off x="330200" y="1562100"/>
            <a:ext cx="8507095" cy="3416320"/>
          </a:xfrm>
          <a:prstGeom prst="rect">
            <a:avLst/>
          </a:prstGeom>
          <a:noFill/>
          <a:ln w="9525">
            <a:noFill/>
            <a:miter/>
          </a:ln>
        </p:spPr>
        <p:txBody>
          <a:bodyPr wrap="square">
            <a:spAutoFit/>
          </a:bodyPr>
          <a:lstStyle/>
          <a:p>
            <a:pPr marL="0" indent="0" algn="l"/>
            <a:r>
              <a:rPr lang="en-US" altLang="zh-CN" sz="2400" b="1" u="none" dirty="0">
                <a:solidFill>
                  <a:srgbClr val="000000"/>
                </a:solidFill>
                <a:latin typeface="宋体" charset="0"/>
                <a:ea typeface="宋体" charset="0"/>
                <a:cs typeface="宋体" charset="0"/>
              </a:rPr>
              <a:t>2.</a:t>
            </a:r>
            <a:r>
              <a:rPr lang="zh-CN" altLang="en-US" sz="2400" b="1" u="none" dirty="0">
                <a:solidFill>
                  <a:srgbClr val="000000"/>
                </a:solidFill>
                <a:latin typeface="宋体" charset="0"/>
                <a:ea typeface="宋体" charset="0"/>
                <a:cs typeface="宋体" charset="0"/>
              </a:rPr>
              <a:t>系统功能设计要求</a:t>
            </a:r>
            <a:endParaRPr lang="en-US" altLang="zh-CN" sz="2400" b="1" u="none" dirty="0">
              <a:solidFill>
                <a:srgbClr val="000000"/>
              </a:solidFill>
              <a:latin typeface="宋体" charset="0"/>
              <a:ea typeface="宋体" charset="0"/>
              <a:cs typeface="宋体" charset="0"/>
            </a:endParaRPr>
          </a:p>
          <a:p>
            <a:r>
              <a:rPr lang="zh-CN" altLang="en-US" sz="2400" b="1" dirty="0">
                <a:solidFill>
                  <a:srgbClr val="000000"/>
                </a:solidFill>
                <a:latin typeface="宋体" charset="0"/>
                <a:ea typeface="宋体" charset="0"/>
                <a:cs typeface="宋体" charset="0"/>
              </a:rPr>
              <a:t>  </a:t>
            </a:r>
            <a:r>
              <a:rPr lang="zh-CN" altLang="en-US" sz="2400" dirty="0">
                <a:solidFill>
                  <a:srgbClr val="000000"/>
                </a:solidFill>
                <a:latin typeface="宋体" charset="0"/>
                <a:ea typeface="宋体" charset="0"/>
                <a:cs typeface="宋体" charset="0"/>
              </a:rPr>
              <a:t>为满足用户在程序类课程检测过程中的要求，首先需要明确用户对每个功能的需求，这一应用背景。因此，我们做了如下收集：</a:t>
            </a:r>
          </a:p>
          <a:p>
            <a:r>
              <a:rPr lang="zh-CN" altLang="en-US" sz="2400" dirty="0">
                <a:solidFill>
                  <a:srgbClr val="000000"/>
                </a:solidFill>
                <a:latin typeface="宋体" charset="0"/>
                <a:ea typeface="宋体" charset="0"/>
                <a:cs typeface="宋体" charset="0"/>
              </a:rPr>
              <a:t>（</a:t>
            </a:r>
            <a:r>
              <a:rPr lang="en-US" altLang="zh-CN" sz="2400" dirty="0">
                <a:solidFill>
                  <a:srgbClr val="000000"/>
                </a:solidFill>
                <a:latin typeface="宋体" charset="0"/>
                <a:ea typeface="宋体" charset="0"/>
                <a:cs typeface="宋体" charset="0"/>
              </a:rPr>
              <a:t>1</a:t>
            </a:r>
            <a:r>
              <a:rPr lang="zh-CN" altLang="en-US" sz="2400" dirty="0">
                <a:solidFill>
                  <a:srgbClr val="000000"/>
                </a:solidFill>
                <a:latin typeface="宋体" charset="0"/>
                <a:ea typeface="宋体" charset="0"/>
                <a:cs typeface="宋体" charset="0"/>
              </a:rPr>
              <a:t>）教师和学生登录。想要进入本系统，首先开始需要登录然后进入系统，才能操作。</a:t>
            </a:r>
          </a:p>
          <a:p>
            <a:r>
              <a:rPr lang="zh-CN" altLang="en-US" sz="2400" dirty="0">
                <a:solidFill>
                  <a:srgbClr val="000000"/>
                </a:solidFill>
                <a:latin typeface="宋体" charset="0"/>
                <a:ea typeface="宋体" charset="0"/>
                <a:cs typeface="宋体" charset="0"/>
              </a:rPr>
              <a:t>（</a:t>
            </a:r>
            <a:r>
              <a:rPr lang="en-US" altLang="zh-CN" sz="2400" dirty="0">
                <a:solidFill>
                  <a:srgbClr val="000000"/>
                </a:solidFill>
                <a:latin typeface="宋体" charset="0"/>
                <a:ea typeface="宋体" charset="0"/>
                <a:cs typeface="宋体" charset="0"/>
              </a:rPr>
              <a:t>2</a:t>
            </a:r>
            <a:r>
              <a:rPr lang="zh-CN" altLang="en-US" sz="2400" dirty="0">
                <a:solidFill>
                  <a:srgbClr val="000000"/>
                </a:solidFill>
                <a:latin typeface="宋体" charset="0"/>
                <a:ea typeface="宋体" charset="0"/>
                <a:cs typeface="宋体" charset="0"/>
              </a:rPr>
              <a:t>）题目管理。题目管理中允许教师用户对题目增删查改，学生只能查看题目，在创建题目后允许学生对该题目上传源代码。</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62865" y="1402715"/>
            <a:ext cx="9040495" cy="2677656"/>
          </a:xfrm>
          <a:prstGeom prst="rect">
            <a:avLst/>
          </a:prstGeom>
          <a:noFill/>
          <a:ln w="9525">
            <a:noFill/>
            <a:miter/>
          </a:ln>
        </p:spPr>
        <p:txBody>
          <a:bodyPr wrap="square">
            <a:spAutoFit/>
          </a:bodyPr>
          <a:lstStyle/>
          <a:p>
            <a:r>
              <a:rPr lang="zh-CN" altLang="en-US" sz="2400" dirty="0">
                <a:solidFill>
                  <a:srgbClr val="000000"/>
                </a:solidFill>
                <a:latin typeface="宋体" charset="0"/>
                <a:ea typeface="宋体" charset="0"/>
                <a:cs typeface="宋体" charset="0"/>
              </a:rPr>
              <a:t>（</a:t>
            </a:r>
            <a:r>
              <a:rPr lang="en-US" altLang="zh-CN" sz="2400" dirty="0">
                <a:solidFill>
                  <a:srgbClr val="000000"/>
                </a:solidFill>
                <a:latin typeface="宋体" charset="0"/>
                <a:ea typeface="宋体" charset="0"/>
                <a:cs typeface="宋体" charset="0"/>
              </a:rPr>
              <a:t>3</a:t>
            </a:r>
            <a:r>
              <a:rPr lang="zh-CN" altLang="en-US" sz="2400" dirty="0">
                <a:solidFill>
                  <a:srgbClr val="000000"/>
                </a:solidFill>
                <a:latin typeface="宋体" charset="0"/>
                <a:ea typeface="宋体" charset="0"/>
                <a:cs typeface="宋体" charset="0"/>
              </a:rPr>
              <a:t>）抄袭检测。</a:t>
            </a:r>
          </a:p>
          <a:p>
            <a:r>
              <a:rPr lang="zh-CN" altLang="en-US" sz="2400" dirty="0">
                <a:solidFill>
                  <a:srgbClr val="000000"/>
                </a:solidFill>
                <a:latin typeface="宋体" charset="0"/>
                <a:ea typeface="宋体" charset="0"/>
                <a:cs typeface="宋体" charset="0"/>
              </a:rPr>
              <a:t>（</a:t>
            </a:r>
            <a:r>
              <a:rPr lang="en-US" altLang="zh-CN" sz="2400" dirty="0">
                <a:solidFill>
                  <a:srgbClr val="000000"/>
                </a:solidFill>
                <a:latin typeface="宋体" charset="0"/>
                <a:ea typeface="宋体" charset="0"/>
                <a:cs typeface="宋体" charset="0"/>
              </a:rPr>
              <a:t>4</a:t>
            </a:r>
            <a:r>
              <a:rPr lang="zh-CN" altLang="en-US" sz="2400" dirty="0">
                <a:solidFill>
                  <a:srgbClr val="000000"/>
                </a:solidFill>
                <a:latin typeface="宋体" charset="0"/>
                <a:ea typeface="宋体" charset="0"/>
                <a:cs typeface="宋体" charset="0"/>
              </a:rPr>
              <a:t>）源代码自动编译、运行结果评测。以前的计算机程序设计考试，学生提交的源码每个都要教师检测，增加了教师的工作时间，效率低下并且费时。现在为了解决这个麻烦的事情，很多学校编写了代码测评系统，系统会遍历全部源代码，自动的编译和运行，算出最后的结果，再进行结果的判断。</a:t>
            </a:r>
          </a:p>
          <a:p>
            <a:pPr marL="0" indent="0" algn="l"/>
            <a:endParaRPr lang="zh-CN" altLang="en-US" sz="2400" b="0" u="none" dirty="0">
              <a:solidFill>
                <a:srgbClr val="000000"/>
              </a:solidFill>
              <a:latin typeface="宋体" charset="0"/>
              <a:ea typeface="宋体" charset="0"/>
              <a:cs typeface="宋体"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217805" y="1552575"/>
            <a:ext cx="8783320" cy="2677656"/>
          </a:xfrm>
          <a:prstGeom prst="rect">
            <a:avLst/>
          </a:prstGeom>
          <a:noFill/>
          <a:ln w="9525">
            <a:noFill/>
            <a:miter/>
          </a:ln>
        </p:spPr>
        <p:txBody>
          <a:bodyPr wrap="square">
            <a:spAutoFit/>
          </a:bodyPr>
          <a:lstStyle/>
          <a:p>
            <a:pPr marL="0" indent="0" algn="l"/>
            <a:r>
              <a:rPr lang="en-US" altLang="zh-CN" sz="2400" b="1" u="none" dirty="0">
                <a:solidFill>
                  <a:srgbClr val="000000"/>
                </a:solidFill>
                <a:latin typeface="宋体" charset="0"/>
                <a:ea typeface="宋体" charset="0"/>
                <a:cs typeface="宋体" charset="0"/>
              </a:rPr>
              <a:t>3.</a:t>
            </a:r>
            <a:r>
              <a:rPr lang="zh-CN" altLang="en-US" sz="2400" b="1" u="none" dirty="0">
                <a:solidFill>
                  <a:srgbClr val="000000"/>
                </a:solidFill>
                <a:latin typeface="宋体" charset="0"/>
                <a:ea typeface="宋体" charset="0"/>
                <a:cs typeface="宋体" charset="0"/>
              </a:rPr>
              <a:t>性能的需求分析</a:t>
            </a:r>
          </a:p>
          <a:p>
            <a:r>
              <a:rPr lang="zh-CN" altLang="en-US" sz="2400" dirty="0">
                <a:solidFill>
                  <a:srgbClr val="000000"/>
                </a:solidFill>
                <a:latin typeface="宋体" charset="0"/>
                <a:ea typeface="宋体" charset="0"/>
                <a:cs typeface="宋体" charset="0"/>
              </a:rPr>
              <a:t>为了保证系统能够长期、安全、稳定、可靠、高效地运行，基于</a:t>
            </a:r>
            <a:r>
              <a:rPr lang="en-US" altLang="zh-CN" sz="2400" dirty="0">
                <a:solidFill>
                  <a:srgbClr val="000000"/>
                </a:solidFill>
                <a:latin typeface="宋体" charset="0"/>
                <a:ea typeface="宋体" charset="0"/>
                <a:cs typeface="宋体" charset="0"/>
              </a:rPr>
              <a:t>Java</a:t>
            </a:r>
            <a:r>
              <a:rPr lang="zh-CN" altLang="en-US" sz="2400" dirty="0">
                <a:solidFill>
                  <a:srgbClr val="000000"/>
                </a:solidFill>
                <a:latin typeface="宋体" charset="0"/>
                <a:ea typeface="宋体" charset="0"/>
                <a:cs typeface="宋体" charset="0"/>
              </a:rPr>
              <a:t>的教学代码评测及管理系统应该满足以下性能需求：</a:t>
            </a:r>
          </a:p>
          <a:p>
            <a:r>
              <a:rPr lang="zh-CN" altLang="en-US" sz="2400" dirty="0">
                <a:solidFill>
                  <a:srgbClr val="000000"/>
                </a:solidFill>
                <a:latin typeface="宋体" charset="0"/>
                <a:ea typeface="宋体" charset="0"/>
                <a:cs typeface="宋体" charset="0"/>
              </a:rPr>
              <a:t>（</a:t>
            </a:r>
            <a:r>
              <a:rPr lang="en-US" altLang="zh-CN" sz="2400" dirty="0">
                <a:solidFill>
                  <a:srgbClr val="000000"/>
                </a:solidFill>
                <a:latin typeface="宋体" charset="0"/>
                <a:ea typeface="宋体" charset="0"/>
                <a:cs typeface="宋体" charset="0"/>
              </a:rPr>
              <a:t>1</a:t>
            </a:r>
            <a:r>
              <a:rPr lang="zh-CN" altLang="en-US" sz="2400" dirty="0">
                <a:solidFill>
                  <a:srgbClr val="000000"/>
                </a:solidFill>
                <a:latin typeface="宋体" charset="0"/>
                <a:ea typeface="宋体" charset="0"/>
                <a:cs typeface="宋体" charset="0"/>
              </a:rPr>
              <a:t>）系统处理的准确性和及时性</a:t>
            </a:r>
          </a:p>
          <a:p>
            <a:r>
              <a:rPr lang="zh-CN" altLang="en-US" sz="2400" dirty="0">
                <a:solidFill>
                  <a:srgbClr val="000000"/>
                </a:solidFill>
                <a:latin typeface="宋体" charset="0"/>
                <a:ea typeface="宋体" charset="0"/>
                <a:cs typeface="宋体" charset="0"/>
              </a:rPr>
              <a:t>系统处理的准确性和及时性是系统的必要性能。在系统设计和开发过程中，要充分考虑系统当前和将来可能承受的工作量，使系统的处理能力和响应时间能够满足学校对信息处理的需求。 </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175260" y="1485900"/>
            <a:ext cx="8928735" cy="5632311"/>
          </a:xfrm>
          <a:prstGeom prst="rect">
            <a:avLst/>
          </a:prstGeom>
          <a:noFill/>
          <a:ln w="9525">
            <a:noFill/>
            <a:miter/>
          </a:ln>
        </p:spPr>
        <p:txBody>
          <a:bodyPr wrap="square">
            <a:spAutoFit/>
          </a:bodyPr>
          <a:lstStyle/>
          <a:p>
            <a:pPr marL="0" indent="0" algn="l"/>
            <a:r>
              <a:rPr lang="zh-CN" altLang="en-US" sz="2400" dirty="0">
                <a:solidFill>
                  <a:srgbClr val="000000"/>
                </a:solidFill>
                <a:latin typeface="宋体" charset="0"/>
                <a:ea typeface="宋体" charset="0"/>
                <a:cs typeface="宋体" charset="0"/>
              </a:rPr>
              <a:t>（</a:t>
            </a:r>
            <a:r>
              <a:rPr lang="en-US" altLang="zh-CN" sz="2400" dirty="0">
                <a:solidFill>
                  <a:srgbClr val="000000"/>
                </a:solidFill>
                <a:latin typeface="宋体" charset="0"/>
                <a:ea typeface="宋体" charset="0"/>
                <a:cs typeface="宋体" charset="0"/>
              </a:rPr>
              <a:t>2</a:t>
            </a:r>
            <a:r>
              <a:rPr lang="zh-CN" altLang="en-US" sz="2400" dirty="0">
                <a:solidFill>
                  <a:srgbClr val="000000"/>
                </a:solidFill>
                <a:latin typeface="宋体" charset="0"/>
                <a:ea typeface="宋体" charset="0"/>
                <a:cs typeface="宋体" charset="0"/>
              </a:rPr>
              <a:t>）系统的开放性和系统的可扩充性 </a:t>
            </a:r>
          </a:p>
          <a:p>
            <a:r>
              <a:rPr lang="zh-CN" altLang="en-US" sz="2400" dirty="0">
                <a:solidFill>
                  <a:srgbClr val="000000"/>
                </a:solidFill>
                <a:latin typeface="宋体" charset="0"/>
                <a:ea typeface="宋体" charset="0"/>
                <a:cs typeface="宋体" charset="0"/>
              </a:rPr>
              <a:t>基于</a:t>
            </a:r>
            <a:r>
              <a:rPr lang="en-US" altLang="zh-CN" sz="2400" dirty="0">
                <a:solidFill>
                  <a:srgbClr val="000000"/>
                </a:solidFill>
                <a:latin typeface="宋体" charset="0"/>
                <a:ea typeface="宋体" charset="0"/>
                <a:cs typeface="宋体" charset="0"/>
              </a:rPr>
              <a:t>Java</a:t>
            </a:r>
            <a:r>
              <a:rPr lang="zh-CN" altLang="en-US" sz="2400" dirty="0">
                <a:solidFill>
                  <a:srgbClr val="000000"/>
                </a:solidFill>
                <a:latin typeface="宋体" charset="0"/>
                <a:ea typeface="宋体" charset="0"/>
                <a:cs typeface="宋体" charset="0"/>
              </a:rPr>
              <a:t>的教学代码评测及管理系统在开发过程中，应该充分考虑以后的可扩充性。例如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p>
          <a:p>
            <a:pPr marL="0" indent="0" algn="l"/>
            <a:r>
              <a:rPr lang="zh-CN" altLang="en-US" sz="2400" b="0" u="none" dirty="0">
                <a:solidFill>
                  <a:srgbClr val="000000"/>
                </a:solidFill>
                <a:latin typeface="宋体" charset="0"/>
                <a:ea typeface="宋体" charset="0"/>
                <a:cs typeface="宋体" charset="0"/>
              </a:rPr>
              <a:t>（</a:t>
            </a:r>
            <a:r>
              <a:rPr lang="en-US" altLang="zh-CN" sz="2400" b="0" u="none" dirty="0">
                <a:solidFill>
                  <a:srgbClr val="000000"/>
                </a:solidFill>
                <a:latin typeface="宋体" charset="0"/>
                <a:ea typeface="宋体" charset="0"/>
                <a:cs typeface="宋体" charset="0"/>
              </a:rPr>
              <a:t>3</a:t>
            </a:r>
            <a:r>
              <a:rPr lang="zh-CN" altLang="en-US" sz="2400" b="0" u="none" dirty="0">
                <a:solidFill>
                  <a:srgbClr val="000000"/>
                </a:solidFill>
                <a:latin typeface="宋体" charset="0"/>
                <a:ea typeface="宋体" charset="0"/>
                <a:cs typeface="宋体" charset="0"/>
              </a:rPr>
              <a:t>）系统的易用性和易维护性    </a:t>
            </a:r>
          </a:p>
          <a:p>
            <a:pPr marL="0" indent="0" algn="l"/>
            <a:r>
              <a:rPr lang="zh-CN" altLang="en-US" sz="2400" b="0" u="none" dirty="0">
                <a:solidFill>
                  <a:srgbClr val="000000"/>
                </a:solidFill>
                <a:latin typeface="宋体" charset="0"/>
                <a:ea typeface="宋体" charset="0"/>
                <a:cs typeface="宋体" charset="0"/>
              </a:rPr>
              <a:t>    系统是直接面对使用人员的，而使用人员往往对计算机并不是非常熟悉。这就要求系统能够提供良好的用户接口，易用的人机交互界面。所以在系统开发的时候就考虑到了这一点，要实现本系统的易用性就要求系统应该尽量使用用户熟悉的术语和中文信息的界面，从而缩短用户对系统熟悉的过程，也可以让用户将本系统的不足之处进行在线留言，使系统更加完善。</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175260" y="1438275"/>
            <a:ext cx="8856345" cy="3785652"/>
          </a:xfrm>
          <a:prstGeom prst="rect">
            <a:avLst/>
          </a:prstGeom>
          <a:noFill/>
          <a:ln w="9525">
            <a:noFill/>
            <a:miter/>
          </a:ln>
        </p:spPr>
        <p:txBody>
          <a:bodyPr wrap="square">
            <a:spAutoFit/>
          </a:bodyPr>
          <a:lstStyle/>
          <a:p>
            <a:pPr marL="0" indent="0" algn="l"/>
            <a:r>
              <a:rPr lang="en-US" altLang="zh-CN" sz="2400" b="1" u="none" dirty="0">
                <a:solidFill>
                  <a:srgbClr val="000000"/>
                </a:solidFill>
                <a:latin typeface="宋体" charset="0"/>
                <a:ea typeface="宋体" charset="0"/>
                <a:cs typeface="宋体" charset="0"/>
              </a:rPr>
              <a:t>4.</a:t>
            </a:r>
            <a:r>
              <a:rPr lang="zh-CN" altLang="en-US" sz="2400" b="1" u="none" dirty="0">
                <a:solidFill>
                  <a:srgbClr val="000000"/>
                </a:solidFill>
                <a:latin typeface="宋体" charset="0"/>
                <a:ea typeface="宋体" charset="0"/>
                <a:cs typeface="宋体" charset="0"/>
              </a:rPr>
              <a:t>从研发的角度进行功能分析</a:t>
            </a:r>
          </a:p>
          <a:p>
            <a:r>
              <a:rPr lang="zh-CN" altLang="en-US" sz="2400" dirty="0">
                <a:solidFill>
                  <a:srgbClr val="000000"/>
                </a:solidFill>
                <a:latin typeface="宋体" charset="0"/>
                <a:ea typeface="宋体" charset="0"/>
                <a:cs typeface="宋体" charset="0"/>
              </a:rPr>
              <a:t>（</a:t>
            </a:r>
            <a:r>
              <a:rPr lang="en-US" altLang="zh-CN" sz="2400" dirty="0">
                <a:solidFill>
                  <a:srgbClr val="000000"/>
                </a:solidFill>
                <a:latin typeface="宋体" charset="0"/>
                <a:ea typeface="宋体" charset="0"/>
                <a:cs typeface="宋体" charset="0"/>
              </a:rPr>
              <a:t>1</a:t>
            </a:r>
            <a:r>
              <a:rPr lang="zh-CN" altLang="en-US" sz="2400" dirty="0">
                <a:solidFill>
                  <a:srgbClr val="000000"/>
                </a:solidFill>
                <a:latin typeface="宋体" charset="0"/>
                <a:ea typeface="宋体" charset="0"/>
                <a:cs typeface="宋体" charset="0"/>
              </a:rPr>
              <a:t>）登录</a:t>
            </a:r>
          </a:p>
          <a:p>
            <a:r>
              <a:rPr lang="zh-CN" altLang="en-US" sz="2400" dirty="0">
                <a:solidFill>
                  <a:srgbClr val="000000"/>
                </a:solidFill>
                <a:latin typeface="宋体" charset="0"/>
                <a:ea typeface="宋体" charset="0"/>
                <a:cs typeface="宋体" charset="0"/>
              </a:rPr>
              <a:t>   学生和教师登录时，</a:t>
            </a:r>
            <a:r>
              <a:rPr lang="en-US" altLang="zh-CN" sz="2400" dirty="0">
                <a:solidFill>
                  <a:srgbClr val="000000"/>
                </a:solidFill>
                <a:latin typeface="宋体" charset="0"/>
                <a:ea typeface="宋体" charset="0"/>
                <a:cs typeface="宋体" charset="0"/>
              </a:rPr>
              <a:t>post</a:t>
            </a:r>
            <a:r>
              <a:rPr lang="zh-CN" altLang="en-US" sz="2400" dirty="0">
                <a:solidFill>
                  <a:srgbClr val="000000"/>
                </a:solidFill>
                <a:latin typeface="宋体" charset="0"/>
                <a:ea typeface="宋体" charset="0"/>
                <a:cs typeface="宋体" charset="0"/>
              </a:rPr>
              <a:t>表单到服务器判断用户是否存在，密码是否正确。若确定用户身份，将其</a:t>
            </a:r>
            <a:r>
              <a:rPr lang="en-US" altLang="zh-CN" sz="2400" dirty="0">
                <a:solidFill>
                  <a:srgbClr val="000000"/>
                </a:solidFill>
                <a:latin typeface="宋体" charset="0"/>
                <a:ea typeface="宋体" charset="0"/>
                <a:cs typeface="宋体" charset="0"/>
              </a:rPr>
              <a:t>id</a:t>
            </a:r>
            <a:r>
              <a:rPr lang="zh-CN" altLang="en-US" sz="2400" dirty="0">
                <a:solidFill>
                  <a:srgbClr val="000000"/>
                </a:solidFill>
                <a:latin typeface="宋体" charset="0"/>
                <a:ea typeface="宋体" charset="0"/>
                <a:cs typeface="宋体" charset="0"/>
              </a:rPr>
              <a:t>放到</a:t>
            </a:r>
            <a:r>
              <a:rPr lang="en-US" altLang="zh-CN" sz="2400" dirty="0">
                <a:solidFill>
                  <a:srgbClr val="000000"/>
                </a:solidFill>
                <a:latin typeface="宋体" charset="0"/>
                <a:ea typeface="宋体" charset="0"/>
                <a:cs typeface="宋体" charset="0"/>
              </a:rPr>
              <a:t>session</a:t>
            </a:r>
            <a:r>
              <a:rPr lang="zh-CN" altLang="en-US" sz="2400" dirty="0">
                <a:solidFill>
                  <a:srgbClr val="000000"/>
                </a:solidFill>
                <a:latin typeface="宋体" charset="0"/>
                <a:ea typeface="宋体" charset="0"/>
                <a:cs typeface="宋体" charset="0"/>
              </a:rPr>
              <a:t>中，只要</a:t>
            </a:r>
            <a:r>
              <a:rPr lang="en-US" altLang="zh-CN" sz="2400" dirty="0" err="1">
                <a:solidFill>
                  <a:srgbClr val="000000"/>
                </a:solidFill>
                <a:latin typeface="宋体" charset="0"/>
                <a:ea typeface="宋体" charset="0"/>
                <a:cs typeface="宋体" charset="0"/>
              </a:rPr>
              <a:t>sessionid</a:t>
            </a:r>
            <a:r>
              <a:rPr lang="zh-CN" altLang="en-US" sz="2400" dirty="0">
                <a:solidFill>
                  <a:srgbClr val="000000"/>
                </a:solidFill>
                <a:latin typeface="宋体" charset="0"/>
                <a:ea typeface="宋体" charset="0"/>
                <a:cs typeface="宋体" charset="0"/>
              </a:rPr>
              <a:t>不消失，则用户一直处于登录状态。</a:t>
            </a:r>
          </a:p>
          <a:p>
            <a:r>
              <a:rPr lang="zh-CN" altLang="en-US" sz="2400" dirty="0">
                <a:solidFill>
                  <a:srgbClr val="000000"/>
                </a:solidFill>
                <a:latin typeface="宋体" charset="0"/>
                <a:ea typeface="宋体" charset="0"/>
                <a:cs typeface="宋体" charset="0"/>
              </a:rPr>
              <a:t>（</a:t>
            </a:r>
            <a:r>
              <a:rPr lang="en-US" altLang="zh-CN" sz="2400" dirty="0">
                <a:solidFill>
                  <a:srgbClr val="000000"/>
                </a:solidFill>
                <a:latin typeface="宋体" charset="0"/>
                <a:ea typeface="宋体" charset="0"/>
                <a:cs typeface="宋体" charset="0"/>
              </a:rPr>
              <a:t>2</a:t>
            </a:r>
            <a:r>
              <a:rPr lang="zh-CN" altLang="en-US" sz="2400" dirty="0">
                <a:solidFill>
                  <a:srgbClr val="000000"/>
                </a:solidFill>
                <a:latin typeface="宋体" charset="0"/>
                <a:ea typeface="宋体" charset="0"/>
                <a:cs typeface="宋体" charset="0"/>
              </a:rPr>
              <a:t>）题目管理</a:t>
            </a:r>
          </a:p>
          <a:p>
            <a:r>
              <a:rPr lang="zh-CN" altLang="en-US" sz="2400" dirty="0">
                <a:solidFill>
                  <a:srgbClr val="000000"/>
                </a:solidFill>
                <a:latin typeface="宋体" charset="0"/>
                <a:ea typeface="宋体" charset="0"/>
                <a:cs typeface="宋体" charset="0"/>
              </a:rPr>
              <a:t>   题目的信息全部存储在</a:t>
            </a:r>
            <a:r>
              <a:rPr lang="en-US" altLang="zh-CN" sz="2400" dirty="0" err="1">
                <a:solidFill>
                  <a:srgbClr val="000000"/>
                </a:solidFill>
                <a:latin typeface="宋体" charset="0"/>
                <a:ea typeface="宋体" charset="0"/>
                <a:cs typeface="宋体" charset="0"/>
              </a:rPr>
              <a:t>MariaDB</a:t>
            </a:r>
            <a:r>
              <a:rPr lang="zh-CN" altLang="en-US" sz="2400" dirty="0">
                <a:solidFill>
                  <a:srgbClr val="000000"/>
                </a:solidFill>
                <a:latin typeface="宋体" charset="0"/>
                <a:ea typeface="宋体" charset="0"/>
                <a:cs typeface="宋体" charset="0"/>
              </a:rPr>
              <a:t>数据库中，教师用户可以对题目进行增删查该的操作，这部分是与数据库进行数据交换。题目一旦创建成功，学生就可以进行编写操作，教师可以看到其结果，并在截止时间后对其进行抄袭检测。</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186055" y="1558925"/>
            <a:ext cx="8928100" cy="5212080"/>
          </a:xfrm>
          <a:prstGeom prst="rect">
            <a:avLst/>
          </a:prstGeom>
          <a:noFill/>
          <a:ln w="9525">
            <a:noFill/>
            <a:miter/>
          </a:ln>
        </p:spPr>
        <p:txBody>
          <a:bodyPr wrap="square">
            <a:spAutoFit/>
          </a:bodyPr>
          <a:lstStyle/>
          <a:p>
            <a:r>
              <a:rPr lang="zh-CN" altLang="en-US" sz="2400" dirty="0">
                <a:solidFill>
                  <a:srgbClr val="000000"/>
                </a:solidFill>
                <a:latin typeface="宋体" charset="0"/>
                <a:ea typeface="宋体" charset="0"/>
                <a:cs typeface="宋体" charset="0"/>
              </a:rPr>
              <a:t>（</a:t>
            </a:r>
            <a:r>
              <a:rPr lang="en-US" altLang="zh-CN" sz="2400" dirty="0">
                <a:solidFill>
                  <a:srgbClr val="000000"/>
                </a:solidFill>
                <a:latin typeface="宋体" charset="0"/>
                <a:ea typeface="宋体" charset="0"/>
                <a:cs typeface="宋体" charset="0"/>
              </a:rPr>
              <a:t>3</a:t>
            </a:r>
            <a:r>
              <a:rPr lang="zh-CN" altLang="en-US" sz="2400" dirty="0">
                <a:solidFill>
                  <a:srgbClr val="000000"/>
                </a:solidFill>
                <a:latin typeface="宋体" charset="0"/>
                <a:ea typeface="宋体" charset="0"/>
                <a:cs typeface="宋体" charset="0"/>
              </a:rPr>
              <a:t>）抄袭检测</a:t>
            </a:r>
          </a:p>
          <a:p>
            <a:r>
              <a:rPr lang="zh-CN" altLang="en-US" sz="2400" dirty="0">
                <a:solidFill>
                  <a:srgbClr val="000000"/>
                </a:solidFill>
                <a:latin typeface="宋体" charset="0"/>
                <a:ea typeface="宋体" charset="0"/>
                <a:cs typeface="宋体" charset="0"/>
              </a:rPr>
              <a:t>对完成代码上传的题目，允许教师对其进行抄袭检测。这有点类似于数据结构的冒泡查询，双重遍历文件夹下的文件，挨个的读出来进行相似度判定，如果相似度大于预设的相似度，则将其保存在</a:t>
            </a:r>
            <a:r>
              <a:rPr lang="en-US" altLang="zh-CN" sz="2400" dirty="0" err="1">
                <a:solidFill>
                  <a:srgbClr val="000000"/>
                </a:solidFill>
                <a:latin typeface="宋体" charset="0"/>
                <a:ea typeface="宋体" charset="0"/>
                <a:cs typeface="宋体" charset="0"/>
              </a:rPr>
              <a:t>MariaDB</a:t>
            </a:r>
            <a:r>
              <a:rPr lang="zh-CN" altLang="en-US" sz="2400" dirty="0">
                <a:solidFill>
                  <a:srgbClr val="000000"/>
                </a:solidFill>
                <a:latin typeface="宋体" charset="0"/>
                <a:ea typeface="宋体" charset="0"/>
                <a:cs typeface="宋体" charset="0"/>
              </a:rPr>
              <a:t>数据库中。完成抄袭检测后，教师可以查看检测的结果，并且支持教师对结果的下载，存放到本地以供教师使用。</a:t>
            </a:r>
          </a:p>
          <a:p>
            <a:r>
              <a:rPr lang="zh-CN" altLang="en-US" sz="2400" dirty="0">
                <a:solidFill>
                  <a:srgbClr val="000000"/>
                </a:solidFill>
                <a:latin typeface="宋体" charset="0"/>
                <a:ea typeface="宋体" charset="0"/>
                <a:cs typeface="宋体" charset="0"/>
              </a:rPr>
              <a:t>（</a:t>
            </a:r>
            <a:r>
              <a:rPr lang="en-US" altLang="zh-CN" sz="2400" dirty="0">
                <a:solidFill>
                  <a:srgbClr val="000000"/>
                </a:solidFill>
                <a:latin typeface="宋体" charset="0"/>
                <a:ea typeface="宋体" charset="0"/>
                <a:cs typeface="宋体" charset="0"/>
              </a:rPr>
              <a:t>4</a:t>
            </a:r>
            <a:r>
              <a:rPr lang="zh-CN" altLang="en-US" sz="2400" dirty="0">
                <a:solidFill>
                  <a:srgbClr val="000000"/>
                </a:solidFill>
                <a:latin typeface="宋体" charset="0"/>
                <a:ea typeface="宋体" charset="0"/>
                <a:cs typeface="宋体" charset="0"/>
              </a:rPr>
              <a:t>）代码评判</a:t>
            </a:r>
          </a:p>
          <a:p>
            <a:r>
              <a:rPr lang="zh-CN" altLang="en-US" sz="2400" dirty="0">
                <a:solidFill>
                  <a:srgbClr val="000000"/>
                </a:solidFill>
                <a:latin typeface="宋体" charset="0"/>
                <a:ea typeface="宋体" charset="0"/>
                <a:cs typeface="宋体" charset="0"/>
              </a:rPr>
              <a:t>    对完成代码上传的题目，允许教师对其进行自动编译、运行结果评判。首先需要使用</a:t>
            </a:r>
            <a:r>
              <a:rPr lang="en-US" altLang="zh-CN" sz="2400" dirty="0" err="1">
                <a:solidFill>
                  <a:srgbClr val="000000"/>
                </a:solidFill>
                <a:latin typeface="宋体" charset="0"/>
                <a:ea typeface="宋体" charset="0"/>
                <a:cs typeface="宋体" charset="0"/>
              </a:rPr>
              <a:t>linux</a:t>
            </a:r>
            <a:r>
              <a:rPr lang="zh-CN" altLang="en-US" sz="2400" dirty="0">
                <a:solidFill>
                  <a:srgbClr val="000000"/>
                </a:solidFill>
                <a:latin typeface="宋体" charset="0"/>
                <a:ea typeface="宋体" charset="0"/>
                <a:cs typeface="宋体" charset="0"/>
              </a:rPr>
              <a:t>下的</a:t>
            </a:r>
            <a:r>
              <a:rPr lang="en-US" altLang="zh-CN" sz="2400" dirty="0">
                <a:solidFill>
                  <a:srgbClr val="000000"/>
                </a:solidFill>
                <a:latin typeface="宋体" charset="0"/>
                <a:ea typeface="宋体" charset="0"/>
                <a:cs typeface="宋体" charset="0"/>
              </a:rPr>
              <a:t>c</a:t>
            </a:r>
            <a:r>
              <a:rPr lang="zh-CN" altLang="en-US" sz="2400" dirty="0">
                <a:solidFill>
                  <a:srgbClr val="000000"/>
                </a:solidFill>
                <a:latin typeface="宋体" charset="0"/>
                <a:ea typeface="宋体" charset="0"/>
                <a:cs typeface="宋体" charset="0"/>
              </a:rPr>
              <a:t>语言，实现调用</a:t>
            </a:r>
            <a:r>
              <a:rPr lang="en-US" altLang="zh-CN" sz="2400" dirty="0" err="1">
                <a:solidFill>
                  <a:srgbClr val="000000"/>
                </a:solidFill>
                <a:latin typeface="宋体" charset="0"/>
                <a:ea typeface="宋体" charset="0"/>
                <a:cs typeface="宋体" charset="0"/>
              </a:rPr>
              <a:t>clong</a:t>
            </a:r>
            <a:r>
              <a:rPr lang="zh-CN" altLang="en-US" sz="2400" dirty="0">
                <a:solidFill>
                  <a:srgbClr val="000000"/>
                </a:solidFill>
                <a:latin typeface="宋体" charset="0"/>
                <a:ea typeface="宋体" charset="0"/>
                <a:cs typeface="宋体" charset="0"/>
              </a:rPr>
              <a:t>完成代码的编译，然后通过系统调用</a:t>
            </a:r>
            <a:r>
              <a:rPr lang="en-US" altLang="zh-CN" sz="2400" dirty="0">
                <a:solidFill>
                  <a:srgbClr val="000000"/>
                </a:solidFill>
                <a:latin typeface="宋体" charset="0"/>
                <a:ea typeface="宋体" charset="0"/>
                <a:cs typeface="宋体" charset="0"/>
              </a:rPr>
              <a:t>exec()</a:t>
            </a:r>
            <a:r>
              <a:rPr lang="zh-CN" altLang="en-US" sz="2400" dirty="0">
                <a:solidFill>
                  <a:srgbClr val="000000"/>
                </a:solidFill>
                <a:latin typeface="宋体" charset="0"/>
                <a:ea typeface="宋体" charset="0"/>
                <a:cs typeface="宋体" charset="0"/>
              </a:rPr>
              <a:t>运行编译后生成的可执行文件，通过输入重定向为可执行文件做输入，得到的输出结果再和之前的预设输入对比，判定其正误。中途产生的数据全部存储在</a:t>
            </a:r>
            <a:r>
              <a:rPr lang="en-US" altLang="zh-CN" sz="2400" dirty="0" err="1">
                <a:solidFill>
                  <a:srgbClr val="000000"/>
                </a:solidFill>
                <a:latin typeface="宋体" charset="0"/>
                <a:ea typeface="宋体" charset="0"/>
                <a:cs typeface="宋体" charset="0"/>
              </a:rPr>
              <a:t>MariaDB</a:t>
            </a:r>
            <a:r>
              <a:rPr lang="zh-CN" altLang="en-US" sz="2400" dirty="0">
                <a:solidFill>
                  <a:srgbClr val="000000"/>
                </a:solidFill>
                <a:latin typeface="宋体" charset="0"/>
                <a:ea typeface="宋体" charset="0"/>
                <a:cs typeface="宋体" charset="0"/>
              </a:rPr>
              <a:t>数据库中，允许教师对结果进行查看，并且支持教师对结果的下载，存放到本地以供教师使用。</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06692" y="1563087"/>
            <a:ext cx="8730615" cy="3046988"/>
          </a:xfrm>
          <a:prstGeom prst="rect">
            <a:avLst/>
          </a:prstGeom>
          <a:noFill/>
          <a:ln w="9525">
            <a:noFill/>
            <a:miter/>
          </a:ln>
        </p:spPr>
        <p:txBody>
          <a:bodyPr wrap="square">
            <a:spAutoFit/>
          </a:bodyPr>
          <a:lstStyle/>
          <a:p>
            <a:pPr marL="0" indent="0" algn="l"/>
            <a:r>
              <a:rPr lang="en-US" altLang="zh-CN" sz="2400" b="0" u="none" dirty="0">
                <a:latin typeface="宋体" charset="0"/>
                <a:ea typeface="宋体" charset="0"/>
                <a:cs typeface="宋体" charset="0"/>
              </a:rPr>
              <a:t>1.</a:t>
            </a:r>
            <a:r>
              <a:rPr lang="zh-CN" altLang="en-US" sz="2400" b="0" u="none" dirty="0">
                <a:latin typeface="宋体" charset="0"/>
                <a:ea typeface="宋体" charset="0"/>
                <a:cs typeface="宋体" charset="0"/>
              </a:rPr>
              <a:t>系统环境需求</a:t>
            </a:r>
          </a:p>
          <a:p>
            <a:r>
              <a:rPr lang="zh-CN" altLang="en-US" sz="2400" dirty="0">
                <a:solidFill>
                  <a:srgbClr val="000000"/>
                </a:solidFill>
                <a:latin typeface="宋体" charset="0"/>
                <a:ea typeface="宋体" charset="0"/>
                <a:cs typeface="宋体" charset="0"/>
              </a:rPr>
              <a:t>操作系统：</a:t>
            </a:r>
            <a:r>
              <a:rPr lang="en-US" altLang="zh-CN" sz="2400" dirty="0" err="1">
                <a:solidFill>
                  <a:srgbClr val="000000"/>
                </a:solidFill>
                <a:latin typeface="宋体" charset="0"/>
                <a:ea typeface="宋体" charset="0"/>
                <a:cs typeface="宋体" charset="0"/>
              </a:rPr>
              <a:t>linux</a:t>
            </a:r>
            <a:r>
              <a:rPr lang="zh-CN" altLang="en-US" sz="2400" dirty="0">
                <a:solidFill>
                  <a:srgbClr val="000000"/>
                </a:solidFill>
                <a:latin typeface="宋体" charset="0"/>
                <a:ea typeface="宋体" charset="0"/>
                <a:cs typeface="宋体" charset="0"/>
              </a:rPr>
              <a:t>， </a:t>
            </a:r>
            <a:r>
              <a:rPr lang="en-US" altLang="zh-CN" sz="2400" dirty="0">
                <a:solidFill>
                  <a:srgbClr val="000000"/>
                </a:solidFill>
                <a:latin typeface="宋体" charset="0"/>
                <a:ea typeface="宋体" charset="0"/>
                <a:cs typeface="宋体" charset="0"/>
              </a:rPr>
              <a:t>windows</a:t>
            </a:r>
          </a:p>
          <a:p>
            <a:r>
              <a:rPr lang="zh-CN" altLang="en-US" sz="2400" dirty="0">
                <a:solidFill>
                  <a:srgbClr val="000000"/>
                </a:solidFill>
                <a:latin typeface="宋体" charset="0"/>
                <a:ea typeface="宋体" charset="0"/>
                <a:cs typeface="宋体" charset="0"/>
              </a:rPr>
              <a:t>虚拟机：</a:t>
            </a:r>
            <a:r>
              <a:rPr lang="en-US" altLang="zh-CN" sz="2400" dirty="0">
                <a:solidFill>
                  <a:srgbClr val="000000"/>
                </a:solidFill>
                <a:latin typeface="宋体" charset="0"/>
                <a:ea typeface="宋体" charset="0"/>
                <a:cs typeface="宋体" charset="0"/>
              </a:rPr>
              <a:t>VMware Workstation</a:t>
            </a:r>
          </a:p>
          <a:p>
            <a:r>
              <a:rPr lang="zh-CN" altLang="en-US" sz="2400" dirty="0">
                <a:solidFill>
                  <a:srgbClr val="000000"/>
                </a:solidFill>
                <a:latin typeface="宋体" charset="0"/>
                <a:ea typeface="宋体" charset="0"/>
                <a:cs typeface="宋体" charset="0"/>
              </a:rPr>
              <a:t>数据库：</a:t>
            </a:r>
            <a:r>
              <a:rPr lang="en-US" altLang="zh-CN" sz="2400" dirty="0" err="1">
                <a:solidFill>
                  <a:srgbClr val="000000"/>
                </a:solidFill>
                <a:latin typeface="宋体" charset="0"/>
                <a:ea typeface="宋体" charset="0"/>
                <a:cs typeface="宋体" charset="0"/>
              </a:rPr>
              <a:t>MariaDB</a:t>
            </a:r>
            <a:r>
              <a:rPr lang="en-US" altLang="zh-CN" sz="2400" dirty="0">
                <a:solidFill>
                  <a:srgbClr val="000000"/>
                </a:solidFill>
                <a:latin typeface="宋体" charset="0"/>
                <a:ea typeface="宋体" charset="0"/>
                <a:cs typeface="宋体" charset="0"/>
              </a:rPr>
              <a:t> (10.1.19)</a:t>
            </a:r>
          </a:p>
          <a:p>
            <a:r>
              <a:rPr lang="zh-CN" altLang="en-US" sz="2400" dirty="0">
                <a:solidFill>
                  <a:srgbClr val="000000"/>
                </a:solidFill>
                <a:latin typeface="宋体" charset="0"/>
                <a:ea typeface="宋体" charset="0"/>
                <a:cs typeface="宋体" charset="0"/>
              </a:rPr>
              <a:t>服务器：</a:t>
            </a:r>
            <a:r>
              <a:rPr lang="en-US" altLang="zh-CN" sz="2400" dirty="0">
                <a:solidFill>
                  <a:srgbClr val="000000"/>
                </a:solidFill>
                <a:latin typeface="宋体" charset="0"/>
                <a:ea typeface="宋体" charset="0"/>
                <a:cs typeface="宋体" charset="0"/>
              </a:rPr>
              <a:t>Tomcat7 (7.0.70), CentOS (6.8_i386_minimal)</a:t>
            </a:r>
          </a:p>
          <a:p>
            <a:r>
              <a:rPr lang="zh-CN" altLang="en-US" sz="2400" dirty="0">
                <a:solidFill>
                  <a:srgbClr val="000000"/>
                </a:solidFill>
                <a:latin typeface="宋体" charset="0"/>
                <a:ea typeface="宋体" charset="0"/>
                <a:cs typeface="宋体" charset="0"/>
              </a:rPr>
              <a:t>代码编辑：</a:t>
            </a:r>
            <a:r>
              <a:rPr lang="en-US" altLang="zh-CN" sz="2400" dirty="0">
                <a:solidFill>
                  <a:srgbClr val="000000"/>
                </a:solidFill>
                <a:latin typeface="宋体" charset="0"/>
                <a:ea typeface="宋体" charset="0"/>
                <a:cs typeface="宋体" charset="0"/>
              </a:rPr>
              <a:t>Sublime Text 3 ,idea</a:t>
            </a:r>
            <a:r>
              <a:rPr lang="zh-CN" altLang="en-US" sz="2400" dirty="0">
                <a:solidFill>
                  <a:srgbClr val="000000"/>
                </a:solidFill>
                <a:latin typeface="宋体" charset="0"/>
                <a:ea typeface="宋体" charset="0"/>
                <a:cs typeface="宋体" charset="0"/>
              </a:rPr>
              <a:t>，</a:t>
            </a:r>
            <a:r>
              <a:rPr lang="en-US" altLang="zh-CN" sz="2400" dirty="0">
                <a:solidFill>
                  <a:srgbClr val="000000"/>
                </a:solidFill>
                <a:latin typeface="宋体" charset="0"/>
                <a:ea typeface="宋体" charset="0"/>
                <a:cs typeface="宋体" charset="0"/>
              </a:rPr>
              <a:t>vim</a:t>
            </a:r>
          </a:p>
          <a:p>
            <a:r>
              <a:rPr lang="zh-CN" altLang="en-US" sz="2400" dirty="0">
                <a:solidFill>
                  <a:srgbClr val="000000"/>
                </a:solidFill>
                <a:latin typeface="宋体" charset="0"/>
                <a:ea typeface="宋体" charset="0"/>
                <a:cs typeface="宋体" charset="0"/>
              </a:rPr>
              <a:t>开发框架</a:t>
            </a:r>
            <a:r>
              <a:rPr lang="en-US" altLang="zh-CN" sz="2400" dirty="0">
                <a:solidFill>
                  <a:srgbClr val="000000"/>
                </a:solidFill>
                <a:latin typeface="宋体" charset="0"/>
                <a:ea typeface="宋体" charset="0"/>
                <a:cs typeface="宋体" charset="0"/>
              </a:rPr>
              <a:t>:</a:t>
            </a:r>
            <a:r>
              <a:rPr lang="en-US" altLang="zh-CN" sz="2400" dirty="0" err="1">
                <a:solidFill>
                  <a:srgbClr val="000000"/>
                </a:solidFill>
                <a:latin typeface="宋体" charset="0"/>
                <a:ea typeface="宋体" charset="0"/>
                <a:cs typeface="宋体" charset="0"/>
              </a:rPr>
              <a:t>Jeesite</a:t>
            </a:r>
            <a:r>
              <a:rPr lang="en-US" altLang="zh-CN" sz="2400" dirty="0">
                <a:solidFill>
                  <a:srgbClr val="000000"/>
                </a:solidFill>
                <a:latin typeface="宋体" charset="0"/>
                <a:ea typeface="宋体" charset="0"/>
                <a:cs typeface="宋体" charset="0"/>
              </a:rPr>
              <a:t> (1.2.7)</a:t>
            </a:r>
          </a:p>
          <a:p>
            <a:pPr marL="0" indent="0" algn="l"/>
            <a:endParaRPr lang="zh-CN" altLang="en-US" sz="2400" b="0" u="none" dirty="0">
              <a:solidFill>
                <a:srgbClr val="000000"/>
              </a:solidFill>
              <a:latin typeface="宋体"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58445" y="1507491"/>
            <a:ext cx="8273995" cy="4893647"/>
          </a:xfrm>
          <a:prstGeom prst="rect">
            <a:avLst/>
          </a:prstGeom>
          <a:noFill/>
          <a:ln w="9525">
            <a:noFill/>
            <a:miter/>
          </a:ln>
        </p:spPr>
        <p:txBody>
          <a:bodyPr wrap="square">
            <a:spAutoFit/>
          </a:bodyPr>
          <a:lstStyle/>
          <a:p>
            <a:pPr marL="0" indent="0" algn="l"/>
            <a:r>
              <a:rPr lang="en-US" altLang="zh-CN" sz="2400" b="0" u="none" dirty="0">
                <a:solidFill>
                  <a:srgbClr val="000000"/>
                </a:solidFill>
                <a:latin typeface="宋体" charset="0"/>
                <a:ea typeface="宋体" charset="0"/>
                <a:cs typeface="宋体" charset="0"/>
              </a:rPr>
              <a:t>1.2 </a:t>
            </a:r>
            <a:r>
              <a:rPr lang="zh-CN" altLang="en-US" sz="2400" b="0" u="none" dirty="0">
                <a:solidFill>
                  <a:srgbClr val="000000"/>
                </a:solidFill>
                <a:latin typeface="宋体" charset="0"/>
                <a:ea typeface="宋体" charset="0"/>
                <a:cs typeface="宋体" charset="0"/>
              </a:rPr>
              <a:t>技术路线</a:t>
            </a:r>
            <a:endParaRPr lang="zh-CN" altLang="en-US" sz="2400" b="0" u="none" dirty="0">
              <a:latin typeface="宋体" charset="0"/>
              <a:ea typeface="宋体" charset="0"/>
              <a:cs typeface="宋体" charset="0"/>
            </a:endParaRPr>
          </a:p>
          <a:p>
            <a:r>
              <a:rPr lang="zh-CN" altLang="en-US" sz="2400" dirty="0">
                <a:latin typeface="宋体" charset="0"/>
                <a:ea typeface="宋体" charset="0"/>
                <a:cs typeface="宋体" charset="0"/>
              </a:rPr>
              <a:t>本系统采用</a:t>
            </a:r>
            <a:r>
              <a:rPr lang="en-US" altLang="zh-CN" sz="2400" dirty="0">
                <a:latin typeface="宋体" charset="0"/>
                <a:ea typeface="宋体" charset="0"/>
                <a:cs typeface="宋体" charset="0"/>
              </a:rPr>
              <a:t>Java</a:t>
            </a:r>
            <a:r>
              <a:rPr lang="zh-CN" altLang="en-US" sz="2400" dirty="0">
                <a:latin typeface="宋体" charset="0"/>
                <a:ea typeface="宋体" charset="0"/>
                <a:cs typeface="宋体" charset="0"/>
              </a:rPr>
              <a:t>语言完成主要系统框架的搭建。</a:t>
            </a:r>
            <a:r>
              <a:rPr lang="en-US" altLang="zh-CN" sz="2400" dirty="0">
                <a:latin typeface="宋体" charset="0"/>
                <a:ea typeface="宋体" charset="0"/>
                <a:cs typeface="宋体" charset="0"/>
              </a:rPr>
              <a:t>Java</a:t>
            </a:r>
            <a:r>
              <a:rPr lang="zh-CN" altLang="en-US" sz="2400" dirty="0">
                <a:latin typeface="宋体" charset="0"/>
                <a:ea typeface="宋体" charset="0"/>
                <a:cs typeface="宋体" charset="0"/>
              </a:rPr>
              <a:t>是一门面向对象编程语言，不仅吸收了</a:t>
            </a:r>
            <a:r>
              <a:rPr lang="en-US" altLang="zh-CN" sz="2400" dirty="0">
                <a:latin typeface="宋体" charset="0"/>
                <a:ea typeface="宋体" charset="0"/>
                <a:cs typeface="宋体" charset="0"/>
              </a:rPr>
              <a:t>C++</a:t>
            </a:r>
            <a:r>
              <a:rPr lang="zh-CN" altLang="en-US" sz="2400" dirty="0">
                <a:latin typeface="宋体" charset="0"/>
                <a:ea typeface="宋体" charset="0"/>
                <a:cs typeface="宋体" charset="0"/>
              </a:rPr>
              <a:t>语言的各种优点，还摒弃了</a:t>
            </a:r>
            <a:r>
              <a:rPr lang="en-US" altLang="zh-CN" sz="2400" dirty="0">
                <a:latin typeface="宋体" charset="0"/>
                <a:ea typeface="宋体" charset="0"/>
                <a:cs typeface="宋体" charset="0"/>
              </a:rPr>
              <a:t>C++</a:t>
            </a:r>
            <a:r>
              <a:rPr lang="zh-CN" altLang="en-US" sz="2400" dirty="0">
                <a:latin typeface="宋体" charset="0"/>
                <a:ea typeface="宋体" charset="0"/>
                <a:cs typeface="宋体" charset="0"/>
              </a:rPr>
              <a:t>里难以理解的多继承、指针等概念，因此</a:t>
            </a:r>
            <a:r>
              <a:rPr lang="en-US" altLang="zh-CN" sz="2400" dirty="0">
                <a:latin typeface="宋体" charset="0"/>
                <a:ea typeface="宋体" charset="0"/>
                <a:cs typeface="宋体" charset="0"/>
              </a:rPr>
              <a:t>Java</a:t>
            </a:r>
            <a:r>
              <a:rPr lang="zh-CN" altLang="en-US" sz="2400" dirty="0">
                <a:latin typeface="宋体" charset="0"/>
                <a:ea typeface="宋体" charset="0"/>
                <a:cs typeface="宋体" charset="0"/>
              </a:rPr>
              <a:t>语言具有功能强大和简单易用两个特征。</a:t>
            </a:r>
            <a:r>
              <a:rPr lang="en-US" altLang="zh-CN" sz="2400" dirty="0">
                <a:latin typeface="宋体" charset="0"/>
                <a:ea typeface="宋体" charset="0"/>
                <a:cs typeface="宋体" charset="0"/>
              </a:rPr>
              <a:t>Java</a:t>
            </a:r>
            <a:r>
              <a:rPr lang="zh-CN" altLang="en-US" sz="2400" dirty="0">
                <a:latin typeface="宋体" charset="0"/>
                <a:ea typeface="宋体" charset="0"/>
                <a:cs typeface="宋体" charset="0"/>
              </a:rPr>
              <a:t>具有简单性、面向对象、分布式、健壮性、安全性、平台独立与可移植性、多线程、动态性等特点 。</a:t>
            </a:r>
            <a:r>
              <a:rPr lang="en-US" altLang="zh-CN" sz="2400" dirty="0">
                <a:latin typeface="宋体" charset="0"/>
                <a:ea typeface="宋体" charset="0"/>
                <a:cs typeface="宋体" charset="0"/>
              </a:rPr>
              <a:t>Java</a:t>
            </a:r>
            <a:r>
              <a:rPr lang="zh-CN" altLang="en-US" sz="2400" dirty="0">
                <a:latin typeface="宋体" charset="0"/>
                <a:ea typeface="宋体" charset="0"/>
                <a:cs typeface="宋体" charset="0"/>
              </a:rPr>
              <a:t>可以编写桌面应用程序、</a:t>
            </a:r>
            <a:r>
              <a:rPr lang="en-US" altLang="zh-CN" sz="2400" dirty="0">
                <a:latin typeface="宋体" charset="0"/>
                <a:ea typeface="宋体" charset="0"/>
                <a:cs typeface="宋体" charset="0"/>
              </a:rPr>
              <a:t>Web</a:t>
            </a:r>
            <a:r>
              <a:rPr lang="zh-CN" altLang="en-US" sz="2400" dirty="0">
                <a:latin typeface="宋体" charset="0"/>
                <a:ea typeface="宋体" charset="0"/>
                <a:cs typeface="宋体" charset="0"/>
              </a:rPr>
              <a:t>应用程序、分布式系统和嵌入式系统应用程序等。</a:t>
            </a:r>
          </a:p>
          <a:p>
            <a:r>
              <a:rPr lang="zh-CN" altLang="en-US" sz="2400" dirty="0">
                <a:latin typeface="宋体" charset="0"/>
                <a:ea typeface="宋体" charset="0"/>
                <a:cs typeface="宋体" charset="0"/>
              </a:rPr>
              <a:t>我们这个系统采用了</a:t>
            </a:r>
            <a:r>
              <a:rPr lang="en-US" altLang="zh-CN" sz="2400" dirty="0">
                <a:latin typeface="宋体" charset="0"/>
                <a:ea typeface="宋体" charset="0"/>
                <a:cs typeface="宋体" charset="0"/>
              </a:rPr>
              <a:t>MVC</a:t>
            </a:r>
            <a:r>
              <a:rPr lang="zh-CN" altLang="en-US" sz="2400" dirty="0">
                <a:latin typeface="宋体" charset="0"/>
                <a:ea typeface="宋体" charset="0"/>
                <a:cs typeface="宋体" charset="0"/>
              </a:rPr>
              <a:t>框架，</a:t>
            </a:r>
            <a:r>
              <a:rPr lang="en-US" altLang="zh-CN" sz="2400" dirty="0">
                <a:latin typeface="宋体" charset="0"/>
                <a:ea typeface="宋体" charset="0"/>
                <a:cs typeface="宋体" charset="0"/>
              </a:rPr>
              <a:t>MVC</a:t>
            </a:r>
            <a:r>
              <a:rPr lang="zh-CN" altLang="en-US" sz="2400" dirty="0">
                <a:latin typeface="宋体" charset="0"/>
                <a:ea typeface="宋体" charset="0"/>
                <a:cs typeface="宋体" charset="0"/>
              </a:rPr>
              <a:t>分层有助于管理复杂的应用程序，可以让你不依赖逻辑的原理</a:t>
            </a:r>
            <a:r>
              <a:rPr lang="en-US" altLang="zh-CN" sz="2400" dirty="0">
                <a:latin typeface="宋体" charset="0"/>
                <a:ea typeface="宋体" charset="0"/>
                <a:cs typeface="宋体" charset="0"/>
              </a:rPr>
              <a:t>,</a:t>
            </a:r>
            <a:r>
              <a:rPr lang="zh-CN" altLang="en-US" sz="2400" dirty="0">
                <a:latin typeface="宋体" charset="0"/>
                <a:ea typeface="宋体" charset="0"/>
                <a:cs typeface="宋体" charset="0"/>
              </a:rPr>
              <a:t>专注的去设计视图，同时</a:t>
            </a:r>
            <a:r>
              <a:rPr lang="en-US" altLang="zh-CN" sz="2400" dirty="0">
                <a:latin typeface="宋体" charset="0"/>
                <a:ea typeface="宋体" charset="0"/>
                <a:cs typeface="宋体" charset="0"/>
              </a:rPr>
              <a:t>MVC</a:t>
            </a:r>
            <a:r>
              <a:rPr lang="zh-CN" altLang="en-US" sz="2400" dirty="0">
                <a:latin typeface="宋体" charset="0"/>
                <a:ea typeface="宋体" charset="0"/>
                <a:cs typeface="宋体" charset="0"/>
              </a:rPr>
              <a:t>分层简化了分组开发，可以让不同的开发成员去开发视图、控制器和模型等业务逻辑 </a:t>
            </a:r>
            <a:r>
              <a:rPr lang="en-US" altLang="zh-CN" sz="2400" dirty="0">
                <a:latin typeface="宋体" charset="0"/>
                <a:ea typeface="宋体" charset="0"/>
                <a:cs typeface="宋体" charset="0"/>
              </a:rPr>
              <a:t>MVC</a:t>
            </a:r>
            <a:r>
              <a:rPr lang="zh-CN" altLang="en-US" sz="2400" dirty="0">
                <a:latin typeface="宋体" charset="0"/>
                <a:ea typeface="宋体" charset="0"/>
                <a:cs typeface="宋体" charset="0"/>
              </a:rPr>
              <a:t>用于映射传统的输入，处理和输出功能在一个逻辑化的图形界面中。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37490" y="1637030"/>
            <a:ext cx="8681720" cy="3785652"/>
          </a:xfrm>
          <a:prstGeom prst="rect">
            <a:avLst/>
          </a:prstGeom>
          <a:noFill/>
          <a:ln w="9525">
            <a:noFill/>
            <a:miter/>
          </a:ln>
        </p:spPr>
        <p:txBody>
          <a:bodyPr wrap="square">
            <a:spAutoFit/>
          </a:bodyPr>
          <a:lstStyle/>
          <a:p>
            <a:pPr indent="304800"/>
            <a:r>
              <a:rPr lang="zh-CN" altLang="en-US" sz="2400" dirty="0">
                <a:latin typeface="宋体" charset="0"/>
                <a:ea typeface="宋体" charset="0"/>
                <a:cs typeface="宋体" charset="0"/>
              </a:rPr>
              <a:t>前端页面使用了</a:t>
            </a:r>
            <a:r>
              <a:rPr lang="en-US" altLang="zh-CN" sz="2400" dirty="0">
                <a:latin typeface="宋体" charset="0"/>
                <a:ea typeface="宋体" charset="0"/>
                <a:cs typeface="宋体" charset="0"/>
              </a:rPr>
              <a:t>HTML,CSS,JS,JQ,JQUERY</a:t>
            </a:r>
            <a:r>
              <a:rPr lang="zh-CN" altLang="en-US" sz="2400" dirty="0">
                <a:latin typeface="宋体" charset="0"/>
                <a:ea typeface="宋体" charset="0"/>
                <a:cs typeface="宋体" charset="0"/>
              </a:rPr>
              <a:t>，</a:t>
            </a:r>
            <a:r>
              <a:rPr lang="en-US" altLang="zh-CN" sz="2400" dirty="0">
                <a:latin typeface="宋体" charset="0"/>
                <a:ea typeface="宋体" charset="0"/>
                <a:cs typeface="宋体" charset="0"/>
              </a:rPr>
              <a:t>AJAX,</a:t>
            </a:r>
            <a:r>
              <a:rPr lang="zh-CN" altLang="en-US" sz="2400" dirty="0">
                <a:latin typeface="宋体" charset="0"/>
                <a:ea typeface="宋体" charset="0"/>
                <a:cs typeface="宋体" charset="0"/>
              </a:rPr>
              <a:t>还使用了</a:t>
            </a:r>
            <a:r>
              <a:rPr lang="en-US" altLang="zh-CN" sz="2400" dirty="0" err="1">
                <a:latin typeface="宋体" charset="0"/>
                <a:ea typeface="宋体" charset="0"/>
                <a:cs typeface="宋体" charset="0"/>
              </a:rPr>
              <a:t>jeesite</a:t>
            </a:r>
            <a:r>
              <a:rPr lang="zh-CN" altLang="en-US" sz="2400" dirty="0">
                <a:latin typeface="宋体" charset="0"/>
                <a:ea typeface="宋体" charset="0"/>
                <a:cs typeface="宋体" charset="0"/>
              </a:rPr>
              <a:t>作为前端框架，</a:t>
            </a:r>
            <a:r>
              <a:rPr lang="en-US" altLang="zh-CN" sz="2400" dirty="0" err="1">
                <a:latin typeface="宋体" charset="0"/>
                <a:ea typeface="宋体" charset="0"/>
                <a:cs typeface="宋体" charset="0"/>
              </a:rPr>
              <a:t>JeeSite</a:t>
            </a:r>
            <a:r>
              <a:rPr lang="zh-CN" altLang="en-US" sz="2400" dirty="0">
                <a:latin typeface="宋体" charset="0"/>
                <a:ea typeface="宋体" charset="0"/>
                <a:cs typeface="宋体" charset="0"/>
              </a:rPr>
              <a:t>是在</a:t>
            </a:r>
            <a:r>
              <a:rPr lang="en-US" altLang="zh-CN" sz="2400" dirty="0">
                <a:latin typeface="宋体" charset="0"/>
                <a:ea typeface="宋体" charset="0"/>
                <a:cs typeface="宋体" charset="0"/>
              </a:rPr>
              <a:t>Spring Framework</a:t>
            </a:r>
            <a:r>
              <a:rPr lang="zh-CN" altLang="en-US" sz="2400" dirty="0">
                <a:latin typeface="宋体" charset="0"/>
                <a:ea typeface="宋体" charset="0"/>
                <a:cs typeface="宋体" charset="0"/>
              </a:rPr>
              <a:t>基础上搭建的一个</a:t>
            </a:r>
            <a:r>
              <a:rPr lang="en-US" altLang="zh-CN" sz="2400" dirty="0">
                <a:latin typeface="宋体" charset="0"/>
                <a:ea typeface="宋体" charset="0"/>
                <a:cs typeface="宋体" charset="0"/>
              </a:rPr>
              <a:t>Java</a:t>
            </a:r>
            <a:r>
              <a:rPr lang="zh-CN" altLang="en-US" sz="2400" dirty="0">
                <a:latin typeface="宋体" charset="0"/>
                <a:ea typeface="宋体" charset="0"/>
                <a:cs typeface="宋体" charset="0"/>
              </a:rPr>
              <a:t>基础开发平台，以</a:t>
            </a:r>
            <a:r>
              <a:rPr lang="en-US" altLang="zh-CN" sz="2400" dirty="0">
                <a:latin typeface="宋体" charset="0"/>
                <a:ea typeface="宋体" charset="0"/>
                <a:cs typeface="宋体" charset="0"/>
              </a:rPr>
              <a:t>Spring MVC</a:t>
            </a:r>
            <a:r>
              <a:rPr lang="zh-CN" altLang="en-US" sz="2400" dirty="0">
                <a:latin typeface="宋体" charset="0"/>
                <a:ea typeface="宋体" charset="0"/>
                <a:cs typeface="宋体" charset="0"/>
              </a:rPr>
              <a:t>为模型视图控制器，</a:t>
            </a:r>
            <a:r>
              <a:rPr lang="en-US" altLang="zh-CN" sz="2400" dirty="0" err="1">
                <a:latin typeface="宋体" charset="0"/>
                <a:ea typeface="宋体" charset="0"/>
                <a:cs typeface="宋体" charset="0"/>
              </a:rPr>
              <a:t>MyBatis</a:t>
            </a:r>
            <a:r>
              <a:rPr lang="zh-CN" altLang="en-US" sz="2400" dirty="0">
                <a:latin typeface="宋体" charset="0"/>
                <a:ea typeface="宋体" charset="0"/>
                <a:cs typeface="宋体" charset="0"/>
              </a:rPr>
              <a:t>为数据访问层， </a:t>
            </a:r>
            <a:r>
              <a:rPr lang="en-US" altLang="zh-CN" sz="2400" dirty="0">
                <a:latin typeface="宋体" charset="0"/>
                <a:ea typeface="宋体" charset="0"/>
                <a:cs typeface="宋体" charset="0"/>
              </a:rPr>
              <a:t>Apache </a:t>
            </a:r>
            <a:r>
              <a:rPr lang="en-US" altLang="zh-CN" sz="2400" dirty="0" err="1">
                <a:latin typeface="宋体" charset="0"/>
                <a:ea typeface="宋体" charset="0"/>
                <a:cs typeface="宋体" charset="0"/>
              </a:rPr>
              <a:t>Shiro</a:t>
            </a:r>
            <a:r>
              <a:rPr lang="zh-CN" altLang="en-US" sz="2400" dirty="0">
                <a:latin typeface="宋体" charset="0"/>
                <a:ea typeface="宋体" charset="0"/>
                <a:cs typeface="宋体" charset="0"/>
              </a:rPr>
              <a:t>为权限授权层，</a:t>
            </a:r>
            <a:r>
              <a:rPr lang="en-US" altLang="zh-CN" sz="2400" dirty="0" err="1">
                <a:latin typeface="宋体" charset="0"/>
                <a:ea typeface="宋体" charset="0"/>
                <a:cs typeface="宋体" charset="0"/>
              </a:rPr>
              <a:t>Ehcahe</a:t>
            </a:r>
            <a:r>
              <a:rPr lang="zh-CN" altLang="en-US" sz="2400" dirty="0">
                <a:latin typeface="宋体" charset="0"/>
                <a:ea typeface="宋体" charset="0"/>
                <a:cs typeface="宋体" charset="0"/>
              </a:rPr>
              <a:t>对常用数据进行缓存，</a:t>
            </a:r>
            <a:r>
              <a:rPr lang="en-US" altLang="zh-CN" sz="2400" dirty="0" err="1">
                <a:latin typeface="宋体" charset="0"/>
                <a:ea typeface="宋体" charset="0"/>
                <a:cs typeface="宋体" charset="0"/>
              </a:rPr>
              <a:t>Activit</a:t>
            </a:r>
            <a:r>
              <a:rPr lang="zh-CN" altLang="en-US" sz="2400" dirty="0">
                <a:latin typeface="宋体" charset="0"/>
                <a:ea typeface="宋体" charset="0"/>
                <a:cs typeface="宋体" charset="0"/>
              </a:rPr>
              <a:t>为工作流引擎。是</a:t>
            </a:r>
            <a:r>
              <a:rPr lang="en-US" altLang="zh-CN" sz="2400" dirty="0" err="1">
                <a:latin typeface="宋体" charset="0"/>
                <a:ea typeface="宋体" charset="0"/>
                <a:cs typeface="宋体" charset="0"/>
              </a:rPr>
              <a:t>JavaEE</a:t>
            </a:r>
            <a:r>
              <a:rPr lang="zh-CN" altLang="en-US" sz="2400" dirty="0">
                <a:latin typeface="宋体" charset="0"/>
                <a:ea typeface="宋体" charset="0"/>
                <a:cs typeface="宋体" charset="0"/>
              </a:rPr>
              <a:t>界的最佳整合。们的服务器用的是</a:t>
            </a:r>
            <a:r>
              <a:rPr lang="en-US" altLang="zh-CN" sz="2400" dirty="0">
                <a:latin typeface="宋体" charset="0"/>
                <a:ea typeface="宋体" charset="0"/>
                <a:cs typeface="宋体" charset="0"/>
              </a:rPr>
              <a:t>Tomcat</a:t>
            </a:r>
            <a:r>
              <a:rPr lang="zh-CN" altLang="en-US" sz="2400" dirty="0">
                <a:latin typeface="宋体" charset="0"/>
                <a:ea typeface="宋体" charset="0"/>
                <a:cs typeface="宋体" charset="0"/>
              </a:rPr>
              <a:t>。</a:t>
            </a:r>
            <a:r>
              <a:rPr lang="en-US" altLang="zh-CN" sz="2400" dirty="0">
                <a:latin typeface="宋体" charset="0"/>
                <a:ea typeface="宋体" charset="0"/>
                <a:cs typeface="宋体" charset="0"/>
              </a:rPr>
              <a:t>Tomcat</a:t>
            </a:r>
            <a:r>
              <a:rPr lang="zh-CN" altLang="en-US" sz="2400" dirty="0">
                <a:latin typeface="宋体" charset="0"/>
                <a:ea typeface="宋体" charset="0"/>
                <a:cs typeface="宋体" charset="0"/>
              </a:rPr>
              <a:t>源于</a:t>
            </a:r>
            <a:r>
              <a:rPr lang="en-US" altLang="zh-CN" sz="2400" dirty="0" err="1">
                <a:latin typeface="宋体" charset="0"/>
                <a:ea typeface="宋体" charset="0"/>
                <a:cs typeface="宋体" charset="0"/>
              </a:rPr>
              <a:t>NCSAhttpd</a:t>
            </a:r>
            <a:r>
              <a:rPr lang="zh-CN" altLang="en-US" sz="2400" dirty="0">
                <a:latin typeface="宋体" charset="0"/>
                <a:ea typeface="宋体" charset="0"/>
                <a:cs typeface="宋体" charset="0"/>
              </a:rPr>
              <a:t>服务器，经过多次修改，成为世界上最流行的</a:t>
            </a:r>
            <a:r>
              <a:rPr lang="en-US" altLang="zh-CN" sz="2400" dirty="0">
                <a:latin typeface="宋体" charset="0"/>
                <a:ea typeface="宋体" charset="0"/>
                <a:cs typeface="宋体" charset="0"/>
              </a:rPr>
              <a:t>Web</a:t>
            </a:r>
            <a:r>
              <a:rPr lang="zh-CN" altLang="en-US" sz="2400" dirty="0">
                <a:latin typeface="宋体" charset="0"/>
                <a:ea typeface="宋体" charset="0"/>
                <a:cs typeface="宋体" charset="0"/>
              </a:rPr>
              <a:t>服务器软件之一。因为它是自由软件，所以不断有人来为它开发新的功能、新的特性、修改原来的缺陷。</a:t>
            </a:r>
            <a:r>
              <a:rPr lang="en-US" altLang="zh-CN" sz="2400" dirty="0">
                <a:latin typeface="宋体" charset="0"/>
                <a:ea typeface="宋体" charset="0"/>
                <a:cs typeface="宋体" charset="0"/>
              </a:rPr>
              <a:t>Tomcat</a:t>
            </a:r>
            <a:r>
              <a:rPr lang="zh-CN" altLang="en-US" sz="2400" dirty="0">
                <a:latin typeface="宋体" charset="0"/>
                <a:ea typeface="宋体" charset="0"/>
                <a:cs typeface="宋体" charset="0"/>
              </a:rPr>
              <a:t>的特点是简单、速度快、性能稳定，并可做代理服务器来使用。</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9217"/>
          <p:cNvGrpSpPr/>
          <p:nvPr/>
        </p:nvGrpSpPr>
        <p:grpSpPr>
          <a:xfrm>
            <a:off x="1712913" y="1990725"/>
            <a:ext cx="5522912" cy="717550"/>
            <a:chOff x="0" y="0"/>
            <a:chExt cx="5523016" cy="718590"/>
          </a:xfrm>
        </p:grpSpPr>
        <p:sp>
          <p:nvSpPr>
            <p:cNvPr id="9219" name="TextBox 18"/>
            <p:cNvSpPr/>
            <p:nvPr/>
          </p:nvSpPr>
          <p:spPr>
            <a:xfrm>
              <a:off x="379419" y="71542"/>
              <a:ext cx="5143597" cy="575508"/>
            </a:xfrm>
            <a:prstGeom prst="roundRect">
              <a:avLst>
                <a:gd name="adj" fmla="val 8176"/>
              </a:avLst>
            </a:prstGeom>
            <a:solidFill>
              <a:schemeClr val="bg1"/>
            </a:solidFill>
            <a:ln w="19050" cap="flat" cmpd="sng">
              <a:solidFill>
                <a:srgbClr val="A6A6A6"/>
              </a:solidFill>
              <a:prstDash val="solid"/>
              <a:headEnd type="none" w="med" len="med"/>
              <a:tailEnd type="none" w="med" len="med"/>
            </a:ln>
          </p:spPr>
          <p:txBody>
            <a:bodyPr wrap="none" anchor="ctr"/>
            <a:lstStyle/>
            <a:p>
              <a:pPr lvl="0" algn="l" eaLnBrk="1" hangingPunct="1"/>
              <a:r>
                <a:rPr lang="en-US" altLang="x-none" sz="2800" b="1" dirty="0">
                  <a:latin typeface="微软雅黑" pitchFamily="2" charset="-122"/>
                  <a:ea typeface="微软雅黑" pitchFamily="2" charset="-122"/>
                </a:rPr>
                <a:t>       </a:t>
              </a:r>
              <a:r>
                <a:rPr lang="zh-CN" altLang="en-US" sz="2800" b="1" dirty="0">
                  <a:latin typeface="微软雅黑" pitchFamily="2" charset="-122"/>
                  <a:ea typeface="微软雅黑" pitchFamily="2" charset="-122"/>
                </a:rPr>
                <a:t>项目开发背景</a:t>
              </a:r>
            </a:p>
          </p:txBody>
        </p:sp>
        <p:sp>
          <p:nvSpPr>
            <p:cNvPr id="9220" name="椭圆 21"/>
            <p:cNvSpPr/>
            <p:nvPr/>
          </p:nvSpPr>
          <p:spPr>
            <a:xfrm>
              <a:off x="0" y="0"/>
              <a:ext cx="769951" cy="718590"/>
            </a:xfrm>
            <a:prstGeom prst="ellipse">
              <a:avLst/>
            </a:prstGeom>
            <a:solidFill>
              <a:srgbClr val="008AF2"/>
            </a:solidFill>
            <a:ln w="19050" cap="flat" cmpd="sng">
              <a:solidFill>
                <a:srgbClr val="A6A6A6"/>
              </a:solidFill>
              <a:prstDash val="solid"/>
              <a:headEnd type="none" w="med" len="med"/>
              <a:tailEnd type="none" w="med" len="med"/>
            </a:ln>
          </p:spPr>
          <p:txBody>
            <a:bodyPr wrap="none" anchor="ctr"/>
            <a:lstStyle/>
            <a:p>
              <a:pPr lvl="0" algn="ctr" eaLnBrk="1" hangingPunct="1"/>
              <a:r>
                <a:rPr lang="en-US" altLang="x-none" sz="3600" b="1" dirty="0">
                  <a:solidFill>
                    <a:schemeClr val="bg1"/>
                  </a:solidFill>
                  <a:latin typeface="Arial" charset="0"/>
                  <a:ea typeface="微软雅黑" pitchFamily="2" charset="-122"/>
                </a:rPr>
                <a:t>1</a:t>
              </a:r>
              <a:endParaRPr lang="zh-CN" altLang="en-US" sz="3600" b="1" dirty="0">
                <a:solidFill>
                  <a:schemeClr val="bg1"/>
                </a:solidFill>
                <a:latin typeface="Arial" charset="0"/>
                <a:ea typeface="微软雅黑" pitchFamily="2" charset="-122"/>
              </a:endParaRPr>
            </a:p>
          </p:txBody>
        </p:sp>
      </p:grpSp>
      <p:sp>
        <p:nvSpPr>
          <p:cNvPr id="9221" name="TextBox 9"/>
          <p:cNvSpPr txBox="1"/>
          <p:nvPr/>
        </p:nvSpPr>
        <p:spPr>
          <a:xfrm>
            <a:off x="611188" y="404813"/>
            <a:ext cx="1316037" cy="769937"/>
          </a:xfrm>
          <a:prstGeom prst="rect">
            <a:avLst/>
          </a:prstGeom>
          <a:noFill/>
          <a:ln w="9525">
            <a:noFill/>
            <a:miter/>
          </a:ln>
        </p:spPr>
        <p:txBody>
          <a:bodyPr wrap="none">
            <a:spAutoFit/>
          </a:bodyPr>
          <a:lstStyle/>
          <a:p>
            <a:pPr lvl="0" algn="ctr" eaLnBrk="1" hangingPunct="1"/>
            <a:r>
              <a:rPr lang="zh-CN" altLang="en-US" sz="4400" b="1" dirty="0">
                <a:latin typeface="方正大标宋简体" pitchFamily="1" charset="-122"/>
                <a:ea typeface="方正大标宋简体" pitchFamily="1" charset="-122"/>
              </a:rPr>
              <a:t>目录</a:t>
            </a:r>
          </a:p>
        </p:txBody>
      </p:sp>
      <p:sp>
        <p:nvSpPr>
          <p:cNvPr id="9222" name="矩形 23"/>
          <p:cNvSpPr/>
          <p:nvPr/>
        </p:nvSpPr>
        <p:spPr>
          <a:xfrm>
            <a:off x="0" y="1112838"/>
            <a:ext cx="9144000" cy="287337"/>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dirty="0">
              <a:solidFill>
                <a:srgbClr val="FFFFFF"/>
              </a:solidFill>
              <a:latin typeface="Calibri" pitchFamily="2" charset="0"/>
              <a:ea typeface="微软雅黑" pitchFamily="2" charset="-122"/>
            </a:endParaRPr>
          </a:p>
        </p:txBody>
      </p:sp>
      <p:grpSp>
        <p:nvGrpSpPr>
          <p:cNvPr id="9223" name="组合 9222"/>
          <p:cNvGrpSpPr/>
          <p:nvPr/>
        </p:nvGrpSpPr>
        <p:grpSpPr>
          <a:xfrm>
            <a:off x="1712913" y="2854325"/>
            <a:ext cx="5522912" cy="719138"/>
            <a:chOff x="0" y="0"/>
            <a:chExt cx="5523016" cy="718590"/>
          </a:xfrm>
        </p:grpSpPr>
        <p:sp>
          <p:nvSpPr>
            <p:cNvPr id="9224" name="TextBox 25"/>
            <p:cNvSpPr/>
            <p:nvPr/>
          </p:nvSpPr>
          <p:spPr>
            <a:xfrm>
              <a:off x="379419" y="71384"/>
              <a:ext cx="5143597" cy="575823"/>
            </a:xfrm>
            <a:prstGeom prst="roundRect">
              <a:avLst>
                <a:gd name="adj" fmla="val 8176"/>
              </a:avLst>
            </a:prstGeom>
            <a:solidFill>
              <a:schemeClr val="bg1"/>
            </a:solidFill>
            <a:ln w="19050" cap="flat" cmpd="sng">
              <a:solidFill>
                <a:srgbClr val="A6A6A6"/>
              </a:solidFill>
              <a:prstDash val="solid"/>
              <a:headEnd type="none" w="med" len="med"/>
              <a:tailEnd type="none" w="med" len="med"/>
            </a:ln>
          </p:spPr>
          <p:txBody>
            <a:bodyPr wrap="none" anchor="ctr"/>
            <a:lstStyle/>
            <a:p>
              <a:pPr lvl="0" algn="l" eaLnBrk="1" hangingPunct="1"/>
              <a:r>
                <a:rPr lang="en-US" altLang="x-none" sz="2000" b="1" dirty="0">
                  <a:latin typeface="Arial" charset="0"/>
                  <a:ea typeface="微软雅黑" pitchFamily="2" charset="-122"/>
                </a:rPr>
                <a:t>          </a:t>
              </a:r>
              <a:r>
                <a:rPr lang="zh-CN" altLang="en-US" sz="2800" b="1" dirty="0">
                  <a:latin typeface="微软雅黑" pitchFamily="2" charset="-122"/>
                  <a:ea typeface="微软雅黑" pitchFamily="2" charset="-122"/>
                  <a:sym typeface="+mn-ea"/>
                </a:rPr>
                <a:t>功能概述</a:t>
              </a:r>
            </a:p>
          </p:txBody>
        </p:sp>
        <p:sp>
          <p:nvSpPr>
            <p:cNvPr id="9225" name="椭圆 26"/>
            <p:cNvSpPr/>
            <p:nvPr/>
          </p:nvSpPr>
          <p:spPr>
            <a:xfrm>
              <a:off x="0" y="0"/>
              <a:ext cx="769951" cy="718590"/>
            </a:xfrm>
            <a:prstGeom prst="ellipse">
              <a:avLst/>
            </a:prstGeom>
            <a:solidFill>
              <a:srgbClr val="008AF2"/>
            </a:solidFill>
            <a:ln w="19050" cap="flat" cmpd="sng">
              <a:solidFill>
                <a:srgbClr val="A6A6A6"/>
              </a:solidFill>
              <a:prstDash val="solid"/>
              <a:headEnd type="none" w="med" len="med"/>
              <a:tailEnd type="none" w="med" len="med"/>
            </a:ln>
          </p:spPr>
          <p:txBody>
            <a:bodyPr wrap="none" anchor="ctr"/>
            <a:lstStyle/>
            <a:p>
              <a:pPr lvl="0" algn="ctr" eaLnBrk="1" hangingPunct="1"/>
              <a:r>
                <a:rPr lang="en-US" altLang="x-none" sz="3600" b="1" dirty="0">
                  <a:solidFill>
                    <a:schemeClr val="bg1"/>
                  </a:solidFill>
                  <a:latin typeface="Arial" charset="0"/>
                  <a:ea typeface="微软雅黑" pitchFamily="2" charset="-122"/>
                </a:rPr>
                <a:t>2</a:t>
              </a:r>
              <a:endParaRPr lang="zh-CN" altLang="en-US" sz="3600" b="1" dirty="0">
                <a:solidFill>
                  <a:schemeClr val="bg1"/>
                </a:solidFill>
                <a:latin typeface="Arial Unicode MS" pitchFamily="2" charset="-122"/>
                <a:ea typeface="Arial Unicode MS" pitchFamily="2" charset="-122"/>
              </a:endParaRPr>
            </a:p>
          </p:txBody>
        </p:sp>
      </p:grpSp>
      <p:grpSp>
        <p:nvGrpSpPr>
          <p:cNvPr id="9226" name="组合 9225"/>
          <p:cNvGrpSpPr/>
          <p:nvPr/>
        </p:nvGrpSpPr>
        <p:grpSpPr>
          <a:xfrm>
            <a:off x="1712913" y="3646488"/>
            <a:ext cx="5522912" cy="719137"/>
            <a:chOff x="0" y="0"/>
            <a:chExt cx="5523016" cy="718590"/>
          </a:xfrm>
        </p:grpSpPr>
        <p:sp>
          <p:nvSpPr>
            <p:cNvPr id="9227" name="TextBox 28"/>
            <p:cNvSpPr/>
            <p:nvPr/>
          </p:nvSpPr>
          <p:spPr>
            <a:xfrm>
              <a:off x="379419" y="71383"/>
              <a:ext cx="5143597" cy="575825"/>
            </a:xfrm>
            <a:prstGeom prst="roundRect">
              <a:avLst>
                <a:gd name="adj" fmla="val 8176"/>
              </a:avLst>
            </a:prstGeom>
            <a:solidFill>
              <a:schemeClr val="bg1"/>
            </a:solidFill>
            <a:ln w="19050" cap="flat" cmpd="sng">
              <a:solidFill>
                <a:srgbClr val="A6A6A6"/>
              </a:solidFill>
              <a:prstDash val="solid"/>
              <a:headEnd type="none" w="med" len="med"/>
              <a:tailEnd type="none" w="med" len="med"/>
            </a:ln>
          </p:spPr>
          <p:txBody>
            <a:bodyPr wrap="none" anchor="ctr"/>
            <a:lstStyle/>
            <a:p>
              <a:pPr lvl="0" algn="l" eaLnBrk="1" hangingPunct="1"/>
              <a:r>
                <a:rPr lang="en-US" altLang="x-none" sz="2000" b="1" dirty="0">
                  <a:latin typeface="Arial" charset="0"/>
                  <a:ea typeface="微软雅黑" pitchFamily="2" charset="-122"/>
                </a:rPr>
                <a:t>          </a:t>
              </a:r>
              <a:r>
                <a:rPr lang="zh-CN" altLang="en-US" sz="2800" b="1" dirty="0">
                  <a:latin typeface="微软雅黑" pitchFamily="2" charset="-122"/>
                  <a:ea typeface="微软雅黑" pitchFamily="2" charset="-122"/>
                </a:rPr>
                <a:t>特殊问题说明</a:t>
              </a:r>
            </a:p>
          </p:txBody>
        </p:sp>
        <p:sp>
          <p:nvSpPr>
            <p:cNvPr id="9228" name="椭圆 29"/>
            <p:cNvSpPr/>
            <p:nvPr/>
          </p:nvSpPr>
          <p:spPr>
            <a:xfrm>
              <a:off x="0" y="0"/>
              <a:ext cx="769951" cy="718590"/>
            </a:xfrm>
            <a:prstGeom prst="ellipse">
              <a:avLst/>
            </a:prstGeom>
            <a:solidFill>
              <a:srgbClr val="008AF2"/>
            </a:solidFill>
            <a:ln w="19050" cap="flat" cmpd="sng">
              <a:solidFill>
                <a:srgbClr val="A6A6A6"/>
              </a:solidFill>
              <a:prstDash val="solid"/>
              <a:headEnd type="none" w="med" len="med"/>
              <a:tailEnd type="none" w="med" len="med"/>
            </a:ln>
          </p:spPr>
          <p:txBody>
            <a:bodyPr wrap="none" anchor="ctr"/>
            <a:lstStyle/>
            <a:p>
              <a:pPr lvl="0" algn="ctr" eaLnBrk="1" hangingPunct="1"/>
              <a:r>
                <a:rPr lang="en-US" altLang="x-none" sz="3600" b="1" dirty="0">
                  <a:solidFill>
                    <a:schemeClr val="bg1"/>
                  </a:solidFill>
                  <a:latin typeface="Arial" charset="0"/>
                  <a:ea typeface="微软雅黑" pitchFamily="2" charset="-122"/>
                </a:rPr>
                <a:t>3</a:t>
              </a:r>
              <a:endParaRPr lang="zh-CN" altLang="en-US" sz="3600" b="1" dirty="0">
                <a:solidFill>
                  <a:schemeClr val="bg1"/>
                </a:solidFill>
                <a:latin typeface="Arial" charset="0"/>
                <a:ea typeface="微软雅黑" pitchFamily="2" charset="-122"/>
              </a:endParaRPr>
            </a:p>
          </p:txBody>
        </p:sp>
      </p:grpSp>
      <p:grpSp>
        <p:nvGrpSpPr>
          <p:cNvPr id="9229" name="组合 9228"/>
          <p:cNvGrpSpPr/>
          <p:nvPr/>
        </p:nvGrpSpPr>
        <p:grpSpPr>
          <a:xfrm>
            <a:off x="1712913" y="4510088"/>
            <a:ext cx="5522912" cy="719137"/>
            <a:chOff x="0" y="0"/>
            <a:chExt cx="5523016" cy="718590"/>
          </a:xfrm>
        </p:grpSpPr>
        <p:sp>
          <p:nvSpPr>
            <p:cNvPr id="9230" name="TextBox 31"/>
            <p:cNvSpPr/>
            <p:nvPr/>
          </p:nvSpPr>
          <p:spPr>
            <a:xfrm>
              <a:off x="379419" y="71383"/>
              <a:ext cx="5143597" cy="575825"/>
            </a:xfrm>
            <a:prstGeom prst="roundRect">
              <a:avLst>
                <a:gd name="adj" fmla="val 8176"/>
              </a:avLst>
            </a:prstGeom>
            <a:solidFill>
              <a:schemeClr val="bg1"/>
            </a:solidFill>
            <a:ln w="19050" cap="flat" cmpd="sng">
              <a:solidFill>
                <a:srgbClr val="A6A6A6"/>
              </a:solidFill>
              <a:prstDash val="solid"/>
              <a:headEnd type="none" w="med" len="med"/>
              <a:tailEnd type="none" w="med" len="med"/>
            </a:ln>
          </p:spPr>
          <p:txBody>
            <a:bodyPr wrap="none" anchor="ctr"/>
            <a:lstStyle/>
            <a:p>
              <a:pPr lvl="0" algn="l" eaLnBrk="1" hangingPunct="1"/>
              <a:r>
                <a:rPr lang="en-US" altLang="x-none" sz="2000" b="1" dirty="0">
                  <a:latin typeface="Arial" charset="0"/>
                  <a:ea typeface="微软雅黑" pitchFamily="2" charset="-122"/>
                </a:rPr>
                <a:t>          </a:t>
              </a:r>
              <a:r>
                <a:rPr lang="zh-CN" altLang="en-US" sz="2800" b="1" dirty="0">
                  <a:latin typeface="微软雅黑" pitchFamily="2" charset="-122"/>
                  <a:ea typeface="微软雅黑" pitchFamily="2" charset="-122"/>
                </a:rPr>
                <a:t>系统详细设计</a:t>
              </a:r>
            </a:p>
          </p:txBody>
        </p:sp>
        <p:sp>
          <p:nvSpPr>
            <p:cNvPr id="9231" name="椭圆 32"/>
            <p:cNvSpPr/>
            <p:nvPr/>
          </p:nvSpPr>
          <p:spPr>
            <a:xfrm>
              <a:off x="0" y="0"/>
              <a:ext cx="769951" cy="718590"/>
            </a:xfrm>
            <a:prstGeom prst="ellipse">
              <a:avLst/>
            </a:prstGeom>
            <a:solidFill>
              <a:srgbClr val="008AF2"/>
            </a:solidFill>
            <a:ln w="19050" cap="flat" cmpd="sng">
              <a:solidFill>
                <a:srgbClr val="A6A6A6"/>
              </a:solidFill>
              <a:prstDash val="solid"/>
              <a:headEnd type="none" w="med" len="med"/>
              <a:tailEnd type="none" w="med" len="med"/>
            </a:ln>
          </p:spPr>
          <p:txBody>
            <a:bodyPr wrap="none" anchor="ctr"/>
            <a:lstStyle/>
            <a:p>
              <a:pPr lvl="0" algn="ctr" eaLnBrk="1" hangingPunct="1"/>
              <a:r>
                <a:rPr lang="en-US" altLang="x-none" sz="3600" b="1" dirty="0">
                  <a:solidFill>
                    <a:schemeClr val="bg1"/>
                  </a:solidFill>
                  <a:latin typeface="Arial" charset="0"/>
                  <a:ea typeface="微软雅黑" pitchFamily="2" charset="-122"/>
                </a:rPr>
                <a:t>4</a:t>
              </a:r>
              <a:endParaRPr lang="zh-CN" altLang="en-US" sz="3600" b="1" dirty="0">
                <a:solidFill>
                  <a:schemeClr val="bg1"/>
                </a:solidFill>
                <a:latin typeface="Arial" charset="0"/>
                <a:ea typeface="微软雅黑" pitchFamily="2" charset="-122"/>
              </a:endParaRPr>
            </a:p>
          </p:txBody>
        </p:sp>
      </p:grpSp>
      <p:grpSp>
        <p:nvGrpSpPr>
          <p:cNvPr id="9232" name="组合 9231"/>
          <p:cNvGrpSpPr/>
          <p:nvPr/>
        </p:nvGrpSpPr>
        <p:grpSpPr>
          <a:xfrm>
            <a:off x="1712913" y="5302250"/>
            <a:ext cx="5522912" cy="719138"/>
            <a:chOff x="0" y="0"/>
            <a:chExt cx="5523016" cy="718590"/>
          </a:xfrm>
        </p:grpSpPr>
        <p:sp>
          <p:nvSpPr>
            <p:cNvPr id="9233" name="TextBox 34"/>
            <p:cNvSpPr/>
            <p:nvPr/>
          </p:nvSpPr>
          <p:spPr>
            <a:xfrm>
              <a:off x="379419" y="71384"/>
              <a:ext cx="5143597" cy="575823"/>
            </a:xfrm>
            <a:prstGeom prst="roundRect">
              <a:avLst>
                <a:gd name="adj" fmla="val 8176"/>
              </a:avLst>
            </a:prstGeom>
            <a:solidFill>
              <a:schemeClr val="bg1"/>
            </a:solidFill>
            <a:ln w="19050" cap="flat" cmpd="sng">
              <a:solidFill>
                <a:srgbClr val="A6A6A6"/>
              </a:solidFill>
              <a:prstDash val="solid"/>
              <a:headEnd type="none" w="med" len="med"/>
              <a:tailEnd type="none" w="med" len="med"/>
            </a:ln>
          </p:spPr>
          <p:txBody>
            <a:bodyPr wrap="none" anchor="ctr"/>
            <a:lstStyle/>
            <a:p>
              <a:pPr lvl="0" eaLnBrk="1" hangingPunct="1"/>
              <a:r>
                <a:rPr lang="en-US" altLang="x-none" sz="2000" b="1" dirty="0">
                  <a:latin typeface="Arial" charset="0"/>
                  <a:ea typeface="微软雅黑" pitchFamily="2" charset="-122"/>
                </a:rPr>
                <a:t>          </a:t>
              </a:r>
              <a:r>
                <a:rPr lang="zh-CN" altLang="en-US" sz="2800" b="1" dirty="0">
                  <a:latin typeface="微软雅黑" pitchFamily="2" charset="-122"/>
                  <a:ea typeface="微软雅黑" pitchFamily="2" charset="-122"/>
                </a:rPr>
                <a:t>论文大纲</a:t>
              </a:r>
              <a:endParaRPr lang="en-US" altLang="x-none" sz="2800" b="1" dirty="0">
                <a:latin typeface="微软雅黑" pitchFamily="2" charset="-122"/>
                <a:ea typeface="微软雅黑" pitchFamily="2" charset="-122"/>
              </a:endParaRPr>
            </a:p>
          </p:txBody>
        </p:sp>
        <p:sp>
          <p:nvSpPr>
            <p:cNvPr id="9234" name="椭圆 35"/>
            <p:cNvSpPr/>
            <p:nvPr/>
          </p:nvSpPr>
          <p:spPr>
            <a:xfrm>
              <a:off x="0" y="0"/>
              <a:ext cx="769951" cy="718590"/>
            </a:xfrm>
            <a:prstGeom prst="ellipse">
              <a:avLst/>
            </a:prstGeom>
            <a:solidFill>
              <a:srgbClr val="008AF2"/>
            </a:solidFill>
            <a:ln w="19050" cap="flat" cmpd="sng">
              <a:solidFill>
                <a:srgbClr val="A6A6A6"/>
              </a:solidFill>
              <a:prstDash val="solid"/>
              <a:headEnd type="none" w="med" len="med"/>
              <a:tailEnd type="none" w="med" len="med"/>
            </a:ln>
          </p:spPr>
          <p:txBody>
            <a:bodyPr wrap="none" anchor="ctr"/>
            <a:lstStyle/>
            <a:p>
              <a:pPr lvl="0" algn="ctr" eaLnBrk="1" hangingPunct="1"/>
              <a:r>
                <a:rPr lang="en-US" altLang="x-none" sz="3600" b="1" dirty="0">
                  <a:solidFill>
                    <a:schemeClr val="bg1"/>
                  </a:solidFill>
                  <a:latin typeface="Arial" charset="0"/>
                  <a:ea typeface="微软雅黑" pitchFamily="2" charset="-122"/>
                </a:rPr>
                <a:t>5</a:t>
              </a:r>
              <a:endParaRPr lang="zh-CN" altLang="en-US" sz="3600" b="1" dirty="0">
                <a:solidFill>
                  <a:schemeClr val="bg1"/>
                </a:solidFill>
                <a:latin typeface="Arial" charset="0"/>
                <a:ea typeface="微软雅黑"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additive="base">
                                        <p:cTn id="7" dur="500" fill="hold"/>
                                        <p:tgtEl>
                                          <p:spTgt spid="9221"/>
                                        </p:tgtEl>
                                        <p:attrNameLst>
                                          <p:attrName>ppt_x</p:attrName>
                                        </p:attrNameLst>
                                      </p:cBhvr>
                                      <p:tavLst>
                                        <p:tav tm="0">
                                          <p:val>
                                            <p:strVal val="#ppt_x"/>
                                          </p:val>
                                        </p:tav>
                                        <p:tav tm="100000">
                                          <p:val>
                                            <p:strVal val="#ppt_x"/>
                                          </p:val>
                                        </p:tav>
                                      </p:tavLst>
                                    </p:anim>
                                    <p:anim calcmode="lin" valueType="num">
                                      <p:cBhvr additive="base">
                                        <p:cTn id="8" dur="500" fill="hold"/>
                                        <p:tgtEl>
                                          <p:spTgt spid="922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wipe(left)">
                                      <p:cBhvr>
                                        <p:cTn id="12" dur="500"/>
                                        <p:tgtEl>
                                          <p:spTgt spid="9222"/>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218"/>
                                        </p:tgtEl>
                                        <p:attrNameLst>
                                          <p:attrName>style.visibility</p:attrName>
                                        </p:attrNameLst>
                                      </p:cBhvr>
                                      <p:to>
                                        <p:strVal val="visible"/>
                                      </p:to>
                                    </p:set>
                                    <p:animEffect transition="in" filter="wipe(left)">
                                      <p:cBhvr>
                                        <p:cTn id="16" dur="500"/>
                                        <p:tgtEl>
                                          <p:spTgt spid="9218"/>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9223"/>
                                        </p:tgtEl>
                                        <p:attrNameLst>
                                          <p:attrName>style.visibility</p:attrName>
                                        </p:attrNameLst>
                                      </p:cBhvr>
                                      <p:to>
                                        <p:strVal val="visible"/>
                                      </p:to>
                                    </p:set>
                                    <p:animEffect transition="in" filter="wipe(left)">
                                      <p:cBhvr>
                                        <p:cTn id="20" dur="500"/>
                                        <p:tgtEl>
                                          <p:spTgt spid="9223"/>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9226"/>
                                        </p:tgtEl>
                                        <p:attrNameLst>
                                          <p:attrName>style.visibility</p:attrName>
                                        </p:attrNameLst>
                                      </p:cBhvr>
                                      <p:to>
                                        <p:strVal val="visible"/>
                                      </p:to>
                                    </p:set>
                                    <p:animEffect transition="in" filter="wipe(left)">
                                      <p:cBhvr>
                                        <p:cTn id="24" dur="500"/>
                                        <p:tgtEl>
                                          <p:spTgt spid="9226"/>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9229"/>
                                        </p:tgtEl>
                                        <p:attrNameLst>
                                          <p:attrName>style.visibility</p:attrName>
                                        </p:attrNameLst>
                                      </p:cBhvr>
                                      <p:to>
                                        <p:strVal val="visible"/>
                                      </p:to>
                                    </p:set>
                                    <p:animEffect transition="in" filter="wipe(left)">
                                      <p:cBhvr>
                                        <p:cTn id="28" dur="500"/>
                                        <p:tgtEl>
                                          <p:spTgt spid="9229"/>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9232"/>
                                        </p:tgtEl>
                                        <p:attrNameLst>
                                          <p:attrName>style.visibility</p:attrName>
                                        </p:attrNameLst>
                                      </p:cBhvr>
                                      <p:to>
                                        <p:strVal val="visible"/>
                                      </p:to>
                                    </p:set>
                                    <p:animEffect transition="in" filter="wipe(left)">
                                      <p:cBhvr>
                                        <p:cTn id="32"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02870" y="1518285"/>
            <a:ext cx="8815705" cy="3046988"/>
          </a:xfrm>
          <a:prstGeom prst="rect">
            <a:avLst/>
          </a:prstGeom>
          <a:noFill/>
          <a:ln w="9525">
            <a:noFill/>
            <a:miter/>
          </a:ln>
        </p:spPr>
        <p:txBody>
          <a:bodyPr wrap="square">
            <a:spAutoFit/>
          </a:bodyPr>
          <a:lstStyle/>
          <a:p>
            <a:pPr indent="304800"/>
            <a:r>
              <a:rPr lang="zh-CN" altLang="en-US" sz="2400" dirty="0">
                <a:latin typeface="宋体" charset="0"/>
                <a:ea typeface="宋体" charset="0"/>
                <a:cs typeface="宋体" charset="0"/>
              </a:rPr>
              <a:t>虚拟机用的是</a:t>
            </a:r>
            <a:r>
              <a:rPr lang="en-US" altLang="zh-CN" sz="2400" dirty="0" err="1">
                <a:latin typeface="宋体" charset="0"/>
                <a:ea typeface="宋体" charset="0"/>
                <a:cs typeface="宋体" charset="0"/>
              </a:rPr>
              <a:t>Vmare</a:t>
            </a:r>
            <a:r>
              <a:rPr lang="zh-CN" altLang="en-US" sz="2400" dirty="0">
                <a:latin typeface="宋体" charset="0"/>
                <a:ea typeface="宋体" charset="0"/>
                <a:cs typeface="宋体" charset="0"/>
              </a:rPr>
              <a:t>安装 </a:t>
            </a:r>
            <a:r>
              <a:rPr lang="en-US" altLang="zh-CN" sz="2400" dirty="0">
                <a:latin typeface="宋体" charset="0"/>
                <a:ea typeface="宋体" charset="0"/>
                <a:cs typeface="宋体" charset="0"/>
              </a:rPr>
              <a:t>Linux</a:t>
            </a:r>
            <a:r>
              <a:rPr lang="zh-CN" altLang="en-US" sz="2400" dirty="0">
                <a:latin typeface="宋体" charset="0"/>
                <a:ea typeface="宋体" charset="0"/>
                <a:cs typeface="宋体" charset="0"/>
              </a:rPr>
              <a:t>系统</a:t>
            </a:r>
            <a:r>
              <a:rPr lang="en-US" altLang="zh-CN" sz="2400" dirty="0">
                <a:latin typeface="宋体" charset="0"/>
                <a:ea typeface="宋体" charset="0"/>
                <a:cs typeface="宋体" charset="0"/>
              </a:rPr>
              <a:t>Centos</a:t>
            </a:r>
            <a:r>
              <a:rPr lang="zh-CN" altLang="en-US" sz="2400" dirty="0">
                <a:latin typeface="宋体" charset="0"/>
                <a:ea typeface="宋体" charset="0"/>
                <a:cs typeface="宋体" charset="0"/>
              </a:rPr>
              <a:t>。</a:t>
            </a:r>
            <a:r>
              <a:rPr lang="en-US" altLang="zh-CN" sz="2400" dirty="0">
                <a:latin typeface="宋体" charset="0"/>
                <a:ea typeface="宋体" charset="0"/>
                <a:cs typeface="宋体" charset="0"/>
              </a:rPr>
              <a:t>VMware</a:t>
            </a:r>
            <a:r>
              <a:rPr lang="zh-CN" altLang="en-US" sz="2400" dirty="0">
                <a:latin typeface="宋体" charset="0"/>
                <a:ea typeface="宋体" charset="0"/>
                <a:cs typeface="宋体" charset="0"/>
              </a:rPr>
              <a:t>（中文名威睿”，纽约证券交易所“代码：</a:t>
            </a:r>
            <a:r>
              <a:rPr lang="en-US" altLang="zh-CN" sz="2400" dirty="0">
                <a:latin typeface="宋体" charset="0"/>
                <a:ea typeface="宋体" charset="0"/>
                <a:cs typeface="宋体" charset="0"/>
              </a:rPr>
              <a:t>VMW</a:t>
            </a:r>
            <a:r>
              <a:rPr lang="zh-CN" altLang="en-US" sz="2400" dirty="0">
                <a:latin typeface="宋体" charset="0"/>
                <a:ea typeface="宋体" charset="0"/>
                <a:cs typeface="宋体" charset="0"/>
              </a:rPr>
              <a:t>） 虚拟机软件，是全球桌面到数据中心虚拟化解决方案的领导厂商。全球不同规模的客户依靠</a:t>
            </a:r>
            <a:r>
              <a:rPr lang="en-US" altLang="zh-CN" sz="2400" dirty="0">
                <a:latin typeface="宋体" charset="0"/>
                <a:ea typeface="宋体" charset="0"/>
                <a:cs typeface="宋体" charset="0"/>
              </a:rPr>
              <a:t>VMware</a:t>
            </a:r>
            <a:r>
              <a:rPr lang="zh-CN" altLang="en-US" sz="2400" dirty="0">
                <a:latin typeface="宋体" charset="0"/>
                <a:ea typeface="宋体" charset="0"/>
                <a:cs typeface="宋体" charset="0"/>
              </a:rPr>
              <a:t>来降低成本和运营费用、确保业务持续性、加强安全性并走向绿色。</a:t>
            </a:r>
            <a:r>
              <a:rPr lang="en-US" altLang="zh-CN" sz="2400" dirty="0">
                <a:latin typeface="宋体" charset="0"/>
                <a:ea typeface="宋体" charset="0"/>
                <a:cs typeface="宋体" charset="0"/>
              </a:rPr>
              <a:t>2008</a:t>
            </a:r>
            <a:r>
              <a:rPr lang="zh-CN" altLang="en-US" sz="2400" dirty="0">
                <a:latin typeface="宋体" charset="0"/>
                <a:ea typeface="宋体" charset="0"/>
                <a:cs typeface="宋体" charset="0"/>
              </a:rPr>
              <a:t>年，</a:t>
            </a:r>
            <a:r>
              <a:rPr lang="en-US" altLang="zh-CN" sz="2400" dirty="0">
                <a:latin typeface="宋体" charset="0"/>
                <a:ea typeface="宋体" charset="0"/>
                <a:cs typeface="宋体" charset="0"/>
              </a:rPr>
              <a:t>VMware</a:t>
            </a:r>
            <a:r>
              <a:rPr lang="zh-CN" altLang="en-US" sz="2400" dirty="0">
                <a:latin typeface="宋体" charset="0"/>
                <a:ea typeface="宋体" charset="0"/>
                <a:cs typeface="宋体" charset="0"/>
              </a:rPr>
              <a:t>年收入达到</a:t>
            </a:r>
            <a:r>
              <a:rPr lang="en-US" altLang="zh-CN" sz="2400" dirty="0">
                <a:latin typeface="宋体" charset="0"/>
                <a:ea typeface="宋体" charset="0"/>
                <a:cs typeface="宋体" charset="0"/>
              </a:rPr>
              <a:t>19</a:t>
            </a:r>
            <a:r>
              <a:rPr lang="zh-CN" altLang="en-US" sz="2400" dirty="0">
                <a:latin typeface="宋体" charset="0"/>
                <a:ea typeface="宋体" charset="0"/>
                <a:cs typeface="宋体" charset="0"/>
              </a:rPr>
              <a:t>亿美元，拥有逾</a:t>
            </a:r>
            <a:r>
              <a:rPr lang="en-US" altLang="zh-CN" sz="2400" dirty="0">
                <a:latin typeface="宋体" charset="0"/>
                <a:ea typeface="宋体" charset="0"/>
                <a:cs typeface="宋体" charset="0"/>
              </a:rPr>
              <a:t>150,000</a:t>
            </a:r>
            <a:r>
              <a:rPr lang="zh-CN" altLang="en-US" sz="2400" dirty="0">
                <a:latin typeface="宋体" charset="0"/>
                <a:ea typeface="宋体" charset="0"/>
                <a:cs typeface="宋体" charset="0"/>
              </a:rPr>
              <a:t>的用户和接近</a:t>
            </a:r>
            <a:r>
              <a:rPr lang="en-US" altLang="zh-CN" sz="2400" dirty="0">
                <a:latin typeface="宋体" charset="0"/>
                <a:ea typeface="宋体" charset="0"/>
                <a:cs typeface="宋体" charset="0"/>
              </a:rPr>
              <a:t>22,000</a:t>
            </a:r>
            <a:r>
              <a:rPr lang="zh-CN" altLang="en-US" sz="2400" dirty="0">
                <a:latin typeface="宋体" charset="0"/>
                <a:ea typeface="宋体" charset="0"/>
                <a:cs typeface="宋体" charset="0"/>
              </a:rPr>
              <a:t>多家合作伙伴，是增长最快的上市软件公司之一。</a:t>
            </a:r>
            <a:r>
              <a:rPr lang="en-US" altLang="zh-CN" sz="2400" dirty="0">
                <a:latin typeface="宋体" charset="0"/>
                <a:ea typeface="宋体" charset="0"/>
                <a:cs typeface="宋体" charset="0"/>
              </a:rPr>
              <a:t>VMware</a:t>
            </a:r>
            <a:r>
              <a:rPr lang="zh-CN" altLang="en-US" sz="2400" dirty="0">
                <a:latin typeface="宋体" charset="0"/>
                <a:ea typeface="宋体" charset="0"/>
                <a:cs typeface="宋体" charset="0"/>
              </a:rPr>
              <a:t>总部设在加利福尼亚州的帕罗奥多市（</a:t>
            </a:r>
            <a:r>
              <a:rPr lang="en-US" altLang="zh-CN" sz="2400" dirty="0">
                <a:latin typeface="宋体" charset="0"/>
                <a:ea typeface="宋体" charset="0"/>
                <a:cs typeface="宋体" charset="0"/>
              </a:rPr>
              <a:t>Palo Alto</a:t>
            </a:r>
            <a:r>
              <a:rPr lang="zh-CN" altLang="en-US" sz="2400" dirty="0">
                <a:latin typeface="宋体" charset="0"/>
                <a:ea typeface="宋体" charset="0"/>
                <a:cs typeface="宋体" charset="0"/>
              </a:rPr>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47015" y="1566545"/>
            <a:ext cx="8403590" cy="3785652"/>
          </a:xfrm>
          <a:prstGeom prst="rect">
            <a:avLst/>
          </a:prstGeom>
          <a:noFill/>
          <a:ln w="9525">
            <a:noFill/>
            <a:miter/>
          </a:ln>
        </p:spPr>
        <p:txBody>
          <a:bodyPr wrap="square">
            <a:spAutoFit/>
          </a:bodyPr>
          <a:lstStyle/>
          <a:p>
            <a:pPr marL="0" indent="0" algn="l"/>
            <a:r>
              <a:rPr lang="en-US" altLang="zh-CN" sz="2400" b="0" u="none" dirty="0">
                <a:latin typeface="宋体" charset="0"/>
                <a:ea typeface="宋体" charset="0"/>
                <a:cs typeface="宋体" charset="0"/>
              </a:rPr>
              <a:t>2. </a:t>
            </a:r>
            <a:r>
              <a:rPr lang="zh-CN" altLang="en-US" sz="2400" b="0" u="none" dirty="0">
                <a:latin typeface="宋体" charset="0"/>
                <a:ea typeface="宋体" charset="0"/>
                <a:cs typeface="宋体" charset="0"/>
              </a:rPr>
              <a:t>环境搭建</a:t>
            </a:r>
          </a:p>
          <a:p>
            <a:pPr marL="0" indent="0" algn="l"/>
            <a:r>
              <a:rPr lang="zh-CN" altLang="en-US" sz="2400" b="0" u="none" dirty="0">
                <a:latin typeface="宋体" charset="0"/>
                <a:ea typeface="宋体" charset="0"/>
                <a:cs typeface="宋体" charset="0"/>
              </a:rPr>
              <a:t>    在</a:t>
            </a:r>
            <a:r>
              <a:rPr lang="en-US" altLang="zh-CN" sz="2400" b="0" u="none" dirty="0">
                <a:latin typeface="宋体" charset="0"/>
                <a:ea typeface="宋体" charset="0"/>
                <a:cs typeface="宋体" charset="0"/>
              </a:rPr>
              <a:t>Linux</a:t>
            </a:r>
            <a:r>
              <a:rPr lang="zh-CN" altLang="en-US" sz="2400" b="0" u="none" dirty="0">
                <a:latin typeface="宋体" charset="0"/>
                <a:ea typeface="宋体" charset="0"/>
                <a:cs typeface="宋体" charset="0"/>
              </a:rPr>
              <a:t>下系统开发，环境搭建当然是第一步。本节详细介绍环境搭建的过程。</a:t>
            </a:r>
            <a:endParaRPr lang="zh-CN" altLang="en-US" sz="2400" b="0" u="none" dirty="0">
              <a:solidFill>
                <a:srgbClr val="000000"/>
              </a:solidFill>
              <a:latin typeface="宋体" charset="0"/>
              <a:ea typeface="宋体" charset="0"/>
              <a:cs typeface="宋体" charset="0"/>
            </a:endParaRPr>
          </a:p>
          <a:p>
            <a:pPr marL="0" indent="0" algn="l"/>
            <a:r>
              <a:rPr lang="en-US" altLang="zh-CN" sz="2400" b="0" u="none" dirty="0">
                <a:solidFill>
                  <a:srgbClr val="000000"/>
                </a:solidFill>
                <a:latin typeface="宋体" charset="0"/>
                <a:ea typeface="宋体" charset="0"/>
                <a:cs typeface="宋体" charset="0"/>
              </a:rPr>
              <a:t>2.1 LAMP</a:t>
            </a:r>
            <a:r>
              <a:rPr lang="zh-CN" altLang="en-US" sz="2400" b="0" u="none" dirty="0">
                <a:solidFill>
                  <a:srgbClr val="000000"/>
                </a:solidFill>
                <a:latin typeface="宋体" charset="0"/>
                <a:ea typeface="宋体" charset="0"/>
                <a:cs typeface="宋体" charset="0"/>
              </a:rPr>
              <a:t>环境搭建</a:t>
            </a:r>
          </a:p>
          <a:p>
            <a:r>
              <a:rPr lang="zh-CN" altLang="en-US" sz="2400" dirty="0">
                <a:latin typeface="宋体" charset="0"/>
                <a:ea typeface="宋体" charset="0"/>
                <a:cs typeface="宋体" charset="0"/>
              </a:rPr>
              <a:t>本系统采用</a:t>
            </a:r>
            <a:r>
              <a:rPr lang="en-US" altLang="zh-CN" sz="2400" dirty="0" err="1">
                <a:latin typeface="宋体" charset="0"/>
                <a:ea typeface="宋体" charset="0"/>
                <a:cs typeface="宋体" charset="0"/>
              </a:rPr>
              <a:t>vmware</a:t>
            </a:r>
            <a:r>
              <a:rPr lang="zh-CN" altLang="en-US" sz="2400" dirty="0">
                <a:latin typeface="宋体" charset="0"/>
                <a:ea typeface="宋体" charset="0"/>
                <a:cs typeface="宋体" charset="0"/>
              </a:rPr>
              <a:t>虚拟机中使用</a:t>
            </a:r>
            <a:r>
              <a:rPr lang="en-US" altLang="zh-CN" sz="2400" dirty="0" err="1">
                <a:latin typeface="宋体" charset="0"/>
                <a:ea typeface="宋体" charset="0"/>
                <a:cs typeface="宋体" charset="0"/>
              </a:rPr>
              <a:t>linux</a:t>
            </a:r>
            <a:r>
              <a:rPr lang="zh-CN" altLang="en-US" sz="2400" dirty="0">
                <a:latin typeface="宋体" charset="0"/>
                <a:ea typeface="宋体" charset="0"/>
                <a:cs typeface="宋体" charset="0"/>
              </a:rPr>
              <a:t>系统。需要先下载安装</a:t>
            </a:r>
            <a:r>
              <a:rPr lang="en-US" altLang="zh-CN" sz="2400" dirty="0" err="1">
                <a:latin typeface="宋体" charset="0"/>
                <a:ea typeface="宋体" charset="0"/>
                <a:cs typeface="宋体" charset="0"/>
              </a:rPr>
              <a:t>vmware</a:t>
            </a:r>
            <a:r>
              <a:rPr lang="en-US" altLang="zh-CN" sz="2400" dirty="0">
                <a:latin typeface="宋体" charset="0"/>
                <a:ea typeface="宋体" charset="0"/>
                <a:cs typeface="宋体" charset="0"/>
              </a:rPr>
              <a:t>,</a:t>
            </a:r>
            <a:r>
              <a:rPr lang="zh-CN" altLang="en-US" sz="2400" dirty="0">
                <a:latin typeface="宋体" charset="0"/>
                <a:ea typeface="宋体" charset="0"/>
                <a:cs typeface="宋体" charset="0"/>
              </a:rPr>
              <a:t>并创建虚拟机，我们采用的系统是</a:t>
            </a:r>
            <a:r>
              <a:rPr lang="en-US" altLang="zh-CN" sz="2400" dirty="0">
                <a:latin typeface="宋体" charset="0"/>
                <a:ea typeface="宋体" charset="0"/>
                <a:cs typeface="宋体" charset="0"/>
              </a:rPr>
              <a:t>CentOS (6.8_i386_minimal)</a:t>
            </a:r>
            <a:r>
              <a:rPr lang="zh-CN" altLang="en-US" sz="2400" dirty="0">
                <a:latin typeface="宋体" charset="0"/>
                <a:ea typeface="宋体" charset="0"/>
                <a:cs typeface="宋体" charset="0"/>
              </a:rPr>
              <a:t>。打开系统进行如下操作：</a:t>
            </a:r>
            <a:endParaRPr lang="en-US" altLang="zh-CN" sz="2400" dirty="0">
              <a:latin typeface="宋体" charset="0"/>
              <a:ea typeface="宋体" charset="0"/>
              <a:cs typeface="宋体" charset="0"/>
            </a:endParaRPr>
          </a:p>
          <a:p>
            <a:r>
              <a:rPr lang="zh-CN" altLang="en-US" sz="2400" dirty="0">
                <a:latin typeface="宋体" charset="0"/>
                <a:ea typeface="宋体" charset="0"/>
                <a:cs typeface="宋体" charset="0"/>
              </a:rPr>
              <a:t>打开</a:t>
            </a:r>
            <a:r>
              <a:rPr lang="zh-CN" altLang="en-US" sz="2400" b="0" u="none" dirty="0">
                <a:latin typeface="宋体" charset="0"/>
                <a:ea typeface="宋体" charset="0"/>
                <a:cs typeface="宋体" charset="0"/>
              </a:rPr>
              <a:t>系统进行如下操作：</a:t>
            </a:r>
          </a:p>
          <a:p>
            <a:r>
              <a:rPr lang="zh-CN" altLang="en-US" sz="2400" b="0" u="none" dirty="0">
                <a:latin typeface="宋体" charset="0"/>
                <a:ea typeface="宋体" charset="0"/>
                <a:cs typeface="宋体" charset="0"/>
              </a:rPr>
              <a:t>1.安装</a:t>
            </a:r>
            <a:r>
              <a:rPr lang="en-US" altLang="zh-CN" sz="2400" dirty="0" err="1">
                <a:latin typeface="宋体" charset="0"/>
                <a:ea typeface="宋体" charset="0"/>
                <a:cs typeface="宋体" charset="0"/>
              </a:rPr>
              <a:t>MariaDB</a:t>
            </a:r>
            <a:endParaRPr lang="zh-CN" altLang="en-US" sz="2400" b="0" u="none" dirty="0">
              <a:latin typeface="宋体" charset="0"/>
              <a:ea typeface="宋体" charset="0"/>
              <a:cs typeface="宋体" charset="0"/>
            </a:endParaRPr>
          </a:p>
          <a:p>
            <a:r>
              <a:rPr lang="en-US" altLang="zh-CN" sz="2400" dirty="0">
                <a:latin typeface="宋体" charset="0"/>
                <a:ea typeface="宋体" charset="0"/>
                <a:cs typeface="宋体" charset="0"/>
                <a:sym typeface="+mn-ea"/>
              </a:rPr>
              <a:t>2.</a:t>
            </a:r>
            <a:r>
              <a:rPr lang="zh-CN" altLang="en-US" sz="2400" dirty="0">
                <a:latin typeface="宋体" charset="0"/>
                <a:ea typeface="宋体" charset="0"/>
                <a:cs typeface="宋体" charset="0"/>
                <a:sym typeface="+mn-ea"/>
              </a:rPr>
              <a:t>安装</a:t>
            </a:r>
            <a:r>
              <a:rPr lang="en-US" altLang="zh-CN" dirty="0"/>
              <a:t>tomcat</a:t>
            </a:r>
            <a:endParaRPr lang="en-US" altLang="zh-CN" sz="2400" dirty="0">
              <a:latin typeface="宋体" charset="0"/>
              <a:ea typeface="宋体" charset="0"/>
              <a:cs typeface="宋体"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81610" y="1442085"/>
            <a:ext cx="8815705" cy="5262979"/>
          </a:xfrm>
          <a:prstGeom prst="rect">
            <a:avLst/>
          </a:prstGeom>
          <a:noFill/>
          <a:ln w="9525">
            <a:noFill/>
            <a:miter/>
          </a:ln>
        </p:spPr>
        <p:txBody>
          <a:bodyPr wrap="square">
            <a:spAutoFit/>
          </a:bodyPr>
          <a:lstStyle/>
          <a:p>
            <a:pPr marL="0" indent="0" algn="l"/>
            <a:r>
              <a:rPr lang="en-US" altLang="zh-CN" sz="2400" b="1" u="none" dirty="0">
                <a:latin typeface="宋体" charset="0"/>
                <a:ea typeface="宋体" charset="0"/>
                <a:cs typeface="宋体" charset="0"/>
              </a:rPr>
              <a:t>3.</a:t>
            </a:r>
            <a:r>
              <a:rPr lang="zh-CN" altLang="en-US" sz="2400" b="1" u="none" dirty="0">
                <a:latin typeface="宋体" charset="0"/>
                <a:ea typeface="宋体" charset="0"/>
                <a:cs typeface="宋体" charset="0"/>
              </a:rPr>
              <a:t>数据库的设计与实现</a:t>
            </a:r>
          </a:p>
          <a:p>
            <a:pPr marL="0" indent="0" algn="l"/>
            <a:r>
              <a:rPr lang="zh-CN" altLang="en-US" sz="2400" b="0" u="none" dirty="0">
                <a:latin typeface="宋体" charset="0"/>
                <a:ea typeface="宋体" charset="0"/>
                <a:cs typeface="宋体" charset="0"/>
              </a:rPr>
              <a:t>    本节详细介绍数据库的设计与实现功能。</a:t>
            </a:r>
            <a:endParaRPr lang="zh-CN" altLang="en-US" sz="2400" b="0" u="none" dirty="0">
              <a:solidFill>
                <a:srgbClr val="000000"/>
              </a:solidFill>
              <a:latin typeface="宋体" charset="0"/>
              <a:ea typeface="宋体" charset="0"/>
              <a:cs typeface="宋体" charset="0"/>
            </a:endParaRPr>
          </a:p>
          <a:p>
            <a:pPr marL="0" indent="0" algn="l"/>
            <a:r>
              <a:rPr lang="en-US" altLang="zh-CN" sz="2400" u="none" dirty="0">
                <a:solidFill>
                  <a:srgbClr val="000000"/>
                </a:solidFill>
                <a:latin typeface="宋体" charset="0"/>
                <a:ea typeface="宋体" charset="0"/>
                <a:cs typeface="宋体" charset="0"/>
              </a:rPr>
              <a:t>3.1</a:t>
            </a:r>
            <a:r>
              <a:rPr lang="zh-CN" altLang="en-US" sz="2400" u="none" dirty="0">
                <a:solidFill>
                  <a:srgbClr val="000000"/>
                </a:solidFill>
                <a:latin typeface="宋体" charset="0"/>
                <a:ea typeface="宋体" charset="0"/>
                <a:cs typeface="宋体" charset="0"/>
              </a:rPr>
              <a:t>数据库设计</a:t>
            </a:r>
            <a:endParaRPr lang="zh-CN" altLang="en-US" sz="2400" u="none" dirty="0">
              <a:latin typeface="宋体" charset="0"/>
              <a:ea typeface="宋体" charset="0"/>
              <a:cs typeface="宋体" charset="0"/>
            </a:endParaRPr>
          </a:p>
          <a:p>
            <a:r>
              <a:rPr lang="en-US" altLang="zh-CN" sz="2400" dirty="0" err="1">
                <a:latin typeface="宋体" charset="0"/>
                <a:ea typeface="宋体" charset="0"/>
                <a:cs typeface="宋体" charset="0"/>
              </a:rPr>
              <a:t>MariaDB</a:t>
            </a:r>
            <a:r>
              <a:rPr lang="zh-CN" altLang="en-US" sz="2400" dirty="0">
                <a:latin typeface="宋体" charset="0"/>
                <a:ea typeface="宋体" charset="0"/>
                <a:cs typeface="宋体" charset="0"/>
              </a:rPr>
              <a:t>数据库管理系统是</a:t>
            </a:r>
            <a:r>
              <a:rPr lang="en-US" altLang="zh-CN" sz="2400" dirty="0">
                <a:latin typeface="宋体" charset="0"/>
                <a:ea typeface="宋体" charset="0"/>
                <a:cs typeface="宋体" charset="0"/>
              </a:rPr>
              <a:t>MySQL</a:t>
            </a:r>
            <a:r>
              <a:rPr lang="zh-CN" altLang="en-US" sz="2400" dirty="0">
                <a:latin typeface="宋体" charset="0"/>
                <a:ea typeface="宋体" charset="0"/>
                <a:cs typeface="宋体" charset="0"/>
              </a:rPr>
              <a:t>的一个分支，主要由开源社区在维护，采用</a:t>
            </a:r>
            <a:r>
              <a:rPr lang="en-US" altLang="zh-CN" sz="2400" dirty="0">
                <a:latin typeface="宋体" charset="0"/>
                <a:ea typeface="宋体" charset="0"/>
                <a:cs typeface="宋体" charset="0"/>
              </a:rPr>
              <a:t>GPL</a:t>
            </a:r>
            <a:r>
              <a:rPr lang="zh-CN" altLang="en-US" sz="2400" dirty="0">
                <a:latin typeface="宋体" charset="0"/>
                <a:ea typeface="宋体" charset="0"/>
                <a:cs typeface="宋体" charset="0"/>
              </a:rPr>
              <a:t>授权许可 </a:t>
            </a:r>
            <a:r>
              <a:rPr lang="en-US" altLang="zh-CN" sz="2400" dirty="0" err="1">
                <a:latin typeface="宋体" charset="0"/>
                <a:ea typeface="宋体" charset="0"/>
                <a:cs typeface="宋体" charset="0"/>
              </a:rPr>
              <a:t>MariaDB</a:t>
            </a:r>
            <a:r>
              <a:rPr lang="zh-CN" altLang="en-US" sz="2400" dirty="0">
                <a:latin typeface="宋体" charset="0"/>
                <a:ea typeface="宋体" charset="0"/>
                <a:cs typeface="宋体" charset="0"/>
              </a:rPr>
              <a:t>的目的是完全兼容</a:t>
            </a:r>
            <a:r>
              <a:rPr lang="en-US" altLang="zh-CN" sz="2400" dirty="0">
                <a:latin typeface="宋体" charset="0"/>
                <a:ea typeface="宋体" charset="0"/>
                <a:cs typeface="宋体" charset="0"/>
              </a:rPr>
              <a:t>MySQL</a:t>
            </a:r>
            <a:r>
              <a:rPr lang="zh-CN" altLang="en-US" sz="2400" dirty="0">
                <a:latin typeface="宋体" charset="0"/>
                <a:ea typeface="宋体" charset="0"/>
                <a:cs typeface="宋体" charset="0"/>
              </a:rPr>
              <a:t>，包括</a:t>
            </a:r>
            <a:r>
              <a:rPr lang="en-US" altLang="zh-CN" sz="2400" dirty="0">
                <a:latin typeface="宋体" charset="0"/>
                <a:ea typeface="宋体" charset="0"/>
                <a:cs typeface="宋体" charset="0"/>
              </a:rPr>
              <a:t>API</a:t>
            </a:r>
            <a:r>
              <a:rPr lang="zh-CN" altLang="en-US" sz="2400" dirty="0">
                <a:latin typeface="宋体" charset="0"/>
                <a:ea typeface="宋体" charset="0"/>
                <a:cs typeface="宋体" charset="0"/>
              </a:rPr>
              <a:t>和命令行，使之能轻松成为</a:t>
            </a:r>
            <a:r>
              <a:rPr lang="en-US" altLang="zh-CN" sz="2400" dirty="0">
                <a:latin typeface="宋体" charset="0"/>
                <a:ea typeface="宋体" charset="0"/>
                <a:cs typeface="宋体" charset="0"/>
              </a:rPr>
              <a:t>MySQL</a:t>
            </a:r>
            <a:r>
              <a:rPr lang="zh-CN" altLang="en-US" sz="2400" dirty="0">
                <a:latin typeface="宋体" charset="0"/>
                <a:ea typeface="宋体" charset="0"/>
                <a:cs typeface="宋体" charset="0"/>
              </a:rPr>
              <a:t>的代替品。</a:t>
            </a:r>
          </a:p>
          <a:p>
            <a:r>
              <a:rPr lang="zh-CN" altLang="en-US" sz="2400" dirty="0">
                <a:latin typeface="宋体" charset="0"/>
                <a:ea typeface="宋体" charset="0"/>
                <a:cs typeface="宋体" charset="0"/>
              </a:rPr>
              <a:t>在存储引擎方面，使用</a:t>
            </a:r>
            <a:r>
              <a:rPr lang="en-US" altLang="zh-CN" sz="2400" dirty="0" err="1">
                <a:latin typeface="宋体" charset="0"/>
                <a:ea typeface="宋体" charset="0"/>
                <a:cs typeface="宋体" charset="0"/>
              </a:rPr>
              <a:t>XtraDB</a:t>
            </a:r>
            <a:r>
              <a:rPr lang="zh-CN" altLang="en-US" sz="2400" dirty="0">
                <a:latin typeface="宋体" charset="0"/>
                <a:ea typeface="宋体" charset="0"/>
                <a:cs typeface="宋体" charset="0"/>
              </a:rPr>
              <a:t>（英语：</a:t>
            </a:r>
            <a:r>
              <a:rPr lang="en-US" altLang="zh-CN" sz="2400" dirty="0" err="1">
                <a:latin typeface="宋体" charset="0"/>
                <a:ea typeface="宋体" charset="0"/>
                <a:cs typeface="宋体" charset="0"/>
              </a:rPr>
              <a:t>XtraDB</a:t>
            </a:r>
            <a:r>
              <a:rPr lang="zh-CN" altLang="en-US" sz="2400" dirty="0">
                <a:latin typeface="宋体" charset="0"/>
                <a:ea typeface="宋体" charset="0"/>
                <a:cs typeface="宋体" charset="0"/>
              </a:rPr>
              <a:t>）来代替</a:t>
            </a:r>
            <a:r>
              <a:rPr lang="en-US" altLang="zh-CN" sz="2400" dirty="0">
                <a:latin typeface="宋体" charset="0"/>
                <a:ea typeface="宋体" charset="0"/>
                <a:cs typeface="宋体" charset="0"/>
              </a:rPr>
              <a:t>MySQL</a:t>
            </a:r>
            <a:r>
              <a:rPr lang="zh-CN" altLang="en-US" sz="2400" dirty="0">
                <a:latin typeface="宋体" charset="0"/>
                <a:ea typeface="宋体" charset="0"/>
                <a:cs typeface="宋体" charset="0"/>
              </a:rPr>
              <a:t>的</a:t>
            </a:r>
            <a:r>
              <a:rPr lang="en-US" altLang="zh-CN" sz="2400" dirty="0" err="1">
                <a:latin typeface="宋体" charset="0"/>
                <a:ea typeface="宋体" charset="0"/>
                <a:cs typeface="宋体" charset="0"/>
              </a:rPr>
              <a:t>InnoDB</a:t>
            </a:r>
            <a:r>
              <a:rPr lang="zh-CN" altLang="en-US" sz="2400" dirty="0">
                <a:latin typeface="宋体" charset="0"/>
                <a:ea typeface="宋体" charset="0"/>
                <a:cs typeface="宋体" charset="0"/>
              </a:rPr>
              <a:t>。 </a:t>
            </a:r>
          </a:p>
          <a:p>
            <a:r>
              <a:rPr lang="en-US" altLang="zh-CN" sz="2400" dirty="0" err="1">
                <a:latin typeface="宋体" charset="0"/>
                <a:ea typeface="宋体" charset="0"/>
                <a:cs typeface="宋体" charset="0"/>
              </a:rPr>
              <a:t>MariaDB</a:t>
            </a:r>
            <a:r>
              <a:rPr lang="zh-CN" altLang="en-US" sz="2400" dirty="0">
                <a:latin typeface="宋体" charset="0"/>
                <a:ea typeface="宋体" charset="0"/>
                <a:cs typeface="宋体" charset="0"/>
              </a:rPr>
              <a:t>由</a:t>
            </a:r>
            <a:r>
              <a:rPr lang="en-US" altLang="zh-CN" sz="2400" dirty="0">
                <a:latin typeface="宋体" charset="0"/>
                <a:ea typeface="宋体" charset="0"/>
                <a:cs typeface="宋体" charset="0"/>
              </a:rPr>
              <a:t>MySQL</a:t>
            </a:r>
            <a:r>
              <a:rPr lang="zh-CN" altLang="en-US" sz="2400" dirty="0">
                <a:latin typeface="宋体" charset="0"/>
                <a:ea typeface="宋体" charset="0"/>
                <a:cs typeface="宋体" charset="0"/>
              </a:rPr>
              <a:t>的创始人</a:t>
            </a:r>
            <a:r>
              <a:rPr lang="en-US" altLang="zh-CN" sz="2400" dirty="0">
                <a:latin typeface="宋体" charset="0"/>
                <a:ea typeface="宋体" charset="0"/>
                <a:cs typeface="宋体" charset="0"/>
              </a:rPr>
              <a:t>Michael </a:t>
            </a:r>
            <a:r>
              <a:rPr lang="en-US" altLang="zh-CN" sz="2400" dirty="0" err="1">
                <a:latin typeface="宋体" charset="0"/>
                <a:ea typeface="宋体" charset="0"/>
                <a:cs typeface="宋体" charset="0"/>
              </a:rPr>
              <a:t>Widenius</a:t>
            </a:r>
            <a:r>
              <a:rPr lang="zh-CN" altLang="en-US" sz="2400" dirty="0">
                <a:latin typeface="宋体" charset="0"/>
                <a:ea typeface="宋体" charset="0"/>
                <a:cs typeface="宋体" charset="0"/>
              </a:rPr>
              <a:t>（英语：</a:t>
            </a:r>
            <a:r>
              <a:rPr lang="en-US" altLang="zh-CN" sz="2400" dirty="0">
                <a:latin typeface="宋体" charset="0"/>
                <a:ea typeface="宋体" charset="0"/>
                <a:cs typeface="宋体" charset="0"/>
              </a:rPr>
              <a:t>Michael </a:t>
            </a:r>
            <a:r>
              <a:rPr lang="en-US" altLang="zh-CN" sz="2400" dirty="0" err="1">
                <a:latin typeface="宋体" charset="0"/>
                <a:ea typeface="宋体" charset="0"/>
                <a:cs typeface="宋体" charset="0"/>
              </a:rPr>
              <a:t>Widenius</a:t>
            </a:r>
            <a:r>
              <a:rPr lang="zh-CN" altLang="en-US" sz="2400" dirty="0">
                <a:latin typeface="宋体" charset="0"/>
                <a:ea typeface="宋体" charset="0"/>
                <a:cs typeface="宋体" charset="0"/>
              </a:rPr>
              <a:t>）主导开发，</a:t>
            </a:r>
            <a:r>
              <a:rPr lang="en-US" altLang="zh-CN" sz="2400" dirty="0" err="1">
                <a:latin typeface="宋体" charset="0"/>
                <a:ea typeface="宋体" charset="0"/>
                <a:cs typeface="宋体" charset="0"/>
              </a:rPr>
              <a:t>MariaDB</a:t>
            </a:r>
            <a:r>
              <a:rPr lang="zh-CN" altLang="en-US" sz="2400" dirty="0">
                <a:latin typeface="宋体" charset="0"/>
                <a:ea typeface="宋体" charset="0"/>
                <a:cs typeface="宋体" charset="0"/>
              </a:rPr>
              <a:t>基于事务的</a:t>
            </a:r>
            <a:r>
              <a:rPr lang="en-US" altLang="zh-CN" sz="2400" dirty="0">
                <a:latin typeface="宋体" charset="0"/>
                <a:ea typeface="宋体" charset="0"/>
                <a:cs typeface="宋体" charset="0"/>
              </a:rPr>
              <a:t>Maria</a:t>
            </a:r>
            <a:r>
              <a:rPr lang="zh-CN" altLang="en-US" sz="2400" dirty="0">
                <a:latin typeface="宋体" charset="0"/>
                <a:ea typeface="宋体" charset="0"/>
                <a:cs typeface="宋体" charset="0"/>
              </a:rPr>
              <a:t>存储引擎，替换了</a:t>
            </a:r>
            <a:r>
              <a:rPr lang="en-US" altLang="zh-CN" sz="2400" dirty="0">
                <a:latin typeface="宋体" charset="0"/>
                <a:ea typeface="宋体" charset="0"/>
                <a:cs typeface="宋体" charset="0"/>
              </a:rPr>
              <a:t>MySQL</a:t>
            </a:r>
            <a:r>
              <a:rPr lang="zh-CN" altLang="en-US" sz="2400" dirty="0">
                <a:latin typeface="宋体" charset="0"/>
                <a:ea typeface="宋体" charset="0"/>
                <a:cs typeface="宋体" charset="0"/>
              </a:rPr>
              <a:t>的</a:t>
            </a:r>
            <a:r>
              <a:rPr lang="en-US" altLang="zh-CN" sz="2400" dirty="0" err="1">
                <a:latin typeface="宋体" charset="0"/>
                <a:ea typeface="宋体" charset="0"/>
                <a:cs typeface="宋体" charset="0"/>
              </a:rPr>
              <a:t>MyISAM</a:t>
            </a:r>
            <a:r>
              <a:rPr lang="zh-CN" altLang="en-US" sz="2400" dirty="0">
                <a:latin typeface="宋体" charset="0"/>
                <a:ea typeface="宋体" charset="0"/>
                <a:cs typeface="宋体" charset="0"/>
              </a:rPr>
              <a:t>存储引擎，它使用了</a:t>
            </a:r>
            <a:r>
              <a:rPr lang="en-US" altLang="zh-CN" sz="2400" dirty="0" err="1">
                <a:latin typeface="宋体" charset="0"/>
                <a:ea typeface="宋体" charset="0"/>
                <a:cs typeface="宋体" charset="0"/>
              </a:rPr>
              <a:t>Percona</a:t>
            </a:r>
            <a:r>
              <a:rPr lang="zh-CN" altLang="en-US" sz="2400" dirty="0">
                <a:latin typeface="宋体" charset="0"/>
                <a:ea typeface="宋体" charset="0"/>
                <a:cs typeface="宋体" charset="0"/>
              </a:rPr>
              <a:t>的 </a:t>
            </a:r>
            <a:r>
              <a:rPr lang="en-US" altLang="zh-CN" sz="2400" dirty="0" err="1">
                <a:latin typeface="宋体" charset="0"/>
                <a:ea typeface="宋体" charset="0"/>
                <a:cs typeface="宋体" charset="0"/>
              </a:rPr>
              <a:t>XtraDB</a:t>
            </a:r>
            <a:r>
              <a:rPr lang="zh-CN" altLang="en-US" sz="2400" dirty="0">
                <a:latin typeface="宋体" charset="0"/>
                <a:ea typeface="宋体" charset="0"/>
                <a:cs typeface="宋体" charset="0"/>
              </a:rPr>
              <a:t>，</a:t>
            </a:r>
            <a:r>
              <a:rPr lang="en-US" altLang="zh-CN" sz="2400" dirty="0" err="1">
                <a:latin typeface="宋体" charset="0"/>
                <a:ea typeface="宋体" charset="0"/>
                <a:cs typeface="宋体" charset="0"/>
              </a:rPr>
              <a:t>InnoDB</a:t>
            </a:r>
            <a:r>
              <a:rPr lang="zh-CN" altLang="en-US" sz="2400" dirty="0">
                <a:latin typeface="宋体" charset="0"/>
                <a:ea typeface="宋体" charset="0"/>
                <a:cs typeface="宋体" charset="0"/>
              </a:rPr>
              <a:t>的变体，分支的开发者希望提供访问即将到来的</a:t>
            </a:r>
            <a:r>
              <a:rPr lang="en-US" altLang="zh-CN" sz="2400" dirty="0">
                <a:latin typeface="宋体" charset="0"/>
                <a:ea typeface="宋体" charset="0"/>
                <a:cs typeface="宋体" charset="0"/>
              </a:rPr>
              <a:t>MySQL 5.4 </a:t>
            </a:r>
            <a:r>
              <a:rPr lang="en-US" altLang="zh-CN" sz="2400" dirty="0" err="1">
                <a:latin typeface="宋体" charset="0"/>
                <a:ea typeface="宋体" charset="0"/>
                <a:cs typeface="宋体" charset="0"/>
              </a:rPr>
              <a:t>InnoDB</a:t>
            </a:r>
            <a:r>
              <a:rPr lang="zh-CN" altLang="en-US" sz="2400" dirty="0">
                <a:latin typeface="宋体" charset="0"/>
                <a:ea typeface="宋体" charset="0"/>
                <a:cs typeface="宋体" charset="0"/>
              </a:rPr>
              <a:t>性能。这个版本还包括了 </a:t>
            </a:r>
            <a:r>
              <a:rPr lang="en-US" altLang="zh-CN" sz="2400" dirty="0" err="1">
                <a:latin typeface="宋体" charset="0"/>
                <a:ea typeface="宋体" charset="0"/>
                <a:cs typeface="宋体" charset="0"/>
              </a:rPr>
              <a:t>PrimeBase</a:t>
            </a:r>
            <a:r>
              <a:rPr lang="en-US" altLang="zh-CN" sz="2400" dirty="0">
                <a:latin typeface="宋体" charset="0"/>
                <a:ea typeface="宋体" charset="0"/>
                <a:cs typeface="宋体" charset="0"/>
              </a:rPr>
              <a:t> XT (PBXT) </a:t>
            </a:r>
            <a:r>
              <a:rPr lang="zh-CN" altLang="en-US" sz="2400" dirty="0">
                <a:latin typeface="宋体" charset="0"/>
                <a:ea typeface="宋体" charset="0"/>
                <a:cs typeface="宋体" charset="0"/>
              </a:rPr>
              <a:t>和 </a:t>
            </a:r>
            <a:r>
              <a:rPr lang="en-US" altLang="zh-CN" sz="2400" dirty="0" err="1">
                <a:latin typeface="宋体" charset="0"/>
                <a:ea typeface="宋体" charset="0"/>
                <a:cs typeface="宋体" charset="0"/>
              </a:rPr>
              <a:t>FederatedX</a:t>
            </a:r>
            <a:r>
              <a:rPr lang="zh-CN" altLang="en-US" sz="2400" dirty="0">
                <a:latin typeface="宋体" charset="0"/>
                <a:ea typeface="宋体" charset="0"/>
                <a:cs typeface="宋体" charset="0"/>
              </a:rPr>
              <a:t>存储引擎。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81610" y="1556385"/>
            <a:ext cx="8855075" cy="1200329"/>
          </a:xfrm>
          <a:prstGeom prst="rect">
            <a:avLst/>
          </a:prstGeom>
          <a:noFill/>
          <a:ln w="9525">
            <a:noFill/>
            <a:miter/>
          </a:ln>
        </p:spPr>
        <p:txBody>
          <a:bodyPr wrap="square">
            <a:spAutoFit/>
          </a:bodyPr>
          <a:lstStyle/>
          <a:p>
            <a:pPr marL="0" indent="0" algn="l"/>
            <a:r>
              <a:rPr lang="en-US" altLang="zh-CN" sz="2400" b="0" u="none" dirty="0">
                <a:solidFill>
                  <a:srgbClr val="000000"/>
                </a:solidFill>
                <a:latin typeface="宋体" charset="0"/>
                <a:ea typeface="宋体" charset="0"/>
                <a:cs typeface="宋体" charset="0"/>
              </a:rPr>
              <a:t>3.2</a:t>
            </a:r>
            <a:r>
              <a:rPr lang="zh-CN" altLang="en-US" sz="2400" b="0" u="none" dirty="0">
                <a:solidFill>
                  <a:srgbClr val="000000"/>
                </a:solidFill>
                <a:latin typeface="宋体" charset="0"/>
                <a:ea typeface="宋体" charset="0"/>
                <a:cs typeface="宋体" charset="0"/>
              </a:rPr>
              <a:t>创建数据库	</a:t>
            </a:r>
            <a:endParaRPr lang="zh-CN" altLang="en-US" sz="2400" b="0" u="none" dirty="0">
              <a:latin typeface="宋体" charset="0"/>
              <a:ea typeface="宋体" charset="0"/>
              <a:cs typeface="宋体" charset="0"/>
            </a:endParaRPr>
          </a:p>
          <a:p>
            <a:r>
              <a:rPr lang="zh-CN" altLang="en-US" sz="2400" b="0" u="none" dirty="0">
                <a:latin typeface="宋体" charset="0"/>
                <a:ea typeface="宋体" charset="0"/>
                <a:cs typeface="宋体" charset="0"/>
              </a:rPr>
              <a:t>    本系统用到的数本系统用到的数据库名</a:t>
            </a:r>
            <a:r>
              <a:rPr lang="en-US" altLang="zh-CN" sz="2400" dirty="0" err="1">
                <a:latin typeface="宋体" charset="0"/>
                <a:ea typeface="宋体" charset="0"/>
                <a:cs typeface="宋体" charset="0"/>
              </a:rPr>
              <a:t>onlinejudge</a:t>
            </a:r>
            <a:r>
              <a:rPr lang="zh-CN" altLang="en-US" sz="2400" b="0" u="none" dirty="0">
                <a:latin typeface="宋体" charset="0"/>
                <a:ea typeface="宋体" charset="0"/>
                <a:cs typeface="宋体" charset="0"/>
              </a:rPr>
              <a:t>，创建数据库语句为：</a:t>
            </a:r>
            <a:r>
              <a:rPr lang="en-US" altLang="zh-CN" sz="2400" b="0" u="none" dirty="0">
                <a:latin typeface="宋体" charset="0"/>
                <a:ea typeface="宋体" charset="0"/>
                <a:cs typeface="宋体" charset="0"/>
              </a:rPr>
              <a:t>CREATE DATABASE </a:t>
            </a:r>
            <a:r>
              <a:rPr lang="en-US" altLang="zh-CN" sz="2400" dirty="0" err="1">
                <a:latin typeface="宋体" charset="0"/>
                <a:ea typeface="宋体" charset="0"/>
                <a:cs typeface="宋体" charset="0"/>
              </a:rPr>
              <a:t>onlinejudge</a:t>
            </a:r>
            <a:r>
              <a:rPr lang="zh-CN" altLang="en-US" sz="2400" b="0" u="none" dirty="0">
                <a:latin typeface="宋体" charset="0"/>
                <a:ea typeface="宋体" charset="0"/>
                <a:cs typeface="宋体"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7" name="矩形 6"/>
          <p:cNvSpPr/>
          <p:nvPr/>
        </p:nvSpPr>
        <p:spPr>
          <a:xfrm>
            <a:off x="323528" y="1308100"/>
            <a:ext cx="4572000" cy="733534"/>
          </a:xfrm>
          <a:prstGeom prst="rect">
            <a:avLst/>
          </a:prstGeom>
        </p:spPr>
        <p:txBody>
          <a:bodyPr>
            <a:spAutoFit/>
          </a:bodyPr>
          <a:lstStyle/>
          <a:p>
            <a:pPr algn="just">
              <a:lnSpc>
                <a:spcPts val="2000"/>
              </a:lnSpc>
              <a:spcAft>
                <a:spcPts val="1000"/>
              </a:spcAft>
            </a:pPr>
            <a:r>
              <a:rPr lang="zh-CN" altLang="zh-CN" kern="100" dirty="0">
                <a:latin typeface="Calibri" panose="020F0502020204030204" pitchFamily="34" charset="0"/>
                <a:ea typeface="宋体" panose="02010600030101010101" pitchFamily="2" charset="-122"/>
                <a:cs typeface="宋体" panose="02010600030101010101" pitchFamily="2" charset="-122"/>
              </a:rPr>
              <a:t>一、用户：</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宋体" panose="02010600030101010101" pitchFamily="2" charset="-122"/>
                <a:ea typeface="宋体" panose="02010600030101010101" pitchFamily="2" charset="-122"/>
                <a:cs typeface="宋体" panose="02010600030101010101" pitchFamily="2" charset="-122"/>
              </a:rPr>
              <a:t> </a:t>
            </a:r>
            <a:r>
              <a:rPr lang="zh-CN" altLang="zh-CN" kern="100" dirty="0">
                <a:latin typeface="Calibri" panose="020F0502020204030204" pitchFamily="34" charset="0"/>
                <a:ea typeface="宋体" panose="02010600030101010101" pitchFamily="2" charset="-122"/>
                <a:cs typeface="宋体" panose="02010600030101010101" pitchFamily="2" charset="-122"/>
              </a:rPr>
              <a:t>用户表名：</a:t>
            </a:r>
            <a:r>
              <a:rPr lang="en-US" altLang="zh-CN" kern="100" dirty="0" err="1">
                <a:latin typeface="Calibri" panose="020F0502020204030204" pitchFamily="34" charset="0"/>
                <a:ea typeface="宋体" panose="02010600030101010101" pitchFamily="2" charset="-122"/>
                <a:cs typeface="宋体" panose="02010600030101010101" pitchFamily="2" charset="-122"/>
              </a:rPr>
              <a:t>sys_user</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2558550431"/>
              </p:ext>
            </p:extLst>
          </p:nvPr>
        </p:nvGraphicFramePr>
        <p:xfrm>
          <a:off x="1522907" y="2041634"/>
          <a:ext cx="4533507" cy="5334000"/>
        </p:xfrm>
        <a:graphic>
          <a:graphicData uri="http://schemas.openxmlformats.org/drawingml/2006/table">
            <a:tbl>
              <a:tblPr>
                <a:tableStyleId>{5C22544A-7EE6-4342-B048-85BDC9FD1C3A}</a:tableStyleId>
              </a:tblPr>
              <a:tblGrid>
                <a:gridCol w="859933">
                  <a:extLst>
                    <a:ext uri="{9D8B030D-6E8A-4147-A177-3AD203B41FA5}">
                      <a16:colId xmlns:a16="http://schemas.microsoft.com/office/drawing/2014/main" val="3324375110"/>
                    </a:ext>
                  </a:extLst>
                </a:gridCol>
                <a:gridCol w="918124">
                  <a:extLst>
                    <a:ext uri="{9D8B030D-6E8A-4147-A177-3AD203B41FA5}">
                      <a16:colId xmlns:a16="http://schemas.microsoft.com/office/drawing/2014/main" val="2330690389"/>
                    </a:ext>
                  </a:extLst>
                </a:gridCol>
                <a:gridCol w="791505">
                  <a:extLst>
                    <a:ext uri="{9D8B030D-6E8A-4147-A177-3AD203B41FA5}">
                      <a16:colId xmlns:a16="http://schemas.microsoft.com/office/drawing/2014/main" val="1984742103"/>
                    </a:ext>
                  </a:extLst>
                </a:gridCol>
                <a:gridCol w="1045282">
                  <a:extLst>
                    <a:ext uri="{9D8B030D-6E8A-4147-A177-3AD203B41FA5}">
                      <a16:colId xmlns:a16="http://schemas.microsoft.com/office/drawing/2014/main" val="3786292383"/>
                    </a:ext>
                  </a:extLst>
                </a:gridCol>
                <a:gridCol w="918663">
                  <a:extLst>
                    <a:ext uri="{9D8B030D-6E8A-4147-A177-3AD203B41FA5}">
                      <a16:colId xmlns:a16="http://schemas.microsoft.com/office/drawing/2014/main" val="755240322"/>
                    </a:ext>
                  </a:extLst>
                </a:gridCol>
              </a:tblGrid>
              <a:tr h="201702">
                <a:tc>
                  <a:txBody>
                    <a:bodyPr/>
                    <a:lstStyle/>
                    <a:p>
                      <a:pPr algn="ctr">
                        <a:lnSpc>
                          <a:spcPts val="2000"/>
                        </a:lnSpc>
                        <a:spcAft>
                          <a:spcPts val="1000"/>
                        </a:spcAft>
                      </a:pPr>
                      <a:r>
                        <a:rPr lang="zh-CN" sz="1000" kern="100">
                          <a:effectLst/>
                        </a:rPr>
                        <a:t>字段</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类型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关键字</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说明</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注释</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1026939686"/>
                  </a:ext>
                </a:extLst>
              </a:tr>
              <a:tr h="203031">
                <a:tc>
                  <a:txBody>
                    <a:bodyPr/>
                    <a:lstStyle/>
                    <a:p>
                      <a:pPr algn="ctr">
                        <a:lnSpc>
                          <a:spcPts val="2000"/>
                        </a:lnSpc>
                        <a:spcAft>
                          <a:spcPts val="1000"/>
                        </a:spcAft>
                      </a:pPr>
                      <a:r>
                        <a:rPr lang="en-US" sz="1000" kern="100">
                          <a:effectLst/>
                        </a:rPr>
                        <a:t>id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YES</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主键自增</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编号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289179067"/>
                  </a:ext>
                </a:extLst>
              </a:tr>
              <a:tr h="203031">
                <a:tc>
                  <a:txBody>
                    <a:bodyPr/>
                    <a:lstStyle/>
                    <a:p>
                      <a:pPr algn="ctr">
                        <a:lnSpc>
                          <a:spcPts val="2000"/>
                        </a:lnSpc>
                        <a:spcAft>
                          <a:spcPts val="1000"/>
                        </a:spcAft>
                      </a:pPr>
                      <a:r>
                        <a:rPr lang="en-US" sz="1000" kern="100">
                          <a:effectLst/>
                        </a:rPr>
                        <a:t>company_id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归属学校</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2981126353"/>
                  </a:ext>
                </a:extLst>
              </a:tr>
              <a:tr h="203031">
                <a:tc>
                  <a:txBody>
                    <a:bodyPr/>
                    <a:lstStyle/>
                    <a:p>
                      <a:pPr algn="ctr">
                        <a:lnSpc>
                          <a:spcPts val="2000"/>
                        </a:lnSpc>
                        <a:spcAft>
                          <a:spcPts val="1000"/>
                        </a:spcAft>
                      </a:pPr>
                      <a:r>
                        <a:rPr lang="en-US" sz="1000" kern="100">
                          <a:effectLst/>
                        </a:rPr>
                        <a:t>office_id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归属班级</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4281277274"/>
                  </a:ext>
                </a:extLst>
              </a:tr>
              <a:tr h="203031">
                <a:tc>
                  <a:txBody>
                    <a:bodyPr/>
                    <a:lstStyle/>
                    <a:p>
                      <a:pPr algn="ctr">
                        <a:lnSpc>
                          <a:spcPts val="2000"/>
                        </a:lnSpc>
                        <a:spcAft>
                          <a:spcPts val="1000"/>
                        </a:spcAft>
                      </a:pPr>
                      <a:r>
                        <a:rPr lang="en-US" sz="1000" kern="100">
                          <a:effectLst/>
                        </a:rPr>
                        <a:t>login_name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登录名</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823393290"/>
                  </a:ext>
                </a:extLst>
              </a:tr>
              <a:tr h="203031">
                <a:tc>
                  <a:txBody>
                    <a:bodyPr/>
                    <a:lstStyle/>
                    <a:p>
                      <a:pPr algn="ctr">
                        <a:lnSpc>
                          <a:spcPts val="2000"/>
                        </a:lnSpc>
                        <a:spcAft>
                          <a:spcPts val="1000"/>
                        </a:spcAft>
                      </a:pPr>
                      <a:r>
                        <a:rPr lang="en-US" sz="1000" kern="100">
                          <a:effectLst/>
                        </a:rPr>
                        <a:t>password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密码</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995053693"/>
                  </a:ext>
                </a:extLst>
              </a:tr>
              <a:tr h="203031">
                <a:tc>
                  <a:txBody>
                    <a:bodyPr/>
                    <a:lstStyle/>
                    <a:p>
                      <a:pPr algn="ctr">
                        <a:lnSpc>
                          <a:spcPts val="2000"/>
                        </a:lnSpc>
                        <a:spcAft>
                          <a:spcPts val="1000"/>
                        </a:spcAft>
                      </a:pPr>
                      <a:r>
                        <a:rPr lang="en-US" sz="1000" kern="100">
                          <a:effectLst/>
                        </a:rPr>
                        <a:t>no</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学号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3469792536"/>
                  </a:ext>
                </a:extLst>
              </a:tr>
              <a:tr h="203031">
                <a:tc>
                  <a:txBody>
                    <a:bodyPr/>
                    <a:lstStyle/>
                    <a:p>
                      <a:pPr algn="ctr">
                        <a:lnSpc>
                          <a:spcPts val="2000"/>
                        </a:lnSpc>
                        <a:spcAft>
                          <a:spcPts val="1000"/>
                        </a:spcAft>
                      </a:pPr>
                      <a:r>
                        <a:rPr lang="en-US" sz="1000" kern="100">
                          <a:effectLst/>
                        </a:rPr>
                        <a:t>name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姓名</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2045813035"/>
                  </a:ext>
                </a:extLst>
              </a:tr>
              <a:tr h="203031">
                <a:tc>
                  <a:txBody>
                    <a:bodyPr/>
                    <a:lstStyle/>
                    <a:p>
                      <a:pPr algn="ctr">
                        <a:lnSpc>
                          <a:spcPts val="2000"/>
                        </a:lnSpc>
                        <a:spcAft>
                          <a:spcPts val="1000"/>
                        </a:spcAft>
                      </a:pPr>
                      <a:r>
                        <a:rPr lang="en-US" sz="1000" kern="100">
                          <a:effectLst/>
                        </a:rPr>
                        <a:t>email</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邮箱</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3789027675"/>
                  </a:ext>
                </a:extLst>
              </a:tr>
              <a:tr h="203031">
                <a:tc>
                  <a:txBody>
                    <a:bodyPr/>
                    <a:lstStyle/>
                    <a:p>
                      <a:pPr algn="ctr">
                        <a:lnSpc>
                          <a:spcPts val="2000"/>
                        </a:lnSpc>
                        <a:spcAft>
                          <a:spcPts val="1000"/>
                        </a:spcAft>
                      </a:pPr>
                      <a:r>
                        <a:rPr lang="en-US" sz="1000" kern="100">
                          <a:effectLst/>
                        </a:rPr>
                        <a:t>mobile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手机</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923447115"/>
                  </a:ext>
                </a:extLst>
              </a:tr>
              <a:tr h="203031">
                <a:tc>
                  <a:txBody>
                    <a:bodyPr/>
                    <a:lstStyle/>
                    <a:p>
                      <a:pPr algn="ctr">
                        <a:lnSpc>
                          <a:spcPts val="2000"/>
                        </a:lnSpc>
                        <a:spcAft>
                          <a:spcPts val="1000"/>
                        </a:spcAft>
                      </a:pPr>
                      <a:r>
                        <a:rPr lang="en-US" sz="1000" kern="100">
                          <a:effectLst/>
                        </a:rPr>
                        <a:t>user_type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用户类型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640093887"/>
                  </a:ext>
                </a:extLst>
              </a:tr>
              <a:tr h="203031">
                <a:tc>
                  <a:txBody>
                    <a:bodyPr/>
                    <a:lstStyle/>
                    <a:p>
                      <a:pPr algn="ctr">
                        <a:lnSpc>
                          <a:spcPts val="2000"/>
                        </a:lnSpc>
                        <a:spcAft>
                          <a:spcPts val="1000"/>
                        </a:spcAft>
                      </a:pPr>
                      <a:r>
                        <a:rPr lang="en-US" sz="1000" kern="100">
                          <a:effectLst/>
                        </a:rPr>
                        <a:t>photo</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用户头像</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2075224204"/>
                  </a:ext>
                </a:extLst>
              </a:tr>
              <a:tr h="203031">
                <a:tc>
                  <a:txBody>
                    <a:bodyPr/>
                    <a:lstStyle/>
                    <a:p>
                      <a:pPr algn="ctr">
                        <a:lnSpc>
                          <a:spcPts val="2000"/>
                        </a:lnSpc>
                        <a:spcAft>
                          <a:spcPts val="1000"/>
                        </a:spcAft>
                      </a:pPr>
                      <a:r>
                        <a:rPr lang="en-US" sz="1000" kern="100">
                          <a:effectLst/>
                        </a:rPr>
                        <a:t>login_ip</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最后登陆</a:t>
                      </a:r>
                      <a:r>
                        <a:rPr lang="en-US" sz="1000" kern="100">
                          <a:effectLst/>
                        </a:rPr>
                        <a:t>IP</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2513461002"/>
                  </a:ext>
                </a:extLst>
              </a:tr>
              <a:tr h="203031">
                <a:tc>
                  <a:txBody>
                    <a:bodyPr/>
                    <a:lstStyle/>
                    <a:p>
                      <a:pPr algn="ctr">
                        <a:lnSpc>
                          <a:spcPts val="2000"/>
                        </a:lnSpc>
                        <a:spcAft>
                          <a:spcPts val="1000"/>
                        </a:spcAft>
                      </a:pPr>
                      <a:r>
                        <a:rPr lang="en-US" sz="1000" kern="100">
                          <a:effectLst/>
                        </a:rPr>
                        <a:t>login_date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datetime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最后登陆时间</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1529021999"/>
                  </a:ext>
                </a:extLst>
              </a:tr>
              <a:tr h="203031">
                <a:tc>
                  <a:txBody>
                    <a:bodyPr/>
                    <a:lstStyle/>
                    <a:p>
                      <a:pPr algn="ctr">
                        <a:lnSpc>
                          <a:spcPts val="2000"/>
                        </a:lnSpc>
                        <a:spcAft>
                          <a:spcPts val="1000"/>
                        </a:spcAft>
                      </a:pPr>
                      <a:r>
                        <a:rPr lang="en-US" sz="1000" kern="100">
                          <a:effectLst/>
                        </a:rPr>
                        <a:t>login_flag</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是否可登录</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3573860956"/>
                  </a:ext>
                </a:extLst>
              </a:tr>
              <a:tr h="203031">
                <a:tc>
                  <a:txBody>
                    <a:bodyPr/>
                    <a:lstStyle/>
                    <a:p>
                      <a:pPr algn="ctr">
                        <a:lnSpc>
                          <a:spcPts val="2000"/>
                        </a:lnSpc>
                        <a:spcAft>
                          <a:spcPts val="1000"/>
                        </a:spcAft>
                      </a:pPr>
                      <a:r>
                        <a:rPr lang="en-US" sz="1000" kern="100">
                          <a:effectLst/>
                        </a:rPr>
                        <a:t>create_by</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创建者</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3846942545"/>
                  </a:ext>
                </a:extLst>
              </a:tr>
              <a:tr h="203031">
                <a:tc>
                  <a:txBody>
                    <a:bodyPr/>
                    <a:lstStyle/>
                    <a:p>
                      <a:pPr algn="ctr">
                        <a:lnSpc>
                          <a:spcPts val="2000"/>
                        </a:lnSpc>
                        <a:spcAft>
                          <a:spcPts val="1000"/>
                        </a:spcAft>
                      </a:pPr>
                      <a:r>
                        <a:rPr lang="en-US" sz="1000" kern="100">
                          <a:effectLst/>
                        </a:rPr>
                        <a:t>create_date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datetime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创建时间</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2396335859"/>
                  </a:ext>
                </a:extLst>
              </a:tr>
              <a:tr h="203031">
                <a:tc>
                  <a:txBody>
                    <a:bodyPr/>
                    <a:lstStyle/>
                    <a:p>
                      <a:pPr algn="ctr">
                        <a:lnSpc>
                          <a:spcPts val="2000"/>
                        </a:lnSpc>
                        <a:spcAft>
                          <a:spcPts val="1000"/>
                        </a:spcAft>
                      </a:pPr>
                      <a:r>
                        <a:rPr lang="en-US" sz="1000" kern="100">
                          <a:effectLst/>
                        </a:rPr>
                        <a:t>update_by</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更新者</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1239099651"/>
                  </a:ext>
                </a:extLst>
              </a:tr>
              <a:tr h="203031">
                <a:tc>
                  <a:txBody>
                    <a:bodyPr/>
                    <a:lstStyle/>
                    <a:p>
                      <a:pPr algn="ctr">
                        <a:lnSpc>
                          <a:spcPts val="2000"/>
                        </a:lnSpc>
                        <a:spcAft>
                          <a:spcPts val="1000"/>
                        </a:spcAft>
                      </a:pPr>
                      <a:r>
                        <a:rPr lang="en-US" sz="1000" kern="100">
                          <a:effectLst/>
                        </a:rPr>
                        <a:t>update_date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datetime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更新时间</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3031821544"/>
                  </a:ext>
                </a:extLst>
              </a:tr>
              <a:tr h="203031">
                <a:tc>
                  <a:txBody>
                    <a:bodyPr/>
                    <a:lstStyle/>
                    <a:p>
                      <a:pPr algn="ctr">
                        <a:lnSpc>
                          <a:spcPts val="2000"/>
                        </a:lnSpc>
                        <a:spcAft>
                          <a:spcPts val="1000"/>
                        </a:spcAft>
                      </a:pPr>
                      <a:r>
                        <a:rPr lang="en-US" sz="1000" kern="100">
                          <a:effectLst/>
                        </a:rPr>
                        <a:t>remarks</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a:effectLst/>
                        </a:rPr>
                        <a:t>备注信息</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3726646011"/>
                  </a:ext>
                </a:extLst>
              </a:tr>
              <a:tr h="203031">
                <a:tc>
                  <a:txBody>
                    <a:bodyPr/>
                    <a:lstStyle/>
                    <a:p>
                      <a:pPr algn="ctr">
                        <a:lnSpc>
                          <a:spcPts val="2000"/>
                        </a:lnSpc>
                        <a:spcAft>
                          <a:spcPts val="1000"/>
                        </a:spcAft>
                      </a:pPr>
                      <a:r>
                        <a:rPr lang="en-US" sz="1000" kern="100">
                          <a:effectLst/>
                        </a:rPr>
                        <a:t>del_flag</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en-US" sz="1000" kern="100">
                          <a:effectLst/>
                        </a:rPr>
                        <a:t>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indent="304800" algn="ctr">
                        <a:lnSpc>
                          <a:spcPts val="2000"/>
                        </a:lnSpc>
                        <a:spcAft>
                          <a:spcPts val="1000"/>
                        </a:spcAft>
                      </a:pPr>
                      <a:r>
                        <a:rPr lang="en-US" sz="10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tc>
                  <a:txBody>
                    <a:bodyPr/>
                    <a:lstStyle/>
                    <a:p>
                      <a:pPr algn="ctr">
                        <a:lnSpc>
                          <a:spcPts val="2000"/>
                        </a:lnSpc>
                        <a:spcAft>
                          <a:spcPts val="1000"/>
                        </a:spcAft>
                      </a:pPr>
                      <a:r>
                        <a:rPr lang="zh-CN" sz="1000" kern="100" dirty="0">
                          <a:effectLst/>
                        </a:rPr>
                        <a:t>删除标记</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191" marR="58191" marT="0" marB="0"/>
                </a:tc>
                <a:extLst>
                  <a:ext uri="{0D108BD9-81ED-4DB2-BD59-A6C34878D82A}">
                    <a16:rowId xmlns:a16="http://schemas.microsoft.com/office/drawing/2014/main" val="3499993190"/>
                  </a:ext>
                </a:extLst>
              </a:tr>
            </a:tbl>
          </a:graphicData>
        </a:graphic>
      </p:graphicFrame>
      <p:sp>
        <p:nvSpPr>
          <p:cNvPr id="9" name="Rectangle 3"/>
          <p:cNvSpPr>
            <a:spLocks noChangeArrowheads="1"/>
          </p:cNvSpPr>
          <p:nvPr/>
        </p:nvSpPr>
        <p:spPr bwMode="auto">
          <a:xfrm>
            <a:off x="1547468" y="24078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04800" rtl="0" eaLnBrk="0" hangingPunct="0">
              <a:defRPr>
                <a:solidFill>
                  <a:schemeClr val="tx1"/>
                </a:solidFill>
                <a:latin typeface="Arial" panose="020B0604020202020204" pitchFamily="34" charset="0"/>
              </a:defRPr>
            </a:lvl1pPr>
            <a:lvl2pPr rtl="0" eaLnBrk="0" hangingPunct="0">
              <a:defRPr>
                <a:solidFill>
                  <a:schemeClr val="tx1"/>
                </a:solidFill>
                <a:latin typeface="Arial" panose="020B0604020202020204" pitchFamily="34" charset="0"/>
              </a:defRPr>
            </a:lvl2pPr>
            <a:lvl3pPr rtl="0" eaLnBrk="0" hangingPunct="0">
              <a:defRPr>
                <a:solidFill>
                  <a:schemeClr val="tx1"/>
                </a:solidFill>
                <a:latin typeface="Arial" panose="020B0604020202020204" pitchFamily="34" charset="0"/>
              </a:defRPr>
            </a:lvl3pPr>
            <a:lvl4pPr rtl="0" eaLnBrk="0" hangingPunct="0">
              <a:defRPr>
                <a:solidFill>
                  <a:schemeClr val="tx1"/>
                </a:solidFill>
                <a:latin typeface="Arial" panose="020B0604020202020204" pitchFamily="34" charset="0"/>
              </a:defRPr>
            </a:lvl4pPr>
            <a:lvl5pPr rtl="0" eaLnBrk="0" hangingPunct="0">
              <a:defRPr>
                <a:solidFill>
                  <a:schemeClr val="tx1"/>
                </a:solidFill>
                <a:latin typeface="Arial" panose="020B0604020202020204" pitchFamily="34" charset="0"/>
              </a:defRPr>
            </a:lvl5pPr>
            <a:lvl6pPr rtl="0" eaLnBrk="0" hangingPunct="0">
              <a:defRPr>
                <a:solidFill>
                  <a:schemeClr val="tx1"/>
                </a:solidFill>
                <a:latin typeface="Arial" panose="020B0604020202020204" pitchFamily="34" charset="0"/>
              </a:defRPr>
            </a:lvl6pPr>
            <a:lvl7pPr rtl="0" eaLnBrk="0" hangingPunct="0">
              <a:defRPr>
                <a:solidFill>
                  <a:schemeClr val="tx1"/>
                </a:solidFill>
                <a:latin typeface="Arial" panose="020B0604020202020204" pitchFamily="34" charset="0"/>
              </a:defRPr>
            </a:lvl7pPr>
            <a:lvl8pPr rtl="0" eaLnBrk="0" hangingPunct="0">
              <a:defRPr>
                <a:solidFill>
                  <a:schemeClr val="tx1"/>
                </a:solidFill>
                <a:latin typeface="Arial" panose="020B0604020202020204" pitchFamily="34" charset="0"/>
              </a:defRPr>
            </a:lvl8pPr>
            <a:lvl9pPr rtl="0" eaLnBrk="0" hangingPunct="0">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文本框 1"/>
          <p:cNvSpPr txBox="1"/>
          <p:nvPr/>
        </p:nvSpPr>
        <p:spPr>
          <a:xfrm>
            <a:off x="1115695" y="4565015"/>
            <a:ext cx="5935345" cy="457200"/>
          </a:xfrm>
          <a:prstGeom prst="rect">
            <a:avLst/>
          </a:prstGeom>
          <a:noFill/>
          <a:ln w="9525">
            <a:noFill/>
            <a:miter/>
          </a:ln>
        </p:spPr>
        <p:txBody>
          <a:bodyPr wrap="square">
            <a:spAutoFit/>
          </a:bodyPr>
          <a:lstStyle/>
          <a:p>
            <a:pPr marL="0" indent="304800" algn="l"/>
            <a:endParaRPr lang="en-US" altLang="zh-CN" sz="1200" b="0" u="none">
              <a:latin typeface="宋体" charset="0"/>
              <a:ea typeface="宋体" charset="0"/>
              <a:cs typeface="宋体" charset="0"/>
            </a:endParaRPr>
          </a:p>
          <a:p>
            <a:pPr marL="0" indent="304800" algn="l"/>
            <a:r>
              <a:rPr lang="en-US" altLang="zh-CN" sz="1200" b="0" u="none">
                <a:latin typeface="宋体" charset="0"/>
                <a:ea typeface="宋体" charset="0"/>
                <a:cs typeface="宋体" charset="0"/>
              </a:rPr>
              <a:t> </a:t>
            </a:r>
            <a:endParaRPr lang="zh-CN" altLang="en-US"/>
          </a:p>
        </p:txBody>
      </p:sp>
      <p:sp>
        <p:nvSpPr>
          <p:cNvPr id="4" name="矩形 3"/>
          <p:cNvSpPr/>
          <p:nvPr/>
        </p:nvSpPr>
        <p:spPr>
          <a:xfrm>
            <a:off x="0" y="1374264"/>
            <a:ext cx="4572000" cy="733534"/>
          </a:xfrm>
          <a:prstGeom prst="rect">
            <a:avLst/>
          </a:prstGeom>
        </p:spPr>
        <p:txBody>
          <a:bodyPr>
            <a:spAutoFit/>
          </a:bodyPr>
          <a:lstStyle/>
          <a:p>
            <a:pPr algn="just">
              <a:lnSpc>
                <a:spcPts val="2000"/>
              </a:lnSpc>
              <a:spcAft>
                <a:spcPts val="1000"/>
              </a:spcAft>
            </a:pPr>
            <a:r>
              <a:rPr lang="zh-CN" altLang="zh-CN" kern="100" dirty="0">
                <a:latin typeface="Calibri" panose="020F0502020204030204" pitchFamily="34" charset="0"/>
                <a:ea typeface="宋体" panose="02010600030101010101" pitchFamily="2" charset="-122"/>
                <a:cs typeface="宋体" panose="02010600030101010101" pitchFamily="2" charset="-122"/>
              </a:rPr>
              <a:t>二、题目：</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457200" algn="just">
              <a:lnSpc>
                <a:spcPts val="2000"/>
              </a:lnSpc>
              <a:spcAft>
                <a:spcPts val="1000"/>
              </a:spcAft>
            </a:pPr>
            <a:r>
              <a:rPr lang="zh-CN" altLang="zh-CN" kern="100" dirty="0">
                <a:latin typeface="Calibri" panose="020F0502020204030204" pitchFamily="34" charset="0"/>
                <a:ea typeface="宋体" panose="02010600030101010101" pitchFamily="2" charset="-122"/>
                <a:cs typeface="宋体" panose="02010600030101010101" pitchFamily="2" charset="-122"/>
              </a:rPr>
              <a:t>题目表名</a:t>
            </a:r>
            <a:r>
              <a:rPr lang="en-US" altLang="zh-CN" kern="100" dirty="0">
                <a:latin typeface="Calibri" panose="020F0502020204030204" pitchFamily="34" charset="0"/>
                <a:ea typeface="宋体" panose="02010600030101010101" pitchFamily="2" charset="-122"/>
                <a:cs typeface="宋体" panose="02010600030101010101" pitchFamily="2" charset="-122"/>
              </a:rPr>
              <a:t>: exam</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323470729"/>
              </p:ext>
            </p:extLst>
          </p:nvPr>
        </p:nvGraphicFramePr>
        <p:xfrm>
          <a:off x="1403350" y="2107798"/>
          <a:ext cx="4760182" cy="5080000"/>
        </p:xfrm>
        <a:graphic>
          <a:graphicData uri="http://schemas.openxmlformats.org/drawingml/2006/table">
            <a:tbl>
              <a:tblPr>
                <a:tableStyleId>{5C22544A-7EE6-4342-B048-85BDC9FD1C3A}</a:tableStyleId>
              </a:tblPr>
              <a:tblGrid>
                <a:gridCol w="902930">
                  <a:extLst>
                    <a:ext uri="{9D8B030D-6E8A-4147-A177-3AD203B41FA5}">
                      <a16:colId xmlns:a16="http://schemas.microsoft.com/office/drawing/2014/main" val="3611209128"/>
                    </a:ext>
                  </a:extLst>
                </a:gridCol>
                <a:gridCol w="964030">
                  <a:extLst>
                    <a:ext uri="{9D8B030D-6E8A-4147-A177-3AD203B41FA5}">
                      <a16:colId xmlns:a16="http://schemas.microsoft.com/office/drawing/2014/main" val="529467239"/>
                    </a:ext>
                  </a:extLst>
                </a:gridCol>
                <a:gridCol w="831080">
                  <a:extLst>
                    <a:ext uri="{9D8B030D-6E8A-4147-A177-3AD203B41FA5}">
                      <a16:colId xmlns:a16="http://schemas.microsoft.com/office/drawing/2014/main" val="3186455165"/>
                    </a:ext>
                  </a:extLst>
                </a:gridCol>
                <a:gridCol w="1097546">
                  <a:extLst>
                    <a:ext uri="{9D8B030D-6E8A-4147-A177-3AD203B41FA5}">
                      <a16:colId xmlns:a16="http://schemas.microsoft.com/office/drawing/2014/main" val="1839559678"/>
                    </a:ext>
                  </a:extLst>
                </a:gridCol>
                <a:gridCol w="964596">
                  <a:extLst>
                    <a:ext uri="{9D8B030D-6E8A-4147-A177-3AD203B41FA5}">
                      <a16:colId xmlns:a16="http://schemas.microsoft.com/office/drawing/2014/main" val="316569101"/>
                    </a:ext>
                  </a:extLst>
                </a:gridCol>
              </a:tblGrid>
              <a:tr h="226298">
                <a:tc>
                  <a:txBody>
                    <a:bodyPr/>
                    <a:lstStyle/>
                    <a:p>
                      <a:pPr algn="ctr">
                        <a:lnSpc>
                          <a:spcPts val="2000"/>
                        </a:lnSpc>
                        <a:spcAft>
                          <a:spcPts val="1000"/>
                        </a:spcAft>
                      </a:pPr>
                      <a:r>
                        <a:rPr lang="zh-CN" sz="1100" kern="100">
                          <a:effectLst/>
                        </a:rPr>
                        <a:t>字段</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类型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关键字</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说明</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注释</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2135784869"/>
                  </a:ext>
                </a:extLst>
              </a:tr>
              <a:tr h="226298">
                <a:tc>
                  <a:txBody>
                    <a:bodyPr/>
                    <a:lstStyle/>
                    <a:p>
                      <a:pPr algn="ctr">
                        <a:lnSpc>
                          <a:spcPts val="2000"/>
                        </a:lnSpc>
                        <a:spcAft>
                          <a:spcPts val="1000"/>
                        </a:spcAft>
                      </a:pPr>
                      <a:r>
                        <a:rPr lang="en-US" sz="1100" kern="100">
                          <a:effectLst/>
                        </a:rPr>
                        <a:t>id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YES</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主键自增</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课程</a:t>
                      </a:r>
                      <a:r>
                        <a:rPr lang="en-US" sz="1100" kern="100">
                          <a:effectLst/>
                        </a:rPr>
                        <a:t>id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295131984"/>
                  </a:ext>
                </a:extLst>
              </a:tr>
              <a:tr h="226298">
                <a:tc>
                  <a:txBody>
                    <a:bodyPr/>
                    <a:lstStyle/>
                    <a:p>
                      <a:pPr algn="ctr">
                        <a:lnSpc>
                          <a:spcPts val="2000"/>
                        </a:lnSpc>
                        <a:spcAft>
                          <a:spcPts val="1000"/>
                        </a:spcAft>
                      </a:pPr>
                      <a:r>
                        <a:rPr lang="en-US" sz="1100" kern="100">
                          <a:effectLst/>
                        </a:rPr>
                        <a:t>ename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题目名称</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2229175969"/>
                  </a:ext>
                </a:extLst>
              </a:tr>
              <a:tr h="226298">
                <a:tc>
                  <a:txBody>
                    <a:bodyPr/>
                    <a:lstStyle/>
                    <a:p>
                      <a:pPr algn="ctr">
                        <a:lnSpc>
                          <a:spcPts val="2000"/>
                        </a:lnSpc>
                        <a:spcAft>
                          <a:spcPts val="1000"/>
                        </a:spcAft>
                      </a:pPr>
                      <a:r>
                        <a:rPr lang="en-US" sz="1100" kern="100">
                          <a:effectLst/>
                        </a:rPr>
                        <a:t>detail</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题目内容</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3609134106"/>
                  </a:ext>
                </a:extLst>
              </a:tr>
              <a:tr h="226298">
                <a:tc>
                  <a:txBody>
                    <a:bodyPr/>
                    <a:lstStyle/>
                    <a:p>
                      <a:pPr algn="ctr">
                        <a:lnSpc>
                          <a:spcPts val="2000"/>
                        </a:lnSpc>
                        <a:spcAft>
                          <a:spcPts val="1000"/>
                        </a:spcAft>
                      </a:pPr>
                      <a:r>
                        <a:rPr lang="en-US" sz="1100" kern="100">
                          <a:effectLst/>
                        </a:rPr>
                        <a:t>lan</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题目语言</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2858634582"/>
                  </a:ext>
                </a:extLst>
              </a:tr>
              <a:tr h="452596">
                <a:tc>
                  <a:txBody>
                    <a:bodyPr/>
                    <a:lstStyle/>
                    <a:p>
                      <a:pPr algn="ctr">
                        <a:lnSpc>
                          <a:spcPts val="2000"/>
                        </a:lnSpc>
                        <a:spcAft>
                          <a:spcPts val="1000"/>
                        </a:spcAft>
                      </a:pPr>
                      <a:r>
                        <a:rPr lang="en-US" sz="1100" kern="100">
                          <a:effectLst/>
                        </a:rPr>
                        <a:t>in_args_type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输入参数类型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674606490"/>
                  </a:ext>
                </a:extLst>
              </a:tr>
              <a:tr h="452596">
                <a:tc>
                  <a:txBody>
                    <a:bodyPr/>
                    <a:lstStyle/>
                    <a:p>
                      <a:pPr algn="ctr">
                        <a:lnSpc>
                          <a:spcPts val="2000"/>
                        </a:lnSpc>
                        <a:spcAft>
                          <a:spcPts val="1000"/>
                        </a:spcAft>
                      </a:pPr>
                      <a:r>
                        <a:rPr lang="en-US" sz="1100" kern="100">
                          <a:effectLst/>
                        </a:rPr>
                        <a:t>out_args_type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输出参数类型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2504616791"/>
                  </a:ext>
                </a:extLst>
              </a:tr>
              <a:tr h="226298">
                <a:tc>
                  <a:txBody>
                    <a:bodyPr/>
                    <a:lstStyle/>
                    <a:p>
                      <a:pPr algn="ctr">
                        <a:lnSpc>
                          <a:spcPts val="2000"/>
                        </a:lnSpc>
                        <a:spcAft>
                          <a:spcPts val="1000"/>
                        </a:spcAft>
                      </a:pPr>
                      <a:r>
                        <a:rPr lang="en-US" sz="1100" kern="100">
                          <a:effectLst/>
                        </a:rPr>
                        <a:t>in_args</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输入参数</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3818089478"/>
                  </a:ext>
                </a:extLst>
              </a:tr>
              <a:tr h="226298">
                <a:tc>
                  <a:txBody>
                    <a:bodyPr/>
                    <a:lstStyle/>
                    <a:p>
                      <a:pPr algn="ctr">
                        <a:lnSpc>
                          <a:spcPts val="2000"/>
                        </a:lnSpc>
                        <a:spcAft>
                          <a:spcPts val="1000"/>
                        </a:spcAft>
                      </a:pPr>
                      <a:r>
                        <a:rPr lang="en-US" sz="1100" kern="100">
                          <a:effectLst/>
                        </a:rPr>
                        <a:t>out_args</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输出参数</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3580554944"/>
                  </a:ext>
                </a:extLst>
              </a:tr>
              <a:tr h="226298">
                <a:tc>
                  <a:txBody>
                    <a:bodyPr/>
                    <a:lstStyle/>
                    <a:p>
                      <a:pPr algn="ctr">
                        <a:lnSpc>
                          <a:spcPts val="2000"/>
                        </a:lnSpc>
                        <a:spcAft>
                          <a:spcPts val="1000"/>
                        </a:spcAft>
                      </a:pPr>
                      <a:r>
                        <a:rPr lang="en-US" sz="1100" kern="100">
                          <a:effectLst/>
                        </a:rPr>
                        <a:t>deadline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datetime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提交截止时间</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4270972650"/>
                  </a:ext>
                </a:extLst>
              </a:tr>
              <a:tr h="452596">
                <a:tc>
                  <a:txBody>
                    <a:bodyPr/>
                    <a:lstStyle/>
                    <a:p>
                      <a:pPr algn="ctr">
                        <a:lnSpc>
                          <a:spcPts val="2000"/>
                        </a:lnSpc>
                        <a:spcAft>
                          <a:spcPts val="1000"/>
                        </a:spcAft>
                      </a:pPr>
                      <a:r>
                        <a:rPr lang="en-US" sz="1100" kern="100">
                          <a:effectLst/>
                        </a:rPr>
                        <a:t>create_by</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创建者</a:t>
                      </a:r>
                      <a:r>
                        <a:rPr lang="en-US" sz="1100" kern="100">
                          <a:effectLst/>
                        </a:rPr>
                        <a:t>,</a:t>
                      </a:r>
                      <a:r>
                        <a:rPr lang="zh-CN" sz="1100" kern="100">
                          <a:effectLst/>
                        </a:rPr>
                        <a:t>出题人</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3789811997"/>
                  </a:ext>
                </a:extLst>
              </a:tr>
              <a:tr h="452596">
                <a:tc>
                  <a:txBody>
                    <a:bodyPr/>
                    <a:lstStyle/>
                    <a:p>
                      <a:pPr algn="ctr">
                        <a:lnSpc>
                          <a:spcPts val="2000"/>
                        </a:lnSpc>
                        <a:spcAft>
                          <a:spcPts val="1000"/>
                        </a:spcAft>
                      </a:pPr>
                      <a:r>
                        <a:rPr lang="en-US" sz="1100" kern="100">
                          <a:effectLst/>
                        </a:rPr>
                        <a:t>create_date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datetime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创建时间</a:t>
                      </a:r>
                      <a:r>
                        <a:rPr lang="en-US" sz="1100" kern="100">
                          <a:effectLst/>
                        </a:rPr>
                        <a:t>,</a:t>
                      </a:r>
                      <a:r>
                        <a:rPr lang="zh-CN" sz="1100" kern="100">
                          <a:effectLst/>
                        </a:rPr>
                        <a:t>出题时间</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3581375408"/>
                  </a:ext>
                </a:extLst>
              </a:tr>
              <a:tr h="226298">
                <a:tc>
                  <a:txBody>
                    <a:bodyPr/>
                    <a:lstStyle/>
                    <a:p>
                      <a:pPr algn="ctr">
                        <a:lnSpc>
                          <a:spcPts val="2000"/>
                        </a:lnSpc>
                        <a:spcAft>
                          <a:spcPts val="1000"/>
                        </a:spcAft>
                      </a:pPr>
                      <a:r>
                        <a:rPr lang="en-US" sz="1100" kern="100">
                          <a:effectLst/>
                        </a:rPr>
                        <a:t>update_by</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更新者</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2866349191"/>
                  </a:ext>
                </a:extLst>
              </a:tr>
              <a:tr h="226298">
                <a:tc>
                  <a:txBody>
                    <a:bodyPr/>
                    <a:lstStyle/>
                    <a:p>
                      <a:pPr algn="ctr">
                        <a:lnSpc>
                          <a:spcPts val="2000"/>
                        </a:lnSpc>
                        <a:spcAft>
                          <a:spcPts val="1000"/>
                        </a:spcAft>
                      </a:pPr>
                      <a:r>
                        <a:rPr lang="en-US" sz="1100" kern="100">
                          <a:effectLst/>
                        </a:rPr>
                        <a:t>update_date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datetime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更新时间</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2177451106"/>
                  </a:ext>
                </a:extLst>
              </a:tr>
              <a:tr h="226298">
                <a:tc>
                  <a:txBody>
                    <a:bodyPr/>
                    <a:lstStyle/>
                    <a:p>
                      <a:pPr algn="ctr">
                        <a:lnSpc>
                          <a:spcPts val="2000"/>
                        </a:lnSpc>
                        <a:spcAft>
                          <a:spcPts val="1000"/>
                        </a:spcAft>
                      </a:pPr>
                      <a:r>
                        <a:rPr lang="en-US" sz="1100" kern="100">
                          <a:effectLst/>
                        </a:rPr>
                        <a:t>remarks</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varchar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a:effectLst/>
                        </a:rPr>
                        <a:t>备注信息</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3216316250"/>
                  </a:ext>
                </a:extLst>
              </a:tr>
              <a:tr h="226298">
                <a:tc>
                  <a:txBody>
                    <a:bodyPr/>
                    <a:lstStyle/>
                    <a:p>
                      <a:pPr algn="ctr">
                        <a:lnSpc>
                          <a:spcPts val="2000"/>
                        </a:lnSpc>
                        <a:spcAft>
                          <a:spcPts val="1000"/>
                        </a:spcAft>
                      </a:pPr>
                      <a:r>
                        <a:rPr lang="en-US" sz="1100" kern="100">
                          <a:effectLst/>
                        </a:rPr>
                        <a:t>del_flag</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en-US" sz="1100" kern="100">
                          <a:effectLst/>
                        </a:rPr>
                        <a:t>char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indent="304800" algn="ctr">
                        <a:lnSpc>
                          <a:spcPts val="2000"/>
                        </a:lnSpc>
                        <a:spcAft>
                          <a:spcPts val="1000"/>
                        </a:spcAft>
                      </a:pPr>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tc>
                  <a:txBody>
                    <a:bodyPr/>
                    <a:lstStyle/>
                    <a:p>
                      <a:pPr algn="ctr">
                        <a:lnSpc>
                          <a:spcPts val="2000"/>
                        </a:lnSpc>
                        <a:spcAft>
                          <a:spcPts val="1000"/>
                        </a:spcAft>
                      </a:pPr>
                      <a:r>
                        <a:rPr lang="zh-CN" sz="1100" kern="100" dirty="0">
                          <a:effectLst/>
                        </a:rPr>
                        <a:t>删除标记</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100" marR="61100" marT="0" marB="0"/>
                </a:tc>
                <a:extLst>
                  <a:ext uri="{0D108BD9-81ED-4DB2-BD59-A6C34878D82A}">
                    <a16:rowId xmlns:a16="http://schemas.microsoft.com/office/drawing/2014/main" val="559057921"/>
                  </a:ext>
                </a:extLst>
              </a:tr>
            </a:tbl>
          </a:graphicData>
        </a:graphic>
      </p:graphicFrame>
      <p:sp>
        <p:nvSpPr>
          <p:cNvPr id="6" name="Rectangle 1"/>
          <p:cNvSpPr>
            <a:spLocks noChangeArrowheads="1"/>
          </p:cNvSpPr>
          <p:nvPr/>
        </p:nvSpPr>
        <p:spPr bwMode="auto">
          <a:xfrm>
            <a:off x="1403779" y="210859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04800" rtl="0" eaLnBrk="0" hangingPunct="0">
              <a:defRPr>
                <a:solidFill>
                  <a:schemeClr val="tx1"/>
                </a:solidFill>
                <a:latin typeface="Arial" panose="020B0604020202020204" pitchFamily="34" charset="0"/>
              </a:defRPr>
            </a:lvl1pPr>
            <a:lvl2pPr rtl="0" eaLnBrk="0" hangingPunct="0">
              <a:defRPr>
                <a:solidFill>
                  <a:schemeClr val="tx1"/>
                </a:solidFill>
                <a:latin typeface="Arial" panose="020B0604020202020204" pitchFamily="34" charset="0"/>
              </a:defRPr>
            </a:lvl2pPr>
            <a:lvl3pPr rtl="0" eaLnBrk="0" hangingPunct="0">
              <a:defRPr>
                <a:solidFill>
                  <a:schemeClr val="tx1"/>
                </a:solidFill>
                <a:latin typeface="Arial" panose="020B0604020202020204" pitchFamily="34" charset="0"/>
              </a:defRPr>
            </a:lvl3pPr>
            <a:lvl4pPr rtl="0" eaLnBrk="0" hangingPunct="0">
              <a:defRPr>
                <a:solidFill>
                  <a:schemeClr val="tx1"/>
                </a:solidFill>
                <a:latin typeface="Arial" panose="020B0604020202020204" pitchFamily="34" charset="0"/>
              </a:defRPr>
            </a:lvl4pPr>
            <a:lvl5pPr rtl="0" eaLnBrk="0" hangingPunct="0">
              <a:defRPr>
                <a:solidFill>
                  <a:schemeClr val="tx1"/>
                </a:solidFill>
                <a:latin typeface="Arial" panose="020B0604020202020204" pitchFamily="34" charset="0"/>
              </a:defRPr>
            </a:lvl5pPr>
            <a:lvl6pPr rtl="0" eaLnBrk="0" hangingPunct="0">
              <a:defRPr>
                <a:solidFill>
                  <a:schemeClr val="tx1"/>
                </a:solidFill>
                <a:latin typeface="Arial" panose="020B0604020202020204" pitchFamily="34" charset="0"/>
              </a:defRPr>
            </a:lvl6pPr>
            <a:lvl7pPr rtl="0" eaLnBrk="0" hangingPunct="0">
              <a:defRPr>
                <a:solidFill>
                  <a:schemeClr val="tx1"/>
                </a:solidFill>
                <a:latin typeface="Arial" panose="020B0604020202020204" pitchFamily="34" charset="0"/>
              </a:defRPr>
            </a:lvl7pPr>
            <a:lvl8pPr rtl="0" eaLnBrk="0" hangingPunct="0">
              <a:defRPr>
                <a:solidFill>
                  <a:schemeClr val="tx1"/>
                </a:solidFill>
                <a:latin typeface="Arial" panose="020B0604020202020204" pitchFamily="34" charset="0"/>
              </a:defRPr>
            </a:lvl8pPr>
            <a:lvl9pPr rtl="0" eaLnBrk="0" hangingPunct="0">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5" name="矩形 4"/>
          <p:cNvSpPr/>
          <p:nvPr/>
        </p:nvSpPr>
        <p:spPr>
          <a:xfrm>
            <a:off x="0" y="1308100"/>
            <a:ext cx="2236510" cy="646331"/>
          </a:xfrm>
          <a:prstGeom prst="rect">
            <a:avLst/>
          </a:prstGeom>
        </p:spPr>
        <p:txBody>
          <a:bodyPr wrap="none">
            <a:spAutoFit/>
          </a:bodyPr>
          <a:lstStyle/>
          <a:p>
            <a:r>
              <a:rPr lang="zh-CN" altLang="zh-CN" dirty="0"/>
              <a:t>三、抄袭相似：</a:t>
            </a:r>
          </a:p>
          <a:p>
            <a:r>
              <a:rPr lang="zh-CN" altLang="zh-CN" dirty="0"/>
              <a:t>抄袭相似表：</a:t>
            </a:r>
            <a:r>
              <a:rPr lang="en-US" altLang="zh-CN" dirty="0"/>
              <a:t>similar</a:t>
            </a:r>
            <a:endParaRPr lang="zh-CN" altLang="zh-CN" dirty="0"/>
          </a:p>
        </p:txBody>
      </p:sp>
      <p:graphicFrame>
        <p:nvGraphicFramePr>
          <p:cNvPr id="6" name="表格 5"/>
          <p:cNvGraphicFramePr>
            <a:graphicFrameLocks noGrp="1"/>
          </p:cNvGraphicFramePr>
          <p:nvPr>
            <p:extLst>
              <p:ext uri="{D42A27DB-BD31-4B8C-83A1-F6EECF244321}">
                <p14:modId xmlns:p14="http://schemas.microsoft.com/office/powerpoint/2010/main" val="1824611361"/>
              </p:ext>
            </p:extLst>
          </p:nvPr>
        </p:nvGraphicFramePr>
        <p:xfrm>
          <a:off x="755576" y="2492896"/>
          <a:ext cx="5342890" cy="3048000"/>
        </p:xfrm>
        <a:graphic>
          <a:graphicData uri="http://schemas.openxmlformats.org/drawingml/2006/table">
            <a:tbl>
              <a:tblPr>
                <a:tableStyleId>{5C22544A-7EE6-4342-B048-85BDC9FD1C3A}</a:tableStyleId>
              </a:tblPr>
              <a:tblGrid>
                <a:gridCol w="1013460">
                  <a:extLst>
                    <a:ext uri="{9D8B030D-6E8A-4147-A177-3AD203B41FA5}">
                      <a16:colId xmlns:a16="http://schemas.microsoft.com/office/drawing/2014/main" val="2440539792"/>
                    </a:ext>
                  </a:extLst>
                </a:gridCol>
                <a:gridCol w="1082040">
                  <a:extLst>
                    <a:ext uri="{9D8B030D-6E8A-4147-A177-3AD203B41FA5}">
                      <a16:colId xmlns:a16="http://schemas.microsoft.com/office/drawing/2014/main" val="3120744788"/>
                    </a:ext>
                  </a:extLst>
                </a:gridCol>
                <a:gridCol w="932815">
                  <a:extLst>
                    <a:ext uri="{9D8B030D-6E8A-4147-A177-3AD203B41FA5}">
                      <a16:colId xmlns:a16="http://schemas.microsoft.com/office/drawing/2014/main" val="758393589"/>
                    </a:ext>
                  </a:extLst>
                </a:gridCol>
                <a:gridCol w="1231900">
                  <a:extLst>
                    <a:ext uri="{9D8B030D-6E8A-4147-A177-3AD203B41FA5}">
                      <a16:colId xmlns:a16="http://schemas.microsoft.com/office/drawing/2014/main" val="612576519"/>
                    </a:ext>
                  </a:extLst>
                </a:gridCol>
                <a:gridCol w="1082675">
                  <a:extLst>
                    <a:ext uri="{9D8B030D-6E8A-4147-A177-3AD203B41FA5}">
                      <a16:colId xmlns:a16="http://schemas.microsoft.com/office/drawing/2014/main" val="168348205"/>
                    </a:ext>
                  </a:extLst>
                </a:gridCol>
              </a:tblGrid>
              <a:tr h="0">
                <a:tc>
                  <a:txBody>
                    <a:bodyPr/>
                    <a:lstStyle/>
                    <a:p>
                      <a:pPr algn="ctr">
                        <a:lnSpc>
                          <a:spcPts val="2000"/>
                        </a:lnSpc>
                        <a:spcAft>
                          <a:spcPts val="1000"/>
                        </a:spcAft>
                      </a:pPr>
                      <a:r>
                        <a:rPr lang="zh-CN" sz="1200" kern="10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关键字</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注释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03060844"/>
                  </a:ext>
                </a:extLst>
              </a:tr>
              <a:tr h="0">
                <a:tc>
                  <a:txBody>
                    <a:bodyPr/>
                    <a:lstStyle/>
                    <a:p>
                      <a:pPr algn="ctr">
                        <a:lnSpc>
                          <a:spcPts val="2000"/>
                        </a:lnSpc>
                        <a:spcAft>
                          <a:spcPts val="1000"/>
                        </a:spcAft>
                      </a:pPr>
                      <a:r>
                        <a:rPr lang="en-US" sz="1200" kern="100">
                          <a:effectLst/>
                        </a:rPr>
                        <a:t>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en-US" sz="1200" kern="100">
                          <a:effectLst/>
                        </a:rPr>
                        <a:t>varchar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en-US" sz="1200" kern="100">
                          <a:effectLst/>
                        </a:rPr>
                        <a:t>YES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主键自增</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相似结果编号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7101560"/>
                  </a:ext>
                </a:extLst>
              </a:tr>
              <a:tr h="0">
                <a:tc>
                  <a:txBody>
                    <a:bodyPr/>
                    <a:lstStyle/>
                    <a:p>
                      <a:pPr algn="ctr">
                        <a:lnSpc>
                          <a:spcPts val="2000"/>
                        </a:lnSpc>
                        <a:spcAft>
                          <a:spcPts val="1000"/>
                        </a:spcAft>
                      </a:pPr>
                      <a:r>
                        <a:rPr lang="en-US" sz="1200" kern="100">
                          <a:effectLst/>
                        </a:rPr>
                        <a:t>eid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en-US" sz="1200" kern="100">
                          <a:effectLst/>
                        </a:rPr>
                        <a:t>varchar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题目编号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89583217"/>
                  </a:ext>
                </a:extLst>
              </a:tr>
              <a:tr h="0">
                <a:tc>
                  <a:txBody>
                    <a:bodyPr/>
                    <a:lstStyle/>
                    <a:p>
                      <a:pPr algn="ctr">
                        <a:lnSpc>
                          <a:spcPts val="2000"/>
                        </a:lnSpc>
                        <a:spcAft>
                          <a:spcPts val="1000"/>
                        </a:spcAft>
                      </a:pPr>
                      <a:r>
                        <a:rPr lang="en-US" sz="1200" kern="100">
                          <a:effectLst/>
                        </a:rPr>
                        <a:t>uid1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en-US" sz="1200" kern="100">
                          <a:effectLst/>
                        </a:rPr>
                        <a:t>varchar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学号</a:t>
                      </a:r>
                      <a:r>
                        <a:rPr lang="en-US" sz="120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1434825"/>
                  </a:ext>
                </a:extLst>
              </a:tr>
              <a:tr h="0">
                <a:tc>
                  <a:txBody>
                    <a:bodyPr/>
                    <a:lstStyle/>
                    <a:p>
                      <a:pPr algn="ctr">
                        <a:lnSpc>
                          <a:spcPts val="2000"/>
                        </a:lnSpc>
                        <a:spcAft>
                          <a:spcPts val="1000"/>
                        </a:spcAft>
                      </a:pPr>
                      <a:r>
                        <a:rPr lang="en-US" sz="1200" kern="100">
                          <a:effectLst/>
                        </a:rPr>
                        <a:t>uid2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en-US" sz="1200" kern="100">
                          <a:effectLst/>
                        </a:rPr>
                        <a:t>varchar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学号</a:t>
                      </a:r>
                      <a:r>
                        <a:rPr lang="en-US" sz="1200" kern="10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9570404"/>
                  </a:ext>
                </a:extLst>
              </a:tr>
              <a:tr h="0">
                <a:tc>
                  <a:txBody>
                    <a:bodyPr/>
                    <a:lstStyle/>
                    <a:p>
                      <a:pPr algn="ctr">
                        <a:lnSpc>
                          <a:spcPts val="2000"/>
                        </a:lnSpc>
                        <a:spcAft>
                          <a:spcPts val="1000"/>
                        </a:spcAft>
                      </a:pPr>
                      <a:r>
                        <a:rPr lang="en-US" sz="1200" kern="100">
                          <a:effectLst/>
                        </a:rPr>
                        <a:t>similar_rate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en-US" sz="1200" kern="100">
                          <a:effectLst/>
                        </a:rPr>
                        <a:t>decimal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相似率</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1771793"/>
                  </a:ext>
                </a:extLst>
              </a:tr>
              <a:tr h="0">
                <a:tc>
                  <a:txBody>
                    <a:bodyPr/>
                    <a:lstStyle/>
                    <a:p>
                      <a:pPr algn="ctr">
                        <a:lnSpc>
                          <a:spcPts val="2000"/>
                        </a:lnSpc>
                        <a:spcAft>
                          <a:spcPts val="1000"/>
                        </a:spcAft>
                      </a:pPr>
                      <a:r>
                        <a:rPr lang="en-US" sz="1200" kern="100">
                          <a:effectLst/>
                        </a:rPr>
                        <a:t>create_by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en-US" sz="1200" kern="100">
                          <a:effectLst/>
                        </a:rPr>
                        <a:t>varchar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创建者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5268804"/>
                  </a:ext>
                </a:extLst>
              </a:tr>
              <a:tr h="0">
                <a:tc>
                  <a:txBody>
                    <a:bodyPr/>
                    <a:lstStyle/>
                    <a:p>
                      <a:pPr algn="ctr">
                        <a:lnSpc>
                          <a:spcPts val="2000"/>
                        </a:lnSpc>
                        <a:spcAft>
                          <a:spcPts val="1000"/>
                        </a:spcAft>
                      </a:pPr>
                      <a:r>
                        <a:rPr lang="en-US" sz="1200" kern="100">
                          <a:effectLst/>
                        </a:rPr>
                        <a:t>create_date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en-US" sz="1200" kern="100">
                          <a:effectLst/>
                        </a:rPr>
                        <a:t>datetime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创建时间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852846"/>
                  </a:ext>
                </a:extLst>
              </a:tr>
              <a:tr h="0">
                <a:tc>
                  <a:txBody>
                    <a:bodyPr/>
                    <a:lstStyle/>
                    <a:p>
                      <a:pPr algn="ctr">
                        <a:lnSpc>
                          <a:spcPts val="2000"/>
                        </a:lnSpc>
                        <a:spcAft>
                          <a:spcPts val="1000"/>
                        </a:spcAft>
                      </a:pPr>
                      <a:r>
                        <a:rPr lang="en-US" sz="1200" kern="100">
                          <a:effectLst/>
                        </a:rPr>
                        <a:t>update_by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en-US" sz="1200" kern="100">
                          <a:effectLst/>
                        </a:rPr>
                        <a:t>varchar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更新者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7406901"/>
                  </a:ext>
                </a:extLst>
              </a:tr>
              <a:tr h="0">
                <a:tc>
                  <a:txBody>
                    <a:bodyPr/>
                    <a:lstStyle/>
                    <a:p>
                      <a:pPr algn="ctr">
                        <a:lnSpc>
                          <a:spcPts val="2000"/>
                        </a:lnSpc>
                        <a:spcAft>
                          <a:spcPts val="1000"/>
                        </a:spcAft>
                      </a:pPr>
                      <a:r>
                        <a:rPr lang="en-US" sz="1200" kern="100">
                          <a:effectLst/>
                        </a:rPr>
                        <a:t>update_date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en-US" sz="1200" kern="100">
                          <a:effectLst/>
                        </a:rPr>
                        <a:t>datetime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更新时间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58728514"/>
                  </a:ext>
                </a:extLst>
              </a:tr>
              <a:tr h="0">
                <a:tc>
                  <a:txBody>
                    <a:bodyPr/>
                    <a:lstStyle/>
                    <a:p>
                      <a:pPr algn="ctr">
                        <a:lnSpc>
                          <a:spcPts val="2000"/>
                        </a:lnSpc>
                        <a:spcAft>
                          <a:spcPts val="1000"/>
                        </a:spcAft>
                      </a:pPr>
                      <a:r>
                        <a:rPr lang="en-US" sz="1200" kern="100">
                          <a:effectLst/>
                        </a:rPr>
                        <a:t>remarks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en-US" sz="1200" kern="100">
                          <a:effectLst/>
                        </a:rPr>
                        <a:t>varchar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a:effectLst/>
                        </a:rPr>
                        <a:t>备注信息</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54925279"/>
                  </a:ext>
                </a:extLst>
              </a:tr>
              <a:tr h="0">
                <a:tc>
                  <a:txBody>
                    <a:bodyPr/>
                    <a:lstStyle/>
                    <a:p>
                      <a:pPr algn="ctr">
                        <a:lnSpc>
                          <a:spcPts val="2000"/>
                        </a:lnSpc>
                        <a:spcAft>
                          <a:spcPts val="1000"/>
                        </a:spcAft>
                      </a:pPr>
                      <a:r>
                        <a:rPr lang="en-US" sz="1200" kern="100">
                          <a:effectLst/>
                        </a:rPr>
                        <a:t>del_flag</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en-US" sz="1200" kern="100">
                          <a:effectLst/>
                        </a:rPr>
                        <a:t>char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ts val="2000"/>
                        </a:lnSpc>
                        <a:spcAft>
                          <a:spcPts val="100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1000"/>
                        </a:spcAft>
                      </a:pPr>
                      <a:r>
                        <a:rPr lang="zh-CN" sz="1200" kern="100" dirty="0">
                          <a:effectLst/>
                        </a:rPr>
                        <a:t>删除标记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088456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3" name="矩形 2"/>
          <p:cNvSpPr/>
          <p:nvPr/>
        </p:nvSpPr>
        <p:spPr>
          <a:xfrm>
            <a:off x="0" y="1452563"/>
            <a:ext cx="4572000" cy="733534"/>
          </a:xfrm>
          <a:prstGeom prst="rect">
            <a:avLst/>
          </a:prstGeom>
        </p:spPr>
        <p:txBody>
          <a:bodyPr>
            <a:spAutoFit/>
          </a:bodyPr>
          <a:lstStyle/>
          <a:p>
            <a:pPr algn="just">
              <a:lnSpc>
                <a:spcPts val="2000"/>
              </a:lnSpc>
              <a:spcAft>
                <a:spcPts val="1000"/>
              </a:spcAft>
            </a:pPr>
            <a:r>
              <a:rPr lang="zh-CN" altLang="zh-CN" kern="100" dirty="0">
                <a:latin typeface="Calibri" panose="020F0502020204030204" pitchFamily="34" charset="0"/>
                <a:ea typeface="宋体" panose="02010600030101010101" pitchFamily="2" charset="-122"/>
                <a:cs typeface="宋体" panose="02010600030101010101" pitchFamily="2" charset="-122"/>
              </a:rPr>
              <a:t>四、结果</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宋体" panose="02010600030101010101" pitchFamily="2" charset="-122"/>
                <a:ea typeface="宋体" panose="02010600030101010101" pitchFamily="2" charset="-122"/>
                <a:cs typeface="宋体" panose="02010600030101010101" pitchFamily="2" charset="-122"/>
              </a:rPr>
              <a:t> </a:t>
            </a:r>
            <a:r>
              <a:rPr lang="zh-CN" altLang="zh-CN" kern="100" dirty="0">
                <a:latin typeface="Calibri" panose="020F0502020204030204" pitchFamily="34" charset="0"/>
                <a:ea typeface="宋体" panose="02010600030101010101" pitchFamily="2" charset="-122"/>
                <a:cs typeface="宋体" panose="02010600030101010101" pitchFamily="2" charset="-122"/>
              </a:rPr>
              <a:t>结果表名：</a:t>
            </a:r>
            <a:r>
              <a:rPr lang="en-US" altLang="zh-CN" kern="100" dirty="0">
                <a:latin typeface="Calibri" panose="020F0502020204030204" pitchFamily="34" charset="0"/>
                <a:ea typeface="宋体" panose="02010600030101010101" pitchFamily="2" charset="-122"/>
                <a:cs typeface="宋体" panose="02010600030101010101" pitchFamily="2" charset="-122"/>
              </a:rPr>
              <a:t>result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297351048"/>
              </p:ext>
            </p:extLst>
          </p:nvPr>
        </p:nvGraphicFramePr>
        <p:xfrm>
          <a:off x="1329690" y="2186097"/>
          <a:ext cx="5225226" cy="4627880"/>
        </p:xfrm>
        <a:graphic>
          <a:graphicData uri="http://schemas.openxmlformats.org/drawingml/2006/table">
            <a:tbl>
              <a:tblPr>
                <a:tableStyleId>{5C22544A-7EE6-4342-B048-85BDC9FD1C3A}</a:tableStyleId>
              </a:tblPr>
              <a:tblGrid>
                <a:gridCol w="991141">
                  <a:extLst>
                    <a:ext uri="{9D8B030D-6E8A-4147-A177-3AD203B41FA5}">
                      <a16:colId xmlns:a16="http://schemas.microsoft.com/office/drawing/2014/main" val="3888700800"/>
                    </a:ext>
                  </a:extLst>
                </a:gridCol>
                <a:gridCol w="1058211">
                  <a:extLst>
                    <a:ext uri="{9D8B030D-6E8A-4147-A177-3AD203B41FA5}">
                      <a16:colId xmlns:a16="http://schemas.microsoft.com/office/drawing/2014/main" val="1369408038"/>
                    </a:ext>
                  </a:extLst>
                </a:gridCol>
                <a:gridCol w="752671">
                  <a:extLst>
                    <a:ext uri="{9D8B030D-6E8A-4147-A177-3AD203B41FA5}">
                      <a16:colId xmlns:a16="http://schemas.microsoft.com/office/drawing/2014/main" val="1715686452"/>
                    </a:ext>
                  </a:extLst>
                </a:gridCol>
                <a:gridCol w="1191108">
                  <a:extLst>
                    <a:ext uri="{9D8B030D-6E8A-4147-A177-3AD203B41FA5}">
                      <a16:colId xmlns:a16="http://schemas.microsoft.com/office/drawing/2014/main" val="1574668998"/>
                    </a:ext>
                  </a:extLst>
                </a:gridCol>
                <a:gridCol w="1232095">
                  <a:extLst>
                    <a:ext uri="{9D8B030D-6E8A-4147-A177-3AD203B41FA5}">
                      <a16:colId xmlns:a16="http://schemas.microsoft.com/office/drawing/2014/main" val="4041265471"/>
                    </a:ext>
                  </a:extLst>
                </a:gridCol>
              </a:tblGrid>
              <a:tr h="248406">
                <a:tc>
                  <a:txBody>
                    <a:bodyPr/>
                    <a:lstStyle/>
                    <a:p>
                      <a:pPr algn="ctr">
                        <a:lnSpc>
                          <a:spcPts val="2000"/>
                        </a:lnSpc>
                        <a:spcAft>
                          <a:spcPts val="1000"/>
                        </a:spcAft>
                      </a:pPr>
                      <a:r>
                        <a:rPr lang="zh-CN" sz="1200" kern="100">
                          <a:effectLst/>
                        </a:rPr>
                        <a:t>字段</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类型</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关键字</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说明</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注释</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2423360935"/>
                  </a:ext>
                </a:extLst>
              </a:tr>
              <a:tr h="248406">
                <a:tc>
                  <a:txBody>
                    <a:bodyPr/>
                    <a:lstStyle/>
                    <a:p>
                      <a:pPr algn="ctr">
                        <a:lnSpc>
                          <a:spcPts val="2000"/>
                        </a:lnSpc>
                        <a:spcAft>
                          <a:spcPts val="1000"/>
                        </a:spcAft>
                      </a:pPr>
                      <a:r>
                        <a:rPr lang="en-US" sz="1200" kern="100">
                          <a:effectLst/>
                        </a:rPr>
                        <a:t>id</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varchar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YES</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主键自增</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结果编号</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2054837946"/>
                  </a:ext>
                </a:extLst>
              </a:tr>
              <a:tr h="248406">
                <a:tc>
                  <a:txBody>
                    <a:bodyPr/>
                    <a:lstStyle/>
                    <a:p>
                      <a:pPr algn="ctr">
                        <a:lnSpc>
                          <a:spcPts val="2000"/>
                        </a:lnSpc>
                        <a:spcAft>
                          <a:spcPts val="1000"/>
                        </a:spcAft>
                      </a:pPr>
                      <a:r>
                        <a:rPr lang="en-US" sz="1200" kern="100">
                          <a:effectLst/>
                        </a:rPr>
                        <a:t>uid</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varchar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主键自增</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用户编号</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2094200825"/>
                  </a:ext>
                </a:extLst>
              </a:tr>
              <a:tr h="248406">
                <a:tc>
                  <a:txBody>
                    <a:bodyPr/>
                    <a:lstStyle/>
                    <a:p>
                      <a:pPr algn="ctr">
                        <a:lnSpc>
                          <a:spcPts val="2000"/>
                        </a:lnSpc>
                        <a:spcAft>
                          <a:spcPts val="1000"/>
                        </a:spcAft>
                      </a:pPr>
                      <a:r>
                        <a:rPr lang="en-US" sz="1200" kern="100">
                          <a:effectLst/>
                        </a:rPr>
                        <a:t>eid</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varchar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主键自增</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题目编号</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2260188840"/>
                  </a:ext>
                </a:extLst>
              </a:tr>
              <a:tr h="248406">
                <a:tc>
                  <a:txBody>
                    <a:bodyPr/>
                    <a:lstStyle/>
                    <a:p>
                      <a:pPr algn="ctr">
                        <a:lnSpc>
                          <a:spcPts val="2000"/>
                        </a:lnSpc>
                        <a:spcAft>
                          <a:spcPts val="1000"/>
                        </a:spcAft>
                      </a:pPr>
                      <a:r>
                        <a:rPr lang="en-US" sz="1200" kern="100">
                          <a:effectLst/>
                        </a:rPr>
                        <a:t>code</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varchar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代码</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1602214003"/>
                  </a:ext>
                </a:extLst>
              </a:tr>
              <a:tr h="496813">
                <a:tc>
                  <a:txBody>
                    <a:bodyPr/>
                    <a:lstStyle/>
                    <a:p>
                      <a:pPr algn="ctr">
                        <a:lnSpc>
                          <a:spcPts val="2000"/>
                        </a:lnSpc>
                        <a:spcAft>
                          <a:spcPts val="1000"/>
                        </a:spcAft>
                      </a:pPr>
                      <a:r>
                        <a:rPr lang="en-US" sz="1200" kern="100">
                          <a:effectLst/>
                        </a:rPr>
                        <a:t>compile</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char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0(</a:t>
                      </a:r>
                      <a:r>
                        <a:rPr lang="zh-CN" sz="1200" kern="100">
                          <a:effectLst/>
                        </a:rPr>
                        <a:t>通过</a:t>
                      </a:r>
                      <a:r>
                        <a:rPr lang="en-US" sz="1200" kern="100">
                          <a:effectLst/>
                        </a:rPr>
                        <a:t>),1(</a:t>
                      </a:r>
                      <a:r>
                        <a:rPr lang="zh-CN" sz="1200" kern="100">
                          <a:effectLst/>
                        </a:rPr>
                        <a:t>不通过</a:t>
                      </a:r>
                      <a:r>
                        <a:rPr lang="en-US" sz="1200" kern="100">
                          <a:effectLst/>
                        </a:rPr>
                        <a:t>)</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编译</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2545109024"/>
                  </a:ext>
                </a:extLst>
              </a:tr>
              <a:tr h="496813">
                <a:tc>
                  <a:txBody>
                    <a:bodyPr/>
                    <a:lstStyle/>
                    <a:p>
                      <a:pPr algn="ctr">
                        <a:lnSpc>
                          <a:spcPts val="2000"/>
                        </a:lnSpc>
                        <a:spcAft>
                          <a:spcPts val="1000"/>
                        </a:spcAft>
                      </a:pPr>
                      <a:r>
                        <a:rPr lang="en-US" sz="1200" kern="100">
                          <a:effectLst/>
                        </a:rPr>
                        <a:t>timeout</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char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0(</a:t>
                      </a:r>
                      <a:r>
                        <a:rPr lang="zh-CN" sz="1200" kern="100">
                          <a:effectLst/>
                        </a:rPr>
                        <a:t>不超时</a:t>
                      </a:r>
                      <a:r>
                        <a:rPr lang="en-US" sz="1200" kern="100">
                          <a:effectLst/>
                        </a:rPr>
                        <a:t>),1(</a:t>
                      </a:r>
                      <a:r>
                        <a:rPr lang="zh-CN" sz="1200" kern="100">
                          <a:effectLst/>
                        </a:rPr>
                        <a:t>超时</a:t>
                      </a:r>
                      <a:r>
                        <a:rPr lang="en-US" sz="1200" kern="100">
                          <a:effectLst/>
                        </a:rPr>
                        <a:t>)</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执行超时</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973490207"/>
                  </a:ext>
                </a:extLst>
              </a:tr>
              <a:tr h="248406">
                <a:tc>
                  <a:txBody>
                    <a:bodyPr/>
                    <a:lstStyle/>
                    <a:p>
                      <a:pPr algn="ctr">
                        <a:lnSpc>
                          <a:spcPts val="2000"/>
                        </a:lnSpc>
                        <a:spcAft>
                          <a:spcPts val="1000"/>
                        </a:spcAft>
                      </a:pPr>
                      <a:r>
                        <a:rPr lang="en-US" sz="1200" kern="100">
                          <a:effectLst/>
                        </a:rPr>
                        <a:t>answer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char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just">
                        <a:lnSpc>
                          <a:spcPts val="2000"/>
                        </a:lnSpc>
                        <a:spcAft>
                          <a:spcPts val="1000"/>
                        </a:spcAft>
                      </a:pPr>
                      <a:r>
                        <a:rPr lang="en-US" sz="1200" kern="100">
                          <a:effectLst/>
                        </a:rPr>
                        <a:t>0(</a:t>
                      </a:r>
                      <a:r>
                        <a:rPr lang="zh-CN" sz="1200" kern="100">
                          <a:effectLst/>
                        </a:rPr>
                        <a:t>正确</a:t>
                      </a:r>
                      <a:r>
                        <a:rPr lang="en-US" sz="1200" kern="100">
                          <a:effectLst/>
                        </a:rPr>
                        <a:t>),1(</a:t>
                      </a:r>
                      <a:r>
                        <a:rPr lang="zh-CN" sz="1200" kern="100">
                          <a:effectLst/>
                        </a:rPr>
                        <a:t>错误</a:t>
                      </a:r>
                      <a:r>
                        <a:rPr lang="en-US" sz="1200" kern="100">
                          <a:effectLst/>
                        </a:rPr>
                        <a:t>)</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结果</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2604184370"/>
                  </a:ext>
                </a:extLst>
              </a:tr>
              <a:tr h="248406">
                <a:tc>
                  <a:txBody>
                    <a:bodyPr/>
                    <a:lstStyle/>
                    <a:p>
                      <a:pPr algn="ctr">
                        <a:lnSpc>
                          <a:spcPts val="2000"/>
                        </a:lnSpc>
                        <a:spcAft>
                          <a:spcPts val="1000"/>
                        </a:spcAft>
                      </a:pPr>
                      <a:r>
                        <a:rPr lang="en-US" sz="1200" kern="100">
                          <a:effectLst/>
                        </a:rPr>
                        <a:t>create_by</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varchar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just">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创建者</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2295051855"/>
                  </a:ext>
                </a:extLst>
              </a:tr>
              <a:tr h="496813">
                <a:tc>
                  <a:txBody>
                    <a:bodyPr/>
                    <a:lstStyle/>
                    <a:p>
                      <a:pPr algn="ctr">
                        <a:lnSpc>
                          <a:spcPts val="2000"/>
                        </a:lnSpc>
                        <a:spcAft>
                          <a:spcPts val="1000"/>
                        </a:spcAft>
                      </a:pPr>
                      <a:r>
                        <a:rPr lang="en-US" sz="1200" kern="100">
                          <a:effectLst/>
                        </a:rPr>
                        <a:t>create_date</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datetime</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just">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创建时间</a:t>
                      </a:r>
                      <a:r>
                        <a:rPr lang="en-US" sz="1200" kern="100">
                          <a:effectLst/>
                        </a:rPr>
                        <a:t>,</a:t>
                      </a:r>
                      <a:r>
                        <a:rPr lang="zh-CN" sz="1200" kern="100">
                          <a:effectLst/>
                        </a:rPr>
                        <a:t>首次提交时间</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2037532048"/>
                  </a:ext>
                </a:extLst>
              </a:tr>
              <a:tr h="248406">
                <a:tc>
                  <a:txBody>
                    <a:bodyPr/>
                    <a:lstStyle/>
                    <a:p>
                      <a:pPr algn="ctr">
                        <a:lnSpc>
                          <a:spcPts val="2000"/>
                        </a:lnSpc>
                        <a:spcAft>
                          <a:spcPts val="1000"/>
                        </a:spcAft>
                      </a:pPr>
                      <a:r>
                        <a:rPr lang="en-US" sz="1200" kern="100">
                          <a:effectLst/>
                        </a:rPr>
                        <a:t>update_by</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varchar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just">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更新者</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3525563483"/>
                  </a:ext>
                </a:extLst>
              </a:tr>
              <a:tr h="551462">
                <a:tc>
                  <a:txBody>
                    <a:bodyPr/>
                    <a:lstStyle/>
                    <a:p>
                      <a:pPr algn="ctr">
                        <a:lnSpc>
                          <a:spcPts val="2000"/>
                        </a:lnSpc>
                        <a:spcAft>
                          <a:spcPts val="1000"/>
                        </a:spcAft>
                      </a:pPr>
                      <a:r>
                        <a:rPr lang="en-US" sz="1200" kern="100">
                          <a:effectLst/>
                        </a:rPr>
                        <a:t>update_date</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datetime</a:t>
                      </a:r>
                      <a:endParaRPr lang="zh-CN" sz="1000" kern="100">
                        <a:effectLst/>
                      </a:endParaRPr>
                    </a:p>
                    <a:p>
                      <a:pPr algn="ctr">
                        <a:spcAft>
                          <a:spcPts val="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just">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更新时间</a:t>
                      </a:r>
                      <a:r>
                        <a:rPr lang="en-US" sz="1200" kern="100">
                          <a:effectLst/>
                        </a:rPr>
                        <a:t>,</a:t>
                      </a:r>
                      <a:r>
                        <a:rPr lang="zh-CN" sz="1200" kern="100">
                          <a:effectLst/>
                        </a:rPr>
                        <a:t>末次提交时间</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2580105873"/>
                  </a:ext>
                </a:extLst>
              </a:tr>
              <a:tr h="248406">
                <a:tc>
                  <a:txBody>
                    <a:bodyPr/>
                    <a:lstStyle/>
                    <a:p>
                      <a:pPr algn="ctr">
                        <a:lnSpc>
                          <a:spcPts val="2000"/>
                        </a:lnSpc>
                        <a:spcAft>
                          <a:spcPts val="1000"/>
                        </a:spcAft>
                      </a:pPr>
                      <a:r>
                        <a:rPr lang="en-US" sz="1200" kern="100">
                          <a:effectLst/>
                        </a:rPr>
                        <a:t>remarks</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varchar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just">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a:effectLst/>
                        </a:rPr>
                        <a:t>备注信息</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2752208196"/>
                  </a:ext>
                </a:extLst>
              </a:tr>
              <a:tr h="248406">
                <a:tc>
                  <a:txBody>
                    <a:bodyPr/>
                    <a:lstStyle/>
                    <a:p>
                      <a:pPr algn="ctr">
                        <a:lnSpc>
                          <a:spcPts val="2000"/>
                        </a:lnSpc>
                        <a:spcAft>
                          <a:spcPts val="1000"/>
                        </a:spcAft>
                      </a:pPr>
                      <a:r>
                        <a:rPr lang="en-US" sz="1200" kern="100">
                          <a:effectLst/>
                        </a:rPr>
                        <a:t>del_flag</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en-US" sz="1200" kern="100">
                          <a:effectLst/>
                        </a:rPr>
                        <a:t>char</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ctr">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indent="304800" algn="just">
                        <a:lnSpc>
                          <a:spcPts val="2000"/>
                        </a:lnSpc>
                        <a:spcAft>
                          <a:spcPts val="1000"/>
                        </a:spcAft>
                      </a:pPr>
                      <a:r>
                        <a:rPr lang="en-US" sz="1200" kern="100">
                          <a:effectLst/>
                        </a:rPr>
                        <a:t> </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tc>
                  <a:txBody>
                    <a:bodyPr/>
                    <a:lstStyle/>
                    <a:p>
                      <a:pPr algn="ctr">
                        <a:lnSpc>
                          <a:spcPts val="2000"/>
                        </a:lnSpc>
                        <a:spcAft>
                          <a:spcPts val="1000"/>
                        </a:spcAft>
                      </a:pPr>
                      <a:r>
                        <a:rPr lang="zh-CN" sz="1200" kern="100" dirty="0">
                          <a:effectLst/>
                        </a:rPr>
                        <a:t>删除标记</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070" marR="67070" marT="0" marB="0"/>
                </a:tc>
                <a:extLst>
                  <a:ext uri="{0D108BD9-81ED-4DB2-BD59-A6C34878D82A}">
                    <a16:rowId xmlns:a16="http://schemas.microsoft.com/office/drawing/2014/main" val="267041902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52730" y="1480185"/>
            <a:ext cx="8733790" cy="3046988"/>
          </a:xfrm>
          <a:prstGeom prst="rect">
            <a:avLst/>
          </a:prstGeom>
          <a:noFill/>
          <a:ln w="9525">
            <a:noFill/>
            <a:miter/>
          </a:ln>
        </p:spPr>
        <p:txBody>
          <a:bodyPr wrap="square">
            <a:spAutoFit/>
          </a:bodyPr>
          <a:lstStyle/>
          <a:p>
            <a:pPr marL="0" indent="0" algn="l"/>
            <a:r>
              <a:rPr lang="en-US" altLang="zh-CN" sz="2400" b="0" u="none" dirty="0">
                <a:latin typeface="宋体" charset="0"/>
                <a:ea typeface="宋体" charset="0"/>
                <a:cs typeface="宋体" charset="0"/>
              </a:rPr>
              <a:t>4.</a:t>
            </a:r>
            <a:r>
              <a:rPr lang="zh-CN" altLang="en-US" sz="2400" b="0" u="none" dirty="0">
                <a:latin typeface="宋体" charset="0"/>
                <a:ea typeface="宋体" charset="0"/>
                <a:cs typeface="宋体" charset="0"/>
              </a:rPr>
              <a:t>模块的实现</a:t>
            </a:r>
          </a:p>
          <a:p>
            <a:r>
              <a:rPr lang="zh-CN" altLang="en-US" sz="2400" dirty="0">
                <a:latin typeface="宋体" charset="0"/>
                <a:ea typeface="宋体" charset="0"/>
                <a:cs typeface="宋体" charset="0"/>
              </a:rPr>
              <a:t>本系统的访问网址为：</a:t>
            </a:r>
            <a:r>
              <a:rPr lang="en-US" altLang="zh-CN" sz="2400" dirty="0">
                <a:latin typeface="宋体" charset="0"/>
                <a:ea typeface="宋体" charset="0"/>
                <a:cs typeface="宋体" charset="0"/>
                <a:hlinkClick r:id="rId3"/>
              </a:rPr>
              <a:t>http://localhost:8080/a/login</a:t>
            </a:r>
            <a:endParaRPr lang="en-US" altLang="zh-CN" sz="2400" dirty="0">
              <a:latin typeface="宋体" charset="0"/>
              <a:ea typeface="宋体" charset="0"/>
              <a:cs typeface="宋体" charset="0"/>
            </a:endParaRPr>
          </a:p>
          <a:p>
            <a:r>
              <a:rPr lang="en-US" altLang="zh-CN" sz="2400" b="0" u="none" dirty="0">
                <a:solidFill>
                  <a:srgbClr val="000000"/>
                </a:solidFill>
                <a:latin typeface="宋体" charset="0"/>
                <a:ea typeface="宋体" charset="0"/>
                <a:cs typeface="宋体" charset="0"/>
              </a:rPr>
              <a:t>4.1</a:t>
            </a:r>
            <a:r>
              <a:rPr lang="zh-CN" altLang="en-US" sz="2400" dirty="0">
                <a:solidFill>
                  <a:srgbClr val="000000"/>
                </a:solidFill>
                <a:latin typeface="宋体" charset="0"/>
                <a:ea typeface="宋体" charset="0"/>
                <a:cs typeface="宋体" charset="0"/>
              </a:rPr>
              <a:t>用户的登录运行及实现</a:t>
            </a:r>
            <a:endParaRPr lang="en-US" altLang="zh-CN" sz="2400" dirty="0">
              <a:solidFill>
                <a:srgbClr val="000000"/>
              </a:solidFill>
              <a:latin typeface="宋体" charset="0"/>
              <a:ea typeface="宋体" charset="0"/>
              <a:cs typeface="宋体" charset="0"/>
            </a:endParaRPr>
          </a:p>
          <a:p>
            <a:r>
              <a:rPr lang="zh-CN" altLang="en-US" sz="2400" dirty="0">
                <a:latin typeface="宋体" charset="0"/>
                <a:ea typeface="宋体" charset="0"/>
                <a:cs typeface="宋体" charset="0"/>
              </a:rPr>
              <a:t>使用本系统，用户必须登录进来，这样使得用户只能管理操作各自的数据。登录模块通过</a:t>
            </a:r>
            <a:r>
              <a:rPr lang="en-US" altLang="zh-CN" sz="2400" dirty="0">
                <a:latin typeface="宋体" charset="0"/>
                <a:ea typeface="宋体" charset="0"/>
                <a:cs typeface="宋体" charset="0"/>
              </a:rPr>
              <a:t>JAVA</a:t>
            </a:r>
            <a:r>
              <a:rPr lang="zh-CN" altLang="en-US" sz="2400" dirty="0">
                <a:latin typeface="宋体" charset="0"/>
                <a:ea typeface="宋体" charset="0"/>
                <a:cs typeface="宋体" charset="0"/>
              </a:rPr>
              <a:t>写后端代码，用户信息存储于</a:t>
            </a:r>
            <a:r>
              <a:rPr lang="en-US" altLang="zh-CN" sz="2400" dirty="0" err="1">
                <a:latin typeface="宋体" charset="0"/>
                <a:ea typeface="宋体" charset="0"/>
                <a:cs typeface="宋体" charset="0"/>
              </a:rPr>
              <a:t>MariaDB</a:t>
            </a:r>
            <a:r>
              <a:rPr lang="zh-CN" altLang="en-US" sz="2400" dirty="0">
                <a:latin typeface="宋体" charset="0"/>
                <a:ea typeface="宋体" charset="0"/>
                <a:cs typeface="宋体" charset="0"/>
              </a:rPr>
              <a:t>。</a:t>
            </a:r>
            <a:endParaRPr lang="en-US" altLang="zh-CN" sz="2400" dirty="0">
              <a:latin typeface="宋体" charset="0"/>
              <a:ea typeface="宋体" charset="0"/>
              <a:cs typeface="宋体" charset="0"/>
            </a:endParaRPr>
          </a:p>
          <a:p>
            <a:r>
              <a:rPr lang="zh-CN" altLang="en-US" sz="2400" dirty="0">
                <a:latin typeface="宋体" charset="0"/>
                <a:ea typeface="宋体" charset="0"/>
                <a:cs typeface="宋体" charset="0"/>
              </a:rPr>
              <a:t>（</a:t>
            </a:r>
            <a:r>
              <a:rPr lang="en-US" altLang="zh-CN" sz="2400" dirty="0">
                <a:latin typeface="宋体" charset="0"/>
                <a:ea typeface="宋体" charset="0"/>
                <a:cs typeface="宋体" charset="0"/>
              </a:rPr>
              <a:t>1</a:t>
            </a:r>
            <a:r>
              <a:rPr lang="zh-CN" altLang="en-US" sz="2400" dirty="0">
                <a:latin typeface="宋体" charset="0"/>
                <a:ea typeface="宋体" charset="0"/>
                <a:cs typeface="宋体" charset="0"/>
              </a:rPr>
              <a:t>）	登录模块</a:t>
            </a:r>
            <a:endParaRPr lang="en-US" altLang="zh-CN" sz="2400" dirty="0">
              <a:latin typeface="宋体" charset="0"/>
              <a:ea typeface="宋体" charset="0"/>
              <a:cs typeface="宋体" charset="0"/>
            </a:endParaRPr>
          </a:p>
          <a:p>
            <a:r>
              <a:rPr lang="zh-CN" altLang="en-US" sz="2400" dirty="0">
                <a:latin typeface="宋体" charset="0"/>
                <a:ea typeface="宋体" charset="0"/>
                <a:cs typeface="宋体" charset="0"/>
              </a:rPr>
              <a:t>登录模块比较简单，正确输入账号和密码，便可完成登录。。</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294005" y="1587500"/>
            <a:ext cx="8660130" cy="5816977"/>
          </a:xfrm>
          <a:prstGeom prst="rect">
            <a:avLst/>
          </a:prstGeom>
          <a:noFill/>
          <a:ln w="9525">
            <a:noFill/>
            <a:miter/>
          </a:ln>
        </p:spPr>
        <p:txBody>
          <a:bodyPr wrap="square">
            <a:spAutoFit/>
          </a:bodyPr>
          <a:lstStyle/>
          <a:p>
            <a:r>
              <a:rPr lang="zh-CN" altLang="en-US" sz="2400" dirty="0">
                <a:latin typeface="+mn-ea"/>
                <a:ea typeface="+mn-ea"/>
                <a:cs typeface="宋体" charset="0"/>
              </a:rPr>
              <a:t>代码说明：以下仅提供关键代码，其余部分不过多赘述。 </a:t>
            </a:r>
            <a:r>
              <a:rPr lang="en-US" altLang="zh-CN" dirty="0"/>
              <a:t>&lt;body&gt;</a:t>
            </a:r>
            <a:endParaRPr lang="zh-CN" altLang="zh-CN" dirty="0"/>
          </a:p>
          <a:p>
            <a:r>
              <a:rPr lang="en-US" altLang="zh-CN" dirty="0"/>
              <a:t>&lt;!--[if </a:t>
            </a:r>
            <a:r>
              <a:rPr lang="en-US" altLang="zh-CN" dirty="0" err="1"/>
              <a:t>lte</a:t>
            </a:r>
            <a:r>
              <a:rPr lang="en-US" altLang="zh-CN" dirty="0"/>
              <a:t> IE 6]&gt;&lt;</a:t>
            </a:r>
            <a:r>
              <a:rPr lang="en-US" altLang="zh-CN" dirty="0" err="1"/>
              <a:t>br</a:t>
            </a:r>
            <a:r>
              <a:rPr lang="en-US" altLang="zh-CN" dirty="0"/>
              <a:t>/&gt;</a:t>
            </a:r>
            <a:endParaRPr lang="zh-CN" altLang="zh-CN" dirty="0"/>
          </a:p>
          <a:p>
            <a:r>
              <a:rPr lang="en-US" altLang="zh-CN" dirty="0"/>
              <a:t>&lt;div class='alert alert-block' style="text-align:left;padding-bottom:10px;"&gt;&lt;a class="close" data-dismiss="alert"&gt;x&lt;/a&gt;</a:t>
            </a:r>
            <a:endParaRPr lang="zh-CN" altLang="zh-CN" dirty="0"/>
          </a:p>
          <a:p>
            <a:r>
              <a:rPr lang="en-US" altLang="zh-CN" dirty="0"/>
              <a:t>    &lt;h4&gt;</a:t>
            </a:r>
            <a:r>
              <a:rPr lang="zh-CN" altLang="zh-CN" dirty="0"/>
              <a:t>温馨提示：</a:t>
            </a:r>
            <a:r>
              <a:rPr lang="en-US" altLang="zh-CN" dirty="0"/>
              <a:t>&lt;/h4&gt;</a:t>
            </a:r>
            <a:endParaRPr lang="zh-CN" altLang="zh-CN" dirty="0"/>
          </a:p>
          <a:p>
            <a:r>
              <a:rPr lang="en-US" altLang="zh-CN" dirty="0"/>
              <a:t>    &lt;p&gt;</a:t>
            </a:r>
            <a:r>
              <a:rPr lang="zh-CN" altLang="zh-CN" dirty="0"/>
              <a:t>你使用的浏览器版本过低。为了获得更好的浏览体验，我们强烈建议您</a:t>
            </a:r>
            <a:r>
              <a:rPr lang="en-US" altLang="zh-CN" dirty="0"/>
              <a:t> &lt;a </a:t>
            </a:r>
            <a:r>
              <a:rPr lang="en-US" altLang="zh-CN" dirty="0" err="1"/>
              <a:t>href</a:t>
            </a:r>
            <a:r>
              <a:rPr lang="en-US" altLang="zh-CN" dirty="0"/>
              <a:t>="http://browsehappy.com" target="_blank"&gt;</a:t>
            </a:r>
            <a:r>
              <a:rPr lang="zh-CN" altLang="zh-CN" dirty="0"/>
              <a:t>升级</a:t>
            </a:r>
            <a:r>
              <a:rPr lang="en-US" altLang="zh-CN" dirty="0"/>
              <a:t>&lt;/a&gt; </a:t>
            </a:r>
            <a:r>
              <a:rPr lang="zh-CN" altLang="zh-CN" dirty="0"/>
              <a:t>到最新版本的</a:t>
            </a:r>
            <a:r>
              <a:rPr lang="en-US" altLang="zh-CN" dirty="0"/>
              <a:t>IE</a:t>
            </a:r>
            <a:r>
              <a:rPr lang="zh-CN" altLang="zh-CN" dirty="0"/>
              <a:t>浏览器，或者使用较新版本的</a:t>
            </a:r>
          </a:p>
          <a:p>
            <a:r>
              <a:rPr lang="en-US" altLang="zh-CN" dirty="0"/>
              <a:t>        Chrome</a:t>
            </a:r>
            <a:r>
              <a:rPr lang="zh-CN" altLang="zh-CN" dirty="0"/>
              <a:t>、</a:t>
            </a:r>
            <a:r>
              <a:rPr lang="en-US" altLang="zh-CN" dirty="0"/>
              <a:t>Firefox</a:t>
            </a:r>
            <a:r>
              <a:rPr lang="zh-CN" altLang="zh-CN" dirty="0"/>
              <a:t>、</a:t>
            </a:r>
            <a:r>
              <a:rPr lang="en-US" altLang="zh-CN" dirty="0"/>
              <a:t>Safari </a:t>
            </a:r>
            <a:r>
              <a:rPr lang="zh-CN" altLang="zh-CN" dirty="0"/>
              <a:t>等。</a:t>
            </a:r>
            <a:r>
              <a:rPr lang="en-US" altLang="zh-CN" dirty="0"/>
              <a:t>&lt;/p&gt;&lt;/div&gt;&lt;![endif]--&gt;</a:t>
            </a:r>
            <a:endParaRPr lang="zh-CN" altLang="zh-CN" dirty="0"/>
          </a:p>
          <a:p>
            <a:r>
              <a:rPr lang="en-US" altLang="zh-CN" dirty="0"/>
              <a:t>&lt;div class="header"&gt;</a:t>
            </a:r>
            <a:endParaRPr lang="zh-CN" altLang="zh-CN" dirty="0"/>
          </a:p>
          <a:p>
            <a:r>
              <a:rPr lang="en-US" altLang="zh-CN" dirty="0"/>
              <a:t>    &lt;div id="</a:t>
            </a:r>
            <a:r>
              <a:rPr lang="en-US" altLang="zh-CN" dirty="0" err="1"/>
              <a:t>messageBox</a:t>
            </a:r>
            <a:r>
              <a:rPr lang="en-US" altLang="zh-CN" dirty="0"/>
              <a:t>" class="alert alert-error ${empty message ? 'hide' : ''}"&gt;</a:t>
            </a:r>
            <a:endParaRPr lang="zh-CN" altLang="zh-CN" dirty="0"/>
          </a:p>
          <a:p>
            <a:r>
              <a:rPr lang="en-US" altLang="zh-CN" dirty="0"/>
              <a:t>        &lt;button data-dismiss="alert" class="close"&gt;×&lt;/button&gt;</a:t>
            </a:r>
            <a:endParaRPr lang="zh-CN" altLang="zh-CN" dirty="0"/>
          </a:p>
          <a:p>
            <a:r>
              <a:rPr lang="en-US" altLang="zh-CN" dirty="0"/>
              <a:t>        &lt;label id="</a:t>
            </a:r>
            <a:r>
              <a:rPr lang="en-US" altLang="zh-CN" dirty="0" err="1"/>
              <a:t>loginError</a:t>
            </a:r>
            <a:r>
              <a:rPr lang="en-US" altLang="zh-CN" dirty="0"/>
              <a:t>" class="error"&gt;${message}&lt;/label&gt;</a:t>
            </a:r>
            <a:endParaRPr lang="zh-CN" altLang="zh-CN" dirty="0"/>
          </a:p>
          <a:p>
            <a:r>
              <a:rPr lang="en-US" altLang="zh-CN" dirty="0"/>
              <a:t>    &lt;/div&gt;</a:t>
            </a:r>
            <a:endParaRPr lang="zh-CN" altLang="zh-CN" dirty="0"/>
          </a:p>
          <a:p>
            <a:r>
              <a:rPr lang="en-US" altLang="zh-CN" dirty="0"/>
              <a:t>&lt;/div&gt;</a:t>
            </a:r>
            <a:endParaRPr lang="zh-CN" altLang="zh-CN" dirty="0"/>
          </a:p>
          <a:p>
            <a:r>
              <a:rPr lang="en-US" altLang="zh-CN" dirty="0"/>
              <a:t>&lt;h1 class="form-</a:t>
            </a:r>
            <a:r>
              <a:rPr lang="en-US" altLang="zh-CN" dirty="0" err="1"/>
              <a:t>signin</a:t>
            </a:r>
            <a:r>
              <a:rPr lang="en-US" altLang="zh-CN" dirty="0"/>
              <a:t>-heading"&gt;${</a:t>
            </a:r>
            <a:r>
              <a:rPr lang="en-US" altLang="zh-CN" dirty="0" err="1"/>
              <a:t>fns:getConfig</a:t>
            </a:r>
            <a:r>
              <a:rPr lang="en-US" altLang="zh-CN" dirty="0"/>
              <a:t>('</a:t>
            </a:r>
            <a:r>
              <a:rPr lang="en-US" altLang="zh-CN" dirty="0" err="1"/>
              <a:t>productName</a:t>
            </a:r>
            <a:r>
              <a:rPr lang="en-US" altLang="zh-CN" dirty="0"/>
              <a:t>')}&lt;/h1&gt;</a:t>
            </a:r>
            <a:endParaRPr lang="zh-CN" altLang="zh-CN" dirty="0"/>
          </a:p>
          <a:p>
            <a:r>
              <a:rPr lang="en-US" altLang="zh-CN" dirty="0"/>
              <a:t>&lt;form id="</a:t>
            </a:r>
            <a:r>
              <a:rPr lang="en-US" altLang="zh-CN" dirty="0" err="1"/>
              <a:t>loginForm</a:t>
            </a:r>
            <a:r>
              <a:rPr lang="en-US" altLang="zh-CN" dirty="0"/>
              <a:t>" class="form-</a:t>
            </a:r>
            <a:r>
              <a:rPr lang="en-US" altLang="zh-CN" dirty="0" err="1"/>
              <a:t>signin</a:t>
            </a:r>
            <a:r>
              <a:rPr lang="en-US" altLang="zh-CN" dirty="0"/>
              <a:t>" action="${</a:t>
            </a:r>
            <a:r>
              <a:rPr lang="en-US" altLang="zh-CN" dirty="0" err="1"/>
              <a:t>ctx</a:t>
            </a:r>
            <a:r>
              <a:rPr lang="en-US" altLang="zh-CN" dirty="0"/>
              <a:t>}/login" method="post"&gt;</a:t>
            </a:r>
            <a:endParaRPr lang="zh-CN" altLang="zh-CN" dirty="0"/>
          </a:p>
          <a:p>
            <a:r>
              <a:rPr lang="en-US" altLang="zh-CN" dirty="0"/>
              <a:t>    &lt;label class="input-label" for="username"&gt;</a:t>
            </a:r>
            <a:r>
              <a:rPr lang="zh-CN" altLang="zh-CN" dirty="0"/>
              <a:t>登录名</a:t>
            </a:r>
            <a:r>
              <a:rPr lang="en-US" altLang="zh-CN" dirty="0"/>
              <a:t>&lt;/label&gt;</a:t>
            </a:r>
            <a:endParaRPr lang="zh-CN" altLang="zh-CN" dirty="0"/>
          </a:p>
          <a:p>
            <a:endParaRPr lang="zh-CN" altLang="en-US" sz="24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rgbClr val="FFFFFF"/>
                </a:solidFill>
                <a:latin typeface="微软雅黑" pitchFamily="2" charset="-122"/>
                <a:ea typeface="微软雅黑" pitchFamily="2" charset="-122"/>
              </a:rPr>
              <a:t>背景与意义</a:t>
            </a:r>
            <a:endParaRPr lang="zh-CN" altLang="en-US" sz="3200" dirty="0">
              <a:solidFill>
                <a:srgbClr val="FFFFFF"/>
              </a:solidFill>
              <a:latin typeface="微软雅黑" pitchFamily="2" charset="-122"/>
              <a:ea typeface="微软雅黑" pitchFamily="2" charset="-122"/>
            </a:endParaRPr>
          </a:p>
        </p:txBody>
      </p:sp>
      <p:grpSp>
        <p:nvGrpSpPr>
          <p:cNvPr id="10247" name="组合 10246"/>
          <p:cNvGrpSpPr/>
          <p:nvPr/>
        </p:nvGrpSpPr>
        <p:grpSpPr>
          <a:xfrm>
            <a:off x="468313" y="476250"/>
            <a:ext cx="935037" cy="907733"/>
            <a:chOff x="0" y="0"/>
            <a:chExt cx="936104" cy="906587"/>
          </a:xfrm>
        </p:grpSpPr>
        <p:sp>
          <p:nvSpPr>
            <p:cNvPr id="10248"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0249"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一</a:t>
              </a:r>
            </a:p>
          </p:txBody>
        </p:sp>
      </p:grpSp>
      <p:sp>
        <p:nvSpPr>
          <p:cNvPr id="100" name="文本框 99"/>
          <p:cNvSpPr txBox="1"/>
          <p:nvPr/>
        </p:nvSpPr>
        <p:spPr>
          <a:xfrm>
            <a:off x="395605" y="1772920"/>
            <a:ext cx="8359775" cy="5262979"/>
          </a:xfrm>
          <a:prstGeom prst="rect">
            <a:avLst/>
          </a:prstGeom>
          <a:noFill/>
          <a:ln w="9525">
            <a:noFill/>
            <a:miter/>
          </a:ln>
        </p:spPr>
        <p:txBody>
          <a:bodyPr wrap="square">
            <a:spAutoFit/>
          </a:bodyPr>
          <a:lstStyle/>
          <a:p>
            <a:pPr marL="0" indent="0" algn="l"/>
            <a:r>
              <a:rPr sz="2800" b="1" u="none" dirty="0">
                <a:latin typeface="+mn-ea"/>
                <a:ea typeface="+mn-ea"/>
              </a:rPr>
              <a:t>1.项目背景</a:t>
            </a:r>
          </a:p>
          <a:p>
            <a:r>
              <a:rPr lang="zh-CN" altLang="en-US" sz="2800" kern="100" dirty="0">
                <a:latin typeface="Calibri" panose="020F0502020204030204" pitchFamily="34" charset="0"/>
                <a:ea typeface="宋体" panose="02010600030101010101" pitchFamily="2" charset="-122"/>
                <a:cs typeface="Times New Roman" panose="02020603050405020304" pitchFamily="18" charset="0"/>
              </a:rPr>
              <a:t>基于</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Java</a:t>
            </a:r>
            <a:r>
              <a:rPr lang="zh-CN" altLang="en-US" sz="2800" kern="100" dirty="0">
                <a:latin typeface="Calibri" panose="020F0502020204030204" pitchFamily="34" charset="0"/>
                <a:ea typeface="宋体" panose="02010600030101010101" pitchFamily="2" charset="-122"/>
                <a:cs typeface="Times New Roman" panose="02020603050405020304" pitchFamily="18" charset="0"/>
              </a:rPr>
              <a:t>的在线教学代码评测及管理系统，它能实时地评测学生的程序，这对于计算机专业的程序设计等课程来说是一个训练学生的绝佳平台。虽然传统的程序设计课程也强调实践，但学生上机编程之后往往很难确定自己的程序是否正确。尤其对于初学者，往往很难对程序进行全面的测试。这就导致了学生很多时候将错误的程序当成是正确的。它由于事先对每道题目设计了全面的测试用例，所以能较好地避免上述问题。实践证明。它能极大地提高学生的程序设计能力、激发学生的编程热情，也方便了教师管理。</a:t>
            </a:r>
            <a:endParaRPr sz="2800" b="0" u="none" dirty="0">
              <a:latin typeface="+mn-ea"/>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247"/>
                                        </p:tgtEl>
                                        <p:attrNameLst>
                                          <p:attrName>style.visibility</p:attrName>
                                        </p:attrNameLst>
                                      </p:cBhvr>
                                      <p:to>
                                        <p:strVal val="visible"/>
                                      </p:to>
                                    </p:set>
                                    <p:anim calcmode="lin" valueType="num">
                                      <p:cBhvr additive="base">
                                        <p:cTn id="7" dur="500" fill="hold"/>
                                        <p:tgtEl>
                                          <p:spTgt spid="10247"/>
                                        </p:tgtEl>
                                        <p:attrNameLst>
                                          <p:attrName>ppt_x</p:attrName>
                                        </p:attrNameLst>
                                      </p:cBhvr>
                                      <p:tavLst>
                                        <p:tav tm="0">
                                          <p:val>
                                            <p:strVal val="#ppt_x"/>
                                          </p:val>
                                        </p:tav>
                                        <p:tav tm="100000">
                                          <p:val>
                                            <p:strVal val="#ppt_x"/>
                                          </p:val>
                                        </p:tav>
                                      </p:tavLst>
                                    </p:anim>
                                    <p:anim calcmode="lin" valueType="num">
                                      <p:cBhvr additive="base">
                                        <p:cTn id="8" dur="500" fill="hold"/>
                                        <p:tgtEl>
                                          <p:spTgt spid="1024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wipe(left)">
                                      <p:cBhvr>
                                        <p:cTn id="12" dur="1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3" name="文本框 2"/>
          <p:cNvSpPr txBox="1"/>
          <p:nvPr/>
        </p:nvSpPr>
        <p:spPr>
          <a:xfrm>
            <a:off x="332740" y="1483995"/>
            <a:ext cx="8757920" cy="5632311"/>
          </a:xfrm>
          <a:prstGeom prst="rect">
            <a:avLst/>
          </a:prstGeom>
          <a:noFill/>
        </p:spPr>
        <p:txBody>
          <a:bodyPr wrap="square" rtlCol="0" anchor="t">
            <a:spAutoFit/>
          </a:bodyPr>
          <a:lstStyle/>
          <a:p>
            <a:r>
              <a:rPr lang="en-US" altLang="zh-CN" dirty="0"/>
              <a:t> &lt;input type="text" id="username" name="username" class="input-block-level required" value="${username}"&gt;</a:t>
            </a:r>
            <a:endParaRPr lang="zh-CN" altLang="zh-CN" dirty="0"/>
          </a:p>
          <a:p>
            <a:r>
              <a:rPr lang="en-US" altLang="zh-CN" dirty="0"/>
              <a:t>    &lt;label class="input-label" for="password"&gt;</a:t>
            </a:r>
            <a:r>
              <a:rPr lang="zh-CN" altLang="zh-CN" dirty="0"/>
              <a:t>密码</a:t>
            </a:r>
            <a:r>
              <a:rPr lang="en-US" altLang="zh-CN" dirty="0"/>
              <a:t>&lt;/label&gt;</a:t>
            </a:r>
            <a:endParaRPr lang="zh-CN" altLang="zh-CN" dirty="0"/>
          </a:p>
          <a:p>
            <a:r>
              <a:rPr lang="en-US" altLang="zh-CN" dirty="0"/>
              <a:t>    &lt;input type="password" id="password" name="password" class="input-block-level required"&gt;</a:t>
            </a:r>
            <a:endParaRPr lang="zh-CN" altLang="zh-CN" dirty="0"/>
          </a:p>
          <a:p>
            <a:r>
              <a:rPr lang="en-US" altLang="zh-CN" dirty="0"/>
              <a:t>    &lt;</a:t>
            </a:r>
            <a:r>
              <a:rPr lang="en-US" altLang="zh-CN" dirty="0" err="1"/>
              <a:t>c:if</a:t>
            </a:r>
            <a:r>
              <a:rPr lang="en-US" altLang="zh-CN" dirty="0"/>
              <a:t> test="${</a:t>
            </a:r>
            <a:r>
              <a:rPr lang="en-US" altLang="zh-CN" dirty="0" err="1"/>
              <a:t>isValidateCodeLogin</a:t>
            </a:r>
            <a:r>
              <a:rPr lang="en-US" altLang="zh-CN" dirty="0"/>
              <a:t>}"&gt;</a:t>
            </a:r>
            <a:endParaRPr lang="zh-CN" altLang="zh-CN" dirty="0"/>
          </a:p>
          <a:p>
            <a:r>
              <a:rPr lang="en-US" altLang="zh-CN" dirty="0"/>
              <a:t>        &lt;div class="</a:t>
            </a:r>
            <a:r>
              <a:rPr lang="en-US" altLang="zh-CN" dirty="0" err="1"/>
              <a:t>validateCode</a:t>
            </a:r>
            <a:r>
              <a:rPr lang="en-US" altLang="zh-CN" dirty="0"/>
              <a:t>"&gt;</a:t>
            </a:r>
            <a:endParaRPr lang="zh-CN" altLang="zh-CN" dirty="0"/>
          </a:p>
          <a:p>
            <a:r>
              <a:rPr lang="en-US" altLang="zh-CN" dirty="0"/>
              <a:t>            &lt;label class="input-label mid" for="</a:t>
            </a:r>
            <a:r>
              <a:rPr lang="en-US" altLang="zh-CN" dirty="0" err="1"/>
              <a:t>validateCode</a:t>
            </a:r>
            <a:r>
              <a:rPr lang="en-US" altLang="zh-CN" dirty="0"/>
              <a:t>"&gt;</a:t>
            </a:r>
            <a:r>
              <a:rPr lang="zh-CN" altLang="zh-CN" dirty="0"/>
              <a:t>验证码</a:t>
            </a:r>
            <a:r>
              <a:rPr lang="en-US" altLang="zh-CN" dirty="0"/>
              <a:t>&lt;/label&gt;</a:t>
            </a:r>
            <a:endParaRPr lang="zh-CN" altLang="zh-CN" dirty="0"/>
          </a:p>
          <a:p>
            <a:r>
              <a:rPr lang="en-US" altLang="zh-CN" dirty="0"/>
              <a:t>            &lt;</a:t>
            </a:r>
            <a:r>
              <a:rPr lang="en-US" altLang="zh-CN" dirty="0" err="1"/>
              <a:t>sys:validateCode</a:t>
            </a:r>
            <a:r>
              <a:rPr lang="en-US" altLang="zh-CN" dirty="0"/>
              <a:t> name="</a:t>
            </a:r>
            <a:r>
              <a:rPr lang="en-US" altLang="zh-CN" dirty="0" err="1"/>
              <a:t>validateCode</a:t>
            </a:r>
            <a:r>
              <a:rPr lang="en-US" altLang="zh-CN" dirty="0"/>
              <a:t>" </a:t>
            </a:r>
            <a:r>
              <a:rPr lang="en-US" altLang="zh-CN" dirty="0" err="1"/>
              <a:t>inputCssStyle</a:t>
            </a:r>
            <a:r>
              <a:rPr lang="en-US" altLang="zh-CN" dirty="0"/>
              <a:t>="margin-bottom:0;"/&gt;</a:t>
            </a:r>
            <a:endParaRPr lang="zh-CN" altLang="zh-CN" dirty="0"/>
          </a:p>
          <a:p>
            <a:r>
              <a:rPr lang="en-US" altLang="zh-CN" dirty="0"/>
              <a:t>        &lt;/div&gt;</a:t>
            </a:r>
            <a:endParaRPr lang="zh-CN" altLang="zh-CN" dirty="0"/>
          </a:p>
          <a:p>
            <a:r>
              <a:rPr lang="en-US" altLang="zh-CN" dirty="0"/>
              <a:t>    &lt;/</a:t>
            </a:r>
            <a:r>
              <a:rPr lang="en-US" altLang="zh-CN" dirty="0" err="1"/>
              <a:t>c:if</a:t>
            </a:r>
            <a:r>
              <a:rPr lang="en-US" altLang="zh-CN" dirty="0"/>
              <a:t>&gt;&lt;%--</a:t>
            </a:r>
            <a:endParaRPr lang="zh-CN" altLang="zh-CN" dirty="0"/>
          </a:p>
          <a:p>
            <a:r>
              <a:rPr lang="en-US" altLang="zh-CN" dirty="0"/>
              <a:t>		&lt;label for="mobile" title="</a:t>
            </a:r>
            <a:r>
              <a:rPr lang="zh-CN" altLang="zh-CN" dirty="0"/>
              <a:t>手机登录</a:t>
            </a:r>
            <a:r>
              <a:rPr lang="en-US" altLang="zh-CN" dirty="0"/>
              <a:t>"&gt;&lt;input type="checkbox" id="</a:t>
            </a:r>
            <a:r>
              <a:rPr lang="en-US" altLang="zh-CN" dirty="0" err="1"/>
              <a:t>mobileLogin</a:t>
            </a:r>
            <a:r>
              <a:rPr lang="en-US" altLang="zh-CN" dirty="0"/>
              <a:t>" name="</a:t>
            </a:r>
            <a:r>
              <a:rPr lang="en-US" altLang="zh-CN" dirty="0" err="1"/>
              <a:t>mobileLogin</a:t>
            </a:r>
            <a:r>
              <a:rPr lang="en-US" altLang="zh-CN" dirty="0"/>
              <a:t>" ${</a:t>
            </a:r>
            <a:r>
              <a:rPr lang="en-US" altLang="zh-CN" dirty="0" err="1"/>
              <a:t>mobileLogin</a:t>
            </a:r>
            <a:r>
              <a:rPr lang="en-US" altLang="zh-CN" dirty="0"/>
              <a:t> ? 'checked' : ''}/&gt;&lt;/label&gt; --%&gt;</a:t>
            </a:r>
            <a:endParaRPr lang="zh-CN" altLang="zh-CN" dirty="0"/>
          </a:p>
          <a:p>
            <a:r>
              <a:rPr lang="en-US" altLang="zh-CN" dirty="0"/>
              <a:t>    &lt;input class="</a:t>
            </a:r>
            <a:r>
              <a:rPr lang="en-US" altLang="zh-CN" dirty="0" err="1"/>
              <a:t>btn</a:t>
            </a:r>
            <a:r>
              <a:rPr lang="en-US" altLang="zh-CN" dirty="0"/>
              <a:t> </a:t>
            </a:r>
            <a:r>
              <a:rPr lang="en-US" altLang="zh-CN" dirty="0" err="1"/>
              <a:t>btn</a:t>
            </a:r>
            <a:r>
              <a:rPr lang="en-US" altLang="zh-CN" dirty="0"/>
              <a:t>-large </a:t>
            </a:r>
            <a:r>
              <a:rPr lang="en-US" altLang="zh-CN" dirty="0" err="1"/>
              <a:t>btn</a:t>
            </a:r>
            <a:r>
              <a:rPr lang="en-US" altLang="zh-CN" dirty="0"/>
              <a:t>-primary" type="submit" value="</a:t>
            </a:r>
            <a:r>
              <a:rPr lang="zh-CN" altLang="zh-CN" dirty="0"/>
              <a:t>登 录</a:t>
            </a:r>
            <a:r>
              <a:rPr lang="en-US" altLang="zh-CN" dirty="0"/>
              <a:t>"/&gt;&amp;</a:t>
            </a:r>
            <a:r>
              <a:rPr lang="en-US" altLang="zh-CN" dirty="0" err="1"/>
              <a:t>nbsp</a:t>
            </a:r>
            <a:r>
              <a:rPr lang="en-US" altLang="zh-CN" dirty="0"/>
              <a:t>;&amp;</a:t>
            </a:r>
            <a:r>
              <a:rPr lang="en-US" altLang="zh-CN" dirty="0" err="1"/>
              <a:t>nbsp</a:t>
            </a:r>
            <a:r>
              <a:rPr lang="en-US" altLang="zh-CN" dirty="0"/>
              <a:t>;</a:t>
            </a:r>
            <a:endParaRPr lang="zh-CN" altLang="zh-CN" dirty="0"/>
          </a:p>
          <a:p>
            <a:r>
              <a:rPr lang="en-US" altLang="zh-CN" dirty="0"/>
              <a:t>    &lt;label for="</a:t>
            </a:r>
            <a:r>
              <a:rPr lang="en-US" altLang="zh-CN" dirty="0" err="1"/>
              <a:t>rememberMe</a:t>
            </a:r>
            <a:r>
              <a:rPr lang="en-US" altLang="zh-CN" dirty="0"/>
              <a:t>" title="</a:t>
            </a:r>
            <a:r>
              <a:rPr lang="zh-CN" altLang="zh-CN" dirty="0"/>
              <a:t>下次不需要再登录</a:t>
            </a:r>
            <a:r>
              <a:rPr lang="en-US" altLang="zh-CN" dirty="0"/>
              <a:t>"&gt;&lt;input type="checkbox" id="</a:t>
            </a:r>
            <a:r>
              <a:rPr lang="en-US" altLang="zh-CN" dirty="0" err="1"/>
              <a:t>rememberMe</a:t>
            </a:r>
            <a:r>
              <a:rPr lang="en-US" altLang="zh-CN" dirty="0"/>
              <a:t>"</a:t>
            </a:r>
            <a:endParaRPr lang="zh-CN" altLang="zh-CN" dirty="0"/>
          </a:p>
          <a:p>
            <a:r>
              <a:rPr lang="en-US" altLang="zh-CN" dirty="0"/>
              <a:t>                                                    name="</a:t>
            </a:r>
            <a:r>
              <a:rPr lang="en-US" altLang="zh-CN" dirty="0" err="1"/>
              <a:t>rememberMe</a:t>
            </a:r>
            <a:r>
              <a:rPr lang="en-US" altLang="zh-CN" dirty="0"/>
              <a:t>" ${</a:t>
            </a:r>
            <a:r>
              <a:rPr lang="en-US" altLang="zh-CN" dirty="0" err="1"/>
              <a:t>rememberMe</a:t>
            </a:r>
            <a:r>
              <a:rPr lang="en-US" altLang="zh-CN" dirty="0"/>
              <a:t> ? 'checked' : ''}/&gt;</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x-none" sz="3200" b="1" i="0" u="none" strike="noStrike" kern="1200" cap="none" spc="0" normalizeH="0" baseline="0" noProof="0" dirty="0">
                <a:ln>
                  <a:noFill/>
                </a:ln>
                <a:solidFill>
                  <a:srgbClr val="FFFFFF"/>
                </a:solidFill>
                <a:effectLst/>
                <a:uLnTx/>
                <a:uFillTx/>
                <a:latin typeface="微软雅黑" pitchFamily="2" charset="-122"/>
                <a:ea typeface="微软雅黑" pitchFamily="2" charset="-122"/>
              </a:rPr>
              <a:t>                </a:t>
            </a:r>
            <a:r>
              <a:rPr kumimoji="0" lang="zh-CN" altLang="en-US" sz="3200" b="1" i="0" u="none" strike="noStrike" kern="1200" cap="none" spc="0" normalizeH="0" baseline="0" noProof="0" dirty="0">
                <a:ln>
                  <a:noFill/>
                </a:ln>
                <a:solidFill>
                  <a:srgbClr val="FFFFFF"/>
                </a:solidFill>
                <a:effectLst/>
                <a:uLnTx/>
                <a:uFillTx/>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0000"/>
                </a:solidFill>
                <a:effectLst/>
                <a:uLnTx/>
                <a:uFillTx/>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a:noFill/>
                  </a:ln>
                  <a:solidFill>
                    <a:srgbClr val="0066FF"/>
                  </a:solidFill>
                  <a:effectLst>
                    <a:outerShdw blurRad="38100" dist="38100" dir="2700000">
                      <a:srgbClr val="C0C0C0"/>
                    </a:outerShdw>
                  </a:effectLst>
                  <a:uLnTx/>
                  <a:uFillTx/>
                  <a:latin typeface="微软雅黑" pitchFamily="2" charset="-122"/>
                  <a:ea typeface="微软雅黑" pitchFamily="2" charset="-122"/>
                </a:rPr>
                <a:t>四</a:t>
              </a:r>
            </a:p>
          </p:txBody>
        </p:sp>
      </p:grpSp>
      <p:sp>
        <p:nvSpPr>
          <p:cNvPr id="3" name="文本框 2"/>
          <p:cNvSpPr txBox="1"/>
          <p:nvPr/>
        </p:nvSpPr>
        <p:spPr>
          <a:xfrm>
            <a:off x="332740" y="1545989"/>
            <a:ext cx="8757920" cy="5355312"/>
          </a:xfrm>
          <a:prstGeom prst="rect">
            <a:avLst/>
          </a:prstGeom>
          <a:noFill/>
        </p:spPr>
        <p:txBody>
          <a:bodyPr wrap="square" rtlCol="0" anchor="t">
            <a:spAutoFit/>
          </a:bodyPr>
          <a:lstStyle/>
          <a:p>
            <a:r>
              <a:rPr lang="zh-CN" altLang="zh-CN" dirty="0"/>
              <a:t>记住我（公共场所慎用）</a:t>
            </a:r>
            <a:r>
              <a:rPr lang="en-US" altLang="zh-CN" dirty="0"/>
              <a:t>&lt;/label&gt;</a:t>
            </a:r>
            <a:endParaRPr lang="zh-CN" altLang="zh-CN" dirty="0"/>
          </a:p>
          <a:p>
            <a:r>
              <a:rPr lang="en-US" altLang="zh-CN" dirty="0"/>
              <a:t>    &lt;div id="</a:t>
            </a:r>
            <a:r>
              <a:rPr lang="en-US" altLang="zh-CN" dirty="0" err="1"/>
              <a:t>themeSwitch</a:t>
            </a:r>
            <a:r>
              <a:rPr lang="en-US" altLang="zh-CN" dirty="0"/>
              <a:t>" class="dropdown"&gt;</a:t>
            </a:r>
            <a:endParaRPr lang="zh-CN" altLang="zh-CN" dirty="0"/>
          </a:p>
          <a:p>
            <a:r>
              <a:rPr lang="en-US" altLang="zh-CN" dirty="0"/>
              <a:t>        &lt;a class="dropdown-toggle" data-toggle="dropdown"</a:t>
            </a:r>
            <a:endParaRPr lang="zh-CN" altLang="zh-CN" dirty="0"/>
          </a:p>
          <a:p>
            <a:r>
              <a:rPr lang="en-US" altLang="zh-CN" dirty="0"/>
              <a:t>           </a:t>
            </a:r>
            <a:r>
              <a:rPr lang="en-US" altLang="zh-CN" dirty="0" err="1"/>
              <a:t>href</a:t>
            </a:r>
            <a:r>
              <a:rPr lang="en-US" altLang="zh-CN" dirty="0"/>
              <a:t>="#"&gt;${</a:t>
            </a:r>
            <a:r>
              <a:rPr lang="en-US" altLang="zh-CN" dirty="0" err="1"/>
              <a:t>fns:getDictLabel</a:t>
            </a:r>
            <a:r>
              <a:rPr lang="en-US" altLang="zh-CN" dirty="0"/>
              <a:t>(</a:t>
            </a:r>
            <a:r>
              <a:rPr lang="en-US" altLang="zh-CN" dirty="0" err="1"/>
              <a:t>cookie.theme.value,'theme</a:t>
            </a:r>
            <a:r>
              <a:rPr lang="en-US" altLang="zh-CN" dirty="0"/>
              <a:t>','</a:t>
            </a:r>
            <a:r>
              <a:rPr lang="zh-CN" altLang="zh-CN" dirty="0"/>
              <a:t>默认主题</a:t>
            </a:r>
            <a:r>
              <a:rPr lang="en-US" altLang="zh-CN" dirty="0"/>
              <a:t>')}&lt;b class="caret"&gt;&lt;/b&gt;&lt;/a&gt;</a:t>
            </a:r>
            <a:endParaRPr lang="zh-CN" altLang="zh-CN" dirty="0"/>
          </a:p>
          <a:p>
            <a:r>
              <a:rPr lang="en-US" altLang="zh-CN" dirty="0"/>
              <a:t>        &lt;</a:t>
            </a:r>
            <a:r>
              <a:rPr lang="en-US" altLang="zh-CN" dirty="0" err="1"/>
              <a:t>ul</a:t>
            </a:r>
            <a:r>
              <a:rPr lang="en-US" altLang="zh-CN" dirty="0"/>
              <a:t> class="dropdown-menu"&gt;</a:t>
            </a:r>
            <a:endParaRPr lang="zh-CN" altLang="zh-CN" dirty="0"/>
          </a:p>
          <a:p>
            <a:r>
              <a:rPr lang="en-US" altLang="zh-CN" dirty="0"/>
              <a:t>            &lt;</a:t>
            </a:r>
            <a:r>
              <a:rPr lang="en-US" altLang="zh-CN" dirty="0" err="1"/>
              <a:t>c:forEach</a:t>
            </a:r>
            <a:r>
              <a:rPr lang="en-US" altLang="zh-CN" dirty="0"/>
              <a:t> items="${</a:t>
            </a:r>
            <a:r>
              <a:rPr lang="en-US" altLang="zh-CN" dirty="0" err="1"/>
              <a:t>fns:getDictList</a:t>
            </a:r>
            <a:r>
              <a:rPr lang="en-US" altLang="zh-CN" dirty="0"/>
              <a:t>('theme')}" </a:t>
            </a:r>
            <a:r>
              <a:rPr lang="en-US" altLang="zh-CN" dirty="0" err="1"/>
              <a:t>var</a:t>
            </a:r>
            <a:r>
              <a:rPr lang="en-US" altLang="zh-CN" dirty="0"/>
              <a:t>="</a:t>
            </a:r>
            <a:r>
              <a:rPr lang="en-US" altLang="zh-CN" dirty="0" err="1"/>
              <a:t>dict</a:t>
            </a:r>
            <a:r>
              <a:rPr lang="en-US" altLang="zh-CN" dirty="0"/>
              <a:t>"&gt;</a:t>
            </a:r>
            <a:endParaRPr lang="zh-CN" altLang="zh-CN" dirty="0"/>
          </a:p>
          <a:p>
            <a:r>
              <a:rPr lang="en-US" altLang="zh-CN" dirty="0"/>
              <a:t>                &lt;li&gt;&lt;a </a:t>
            </a:r>
            <a:r>
              <a:rPr lang="en-US" altLang="zh-CN" dirty="0" err="1"/>
              <a:t>href</a:t>
            </a:r>
            <a:r>
              <a:rPr lang="en-US" altLang="zh-CN" dirty="0"/>
              <a:t>="#"</a:t>
            </a:r>
            <a:endParaRPr lang="zh-CN" altLang="zh-CN" dirty="0"/>
          </a:p>
          <a:p>
            <a:r>
              <a:rPr lang="en-US" altLang="zh-CN" dirty="0"/>
              <a:t>                       </a:t>
            </a:r>
            <a:r>
              <a:rPr lang="en-US" altLang="zh-CN" dirty="0" err="1"/>
              <a:t>onclick</a:t>
            </a:r>
            <a:r>
              <a:rPr lang="en-US" altLang="zh-CN" dirty="0"/>
              <a:t>="location='${</a:t>
            </a:r>
            <a:r>
              <a:rPr lang="en-US" altLang="zh-CN" dirty="0" err="1"/>
              <a:t>pageContext.request.contextPath</a:t>
            </a:r>
            <a:r>
              <a:rPr lang="en-US" altLang="zh-CN" dirty="0"/>
              <a:t>}/theme/${</a:t>
            </a:r>
            <a:r>
              <a:rPr lang="en-US" altLang="zh-CN" dirty="0" err="1"/>
              <a:t>dict.value</a:t>
            </a:r>
            <a:r>
              <a:rPr lang="en-US" altLang="zh-CN" dirty="0"/>
              <a:t>}?</a:t>
            </a:r>
            <a:r>
              <a:rPr lang="en-US" altLang="zh-CN" dirty="0" err="1"/>
              <a:t>url</a:t>
            </a:r>
            <a:r>
              <a:rPr lang="en-US" altLang="zh-CN" dirty="0"/>
              <a:t>='+</a:t>
            </a:r>
            <a:r>
              <a:rPr lang="en-US" altLang="zh-CN" dirty="0" err="1"/>
              <a:t>location.href</a:t>
            </a:r>
            <a:r>
              <a:rPr lang="en-US" altLang="zh-CN" dirty="0"/>
              <a:t>"&gt;${</a:t>
            </a:r>
            <a:r>
              <a:rPr lang="en-US" altLang="zh-CN" dirty="0" err="1"/>
              <a:t>dict.label</a:t>
            </a:r>
            <a:r>
              <a:rPr lang="en-US" altLang="zh-CN" dirty="0"/>
              <a:t>}&lt;/a&gt;</a:t>
            </a:r>
            <a:endParaRPr lang="zh-CN" altLang="zh-CN" dirty="0"/>
          </a:p>
          <a:p>
            <a:r>
              <a:rPr lang="en-US" altLang="zh-CN" dirty="0"/>
              <a:t>                &lt;/li&gt;</a:t>
            </a:r>
            <a:endParaRPr lang="zh-CN" altLang="zh-CN" dirty="0"/>
          </a:p>
          <a:p>
            <a:r>
              <a:rPr lang="en-US" altLang="zh-CN" dirty="0"/>
              <a:t>            &lt;/</a:t>
            </a:r>
            <a:r>
              <a:rPr lang="en-US" altLang="zh-CN" dirty="0" err="1"/>
              <a:t>c:forEach</a:t>
            </a:r>
            <a:r>
              <a:rPr lang="en-US" altLang="zh-CN" dirty="0"/>
              <a:t>&gt;</a:t>
            </a:r>
            <a:endParaRPr lang="zh-CN" altLang="zh-CN" dirty="0"/>
          </a:p>
          <a:p>
            <a:r>
              <a:rPr lang="en-US" altLang="zh-CN" dirty="0"/>
              <a:t>        &lt;/</a:t>
            </a:r>
            <a:r>
              <a:rPr lang="en-US" altLang="zh-CN" dirty="0" err="1"/>
              <a:t>ul</a:t>
            </a:r>
            <a:r>
              <a:rPr lang="en-US" altLang="zh-CN" dirty="0"/>
              <a:t>&gt;</a:t>
            </a:r>
            <a:endParaRPr lang="zh-CN" altLang="zh-CN" dirty="0"/>
          </a:p>
          <a:p>
            <a:r>
              <a:rPr lang="en-US" altLang="zh-CN" dirty="0"/>
              <a:t>        &lt;!--[if </a:t>
            </a:r>
            <a:r>
              <a:rPr lang="en-US" altLang="zh-CN" dirty="0" err="1"/>
              <a:t>lte</a:t>
            </a:r>
            <a:r>
              <a:rPr lang="en-US" altLang="zh-CN" dirty="0"/>
              <a:t> IE 6]&gt;</a:t>
            </a:r>
            <a:endParaRPr lang="zh-CN" altLang="zh-CN" dirty="0"/>
          </a:p>
          <a:p>
            <a:r>
              <a:rPr lang="en-US" altLang="zh-CN" dirty="0"/>
              <a:t>        &lt;script type="text/</a:t>
            </a:r>
            <a:r>
              <a:rPr lang="en-US" altLang="zh-CN" dirty="0" err="1"/>
              <a:t>javascript</a:t>
            </a:r>
            <a:r>
              <a:rPr lang="en-US" altLang="zh-CN" dirty="0"/>
              <a:t>"&gt;$('#</a:t>
            </a:r>
            <a:r>
              <a:rPr lang="en-US" altLang="zh-CN" dirty="0" err="1"/>
              <a:t>themeSwitch</a:t>
            </a:r>
            <a:r>
              <a:rPr lang="en-US" altLang="zh-CN" dirty="0"/>
              <a:t>').hide();&lt;/script&gt;&lt;![endif]--&gt;</a:t>
            </a:r>
            <a:endParaRPr lang="zh-CN" altLang="zh-CN" dirty="0"/>
          </a:p>
          <a:p>
            <a:r>
              <a:rPr lang="en-US" altLang="zh-CN" dirty="0"/>
              <a:t>    &lt;/div&gt;</a:t>
            </a:r>
            <a:endParaRPr lang="zh-CN" altLang="zh-CN" dirty="0"/>
          </a:p>
          <a:p>
            <a:r>
              <a:rPr lang="en-US" altLang="zh-CN" dirty="0"/>
              <a:t>&lt;/form&gt;</a:t>
            </a:r>
            <a:endParaRPr lang="zh-CN" altLang="zh-CN" dirty="0"/>
          </a:p>
          <a:p>
            <a:r>
              <a:rPr lang="en-US" altLang="zh-CN" dirty="0"/>
              <a:t>&lt;div class="footer"&gt;</a:t>
            </a:r>
            <a:endParaRPr lang="zh-CN" altLang="zh-CN" dirty="0"/>
          </a:p>
        </p:txBody>
      </p:sp>
    </p:spTree>
    <p:extLst>
      <p:ext uri="{BB962C8B-B14F-4D97-AF65-F5344CB8AC3E}">
        <p14:creationId xmlns:p14="http://schemas.microsoft.com/office/powerpoint/2010/main" val="216460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1582341"/>
            <a:ext cx="4572000" cy="3693319"/>
          </a:xfrm>
          <a:prstGeom prst="rect">
            <a:avLst/>
          </a:prstGeom>
        </p:spPr>
        <p:txBody>
          <a:bodyPr>
            <a:spAutoFit/>
          </a:bodyPr>
          <a:lstStyle/>
          <a:p>
            <a:r>
              <a:rPr lang="en-US" altLang="zh-CN" dirty="0"/>
              <a:t> Copyright &amp;copy; 2012-${</a:t>
            </a:r>
            <a:r>
              <a:rPr lang="en-US" altLang="zh-CN" dirty="0" err="1"/>
              <a:t>fns:getConfig</a:t>
            </a:r>
            <a:r>
              <a:rPr lang="en-US" altLang="zh-CN" dirty="0"/>
              <a:t>('</a:t>
            </a:r>
            <a:r>
              <a:rPr lang="en-US" altLang="zh-CN" dirty="0" err="1"/>
              <a:t>copyrightYear</a:t>
            </a:r>
            <a:r>
              <a:rPr lang="en-US" altLang="zh-CN" dirty="0"/>
              <a:t>')} &lt;a</a:t>
            </a:r>
            <a:endParaRPr lang="zh-CN" altLang="zh-CN" dirty="0"/>
          </a:p>
          <a:p>
            <a:r>
              <a:rPr lang="en-US" altLang="zh-CN" dirty="0"/>
              <a:t>        </a:t>
            </a:r>
            <a:r>
              <a:rPr lang="en-US" altLang="zh-CN" dirty="0" err="1"/>
              <a:t>href</a:t>
            </a:r>
            <a:r>
              <a:rPr lang="en-US" altLang="zh-CN" dirty="0"/>
              <a:t>="${</a:t>
            </a:r>
            <a:r>
              <a:rPr lang="en-US" altLang="zh-CN" dirty="0" err="1"/>
              <a:t>pageContext.request.contextPath</a:t>
            </a:r>
            <a:r>
              <a:rPr lang="en-US" altLang="zh-CN" dirty="0"/>
              <a:t>}${</a:t>
            </a:r>
            <a:r>
              <a:rPr lang="en-US" altLang="zh-CN" dirty="0" err="1"/>
              <a:t>fns:getFrontPath</a:t>
            </a:r>
            <a:r>
              <a:rPr lang="en-US" altLang="zh-CN" dirty="0"/>
              <a:t>()}"&gt;${</a:t>
            </a:r>
            <a:r>
              <a:rPr lang="en-US" altLang="zh-CN" dirty="0" err="1"/>
              <a:t>fns:getConfig</a:t>
            </a:r>
            <a:r>
              <a:rPr lang="en-US" altLang="zh-CN" dirty="0"/>
              <a:t>('</a:t>
            </a:r>
            <a:r>
              <a:rPr lang="en-US" altLang="zh-CN" dirty="0" err="1"/>
              <a:t>productName</a:t>
            </a:r>
            <a:r>
              <a:rPr lang="en-US" altLang="zh-CN" dirty="0"/>
              <a:t>')}&lt;/a&gt; - Powered By</a:t>
            </a:r>
            <a:endParaRPr lang="zh-CN" altLang="zh-CN" dirty="0"/>
          </a:p>
          <a:p>
            <a:r>
              <a:rPr lang="en-US" altLang="zh-CN" dirty="0"/>
              <a:t>    &lt;a </a:t>
            </a:r>
            <a:r>
              <a:rPr lang="en-US" altLang="zh-CN" dirty="0" err="1"/>
              <a:t>href</a:t>
            </a:r>
            <a:r>
              <a:rPr lang="en-US" altLang="zh-CN" dirty="0"/>
              <a:t>="http://jeesite.com" target="_blank"&gt;</a:t>
            </a:r>
            <a:r>
              <a:rPr lang="en-US" altLang="zh-CN" dirty="0" err="1"/>
              <a:t>JeeSite</a:t>
            </a:r>
            <a:r>
              <a:rPr lang="en-US" altLang="zh-CN" dirty="0"/>
              <a:t>&lt;/a&gt; ${</a:t>
            </a:r>
            <a:r>
              <a:rPr lang="en-US" altLang="zh-CN" dirty="0" err="1"/>
              <a:t>fns:getConfig</a:t>
            </a:r>
            <a:r>
              <a:rPr lang="en-US" altLang="zh-CN" dirty="0"/>
              <a:t>('version')}</a:t>
            </a:r>
            <a:endParaRPr lang="zh-CN" altLang="zh-CN" dirty="0"/>
          </a:p>
          <a:p>
            <a:r>
              <a:rPr lang="en-US" altLang="zh-CN" dirty="0"/>
              <a:t>&lt;/div&gt;</a:t>
            </a:r>
            <a:endParaRPr lang="zh-CN" altLang="zh-CN" dirty="0"/>
          </a:p>
          <a:p>
            <a:r>
              <a:rPr lang="en-US" altLang="zh-CN" dirty="0"/>
              <a:t>&lt;script </a:t>
            </a:r>
            <a:r>
              <a:rPr lang="en-US" altLang="zh-CN" dirty="0" err="1"/>
              <a:t>src</a:t>
            </a:r>
            <a:r>
              <a:rPr lang="en-US" altLang="zh-CN" dirty="0"/>
              <a:t>="${</a:t>
            </a:r>
            <a:r>
              <a:rPr lang="en-US" altLang="zh-CN" dirty="0" err="1"/>
              <a:t>ctxStatic</a:t>
            </a:r>
            <a:r>
              <a:rPr lang="en-US" altLang="zh-CN" dirty="0"/>
              <a:t>}/flash/zoom.min.js" type="text/</a:t>
            </a:r>
            <a:r>
              <a:rPr lang="en-US" altLang="zh-CN" dirty="0" err="1"/>
              <a:t>javascript</a:t>
            </a:r>
            <a:r>
              <a:rPr lang="en-US" altLang="zh-CN" dirty="0"/>
              <a:t>"&gt;&lt;/script&gt;</a:t>
            </a:r>
            <a:endParaRPr lang="zh-CN" altLang="zh-CN" dirty="0"/>
          </a:p>
          <a:p>
            <a:r>
              <a:rPr lang="en-US" altLang="zh-CN" dirty="0"/>
              <a:t>&lt;/body&gt;</a:t>
            </a:r>
            <a:endParaRPr lang="zh-CN" altLang="en-US" dirty="0"/>
          </a:p>
        </p:txBody>
      </p:sp>
      <p:sp>
        <p:nvSpPr>
          <p:cNvPr id="3" name="矩形 2"/>
          <p:cNvSpPr/>
          <p:nvPr/>
        </p:nvSpPr>
        <p:spPr>
          <a:xfrm>
            <a:off x="2286000" y="1582341"/>
            <a:ext cx="4572000" cy="3693319"/>
          </a:xfrm>
          <a:prstGeom prst="rect">
            <a:avLst/>
          </a:prstGeom>
        </p:spPr>
        <p:txBody>
          <a:bodyPr>
            <a:spAutoFit/>
          </a:bodyPr>
          <a:lstStyle/>
          <a:p>
            <a:r>
              <a:rPr lang="en-US" altLang="zh-CN" dirty="0"/>
              <a:t> Copyright &amp;copy; 2012-${</a:t>
            </a:r>
            <a:r>
              <a:rPr lang="en-US" altLang="zh-CN" dirty="0" err="1"/>
              <a:t>fns:getConfig</a:t>
            </a:r>
            <a:r>
              <a:rPr lang="en-US" altLang="zh-CN" dirty="0"/>
              <a:t>('</a:t>
            </a:r>
            <a:r>
              <a:rPr lang="en-US" altLang="zh-CN" dirty="0" err="1"/>
              <a:t>copyrightYear</a:t>
            </a:r>
            <a:r>
              <a:rPr lang="en-US" altLang="zh-CN" dirty="0"/>
              <a:t>')} &lt;a</a:t>
            </a:r>
            <a:endParaRPr lang="zh-CN" altLang="zh-CN" dirty="0"/>
          </a:p>
          <a:p>
            <a:r>
              <a:rPr lang="en-US" altLang="zh-CN" dirty="0"/>
              <a:t>        </a:t>
            </a:r>
            <a:r>
              <a:rPr lang="en-US" altLang="zh-CN" dirty="0" err="1"/>
              <a:t>href</a:t>
            </a:r>
            <a:r>
              <a:rPr lang="en-US" altLang="zh-CN" dirty="0"/>
              <a:t>="${</a:t>
            </a:r>
            <a:r>
              <a:rPr lang="en-US" altLang="zh-CN" dirty="0" err="1"/>
              <a:t>pageContext.request.contextPath</a:t>
            </a:r>
            <a:r>
              <a:rPr lang="en-US" altLang="zh-CN" dirty="0"/>
              <a:t>}${</a:t>
            </a:r>
            <a:r>
              <a:rPr lang="en-US" altLang="zh-CN" dirty="0" err="1"/>
              <a:t>fns:getFrontPath</a:t>
            </a:r>
            <a:r>
              <a:rPr lang="en-US" altLang="zh-CN" dirty="0"/>
              <a:t>()}"&gt;${</a:t>
            </a:r>
            <a:r>
              <a:rPr lang="en-US" altLang="zh-CN" dirty="0" err="1"/>
              <a:t>fns:getConfig</a:t>
            </a:r>
            <a:r>
              <a:rPr lang="en-US" altLang="zh-CN" dirty="0"/>
              <a:t>('</a:t>
            </a:r>
            <a:r>
              <a:rPr lang="en-US" altLang="zh-CN" dirty="0" err="1"/>
              <a:t>productName</a:t>
            </a:r>
            <a:r>
              <a:rPr lang="en-US" altLang="zh-CN" dirty="0"/>
              <a:t>')}&lt;/a&gt; - Powered By</a:t>
            </a:r>
            <a:endParaRPr lang="zh-CN" altLang="zh-CN" dirty="0"/>
          </a:p>
          <a:p>
            <a:r>
              <a:rPr lang="en-US" altLang="zh-CN" dirty="0"/>
              <a:t>    &lt;a </a:t>
            </a:r>
            <a:r>
              <a:rPr lang="en-US" altLang="zh-CN" dirty="0" err="1"/>
              <a:t>href</a:t>
            </a:r>
            <a:r>
              <a:rPr lang="en-US" altLang="zh-CN" dirty="0"/>
              <a:t>="http://jeesite.com" target="_blank"&gt;</a:t>
            </a:r>
            <a:r>
              <a:rPr lang="en-US" altLang="zh-CN" dirty="0" err="1"/>
              <a:t>JeeSite</a:t>
            </a:r>
            <a:r>
              <a:rPr lang="en-US" altLang="zh-CN" dirty="0"/>
              <a:t>&lt;/a&gt; ${</a:t>
            </a:r>
            <a:r>
              <a:rPr lang="en-US" altLang="zh-CN" dirty="0" err="1"/>
              <a:t>fns:getConfig</a:t>
            </a:r>
            <a:r>
              <a:rPr lang="en-US" altLang="zh-CN" dirty="0"/>
              <a:t>('version')}</a:t>
            </a:r>
            <a:endParaRPr lang="zh-CN" altLang="zh-CN" dirty="0"/>
          </a:p>
          <a:p>
            <a:r>
              <a:rPr lang="en-US" altLang="zh-CN" dirty="0"/>
              <a:t>&lt;/div&gt;</a:t>
            </a:r>
            <a:endParaRPr lang="zh-CN" altLang="zh-CN" dirty="0"/>
          </a:p>
          <a:p>
            <a:r>
              <a:rPr lang="en-US" altLang="zh-CN" dirty="0"/>
              <a:t>&lt;script </a:t>
            </a:r>
            <a:r>
              <a:rPr lang="en-US" altLang="zh-CN" dirty="0" err="1"/>
              <a:t>src</a:t>
            </a:r>
            <a:r>
              <a:rPr lang="en-US" altLang="zh-CN" dirty="0"/>
              <a:t>="${</a:t>
            </a:r>
            <a:r>
              <a:rPr lang="en-US" altLang="zh-CN" dirty="0" err="1"/>
              <a:t>ctxStatic</a:t>
            </a:r>
            <a:r>
              <a:rPr lang="en-US" altLang="zh-CN" dirty="0"/>
              <a:t>}/flash/zoom.min.js" type="text/</a:t>
            </a:r>
            <a:r>
              <a:rPr lang="en-US" altLang="zh-CN" dirty="0" err="1"/>
              <a:t>javascript</a:t>
            </a:r>
            <a:r>
              <a:rPr lang="en-US" altLang="zh-CN" dirty="0"/>
              <a:t>"&gt;&lt;/script&gt;</a:t>
            </a:r>
            <a:endParaRPr lang="zh-CN" altLang="zh-CN" dirty="0"/>
          </a:p>
          <a:p>
            <a:r>
              <a:rPr lang="en-US" altLang="zh-CN" dirty="0"/>
              <a:t>&lt;/body&gt;</a:t>
            </a:r>
            <a:endParaRPr lang="zh-CN" altLang="en-US" dirty="0"/>
          </a:p>
        </p:txBody>
      </p:sp>
      <p:sp>
        <p:nvSpPr>
          <p:cNvPr id="4"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x-none" sz="3200" b="1" i="0" u="none" strike="noStrike" kern="1200" cap="none" spc="0" normalizeH="0" baseline="0" noProof="0" dirty="0">
                <a:ln>
                  <a:noFill/>
                </a:ln>
                <a:solidFill>
                  <a:srgbClr val="FFFFFF"/>
                </a:solidFill>
                <a:effectLst/>
                <a:uLnTx/>
                <a:uFillTx/>
                <a:latin typeface="微软雅黑" pitchFamily="2" charset="-122"/>
                <a:ea typeface="微软雅黑" pitchFamily="2" charset="-122"/>
              </a:rPr>
              <a:t>                </a:t>
            </a:r>
            <a:r>
              <a:rPr kumimoji="0" lang="zh-CN" altLang="en-US" sz="3200" b="1" i="0" u="none" strike="noStrike" kern="1200" cap="none" spc="0" normalizeH="0" baseline="0" noProof="0" dirty="0">
                <a:ln>
                  <a:noFill/>
                </a:ln>
                <a:solidFill>
                  <a:srgbClr val="FFFFFF"/>
                </a:solidFill>
                <a:effectLst/>
                <a:uLnTx/>
                <a:uFillTx/>
                <a:latin typeface="微软雅黑" pitchFamily="2" charset="-122"/>
                <a:ea typeface="微软雅黑" pitchFamily="2" charset="-122"/>
                <a:sym typeface="+mn-ea"/>
              </a:rPr>
              <a:t>系统详细设计</a:t>
            </a:r>
          </a:p>
        </p:txBody>
      </p:sp>
      <p:grpSp>
        <p:nvGrpSpPr>
          <p:cNvPr id="5" name="组合 4"/>
          <p:cNvGrpSpPr/>
          <p:nvPr/>
        </p:nvGrpSpPr>
        <p:grpSpPr>
          <a:xfrm>
            <a:off x="468313" y="476250"/>
            <a:ext cx="935037" cy="907733"/>
            <a:chOff x="0" y="0"/>
            <a:chExt cx="936104" cy="906587"/>
          </a:xfrm>
        </p:grpSpPr>
        <p:sp>
          <p:nvSpPr>
            <p:cNvPr id="6"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0000"/>
                </a:solidFill>
                <a:effectLst/>
                <a:uLnTx/>
                <a:uFillTx/>
                <a:latin typeface="微软雅黑" pitchFamily="2" charset="-122"/>
                <a:ea typeface="微软雅黑" pitchFamily="2" charset="-122"/>
              </a:endParaRPr>
            </a:p>
          </p:txBody>
        </p:sp>
        <p:sp>
          <p:nvSpPr>
            <p:cNvPr id="7" name="矩形 1"/>
            <p:cNvSpPr/>
            <p:nvPr/>
          </p:nvSpPr>
          <p:spPr>
            <a:xfrm>
              <a:off x="68976" y="33296"/>
              <a:ext cx="793384" cy="873291"/>
            </a:xfrm>
            <a:prstGeom prst="rect">
              <a:avLst/>
            </a:prstGeom>
            <a:noFill/>
            <a:ln w="9525">
              <a:noFill/>
              <a:miter/>
            </a:ln>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a:noFill/>
                  </a:ln>
                  <a:solidFill>
                    <a:srgbClr val="0066FF"/>
                  </a:solidFill>
                  <a:effectLst>
                    <a:outerShdw blurRad="38100" dist="38100" dir="2700000">
                      <a:srgbClr val="C0C0C0"/>
                    </a:outerShdw>
                  </a:effectLst>
                  <a:uLnTx/>
                  <a:uFillTx/>
                  <a:latin typeface="微软雅黑" pitchFamily="2" charset="-122"/>
                  <a:ea typeface="微软雅黑" pitchFamily="2" charset="-122"/>
                </a:rPr>
                <a:t>四</a:t>
              </a:r>
            </a:p>
          </p:txBody>
        </p:sp>
      </p:grpSp>
    </p:spTree>
    <p:extLst>
      <p:ext uri="{BB962C8B-B14F-4D97-AF65-F5344CB8AC3E}">
        <p14:creationId xmlns:p14="http://schemas.microsoft.com/office/powerpoint/2010/main" val="413627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文本框 1"/>
          <p:cNvSpPr txBox="1"/>
          <p:nvPr/>
        </p:nvSpPr>
        <p:spPr>
          <a:xfrm>
            <a:off x="149860" y="1560830"/>
            <a:ext cx="8836025" cy="2308324"/>
          </a:xfrm>
          <a:prstGeom prst="rect">
            <a:avLst/>
          </a:prstGeom>
          <a:noFill/>
          <a:ln w="9525">
            <a:noFill/>
            <a:miter/>
          </a:ln>
        </p:spPr>
        <p:txBody>
          <a:bodyPr wrap="square">
            <a:spAutoFit/>
          </a:bodyPr>
          <a:lstStyle/>
          <a:p>
            <a:pPr marL="0" indent="0" algn="l"/>
            <a:r>
              <a:rPr lang="en-US" altLang="zh-CN" sz="2400" b="0" u="none" dirty="0">
                <a:solidFill>
                  <a:srgbClr val="000000"/>
                </a:solidFill>
                <a:latin typeface="+mn-ea"/>
                <a:ea typeface="+mn-ea"/>
                <a:cs typeface="宋体" charset="0"/>
              </a:rPr>
              <a:t>4.2</a:t>
            </a:r>
            <a:r>
              <a:rPr lang="zh-CN" altLang="en-US" sz="2400" b="0" u="none" dirty="0">
                <a:solidFill>
                  <a:srgbClr val="000000"/>
                </a:solidFill>
                <a:latin typeface="+mn-ea"/>
                <a:ea typeface="+mn-ea"/>
                <a:cs typeface="宋体" charset="0"/>
              </a:rPr>
              <a:t>题目管理</a:t>
            </a:r>
            <a:endParaRPr lang="zh-CN" altLang="en-US" sz="2400" b="0" u="none" dirty="0">
              <a:latin typeface="+mn-ea"/>
              <a:ea typeface="+mn-ea"/>
              <a:cs typeface="宋体" charset="0"/>
            </a:endParaRPr>
          </a:p>
          <a:p>
            <a:pPr marL="0" indent="0" algn="l"/>
            <a:r>
              <a:rPr lang="zh-CN" altLang="en-US" sz="2400" b="0" u="none" dirty="0">
                <a:latin typeface="+mn-ea"/>
                <a:ea typeface="+mn-ea"/>
                <a:cs typeface="宋体" charset="0"/>
              </a:rPr>
              <a:t>题目管理主要是对题目的信息增删改查，和题目下的代码上传功能。</a:t>
            </a:r>
          </a:p>
          <a:p>
            <a:r>
              <a:rPr lang="zh-CN" altLang="en-US" sz="2400" dirty="0">
                <a:latin typeface="+mn-ea"/>
                <a:ea typeface="+mn-ea"/>
                <a:cs typeface="宋体" charset="0"/>
              </a:rPr>
              <a:t>（</a:t>
            </a:r>
            <a:r>
              <a:rPr lang="en-US" altLang="zh-CN" sz="2400" dirty="0">
                <a:latin typeface="+mn-ea"/>
                <a:ea typeface="+mn-ea"/>
                <a:cs typeface="宋体" charset="0"/>
              </a:rPr>
              <a:t>1</a:t>
            </a:r>
            <a:r>
              <a:rPr lang="zh-CN" altLang="en-US" sz="2400" dirty="0">
                <a:latin typeface="+mn-ea"/>
                <a:ea typeface="+mn-ea"/>
                <a:cs typeface="宋体" charset="0"/>
              </a:rPr>
              <a:t>）学生题目信息</a:t>
            </a:r>
          </a:p>
          <a:p>
            <a:r>
              <a:rPr lang="zh-CN" altLang="en-US" sz="2400" dirty="0">
                <a:latin typeface="+mn-ea"/>
                <a:ea typeface="+mn-ea"/>
                <a:cs typeface="宋体" charset="0"/>
              </a:rPr>
              <a:t>学生界面只有查询和上传及修改代码。</a:t>
            </a:r>
          </a:p>
          <a:p>
            <a:pPr marL="0" indent="0" algn="l"/>
            <a:r>
              <a:rPr lang="zh-CN" altLang="en-US" sz="2400" b="0" u="none" dirty="0">
                <a:latin typeface="+mn-ea"/>
                <a:ea typeface="+mn-ea"/>
                <a:cs typeface="宋体" charset="0"/>
              </a:rPr>
              <a:t>界面如下图所示：</a:t>
            </a:r>
            <a:endParaRPr lang="zh-CN" altLang="en-US" sz="2400" dirty="0">
              <a:latin typeface="+mn-ea"/>
              <a:ea typeface="+mn-ea"/>
            </a:endParaRPr>
          </a:p>
        </p:txBody>
      </p:sp>
      <p:pic>
        <p:nvPicPr>
          <p:cNvPr id="3" name="图片 2"/>
          <p:cNvPicPr>
            <a:picLocks noChangeAspect="1"/>
          </p:cNvPicPr>
          <p:nvPr/>
        </p:nvPicPr>
        <p:blipFill>
          <a:blip r:embed="rId3"/>
          <a:stretch>
            <a:fillRect/>
          </a:stretch>
        </p:blipFill>
        <p:spPr>
          <a:xfrm>
            <a:off x="1346141" y="3869154"/>
            <a:ext cx="5530115" cy="29728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pic>
        <p:nvPicPr>
          <p:cNvPr id="1229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564904"/>
            <a:ext cx="558165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646331"/>
          </a:xfrm>
          <a:prstGeom prst="rect">
            <a:avLst/>
          </a:prstGeom>
          <a:noFill/>
          <a:ln w="9525">
            <a:noFill/>
            <a:miter/>
          </a:ln>
        </p:spPr>
        <p:txBody>
          <a:bodyPr wrap="square">
            <a:spAutoFit/>
          </a:bodyPr>
          <a:lstStyle/>
          <a:p>
            <a:pPr marL="0" indent="0" algn="l"/>
            <a:r>
              <a:rPr lang="en-US" altLang="zh-CN" b="0" u="none" dirty="0">
                <a:latin typeface="+mn-ea"/>
                <a:ea typeface="+mn-ea"/>
                <a:cs typeface="Calibri" pitchFamily="2" charset="0"/>
              </a:rPr>
              <a:t> </a:t>
            </a:r>
            <a:endParaRPr lang="en-US" altLang="zh-CN" b="0" u="none" dirty="0">
              <a:latin typeface="+mn-ea"/>
              <a:ea typeface="+mn-ea"/>
              <a:cs typeface="宋体" charset="0"/>
            </a:endParaRPr>
          </a:p>
          <a:p>
            <a:pPr marL="0" indent="0" algn="l"/>
            <a:r>
              <a:rPr lang="en-US" altLang="zh-CN" b="0" u="none" dirty="0">
                <a:latin typeface="+mn-ea"/>
                <a:ea typeface="+mn-ea"/>
                <a:cs typeface="宋体" charset="0"/>
              </a:rPr>
              <a:t>    </a:t>
            </a:r>
            <a:endParaRPr lang="zh-CN" altLang="en-US" dirty="0">
              <a:latin typeface="+mn-ea"/>
              <a:ea typeface="+mn-ea"/>
            </a:endParaRPr>
          </a:p>
        </p:txBody>
      </p:sp>
      <p:pic>
        <p:nvPicPr>
          <p:cNvPr id="3" name="图片 2"/>
          <p:cNvPicPr>
            <a:picLocks noChangeAspect="1"/>
          </p:cNvPicPr>
          <p:nvPr/>
        </p:nvPicPr>
        <p:blipFill>
          <a:blip r:embed="rId3"/>
          <a:stretch>
            <a:fillRect/>
          </a:stretch>
        </p:blipFill>
        <p:spPr>
          <a:xfrm>
            <a:off x="537210" y="2193000"/>
            <a:ext cx="7596481" cy="38164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646331"/>
          </a:xfrm>
          <a:prstGeom prst="rect">
            <a:avLst/>
          </a:prstGeom>
          <a:noFill/>
          <a:ln w="9525">
            <a:noFill/>
            <a:miter/>
          </a:ln>
        </p:spPr>
        <p:txBody>
          <a:bodyPr wrap="square">
            <a:spAutoFit/>
          </a:bodyPr>
          <a:lstStyle/>
          <a:p>
            <a:pPr marL="0" indent="0" algn="l"/>
            <a:r>
              <a:rPr lang="en-US" altLang="zh-CN" b="0" u="none" dirty="0">
                <a:latin typeface="+mn-ea"/>
                <a:ea typeface="+mn-ea"/>
                <a:cs typeface="Calibri" pitchFamily="2" charset="0"/>
              </a:rPr>
              <a:t> </a:t>
            </a:r>
            <a:endParaRPr lang="en-US" altLang="zh-CN" b="0" u="none" dirty="0">
              <a:latin typeface="+mn-ea"/>
              <a:ea typeface="+mn-ea"/>
              <a:cs typeface="宋体" charset="0"/>
            </a:endParaRPr>
          </a:p>
          <a:p>
            <a:pPr marL="0" indent="0" algn="l"/>
            <a:r>
              <a:rPr lang="en-US" altLang="zh-CN" b="0" u="none" dirty="0">
                <a:latin typeface="+mn-ea"/>
                <a:ea typeface="+mn-ea"/>
                <a:cs typeface="宋体" charset="0"/>
              </a:rPr>
              <a:t>    </a:t>
            </a:r>
            <a:endParaRPr lang="zh-CN" altLang="en-US" dirty="0">
              <a:latin typeface="+mn-ea"/>
              <a:ea typeface="+mn-ea"/>
            </a:endParaRPr>
          </a:p>
        </p:txBody>
      </p:sp>
      <p:sp>
        <p:nvSpPr>
          <p:cNvPr id="2" name="矩形 1"/>
          <p:cNvSpPr/>
          <p:nvPr/>
        </p:nvSpPr>
        <p:spPr>
          <a:xfrm>
            <a:off x="179705" y="1308157"/>
            <a:ext cx="9216831" cy="5632311"/>
          </a:xfrm>
          <a:prstGeom prst="rect">
            <a:avLst/>
          </a:prstGeom>
        </p:spPr>
        <p:txBody>
          <a:bodyPr wrap="square">
            <a:spAutoFit/>
          </a:bodyPr>
          <a:lstStyle/>
          <a:p>
            <a:r>
              <a:rPr lang="zh-CN" altLang="en-US" dirty="0"/>
              <a:t>学生前端</a:t>
            </a:r>
            <a:r>
              <a:rPr lang="en-US" altLang="zh-CN" dirty="0"/>
              <a:t>body</a:t>
            </a:r>
            <a:r>
              <a:rPr lang="zh-CN" altLang="en-US" dirty="0"/>
              <a:t>代码如下：</a:t>
            </a:r>
          </a:p>
          <a:p>
            <a:r>
              <a:rPr lang="en-US" altLang="zh-CN" dirty="0"/>
              <a:t>&lt;body&gt;      //</a:t>
            </a:r>
            <a:r>
              <a:rPr lang="zh-CN" altLang="en-US" dirty="0"/>
              <a:t>学生题目列表界面</a:t>
            </a:r>
          </a:p>
          <a:p>
            <a:r>
              <a:rPr lang="en-US" altLang="zh-CN" dirty="0"/>
              <a:t>&lt;</a:t>
            </a:r>
            <a:r>
              <a:rPr lang="en-US" altLang="zh-CN" dirty="0" err="1"/>
              <a:t>ul</a:t>
            </a:r>
            <a:r>
              <a:rPr lang="en-US" altLang="zh-CN" dirty="0"/>
              <a:t> class="</a:t>
            </a:r>
            <a:r>
              <a:rPr lang="en-US" altLang="zh-CN" dirty="0" err="1"/>
              <a:t>nav</a:t>
            </a:r>
            <a:r>
              <a:rPr lang="en-US" altLang="zh-CN" dirty="0"/>
              <a:t> </a:t>
            </a:r>
            <a:r>
              <a:rPr lang="en-US" altLang="zh-CN" dirty="0" err="1"/>
              <a:t>nav</a:t>
            </a:r>
            <a:r>
              <a:rPr lang="en-US" altLang="zh-CN" dirty="0"/>
              <a:t>-tabs"&gt;</a:t>
            </a:r>
          </a:p>
          <a:p>
            <a:r>
              <a:rPr lang="en-US" altLang="zh-CN" dirty="0"/>
              <a:t>    &lt;li class="active"&gt;&lt;a </a:t>
            </a:r>
            <a:r>
              <a:rPr lang="en-US" altLang="zh-CN" dirty="0" err="1"/>
              <a:t>href</a:t>
            </a:r>
            <a:r>
              <a:rPr lang="en-US" altLang="zh-CN" dirty="0"/>
              <a:t>="${</a:t>
            </a:r>
            <a:r>
              <a:rPr lang="en-US" altLang="zh-CN" dirty="0" err="1"/>
              <a:t>ctx</a:t>
            </a:r>
            <a:r>
              <a:rPr lang="en-US" altLang="zh-CN" dirty="0"/>
              <a:t>}/exam/exam/</a:t>
            </a:r>
            <a:r>
              <a:rPr lang="en-US" altLang="zh-CN" dirty="0" err="1"/>
              <a:t>sExamList</a:t>
            </a:r>
            <a:r>
              <a:rPr lang="en-US" altLang="zh-CN" dirty="0"/>
              <a:t>"&gt;</a:t>
            </a:r>
            <a:r>
              <a:rPr lang="zh-CN" altLang="en-US" dirty="0"/>
              <a:t>我的题目</a:t>
            </a:r>
            <a:r>
              <a:rPr lang="en-US" altLang="zh-CN" dirty="0"/>
              <a:t>&lt;/a&gt;&lt;/li&gt;</a:t>
            </a:r>
          </a:p>
          <a:p>
            <a:r>
              <a:rPr lang="en-US" altLang="zh-CN" dirty="0"/>
              <a:t>&lt;/</a:t>
            </a:r>
            <a:r>
              <a:rPr lang="en-US" altLang="zh-CN" dirty="0" err="1"/>
              <a:t>ul</a:t>
            </a:r>
            <a:r>
              <a:rPr lang="en-US" altLang="zh-CN" dirty="0"/>
              <a:t>&gt;</a:t>
            </a:r>
          </a:p>
          <a:p>
            <a:r>
              <a:rPr lang="en-US" altLang="zh-CN" dirty="0"/>
              <a:t>&lt;</a:t>
            </a:r>
            <a:r>
              <a:rPr lang="en-US" altLang="zh-CN" dirty="0" err="1"/>
              <a:t>form:form</a:t>
            </a:r>
            <a:r>
              <a:rPr lang="en-US" altLang="zh-CN" dirty="0"/>
              <a:t> id="</a:t>
            </a:r>
            <a:r>
              <a:rPr lang="en-US" altLang="zh-CN" dirty="0" err="1"/>
              <a:t>searchForm</a:t>
            </a:r>
            <a:r>
              <a:rPr lang="en-US" altLang="zh-CN" dirty="0"/>
              <a:t>" </a:t>
            </a:r>
            <a:r>
              <a:rPr lang="en-US" altLang="zh-CN" dirty="0" err="1"/>
              <a:t>modelAttribute</a:t>
            </a:r>
            <a:r>
              <a:rPr lang="en-US" altLang="zh-CN" dirty="0"/>
              <a:t>="exam" action="${</a:t>
            </a:r>
            <a:r>
              <a:rPr lang="en-US" altLang="zh-CN" dirty="0" err="1"/>
              <a:t>ctx</a:t>
            </a:r>
            <a:r>
              <a:rPr lang="en-US" altLang="zh-CN" dirty="0"/>
              <a:t>}/exam/exam/</a:t>
            </a:r>
            <a:r>
              <a:rPr lang="en-US" altLang="zh-CN" dirty="0" err="1"/>
              <a:t>sExamList</a:t>
            </a:r>
            <a:r>
              <a:rPr lang="en-US" altLang="zh-CN" dirty="0"/>
              <a:t>" method="post"</a:t>
            </a:r>
          </a:p>
          <a:p>
            <a:r>
              <a:rPr lang="en-US" altLang="zh-CN" dirty="0"/>
              <a:t>           class="breadcrumb form-search"&gt;</a:t>
            </a:r>
          </a:p>
          <a:p>
            <a:r>
              <a:rPr lang="en-US" altLang="zh-CN" dirty="0"/>
              <a:t>    &lt;input id="</a:t>
            </a:r>
            <a:r>
              <a:rPr lang="en-US" altLang="zh-CN" dirty="0" err="1"/>
              <a:t>pageNo</a:t>
            </a:r>
            <a:r>
              <a:rPr lang="en-US" altLang="zh-CN" dirty="0"/>
              <a:t>" name="</a:t>
            </a:r>
            <a:r>
              <a:rPr lang="en-US" altLang="zh-CN" dirty="0" err="1"/>
              <a:t>pageNo</a:t>
            </a:r>
            <a:r>
              <a:rPr lang="en-US" altLang="zh-CN" dirty="0"/>
              <a:t>" type="hidden" value="${</a:t>
            </a:r>
            <a:r>
              <a:rPr lang="en-US" altLang="zh-CN" dirty="0" err="1"/>
              <a:t>page.pageNo</a:t>
            </a:r>
            <a:r>
              <a:rPr lang="en-US" altLang="zh-CN" dirty="0"/>
              <a:t>}"/&gt;</a:t>
            </a:r>
          </a:p>
          <a:p>
            <a:r>
              <a:rPr lang="en-US" altLang="zh-CN" dirty="0"/>
              <a:t>    &lt;input id="</a:t>
            </a:r>
            <a:r>
              <a:rPr lang="en-US" altLang="zh-CN" dirty="0" err="1"/>
              <a:t>pageSize</a:t>
            </a:r>
            <a:r>
              <a:rPr lang="en-US" altLang="zh-CN" dirty="0"/>
              <a:t>" name="</a:t>
            </a:r>
            <a:r>
              <a:rPr lang="en-US" altLang="zh-CN" dirty="0" err="1"/>
              <a:t>pageSize</a:t>
            </a:r>
            <a:r>
              <a:rPr lang="en-US" altLang="zh-CN" dirty="0"/>
              <a:t>" type="hidden" value="${</a:t>
            </a:r>
            <a:r>
              <a:rPr lang="en-US" altLang="zh-CN" dirty="0" err="1"/>
              <a:t>page.pageSize</a:t>
            </a:r>
            <a:r>
              <a:rPr lang="en-US" altLang="zh-CN" dirty="0"/>
              <a:t>}"/&gt;</a:t>
            </a:r>
          </a:p>
          <a:p>
            <a:r>
              <a:rPr lang="en-US" altLang="zh-CN" dirty="0"/>
              <a:t>    &lt;</a:t>
            </a:r>
            <a:r>
              <a:rPr lang="en-US" altLang="zh-CN" dirty="0" err="1"/>
              <a:t>ul</a:t>
            </a:r>
            <a:r>
              <a:rPr lang="en-US" altLang="zh-CN" dirty="0"/>
              <a:t> class="</a:t>
            </a:r>
            <a:r>
              <a:rPr lang="en-US" altLang="zh-CN" dirty="0" err="1"/>
              <a:t>ul</a:t>
            </a:r>
            <a:r>
              <a:rPr lang="en-US" altLang="zh-CN" dirty="0"/>
              <a:t>-form"&gt;</a:t>
            </a:r>
          </a:p>
          <a:p>
            <a:r>
              <a:rPr lang="en-US" altLang="zh-CN" dirty="0"/>
              <a:t>        &lt;li&gt;&lt;label&gt;</a:t>
            </a:r>
            <a:r>
              <a:rPr lang="zh-CN" altLang="en-US" dirty="0"/>
              <a:t>名称：</a:t>
            </a:r>
            <a:r>
              <a:rPr lang="en-US" altLang="zh-CN" dirty="0"/>
              <a:t>&lt;/label&gt;</a:t>
            </a:r>
          </a:p>
          <a:p>
            <a:r>
              <a:rPr lang="en-US" altLang="zh-CN" dirty="0"/>
              <a:t>            &lt;</a:t>
            </a:r>
            <a:r>
              <a:rPr lang="en-US" altLang="zh-CN" dirty="0" err="1"/>
              <a:t>form:input</a:t>
            </a:r>
            <a:r>
              <a:rPr lang="en-US" altLang="zh-CN" dirty="0"/>
              <a:t> path="</a:t>
            </a:r>
            <a:r>
              <a:rPr lang="en-US" altLang="zh-CN" dirty="0" err="1"/>
              <a:t>ename</a:t>
            </a:r>
            <a:r>
              <a:rPr lang="en-US" altLang="zh-CN" dirty="0"/>
              <a:t>" </a:t>
            </a:r>
            <a:r>
              <a:rPr lang="en-US" altLang="zh-CN" dirty="0" err="1"/>
              <a:t>htmlEscape</a:t>
            </a:r>
            <a:r>
              <a:rPr lang="en-US" altLang="zh-CN" dirty="0"/>
              <a:t>="false" </a:t>
            </a:r>
            <a:r>
              <a:rPr lang="en-US" altLang="zh-CN" dirty="0" err="1"/>
              <a:t>maxlength</a:t>
            </a:r>
            <a:r>
              <a:rPr lang="en-US" altLang="zh-CN" dirty="0"/>
              <a:t>="100" class="input-medium"/&gt;</a:t>
            </a:r>
          </a:p>
          <a:p>
            <a:r>
              <a:rPr lang="en-US" altLang="zh-CN" dirty="0"/>
              <a:t>        &lt;/li&gt;</a:t>
            </a:r>
          </a:p>
          <a:p>
            <a:r>
              <a:rPr lang="en-US" altLang="zh-CN" dirty="0"/>
              <a:t>        &lt;li&gt;&lt;label&gt;</a:t>
            </a:r>
            <a:r>
              <a:rPr lang="zh-CN" altLang="en-US" dirty="0"/>
              <a:t>语言：</a:t>
            </a:r>
            <a:r>
              <a:rPr lang="en-US" altLang="zh-CN" dirty="0"/>
              <a:t>&lt;/label&gt;</a:t>
            </a:r>
          </a:p>
          <a:p>
            <a:r>
              <a:rPr lang="en-US" altLang="zh-CN" dirty="0"/>
              <a:t>            &lt;</a:t>
            </a:r>
            <a:r>
              <a:rPr lang="en-US" altLang="zh-CN" dirty="0" err="1"/>
              <a:t>form:select</a:t>
            </a:r>
            <a:r>
              <a:rPr lang="en-US" altLang="zh-CN" dirty="0"/>
              <a:t> path="</a:t>
            </a:r>
            <a:r>
              <a:rPr lang="en-US" altLang="zh-CN" dirty="0" err="1"/>
              <a:t>lan</a:t>
            </a:r>
            <a:r>
              <a:rPr lang="en-US" altLang="zh-CN" dirty="0"/>
              <a:t>" class="input-medium"&gt;</a:t>
            </a:r>
          </a:p>
          <a:p>
            <a:r>
              <a:rPr lang="en-US" altLang="zh-CN" dirty="0"/>
              <a:t>                &lt;</a:t>
            </a:r>
            <a:r>
              <a:rPr lang="en-US" altLang="zh-CN" dirty="0" err="1"/>
              <a:t>form:option</a:t>
            </a:r>
            <a:r>
              <a:rPr lang="en-US" altLang="zh-CN" dirty="0"/>
              <a:t> value="" label=""/&gt;</a:t>
            </a:r>
          </a:p>
          <a:p>
            <a:r>
              <a:rPr lang="en-US" altLang="zh-CN" dirty="0"/>
              <a:t>                &lt;</a:t>
            </a:r>
            <a:r>
              <a:rPr lang="en-US" altLang="zh-CN" dirty="0" err="1"/>
              <a:t>form:options</a:t>
            </a:r>
            <a:r>
              <a:rPr lang="en-US" altLang="zh-CN" dirty="0"/>
              <a:t> items="${</a:t>
            </a:r>
            <a:r>
              <a:rPr lang="en-US" altLang="zh-CN" dirty="0" err="1"/>
              <a:t>fns:getDictList</a:t>
            </a:r>
            <a:r>
              <a:rPr lang="en-US" altLang="zh-CN" dirty="0"/>
              <a:t>('language')}" </a:t>
            </a:r>
            <a:r>
              <a:rPr lang="en-US" altLang="zh-CN" dirty="0" err="1"/>
              <a:t>itemLabel</a:t>
            </a:r>
            <a:r>
              <a:rPr lang="en-US" altLang="zh-CN" dirty="0"/>
              <a:t>="label" </a:t>
            </a:r>
            <a:r>
              <a:rPr lang="en-US" altLang="zh-CN" dirty="0" err="1"/>
              <a:t>itemValue</a:t>
            </a:r>
            <a:r>
              <a:rPr lang="en-US" altLang="zh-CN" dirty="0"/>
              <a:t>="value"</a:t>
            </a:r>
          </a:p>
        </p:txBody>
      </p:sp>
    </p:spTree>
    <p:extLst>
      <p:ext uri="{BB962C8B-B14F-4D97-AF65-F5344CB8AC3E}">
        <p14:creationId xmlns:p14="http://schemas.microsoft.com/office/powerpoint/2010/main" val="337747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646331"/>
          </a:xfrm>
          <a:prstGeom prst="rect">
            <a:avLst/>
          </a:prstGeom>
          <a:noFill/>
          <a:ln w="9525">
            <a:noFill/>
            <a:miter/>
          </a:ln>
        </p:spPr>
        <p:txBody>
          <a:bodyPr wrap="square">
            <a:spAutoFit/>
          </a:bodyPr>
          <a:lstStyle/>
          <a:p>
            <a:pPr marL="0" indent="0" algn="l"/>
            <a:r>
              <a:rPr lang="en-US" altLang="zh-CN" b="0" u="none" dirty="0">
                <a:latin typeface="+mn-ea"/>
                <a:ea typeface="+mn-ea"/>
                <a:cs typeface="Calibri" pitchFamily="2" charset="0"/>
              </a:rPr>
              <a:t> </a:t>
            </a:r>
            <a:endParaRPr lang="en-US" altLang="zh-CN" b="0" u="none" dirty="0">
              <a:latin typeface="+mn-ea"/>
              <a:ea typeface="+mn-ea"/>
              <a:cs typeface="宋体" charset="0"/>
            </a:endParaRPr>
          </a:p>
          <a:p>
            <a:pPr marL="0" indent="0" algn="l"/>
            <a:r>
              <a:rPr lang="en-US" altLang="zh-CN" b="0" u="none" dirty="0">
                <a:latin typeface="+mn-ea"/>
                <a:ea typeface="+mn-ea"/>
                <a:cs typeface="宋体" charset="0"/>
              </a:rPr>
              <a:t>    </a:t>
            </a:r>
            <a:endParaRPr lang="zh-CN" altLang="en-US" dirty="0">
              <a:latin typeface="+mn-ea"/>
              <a:ea typeface="+mn-ea"/>
            </a:endParaRPr>
          </a:p>
        </p:txBody>
      </p:sp>
      <p:sp>
        <p:nvSpPr>
          <p:cNvPr id="2" name="矩形 1"/>
          <p:cNvSpPr/>
          <p:nvPr/>
        </p:nvSpPr>
        <p:spPr>
          <a:xfrm>
            <a:off x="-15807" y="1197236"/>
            <a:ext cx="8856791" cy="5606663"/>
          </a:xfrm>
          <a:prstGeom prst="rect">
            <a:avLst/>
          </a:prstGeom>
        </p:spPr>
        <p:txBody>
          <a:bodyPr wrap="square">
            <a:spAutoFit/>
          </a:bodyPr>
          <a:lstStyle/>
          <a:p>
            <a:pPr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htmlEscape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="false"/&gt;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form:select</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 class="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btns</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"&gt;&lt;input id="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btnSubmit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a:t>
            </a:r>
            <a:r>
              <a:rPr lang="en-US" altLang="zh-CN" kern="100" dirty="0">
                <a:latin typeface="Calibri" panose="020F0502020204030204" pitchFamily="34" charset="0"/>
                <a:ea typeface="宋体" panose="02010600030101010101" pitchFamily="2" charset="-122"/>
                <a:cs typeface="Times New Roman" panose="02020603050405020304" pitchFamily="18" charset="0"/>
              </a:rPr>
              <a:t>-primary" type="submit" value="</a:t>
            </a:r>
            <a:r>
              <a:rPr lang="zh-CN" altLang="zh-CN" kern="100" dirty="0">
                <a:latin typeface="Calibri" panose="020F0502020204030204" pitchFamily="34" charset="0"/>
                <a:ea typeface="宋体" panose="02010600030101010101" pitchFamily="2" charset="-122"/>
                <a:cs typeface="Times New Roman" panose="02020603050405020304" pitchFamily="18" charset="0"/>
              </a:rPr>
              <a:t>查询</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"/&gt;&lt;/li&gt;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 class="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clearfix</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"&gt;&lt;/li&gt;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ul</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form:form</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sys:message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content="${message}"/&gt;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&lt;table id="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contentTable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class="table table-striped table-bordered table-condensed"&gt;</a:t>
            </a:r>
          </a:p>
          <a:p>
            <a:pPr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thead</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tr</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名称</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语言</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截止时间</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3651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85737" y="1341438"/>
            <a:ext cx="8772525" cy="5827236"/>
          </a:xfrm>
          <a:prstGeom prst="rect">
            <a:avLst/>
          </a:prstGeom>
          <a:noFill/>
          <a:ln w="9525">
            <a:noFill/>
            <a:miter/>
          </a:ln>
        </p:spPr>
        <p:txBody>
          <a:bodyPr wrap="square">
            <a:spAutoFit/>
          </a:bodyPr>
          <a:lstStyle/>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thead</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tbody</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p>
          <a:p>
            <a:r>
              <a:rPr lang="en-US" altLang="zh-CN" dirty="0"/>
              <a:t>&lt;</a:t>
            </a:r>
            <a:r>
              <a:rPr lang="en-US" altLang="zh-CN" dirty="0" err="1"/>
              <a:t>c:forEach</a:t>
            </a:r>
            <a:r>
              <a:rPr lang="en-US" altLang="zh-CN" dirty="0"/>
              <a:t> items="${</a:t>
            </a:r>
            <a:r>
              <a:rPr lang="en-US" altLang="zh-CN" dirty="0" err="1"/>
              <a:t>page.list</a:t>
            </a:r>
            <a:r>
              <a:rPr lang="en-US" altLang="zh-CN" dirty="0"/>
              <a:t>}" </a:t>
            </a:r>
            <a:r>
              <a:rPr lang="en-US" altLang="zh-CN" dirty="0" err="1"/>
              <a:t>var</a:t>
            </a:r>
            <a:r>
              <a:rPr lang="en-US" altLang="zh-CN" dirty="0"/>
              <a:t>="exam"&gt;</a:t>
            </a:r>
            <a:endParaRPr lang="zh-CN" altLang="zh-CN" dirty="0"/>
          </a:p>
          <a:p>
            <a:r>
              <a:rPr lang="en-US" altLang="zh-CN" dirty="0"/>
              <a:t>        &lt;</a:t>
            </a:r>
            <a:r>
              <a:rPr lang="en-US" altLang="zh-CN" dirty="0" err="1"/>
              <a:t>tr</a:t>
            </a:r>
            <a:r>
              <a:rPr lang="en-US" altLang="zh-CN" dirty="0"/>
              <a:t>&gt;</a:t>
            </a:r>
            <a:endParaRPr lang="zh-CN" altLang="zh-CN" dirty="0"/>
          </a:p>
          <a:p>
            <a:r>
              <a:rPr lang="en-US" altLang="zh-CN" dirty="0"/>
              <a:t>            &lt;td&gt;&lt;a </a:t>
            </a:r>
            <a:r>
              <a:rPr lang="en-US" altLang="zh-CN" dirty="0" err="1"/>
              <a:t>href</a:t>
            </a:r>
            <a:r>
              <a:rPr lang="en-US" altLang="zh-CN" dirty="0"/>
              <a:t>="${</a:t>
            </a:r>
            <a:r>
              <a:rPr lang="en-US" altLang="zh-CN" dirty="0" err="1"/>
              <a:t>ctx</a:t>
            </a:r>
            <a:r>
              <a:rPr lang="en-US" altLang="zh-CN" dirty="0"/>
              <a:t>}/exam/exam/</a:t>
            </a:r>
            <a:r>
              <a:rPr lang="en-US" altLang="zh-CN" dirty="0" err="1"/>
              <a:t>sExamForm?id</a:t>
            </a:r>
            <a:r>
              <a:rPr lang="en-US" altLang="zh-CN" dirty="0"/>
              <a:t>=${exam.id}"&gt;</a:t>
            </a:r>
            <a:endParaRPr lang="zh-CN" altLang="zh-CN" dirty="0"/>
          </a:p>
          <a:p>
            <a:r>
              <a:rPr lang="en-US" altLang="zh-CN" dirty="0"/>
              <a:t>                    ${</a:t>
            </a:r>
            <a:r>
              <a:rPr lang="en-US" altLang="zh-CN" dirty="0" err="1"/>
              <a:t>exam.ename</a:t>
            </a:r>
            <a:r>
              <a:rPr lang="en-US" altLang="zh-CN" dirty="0"/>
              <a:t>}</a:t>
            </a:r>
            <a:endParaRPr lang="zh-CN" altLang="zh-CN" dirty="0"/>
          </a:p>
          <a:p>
            <a:r>
              <a:rPr lang="en-US" altLang="zh-CN" dirty="0"/>
              <a:t>            &lt;/a&gt;&lt;/td&gt;</a:t>
            </a:r>
            <a:endParaRPr lang="zh-CN" altLang="zh-CN" dirty="0"/>
          </a:p>
          <a:p>
            <a:r>
              <a:rPr lang="en-US" altLang="zh-CN" dirty="0"/>
              <a:t>            &lt;td&gt;</a:t>
            </a:r>
            <a:endParaRPr lang="zh-CN" altLang="zh-CN" dirty="0"/>
          </a:p>
          <a:p>
            <a:r>
              <a:rPr lang="en-US" altLang="zh-CN" dirty="0"/>
              <a:t>                    ${</a:t>
            </a:r>
            <a:r>
              <a:rPr lang="en-US" altLang="zh-CN" dirty="0" err="1"/>
              <a:t>fns:getDictLabel</a:t>
            </a:r>
            <a:r>
              <a:rPr lang="en-US" altLang="zh-CN" dirty="0"/>
              <a:t>(</a:t>
            </a:r>
            <a:r>
              <a:rPr lang="en-US" altLang="zh-CN" dirty="0" err="1"/>
              <a:t>exam.lan</a:t>
            </a:r>
            <a:r>
              <a:rPr lang="en-US" altLang="zh-CN" dirty="0"/>
              <a:t>, 'language', '')}</a:t>
            </a:r>
            <a:endParaRPr lang="zh-CN" altLang="zh-CN" dirty="0"/>
          </a:p>
          <a:p>
            <a:r>
              <a:rPr lang="en-US" altLang="zh-CN" dirty="0"/>
              <a:t>            &lt;/td&gt;</a:t>
            </a:r>
            <a:endParaRPr lang="zh-CN" altLang="zh-CN" dirty="0"/>
          </a:p>
          <a:p>
            <a:r>
              <a:rPr lang="en-US" altLang="zh-CN" dirty="0"/>
              <a:t>            &lt;td&gt;</a:t>
            </a:r>
            <a:endParaRPr lang="zh-CN" altLang="zh-CN" dirty="0"/>
          </a:p>
          <a:p>
            <a:r>
              <a:rPr lang="en-US" altLang="zh-CN" dirty="0"/>
              <a:t>                    &lt;</a:t>
            </a:r>
            <a:r>
              <a:rPr lang="en-US" altLang="zh-CN" dirty="0" err="1"/>
              <a:t>fmt:formatDate</a:t>
            </a:r>
            <a:r>
              <a:rPr lang="en-US" altLang="zh-CN" dirty="0"/>
              <a:t> value="${</a:t>
            </a:r>
            <a:r>
              <a:rPr lang="en-US" altLang="zh-CN" dirty="0" err="1"/>
              <a:t>exam.deadline</a:t>
            </a:r>
            <a:r>
              <a:rPr lang="en-US" altLang="zh-CN" dirty="0"/>
              <a:t>}" pattern="</a:t>
            </a:r>
            <a:r>
              <a:rPr lang="en-US" altLang="zh-CN" dirty="0" err="1"/>
              <a:t>yyyy</a:t>
            </a:r>
            <a:r>
              <a:rPr lang="en-US" altLang="zh-CN" dirty="0"/>
              <a:t>-MM-</a:t>
            </a:r>
            <a:r>
              <a:rPr lang="en-US" altLang="zh-CN" dirty="0" err="1"/>
              <a:t>dd</a:t>
            </a:r>
            <a:r>
              <a:rPr lang="en-US" altLang="zh-CN" dirty="0"/>
              <a:t>"/&gt;</a:t>
            </a:r>
            <a:endParaRPr lang="zh-CN" altLang="zh-CN" dirty="0"/>
          </a:p>
          <a:p>
            <a:r>
              <a:rPr lang="en-US" altLang="zh-CN" dirty="0"/>
              <a:t>        &lt;/</a:t>
            </a:r>
            <a:r>
              <a:rPr lang="en-US" altLang="zh-CN" dirty="0" err="1"/>
              <a:t>tr</a:t>
            </a:r>
            <a:r>
              <a:rPr lang="en-US" altLang="zh-CN" dirty="0"/>
              <a:t>&gt;</a:t>
            </a:r>
            <a:endParaRPr lang="zh-CN" altLang="zh-CN" dirty="0"/>
          </a:p>
          <a:p>
            <a:r>
              <a:rPr lang="en-US" altLang="zh-CN" dirty="0"/>
              <a:t>    &lt;/</a:t>
            </a:r>
            <a:r>
              <a:rPr lang="en-US" altLang="zh-CN" dirty="0" err="1"/>
              <a:t>c:forEach</a:t>
            </a:r>
            <a:r>
              <a:rPr lang="en-US" altLang="zh-CN" dirty="0"/>
              <a:t>&gt;</a:t>
            </a:r>
            <a:endParaRPr lang="zh-CN" altLang="zh-CN" dirty="0"/>
          </a:p>
          <a:p>
            <a:r>
              <a:rPr lang="en-US" altLang="zh-CN" dirty="0"/>
              <a:t>    &lt;/</a:t>
            </a:r>
            <a:r>
              <a:rPr lang="en-US" altLang="zh-CN" dirty="0" err="1"/>
              <a:t>tbody</a:t>
            </a:r>
            <a:r>
              <a:rPr lang="en-US" altLang="zh-CN" dirty="0"/>
              <a:t>&gt;</a:t>
            </a:r>
            <a:endParaRPr lang="zh-CN" altLang="zh-CN" dirty="0"/>
          </a:p>
          <a:p>
            <a:r>
              <a:rPr lang="en-US" altLang="zh-CN" dirty="0"/>
              <a:t>&lt;/table&gt;</a:t>
            </a:r>
            <a:endParaRPr lang="zh-CN" altLang="zh-CN" dirty="0"/>
          </a:p>
          <a:p>
            <a:r>
              <a:rPr lang="en-US" altLang="zh-CN" dirty="0"/>
              <a:t>&lt;div class="pagination"&gt;${page}&lt;/div&gt;</a:t>
            </a:r>
            <a:endParaRPr lang="zh-CN" altLang="zh-CN" dirty="0"/>
          </a:p>
          <a:p>
            <a:r>
              <a:rPr lang="en-US" altLang="zh-CN" dirty="0"/>
              <a:t>&lt;/body&gt;</a:t>
            </a:r>
            <a:endParaRPr lang="zh-CN" altLang="zh-CN" dirty="0"/>
          </a:p>
          <a:p>
            <a:pPr algn="just">
              <a:lnSpc>
                <a:spcPts val="2000"/>
              </a:lnSpc>
              <a:spcAft>
                <a:spcPts val="1000"/>
              </a:spcAft>
            </a:pPr>
            <a:endParaRPr lang="zh-CN" altLang="en-US" dirty="0">
              <a:latin typeface="+mn-ea"/>
              <a:ea typeface="+mn-ea"/>
            </a:endParaRPr>
          </a:p>
        </p:txBody>
      </p:sp>
    </p:spTree>
    <p:extLst>
      <p:ext uri="{BB962C8B-B14F-4D97-AF65-F5344CB8AC3E}">
        <p14:creationId xmlns:p14="http://schemas.microsoft.com/office/powerpoint/2010/main" val="288750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646331"/>
          </a:xfrm>
          <a:prstGeom prst="rect">
            <a:avLst/>
          </a:prstGeom>
          <a:noFill/>
          <a:ln w="9525">
            <a:noFill/>
            <a:miter/>
          </a:ln>
        </p:spPr>
        <p:txBody>
          <a:bodyPr wrap="square">
            <a:spAutoFit/>
          </a:bodyPr>
          <a:lstStyle/>
          <a:p>
            <a:pPr marL="0" indent="0" algn="l"/>
            <a:r>
              <a:rPr lang="en-US" altLang="zh-CN" b="0" u="none" dirty="0">
                <a:latin typeface="+mn-ea"/>
                <a:ea typeface="+mn-ea"/>
                <a:cs typeface="Calibri" pitchFamily="2" charset="0"/>
              </a:rPr>
              <a:t> </a:t>
            </a:r>
            <a:endParaRPr lang="en-US" altLang="zh-CN" b="0" u="none" dirty="0">
              <a:latin typeface="+mn-ea"/>
              <a:ea typeface="+mn-ea"/>
              <a:cs typeface="宋体" charset="0"/>
            </a:endParaRPr>
          </a:p>
          <a:p>
            <a:pPr marL="0" indent="0" algn="l"/>
            <a:r>
              <a:rPr lang="en-US" altLang="zh-CN" b="0" u="none" dirty="0">
                <a:latin typeface="+mn-ea"/>
                <a:ea typeface="+mn-ea"/>
                <a:cs typeface="宋体" charset="0"/>
              </a:rPr>
              <a:t>    </a:t>
            </a:r>
            <a:endParaRPr lang="zh-CN" altLang="en-US" dirty="0">
              <a:latin typeface="+mn-ea"/>
              <a:ea typeface="+mn-ea"/>
            </a:endParaRPr>
          </a:p>
        </p:txBody>
      </p:sp>
      <p:sp>
        <p:nvSpPr>
          <p:cNvPr id="2" name="矩形 1"/>
          <p:cNvSpPr/>
          <p:nvPr/>
        </p:nvSpPr>
        <p:spPr>
          <a:xfrm>
            <a:off x="0" y="1329728"/>
            <a:ext cx="9144000" cy="5606663"/>
          </a:xfrm>
          <a:prstGeom prst="rect">
            <a:avLst/>
          </a:prstGeom>
        </p:spPr>
        <p:txBody>
          <a:bodyPr wrap="square">
            <a:spAutoFit/>
          </a:bodyPr>
          <a:lstStyle/>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&lt;body&gt;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学生题目要求界面</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nav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nav</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-tabs"&gt;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&lt;li&gt;&lt;a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href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ctx</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}/exam/exam/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sExamList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我的题目</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&lt;/a&gt;&lt;/li&gt;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 class="active"&gt;&lt;a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href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ctx</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}/exam/exam/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sExamForm?id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=${exam.id}"&gt;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题目要求</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&lt;/a&gt;&lt;/li&gt;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ul</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br</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form:form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id="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inputForm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modelAttribute</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 action="${</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ctx</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}/result/result/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createResult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method="post"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class="form-horizontal"&gt;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form:hidden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path="id"/&gt;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sys:message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content="${message}"/&gt;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class="control-group"&gt;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&lt;label class="control-label"&gt;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题目名称：</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exam.ename</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7371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rgbClr val="FFFFFF"/>
                </a:solidFill>
                <a:latin typeface="微软雅黑" pitchFamily="2" charset="-122"/>
                <a:ea typeface="微软雅黑" pitchFamily="2" charset="-122"/>
              </a:rPr>
              <a:t>背景与意义</a:t>
            </a:r>
            <a:endParaRPr lang="zh-CN" altLang="en-US" sz="3200" dirty="0">
              <a:solidFill>
                <a:srgbClr val="FFFFFF"/>
              </a:solidFill>
              <a:latin typeface="微软雅黑" pitchFamily="2" charset="-122"/>
              <a:ea typeface="微软雅黑" pitchFamily="2" charset="-122"/>
            </a:endParaRPr>
          </a:p>
        </p:txBody>
      </p:sp>
      <p:grpSp>
        <p:nvGrpSpPr>
          <p:cNvPr id="10247" name="组合 10246"/>
          <p:cNvGrpSpPr/>
          <p:nvPr/>
        </p:nvGrpSpPr>
        <p:grpSpPr>
          <a:xfrm>
            <a:off x="468313" y="476250"/>
            <a:ext cx="935037" cy="907733"/>
            <a:chOff x="0" y="0"/>
            <a:chExt cx="936104" cy="906587"/>
          </a:xfrm>
        </p:grpSpPr>
        <p:sp>
          <p:nvSpPr>
            <p:cNvPr id="10248"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0249"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一</a:t>
              </a:r>
            </a:p>
          </p:txBody>
        </p:sp>
      </p:grpSp>
      <p:sp>
        <p:nvSpPr>
          <p:cNvPr id="100" name="文本框 99"/>
          <p:cNvSpPr txBox="1"/>
          <p:nvPr/>
        </p:nvSpPr>
        <p:spPr>
          <a:xfrm>
            <a:off x="395605" y="1772921"/>
            <a:ext cx="8208843" cy="2677656"/>
          </a:xfrm>
          <a:prstGeom prst="rect">
            <a:avLst/>
          </a:prstGeom>
          <a:noFill/>
          <a:ln w="9525">
            <a:noFill/>
            <a:miter/>
          </a:ln>
        </p:spPr>
        <p:txBody>
          <a:bodyPr wrap="square">
            <a:spAutoFit/>
          </a:bodyPr>
          <a:lstStyle/>
          <a:p>
            <a:pPr marL="0" indent="0" algn="l"/>
            <a:r>
              <a:rPr sz="2800" b="1" u="none" dirty="0">
                <a:latin typeface="+mn-ea"/>
                <a:ea typeface="+mn-ea"/>
              </a:rPr>
              <a:t>2.项目目的</a:t>
            </a:r>
          </a:p>
          <a:p>
            <a:r>
              <a:rPr lang="zh-CN" altLang="en-US" sz="2800" kern="100" dirty="0">
                <a:ea typeface="宋体" panose="02010600030101010101" pitchFamily="2" charset="-122"/>
                <a:cs typeface="Times New Roman" panose="02020603050405020304" pitchFamily="18" charset="0"/>
              </a:rPr>
              <a:t>改进传统的评测方法使得它能更加准确和高效。本项目将基于</a:t>
            </a:r>
            <a:r>
              <a:rPr lang="en-US" altLang="zh-CN" sz="2800" kern="100" dirty="0">
                <a:ea typeface="宋体" panose="02010600030101010101" pitchFamily="2" charset="-122"/>
                <a:cs typeface="Times New Roman" panose="02020603050405020304" pitchFamily="18" charset="0"/>
              </a:rPr>
              <a:t>Java</a:t>
            </a:r>
            <a:r>
              <a:rPr lang="zh-CN" altLang="en-US" sz="2800" kern="100" dirty="0">
                <a:ea typeface="宋体" panose="02010600030101010101" pitchFamily="2" charset="-122"/>
                <a:cs typeface="Times New Roman" panose="02020603050405020304" pitchFamily="18" charset="0"/>
              </a:rPr>
              <a:t>开发环境进行在线代码自动评测系统的开发，为了让学生代码有一个方便的管理，评测在课前，课堂，课后。准确度高、效率快，是本系统的特点。</a:t>
            </a:r>
            <a:endParaRPr sz="2800" b="0" u="none" dirty="0">
              <a:latin typeface="+mn-ea"/>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247"/>
                                        </p:tgtEl>
                                        <p:attrNameLst>
                                          <p:attrName>style.visibility</p:attrName>
                                        </p:attrNameLst>
                                      </p:cBhvr>
                                      <p:to>
                                        <p:strVal val="visible"/>
                                      </p:to>
                                    </p:set>
                                    <p:anim calcmode="lin" valueType="num">
                                      <p:cBhvr additive="base">
                                        <p:cTn id="7" dur="500" fill="hold"/>
                                        <p:tgtEl>
                                          <p:spTgt spid="10247"/>
                                        </p:tgtEl>
                                        <p:attrNameLst>
                                          <p:attrName>ppt_x</p:attrName>
                                        </p:attrNameLst>
                                      </p:cBhvr>
                                      <p:tavLst>
                                        <p:tav tm="0">
                                          <p:val>
                                            <p:strVal val="#ppt_x"/>
                                          </p:val>
                                        </p:tav>
                                        <p:tav tm="100000">
                                          <p:val>
                                            <p:strVal val="#ppt_x"/>
                                          </p:val>
                                        </p:tav>
                                      </p:tavLst>
                                    </p:anim>
                                    <p:anim calcmode="lin" valueType="num">
                                      <p:cBhvr additive="base">
                                        <p:cTn id="8" dur="500" fill="hold"/>
                                        <p:tgtEl>
                                          <p:spTgt spid="1024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wipe(left)">
                                      <p:cBhvr>
                                        <p:cTn id="12" dur="1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646331"/>
          </a:xfrm>
          <a:prstGeom prst="rect">
            <a:avLst/>
          </a:prstGeom>
          <a:noFill/>
          <a:ln w="9525">
            <a:noFill/>
            <a:miter/>
          </a:ln>
        </p:spPr>
        <p:txBody>
          <a:bodyPr wrap="square">
            <a:spAutoFit/>
          </a:bodyPr>
          <a:lstStyle/>
          <a:p>
            <a:pPr marL="0" indent="0" algn="l"/>
            <a:r>
              <a:rPr lang="en-US" altLang="zh-CN" b="0" u="none" dirty="0">
                <a:latin typeface="+mn-ea"/>
                <a:ea typeface="+mn-ea"/>
                <a:cs typeface="Calibri" pitchFamily="2" charset="0"/>
              </a:rPr>
              <a:t> </a:t>
            </a:r>
            <a:endParaRPr lang="en-US" altLang="zh-CN" b="0" u="none" dirty="0">
              <a:latin typeface="+mn-ea"/>
              <a:ea typeface="+mn-ea"/>
              <a:cs typeface="宋体" charset="0"/>
            </a:endParaRPr>
          </a:p>
          <a:p>
            <a:pPr marL="0" indent="0" algn="l"/>
            <a:r>
              <a:rPr lang="en-US" altLang="zh-CN" b="0" u="none" dirty="0">
                <a:latin typeface="+mn-ea"/>
                <a:ea typeface="+mn-ea"/>
                <a:cs typeface="宋体" charset="0"/>
              </a:rPr>
              <a:t>    </a:t>
            </a:r>
            <a:endParaRPr lang="zh-CN" altLang="en-US" dirty="0">
              <a:latin typeface="+mn-ea"/>
              <a:ea typeface="+mn-ea"/>
            </a:endParaRPr>
          </a:p>
        </p:txBody>
      </p:sp>
      <p:sp>
        <p:nvSpPr>
          <p:cNvPr id="2" name="矩形 1"/>
          <p:cNvSpPr/>
          <p:nvPr/>
        </p:nvSpPr>
        <p:spPr>
          <a:xfrm>
            <a:off x="179704" y="1344310"/>
            <a:ext cx="8856791" cy="5350183"/>
          </a:xfrm>
          <a:prstGeom prst="rect">
            <a:avLst/>
          </a:prstGeom>
        </p:spPr>
        <p:txBody>
          <a:bodyPr wrap="square">
            <a:spAutoFit/>
          </a:bodyPr>
          <a:lstStyle/>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&lt;span class="help-inline"&gt;&lt;/span&gt;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class="control-group"&gt;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&lt;label class="control-label"&gt;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题目内容：</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exam.detail</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&lt;span class="help-inline"&gt;&lt;/span&gt;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class="control-group"&gt;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&lt;label class="control-label"&gt;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题目语言：</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fns:getDictLabel</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exam.lan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'language',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904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341438"/>
            <a:ext cx="8856791" cy="5934958"/>
          </a:xfrm>
          <a:prstGeom prst="rect">
            <a:avLst/>
          </a:prstGeom>
          <a:noFill/>
          <a:ln w="9525">
            <a:noFill/>
            <a:miter/>
          </a:ln>
        </p:spPr>
        <p:txBody>
          <a:bodyPr wrap="square">
            <a:spAutoFit/>
          </a:bodyPr>
          <a:lstStyle/>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&lt;span class="help-inline"&gt;&lt;/span&gt;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p>
          <a:p>
            <a:r>
              <a:rPr lang="en-US" altLang="zh-CN" dirty="0"/>
              <a:t> &lt;div class="control-group"&gt;</a:t>
            </a:r>
            <a:endParaRPr lang="zh-CN" altLang="zh-CN" dirty="0"/>
          </a:p>
          <a:p>
            <a:r>
              <a:rPr lang="en-US" altLang="zh-CN" dirty="0"/>
              <a:t>        &lt;label class="control-label"&gt;</a:t>
            </a:r>
            <a:r>
              <a:rPr lang="zh-CN" altLang="zh-CN" dirty="0"/>
              <a:t>输入参数：</a:t>
            </a:r>
            <a:r>
              <a:rPr lang="en-US" altLang="zh-CN" dirty="0"/>
              <a:t>&lt;/label&gt;</a:t>
            </a:r>
            <a:endParaRPr lang="zh-CN" altLang="zh-CN" dirty="0"/>
          </a:p>
          <a:p>
            <a:r>
              <a:rPr lang="en-US" altLang="zh-CN" dirty="0"/>
              <a:t>        &lt;div class="controls"&gt;</a:t>
            </a:r>
            <a:endParaRPr lang="zh-CN" altLang="zh-CN" dirty="0"/>
          </a:p>
          <a:p>
            <a:r>
              <a:rPr lang="en-US" altLang="zh-CN" dirty="0"/>
              <a:t>                ${</a:t>
            </a:r>
            <a:r>
              <a:rPr lang="en-US" altLang="zh-CN" dirty="0" err="1"/>
              <a:t>exam.inArgsType</a:t>
            </a:r>
            <a:r>
              <a:rPr lang="en-US" altLang="zh-CN" dirty="0"/>
              <a:t>}</a:t>
            </a:r>
            <a:endParaRPr lang="zh-CN" altLang="zh-CN" dirty="0"/>
          </a:p>
          <a:p>
            <a:r>
              <a:rPr lang="en-US" altLang="zh-CN" dirty="0"/>
              <a:t>        &lt;/div&gt;</a:t>
            </a:r>
            <a:endParaRPr lang="zh-CN" altLang="zh-CN" dirty="0"/>
          </a:p>
          <a:p>
            <a:r>
              <a:rPr lang="en-US" altLang="zh-CN" dirty="0"/>
              <a:t>    &lt;/div&gt;</a:t>
            </a:r>
            <a:endParaRPr lang="zh-CN" altLang="zh-CN" dirty="0"/>
          </a:p>
          <a:p>
            <a:r>
              <a:rPr lang="en-US" altLang="zh-CN" dirty="0"/>
              <a:t>    &lt;div class="control-group"&gt;</a:t>
            </a:r>
            <a:endParaRPr lang="zh-CN" altLang="zh-CN" dirty="0"/>
          </a:p>
          <a:p>
            <a:r>
              <a:rPr lang="en-US" altLang="zh-CN" dirty="0"/>
              <a:t>        &lt;label class="control-label"&gt;</a:t>
            </a:r>
            <a:r>
              <a:rPr lang="zh-CN" altLang="zh-CN" dirty="0"/>
              <a:t>输出参数：</a:t>
            </a:r>
            <a:r>
              <a:rPr lang="en-US" altLang="zh-CN" dirty="0"/>
              <a:t>&lt;/label&gt;</a:t>
            </a:r>
            <a:endParaRPr lang="zh-CN" altLang="zh-CN" dirty="0"/>
          </a:p>
          <a:p>
            <a:r>
              <a:rPr lang="en-US" altLang="zh-CN" dirty="0"/>
              <a:t>        &lt;div class="controls"&gt;</a:t>
            </a:r>
            <a:endParaRPr lang="zh-CN" altLang="zh-CN" dirty="0"/>
          </a:p>
          <a:p>
            <a:r>
              <a:rPr lang="en-US" altLang="zh-CN" dirty="0"/>
              <a:t>                ${</a:t>
            </a:r>
            <a:r>
              <a:rPr lang="en-US" altLang="zh-CN" dirty="0" err="1"/>
              <a:t>exam.outArgsType</a:t>
            </a:r>
            <a:r>
              <a:rPr lang="en-US" altLang="zh-CN" dirty="0"/>
              <a:t>}</a:t>
            </a:r>
            <a:endParaRPr lang="zh-CN" altLang="zh-CN" dirty="0"/>
          </a:p>
          <a:p>
            <a:r>
              <a:rPr lang="en-US" altLang="zh-CN" dirty="0"/>
              <a:t>        &lt;/div&gt;</a:t>
            </a:r>
            <a:endParaRPr lang="zh-CN" altLang="zh-CN" dirty="0"/>
          </a:p>
          <a:p>
            <a:r>
              <a:rPr lang="en-US" altLang="zh-CN" dirty="0"/>
              <a:t>    &lt;/div&gt;</a:t>
            </a:r>
            <a:endParaRPr lang="zh-CN" altLang="zh-CN" dirty="0"/>
          </a:p>
          <a:p>
            <a:r>
              <a:rPr lang="en-US" altLang="zh-CN" dirty="0"/>
              <a:t>    &lt;div class="control-group"&gt;</a:t>
            </a:r>
            <a:endParaRPr lang="zh-CN" altLang="zh-CN" dirty="0"/>
          </a:p>
          <a:p>
            <a:r>
              <a:rPr lang="en-US" altLang="zh-CN" dirty="0"/>
              <a:t>        &lt;label class="control-label"&gt;</a:t>
            </a:r>
            <a:r>
              <a:rPr lang="zh-CN" altLang="zh-CN" dirty="0"/>
              <a:t>提交截止时间：</a:t>
            </a:r>
            <a:r>
              <a:rPr lang="en-US" altLang="zh-CN" dirty="0"/>
              <a:t>&lt;/label&gt;</a:t>
            </a:r>
            <a:endParaRPr lang="zh-CN" altLang="zh-CN" dirty="0"/>
          </a:p>
          <a:p>
            <a:r>
              <a:rPr lang="en-US" altLang="zh-CN" dirty="0"/>
              <a:t>        &lt;div class="controls"&gt;</a:t>
            </a:r>
            <a:endParaRPr lang="zh-CN" altLang="zh-CN" dirty="0"/>
          </a:p>
          <a:p>
            <a:r>
              <a:rPr lang="en-US" altLang="zh-CN" dirty="0"/>
              <a:t>                ${</a:t>
            </a:r>
            <a:r>
              <a:rPr lang="en-US" altLang="zh-CN" dirty="0" err="1"/>
              <a:t>exam.deadline</a:t>
            </a:r>
            <a:r>
              <a:rPr lang="en-US" altLang="zh-CN" dirty="0"/>
              <a:t>}</a:t>
            </a:r>
            <a:endParaRPr lang="zh-CN" altLang="zh-CN" dirty="0"/>
          </a:p>
          <a:p>
            <a:pPr algn="just">
              <a:lnSpc>
                <a:spcPts val="2000"/>
              </a:lnSpc>
              <a:spcAft>
                <a:spcPts val="1000"/>
              </a:spcAft>
            </a:pPr>
            <a:endParaRPr lang="zh-CN" altLang="en-US" dirty="0">
              <a:latin typeface="+mn-ea"/>
              <a:ea typeface="+mn-ea"/>
            </a:endParaRPr>
          </a:p>
        </p:txBody>
      </p:sp>
    </p:spTree>
    <p:extLst>
      <p:ext uri="{BB962C8B-B14F-4D97-AF65-F5344CB8AC3E}">
        <p14:creationId xmlns:p14="http://schemas.microsoft.com/office/powerpoint/2010/main" val="410566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5632311"/>
          </a:xfrm>
          <a:prstGeom prst="rect">
            <a:avLst/>
          </a:prstGeom>
          <a:noFill/>
          <a:ln w="9525">
            <a:noFill/>
            <a:miter/>
          </a:ln>
        </p:spPr>
        <p:txBody>
          <a:bodyPr wrap="square">
            <a:spAutoFit/>
          </a:bodyPr>
          <a:lstStyle/>
          <a:p>
            <a:r>
              <a:rPr lang="en-US" altLang="zh-CN" dirty="0"/>
              <a:t> &lt;span class="help-inline"&gt;&lt;/span&gt;</a:t>
            </a:r>
            <a:endParaRPr lang="zh-CN" altLang="zh-CN" dirty="0"/>
          </a:p>
          <a:p>
            <a:r>
              <a:rPr lang="en-US" altLang="zh-CN" dirty="0"/>
              <a:t>        &lt;/div&gt;</a:t>
            </a:r>
            <a:endParaRPr lang="zh-CN" altLang="zh-CN" dirty="0"/>
          </a:p>
          <a:p>
            <a:r>
              <a:rPr lang="en-US" altLang="zh-CN" dirty="0"/>
              <a:t>    &lt;/div&gt;</a:t>
            </a:r>
          </a:p>
          <a:p>
            <a:r>
              <a:rPr lang="en-US" altLang="zh-CN" dirty="0"/>
              <a:t>&lt;div class="control-group"&gt;</a:t>
            </a:r>
            <a:endParaRPr lang="zh-CN" altLang="zh-CN" dirty="0"/>
          </a:p>
          <a:p>
            <a:r>
              <a:rPr lang="en-US" altLang="zh-CN" dirty="0"/>
              <a:t>        &lt;label class="control-label"&gt;</a:t>
            </a:r>
            <a:r>
              <a:rPr lang="zh-CN" altLang="zh-CN" dirty="0"/>
              <a:t>备注信息：</a:t>
            </a:r>
            <a:r>
              <a:rPr lang="en-US" altLang="zh-CN" dirty="0"/>
              <a:t>&lt;/label&gt;</a:t>
            </a:r>
            <a:endParaRPr lang="zh-CN" altLang="zh-CN" dirty="0"/>
          </a:p>
          <a:p>
            <a:r>
              <a:rPr lang="en-US" altLang="zh-CN" dirty="0"/>
              <a:t>        &lt;div class="controls"&gt;</a:t>
            </a:r>
            <a:endParaRPr lang="zh-CN" altLang="zh-CN" dirty="0"/>
          </a:p>
          <a:p>
            <a:r>
              <a:rPr lang="en-US" altLang="zh-CN" dirty="0"/>
              <a:t>                ${</a:t>
            </a:r>
            <a:r>
              <a:rPr lang="en-US" altLang="zh-CN" dirty="0" err="1"/>
              <a:t>exam.remarks</a:t>
            </a:r>
            <a:r>
              <a:rPr lang="en-US" altLang="zh-CN" dirty="0"/>
              <a:t>}</a:t>
            </a:r>
            <a:endParaRPr lang="zh-CN" altLang="zh-CN" dirty="0"/>
          </a:p>
          <a:p>
            <a:r>
              <a:rPr lang="en-US" altLang="zh-CN" dirty="0"/>
              <a:t>            &lt;span class="help-inline"&gt;&lt;/span&gt;</a:t>
            </a:r>
            <a:endParaRPr lang="zh-CN" altLang="zh-CN" dirty="0"/>
          </a:p>
          <a:p>
            <a:r>
              <a:rPr lang="en-US" altLang="zh-CN" dirty="0"/>
              <a:t>        &lt;/div&gt;</a:t>
            </a:r>
            <a:endParaRPr lang="zh-CN" altLang="zh-CN" dirty="0"/>
          </a:p>
          <a:p>
            <a:r>
              <a:rPr lang="en-US" altLang="zh-CN" dirty="0"/>
              <a:t>    &lt;/div&gt;</a:t>
            </a:r>
            <a:endParaRPr lang="zh-CN" altLang="zh-CN" dirty="0"/>
          </a:p>
          <a:p>
            <a:r>
              <a:rPr lang="en-US" altLang="zh-CN" dirty="0"/>
              <a:t> </a:t>
            </a:r>
            <a:endParaRPr lang="zh-CN" altLang="zh-CN" dirty="0"/>
          </a:p>
          <a:p>
            <a:r>
              <a:rPr lang="en-US" altLang="zh-CN" dirty="0"/>
              <a:t>    &lt;div class="form-actions"&gt;</a:t>
            </a:r>
            <a:endParaRPr lang="zh-CN" altLang="zh-CN" dirty="0"/>
          </a:p>
          <a:p>
            <a:r>
              <a:rPr lang="en-US" altLang="zh-CN" dirty="0"/>
              <a:t>        &lt;input id="</a:t>
            </a:r>
            <a:r>
              <a:rPr lang="en-US" altLang="zh-CN" dirty="0" err="1"/>
              <a:t>btnSubmit</a:t>
            </a:r>
            <a:r>
              <a:rPr lang="en-US" altLang="zh-CN" dirty="0"/>
              <a:t>" class="</a:t>
            </a:r>
            <a:r>
              <a:rPr lang="en-US" altLang="zh-CN" dirty="0" err="1"/>
              <a:t>btn</a:t>
            </a:r>
            <a:r>
              <a:rPr lang="en-US" altLang="zh-CN" dirty="0"/>
              <a:t> </a:t>
            </a:r>
            <a:r>
              <a:rPr lang="en-US" altLang="zh-CN" dirty="0" err="1"/>
              <a:t>btn</a:t>
            </a:r>
            <a:r>
              <a:rPr lang="en-US" altLang="zh-CN" dirty="0"/>
              <a:t>-primary" type="submit" value="</a:t>
            </a:r>
            <a:r>
              <a:rPr lang="zh-CN" altLang="zh-CN" dirty="0"/>
              <a:t>查看成绩</a:t>
            </a:r>
            <a:r>
              <a:rPr lang="en-US" altLang="zh-CN" dirty="0"/>
              <a:t>"/&gt;&amp;</a:t>
            </a:r>
            <a:r>
              <a:rPr lang="en-US" altLang="zh-CN" dirty="0" err="1"/>
              <a:t>nbsp</a:t>
            </a:r>
            <a:r>
              <a:rPr lang="en-US" altLang="zh-CN" dirty="0"/>
              <a:t>;</a:t>
            </a:r>
            <a:endParaRPr lang="zh-CN" altLang="zh-CN" dirty="0"/>
          </a:p>
          <a:p>
            <a:r>
              <a:rPr lang="en-US" altLang="zh-CN" dirty="0"/>
              <a:t>            &lt;%--&lt;input id="</a:t>
            </a:r>
            <a:r>
              <a:rPr lang="en-US" altLang="zh-CN" dirty="0" err="1"/>
              <a:t>btnCancel</a:t>
            </a:r>
            <a:r>
              <a:rPr lang="en-US" altLang="zh-CN" dirty="0"/>
              <a:t>" class="</a:t>
            </a:r>
            <a:r>
              <a:rPr lang="en-US" altLang="zh-CN" dirty="0" err="1"/>
              <a:t>btn</a:t>
            </a:r>
            <a:r>
              <a:rPr lang="en-US" altLang="zh-CN" dirty="0"/>
              <a:t>" type="button" value="</a:t>
            </a:r>
            <a:r>
              <a:rPr lang="zh-CN" altLang="zh-CN" dirty="0"/>
              <a:t>返 回</a:t>
            </a:r>
            <a:r>
              <a:rPr lang="en-US" altLang="zh-CN" dirty="0"/>
              <a:t>" </a:t>
            </a:r>
            <a:r>
              <a:rPr lang="en-US" altLang="zh-CN" dirty="0" err="1"/>
              <a:t>onclick</a:t>
            </a:r>
            <a:r>
              <a:rPr lang="en-US" altLang="zh-CN" dirty="0"/>
              <a:t>="</a:t>
            </a:r>
            <a:r>
              <a:rPr lang="en-US" altLang="zh-CN" dirty="0" err="1"/>
              <a:t>history.go</a:t>
            </a:r>
            <a:r>
              <a:rPr lang="en-US" altLang="zh-CN" dirty="0"/>
              <a:t>(-1)"/&gt;--%&gt;</a:t>
            </a:r>
            <a:endParaRPr lang="zh-CN" altLang="zh-CN" dirty="0"/>
          </a:p>
          <a:p>
            <a:r>
              <a:rPr lang="en-US" altLang="zh-CN" dirty="0"/>
              <a:t>    &lt;/div&gt;</a:t>
            </a:r>
            <a:endParaRPr lang="zh-CN" altLang="zh-CN" dirty="0"/>
          </a:p>
          <a:p>
            <a:r>
              <a:rPr lang="en-US" altLang="zh-CN" dirty="0"/>
              <a:t>&lt;/</a:t>
            </a:r>
            <a:r>
              <a:rPr lang="en-US" altLang="zh-CN" dirty="0" err="1"/>
              <a:t>form:form</a:t>
            </a:r>
            <a:r>
              <a:rPr lang="en-US" altLang="zh-CN" dirty="0"/>
              <a:t>&gt;</a:t>
            </a:r>
            <a:endParaRPr lang="zh-CN" altLang="zh-CN" dirty="0"/>
          </a:p>
          <a:p>
            <a:r>
              <a:rPr lang="en-US" altLang="zh-CN" dirty="0"/>
              <a:t>&lt;/body&gt;</a:t>
            </a:r>
            <a:endParaRPr lang="zh-CN" altLang="zh-CN" dirty="0"/>
          </a:p>
          <a:p>
            <a:endParaRPr lang="zh-CN" altLang="en-US" dirty="0">
              <a:latin typeface="+mn-ea"/>
              <a:ea typeface="+mn-ea"/>
            </a:endParaRPr>
          </a:p>
        </p:txBody>
      </p:sp>
    </p:spTree>
    <p:extLst>
      <p:ext uri="{BB962C8B-B14F-4D97-AF65-F5344CB8AC3E}">
        <p14:creationId xmlns:p14="http://schemas.microsoft.com/office/powerpoint/2010/main" val="340024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923330"/>
          </a:xfrm>
          <a:prstGeom prst="rect">
            <a:avLst/>
          </a:prstGeom>
          <a:noFill/>
          <a:ln w="9525">
            <a:noFill/>
            <a:miter/>
          </a:ln>
        </p:spPr>
        <p:txBody>
          <a:bodyPr wrap="square">
            <a:spAutoFit/>
          </a:bodyPr>
          <a:lstStyle/>
          <a:p>
            <a:r>
              <a:rPr lang="zh-CN" altLang="en-US" dirty="0">
                <a:latin typeface="+mn-ea"/>
                <a:ea typeface="+mn-ea"/>
                <a:cs typeface="Calibri" pitchFamily="2" charset="0"/>
              </a:rPr>
              <a:t>（</a:t>
            </a:r>
            <a:r>
              <a:rPr lang="en-US" altLang="zh-CN" dirty="0">
                <a:latin typeface="+mn-ea"/>
                <a:ea typeface="+mn-ea"/>
                <a:cs typeface="Calibri" pitchFamily="2" charset="0"/>
              </a:rPr>
              <a:t>2</a:t>
            </a:r>
            <a:r>
              <a:rPr lang="zh-CN" altLang="en-US" dirty="0">
                <a:latin typeface="+mn-ea"/>
                <a:ea typeface="+mn-ea"/>
                <a:cs typeface="Calibri" pitchFamily="2" charset="0"/>
              </a:rPr>
              <a:t>）教师题目信息</a:t>
            </a:r>
          </a:p>
          <a:p>
            <a:r>
              <a:rPr lang="zh-CN" altLang="en-US" dirty="0">
                <a:latin typeface="+mn-ea"/>
                <a:ea typeface="+mn-ea"/>
                <a:cs typeface="Calibri" pitchFamily="2" charset="0"/>
              </a:rPr>
              <a:t>教师题目管理，对题目信息的增删改查，上传、查看、删除源代码。</a:t>
            </a:r>
          </a:p>
          <a:p>
            <a:r>
              <a:rPr lang="zh-CN" altLang="en-US" dirty="0">
                <a:latin typeface="+mn-ea"/>
                <a:ea typeface="+mn-ea"/>
                <a:cs typeface="Calibri" pitchFamily="2" charset="0"/>
              </a:rPr>
              <a:t>界面如下图</a:t>
            </a:r>
            <a:r>
              <a:rPr lang="en-US" altLang="zh-CN" dirty="0">
                <a:latin typeface="+mn-ea"/>
                <a:ea typeface="+mn-ea"/>
                <a:cs typeface="Calibri" pitchFamily="2" charset="0"/>
              </a:rPr>
              <a:t>4-2-4</a:t>
            </a:r>
            <a:r>
              <a:rPr lang="zh-CN" altLang="en-US" dirty="0">
                <a:latin typeface="+mn-ea"/>
                <a:ea typeface="+mn-ea"/>
                <a:cs typeface="Calibri" pitchFamily="2" charset="0"/>
              </a:rPr>
              <a:t>，图</a:t>
            </a:r>
            <a:r>
              <a:rPr lang="en-US" altLang="zh-CN" dirty="0">
                <a:latin typeface="+mn-ea"/>
                <a:ea typeface="+mn-ea"/>
                <a:cs typeface="Calibri" pitchFamily="2" charset="0"/>
              </a:rPr>
              <a:t>4-2-5</a:t>
            </a:r>
            <a:r>
              <a:rPr lang="zh-CN" altLang="en-US" dirty="0">
                <a:latin typeface="+mn-ea"/>
                <a:ea typeface="+mn-ea"/>
                <a:cs typeface="Calibri" pitchFamily="2" charset="0"/>
              </a:rPr>
              <a:t>所示：</a:t>
            </a:r>
            <a:endParaRPr lang="en-US" altLang="zh-CN" dirty="0">
              <a:latin typeface="+mn-ea"/>
              <a:ea typeface="+mn-ea"/>
              <a:cs typeface="Calibri" pitchFamily="2" charset="0"/>
            </a:endParaRPr>
          </a:p>
        </p:txBody>
      </p:sp>
      <p:pic>
        <p:nvPicPr>
          <p:cNvPr id="1028"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625936"/>
            <a:ext cx="54197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051720" y="5013176"/>
            <a:ext cx="3231974" cy="348813"/>
          </a:xfrm>
          <a:prstGeom prst="rect">
            <a:avLst/>
          </a:prstGeom>
        </p:spPr>
        <p:txBody>
          <a:bodyPr wrap="none">
            <a:spAutoFit/>
          </a:bodyPr>
          <a:lstStyle/>
          <a:p>
            <a:pPr indent="304800" algn="ctr">
              <a:lnSpc>
                <a:spcPts val="2000"/>
              </a:lnSpc>
              <a:spcAft>
                <a:spcPts val="100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r>
              <a:rPr lang="en-US" altLang="zh-CN" kern="100" dirty="0">
                <a:latin typeface="Calibri" panose="020F0502020204030204" pitchFamily="34" charset="0"/>
                <a:ea typeface="宋体" panose="02010600030101010101" pitchFamily="2" charset="-122"/>
                <a:cs typeface="Times New Roman" panose="02020603050405020304" pitchFamily="18" charset="0"/>
              </a:rPr>
              <a:t>4-2-4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教师题目管理界面</a:t>
            </a: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6854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646331"/>
          </a:xfrm>
          <a:prstGeom prst="rect">
            <a:avLst/>
          </a:prstGeom>
          <a:noFill/>
          <a:ln w="9525">
            <a:noFill/>
            <a:miter/>
          </a:ln>
        </p:spPr>
        <p:txBody>
          <a:bodyPr wrap="square">
            <a:spAutoFit/>
          </a:bodyPr>
          <a:lstStyle/>
          <a:p>
            <a:pPr marL="0" indent="0" algn="l"/>
            <a:r>
              <a:rPr lang="en-US" altLang="zh-CN" b="0" u="none" dirty="0">
                <a:latin typeface="+mn-ea"/>
                <a:ea typeface="+mn-ea"/>
                <a:cs typeface="Calibri" pitchFamily="2" charset="0"/>
              </a:rPr>
              <a:t> </a:t>
            </a:r>
            <a:endParaRPr lang="en-US" altLang="zh-CN" b="0" u="none" dirty="0">
              <a:latin typeface="+mn-ea"/>
              <a:ea typeface="+mn-ea"/>
              <a:cs typeface="宋体" charset="0"/>
            </a:endParaRPr>
          </a:p>
          <a:p>
            <a:pPr marL="0" indent="0" algn="l"/>
            <a:r>
              <a:rPr lang="en-US" altLang="zh-CN" b="0" u="none" dirty="0">
                <a:latin typeface="+mn-ea"/>
                <a:ea typeface="+mn-ea"/>
                <a:cs typeface="宋体" charset="0"/>
              </a:rPr>
              <a:t>    </a:t>
            </a:r>
            <a:endParaRPr lang="zh-CN" altLang="en-US" dirty="0">
              <a:latin typeface="+mn-ea"/>
              <a:ea typeface="+mn-ea"/>
            </a:endParaRPr>
          </a:p>
        </p:txBody>
      </p:sp>
      <p:pic>
        <p:nvPicPr>
          <p:cNvPr id="2" name="图片 1"/>
          <p:cNvPicPr>
            <a:picLocks noChangeAspect="1"/>
          </p:cNvPicPr>
          <p:nvPr/>
        </p:nvPicPr>
        <p:blipFill>
          <a:blip r:embed="rId3"/>
          <a:stretch>
            <a:fillRect/>
          </a:stretch>
        </p:blipFill>
        <p:spPr>
          <a:xfrm>
            <a:off x="1403350" y="1471402"/>
            <a:ext cx="5819048" cy="2628571"/>
          </a:xfrm>
          <a:prstGeom prst="rect">
            <a:avLst/>
          </a:prstGeom>
        </p:spPr>
      </p:pic>
      <p:sp>
        <p:nvSpPr>
          <p:cNvPr id="3" name="矩形 2"/>
          <p:cNvSpPr/>
          <p:nvPr/>
        </p:nvSpPr>
        <p:spPr>
          <a:xfrm>
            <a:off x="2267744" y="5013176"/>
            <a:ext cx="3231974" cy="348813"/>
          </a:xfrm>
          <a:prstGeom prst="rect">
            <a:avLst/>
          </a:prstGeom>
        </p:spPr>
        <p:txBody>
          <a:bodyPr wrap="none">
            <a:spAutoFit/>
          </a:bodyPr>
          <a:lstStyle/>
          <a:p>
            <a:pPr indent="304800" algn="ctr">
              <a:lnSpc>
                <a:spcPts val="2000"/>
              </a:lnSpc>
              <a:spcAft>
                <a:spcPts val="100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r>
              <a:rPr lang="en-US" altLang="zh-CN" kern="100" dirty="0">
                <a:latin typeface="Calibri" panose="020F0502020204030204" pitchFamily="34" charset="0"/>
                <a:ea typeface="宋体" panose="02010600030101010101" pitchFamily="2" charset="-122"/>
                <a:cs typeface="Times New Roman" panose="02020603050405020304" pitchFamily="18" charset="0"/>
              </a:rPr>
              <a:t>4-2-5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教师题目管理界面</a:t>
            </a:r>
            <a:r>
              <a:rPr lang="en-US" altLang="zh-CN" kern="100" dirty="0">
                <a:latin typeface="Calibri" panose="020F0502020204030204" pitchFamily="34" charset="0"/>
                <a:ea typeface="宋体" panose="02010600030101010101" pitchFamily="2" charset="-122"/>
                <a:cs typeface="Times New Roman" panose="02020603050405020304" pitchFamily="18" charset="0"/>
              </a:rPr>
              <a:t>2</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0510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646331"/>
          </a:xfrm>
          <a:prstGeom prst="rect">
            <a:avLst/>
          </a:prstGeom>
          <a:noFill/>
          <a:ln w="9525">
            <a:noFill/>
            <a:miter/>
          </a:ln>
        </p:spPr>
        <p:txBody>
          <a:bodyPr wrap="square">
            <a:spAutoFit/>
          </a:bodyPr>
          <a:lstStyle/>
          <a:p>
            <a:pPr marL="0" indent="0" algn="l"/>
            <a:r>
              <a:rPr lang="en-US" altLang="zh-CN" b="0" u="none" dirty="0">
                <a:latin typeface="+mn-ea"/>
                <a:ea typeface="+mn-ea"/>
                <a:cs typeface="Calibri" pitchFamily="2" charset="0"/>
              </a:rPr>
              <a:t> </a:t>
            </a:r>
            <a:endParaRPr lang="en-US" altLang="zh-CN" b="0" u="none" dirty="0">
              <a:latin typeface="+mn-ea"/>
              <a:ea typeface="+mn-ea"/>
              <a:cs typeface="宋体" charset="0"/>
            </a:endParaRPr>
          </a:p>
          <a:p>
            <a:pPr marL="0" indent="0" algn="l"/>
            <a:r>
              <a:rPr lang="en-US" altLang="zh-CN" b="0" u="none" dirty="0">
                <a:latin typeface="+mn-ea"/>
                <a:ea typeface="+mn-ea"/>
                <a:cs typeface="宋体" charset="0"/>
              </a:rPr>
              <a:t>    </a:t>
            </a:r>
            <a:endParaRPr lang="zh-CN" altLang="en-US" dirty="0">
              <a:latin typeface="+mn-ea"/>
              <a:ea typeface="+mn-ea"/>
            </a:endParaRPr>
          </a:p>
        </p:txBody>
      </p:sp>
      <p:sp>
        <p:nvSpPr>
          <p:cNvPr id="2" name="矩形 1"/>
          <p:cNvSpPr/>
          <p:nvPr/>
        </p:nvSpPr>
        <p:spPr>
          <a:xfrm>
            <a:off x="-12065" y="1428860"/>
            <a:ext cx="8964295" cy="5478423"/>
          </a:xfrm>
          <a:prstGeom prst="rect">
            <a:avLst/>
          </a:prstGeom>
        </p:spPr>
        <p:txBody>
          <a:bodyPr wrap="square">
            <a:spAutoFit/>
          </a:bodyPr>
          <a:lstStyle/>
          <a:p>
            <a:pPr indent="304800" algn="just">
              <a:lnSpc>
                <a:spcPts val="2000"/>
              </a:lnSpc>
              <a:spcAft>
                <a:spcPts val="100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老师题目管理前端代码如下：</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&lt;body&gt;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教师题目列表界面</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nav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nav</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-tabs"&gt;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 class="active"&gt;&lt;a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href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ctx</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}/exam/exam/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tExamList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题目列表</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&lt;/a&gt;&lt;/li&gt;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&lt;li&gt;&lt;a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href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ctx</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}/exam/exam/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tExamForm</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添加题目</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&lt;/a&gt;&lt;/li&gt;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ul</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form:form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id="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searchForm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modelAttribute</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 action="${</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ctx</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}/exam/exam/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tExamList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method="post"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class="breadcrumb form-search"&gt;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&lt;input id="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pageNo</a:t>
            </a:r>
            <a:r>
              <a:rPr lang="en-US" altLang="zh-CN" kern="100" dirty="0">
                <a:latin typeface="Calibri" panose="020F0502020204030204" pitchFamily="34" charset="0"/>
                <a:ea typeface="宋体" panose="02010600030101010101" pitchFamily="2" charset="-122"/>
                <a:cs typeface="Times New Roman" panose="02020603050405020304" pitchFamily="18" charset="0"/>
              </a:rPr>
              <a:t>" name="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pageNo</a:t>
            </a:r>
            <a:r>
              <a:rPr lang="en-US" altLang="zh-CN" kern="100" dirty="0">
                <a:latin typeface="Calibri" panose="020F0502020204030204" pitchFamily="34" charset="0"/>
                <a:ea typeface="宋体" panose="02010600030101010101" pitchFamily="2" charset="-122"/>
                <a:cs typeface="Times New Roman" panose="02020603050405020304" pitchFamily="18" charset="0"/>
              </a:rPr>
              <a:t>" type="hidden" value="${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page.pageNo</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&lt;input id="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pageSize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name="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pageSize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type="hidden" value="${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page.pageSize</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ul</a:t>
            </a:r>
            <a:r>
              <a:rPr lang="en-US" altLang="zh-CN" kern="100" dirty="0">
                <a:latin typeface="Calibri" panose="020F0502020204030204" pitchFamily="34" charset="0"/>
                <a:ea typeface="宋体" panose="02010600030101010101" pitchFamily="2" charset="-122"/>
                <a:cs typeface="Times New Roman" panose="02020603050405020304" pitchFamily="18" charset="0"/>
              </a:rPr>
              <a:t>-form"&gt;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&lt;li&gt;&lt;label&gt;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名称：</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form:input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ename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htmlEscape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="false"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maxlength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="100" class="input-medium"/&gt;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352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646331"/>
          </a:xfrm>
          <a:prstGeom prst="rect">
            <a:avLst/>
          </a:prstGeom>
          <a:noFill/>
          <a:ln w="9525">
            <a:noFill/>
            <a:miter/>
          </a:ln>
        </p:spPr>
        <p:txBody>
          <a:bodyPr wrap="square">
            <a:spAutoFit/>
          </a:bodyPr>
          <a:lstStyle/>
          <a:p>
            <a:pPr marL="0" indent="0" algn="l"/>
            <a:r>
              <a:rPr lang="en-US" altLang="zh-CN" b="0" u="none" dirty="0">
                <a:latin typeface="+mn-ea"/>
                <a:ea typeface="+mn-ea"/>
                <a:cs typeface="Calibri" pitchFamily="2" charset="0"/>
              </a:rPr>
              <a:t> </a:t>
            </a:r>
            <a:endParaRPr lang="en-US" altLang="zh-CN" b="0" u="none" dirty="0">
              <a:latin typeface="+mn-ea"/>
              <a:ea typeface="+mn-ea"/>
              <a:cs typeface="宋体" charset="0"/>
            </a:endParaRPr>
          </a:p>
          <a:p>
            <a:pPr marL="0" indent="0" algn="l"/>
            <a:r>
              <a:rPr lang="en-US" altLang="zh-CN" b="0" u="none" dirty="0">
                <a:latin typeface="+mn-ea"/>
                <a:ea typeface="+mn-ea"/>
                <a:cs typeface="宋体" charset="0"/>
              </a:rPr>
              <a:t>    </a:t>
            </a:r>
            <a:endParaRPr lang="zh-CN" altLang="en-US" dirty="0">
              <a:latin typeface="+mn-ea"/>
              <a:ea typeface="+mn-ea"/>
            </a:endParaRPr>
          </a:p>
        </p:txBody>
      </p:sp>
      <p:sp>
        <p:nvSpPr>
          <p:cNvPr id="2" name="矩形 1"/>
          <p:cNvSpPr/>
          <p:nvPr/>
        </p:nvSpPr>
        <p:spPr>
          <a:xfrm>
            <a:off x="323528" y="1479850"/>
            <a:ext cx="8628702" cy="5478423"/>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&lt;/li&gt; &lt;li&gt;&lt;label&gt;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语言：</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form:select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lan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class="input-medium"&gt;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form:option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value="" 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form:options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items="${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fns:getDictList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('language')}"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itemLabel</a:t>
            </a:r>
            <a:r>
              <a:rPr lang="en-US" altLang="zh-CN" kern="100" dirty="0">
                <a:latin typeface="Calibri" panose="020F0502020204030204" pitchFamily="34" charset="0"/>
                <a:ea typeface="宋体" panose="02010600030101010101" pitchFamily="2" charset="-122"/>
                <a:cs typeface="Times New Roman" panose="02020603050405020304" pitchFamily="18" charset="0"/>
              </a:rPr>
              <a:t>="label"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itemValue</a:t>
            </a:r>
            <a:r>
              <a:rPr lang="en-US" altLang="zh-CN" kern="100" dirty="0">
                <a:latin typeface="Calibri" panose="020F0502020204030204" pitchFamily="34" charset="0"/>
                <a:ea typeface="宋体" panose="02010600030101010101" pitchFamily="2" charset="-122"/>
                <a:cs typeface="Times New Roman" panose="02020603050405020304" pitchFamily="18" charset="0"/>
              </a:rPr>
              <a:t>="value"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htmlEscape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="false"/&gt;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form:select</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&lt;/li&gt;</a:t>
            </a: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&lt;li class="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btns</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"&gt;&lt;input id="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btnSubmit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a:t>
            </a:r>
            <a:r>
              <a:rPr lang="en-US" altLang="zh-CN" kern="100" dirty="0">
                <a:latin typeface="Calibri" panose="020F0502020204030204" pitchFamily="34" charset="0"/>
                <a:ea typeface="宋体" panose="02010600030101010101" pitchFamily="2" charset="-122"/>
                <a:cs typeface="Times New Roman" panose="02020603050405020304" pitchFamily="18" charset="0"/>
              </a:rPr>
              <a:t>-primary" type="submit" value="</a:t>
            </a:r>
            <a:r>
              <a:rPr lang="zh-CN" altLang="zh-CN" kern="100" dirty="0">
                <a:latin typeface="Calibri" panose="020F0502020204030204" pitchFamily="34" charset="0"/>
                <a:ea typeface="宋体" panose="02010600030101010101" pitchFamily="2" charset="-122"/>
                <a:cs typeface="Times New Roman" panose="02020603050405020304" pitchFamily="18" charset="0"/>
              </a:rPr>
              <a:t>查询</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"/&gt;&lt;/li&gt;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 class="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clearfix</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"&gt;&lt;/li&gt;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ul</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form:form</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sys:message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content="${message}"/&gt;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&lt;table id="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contentTable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class="table table-striped table-bordered table-condensed"&gt;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3041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646331"/>
          </a:xfrm>
          <a:prstGeom prst="rect">
            <a:avLst/>
          </a:prstGeom>
          <a:noFill/>
          <a:ln w="9525">
            <a:noFill/>
            <a:miter/>
          </a:ln>
        </p:spPr>
        <p:txBody>
          <a:bodyPr wrap="square">
            <a:spAutoFit/>
          </a:bodyPr>
          <a:lstStyle/>
          <a:p>
            <a:pPr marL="0" indent="0" algn="l"/>
            <a:r>
              <a:rPr lang="en-US" altLang="zh-CN" b="0" u="none" dirty="0">
                <a:latin typeface="+mn-ea"/>
                <a:ea typeface="+mn-ea"/>
                <a:cs typeface="Calibri" pitchFamily="2" charset="0"/>
              </a:rPr>
              <a:t> </a:t>
            </a:r>
            <a:endParaRPr lang="en-US" altLang="zh-CN" b="0" u="none" dirty="0">
              <a:latin typeface="+mn-ea"/>
              <a:ea typeface="+mn-ea"/>
              <a:cs typeface="宋体" charset="0"/>
            </a:endParaRPr>
          </a:p>
          <a:p>
            <a:pPr marL="0" indent="0" algn="l"/>
            <a:r>
              <a:rPr lang="en-US" altLang="zh-CN" b="0" u="none" dirty="0">
                <a:latin typeface="+mn-ea"/>
                <a:ea typeface="+mn-ea"/>
                <a:cs typeface="宋体" charset="0"/>
              </a:rPr>
              <a:t>    </a:t>
            </a:r>
            <a:endParaRPr lang="zh-CN" altLang="en-US" dirty="0">
              <a:latin typeface="+mn-ea"/>
              <a:ea typeface="+mn-ea"/>
            </a:endParaRPr>
          </a:p>
        </p:txBody>
      </p:sp>
      <p:sp>
        <p:nvSpPr>
          <p:cNvPr id="2" name="矩形 1"/>
          <p:cNvSpPr/>
          <p:nvPr/>
        </p:nvSpPr>
        <p:spPr>
          <a:xfrm>
            <a:off x="-252536" y="1341438"/>
            <a:ext cx="9396536" cy="5350183"/>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thead</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名称</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语言</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截止时间</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操作</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thead</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tbody</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c:forEach</a:t>
            </a:r>
            <a:r>
              <a:rPr lang="en-US" altLang="zh-CN" kern="100" dirty="0">
                <a:latin typeface="Calibri" panose="020F0502020204030204" pitchFamily="34" charset="0"/>
                <a:ea typeface="宋体" panose="02010600030101010101" pitchFamily="2" charset="-122"/>
                <a:cs typeface="Times New Roman" panose="02020603050405020304" pitchFamily="18" charset="0"/>
              </a:rPr>
              <a:t> items="${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page.list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var</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&lt;td&gt;&lt;a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href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ctx</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}/exam/exam/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tExamForm?id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=${exam.id}"&gt;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exam.ename</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&lt;/a&gt;&lt;/td&gt;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7823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5350183"/>
          </a:xfrm>
          <a:prstGeom prst="rect">
            <a:avLst/>
          </a:prstGeom>
          <a:noFill/>
          <a:ln w="9525">
            <a:noFill/>
            <a:miter/>
          </a:ln>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&lt;td&gt;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fns:getDictLabel</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exam.lan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'language', '')}</a:t>
            </a: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&lt;/td&gt;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&lt;td&gt;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fmt:formatDate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value="${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exam.deadline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pattern="</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yyyy</a:t>
            </a:r>
            <a:r>
              <a:rPr lang="en-US" altLang="zh-CN" kern="100" dirty="0">
                <a:latin typeface="Calibri" panose="020F0502020204030204" pitchFamily="34" charset="0"/>
                <a:ea typeface="宋体" panose="02010600030101010101" pitchFamily="2" charset="-122"/>
                <a:cs typeface="Times New Roman" panose="02020603050405020304" pitchFamily="18" charset="0"/>
              </a:rPr>
              <a:t>-MM-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dd</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&lt;/td&gt;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&lt;td&gt;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href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ctx</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}/exam/exam/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tExamForm?id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=${exam.id}"&gt;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修改</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href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ctx</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}/exam/exam/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delete?id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=${exam.id}"</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onclick</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="return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confirmx</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确认要删除该题目吗？</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this.href</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删除</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&lt;/td&gt;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shiro:hasPermission</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c:forEach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7624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100" name="文本框 99"/>
          <p:cNvSpPr txBox="1"/>
          <p:nvPr/>
        </p:nvSpPr>
        <p:spPr>
          <a:xfrm>
            <a:off x="179705" y="1557020"/>
            <a:ext cx="8772525" cy="1502976"/>
          </a:xfrm>
          <a:prstGeom prst="rect">
            <a:avLst/>
          </a:prstGeom>
          <a:noFill/>
          <a:ln w="9525">
            <a:noFill/>
            <a:miter/>
          </a:ln>
        </p:spPr>
        <p:txBody>
          <a:bodyPr wrap="square">
            <a:spAutoFit/>
          </a:bodyPr>
          <a:lstStyle/>
          <a:p>
            <a:pPr indent="304800"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tbody</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sz="11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&lt;/table&gt;</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&lt;div class="pagination"&gt;${page}&lt;/div&gt;</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&lt;/body&gt;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4092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rgbClr val="FFFFFF"/>
                </a:solidFill>
                <a:latin typeface="微软雅黑" pitchFamily="2" charset="-122"/>
                <a:ea typeface="微软雅黑" pitchFamily="2" charset="-122"/>
                <a:sym typeface="+mn-ea"/>
              </a:rPr>
              <a:t>背景与意义</a:t>
            </a:r>
            <a:endParaRPr lang="zh-CN" altLang="en-US" sz="3200" dirty="0">
              <a:solidFill>
                <a:srgbClr val="FFFFFF"/>
              </a:solidFill>
              <a:latin typeface="微软雅黑" pitchFamily="2" charset="-122"/>
              <a:ea typeface="微软雅黑" pitchFamily="2" charset="-122"/>
            </a:endParaRPr>
          </a:p>
        </p:txBody>
      </p:sp>
      <p:grpSp>
        <p:nvGrpSpPr>
          <p:cNvPr id="18436" name="组合 18435"/>
          <p:cNvGrpSpPr/>
          <p:nvPr/>
        </p:nvGrpSpPr>
        <p:grpSpPr>
          <a:xfrm>
            <a:off x="468313" y="476250"/>
            <a:ext cx="935037" cy="907733"/>
            <a:chOff x="0" y="0"/>
            <a:chExt cx="936104" cy="906587"/>
          </a:xfrm>
        </p:grpSpPr>
        <p:sp>
          <p:nvSpPr>
            <p:cNvPr id="18437"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8438" name="矩形 1"/>
            <p:cNvSpPr/>
            <p:nvPr/>
          </p:nvSpPr>
          <p:spPr>
            <a:xfrm>
              <a:off x="68977"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一</a:t>
              </a:r>
            </a:p>
          </p:txBody>
        </p:sp>
      </p:grpSp>
      <p:sp>
        <p:nvSpPr>
          <p:cNvPr id="18439" name="TextBox 2"/>
          <p:cNvSpPr txBox="1"/>
          <p:nvPr/>
        </p:nvSpPr>
        <p:spPr>
          <a:xfrm>
            <a:off x="179071" y="1772603"/>
            <a:ext cx="8964929" cy="2554545"/>
          </a:xfrm>
          <a:prstGeom prst="rect">
            <a:avLst/>
          </a:prstGeom>
          <a:noFill/>
          <a:ln w="9525">
            <a:noFill/>
            <a:miter/>
          </a:ln>
        </p:spPr>
        <p:txBody>
          <a:bodyPr wrap="square">
            <a:spAutoFit/>
          </a:bodyPr>
          <a:lstStyle/>
          <a:p>
            <a:pPr lvl="0" algn="l" eaLnBrk="1" hangingPunct="1"/>
            <a:r>
              <a:rPr sz="2400" b="1" dirty="0">
                <a:latin typeface="Arial" charset="0"/>
                <a:ea typeface="微软雅黑" pitchFamily="2" charset="-122"/>
              </a:rPr>
              <a:t>3.现状及项目目标</a:t>
            </a:r>
          </a:p>
          <a:p>
            <a:pPr lvl="0" algn="l" eaLnBrk="1" hangingPunct="1"/>
            <a:r>
              <a:rPr sz="2400" b="1" dirty="0">
                <a:latin typeface="Arial" charset="0"/>
                <a:ea typeface="微软雅黑" pitchFamily="2" charset="-122"/>
              </a:rPr>
              <a:t>    3.1现行研究存在的问题</a:t>
            </a:r>
          </a:p>
          <a:p>
            <a:pPr lvl="0"/>
            <a:r>
              <a:rPr lang="zh-CN" altLang="en-US"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我们还是遇到了一些问题，包括系统界面简陋、操作复杂、没有题目添加权限、申请流程繁琐等等。所以有必要开发一个新系统，从根本上解决这个问题，为大家提供一个稳定可用的环境。</a:t>
            </a:r>
            <a:endParaRPr lang="zh-CN" altLang="en-US" sz="2400" dirty="0">
              <a:latin typeface="+mn-ea"/>
              <a:ea typeface="+mn-ea"/>
            </a:endParaRPr>
          </a:p>
        </p:txBody>
      </p:sp>
      <p:sp>
        <p:nvSpPr>
          <p:cNvPr id="18443" name="矩形 4"/>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8444" name="矩形 14"/>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left)">
                                      <p:cBhvr>
                                        <p:cTn id="12" dur="10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8443"/>
                                        </p:tgtEl>
                                        <p:attrNameLst>
                                          <p:attrName>style.visibility</p:attrName>
                                        </p:attrNameLst>
                                      </p:cBhvr>
                                      <p:to>
                                        <p:strVal val="visible"/>
                                      </p:to>
                                    </p:set>
                                    <p:animEffect transition="in" filter="fade">
                                      <p:cBhvr>
                                        <p:cTn id="21" dur="500"/>
                                        <p:tgtEl>
                                          <p:spTgt spid="18443"/>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8444"/>
                                        </p:tgtEl>
                                        <p:attrNameLst>
                                          <p:attrName>style.visibility</p:attrName>
                                        </p:attrNameLst>
                                      </p:cBhvr>
                                      <p:to>
                                        <p:strVal val="visible"/>
                                      </p:to>
                                    </p:set>
                                    <p:animEffect transition="in" filter="fade">
                                      <p:cBhvr>
                                        <p:cTn id="25"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39" grpId="0"/>
      <p:bldP spid="18443" grpId="0"/>
      <p:bldP spid="1844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0" y="1417321"/>
            <a:ext cx="9144000" cy="5606663"/>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&lt;body&gt;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教师发布题目界面</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nav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nav</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-tabs"&gt;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&lt;li&gt;&lt;a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href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ctx</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}/exam/exam/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tExamList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题目列表</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&lt;/a&gt;&lt;/li&gt;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&lt;li class="active"&gt;&lt;a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href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ctx</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}/exam/exam/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tExamForm?id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=${exam.id}"&gt;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${not empty exam.id?'</a:t>
            </a:r>
            <a:r>
              <a:rPr lang="zh-CN" altLang="zh-CN" kern="100" dirty="0">
                <a:latin typeface="Calibri" panose="020F0502020204030204" pitchFamily="34" charset="0"/>
                <a:ea typeface="宋体" panose="02010600030101010101" pitchFamily="2" charset="-122"/>
                <a:cs typeface="Times New Roman" panose="02020603050405020304" pitchFamily="18" charset="0"/>
              </a:rPr>
              <a:t>修改</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添加</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题目</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&lt;/a&gt;&lt;/li&gt;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ul</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br</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form:form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id="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inputForm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modelAttribute</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 action="${</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ctx</a:t>
            </a:r>
            <a:r>
              <a:rPr lang="en-US" altLang="zh-CN" kern="100" dirty="0">
                <a:latin typeface="Calibri" panose="020F0502020204030204" pitchFamily="34" charset="0"/>
                <a:ea typeface="宋体" panose="02010600030101010101" pitchFamily="2" charset="-122"/>
                <a:cs typeface="Times New Roman" panose="02020603050405020304" pitchFamily="18" charset="0"/>
              </a:rPr>
              <a:t>}/exam/exam/save" method="post" class="form-horizontal"&gt;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form:hidden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path="id"/&gt;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sys:message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content="${message}"/&gt;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class="control-group"&gt;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&lt;label class="control-label"&gt;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题目名称：</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class="controls"&gt;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302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6030" y="1442634"/>
            <a:ext cx="9144000" cy="4708981"/>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form:input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ename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htmlEscape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="false"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maxlength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="100" class="input-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xlarge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required"/&gt;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&lt;span class="help-inline"&gt;&lt;font color="red"&gt;*&lt;/font&gt; &lt;/span&gt;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class="control-group"&gt;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&lt;label class="control-label"&gt;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题目内容：</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form:input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path="detail"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htmlEscape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="false"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maxlength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="1024" class="input-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xlarge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required"/&gt;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&lt;span class="help-inline"&gt;&lt;font color="red"&gt;*&lt;/font&gt; &lt;/span&gt;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9976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179512" y="1434449"/>
            <a:ext cx="8712968" cy="4452501"/>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&lt;div class="control-group"&gt;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&lt;label class="control-label"&gt;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题目语言：</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form:select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lan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class="input-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xlarge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required"&gt;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form:option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value="" 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form:options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items="${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fns:getDictList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('language')}"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itemLabel</a:t>
            </a:r>
            <a:r>
              <a:rPr lang="en-US" altLang="zh-CN" kern="100" dirty="0">
                <a:latin typeface="Calibri" panose="020F0502020204030204" pitchFamily="34" charset="0"/>
                <a:ea typeface="宋体" panose="02010600030101010101" pitchFamily="2" charset="-122"/>
                <a:cs typeface="Times New Roman" panose="02020603050405020304" pitchFamily="18" charset="0"/>
              </a:rPr>
              <a:t>="label"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itemValue</a:t>
            </a:r>
            <a:r>
              <a:rPr lang="en-US" altLang="zh-CN" kern="100" dirty="0">
                <a:latin typeface="Calibri" panose="020F0502020204030204" pitchFamily="34" charset="0"/>
                <a:ea typeface="宋体" panose="02010600030101010101" pitchFamily="2" charset="-122"/>
                <a:cs typeface="Times New Roman" panose="02020603050405020304" pitchFamily="18" charset="0"/>
              </a:rPr>
              <a:t>="value"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htmlEscape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="false"/&gt;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form:select</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&lt;span class="help-inline"&gt;&lt;font color="red"&gt;*&lt;/font&gt; &lt;/span&gt;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0996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215516" y="1700808"/>
            <a:ext cx="8712968" cy="5093702"/>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&lt;div class="control-group"&gt;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&lt;label class="control-label"&gt;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输入参数类型：</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form:input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inArgsType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htmlEscape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="false"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maxlength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="64" class="input-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xlarge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class="control-group"&gt;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&lt;label class="control-label"&gt;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输入参数：</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form:input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inArgs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htmlEscape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="false"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maxlength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="64" class="input-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xlarge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p>
          <a:p>
            <a:pPr indent="304800"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38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179512" y="1528446"/>
            <a:ext cx="6463347" cy="5093702"/>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&lt;div class="control-group"&gt;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&lt;label class="control-label"&gt;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输出参数类型：</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form:input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outArgsType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htmlEscape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="false"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maxlength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="64" class="input-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xlarge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class="control-group"&gt;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&lt;label class="control-label"&gt;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输出参数：</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form:input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outArgs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htmlEscape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="false"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maxlength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="64" class="input-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xlarge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3305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323528" y="1417321"/>
            <a:ext cx="8640960" cy="4196020"/>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&lt;div class="control-group"&gt;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&lt;label class="control-label"&gt;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提交截止时间：</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&lt;input name="deadline" type="text"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readonly</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readonly</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maxlength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="20" class="input-medium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Wdate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required"</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value="&lt;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fmt:formatDate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value="${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exam.deadline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pattern="</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yyyy</a:t>
            </a:r>
            <a:r>
              <a:rPr lang="en-US" altLang="zh-CN" kern="100" dirty="0">
                <a:latin typeface="Calibri" panose="020F0502020204030204" pitchFamily="34" charset="0"/>
                <a:ea typeface="宋体" panose="02010600030101010101" pitchFamily="2" charset="-122"/>
                <a:cs typeface="Times New Roman" panose="02020603050405020304" pitchFamily="18" charset="0"/>
              </a:rPr>
              <a:t>-MM-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HH:mm:ss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onclick</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WdatePicker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dateFmt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yyyy</a:t>
            </a:r>
            <a:r>
              <a:rPr lang="en-US" altLang="zh-CN" kern="100" dirty="0">
                <a:latin typeface="Calibri" panose="020F0502020204030204" pitchFamily="34" charset="0"/>
                <a:ea typeface="宋体" panose="02010600030101010101" pitchFamily="2" charset="-122"/>
                <a:cs typeface="Times New Roman" panose="02020603050405020304" pitchFamily="18" charset="0"/>
              </a:rPr>
              <a:t>-MM-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HH:mm:ss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isShowClear:false</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&lt;span class="help-inline"&gt;&lt;font color="red"&gt;*&lt;/font&gt; &lt;/span&gt;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087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323528" y="1516270"/>
            <a:ext cx="8640960" cy="5734903"/>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&lt;div class="control-group"&gt;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&lt;label class="control-label"&gt;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备注信息：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&lt;/label&gt;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 class="controls"&gt;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form:textarea</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path="remarks"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htmlEscape</a:t>
            </a:r>
            <a:r>
              <a:rPr lang="en-US" altLang="zh-CN" kern="100" dirty="0">
                <a:latin typeface="Calibri" panose="020F0502020204030204" pitchFamily="34" charset="0"/>
                <a:ea typeface="宋体" panose="02010600030101010101" pitchFamily="2" charset="-122"/>
                <a:cs typeface="Times New Roman" panose="02020603050405020304" pitchFamily="18" charset="0"/>
              </a:rPr>
              <a:t>="false" rows="4"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maxlength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="255" class="input-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xxlarge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&lt;div class="form-actions"&gt;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&lt;input id="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btnSubmit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a:t>
            </a:r>
            <a:r>
              <a:rPr lang="en-US" altLang="zh-CN" kern="100" dirty="0">
                <a:latin typeface="Calibri" panose="020F0502020204030204" pitchFamily="34" charset="0"/>
                <a:ea typeface="宋体" panose="02010600030101010101" pitchFamily="2" charset="-122"/>
                <a:cs typeface="Times New Roman" panose="02020603050405020304" pitchFamily="18" charset="0"/>
              </a:rPr>
              <a:t>-primary" type="submit" value="</a:t>
            </a:r>
            <a:r>
              <a:rPr lang="zh-CN" altLang="zh-CN" kern="100" dirty="0">
                <a:latin typeface="Calibri" panose="020F0502020204030204" pitchFamily="34" charset="0"/>
                <a:ea typeface="宋体" panose="02010600030101010101" pitchFamily="2" charset="-122"/>
                <a:cs typeface="Times New Roman" panose="02020603050405020304" pitchFamily="18" charset="0"/>
              </a:rPr>
              <a:t>保 存</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"/&gt;&amp;</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nbsp</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&lt;input id="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btnCancel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class="</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btn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type="button" value="</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返 回</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onclick</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history.go</a:t>
            </a:r>
            <a:r>
              <a:rPr lang="en-US" altLang="zh-CN" kern="100" dirty="0">
                <a:latin typeface="Calibri" panose="020F0502020204030204" pitchFamily="34" charset="0"/>
                <a:ea typeface="宋体" panose="02010600030101010101" pitchFamily="2" charset="-122"/>
                <a:cs typeface="Times New Roman" panose="02020603050405020304" pitchFamily="18" charset="0"/>
              </a:rPr>
              <a:t>(-1)"/&gt;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&lt;/div&gt;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form:form</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&lt;/body&gt;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4596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179512" y="1452563"/>
            <a:ext cx="8712968" cy="1118255"/>
          </a:xfrm>
          <a:prstGeom prst="rect">
            <a:avLst/>
          </a:prstGeom>
        </p:spPr>
        <p:txBody>
          <a:bodyPr wrap="square">
            <a:spAutoFit/>
          </a:bodyPr>
          <a:lstStyle/>
          <a:p>
            <a:pPr>
              <a:lnSpc>
                <a:spcPts val="2000"/>
              </a:lnSpc>
              <a:spcBef>
                <a:spcPts val="1300"/>
              </a:spcBef>
              <a:spcAft>
                <a:spcPts val="0"/>
              </a:spcAft>
              <a:tabLst>
                <a:tab pos="274320" algn="l"/>
                <a:tab pos="957580" algn="l"/>
                <a:tab pos="266700" algn="l"/>
              </a:tabLst>
            </a:pPr>
            <a:r>
              <a:rPr lang="en-US" altLang="zh-CN" b="1" dirty="0">
                <a:solidFill>
                  <a:srgbClr val="FF0000"/>
                </a:solidFill>
                <a:latin typeface="宋体" panose="02010600030101010101" pitchFamily="2" charset="-122"/>
                <a:cs typeface="宋体" panose="02010600030101010101" pitchFamily="2" charset="-122"/>
              </a:rPr>
              <a:t>4.3 </a:t>
            </a:r>
            <a:r>
              <a:rPr lang="zh-CN" altLang="zh-CN"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抄袭检测？？？？？？？？？？？？？？</a:t>
            </a:r>
            <a:endParaRPr lang="zh-CN" altLang="zh-CN" sz="2000" b="1" dirty="0">
              <a:latin typeface="Times New Roman" panose="02020603050405020304" pitchFamily="18" charset="0"/>
            </a:endParaRPr>
          </a:p>
          <a:p>
            <a:pPr algn="just">
              <a:lnSpc>
                <a:spcPts val="2000"/>
              </a:lnSpc>
              <a:spcAft>
                <a:spcPts val="100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抄袭检测的功能主要是对完成代码上传的题目，进行对题目下所有代码之间的相似度比较，相似度大于预设值则判为抄袭嫌疑。功能是：新建抄袭检测任务，查看结果，删除结果，结果下载。界面如下图所示：</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0731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Tree>
    <p:extLst>
      <p:ext uri="{BB962C8B-B14F-4D97-AF65-F5344CB8AC3E}">
        <p14:creationId xmlns:p14="http://schemas.microsoft.com/office/powerpoint/2010/main" val="329993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107504" y="1556663"/>
            <a:ext cx="2047355" cy="348813"/>
          </a:xfrm>
          <a:prstGeom prst="rect">
            <a:avLst/>
          </a:prstGeom>
        </p:spPr>
        <p:txBody>
          <a:bodyPr wrap="none">
            <a:spAutoFit/>
          </a:bodyPr>
          <a:lstStyle/>
          <a:p>
            <a:pPr>
              <a:lnSpc>
                <a:spcPts val="2000"/>
              </a:lnSpc>
              <a:spcBef>
                <a:spcPts val="1300"/>
              </a:spcBef>
              <a:spcAft>
                <a:spcPts val="0"/>
              </a:spcAft>
              <a:tabLst>
                <a:tab pos="274320" algn="l"/>
                <a:tab pos="957580" algn="l"/>
                <a:tab pos="266700" algn="l"/>
              </a:tabLst>
            </a:pPr>
            <a:r>
              <a:rPr lang="en-US" altLang="zh-CN" b="1" dirty="0">
                <a:solidFill>
                  <a:srgbClr val="000000"/>
                </a:solidFill>
                <a:latin typeface="宋体" panose="02010600030101010101" pitchFamily="2" charset="-122"/>
                <a:cs typeface="宋体" panose="02010600030101010101" pitchFamily="2" charset="-122"/>
              </a:rPr>
              <a:t>4.4 </a:t>
            </a:r>
            <a:r>
              <a:rPr lang="zh-CN" altLang="zh-CN" b="1" dirty="0">
                <a:solidFill>
                  <a:srgbClr val="000000"/>
                </a:solidFill>
                <a:latin typeface="Times New Roman" panose="02020603050405020304" pitchFamily="18" charset="0"/>
                <a:ea typeface="宋体" panose="02010600030101010101" pitchFamily="2" charset="-122"/>
                <a:cs typeface="宋体" panose="02010600030101010101" pitchFamily="2" charset="-122"/>
              </a:rPr>
              <a:t>代码自动评测</a:t>
            </a:r>
            <a:endParaRPr lang="zh-CN" altLang="zh-CN" sz="2000" b="1" dirty="0">
              <a:effectLst/>
              <a:latin typeface="Times New Roman" panose="02020603050405020304" pitchFamily="18" charset="0"/>
            </a:endParaRPr>
          </a:p>
        </p:txBody>
      </p:sp>
      <p:sp>
        <p:nvSpPr>
          <p:cNvPr id="3" name="矩形 2"/>
          <p:cNvSpPr/>
          <p:nvPr/>
        </p:nvSpPr>
        <p:spPr>
          <a:xfrm>
            <a:off x="683568" y="2120701"/>
            <a:ext cx="7488832" cy="3811300"/>
          </a:xfrm>
          <a:prstGeom prst="rect">
            <a:avLst/>
          </a:prstGeom>
        </p:spPr>
        <p:txBody>
          <a:bodyPr wrap="square">
            <a:spAutoFit/>
          </a:bodyPr>
          <a:lstStyle/>
          <a:p>
            <a:pPr indent="304800" algn="just">
              <a:lnSpc>
                <a:spcPts val="2000"/>
              </a:lnSpc>
              <a:spcAft>
                <a:spcPts val="100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源代码的自动编译、运行、评判结果后端程序是通过</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linux</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下</a:t>
            </a:r>
            <a:r>
              <a:rPr lang="en-US" altLang="zh-CN" kern="100" dirty="0">
                <a:latin typeface="Calibri" panose="020F0502020204030204" pitchFamily="34" charset="0"/>
                <a:ea typeface="宋体" panose="02010600030101010101" pitchFamily="2" charset="-122"/>
                <a:cs typeface="Times New Roman" panose="02020603050405020304" pitchFamily="18" charset="0"/>
              </a:rPr>
              <a:t>c</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语言编程实现，这是整个系统最核心的部分。首先是对后端代码的说明。</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上层服务端收到浏览器的代码评测请求，进行相应的数据持久化及逻辑处理后，获得编译对象，传入参数，开始评测，评测完成后获得底层传来的接口返回给服务处理逻辑。源码如下：</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JudgeC</a:t>
            </a:r>
            <a:r>
              <a:rPr lang="en-US" altLang="zh-CN" kern="100" dirty="0">
                <a:latin typeface="Calibri" panose="020F0502020204030204" pitchFamily="34" charset="0"/>
                <a:ea typeface="宋体" panose="02010600030101010101" pitchFamily="2" charset="-122"/>
                <a:cs typeface="Times New Roman" panose="02020603050405020304" pitchFamily="18" charset="0"/>
              </a:rPr>
              <a:t>(Map&lt;String, Object&gt; cases)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this.cases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cases;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results.put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(COMPILE,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results.put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(TIME_OUT,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results.put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(ANSWER,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1411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rgbClr val="FFFFFF"/>
                </a:solidFill>
                <a:latin typeface="微软雅黑" pitchFamily="2" charset="-122"/>
                <a:ea typeface="微软雅黑" pitchFamily="2" charset="-122"/>
                <a:sym typeface="+mn-ea"/>
              </a:rPr>
              <a:t>背景与意义</a:t>
            </a:r>
            <a:endParaRPr lang="zh-CN" altLang="en-US" sz="3200" dirty="0">
              <a:solidFill>
                <a:srgbClr val="FFFFFF"/>
              </a:solidFill>
              <a:latin typeface="微软雅黑" pitchFamily="2" charset="-122"/>
              <a:ea typeface="微软雅黑" pitchFamily="2" charset="-122"/>
            </a:endParaRPr>
          </a:p>
        </p:txBody>
      </p:sp>
      <p:grpSp>
        <p:nvGrpSpPr>
          <p:cNvPr id="18436" name="组合 18435"/>
          <p:cNvGrpSpPr/>
          <p:nvPr/>
        </p:nvGrpSpPr>
        <p:grpSpPr>
          <a:xfrm>
            <a:off x="468313" y="476250"/>
            <a:ext cx="935037" cy="907733"/>
            <a:chOff x="0" y="0"/>
            <a:chExt cx="936104" cy="906587"/>
          </a:xfrm>
        </p:grpSpPr>
        <p:sp>
          <p:nvSpPr>
            <p:cNvPr id="18437"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8438" name="矩形 1"/>
            <p:cNvSpPr/>
            <p:nvPr/>
          </p:nvSpPr>
          <p:spPr>
            <a:xfrm>
              <a:off x="68977"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一</a:t>
              </a:r>
            </a:p>
          </p:txBody>
        </p:sp>
      </p:grpSp>
      <p:sp>
        <p:nvSpPr>
          <p:cNvPr id="18439" name="TextBox 2"/>
          <p:cNvSpPr txBox="1"/>
          <p:nvPr/>
        </p:nvSpPr>
        <p:spPr>
          <a:xfrm>
            <a:off x="179070" y="1772603"/>
            <a:ext cx="7561282" cy="3908762"/>
          </a:xfrm>
          <a:prstGeom prst="rect">
            <a:avLst/>
          </a:prstGeom>
          <a:noFill/>
          <a:ln w="9525">
            <a:noFill/>
            <a:miter/>
          </a:ln>
        </p:spPr>
        <p:txBody>
          <a:bodyPr wrap="square">
            <a:spAutoFit/>
          </a:bodyPr>
          <a:lstStyle/>
          <a:p>
            <a:pPr lvl="0" algn="l" eaLnBrk="1" hangingPunct="1"/>
            <a:r>
              <a:rPr sz="2400" b="1" dirty="0">
                <a:latin typeface="Arial" charset="0"/>
                <a:ea typeface="微软雅黑" pitchFamily="2" charset="-122"/>
              </a:rPr>
              <a:t>3.2技术可行性分析</a:t>
            </a:r>
          </a:p>
          <a:p>
            <a:pPr lvl="0"/>
            <a:r>
              <a:rPr lang="zh-CN" altLang="en-US" sz="2400" b="1" dirty="0">
                <a:ea typeface="微软雅黑" pitchFamily="2" charset="-122"/>
              </a:rPr>
              <a:t>  </a:t>
            </a:r>
            <a:r>
              <a:rPr lang="zh-CN" altLang="en-US"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在</a:t>
            </a:r>
            <a:r>
              <a:rPr lang="en-US" altLang="zh-CN"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Linux</a:t>
            </a:r>
            <a:r>
              <a:rPr lang="zh-CN" altLang="en-US"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系统下，利用</a:t>
            </a:r>
            <a:r>
              <a:rPr lang="en-US" altLang="zh-CN" sz="2800" kern="100" dirty="0" err="1">
                <a:solidFill>
                  <a:srgbClr val="000000"/>
                </a:solidFill>
                <a:latin typeface="Calibri" panose="020F0502020204030204" pitchFamily="34" charset="0"/>
                <a:ea typeface="宋体" panose="02010600030101010101" pitchFamily="2" charset="-122"/>
                <a:cs typeface="Times New Roman" panose="02020603050405020304" pitchFamily="18" charset="0"/>
              </a:rPr>
              <a:t>Java+Tomcat+MariaDB</a:t>
            </a:r>
            <a:r>
              <a:rPr lang="zh-CN" altLang="en-US"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开发一个教学代码评测及管理系统。前台通过</a:t>
            </a:r>
            <a:r>
              <a:rPr lang="en-US" altLang="zh-CN"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web</a:t>
            </a:r>
            <a:r>
              <a:rPr lang="zh-CN" altLang="en-US"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端，服务器端通过</a:t>
            </a:r>
            <a:r>
              <a:rPr lang="en-US" altLang="zh-CN"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调用</a:t>
            </a:r>
            <a:r>
              <a:rPr lang="en-US" altLang="zh-CN"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GCC/Python</a:t>
            </a:r>
            <a:r>
              <a:rPr lang="zh-CN" altLang="en-US"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等</a:t>
            </a:r>
            <a:r>
              <a:rPr lang="en-US" altLang="zh-CN" sz="2800" kern="100" dirty="0" err="1">
                <a:solidFill>
                  <a:srgbClr val="000000"/>
                </a:solidFill>
                <a:latin typeface="Calibri" panose="020F0502020204030204" pitchFamily="34" charset="0"/>
                <a:ea typeface="宋体" panose="02010600030101010101" pitchFamily="2" charset="-122"/>
                <a:cs typeface="Times New Roman" panose="02020603050405020304" pitchFamily="18" charset="0"/>
              </a:rPr>
              <a:t>linux</a:t>
            </a:r>
            <a:r>
              <a:rPr lang="zh-CN" altLang="en-US"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下的编译器，从而达到以下功能：教师端可以上传题目，学生根据题目上传自己的作业，并在后台进行编译和检测，将该结果和简单查重结果返回至教师端，同时上述数据均存于服务器，方便双方的查看以及作为平时成绩的依据。</a:t>
            </a:r>
            <a:endParaRPr sz="28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18443" name="矩形 4"/>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8444" name="矩形 14"/>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left)">
                                      <p:cBhvr>
                                        <p:cTn id="12" dur="10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8443"/>
                                        </p:tgtEl>
                                        <p:attrNameLst>
                                          <p:attrName>style.visibility</p:attrName>
                                        </p:attrNameLst>
                                      </p:cBhvr>
                                      <p:to>
                                        <p:strVal val="visible"/>
                                      </p:to>
                                    </p:set>
                                    <p:animEffect transition="in" filter="fade">
                                      <p:cBhvr>
                                        <p:cTn id="21" dur="500"/>
                                        <p:tgtEl>
                                          <p:spTgt spid="18443"/>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8444"/>
                                        </p:tgtEl>
                                        <p:attrNameLst>
                                          <p:attrName>style.visibility</p:attrName>
                                        </p:attrNameLst>
                                      </p:cBhvr>
                                      <p:to>
                                        <p:strVal val="visible"/>
                                      </p:to>
                                    </p:set>
                                    <p:animEffect transition="in" filter="fade">
                                      <p:cBhvr>
                                        <p:cTn id="25"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ldLvl="0" animBg="1"/>
      <p:bldP spid="18439" grpId="0"/>
      <p:bldP spid="18443" grpId="0"/>
      <p:bldP spid="1844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251520" y="1417321"/>
            <a:ext cx="8892480" cy="5350183"/>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public native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startJudge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(String path, String[]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String result);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 Map&lt;String, String&gt;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startJudgeC</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System.load</a:t>
            </a:r>
            <a:r>
              <a:rPr lang="en-US" altLang="zh-CN" kern="100" dirty="0">
                <a:latin typeface="Calibri" panose="020F0502020204030204" pitchFamily="34" charset="0"/>
                <a:ea typeface="宋体" panose="02010600030101010101" pitchFamily="2" charset="-122"/>
                <a:cs typeface="Times New Roman" panose="02020603050405020304" pitchFamily="18" charset="0"/>
              </a:rPr>
              <a:t>("/home/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njzhenghao</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WorkSpace</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onlinejudge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/libs/libjudge.so");</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String path = (String)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cases.get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filePath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String[]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(String[])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cases.get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inArgs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String result = (String)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cases.get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outArgs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rtn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startJudge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(path,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result);</a:t>
            </a: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switch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rtn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case ERR_COMPILE:</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String target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path.substring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(0,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path.lastIndexOf</a:t>
            </a:r>
            <a:r>
              <a:rPr lang="en-US" altLang="zh-CN" kern="100" dirty="0">
                <a:latin typeface="Calibri" panose="020F0502020204030204" pitchFamily="34" charset="0"/>
                <a:ea typeface="宋体" panose="02010600030101010101" pitchFamily="2" charset="-122"/>
                <a:cs typeface="Times New Roman" panose="02020603050405020304" pitchFamily="18" charset="0"/>
              </a:rPr>
              <a:t>("."))+".txt";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File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file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new File(target);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file.exists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results.put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(REMARKS, "System error!");</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break;}</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5654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323528" y="1374776"/>
            <a:ext cx="8820472" cy="5991384"/>
          </a:xfrm>
          <a:prstGeom prst="rect">
            <a:avLst/>
          </a:prstGeom>
        </p:spPr>
        <p:txBody>
          <a:bodyPr wrap="square">
            <a:spAutoFit/>
          </a:bodyPr>
          <a:lstStyle/>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StringBuffer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stringBuffer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new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StringBuffer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try{char[] temp = new char[1024];</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FileInputStream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fileInputStream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new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FileInputStream</a:t>
            </a:r>
            <a:r>
              <a:rPr lang="en-US" altLang="zh-CN" kern="100" dirty="0">
                <a:latin typeface="Calibri" panose="020F0502020204030204" pitchFamily="34" charset="0"/>
                <a:ea typeface="宋体" panose="02010600030101010101" pitchFamily="2" charset="-122"/>
                <a:cs typeface="Times New Roman" panose="02020603050405020304" pitchFamily="18" charset="0"/>
              </a:rPr>
              <a:t>(file);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InputStreamReader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inputStreamReader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new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InputStreamReader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fileInputStream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"UTF-8");</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while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inputStreamReader.read</a:t>
            </a:r>
            <a:r>
              <a:rPr lang="en-US" altLang="zh-CN" kern="100" dirty="0">
                <a:latin typeface="Calibri" panose="020F0502020204030204" pitchFamily="34" charset="0"/>
                <a:ea typeface="宋体" panose="02010600030101010101" pitchFamily="2" charset="-122"/>
                <a:cs typeface="Times New Roman" panose="02020603050405020304" pitchFamily="18" charset="0"/>
              </a:rPr>
              <a:t>(temp)!=-1)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stringBuffer.append</a:t>
            </a:r>
            <a:r>
              <a:rPr lang="en-US" altLang="zh-CN" kern="100" dirty="0">
                <a:latin typeface="Calibri" panose="020F0502020204030204" pitchFamily="34" charset="0"/>
                <a:ea typeface="宋体" panose="02010600030101010101" pitchFamily="2" charset="-122"/>
                <a:cs typeface="Times New Roman" panose="02020603050405020304" pitchFamily="18" charset="0"/>
              </a:rPr>
              <a:t>(new String(temp));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temp = new char[1024];} </a:t>
            </a: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fileInputStream.close</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inputStreamReader.close</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results.put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(REMARKS,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stringBuffer.toString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catch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FileNotFoundException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e.printStackTrace</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catch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IOException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e.printStackTrace</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688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108520" y="1297454"/>
            <a:ext cx="8964488" cy="5734903"/>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break;</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case ERR_EXEC_CIR:</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results.put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(COMPILE,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results.put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(TIME_OUT,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break;</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case ERR_RESULT: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results.put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(COMPILE,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results.put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(TIME_OUT,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break;</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case SUCC_COMPILE_AND_EXEC_CHECKOUT: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results.put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(COMPILE,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results.put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(TIME_OUT,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results.put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(ANSWER,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break;}</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results; }</a:t>
            </a:r>
            <a:endParaRPr lang="zh-CN" altLang="en-US" dirty="0"/>
          </a:p>
        </p:txBody>
      </p:sp>
    </p:spTree>
    <p:extLst>
      <p:ext uri="{BB962C8B-B14F-4D97-AF65-F5344CB8AC3E}">
        <p14:creationId xmlns:p14="http://schemas.microsoft.com/office/powerpoint/2010/main" val="342703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251520" y="1417321"/>
            <a:ext cx="6606480" cy="5221942"/>
          </a:xfrm>
          <a:prstGeom prst="rect">
            <a:avLst/>
          </a:prstGeom>
        </p:spPr>
        <p:txBody>
          <a:bodyPr wrap="square">
            <a:spAutoFit/>
          </a:bodyPr>
          <a:lstStyle/>
          <a:p>
            <a:pPr indent="304800" algn="just">
              <a:lnSpc>
                <a:spcPts val="2000"/>
              </a:lnSpc>
              <a:spcAft>
                <a:spcPts val="100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上层编译接口代码进行相应的数据处理后，通过</a:t>
            </a:r>
            <a:r>
              <a:rPr lang="en-US" altLang="zh-CN" kern="100" dirty="0">
                <a:latin typeface="Calibri" panose="020F0502020204030204" pitchFamily="34" charset="0"/>
                <a:ea typeface="宋体" panose="02010600030101010101" pitchFamily="2" charset="-122"/>
                <a:cs typeface="Times New Roman" panose="02020603050405020304" pitchFamily="18" charset="0"/>
              </a:rPr>
              <a:t>JNI</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Java Native Interface</a:t>
            </a:r>
            <a:r>
              <a:rPr lang="zh-CN" altLang="zh-CN" kern="100" dirty="0">
                <a:latin typeface="Calibri" panose="020F0502020204030204" pitchFamily="34" charset="0"/>
                <a:ea typeface="宋体" panose="02010600030101010101" pitchFamily="2" charset="-122"/>
                <a:cs typeface="Times New Roman" panose="02020603050405020304" pitchFamily="18" charset="0"/>
              </a:rPr>
              <a:t>）调用底层自动评测</a:t>
            </a:r>
            <a:r>
              <a:rPr lang="en-US" altLang="zh-CN" kern="100" dirty="0">
                <a:latin typeface="Calibri" panose="020F0502020204030204" pitchFamily="34" charset="0"/>
                <a:ea typeface="宋体" panose="02010600030101010101" pitchFamily="2" charset="-122"/>
                <a:cs typeface="Times New Roman" panose="02020603050405020304" pitchFamily="18" charset="0"/>
              </a:rPr>
              <a:t>C</a:t>
            </a:r>
            <a:r>
              <a:rPr lang="zh-CN" altLang="zh-CN" kern="100" dirty="0">
                <a:latin typeface="Calibri" panose="020F0502020204030204" pitchFamily="34" charset="0"/>
                <a:ea typeface="宋体" panose="02010600030101010101" pitchFamily="2" charset="-122"/>
                <a:cs typeface="Times New Roman" panose="02020603050405020304" pitchFamily="18" charset="0"/>
              </a:rPr>
              <a:t>代码进行评测。</a:t>
            </a:r>
            <a:r>
              <a:rPr lang="en-US" altLang="zh-CN" kern="100" dirty="0">
                <a:latin typeface="Calibri" panose="020F0502020204030204" pitchFamily="34" charset="0"/>
                <a:ea typeface="宋体" panose="02010600030101010101" pitchFamily="2" charset="-122"/>
                <a:cs typeface="Times New Roman" panose="02020603050405020304" pitchFamily="18" charset="0"/>
              </a:rPr>
              <a:t>JNI</a:t>
            </a:r>
            <a:r>
              <a:rPr lang="zh-CN" altLang="zh-CN" kern="100" dirty="0">
                <a:latin typeface="Calibri" panose="020F0502020204030204" pitchFamily="34" charset="0"/>
                <a:ea typeface="宋体" panose="02010600030101010101" pitchFamily="2" charset="-122"/>
                <a:cs typeface="Times New Roman" panose="02020603050405020304" pitchFamily="18" charset="0"/>
              </a:rPr>
              <a:t>代码如下：</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#include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com_thinkgem_jeesite_modules_judge_JudgeC.h</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//java</a:t>
            </a:r>
            <a:r>
              <a:rPr lang="zh-CN" altLang="zh-CN" kern="100" dirty="0">
                <a:latin typeface="Calibri" panose="020F0502020204030204" pitchFamily="34" charset="0"/>
                <a:ea typeface="宋体" panose="02010600030101010101" pitchFamily="2" charset="-122"/>
                <a:cs typeface="Times New Roman" panose="02020603050405020304" pitchFamily="18" charset="0"/>
              </a:rPr>
              <a:t>字符串转</a:t>
            </a:r>
            <a:r>
              <a:rPr lang="en-US" altLang="zh-CN" kern="100" dirty="0">
                <a:latin typeface="Calibri" panose="020F0502020204030204" pitchFamily="34" charset="0"/>
                <a:ea typeface="宋体" panose="02010600030101010101" pitchFamily="2" charset="-122"/>
                <a:cs typeface="Times New Roman" panose="02020603050405020304" pitchFamily="18" charset="0"/>
              </a:rPr>
              <a:t>C</a:t>
            </a:r>
            <a:r>
              <a:rPr lang="zh-CN" altLang="zh-CN" kern="100" dirty="0">
                <a:latin typeface="Calibri" panose="020F0502020204030204" pitchFamily="34" charset="0"/>
                <a:ea typeface="宋体" panose="02010600030101010101" pitchFamily="2" charset="-122"/>
                <a:cs typeface="Times New Roman" panose="02020603050405020304" pitchFamily="18" charset="0"/>
              </a:rPr>
              <a:t>字符串</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jstringTostr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JNIEnv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jstring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NULL;</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jstrObj</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FindClass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"java/</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lang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/String");</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jstring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encode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NewStringUTF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"utf-8");</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jmethodID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methodId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GetMethodID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jstrObj</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getBytes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Ljava</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lang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/String;)[B");</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jbyteArray</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byteArray</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jbyteArray</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CallObjectMethod</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methodId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encode);</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4745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251520" y="1321376"/>
            <a:ext cx="6606480" cy="5221942"/>
          </a:xfrm>
          <a:prstGeom prst="rect">
            <a:avLst/>
          </a:prstGeom>
        </p:spPr>
        <p:txBody>
          <a:bodyPr wrap="square">
            <a:spAutoFit/>
          </a:bodyPr>
          <a:lstStyle/>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jsize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GetArrayLength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byteArray</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jbyte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GetByteArrayElements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byteArray</a:t>
            </a:r>
            <a:r>
              <a:rPr lang="en-US" altLang="zh-CN" kern="100" dirty="0">
                <a:latin typeface="Calibri" panose="020F0502020204030204" pitchFamily="34" charset="0"/>
                <a:ea typeface="宋体" panose="02010600030101010101" pitchFamily="2" charset="-122"/>
                <a:cs typeface="Times New Roman" panose="02020603050405020304" pitchFamily="18" charset="0"/>
              </a:rPr>
              <a:t>, JNI_FALSE);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&gt; 0)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(char*) malloc(</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NULL;</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memcpy</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ReleaseByteArrayElements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byteArray</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1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452572" y="1700808"/>
            <a:ext cx="6534472" cy="4580741"/>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a:t>
            </a:r>
            <a:r>
              <a:rPr lang="zh-CN" altLang="zh-CN" kern="100" dirty="0">
                <a:latin typeface="Calibri" panose="020F0502020204030204" pitchFamily="34" charset="0"/>
                <a:ea typeface="宋体" panose="02010600030101010101" pitchFamily="2" charset="-122"/>
                <a:cs typeface="Times New Roman" panose="02020603050405020304" pitchFamily="18" charset="0"/>
              </a:rPr>
              <a:t>字符串转</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java</a:t>
            </a:r>
            <a:r>
              <a:rPr lang="zh-CN" altLang="zh-CN" kern="100" dirty="0">
                <a:latin typeface="Calibri" panose="020F0502020204030204" pitchFamily="34" charset="0"/>
                <a:ea typeface="宋体" panose="02010600030101010101" pitchFamily="2" charset="-122"/>
                <a:cs typeface="Times New Roman" panose="02020603050405020304" pitchFamily="18" charset="0"/>
              </a:rPr>
              <a:t>字符串</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jstring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strToJstring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JNIEnv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jstrObj</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FindClass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"java/</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lang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/String");</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jmethodID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methodId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GetMethodID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jstrObj</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init</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BLjava</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lang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/String;)V");</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jbyteArray</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byteArray</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NewByteArray</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jstring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encode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NewStringUTF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"utf-8");</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SetByteArrayRegion</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byteArray</a:t>
            </a:r>
            <a:r>
              <a:rPr lang="en-US" altLang="zh-CN" kern="100" dirty="0">
                <a:latin typeface="Calibri" panose="020F0502020204030204" pitchFamily="34" charset="0"/>
                <a:ea typeface="宋体" panose="02010600030101010101" pitchFamily="2" charset="-122"/>
                <a:cs typeface="Times New Roman" panose="02020603050405020304" pitchFamily="18" charset="0"/>
              </a:rPr>
              <a:t>, 0,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jbyte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jstring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NewObject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jstrObj</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methodId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byteArray</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encode);}</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7701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107504" y="1354691"/>
            <a:ext cx="8928992" cy="4965462"/>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JNIEXPORT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JNICALL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Java_com_thinkgem_jeesite_modules_judge_JudgeC_startJudge</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JNIEnv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jobject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obj</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jstring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jpath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jobjectArray</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jstring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jresult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argv</a:t>
            </a:r>
            <a:r>
              <a:rPr lang="en-US" altLang="zh-CN" kern="100" dirty="0">
                <a:latin typeface="Calibri" panose="020F0502020204030204" pitchFamily="34" charset="0"/>
                <a:ea typeface="宋体" panose="02010600030101010101" pitchFamily="2" charset="-122"/>
                <a:cs typeface="Times New Roman" panose="02020603050405020304" pitchFamily="18" charset="0"/>
              </a:rPr>
              <a:t>[40];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path;</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result;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获取</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JudgeC</a:t>
            </a:r>
            <a:r>
              <a:rPr lang="zh-CN" altLang="zh-CN" kern="100" dirty="0">
                <a:latin typeface="Calibri" panose="020F0502020204030204" pitchFamily="34" charset="0"/>
                <a:ea typeface="宋体" panose="02010600030101010101" pitchFamily="2" charset="-122"/>
                <a:cs typeface="Times New Roman" panose="02020603050405020304" pitchFamily="18" charset="0"/>
              </a:rPr>
              <a:t>类的引用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com/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thinkgem</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jeesite</a:t>
            </a:r>
            <a:r>
              <a:rPr lang="en-US" altLang="zh-CN" kern="100" dirty="0">
                <a:latin typeface="Calibri" panose="020F0502020204030204" pitchFamily="34" charset="0"/>
                <a:ea typeface="宋体" panose="02010600030101010101" pitchFamily="2" charset="-122"/>
                <a:cs typeface="Times New Roman" panose="02020603050405020304" pitchFamily="18" charset="0"/>
              </a:rPr>
              <a:t>/modules/judge/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JudgeC</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clazz</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FindClass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"com/</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thinkgem</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jeesite</a:t>
            </a:r>
            <a:r>
              <a:rPr lang="en-US" altLang="zh-CN" kern="100" dirty="0">
                <a:latin typeface="Calibri" panose="020F0502020204030204" pitchFamily="34" charset="0"/>
                <a:ea typeface="宋体" panose="02010600030101010101" pitchFamily="2" charset="-122"/>
                <a:cs typeface="Times New Roman" panose="02020603050405020304" pitchFamily="18" charset="0"/>
              </a:rPr>
              <a:t>/modules/judge/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JudgeC</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获取构造函数的</a:t>
            </a:r>
            <a:r>
              <a:rPr lang="en-US" altLang="zh-CN" kern="100" dirty="0">
                <a:latin typeface="Calibri" panose="020F0502020204030204" pitchFamily="34" charset="0"/>
                <a:ea typeface="宋体" panose="02010600030101010101" pitchFamily="2" charset="-122"/>
                <a:cs typeface="Times New Roman" panose="02020603050405020304" pitchFamily="18" charset="0"/>
              </a:rPr>
              <a:t>ID</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jmethodID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midInit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GetMethodID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clazz</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init</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Ljava</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lang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/String;)V");*/</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5190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468313" y="1455160"/>
            <a:ext cx="6320790" cy="5221942"/>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获取数组长度</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jsize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length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GetArrayLength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length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GetArrayLength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遍历</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args</a:t>
            </a:r>
            <a:r>
              <a:rPr lang="zh-CN" altLang="zh-CN" kern="100" dirty="0">
                <a:latin typeface="Calibri" panose="020F0502020204030204" pitchFamily="34" charset="0"/>
                <a:ea typeface="宋体" panose="02010600030101010101" pitchFamily="2" charset="-122"/>
                <a:cs typeface="Times New Roman" panose="02020603050405020304" pitchFamily="18" charset="0"/>
              </a:rPr>
              <a:t>数组</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for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 length;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jstring</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GetObjectArrayElement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argv</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jstringTostr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argv</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path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jstringTostr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jpath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result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jstringTostr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env,jresult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client(path,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result);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450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9178" y="1293375"/>
            <a:ext cx="8748464" cy="5734903"/>
          </a:xfrm>
          <a:prstGeom prst="rect">
            <a:avLst/>
          </a:prstGeom>
        </p:spPr>
        <p:txBody>
          <a:bodyPr wrap="square">
            <a:spAutoFit/>
          </a:bodyPr>
          <a:lstStyle/>
          <a:p>
            <a:pPr indent="304800" algn="just">
              <a:lnSpc>
                <a:spcPts val="2000"/>
              </a:lnSpc>
              <a:spcAft>
                <a:spcPts val="100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通过以上步骤后，代码走到自动评测。自动评测代码的过程主要是：在子进程中系统调用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Clang</a:t>
            </a:r>
            <a:r>
              <a:rPr lang="zh-CN" altLang="zh-CN" kern="100" dirty="0">
                <a:latin typeface="Calibri" panose="020F0502020204030204" pitchFamily="34" charset="0"/>
                <a:ea typeface="宋体" panose="02010600030101010101" pitchFamily="2" charset="-122"/>
                <a:cs typeface="Times New Roman" panose="02020603050405020304" pitchFamily="18" charset="0"/>
              </a:rPr>
              <a:t>完成编译，编译出来的可执行文件放在对应的目录下的</a:t>
            </a:r>
            <a:r>
              <a:rPr lang="en-US" altLang="zh-CN" kern="100" dirty="0">
                <a:latin typeface="Calibri" panose="020F0502020204030204" pitchFamily="34" charset="0"/>
                <a:ea typeface="宋体" panose="02010600030101010101" pitchFamily="2" charset="-122"/>
                <a:cs typeface="Times New Roman" panose="02020603050405020304" pitchFamily="18" charset="0"/>
              </a:rPr>
              <a:t>file</a:t>
            </a:r>
            <a:r>
              <a:rPr lang="zh-CN" altLang="zh-CN" kern="100" dirty="0">
                <a:latin typeface="Calibri" panose="020F0502020204030204" pitchFamily="34" charset="0"/>
                <a:ea typeface="宋体" panose="02010600030101010101" pitchFamily="2" charset="-122"/>
                <a:cs typeface="Times New Roman" panose="02020603050405020304" pitchFamily="18" charset="0"/>
              </a:rPr>
              <a:t>目录下。编译通过各警告都视为编译通过，否则失败。编译完成后，在子进程中执行编译目标文件，比对结果后并返回结果，核心代码如下：</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#include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judge.h</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not any meaning</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ERR_UNABLE_TOUCH_NUM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fork fail</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ERR_SYSTEM_NUM = 2;</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exec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cmdline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fail</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ERR_EXCMDLINE_NUM = 3;</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out memory of array</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ERR_OUT_MEMORY_OF_ARRAY = 4;</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compile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erro</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ERR_COMPILE = 5;</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code round trips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5933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0" y="1335625"/>
            <a:ext cx="9144000" cy="5350183"/>
          </a:xfrm>
          <a:prstGeom prst="rect">
            <a:avLst/>
          </a:prstGeom>
        </p:spPr>
        <p:txBody>
          <a:bodyPr wrap="square">
            <a:spAutoFit/>
          </a:bodyPr>
          <a:lstStyle/>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ERR_EXEC_CIR = 7;</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get a mistake result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ERR_RESULT = 8;</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success exec child process work</a:t>
            </a: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SUCC_COMPLILE_NUM = 11;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success exec</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SUCC_EXEC_NUM = 10;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compile / exec -&gt;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rigth</a:t>
            </a:r>
            <a:r>
              <a:rPr lang="en-US" altLang="zh-CN" kern="100" dirty="0">
                <a:latin typeface="Calibri" panose="020F0502020204030204" pitchFamily="34" charset="0"/>
                <a:ea typeface="宋体" panose="02010600030101010101" pitchFamily="2" charset="-122"/>
                <a:cs typeface="Times New Roman" panose="02020603050405020304" pitchFamily="18" charset="0"/>
              </a:rPr>
              <a:t> result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SUCC_COMPILE_AND_EXEC_CHECKOUT = 9;</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char* CLANG = "clang";</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char* OUTPUT_TARGET = " -o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char * FILE_END = ".txt";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resultCode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cc = 200;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4415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rgbClr val="FFFFFF"/>
                </a:solidFill>
                <a:latin typeface="微软雅黑" pitchFamily="2" charset="-122"/>
                <a:ea typeface="微软雅黑" pitchFamily="2" charset="-122"/>
                <a:sym typeface="+mn-ea"/>
              </a:rPr>
              <a:t>背景与意义</a:t>
            </a:r>
            <a:endParaRPr lang="zh-CN" altLang="en-US" sz="3200" dirty="0">
              <a:solidFill>
                <a:srgbClr val="FFFFFF"/>
              </a:solidFill>
              <a:latin typeface="微软雅黑" pitchFamily="2" charset="-122"/>
              <a:ea typeface="微软雅黑" pitchFamily="2" charset="-122"/>
            </a:endParaRPr>
          </a:p>
        </p:txBody>
      </p:sp>
      <p:grpSp>
        <p:nvGrpSpPr>
          <p:cNvPr id="18436" name="组合 18435"/>
          <p:cNvGrpSpPr/>
          <p:nvPr/>
        </p:nvGrpSpPr>
        <p:grpSpPr>
          <a:xfrm>
            <a:off x="468313" y="476250"/>
            <a:ext cx="935037" cy="907733"/>
            <a:chOff x="0" y="0"/>
            <a:chExt cx="936104" cy="906587"/>
          </a:xfrm>
        </p:grpSpPr>
        <p:sp>
          <p:nvSpPr>
            <p:cNvPr id="18437"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8438" name="矩形 1"/>
            <p:cNvSpPr/>
            <p:nvPr/>
          </p:nvSpPr>
          <p:spPr>
            <a:xfrm>
              <a:off x="68977"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一</a:t>
              </a:r>
            </a:p>
          </p:txBody>
        </p:sp>
      </p:grpSp>
      <p:sp>
        <p:nvSpPr>
          <p:cNvPr id="18439" name="TextBox 2"/>
          <p:cNvSpPr txBox="1"/>
          <p:nvPr/>
        </p:nvSpPr>
        <p:spPr>
          <a:xfrm>
            <a:off x="107315" y="1772603"/>
            <a:ext cx="8569141" cy="3785652"/>
          </a:xfrm>
          <a:prstGeom prst="rect">
            <a:avLst/>
          </a:prstGeom>
          <a:noFill/>
          <a:ln w="9525">
            <a:noFill/>
            <a:miter/>
          </a:ln>
        </p:spPr>
        <p:txBody>
          <a:bodyPr wrap="square">
            <a:spAutoFit/>
          </a:bodyPr>
          <a:lstStyle/>
          <a:p>
            <a:pPr lvl="0" algn="l" eaLnBrk="1" hangingPunct="1"/>
            <a:r>
              <a:rPr sz="2400" b="1" dirty="0"/>
              <a:t>3.3社会环境可行性分析</a:t>
            </a:r>
          </a:p>
          <a:p>
            <a:pPr lvl="0"/>
            <a:r>
              <a:rPr lang="zh-CN" altLang="en-US" sz="2400" dirty="0"/>
              <a:t>程序设计类课程，具有实践性强的特点，它不但要求学生掌握基础的理论和知识，更重要的是要求学生不断提高自身的编程实践能力。因此，在这类课程中，教师会布置大量的程序设计作业，传统通过电子邮件或手写提交作业的方式，教师批改作业耳朵任务繁重，学生感到费时费力，难以提高编程的实践能力。为方便教学，提高学生动手编程的实践能力，开发一个自动化，智能化的代码评测系统成为需要，随着现代信息化的发展，软硬件的不断升级，使得开发这样一个评测系统成为可能，这样方便了教师和学生。</a:t>
            </a:r>
            <a:endParaRPr sz="2400" dirty="0"/>
          </a:p>
        </p:txBody>
      </p:sp>
      <p:sp>
        <p:nvSpPr>
          <p:cNvPr id="18443" name="矩形 4"/>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8444" name="矩形 14"/>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left)">
                                      <p:cBhvr>
                                        <p:cTn id="12" dur="10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8443"/>
                                        </p:tgtEl>
                                        <p:attrNameLst>
                                          <p:attrName>style.visibility</p:attrName>
                                        </p:attrNameLst>
                                      </p:cBhvr>
                                      <p:to>
                                        <p:strVal val="visible"/>
                                      </p:to>
                                    </p:set>
                                    <p:animEffect transition="in" filter="fade">
                                      <p:cBhvr>
                                        <p:cTn id="21" dur="500"/>
                                        <p:tgtEl>
                                          <p:spTgt spid="18443"/>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8444"/>
                                        </p:tgtEl>
                                        <p:attrNameLst>
                                          <p:attrName>style.visibility</p:attrName>
                                        </p:attrNameLst>
                                      </p:cBhvr>
                                      <p:to>
                                        <p:strVal val="visible"/>
                                      </p:to>
                                    </p:set>
                                    <p:animEffect transition="in" filter="fade">
                                      <p:cBhvr>
                                        <p:cTn id="25"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ldLvl="0" animBg="1"/>
      <p:bldP spid="18439" grpId="0"/>
      <p:bldP spid="18443" grpId="0"/>
      <p:bldP spid="1844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468312" y="1507955"/>
            <a:ext cx="8424167" cy="5734903"/>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signal_handler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exit(ERR_EXEC_CIR);</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getTarget</a:t>
            </a:r>
            <a:r>
              <a:rPr lang="en-US" altLang="zh-CN" kern="100" dirty="0">
                <a:latin typeface="Calibri" panose="020F0502020204030204" pitchFamily="34" charset="0"/>
                <a:ea typeface="宋体" panose="02010600030101010101" pitchFamily="2" charset="-122"/>
                <a:cs typeface="Times New Roman" panose="02020603050405020304" pitchFamily="18" charset="0"/>
              </a:rPr>
              <a:t>(char* p)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static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[40];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while (*p !=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*p;</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p;</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7304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323528" y="1495108"/>
            <a:ext cx="8352928" cy="4965462"/>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rmspace</a:t>
            </a:r>
            <a:r>
              <a:rPr lang="en-US" altLang="zh-CN" kern="100" dirty="0">
                <a:latin typeface="Calibri" panose="020F0502020204030204" pitchFamily="34" charset="0"/>
                <a:ea typeface="宋体" panose="02010600030101010101" pitchFamily="2" charset="-122"/>
                <a:cs typeface="Times New Roman" panose="02020603050405020304" pitchFamily="18" charset="0"/>
              </a:rPr>
              <a:t>(char* or)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[SIZE]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 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count =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(or);</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for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(or[</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 ' || or[</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'\n')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continue;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[count++] = or[</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4765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251520" y="1373337"/>
            <a:ext cx="8640960" cy="5734903"/>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p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excute</a:t>
            </a:r>
            <a:r>
              <a:rPr lang="en-US" altLang="zh-CN" kern="100" dirty="0">
                <a:latin typeface="Calibri" panose="020F0502020204030204" pitchFamily="34" charset="0"/>
                <a:ea typeface="宋体" panose="02010600030101010101" pitchFamily="2" charset="-122"/>
                <a:cs typeface="Times New Roman" panose="02020603050405020304" pitchFamily="18" charset="0"/>
              </a:rPr>
              <a:t>(char* target,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result)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[SIZE]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filename[40]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cmds</a:t>
            </a:r>
            <a:r>
              <a:rPr lang="en-US" altLang="zh-CN" kern="100" dirty="0">
                <a:latin typeface="Calibri" panose="020F0502020204030204" pitchFamily="34" charset="0"/>
                <a:ea typeface="宋体" panose="02010600030101010101" pitchFamily="2" charset="-122"/>
                <a:cs typeface="Times New Roman" panose="02020603050405020304" pitchFamily="18" charset="0"/>
              </a:rPr>
              <a:t>[20];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count = 0;</a:t>
            </a:r>
          </a:p>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len_res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end_result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retry = 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save_fd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94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323528" y="1528446"/>
            <a:ext cx="8424936" cy="5350183"/>
          </a:xfrm>
          <a:prstGeom prst="rect">
            <a:avLst/>
          </a:prstGeom>
        </p:spPr>
        <p:txBody>
          <a:bodyPr wrap="square">
            <a:spAutoFit/>
          </a:bodyPr>
          <a:lstStyle/>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status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tmp</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SF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dsd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printf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nkkkkk</a:t>
            </a:r>
            <a:r>
              <a:rPr lang="en-US" altLang="zh-CN" kern="100" dirty="0">
                <a:latin typeface="Calibri" panose="020F0502020204030204" pitchFamily="34" charset="0"/>
                <a:ea typeface="宋体" panose="02010600030101010101" pitchFamily="2" charset="-122"/>
                <a:cs typeface="Times New Roman" panose="02020603050405020304" pitchFamily="18" charset="0"/>
              </a:rPr>
              <a:t>\n");</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(filename, target);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(filename, FILE_END);</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target);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cmds</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[count]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while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argv</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[count])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(count &gt; 18)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//TODO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此处应考虑是否因为越界而返回</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-3;</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3431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323528" y="1341438"/>
            <a:ext cx="8820472" cy="4965462"/>
          </a:xfrm>
          <a:prstGeom prst="rect">
            <a:avLst/>
          </a:prstGeom>
        </p:spPr>
        <p:txBody>
          <a:bodyPr wrap="square">
            <a:spAutoFit/>
          </a:bodyPr>
          <a:lstStyle/>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cmds</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[count + 1]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argv</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[count];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++count;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cmds</a:t>
            </a:r>
            <a:r>
              <a:rPr lang="en-US" altLang="zh-CN" kern="100" dirty="0">
                <a:latin typeface="Calibri" panose="020F0502020204030204" pitchFamily="34" charset="0"/>
                <a:ea typeface="宋体" panose="02010600030101010101" pitchFamily="2" charset="-122"/>
                <a:cs typeface="Times New Roman" panose="02020603050405020304" pitchFamily="18" charset="0"/>
              </a:rPr>
              <a:t>[count + 1] =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count =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fork()) &lt; 0)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exit(ERR_SYSTEM_NUM);</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else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alarm(5);</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signal(SIGALRM, SIG_DFL);</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open(filename, O_WRONLY | O_TRUNC | O_CREAT), 00777) &lt; 0)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exit(ERR_SYSTEM_NUM);</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9462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251520" y="1453179"/>
            <a:ext cx="7920880" cy="4580741"/>
          </a:xfrm>
          <a:prstGeom prst="rect">
            <a:avLst/>
          </a:prstGeom>
        </p:spPr>
        <p:txBody>
          <a:bodyPr wrap="square">
            <a:spAutoFit/>
          </a:bodyPr>
          <a:lstStyle/>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save_fd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dup(STDOUT_FILENO);</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dup2(</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STDOUT_FILENO);</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close(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tmp</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execvp</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cmds</a:t>
            </a:r>
            <a:r>
              <a:rPr lang="en-US" altLang="zh-CN" kern="100" dirty="0">
                <a:latin typeface="Calibri" panose="020F0502020204030204" pitchFamily="34" charset="0"/>
                <a:ea typeface="宋体" panose="02010600030101010101" pitchFamily="2" charset="-122"/>
                <a:cs typeface="Times New Roman" panose="02020603050405020304" pitchFamily="18" charset="0"/>
              </a:rPr>
              <a:t>[0],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cmds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printf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tmp</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%d\n",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tmp</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dup2(</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save_fd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STDOUT_FILENO);</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close(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save_fd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tmp</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exit(ERR_EXCMDLINE_NUM);</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exit(SUCC_EXEC_NUM);</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7733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439913" y="1310573"/>
            <a:ext cx="8568184" cy="5734903"/>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wait(&amp;status);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dsd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WIFEXITED(status);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SF = WEXITSTATUS(status);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(SF == ERR_EXEC_CIR)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ERR_EXEC_CIR;</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else if (SF == ERR_EXCMDLINE_NUM)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ERR_EXCMDLINE_NUM;</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len_res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(result);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memset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'\0',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sizeof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len_res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 SIZE)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len_res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open(filename, O_RDONLY)) &lt; 0)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exit(ERR_SYSTEM_NUM);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9725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755576" y="1495108"/>
            <a:ext cx="8136904" cy="5775940"/>
          </a:xfrm>
          <a:prstGeom prst="rect">
            <a:avLst/>
          </a:prstGeom>
        </p:spPr>
        <p:txBody>
          <a:bodyPr wrap="square">
            <a:spAutoFit/>
          </a:bodyPr>
          <a:lstStyle/>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printf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len_res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read(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SIZE)) &gt; 0)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len_res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&gt;= SIZE - 1)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TODO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读入内容过长</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ERR_OUT_MEMORY_OF_ARRAY;</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else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end_result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rmspace</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strcmp</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(result,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end_result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SUCC_COMPILE_AND_EXEC_CHECKOUT;</a:t>
            </a:r>
            <a:r>
              <a:rPr lang="en-US" altLang="zh-CN" dirty="0"/>
              <a:t> 	//TODO </a:t>
            </a:r>
            <a:r>
              <a:rPr lang="en-US" altLang="zh-CN" dirty="0" err="1"/>
              <a:t>sucess</a:t>
            </a:r>
            <a:endParaRPr lang="zh-CN" altLang="zh-CN" dirty="0"/>
          </a:p>
          <a:p>
            <a:pPr indent="304800" algn="just">
              <a:lnSpc>
                <a:spcPts val="2000"/>
              </a:lnSpc>
              <a:spcAft>
                <a:spcPts val="1000"/>
              </a:spcAft>
            </a:pPr>
            <a:r>
              <a:rPr lang="en-US" altLang="zh-CN" dirty="0"/>
              <a:t>				</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else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//TODO </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结果不正确</a:t>
            </a:r>
          </a:p>
          <a:p>
            <a:pPr indent="304800"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return ERR_RESULT;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4568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251520" y="1417321"/>
            <a:ext cx="8496944" cy="5350183"/>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else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ERR_OUT_MEMORY_OF_ARRAY;</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//TODO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结果过长 数组过小</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client(char* path,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result_end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[SIZE]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filename[40]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a:t>
            </a:r>
            <a:r>
              <a:rPr lang="en-US" altLang="zh-CN" kern="100" dirty="0">
                <a:latin typeface="Calibri" panose="020F0502020204030204" pitchFamily="34" charset="0"/>
                <a:ea typeface="宋体" panose="02010600030101010101" pitchFamily="2" charset="-122"/>
                <a:cs typeface="Times New Roman" panose="02020603050405020304" pitchFamily="18" charset="0"/>
              </a:rPr>
              <a:t>[20];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result =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pos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target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SF = -1;</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575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433682" y="1554048"/>
            <a:ext cx="8026749" cy="4196020"/>
          </a:xfrm>
          <a:prstGeom prst="rect">
            <a:avLst/>
          </a:prstGeom>
        </p:spPr>
        <p:txBody>
          <a:bodyPr wrap="square">
            <a:spAutoFit/>
          </a:bodyPr>
          <a:lstStyle/>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dsd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t_fd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retry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save_in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save_err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status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tmp</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(SIZE &lt;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(path)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(OUTPUT_TARGET)))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ERR_OUT_MEMORY_OF_ARRAY;</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6109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rgbClr val="FFFFFF"/>
                </a:solidFill>
                <a:latin typeface="微软雅黑" pitchFamily="2" charset="-122"/>
                <a:ea typeface="微软雅黑" pitchFamily="2" charset="-122"/>
                <a:sym typeface="+mn-ea"/>
              </a:rPr>
              <a:t>背景与意义</a:t>
            </a:r>
            <a:endParaRPr lang="zh-CN" altLang="en-US" sz="3200" dirty="0">
              <a:solidFill>
                <a:srgbClr val="FFFFFF"/>
              </a:solidFill>
              <a:latin typeface="微软雅黑" pitchFamily="2" charset="-122"/>
              <a:ea typeface="微软雅黑" pitchFamily="2" charset="-122"/>
            </a:endParaRPr>
          </a:p>
        </p:txBody>
      </p:sp>
      <p:grpSp>
        <p:nvGrpSpPr>
          <p:cNvPr id="18436" name="组合 18435"/>
          <p:cNvGrpSpPr/>
          <p:nvPr/>
        </p:nvGrpSpPr>
        <p:grpSpPr>
          <a:xfrm>
            <a:off x="468313" y="476250"/>
            <a:ext cx="935037" cy="907733"/>
            <a:chOff x="0" y="0"/>
            <a:chExt cx="936104" cy="906587"/>
          </a:xfrm>
        </p:grpSpPr>
        <p:sp>
          <p:nvSpPr>
            <p:cNvPr id="18437"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8438" name="矩形 1"/>
            <p:cNvSpPr/>
            <p:nvPr/>
          </p:nvSpPr>
          <p:spPr>
            <a:xfrm>
              <a:off x="68977"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一</a:t>
              </a:r>
            </a:p>
          </p:txBody>
        </p:sp>
      </p:grpSp>
      <p:sp>
        <p:nvSpPr>
          <p:cNvPr id="18439" name="TextBox 2"/>
          <p:cNvSpPr txBox="1"/>
          <p:nvPr/>
        </p:nvSpPr>
        <p:spPr>
          <a:xfrm>
            <a:off x="179070" y="1772603"/>
            <a:ext cx="8137346" cy="2308324"/>
          </a:xfrm>
          <a:prstGeom prst="rect">
            <a:avLst/>
          </a:prstGeom>
          <a:noFill/>
          <a:ln w="9525">
            <a:noFill/>
            <a:miter/>
          </a:ln>
        </p:spPr>
        <p:txBody>
          <a:bodyPr wrap="square">
            <a:spAutoFit/>
          </a:bodyPr>
          <a:lstStyle/>
          <a:p>
            <a:pPr lvl="0" algn="l" eaLnBrk="1" hangingPunct="1"/>
            <a:r>
              <a:rPr sz="2400" b="1" dirty="0">
                <a:latin typeface="+mn-ea"/>
                <a:ea typeface="+mn-ea"/>
              </a:rPr>
              <a:t>3.4项目目标</a:t>
            </a:r>
          </a:p>
          <a:p>
            <a:pPr lvl="0"/>
            <a:r>
              <a:rPr lang="en-US" altLang="zh-CN" sz="2400" dirty="0">
                <a:latin typeface="+mn-ea"/>
                <a:ea typeface="+mn-ea"/>
              </a:rPr>
              <a:t>(1)</a:t>
            </a:r>
            <a:r>
              <a:rPr lang="zh-CN" altLang="en-US" sz="2400" dirty="0">
                <a:latin typeface="+mn-ea"/>
                <a:ea typeface="+mn-ea"/>
              </a:rPr>
              <a:t>系统实现教师和学生的登录。</a:t>
            </a:r>
          </a:p>
          <a:p>
            <a:pPr lvl="0"/>
            <a:r>
              <a:rPr lang="en-US" altLang="zh-CN" sz="2400" dirty="0">
                <a:latin typeface="+mn-ea"/>
                <a:ea typeface="+mn-ea"/>
              </a:rPr>
              <a:t>(2)</a:t>
            </a:r>
            <a:r>
              <a:rPr lang="zh-CN" altLang="en-US" sz="2400" dirty="0">
                <a:latin typeface="+mn-ea"/>
                <a:ea typeface="+mn-ea"/>
              </a:rPr>
              <a:t>教师题目管理，对题目信息的增删改查，上传、查看、删除源代码。</a:t>
            </a:r>
          </a:p>
          <a:p>
            <a:pPr lvl="0"/>
            <a:r>
              <a:rPr lang="en-US" altLang="zh-CN" sz="2400" dirty="0">
                <a:latin typeface="+mn-ea"/>
                <a:ea typeface="+mn-ea"/>
              </a:rPr>
              <a:t>(3)</a:t>
            </a:r>
            <a:r>
              <a:rPr lang="zh-CN" altLang="en-US" sz="2400" dirty="0">
                <a:latin typeface="+mn-ea"/>
                <a:ea typeface="+mn-ea"/>
              </a:rPr>
              <a:t>在同一个题目下源代码之间的自动抄袭检测。</a:t>
            </a:r>
          </a:p>
          <a:p>
            <a:pPr lvl="0"/>
            <a:r>
              <a:rPr lang="en-US" altLang="zh-CN" sz="2400" dirty="0">
                <a:latin typeface="+mn-ea"/>
                <a:ea typeface="+mn-ea"/>
              </a:rPr>
              <a:t>(4)</a:t>
            </a:r>
            <a:r>
              <a:rPr lang="zh-CN" altLang="en-US" sz="2400" dirty="0">
                <a:latin typeface="+mn-ea"/>
                <a:ea typeface="+mn-ea"/>
              </a:rPr>
              <a:t>在同一个题目下源代码自动编译、运行、结果判断。</a:t>
            </a:r>
          </a:p>
        </p:txBody>
      </p:sp>
      <p:sp>
        <p:nvSpPr>
          <p:cNvPr id="18443" name="矩形 4"/>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8444" name="矩形 14"/>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left)">
                                      <p:cBhvr>
                                        <p:cTn id="12" dur="10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8443"/>
                                        </p:tgtEl>
                                        <p:attrNameLst>
                                          <p:attrName>style.visibility</p:attrName>
                                        </p:attrNameLst>
                                      </p:cBhvr>
                                      <p:to>
                                        <p:strVal val="visible"/>
                                      </p:to>
                                    </p:set>
                                    <p:animEffect transition="in" filter="fade">
                                      <p:cBhvr>
                                        <p:cTn id="21" dur="500"/>
                                        <p:tgtEl>
                                          <p:spTgt spid="18443"/>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8444"/>
                                        </p:tgtEl>
                                        <p:attrNameLst>
                                          <p:attrName>style.visibility</p:attrName>
                                        </p:attrNameLst>
                                      </p:cBhvr>
                                      <p:to>
                                        <p:strVal val="visible"/>
                                      </p:to>
                                    </p:set>
                                    <p:animEffect transition="in" filter="fade">
                                      <p:cBhvr>
                                        <p:cTn id="25"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ldLvl="0" animBg="1"/>
      <p:bldP spid="18439" grpId="0"/>
      <p:bldP spid="18443" grpId="0"/>
      <p:bldP spid="1844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107504" y="1348285"/>
            <a:ext cx="7776864" cy="4965462"/>
          </a:xfrm>
          <a:prstGeom prst="rect">
            <a:avLst/>
          </a:prstGeom>
        </p:spPr>
        <p:txBody>
          <a:bodyPr wrap="square">
            <a:spAutoFit/>
          </a:bodyPr>
          <a:lstStyle/>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CLANG);</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path);</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OUTPUT_TARGET);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target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getTarget</a:t>
            </a:r>
            <a:r>
              <a:rPr lang="en-US" altLang="zh-CN" kern="100" dirty="0">
                <a:latin typeface="Calibri" panose="020F0502020204030204" pitchFamily="34" charset="0"/>
                <a:ea typeface="宋体" panose="02010600030101010101" pitchFamily="2" charset="-122"/>
                <a:cs typeface="Times New Roman" panose="02020603050405020304" pitchFamily="18" charset="0"/>
              </a:rPr>
              <a:t>(path);</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target);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(filename, target);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(filename, FILE_END);</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buf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pos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p;</a:t>
            </a: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while (*p)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(*p == '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132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0" y="1308100"/>
            <a:ext cx="8892480" cy="6119624"/>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*p = '\0';</a:t>
            </a:r>
            <a:endParaRPr lang="en-US"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++p;</a:t>
            </a:r>
            <a:endParaRPr lang="en-US"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while (*p == '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pos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pos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pos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a:t>
            </a: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fork()) &lt; 0)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printf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errrrrrr</a:t>
            </a:r>
            <a:r>
              <a:rPr lang="en-US" altLang="zh-CN" kern="100" dirty="0">
                <a:latin typeface="Calibri" panose="020F0502020204030204" pitchFamily="34" charset="0"/>
                <a:ea typeface="宋体" panose="02010600030101010101" pitchFamily="2" charset="-122"/>
                <a:cs typeface="Times New Roman" panose="02020603050405020304" pitchFamily="18" charset="0"/>
              </a:rPr>
              <a:t>\n");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else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pid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0) {alarm(5);</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signal(SIGALRM, SIG_DFL);</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open(filename, O_WRONLY | O_TRUNC | O_CREAT, 00777)) &lt; 0)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exit(ERR_SYSTEM_NUM);</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6699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179512" y="1299472"/>
            <a:ext cx="8496944" cy="5350183"/>
          </a:xfrm>
          <a:prstGeom prst="rect">
            <a:avLst/>
          </a:prstGeom>
        </p:spPr>
        <p:txBody>
          <a:bodyPr wrap="square">
            <a:spAutoFit/>
          </a:bodyPr>
          <a:lstStyle/>
          <a:p>
            <a:pPr indent="304800" algn="just">
              <a:lnSpc>
                <a:spcPts val="2000"/>
              </a:lnSpc>
              <a:spcAft>
                <a:spcPts val="100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save_in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dup(STDIN_FILENO);</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save_err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dup(STDERR_FILENO);</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dup2(</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STDIN_FILENO);</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dup2(</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STDERR_FILENO);</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close(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tmp</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execvp</a:t>
            </a:r>
            <a:r>
              <a:rPr lang="en-US" altLang="zh-CN" kern="100" dirty="0">
                <a:latin typeface="Calibri" panose="020F0502020204030204" pitchFamily="34" charset="0"/>
                <a:ea typeface="宋体" panose="02010600030101010101" pitchFamily="2" charset="-122"/>
                <a:cs typeface="Times New Roman" panose="02020603050405020304" pitchFamily="18" charset="0"/>
              </a:rPr>
              <a:t>(CLANG,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dup2(</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save_in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STDIN_FILENO);</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dup2(</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save_err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STDERR_FILENO);</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cc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tmp</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tmp</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-1)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exit(ERR_COMPILE);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exit(SUCC_COMPLILE_NUM);</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650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179512" y="1439841"/>
            <a:ext cx="8496944" cy="5519460"/>
          </a:xfrm>
          <a:prstGeom prst="rect">
            <a:avLst/>
          </a:prstGeom>
        </p:spPr>
        <p:txBody>
          <a:bodyPr wrap="square">
            <a:spAutoFit/>
          </a:bodyPr>
          <a:lstStyle/>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wait(&amp;status);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dsd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WIFEXITED(status);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SF = WEXITSTATUS(status);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(SF == ERR_COMPILE)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ERR_COMPILE;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t_fd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open(target, O_RDONLY)) == -1)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printf</a:t>
            </a:r>
            <a:r>
              <a:rPr lang="en-US" altLang="zh-CN" kern="100" dirty="0">
                <a:latin typeface="Calibri" panose="020F0502020204030204" pitchFamily="34" charset="0"/>
                <a:ea typeface="宋体" panose="02010600030101010101" pitchFamily="2" charset="-122"/>
                <a:cs typeface="Times New Roman" panose="02020603050405020304" pitchFamily="18" charset="0"/>
              </a:rPr>
              <a:t>("make target fail\n");</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ERR_COMPILE;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else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close(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t_fd</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printf</a:t>
            </a:r>
            <a:r>
              <a:rPr lang="en-US" altLang="zh-CN" kern="100" dirty="0">
                <a:latin typeface="Calibri" panose="020F0502020204030204" pitchFamily="34" charset="0"/>
                <a:ea typeface="宋体" panose="02010600030101010101" pitchFamily="2" charset="-122"/>
                <a:cs typeface="Times New Roman" panose="02020603050405020304" pitchFamily="18" charset="0"/>
              </a:rPr>
              <a:t>("SF = %d cc = %d\n", SF, cc);</a:t>
            </a:r>
            <a:r>
              <a:rPr lang="en-US" altLang="zh-CN" dirty="0"/>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resultCode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excute</a:t>
            </a:r>
            <a:r>
              <a:rPr lang="en-US" altLang="zh-CN" kern="100" dirty="0">
                <a:latin typeface="Calibri" panose="020F0502020204030204" pitchFamily="34" charset="0"/>
                <a:ea typeface="宋体" panose="02010600030101010101" pitchFamily="2" charset="-122"/>
                <a:cs typeface="Times New Roman" panose="02020603050405020304" pitchFamily="18" charset="0"/>
              </a:rPr>
              <a:t>(target,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argv</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result_end</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resultCode</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000"/>
              </a:lnSpc>
              <a:spcAft>
                <a:spcPts val="1000"/>
              </a:spcAft>
            </a:pP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067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
        <p:nvSpPr>
          <p:cNvPr id="2" name="矩形 1"/>
          <p:cNvSpPr/>
          <p:nvPr/>
        </p:nvSpPr>
        <p:spPr>
          <a:xfrm>
            <a:off x="395536" y="1531611"/>
            <a:ext cx="3209533" cy="348813"/>
          </a:xfrm>
          <a:prstGeom prst="rect">
            <a:avLst/>
          </a:prstGeom>
        </p:spPr>
        <p:txBody>
          <a:bodyPr wrap="none">
            <a:spAutoFit/>
          </a:bodyPr>
          <a:lstStyle/>
          <a:p>
            <a:pPr>
              <a:lnSpc>
                <a:spcPts val="2000"/>
              </a:lnSpc>
              <a:spcBef>
                <a:spcPts val="1300"/>
              </a:spcBef>
              <a:spcAft>
                <a:spcPts val="0"/>
              </a:spcAft>
              <a:tabLst>
                <a:tab pos="274320" algn="l"/>
                <a:tab pos="957580" algn="l"/>
                <a:tab pos="266700" algn="l"/>
              </a:tabLst>
            </a:pPr>
            <a:r>
              <a:rPr lang="en-US" altLang="zh-CN" b="1" dirty="0">
                <a:solidFill>
                  <a:srgbClr val="FF0000"/>
                </a:solidFill>
                <a:latin typeface="宋体" panose="02010600030101010101" pitchFamily="2" charset="-122"/>
                <a:cs typeface="宋体" panose="02010600030101010101" pitchFamily="2" charset="-122"/>
              </a:rPr>
              <a:t>4.5 </a:t>
            </a:r>
            <a:r>
              <a:rPr lang="zh-CN" altLang="zh-CN"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总结？？？？？？？？？</a:t>
            </a:r>
            <a:endParaRPr lang="zh-CN" altLang="zh-CN" sz="2000" b="1" dirty="0">
              <a:effectLst/>
              <a:latin typeface="Times New Roman" panose="02020603050405020304" pitchFamily="18" charset="0"/>
            </a:endParaRPr>
          </a:p>
        </p:txBody>
      </p:sp>
      <p:sp>
        <p:nvSpPr>
          <p:cNvPr id="3" name="矩形 2"/>
          <p:cNvSpPr/>
          <p:nvPr/>
        </p:nvSpPr>
        <p:spPr>
          <a:xfrm>
            <a:off x="537210" y="2070597"/>
            <a:ext cx="7635190" cy="2862322"/>
          </a:xfrm>
          <a:prstGeom prst="rect">
            <a:avLst/>
          </a:prstGeom>
        </p:spPr>
        <p:txBody>
          <a:bodyPr wrap="square">
            <a:spAutoFit/>
          </a:bodyPr>
          <a:lstStyle/>
          <a:p>
            <a:r>
              <a:rPr lang="zh-CN" altLang="zh-CN" kern="100" dirty="0">
                <a:ea typeface="宋体" panose="02010600030101010101" pitchFamily="2" charset="-122"/>
                <a:cs typeface="宋体" panose="02010600030101010101" pitchFamily="2" charset="-122"/>
              </a:rPr>
              <a:t>本系统实现过程重在逻辑性操作，所以</a:t>
            </a:r>
            <a:r>
              <a:rPr lang="en-US" altLang="zh-CN" kern="100" dirty="0">
                <a:ea typeface="宋体" panose="02010600030101010101" pitchFamily="2" charset="-122"/>
                <a:cs typeface="宋体" panose="02010600030101010101" pitchFamily="2" charset="-122"/>
              </a:rPr>
              <a:t>html</a:t>
            </a:r>
            <a:r>
              <a:rPr lang="zh-CN" altLang="zh-CN" kern="100" dirty="0">
                <a:ea typeface="宋体" panose="02010600030101010101" pitchFamily="2" charset="-122"/>
                <a:cs typeface="宋体" panose="02010600030101010101" pitchFamily="2" charset="-122"/>
              </a:rPr>
              <a:t>界面代码没有做过多的说明与代码解释。系统的核心部分在用</a:t>
            </a:r>
            <a:r>
              <a:rPr lang="en-US" altLang="zh-CN" kern="100" dirty="0">
                <a:ea typeface="宋体" panose="02010600030101010101" pitchFamily="2" charset="-122"/>
                <a:cs typeface="宋体" panose="02010600030101010101" pitchFamily="2" charset="-122"/>
              </a:rPr>
              <a:t>C</a:t>
            </a:r>
            <a:r>
              <a:rPr lang="zh-CN" altLang="zh-CN" kern="100" dirty="0">
                <a:ea typeface="宋体" panose="02010600030101010101" pitchFamily="2" charset="-122"/>
                <a:cs typeface="宋体" panose="02010600030101010101" pitchFamily="2" charset="-122"/>
              </a:rPr>
              <a:t>代码实现的源代码自动编译运行结果判错功能。本系统是在</a:t>
            </a:r>
            <a:r>
              <a:rPr lang="en-US" altLang="zh-CN" kern="100" dirty="0" err="1">
                <a:ea typeface="宋体" panose="02010600030101010101" pitchFamily="2" charset="-122"/>
                <a:cs typeface="宋体" panose="02010600030101010101" pitchFamily="2" charset="-122"/>
              </a:rPr>
              <a:t>thinkphp</a:t>
            </a:r>
            <a:r>
              <a:rPr lang="zh-CN" altLang="zh-CN" kern="100" dirty="0">
                <a:ea typeface="宋体" panose="02010600030101010101" pitchFamily="2" charset="-122"/>
                <a:cs typeface="宋体" panose="02010600030101010101" pitchFamily="2" charset="-122"/>
              </a:rPr>
              <a:t>框架的基础上进行的系统开发。数据库的操作封装了许多成熟高效的类，编码过程中只需要调用类方法便可实现数据库的增删插改。</a:t>
            </a:r>
            <a:r>
              <a:rPr lang="en-US" altLang="zh-CN" kern="100" dirty="0">
                <a:ea typeface="宋体" panose="02010600030101010101" pitchFamily="2" charset="-122"/>
                <a:cs typeface="宋体" panose="02010600030101010101" pitchFamily="2" charset="-122"/>
              </a:rPr>
              <a:t>Linux</a:t>
            </a:r>
            <a:r>
              <a:rPr lang="zh-CN" altLang="zh-CN" kern="100" dirty="0">
                <a:ea typeface="宋体" panose="02010600030101010101" pitchFamily="2" charset="-122"/>
                <a:cs typeface="宋体" panose="02010600030101010101" pitchFamily="2" charset="-122"/>
              </a:rPr>
              <a:t>下文件权限严谨，所以代码部署时，将存放源代码的文件的权限设置为</a:t>
            </a:r>
            <a:r>
              <a:rPr lang="en-US" altLang="zh-CN" kern="100" dirty="0">
                <a:ea typeface="宋体" panose="02010600030101010101" pitchFamily="2" charset="-122"/>
                <a:cs typeface="宋体" panose="02010600030101010101" pitchFamily="2" charset="-122"/>
              </a:rPr>
              <a:t>0777</a:t>
            </a:r>
            <a:r>
              <a:rPr lang="zh-CN" altLang="zh-CN" kern="100" dirty="0">
                <a:ea typeface="宋体" panose="02010600030101010101" pitchFamily="2" charset="-122"/>
                <a:cs typeface="宋体" panose="02010600030101010101" pitchFamily="2" charset="-122"/>
              </a:rPr>
              <a:t>，避免不必要的问题发生。总结整个项目使用流程，首先你需要一台</a:t>
            </a:r>
            <a:r>
              <a:rPr lang="en-US" altLang="zh-CN" kern="100" dirty="0" err="1">
                <a:ea typeface="宋体" panose="02010600030101010101" pitchFamily="2" charset="-122"/>
                <a:cs typeface="宋体" panose="02010600030101010101" pitchFamily="2" charset="-122"/>
              </a:rPr>
              <a:t>linux</a:t>
            </a:r>
            <a:r>
              <a:rPr lang="zh-CN" altLang="zh-CN" kern="100" dirty="0">
                <a:ea typeface="宋体" panose="02010600030101010101" pitchFamily="2" charset="-122"/>
                <a:cs typeface="宋体" panose="02010600030101010101" pitchFamily="2" charset="-122"/>
              </a:rPr>
              <a:t>系统的机器，搭建</a:t>
            </a:r>
            <a:r>
              <a:rPr lang="en-US" altLang="zh-CN" kern="100" dirty="0">
                <a:ea typeface="宋体" panose="02010600030101010101" pitchFamily="2" charset="-122"/>
                <a:cs typeface="宋体" panose="02010600030101010101" pitchFamily="2" charset="-122"/>
              </a:rPr>
              <a:t>LAMP</a:t>
            </a:r>
            <a:r>
              <a:rPr lang="zh-CN" altLang="zh-CN" kern="100" dirty="0">
                <a:ea typeface="宋体" panose="02010600030101010101" pitchFamily="2" charset="-122"/>
                <a:cs typeface="宋体" panose="02010600030101010101" pitchFamily="2" charset="-122"/>
              </a:rPr>
              <a:t>环境并按照配置说明修改服务器配置，将工程项目拷贝到站点目录下，导入数据库表到数据库</a:t>
            </a:r>
            <a:r>
              <a:rPr lang="en-US" altLang="zh-CN" kern="100" dirty="0">
                <a:ea typeface="宋体" panose="02010600030101010101" pitchFamily="2" charset="-122"/>
                <a:cs typeface="宋体" panose="02010600030101010101" pitchFamily="2" charset="-122"/>
              </a:rPr>
              <a:t>judge</a:t>
            </a:r>
            <a:r>
              <a:rPr lang="zh-CN" altLang="zh-CN" kern="100" dirty="0">
                <a:ea typeface="宋体" panose="02010600030101010101" pitchFamily="2" charset="-122"/>
                <a:cs typeface="宋体" panose="02010600030101010101" pitchFamily="2" charset="-122"/>
              </a:rPr>
              <a:t>中，根据实际数据库的连接配置修改项目的数据库连接配置。重启</a:t>
            </a:r>
            <a:r>
              <a:rPr lang="en-US" altLang="zh-CN" kern="100" dirty="0">
                <a:ea typeface="宋体" panose="02010600030101010101" pitchFamily="2" charset="-122"/>
                <a:cs typeface="宋体" panose="02010600030101010101" pitchFamily="2" charset="-122"/>
              </a:rPr>
              <a:t>apache</a:t>
            </a:r>
            <a:r>
              <a:rPr lang="zh-CN" altLang="zh-CN" kern="100" dirty="0">
                <a:ea typeface="宋体" panose="02010600030101010101" pitchFamily="2" charset="-122"/>
                <a:cs typeface="宋体" panose="02010600030101010101" pitchFamily="2" charset="-122"/>
              </a:rPr>
              <a:t>服务器，便可在浏览器中访问本系统。</a:t>
            </a:r>
            <a:endParaRPr lang="zh-CN" altLang="en-US" dirty="0"/>
          </a:p>
        </p:txBody>
      </p:sp>
    </p:spTree>
    <p:extLst>
      <p:ext uri="{BB962C8B-B14F-4D97-AF65-F5344CB8AC3E}">
        <p14:creationId xmlns:p14="http://schemas.microsoft.com/office/powerpoint/2010/main" val="288152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Tree>
    <p:extLst>
      <p:ext uri="{BB962C8B-B14F-4D97-AF65-F5344CB8AC3E}">
        <p14:creationId xmlns:p14="http://schemas.microsoft.com/office/powerpoint/2010/main" val="376023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Tree>
    <p:extLst>
      <p:ext uri="{BB962C8B-B14F-4D97-AF65-F5344CB8AC3E}">
        <p14:creationId xmlns:p14="http://schemas.microsoft.com/office/powerpoint/2010/main" val="197262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Tree>
    <p:extLst>
      <p:ext uri="{BB962C8B-B14F-4D97-AF65-F5344CB8AC3E}">
        <p14:creationId xmlns:p14="http://schemas.microsoft.com/office/powerpoint/2010/main" val="23595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Tree>
    <p:extLst>
      <p:ext uri="{BB962C8B-B14F-4D97-AF65-F5344CB8AC3E}">
        <p14:creationId xmlns:p14="http://schemas.microsoft.com/office/powerpoint/2010/main" val="88620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Tree>
    <p:extLst>
      <p:ext uri="{BB962C8B-B14F-4D97-AF65-F5344CB8AC3E}">
        <p14:creationId xmlns:p14="http://schemas.microsoft.com/office/powerpoint/2010/main" val="109048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功能概述</a:t>
            </a:r>
            <a:endParaRPr lang="zh-CN" altLang="en-US" sz="3200" dirty="0">
              <a:solidFill>
                <a:srgbClr val="FFFFFF"/>
              </a:solidFill>
              <a:latin typeface="微软雅黑" pitchFamily="2" charset="-122"/>
              <a:ea typeface="微软雅黑" pitchFamily="2" charset="-122"/>
            </a:endParaRPr>
          </a:p>
        </p:txBody>
      </p:sp>
      <p:grpSp>
        <p:nvGrpSpPr>
          <p:cNvPr id="19459" name="组合 19458"/>
          <p:cNvGrpSpPr/>
          <p:nvPr/>
        </p:nvGrpSpPr>
        <p:grpSpPr>
          <a:xfrm>
            <a:off x="468313" y="476250"/>
            <a:ext cx="935037" cy="907733"/>
            <a:chOff x="0" y="0"/>
            <a:chExt cx="936104" cy="906587"/>
          </a:xfrm>
        </p:grpSpPr>
        <p:sp>
          <p:nvSpPr>
            <p:cNvPr id="19460"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19461"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二</a:t>
              </a:r>
            </a:p>
          </p:txBody>
        </p:sp>
      </p:grpSp>
      <p:sp>
        <p:nvSpPr>
          <p:cNvPr id="19463" name="矩形 16"/>
          <p:cNvSpPr/>
          <p:nvPr/>
        </p:nvSpPr>
        <p:spPr>
          <a:xfrm>
            <a:off x="1931988"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9464" name="矩形 17"/>
          <p:cNvSpPr/>
          <p:nvPr/>
        </p:nvSpPr>
        <p:spPr>
          <a:xfrm>
            <a:off x="5651500" y="5302250"/>
            <a:ext cx="1127125" cy="400050"/>
          </a:xfrm>
          <a:prstGeom prst="rect">
            <a:avLst/>
          </a:prstGeom>
          <a:noFill/>
          <a:ln w="9525">
            <a:noFill/>
            <a:miter/>
          </a:ln>
        </p:spPr>
        <p:txBody>
          <a:bodyPr wrap="none">
            <a:spAutoFit/>
          </a:bodyPr>
          <a:lstStyle/>
          <a:p>
            <a:pPr lvl="0" eaLnBrk="1" hangingPunct="1"/>
            <a:r>
              <a:rPr lang="en-US" altLang="x-none" sz="2000" b="1" dirty="0">
                <a:solidFill>
                  <a:schemeClr val="bg1"/>
                </a:solidFill>
                <a:latin typeface="Arial" charset="0"/>
                <a:ea typeface="微软雅黑" pitchFamily="2" charset="-122"/>
              </a:rPr>
              <a:t>XXXX</a:t>
            </a:r>
            <a:r>
              <a:rPr lang="zh-CN" altLang="en-US" sz="2000" b="1" dirty="0">
                <a:solidFill>
                  <a:schemeClr val="bg1"/>
                </a:solidFill>
                <a:latin typeface="Arial" charset="0"/>
                <a:ea typeface="微软雅黑" pitchFamily="2" charset="-122"/>
              </a:rPr>
              <a:t>年</a:t>
            </a:r>
            <a:endParaRPr lang="zh-CN" altLang="en-US" b="1" dirty="0">
              <a:solidFill>
                <a:schemeClr val="bg1"/>
              </a:solidFill>
              <a:latin typeface="Arial" charset="0"/>
              <a:ea typeface="宋体" charset="-122"/>
            </a:endParaRPr>
          </a:p>
        </p:txBody>
      </p:sp>
      <p:sp>
        <p:nvSpPr>
          <p:cNvPr id="100" name="文本框 99"/>
          <p:cNvSpPr txBox="1"/>
          <p:nvPr/>
        </p:nvSpPr>
        <p:spPr>
          <a:xfrm>
            <a:off x="247015" y="1551305"/>
            <a:ext cx="8784590" cy="1938992"/>
          </a:xfrm>
          <a:prstGeom prst="rect">
            <a:avLst/>
          </a:prstGeom>
          <a:noFill/>
          <a:ln w="9525">
            <a:noFill/>
            <a:miter/>
          </a:ln>
        </p:spPr>
        <p:txBody>
          <a:bodyPr wrap="square">
            <a:spAutoFit/>
          </a:bodyPr>
          <a:lstStyle/>
          <a:p>
            <a:pPr marL="0" indent="0" algn="l"/>
            <a:r>
              <a:rPr lang="en-US" altLang="zh-CN" sz="2400" b="1" u="none" dirty="0">
                <a:solidFill>
                  <a:srgbClr val="000000"/>
                </a:solidFill>
                <a:latin typeface="宋体" charset="0"/>
                <a:ea typeface="宋体" charset="0"/>
                <a:cs typeface="宋体" charset="0"/>
              </a:rPr>
              <a:t>1.</a:t>
            </a:r>
            <a:r>
              <a:rPr lang="zh-CN" altLang="en-US" sz="2400" b="1" u="none" dirty="0">
                <a:solidFill>
                  <a:srgbClr val="000000"/>
                </a:solidFill>
                <a:latin typeface="宋体" charset="0"/>
                <a:ea typeface="宋体" charset="0"/>
                <a:cs typeface="宋体" charset="0"/>
              </a:rPr>
              <a:t>主要功能</a:t>
            </a:r>
          </a:p>
          <a:p>
            <a:r>
              <a:rPr lang="zh-CN" altLang="en-US" sz="2400" dirty="0">
                <a:solidFill>
                  <a:srgbClr val="000000"/>
                </a:solidFill>
                <a:latin typeface="宋体" charset="0"/>
                <a:ea typeface="宋体" charset="0"/>
                <a:cs typeface="宋体" charset="0"/>
              </a:rPr>
              <a:t>本系统的功能是为教师在对学生代码评测过程中提供方便，快捷，高校的服务。主要包括以下几个方面：教师和学生登录，题目管理，抄袭检测，源代码自动编译、运行结果评测，课堂检测。具体功能将在下文详细说明。功能结构如图</a:t>
            </a:r>
            <a:r>
              <a:rPr lang="en-US" altLang="zh-CN" sz="2400" dirty="0">
                <a:solidFill>
                  <a:srgbClr val="000000"/>
                </a:solidFill>
                <a:latin typeface="宋体" charset="0"/>
                <a:ea typeface="宋体" charset="0"/>
                <a:cs typeface="宋体" charset="0"/>
              </a:rPr>
              <a:t>1</a:t>
            </a:r>
            <a:r>
              <a:rPr lang="zh-CN" altLang="en-US" sz="2400" dirty="0">
                <a:solidFill>
                  <a:srgbClr val="000000"/>
                </a:solidFill>
                <a:latin typeface="宋体" charset="0"/>
                <a:ea typeface="宋体" charset="0"/>
                <a:cs typeface="宋体" charset="0"/>
              </a:rPr>
              <a:t>所示：</a:t>
            </a:r>
            <a:endParaRPr lang="zh-CN" altLang="en-US" sz="2400" b="0" u="none" dirty="0">
              <a:solidFill>
                <a:srgbClr val="000000"/>
              </a:solidFill>
              <a:latin typeface="宋体" charset="0"/>
              <a:ea typeface="宋体" charset="0"/>
              <a:cs typeface="宋体" charset="0"/>
            </a:endParaRPr>
          </a:p>
        </p:txBody>
      </p:sp>
      <p:pic>
        <p:nvPicPr>
          <p:cNvPr id="2" name="图片 1"/>
          <p:cNvPicPr>
            <a:picLocks noChangeAspect="1"/>
          </p:cNvPicPr>
          <p:nvPr/>
        </p:nvPicPr>
        <p:blipFill>
          <a:blip r:embed="rId2"/>
          <a:stretch>
            <a:fillRect/>
          </a:stretch>
        </p:blipFill>
        <p:spPr>
          <a:xfrm>
            <a:off x="1766527" y="3515876"/>
            <a:ext cx="4465708" cy="312599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500"/>
                                        <p:tgtEl>
                                          <p:spTgt spid="194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64"/>
                                        </p:tgtEl>
                                        <p:attrNameLst>
                                          <p:attrName>style.visibility</p:attrName>
                                        </p:attrNameLst>
                                      </p:cBhvr>
                                      <p:to>
                                        <p:strVal val="visible"/>
                                      </p:to>
                                    </p:set>
                                    <p:animEffect transition="in" filter="fade">
                                      <p:cBhvr>
                                        <p:cTn id="11"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Tree>
    <p:extLst>
      <p:ext uri="{BB962C8B-B14F-4D97-AF65-F5344CB8AC3E}">
        <p14:creationId xmlns:p14="http://schemas.microsoft.com/office/powerpoint/2010/main" val="113233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Tree>
    <p:extLst>
      <p:ext uri="{BB962C8B-B14F-4D97-AF65-F5344CB8AC3E}">
        <p14:creationId xmlns:p14="http://schemas.microsoft.com/office/powerpoint/2010/main" val="78536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Tree>
    <p:extLst>
      <p:ext uri="{BB962C8B-B14F-4D97-AF65-F5344CB8AC3E}">
        <p14:creationId xmlns:p14="http://schemas.microsoft.com/office/powerpoint/2010/main" val="158166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p:nvPr/>
        </p:nvSpPr>
        <p:spPr>
          <a:xfrm>
            <a:off x="0" y="620713"/>
            <a:ext cx="9144000" cy="576262"/>
          </a:xfrm>
          <a:prstGeom prst="rect">
            <a:avLst/>
          </a:prstGeom>
          <a:solidFill>
            <a:srgbClr val="008AF2"/>
          </a:solidFill>
          <a:ln w="9525">
            <a:noFill/>
            <a:miter/>
          </a:ln>
          <a:effectLst>
            <a:outerShdw sx="102000" sy="102000" algn="ctr" rotWithShape="0">
              <a:srgbClr val="000000">
                <a:alpha val="37999"/>
              </a:srgbClr>
            </a:outerShdw>
          </a:effectLst>
        </p:spPr>
        <p:txBody>
          <a:bodyPr anchor="ctr"/>
          <a:lstStyle/>
          <a:p>
            <a:pPr lvl="0" algn="l" eaLnBrk="1" hangingPunct="1"/>
            <a:r>
              <a:rPr lang="en-US" altLang="x-none" sz="3200" b="1" dirty="0">
                <a:solidFill>
                  <a:srgbClr val="FFFFFF"/>
                </a:solidFill>
                <a:latin typeface="微软雅黑" pitchFamily="2" charset="-122"/>
                <a:ea typeface="微软雅黑" pitchFamily="2" charset="-122"/>
              </a:rPr>
              <a:t>                </a:t>
            </a:r>
            <a:r>
              <a:rPr lang="zh-CN" altLang="en-US" sz="3200" b="1" dirty="0">
                <a:solidFill>
                  <a:schemeClr val="bg1"/>
                </a:solidFill>
                <a:latin typeface="微软雅黑" pitchFamily="2" charset="-122"/>
                <a:ea typeface="微软雅黑" pitchFamily="2" charset="-122"/>
                <a:sym typeface="+mn-ea"/>
              </a:rPr>
              <a:t>系统详细设计</a:t>
            </a:r>
          </a:p>
        </p:txBody>
      </p:sp>
      <p:grpSp>
        <p:nvGrpSpPr>
          <p:cNvPr id="27651" name="组合 27650"/>
          <p:cNvGrpSpPr/>
          <p:nvPr/>
        </p:nvGrpSpPr>
        <p:grpSpPr>
          <a:xfrm>
            <a:off x="468313" y="476250"/>
            <a:ext cx="935037" cy="907733"/>
            <a:chOff x="0" y="0"/>
            <a:chExt cx="936104" cy="906587"/>
          </a:xfrm>
        </p:grpSpPr>
        <p:sp>
          <p:nvSpPr>
            <p:cNvPr id="27652" name="矩形 6"/>
            <p:cNvSpPr/>
            <p:nvPr/>
          </p:nvSpPr>
          <p:spPr>
            <a:xfrm>
              <a:off x="0" y="0"/>
              <a:ext cx="936104" cy="864096"/>
            </a:xfrm>
            <a:prstGeom prst="rect">
              <a:avLst/>
            </a:prstGeom>
            <a:solidFill>
              <a:schemeClr val="bg1"/>
            </a:solidFill>
            <a:ln w="9525">
              <a:noFill/>
              <a:miter/>
            </a:ln>
            <a:effectLst>
              <a:outerShdw sx="102000" sy="102000" algn="ctr" rotWithShape="0">
                <a:srgbClr val="000000">
                  <a:alpha val="37999"/>
                </a:srgbClr>
              </a:outerShdw>
            </a:effectLst>
          </p:spPr>
          <p:txBody>
            <a:bodyPr anchor="ctr"/>
            <a:lstStyle/>
            <a:p>
              <a:pPr lvl="0" algn="ctr" eaLnBrk="1" hangingPunct="1"/>
              <a:endParaRPr lang="zh-CN" altLang="en-US" sz="2400" b="1" dirty="0">
                <a:solidFill>
                  <a:srgbClr val="000000"/>
                </a:solidFill>
                <a:latin typeface="微软雅黑" pitchFamily="2" charset="-122"/>
                <a:ea typeface="微软雅黑" pitchFamily="2" charset="-122"/>
              </a:endParaRPr>
            </a:p>
          </p:txBody>
        </p:sp>
        <p:sp>
          <p:nvSpPr>
            <p:cNvPr id="27653" name="矩形 1"/>
            <p:cNvSpPr/>
            <p:nvPr/>
          </p:nvSpPr>
          <p:spPr>
            <a:xfrm>
              <a:off x="68976" y="33296"/>
              <a:ext cx="793384" cy="873291"/>
            </a:xfrm>
            <a:prstGeom prst="rect">
              <a:avLst/>
            </a:prstGeom>
            <a:noFill/>
            <a:ln w="9525">
              <a:noFill/>
              <a:miter/>
            </a:ln>
          </p:spPr>
          <p:txBody>
            <a:bodyPr wrap="none">
              <a:spAutoFit/>
            </a:bodyPr>
            <a:lstStyle/>
            <a:p>
              <a:pPr lvl="0" algn="ctr" eaLnBrk="1" hangingPunct="1"/>
              <a:r>
                <a:rPr lang="zh-CN" altLang="en-US" sz="4800" b="1" dirty="0">
                  <a:solidFill>
                    <a:srgbClr val="0066FF"/>
                  </a:solidFill>
                  <a:effectLst>
                    <a:outerShdw blurRad="38100" dist="38100" dir="2700000">
                      <a:srgbClr val="C0C0C0"/>
                    </a:outerShdw>
                  </a:effectLst>
                  <a:latin typeface="微软雅黑" pitchFamily="2" charset="-122"/>
                  <a:ea typeface="微软雅黑" pitchFamily="2" charset="-122"/>
                </a:rPr>
                <a:t>四</a:t>
              </a:r>
            </a:p>
          </p:txBody>
        </p:sp>
      </p:grpSp>
    </p:spTree>
    <p:extLst>
      <p:ext uri="{BB962C8B-B14F-4D97-AF65-F5344CB8AC3E}">
        <p14:creationId xmlns:p14="http://schemas.microsoft.com/office/powerpoint/2010/main" val="151394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33793"/>
          <p:cNvSpPr/>
          <p:nvPr/>
        </p:nvSpPr>
        <p:spPr>
          <a:xfrm>
            <a:off x="-28575" y="4076700"/>
            <a:ext cx="9136063" cy="2781300"/>
          </a:xfrm>
          <a:prstGeom prst="rect">
            <a:avLst/>
          </a:prstGeom>
          <a:solidFill>
            <a:schemeClr val="tx1">
              <a:alpha val="100000"/>
            </a:schemeClr>
          </a:solidFill>
          <a:ln w="9525">
            <a:noFill/>
            <a:miter/>
          </a:ln>
        </p:spPr>
        <p:txBody>
          <a:bodyPr wrap="none" anchor="ctr"/>
          <a:lstStyle/>
          <a:p>
            <a:pPr lvl="0" algn="ctr" eaLnBrk="1" latinLnBrk="0" hangingPunct="1"/>
            <a:endParaRPr>
              <a:solidFill>
                <a:schemeClr val="bg2"/>
              </a:solidFill>
              <a:latin typeface="Arial" charset="0"/>
              <a:ea typeface="宋体" charset="-122"/>
            </a:endParaRPr>
          </a:p>
        </p:txBody>
      </p:sp>
      <p:sp>
        <p:nvSpPr>
          <p:cNvPr id="33795" name="文本框 33794"/>
          <p:cNvSpPr txBox="1"/>
          <p:nvPr/>
        </p:nvSpPr>
        <p:spPr>
          <a:xfrm>
            <a:off x="396875" y="1412875"/>
            <a:ext cx="5762625" cy="1006475"/>
          </a:xfrm>
          <a:prstGeom prst="rect">
            <a:avLst/>
          </a:prstGeom>
          <a:noFill/>
          <a:ln w="9525">
            <a:noFill/>
            <a:miter/>
          </a:ln>
        </p:spPr>
        <p:txBody>
          <a:bodyPr>
            <a:spAutoFit/>
          </a:bodyPr>
          <a:lstStyle/>
          <a:p>
            <a:pPr lvl="0" algn="l" eaLnBrk="1" latinLnBrk="0" hangingPunct="1"/>
            <a:r>
              <a:rPr lang="zh-CN" altLang="en-US" sz="6000" b="1" i="1" dirty="0">
                <a:solidFill>
                  <a:srgbClr val="5F5F5F"/>
                </a:solidFill>
                <a:latin typeface="Arial" charset="0"/>
                <a:ea typeface="微软雅黑" pitchFamily="2" charset="-122"/>
              </a:rPr>
              <a:t>谢谢</a:t>
            </a:r>
            <a:r>
              <a:rPr lang="zh-CN" altLang="en-US" sz="6000" b="1" i="1" dirty="0">
                <a:solidFill>
                  <a:schemeClr val="folHlink"/>
                </a:solidFill>
                <a:latin typeface="Arial" charset="0"/>
                <a:ea typeface="微软雅黑" pitchFamily="2" charset="-122"/>
              </a:rPr>
              <a:t>观赏</a:t>
            </a:r>
          </a:p>
        </p:txBody>
      </p:sp>
    </p:spTree>
  </p:cSld>
  <p:clrMapOvr>
    <a:masterClrMapping/>
  </p:clrMapOvr>
</p:sld>
</file>

<file path=ppt/theme/theme1.xml><?xml version="1.0" encoding="utf-8"?>
<a:theme xmlns:a="http://schemas.openxmlformats.org/drawingml/2006/main" name="1_Office 主题">
  <a:themeElements>
    <a:clrScheme name="">
      <a:dk1>
        <a:srgbClr val="000000"/>
      </a:dk1>
      <a:lt1>
        <a:srgbClr val="FFFFFF"/>
      </a:lt1>
      <a:dk2>
        <a:srgbClr val="4E5B6F"/>
      </a:dk2>
      <a:lt2>
        <a:srgbClr val="D6ECFF"/>
      </a:lt2>
      <a:accent1>
        <a:srgbClr val="7FD13B"/>
      </a:accent1>
      <a:accent2>
        <a:srgbClr val="EA157A"/>
      </a:accent2>
      <a:accent3>
        <a:srgbClr val="FFFFFF"/>
      </a:accent3>
      <a:accent4>
        <a:srgbClr val="000000"/>
      </a:accent4>
      <a:accent5>
        <a:srgbClr val="C0E4AF"/>
      </a:accent5>
      <a:accent6>
        <a:srgbClr val="D2126D"/>
      </a:accent6>
      <a:hlink>
        <a:srgbClr val="EB8803"/>
      </a:hlink>
      <a:folHlink>
        <a:srgbClr val="5F7791"/>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4E5B6F"/>
        </a:dk2>
        <a:lt2>
          <a:srgbClr val="D6ECFF"/>
        </a:lt2>
        <a:accent1>
          <a:srgbClr val="7FD13B"/>
        </a:accent1>
        <a:accent2>
          <a:srgbClr val="EA157A"/>
        </a:accent2>
        <a:accent3>
          <a:srgbClr val="FFFFFF"/>
        </a:accent3>
        <a:accent4>
          <a:srgbClr val="000000"/>
        </a:accent4>
        <a:accent5>
          <a:srgbClr val="C0E4AF"/>
        </a:accent5>
        <a:accent6>
          <a:srgbClr val="D2126D"/>
        </a:accent6>
        <a:hlink>
          <a:srgbClr val="EB8803"/>
        </a:hlink>
        <a:folHlink>
          <a:srgbClr val="5F77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5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7853</Words>
  <Application>Microsoft Office PowerPoint</Application>
  <PresentationFormat>全屏显示(4:3)</PresentationFormat>
  <Paragraphs>1376</Paragraphs>
  <Slides>94</Slides>
  <Notes>78</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94</vt:i4>
      </vt:variant>
    </vt:vector>
  </HeadingPairs>
  <TitlesOfParts>
    <vt:vector size="111" baseType="lpstr">
      <vt:lpstr>Arial Unicode MS</vt:lpstr>
      <vt:lpstr>方正大标宋简体</vt:lpstr>
      <vt:lpstr>华文行楷</vt:lpstr>
      <vt:lpstr>华文细黑</vt:lpstr>
      <vt:lpstr>华文中宋</vt:lpstr>
      <vt:lpstr>宋体</vt:lpstr>
      <vt:lpstr>微软雅黑</vt:lpstr>
      <vt:lpstr>Arial</vt:lpstr>
      <vt:lpstr>Calibri</vt:lpstr>
      <vt:lpstr>Times New Roman</vt:lpstr>
      <vt:lpstr>Verdana</vt:lpstr>
      <vt:lpstr>1_Office 主题</vt:lpstr>
      <vt:lpstr>2_Office 主题</vt:lpstr>
      <vt:lpstr>3_Office 主题</vt:lpstr>
      <vt:lpstr>3_Office 主题​​</vt:lpstr>
      <vt:lpstr>15_Office 主题​​</vt:lpstr>
      <vt:lpstr>默认设计模板</vt:lpstr>
      <vt:lpstr>基于Java的教学代码评测及管理系统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信息素养2.0的内容模块研究</dc:title>
  <dc:creator>jxdd</dc:creator>
  <cp:lastModifiedBy>段理</cp:lastModifiedBy>
  <cp:revision>795</cp:revision>
  <dcterms:created xsi:type="dcterms:W3CDTF">2011-05-23T15:42:00Z</dcterms:created>
  <dcterms:modified xsi:type="dcterms:W3CDTF">2017-05-03T03:21:19Z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