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13B579-1F3A-1FC2-E48E-B697DBD4D703}" v="77" dt="2025-02-19T10:06:59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58F9D448-D04D-4370-BAA8-D71B62968D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FE1820B-B70E-4CC4-BEA7-DA9CDDC292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5948-6A85-4BAD-AB46-6B5F8F5D2F32}" type="datetime1">
              <a:rPr lang="hu-HU" smtClean="0"/>
              <a:t>2025. 02. 19.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4291DE6-B51F-4458-9439-66C3639995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17D4506-8C37-4D2A-ACE9-EEA7CD9439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B001-CF65-44CC-BB2B-4DC3CB6712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4155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FA441-F89D-4F26-A3F9-999280DFBB9D}" type="datetime1">
              <a:rPr lang="hu-HU" smtClean="0"/>
              <a:pPr/>
              <a:t>2025. 02. 19.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4A78B-86D8-4BD7-BC25-99C54176BAB0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98955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4A78B-86D8-4BD7-BC25-99C54176BAB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157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églalap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églalap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Csoport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Ellipszis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Ellipszis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2D8EB0-E274-423D-986E-5AA6F806B32B}" type="datetime1">
              <a:rPr lang="hu-HU" noProof="0" smtClean="0"/>
              <a:t>2025. 02. 19.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026DF9-7271-4876-AA3A-3088E103198C}" type="datetime1">
              <a:rPr lang="hu-HU" noProof="0" smtClean="0"/>
              <a:t>2025. 02. 19.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81148D-7549-4B37-A13C-B7BA51A20AB9}" type="datetime1">
              <a:rPr lang="hu-HU" noProof="0" smtClean="0"/>
              <a:t>2025. 02. 19.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7CC295-9F3B-4C59-B05C-7186DA4395D4}" type="datetime1">
              <a:rPr lang="hu-HU" noProof="0" smtClean="0"/>
              <a:t>2025. 02. 19.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1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BD8FA5BB-D683-416B-A381-135FCF8011F9}" type="datetime1">
              <a:rPr lang="hu-HU" noProof="0" smtClean="0"/>
              <a:t>2025. 02. 19.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hu-HU" noProof="0"/>
          </a:p>
        </p:txBody>
      </p:sp>
      <p:grpSp>
        <p:nvGrpSpPr>
          <p:cNvPr id="8" name="Csoport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Ellipszis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Ellipszis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BA54C2-2583-491F-9B5B-ACCE39B41C84}" type="datetime1">
              <a:rPr lang="hu-HU" noProof="0" smtClean="0"/>
              <a:t>2025. 02. 19.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C1A26A-6B16-4D52-A490-3F81CF890CEC}" type="datetime1">
              <a:rPr lang="hu-HU" noProof="0" smtClean="0"/>
              <a:t>2025. 02. 19.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8ADCC8-9A7F-4503-B6A3-D4110420B722}" type="datetime1">
              <a:rPr lang="hu-HU" noProof="0" smtClean="0"/>
              <a:t>2025. 02. 19.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EF5C64-3EEC-4C38-A983-0425B2C3CAF2}" type="datetime1">
              <a:rPr lang="hu-HU" noProof="0" smtClean="0"/>
              <a:t>2025. 02. 19.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813BD3-0896-46A8-97C4-816B84E7512A}" type="datetime1">
              <a:rPr lang="hu-HU" noProof="0" smtClean="0"/>
              <a:t>2025. 02. 19.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grpSp>
        <p:nvGrpSpPr>
          <p:cNvPr id="9" name="Csoport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Ellipszis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Ellipszis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38CC2-381E-4669-8F73-F41B9E09FBEE}" type="datetime1">
              <a:rPr lang="hu-HU" noProof="0" smtClean="0"/>
              <a:t>2025. 02. 19.</a:t>
            </a:fld>
            <a:endParaRPr lang="hu-HU" noProof="0"/>
          </a:p>
        </p:txBody>
      </p:sp>
      <p:grpSp>
        <p:nvGrpSpPr>
          <p:cNvPr id="8" name="Csoport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Ellipszis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Ellipszis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fld id="{675B17B4-7C49-4C7C-BF26-BD8E9270C0A2}" type="datetime1">
              <a:rPr lang="hu-HU" noProof="0" smtClean="0"/>
              <a:t>2025. 02. 19.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endParaRPr lang="hu-HU" noProof="0"/>
          </a:p>
        </p:txBody>
      </p:sp>
      <p:grpSp>
        <p:nvGrpSpPr>
          <p:cNvPr id="7" name="Csoport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Ellipszis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Ellipszis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hu-HU" dirty="0">
                <a:latin typeface="Times New Roman"/>
                <a:cs typeface="Times New Roman"/>
              </a:rPr>
              <a:t>Küzdőkert 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dirty="0">
                <a:latin typeface="Times New Roman"/>
                <a:cs typeface="Times New Roman"/>
              </a:rPr>
              <a:t>Adatbázis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B9205-8B6D-FBB1-E442-5D905207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>
                <a:solidFill>
                  <a:srgbClr val="404040"/>
                </a:solidFill>
                <a:latin typeface="Times New Roman"/>
                <a:cs typeface="Times New Roman"/>
              </a:rPr>
              <a:t>Bevezetés</a:t>
            </a:r>
            <a:r>
              <a:rPr lang="en-US"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imes New Roman"/>
                <a:cs typeface="Times New Roman"/>
              </a:rPr>
              <a:t>és</a:t>
            </a:r>
            <a:r>
              <a:rPr lang="en-US"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imes New Roman"/>
                <a:cs typeface="Times New Roman"/>
              </a:rPr>
              <a:t>Áttekintés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F8FA-266C-0026-0BC9-DEC9CE940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404040"/>
              </a:solidFill>
            </a:endParaRPr>
          </a:p>
          <a:p>
            <a:pPr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Cím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Adatbázis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szerkezet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bemutatása</a:t>
            </a:r>
            <a:endParaRPr lang="en-US" dirty="0" err="1">
              <a:latin typeface="Times New Roman"/>
              <a:cs typeface="Times New Roman"/>
            </a:endParaRPr>
          </a:p>
          <a:p>
            <a:pPr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Tartalom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buClr>
                <a:srgbClr val="9E3611"/>
              </a:buClr>
            </a:pP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Az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adatbázis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neve: </a:t>
            </a: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kuzdosportok</a:t>
            </a:r>
            <a:endParaRPr lang="en-US" dirty="0" err="1">
              <a:latin typeface="Times New Roman"/>
              <a:cs typeface="Times New Roman"/>
            </a:endParaRPr>
          </a:p>
          <a:p>
            <a:pPr lvl="1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Cél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A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küzdősportokkal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kapcsolatos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adatok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tárolása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felhasználók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kezelése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események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nyilvántartása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Főbb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táblák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latogatok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Felhasználók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adatai</a:t>
            </a:r>
            <a:endParaRPr lang="en-US" dirty="0" err="1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kuzdosportok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Sportklubok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és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események</a:t>
            </a:r>
            <a:endParaRPr lang="en-US" dirty="0" err="1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latogatobejelentkezesek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Bejelentkezések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nyilvántartása</a:t>
            </a:r>
            <a:endParaRPr lang="en-US" dirty="0" err="1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jelentkezes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Jelentkezések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sporteseményekre</a:t>
            </a:r>
            <a:endParaRPr lang="en-US" dirty="0" err="1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esemenyek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Események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adatai</a:t>
            </a:r>
            <a:endParaRPr lang="en-US" dirty="0" err="1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ertekelesek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Értékelések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a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sportklubokról</a:t>
            </a:r>
            <a:endParaRPr lang="en-US" dirty="0" err="1">
              <a:latin typeface="Times New Roman"/>
              <a:cs typeface="Times New Roman"/>
            </a:endParaRPr>
          </a:p>
          <a:p>
            <a:pPr>
              <a:buClr>
                <a:srgbClr val="9E361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1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3CEA-C443-D6F4-2021-1B8F458A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err="1">
                <a:solidFill>
                  <a:srgbClr val="404040"/>
                </a:solidFill>
                <a:latin typeface="Times New Roman"/>
                <a:cs typeface="Times New Roman"/>
              </a:rPr>
              <a:t>Felhasználók</a:t>
            </a:r>
            <a:r>
              <a:rPr lang="en-US" sz="16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600" err="1">
                <a:solidFill>
                  <a:srgbClr val="404040"/>
                </a:solidFill>
                <a:latin typeface="Times New Roman"/>
                <a:cs typeface="Times New Roman"/>
              </a:rPr>
              <a:t>kezelése</a:t>
            </a:r>
            <a:r>
              <a:rPr lang="en-US" sz="1600" dirty="0">
                <a:solidFill>
                  <a:srgbClr val="404040"/>
                </a:solidFill>
                <a:latin typeface="Times New Roman"/>
                <a:cs typeface="Times New Roman"/>
              </a:rPr>
              <a:t> (</a:t>
            </a:r>
            <a:r>
              <a:rPr lang="en-US" sz="1600" err="1">
                <a:solidFill>
                  <a:srgbClr val="404040"/>
                </a:solidFill>
                <a:latin typeface="Consolas"/>
                <a:cs typeface="Times New Roman"/>
              </a:rPr>
              <a:t>latogatok</a:t>
            </a:r>
            <a:r>
              <a:rPr lang="en-US" sz="16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600" err="1">
                <a:solidFill>
                  <a:srgbClr val="404040"/>
                </a:solidFill>
                <a:latin typeface="Times New Roman"/>
                <a:cs typeface="Times New Roman"/>
              </a:rPr>
              <a:t>tábla</a:t>
            </a:r>
            <a:r>
              <a:rPr lang="en-US" sz="16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14522-782D-441F-706B-6ED73E42B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Cím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Felhasználók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adatainak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tárolása</a:t>
            </a:r>
            <a:endParaRPr lang="en-US" dirty="0" err="1">
              <a:latin typeface="Times New Roman"/>
              <a:cs typeface="Times New Roman"/>
            </a:endParaRPr>
          </a:p>
          <a:p>
            <a:pPr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Tartalom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Tábla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 neve: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latogatok</a:t>
            </a:r>
            <a:endParaRPr lang="en-US" dirty="0" err="1">
              <a:cs typeface="Times New Roman"/>
            </a:endParaRPr>
          </a:p>
          <a:p>
            <a:pPr lvl="1"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Mezők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user_id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Egyedi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azonosító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(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elsődleges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kulcs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vnev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,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knev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, </a:t>
            </a:r>
            <a:r>
              <a:rPr lang="en-US" sz="1200" dirty="0">
                <a:solidFill>
                  <a:srgbClr val="404040"/>
                </a:solidFill>
                <a:latin typeface="Consolas"/>
                <a:cs typeface="Times New Roman"/>
              </a:rPr>
              <a:t>knev2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Felhasználó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neve</a:t>
            </a:r>
            <a:endParaRPr lang="en-US" dirty="0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telefonszam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, </a:t>
            </a:r>
            <a:r>
              <a:rPr lang="en-US" sz="1200" dirty="0">
                <a:solidFill>
                  <a:srgbClr val="404040"/>
                </a:solidFill>
                <a:latin typeface="Consolas"/>
                <a:cs typeface="Times New Roman"/>
              </a:rPr>
              <a:t>email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Elérhetőségek</a:t>
            </a:r>
            <a:endParaRPr lang="en-US" dirty="0" err="1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szul_ido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Születési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dátum</a:t>
            </a:r>
            <a:endParaRPr lang="en-US" dirty="0" err="1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lakhelyvaros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Lakhely</a:t>
            </a:r>
            <a:endParaRPr lang="en-US" dirty="0" err="1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regisztracio_datum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Regisztráció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ideje</a:t>
            </a:r>
            <a:endParaRPr lang="en-US" dirty="0" err="1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felhasznalonev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,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jelszo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Bejelentkezési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adatok</a:t>
            </a:r>
            <a:endParaRPr lang="en-US" dirty="0" err="1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edzo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Edző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státusz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(1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vagy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0)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Jelentőség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A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felhasználók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alapvető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adatainak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tárolása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amelyek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más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táblákhoz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kapcsolódnak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>
              <a:buClr>
                <a:srgbClr val="9E361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6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8D81-3D59-EBC0-AC16-048C8594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>
                <a:solidFill>
                  <a:srgbClr val="404040"/>
                </a:solidFill>
                <a:latin typeface="Times New Roman"/>
                <a:cs typeface="Times New Roman"/>
              </a:rPr>
              <a:t>Sportklubok</a:t>
            </a:r>
            <a:r>
              <a:rPr lang="en-US"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imes New Roman"/>
                <a:cs typeface="Times New Roman"/>
              </a:rPr>
              <a:t>és</a:t>
            </a:r>
            <a:r>
              <a:rPr lang="en-US" sz="20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err="1">
                <a:solidFill>
                  <a:srgbClr val="404040"/>
                </a:solidFill>
                <a:latin typeface="Times New Roman"/>
                <a:cs typeface="Times New Roman"/>
              </a:rPr>
              <a:t>események</a:t>
            </a:r>
            <a:r>
              <a:rPr lang="en-US" sz="2000" dirty="0">
                <a:solidFill>
                  <a:srgbClr val="404040"/>
                </a:solidFill>
                <a:latin typeface="Times New Roman"/>
                <a:cs typeface="Times New Roman"/>
              </a:rPr>
              <a:t> (</a:t>
            </a:r>
            <a:r>
              <a:rPr lang="en-US" sz="2000" dirty="0" err="1">
                <a:solidFill>
                  <a:srgbClr val="404040"/>
                </a:solidFill>
                <a:latin typeface="Consolas"/>
                <a:cs typeface="Times New Roman"/>
              </a:rPr>
              <a:t>kuzdosportok</a:t>
            </a:r>
            <a:r>
              <a:rPr lang="en-US" sz="20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2000" dirty="0" err="1">
                <a:solidFill>
                  <a:srgbClr val="404040"/>
                </a:solidFill>
                <a:latin typeface="Times New Roman"/>
                <a:cs typeface="Times New Roman"/>
              </a:rPr>
              <a:t>és</a:t>
            </a:r>
            <a:r>
              <a:rPr lang="en-US" sz="20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2000" dirty="0" err="1">
                <a:solidFill>
                  <a:srgbClr val="404040"/>
                </a:solidFill>
                <a:latin typeface="Consolas"/>
                <a:cs typeface="Times New Roman"/>
              </a:rPr>
              <a:t>esemenyek</a:t>
            </a:r>
            <a:r>
              <a:rPr lang="en-US" sz="20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2000" dirty="0" err="1">
                <a:solidFill>
                  <a:srgbClr val="404040"/>
                </a:solidFill>
                <a:latin typeface="Times New Roman"/>
                <a:cs typeface="Times New Roman"/>
              </a:rPr>
              <a:t>táblák</a:t>
            </a:r>
            <a:r>
              <a:rPr lang="en-US" sz="20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lang="en-US" sz="2000" b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7F16-4540-93CA-7BA9-B278DF46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Cím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Sportklubok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és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események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kezelése</a:t>
            </a:r>
            <a:endParaRPr lang="en-US" err="1">
              <a:latin typeface="Times New Roman"/>
              <a:cs typeface="Times New Roman"/>
            </a:endParaRPr>
          </a:p>
          <a:p>
            <a:pPr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Tartalom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lang="en-US" dirty="0"/>
          </a:p>
          <a:p>
            <a:pPr lvl="1"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Tábla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 neve: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kuzdosportok</a:t>
            </a:r>
            <a:endParaRPr lang="en-US"/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sprotklub_id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Egyedi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azonosító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(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elsődleges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kulcs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lang="en-US"/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sportneve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Sport neve</a:t>
            </a:r>
            <a:endParaRPr lang="en-US"/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user_id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A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klubot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létrehozó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felhasználó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(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külső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kulcs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a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latogatok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táblához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lang="en-US"/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hely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,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ido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Esemény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helye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és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ideje</a:t>
            </a:r>
            <a:endParaRPr lang="en-US"/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szabalyok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,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leiras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Esemény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részletei</a:t>
            </a:r>
            <a:endParaRPr lang="en-US"/>
          </a:p>
          <a:p>
            <a:pPr lvl="1"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Tábla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 neve: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esemenyek</a:t>
            </a:r>
            <a:endParaRPr lang="en-US"/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esemeny_id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Egyedi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azonosító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(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elsődleges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kulcs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lang="en-US"/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user_id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Eseményt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szervező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felhasználó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(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külső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kulcs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a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latogatok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táblához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lang="en-US"/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pontos_cim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,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ido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Esemény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helye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és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ideje</a:t>
            </a:r>
            <a:endParaRPr lang="en-US"/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sportneve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,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leiras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Esemény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részletei</a:t>
            </a:r>
            <a:endParaRPr lang="en-US"/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szervezo_neve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,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szervezo_tel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,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szervezo_email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Szervező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adatai</a:t>
            </a:r>
            <a:endParaRPr lang="en-US"/>
          </a:p>
          <a:p>
            <a:pPr lvl="1"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Jelentőség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A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sportklubok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és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események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adatainak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tárolása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valamint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a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felhasználókhoz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való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kapcsolódás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lang="en-US"/>
          </a:p>
          <a:p>
            <a:pPr>
              <a:buClr>
                <a:srgbClr val="9E361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3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DD1B-6F6A-BDDC-E210-59B51ED18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404040"/>
                </a:solidFill>
                <a:latin typeface="Times New Roman"/>
                <a:cs typeface="Times New Roman"/>
              </a:rPr>
              <a:t>Jelentkezések és értékelések (</a:t>
            </a:r>
            <a:r>
              <a:rPr lang="en-US" sz="1600" dirty="0">
                <a:solidFill>
                  <a:srgbClr val="404040"/>
                </a:solidFill>
                <a:latin typeface="Consolas"/>
                <a:cs typeface="Times New Roman"/>
              </a:rPr>
              <a:t>jelentkezes</a:t>
            </a:r>
            <a:r>
              <a:rPr lang="en-US" sz="1600" dirty="0">
                <a:solidFill>
                  <a:srgbClr val="404040"/>
                </a:solidFill>
                <a:latin typeface="Times New Roman"/>
                <a:cs typeface="Times New Roman"/>
              </a:rPr>
              <a:t> és </a:t>
            </a:r>
            <a:r>
              <a:rPr lang="en-US" sz="1600" err="1">
                <a:solidFill>
                  <a:srgbClr val="404040"/>
                </a:solidFill>
                <a:latin typeface="Consolas"/>
                <a:cs typeface="Times New Roman"/>
              </a:rPr>
              <a:t>ertekelesek</a:t>
            </a:r>
            <a:r>
              <a:rPr lang="en-US" sz="1600" dirty="0">
                <a:solidFill>
                  <a:srgbClr val="404040"/>
                </a:solidFill>
                <a:latin typeface="Times New Roman"/>
                <a:cs typeface="Times New Roman"/>
              </a:rPr>
              <a:t> táblák)</a:t>
            </a:r>
            <a:endParaRPr lang="en-US" sz="1600">
              <a:latin typeface="Times New Roman"/>
              <a:cs typeface="Times New Roman"/>
            </a:endParaRPr>
          </a:p>
          <a:p>
            <a:endParaRPr lang="en-US" sz="1600" dirty="0">
              <a:solidFill>
                <a:srgbClr val="40404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C46C-9F3F-0DAC-1F1F-5AE01535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404040"/>
              </a:solidFill>
            </a:endParaRPr>
          </a:p>
          <a:p>
            <a:pPr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Cím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Jelentkezések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és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értékelések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kezelése</a:t>
            </a:r>
            <a:endParaRPr lang="en-US" dirty="0" err="1">
              <a:latin typeface="Times New Roman"/>
              <a:cs typeface="Times New Roman"/>
            </a:endParaRPr>
          </a:p>
          <a:p>
            <a:pPr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Tartalom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Tábla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 neve: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jelentkezes</a:t>
            </a:r>
            <a:endParaRPr lang="en-US" dirty="0" err="1"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jelentkezes_id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Egyedi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azonosító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(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elsődleges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kulcs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user_id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Jelentkező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felhasználó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(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külső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kulcs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a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latogatok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táblához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sportkulb_id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Sportklub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azonosítója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(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külső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kulcs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a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kuzdosportok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táblához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jelentkezes_ido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,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elfogadasi_ido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Jelentkezés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és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elfogadás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ideje</a:t>
            </a:r>
            <a:endParaRPr lang="en-US" dirty="0" err="1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elfogadva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Jelentkezés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állapota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(1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vagy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0)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Tábla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 neve: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ertekelesek</a:t>
            </a:r>
            <a:endParaRPr lang="en-US" dirty="0" err="1"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ertekeles_id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Egyedi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azonosító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(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elsődleges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kulcs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szoveges_ertekeles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Szöveges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visszajelzés</a:t>
            </a:r>
            <a:endParaRPr lang="en-US" dirty="0" err="1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csillagos_ertekeles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Csillagos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értékelés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(1-5)</a:t>
            </a:r>
            <a:endParaRPr lang="en-US" dirty="0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user_id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Értékelő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felhasználó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(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külső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kulcs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a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latogatok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táblához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sportklub_id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Értékelt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sportklub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(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külső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kulcs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a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kuzdosportok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táblához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Jelentőség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A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felhasználók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jelentkezéseinek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és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értékeléseinek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nyilvántartása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>
              <a:buClr>
                <a:srgbClr val="9E3611"/>
              </a:buClr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68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31B2-2221-3D8D-EDE7-D2AA4C28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900" dirty="0" err="1">
                <a:solidFill>
                  <a:srgbClr val="404040"/>
                </a:solidFill>
                <a:latin typeface="Times New Roman"/>
                <a:cs typeface="Times New Roman"/>
              </a:rPr>
              <a:t>Egyéb</a:t>
            </a:r>
            <a:r>
              <a:rPr lang="en-US"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900" dirty="0" err="1">
                <a:solidFill>
                  <a:srgbClr val="404040"/>
                </a:solidFill>
                <a:latin typeface="Times New Roman"/>
                <a:cs typeface="Times New Roman"/>
              </a:rPr>
              <a:t>táblák</a:t>
            </a:r>
            <a:r>
              <a:rPr lang="en-US"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900" dirty="0" err="1">
                <a:solidFill>
                  <a:srgbClr val="404040"/>
                </a:solidFill>
                <a:latin typeface="Times New Roman"/>
                <a:cs typeface="Times New Roman"/>
              </a:rPr>
              <a:t>és</a:t>
            </a:r>
            <a:r>
              <a:rPr lang="en-US" sz="19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900" dirty="0" err="1">
                <a:solidFill>
                  <a:srgbClr val="404040"/>
                </a:solidFill>
                <a:latin typeface="Times New Roman"/>
                <a:cs typeface="Times New Roman"/>
              </a:rPr>
              <a:t>összefoglalás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5FBC8-5987-6745-290F-0A829BBB1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 b="1" dirty="0">
              <a:solidFill>
                <a:srgbClr val="404040"/>
              </a:solidFill>
            </a:endParaRPr>
          </a:p>
          <a:p>
            <a:pPr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Cím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Egyéb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táblák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és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záró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megjegyzések</a:t>
            </a:r>
            <a:endParaRPr lang="en-US" dirty="0" err="1">
              <a:latin typeface="Times New Roman"/>
              <a:cs typeface="Times New Roman"/>
            </a:endParaRPr>
          </a:p>
          <a:p>
            <a:pPr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Tartalom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Tábla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 neve: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latogatobejelentkezesek</a:t>
            </a:r>
            <a:endParaRPr lang="en-US" dirty="0" err="1"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bejelentkezes_id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Egyedi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azonosító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(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elsődleges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kulcs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user_id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Bejelentkező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felhasználó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(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külső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kulcs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a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latogatok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táblához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bejelentkezes_ido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Bejelentkezés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ideje</a:t>
            </a:r>
            <a:endParaRPr lang="en-US" dirty="0" err="1">
              <a:latin typeface="Times New Roman"/>
              <a:cs typeface="Times New Roman"/>
            </a:endParaRPr>
          </a:p>
          <a:p>
            <a:pPr lvl="1"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  <a:latin typeface="Times New Roman"/>
                <a:cs typeface="Times New Roman"/>
              </a:rPr>
              <a:t>Tábla</a:t>
            </a:r>
            <a:r>
              <a:rPr lang="en-US" sz="1200" b="1" dirty="0">
                <a:solidFill>
                  <a:srgbClr val="404040"/>
                </a:solidFill>
                <a:latin typeface="Times New Roman"/>
                <a:cs typeface="Times New Roman"/>
              </a:rPr>
              <a:t> neve: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adatmodositas</a:t>
            </a:r>
            <a:endParaRPr lang="en-US" dirty="0" err="1"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modositas_id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Egyedi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azonosító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(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elsődleges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kulcs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user_id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Felhasználó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,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aki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módosította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az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adatokat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(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külső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kulcs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 a </a:t>
            </a:r>
            <a:r>
              <a:rPr lang="en-US" sz="1200" dirty="0" err="1">
                <a:solidFill>
                  <a:srgbClr val="404040"/>
                </a:solidFill>
                <a:latin typeface="Consolas"/>
                <a:cs typeface="Times New Roman"/>
              </a:rPr>
              <a:t>latogatok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sz="1200" dirty="0" err="1">
                <a:solidFill>
                  <a:srgbClr val="404040"/>
                </a:solidFill>
                <a:latin typeface="Times New Roman"/>
                <a:cs typeface="Times New Roman"/>
              </a:rPr>
              <a:t>táblához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lvl="2">
              <a:buClr>
                <a:srgbClr val="9E3611"/>
              </a:buClr>
            </a:pPr>
            <a:r>
              <a:rPr lang="en-US" sz="1200" dirty="0" err="1">
                <a:solidFill>
                  <a:srgbClr val="404040"/>
                </a:solidFill>
                <a:latin typeface="Consolas"/>
              </a:rPr>
              <a:t>adat_modositas_datum</a:t>
            </a:r>
            <a:r>
              <a:rPr lang="en-US" sz="1200" dirty="0">
                <a:solidFill>
                  <a:srgbClr val="404040"/>
                </a:solidFill>
              </a:rPr>
              <a:t>: </a:t>
            </a:r>
            <a:r>
              <a:rPr lang="en-US" sz="1200" dirty="0" err="1">
                <a:solidFill>
                  <a:srgbClr val="404040"/>
                </a:solidFill>
              </a:rPr>
              <a:t>Módosítás</a:t>
            </a:r>
            <a:r>
              <a:rPr lang="en-US" sz="1200" dirty="0">
                <a:solidFill>
                  <a:srgbClr val="404040"/>
                </a:solidFill>
              </a:rPr>
              <a:t> </a:t>
            </a:r>
            <a:r>
              <a:rPr lang="en-US" sz="1200" dirty="0" err="1">
                <a:solidFill>
                  <a:srgbClr val="404040"/>
                </a:solidFill>
              </a:rPr>
              <a:t>ideje</a:t>
            </a:r>
            <a:endParaRPr lang="en-US" dirty="0" err="1"/>
          </a:p>
          <a:p>
            <a:pPr lvl="1">
              <a:buClr>
                <a:srgbClr val="9E3611"/>
              </a:buClr>
            </a:pPr>
            <a:r>
              <a:rPr lang="en-US" sz="1200" b="1" dirty="0" err="1">
                <a:solidFill>
                  <a:srgbClr val="404040"/>
                </a:solidFill>
              </a:rPr>
              <a:t>Összefoglalás</a:t>
            </a:r>
            <a:r>
              <a:rPr lang="en-US" sz="1200" b="1" dirty="0">
                <a:solidFill>
                  <a:srgbClr val="404040"/>
                </a:solidFill>
              </a:rPr>
              <a:t>:</a:t>
            </a:r>
            <a:endParaRPr lang="en-US" dirty="0"/>
          </a:p>
          <a:p>
            <a:pPr lvl="2">
              <a:buClr>
                <a:srgbClr val="9E3611"/>
              </a:buClr>
            </a:pPr>
            <a:r>
              <a:rPr lang="en-US" sz="1200" dirty="0">
                <a:solidFill>
                  <a:srgbClr val="404040"/>
                </a:solidFill>
              </a:rPr>
              <a:t>Az </a:t>
            </a:r>
            <a:r>
              <a:rPr lang="en-US" sz="1200" dirty="0" err="1">
                <a:solidFill>
                  <a:srgbClr val="404040"/>
                </a:solidFill>
              </a:rPr>
              <a:t>adatbázis</a:t>
            </a:r>
            <a:r>
              <a:rPr lang="en-US" sz="1200" dirty="0">
                <a:solidFill>
                  <a:srgbClr val="404040"/>
                </a:solidFill>
              </a:rPr>
              <a:t> </a:t>
            </a:r>
            <a:r>
              <a:rPr lang="en-US" sz="1200" dirty="0" err="1">
                <a:solidFill>
                  <a:srgbClr val="404040"/>
                </a:solidFill>
              </a:rPr>
              <a:t>jól</a:t>
            </a:r>
            <a:r>
              <a:rPr lang="en-US" sz="1200" dirty="0">
                <a:solidFill>
                  <a:srgbClr val="404040"/>
                </a:solidFill>
              </a:rPr>
              <a:t> </a:t>
            </a:r>
            <a:r>
              <a:rPr lang="en-US" sz="1200" dirty="0" err="1">
                <a:solidFill>
                  <a:srgbClr val="404040"/>
                </a:solidFill>
              </a:rPr>
              <a:t>strukturált</a:t>
            </a:r>
            <a:r>
              <a:rPr lang="en-US" sz="1200" dirty="0">
                <a:solidFill>
                  <a:srgbClr val="404040"/>
                </a:solidFill>
              </a:rPr>
              <a:t>, a </a:t>
            </a:r>
            <a:r>
              <a:rPr lang="en-US" sz="1200" dirty="0" err="1">
                <a:solidFill>
                  <a:srgbClr val="404040"/>
                </a:solidFill>
              </a:rPr>
              <a:t>táblák</a:t>
            </a:r>
            <a:r>
              <a:rPr lang="en-US" sz="1200" dirty="0">
                <a:solidFill>
                  <a:srgbClr val="404040"/>
                </a:solidFill>
              </a:rPr>
              <a:t> </a:t>
            </a:r>
            <a:r>
              <a:rPr lang="en-US" sz="1200" dirty="0" err="1">
                <a:solidFill>
                  <a:srgbClr val="404040"/>
                </a:solidFill>
              </a:rPr>
              <a:t>között</a:t>
            </a:r>
            <a:r>
              <a:rPr lang="en-US" sz="1200" dirty="0">
                <a:solidFill>
                  <a:srgbClr val="404040"/>
                </a:solidFill>
              </a:rPr>
              <a:t> </a:t>
            </a:r>
            <a:r>
              <a:rPr lang="en-US" sz="1200" dirty="0" err="1">
                <a:solidFill>
                  <a:srgbClr val="404040"/>
                </a:solidFill>
              </a:rPr>
              <a:t>erős</a:t>
            </a:r>
            <a:r>
              <a:rPr lang="en-US" sz="1200" dirty="0">
                <a:solidFill>
                  <a:srgbClr val="404040"/>
                </a:solidFill>
              </a:rPr>
              <a:t> </a:t>
            </a:r>
            <a:r>
              <a:rPr lang="en-US" sz="1200" dirty="0" err="1">
                <a:solidFill>
                  <a:srgbClr val="404040"/>
                </a:solidFill>
              </a:rPr>
              <a:t>kapcsolatok</a:t>
            </a:r>
            <a:r>
              <a:rPr lang="en-US" sz="1200" dirty="0">
                <a:solidFill>
                  <a:srgbClr val="404040"/>
                </a:solidFill>
              </a:rPr>
              <a:t> </a:t>
            </a:r>
            <a:r>
              <a:rPr lang="en-US" sz="1200" dirty="0" err="1">
                <a:solidFill>
                  <a:srgbClr val="404040"/>
                </a:solidFill>
              </a:rPr>
              <a:t>vannak</a:t>
            </a:r>
            <a:r>
              <a:rPr lang="en-US" sz="1200" dirty="0">
                <a:solidFill>
                  <a:srgbClr val="404040"/>
                </a:solidFill>
              </a:rPr>
              <a:t>.</a:t>
            </a:r>
            <a:endParaRPr lang="en-US" dirty="0"/>
          </a:p>
          <a:p>
            <a:pPr lvl="2">
              <a:buClr>
                <a:srgbClr val="9E3611"/>
              </a:buClr>
            </a:pPr>
            <a:r>
              <a:rPr lang="en-US" sz="1200" dirty="0">
                <a:solidFill>
                  <a:srgbClr val="404040"/>
                </a:solidFill>
              </a:rPr>
              <a:t>A </a:t>
            </a:r>
            <a:r>
              <a:rPr lang="en-US" sz="1200" dirty="0" err="1">
                <a:solidFill>
                  <a:srgbClr val="404040"/>
                </a:solidFill>
              </a:rPr>
              <a:t>felhasználók</a:t>
            </a:r>
            <a:r>
              <a:rPr lang="en-US" sz="1200" dirty="0">
                <a:solidFill>
                  <a:srgbClr val="404040"/>
                </a:solidFill>
              </a:rPr>
              <a:t>, </a:t>
            </a:r>
            <a:r>
              <a:rPr lang="en-US" sz="1200" dirty="0" err="1">
                <a:solidFill>
                  <a:srgbClr val="404040"/>
                </a:solidFill>
              </a:rPr>
              <a:t>sportklubok</a:t>
            </a:r>
            <a:r>
              <a:rPr lang="en-US" sz="1200" dirty="0">
                <a:solidFill>
                  <a:srgbClr val="404040"/>
                </a:solidFill>
              </a:rPr>
              <a:t>, </a:t>
            </a:r>
            <a:r>
              <a:rPr lang="en-US" sz="1200" dirty="0" err="1">
                <a:solidFill>
                  <a:srgbClr val="404040"/>
                </a:solidFill>
              </a:rPr>
              <a:t>események</a:t>
            </a:r>
            <a:r>
              <a:rPr lang="en-US" sz="1200" dirty="0">
                <a:solidFill>
                  <a:srgbClr val="404040"/>
                </a:solidFill>
              </a:rPr>
              <a:t>, </a:t>
            </a:r>
            <a:r>
              <a:rPr lang="en-US" sz="1200" dirty="0" err="1">
                <a:solidFill>
                  <a:srgbClr val="404040"/>
                </a:solidFill>
              </a:rPr>
              <a:t>jelentkezések</a:t>
            </a:r>
            <a:r>
              <a:rPr lang="en-US" sz="1200" dirty="0">
                <a:solidFill>
                  <a:srgbClr val="404040"/>
                </a:solidFill>
              </a:rPr>
              <a:t> </a:t>
            </a:r>
            <a:r>
              <a:rPr lang="en-US" sz="1200" dirty="0" err="1">
                <a:solidFill>
                  <a:srgbClr val="404040"/>
                </a:solidFill>
              </a:rPr>
              <a:t>és</a:t>
            </a:r>
            <a:r>
              <a:rPr lang="en-US" sz="1200" dirty="0">
                <a:solidFill>
                  <a:srgbClr val="404040"/>
                </a:solidFill>
              </a:rPr>
              <a:t> </a:t>
            </a:r>
            <a:r>
              <a:rPr lang="en-US" sz="1200" dirty="0" err="1">
                <a:solidFill>
                  <a:srgbClr val="404040"/>
                </a:solidFill>
              </a:rPr>
              <a:t>értékelések</a:t>
            </a:r>
            <a:r>
              <a:rPr lang="en-US" sz="1200" dirty="0">
                <a:solidFill>
                  <a:srgbClr val="404040"/>
                </a:solidFill>
              </a:rPr>
              <a:t> </a:t>
            </a:r>
            <a:r>
              <a:rPr lang="en-US" sz="1200" dirty="0" err="1">
                <a:solidFill>
                  <a:srgbClr val="404040"/>
                </a:solidFill>
              </a:rPr>
              <a:t>könnyen</a:t>
            </a:r>
            <a:r>
              <a:rPr lang="en-US" sz="1200" dirty="0">
                <a:solidFill>
                  <a:srgbClr val="404040"/>
                </a:solidFill>
              </a:rPr>
              <a:t> </a:t>
            </a:r>
            <a:r>
              <a:rPr lang="en-US" sz="1200" dirty="0" err="1">
                <a:solidFill>
                  <a:srgbClr val="404040"/>
                </a:solidFill>
              </a:rPr>
              <a:t>kezelhetők</a:t>
            </a:r>
            <a:r>
              <a:rPr lang="en-US" sz="1200" dirty="0">
                <a:solidFill>
                  <a:srgbClr val="404040"/>
                </a:solidFill>
              </a:rPr>
              <a:t>.</a:t>
            </a:r>
            <a:endParaRPr lang="en-US" dirty="0"/>
          </a:p>
          <a:p>
            <a:pPr lvl="2">
              <a:buClr>
                <a:srgbClr val="9E3611"/>
              </a:buClr>
            </a:pPr>
            <a:r>
              <a:rPr lang="en-US" sz="1200" dirty="0">
                <a:solidFill>
                  <a:srgbClr val="404040"/>
                </a:solidFill>
              </a:rPr>
              <a:t>Az </a:t>
            </a:r>
            <a:r>
              <a:rPr lang="en-US" sz="1200" dirty="0" err="1">
                <a:solidFill>
                  <a:srgbClr val="404040"/>
                </a:solidFill>
              </a:rPr>
              <a:t>adatbázis</a:t>
            </a:r>
            <a:r>
              <a:rPr lang="en-US" sz="1200" dirty="0">
                <a:solidFill>
                  <a:srgbClr val="404040"/>
                </a:solidFill>
              </a:rPr>
              <a:t> </a:t>
            </a:r>
            <a:r>
              <a:rPr lang="en-US" sz="1200" dirty="0" err="1">
                <a:solidFill>
                  <a:srgbClr val="404040"/>
                </a:solidFill>
              </a:rPr>
              <a:t>kialakítása</a:t>
            </a:r>
            <a:r>
              <a:rPr lang="en-US" sz="1200" dirty="0">
                <a:solidFill>
                  <a:srgbClr val="404040"/>
                </a:solidFill>
              </a:rPr>
              <a:t> </a:t>
            </a:r>
            <a:r>
              <a:rPr lang="en-US" sz="1200" dirty="0" err="1">
                <a:solidFill>
                  <a:srgbClr val="404040"/>
                </a:solidFill>
              </a:rPr>
              <a:t>lehetővé</a:t>
            </a:r>
            <a:r>
              <a:rPr lang="en-US" sz="1200" dirty="0">
                <a:solidFill>
                  <a:srgbClr val="404040"/>
                </a:solidFill>
              </a:rPr>
              <a:t> </a:t>
            </a:r>
            <a:r>
              <a:rPr lang="en-US" sz="1200" dirty="0" err="1">
                <a:solidFill>
                  <a:srgbClr val="404040"/>
                </a:solidFill>
              </a:rPr>
              <a:t>teszi</a:t>
            </a:r>
            <a:r>
              <a:rPr lang="en-US" sz="1200" dirty="0">
                <a:solidFill>
                  <a:srgbClr val="404040"/>
                </a:solidFill>
              </a:rPr>
              <a:t> a </a:t>
            </a:r>
            <a:r>
              <a:rPr lang="en-US" sz="1200" dirty="0" err="1">
                <a:solidFill>
                  <a:srgbClr val="404040"/>
                </a:solidFill>
              </a:rPr>
              <a:t>bővítést</a:t>
            </a:r>
            <a:r>
              <a:rPr lang="en-US" sz="1200" dirty="0">
                <a:solidFill>
                  <a:srgbClr val="404040"/>
                </a:solidFill>
              </a:rPr>
              <a:t> </a:t>
            </a:r>
            <a:r>
              <a:rPr lang="en-US" sz="1200" dirty="0" err="1">
                <a:solidFill>
                  <a:srgbClr val="404040"/>
                </a:solidFill>
              </a:rPr>
              <a:t>és</a:t>
            </a:r>
            <a:r>
              <a:rPr lang="en-US" sz="1200" dirty="0">
                <a:solidFill>
                  <a:srgbClr val="404040"/>
                </a:solidFill>
              </a:rPr>
              <a:t> a </a:t>
            </a:r>
            <a:r>
              <a:rPr lang="en-US" sz="1200" dirty="0" err="1">
                <a:solidFill>
                  <a:srgbClr val="404040"/>
                </a:solidFill>
              </a:rPr>
              <a:t>hatékony</a:t>
            </a:r>
            <a:r>
              <a:rPr lang="en-US" sz="1200" dirty="0">
                <a:solidFill>
                  <a:srgbClr val="404040"/>
                </a:solidFill>
              </a:rPr>
              <a:t> </a:t>
            </a:r>
            <a:r>
              <a:rPr lang="en-US" sz="1200" dirty="0" err="1">
                <a:solidFill>
                  <a:srgbClr val="404040"/>
                </a:solidFill>
              </a:rPr>
              <a:t>adatkezelést</a:t>
            </a:r>
            <a:r>
              <a:rPr lang="en-US" sz="1200" dirty="0">
                <a:solidFill>
                  <a:srgbClr val="404040"/>
                </a:solidFill>
              </a:rPr>
              <a:t>.</a:t>
            </a:r>
            <a:endParaRPr lang="en-US" dirty="0"/>
          </a:p>
          <a:p>
            <a:pPr marL="0" indent="0">
              <a:buClr>
                <a:srgbClr val="9E3611"/>
              </a:buCl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57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 típu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 típus</vt:lpstr>
      <vt:lpstr>Küzdőkert </vt:lpstr>
      <vt:lpstr>Bevezetés és Áttekintés</vt:lpstr>
      <vt:lpstr>Felhasználók kezelése (latogatok tábla)</vt:lpstr>
      <vt:lpstr>Sportklubok és események (kuzdosportok és esemenyek táblák) </vt:lpstr>
      <vt:lpstr>Jelentkezések és értékelések (jelentkezes és ertekelesek táblák) </vt:lpstr>
      <vt:lpstr>Egyéb táblák és 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33</cp:revision>
  <dcterms:created xsi:type="dcterms:W3CDTF">2025-02-19T09:57:48Z</dcterms:created>
  <dcterms:modified xsi:type="dcterms:W3CDTF">2025-02-19T10:08:59Z</dcterms:modified>
</cp:coreProperties>
</file>