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C9402-518E-4DB1-816C-B342F2A6A17D}" type="datetimeFigureOut">
              <a:rPr lang="en-US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6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FC94-B8E0-4FF4-80A1-E55F328E50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/index.php?title=M.S._Manasse&amp;action=edit&amp;redlink=1" TargetMode="External"/><Relationship Id="rId13" Type="http://schemas.openxmlformats.org/officeDocument/2006/relationships/hyperlink" Target="https://en.wikipedia.org/wiki/RSA_Factoring_Challenge#endnote_rsa-129.5E_.2A.2A" TargetMode="External"/><Relationship Id="rId18" Type="http://schemas.openxmlformats.org/officeDocument/2006/relationships/hyperlink" Target="https://en.wikipedia.org/wiki/RSA-155" TargetMode="External"/><Relationship Id="rId26" Type="http://schemas.openxmlformats.org/officeDocument/2006/relationships/hyperlink" Target="https://en.wikipedia.org/wiki/RSA-768" TargetMode="External"/><Relationship Id="rId3" Type="http://schemas.openxmlformats.org/officeDocument/2006/relationships/hyperlink" Target="https://en.wikipedia.org/wiki/RSA-100" TargetMode="External"/><Relationship Id="rId21" Type="http://schemas.openxmlformats.org/officeDocument/2006/relationships/hyperlink" Target="https://en.wikipedia.org/wiki/University_of_Bonn" TargetMode="External"/><Relationship Id="rId7" Type="http://schemas.openxmlformats.org/officeDocument/2006/relationships/hyperlink" Target="https://en.wikipedia.org/wiki/RSA-110" TargetMode="External"/><Relationship Id="rId12" Type="http://schemas.openxmlformats.org/officeDocument/2006/relationships/hyperlink" Target="https://en.wikipedia.org/wiki/RSA-129" TargetMode="External"/><Relationship Id="rId17" Type="http://schemas.openxmlformats.org/officeDocument/2006/relationships/hyperlink" Target="https://en.wikipedia.org/wiki/Herman_te_Riele" TargetMode="External"/><Relationship Id="rId25" Type="http://schemas.openxmlformats.org/officeDocument/2006/relationships/hyperlink" Target="https://en.wikipedia.org/wiki/Paul_Zimmermann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RSA-140" TargetMode="External"/><Relationship Id="rId20" Type="http://schemas.openxmlformats.org/officeDocument/2006/relationships/hyperlink" Target="https://en.wikipedia.org/wiki/Jens_Franke" TargetMode="External"/><Relationship Id="rId29" Type="http://schemas.openxmlformats.org/officeDocument/2006/relationships/hyperlink" Target="https://en.wikipedia.org/wiki/RSA-204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rjen_K._Lenstra" TargetMode="External"/><Relationship Id="rId11" Type="http://schemas.openxmlformats.org/officeDocument/2006/relationships/hyperlink" Target="https://en.wikipedia.org/w/index.php?title=T._Denny&amp;action=edit&amp;redlink=1" TargetMode="External"/><Relationship Id="rId24" Type="http://schemas.openxmlformats.org/officeDocument/2006/relationships/hyperlink" Target="https://en.wikipedia.org/wiki/RSA_Factoring_Challenge#endnote_retracted.5E_.2A" TargetMode="External"/><Relationship Id="rId5" Type="http://schemas.openxmlformats.org/officeDocument/2006/relationships/hyperlink" Target="https://en.wikipedia.org/wiki/RSA_Factoring_Challenge#cite_note-honor-roll-5" TargetMode="External"/><Relationship Id="rId15" Type="http://schemas.openxmlformats.org/officeDocument/2006/relationships/hyperlink" Target="https://en.wikipedia.org/wiki/RSA-130" TargetMode="External"/><Relationship Id="rId23" Type="http://schemas.openxmlformats.org/officeDocument/2006/relationships/hyperlink" Target="https://en.wikipedia.org/wiki/RSA-704" TargetMode="External"/><Relationship Id="rId28" Type="http://schemas.openxmlformats.org/officeDocument/2006/relationships/hyperlink" Target="https://en.wikipedia.org/w/index.php?title=Thorsten_Kleinjung&amp;action=edit&amp;redlink=1" TargetMode="External"/><Relationship Id="rId10" Type="http://schemas.openxmlformats.org/officeDocument/2006/relationships/hyperlink" Target="https://en.wikipedia.org/wiki/RSA_Factoring_Challenge#cite_note-6" TargetMode="External"/><Relationship Id="rId19" Type="http://schemas.openxmlformats.org/officeDocument/2006/relationships/hyperlink" Target="https://en.wikipedia.org/wiki/RSA-576" TargetMode="External"/><Relationship Id="rId4" Type="http://schemas.openxmlformats.org/officeDocument/2006/relationships/hyperlink" Target="https://en.wikipedia.org/wiki/RSA_Factoring_Challenge#cite_note-rsa-news-4" TargetMode="External"/><Relationship Id="rId9" Type="http://schemas.openxmlformats.org/officeDocument/2006/relationships/hyperlink" Target="https://en.wikipedia.org/wiki/RSA-120" TargetMode="External"/><Relationship Id="rId14" Type="http://schemas.openxmlformats.org/officeDocument/2006/relationships/hyperlink" Target="https://en.wikipedia.org/wiki/USD" TargetMode="External"/><Relationship Id="rId22" Type="http://schemas.openxmlformats.org/officeDocument/2006/relationships/hyperlink" Target="https://en.wikipedia.org/wiki/RSA-640" TargetMode="External"/><Relationship Id="rId27" Type="http://schemas.openxmlformats.org/officeDocument/2006/relationships/hyperlink" Target="https://en.wikipedia.org/wiki/RSA_Factoring_Challenge#endnote_retractedno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13" y="641350"/>
            <a:ext cx="11009312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/>
              <a:t>             PRIME FACTORIZATION </a:t>
            </a:r>
          </a:p>
          <a:p>
            <a:r>
              <a:rPr lang="en-US" sz="4800" b="1" dirty="0"/>
              <a:t>                      ALGORITHMS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2462" y="3186546"/>
            <a:ext cx="333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Metehan OZSOY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Hiary’s</a:t>
            </a:r>
            <a:r>
              <a:rPr lang="en-US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1790" y="1403683"/>
                <a:ext cx="7218948" cy="344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Trial Division Procedure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 = </a:t>
                </a:r>
                <a:r>
                  <a:rPr lang="en-US" sz="2000" dirty="0" err="1" smtClean="0"/>
                  <a:t>x.y</a:t>
                </a:r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Loop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</m:t>
                    </m:r>
                  </m:oMath>
                </a14:m>
                <a:endParaRPr lang="en-US" sz="2000" dirty="0" smtClean="0"/>
              </a:p>
              <a:p>
                <a:pPr lvl="2"/>
                <a:endParaRPr lang="en-US" sz="20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 improvement over ‘Trial Division Procedure’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/(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Advantage</a:t>
                </a:r>
                <a:r>
                  <a:rPr lang="en-US" sz="2000" dirty="0" smtClean="0"/>
                  <a:t>: Tests many x values in one step!</a:t>
                </a:r>
              </a:p>
              <a:p>
                <a:r>
                  <a:rPr lang="en-US" b="1" dirty="0"/>
                  <a:t>	</a:t>
                </a: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0" y="1403683"/>
                <a:ext cx="7218948" cy="3445367"/>
              </a:xfrm>
              <a:prstGeom prst="rect">
                <a:avLst/>
              </a:prstGeom>
              <a:blipFill rotWithShape="0">
                <a:blip r:embed="rId2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3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Hiary’s</a:t>
            </a:r>
            <a:r>
              <a:rPr lang="en-US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578" y="1275346"/>
                <a:ext cx="9103895" cy="446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b="1" dirty="0" smtClean="0"/>
                  <a:t>Why is it a ‘Good Algorithm’ ?</a:t>
                </a:r>
              </a:p>
              <a:p>
                <a:pPr lvl="1"/>
                <a:endParaRPr lang="en-US" b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Uses </a:t>
                </a:r>
                <a:r>
                  <a:rPr lang="en-US" dirty="0"/>
                  <a:t>Linear Approximation of Calculus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with rational </a:t>
                </a:r>
                <a:r>
                  <a:rPr lang="en-US" dirty="0" smtClean="0"/>
                  <a:t>coefficients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Linearity leads to the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speed up</a:t>
                </a:r>
                <a:r>
                  <a:rPr lang="en-US" dirty="0" smtClean="0"/>
                  <a:t>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 smtClean="0"/>
                  <a:t> 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 smtClean="0"/>
              </a:p>
              <a:p>
                <a:pPr lvl="1"/>
                <a:endParaRPr lang="en-US" b="1" dirty="0" smtClean="0"/>
              </a:p>
              <a:p>
                <a:pPr lvl="1"/>
                <a:r>
                  <a:rPr lang="en-US" b="1" dirty="0"/>
                  <a:t>	</a:t>
                </a:r>
                <a:endParaRPr lang="en-US" b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8" y="1275346"/>
                <a:ext cx="9103895" cy="4465261"/>
              </a:xfrm>
              <a:prstGeom prst="rect">
                <a:avLst/>
              </a:prstGeom>
              <a:blipFill rotWithShape="0">
                <a:blip r:embed="rId2"/>
                <a:stretch>
                  <a:fillRect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4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1179" y="1491916"/>
                <a:ext cx="5967663" cy="344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 improvement over Strassen's Algorithm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Mathematics of Costa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Goal</a:t>
                </a:r>
                <a:r>
                  <a:rPr lang="en-US" dirty="0" smtClean="0"/>
                  <a:t>: Compute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9" y="1491916"/>
                <a:ext cx="5967663" cy="3442417"/>
              </a:xfrm>
              <a:prstGeom prst="rect">
                <a:avLst/>
              </a:prstGeom>
              <a:blipFill rotWithShape="0">
                <a:blip r:embed="rId2"/>
                <a:stretch>
                  <a:fillRect l="-715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1895" y="504963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Costa’s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49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895" y="504963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Costa’s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5242" y="1291390"/>
                <a:ext cx="596766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Strassen computed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Costa says:</a:t>
                </a:r>
              </a:p>
              <a:p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assume N is odd</a:t>
                </a:r>
              </a:p>
              <a:p>
                <a:pPr lvl="1"/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K! has many terms that do not contribute any useful information</a:t>
                </a:r>
              </a:p>
              <a:p>
                <a:pPr lvl="1"/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Replace K!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New Goal</a:t>
                </a:r>
                <a:r>
                  <a:rPr lang="en-US" dirty="0" smtClean="0"/>
                  <a:t>: Compute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2" y="1291390"/>
                <a:ext cx="5967663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715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5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895" y="504963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Costa’s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810" y="1150497"/>
                <a:ext cx="6232358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Time Complexity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 : cost of multiplying k-bit integers.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0" y="1150497"/>
                <a:ext cx="6232358" cy="2092048"/>
              </a:xfrm>
              <a:prstGeom prst="rect">
                <a:avLst/>
              </a:prstGeom>
              <a:blipFill rotWithShape="0">
                <a:blip r:embed="rId3"/>
                <a:stretch>
                  <a:fillRect l="-881" t="-1749" b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0810" y="4251158"/>
                <a:ext cx="5967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Time Complexity(Costa)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Time Complexity(Strassen-Pollard)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0" y="4251158"/>
                <a:ext cx="596766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91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9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826" y="565303"/>
            <a:ext cx="263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spcBef>
                <a:spcPts val="200"/>
              </a:spcBef>
              <a:spcAft>
                <a:spcPts val="0"/>
              </a:spcAft>
            </a:pPr>
            <a:r>
              <a:rPr lang="en-US" b="1" kern="15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Table of Three Algorithms</a:t>
            </a:r>
            <a:endParaRPr lang="en-US" sz="2000" b="1" kern="150" dirty="0">
              <a:solidFill>
                <a:srgbClr val="2E74B5"/>
              </a:solidFill>
              <a:effectLst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3947"/>
                  </p:ext>
                </p:extLst>
              </p:nvPr>
            </p:nvGraphicFramePr>
            <p:xfrm>
              <a:off x="828840" y="1794487"/>
              <a:ext cx="9863223" cy="3448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55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8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47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73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Strassen Pollard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𝑙𝑜𝑔𝑁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Inspired</a:t>
                          </a:r>
                          <a:r>
                            <a:rPr lang="en-US" baseline="0" dirty="0" smtClean="0"/>
                            <a:t> other algorithms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 memory usage,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Probabilistic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Hiary’s</a:t>
                          </a:r>
                          <a:r>
                            <a:rPr lang="en-US" dirty="0" smtClean="0"/>
                            <a:t> 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ℇ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Open to improvement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Easy to implement</a:t>
                          </a:r>
                        </a:p>
                        <a:p>
                          <a:r>
                            <a:rPr lang="en-US" dirty="0"/>
                            <a:t>Not probabilistic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good time complexity,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Costa’s 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𝑙𝑜𝑔𝑁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 time complexity</a:t>
                          </a:r>
                        </a:p>
                        <a:p>
                          <a:r>
                            <a:rPr lang="en-US" dirty="0" smtClean="0"/>
                            <a:t>Improves</a:t>
                          </a:r>
                          <a:r>
                            <a:rPr lang="en-US" baseline="0" dirty="0" smtClean="0"/>
                            <a:t> Strassen-Pollard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 memory usage,</a:t>
                          </a:r>
                          <a:endParaRPr lang="en-US" dirty="0"/>
                        </a:p>
                        <a:p>
                          <a:r>
                            <a:rPr lang="en-US" dirty="0"/>
                            <a:t>Probabilistic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10831"/>
                  </p:ext>
                </p:extLst>
              </p:nvPr>
            </p:nvGraphicFramePr>
            <p:xfrm>
              <a:off x="828840" y="1794487"/>
              <a:ext cx="9863223" cy="3160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5595"/>
                    <a:gridCol w="2592807"/>
                    <a:gridCol w="2847474"/>
                    <a:gridCol w="203734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7628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Strassen Pollard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471" t="-51969" r="-189882" b="-262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Inspired</a:t>
                          </a:r>
                          <a:r>
                            <a:rPr lang="en-US" baseline="0" dirty="0" smtClean="0"/>
                            <a:t> other algorithms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High memory usage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64223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Hiary’s</a:t>
                          </a:r>
                          <a:r>
                            <a:rPr lang="en-US" dirty="0" smtClean="0"/>
                            <a:t> 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471" t="-153175" r="-189882" b="-1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Open to improvement</a:t>
                          </a:r>
                        </a:p>
                        <a:p>
                          <a:r>
                            <a:rPr lang="en-US" dirty="0" smtClean="0"/>
                            <a:t>Easy to implement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 good time 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4885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Costa’s 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471" t="-155610" r="-189882" b="-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 time complexity</a:t>
                          </a:r>
                        </a:p>
                        <a:p>
                          <a:r>
                            <a:rPr lang="en-US" dirty="0" smtClean="0"/>
                            <a:t>Improves</a:t>
                          </a:r>
                          <a:r>
                            <a:rPr lang="en-US" baseline="0" dirty="0" smtClean="0"/>
                            <a:t> Strassen-Pollard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High memory usage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534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979" y="497305"/>
            <a:ext cx="314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Bibliography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3979" y="1652337"/>
            <a:ext cx="7692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Edgar Costa and David Harvey. Faster deterministic integer factorization. arXiv:1201.2116, 2011.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err="1"/>
              <a:t>Ghaith</a:t>
            </a:r>
            <a:r>
              <a:rPr lang="en-US" dirty="0"/>
              <a:t> A. </a:t>
            </a:r>
            <a:r>
              <a:rPr lang="en-US" dirty="0" err="1"/>
              <a:t>Hiary</a:t>
            </a:r>
            <a:r>
              <a:rPr lang="en-US" dirty="0"/>
              <a:t>. A deterministic algorithm for integer factorization. Integers 13 (2013), Paper No. A12, 20. MR 3083474, 2014.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3] Nidhi Lal, Anurag Prakash Singh, and </a:t>
            </a:r>
            <a:r>
              <a:rPr lang="en-US" dirty="0" err="1"/>
              <a:t>Shishupal</a:t>
            </a:r>
            <a:r>
              <a:rPr lang="en-US" dirty="0"/>
              <a:t> Kumar. Modified trial division algorithm using </a:t>
            </a:r>
            <a:r>
              <a:rPr lang="en-US" dirty="0" err="1"/>
              <a:t>knj</a:t>
            </a:r>
            <a:r>
              <a:rPr lang="en-US" dirty="0"/>
              <a:t>-factorization method to factorize </a:t>
            </a:r>
            <a:r>
              <a:rPr lang="en-US" dirty="0" err="1"/>
              <a:t>rsa</a:t>
            </a:r>
            <a:r>
              <a:rPr lang="en-US" dirty="0"/>
              <a:t> public key encryption. Wireless Communication and Computing, Indian institute of Information Technology, 2015. </a:t>
            </a:r>
          </a:p>
        </p:txBody>
      </p:sp>
    </p:spTree>
    <p:extLst>
      <p:ext uri="{BB962C8B-B14F-4D97-AF65-F5344CB8AC3E}">
        <p14:creationId xmlns:p14="http://schemas.microsoft.com/office/powerpoint/2010/main" val="324749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975" y="1676400"/>
            <a:ext cx="7753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QUESTIONS ???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694" y="481263"/>
            <a:ext cx="3906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IN THIS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263" y="1203158"/>
            <a:ext cx="598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588" y="1484313"/>
            <a:ext cx="711517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Prime Factorization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Prime Factorization and RSA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algorithms for Prime Factorization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Pollard-Strassen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Hiary's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Costa's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1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457200"/>
            <a:ext cx="4345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What is Prime Factorization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084" y="1427747"/>
                <a:ext cx="6537158" cy="23461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Fundamental Theorem of Arithmetic: Every positive integer N can be uniquely written as product of powers of primes.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, write it as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 </a:t>
                </a:r>
                <a:r>
                  <a:rPr lang="en-US" dirty="0"/>
                  <a:t>known deterministic polynomial time prime factorization algorithm.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4" y="1427747"/>
                <a:ext cx="6537158" cy="2346155"/>
              </a:xfrm>
              <a:prstGeom prst="rect">
                <a:avLst/>
              </a:prstGeom>
              <a:blipFill rotWithShape="0">
                <a:blip r:embed="rId3"/>
                <a:stretch>
                  <a:fillRect l="-559" b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700" y="457200"/>
            <a:ext cx="4345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/>
              <a:t>Prime Factorization and RSA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0588" y="1484313"/>
            <a:ext cx="711517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RSA</a:t>
            </a:r>
            <a:r>
              <a:rPr lang="en-US" sz="2000" dirty="0"/>
              <a:t> critically depend on the fact that </a:t>
            </a:r>
            <a:r>
              <a:rPr lang="en-US" sz="2000" dirty="0" smtClean="0"/>
              <a:t>prime factorization</a:t>
            </a:r>
            <a:r>
              <a:rPr lang="en-US" sz="2000" dirty="0"/>
              <a:t> of large numbers takes a long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hardest </a:t>
            </a:r>
            <a:r>
              <a:rPr lang="en-US" sz="2000" dirty="0" smtClean="0"/>
              <a:t>instance of the problem: </a:t>
            </a:r>
            <a:r>
              <a:rPr lang="en-US" sz="2000" dirty="0" err="1" smtClean="0"/>
              <a:t>semiprimes</a:t>
            </a:r>
            <a:r>
              <a:rPr lang="en-US" sz="2000" dirty="0" smtClean="0"/>
              <a:t>, </a:t>
            </a:r>
            <a:r>
              <a:rPr lang="en-US" sz="2000" dirty="0"/>
              <a:t>the product of two </a:t>
            </a:r>
            <a:r>
              <a:rPr lang="en-US" sz="2000" dirty="0" smtClean="0"/>
              <a:t>prime numbers.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RSA public key is based on product of two large primes i.e. a </a:t>
            </a:r>
            <a:r>
              <a:rPr lang="en-US" sz="2000" dirty="0" err="1" smtClean="0"/>
              <a:t>semiprime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700" y="457200"/>
            <a:ext cx="4345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smtClean="0"/>
              <a:t>Can make $$$ !!!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6209" y="1035134"/>
            <a:ext cx="711517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RSA</a:t>
            </a:r>
            <a:r>
              <a:rPr lang="en-US" sz="2000" dirty="0"/>
              <a:t> </a:t>
            </a:r>
            <a:r>
              <a:rPr lang="en-US" sz="2000" dirty="0" smtClean="0"/>
              <a:t>Laboratories pays for factoring N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03357"/>
              </p:ext>
            </p:extLst>
          </p:nvPr>
        </p:nvGraphicFramePr>
        <p:xfrm>
          <a:off x="922422" y="1621688"/>
          <a:ext cx="9360568" cy="3907266"/>
        </p:xfrm>
        <a:graphic>
          <a:graphicData uri="http://schemas.openxmlformats.org/drawingml/2006/table">
            <a:tbl>
              <a:tblPr/>
              <a:tblGrid>
                <a:gridCol w="131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RSA Number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Decimal digits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Binary digits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Cash prize offered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Factored on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Factored by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3" tooltip="RSA-100"/>
                        </a:rPr>
                        <a:t>RSA-100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330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US$1,000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[4]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April 1, 1991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[5]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Arjen K. Lenstra"/>
                        </a:rPr>
                        <a:t>Arjen K. Lenstra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31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7" tooltip="RSA-110"/>
                        </a:rPr>
                        <a:t>RSA-110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364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US$4,429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[4]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April 14, 1992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[5]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Arjen K. Lenstra"/>
                        </a:rPr>
                        <a:t>Arjen K. Lenstra</a:t>
                      </a:r>
                      <a:r>
                        <a:rPr lang="en-US" sz="1200">
                          <a:effectLst/>
                        </a:rPr>
                        <a:t> and </a:t>
                      </a:r>
                      <a:r>
                        <a:rPr lang="en-US" sz="1200" u="none" strike="noStrike">
                          <a:solidFill>
                            <a:srgbClr val="A55858"/>
                          </a:solidFill>
                          <a:effectLst/>
                          <a:hlinkClick r:id="rId8" tooltip="M.S. Manasse (page does not exist)"/>
                        </a:rPr>
                        <a:t>M.S. Manasse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32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9" tooltip="RSA-120"/>
                        </a:rPr>
                        <a:t>RSA-120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120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397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$5,898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[4]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July 9, 1993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[6]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A55858"/>
                          </a:solidFill>
                          <a:effectLst/>
                          <a:hlinkClick r:id="rId11" tooltip="T. Denny (page does not exist)"/>
                        </a:rPr>
                        <a:t>T. Denny</a:t>
                      </a:r>
                      <a:r>
                        <a:rPr lang="en-US" sz="120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2" tooltip="RSA-129"/>
                        </a:rPr>
                        <a:t>RSA-129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3"/>
                        </a:rPr>
                        <a:t>[**]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129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426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$100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April 26, 1994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[5]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u="none" strike="noStrike">
                          <a:solidFill>
                            <a:srgbClr val="0B0080"/>
                          </a:solidFill>
                          <a:effectLst/>
                          <a:hlinkClick r:id="rId6" tooltip="Arjen K. Lenstra"/>
                        </a:rPr>
                        <a:t>Arjen K. Lenstra</a:t>
                      </a:r>
                      <a:r>
                        <a:rPr lang="da-DK" sz="120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5" tooltip="RSA-130"/>
                        </a:rPr>
                        <a:t>RSA-130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130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430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US$14,527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[4]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April 10, 1996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u="none" strike="noStrike">
                          <a:solidFill>
                            <a:srgbClr val="0B0080"/>
                          </a:solidFill>
                          <a:effectLst/>
                          <a:hlinkClick r:id="rId6" tooltip="Arjen K. Lenstra"/>
                        </a:rPr>
                        <a:t>Arjen K. Lenstra</a:t>
                      </a:r>
                      <a:r>
                        <a:rPr lang="da-DK" sz="120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6" tooltip="RSA-140"/>
                        </a:rPr>
                        <a:t>RSA-140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463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US$17,226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February 2, 1999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Herman </a:t>
                      </a: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te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Riele</a:t>
                      </a:r>
                      <a:r>
                        <a:rPr lang="en-US" sz="1200" dirty="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8" tooltip="RSA-155"/>
                        </a:rPr>
                        <a:t>RSA-155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155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512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$9,383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[4]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August 22, 1999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Herman </a:t>
                      </a: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te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 </a:t>
                      </a:r>
                      <a:r>
                        <a:rPr lang="en-US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17" tooltip="Herman te Riele"/>
                        </a:rPr>
                        <a:t>Riele</a:t>
                      </a:r>
                      <a:r>
                        <a:rPr lang="en-US" sz="1200" dirty="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31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9" tooltip="RSA-576"/>
                        </a:rPr>
                        <a:t>RSA-576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174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576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$10,000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December 3, 2003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0" tooltip="Jens Franke"/>
                        </a:rPr>
                        <a:t>Jens Franke</a:t>
                      </a:r>
                      <a:r>
                        <a:rPr lang="en-US" sz="1200" dirty="0">
                          <a:effectLst/>
                        </a:rPr>
                        <a:t> et al.,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1" tooltip="University of Bonn"/>
                        </a:rPr>
                        <a:t>University of Bonn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31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2" tooltip="RSA-640"/>
                        </a:rPr>
                        <a:t>RSA-640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193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640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$20,000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November 2, 2005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20" tooltip="Jens Franke"/>
                        </a:rPr>
                        <a:t>Jens Franke</a:t>
                      </a:r>
                      <a:r>
                        <a:rPr lang="en-US" sz="1200">
                          <a:effectLst/>
                        </a:rPr>
                        <a:t> et al.,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21" tooltip="University of Bonn"/>
                        </a:rPr>
                        <a:t>University of Bonn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9728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3" tooltip="RSA-704"/>
                        </a:rPr>
                        <a:t>RSA-704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24"/>
                        </a:rPr>
                        <a:t>[*]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212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704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$30,000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July 2, 2012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Shi Bai, Emmanuel </a:t>
                      </a:r>
                      <a:r>
                        <a:rPr lang="en-US" sz="1200" dirty="0" err="1">
                          <a:effectLst/>
                        </a:rPr>
                        <a:t>Thomé</a:t>
                      </a:r>
                      <a:r>
                        <a:rPr lang="en-US" sz="1200" dirty="0">
                          <a:effectLst/>
                        </a:rPr>
                        <a:t> and </a:t>
                      </a:r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5" tooltip="Paul Zimmermann"/>
                        </a:rPr>
                        <a:t>Paul Zimmermann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6" tooltip="RSA-768"/>
                        </a:rPr>
                        <a:t>RSA-768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27"/>
                        </a:rPr>
                        <a:t>[*]</a:t>
                      </a:r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232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768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$50,000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December 12, 2009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A55858"/>
                          </a:solidFill>
                          <a:effectLst/>
                          <a:hlinkClick r:id="rId28" tooltip="Thorsten Kleinjung (page does not exist)"/>
                        </a:rPr>
                        <a:t>Thorsten </a:t>
                      </a:r>
                      <a:r>
                        <a:rPr lang="en-US" sz="1200" u="none" strike="noStrike" dirty="0" err="1">
                          <a:solidFill>
                            <a:srgbClr val="A55858"/>
                          </a:solidFill>
                          <a:effectLst/>
                          <a:hlinkClick r:id="rId28" tooltip="Thorsten Kleinjung (page does not exist)"/>
                        </a:rPr>
                        <a:t>Kleinjung</a:t>
                      </a:r>
                      <a:r>
                        <a:rPr lang="en-US" sz="1200" dirty="0">
                          <a:effectLst/>
                        </a:rPr>
                        <a:t> et al.</a:t>
                      </a: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81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29" tooltip="RSA-2048"/>
                        </a:rPr>
                        <a:t>RSA-2048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2048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$200,000 </a:t>
                      </a:r>
                      <a:r>
                        <a:rPr lang="en-US" sz="12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14" tooltip="USD"/>
                        </a:rPr>
                        <a:t>USD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R="22600" marT="11300" marB="113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684" y="5676900"/>
            <a:ext cx="91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-Table </a:t>
            </a:r>
            <a:r>
              <a:rPr lang="en-US" dirty="0"/>
              <a:t>by https://en.wikipedia.org/wiki/RSA_Factoring_Challenge</a:t>
            </a:r>
          </a:p>
        </p:txBody>
      </p:sp>
    </p:spTree>
    <p:extLst>
      <p:ext uri="{BB962C8B-B14F-4D97-AF65-F5344CB8AC3E}">
        <p14:creationId xmlns:p14="http://schemas.microsoft.com/office/powerpoint/2010/main" val="126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Three Major Algorithms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59830"/>
            <a:ext cx="72189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Pollard-Strassen </a:t>
            </a:r>
            <a:r>
              <a:rPr lang="en-US" sz="2000" dirty="0" smtClean="0"/>
              <a:t>Algorithm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Hiary's</a:t>
            </a:r>
            <a:r>
              <a:rPr lang="en-US" sz="2000" dirty="0"/>
              <a:t> </a:t>
            </a:r>
            <a:r>
              <a:rPr lang="en-US" sz="2000" dirty="0" smtClean="0"/>
              <a:t>Algorithm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Costa's Algorithm 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1106906"/>
            <a:ext cx="7218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 N: Number to be prime factorized</a:t>
            </a:r>
            <a:endParaRPr lang="en-US" b="0" dirty="0" smtClean="0"/>
          </a:p>
          <a:p>
            <a:pPr lvl="1"/>
            <a:r>
              <a:rPr lang="en-US" dirty="0" smtClean="0"/>
              <a:t>		</a:t>
            </a:r>
            <a:r>
              <a:rPr lang="en-US" b="0" dirty="0" smtClean="0"/>
              <a:t> g(x): A polynomial computed mod N</a:t>
            </a:r>
          </a:p>
          <a:p>
            <a:pPr lvl="1"/>
            <a:endParaRPr lang="en-US" b="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Output: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Either a non-trivial factor of N, or failure.</a:t>
            </a:r>
            <a:endParaRPr lang="en-US" b="0" dirty="0" smtClean="0"/>
          </a:p>
          <a:p>
            <a:pPr lvl="1"/>
            <a:endParaRPr lang="en-US" b="1" dirty="0" smtClean="0"/>
          </a:p>
          <a:p>
            <a:r>
              <a:rPr lang="en-US" b="1" dirty="0"/>
              <a:t>	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Pollard-Strassen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6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0495" y="3645044"/>
                <a:ext cx="62323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	Input: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65,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65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Output: 5 (The other prime factor = 65/5 = 13)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5" y="3645044"/>
                <a:ext cx="623235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88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Pollard-Strassen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459830"/>
                <a:ext cx="721894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Commonly used polynomials in Pollard-Strassen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To factorize a </a:t>
                </a:r>
                <a:r>
                  <a:rPr lang="en-US" sz="2000" dirty="0" err="1" smtClean="0"/>
                  <a:t>semiprime</a:t>
                </a:r>
                <a:r>
                  <a:rPr lang="en-US" sz="2000" dirty="0" smtClean="0"/>
                  <a:t>: </a:t>
                </a:r>
                <a:r>
                  <a:rPr lang="en-US" sz="2000" u="sng" dirty="0" smtClean="0"/>
                  <a:t>One run of Pollard-Strassen</a:t>
                </a:r>
                <a:r>
                  <a:rPr lang="en-US" sz="2000" dirty="0" smtClean="0"/>
                  <a:t>!</a:t>
                </a:r>
              </a:p>
              <a:p>
                <a:r>
                  <a:rPr lang="en-US" b="1" dirty="0"/>
                  <a:t>	</a:t>
                </a: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59830"/>
                <a:ext cx="7218948" cy="2492990"/>
              </a:xfrm>
              <a:prstGeom prst="rect">
                <a:avLst/>
              </a:prstGeom>
              <a:blipFill rotWithShape="0">
                <a:blip r:embed="rId3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5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65221"/>
            <a:ext cx="4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Pollard-Strassen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0810" y="1150497"/>
                <a:ext cx="6232358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Time Complexity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 : cost of multiplying k-bit integers.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0" y="1150497"/>
                <a:ext cx="6232358" cy="1614866"/>
              </a:xfrm>
              <a:prstGeom prst="rect">
                <a:avLst/>
              </a:prstGeom>
              <a:blipFill rotWithShape="0">
                <a:blip r:embed="rId2"/>
                <a:stretch>
                  <a:fillRect l="-881" t="-2264" b="-5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0810" y="3033181"/>
                <a:ext cx="5229726" cy="102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/>
                  <a:t>	</a:t>
                </a:r>
                <a:r>
                  <a:rPr lang="en-US" dirty="0" smtClean="0"/>
                  <a:t>Achieves the upper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0" y="3033181"/>
                <a:ext cx="5229726" cy="10243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37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</TotalTime>
  <Words>528</Words>
  <Application>Microsoft Office PowerPoint</Application>
  <PresentationFormat>Widescreen</PresentationFormat>
  <Paragraphs>233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Han</dc:creator>
  <cp:lastModifiedBy>metehan ozsoy</cp:lastModifiedBy>
  <cp:revision>67</cp:revision>
  <dcterms:created xsi:type="dcterms:W3CDTF">2015-05-14T21:41:33Z</dcterms:created>
  <dcterms:modified xsi:type="dcterms:W3CDTF">2015-12-02T04:50:52Z</dcterms:modified>
</cp:coreProperties>
</file>