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Quattrocento Sans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hmKlZmH3GMfIN9HSYj2ubjoLHM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692AFF-5C5A-4815-BA72-577BDE7CA266}">
  <a:tblStyle styleId="{E0692AFF-5C5A-4815-BA72-577BDE7CA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QuattrocentoSans-bold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regular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italic.fntdata"/><Relationship Id="rId15" Type="http://schemas.openxmlformats.org/officeDocument/2006/relationships/slide" Target="slides/slide10.xml"/><Relationship Id="rId37" Type="http://schemas.openxmlformats.org/officeDocument/2006/relationships/font" Target="fonts/Barlow-bold.fntdata"/><Relationship Id="rId14" Type="http://schemas.openxmlformats.org/officeDocument/2006/relationships/slide" Target="slides/slide9.xml"/><Relationship Id="rId36" Type="http://schemas.openxmlformats.org/officeDocument/2006/relationships/font" Target="fonts/Barlow-regular.fntdata"/><Relationship Id="rId17" Type="http://schemas.openxmlformats.org/officeDocument/2006/relationships/slide" Target="slides/slide12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c0ee9882f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6c0ee9882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c0ee9882f_3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6c0ee9882f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c0ee9882f_3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6c0ee9882f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c0ee9882f_3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6c0ee9882f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c0ee9882f_3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6c0ee9882f_3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0ee9882f_3_2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6c0ee9882f_3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c0ee9882f_3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6c0ee9882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c0ee9882f_3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6c0ee9882f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0ee9882f_3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6c0ee9882f_3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0ee9882f_3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6c0ee9882f_3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0ee9882f_3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6c0ee9882f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0ee9882f_3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6c0ee9882f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6c0ee9882f_3_2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6c0ee9882f_3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0ee9882f_3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c0ee9882f_3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c0ee9882f_3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6c0ee9882f_3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0ee9882f_3_2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6c0ee9882f_3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c0ee9882f_3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6c0ee9882f_3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c0ee9882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6c0ee988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c0ee9882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c0ee988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c0ee9882f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6c0ee9882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c0ee9882f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6c0ee9882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38" name="Google Shape;38;p1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b="1" i="0" sz="24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b="0" i="0" sz="2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1879601" y="2245178"/>
            <a:ext cx="6872514" cy="653143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CR" sz="2400"/>
              <a:t>BISOFT-12 </a:t>
            </a:r>
            <a:r>
              <a:rPr lang="es-CR" sz="2400"/>
              <a:t>Proyecto de Ingeniería II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s-CR" sz="2400"/>
            </a:br>
            <a:r>
              <a:rPr lang="es-CR" sz="2400"/>
              <a:t>Entity Framework</a:t>
            </a:r>
            <a:br>
              <a:rPr lang="es-CR" sz="2400"/>
            </a:br>
            <a:br>
              <a:rPr lang="es-CR" sz="2400"/>
            </a:br>
            <a:r>
              <a:rPr lang="es-CR" sz="2400"/>
              <a:t>III Cuatrimestre 2019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c0ee9882f_3_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R"/>
              <a:t>3. Database-First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1" name="Google Shape;131;g6c0ee9882f_3_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grpSp>
        <p:nvGrpSpPr>
          <p:cNvPr id="132" name="Google Shape;132;g6c0ee9882f_3_1"/>
          <p:cNvGrpSpPr/>
          <p:nvPr/>
        </p:nvGrpSpPr>
        <p:grpSpPr>
          <a:xfrm>
            <a:off x="8141379" y="650437"/>
            <a:ext cx="369725" cy="356065"/>
            <a:chOff x="2583325" y="2972875"/>
            <a:chExt cx="462850" cy="445750"/>
          </a:xfrm>
        </p:grpSpPr>
        <p:sp>
          <p:nvSpPr>
            <p:cNvPr id="133" name="Google Shape;133;g6c0ee9882f_3_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6c0ee9882f_3_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6c0ee9882f_3_1"/>
          <p:cNvSpPr/>
          <p:nvPr/>
        </p:nvSpPr>
        <p:spPr>
          <a:xfrm>
            <a:off x="1567700" y="1328100"/>
            <a:ext cx="24129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3.1 Crear la base de datos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6" name="Google Shape;136;g6c0ee9882f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950" y="1949025"/>
            <a:ext cx="5169038" cy="23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c0ee9882f_3_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42" name="Google Shape;142;g6c0ee9882f_3_34"/>
          <p:cNvSpPr/>
          <p:nvPr/>
        </p:nvSpPr>
        <p:spPr>
          <a:xfrm>
            <a:off x="1730700" y="327500"/>
            <a:ext cx="24129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3.2 Crear la aplicación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g6c0ee9882f_3_34"/>
          <p:cNvSpPr txBox="1"/>
          <p:nvPr/>
        </p:nvSpPr>
        <p:spPr>
          <a:xfrm>
            <a:off x="1696975" y="876925"/>
            <a:ext cx="6802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Abra Visual Studio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File -&gt; New -&gt; Project…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Windows en el menú de la izquierda y Console Application.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Crear proyecto.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g6c0ee9882f_3_34"/>
          <p:cNvSpPr/>
          <p:nvPr/>
        </p:nvSpPr>
        <p:spPr>
          <a:xfrm>
            <a:off x="1696975" y="1958300"/>
            <a:ext cx="24129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3.3 Generar modelo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g6c0ee9882f_3_34"/>
          <p:cNvSpPr txBox="1"/>
          <p:nvPr/>
        </p:nvSpPr>
        <p:spPr>
          <a:xfrm>
            <a:off x="1585200" y="2468700"/>
            <a:ext cx="31089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Project -&gt; Add New Item…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Data en el menú de la izquierda y luego 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ADO.NET Entity Data Model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Ingrese el nombre y haga clic en Aceptar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Esto inicia 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Entity Data Model Wizard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Generate from Database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6" name="Google Shape;146;g6c0ee9882f_3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100" y="1750400"/>
            <a:ext cx="3641125" cy="32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c0ee9882f_3_9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52" name="Google Shape;152;g6c0ee9882f_3_94"/>
          <p:cNvSpPr txBox="1"/>
          <p:nvPr/>
        </p:nvSpPr>
        <p:spPr>
          <a:xfrm>
            <a:off x="1528975" y="192075"/>
            <a:ext cx="36765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6. </a:t>
            </a: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la conexión a la base de datos que creó en la primera sección, ingrese el nombre de la cadena de conexión y haga clic en Next.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7. Haga clic en la casilla de verificación junto a "Tables" para importar todas las tablas y haga clic en "Finish".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8. Finalmente el nuevo modelo se agrega a su proyecto y se abre para que pueda verlo en Entity Framework Designer. También se ha agregado un archivo App.config a su proyecto con los detalles de conexión para la base de datos.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3" name="Google Shape;153;g6c0ee9882f_3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600" y="149963"/>
            <a:ext cx="2663588" cy="236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6c0ee9882f_3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313" y="2597550"/>
            <a:ext cx="2668174" cy="236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6c0ee9882f_3_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8075" y="3198550"/>
            <a:ext cx="2539375" cy="166327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0ee9882f_3_1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R"/>
              <a:t>4. Model-First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1" name="Google Shape;161;g6c0ee9882f_3_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grpSp>
        <p:nvGrpSpPr>
          <p:cNvPr id="162" name="Google Shape;162;g6c0ee9882f_3_11"/>
          <p:cNvGrpSpPr/>
          <p:nvPr/>
        </p:nvGrpSpPr>
        <p:grpSpPr>
          <a:xfrm>
            <a:off x="8141379" y="650437"/>
            <a:ext cx="369725" cy="356065"/>
            <a:chOff x="2583325" y="2972875"/>
            <a:chExt cx="462850" cy="445750"/>
          </a:xfrm>
        </p:grpSpPr>
        <p:sp>
          <p:nvSpPr>
            <p:cNvPr id="163" name="Google Shape;163;g6c0ee9882f_3_1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6c0ee9882f_3_1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6c0ee9882f_3_11"/>
          <p:cNvSpPr txBox="1"/>
          <p:nvPr/>
        </p:nvSpPr>
        <p:spPr>
          <a:xfrm>
            <a:off x="1573950" y="1906575"/>
            <a:ext cx="31089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Project -&gt; Add New Item…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Data en el menú de la izquierda y luego 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ADO.NET Entity Data Model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Ingrese el nombre y haga clic en Aceptar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Esto inicia 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Entity Data Model Wizard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Generate from Database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6" name="Google Shape;166;g6c0ee9882f_3_11"/>
          <p:cNvSpPr/>
          <p:nvPr/>
        </p:nvSpPr>
        <p:spPr>
          <a:xfrm>
            <a:off x="1696975" y="1441150"/>
            <a:ext cx="24129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4.1 </a:t>
            </a: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Generar modelo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7" name="Google Shape;167;g6c0ee9882f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5250" y="1352575"/>
            <a:ext cx="3762751" cy="3353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0ee9882f_3_17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id="173" name="Google Shape;173;g6c0ee9882f_3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225" y="87812"/>
            <a:ext cx="2518550" cy="300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6c0ee9882f_3_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425" y="113288"/>
            <a:ext cx="2664013" cy="295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6c0ee9882f_3_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3275" y="3176524"/>
            <a:ext cx="2790149" cy="184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g6c0ee9882f_3_171"/>
          <p:cNvSpPr txBox="1"/>
          <p:nvPr/>
        </p:nvSpPr>
        <p:spPr>
          <a:xfrm>
            <a:off x="1416775" y="163500"/>
            <a:ext cx="22485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Entity Framework Designer se abre con un modelo en blanco. Ahora podemos comenzar a agregar entidades, propiedades y asociaciones al modelo.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7" name="Google Shape;177;g6c0ee9882f_3_171"/>
          <p:cNvSpPr txBox="1"/>
          <p:nvPr/>
        </p:nvSpPr>
        <p:spPr>
          <a:xfrm>
            <a:off x="1365975" y="3068600"/>
            <a:ext cx="22095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Ahora tenemos un modelo simple del que podemos generar una base de datos y usarla para leer y escribir datos.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c0ee9882f_3_27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83" name="Google Shape;183;g6c0ee9882f_3_272"/>
          <p:cNvSpPr txBox="1"/>
          <p:nvPr/>
        </p:nvSpPr>
        <p:spPr>
          <a:xfrm>
            <a:off x="1568350" y="180825"/>
            <a:ext cx="3502200" cy="28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Avancemos y generemos la base de datos.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Design surface</a:t>
            </a: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-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Generate Database from Model…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en Add Connection... ingrese el nombre del modelo creado como nombre de la base de datos.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en OK y se le preguntará si desea crear una nueva base de datos, seleccione Sí.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Siguiente y Entity Framework Designer calculará un script para crear el esquema de la base de datos.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Dar click en Finalizar y Ejecutar.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4" name="Google Shape;184;g6c0ee9882f_3_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577" y="56225"/>
            <a:ext cx="2543149" cy="36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6c0ee9882f_3_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450" y="2754950"/>
            <a:ext cx="1947950" cy="22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0ee9882f_3_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R"/>
              <a:t>5. Code-First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1" name="Google Shape;191;g6c0ee9882f_3_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grpSp>
        <p:nvGrpSpPr>
          <p:cNvPr id="192" name="Google Shape;192;g6c0ee9882f_3_19"/>
          <p:cNvGrpSpPr/>
          <p:nvPr/>
        </p:nvGrpSpPr>
        <p:grpSpPr>
          <a:xfrm>
            <a:off x="8141379" y="650437"/>
            <a:ext cx="369725" cy="356065"/>
            <a:chOff x="2583325" y="2972875"/>
            <a:chExt cx="462850" cy="445750"/>
          </a:xfrm>
        </p:grpSpPr>
        <p:sp>
          <p:nvSpPr>
            <p:cNvPr id="193" name="Google Shape;193;g6c0ee9882f_3_1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6c0ee9882f_3_1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g6c0ee9882f_3_19"/>
          <p:cNvSpPr/>
          <p:nvPr/>
        </p:nvSpPr>
        <p:spPr>
          <a:xfrm>
            <a:off x="1567700" y="1328100"/>
            <a:ext cx="24129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.1 Crear la aplicación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g6c0ee9882f_3_19"/>
          <p:cNvSpPr txBox="1"/>
          <p:nvPr/>
        </p:nvSpPr>
        <p:spPr>
          <a:xfrm>
            <a:off x="1567700" y="1812125"/>
            <a:ext cx="6802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Abra Visual Studio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File -&gt; New -&gt; Project…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Seleccione Windows en el menú de la izquierda y Console Application.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Crear proyecto.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0ee9882f_3_1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02" name="Google Shape;202;g6c0ee9882f_3_116"/>
          <p:cNvSpPr/>
          <p:nvPr/>
        </p:nvSpPr>
        <p:spPr>
          <a:xfrm>
            <a:off x="1730700" y="327500"/>
            <a:ext cx="24129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.2 Crear el modelo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g6c0ee9882f_3_116"/>
          <p:cNvSpPr txBox="1"/>
          <p:nvPr/>
        </p:nvSpPr>
        <p:spPr>
          <a:xfrm>
            <a:off x="1696975" y="876925"/>
            <a:ext cx="6802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Definir las clases.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4" name="Google Shape;204;g6c0ee9882f_3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100" y="1297075"/>
            <a:ext cx="5891209" cy="28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c0ee9882f_3_1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10" name="Google Shape;210;g6c0ee9882f_3_126"/>
          <p:cNvSpPr/>
          <p:nvPr/>
        </p:nvSpPr>
        <p:spPr>
          <a:xfrm>
            <a:off x="1730700" y="327500"/>
            <a:ext cx="24129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5.3 Crear un Context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g6c0ee9882f_3_126"/>
          <p:cNvSpPr txBox="1"/>
          <p:nvPr/>
        </p:nvSpPr>
        <p:spPr>
          <a:xfrm>
            <a:off x="1696975" y="876925"/>
            <a:ext cx="6802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Context representa una sesión con la base de datos, nos permite consultar y guardar datos.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define un Context que deriva de System.Data.Entity.DbContext y expone un DbSe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t&lt;TEntity&gt; </a:t>
            </a:r>
            <a:r>
              <a:rPr lang="es-CR" sz="1200">
                <a:solidFill>
                  <a:srgbClr val="171717"/>
                </a:solidFill>
                <a:highlight>
                  <a:srgbClr val="FFFFFF"/>
                </a:highlight>
              </a:rPr>
              <a:t> </a:t>
            </a: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cada clase de nuestro modelo. 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2" name="Google Shape;212;g6c0ee9882f_3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50" y="1866751"/>
            <a:ext cx="6363474" cy="7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6c0ee9882f_3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6238" y="2797925"/>
            <a:ext cx="6278299" cy="13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c0ee9882f_3_1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pic>
        <p:nvPicPr>
          <p:cNvPr id="219" name="Google Shape;219;g6c0ee9882f_3_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000" y="69425"/>
            <a:ext cx="4816999" cy="369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6c0ee9882f_3_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9425" y="3766075"/>
            <a:ext cx="6441625" cy="12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6c0ee9882f_3_136"/>
          <p:cNvSpPr/>
          <p:nvPr/>
        </p:nvSpPr>
        <p:spPr>
          <a:xfrm>
            <a:off x="4682775" y="804325"/>
            <a:ext cx="371100" cy="12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c0ee9882f_3_136"/>
          <p:cNvSpPr/>
          <p:nvPr/>
        </p:nvSpPr>
        <p:spPr>
          <a:xfrm>
            <a:off x="2439850" y="1551975"/>
            <a:ext cx="505800" cy="129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6c0ee9882f_3_136"/>
          <p:cNvSpPr/>
          <p:nvPr/>
        </p:nvSpPr>
        <p:spPr>
          <a:xfrm>
            <a:off x="5143725" y="739675"/>
            <a:ext cx="20517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latin typeface="Quattrocento Sans"/>
                <a:ea typeface="Quattrocento Sans"/>
                <a:cs typeface="Quattrocento Sans"/>
                <a:sym typeface="Quattrocento Sans"/>
              </a:rPr>
              <a:t>Nueva instancia de Context.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g6c0ee9882f_3_136"/>
          <p:cNvSpPr/>
          <p:nvPr/>
        </p:nvSpPr>
        <p:spPr>
          <a:xfrm>
            <a:off x="983950" y="1487325"/>
            <a:ext cx="1344000" cy="2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latin typeface="Quattrocento Sans"/>
                <a:ea typeface="Quattrocento Sans"/>
                <a:cs typeface="Quattrocento Sans"/>
                <a:sym typeface="Quattrocento Sans"/>
              </a:rPr>
              <a:t>Agregando datos.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CR"/>
              <a:t>ENTITY FRAMEWORK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4643425" y="1308950"/>
            <a:ext cx="41070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▪"/>
            </a:pPr>
            <a:r>
              <a:rPr lang="es-CR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 Framework es un ORM (</a:t>
            </a:r>
            <a:r>
              <a:rPr i="1" lang="es-CR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  Relational Mapper</a:t>
            </a:r>
            <a:r>
              <a:rPr lang="es-CR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en español, Mapeador Relacional de Objetos) cuya función principal como herramienta corresponde a </a:t>
            </a:r>
            <a:r>
              <a:rPr b="1" lang="es-CR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simplificar el mapeo entre objetos en el software a las tablas y columnas de la  base de datos relacional. </a:t>
            </a:r>
            <a:endParaRPr b="1"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Char char="▪"/>
            </a:pPr>
            <a:r>
              <a:rPr lang="es-CR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 lanzamiento se dio en el año 2008, y corresponde al principal medio de Microsoft para interactuar entre aplicaciones .NET y bases de datos relacionales. 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CR"/>
            </a:br>
            <a:endParaRPr/>
          </a:p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8141381" y="650436"/>
            <a:ext cx="369725" cy="356065"/>
            <a:chOff x="2583325" y="2972875"/>
            <a:chExt cx="462850" cy="445750"/>
          </a:xfrm>
        </p:grpSpPr>
        <p:sp>
          <p:nvSpPr>
            <p:cNvPr id="57" name="Google Shape;57;p2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c0ee9882f_3_15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30" name="Google Shape;230;g6c0ee9882f_3_152"/>
          <p:cNvSpPr/>
          <p:nvPr/>
        </p:nvSpPr>
        <p:spPr>
          <a:xfrm>
            <a:off x="1730700" y="327500"/>
            <a:ext cx="26991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¿Dónde está mi base de datos?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g6c0ee9882f_3_152"/>
          <p:cNvSpPr txBox="1"/>
          <p:nvPr/>
        </p:nvSpPr>
        <p:spPr>
          <a:xfrm>
            <a:off x="1696975" y="876925"/>
            <a:ext cx="6802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Por convención, DbContext ha creado una base de datos.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base de datos lleva el nombre del nombre completo del contexto derivado, en nuestro caso, que es CodeFirstNewDatabaseSample.BloggingContext.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22222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Puede conectarse a esta base de datos utilizando Server Explorer en Visual Studio: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2" name="Google Shape;232;g6c0ee9882f_3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975" y="1950600"/>
            <a:ext cx="3196550" cy="21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6c0ee9882f_3_152"/>
          <p:cNvSpPr txBox="1"/>
          <p:nvPr/>
        </p:nvSpPr>
        <p:spPr>
          <a:xfrm>
            <a:off x="1613925" y="1860650"/>
            <a:ext cx="35814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View -&gt; Server Explorer</a:t>
            </a:r>
            <a:endParaRPr sz="1200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derecho en Data Connections y seleccionar Add Connection…</a:t>
            </a:r>
            <a:endParaRPr sz="1200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 to either LocalDB or SQL Express, depending on which one you have installed.</a:t>
            </a:r>
            <a:endParaRPr sz="1200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04800" lvl="0" marL="45720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200"/>
              <a:buFont typeface="Quattrocento Sans"/>
              <a:buAutoNum type="arabicPeriod"/>
            </a:pPr>
            <a:r>
              <a:rPr lang="es-CR" sz="12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Ahora podemos inspeccionar el esquema que el modo Code First creó. DbContext resolvió qué clases incluir al modelo al observar las propiedades de DbSet. </a:t>
            </a:r>
            <a:endParaRPr sz="1200">
              <a:solidFill>
                <a:srgbClr val="171717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381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200">
                <a:solidFill>
                  <a:srgbClr val="17171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deben utilizan las convenciones de Code First para determinar nombres de tablas, columnas, tipos de datos, claves principales, etc.</a:t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c0ee9882f_3_18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R"/>
              <a:t>5.  DbContext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9" name="Google Shape;239;g6c0ee9882f_3_18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grpSp>
        <p:nvGrpSpPr>
          <p:cNvPr id="240" name="Google Shape;240;g6c0ee9882f_3_188"/>
          <p:cNvGrpSpPr/>
          <p:nvPr/>
        </p:nvGrpSpPr>
        <p:grpSpPr>
          <a:xfrm>
            <a:off x="8141379" y="650437"/>
            <a:ext cx="369725" cy="356065"/>
            <a:chOff x="2583325" y="2972875"/>
            <a:chExt cx="462850" cy="445750"/>
          </a:xfrm>
        </p:grpSpPr>
        <p:sp>
          <p:nvSpPr>
            <p:cNvPr id="241" name="Google Shape;241;g6c0ee9882f_3_18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6c0ee9882f_3_18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g6c0ee9882f_3_188"/>
          <p:cNvSpPr txBox="1"/>
          <p:nvPr/>
        </p:nvSpPr>
        <p:spPr>
          <a:xfrm>
            <a:off x="1647025" y="1356225"/>
            <a:ext cx="6627600" cy="1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La clase DbContext es una parte integral de Entity Framework.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Una instancia de la clase DbContext representa una sesión con la base de datos que permite consultar y guardar instancias de sus entidades en la base de datos, además es responsable de abrir y administrar las conexiones a la base de datos. </a:t>
            </a:r>
            <a:endParaRPr/>
          </a:p>
        </p:txBody>
      </p:sp>
      <p:sp>
        <p:nvSpPr>
          <p:cNvPr id="244" name="Google Shape;244;g6c0ee9882f_3_188"/>
          <p:cNvSpPr txBox="1"/>
          <p:nvPr/>
        </p:nvSpPr>
        <p:spPr>
          <a:xfrm>
            <a:off x="1737600" y="2653750"/>
            <a:ext cx="47439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La clase DbContext nos permite realizar las siguientes tareas: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Quattrocento Sans"/>
              <a:buChar char="➔"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Administrar la conexión de la base de datos.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➔"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Configuración del modelo y relaciones.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➔"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Consultas a la base de datos.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➔"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Guardar datos en la base de datos.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➔"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Configurar el seguimiento de cambios.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➔"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Gestión de transacciones.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c0ee9882f_3_2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50" name="Google Shape;250;g6c0ee9882f_3_213"/>
          <p:cNvSpPr/>
          <p:nvPr/>
        </p:nvSpPr>
        <p:spPr>
          <a:xfrm>
            <a:off x="1730700" y="327500"/>
            <a:ext cx="55323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5.1</a:t>
            </a: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Agregar datos a la base de datos vía DbContext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1" name="Google Shape;251;g6c0ee9882f_3_213"/>
          <p:cNvSpPr txBox="1"/>
          <p:nvPr/>
        </p:nvSpPr>
        <p:spPr>
          <a:xfrm>
            <a:off x="1696975" y="876925"/>
            <a:ext cx="6802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Los métodos clave para agregar entidades a través de DbContext se describen a continuación.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➔"/>
            </a:pPr>
            <a:r>
              <a:rPr lang="es-CR" sz="1100">
                <a:latin typeface="Courier New"/>
                <a:ea typeface="Courier New"/>
                <a:cs typeface="Courier New"/>
                <a:sym typeface="Courier New"/>
              </a:rPr>
              <a:t>Add&lt;TEntity&gt;(TEntity entity)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s-CR" sz="1100">
                <a:latin typeface="Courier New"/>
                <a:ea typeface="Courier New"/>
                <a:cs typeface="Courier New"/>
                <a:sym typeface="Courier New"/>
              </a:rPr>
              <a:t>Add(object entity)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s-CR" sz="1100">
                <a:latin typeface="Courier New"/>
                <a:ea typeface="Courier New"/>
                <a:cs typeface="Courier New"/>
                <a:sym typeface="Courier New"/>
              </a:rPr>
              <a:t>AddRange(IEnumerable&lt;object&gt; entities)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es-CR" sz="1100">
                <a:latin typeface="Courier New"/>
                <a:ea typeface="Courier New"/>
                <a:cs typeface="Courier New"/>
                <a:sym typeface="Courier New"/>
              </a:rPr>
              <a:t>AddRange(params object[] entities)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Un ejemplo para agregar datos a la base de datos, a través del método Add,  se muestra a continuación.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2" name="Google Shape;252;g6c0ee9882f_3_213"/>
          <p:cNvSpPr txBox="1"/>
          <p:nvPr/>
        </p:nvSpPr>
        <p:spPr>
          <a:xfrm>
            <a:off x="1888750" y="3109075"/>
            <a:ext cx="5998200" cy="1706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8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// with type parameter</a:t>
            </a:r>
            <a:endParaRPr sz="1100">
              <a:solidFill>
                <a:srgbClr val="008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author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"William"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"Shakespeare"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6666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6666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latin typeface="Courier New"/>
                <a:ea typeface="Courier New"/>
                <a:cs typeface="Courier New"/>
                <a:sym typeface="Courier New"/>
              </a:rPr>
              <a:t>SaveChanges</a:t>
            </a:r>
            <a:r>
              <a:rPr lang="es-CR" sz="1100">
                <a:solidFill>
                  <a:srgbClr val="6666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0ee9882f_3_2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58" name="Google Shape;258;g6c0ee9882f_3_231"/>
          <p:cNvSpPr/>
          <p:nvPr/>
        </p:nvSpPr>
        <p:spPr>
          <a:xfrm>
            <a:off x="1730700" y="327500"/>
            <a:ext cx="55323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5.1 Agregar datos a la base de datos vía DbContext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g6c0ee9882f_3_231"/>
          <p:cNvSpPr txBox="1"/>
          <p:nvPr/>
        </p:nvSpPr>
        <p:spPr>
          <a:xfrm>
            <a:off x="1696975" y="876925"/>
            <a:ext cx="68028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El método AddRange se usa para agregar múltiples objetos a la base de datos en una sola llamada de método. A continuación un ejemplo.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g6c0ee9882f_3_231"/>
          <p:cNvSpPr txBox="1"/>
          <p:nvPr/>
        </p:nvSpPr>
        <p:spPr>
          <a:xfrm>
            <a:off x="1730700" y="1580125"/>
            <a:ext cx="6442800" cy="247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context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SampleContext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author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"Stephen"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"King"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books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"It"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author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"Carrie"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author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CR" sz="1100">
                <a:solidFill>
                  <a:srgbClr val="0000FF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Book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"Misery"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author 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AddRange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books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6666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SaveChanges</a:t>
            </a:r>
            <a:r>
              <a:rPr lang="es-CR" sz="1100">
                <a:solidFill>
                  <a:srgbClr val="6666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s-CR" sz="1100">
                <a:highlight>
                  <a:srgbClr val="CCCCCC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1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0ee9882f_3_24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66" name="Google Shape;266;g6c0ee9882f_3_240"/>
          <p:cNvSpPr/>
          <p:nvPr/>
        </p:nvSpPr>
        <p:spPr>
          <a:xfrm>
            <a:off x="1730700" y="327500"/>
            <a:ext cx="55323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5.2 Modificar datos de la base de datos vía DbContext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g6c0ee9882f_3_240"/>
          <p:cNvSpPr txBox="1"/>
          <p:nvPr/>
        </p:nvSpPr>
        <p:spPr>
          <a:xfrm>
            <a:off x="1696975" y="876925"/>
            <a:ext cx="6802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El enfoque que se adopte para modificar entidades depende de si el contexto está rastreando actualmente la entidad que se está modificando o no.</a:t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g6c0ee9882f_3_240"/>
          <p:cNvSpPr txBox="1"/>
          <p:nvPr/>
        </p:nvSpPr>
        <p:spPr>
          <a:xfrm>
            <a:off x="2242900" y="1653150"/>
            <a:ext cx="5998200" cy="100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author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AuthorId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00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6666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A52A2A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"Bill"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6666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SaveChanges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08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g6c0ee9882f_3_240"/>
          <p:cNvSpPr txBox="1"/>
          <p:nvPr/>
        </p:nvSpPr>
        <p:spPr>
          <a:xfrm>
            <a:off x="1444675" y="2799900"/>
            <a:ext cx="70551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El ejemplo anterior se utiliza cuando rastreamos la entidad por el ID, sin embargo, en caso de querer rastrearlo por una columna se realiza de la siguiente manera. </a:t>
            </a:r>
            <a:endParaRPr/>
          </a:p>
        </p:txBody>
      </p:sp>
      <p:sp>
        <p:nvSpPr>
          <p:cNvPr id="270" name="Google Shape;270;g6c0ee9882f_3_240"/>
          <p:cNvSpPr txBox="1"/>
          <p:nvPr/>
        </p:nvSpPr>
        <p:spPr>
          <a:xfrm>
            <a:off x="2242900" y="3429500"/>
            <a:ext cx="5953200" cy="129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(var context = new SchoolContext())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var std = context.Students.First&lt;Student&gt;(); 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std.FirstName = </a:t>
            </a:r>
            <a:r>
              <a:rPr lang="es-CR" sz="1100">
                <a:solidFill>
                  <a:srgbClr val="A3151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"Steve"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context.SaveChanges();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c0ee9882f_3_25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276" name="Google Shape;276;g6c0ee9882f_3_251"/>
          <p:cNvSpPr/>
          <p:nvPr/>
        </p:nvSpPr>
        <p:spPr>
          <a:xfrm>
            <a:off x="1730700" y="327500"/>
            <a:ext cx="55323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5.3 Eliminar datos de la base de datos vía DbContext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7" name="Google Shape;277;g6c0ee9882f_3_251"/>
          <p:cNvSpPr txBox="1"/>
          <p:nvPr/>
        </p:nvSpPr>
        <p:spPr>
          <a:xfrm>
            <a:off x="1696975" y="876925"/>
            <a:ext cx="68028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Se deben utilizar los métodos DbSet.Remove () o DbContext.Remove para eliminar un registro en la tabla de la base de datos.</a:t>
            </a:r>
            <a:endParaRPr sz="2100">
              <a:solidFill>
                <a:srgbClr val="222222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g6c0ee9882f_3_251"/>
          <p:cNvSpPr txBox="1"/>
          <p:nvPr/>
        </p:nvSpPr>
        <p:spPr>
          <a:xfrm>
            <a:off x="1484025" y="1506500"/>
            <a:ext cx="7296600" cy="71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Authors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Single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AuthorId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CR" sz="1100">
                <a:solidFill>
                  <a:srgbClr val="00666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>
              <a:solidFill>
                <a:srgbClr val="6666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CR" sz="1100">
                <a:solidFill>
                  <a:srgbClr val="5555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SaveChanges</a:t>
            </a:r>
            <a:r>
              <a:rPr lang="es-CR" sz="1100">
                <a:solidFill>
                  <a:srgbClr val="6666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79" name="Google Shape;279;g6c0ee9882f_3_251"/>
          <p:cNvSpPr txBox="1"/>
          <p:nvPr/>
        </p:nvSpPr>
        <p:spPr>
          <a:xfrm>
            <a:off x="1696975" y="3030000"/>
            <a:ext cx="6577800" cy="1023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(var context = new SchoolContext())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{  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     var lst = context.Students;</a:t>
            </a:r>
            <a:endParaRPr sz="1100"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None/>
            </a:pPr>
            <a:r>
              <a:rPr lang="es-CR" sz="1100"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280" name="Google Shape;280;g6c0ee9882f_3_251"/>
          <p:cNvSpPr/>
          <p:nvPr/>
        </p:nvSpPr>
        <p:spPr>
          <a:xfrm>
            <a:off x="1730700" y="2447350"/>
            <a:ext cx="5532300" cy="356100"/>
          </a:xfrm>
          <a:prstGeom prst="rect">
            <a:avLst/>
          </a:prstGeom>
          <a:solidFill>
            <a:srgbClr val="B7B7B7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5.4 Recuperar datos de la base de datos vía DbContext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6c0ee9882f_3_265"/>
          <p:cNvSpPr/>
          <p:nvPr/>
        </p:nvSpPr>
        <p:spPr>
          <a:xfrm>
            <a:off x="2235200" y="1756229"/>
            <a:ext cx="6515100" cy="16401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6c0ee9882f_3_265"/>
          <p:cNvSpPr txBox="1"/>
          <p:nvPr>
            <p:ph type="ctrTitle"/>
          </p:nvPr>
        </p:nvSpPr>
        <p:spPr>
          <a:xfrm>
            <a:off x="2431100" y="2104775"/>
            <a:ext cx="6319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R"/>
              <a:t>Ahora veamos un poco de código….</a:t>
            </a:r>
            <a:endParaRPr/>
          </a:p>
        </p:txBody>
      </p:sp>
      <p:sp>
        <p:nvSpPr>
          <p:cNvPr id="287" name="Google Shape;287;g6c0ee9882f_3_265"/>
          <p:cNvSpPr txBox="1"/>
          <p:nvPr/>
        </p:nvSpPr>
        <p:spPr>
          <a:xfrm>
            <a:off x="3244025" y="3431775"/>
            <a:ext cx="5573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173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>
            <p:ph idx="4294967295" type="ctrTitle"/>
          </p:nvPr>
        </p:nvSpPr>
        <p:spPr>
          <a:xfrm>
            <a:off x="1447825" y="172249"/>
            <a:ext cx="6013800" cy="16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</a:pPr>
            <a:r>
              <a:rPr b="1" i="0" lang="es-CR" sz="4000" u="none" cap="none" strike="noStrike">
                <a:solidFill>
                  <a:srgbClr val="363636"/>
                </a:solidFill>
                <a:latin typeface="Barlow"/>
                <a:ea typeface="Barlow"/>
                <a:cs typeface="Barlow"/>
                <a:sym typeface="Barlow"/>
              </a:rPr>
              <a:t>¿</a:t>
            </a:r>
            <a:r>
              <a:rPr lang="es-CR" sz="4000">
                <a:solidFill>
                  <a:srgbClr val="363636"/>
                </a:solidFill>
              </a:rPr>
              <a:t>Cuáles son su principales ventajas</a:t>
            </a:r>
            <a:r>
              <a:rPr b="1" i="0" lang="es-CR" sz="4000" u="none" cap="none" strike="noStrike">
                <a:solidFill>
                  <a:srgbClr val="363636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b="1" i="0" sz="4000" u="none" cap="none" strike="noStrike">
              <a:solidFill>
                <a:srgbClr val="36363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1561525" y="1761025"/>
            <a:ext cx="63072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A continuación se muestra las principales ventajas que ofrecen los ORM: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Mapear un modelo conceptual a un modelo de base de datos orientado a objetos.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Crear bases de datos y mantener el esquema en línea con los cambios en el modelo.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Generar SQL y ejecutarlo contra la base de datos.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 Gestionar transacciones.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Dar seguimiento de los objetos que se han recuperado de la base de datos. </a:t>
            </a:r>
            <a:r>
              <a:rPr b="0" i="0" lang="es-CR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s-CR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173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0ee9882f_1_0"/>
          <p:cNvSpPr txBox="1"/>
          <p:nvPr>
            <p:ph idx="4294967295" type="ctrTitle"/>
          </p:nvPr>
        </p:nvSpPr>
        <p:spPr>
          <a:xfrm>
            <a:off x="1447825" y="172250"/>
            <a:ext cx="6908700" cy="10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</a:pPr>
            <a:r>
              <a:rPr b="1" i="0" lang="es-CR" sz="3000" u="none" cap="none" strike="noStrike">
                <a:solidFill>
                  <a:srgbClr val="363636"/>
                </a:solidFill>
                <a:latin typeface="Barlow"/>
                <a:ea typeface="Barlow"/>
                <a:cs typeface="Barlow"/>
                <a:sym typeface="Barlow"/>
              </a:rPr>
              <a:t>¿</a:t>
            </a:r>
            <a:r>
              <a:rPr lang="es-CR" sz="3000">
                <a:solidFill>
                  <a:srgbClr val="363636"/>
                </a:solidFill>
              </a:rPr>
              <a:t>Cómo se utiliza Entity Framework</a:t>
            </a:r>
            <a:r>
              <a:rPr b="1" i="0" lang="es-CR" sz="3000" u="none" cap="none" strike="noStrike">
                <a:solidFill>
                  <a:srgbClr val="363636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b="1" i="0" sz="3000" u="none" cap="none" strike="noStrike">
              <a:solidFill>
                <a:srgbClr val="36363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" name="Google Shape;71;g6c0ee9882f_1_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72" name="Google Shape;72;g6c0ee9882f_1_0"/>
          <p:cNvSpPr txBox="1"/>
          <p:nvPr/>
        </p:nvSpPr>
        <p:spPr>
          <a:xfrm>
            <a:off x="1660900" y="1297200"/>
            <a:ext cx="69087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Entity Framework es el ORM de Microsoft, con versiones tanto para la plataforma .NET tradicional como para .NET Core. Los últimos lanzamientos de Microsoft corresponden a: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6c0ee9882f_1_0"/>
          <p:cNvSpPr/>
          <p:nvPr/>
        </p:nvSpPr>
        <p:spPr>
          <a:xfrm>
            <a:off x="1825575" y="2508575"/>
            <a:ext cx="2412900" cy="58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 Framework 6 (EF6)</a:t>
            </a:r>
            <a:endParaRPr b="1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4" name="Google Shape;74;g6c0ee9882f_1_0"/>
          <p:cNvSpPr/>
          <p:nvPr/>
        </p:nvSpPr>
        <p:spPr>
          <a:xfrm>
            <a:off x="5699175" y="2508575"/>
            <a:ext cx="2412900" cy="587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C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Entity Framework Core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g6c0ee9882f_1_0"/>
          <p:cNvSpPr txBox="1"/>
          <p:nvPr/>
        </p:nvSpPr>
        <p:spPr>
          <a:xfrm>
            <a:off x="1409325" y="3497950"/>
            <a:ext cx="7038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Es importante considerar que las capacidades de Entity Framework en .NET "tradicional" (EF6) y en .NET Core (EF Core) son completamente diferentes. EF Core está diseñada como una versión más ligera y extensible de la versión tradicional de EF.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2235200" y="1756229"/>
            <a:ext cx="6515100" cy="1640114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>
            <p:ph type="ctrTitle"/>
          </p:nvPr>
        </p:nvSpPr>
        <p:spPr>
          <a:xfrm>
            <a:off x="2431150" y="1846200"/>
            <a:ext cx="6319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R"/>
              <a:t>Modos de uso</a:t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904341" y="3474689"/>
            <a:ext cx="491308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C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244025" y="3431775"/>
            <a:ext cx="5573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R" sz="1200">
                <a:latin typeface="Quattrocento Sans"/>
                <a:ea typeface="Quattrocento Sans"/>
                <a:cs typeface="Quattrocento Sans"/>
                <a:sym typeface="Quattrocento Sans"/>
              </a:rPr>
              <a:t>…. que </a:t>
            </a:r>
            <a:r>
              <a:rPr lang="es-CR" sz="1200">
                <a:latin typeface="Quattrocento Sans"/>
                <a:ea typeface="Quattrocento Sans"/>
                <a:cs typeface="Quattrocento Sans"/>
                <a:sym typeface="Quattrocento Sans"/>
              </a:rPr>
              <a:t>se pueden utilizar al momento de mapear las clases del software orientado a objetos y las tablas en la  base de datos relacional.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7173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0ee9882f_0_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89" name="Google Shape;89;g6c0ee9882f_0_0"/>
          <p:cNvSpPr/>
          <p:nvPr/>
        </p:nvSpPr>
        <p:spPr>
          <a:xfrm>
            <a:off x="1445125" y="211125"/>
            <a:ext cx="1893600" cy="1000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>
                <a:latin typeface="Quattrocento Sans"/>
                <a:ea typeface="Quattrocento Sans"/>
                <a:cs typeface="Quattrocento Sans"/>
                <a:sym typeface="Quattrocento Sans"/>
              </a:rPr>
              <a:t>CODE-FIRST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g6c0ee9882f_0_0"/>
          <p:cNvSpPr/>
          <p:nvPr/>
        </p:nvSpPr>
        <p:spPr>
          <a:xfrm>
            <a:off x="1445125" y="1587375"/>
            <a:ext cx="1893600" cy="1000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>
                <a:latin typeface="Quattrocento Sans"/>
                <a:ea typeface="Quattrocento Sans"/>
                <a:cs typeface="Quattrocento Sans"/>
                <a:sym typeface="Quattrocento Sans"/>
              </a:rPr>
              <a:t>MODEL-FIRST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g6c0ee9882f_0_0"/>
          <p:cNvSpPr/>
          <p:nvPr/>
        </p:nvSpPr>
        <p:spPr>
          <a:xfrm>
            <a:off x="1481750" y="3013250"/>
            <a:ext cx="1893600" cy="10005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R">
                <a:latin typeface="Quattrocento Sans"/>
                <a:ea typeface="Quattrocento Sans"/>
                <a:cs typeface="Quattrocento Sans"/>
                <a:sym typeface="Quattrocento Sans"/>
              </a:rPr>
              <a:t>DATABASE-</a:t>
            </a:r>
            <a:r>
              <a:rPr b="1" lang="es-CR">
                <a:latin typeface="Quattrocento Sans"/>
                <a:ea typeface="Quattrocento Sans"/>
                <a:cs typeface="Quattrocento Sans"/>
                <a:sym typeface="Quattrocento Sans"/>
              </a:rPr>
              <a:t>FIRST</a:t>
            </a:r>
            <a:endParaRPr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g6c0ee9882f_0_0"/>
          <p:cNvSpPr/>
          <p:nvPr/>
        </p:nvSpPr>
        <p:spPr>
          <a:xfrm>
            <a:off x="3642450" y="211126"/>
            <a:ext cx="5248500" cy="1000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R" sz="1200">
                <a:latin typeface="Quattrocento Sans"/>
                <a:ea typeface="Quattrocento Sans"/>
                <a:cs typeface="Quattrocento Sans"/>
                <a:sym typeface="Quattrocento Sans"/>
              </a:rPr>
              <a:t>En este caso Entity Framework creará las entidades orientadas a objetos (las clases) de manera automática, y las actualizará en caso de que existan cambios en la base de datos subyacente.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g6c0ee9882f_0_0"/>
          <p:cNvSpPr/>
          <p:nvPr/>
        </p:nvSpPr>
        <p:spPr>
          <a:xfrm>
            <a:off x="3642450" y="1587376"/>
            <a:ext cx="5248500" cy="1000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es-CR" sz="1200">
                <a:latin typeface="Quattrocento Sans"/>
                <a:ea typeface="Quattrocento Sans"/>
                <a:cs typeface="Quattrocento Sans"/>
                <a:sym typeface="Quattrocento Sans"/>
              </a:rPr>
              <a:t>ste caso se refiere a crear el modelo de base de datos visualmente, se utiliza el Diseñador de Modelos de Visual Studio. Entity Framework se encarga de generar la base de datos subyacente o modificarla. 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4" name="Google Shape;94;g6c0ee9882f_0_0"/>
          <p:cNvSpPr/>
          <p:nvPr/>
        </p:nvSpPr>
        <p:spPr>
          <a:xfrm>
            <a:off x="3642450" y="3013251"/>
            <a:ext cx="5248500" cy="1000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R" sz="1200">
                <a:latin typeface="Quattrocento Sans"/>
                <a:ea typeface="Quattrocento Sans"/>
                <a:cs typeface="Quattrocento Sans"/>
                <a:sym typeface="Quattrocento Sans"/>
              </a:rPr>
              <a:t>Se definen las clases en el código, y Entity Framework se encarga de generar la base de datos y todo lo necesario ya sean relaciones y propiedades de las tablas y columnas. Se tiene máximo control sobre el código del modelo de base de datos en C#.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g6c0ee9882f_0_0"/>
          <p:cNvSpPr txBox="1"/>
          <p:nvPr/>
        </p:nvSpPr>
        <p:spPr>
          <a:xfrm>
            <a:off x="1481750" y="4281575"/>
            <a:ext cx="67368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CR" sz="1100">
                <a:latin typeface="Quattrocento Sans"/>
                <a:ea typeface="Quattrocento Sans"/>
                <a:cs typeface="Quattrocento Sans"/>
                <a:sym typeface="Quattrocento Sans"/>
              </a:rPr>
              <a:t>Los tres modos de trabajos descritos anteriormente están completamente soportados por EF 6.  Sin embargo, EF Core solamente soporta el modo “Code First” y un poco de DataBase First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7B7B7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c0ee9882f_1_12"/>
          <p:cNvSpPr/>
          <p:nvPr/>
        </p:nvSpPr>
        <p:spPr>
          <a:xfrm>
            <a:off x="2235200" y="1756229"/>
            <a:ext cx="6515100" cy="1640100"/>
          </a:xfrm>
          <a:prstGeom prst="rect">
            <a:avLst/>
          </a:prstGeom>
          <a:solidFill>
            <a:srgbClr val="073763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6c0ee9882f_1_12"/>
          <p:cNvSpPr txBox="1"/>
          <p:nvPr>
            <p:ph type="ctrTitle"/>
          </p:nvPr>
        </p:nvSpPr>
        <p:spPr>
          <a:xfrm>
            <a:off x="2431150" y="1846200"/>
            <a:ext cx="63192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CR"/>
              <a:t>Implementación de EF6</a:t>
            </a:r>
            <a:endParaRPr/>
          </a:p>
        </p:txBody>
      </p:sp>
      <p:sp>
        <p:nvSpPr>
          <p:cNvPr id="102" name="Google Shape;102;g6c0ee9882f_1_12"/>
          <p:cNvSpPr/>
          <p:nvPr/>
        </p:nvSpPr>
        <p:spPr>
          <a:xfrm>
            <a:off x="3904341" y="3474689"/>
            <a:ext cx="4913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C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6c0ee9882f_1_12"/>
          <p:cNvSpPr txBox="1"/>
          <p:nvPr/>
        </p:nvSpPr>
        <p:spPr>
          <a:xfrm>
            <a:off x="3244025" y="3431775"/>
            <a:ext cx="5573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R"/>
              <a:t>1. Instalación</a:t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332100" y="1394655"/>
            <a:ext cx="75981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EF Tools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Las herramientas de EF se incluyen en todas las versiones recientes de Visual Studio.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●"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EF Runtime: Instalación del paquete EF NuGet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Puede instalar el paquete EntityFramework haciendo clic derecho en la carpeta Referencias de su proyecto y seleccionando Administrar paquetes NuGet ...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1" name="Google Shape;111;p5"/>
          <p:cNvGrpSpPr/>
          <p:nvPr/>
        </p:nvGrpSpPr>
        <p:grpSpPr>
          <a:xfrm>
            <a:off x="8141381" y="650436"/>
            <a:ext cx="369725" cy="356065"/>
            <a:chOff x="2583325" y="2972875"/>
            <a:chExt cx="462850" cy="445750"/>
          </a:xfrm>
        </p:grpSpPr>
        <p:sp>
          <p:nvSpPr>
            <p:cNvPr id="112" name="Google Shape;112;p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5175" y="2939950"/>
            <a:ext cx="2430125" cy="20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51127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0ee9882f_1_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CR"/>
              <a:t>2. Creación del modelo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0" name="Google Shape;120;g6c0ee9882f_1_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R"/>
              <a:t>‹#›</a:t>
            </a:fld>
            <a:endParaRPr/>
          </a:p>
        </p:txBody>
      </p:sp>
      <p:sp>
        <p:nvSpPr>
          <p:cNvPr id="121" name="Google Shape;121;g6c0ee9882f_1_21"/>
          <p:cNvSpPr/>
          <p:nvPr/>
        </p:nvSpPr>
        <p:spPr>
          <a:xfrm>
            <a:off x="1332100" y="1394655"/>
            <a:ext cx="75981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>
                <a:latin typeface="Quattrocento Sans"/>
                <a:ea typeface="Quattrocento Sans"/>
                <a:cs typeface="Quattrocento Sans"/>
                <a:sym typeface="Quattrocento Sans"/>
              </a:rPr>
              <a:t>El desarrollador debe escoger entre los siguientes flujos: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2" name="Google Shape;122;g6c0ee9882f_1_21"/>
          <p:cNvGrpSpPr/>
          <p:nvPr/>
        </p:nvGrpSpPr>
        <p:grpSpPr>
          <a:xfrm>
            <a:off x="8141379" y="650437"/>
            <a:ext cx="369725" cy="356065"/>
            <a:chOff x="2583325" y="2972875"/>
            <a:chExt cx="462850" cy="445750"/>
          </a:xfrm>
        </p:grpSpPr>
        <p:sp>
          <p:nvSpPr>
            <p:cNvPr id="123" name="Google Shape;123;g6c0ee9882f_1_21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6c0ee9882f_1_21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25" name="Google Shape;125;g6c0ee9882f_1_21"/>
          <p:cNvGraphicFramePr/>
          <p:nvPr/>
        </p:nvGraphicFramePr>
        <p:xfrm>
          <a:off x="1439450" y="17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{E0692AFF-5C5A-4815-BA72-577BDE7CA266}</a:tableStyleId>
              </a:tblPr>
              <a:tblGrid>
                <a:gridCol w="2324925"/>
                <a:gridCol w="2324925"/>
                <a:gridCol w="2324925"/>
              </a:tblGrid>
              <a:tr h="69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Solo quiero escribir código….</a:t>
                      </a:r>
                      <a:endParaRPr sz="120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Quiero usar un Diseñador de Modelos...</a:t>
                      </a:r>
                      <a:endParaRPr sz="120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114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Estoy creando una nueva base de datos...</a:t>
                      </a:r>
                      <a:endParaRPr sz="120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 Code First para definir su modelo en código y luego generar una base de datos.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 Model First para definir su modelo usando cuadros y líneas y luego generar una base de datos.</a:t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solidFill>
                            <a:srgbClr val="FFFFF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Necesito acceder a una base de datos existente</a:t>
                      </a:r>
                      <a:endParaRPr sz="1200">
                        <a:solidFill>
                          <a:srgbClr val="FFFFF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 Code First para crear un modelo basado en código que se asigne a una base de datos existente.</a:t>
                      </a:r>
                      <a:endParaRPr sz="1200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200">
                          <a:solidFill>
                            <a:srgbClr val="22222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Use DataBase First para crear un modelo de cuadros y líneas que se asigne a una base de datos existente.</a:t>
                      </a:r>
                      <a:endParaRPr sz="1200">
                        <a:solidFill>
                          <a:srgbClr val="22222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Monica</dc:creator>
</cp:coreProperties>
</file>