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6"/>
  </p:notesMasterIdLst>
  <p:handoutMasterIdLst>
    <p:handoutMasterId r:id="rId7"/>
  </p:handoutMasterIdLst>
  <p:sldIdLst>
    <p:sldId id="311" r:id="rId3"/>
    <p:sldId id="332" r:id="rId4"/>
    <p:sldId id="363" r:id="rId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F8F"/>
    <a:srgbClr val="005781"/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3116" autoAdjust="0"/>
  </p:normalViewPr>
  <p:slideViewPr>
    <p:cSldViewPr>
      <p:cViewPr varScale="1">
        <p:scale>
          <a:sx n="70" d="100"/>
          <a:sy n="70" d="100"/>
        </p:scale>
        <p:origin x="135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notesViewPr>
    <p:cSldViewPr>
      <p:cViewPr varScale="1">
        <p:scale>
          <a:sx n="52" d="100"/>
          <a:sy n="52" d="100"/>
        </p:scale>
        <p:origin x="286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r>
              <a:rPr lang="en-US"/>
              <a:t>16.12.2016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17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228375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Analysis and Machine Intelligence Practice – Summer Semester 2018</a:t>
            </a:r>
            <a:endParaRPr lang="de-DE" dirty="0"/>
          </a:p>
        </p:txBody>
      </p:sp>
      <p:sp>
        <p:nvSpPr>
          <p:cNvPr id="6" name="Ellipse 5"/>
          <p:cNvSpPr/>
          <p:nvPr userDrawn="1"/>
        </p:nvSpPr>
        <p:spPr>
          <a:xfrm>
            <a:off x="46650" y="31137"/>
            <a:ext cx="360000" cy="3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Analysis and Machine Intelligence Practice – Summer Semester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47EF2D11-C5D2-4BEE-82EC-15A353344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6746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r>
              <a:rPr lang="de-DE" altLang="de-DE" sz="1000" dirty="0" err="1">
                <a:solidFill>
                  <a:schemeClr val="tx1"/>
                </a:solidFill>
                <a:latin typeface="+mj-lt"/>
              </a:rPr>
              <a:t>Oct</a:t>
            </a:r>
            <a:r>
              <a:rPr lang="de-DE" altLang="de-DE" sz="1000" dirty="0">
                <a:solidFill>
                  <a:schemeClr val="tx1"/>
                </a:solidFill>
                <a:latin typeface="+mj-lt"/>
              </a:rPr>
              <a:t>. 2, 2018</a:t>
            </a: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Analysis and Machine Intelligence Practice – Summer Semester 2018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74699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r>
              <a:rPr lang="de-DE" altLang="de-DE" sz="1000" dirty="0" err="1">
                <a:solidFill>
                  <a:schemeClr val="tx1"/>
                </a:solidFill>
                <a:latin typeface="+mj-lt"/>
              </a:rPr>
              <a:t>October</a:t>
            </a:r>
            <a:r>
              <a:rPr lang="de-DE" altLang="de-DE" sz="1000" dirty="0">
                <a:solidFill>
                  <a:schemeClr val="tx1"/>
                </a:solidFill>
                <a:latin typeface="+mj-lt"/>
              </a:rPr>
              <a:t> 2, 2018</a:t>
            </a: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Analysis and Machine Intelligence Practice – Summer Semester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Deep Learning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Ship</a:t>
            </a:r>
            <a:r>
              <a:rPr lang="de-DE" dirty="0"/>
              <a:t> </a:t>
            </a:r>
            <a:r>
              <a:rPr lang="de-DE" dirty="0" err="1"/>
              <a:t>Detection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/>
            <a:r>
              <a:rPr lang="de-DE" sz="1600" dirty="0"/>
              <a:t>Pattern Analysis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5262516"/>
            <a:ext cx="9144000" cy="1268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dirty="0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Goethe-Universität Frankfurt am Main</a:t>
            </a:r>
          </a:p>
          <a:p>
            <a:pPr algn="r"/>
            <a:r>
              <a:rPr lang="de-DE" sz="1600" dirty="0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Practice Module: Pattern Analysis and </a:t>
            </a:r>
            <a:r>
              <a:rPr lang="de-DE" sz="1600" dirty="0" err="1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Machine</a:t>
            </a:r>
            <a:r>
              <a:rPr lang="de-DE" sz="1600" dirty="0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Intelligence</a:t>
            </a:r>
            <a:endParaRPr lang="de-DE" sz="1600" dirty="0">
              <a:solidFill>
                <a:sysClr val="windowText" lastClr="000000"/>
              </a:solidFill>
              <a:ea typeface="Microsoft YaHei Light" panose="020B0502040204020203" pitchFamily="34" charset="-122"/>
            </a:endParaRPr>
          </a:p>
          <a:p>
            <a:pPr algn="r"/>
            <a:r>
              <a:rPr lang="de-DE" sz="1600" dirty="0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Summer Semester2018</a:t>
            </a:r>
          </a:p>
          <a:p>
            <a:pPr algn="r"/>
            <a:r>
              <a:rPr lang="de-DE" sz="1600" dirty="0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Betreuer: Dr. Kai Schubert</a:t>
            </a:r>
          </a:p>
          <a:p>
            <a:pPr algn="r"/>
            <a:r>
              <a:rPr lang="de-DE" sz="1600" dirty="0">
                <a:solidFill>
                  <a:sysClr val="windowText" lastClr="000000"/>
                </a:solidFill>
                <a:ea typeface="Microsoft YaHei Light" panose="020B0502040204020203" pitchFamily="34" charset="-122"/>
              </a:rPr>
              <a:t>Professor: Prof. Ramesh </a:t>
            </a:r>
            <a:endParaRPr lang="en-GB" sz="1600" dirty="0">
              <a:solidFill>
                <a:sysClr val="windowText" lastClr="000000"/>
              </a:solidFill>
              <a:ea typeface="Microsoft YaHei Light" panose="020B0502040204020203" pitchFamily="34" charset="-122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82570" y="4148884"/>
            <a:ext cx="4378861" cy="6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Hesam</a:t>
            </a:r>
            <a:r>
              <a:rPr lang="de-DE" sz="1600" dirty="0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 </a:t>
            </a:r>
            <a:r>
              <a:rPr lang="de-DE" sz="1600" dirty="0" err="1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Ghavami</a:t>
            </a:r>
            <a:r>
              <a:rPr lang="de-DE" sz="1600" dirty="0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, </a:t>
            </a:r>
            <a:r>
              <a:rPr lang="de-DE" sz="1600" dirty="0" err="1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Iurri</a:t>
            </a:r>
            <a:r>
              <a:rPr lang="de-DE" sz="1600" dirty="0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 </a:t>
            </a:r>
            <a:r>
              <a:rPr lang="de-DE" sz="1600" dirty="0" err="1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Mozzhorin</a:t>
            </a:r>
            <a:r>
              <a:rPr lang="de-DE" sz="1600" dirty="0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, Hevin Özmen </a:t>
            </a:r>
          </a:p>
          <a:p>
            <a:pPr algn="ctr"/>
            <a:r>
              <a:rPr lang="de-DE" sz="1600" dirty="0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Frankfurt, </a:t>
            </a:r>
            <a:r>
              <a:rPr lang="de-DE" sz="1600" dirty="0" err="1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October</a:t>
            </a:r>
            <a:r>
              <a:rPr lang="de-DE" sz="1600" dirty="0">
                <a:solidFill>
                  <a:srgbClr val="004F8F"/>
                </a:solidFill>
                <a:latin typeface="+mj-lt"/>
                <a:ea typeface="Microsoft YaHei Light" panose="020B0502040204020203" pitchFamily="34" charset="-122"/>
              </a:rPr>
              <a:t> 2, 2018</a:t>
            </a:r>
            <a:endParaRPr lang="en-GB" sz="1600" dirty="0">
              <a:solidFill>
                <a:srgbClr val="004F8F"/>
              </a:solidFill>
              <a:latin typeface="+mj-lt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4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2BEB3F-08D9-49EF-B61F-64B0AC4A9AB9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</p:spPr>
        <p:txBody>
          <a:bodyPr/>
          <a:lstStyle/>
          <a:p>
            <a:r>
              <a:rPr lang="en-US"/>
              <a:t>Pattern Analysis and Machine Intelligence Practice – Summer Semester 2018</a:t>
            </a:r>
            <a:endParaRPr lang="de-DE"/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876299" y="954541"/>
            <a:ext cx="7224713" cy="635000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/>
          <a:p>
            <a:pPr marL="457200" indent="-276225" defTabSz="762000">
              <a:spcAft>
                <a:spcPct val="100000"/>
              </a:spcAft>
              <a:tabLst>
                <a:tab pos="4864100" algn="l"/>
              </a:tabLst>
              <a:defRPr/>
            </a:pPr>
            <a:r>
              <a:rPr lang="en-GB" altLang="en-US" sz="2400" b="1" u="none" dirty="0">
                <a:solidFill>
                  <a:srgbClr val="253412"/>
                </a:solidFill>
                <a:latin typeface="+mj-lt"/>
                <a:cs typeface="Arial" charset="0"/>
              </a:rPr>
              <a:t>Introduction</a:t>
            </a:r>
          </a:p>
        </p:txBody>
      </p:sp>
      <p:sp>
        <p:nvSpPr>
          <p:cNvPr id="7" name="Ellipse 8"/>
          <p:cNvSpPr>
            <a:spLocks noChangeArrowheads="1"/>
          </p:cNvSpPr>
          <p:nvPr/>
        </p:nvSpPr>
        <p:spPr bwMode="auto">
          <a:xfrm>
            <a:off x="703263" y="954541"/>
            <a:ext cx="633412" cy="6334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en-US" sz="2800" u="none" dirty="0">
                <a:solidFill>
                  <a:schemeClr val="bg1"/>
                </a:solidFill>
                <a:latin typeface="+mj-lt"/>
                <a:cs typeface="Arial" charset="0"/>
              </a:rPr>
              <a:t>1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876300" y="1753053"/>
            <a:ext cx="7224712" cy="636588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/>
          <a:p>
            <a:pPr marL="457200" indent="-276225" defTabSz="762000">
              <a:spcAft>
                <a:spcPct val="100000"/>
              </a:spcAft>
              <a:tabLst>
                <a:tab pos="4864100" algn="l"/>
              </a:tabLst>
              <a:defRPr/>
            </a:pPr>
            <a:r>
              <a:rPr lang="en-US" altLang="en-US" sz="2400" dirty="0">
                <a:solidFill>
                  <a:srgbClr val="253412"/>
                </a:solidFill>
                <a:latin typeface="+mj-lt"/>
                <a:cs typeface="Arial" charset="0"/>
              </a:rPr>
              <a:t>Data Understanding </a:t>
            </a:r>
            <a:endParaRPr lang="en-US" altLang="en-US" sz="2400" u="none" dirty="0">
              <a:solidFill>
                <a:srgbClr val="253412"/>
              </a:solidFill>
              <a:latin typeface="+mj-lt"/>
              <a:cs typeface="Arial" charset="0"/>
            </a:endParaRPr>
          </a:p>
        </p:txBody>
      </p:sp>
      <p:sp>
        <p:nvSpPr>
          <p:cNvPr id="10" name="Ellipse 9"/>
          <p:cNvSpPr>
            <a:spLocks noChangeArrowheads="1"/>
          </p:cNvSpPr>
          <p:nvPr/>
        </p:nvSpPr>
        <p:spPr bwMode="auto">
          <a:xfrm>
            <a:off x="703263" y="1751466"/>
            <a:ext cx="633412" cy="633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u="none" kern="0" dirty="0">
                <a:solidFill>
                  <a:srgbClr val="253412"/>
                </a:solidFill>
                <a:latin typeface="+mj-lt"/>
              </a:rPr>
              <a:t>2</a:t>
            </a:r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auto">
          <a:xfrm>
            <a:off x="876300" y="2548391"/>
            <a:ext cx="7224712" cy="636587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/>
          <a:p>
            <a:pPr marL="457200" indent="-276225" defTabSz="762000">
              <a:spcAft>
                <a:spcPct val="100000"/>
              </a:spcAft>
              <a:tabLst>
                <a:tab pos="4864100" algn="l"/>
              </a:tabLst>
              <a:defRPr/>
            </a:pPr>
            <a:r>
              <a:rPr lang="en-GB" altLang="en-US" sz="2400" u="none" dirty="0">
                <a:solidFill>
                  <a:srgbClr val="253412"/>
                </a:solidFill>
                <a:latin typeface="+mj-lt"/>
                <a:cs typeface="Arial" charset="0"/>
              </a:rPr>
              <a:t>Methodology </a:t>
            </a:r>
          </a:p>
        </p:txBody>
      </p:sp>
      <p:sp>
        <p:nvSpPr>
          <p:cNvPr id="12" name="Ellipse 9"/>
          <p:cNvSpPr>
            <a:spLocks noChangeArrowheads="1"/>
          </p:cNvSpPr>
          <p:nvPr/>
        </p:nvSpPr>
        <p:spPr bwMode="auto">
          <a:xfrm>
            <a:off x="703263" y="2546803"/>
            <a:ext cx="633412" cy="6334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u="none" kern="0" dirty="0">
                <a:solidFill>
                  <a:srgbClr val="253412"/>
                </a:solidFill>
                <a:latin typeface="+mj-lt"/>
              </a:rPr>
              <a:t>3</a:t>
            </a:r>
          </a:p>
        </p:txBody>
      </p:sp>
      <p:sp>
        <p:nvSpPr>
          <p:cNvPr id="13" name="AutoShape 37"/>
          <p:cNvSpPr>
            <a:spLocks noChangeArrowheads="1"/>
          </p:cNvSpPr>
          <p:nvPr/>
        </p:nvSpPr>
        <p:spPr bwMode="auto">
          <a:xfrm>
            <a:off x="876300" y="3343728"/>
            <a:ext cx="7224712" cy="636588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/>
          <a:p>
            <a:pPr marL="457200" indent="-276225" defTabSz="762000">
              <a:spcAft>
                <a:spcPct val="100000"/>
              </a:spcAft>
              <a:tabLst>
                <a:tab pos="4864100" algn="l"/>
              </a:tabLst>
            </a:pPr>
            <a:r>
              <a:rPr lang="en-GB" altLang="en-US" sz="2400" dirty="0">
                <a:solidFill>
                  <a:srgbClr val="253412"/>
                </a:solidFill>
                <a:latin typeface="+mj-lt"/>
                <a:cs typeface="Arial" charset="0"/>
              </a:rPr>
              <a:t>R-CNN</a:t>
            </a:r>
          </a:p>
        </p:txBody>
      </p:sp>
      <p:sp>
        <p:nvSpPr>
          <p:cNvPr id="14" name="Ellipse 9"/>
          <p:cNvSpPr>
            <a:spLocks noChangeArrowheads="1"/>
          </p:cNvSpPr>
          <p:nvPr/>
        </p:nvSpPr>
        <p:spPr bwMode="auto">
          <a:xfrm>
            <a:off x="703263" y="3343728"/>
            <a:ext cx="633412" cy="6334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u="none" kern="0" dirty="0">
                <a:solidFill>
                  <a:srgbClr val="253412"/>
                </a:solidFill>
                <a:latin typeface="+mj-lt"/>
              </a:rPr>
              <a:t>4</a:t>
            </a:r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881063" y="4139066"/>
            <a:ext cx="7224710" cy="636587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/>
          <a:p>
            <a:pPr marL="457200" indent="-276225" defTabSz="762000">
              <a:spcAft>
                <a:spcPct val="100000"/>
              </a:spcAft>
              <a:tabLst>
                <a:tab pos="4864100" algn="l"/>
              </a:tabLst>
              <a:defRPr/>
            </a:pPr>
            <a:r>
              <a:rPr lang="de-DE" altLang="en-US" sz="2400" dirty="0">
                <a:solidFill>
                  <a:srgbClr val="253412"/>
                </a:solidFill>
                <a:latin typeface="+mj-lt"/>
                <a:cs typeface="Arial" charset="0"/>
              </a:rPr>
              <a:t>U-NN	</a:t>
            </a:r>
            <a:endParaRPr lang="en-GB" altLang="en-US" sz="2400" u="none" dirty="0">
              <a:solidFill>
                <a:srgbClr val="253412"/>
              </a:solidFill>
              <a:latin typeface="+mj-lt"/>
              <a:cs typeface="Arial" charset="0"/>
            </a:endParaRPr>
          </a:p>
        </p:txBody>
      </p:sp>
      <p:sp>
        <p:nvSpPr>
          <p:cNvPr id="16" name="Ellipse 9"/>
          <p:cNvSpPr>
            <a:spLocks noChangeArrowheads="1"/>
          </p:cNvSpPr>
          <p:nvPr/>
        </p:nvSpPr>
        <p:spPr bwMode="auto">
          <a:xfrm>
            <a:off x="703263" y="4139066"/>
            <a:ext cx="633412" cy="633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u="none" kern="0" dirty="0">
                <a:solidFill>
                  <a:srgbClr val="253412"/>
                </a:solidFill>
                <a:latin typeface="+mj-lt"/>
              </a:rPr>
              <a:t>5</a:t>
            </a:r>
          </a:p>
        </p:txBody>
      </p:sp>
      <p:sp>
        <p:nvSpPr>
          <p:cNvPr id="17" name="AutoShape 37"/>
          <p:cNvSpPr>
            <a:spLocks noChangeArrowheads="1"/>
          </p:cNvSpPr>
          <p:nvPr/>
        </p:nvSpPr>
        <p:spPr bwMode="auto">
          <a:xfrm>
            <a:off x="863600" y="4935991"/>
            <a:ext cx="7252222" cy="636587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>
            <a:lvl1pPr marL="457200" indent="-276225" defTabSz="7620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tabLst>
                <a:tab pos="4864100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1"/>
              </a:buClr>
              <a:buChar char="-"/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accent1"/>
              </a:buClr>
              <a:buChar char="-"/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1"/>
              </a:buClr>
              <a:buChar char="-"/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100000"/>
              </a:spcAft>
              <a:defRPr/>
            </a:pPr>
            <a:r>
              <a:rPr lang="en-GB" altLang="en-US" sz="2400" u="none" dirty="0">
                <a:solidFill>
                  <a:srgbClr val="253412"/>
                </a:solidFill>
                <a:latin typeface="+mj-lt"/>
                <a:cs typeface="Arial" charset="0"/>
              </a:rPr>
              <a:t>Transfer</a:t>
            </a:r>
          </a:p>
        </p:txBody>
      </p:sp>
      <p:sp>
        <p:nvSpPr>
          <p:cNvPr id="18" name="Ellipse 9"/>
          <p:cNvSpPr>
            <a:spLocks noChangeArrowheads="1"/>
          </p:cNvSpPr>
          <p:nvPr/>
        </p:nvSpPr>
        <p:spPr bwMode="auto">
          <a:xfrm>
            <a:off x="703263" y="4935991"/>
            <a:ext cx="633412" cy="633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u="none" kern="0" dirty="0">
                <a:solidFill>
                  <a:srgbClr val="253412"/>
                </a:solidFill>
                <a:latin typeface="+mj-lt"/>
              </a:rPr>
              <a:t>6</a:t>
            </a:r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863600" y="5732916"/>
            <a:ext cx="7252222" cy="636587"/>
          </a:xfrm>
          <a:prstGeom prst="roundRect">
            <a:avLst>
              <a:gd name="adj" fmla="val 12259"/>
            </a:avLst>
          </a:prstGeom>
          <a:solidFill>
            <a:schemeClr val="bg1">
              <a:lumMod val="95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</p:spPr>
        <p:txBody>
          <a:bodyPr lIns="324000" tIns="0" rIns="0" bIns="0" anchor="ctr"/>
          <a:lstStyle>
            <a:lvl1pPr marL="457200" indent="-276225" defTabSz="7620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tabLst>
                <a:tab pos="4864100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1"/>
              </a:buClr>
              <a:buChar char="-"/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accent1"/>
              </a:buClr>
              <a:buChar char="-"/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1"/>
              </a:buClr>
              <a:buChar char="-"/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tabLst>
                <a:tab pos="48641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100000"/>
              </a:spcAft>
              <a:defRPr/>
            </a:pPr>
            <a:r>
              <a:rPr lang="de-DE" altLang="en-US" sz="2400" dirty="0" err="1">
                <a:solidFill>
                  <a:srgbClr val="253412"/>
                </a:solidFill>
                <a:latin typeface="+mj-lt"/>
                <a:cs typeface="Arial" charset="0"/>
              </a:rPr>
              <a:t>Conclusion</a:t>
            </a:r>
            <a:endParaRPr lang="en-GB" altLang="en-US" sz="2400" u="none" dirty="0">
              <a:solidFill>
                <a:srgbClr val="253412"/>
              </a:solidFill>
              <a:latin typeface="+mj-lt"/>
              <a:cs typeface="Arial" charset="0"/>
            </a:endParaRPr>
          </a:p>
        </p:txBody>
      </p:sp>
      <p:sp>
        <p:nvSpPr>
          <p:cNvPr id="20" name="Ellipse 9"/>
          <p:cNvSpPr>
            <a:spLocks noChangeArrowheads="1"/>
          </p:cNvSpPr>
          <p:nvPr/>
        </p:nvSpPr>
        <p:spPr bwMode="auto">
          <a:xfrm>
            <a:off x="703263" y="5726566"/>
            <a:ext cx="633412" cy="6334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2800" kern="0" dirty="0">
                <a:solidFill>
                  <a:srgbClr val="253412"/>
                </a:solidFill>
                <a:latin typeface="+mj-lt"/>
              </a:rPr>
              <a:t>7</a:t>
            </a:r>
          </a:p>
        </p:txBody>
      </p:sp>
      <p:sp>
        <p:nvSpPr>
          <p:cNvPr id="38" name="Titel 7"/>
          <p:cNvSpPr txBox="1">
            <a:spLocks/>
          </p:cNvSpPr>
          <p:nvPr/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5pPr>
            <a:lvl6pPr marL="457200" algn="l" rtl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6pPr>
            <a:lvl7pPr marL="914400" algn="l" rtl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7pPr>
            <a:lvl8pPr marL="1371600" algn="l" rtl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8pPr>
            <a:lvl9pPr marL="1828800" algn="l" rtl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4F8F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Arial Narrow" panose="020B0606020202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618F"/>
                </a:solidFill>
                <a:effectLst/>
                <a:uLnTx/>
                <a:uFillTx/>
                <a:latin typeface="Arial Narrow"/>
                <a:sym typeface="Arial Narrow" panose="020B0606020202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9238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DF40-3D25-44DD-9346-9355E4B5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1CAB8-F54E-49A6-9A4A-5CA0A1CE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62E8A-249B-4569-BC97-C028857DD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59661-4584-4625-AC51-9AE819B7E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Analysis and Machine Intelligence Practice – Summer Semester 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65116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Bildschirmpräsentation 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Microsoft YaHei Light</vt:lpstr>
      <vt:lpstr>Arial</vt:lpstr>
      <vt:lpstr>Arial Narrow</vt:lpstr>
      <vt:lpstr>Avenir Roman</vt:lpstr>
      <vt:lpstr>Georgia</vt:lpstr>
      <vt:lpstr>Wingdings</vt:lpstr>
      <vt:lpstr>GU Design</vt:lpstr>
      <vt:lpstr>GU Design ohne Goethekopf</vt:lpstr>
      <vt:lpstr>Deep Learning for Ship Detection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Hevin Özmen</cp:lastModifiedBy>
  <cp:revision>218</cp:revision>
  <dcterms:modified xsi:type="dcterms:W3CDTF">2018-09-29T13:37:19Z</dcterms:modified>
</cp:coreProperties>
</file>