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S8OHqnyrYr+r1DWDbvVl4FCva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504761c68_0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504761c68_0_3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一个简短的向量处理器以及Ara的介绍</a:t>
            </a:r>
            <a:endParaRPr/>
          </a:p>
        </p:txBody>
      </p:sp>
      <p:sp>
        <p:nvSpPr>
          <p:cNvPr id="271" name="Google Shape;271;g20504761c68_0_3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504761c6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0504761c6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Transformer模型结构大致的介绍</a:t>
            </a:r>
            <a:endParaRPr/>
          </a:p>
        </p:txBody>
      </p:sp>
      <p:sp>
        <p:nvSpPr>
          <p:cNvPr id="285" name="Google Shape;285;g20504761c6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504761c6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504761c6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0504761c6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504761c68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504761c68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0504761c68_0_4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504761c6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504761c6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0504761c68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0504761c68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0504761c6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0504761c68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504761c6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0504761c6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0504761c68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0504761c6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0504761c6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 Forward</a:t>
            </a:r>
            <a:endParaRPr/>
          </a:p>
        </p:txBody>
      </p:sp>
      <p:sp>
        <p:nvSpPr>
          <p:cNvPr id="506" name="Google Shape;506;g20504761c68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0504761c68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0504761c68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utilization of softmax and layernorm, small matmul, matmul if qkv for each head</a:t>
            </a:r>
            <a:br>
              <a:rPr lang="en-US"/>
            </a:br>
            <a:endParaRPr/>
          </a:p>
        </p:txBody>
      </p:sp>
      <p:sp>
        <p:nvSpPr>
          <p:cNvPr id="514" name="Google Shape;514;g20504761c68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504761c6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504761c6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Transpose the matrix</a:t>
            </a:r>
            <a:br>
              <a:rPr lang="en-US"/>
            </a:br>
            <a:endParaRPr/>
          </a:p>
        </p:txBody>
      </p:sp>
      <p:sp>
        <p:nvSpPr>
          <p:cNvPr id="522" name="Google Shape;522;g20504761c68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504761c68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504761c68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简要介绍transformer的重要性，举例如ChatGPT</a:t>
            </a:r>
            <a:endParaRPr/>
          </a:p>
        </p:txBody>
      </p:sp>
      <p:sp>
        <p:nvSpPr>
          <p:cNvPr id="156" name="Google Shape;156;g20504761c68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0504761c68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0504761c6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接上</a:t>
            </a:r>
            <a:endParaRPr/>
          </a:p>
        </p:txBody>
      </p:sp>
      <p:sp>
        <p:nvSpPr>
          <p:cNvPr id="530" name="Google Shape;530;g20504761c68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504761c6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504761c6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new way of executing the MatMul</a:t>
            </a:r>
            <a:endParaRPr/>
          </a:p>
        </p:txBody>
      </p:sp>
      <p:sp>
        <p:nvSpPr>
          <p:cNvPr id="538" name="Google Shape;538;g20504761c6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504761c68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0504761c68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instructions</a:t>
            </a:r>
            <a:endParaRPr/>
          </a:p>
        </p:txBody>
      </p:sp>
      <p:sp>
        <p:nvSpPr>
          <p:cNvPr id="546" name="Google Shape;546;g20504761c68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504761c6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0504761c6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support 1: bc_buffer</a:t>
            </a:r>
            <a:endParaRPr/>
          </a:p>
        </p:txBody>
      </p:sp>
      <p:sp>
        <p:nvSpPr>
          <p:cNvPr id="554" name="Google Shape;554;g20504761c68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0504761c68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0504761c68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support 2: broadcast path</a:t>
            </a:r>
            <a:endParaRPr/>
          </a:p>
        </p:txBody>
      </p:sp>
      <p:sp>
        <p:nvSpPr>
          <p:cNvPr id="562" name="Google Shape;562;g20504761c68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504761c68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504761c68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support 3: FPU control</a:t>
            </a:r>
            <a:endParaRPr/>
          </a:p>
        </p:txBody>
      </p:sp>
      <p:sp>
        <p:nvSpPr>
          <p:cNvPr id="570" name="Google Shape;570;g20504761c68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0504761c6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0504761c6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Floorplan optimization, flat mode</a:t>
            </a:r>
            <a:endParaRPr/>
          </a:p>
        </p:txBody>
      </p:sp>
      <p:sp>
        <p:nvSpPr>
          <p:cNvPr id="578" name="Google Shape;578;g20504761c68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0504761c68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0504761c68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Improvement 1</a:t>
            </a:r>
            <a:br>
              <a:rPr lang="en-US"/>
            </a:br>
            <a:r>
              <a:rPr lang="en-US"/>
              <a:t>Each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MatMul</a:t>
            </a:r>
            <a:endParaRPr/>
          </a:p>
        </p:txBody>
      </p:sp>
      <p:sp>
        <p:nvSpPr>
          <p:cNvPr id="586" name="Google Shape;586;g20504761c68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0504761c68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0504761c68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Performance Improvement 2</a:t>
            </a:r>
            <a:br>
              <a:rPr lang="en-US"/>
            </a:br>
            <a:r>
              <a:rPr lang="en-US"/>
              <a:t>QKV</a:t>
            </a:r>
            <a:endParaRPr/>
          </a:p>
        </p:txBody>
      </p:sp>
      <p:sp>
        <p:nvSpPr>
          <p:cNvPr id="594" name="Google Shape;594;g20504761c68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0504761c68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0504761c68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</a:t>
            </a:r>
            <a:br>
              <a:rPr lang="en-US"/>
            </a:br>
            <a:r>
              <a:rPr lang="en-US"/>
              <a:t>Estimation Transformer</a:t>
            </a:r>
            <a:br>
              <a:rPr lang="en-US"/>
            </a:br>
            <a:r>
              <a:rPr lang="en-US"/>
              <a:t>FLOPS/W different MatMul</a:t>
            </a:r>
            <a:endParaRPr/>
          </a:p>
        </p:txBody>
      </p:sp>
      <p:sp>
        <p:nvSpPr>
          <p:cNvPr id="602" name="Google Shape;602;g20504761c68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504761c6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504761c6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504761c6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0504761c68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0504761c68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br>
              <a:rPr lang="en-US"/>
            </a:br>
            <a:r>
              <a:rPr lang="en-US"/>
              <a:t>TC: 1GHz, WC: </a:t>
            </a:r>
            <a:br>
              <a:rPr lang="en-US"/>
            </a:br>
            <a:r>
              <a:rPr lang="en-US"/>
              <a:t>Area</a:t>
            </a:r>
            <a:endParaRPr/>
          </a:p>
        </p:txBody>
      </p:sp>
      <p:sp>
        <p:nvSpPr>
          <p:cNvPr id="610" name="Google Shape;610;g20504761c68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0504761c68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0504761c68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br>
              <a:rPr lang="en-US"/>
            </a:br>
            <a:r>
              <a:rPr lang="en-US"/>
              <a:t>Future Work</a:t>
            </a:r>
            <a:endParaRPr/>
          </a:p>
        </p:txBody>
      </p:sp>
      <p:sp>
        <p:nvSpPr>
          <p:cNvPr id="618" name="Google Shape;618;g20504761c68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04761c68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504761c68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Motivation：尽管有专用的加速器，但他们缺乏灵活性，我们想试试用通用处理器来加速transformer会有什么效果，困难，已经寻找可能的解决办法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0504761c68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504761c6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504761c6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一个简短的向量处理器以及Ara的介绍</a:t>
            </a:r>
            <a:endParaRPr/>
          </a:p>
        </p:txBody>
      </p:sp>
      <p:sp>
        <p:nvSpPr>
          <p:cNvPr id="208" name="Google Shape;208;g20504761c68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04761c68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04761c68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一个简短的向量处理器以及Ara的介绍</a:t>
            </a:r>
            <a:endParaRPr/>
          </a:p>
        </p:txBody>
      </p:sp>
      <p:sp>
        <p:nvSpPr>
          <p:cNvPr id="218" name="Google Shape;218;g20504761c68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504761c68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504761c68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一个简短的向量处理器以及Ara的介绍</a:t>
            </a:r>
            <a:endParaRPr/>
          </a:p>
        </p:txBody>
      </p:sp>
      <p:sp>
        <p:nvSpPr>
          <p:cNvPr id="231" name="Google Shape;231;g20504761c68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504761c68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504761c68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一个简短的向量处理器以及Ara的介绍</a:t>
            </a:r>
            <a:endParaRPr/>
          </a:p>
        </p:txBody>
      </p:sp>
      <p:sp>
        <p:nvSpPr>
          <p:cNvPr id="244" name="Google Shape;244;g20504761c68_0_3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504761c68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504761c68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一个简短的向量处理器以及Ara的介绍</a:t>
            </a:r>
            <a:endParaRPr/>
          </a:p>
        </p:txBody>
      </p:sp>
      <p:sp>
        <p:nvSpPr>
          <p:cNvPr id="257" name="Google Shape;257;g20504761c68_0_3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>
            <p:ph idx="2" type="pic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1"/>
          <p:cNvSpPr txBox="1"/>
          <p:nvPr>
            <p:ph type="ctrTitle"/>
          </p:nvPr>
        </p:nvSpPr>
        <p:spPr>
          <a:xfrm>
            <a:off x="0" y="2233538"/>
            <a:ext cx="5904000" cy="33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/>
          <p:nvPr>
            <p:ph idx="3" type="pic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1078516" y="3860494"/>
            <a:ext cx="468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4" type="body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  <p15:guide id="4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 – Uni Zürich">
  <p:cSld name="Titelfolie 04 – Uni Zürich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/>
          <p:nvPr>
            <p:ph idx="2" type="pic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0"/>
          <p:cNvSpPr txBox="1"/>
          <p:nvPr>
            <p:ph type="ctrTitle"/>
          </p:nvPr>
        </p:nvSpPr>
        <p:spPr>
          <a:xfrm>
            <a:off x="0" y="2233538"/>
            <a:ext cx="5904000" cy="33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7" name="Google Shape;8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672" y="228020"/>
            <a:ext cx="3679200" cy="5525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0"/>
          <p:cNvSpPr txBox="1"/>
          <p:nvPr>
            <p:ph idx="1" type="body"/>
          </p:nvPr>
        </p:nvSpPr>
        <p:spPr>
          <a:xfrm>
            <a:off x="1078516" y="3860495"/>
            <a:ext cx="468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0"/>
          <p:cNvSpPr/>
          <p:nvPr>
            <p:ph idx="3" type="pic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0"/>
          <p:cNvSpPr txBox="1"/>
          <p:nvPr>
            <p:ph idx="4" type="body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lide">
  <p:cSld name="Zwischenslide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731837" y="2224781"/>
            <a:ext cx="1072832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6" name="Google Shape;96;p41"/>
          <p:cNvGrpSpPr/>
          <p:nvPr/>
        </p:nvGrpSpPr>
        <p:grpSpPr>
          <a:xfrm>
            <a:off x="731837" y="6507088"/>
            <a:ext cx="978437" cy="159062"/>
            <a:chOff x="731837" y="6507088"/>
            <a:chExt cx="978437" cy="159062"/>
          </a:xfrm>
        </p:grpSpPr>
        <p:grpSp>
          <p:nvGrpSpPr>
            <p:cNvPr id="97" name="Google Shape;97;p41"/>
            <p:cNvGrpSpPr/>
            <p:nvPr/>
          </p:nvGrpSpPr>
          <p:grpSpPr>
            <a:xfrm>
              <a:off x="1266489" y="6555186"/>
              <a:ext cx="197463" cy="110964"/>
              <a:chOff x="1266489" y="6555186"/>
              <a:chExt cx="197463" cy="110964"/>
            </a:xfrm>
          </p:grpSpPr>
          <p:sp>
            <p:nvSpPr>
              <p:cNvPr id="98" name="Google Shape;98;p41"/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rect b="b" l="l" r="r" t="t"/>
                <a:pathLst>
                  <a:path extrusionOk="0" h="109216" w="95902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1"/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rect b="b" l="l" r="r" t="t"/>
                <a:pathLst>
                  <a:path extrusionOk="0" h="109664" w="87480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41"/>
            <p:cNvSpPr/>
            <p:nvPr/>
          </p:nvSpPr>
          <p:spPr>
            <a:xfrm>
              <a:off x="1159517" y="6556560"/>
              <a:ext cx="96452" cy="108166"/>
            </a:xfrm>
            <a:custGeom>
              <a:rect b="b" l="l" r="r" t="t"/>
              <a:pathLst>
                <a:path extrusionOk="0" h="108166" w="96452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1"/>
            <p:cNvSpPr/>
            <p:nvPr/>
          </p:nvSpPr>
          <p:spPr>
            <a:xfrm>
              <a:off x="1466445" y="6556560"/>
              <a:ext cx="37259" cy="108166"/>
            </a:xfrm>
            <a:custGeom>
              <a:rect b="b" l="l" r="r" t="t"/>
              <a:pathLst>
                <a:path extrusionOk="0" h="108166" w="37259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41"/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</p:grpSpPr>
          <p:sp>
            <p:nvSpPr>
              <p:cNvPr id="103" name="Google Shape;103;p41"/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rect b="b" l="l" r="r" t="t"/>
                <a:pathLst>
                  <a:path extrusionOk="0" h="157638" w="96160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1"/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rect b="b" l="l" r="r" t="t"/>
                <a:pathLst>
                  <a:path extrusionOk="0" h="110951" w="87882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41"/>
            <p:cNvSpPr/>
            <p:nvPr/>
          </p:nvSpPr>
          <p:spPr>
            <a:xfrm>
              <a:off x="1493985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1"/>
            <p:cNvSpPr/>
            <p:nvPr/>
          </p:nvSpPr>
          <p:spPr>
            <a:xfrm>
              <a:off x="1340708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1"/>
            <p:cNvSpPr/>
            <p:nvPr/>
          </p:nvSpPr>
          <p:spPr>
            <a:xfrm>
              <a:off x="1298712" y="6507088"/>
              <a:ext cx="19689" cy="19689"/>
            </a:xfrm>
            <a:custGeom>
              <a:rect b="b" l="l" r="r" t="t"/>
              <a:pathLst>
                <a:path extrusionOk="0" h="19689" w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1"/>
            <p:cNvSpPr/>
            <p:nvPr/>
          </p:nvSpPr>
          <p:spPr>
            <a:xfrm>
              <a:off x="731837" y="6507088"/>
              <a:ext cx="417960" cy="157638"/>
            </a:xfrm>
            <a:custGeom>
              <a:rect b="b" l="l" r="r" t="t"/>
              <a:pathLst>
                <a:path extrusionOk="0" h="157638" w="417960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Bild">
  <p:cSld name="Inhalt Bil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2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2"/>
          <p:cNvSpPr/>
          <p:nvPr>
            <p:ph idx="2" type="pic"/>
          </p:nvPr>
        </p:nvSpPr>
        <p:spPr>
          <a:xfrm>
            <a:off x="731837" y="1412874"/>
            <a:ext cx="10728000" cy="48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full page">
  <p:cSld name="Bild full pag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3"/>
          <p:cNvSpPr/>
          <p:nvPr>
            <p:ph idx="2" type="pic"/>
          </p:nvPr>
        </p:nvSpPr>
        <p:spPr>
          <a:xfrm>
            <a:off x="731837" y="260350"/>
            <a:ext cx="10728000" cy="60125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zwei Spalten">
  <p:cSld name="Inhalt zwei Spalte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" type="body"/>
          </p:nvPr>
        </p:nvSpPr>
        <p:spPr>
          <a:xfrm>
            <a:off x="6204163" y="1412875"/>
            <a:ext cx="5256000" cy="4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4"/>
          <p:cNvSpPr/>
          <p:nvPr>
            <p:ph idx="2" type="pic"/>
          </p:nvPr>
        </p:nvSpPr>
        <p:spPr>
          <a:xfrm>
            <a:off x="731838" y="1412875"/>
            <a:ext cx="5040000" cy="48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Tabelle">
  <p:cSld name="Inhalt Tabel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" type="body"/>
          </p:nvPr>
        </p:nvSpPr>
        <p:spPr>
          <a:xfrm>
            <a:off x="731837" y="1412875"/>
            <a:ext cx="10728325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/>
          <p:nvPr>
            <p:ph idx="1" type="body"/>
          </p:nvPr>
        </p:nvSpPr>
        <p:spPr>
          <a:xfrm>
            <a:off x="731837" y="2135492"/>
            <a:ext cx="10728325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6"/>
          <p:cNvSpPr/>
          <p:nvPr>
            <p:ph idx="2" type="pic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0" name="Google Shape;1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698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04761c68_0_67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20504761c68_0_67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20504761c68_0_6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2171700" y="6522444"/>
            <a:ext cx="72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 Bilder">
  <p:cSld name="Inhalt 2 Bi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731836" y="5121800"/>
            <a:ext cx="5255999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4"/>
          <p:cNvSpPr/>
          <p:nvPr>
            <p:ph idx="2" type="pic"/>
          </p:nvPr>
        </p:nvSpPr>
        <p:spPr>
          <a:xfrm>
            <a:off x="731838" y="1412875"/>
            <a:ext cx="5256000" cy="34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4"/>
          <p:cNvSpPr/>
          <p:nvPr>
            <p:ph idx="3" type="pic"/>
          </p:nvPr>
        </p:nvSpPr>
        <p:spPr>
          <a:xfrm>
            <a:off x="6204162" y="1412875"/>
            <a:ext cx="5256000" cy="3420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204162" y="5121800"/>
            <a:ext cx="5256001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3 Bilder">
  <p:cSld name="Inhalt 3 Bil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731836" y="4166439"/>
            <a:ext cx="10728327" cy="21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5"/>
          <p:cNvSpPr/>
          <p:nvPr>
            <p:ph idx="2" type="pic"/>
          </p:nvPr>
        </p:nvSpPr>
        <p:spPr>
          <a:xfrm>
            <a:off x="731838" y="1412875"/>
            <a:ext cx="3420000" cy="2484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5"/>
          <p:cNvSpPr/>
          <p:nvPr>
            <p:ph idx="3" type="pic"/>
          </p:nvPr>
        </p:nvSpPr>
        <p:spPr>
          <a:xfrm>
            <a:off x="8040162" y="1414800"/>
            <a:ext cx="3420000" cy="2484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/>
          <p:nvPr>
            <p:ph idx="4" type="pic"/>
          </p:nvPr>
        </p:nvSpPr>
        <p:spPr>
          <a:xfrm>
            <a:off x="4385999" y="1414800"/>
            <a:ext cx="3420000" cy="248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Fussnote">
  <p:cSld name="Inhalt mit Fussno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731837" y="1412875"/>
            <a:ext cx="10728325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>
            <p:ph idx="2" type="body"/>
          </p:nvPr>
        </p:nvSpPr>
        <p:spPr>
          <a:xfrm>
            <a:off x="731836" y="5570135"/>
            <a:ext cx="5364164" cy="7212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  <a:defRPr sz="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2">
  <p:cSld name="Titelfolie 0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/>
          <p:nvPr>
            <p:ph idx="2" type="pic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7"/>
          <p:cNvSpPr txBox="1"/>
          <p:nvPr>
            <p:ph type="ctrTitle"/>
          </p:nvPr>
        </p:nvSpPr>
        <p:spPr>
          <a:xfrm>
            <a:off x="6504000" y="2957494"/>
            <a:ext cx="5688000" cy="226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324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7" name="Google Shape;6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6845210" y="4639666"/>
            <a:ext cx="4320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7"/>
          <p:cNvSpPr/>
          <p:nvPr>
            <p:ph idx="3" type="pic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 txBox="1"/>
          <p:nvPr>
            <p:ph idx="4" type="body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3">
  <p:cSld name="Titelfolie 0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/>
          <p:nvPr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/>
          <p:nvPr>
            <p:ph type="ctrTitle"/>
          </p:nvPr>
        </p:nvSpPr>
        <p:spPr>
          <a:xfrm>
            <a:off x="-1" y="1940405"/>
            <a:ext cx="10188000" cy="39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8"/>
          <p:cNvSpPr txBox="1"/>
          <p:nvPr>
            <p:ph idx="1" type="body"/>
          </p:nvPr>
        </p:nvSpPr>
        <p:spPr>
          <a:xfrm>
            <a:off x="1078516" y="4217884"/>
            <a:ext cx="864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8"/>
          <p:cNvSpPr/>
          <p:nvPr>
            <p:ph idx="2" type="pic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8"/>
          <p:cNvSpPr txBox="1"/>
          <p:nvPr>
            <p:ph idx="3" type="body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4">
  <p:cSld name="Titelfolie 0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ctrTitle"/>
          </p:nvPr>
        </p:nvSpPr>
        <p:spPr>
          <a:xfrm>
            <a:off x="731837" y="1016000"/>
            <a:ext cx="10728326" cy="52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324000" spcFirstLastPara="1" rIns="0" wrap="square" tIns="11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1078515" y="4575276"/>
            <a:ext cx="10044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/>
          <p:nvPr>
            <p:ph idx="2" type="pic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9"/>
          <p:cNvSpPr txBox="1"/>
          <p:nvPr>
            <p:ph idx="3" type="body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61">
          <p15:clr>
            <a:srgbClr val="F26B43"/>
          </p15:clr>
        </p15:guide>
        <p15:guide id="2" pos="7219">
          <p15:clr>
            <a:srgbClr val="F26B43"/>
          </p15:clr>
        </p15:guide>
        <p15:guide id="3" orient="horz" pos="164">
          <p15:clr>
            <a:srgbClr val="F26B43"/>
          </p15:clr>
        </p15:guide>
        <p15:guide id="4" orient="horz" pos="890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medium.com/geekculture/openai-released-chatgpt-an-incredibly-smart-chatbot-889b59968383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gyires.inf.unideb.hu/KMITT/a52/ch04.html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bäude, Stadt, Schloss, Turm enthält.&#10;&#10;Automatisch generierte Beschreibung" id="149" name="Google Shape;1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" l="0" r="0" t="461"/>
          <a:stretch/>
        </p:blipFill>
        <p:spPr>
          <a:xfrm>
            <a:off x="744537" y="1016000"/>
            <a:ext cx="10728325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type="ctrTitle"/>
          </p:nvPr>
        </p:nvSpPr>
        <p:spPr>
          <a:xfrm>
            <a:off x="0" y="2233550"/>
            <a:ext cx="9956400" cy="38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Efficient Execution of Transformers in RISC-V Vector Machines with Custom HW Acceleration</a:t>
            </a:r>
            <a:endParaRPr/>
          </a:p>
        </p:txBody>
      </p:sp>
      <p:sp>
        <p:nvSpPr>
          <p:cNvPr id="151" name="Google Shape;151;p1"/>
          <p:cNvSpPr txBox="1"/>
          <p:nvPr>
            <p:ph idx="1" type="body"/>
          </p:nvPr>
        </p:nvSpPr>
        <p:spPr>
          <a:xfrm>
            <a:off x="1052416" y="4460994"/>
            <a:ext cx="468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Students: Xiaorui Yin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Advisors: </a:t>
            </a:r>
            <a:r>
              <a:rPr lang="en-US"/>
              <a:t>Matteo Perotti</a:t>
            </a:r>
            <a:r>
              <a:rPr lang="en-US"/>
              <a:t>, Victor Jung,     Renzo Andri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Prof. Dr. Luca Benini</a:t>
            </a:r>
            <a:endParaRPr/>
          </a:p>
        </p:txBody>
      </p:sp>
      <p:sp>
        <p:nvSpPr>
          <p:cNvPr id="152" name="Google Shape;152;p1"/>
          <p:cNvSpPr txBox="1"/>
          <p:nvPr>
            <p:ph idx="4" type="body"/>
          </p:nvPr>
        </p:nvSpPr>
        <p:spPr>
          <a:xfrm>
            <a:off x="9222154" y="221941"/>
            <a:ext cx="2274295" cy="4548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Integrated Systems Laboratory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504761c68_0_357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Processor Ara</a:t>
            </a:r>
            <a:endParaRPr/>
          </a:p>
        </p:txBody>
      </p:sp>
      <p:sp>
        <p:nvSpPr>
          <p:cNvPr id="274" name="Google Shape;274;g20504761c68_0_357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20504761c68_0_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25" y="2606420"/>
            <a:ext cx="4566800" cy="377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0504761c68_0_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25" y="837563"/>
            <a:ext cx="4833199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0504761c68_0_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217" y="837563"/>
            <a:ext cx="495407" cy="55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0504761c68_0_3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825" y="3115525"/>
            <a:ext cx="2502811" cy="3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0504761c68_0_357"/>
          <p:cNvSpPr/>
          <p:nvPr/>
        </p:nvSpPr>
        <p:spPr>
          <a:xfrm>
            <a:off x="8091725" y="5471200"/>
            <a:ext cx="1511400" cy="67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0504761c68_0_357"/>
          <p:cNvSpPr txBox="1"/>
          <p:nvPr/>
        </p:nvSpPr>
        <p:spPr>
          <a:xfrm>
            <a:off x="9843625" y="3614100"/>
            <a:ext cx="22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 and Floating-Point Processing Units</a:t>
            </a:r>
            <a:endParaRPr/>
          </a:p>
        </p:txBody>
      </p:sp>
      <p:cxnSp>
        <p:nvCxnSpPr>
          <p:cNvPr id="281" name="Google Shape;281;g20504761c68_0_357"/>
          <p:cNvCxnSpPr>
            <a:stCxn id="279" idx="0"/>
            <a:endCxn id="280" idx="2"/>
          </p:cNvCxnSpPr>
          <p:nvPr/>
        </p:nvCxnSpPr>
        <p:spPr>
          <a:xfrm flipH="1" rot="10800000">
            <a:off x="8847425" y="4229800"/>
            <a:ext cx="2117700" cy="12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504761c68_0_23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Transformer’s </a:t>
            </a:r>
            <a:r>
              <a:rPr lang="en-US"/>
              <a:t>Architecture</a:t>
            </a:r>
            <a:endParaRPr/>
          </a:p>
        </p:txBody>
      </p:sp>
      <p:sp>
        <p:nvSpPr>
          <p:cNvPr id="288" name="Google Shape;288;g20504761c68_0_23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g20504761c6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938" y="1234825"/>
            <a:ext cx="3705100" cy="51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0504761c68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387" y="2417375"/>
            <a:ext cx="2040700" cy="301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0504761c68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9362" y="2627978"/>
            <a:ext cx="2040700" cy="2589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g20504761c68_0_23"/>
          <p:cNvCxnSpPr/>
          <p:nvPr/>
        </p:nvCxnSpPr>
        <p:spPr>
          <a:xfrm flipH="1">
            <a:off x="4340750" y="2593125"/>
            <a:ext cx="1472400" cy="7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3" name="Google Shape;293;g20504761c68_0_23"/>
          <p:cNvCxnSpPr/>
          <p:nvPr/>
        </p:nvCxnSpPr>
        <p:spPr>
          <a:xfrm rot="10800000">
            <a:off x="4340750" y="3666325"/>
            <a:ext cx="1500900" cy="15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4" name="Google Shape;294;g20504761c68_0_23"/>
          <p:cNvCxnSpPr/>
          <p:nvPr/>
        </p:nvCxnSpPr>
        <p:spPr>
          <a:xfrm flipH="1">
            <a:off x="7428325" y="2906575"/>
            <a:ext cx="1310400" cy="7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5" name="Google Shape;295;g20504761c68_0_23"/>
          <p:cNvCxnSpPr/>
          <p:nvPr/>
        </p:nvCxnSpPr>
        <p:spPr>
          <a:xfrm rot="10800000">
            <a:off x="7485200" y="4160750"/>
            <a:ext cx="1377000" cy="9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6" name="Google Shape;296;g20504761c68_0_23"/>
          <p:cNvSpPr/>
          <p:nvPr/>
        </p:nvSpPr>
        <p:spPr>
          <a:xfrm>
            <a:off x="2183600" y="3267525"/>
            <a:ext cx="1026900" cy="5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0504761c68_0_23"/>
          <p:cNvSpPr/>
          <p:nvPr/>
        </p:nvSpPr>
        <p:spPr>
          <a:xfrm>
            <a:off x="2183600" y="4056325"/>
            <a:ext cx="1026900" cy="55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0504761c68_0_23"/>
          <p:cNvSpPr txBox="1"/>
          <p:nvPr/>
        </p:nvSpPr>
        <p:spPr>
          <a:xfrm>
            <a:off x="362250" y="3979925"/>
            <a:ext cx="11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Benchmark</a:t>
            </a:r>
            <a:endParaRPr/>
          </a:p>
        </p:txBody>
      </p:sp>
      <p:cxnSp>
        <p:nvCxnSpPr>
          <p:cNvPr id="299" name="Google Shape;299;g20504761c68_0_23"/>
          <p:cNvCxnSpPr>
            <a:endCxn id="296" idx="1"/>
          </p:cNvCxnSpPr>
          <p:nvPr/>
        </p:nvCxnSpPr>
        <p:spPr>
          <a:xfrm flipH="1" rot="10800000">
            <a:off x="1472300" y="3542925"/>
            <a:ext cx="7113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g20504761c68_0_23"/>
          <p:cNvCxnSpPr>
            <a:stCxn id="298" idx="3"/>
            <a:endCxn id="297" idx="1"/>
          </p:cNvCxnSpPr>
          <p:nvPr/>
        </p:nvCxnSpPr>
        <p:spPr>
          <a:xfrm>
            <a:off x="1483050" y="4180025"/>
            <a:ext cx="7005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504761c68_0_30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 Vectorization: Multihead Attention</a:t>
            </a:r>
            <a:endParaRPr/>
          </a:p>
        </p:txBody>
      </p:sp>
      <p:sp>
        <p:nvSpPr>
          <p:cNvPr id="307" name="Google Shape;307;g20504761c68_0_30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g20504761c68_0_30"/>
          <p:cNvSpPr/>
          <p:nvPr/>
        </p:nvSpPr>
        <p:spPr>
          <a:xfrm>
            <a:off x="4260537" y="1275415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</p:txBody>
      </p:sp>
      <p:sp>
        <p:nvSpPr>
          <p:cNvPr id="309" name="Google Shape;309;g20504761c68_0_30"/>
          <p:cNvSpPr/>
          <p:nvPr/>
        </p:nvSpPr>
        <p:spPr>
          <a:xfrm>
            <a:off x="4260465" y="2173299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Transpose</a:t>
            </a:r>
            <a:endParaRPr b="1" sz="800"/>
          </a:p>
        </p:txBody>
      </p:sp>
      <p:sp>
        <p:nvSpPr>
          <p:cNvPr id="310" name="Google Shape;310;g20504761c68_0_30"/>
          <p:cNvSpPr/>
          <p:nvPr/>
        </p:nvSpPr>
        <p:spPr>
          <a:xfrm>
            <a:off x="4260537" y="3071152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</p:txBody>
      </p:sp>
      <p:sp>
        <p:nvSpPr>
          <p:cNvPr id="311" name="Google Shape;311;g20504761c68_0_30"/>
          <p:cNvSpPr txBox="1"/>
          <p:nvPr/>
        </p:nvSpPr>
        <p:spPr>
          <a:xfrm>
            <a:off x="2079474" y="2367611"/>
            <a:ext cx="45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x</a:t>
            </a:r>
            <a:endParaRPr sz="1100"/>
          </a:p>
        </p:txBody>
      </p:sp>
      <p:cxnSp>
        <p:nvCxnSpPr>
          <p:cNvPr id="312" name="Google Shape;312;g20504761c68_0_30"/>
          <p:cNvCxnSpPr>
            <a:stCxn id="311" idx="3"/>
            <a:endCxn id="308" idx="1"/>
          </p:cNvCxnSpPr>
          <p:nvPr/>
        </p:nvCxnSpPr>
        <p:spPr>
          <a:xfrm flipH="1" rot="10800000">
            <a:off x="2534574" y="1593011"/>
            <a:ext cx="1725900" cy="95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g20504761c68_0_30"/>
          <p:cNvCxnSpPr>
            <a:stCxn id="311" idx="3"/>
            <a:endCxn id="309" idx="1"/>
          </p:cNvCxnSpPr>
          <p:nvPr/>
        </p:nvCxnSpPr>
        <p:spPr>
          <a:xfrm flipH="1" rot="10800000">
            <a:off x="2534574" y="2490911"/>
            <a:ext cx="1725900" cy="5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g20504761c68_0_30"/>
          <p:cNvCxnSpPr>
            <a:stCxn id="311" idx="3"/>
            <a:endCxn id="310" idx="1"/>
          </p:cNvCxnSpPr>
          <p:nvPr/>
        </p:nvCxnSpPr>
        <p:spPr>
          <a:xfrm>
            <a:off x="2534574" y="2544611"/>
            <a:ext cx="1725900" cy="844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" name="Google Shape;315;g20504761c68_0_30"/>
          <p:cNvSpPr txBox="1"/>
          <p:nvPr/>
        </p:nvSpPr>
        <p:spPr>
          <a:xfrm>
            <a:off x="4843230" y="1153015"/>
            <a:ext cx="8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Q</a:t>
            </a:r>
            <a:endParaRPr sz="1100"/>
          </a:p>
        </p:txBody>
      </p:sp>
      <p:cxnSp>
        <p:nvCxnSpPr>
          <p:cNvPr id="316" name="Google Shape;316;g20504761c68_0_30"/>
          <p:cNvCxnSpPr>
            <a:stCxn id="308" idx="3"/>
            <a:endCxn id="317" idx="1"/>
          </p:cNvCxnSpPr>
          <p:nvPr/>
        </p:nvCxnSpPr>
        <p:spPr>
          <a:xfrm>
            <a:off x="5145537" y="1593115"/>
            <a:ext cx="733500" cy="899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Google Shape;318;g20504761c68_0_30"/>
          <p:cNvCxnSpPr>
            <a:stCxn id="309" idx="3"/>
            <a:endCxn id="317" idx="1"/>
          </p:cNvCxnSpPr>
          <p:nvPr/>
        </p:nvCxnSpPr>
        <p:spPr>
          <a:xfrm>
            <a:off x="5145465" y="2490999"/>
            <a:ext cx="733500" cy="15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9" name="Google Shape;319;g20504761c68_0_30"/>
          <p:cNvSpPr txBox="1"/>
          <p:nvPr/>
        </p:nvSpPr>
        <p:spPr>
          <a:xfrm>
            <a:off x="4912362" y="2128269"/>
            <a:ext cx="8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K^T</a:t>
            </a:r>
            <a:endParaRPr sz="1100"/>
          </a:p>
        </p:txBody>
      </p:sp>
      <p:sp>
        <p:nvSpPr>
          <p:cNvPr id="320" name="Google Shape;320;g20504761c68_0_30"/>
          <p:cNvSpPr txBox="1"/>
          <p:nvPr/>
        </p:nvSpPr>
        <p:spPr>
          <a:xfrm>
            <a:off x="4843230" y="3278812"/>
            <a:ext cx="8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</a:t>
            </a:r>
            <a:endParaRPr sz="1100"/>
          </a:p>
        </p:txBody>
      </p:sp>
      <p:sp>
        <p:nvSpPr>
          <p:cNvPr id="321" name="Google Shape;321;g20504761c68_0_30"/>
          <p:cNvSpPr txBox="1"/>
          <p:nvPr/>
        </p:nvSpPr>
        <p:spPr>
          <a:xfrm>
            <a:off x="2032700" y="828050"/>
            <a:ext cx="23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weight matrices (d_model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768x768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322" name="Google Shape;322;g20504761c68_0_30"/>
          <p:cNvSpPr txBox="1"/>
          <p:nvPr/>
        </p:nvSpPr>
        <p:spPr>
          <a:xfrm>
            <a:off x="3010049" y="1275446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Wq</a:t>
            </a:r>
            <a:endParaRPr sz="1100"/>
          </a:p>
        </p:txBody>
      </p:sp>
      <p:sp>
        <p:nvSpPr>
          <p:cNvPr id="323" name="Google Shape;323;g20504761c68_0_30"/>
          <p:cNvSpPr txBox="1"/>
          <p:nvPr/>
        </p:nvSpPr>
        <p:spPr>
          <a:xfrm>
            <a:off x="3002006" y="2173740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Wk</a:t>
            </a:r>
            <a:endParaRPr sz="1100"/>
          </a:p>
        </p:txBody>
      </p:sp>
      <p:sp>
        <p:nvSpPr>
          <p:cNvPr id="324" name="Google Shape;324;g20504761c68_0_30"/>
          <p:cNvSpPr txBox="1"/>
          <p:nvPr/>
        </p:nvSpPr>
        <p:spPr>
          <a:xfrm>
            <a:off x="3002281" y="3380848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Wv</a:t>
            </a:r>
            <a:endParaRPr sz="1100"/>
          </a:p>
        </p:txBody>
      </p:sp>
      <p:cxnSp>
        <p:nvCxnSpPr>
          <p:cNvPr id="325" name="Google Shape;325;g20504761c68_0_30"/>
          <p:cNvCxnSpPr>
            <a:stCxn id="322" idx="3"/>
            <a:endCxn id="308" idx="1"/>
          </p:cNvCxnSpPr>
          <p:nvPr/>
        </p:nvCxnSpPr>
        <p:spPr>
          <a:xfrm>
            <a:off x="3535049" y="1452446"/>
            <a:ext cx="725400" cy="140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g20504761c68_0_30"/>
          <p:cNvCxnSpPr>
            <a:stCxn id="323" idx="3"/>
            <a:endCxn id="309" idx="1"/>
          </p:cNvCxnSpPr>
          <p:nvPr/>
        </p:nvCxnSpPr>
        <p:spPr>
          <a:xfrm>
            <a:off x="3527006" y="2350740"/>
            <a:ext cx="733500" cy="14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g20504761c68_0_30"/>
          <p:cNvCxnSpPr>
            <a:stCxn id="324" idx="3"/>
            <a:endCxn id="310" idx="1"/>
          </p:cNvCxnSpPr>
          <p:nvPr/>
        </p:nvCxnSpPr>
        <p:spPr>
          <a:xfrm flipH="1" rot="10800000">
            <a:off x="3527281" y="3388948"/>
            <a:ext cx="733200" cy="1689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8" name="Google Shape;328;g20504761c68_0_30"/>
          <p:cNvSpPr txBox="1"/>
          <p:nvPr/>
        </p:nvSpPr>
        <p:spPr>
          <a:xfrm>
            <a:off x="937475" y="1673175"/>
            <a:ext cx="23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input tokens or output from the previous layer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329" name="Google Shape;329;g20504761c68_0_30"/>
          <p:cNvSpPr txBox="1"/>
          <p:nvPr/>
        </p:nvSpPr>
        <p:spPr>
          <a:xfrm>
            <a:off x="4534594" y="828050"/>
            <a:ext cx="19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Q, K, V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330" name="Google Shape;330;g20504761c68_0_30"/>
          <p:cNvSpPr txBox="1"/>
          <p:nvPr/>
        </p:nvSpPr>
        <p:spPr>
          <a:xfrm>
            <a:off x="3718741" y="3773382"/>
            <a:ext cx="19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* d_model MAC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ADD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331" name="Google Shape;331;g20504761c68_0_30"/>
          <p:cNvSpPr/>
          <p:nvPr/>
        </p:nvSpPr>
        <p:spPr>
          <a:xfrm>
            <a:off x="6049155" y="1907280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sp>
        <p:nvSpPr>
          <p:cNvPr id="332" name="Google Shape;332;g20504761c68_0_30"/>
          <p:cNvSpPr/>
          <p:nvPr/>
        </p:nvSpPr>
        <p:spPr>
          <a:xfrm>
            <a:off x="5995488" y="1984925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sp>
        <p:nvSpPr>
          <p:cNvPr id="333" name="Google Shape;333;g20504761c68_0_30"/>
          <p:cNvSpPr/>
          <p:nvPr/>
        </p:nvSpPr>
        <p:spPr>
          <a:xfrm>
            <a:off x="5941822" y="2050940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sp>
        <p:nvSpPr>
          <p:cNvPr id="317" name="Google Shape;317;g20504761c68_0_30"/>
          <p:cNvSpPr/>
          <p:nvPr/>
        </p:nvSpPr>
        <p:spPr>
          <a:xfrm>
            <a:off x="5878947" y="2132618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cxnSp>
        <p:nvCxnSpPr>
          <p:cNvPr id="334" name="Google Shape;334;g20504761c68_0_30"/>
          <p:cNvCxnSpPr>
            <a:stCxn id="310" idx="3"/>
            <a:endCxn id="317" idx="1"/>
          </p:cNvCxnSpPr>
          <p:nvPr/>
        </p:nvCxnSpPr>
        <p:spPr>
          <a:xfrm flipH="1" rot="10800000">
            <a:off x="5145537" y="2492452"/>
            <a:ext cx="733500" cy="896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5" name="Google Shape;335;g20504761c68_0_30"/>
          <p:cNvSpPr/>
          <p:nvPr/>
        </p:nvSpPr>
        <p:spPr>
          <a:xfrm rot="2603439">
            <a:off x="5800398" y="1685810"/>
            <a:ext cx="203939" cy="47023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0504761c68_0_30"/>
          <p:cNvSpPr txBox="1"/>
          <p:nvPr/>
        </p:nvSpPr>
        <p:spPr>
          <a:xfrm>
            <a:off x="5599581" y="1495378"/>
            <a:ext cx="24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</a:t>
            </a:r>
            <a:endParaRPr sz="1100"/>
          </a:p>
        </p:txBody>
      </p:sp>
      <p:sp>
        <p:nvSpPr>
          <p:cNvPr id="337" name="Google Shape;337;g20504761c68_0_30"/>
          <p:cNvSpPr/>
          <p:nvPr/>
        </p:nvSpPr>
        <p:spPr>
          <a:xfrm>
            <a:off x="7254679" y="2116215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Residual</a:t>
            </a:r>
            <a:endParaRPr b="1" sz="800"/>
          </a:p>
        </p:txBody>
      </p:sp>
      <p:sp>
        <p:nvSpPr>
          <p:cNvPr id="338" name="Google Shape;338;g20504761c68_0_30"/>
          <p:cNvSpPr/>
          <p:nvPr/>
        </p:nvSpPr>
        <p:spPr>
          <a:xfrm>
            <a:off x="8363718" y="2145681"/>
            <a:ext cx="915300" cy="5763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Dropout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LayerNorm</a:t>
            </a:r>
            <a:endParaRPr b="1" sz="800"/>
          </a:p>
        </p:txBody>
      </p:sp>
      <p:sp>
        <p:nvSpPr>
          <p:cNvPr id="339" name="Google Shape;339;g20504761c68_0_30"/>
          <p:cNvSpPr txBox="1"/>
          <p:nvPr/>
        </p:nvSpPr>
        <p:spPr>
          <a:xfrm>
            <a:off x="7434813" y="1097842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Wo</a:t>
            </a:r>
            <a:endParaRPr sz="1100"/>
          </a:p>
        </p:txBody>
      </p:sp>
      <p:sp>
        <p:nvSpPr>
          <p:cNvPr id="340" name="Google Shape;340;g20504761c68_0_30"/>
          <p:cNvSpPr txBox="1"/>
          <p:nvPr/>
        </p:nvSpPr>
        <p:spPr>
          <a:xfrm>
            <a:off x="6601116" y="782826"/>
            <a:ext cx="240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weight matrix (d_model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768x768</a:t>
            </a:r>
            <a:endParaRPr i="1" sz="1000">
              <a:solidFill>
                <a:srgbClr val="1C4587"/>
              </a:solidFill>
            </a:endParaRPr>
          </a:p>
        </p:txBody>
      </p:sp>
      <p:cxnSp>
        <p:nvCxnSpPr>
          <p:cNvPr id="341" name="Google Shape;341;g20504761c68_0_30"/>
          <p:cNvCxnSpPr>
            <a:stCxn id="337" idx="3"/>
            <a:endCxn id="338" idx="1"/>
          </p:cNvCxnSpPr>
          <p:nvPr/>
        </p:nvCxnSpPr>
        <p:spPr>
          <a:xfrm>
            <a:off x="8139679" y="2433915"/>
            <a:ext cx="224100" cy="6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2" name="Google Shape;342;g20504761c68_0_30"/>
          <p:cNvSpPr txBox="1"/>
          <p:nvPr/>
        </p:nvSpPr>
        <p:spPr>
          <a:xfrm>
            <a:off x="6712955" y="2904576"/>
            <a:ext cx="19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* d_model MAC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2 * n * d_model ADD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343" name="Google Shape;343;g20504761c68_0_30"/>
          <p:cNvSpPr txBox="1"/>
          <p:nvPr/>
        </p:nvSpPr>
        <p:spPr>
          <a:xfrm>
            <a:off x="7813542" y="3329978"/>
            <a:ext cx="21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Dropout: n * d_model Op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LayerNorm: 7 * n * d_model + 4 * n Op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344" name="Google Shape;344;g20504761c68_0_30"/>
          <p:cNvSpPr txBox="1"/>
          <p:nvPr/>
        </p:nvSpPr>
        <p:spPr>
          <a:xfrm>
            <a:off x="9503148" y="2202346"/>
            <a:ext cx="54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y</a:t>
            </a:r>
            <a:endParaRPr sz="1100"/>
          </a:p>
        </p:txBody>
      </p:sp>
      <p:sp>
        <p:nvSpPr>
          <p:cNvPr id="345" name="Google Shape;345;g20504761c68_0_30"/>
          <p:cNvSpPr txBox="1"/>
          <p:nvPr/>
        </p:nvSpPr>
        <p:spPr>
          <a:xfrm>
            <a:off x="8462979" y="1593034"/>
            <a:ext cx="240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Output to Feed Forward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cxnSp>
        <p:nvCxnSpPr>
          <p:cNvPr id="346" name="Google Shape;346;g20504761c68_0_30"/>
          <p:cNvCxnSpPr>
            <a:stCxn id="338" idx="3"/>
            <a:endCxn id="344" idx="1"/>
          </p:cNvCxnSpPr>
          <p:nvPr/>
        </p:nvCxnSpPr>
        <p:spPr>
          <a:xfrm flipH="1" rot="10800000">
            <a:off x="9279018" y="2379231"/>
            <a:ext cx="224100" cy="5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g20504761c68_0_30"/>
          <p:cNvSpPr/>
          <p:nvPr/>
        </p:nvSpPr>
        <p:spPr>
          <a:xfrm rot="-7651147">
            <a:off x="6998679" y="2299649"/>
            <a:ext cx="21181" cy="268221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g20504761c68_0_30"/>
          <p:cNvCxnSpPr>
            <a:stCxn id="347" idx="1"/>
            <a:endCxn id="337" idx="1"/>
          </p:cNvCxnSpPr>
          <p:nvPr/>
        </p:nvCxnSpPr>
        <p:spPr>
          <a:xfrm flipH="1" rot="10800000">
            <a:off x="7015719" y="2434060"/>
            <a:ext cx="2391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g20504761c68_0_30"/>
          <p:cNvCxnSpPr>
            <a:stCxn id="339" idx="2"/>
            <a:endCxn id="337" idx="0"/>
          </p:cNvCxnSpPr>
          <p:nvPr/>
        </p:nvCxnSpPr>
        <p:spPr>
          <a:xfrm>
            <a:off x="7697313" y="1451842"/>
            <a:ext cx="0" cy="6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g20504761c68_0_30"/>
          <p:cNvSpPr txBox="1"/>
          <p:nvPr/>
        </p:nvSpPr>
        <p:spPr>
          <a:xfrm>
            <a:off x="2279675" y="4407350"/>
            <a:ext cx="59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Option (Multicore System):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 Wq/Wk/Wv, calculate Q(i), K(i), V(i) of each head individually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504761c68_0_498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 Vectorization: Multihead Attention</a:t>
            </a:r>
            <a:endParaRPr/>
          </a:p>
        </p:txBody>
      </p:sp>
      <p:sp>
        <p:nvSpPr>
          <p:cNvPr id="357" name="Google Shape;357;g20504761c68_0_498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g20504761c68_0_498"/>
          <p:cNvSpPr/>
          <p:nvPr/>
        </p:nvSpPr>
        <p:spPr>
          <a:xfrm>
            <a:off x="4260537" y="1275415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</p:txBody>
      </p:sp>
      <p:sp>
        <p:nvSpPr>
          <p:cNvPr id="359" name="Google Shape;359;g20504761c68_0_498"/>
          <p:cNvSpPr/>
          <p:nvPr/>
        </p:nvSpPr>
        <p:spPr>
          <a:xfrm>
            <a:off x="4260465" y="2173299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Transpose</a:t>
            </a:r>
            <a:endParaRPr b="1" sz="800"/>
          </a:p>
        </p:txBody>
      </p:sp>
      <p:sp>
        <p:nvSpPr>
          <p:cNvPr id="360" name="Google Shape;360;g20504761c68_0_498"/>
          <p:cNvSpPr/>
          <p:nvPr/>
        </p:nvSpPr>
        <p:spPr>
          <a:xfrm>
            <a:off x="4260537" y="3071152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</p:txBody>
      </p:sp>
      <p:sp>
        <p:nvSpPr>
          <p:cNvPr id="361" name="Google Shape;361;g20504761c68_0_498"/>
          <p:cNvSpPr txBox="1"/>
          <p:nvPr/>
        </p:nvSpPr>
        <p:spPr>
          <a:xfrm>
            <a:off x="2079474" y="2367611"/>
            <a:ext cx="45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x</a:t>
            </a:r>
            <a:endParaRPr sz="1100"/>
          </a:p>
        </p:txBody>
      </p:sp>
      <p:cxnSp>
        <p:nvCxnSpPr>
          <p:cNvPr id="362" name="Google Shape;362;g20504761c68_0_498"/>
          <p:cNvCxnSpPr>
            <a:stCxn id="361" idx="3"/>
            <a:endCxn id="358" idx="1"/>
          </p:cNvCxnSpPr>
          <p:nvPr/>
        </p:nvCxnSpPr>
        <p:spPr>
          <a:xfrm flipH="1" rot="10800000">
            <a:off x="2534574" y="1593011"/>
            <a:ext cx="1725900" cy="95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3" name="Google Shape;363;g20504761c68_0_498"/>
          <p:cNvCxnSpPr>
            <a:stCxn id="361" idx="3"/>
            <a:endCxn id="359" idx="1"/>
          </p:cNvCxnSpPr>
          <p:nvPr/>
        </p:nvCxnSpPr>
        <p:spPr>
          <a:xfrm flipH="1" rot="10800000">
            <a:off x="2534574" y="2490911"/>
            <a:ext cx="1725900" cy="5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4" name="Google Shape;364;g20504761c68_0_498"/>
          <p:cNvCxnSpPr>
            <a:stCxn id="361" idx="3"/>
            <a:endCxn id="360" idx="1"/>
          </p:cNvCxnSpPr>
          <p:nvPr/>
        </p:nvCxnSpPr>
        <p:spPr>
          <a:xfrm>
            <a:off x="2534574" y="2544611"/>
            <a:ext cx="1725900" cy="844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5" name="Google Shape;365;g20504761c68_0_498"/>
          <p:cNvSpPr txBox="1"/>
          <p:nvPr/>
        </p:nvSpPr>
        <p:spPr>
          <a:xfrm>
            <a:off x="4843230" y="1153015"/>
            <a:ext cx="8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Q</a:t>
            </a:r>
            <a:endParaRPr sz="1100"/>
          </a:p>
        </p:txBody>
      </p:sp>
      <p:cxnSp>
        <p:nvCxnSpPr>
          <p:cNvPr id="366" name="Google Shape;366;g20504761c68_0_498"/>
          <p:cNvCxnSpPr>
            <a:stCxn id="358" idx="3"/>
            <a:endCxn id="367" idx="1"/>
          </p:cNvCxnSpPr>
          <p:nvPr/>
        </p:nvCxnSpPr>
        <p:spPr>
          <a:xfrm>
            <a:off x="5145537" y="1593115"/>
            <a:ext cx="733500" cy="899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8" name="Google Shape;368;g20504761c68_0_498"/>
          <p:cNvCxnSpPr>
            <a:stCxn id="359" idx="3"/>
            <a:endCxn id="367" idx="1"/>
          </p:cNvCxnSpPr>
          <p:nvPr/>
        </p:nvCxnSpPr>
        <p:spPr>
          <a:xfrm>
            <a:off x="5145465" y="2490999"/>
            <a:ext cx="733500" cy="15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9" name="Google Shape;369;g20504761c68_0_498"/>
          <p:cNvSpPr txBox="1"/>
          <p:nvPr/>
        </p:nvSpPr>
        <p:spPr>
          <a:xfrm>
            <a:off x="4912362" y="2128269"/>
            <a:ext cx="8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K^T</a:t>
            </a:r>
            <a:endParaRPr sz="1100"/>
          </a:p>
        </p:txBody>
      </p:sp>
      <p:sp>
        <p:nvSpPr>
          <p:cNvPr id="370" name="Google Shape;370;g20504761c68_0_498"/>
          <p:cNvSpPr txBox="1"/>
          <p:nvPr/>
        </p:nvSpPr>
        <p:spPr>
          <a:xfrm>
            <a:off x="4843230" y="3278812"/>
            <a:ext cx="8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</a:t>
            </a:r>
            <a:endParaRPr sz="1100"/>
          </a:p>
        </p:txBody>
      </p:sp>
      <p:sp>
        <p:nvSpPr>
          <p:cNvPr id="371" name="Google Shape;371;g20504761c68_0_498"/>
          <p:cNvSpPr txBox="1"/>
          <p:nvPr/>
        </p:nvSpPr>
        <p:spPr>
          <a:xfrm>
            <a:off x="2032700" y="828050"/>
            <a:ext cx="23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weight matrices (d_model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768x768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372" name="Google Shape;372;g20504761c68_0_498"/>
          <p:cNvSpPr txBox="1"/>
          <p:nvPr/>
        </p:nvSpPr>
        <p:spPr>
          <a:xfrm>
            <a:off x="3010049" y="1275446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Wq</a:t>
            </a:r>
            <a:endParaRPr sz="1100"/>
          </a:p>
        </p:txBody>
      </p:sp>
      <p:sp>
        <p:nvSpPr>
          <p:cNvPr id="373" name="Google Shape;373;g20504761c68_0_498"/>
          <p:cNvSpPr txBox="1"/>
          <p:nvPr/>
        </p:nvSpPr>
        <p:spPr>
          <a:xfrm>
            <a:off x="3002006" y="2173740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Wk</a:t>
            </a:r>
            <a:endParaRPr sz="1100"/>
          </a:p>
        </p:txBody>
      </p:sp>
      <p:sp>
        <p:nvSpPr>
          <p:cNvPr id="374" name="Google Shape;374;g20504761c68_0_498"/>
          <p:cNvSpPr txBox="1"/>
          <p:nvPr/>
        </p:nvSpPr>
        <p:spPr>
          <a:xfrm>
            <a:off x="3002281" y="3380848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Wv</a:t>
            </a:r>
            <a:endParaRPr sz="1100"/>
          </a:p>
        </p:txBody>
      </p:sp>
      <p:cxnSp>
        <p:nvCxnSpPr>
          <p:cNvPr id="375" name="Google Shape;375;g20504761c68_0_498"/>
          <p:cNvCxnSpPr>
            <a:stCxn id="372" idx="3"/>
            <a:endCxn id="358" idx="1"/>
          </p:cNvCxnSpPr>
          <p:nvPr/>
        </p:nvCxnSpPr>
        <p:spPr>
          <a:xfrm>
            <a:off x="3535049" y="1452446"/>
            <a:ext cx="725400" cy="140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g20504761c68_0_498"/>
          <p:cNvCxnSpPr>
            <a:stCxn id="373" idx="3"/>
            <a:endCxn id="359" idx="1"/>
          </p:cNvCxnSpPr>
          <p:nvPr/>
        </p:nvCxnSpPr>
        <p:spPr>
          <a:xfrm>
            <a:off x="3527006" y="2350740"/>
            <a:ext cx="733500" cy="14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" name="Google Shape;377;g20504761c68_0_498"/>
          <p:cNvCxnSpPr>
            <a:stCxn id="374" idx="3"/>
            <a:endCxn id="360" idx="1"/>
          </p:cNvCxnSpPr>
          <p:nvPr/>
        </p:nvCxnSpPr>
        <p:spPr>
          <a:xfrm flipH="1" rot="10800000">
            <a:off x="3527281" y="3388948"/>
            <a:ext cx="733200" cy="1689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8" name="Google Shape;378;g20504761c68_0_498"/>
          <p:cNvSpPr txBox="1"/>
          <p:nvPr/>
        </p:nvSpPr>
        <p:spPr>
          <a:xfrm>
            <a:off x="937475" y="1673175"/>
            <a:ext cx="23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input tokens or output from the previous layer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379" name="Google Shape;379;g20504761c68_0_498"/>
          <p:cNvSpPr txBox="1"/>
          <p:nvPr/>
        </p:nvSpPr>
        <p:spPr>
          <a:xfrm>
            <a:off x="4534594" y="828050"/>
            <a:ext cx="19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Q, K, V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380" name="Google Shape;380;g20504761c68_0_498"/>
          <p:cNvSpPr txBox="1"/>
          <p:nvPr/>
        </p:nvSpPr>
        <p:spPr>
          <a:xfrm>
            <a:off x="3718741" y="3773382"/>
            <a:ext cx="19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* d_model MAC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ADD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381" name="Google Shape;381;g20504761c68_0_498"/>
          <p:cNvSpPr/>
          <p:nvPr/>
        </p:nvSpPr>
        <p:spPr>
          <a:xfrm>
            <a:off x="6049155" y="1907280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sp>
        <p:nvSpPr>
          <p:cNvPr id="382" name="Google Shape;382;g20504761c68_0_498"/>
          <p:cNvSpPr/>
          <p:nvPr/>
        </p:nvSpPr>
        <p:spPr>
          <a:xfrm>
            <a:off x="5995488" y="1984925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sp>
        <p:nvSpPr>
          <p:cNvPr id="383" name="Google Shape;383;g20504761c68_0_498"/>
          <p:cNvSpPr/>
          <p:nvPr/>
        </p:nvSpPr>
        <p:spPr>
          <a:xfrm>
            <a:off x="5941822" y="2050940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sp>
        <p:nvSpPr>
          <p:cNvPr id="367" name="Google Shape;367;g20504761c68_0_498"/>
          <p:cNvSpPr/>
          <p:nvPr/>
        </p:nvSpPr>
        <p:spPr>
          <a:xfrm>
            <a:off x="5878947" y="2132618"/>
            <a:ext cx="1035000" cy="7197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Self-Attention</a:t>
            </a:r>
            <a:endParaRPr b="1" sz="800"/>
          </a:p>
        </p:txBody>
      </p:sp>
      <p:cxnSp>
        <p:nvCxnSpPr>
          <p:cNvPr id="384" name="Google Shape;384;g20504761c68_0_498"/>
          <p:cNvCxnSpPr>
            <a:stCxn id="360" idx="3"/>
            <a:endCxn id="367" idx="1"/>
          </p:cNvCxnSpPr>
          <p:nvPr/>
        </p:nvCxnSpPr>
        <p:spPr>
          <a:xfrm flipH="1" rot="10800000">
            <a:off x="5145537" y="2492452"/>
            <a:ext cx="733500" cy="8964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5" name="Google Shape;385;g20504761c68_0_498"/>
          <p:cNvSpPr/>
          <p:nvPr/>
        </p:nvSpPr>
        <p:spPr>
          <a:xfrm rot="2603439">
            <a:off x="5800398" y="1685810"/>
            <a:ext cx="203939" cy="47023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0504761c68_0_498"/>
          <p:cNvSpPr txBox="1"/>
          <p:nvPr/>
        </p:nvSpPr>
        <p:spPr>
          <a:xfrm>
            <a:off x="5599581" y="1495378"/>
            <a:ext cx="24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</a:t>
            </a:r>
            <a:endParaRPr sz="1100"/>
          </a:p>
        </p:txBody>
      </p:sp>
      <p:sp>
        <p:nvSpPr>
          <p:cNvPr id="387" name="Google Shape;387;g20504761c68_0_498"/>
          <p:cNvSpPr/>
          <p:nvPr/>
        </p:nvSpPr>
        <p:spPr>
          <a:xfrm>
            <a:off x="7254679" y="2116215"/>
            <a:ext cx="885000" cy="635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Residual</a:t>
            </a:r>
            <a:endParaRPr b="1" sz="800"/>
          </a:p>
        </p:txBody>
      </p:sp>
      <p:sp>
        <p:nvSpPr>
          <p:cNvPr id="388" name="Google Shape;388;g20504761c68_0_498"/>
          <p:cNvSpPr/>
          <p:nvPr/>
        </p:nvSpPr>
        <p:spPr>
          <a:xfrm>
            <a:off x="8363718" y="2145681"/>
            <a:ext cx="915300" cy="5763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Dropout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LayerNorm</a:t>
            </a:r>
            <a:endParaRPr b="1" sz="800"/>
          </a:p>
        </p:txBody>
      </p:sp>
      <p:sp>
        <p:nvSpPr>
          <p:cNvPr id="389" name="Google Shape;389;g20504761c68_0_498"/>
          <p:cNvSpPr txBox="1"/>
          <p:nvPr/>
        </p:nvSpPr>
        <p:spPr>
          <a:xfrm>
            <a:off x="7434813" y="1097842"/>
            <a:ext cx="5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Wo</a:t>
            </a:r>
            <a:endParaRPr sz="1100"/>
          </a:p>
        </p:txBody>
      </p:sp>
      <p:sp>
        <p:nvSpPr>
          <p:cNvPr id="390" name="Google Shape;390;g20504761c68_0_498"/>
          <p:cNvSpPr txBox="1"/>
          <p:nvPr/>
        </p:nvSpPr>
        <p:spPr>
          <a:xfrm>
            <a:off x="6601116" y="782826"/>
            <a:ext cx="240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weight matrix (d_model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768x768</a:t>
            </a:r>
            <a:endParaRPr i="1" sz="1000">
              <a:solidFill>
                <a:srgbClr val="1C4587"/>
              </a:solidFill>
            </a:endParaRPr>
          </a:p>
        </p:txBody>
      </p:sp>
      <p:cxnSp>
        <p:nvCxnSpPr>
          <p:cNvPr id="391" name="Google Shape;391;g20504761c68_0_498"/>
          <p:cNvCxnSpPr>
            <a:stCxn id="387" idx="3"/>
            <a:endCxn id="388" idx="1"/>
          </p:cNvCxnSpPr>
          <p:nvPr/>
        </p:nvCxnSpPr>
        <p:spPr>
          <a:xfrm>
            <a:off x="8139679" y="2433915"/>
            <a:ext cx="224100" cy="600"/>
          </a:xfrm>
          <a:prstGeom prst="curvedConnector3">
            <a:avLst>
              <a:gd fmla="val 5002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2" name="Google Shape;392;g20504761c68_0_498"/>
          <p:cNvSpPr txBox="1"/>
          <p:nvPr/>
        </p:nvSpPr>
        <p:spPr>
          <a:xfrm>
            <a:off x="6712955" y="2904576"/>
            <a:ext cx="19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* d_model MAC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2 * n * d_model ADD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393" name="Google Shape;393;g20504761c68_0_498"/>
          <p:cNvSpPr txBox="1"/>
          <p:nvPr/>
        </p:nvSpPr>
        <p:spPr>
          <a:xfrm>
            <a:off x="7813542" y="3329978"/>
            <a:ext cx="21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Dropout: n * d_model Op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LayerNorm: 7 * n * d_model + 4 * n Op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394" name="Google Shape;394;g20504761c68_0_498"/>
          <p:cNvSpPr txBox="1"/>
          <p:nvPr/>
        </p:nvSpPr>
        <p:spPr>
          <a:xfrm>
            <a:off x="9503148" y="2202346"/>
            <a:ext cx="54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y</a:t>
            </a:r>
            <a:endParaRPr sz="1100"/>
          </a:p>
        </p:txBody>
      </p:sp>
      <p:sp>
        <p:nvSpPr>
          <p:cNvPr id="395" name="Google Shape;395;g20504761c68_0_498"/>
          <p:cNvSpPr txBox="1"/>
          <p:nvPr/>
        </p:nvSpPr>
        <p:spPr>
          <a:xfrm>
            <a:off x="8462979" y="1593034"/>
            <a:ext cx="240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Output to Feed Forward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cxnSp>
        <p:nvCxnSpPr>
          <p:cNvPr id="396" name="Google Shape;396;g20504761c68_0_498"/>
          <p:cNvCxnSpPr>
            <a:stCxn id="388" idx="3"/>
            <a:endCxn id="394" idx="1"/>
          </p:cNvCxnSpPr>
          <p:nvPr/>
        </p:nvCxnSpPr>
        <p:spPr>
          <a:xfrm flipH="1" rot="10800000">
            <a:off x="9279018" y="2379231"/>
            <a:ext cx="224100" cy="5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g20504761c68_0_498"/>
          <p:cNvSpPr/>
          <p:nvPr/>
        </p:nvSpPr>
        <p:spPr>
          <a:xfrm rot="-7651147">
            <a:off x="6998679" y="2299649"/>
            <a:ext cx="21181" cy="268221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g20504761c68_0_498"/>
          <p:cNvCxnSpPr>
            <a:stCxn id="397" idx="1"/>
            <a:endCxn id="387" idx="1"/>
          </p:cNvCxnSpPr>
          <p:nvPr/>
        </p:nvCxnSpPr>
        <p:spPr>
          <a:xfrm flipH="1" rot="10800000">
            <a:off x="7015719" y="2434060"/>
            <a:ext cx="2391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g20504761c68_0_498"/>
          <p:cNvCxnSpPr>
            <a:stCxn id="389" idx="2"/>
            <a:endCxn id="387" idx="0"/>
          </p:cNvCxnSpPr>
          <p:nvPr/>
        </p:nvCxnSpPr>
        <p:spPr>
          <a:xfrm>
            <a:off x="7697313" y="1451842"/>
            <a:ext cx="0" cy="6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g20504761c68_0_498"/>
          <p:cNvSpPr txBox="1"/>
          <p:nvPr/>
        </p:nvSpPr>
        <p:spPr>
          <a:xfrm>
            <a:off x="3992700" y="4628225"/>
            <a:ext cx="7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Q(i)</a:t>
            </a:r>
            <a:endParaRPr sz="1100"/>
          </a:p>
        </p:txBody>
      </p:sp>
      <p:sp>
        <p:nvSpPr>
          <p:cNvPr id="401" name="Google Shape;401;g20504761c68_0_498"/>
          <p:cNvSpPr/>
          <p:nvPr/>
        </p:nvSpPr>
        <p:spPr>
          <a:xfrm>
            <a:off x="5448362" y="4950075"/>
            <a:ext cx="760500" cy="51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</p:txBody>
      </p:sp>
      <p:cxnSp>
        <p:nvCxnSpPr>
          <p:cNvPr id="402" name="Google Shape;402;g20504761c68_0_498"/>
          <p:cNvCxnSpPr>
            <a:stCxn id="400" idx="3"/>
            <a:endCxn id="401" idx="1"/>
          </p:cNvCxnSpPr>
          <p:nvPr/>
        </p:nvCxnSpPr>
        <p:spPr>
          <a:xfrm>
            <a:off x="4753200" y="4805225"/>
            <a:ext cx="695100" cy="4005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g20504761c68_0_498"/>
          <p:cNvCxnSpPr>
            <a:stCxn id="404" idx="3"/>
            <a:endCxn id="401" idx="1"/>
          </p:cNvCxnSpPr>
          <p:nvPr/>
        </p:nvCxnSpPr>
        <p:spPr>
          <a:xfrm flipH="1" rot="10800000">
            <a:off x="4753200" y="5205688"/>
            <a:ext cx="695100" cy="614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5" name="Google Shape;405;g20504761c68_0_498"/>
          <p:cNvSpPr txBox="1"/>
          <p:nvPr/>
        </p:nvSpPr>
        <p:spPr>
          <a:xfrm>
            <a:off x="3992725" y="6407500"/>
            <a:ext cx="7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V(i)</a:t>
            </a:r>
            <a:endParaRPr sz="1100"/>
          </a:p>
        </p:txBody>
      </p:sp>
      <p:sp>
        <p:nvSpPr>
          <p:cNvPr id="406" name="Google Shape;406;g20504761c68_0_498"/>
          <p:cNvSpPr/>
          <p:nvPr/>
        </p:nvSpPr>
        <p:spPr>
          <a:xfrm>
            <a:off x="7674387" y="5630025"/>
            <a:ext cx="760500" cy="51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</p:txBody>
      </p:sp>
      <p:sp>
        <p:nvSpPr>
          <p:cNvPr id="407" name="Google Shape;407;g20504761c68_0_498"/>
          <p:cNvSpPr/>
          <p:nvPr/>
        </p:nvSpPr>
        <p:spPr>
          <a:xfrm>
            <a:off x="6438525" y="5014900"/>
            <a:ext cx="588600" cy="3816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Softmax</a:t>
            </a:r>
            <a:endParaRPr b="1" sz="800"/>
          </a:p>
        </p:txBody>
      </p:sp>
      <p:cxnSp>
        <p:nvCxnSpPr>
          <p:cNvPr id="408" name="Google Shape;408;g20504761c68_0_498"/>
          <p:cNvCxnSpPr>
            <a:stCxn id="401" idx="3"/>
            <a:endCxn id="407" idx="1"/>
          </p:cNvCxnSpPr>
          <p:nvPr/>
        </p:nvCxnSpPr>
        <p:spPr>
          <a:xfrm>
            <a:off x="6208862" y="5205675"/>
            <a:ext cx="229800" cy="600"/>
          </a:xfrm>
          <a:prstGeom prst="curvedConnector3">
            <a:avLst>
              <a:gd fmla="val 4997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9" name="Google Shape;409;g20504761c68_0_498"/>
          <p:cNvCxnSpPr>
            <a:stCxn id="405" idx="3"/>
            <a:endCxn id="406" idx="1"/>
          </p:cNvCxnSpPr>
          <p:nvPr/>
        </p:nvCxnSpPr>
        <p:spPr>
          <a:xfrm flipH="1" rot="10800000">
            <a:off x="4753225" y="5885500"/>
            <a:ext cx="2921100" cy="699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0" name="Google Shape;410;g20504761c68_0_498"/>
          <p:cNvCxnSpPr>
            <a:stCxn id="407" idx="3"/>
            <a:endCxn id="406" idx="1"/>
          </p:cNvCxnSpPr>
          <p:nvPr/>
        </p:nvCxnSpPr>
        <p:spPr>
          <a:xfrm>
            <a:off x="7027125" y="5205700"/>
            <a:ext cx="647400" cy="679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4" name="Google Shape;404;g20504761c68_0_498"/>
          <p:cNvSpPr txBox="1"/>
          <p:nvPr/>
        </p:nvSpPr>
        <p:spPr>
          <a:xfrm>
            <a:off x="3992700" y="5642788"/>
            <a:ext cx="7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K(i)^T</a:t>
            </a:r>
            <a:endParaRPr sz="1100"/>
          </a:p>
        </p:txBody>
      </p:sp>
      <p:sp>
        <p:nvSpPr>
          <p:cNvPr id="411" name="Google Shape;411;g20504761c68_0_498"/>
          <p:cNvSpPr txBox="1"/>
          <p:nvPr/>
        </p:nvSpPr>
        <p:spPr>
          <a:xfrm>
            <a:off x="7256208" y="4922611"/>
            <a:ext cx="45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</a:t>
            </a:r>
            <a:endParaRPr sz="1100"/>
          </a:p>
        </p:txBody>
      </p:sp>
      <p:cxnSp>
        <p:nvCxnSpPr>
          <p:cNvPr id="412" name="Google Shape;412;g20504761c68_0_498"/>
          <p:cNvCxnSpPr>
            <a:stCxn id="406" idx="3"/>
          </p:cNvCxnSpPr>
          <p:nvPr/>
        </p:nvCxnSpPr>
        <p:spPr>
          <a:xfrm>
            <a:off x="8434887" y="5885625"/>
            <a:ext cx="319500" cy="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3" name="Google Shape;413;g20504761c68_0_498"/>
          <p:cNvSpPr txBox="1"/>
          <p:nvPr/>
        </p:nvSpPr>
        <p:spPr>
          <a:xfrm>
            <a:off x="8754403" y="5708650"/>
            <a:ext cx="52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SA(i)</a:t>
            </a:r>
            <a:endParaRPr sz="1100"/>
          </a:p>
        </p:txBody>
      </p:sp>
      <p:sp>
        <p:nvSpPr>
          <p:cNvPr id="414" name="Google Shape;414;g20504761c68_0_498"/>
          <p:cNvSpPr txBox="1"/>
          <p:nvPr/>
        </p:nvSpPr>
        <p:spPr>
          <a:xfrm>
            <a:off x="8211963" y="5276600"/>
            <a:ext cx="148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self-attention (n x dk)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64x64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415" name="Google Shape;415;g20504761c68_0_498"/>
          <p:cNvSpPr txBox="1"/>
          <p:nvPr/>
        </p:nvSpPr>
        <p:spPr>
          <a:xfrm>
            <a:off x="2301263" y="5494738"/>
            <a:ext cx="16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Q, K, V (n x dk)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64x64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416" name="Google Shape;416;g20504761c68_0_498"/>
          <p:cNvSpPr txBox="1"/>
          <p:nvPr/>
        </p:nvSpPr>
        <p:spPr>
          <a:xfrm>
            <a:off x="6869204" y="45383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S  (n x n)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64x64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417" name="Google Shape;417;g20504761c68_0_498"/>
          <p:cNvSpPr txBox="1"/>
          <p:nvPr/>
        </p:nvSpPr>
        <p:spPr>
          <a:xfrm>
            <a:off x="5167713" y="5453900"/>
            <a:ext cx="13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dk * n MAC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418" name="Google Shape;418;g20504761c68_0_498"/>
          <p:cNvSpPr txBox="1"/>
          <p:nvPr/>
        </p:nvSpPr>
        <p:spPr>
          <a:xfrm>
            <a:off x="7393725" y="6275325"/>
            <a:ext cx="13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n* dk MAC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419" name="Google Shape;419;g20504761c68_0_498"/>
          <p:cNvSpPr txBox="1"/>
          <p:nvPr/>
        </p:nvSpPr>
        <p:spPr>
          <a:xfrm>
            <a:off x="6071913" y="5453900"/>
            <a:ext cx="132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n * 91 Op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420" name="Google Shape;420;g20504761c68_0_498"/>
          <p:cNvSpPr/>
          <p:nvPr/>
        </p:nvSpPr>
        <p:spPr>
          <a:xfrm rot="5400000">
            <a:off x="6655650" y="1932500"/>
            <a:ext cx="238800" cy="5029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0504761c68_0_498"/>
          <p:cNvSpPr/>
          <p:nvPr/>
        </p:nvSpPr>
        <p:spPr>
          <a:xfrm rot="10800000">
            <a:off x="6392575" y="3071150"/>
            <a:ext cx="379800" cy="1060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504761c68_0_37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Transformer Vectorization: Feed Forward</a:t>
            </a:r>
            <a:endParaRPr/>
          </a:p>
        </p:txBody>
      </p:sp>
      <p:sp>
        <p:nvSpPr>
          <p:cNvPr id="428" name="Google Shape;428;g20504761c68_0_37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g20504761c68_0_37"/>
          <p:cNvSpPr/>
          <p:nvPr/>
        </p:nvSpPr>
        <p:spPr>
          <a:xfrm>
            <a:off x="4245318" y="3582306"/>
            <a:ext cx="894900" cy="8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</p:txBody>
      </p:sp>
      <p:sp>
        <p:nvSpPr>
          <p:cNvPr id="430" name="Google Shape;430;g20504761c68_0_37"/>
          <p:cNvSpPr/>
          <p:nvPr/>
        </p:nvSpPr>
        <p:spPr>
          <a:xfrm>
            <a:off x="6692829" y="3582306"/>
            <a:ext cx="894900" cy="894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MatMul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Bias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Residual</a:t>
            </a:r>
            <a:endParaRPr b="1" sz="800"/>
          </a:p>
        </p:txBody>
      </p:sp>
      <p:sp>
        <p:nvSpPr>
          <p:cNvPr id="431" name="Google Shape;431;g20504761c68_0_37"/>
          <p:cNvSpPr/>
          <p:nvPr/>
        </p:nvSpPr>
        <p:spPr>
          <a:xfrm>
            <a:off x="5710134" y="3720841"/>
            <a:ext cx="742800" cy="618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ReLU</a:t>
            </a:r>
            <a:endParaRPr b="1" sz="800"/>
          </a:p>
        </p:txBody>
      </p:sp>
      <p:sp>
        <p:nvSpPr>
          <p:cNvPr id="432" name="Google Shape;432;g20504761c68_0_37"/>
          <p:cNvSpPr/>
          <p:nvPr/>
        </p:nvSpPr>
        <p:spPr>
          <a:xfrm>
            <a:off x="8067478" y="3623755"/>
            <a:ext cx="894900" cy="8112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/>
              <a:t>Dropout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800">
                <a:solidFill>
                  <a:srgbClr val="000000"/>
                </a:solidFill>
              </a:rPr>
              <a:t>LayerNorm</a:t>
            </a:r>
            <a:endParaRPr b="1" sz="800"/>
          </a:p>
        </p:txBody>
      </p:sp>
      <p:cxnSp>
        <p:nvCxnSpPr>
          <p:cNvPr id="433" name="Google Shape;433;g20504761c68_0_37"/>
          <p:cNvCxnSpPr>
            <a:stCxn id="432" idx="3"/>
          </p:cNvCxnSpPr>
          <p:nvPr/>
        </p:nvCxnSpPr>
        <p:spPr>
          <a:xfrm>
            <a:off x="8962378" y="4029355"/>
            <a:ext cx="793200" cy="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4" name="Google Shape;434;g20504761c68_0_37"/>
          <p:cNvSpPr txBox="1"/>
          <p:nvPr/>
        </p:nvSpPr>
        <p:spPr>
          <a:xfrm>
            <a:off x="2589815" y="4686649"/>
            <a:ext cx="5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y</a:t>
            </a:r>
            <a:endParaRPr sz="1100"/>
          </a:p>
        </p:txBody>
      </p:sp>
      <p:sp>
        <p:nvSpPr>
          <p:cNvPr id="435" name="Google Shape;435;g20504761c68_0_37"/>
          <p:cNvSpPr txBox="1"/>
          <p:nvPr/>
        </p:nvSpPr>
        <p:spPr>
          <a:xfrm>
            <a:off x="1519775" y="4042486"/>
            <a:ext cx="242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output of Multihead Attention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  <p:cxnSp>
        <p:nvCxnSpPr>
          <p:cNvPr id="436" name="Google Shape;436;g20504761c68_0_37"/>
          <p:cNvCxnSpPr>
            <a:stCxn id="434" idx="3"/>
            <a:endCxn id="429" idx="1"/>
          </p:cNvCxnSpPr>
          <p:nvPr/>
        </p:nvCxnSpPr>
        <p:spPr>
          <a:xfrm flipH="1" rot="10800000">
            <a:off x="3120215" y="4029349"/>
            <a:ext cx="1125000" cy="834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g20504761c68_0_37"/>
          <p:cNvCxnSpPr>
            <a:stCxn id="429" idx="3"/>
            <a:endCxn id="431" idx="1"/>
          </p:cNvCxnSpPr>
          <p:nvPr/>
        </p:nvCxnSpPr>
        <p:spPr>
          <a:xfrm>
            <a:off x="5140218" y="4029306"/>
            <a:ext cx="570000" cy="9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" name="Google Shape;438;g20504761c68_0_37"/>
          <p:cNvCxnSpPr>
            <a:stCxn id="431" idx="3"/>
            <a:endCxn id="430" idx="1"/>
          </p:cNvCxnSpPr>
          <p:nvPr/>
        </p:nvCxnSpPr>
        <p:spPr>
          <a:xfrm flipH="1" rot="10800000">
            <a:off x="6452934" y="4029391"/>
            <a:ext cx="240000" cy="9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9" name="Google Shape;439;g20504761c68_0_37"/>
          <p:cNvSpPr txBox="1"/>
          <p:nvPr/>
        </p:nvSpPr>
        <p:spPr>
          <a:xfrm>
            <a:off x="2584520" y="2420424"/>
            <a:ext cx="5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W1</a:t>
            </a:r>
            <a:endParaRPr sz="1100"/>
          </a:p>
        </p:txBody>
      </p:sp>
      <p:cxnSp>
        <p:nvCxnSpPr>
          <p:cNvPr id="440" name="Google Shape;440;g20504761c68_0_37"/>
          <p:cNvCxnSpPr>
            <a:stCxn id="439" idx="3"/>
            <a:endCxn id="429" idx="1"/>
          </p:cNvCxnSpPr>
          <p:nvPr/>
        </p:nvCxnSpPr>
        <p:spPr>
          <a:xfrm>
            <a:off x="3114920" y="2597424"/>
            <a:ext cx="1130400" cy="143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" name="Google Shape;441;g20504761c68_0_37"/>
          <p:cNvSpPr txBox="1"/>
          <p:nvPr/>
        </p:nvSpPr>
        <p:spPr>
          <a:xfrm>
            <a:off x="1636106" y="1890223"/>
            <a:ext cx="24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Weight matrix 1 (d_model x d_ff)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768x3072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442" name="Google Shape;442;g20504761c68_0_37"/>
          <p:cNvSpPr txBox="1"/>
          <p:nvPr/>
        </p:nvSpPr>
        <p:spPr>
          <a:xfrm>
            <a:off x="5697221" y="2507170"/>
            <a:ext cx="5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W2</a:t>
            </a:r>
            <a:endParaRPr sz="1100"/>
          </a:p>
        </p:txBody>
      </p:sp>
      <p:cxnSp>
        <p:nvCxnSpPr>
          <p:cNvPr id="443" name="Google Shape;443;g20504761c68_0_37"/>
          <p:cNvCxnSpPr>
            <a:stCxn id="442" idx="3"/>
            <a:endCxn id="430" idx="1"/>
          </p:cNvCxnSpPr>
          <p:nvPr/>
        </p:nvCxnSpPr>
        <p:spPr>
          <a:xfrm>
            <a:off x="6227621" y="2684170"/>
            <a:ext cx="465300" cy="1345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4" name="Google Shape;444;g20504761c68_0_37"/>
          <p:cNvSpPr txBox="1"/>
          <p:nvPr/>
        </p:nvSpPr>
        <p:spPr>
          <a:xfrm>
            <a:off x="4748807" y="1890223"/>
            <a:ext cx="24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Weight matrix 2 (d_ff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3072x768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445" name="Google Shape;445;g20504761c68_0_37"/>
          <p:cNvSpPr txBox="1"/>
          <p:nvPr/>
        </p:nvSpPr>
        <p:spPr>
          <a:xfrm>
            <a:off x="3915106" y="4539786"/>
            <a:ext cx="155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* d_ff MAC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d_ff ADD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446" name="Google Shape;446;g20504761c68_0_37"/>
          <p:cNvSpPr txBox="1"/>
          <p:nvPr/>
        </p:nvSpPr>
        <p:spPr>
          <a:xfrm>
            <a:off x="5140068" y="3455598"/>
            <a:ext cx="5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y’</a:t>
            </a:r>
            <a:endParaRPr sz="1100"/>
          </a:p>
        </p:txBody>
      </p:sp>
      <p:sp>
        <p:nvSpPr>
          <p:cNvPr id="447" name="Google Shape;447;g20504761c68_0_37"/>
          <p:cNvSpPr txBox="1"/>
          <p:nvPr/>
        </p:nvSpPr>
        <p:spPr>
          <a:xfrm>
            <a:off x="9826312" y="3720863"/>
            <a:ext cx="5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</a:t>
            </a:r>
            <a:endParaRPr sz="1100"/>
          </a:p>
        </p:txBody>
      </p:sp>
      <p:sp>
        <p:nvSpPr>
          <p:cNvPr id="448" name="Google Shape;448;g20504761c68_0_37"/>
          <p:cNvSpPr txBox="1"/>
          <p:nvPr/>
        </p:nvSpPr>
        <p:spPr>
          <a:xfrm>
            <a:off x="7844049" y="4540400"/>
            <a:ext cx="24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Dropout: n * d_model Op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LayerNorm: 7 * n * d_model + 4 * n Op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449" name="Google Shape;449;g20504761c68_0_37"/>
          <p:cNvSpPr txBox="1"/>
          <p:nvPr/>
        </p:nvSpPr>
        <p:spPr>
          <a:xfrm>
            <a:off x="6362617" y="4539786"/>
            <a:ext cx="155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d_model * d_ff MAC</a:t>
            </a:r>
            <a:endParaRPr i="1" sz="1000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2 * n * d_model ADD</a:t>
            </a:r>
            <a:endParaRPr i="1" sz="1000">
              <a:solidFill>
                <a:srgbClr val="660000"/>
              </a:solidFill>
            </a:endParaRPr>
          </a:p>
        </p:txBody>
      </p:sp>
      <p:sp>
        <p:nvSpPr>
          <p:cNvPr id="450" name="Google Shape;450;g20504761c68_0_37"/>
          <p:cNvSpPr txBox="1"/>
          <p:nvPr/>
        </p:nvSpPr>
        <p:spPr>
          <a:xfrm>
            <a:off x="5267035" y="4434939"/>
            <a:ext cx="155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660000"/>
                </a:solidFill>
              </a:rPr>
              <a:t>n * d_ff Op</a:t>
            </a:r>
            <a:endParaRPr i="1" sz="1000">
              <a:solidFill>
                <a:srgbClr val="660000"/>
              </a:solidFill>
            </a:endParaRPr>
          </a:p>
        </p:txBody>
      </p:sp>
      <p:cxnSp>
        <p:nvCxnSpPr>
          <p:cNvPr id="451" name="Google Shape;451;g20504761c68_0_37"/>
          <p:cNvCxnSpPr>
            <a:stCxn id="430" idx="3"/>
            <a:endCxn id="432" idx="1"/>
          </p:cNvCxnSpPr>
          <p:nvPr/>
        </p:nvCxnSpPr>
        <p:spPr>
          <a:xfrm>
            <a:off x="7587729" y="4029306"/>
            <a:ext cx="479700" cy="600"/>
          </a:xfrm>
          <a:prstGeom prst="curvedConnector3">
            <a:avLst>
              <a:gd fmla="val 4998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2" name="Google Shape;452;g20504761c68_0_37"/>
          <p:cNvSpPr txBox="1"/>
          <p:nvPr/>
        </p:nvSpPr>
        <p:spPr>
          <a:xfrm>
            <a:off x="4165417" y="2882418"/>
            <a:ext cx="203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Temp matrix (n x d_ff)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64x3072</a:t>
            </a:r>
            <a:endParaRPr i="1" sz="1000">
              <a:solidFill>
                <a:srgbClr val="1C4587"/>
              </a:solidFill>
            </a:endParaRPr>
          </a:p>
        </p:txBody>
      </p:sp>
      <p:sp>
        <p:nvSpPr>
          <p:cNvPr id="453" name="Google Shape;453;g20504761c68_0_37"/>
          <p:cNvSpPr txBox="1"/>
          <p:nvPr/>
        </p:nvSpPr>
        <p:spPr>
          <a:xfrm>
            <a:off x="9099206" y="3169282"/>
            <a:ext cx="20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 Output to the next block (n x d_model)</a:t>
            </a:r>
            <a:endParaRPr i="1" sz="10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1C4587"/>
                </a:solidFill>
              </a:rPr>
              <a:t>64x768</a:t>
            </a:r>
            <a:endParaRPr i="1" sz="1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504761c68_0_51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Transformer Vectorization: Individual Kernels</a:t>
            </a:r>
            <a:endParaRPr/>
          </a:p>
        </p:txBody>
      </p:sp>
      <p:sp>
        <p:nvSpPr>
          <p:cNvPr id="460" name="Google Shape;460;g20504761c68_0_51"/>
          <p:cNvSpPr txBox="1"/>
          <p:nvPr>
            <p:ph idx="1" type="body"/>
          </p:nvPr>
        </p:nvSpPr>
        <p:spPr>
          <a:xfrm>
            <a:off x="731825" y="1412875"/>
            <a:ext cx="10728300" cy="20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Dropout &amp; ReLU: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0504761c68_0_51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g20504761c68_0_51"/>
          <p:cNvSpPr txBox="1"/>
          <p:nvPr>
            <p:ph idx="1" type="body"/>
          </p:nvPr>
        </p:nvSpPr>
        <p:spPr>
          <a:xfrm>
            <a:off x="731825" y="3806925"/>
            <a:ext cx="10728300" cy="20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Softmax &amp; LayerNorm: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504761c68_0_44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Runtime Distribution</a:t>
            </a:r>
            <a:endParaRPr/>
          </a:p>
        </p:txBody>
      </p:sp>
      <p:sp>
        <p:nvSpPr>
          <p:cNvPr id="469" name="Google Shape;469;g20504761c68_0_44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g20504761c68_0_44"/>
          <p:cNvSpPr/>
          <p:nvPr/>
        </p:nvSpPr>
        <p:spPr>
          <a:xfrm>
            <a:off x="4027151" y="1482536"/>
            <a:ext cx="1620900" cy="3330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</a:rPr>
              <a:t>35.5%</a:t>
            </a:r>
            <a:endParaRPr sz="900"/>
          </a:p>
        </p:txBody>
      </p:sp>
      <p:sp>
        <p:nvSpPr>
          <p:cNvPr id="471" name="Google Shape;471;g20504761c68_0_44"/>
          <p:cNvSpPr/>
          <p:nvPr/>
        </p:nvSpPr>
        <p:spPr>
          <a:xfrm>
            <a:off x="5647873" y="1482536"/>
            <a:ext cx="2997000" cy="333000"/>
          </a:xfrm>
          <a:prstGeom prst="rect">
            <a:avLst/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</a:rPr>
              <a:t>64.5%</a:t>
            </a:r>
            <a:endParaRPr sz="900"/>
          </a:p>
        </p:txBody>
      </p:sp>
      <p:sp>
        <p:nvSpPr>
          <p:cNvPr id="472" name="Google Shape;472;g20504761c68_0_44"/>
          <p:cNvSpPr/>
          <p:nvPr/>
        </p:nvSpPr>
        <p:spPr>
          <a:xfrm>
            <a:off x="2455489" y="3288374"/>
            <a:ext cx="2193000" cy="333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000000"/>
                </a:solidFill>
              </a:rPr>
              <a:t>89.6%</a:t>
            </a:r>
            <a:endParaRPr sz="700"/>
          </a:p>
        </p:txBody>
      </p:sp>
      <p:sp>
        <p:nvSpPr>
          <p:cNvPr id="473" name="Google Shape;473;g20504761c68_0_44"/>
          <p:cNvSpPr/>
          <p:nvPr/>
        </p:nvSpPr>
        <p:spPr>
          <a:xfrm>
            <a:off x="4648566" y="3288374"/>
            <a:ext cx="507600" cy="3330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8.0%</a:t>
            </a:r>
            <a:endParaRPr sz="700"/>
          </a:p>
        </p:txBody>
      </p:sp>
      <p:sp>
        <p:nvSpPr>
          <p:cNvPr id="474" name="Google Shape;474;g20504761c68_0_44"/>
          <p:cNvSpPr/>
          <p:nvPr/>
        </p:nvSpPr>
        <p:spPr>
          <a:xfrm>
            <a:off x="5132909" y="3288374"/>
            <a:ext cx="201300" cy="333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475" name="Google Shape;475;g20504761c68_0_44"/>
          <p:cNvSpPr/>
          <p:nvPr/>
        </p:nvSpPr>
        <p:spPr>
          <a:xfrm>
            <a:off x="5334207" y="3288374"/>
            <a:ext cx="86400" cy="333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76" name="Google Shape;476;g20504761c68_0_44"/>
          <p:cNvSpPr txBox="1"/>
          <p:nvPr/>
        </p:nvSpPr>
        <p:spPr>
          <a:xfrm>
            <a:off x="3878763" y="1097575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Multihead Attention</a:t>
            </a:r>
            <a:endParaRPr sz="1000"/>
          </a:p>
        </p:txBody>
      </p:sp>
      <p:sp>
        <p:nvSpPr>
          <p:cNvPr id="477" name="Google Shape;477;g20504761c68_0_44"/>
          <p:cNvSpPr txBox="1"/>
          <p:nvPr/>
        </p:nvSpPr>
        <p:spPr>
          <a:xfrm>
            <a:off x="6187654" y="1097575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Feed Forward</a:t>
            </a:r>
            <a:endParaRPr sz="1000"/>
          </a:p>
        </p:txBody>
      </p:sp>
      <p:sp>
        <p:nvSpPr>
          <p:cNvPr id="478" name="Google Shape;478;g20504761c68_0_44"/>
          <p:cNvSpPr txBox="1"/>
          <p:nvPr/>
        </p:nvSpPr>
        <p:spPr>
          <a:xfrm>
            <a:off x="2593365" y="2837739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MatMul</a:t>
            </a:r>
            <a:endParaRPr sz="1000"/>
          </a:p>
        </p:txBody>
      </p:sp>
      <p:sp>
        <p:nvSpPr>
          <p:cNvPr id="479" name="Google Shape;479;g20504761c68_0_44"/>
          <p:cNvSpPr txBox="1"/>
          <p:nvPr/>
        </p:nvSpPr>
        <p:spPr>
          <a:xfrm>
            <a:off x="3943679" y="2837739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Self-Attention x 12</a:t>
            </a:r>
            <a:endParaRPr sz="1000"/>
          </a:p>
        </p:txBody>
      </p:sp>
      <p:sp>
        <p:nvSpPr>
          <p:cNvPr id="480" name="Google Shape;480;g20504761c68_0_44"/>
          <p:cNvSpPr txBox="1"/>
          <p:nvPr/>
        </p:nvSpPr>
        <p:spPr>
          <a:xfrm>
            <a:off x="4418530" y="3614728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LayerNorm+Dropout  2.4%</a:t>
            </a:r>
            <a:endParaRPr sz="1000"/>
          </a:p>
        </p:txBody>
      </p:sp>
      <p:sp>
        <p:nvSpPr>
          <p:cNvPr id="481" name="Google Shape;481;g20504761c68_0_44"/>
          <p:cNvSpPr/>
          <p:nvPr/>
        </p:nvSpPr>
        <p:spPr>
          <a:xfrm>
            <a:off x="7139797" y="3255530"/>
            <a:ext cx="2689800" cy="333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98.4%</a:t>
            </a:r>
            <a:endParaRPr sz="700"/>
          </a:p>
        </p:txBody>
      </p:sp>
      <p:sp>
        <p:nvSpPr>
          <p:cNvPr id="482" name="Google Shape;482;g20504761c68_0_44"/>
          <p:cNvSpPr/>
          <p:nvPr/>
        </p:nvSpPr>
        <p:spPr>
          <a:xfrm>
            <a:off x="9829884" y="3255530"/>
            <a:ext cx="160800" cy="333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3" name="Google Shape;483;g20504761c68_0_44"/>
          <p:cNvSpPr/>
          <p:nvPr/>
        </p:nvSpPr>
        <p:spPr>
          <a:xfrm>
            <a:off x="9990595" y="3255530"/>
            <a:ext cx="86400" cy="333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84" name="Google Shape;484;g20504761c68_0_44"/>
          <p:cNvSpPr/>
          <p:nvPr/>
        </p:nvSpPr>
        <p:spPr>
          <a:xfrm>
            <a:off x="10076853" y="3255530"/>
            <a:ext cx="27900" cy="3330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85" name="Google Shape;485;g20504761c68_0_44"/>
          <p:cNvSpPr txBox="1"/>
          <p:nvPr/>
        </p:nvSpPr>
        <p:spPr>
          <a:xfrm>
            <a:off x="7526020" y="2804895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MatMul</a:t>
            </a:r>
            <a:endParaRPr sz="1000"/>
          </a:p>
        </p:txBody>
      </p:sp>
      <p:sp>
        <p:nvSpPr>
          <p:cNvPr id="486" name="Google Shape;486;g20504761c68_0_44"/>
          <p:cNvSpPr txBox="1"/>
          <p:nvPr/>
        </p:nvSpPr>
        <p:spPr>
          <a:xfrm>
            <a:off x="8958600" y="3621559"/>
            <a:ext cx="21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LayerNorm+ReLU+Dropout 1.6%</a:t>
            </a:r>
            <a:endParaRPr sz="1000"/>
          </a:p>
        </p:txBody>
      </p:sp>
      <p:cxnSp>
        <p:nvCxnSpPr>
          <p:cNvPr id="487" name="Google Shape;487;g20504761c68_0_44"/>
          <p:cNvCxnSpPr/>
          <p:nvPr/>
        </p:nvCxnSpPr>
        <p:spPr>
          <a:xfrm flipH="1">
            <a:off x="2480434" y="1814517"/>
            <a:ext cx="1543500" cy="146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g20504761c68_0_44"/>
          <p:cNvCxnSpPr/>
          <p:nvPr/>
        </p:nvCxnSpPr>
        <p:spPr>
          <a:xfrm rot="5400000">
            <a:off x="4809482" y="2433933"/>
            <a:ext cx="1453200" cy="22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g20504761c68_0_44"/>
          <p:cNvCxnSpPr/>
          <p:nvPr/>
        </p:nvCxnSpPr>
        <p:spPr>
          <a:xfrm>
            <a:off x="5657783" y="1822083"/>
            <a:ext cx="1473900" cy="143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g20504761c68_0_44"/>
          <p:cNvCxnSpPr>
            <a:endCxn id="484" idx="0"/>
          </p:cNvCxnSpPr>
          <p:nvPr/>
        </p:nvCxnSpPr>
        <p:spPr>
          <a:xfrm>
            <a:off x="8647203" y="1821830"/>
            <a:ext cx="1443600" cy="14337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g20504761c68_0_44"/>
          <p:cNvSpPr/>
          <p:nvPr/>
        </p:nvSpPr>
        <p:spPr>
          <a:xfrm>
            <a:off x="2455489" y="5427413"/>
            <a:ext cx="1917300" cy="333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000000"/>
                </a:solidFill>
              </a:rPr>
              <a:t>60%</a:t>
            </a:r>
            <a:endParaRPr sz="700"/>
          </a:p>
        </p:txBody>
      </p:sp>
      <p:sp>
        <p:nvSpPr>
          <p:cNvPr id="492" name="Google Shape;492;g20504761c68_0_44"/>
          <p:cNvSpPr/>
          <p:nvPr/>
        </p:nvSpPr>
        <p:spPr>
          <a:xfrm>
            <a:off x="4372988" y="5427413"/>
            <a:ext cx="1048200" cy="3330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40%</a:t>
            </a:r>
            <a:endParaRPr sz="700"/>
          </a:p>
        </p:txBody>
      </p:sp>
      <p:cxnSp>
        <p:nvCxnSpPr>
          <p:cNvPr id="493" name="Google Shape;493;g20504761c68_0_44"/>
          <p:cNvCxnSpPr/>
          <p:nvPr/>
        </p:nvCxnSpPr>
        <p:spPr>
          <a:xfrm flipH="1">
            <a:off x="2473508" y="3608084"/>
            <a:ext cx="2183100" cy="180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g20504761c68_0_44"/>
          <p:cNvCxnSpPr/>
          <p:nvPr/>
        </p:nvCxnSpPr>
        <p:spPr>
          <a:xfrm flipH="1" rot="-5400000">
            <a:off x="4377829" y="4381100"/>
            <a:ext cx="1809000" cy="27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g20504761c68_0_44"/>
          <p:cNvSpPr txBox="1"/>
          <p:nvPr/>
        </p:nvSpPr>
        <p:spPr>
          <a:xfrm>
            <a:off x="2593365" y="5031916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MatMul</a:t>
            </a:r>
            <a:endParaRPr sz="1000"/>
          </a:p>
        </p:txBody>
      </p:sp>
      <p:sp>
        <p:nvSpPr>
          <p:cNvPr id="496" name="Google Shape;496;g20504761c68_0_44"/>
          <p:cNvSpPr txBox="1"/>
          <p:nvPr/>
        </p:nvSpPr>
        <p:spPr>
          <a:xfrm>
            <a:off x="3943679" y="5031916"/>
            <a:ext cx="19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Softmax</a:t>
            </a:r>
            <a:endParaRPr sz="1000"/>
          </a:p>
        </p:txBody>
      </p:sp>
      <p:sp>
        <p:nvSpPr>
          <p:cNvPr id="497" name="Google Shape;497;g20504761c68_0_44"/>
          <p:cNvSpPr txBox="1"/>
          <p:nvPr/>
        </p:nvSpPr>
        <p:spPr>
          <a:xfrm>
            <a:off x="1945179" y="1215041"/>
            <a:ext cx="14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Transformer</a:t>
            </a:r>
            <a:endParaRPr sz="1600"/>
          </a:p>
        </p:txBody>
      </p:sp>
      <p:sp>
        <p:nvSpPr>
          <p:cNvPr id="498" name="Google Shape;498;g20504761c68_0_44"/>
          <p:cNvSpPr txBox="1"/>
          <p:nvPr/>
        </p:nvSpPr>
        <p:spPr>
          <a:xfrm>
            <a:off x="1148462" y="3037169"/>
            <a:ext cx="147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Multihead Attention</a:t>
            </a:r>
            <a:endParaRPr sz="1600"/>
          </a:p>
        </p:txBody>
      </p:sp>
      <p:sp>
        <p:nvSpPr>
          <p:cNvPr id="499" name="Google Shape;499;g20504761c68_0_44"/>
          <p:cNvSpPr txBox="1"/>
          <p:nvPr/>
        </p:nvSpPr>
        <p:spPr>
          <a:xfrm>
            <a:off x="1083000" y="5343746"/>
            <a:ext cx="14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Self-Attention</a:t>
            </a:r>
            <a:endParaRPr sz="1600"/>
          </a:p>
        </p:txBody>
      </p:sp>
      <p:sp>
        <p:nvSpPr>
          <p:cNvPr id="500" name="Google Shape;500;g20504761c68_0_44"/>
          <p:cNvSpPr txBox="1"/>
          <p:nvPr/>
        </p:nvSpPr>
        <p:spPr>
          <a:xfrm>
            <a:off x="5588760" y="3173582"/>
            <a:ext cx="15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Feed Forward</a:t>
            </a:r>
            <a:endParaRPr sz="1600"/>
          </a:p>
        </p:txBody>
      </p:sp>
      <p:sp>
        <p:nvSpPr>
          <p:cNvPr id="501" name="Google Shape;501;g20504761c68_0_44"/>
          <p:cNvSpPr txBox="1"/>
          <p:nvPr/>
        </p:nvSpPr>
        <p:spPr>
          <a:xfrm>
            <a:off x="1772289" y="1659610"/>
            <a:ext cx="19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63,176,959 clock cycles</a:t>
            </a:r>
            <a:endParaRPr sz="1600"/>
          </a:p>
        </p:txBody>
      </p:sp>
      <p:sp>
        <p:nvSpPr>
          <p:cNvPr id="502" name="Google Shape;502;g20504761c68_0_44"/>
          <p:cNvSpPr txBox="1"/>
          <p:nvPr/>
        </p:nvSpPr>
        <p:spPr>
          <a:xfrm>
            <a:off x="7076475" y="4739800"/>
            <a:ext cx="341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MatMul &gt; 95%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0504761c68_0_58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20504761c68_0_58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0504761c68_0_58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0504761c68_0_65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0504761c68_0_65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0504761c68_0_65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504761c68_0_72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0504761c68_0_72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0504761c68_0_72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504761c68_0_177"/>
          <p:cNvSpPr txBox="1"/>
          <p:nvPr>
            <p:ph type="title"/>
          </p:nvPr>
        </p:nvSpPr>
        <p:spPr>
          <a:xfrm>
            <a:off x="731862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 is Everywhere</a:t>
            </a:r>
            <a:endParaRPr/>
          </a:p>
        </p:txBody>
      </p:sp>
      <p:sp>
        <p:nvSpPr>
          <p:cNvPr id="159" name="Google Shape;159;g20504761c68_0_177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g20504761c68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75" y="1474525"/>
            <a:ext cx="5925288" cy="24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0504761c68_0_177"/>
          <p:cNvSpPr/>
          <p:nvPr/>
        </p:nvSpPr>
        <p:spPr>
          <a:xfrm>
            <a:off x="6467279" y="1833650"/>
            <a:ext cx="608400" cy="45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504761c68_0_177"/>
          <p:cNvSpPr/>
          <p:nvPr/>
        </p:nvSpPr>
        <p:spPr>
          <a:xfrm>
            <a:off x="6467279" y="2723500"/>
            <a:ext cx="608400" cy="116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504761c68_0_177"/>
          <p:cNvSpPr txBox="1"/>
          <p:nvPr/>
        </p:nvSpPr>
        <p:spPr>
          <a:xfrm>
            <a:off x="731850" y="760150"/>
            <a:ext cx="53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From Natural Language Processing</a:t>
            </a:r>
            <a:endParaRPr/>
          </a:p>
        </p:txBody>
      </p:sp>
      <p:sp>
        <p:nvSpPr>
          <p:cNvPr id="164" name="Google Shape;164;g20504761c68_0_177"/>
          <p:cNvSpPr txBox="1"/>
          <p:nvPr/>
        </p:nvSpPr>
        <p:spPr>
          <a:xfrm>
            <a:off x="731850" y="4178325"/>
            <a:ext cx="53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To Images Processing</a:t>
            </a:r>
            <a:endParaRPr/>
          </a:p>
        </p:txBody>
      </p:sp>
      <p:pic>
        <p:nvPicPr>
          <p:cNvPr id="165" name="Google Shape;165;g20504761c68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50" y="422200"/>
            <a:ext cx="3303725" cy="22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0504761c68_0_177"/>
          <p:cNvSpPr txBox="1"/>
          <p:nvPr/>
        </p:nvSpPr>
        <p:spPr>
          <a:xfrm>
            <a:off x="2114850" y="6422850"/>
            <a:ext cx="91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1. PaperWithCode 2. by Jim Clyde Monge (</a:t>
            </a:r>
            <a:r>
              <a:rPr lang="en-US" sz="800" u="sng">
                <a:solidFill>
                  <a:schemeClr val="hlink"/>
                </a:solidFill>
                <a:hlinkClick r:id="rId5"/>
              </a:rPr>
              <a:t>https://medium.com/geekculture/openai-released-chatgpt-an-incredibly-smart-chatbot-889b59968383</a:t>
            </a:r>
            <a:r>
              <a:rPr lang="en-US" sz="800"/>
              <a:t>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3. 4. ViT paper</a:t>
            </a:r>
            <a:endParaRPr sz="800"/>
          </a:p>
        </p:txBody>
      </p:sp>
      <p:pic>
        <p:nvPicPr>
          <p:cNvPr id="167" name="Google Shape;167;g20504761c68_0_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8150" y="2656575"/>
            <a:ext cx="2307325" cy="40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0504761c68_0_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6050" y="4027475"/>
            <a:ext cx="4320925" cy="23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504761c68_0_79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0504761c68_0_79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0504761c68_0_79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0504761c68_0_86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0504761c68_0_86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0504761c68_0_86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504761c68_0_93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0504761c68_0_93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0504761c68_0_93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0504761c68_0_100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0504761c68_0_100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0504761c68_0_100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0504761c68_0_107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0504761c68_0_107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20504761c68_0_107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0504761c68_0_114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0504761c68_0_114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20504761c68_0_114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504761c68_0_121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0504761c68_0_121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0504761c68_0_121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0504761c68_0_128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0504761c68_0_128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0504761c68_0_128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0504761c68_0_135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0504761c68_0_135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20504761c68_0_135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0504761c68_0_142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0504761c68_0_142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20504761c68_0_142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504761c68_0_9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RNN vs Transformers</a:t>
            </a:r>
            <a:endParaRPr/>
          </a:p>
        </p:txBody>
      </p:sp>
      <p:sp>
        <p:nvSpPr>
          <p:cNvPr id="175" name="Google Shape;175;g20504761c68_0_9"/>
          <p:cNvSpPr txBox="1"/>
          <p:nvPr>
            <p:ph idx="1" type="body"/>
          </p:nvPr>
        </p:nvSpPr>
        <p:spPr>
          <a:xfrm>
            <a:off x="731825" y="1507875"/>
            <a:ext cx="43215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RNN</a:t>
            </a:r>
            <a:r>
              <a:rPr lang="en-US"/>
              <a:t>: y&lt;t&gt; depends on a&lt;0&gt;, …, a&lt;t-1&gt;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0504761c68_0_9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g20504761c6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650" y="1324113"/>
            <a:ext cx="6810075" cy="18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0504761c68_0_9"/>
          <p:cNvSpPr/>
          <p:nvPr/>
        </p:nvSpPr>
        <p:spPr>
          <a:xfrm>
            <a:off x="2574125" y="1871225"/>
            <a:ext cx="322500" cy="7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0504761c68_0_9"/>
          <p:cNvSpPr txBox="1"/>
          <p:nvPr>
            <p:ph idx="1" type="body"/>
          </p:nvPr>
        </p:nvSpPr>
        <p:spPr>
          <a:xfrm>
            <a:off x="770250" y="2712750"/>
            <a:ext cx="43215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Vanishing gradient (chain rule)</a:t>
            </a:r>
            <a:endParaRPr/>
          </a:p>
        </p:txBody>
      </p:sp>
      <p:sp>
        <p:nvSpPr>
          <p:cNvPr id="180" name="Google Shape;180;g20504761c68_0_9"/>
          <p:cNvSpPr txBox="1"/>
          <p:nvPr>
            <p:ph idx="1" type="body"/>
          </p:nvPr>
        </p:nvSpPr>
        <p:spPr>
          <a:xfrm>
            <a:off x="770250" y="4014500"/>
            <a:ext cx="4634400" cy="8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truggle</a:t>
            </a:r>
            <a:r>
              <a:rPr lang="en-US"/>
              <a:t> to extract long-term dependencies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Slow inference &amp; </a:t>
            </a:r>
            <a:r>
              <a:rPr lang="en-US"/>
              <a:t>training</a:t>
            </a:r>
            <a:endParaRPr/>
          </a:p>
        </p:txBody>
      </p:sp>
      <p:sp>
        <p:nvSpPr>
          <p:cNvPr id="181" name="Google Shape;181;g20504761c68_0_9"/>
          <p:cNvSpPr/>
          <p:nvPr/>
        </p:nvSpPr>
        <p:spPr>
          <a:xfrm>
            <a:off x="2574125" y="3190050"/>
            <a:ext cx="322500" cy="72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0504761c68_0_9"/>
          <p:cNvSpPr txBox="1"/>
          <p:nvPr>
            <p:ph idx="1" type="body"/>
          </p:nvPr>
        </p:nvSpPr>
        <p:spPr>
          <a:xfrm>
            <a:off x="731825" y="5487175"/>
            <a:ext cx="50718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Transformers</a:t>
            </a:r>
            <a:r>
              <a:rPr lang="en-US"/>
              <a:t>: all tokens are </a:t>
            </a:r>
            <a:r>
              <a:rPr lang="en-US"/>
              <a:t>equidistant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0504761c68_0_9"/>
          <p:cNvSpPr txBox="1"/>
          <p:nvPr>
            <p:ph idx="1" type="body"/>
          </p:nvPr>
        </p:nvSpPr>
        <p:spPr>
          <a:xfrm>
            <a:off x="770250" y="5877075"/>
            <a:ext cx="4830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positional encoding to the input tokens</a:t>
            </a:r>
            <a:endParaRPr/>
          </a:p>
        </p:txBody>
      </p:sp>
      <p:sp>
        <p:nvSpPr>
          <p:cNvPr id="184" name="Google Shape;184;g20504761c68_0_9"/>
          <p:cNvSpPr/>
          <p:nvPr/>
        </p:nvSpPr>
        <p:spPr>
          <a:xfrm>
            <a:off x="5281650" y="5627075"/>
            <a:ext cx="11841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0504761c68_0_9"/>
          <p:cNvSpPr txBox="1"/>
          <p:nvPr>
            <p:ph idx="1" type="body"/>
          </p:nvPr>
        </p:nvSpPr>
        <p:spPr>
          <a:xfrm>
            <a:off x="6677100" y="5487175"/>
            <a:ext cx="5514900" cy="8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Parallel processing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Effectively handle long-term dependencies</a:t>
            </a:r>
            <a:endParaRPr/>
          </a:p>
        </p:txBody>
      </p:sp>
      <p:sp>
        <p:nvSpPr>
          <p:cNvPr id="186" name="Google Shape;186;g20504761c68_0_9"/>
          <p:cNvSpPr txBox="1"/>
          <p:nvPr/>
        </p:nvSpPr>
        <p:spPr>
          <a:xfrm>
            <a:off x="6195200" y="3850575"/>
            <a:ext cx="494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a </a:t>
            </a:r>
            <a:r>
              <a:rPr lang="en-US">
                <a:solidFill>
                  <a:schemeClr val="accent1"/>
                </a:solidFill>
              </a:rPr>
              <a:t>student</a:t>
            </a:r>
            <a:r>
              <a:rPr lang="en-US"/>
              <a:t> at </a:t>
            </a:r>
            <a:r>
              <a:rPr lang="en-US">
                <a:solidFill>
                  <a:schemeClr val="accent2"/>
                </a:solidFill>
              </a:rPr>
              <a:t>ETH</a:t>
            </a:r>
            <a:r>
              <a:rPr lang="en-US"/>
              <a:t>. (</a:t>
            </a:r>
            <a:r>
              <a:rPr lang="en-US"/>
              <a:t>Cryptocurrency</a:t>
            </a:r>
            <a:r>
              <a:rPr lang="en-US"/>
              <a:t> 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504761c68_0_149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20504761c68_0_149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0504761c68_0_149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0504761c68_0_156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0504761c68_0_156"/>
          <p:cNvSpPr txBox="1"/>
          <p:nvPr>
            <p:ph idx="1" type="body"/>
          </p:nvPr>
        </p:nvSpPr>
        <p:spPr>
          <a:xfrm>
            <a:off x="731837" y="1412875"/>
            <a:ext cx="107283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0504761c68_0_156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504761c68_0_204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 Accelerator</a:t>
            </a:r>
            <a:endParaRPr/>
          </a:p>
        </p:txBody>
      </p:sp>
      <p:sp>
        <p:nvSpPr>
          <p:cNvPr id="193" name="Google Shape;193;g20504761c68_0_204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g20504761c68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612" y="1073463"/>
            <a:ext cx="2849425" cy="19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0504761c68_0_204"/>
          <p:cNvSpPr txBox="1"/>
          <p:nvPr/>
        </p:nvSpPr>
        <p:spPr>
          <a:xfrm>
            <a:off x="2114850" y="6422850"/>
            <a:ext cx="9155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1. TPU 2. </a:t>
            </a:r>
            <a:r>
              <a:rPr lang="en-US" sz="850">
                <a:solidFill>
                  <a:schemeClr val="dk1"/>
                </a:solidFill>
                <a:highlight>
                  <a:srgbClr val="FFFFFF"/>
                </a:highlight>
              </a:rPr>
              <a:t>Chapter 16. Systolic Systems</a:t>
            </a:r>
            <a:r>
              <a:rPr lang="en-US" sz="800"/>
              <a:t> (</a:t>
            </a:r>
            <a:r>
              <a:rPr lang="en-US" sz="800" u="sng">
                <a:solidFill>
                  <a:schemeClr val="hlink"/>
                </a:solidFill>
                <a:hlinkClick r:id="rId4"/>
              </a:rPr>
              <a:t>https://gyires.inf.unideb.hu/KMITT/a52/ch04.html</a:t>
            </a:r>
            <a:r>
              <a:rPr lang="en-US" sz="800"/>
              <a:t>) </a:t>
            </a:r>
            <a:endParaRPr sz="800"/>
          </a:p>
        </p:txBody>
      </p:sp>
      <p:pic>
        <p:nvPicPr>
          <p:cNvPr id="196" name="Google Shape;196;g20504761c68_0_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700" y="846250"/>
            <a:ext cx="4045920" cy="26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0504761c68_0_204"/>
          <p:cNvSpPr/>
          <p:nvPr/>
        </p:nvSpPr>
        <p:spPr>
          <a:xfrm>
            <a:off x="3553876" y="1488658"/>
            <a:ext cx="1224000" cy="112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g20504761c68_0_204"/>
          <p:cNvCxnSpPr/>
          <p:nvPr/>
        </p:nvCxnSpPr>
        <p:spPr>
          <a:xfrm>
            <a:off x="4889412" y="1982150"/>
            <a:ext cx="676800" cy="41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g20504761c68_0_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825" y="3926425"/>
            <a:ext cx="5233401" cy="2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0504761c68_0_204"/>
          <p:cNvSpPr txBox="1"/>
          <p:nvPr/>
        </p:nvSpPr>
        <p:spPr>
          <a:xfrm>
            <a:off x="4889400" y="3108550"/>
            <a:ext cx="326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</a:rPr>
              <a:t>Systolic Array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Reuse data </a:t>
            </a:r>
            <a:r>
              <a:rPr lang="en-US" sz="1500"/>
              <a:t>across</a:t>
            </a:r>
            <a:r>
              <a:rPr lang="en-US" sz="1500"/>
              <a:t> one row/column</a:t>
            </a:r>
            <a:endParaRPr sz="1500"/>
          </a:p>
        </p:txBody>
      </p:sp>
      <p:sp>
        <p:nvSpPr>
          <p:cNvPr id="201" name="Google Shape;201;g20504761c68_0_204"/>
          <p:cNvSpPr txBox="1"/>
          <p:nvPr/>
        </p:nvSpPr>
        <p:spPr>
          <a:xfrm>
            <a:off x="5193625" y="5776350"/>
            <a:ext cx="34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</a:rPr>
              <a:t>Memristor Crossbar</a:t>
            </a:r>
            <a:r>
              <a:rPr b="1" lang="en-US" sz="1500">
                <a:solidFill>
                  <a:schemeClr val="accent1"/>
                </a:solidFill>
              </a:rPr>
              <a:t> Array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Kirchhoff’s Current Law</a:t>
            </a:r>
            <a:endParaRPr sz="1500"/>
          </a:p>
        </p:txBody>
      </p:sp>
      <p:sp>
        <p:nvSpPr>
          <p:cNvPr id="202" name="Google Shape;202;g20504761c68_0_204"/>
          <p:cNvSpPr txBox="1"/>
          <p:nvPr/>
        </p:nvSpPr>
        <p:spPr>
          <a:xfrm>
            <a:off x="8019525" y="1412875"/>
            <a:ext cx="4102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Specialized Accelerators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Best performance for a specific task/model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Lack of flexibility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DNNs evolve rapidly!!!</a:t>
            </a:r>
            <a:endParaRPr/>
          </a:p>
        </p:txBody>
      </p:sp>
      <p:sp>
        <p:nvSpPr>
          <p:cNvPr id="203" name="Google Shape;203;g20504761c68_0_204"/>
          <p:cNvSpPr txBox="1"/>
          <p:nvPr/>
        </p:nvSpPr>
        <p:spPr>
          <a:xfrm>
            <a:off x="8019513" y="2558670"/>
            <a:ext cx="41022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Vector Processor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General-purpose, easy programmable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Parallel computing, SIMD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Popular in supercomputing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Ara: RISC-V Vector Extension 1.0</a:t>
            </a:r>
            <a:endParaRPr/>
          </a:p>
        </p:txBody>
      </p:sp>
      <p:sp>
        <p:nvSpPr>
          <p:cNvPr id="204" name="Google Shape;204;g20504761c68_0_204"/>
          <p:cNvSpPr txBox="1"/>
          <p:nvPr/>
        </p:nvSpPr>
        <p:spPr>
          <a:xfrm>
            <a:off x="6819100" y="4150900"/>
            <a:ext cx="509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</a:rPr>
              <a:t>Goal:</a:t>
            </a:r>
            <a:endParaRPr b="1" sz="2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Explore the capabilities and challenges of vector processors in running the transformer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Optimize performance from both hardware and software aspects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504761c68_0_16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Processor Ara</a:t>
            </a:r>
            <a:endParaRPr/>
          </a:p>
        </p:txBody>
      </p:sp>
      <p:sp>
        <p:nvSpPr>
          <p:cNvPr id="211" name="Google Shape;211;g20504761c68_0_16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g20504761c6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625" y="837563"/>
            <a:ext cx="4833199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0504761c6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217" y="837563"/>
            <a:ext cx="495407" cy="55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0504761c68_0_16"/>
          <p:cNvSpPr txBox="1"/>
          <p:nvPr/>
        </p:nvSpPr>
        <p:spPr>
          <a:xfrm>
            <a:off x="7414100" y="905250"/>
            <a:ext cx="36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Scalar Core: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 vector instructions to the vector unit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504761c68_0_254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Processor Ara</a:t>
            </a:r>
            <a:endParaRPr/>
          </a:p>
        </p:txBody>
      </p:sp>
      <p:sp>
        <p:nvSpPr>
          <p:cNvPr id="221" name="Google Shape;221;g20504761c68_0_254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20504761c6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25" y="2606420"/>
            <a:ext cx="4566800" cy="377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0504761c68_0_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25" y="837563"/>
            <a:ext cx="4833199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0504761c68_0_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217" y="837563"/>
            <a:ext cx="495407" cy="55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0504761c68_0_254"/>
          <p:cNvSpPr txBox="1"/>
          <p:nvPr/>
        </p:nvSpPr>
        <p:spPr>
          <a:xfrm>
            <a:off x="8031500" y="1820638"/>
            <a:ext cx="28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Dispatcher &amp; Sequencer: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Decoding, CSRs, Hazard, Issue</a:t>
            </a:r>
            <a:endParaRPr/>
          </a:p>
        </p:txBody>
      </p:sp>
      <p:cxnSp>
        <p:nvCxnSpPr>
          <p:cNvPr id="226" name="Google Shape;226;g20504761c68_0_254"/>
          <p:cNvCxnSpPr>
            <a:endCxn id="225" idx="1"/>
          </p:cNvCxnSpPr>
          <p:nvPr/>
        </p:nvCxnSpPr>
        <p:spPr>
          <a:xfrm flipH="1" rot="10800000">
            <a:off x="6857900" y="2128438"/>
            <a:ext cx="1173600" cy="10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20504761c68_0_254"/>
          <p:cNvSpPr/>
          <p:nvPr/>
        </p:nvSpPr>
        <p:spPr>
          <a:xfrm>
            <a:off x="5690901" y="3188908"/>
            <a:ext cx="1224000" cy="112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504761c68_0_280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Processor Ara</a:t>
            </a:r>
            <a:endParaRPr/>
          </a:p>
        </p:txBody>
      </p:sp>
      <p:sp>
        <p:nvSpPr>
          <p:cNvPr id="234" name="Google Shape;234;g20504761c68_0_280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g20504761c6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25" y="2606420"/>
            <a:ext cx="4566800" cy="377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0504761c68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25" y="837563"/>
            <a:ext cx="4833199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0504761c68_0_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217" y="837563"/>
            <a:ext cx="495407" cy="55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0504761c68_0_280"/>
          <p:cNvSpPr txBox="1"/>
          <p:nvPr/>
        </p:nvSpPr>
        <p:spPr>
          <a:xfrm>
            <a:off x="319050" y="4855588"/>
            <a:ext cx="28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VLSU: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←→VRF</a:t>
            </a:r>
            <a:endParaRPr/>
          </a:p>
        </p:txBody>
      </p:sp>
      <p:sp>
        <p:nvSpPr>
          <p:cNvPr id="239" name="Google Shape;239;g20504761c68_0_280"/>
          <p:cNvSpPr/>
          <p:nvPr/>
        </p:nvSpPr>
        <p:spPr>
          <a:xfrm>
            <a:off x="4152550" y="3360296"/>
            <a:ext cx="1224000" cy="173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g20504761c68_0_280"/>
          <p:cNvCxnSpPr>
            <a:stCxn id="239" idx="1"/>
          </p:cNvCxnSpPr>
          <p:nvPr/>
        </p:nvCxnSpPr>
        <p:spPr>
          <a:xfrm flipH="1">
            <a:off x="1567150" y="4229696"/>
            <a:ext cx="25854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504761c68_0_306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Processor Ara</a:t>
            </a:r>
            <a:endParaRPr/>
          </a:p>
        </p:txBody>
      </p:sp>
      <p:sp>
        <p:nvSpPr>
          <p:cNvPr id="247" name="Google Shape;247;g20504761c68_0_306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20504761c68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25" y="2606420"/>
            <a:ext cx="4566800" cy="377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0504761c68_0_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25" y="837563"/>
            <a:ext cx="4833199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0504761c68_0_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217" y="837563"/>
            <a:ext cx="495407" cy="55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0504761c68_0_306"/>
          <p:cNvSpPr/>
          <p:nvPr/>
        </p:nvSpPr>
        <p:spPr>
          <a:xfrm>
            <a:off x="5507738" y="4298425"/>
            <a:ext cx="1701900" cy="90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0504761c68_0_306"/>
          <p:cNvSpPr txBox="1"/>
          <p:nvPr/>
        </p:nvSpPr>
        <p:spPr>
          <a:xfrm>
            <a:off x="7841525" y="3429000"/>
            <a:ext cx="34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SLDU &amp; MASKU: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permutation &amp; mask manipulation</a:t>
            </a:r>
            <a:endParaRPr/>
          </a:p>
        </p:txBody>
      </p:sp>
      <p:cxnSp>
        <p:nvCxnSpPr>
          <p:cNvPr id="253" name="Google Shape;253;g20504761c68_0_306"/>
          <p:cNvCxnSpPr>
            <a:stCxn id="251" idx="3"/>
            <a:endCxn id="252" idx="1"/>
          </p:cNvCxnSpPr>
          <p:nvPr/>
        </p:nvCxnSpPr>
        <p:spPr>
          <a:xfrm flipH="1" rot="10800000">
            <a:off x="7209638" y="3736825"/>
            <a:ext cx="631800" cy="10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504761c68_0_332"/>
          <p:cNvSpPr txBox="1"/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Processor Ara</a:t>
            </a:r>
            <a:endParaRPr/>
          </a:p>
        </p:txBody>
      </p:sp>
      <p:sp>
        <p:nvSpPr>
          <p:cNvPr id="260" name="Google Shape;260;g20504761c68_0_332"/>
          <p:cNvSpPr txBox="1"/>
          <p:nvPr>
            <p:ph idx="12" type="sldNum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g20504761c68_0_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025" y="2606420"/>
            <a:ext cx="4566800" cy="377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0504761c68_0_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625" y="837563"/>
            <a:ext cx="4833199" cy="17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0504761c68_0_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217" y="837563"/>
            <a:ext cx="495407" cy="55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0504761c68_0_3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825" y="3115525"/>
            <a:ext cx="2502811" cy="3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0504761c68_0_332"/>
          <p:cNvSpPr/>
          <p:nvPr/>
        </p:nvSpPr>
        <p:spPr>
          <a:xfrm>
            <a:off x="7607225" y="4329600"/>
            <a:ext cx="20340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0504761c68_0_332"/>
          <p:cNvSpPr txBox="1"/>
          <p:nvPr/>
        </p:nvSpPr>
        <p:spPr>
          <a:xfrm>
            <a:off x="8485925" y="1697613"/>
            <a:ext cx="28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 a portion of the vector</a:t>
            </a:r>
            <a:endParaRPr/>
          </a:p>
        </p:txBody>
      </p:sp>
      <p:cxnSp>
        <p:nvCxnSpPr>
          <p:cNvPr id="267" name="Google Shape;267;g20504761c68_0_332"/>
          <p:cNvCxnSpPr>
            <a:stCxn id="265" idx="0"/>
            <a:endCxn id="266" idx="2"/>
          </p:cNvCxnSpPr>
          <p:nvPr/>
        </p:nvCxnSpPr>
        <p:spPr>
          <a:xfrm flipH="1" rot="10800000">
            <a:off x="8624225" y="2313300"/>
            <a:ext cx="1267500" cy="20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Zürich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2022-06-15T12:30:48Z</dcterms:created>
  <dc:creator>Xiaorui Yin</dc:creator>
</cp:coreProperties>
</file>