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74" r:id="rId4"/>
    <p:sldId id="265" r:id="rId5"/>
    <p:sldId id="273" r:id="rId6"/>
    <p:sldId id="275" r:id="rId7"/>
    <p:sldId id="276" r:id="rId8"/>
    <p:sldId id="277" r:id="rId9"/>
    <p:sldId id="278" r:id="rId10"/>
    <p:sldId id="282" r:id="rId11"/>
    <p:sldId id="279" r:id="rId12"/>
    <p:sldId id="272" r:id="rId13"/>
    <p:sldId id="281" r:id="rId14"/>
    <p:sldId id="280" r:id="rId15"/>
    <p:sldId id="283" r:id="rId16"/>
    <p:sldId id="284" r:id="rId17"/>
    <p:sldId id="286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5999D3"/>
    <a:srgbClr val="6D6868"/>
    <a:srgbClr val="A2A4A4"/>
    <a:srgbClr val="254175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111" d="100"/>
          <a:sy n="111" d="100"/>
        </p:scale>
        <p:origin x="318" y="96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77781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282105" y="3429000"/>
            <a:ext cx="4881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b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Balaji M P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A2BC3-6BE1-8FBF-096E-FCABEABA1AAC}"/>
              </a:ext>
            </a:extLst>
          </p:cNvPr>
          <p:cNvSpPr txBox="1"/>
          <p:nvPr/>
        </p:nvSpPr>
        <p:spPr>
          <a:xfrm>
            <a:off x="1059266" y="1202596"/>
            <a:ext cx="1007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ctr">
              <a:buNone/>
            </a:pPr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Assumptions</a:t>
            </a: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3FBC8-2480-55D5-D44E-EEFA3D2AD588}"/>
              </a:ext>
            </a:extLst>
          </p:cNvPr>
          <p:cNvSpPr/>
          <p:nvPr/>
        </p:nvSpPr>
        <p:spPr>
          <a:xfrm>
            <a:off x="3169083" y="195985"/>
            <a:ext cx="5853832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D9A472-8FCB-1FD8-FD94-7AEE6CA41159}"/>
              </a:ext>
            </a:extLst>
          </p:cNvPr>
          <p:cNvSpPr txBox="1"/>
          <p:nvPr/>
        </p:nvSpPr>
        <p:spPr>
          <a:xfrm>
            <a:off x="2981324" y="1824341"/>
            <a:ext cx="6229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assumptions have been made for units of certain features: </a:t>
            </a:r>
          </a:p>
          <a:p>
            <a:endParaRPr lang="en-US" sz="1400" dirty="0"/>
          </a:p>
          <a:p>
            <a:r>
              <a:rPr lang="en-US" sz="1400" b="1" dirty="0"/>
              <a:t>Account Tenure: </a:t>
            </a:r>
            <a:r>
              <a:rPr lang="en-US" sz="1400" dirty="0"/>
              <a:t>Represented in months </a:t>
            </a:r>
          </a:p>
          <a:p>
            <a:endParaRPr lang="en-US" sz="1400" dirty="0"/>
          </a:p>
          <a:p>
            <a:r>
              <a:rPr lang="en-US" sz="1400" b="1" dirty="0"/>
              <a:t>Revenue per Month: </a:t>
            </a:r>
            <a:r>
              <a:rPr lang="en-US" sz="1400" dirty="0"/>
              <a:t>Average monthly revenue, measured in units of Rupees Year-over-Year </a:t>
            </a:r>
          </a:p>
          <a:p>
            <a:endParaRPr lang="en-US" sz="1400" dirty="0"/>
          </a:p>
          <a:p>
            <a:r>
              <a:rPr lang="en-US" sz="1400" b="1" dirty="0"/>
              <a:t>Revenue Growth: </a:t>
            </a:r>
            <a:r>
              <a:rPr lang="en-US" sz="1400" dirty="0"/>
              <a:t>Measured in percentage (%)</a:t>
            </a:r>
          </a:p>
          <a:p>
            <a:endParaRPr lang="en-US" sz="1400" dirty="0"/>
          </a:p>
          <a:p>
            <a:r>
              <a:rPr lang="en-US" sz="1400" b="1" dirty="0"/>
              <a:t>Cashback: </a:t>
            </a:r>
            <a:r>
              <a:rPr lang="en-US" sz="1400" dirty="0"/>
              <a:t>Measured in Rupees</a:t>
            </a:r>
          </a:p>
        </p:txBody>
      </p:sp>
    </p:spTree>
    <p:extLst>
      <p:ext uri="{BB962C8B-B14F-4D97-AF65-F5344CB8AC3E}">
        <p14:creationId xmlns:p14="http://schemas.microsoft.com/office/powerpoint/2010/main" val="269440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176242" y="85024"/>
            <a:ext cx="583951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87ACE-EFC6-6C65-8E4E-0E28B27E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58" y="1308566"/>
            <a:ext cx="9364382" cy="3105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D87887-7F8F-35F5-0223-15CB4D8206E8}"/>
              </a:ext>
            </a:extLst>
          </p:cNvPr>
          <p:cNvSpPr/>
          <p:nvPr/>
        </p:nvSpPr>
        <p:spPr>
          <a:xfrm>
            <a:off x="3745533" y="924492"/>
            <a:ext cx="4129433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Higher Churn in New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21627-5DAE-87EB-E3B6-F8DB9FB02939}"/>
              </a:ext>
            </a:extLst>
          </p:cNvPr>
          <p:cNvSpPr txBox="1"/>
          <p:nvPr/>
        </p:nvSpPr>
        <p:spPr>
          <a:xfrm>
            <a:off x="329207" y="4560473"/>
            <a:ext cx="103252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Insight: </a:t>
            </a:r>
            <a:r>
              <a:rPr lang="en-US" sz="1400" dirty="0">
                <a:solidFill>
                  <a:srgbClr val="37415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hurn is highest during the initial period of 0 to 2 months, it indicates that customers are not satisfied with the service or the overall experience during this period.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2797C-1E48-65C6-A441-F4457C2F44F5}"/>
              </a:ext>
            </a:extLst>
          </p:cNvPr>
          <p:cNvSpPr txBox="1"/>
          <p:nvPr/>
        </p:nvSpPr>
        <p:spPr>
          <a:xfrm>
            <a:off x="329207" y="5117821"/>
            <a:ext cx="1032522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Recommendation:</a:t>
            </a:r>
          </a:p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Improve the onboarding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Ensure that the service quality during the initial period is of high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Collect feedback from customers during the initial period to identify common issues and address them proactively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C2FE83-C63F-7ABD-9C10-7E9CAAF55045}"/>
              </a:ext>
            </a:extLst>
          </p:cNvPr>
          <p:cNvSpPr/>
          <p:nvPr/>
        </p:nvSpPr>
        <p:spPr>
          <a:xfrm>
            <a:off x="6267449" y="1748526"/>
            <a:ext cx="276225" cy="26656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DC66C4-8BF7-3F65-FE63-727A22411DB4}"/>
              </a:ext>
            </a:extLst>
          </p:cNvPr>
          <p:cNvSpPr/>
          <p:nvPr/>
        </p:nvSpPr>
        <p:spPr>
          <a:xfrm>
            <a:off x="8034988" y="1748526"/>
            <a:ext cx="344956" cy="26656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7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176242" y="85024"/>
            <a:ext cx="583951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87887-7F8F-35F5-0223-15CB4D8206E8}"/>
              </a:ext>
            </a:extLst>
          </p:cNvPr>
          <p:cNvSpPr/>
          <p:nvPr/>
        </p:nvSpPr>
        <p:spPr>
          <a:xfrm>
            <a:off x="4744552" y="902307"/>
            <a:ext cx="2131392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Payment Method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21627-5DAE-87EB-E3B6-F8DB9FB02939}"/>
              </a:ext>
            </a:extLst>
          </p:cNvPr>
          <p:cNvSpPr txBox="1"/>
          <p:nvPr/>
        </p:nvSpPr>
        <p:spPr>
          <a:xfrm>
            <a:off x="329207" y="4560473"/>
            <a:ext cx="10325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Insight: </a:t>
            </a:r>
            <a:r>
              <a:rPr lang="en-US" sz="1400" dirty="0">
                <a:solidFill>
                  <a:srgbClr val="37415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sing Debit Card and Credit Card have a higher churn rate than those using other payment methods. Conversely, customers using UPI or Cash on Delivery are less likely to churn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2797C-1E48-65C6-A441-F4457C2F44F5}"/>
              </a:ext>
            </a:extLst>
          </p:cNvPr>
          <p:cNvSpPr txBox="1"/>
          <p:nvPr/>
        </p:nvSpPr>
        <p:spPr>
          <a:xfrm>
            <a:off x="329207" y="5117821"/>
            <a:ext cx="103252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Recommendation:</a:t>
            </a:r>
          </a:p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Asses payment security for Debit Card &amp; Credit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Simplify payment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Offer cashback or 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Continue to offer UPI &amp; COD payment methods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D726F6-3782-FA1C-6689-00B469E9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00" y="1350258"/>
            <a:ext cx="893569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176242" y="85024"/>
            <a:ext cx="583951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87887-7F8F-35F5-0223-15CB4D8206E8}"/>
              </a:ext>
            </a:extLst>
          </p:cNvPr>
          <p:cNvSpPr/>
          <p:nvPr/>
        </p:nvSpPr>
        <p:spPr>
          <a:xfrm>
            <a:off x="4744552" y="902307"/>
            <a:ext cx="2131392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Coupons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21627-5DAE-87EB-E3B6-F8DB9FB02939}"/>
              </a:ext>
            </a:extLst>
          </p:cNvPr>
          <p:cNvSpPr txBox="1"/>
          <p:nvPr/>
        </p:nvSpPr>
        <p:spPr>
          <a:xfrm>
            <a:off x="329207" y="4560473"/>
            <a:ext cx="10325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Insight: </a:t>
            </a:r>
            <a:r>
              <a:rPr lang="en-US" sz="1400" dirty="0">
                <a:solidFill>
                  <a:srgbClr val="37415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Customers who were not provided any coupons or received less than 2 coupons are more inclined towards churning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2797C-1E48-65C6-A441-F4457C2F44F5}"/>
              </a:ext>
            </a:extLst>
          </p:cNvPr>
          <p:cNvSpPr txBox="1"/>
          <p:nvPr/>
        </p:nvSpPr>
        <p:spPr>
          <a:xfrm>
            <a:off x="329207" y="5117821"/>
            <a:ext cx="103252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Recommendation:</a:t>
            </a:r>
          </a:p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Increase coupon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Conduct A/B testing to determine which types of coupons are most effective in reducing churn. Use this information to optimize coupon distribution.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01385-8EBC-A1B5-45CF-319638E9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18" y="1350258"/>
            <a:ext cx="4363059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176242" y="0"/>
            <a:ext cx="583951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87887-7F8F-35F5-0223-15CB4D8206E8}"/>
              </a:ext>
            </a:extLst>
          </p:cNvPr>
          <p:cNvSpPr/>
          <p:nvPr/>
        </p:nvSpPr>
        <p:spPr>
          <a:xfrm>
            <a:off x="439252" y="809485"/>
            <a:ext cx="2131392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21627-5DAE-87EB-E3B6-F8DB9FB02939}"/>
              </a:ext>
            </a:extLst>
          </p:cNvPr>
          <p:cNvSpPr txBox="1"/>
          <p:nvPr/>
        </p:nvSpPr>
        <p:spPr>
          <a:xfrm>
            <a:off x="439251" y="1148039"/>
            <a:ext cx="10771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churn rate is higher among male customers compared to female customers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4EA56-CC9F-4BE6-EE80-EFBA46B35701}"/>
              </a:ext>
            </a:extLst>
          </p:cNvPr>
          <p:cNvSpPr/>
          <p:nvPr/>
        </p:nvSpPr>
        <p:spPr>
          <a:xfrm>
            <a:off x="439252" y="1726692"/>
            <a:ext cx="2131392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05143-CAC6-51F5-8232-65A08EF47691}"/>
              </a:ext>
            </a:extLst>
          </p:cNvPr>
          <p:cNvSpPr txBox="1"/>
          <p:nvPr/>
        </p:nvSpPr>
        <p:spPr>
          <a:xfrm>
            <a:off x="439250" y="2063944"/>
            <a:ext cx="10771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Surprisingly, customers who have given a service score of 3 are more likely to churn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This may indicate that these customers had a neutral feeling towards the service provided by the company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5D7CC4-F92F-9438-F808-08EF4E738993}"/>
              </a:ext>
            </a:extLst>
          </p:cNvPr>
          <p:cNvSpPr/>
          <p:nvPr/>
        </p:nvSpPr>
        <p:spPr>
          <a:xfrm>
            <a:off x="439246" y="2981151"/>
            <a:ext cx="2846871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City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AC9C8-53BF-597D-DB41-98C361707851}"/>
              </a:ext>
            </a:extLst>
          </p:cNvPr>
          <p:cNvSpPr txBox="1"/>
          <p:nvPr/>
        </p:nvSpPr>
        <p:spPr>
          <a:xfrm>
            <a:off x="439248" y="3322452"/>
            <a:ext cx="10771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city tier does not seem to have a significant impact on churn, although customers from tier 3 cities are more likely to churn compared to those from tier 1 or 2 cities.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2F9F0-CED4-DEAB-931B-F645E520163B}"/>
              </a:ext>
            </a:extLst>
          </p:cNvPr>
          <p:cNvSpPr/>
          <p:nvPr/>
        </p:nvSpPr>
        <p:spPr>
          <a:xfrm>
            <a:off x="439244" y="4059295"/>
            <a:ext cx="2846871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Customers per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1D2CA4-C4A7-1DB1-F9F7-8E2CB589C2B2}"/>
              </a:ext>
            </a:extLst>
          </p:cNvPr>
          <p:cNvSpPr txBox="1"/>
          <p:nvPr/>
        </p:nvSpPr>
        <p:spPr>
          <a:xfrm>
            <a:off x="439246" y="4400596"/>
            <a:ext cx="10771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Accounts with 3 customers or more are likely to churn compared to those with other numbers of customers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7FC59-AF53-B66E-EB20-A1C064AEB8CF}"/>
              </a:ext>
            </a:extLst>
          </p:cNvPr>
          <p:cNvSpPr/>
          <p:nvPr/>
        </p:nvSpPr>
        <p:spPr>
          <a:xfrm>
            <a:off x="439244" y="4869268"/>
            <a:ext cx="5313854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Login Device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2081C7-2F6A-3596-92E7-7BDC77FB6F20}"/>
              </a:ext>
            </a:extLst>
          </p:cNvPr>
          <p:cNvSpPr txBox="1"/>
          <p:nvPr/>
        </p:nvSpPr>
        <p:spPr>
          <a:xfrm>
            <a:off x="439246" y="5210569"/>
            <a:ext cx="10771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Customers who log in using a mobile are more likely to churn compared to those who log in using a computer</a:t>
            </a:r>
          </a:p>
        </p:txBody>
      </p:sp>
    </p:spTree>
    <p:extLst>
      <p:ext uri="{BB962C8B-B14F-4D97-AF65-F5344CB8AC3E}">
        <p14:creationId xmlns:p14="http://schemas.microsoft.com/office/powerpoint/2010/main" val="134187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176242" y="0"/>
            <a:ext cx="583951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87887-7F8F-35F5-0223-15CB4D8206E8}"/>
              </a:ext>
            </a:extLst>
          </p:cNvPr>
          <p:cNvSpPr/>
          <p:nvPr/>
        </p:nvSpPr>
        <p:spPr>
          <a:xfrm>
            <a:off x="439252" y="809485"/>
            <a:ext cx="2322998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Account Segment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21627-5DAE-87EB-E3B6-F8DB9FB02939}"/>
              </a:ext>
            </a:extLst>
          </p:cNvPr>
          <p:cNvSpPr txBox="1"/>
          <p:nvPr/>
        </p:nvSpPr>
        <p:spPr>
          <a:xfrm>
            <a:off x="439251" y="1148039"/>
            <a:ext cx="10771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Customers in the regular plus segment are more likely to churn compared to those in other segments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4EA56-CC9F-4BE6-EE80-EFBA46B35701}"/>
              </a:ext>
            </a:extLst>
          </p:cNvPr>
          <p:cNvSpPr/>
          <p:nvPr/>
        </p:nvSpPr>
        <p:spPr>
          <a:xfrm>
            <a:off x="439252" y="1726692"/>
            <a:ext cx="2131392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CC Agent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05143-CAC6-51F5-8232-65A08EF47691}"/>
              </a:ext>
            </a:extLst>
          </p:cNvPr>
          <p:cNvSpPr txBox="1"/>
          <p:nvPr/>
        </p:nvSpPr>
        <p:spPr>
          <a:xfrm>
            <a:off x="439250" y="2063944"/>
            <a:ext cx="107716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Most customers who have rated the customer service agent with a score of 5 have churned, while those who have given a score of 1 have not churned as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Customers who have given a score of 3 have an equal chance of churning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5D7CC4-F92F-9438-F808-08EF4E738993}"/>
              </a:ext>
            </a:extLst>
          </p:cNvPr>
          <p:cNvSpPr/>
          <p:nvPr/>
        </p:nvSpPr>
        <p:spPr>
          <a:xfrm>
            <a:off x="329371" y="3259723"/>
            <a:ext cx="2846871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AC9C8-53BF-597D-DB41-98C361707851}"/>
              </a:ext>
            </a:extLst>
          </p:cNvPr>
          <p:cNvSpPr txBox="1"/>
          <p:nvPr/>
        </p:nvSpPr>
        <p:spPr>
          <a:xfrm>
            <a:off x="329373" y="3601024"/>
            <a:ext cx="10771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Customers who are divorced are less likely to churn compared to those who are single or married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2F9F0-CED4-DEAB-931B-F645E520163B}"/>
              </a:ext>
            </a:extLst>
          </p:cNvPr>
          <p:cNvSpPr/>
          <p:nvPr/>
        </p:nvSpPr>
        <p:spPr>
          <a:xfrm>
            <a:off x="329369" y="4046397"/>
            <a:ext cx="5313854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Account Complaints in the last 12 Months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1D2CA4-C4A7-1DB1-F9F7-8E2CB589C2B2}"/>
              </a:ext>
            </a:extLst>
          </p:cNvPr>
          <p:cNvSpPr txBox="1"/>
          <p:nvPr/>
        </p:nvSpPr>
        <p:spPr>
          <a:xfrm>
            <a:off x="329371" y="4387698"/>
            <a:ext cx="10771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majority of customers who have registered a complaint have churned.</a:t>
            </a:r>
          </a:p>
        </p:txBody>
      </p:sp>
    </p:spTree>
    <p:extLst>
      <p:ext uri="{BB962C8B-B14F-4D97-AF65-F5344CB8AC3E}">
        <p14:creationId xmlns:p14="http://schemas.microsoft.com/office/powerpoint/2010/main" val="91978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369842" y="74069"/>
            <a:ext cx="491048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21627-5DAE-87EB-E3B6-F8DB9FB02939}"/>
              </a:ext>
            </a:extLst>
          </p:cNvPr>
          <p:cNvSpPr txBox="1"/>
          <p:nvPr/>
        </p:nvSpPr>
        <p:spPr>
          <a:xfrm>
            <a:off x="439251" y="1148039"/>
            <a:ext cx="107716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DTH company can </a:t>
            </a: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provide better customer service to male customers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to increase their satisfaction levels. This can include training customer service representatives to address specific concerns that male customers might have. Company should continue to </a:t>
            </a: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provide excellent service to all customers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, regardless of their gender, to maintain high levels of customer satisfaction and reduce churn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Improve the customer service training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address </a:t>
            </a:r>
            <a:r>
              <a:rPr lang="en-US" sz="1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compliants</a:t>
            </a: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a timely and effective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Analyze customer feedback. If possible </a:t>
            </a:r>
            <a:r>
              <a:rPr lang="en-US" sz="1400" b="1" i="0" dirty="0">
                <a:solidFill>
                  <a:srgbClr val="436F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perform sentiment analysis on the given feedbacks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Company must ensure that </a:t>
            </a:r>
            <a:r>
              <a:rPr lang="en-US" sz="14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accounts with 3 or more customers receive excellent customer service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to increase their satisfaction levels. Offer loyalty programs to incentivize them to continue using the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Should focus on </a:t>
            </a:r>
            <a:r>
              <a:rPr lang="en-US" sz="14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improving the user experience on their website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, especially for customers who log in using a mobile. This could involve optimizing the website for faster loading times, simplifying the navigation, or improving the design. Provide excellent customer support for mobile users. Consider using </a:t>
            </a:r>
            <a:r>
              <a:rPr lang="en-US" sz="14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mobile-specific engagement tactics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, such as push notifications or in-app messaging, to keep mobile users engaged and connected to your brand</a:t>
            </a:r>
            <a:endParaRPr lang="en-US" sz="1400" b="1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company can also focus on </a:t>
            </a:r>
            <a:r>
              <a:rPr lang="en-US" sz="14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cross-selling and up-selling to existing customers, especially those in the regular plus segment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, to increase their loyalty and lifetime value. This can involve offering relevant services or products that complement their existing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company may also want to investigate why customers who give a rating of 1 to Customer Care Agent Service are less likely to churn and try to replicate that positive experience for other customers.</a:t>
            </a:r>
          </a:p>
        </p:txBody>
      </p:sp>
    </p:spTree>
    <p:extLst>
      <p:ext uri="{BB962C8B-B14F-4D97-AF65-F5344CB8AC3E}">
        <p14:creationId xmlns:p14="http://schemas.microsoft.com/office/powerpoint/2010/main" val="373168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369842" y="74069"/>
            <a:ext cx="491048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21627-5DAE-87EB-E3B6-F8DB9FB02939}"/>
              </a:ext>
            </a:extLst>
          </p:cNvPr>
          <p:cNvSpPr txBox="1"/>
          <p:nvPr/>
        </p:nvSpPr>
        <p:spPr>
          <a:xfrm>
            <a:off x="439251" y="1148039"/>
            <a:ext cx="1077167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Target the single and married customers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with specific offers or promotions to increase their loyalty towards the company. Explore the possibility of offering specialized products or services for divorced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Conduct further analysis to </a:t>
            </a:r>
            <a:r>
              <a:rPr lang="en-US" sz="14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identify common reasons for customer complaints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and take proactive measures to address those issues before they lead to customer dissatisfaction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436F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Continuously monitor customer feedback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implement improvements to enhance customer experience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974B4-AFB4-BA96-47D1-06B90F54D929}"/>
              </a:ext>
            </a:extLst>
          </p:cNvPr>
          <p:cNvSpPr txBox="1"/>
          <p:nvPr/>
        </p:nvSpPr>
        <p:spPr>
          <a:xfrm>
            <a:off x="439246" y="2929338"/>
            <a:ext cx="107716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Based on spending and loyalty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, here is one potential way to </a:t>
            </a:r>
            <a:r>
              <a:rPr lang="en-US" sz="14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segment customers into four categories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High spenders, high loyalty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: These are customers who spend a lot of money with the company and have been loyal customers for a long time. They may be eligible for exclusive rewards and benefits.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High spenders, low loyalty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: These are customers who spend a lot of money with the company but have not been loyal customers for a long time. They may need additional incentives to continue shopping with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Low spenders, high loyalty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: These are customers who do not spend a lot of money with the company but have been loyal customers for a long time. They may appreciate rewards and incentives to encourage them to spend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Low spenders, low loyalty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: These are customers who do not spend a lot of money with the company and have not been loyal customers for a long time. They may need more attention and engagement to keep them interested in the company.</a:t>
            </a:r>
          </a:p>
        </p:txBody>
      </p:sp>
    </p:spTree>
    <p:extLst>
      <p:ext uri="{BB962C8B-B14F-4D97-AF65-F5344CB8AC3E}">
        <p14:creationId xmlns:p14="http://schemas.microsoft.com/office/powerpoint/2010/main" val="55981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4169069" y="2521059"/>
            <a:ext cx="38538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8120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202383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686473" y="1376008"/>
            <a:ext cx="10073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ctr">
              <a:buNone/>
            </a:pPr>
            <a:r>
              <a:rPr lang="en-GB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BUSINESS PROBLEM</a:t>
            </a:r>
          </a:p>
          <a:p>
            <a:pPr marL="25400" indent="0">
              <a:buNone/>
            </a:pPr>
            <a:endParaRPr lang="en-GB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DTH provider facing heavy competition resulting in </a:t>
            </a:r>
            <a:r>
              <a:rPr lang="en-US" sz="1600" b="1" dirty="0"/>
              <a:t>customer churn</a:t>
            </a: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Loss of customers                Loss of Revenue</a:t>
            </a:r>
          </a:p>
          <a:p>
            <a:pPr marL="361950" indent="-285750"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1 Account = Multiple Customers                Increased Loss </a:t>
            </a: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Customer acquisition cost = 5 X customer retention cost</a:t>
            </a: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5% increment in customer retention can expand company revenue by more than 25%</a:t>
            </a: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Loyal customers are 5x as likely to repurchase, 5x as likely to forgive, 4x as likely to refer, and 7x as likely to try a new offering</a:t>
            </a: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According to a study by American Express, 33% of customers will consider switching companies after just one instance of poor customer service</a:t>
            </a:r>
          </a:p>
          <a:p>
            <a:pPr marL="361950" indent="-285750"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Currently the rate of churn for the DTH industry is 14-16% and our company’s churn rate is at an alarming level of 16.84%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2896C8-ED26-1F39-CF35-483777B68283}"/>
              </a:ext>
            </a:extLst>
          </p:cNvPr>
          <p:cNvCxnSpPr/>
          <p:nvPr/>
        </p:nvCxnSpPr>
        <p:spPr>
          <a:xfrm>
            <a:off x="2676205" y="2412534"/>
            <a:ext cx="578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4A01F2-F75D-3131-778D-DE4C10C72EE2}"/>
              </a:ext>
            </a:extLst>
          </p:cNvPr>
          <p:cNvCxnSpPr/>
          <p:nvPr/>
        </p:nvCxnSpPr>
        <p:spPr>
          <a:xfrm>
            <a:off x="3839595" y="2649756"/>
            <a:ext cx="578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C8E24B-6ED0-55AB-85C9-0FB17CA334E0}"/>
              </a:ext>
            </a:extLst>
          </p:cNvPr>
          <p:cNvSpPr txBox="1"/>
          <p:nvPr/>
        </p:nvSpPr>
        <p:spPr>
          <a:xfrm>
            <a:off x="686473" y="5160782"/>
            <a:ext cx="1007346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ctr">
              <a:buNone/>
            </a:pPr>
            <a:r>
              <a:rPr lang="en-GB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OBJECTIVE</a:t>
            </a:r>
          </a:p>
          <a:p>
            <a:pPr marL="25400"/>
            <a:endParaRPr lang="en-GB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US" sz="1600" dirty="0"/>
              <a:t>Formulate various constructs that help to understand the factors leading to Customer Churn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 customer churn in order to deliver segmented offers as part of a retention effort</a:t>
            </a:r>
          </a:p>
          <a:p>
            <a:pPr marL="25400"/>
            <a:endParaRPr lang="en-US" sz="1600" dirty="0"/>
          </a:p>
          <a:p>
            <a:pPr marL="25400"/>
            <a:endParaRPr lang="en-GB" sz="1600" dirty="0"/>
          </a:p>
          <a:p>
            <a:pPr marL="25400" indent="0" algn="ctr">
              <a:buNone/>
            </a:pPr>
            <a:endParaRPr lang="en-GB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202383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686473" y="1845908"/>
            <a:ext cx="10073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ctr">
              <a:buNone/>
            </a:pPr>
            <a:r>
              <a:rPr lang="en-GB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SCOPE</a:t>
            </a:r>
          </a:p>
          <a:p>
            <a:pPr marL="25400" indent="0">
              <a:buNone/>
            </a:pPr>
            <a:endParaRPr lang="en-GB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Understanding the impact of factors contributing to Customer Churn</a:t>
            </a:r>
          </a:p>
          <a:p>
            <a:pPr marL="361950" indent="-285750"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Key insights and business recommendations from EDA and modeling for the campaign</a:t>
            </a:r>
          </a:p>
          <a:p>
            <a:pPr marL="361950" indent="-285750"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Best performing model for churn prediction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8E24B-6ED0-55AB-85C9-0FB17CA334E0}"/>
              </a:ext>
            </a:extLst>
          </p:cNvPr>
          <p:cNvSpPr txBox="1"/>
          <p:nvPr/>
        </p:nvSpPr>
        <p:spPr>
          <a:xfrm>
            <a:off x="686473" y="3903480"/>
            <a:ext cx="10073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ctr">
              <a:buNone/>
            </a:pPr>
            <a:r>
              <a:rPr lang="en-GB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CONSTRAINTS</a:t>
            </a:r>
          </a:p>
          <a:p>
            <a:pPr marL="25400" indent="0" algn="ctr">
              <a:buNone/>
            </a:pPr>
            <a:endParaRPr lang="en-GB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The focus of previous retention campaigns is unknown – cashbacks, coupons</a:t>
            </a: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Campaign Budget is needed to effectively provide business recommendations</a:t>
            </a:r>
            <a:endParaRPr lang="en-GB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0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195985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296538" y="3239125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2" name="Google Shape;443;p28">
            <a:extLst>
              <a:ext uri="{FF2B5EF4-FFF2-40B4-BE49-F238E27FC236}">
                <a16:creationId xmlns:a16="http://schemas.microsoft.com/office/drawing/2014/main" id="{9650351C-7A1A-45FA-A363-8B04B82F76D2}"/>
              </a:ext>
            </a:extLst>
          </p:cNvPr>
          <p:cNvSpPr txBox="1">
            <a:spLocks noGrp="1"/>
          </p:cNvSpPr>
          <p:nvPr/>
        </p:nvSpPr>
        <p:spPr>
          <a:xfrm>
            <a:off x="686473" y="1971006"/>
            <a:ext cx="3606127" cy="204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Feature Info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Dataset contains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11260 rows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19 columns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5 float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2 integer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12 object 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Google Shape;444;p28">
            <a:extLst>
              <a:ext uri="{FF2B5EF4-FFF2-40B4-BE49-F238E27FC236}">
                <a16:creationId xmlns:a16="http://schemas.microsoft.com/office/drawing/2014/main" id="{19477FFD-C6B7-B779-D27B-895AD9396FD1}"/>
              </a:ext>
            </a:extLst>
          </p:cNvPr>
          <p:cNvSpPr txBox="1">
            <a:spLocks noGrp="1"/>
          </p:cNvSpPr>
          <p:nvPr/>
        </p:nvSpPr>
        <p:spPr>
          <a:xfrm>
            <a:off x="4373378" y="1909200"/>
            <a:ext cx="2699655" cy="20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Missing Values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2675 account records having missing values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200" b="1" dirty="0">
                <a:latin typeface="Verdana" panose="020B0604030504040204" pitchFamily="34" charset="0"/>
                <a:ea typeface="Verdana" panose="020B0604030504040204" pitchFamily="34" charset="0"/>
              </a:rPr>
              <a:t>2.43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% of the total customer accounts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Google Shape;445;p28">
            <a:extLst>
              <a:ext uri="{FF2B5EF4-FFF2-40B4-BE49-F238E27FC236}">
                <a16:creationId xmlns:a16="http://schemas.microsoft.com/office/drawing/2014/main" id="{2BDF73A5-2C67-74CC-F5C9-EF132EFCE638}"/>
              </a:ext>
            </a:extLst>
          </p:cNvPr>
          <p:cNvSpPr txBox="1">
            <a:spLocks noGrp="1"/>
          </p:cNvSpPr>
          <p:nvPr/>
        </p:nvSpPr>
        <p:spPr>
          <a:xfrm>
            <a:off x="4402837" y="4390506"/>
            <a:ext cx="2689043" cy="20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Duplicates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259 duplicate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records present in the given data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Google Shape;447;p28">
            <a:extLst>
              <a:ext uri="{FF2B5EF4-FFF2-40B4-BE49-F238E27FC236}">
                <a16:creationId xmlns:a16="http://schemas.microsoft.com/office/drawing/2014/main" id="{FD4F6805-2030-E83D-1900-E2B353A100C7}"/>
              </a:ext>
            </a:extLst>
          </p:cNvPr>
          <p:cNvSpPr txBox="1">
            <a:spLocks noGrp="1"/>
          </p:cNvSpPr>
          <p:nvPr/>
        </p:nvSpPr>
        <p:spPr>
          <a:xfrm>
            <a:off x="795450" y="4376262"/>
            <a:ext cx="3497150" cy="18959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Outliers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10 out of 19 columns are found to have outliers in them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Google Shape;448;p28">
            <a:extLst>
              <a:ext uri="{FF2B5EF4-FFF2-40B4-BE49-F238E27FC236}">
                <a16:creationId xmlns:a16="http://schemas.microsoft.com/office/drawing/2014/main" id="{CC601E26-45DA-F1B7-CB63-CA1A4185FD6D}"/>
              </a:ext>
            </a:extLst>
          </p:cNvPr>
          <p:cNvSpPr txBox="1">
            <a:spLocks noGrp="1"/>
          </p:cNvSpPr>
          <p:nvPr/>
        </p:nvSpPr>
        <p:spPr>
          <a:xfrm>
            <a:off x="7502844" y="1875244"/>
            <a:ext cx="2893745" cy="21062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Data clean up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10 attributes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required clean-up such as removal of special characters, spelling, column modifying/removing categories</a:t>
            </a:r>
          </a:p>
        </p:txBody>
      </p:sp>
      <p:sp>
        <p:nvSpPr>
          <p:cNvPr id="9" name="Google Shape;449;p28">
            <a:extLst>
              <a:ext uri="{FF2B5EF4-FFF2-40B4-BE49-F238E27FC236}">
                <a16:creationId xmlns:a16="http://schemas.microsoft.com/office/drawing/2014/main" id="{509FA885-4D05-B314-A3DA-F98F34F3AA8E}"/>
              </a:ext>
            </a:extLst>
          </p:cNvPr>
          <p:cNvSpPr txBox="1">
            <a:spLocks noGrp="1"/>
          </p:cNvSpPr>
          <p:nvPr/>
        </p:nvSpPr>
        <p:spPr>
          <a:xfrm>
            <a:off x="7502844" y="4346430"/>
            <a:ext cx="3198627" cy="1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Target variable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Churned customers (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17%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 -&gt;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Active Customer (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83%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 -&gt;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6D3D8-9A6B-99B4-03B5-2FFD787C1A2D}"/>
              </a:ext>
            </a:extLst>
          </p:cNvPr>
          <p:cNvSpPr txBox="1"/>
          <p:nvPr/>
        </p:nvSpPr>
        <p:spPr>
          <a:xfrm>
            <a:off x="686473" y="1104568"/>
            <a:ext cx="10073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ctr">
              <a:buNone/>
            </a:pPr>
            <a:r>
              <a:rPr lang="en-GB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Initial Insights About Data</a:t>
            </a:r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A2BC3-6BE1-8FBF-096E-FCABEABA1AAC}"/>
              </a:ext>
            </a:extLst>
          </p:cNvPr>
          <p:cNvSpPr txBox="1"/>
          <p:nvPr/>
        </p:nvSpPr>
        <p:spPr>
          <a:xfrm>
            <a:off x="686473" y="985986"/>
            <a:ext cx="10073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ctr">
              <a:buNone/>
            </a:pPr>
            <a:r>
              <a:rPr lang="en-GB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Problem Type</a:t>
            </a:r>
          </a:p>
          <a:p>
            <a:pPr marL="25400" indent="0">
              <a:buNone/>
            </a:pPr>
            <a:endParaRPr lang="en-GB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problem described in the statement is a classification problem where the goal is to predict whether an account is likely to churn or not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3FBC8-2480-55D5-D44E-EEFA3D2AD588}"/>
              </a:ext>
            </a:extLst>
          </p:cNvPr>
          <p:cNvSpPr/>
          <p:nvPr/>
        </p:nvSpPr>
        <p:spPr>
          <a:xfrm>
            <a:off x="1537568" y="195985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6473C4-1247-70A8-933F-6EB674177A83}"/>
              </a:ext>
            </a:extLst>
          </p:cNvPr>
          <p:cNvSpPr txBox="1"/>
          <p:nvPr/>
        </p:nvSpPr>
        <p:spPr>
          <a:xfrm>
            <a:off x="878292" y="2280552"/>
            <a:ext cx="10073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ctr">
              <a:buNone/>
            </a:pPr>
            <a:r>
              <a:rPr lang="en-GB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Modelling Approach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E040B99-F0A5-E403-954D-8C8A724C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52" y="2774899"/>
            <a:ext cx="7506748" cy="9812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59C08D2-E7AD-594F-4C45-CBC0E3D74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52" y="3756111"/>
            <a:ext cx="7316221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A2BC3-6BE1-8FBF-096E-FCABEABA1AAC}"/>
              </a:ext>
            </a:extLst>
          </p:cNvPr>
          <p:cNvSpPr txBox="1"/>
          <p:nvPr/>
        </p:nvSpPr>
        <p:spPr>
          <a:xfrm>
            <a:off x="1059266" y="1491436"/>
            <a:ext cx="100734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ctr">
              <a:buNone/>
            </a:pPr>
            <a:r>
              <a:rPr lang="en-GB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Evaluation Metrics</a:t>
            </a:r>
          </a:p>
          <a:p>
            <a:pPr marL="25400" indent="0">
              <a:buNone/>
            </a:pPr>
            <a:endParaRPr lang="en-GB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76200" lvl="0" algn="ctr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600" b="1" dirty="0">
                <a:solidFill>
                  <a:srgbClr val="37415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Accuracy</a:t>
            </a:r>
          </a:p>
          <a:p>
            <a:pPr marL="76200" lvl="0" algn="ctr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600" b="1" dirty="0">
                <a:solidFill>
                  <a:srgbClr val="37415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Precision</a:t>
            </a:r>
          </a:p>
          <a:p>
            <a:pPr marL="76200" lvl="0" algn="ctr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600" b="1" dirty="0">
                <a:solidFill>
                  <a:srgbClr val="37415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Recall</a:t>
            </a:r>
          </a:p>
          <a:p>
            <a:pPr marL="76200" lvl="0" algn="ctr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600" b="1" dirty="0">
                <a:solidFill>
                  <a:srgbClr val="37415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F1- Score</a:t>
            </a: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3FBC8-2480-55D5-D44E-EEFA3D2AD588}"/>
              </a:ext>
            </a:extLst>
          </p:cNvPr>
          <p:cNvSpPr/>
          <p:nvPr/>
        </p:nvSpPr>
        <p:spPr>
          <a:xfrm>
            <a:off x="1537568" y="195985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D4ED3-CA75-7F17-673D-D880A0692373}"/>
              </a:ext>
            </a:extLst>
          </p:cNvPr>
          <p:cNvSpPr txBox="1"/>
          <p:nvPr/>
        </p:nvSpPr>
        <p:spPr>
          <a:xfrm>
            <a:off x="1625667" y="3676650"/>
            <a:ext cx="89406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 predicting customer churn, consider the cost of false positives and false negatives. The best model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balances precision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(predicted positives that are actually positive) and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recall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(actual positives correctly predicted). The F1-score is a useful metric to evaluate the trade-off between these two metrics and to select the best model.</a:t>
            </a:r>
          </a:p>
          <a:p>
            <a:endParaRPr lang="en-US" sz="1600" dirty="0">
              <a:solidFill>
                <a:srgbClr val="37415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Recall is most significant here as the focus is minimizing FN. Based of recall values, optimum model should be finalized.</a:t>
            </a:r>
          </a:p>
        </p:txBody>
      </p:sp>
    </p:spTree>
    <p:extLst>
      <p:ext uri="{BB962C8B-B14F-4D97-AF65-F5344CB8AC3E}">
        <p14:creationId xmlns:p14="http://schemas.microsoft.com/office/powerpoint/2010/main" val="153657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A2BC3-6BE1-8FBF-096E-FCABEABA1AAC}"/>
              </a:ext>
            </a:extLst>
          </p:cNvPr>
          <p:cNvSpPr txBox="1"/>
          <p:nvPr/>
        </p:nvSpPr>
        <p:spPr>
          <a:xfrm>
            <a:off x="1059266" y="1053286"/>
            <a:ext cx="1007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ctr">
              <a:buNone/>
            </a:pPr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Performance Metrics - Comparison</a:t>
            </a: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3FBC8-2480-55D5-D44E-EEFA3D2AD588}"/>
              </a:ext>
            </a:extLst>
          </p:cNvPr>
          <p:cNvSpPr/>
          <p:nvPr/>
        </p:nvSpPr>
        <p:spPr>
          <a:xfrm>
            <a:off x="1537568" y="195985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F30A57-75E6-3698-475B-0EE67729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4" y="1464341"/>
            <a:ext cx="10691138" cy="495803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820D2FB-2B8D-C118-B1C0-8895E42B7D58}"/>
              </a:ext>
            </a:extLst>
          </p:cNvPr>
          <p:cNvSpPr/>
          <p:nvPr/>
        </p:nvSpPr>
        <p:spPr>
          <a:xfrm>
            <a:off x="441594" y="4429125"/>
            <a:ext cx="10691138" cy="2286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071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A2BC3-6BE1-8FBF-096E-FCABEABA1AAC}"/>
              </a:ext>
            </a:extLst>
          </p:cNvPr>
          <p:cNvSpPr txBox="1"/>
          <p:nvPr/>
        </p:nvSpPr>
        <p:spPr>
          <a:xfrm>
            <a:off x="1059266" y="1110436"/>
            <a:ext cx="1007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ctr">
              <a:buNone/>
            </a:pPr>
            <a:r>
              <a:rPr lang="en-GB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Tuned XG Boost is the Best Model</a:t>
            </a: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3FBC8-2480-55D5-D44E-EEFA3D2AD588}"/>
              </a:ext>
            </a:extLst>
          </p:cNvPr>
          <p:cNvSpPr/>
          <p:nvPr/>
        </p:nvSpPr>
        <p:spPr>
          <a:xfrm>
            <a:off x="1537568" y="195985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7" name="Google Shape;443;p28">
            <a:extLst>
              <a:ext uri="{FF2B5EF4-FFF2-40B4-BE49-F238E27FC236}">
                <a16:creationId xmlns:a16="http://schemas.microsoft.com/office/drawing/2014/main" id="{B23C06B3-9320-97B3-B953-5DC4BF003ED5}"/>
              </a:ext>
            </a:extLst>
          </p:cNvPr>
          <p:cNvSpPr txBox="1">
            <a:spLocks noGrp="1"/>
          </p:cNvSpPr>
          <p:nvPr/>
        </p:nvSpPr>
        <p:spPr>
          <a:xfrm>
            <a:off x="4363486" y="2895474"/>
            <a:ext cx="2413495" cy="13303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Accuracy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Has the </a:t>
            </a:r>
            <a:r>
              <a:rPr lang="en-US" sz="12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highest Test Accuracy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Google Shape;443;p28">
            <a:extLst>
              <a:ext uri="{FF2B5EF4-FFF2-40B4-BE49-F238E27FC236}">
                <a16:creationId xmlns:a16="http://schemas.microsoft.com/office/drawing/2014/main" id="{26BE880B-FB8F-1C4B-6156-09FF622AD775}"/>
              </a:ext>
            </a:extLst>
          </p:cNvPr>
          <p:cNvSpPr txBox="1">
            <a:spLocks noGrp="1"/>
          </p:cNvSpPr>
          <p:nvPr/>
        </p:nvSpPr>
        <p:spPr>
          <a:xfrm>
            <a:off x="2170460" y="2895472"/>
            <a:ext cx="2413495" cy="13303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Precision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Has the </a:t>
            </a:r>
            <a:r>
              <a:rPr lang="en-US" sz="12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second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highest Test Precision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Google Shape;443;p28">
            <a:extLst>
              <a:ext uri="{FF2B5EF4-FFF2-40B4-BE49-F238E27FC236}">
                <a16:creationId xmlns:a16="http://schemas.microsoft.com/office/drawing/2014/main" id="{3D59EE60-C443-62B5-F7A3-8DD7ADD18224}"/>
              </a:ext>
            </a:extLst>
          </p:cNvPr>
          <p:cNvSpPr txBox="1">
            <a:spLocks noGrp="1"/>
          </p:cNvSpPr>
          <p:nvPr/>
        </p:nvSpPr>
        <p:spPr>
          <a:xfrm>
            <a:off x="84332" y="2928874"/>
            <a:ext cx="2413495" cy="13303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Recall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Has the </a:t>
            </a:r>
            <a:r>
              <a:rPr lang="en-US" sz="12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highest Test Recall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Google Shape;443;p28">
            <a:extLst>
              <a:ext uri="{FF2B5EF4-FFF2-40B4-BE49-F238E27FC236}">
                <a16:creationId xmlns:a16="http://schemas.microsoft.com/office/drawing/2014/main" id="{F7FC7D10-DD3D-A3E1-76F2-35D88D29A696}"/>
              </a:ext>
            </a:extLst>
          </p:cNvPr>
          <p:cNvSpPr txBox="1">
            <a:spLocks noGrp="1"/>
          </p:cNvSpPr>
          <p:nvPr/>
        </p:nvSpPr>
        <p:spPr>
          <a:xfrm>
            <a:off x="6556512" y="2895471"/>
            <a:ext cx="2413495" cy="13303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F1 - Score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Has the </a:t>
            </a:r>
            <a:r>
              <a:rPr lang="en-US" sz="12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highest Test F1-Score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Google Shape;443;p28">
            <a:extLst>
              <a:ext uri="{FF2B5EF4-FFF2-40B4-BE49-F238E27FC236}">
                <a16:creationId xmlns:a16="http://schemas.microsoft.com/office/drawing/2014/main" id="{55FB43B3-723D-4C67-02BA-44833F80A207}"/>
              </a:ext>
            </a:extLst>
          </p:cNvPr>
          <p:cNvSpPr txBox="1">
            <a:spLocks noGrp="1"/>
          </p:cNvSpPr>
          <p:nvPr/>
        </p:nvSpPr>
        <p:spPr>
          <a:xfrm>
            <a:off x="8814793" y="2895474"/>
            <a:ext cx="2413495" cy="13303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 panose="02000000000000000000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AUC Score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Has the </a:t>
            </a:r>
            <a:r>
              <a:rPr lang="en-US" sz="12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highest AUC Score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1C388-3138-5D57-3BB5-F5B30D64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756767"/>
            <a:ext cx="8259328" cy="790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7BC6CA-0B04-5B43-A012-46E3DD500A3D}"/>
              </a:ext>
            </a:extLst>
          </p:cNvPr>
          <p:cNvSpPr txBox="1"/>
          <p:nvPr/>
        </p:nvSpPr>
        <p:spPr>
          <a:xfrm>
            <a:off x="329207" y="4259265"/>
            <a:ext cx="103252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Overall performance metrics are the best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among all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High AUC indicates model is able to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distinguish between positive and negative instances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with a high degree of accuracy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Due to this, the model is able to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make accurate predictions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avoid false positives and false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2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A2BC3-6BE1-8FBF-096E-FCABEABA1AAC}"/>
              </a:ext>
            </a:extLst>
          </p:cNvPr>
          <p:cNvSpPr txBox="1"/>
          <p:nvPr/>
        </p:nvSpPr>
        <p:spPr>
          <a:xfrm>
            <a:off x="1059266" y="1110436"/>
            <a:ext cx="1007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ctr">
              <a:buNone/>
            </a:pPr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Predictors for the Best Model</a:t>
            </a: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3FBC8-2480-55D5-D44E-EEFA3D2AD588}"/>
              </a:ext>
            </a:extLst>
          </p:cNvPr>
          <p:cNvSpPr/>
          <p:nvPr/>
        </p:nvSpPr>
        <p:spPr>
          <a:xfrm>
            <a:off x="1537568" y="195985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4511B-8577-693F-36BB-CBAAAFC65763}"/>
              </a:ext>
            </a:extLst>
          </p:cNvPr>
          <p:cNvSpPr txBox="1"/>
          <p:nvPr/>
        </p:nvSpPr>
        <p:spPr>
          <a:xfrm>
            <a:off x="7391400" y="1837261"/>
            <a:ext cx="3874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T</a:t>
            </a:r>
            <a:r>
              <a:rPr lang="en-GB" sz="1400" b="1" dirty="0">
                <a:solidFill>
                  <a:schemeClr val="accent1"/>
                </a:solidFill>
              </a:rPr>
              <a:t>enure</a:t>
            </a:r>
            <a:r>
              <a:rPr lang="en-GB" sz="1400" dirty="0">
                <a:solidFill>
                  <a:schemeClr val="accent1"/>
                </a:solidFill>
              </a:rPr>
              <a:t> has the highest influence on the model predictions – contributes 18% of all attributes feature importance</a:t>
            </a:r>
            <a:endParaRPr lang="en-US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A40F714-900F-F84E-135B-DF68F3EA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2967"/>
            <a:ext cx="7079680" cy="42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510404-A2CA-9A53-A7C4-07545E92F34F}"/>
              </a:ext>
            </a:extLst>
          </p:cNvPr>
          <p:cNvCxnSpPr>
            <a:cxnSpLocks/>
          </p:cNvCxnSpPr>
          <p:nvPr/>
        </p:nvCxnSpPr>
        <p:spPr>
          <a:xfrm flipV="1">
            <a:off x="1344674" y="2084561"/>
            <a:ext cx="6046726" cy="86432"/>
          </a:xfrm>
          <a:prstGeom prst="straightConnector1">
            <a:avLst/>
          </a:prstGeom>
          <a:ln w="19050">
            <a:solidFill>
              <a:srgbClr val="6D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A52250-B2F2-E497-7682-3B4F0B554D6B}"/>
              </a:ext>
            </a:extLst>
          </p:cNvPr>
          <p:cNvSpPr/>
          <p:nvPr/>
        </p:nvSpPr>
        <p:spPr>
          <a:xfrm>
            <a:off x="138937" y="2072383"/>
            <a:ext cx="1205737" cy="639651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D7B06B-3AE9-FF0F-8693-A84FC56F5CC6}"/>
              </a:ext>
            </a:extLst>
          </p:cNvPr>
          <p:cNvCxnSpPr>
            <a:cxnSpLocks/>
          </p:cNvCxnSpPr>
          <p:nvPr/>
        </p:nvCxnSpPr>
        <p:spPr>
          <a:xfrm>
            <a:off x="1344674" y="2400177"/>
            <a:ext cx="6046726" cy="311857"/>
          </a:xfrm>
          <a:prstGeom prst="straightConnector1">
            <a:avLst/>
          </a:prstGeom>
          <a:ln w="19050">
            <a:solidFill>
              <a:srgbClr val="6D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B139A4-E7F7-813B-18EE-141ED677B339}"/>
              </a:ext>
            </a:extLst>
          </p:cNvPr>
          <p:cNvSpPr txBox="1"/>
          <p:nvPr/>
        </p:nvSpPr>
        <p:spPr>
          <a:xfrm>
            <a:off x="7391400" y="2588103"/>
            <a:ext cx="387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</a:rPr>
              <a:t>Complaints made in last 12 months </a:t>
            </a:r>
            <a:r>
              <a:rPr lang="en-GB" sz="1400" dirty="0">
                <a:solidFill>
                  <a:schemeClr val="accent1"/>
                </a:solidFill>
              </a:rPr>
              <a:t>is the second best predictor – contributing 15%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5F0AA8-C448-D176-D983-8370CF0B6AE0}"/>
              </a:ext>
            </a:extLst>
          </p:cNvPr>
          <p:cNvCxnSpPr>
            <a:cxnSpLocks/>
          </p:cNvCxnSpPr>
          <p:nvPr/>
        </p:nvCxnSpPr>
        <p:spPr>
          <a:xfrm>
            <a:off x="1344674" y="2609758"/>
            <a:ext cx="6046726" cy="740981"/>
          </a:xfrm>
          <a:prstGeom prst="straightConnector1">
            <a:avLst/>
          </a:prstGeom>
          <a:ln w="19050">
            <a:solidFill>
              <a:srgbClr val="6D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B59A98-279E-E078-472F-8E06F678D110}"/>
              </a:ext>
            </a:extLst>
          </p:cNvPr>
          <p:cNvSpPr txBox="1"/>
          <p:nvPr/>
        </p:nvSpPr>
        <p:spPr>
          <a:xfrm>
            <a:off x="7391400" y="3168214"/>
            <a:ext cx="387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</a:rPr>
              <a:t>Account Segment </a:t>
            </a:r>
            <a:r>
              <a:rPr lang="en-GB" sz="1400" dirty="0">
                <a:solidFill>
                  <a:schemeClr val="accent1"/>
                </a:solidFill>
              </a:rPr>
              <a:t>contributes 7%</a:t>
            </a:r>
            <a:endParaRPr lang="en-US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6D75BA-F313-7CD6-0509-B5FC7180A99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344674" y="2927584"/>
            <a:ext cx="6046726" cy="676035"/>
          </a:xfrm>
          <a:prstGeom prst="straightConnector1">
            <a:avLst/>
          </a:prstGeom>
          <a:ln w="19050">
            <a:solidFill>
              <a:srgbClr val="6D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8BADA7E-5705-1231-C409-08FFFBFD48AF}"/>
              </a:ext>
            </a:extLst>
          </p:cNvPr>
          <p:cNvSpPr/>
          <p:nvPr/>
        </p:nvSpPr>
        <p:spPr>
          <a:xfrm>
            <a:off x="138937" y="2743844"/>
            <a:ext cx="1205737" cy="367479"/>
          </a:xfrm>
          <a:prstGeom prst="roundRect">
            <a:avLst/>
          </a:prstGeom>
          <a:noFill/>
          <a:ln w="19050">
            <a:solidFill>
              <a:srgbClr val="599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3FACDE-CADE-D9F2-FEEA-40302C7A5B34}"/>
              </a:ext>
            </a:extLst>
          </p:cNvPr>
          <p:cNvSpPr txBox="1"/>
          <p:nvPr/>
        </p:nvSpPr>
        <p:spPr>
          <a:xfrm>
            <a:off x="7391400" y="3540636"/>
            <a:ext cx="387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</a:rPr>
              <a:t>Customer Care Agent Rating &amp; Login Device </a:t>
            </a:r>
            <a:r>
              <a:rPr lang="en-GB" sz="1400" dirty="0">
                <a:solidFill>
                  <a:schemeClr val="accent1"/>
                </a:solidFill>
              </a:rPr>
              <a:t>together equally contributes 6%</a:t>
            </a:r>
            <a:endParaRPr lang="en-US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A9AECA-30FA-7F7B-9D88-6D55F63FA0ED}"/>
              </a:ext>
            </a:extLst>
          </p:cNvPr>
          <p:cNvSpPr/>
          <p:nvPr/>
        </p:nvSpPr>
        <p:spPr>
          <a:xfrm>
            <a:off x="138937" y="5357683"/>
            <a:ext cx="1205737" cy="367479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29B03E-DDAB-2F73-5EE2-2F1ED2F6422B}"/>
              </a:ext>
            </a:extLst>
          </p:cNvPr>
          <p:cNvCxnSpPr>
            <a:cxnSpLocks/>
          </p:cNvCxnSpPr>
          <p:nvPr/>
        </p:nvCxnSpPr>
        <p:spPr>
          <a:xfrm flipV="1">
            <a:off x="1344674" y="5104803"/>
            <a:ext cx="6046726" cy="391016"/>
          </a:xfrm>
          <a:prstGeom prst="straightConnector1">
            <a:avLst/>
          </a:prstGeom>
          <a:ln w="19050">
            <a:solidFill>
              <a:srgbClr val="6D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D9A472-8FCB-1FD8-FD94-7AEE6CA41159}"/>
              </a:ext>
            </a:extLst>
          </p:cNvPr>
          <p:cNvSpPr txBox="1"/>
          <p:nvPr/>
        </p:nvSpPr>
        <p:spPr>
          <a:xfrm>
            <a:off x="7391400" y="4777091"/>
            <a:ext cx="3874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</a:rPr>
              <a:t>Service Score for the Product &amp; Cashback </a:t>
            </a:r>
            <a:r>
              <a:rPr lang="en-GB" sz="1400" dirty="0">
                <a:solidFill>
                  <a:schemeClr val="accent1"/>
                </a:solidFill>
              </a:rPr>
              <a:t>received are poor predictors contributing 3% &amp; 2.5% respectively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42596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1651</Words>
  <Application>Microsoft Office PowerPoint</Application>
  <PresentationFormat>Widescreen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Roboto Condensed Light</vt:lpstr>
      <vt:lpstr>Söhne</vt:lpstr>
      <vt:lpstr>Verdana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Admin</cp:lastModifiedBy>
  <cp:revision>105</cp:revision>
  <dcterms:created xsi:type="dcterms:W3CDTF">2019-12-31T09:37:22Z</dcterms:created>
  <dcterms:modified xsi:type="dcterms:W3CDTF">2023-03-10T18:09:22Z</dcterms:modified>
</cp:coreProperties>
</file>