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61" r:id="rId3"/>
    <p:sldId id="281" r:id="rId4"/>
    <p:sldId id="282" r:id="rId5"/>
    <p:sldId id="278"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body"/>
          </p:nvPr>
        </p:nvSpPr>
        <p:spPr>
          <a:xfrm>
            <a:off x="680400" y="4690800"/>
            <a:ext cx="5437440" cy="444240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75" name="CustomShape 2"/>
          <p:cNvSpPr/>
          <p:nvPr/>
        </p:nvSpPr>
        <p:spPr>
          <a:xfrm>
            <a:off x="3849840" y="9378360"/>
            <a:ext cx="2945520" cy="49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551A831-70B1-43F9-AE0A-B031A7C7D8AC}" type="slidenum">
              <a:rPr lang="en-IN" sz="1400" b="0" strike="noStrike" spc="-1">
                <a:solidFill>
                  <a:srgbClr val="000000"/>
                </a:solidFill>
                <a:uFill>
                  <a:solidFill>
                    <a:srgbClr val="FFFFFF"/>
                  </a:solidFill>
                </a:uFill>
                <a:latin typeface="Times New Roman"/>
              </a:rPr>
              <a:pPr algn="r">
                <a:lnSpc>
                  <a:spcPct val="100000"/>
                </a:lnSpc>
              </a:pPr>
              <a:t>2</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body"/>
          </p:nvPr>
        </p:nvSpPr>
        <p:spPr>
          <a:xfrm>
            <a:off x="680400" y="4690800"/>
            <a:ext cx="5437440" cy="444240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75" name="CustomShape 2"/>
          <p:cNvSpPr/>
          <p:nvPr/>
        </p:nvSpPr>
        <p:spPr>
          <a:xfrm>
            <a:off x="3849840" y="9378360"/>
            <a:ext cx="2945520" cy="49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551A831-70B1-43F9-AE0A-B031A7C7D8AC}" type="slidenum">
              <a:rPr lang="en-IN" sz="1400" b="0" strike="noStrike" spc="-1">
                <a:solidFill>
                  <a:srgbClr val="000000"/>
                </a:solidFill>
                <a:uFill>
                  <a:solidFill>
                    <a:srgbClr val="FFFFFF"/>
                  </a:solidFill>
                </a:uFill>
                <a:latin typeface="Times New Roman"/>
              </a:rPr>
              <a:pPr algn="r">
                <a:lnSpc>
                  <a:spcPct val="100000"/>
                </a:lnSpc>
              </a:pPr>
              <a:t>3</a:t>
            </a:fld>
            <a:endParaRPr lang="en-IN"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561807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body"/>
          </p:nvPr>
        </p:nvSpPr>
        <p:spPr>
          <a:xfrm>
            <a:off x="680400" y="4690800"/>
            <a:ext cx="5437440" cy="4442400"/>
          </a:xfrm>
          <a:prstGeom prst="rect">
            <a:avLst/>
          </a:prstGeom>
        </p:spPr>
        <p:txBody>
          <a:bodyPr lIns="0" tIns="0" rIns="0" bIns="0"/>
          <a:lstStyle/>
          <a:p>
            <a:endParaRPr lang="en-IN" sz="2000" b="0" strike="noStrike" spc="-1">
              <a:solidFill>
                <a:srgbClr val="000000"/>
              </a:solidFill>
              <a:uFill>
                <a:solidFill>
                  <a:srgbClr val="FFFFFF"/>
                </a:solidFill>
              </a:uFill>
              <a:latin typeface="Arial"/>
            </a:endParaRPr>
          </a:p>
        </p:txBody>
      </p:sp>
      <p:sp>
        <p:nvSpPr>
          <p:cNvPr id="75" name="CustomShape 2"/>
          <p:cNvSpPr/>
          <p:nvPr/>
        </p:nvSpPr>
        <p:spPr>
          <a:xfrm>
            <a:off x="3849840" y="9378360"/>
            <a:ext cx="2945520" cy="49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551A831-70B1-43F9-AE0A-B031A7C7D8AC}" type="slidenum">
              <a:rPr lang="en-IN" sz="1400" b="0" strike="noStrike" spc="-1">
                <a:solidFill>
                  <a:srgbClr val="000000"/>
                </a:solidFill>
                <a:uFill>
                  <a:solidFill>
                    <a:srgbClr val="FFFFFF"/>
                  </a:solidFill>
                </a:uFill>
                <a:latin typeface="Times New Roman"/>
              </a:rPr>
              <a:pPr algn="r">
                <a:lnSpc>
                  <a:spcPct val="100000"/>
                </a:lnSpc>
              </a:pPr>
              <a:t>4</a:t>
            </a:fld>
            <a:endParaRPr lang="en-IN"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91212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LIBRARY MANAGEMENT SYSTEM</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PES1201700232 – Monish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Prakasan</a:t>
            </a:r>
            <a:endPar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PES1201700992</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Sushanth</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Jain</a:t>
            </a: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PES1201700965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Nithish</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Ranjan</a:t>
            </a:r>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1523880" y="1581120"/>
            <a:ext cx="7619400" cy="3600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5" name="CustomShape 2"/>
          <p:cNvSpPr/>
          <p:nvPr/>
        </p:nvSpPr>
        <p:spPr>
          <a:xfrm>
            <a:off x="1371600" y="1143000"/>
            <a:ext cx="777168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lvl="0" indent="-342900" algn="r">
              <a:buClr>
                <a:srgbClr val="FF0000"/>
              </a:buClr>
              <a:buSzPts val="2400"/>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lang="en-US" sz="1800" dirty="0">
              <a:solidFill>
                <a:schemeClr val="dk1"/>
              </a:solidFill>
              <a:ea typeface="Arial" panose="020B0604020202020204"/>
              <a:cs typeface="Arial" panose="020B0604020202020204"/>
            </a:endParaRPr>
          </a:p>
        </p:txBody>
      </p:sp>
      <p:sp>
        <p:nvSpPr>
          <p:cNvPr id="66" name="CustomShape 3"/>
          <p:cNvSpPr/>
          <p:nvPr/>
        </p:nvSpPr>
        <p:spPr>
          <a:xfrm>
            <a:off x="518400" y="1828800"/>
            <a:ext cx="6863040" cy="472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endParaRPr lang="en-IN" sz="1800" b="0" strike="noStrike" spc="-1" dirty="0">
              <a:solidFill>
                <a:srgbClr val="000000"/>
              </a:solidFill>
              <a:uFill>
                <a:solidFill>
                  <a:srgbClr val="FFFFFF"/>
                </a:solidFill>
              </a:uFill>
              <a:latin typeface="Arial"/>
            </a:endParaRPr>
          </a:p>
        </p:txBody>
      </p:sp>
      <p:sp>
        <p:nvSpPr>
          <p:cNvPr id="7" name="CustomShape 3"/>
          <p:cNvSpPr/>
          <p:nvPr/>
        </p:nvSpPr>
        <p:spPr>
          <a:xfrm>
            <a:off x="518401" y="1913641"/>
            <a:ext cx="7170048" cy="463871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en-IN" sz="2400" spc="-1" dirty="0">
                <a:solidFill>
                  <a:srgbClr val="0033CC"/>
                </a:solidFill>
                <a:uFill>
                  <a:solidFill>
                    <a:srgbClr val="FFFFFF"/>
                  </a:solidFill>
                </a:uFill>
                <a:latin typeface="Trebuchet MS"/>
              </a:rPr>
              <a:t>The website is designed to make the library management system user(admin) friendly and for the admin to have a hassle free experience in maintaining records. It is an admin portal to manage a library which can add books, issue books, accept book returns among other features. All records and the details of the books issued, the return dates for each book, new books added to the library , the student details,  the employees is maintained in a database .The database keeps track of all the new entries hence ensuring that the system is updated as and when it’s required.</a:t>
            </a:r>
            <a:endParaRPr lang="en-US" sz="2400" spc="-1" dirty="0">
              <a:solidFill>
                <a:srgbClr val="0033CC"/>
              </a:solidFill>
              <a:uFill>
                <a:solidFill>
                  <a:srgbClr val="FFFFFF"/>
                </a:solidFill>
              </a:uFill>
              <a:latin typeface="Trebuchet MS"/>
            </a:endParaRPr>
          </a:p>
          <a:p>
            <a:pPr algn="just">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1523880" y="1581120"/>
            <a:ext cx="7619400" cy="3600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5" name="CustomShape 2"/>
          <p:cNvSpPr/>
          <p:nvPr/>
        </p:nvSpPr>
        <p:spPr>
          <a:xfrm>
            <a:off x="1371600" y="1143000"/>
            <a:ext cx="777168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lvl="0" indent="-342900" algn="r">
              <a:buClr>
                <a:srgbClr val="FF0000"/>
              </a:buClr>
              <a:buSzPts val="2400"/>
            </a:pPr>
            <a:r>
              <a:rPr lang="en-US" sz="2400"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lang="en-US" sz="1800" dirty="0">
              <a:solidFill>
                <a:schemeClr val="dk1"/>
              </a:solidFill>
              <a:ea typeface="Arial" panose="020B0604020202020204"/>
              <a:cs typeface="Arial" panose="020B0604020202020204"/>
            </a:endParaRPr>
          </a:p>
        </p:txBody>
      </p:sp>
      <p:sp>
        <p:nvSpPr>
          <p:cNvPr id="66" name="CustomShape 3"/>
          <p:cNvSpPr/>
          <p:nvPr/>
        </p:nvSpPr>
        <p:spPr>
          <a:xfrm>
            <a:off x="518400" y="1828800"/>
            <a:ext cx="6863040" cy="472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endParaRPr lang="en-IN" sz="1800" b="0" strike="noStrike" spc="-1" dirty="0">
              <a:solidFill>
                <a:srgbClr val="000000"/>
              </a:solidFill>
              <a:uFill>
                <a:solidFill>
                  <a:srgbClr val="FFFFFF"/>
                </a:solidFill>
              </a:uFill>
              <a:latin typeface="Arial"/>
            </a:endParaRPr>
          </a:p>
        </p:txBody>
      </p:sp>
      <p:sp>
        <p:nvSpPr>
          <p:cNvPr id="7" name="CustomShape 3"/>
          <p:cNvSpPr/>
          <p:nvPr/>
        </p:nvSpPr>
        <p:spPr>
          <a:xfrm>
            <a:off x="518401" y="1913641"/>
            <a:ext cx="7170048" cy="463871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r>
              <a:rPr lang="en-IN" sz="2400" spc="-1" dirty="0">
                <a:solidFill>
                  <a:srgbClr val="0033CC"/>
                </a:solidFill>
                <a:uFill>
                  <a:solidFill>
                    <a:srgbClr val="FFFFFF"/>
                  </a:solidFill>
                </a:uFill>
                <a:latin typeface="Trebuchet MS"/>
              </a:rPr>
              <a:t>The website is designed using advanced web technologies  and web frameworks . We have used html and CSS for designing basic templates but most of the  backend has been designed using Django framework. In addition to this we have used SQL to make the database for maintaining records and entries.</a:t>
            </a:r>
            <a:endParaRPr lang="en-IN" sz="2400" b="0" strike="noStrike" spc="-1" dirty="0">
              <a:solidFill>
                <a:srgbClr val="000000"/>
              </a:solidFill>
              <a:uFill>
                <a:solidFill>
                  <a:srgbClr val="FFFFFF"/>
                </a:solidFill>
              </a:uFill>
              <a:latin typeface="Trebuchet MS" panose="020B0603020202020204" pitchFamily="34" charset="0"/>
            </a:endParaRPr>
          </a:p>
        </p:txBody>
      </p:sp>
    </p:spTree>
    <p:extLst>
      <p:ext uri="{BB962C8B-B14F-4D97-AF65-F5344CB8AC3E}">
        <p14:creationId xmlns:p14="http://schemas.microsoft.com/office/powerpoint/2010/main" val="12339206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1523880" y="1581120"/>
            <a:ext cx="7619400" cy="3600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5" name="CustomShape 2"/>
          <p:cNvSpPr/>
          <p:nvPr/>
        </p:nvSpPr>
        <p:spPr>
          <a:xfrm>
            <a:off x="1371600" y="1253765"/>
            <a:ext cx="7619400" cy="6598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r">
              <a:buClr>
                <a:srgbClr val="FF0000"/>
              </a:buClr>
              <a:buSzPts val="2400"/>
            </a:pPr>
            <a:r>
              <a:rPr lang="en-US" sz="1800"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lang="en-US" dirty="0">
              <a:solidFill>
                <a:schemeClr val="dk1"/>
              </a:solidFill>
              <a:ea typeface="Arial" panose="020B0604020202020204"/>
              <a:cs typeface="Arial" panose="020B0604020202020204"/>
            </a:endParaRPr>
          </a:p>
          <a:p>
            <a:pPr marL="342900" lvl="0" indent="-342900" algn="r">
              <a:buClr>
                <a:srgbClr val="FF0000"/>
              </a:buClr>
              <a:buSzPts val="2400"/>
            </a:pPr>
            <a:endParaRPr lang="en-US" sz="1800" dirty="0">
              <a:solidFill>
                <a:schemeClr val="dk1"/>
              </a:solidFill>
              <a:ea typeface="Arial" panose="020B0604020202020204"/>
              <a:cs typeface="Arial" panose="020B0604020202020204"/>
            </a:endParaRPr>
          </a:p>
        </p:txBody>
      </p:sp>
      <p:sp>
        <p:nvSpPr>
          <p:cNvPr id="66" name="CustomShape 3"/>
          <p:cNvSpPr/>
          <p:nvPr/>
        </p:nvSpPr>
        <p:spPr>
          <a:xfrm>
            <a:off x="518400" y="1828800"/>
            <a:ext cx="6863040" cy="472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endParaRPr lang="en-IN" sz="1800" b="0" strike="noStrike" spc="-1" dirty="0">
              <a:solidFill>
                <a:srgbClr val="000000"/>
              </a:solidFill>
              <a:uFill>
                <a:solidFill>
                  <a:srgbClr val="FFFFFF"/>
                </a:solidFill>
              </a:uFill>
              <a:latin typeface="Arial"/>
            </a:endParaRPr>
          </a:p>
        </p:txBody>
      </p:sp>
      <p:sp>
        <p:nvSpPr>
          <p:cNvPr id="7" name="CustomShape 3"/>
          <p:cNvSpPr/>
          <p:nvPr/>
        </p:nvSpPr>
        <p:spPr>
          <a:xfrm>
            <a:off x="518401" y="1913641"/>
            <a:ext cx="7170048" cy="463871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r>
              <a:rPr lang="en-IN" sz="2400" spc="-1" dirty="0">
                <a:solidFill>
                  <a:srgbClr val="0033CC"/>
                </a:solidFill>
                <a:uFill>
                  <a:solidFill>
                    <a:srgbClr val="FFFFFF"/>
                  </a:solidFill>
                </a:uFill>
                <a:latin typeface="Trebuchet MS"/>
              </a:rPr>
              <a:t>The website has pie charts and graphs which basically gives the admin an insight of the books issued , the books which most users prefer etc. This has been done using business intelligence techniques.</a:t>
            </a:r>
            <a:endParaRPr lang="en-IN" sz="2400" b="0" strike="noStrike" spc="-1" dirty="0">
              <a:solidFill>
                <a:srgbClr val="000000"/>
              </a:solidFill>
              <a:uFill>
                <a:solidFill>
                  <a:srgbClr val="FFFFFF"/>
                </a:solidFill>
              </a:uFill>
              <a:latin typeface="Trebuchet MS" panose="020B0603020202020204" pitchFamily="34" charset="0"/>
            </a:endParaRPr>
          </a:p>
        </p:txBody>
      </p:sp>
    </p:spTree>
    <p:extLst>
      <p:ext uri="{BB962C8B-B14F-4D97-AF65-F5344CB8AC3E}">
        <p14:creationId xmlns:p14="http://schemas.microsoft.com/office/powerpoint/2010/main" val="28406538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Rectangle 1">
            <a:extLst>
              <a:ext uri="{FF2B5EF4-FFF2-40B4-BE49-F238E27FC236}">
                <a16:creationId xmlns:a16="http://schemas.microsoft.com/office/drawing/2014/main" id="{038AC7AF-1BA0-4E2C-A689-CCEA34D9AE57}"/>
              </a:ext>
            </a:extLst>
          </p:cNvPr>
          <p:cNvSpPr/>
          <p:nvPr/>
        </p:nvSpPr>
        <p:spPr>
          <a:xfrm>
            <a:off x="1428161" y="2197803"/>
            <a:ext cx="4680408" cy="3416320"/>
          </a:xfrm>
          <a:prstGeom prst="rect">
            <a:avLst/>
          </a:prstGeom>
        </p:spPr>
        <p:txBody>
          <a:bodyPr wrap="square">
            <a:spAutoFit/>
          </a:bodyPr>
          <a:lstStyle/>
          <a:p>
            <a:pPr algn="just"/>
            <a:r>
              <a:rPr lang="en-IN" sz="2400" spc="-1" dirty="0">
                <a:solidFill>
                  <a:srgbClr val="0033CC"/>
                </a:solidFill>
                <a:uFill>
                  <a:solidFill>
                    <a:srgbClr val="FFFFFF"/>
                  </a:solidFill>
                </a:uFill>
                <a:latin typeface="Trebuchet MS"/>
              </a:rPr>
              <a:t>The backend was made on Django. Implementing techniques learnt from class proved a challenging task as PHP was discouraged. The system however works really fast and efficiently without having to implement any of the techniques. </a:t>
            </a:r>
            <a:endParaRPr lang="en-IN" sz="2400" spc="-1" dirty="0">
              <a:uFill>
                <a:solidFill>
                  <a:srgbClr val="FFFFFF"/>
                </a:solidFill>
              </a:uFill>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292</Words>
  <Application>Microsoft Office PowerPoint</Application>
  <PresentationFormat>On-screen Show (4:3)</PresentationFormat>
  <Paragraphs>21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Times New Roman</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Monish Prakasan</cp:lastModifiedBy>
  <cp:revision>53</cp:revision>
  <dcterms:created xsi:type="dcterms:W3CDTF">2020-04-04T14:48:00Z</dcterms:created>
  <dcterms:modified xsi:type="dcterms:W3CDTF">2020-04-16T12:28:04Z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