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sldIdLst>
    <p:sldId id="291" r:id="rId5"/>
    <p:sldId id="284" r:id="rId6"/>
    <p:sldId id="289" r:id="rId7"/>
    <p:sldId id="292" r:id="rId8"/>
    <p:sldId id="293" r:id="rId9"/>
    <p:sldId id="294" r:id="rId10"/>
    <p:sldId id="295" r:id="rId11"/>
    <p:sldId id="297" r:id="rId12"/>
    <p:sldId id="2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895F"/>
    <a:srgbClr val="136143"/>
    <a:srgbClr val="0B3B29"/>
    <a:srgbClr val="8439BD"/>
    <a:srgbClr val="8F2EA2"/>
    <a:srgbClr val="3EDA9F"/>
    <a:srgbClr val="10543A"/>
    <a:srgbClr val="D9A5E3"/>
    <a:srgbClr val="20A472"/>
    <a:srgbClr val="34D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howGuides="1">
      <p:cViewPr varScale="1">
        <p:scale>
          <a:sx n="63" d="100"/>
          <a:sy n="63" d="100"/>
        </p:scale>
        <p:origin x="76" y="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35" name="Text Placeholder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18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39103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2202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0494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55230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38151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32107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70399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006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454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9790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8006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7454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9790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8006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5" name="Text Placeholder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7454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7" name="Text Placeholder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9790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9" name="Text Placeholder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006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1" name="Text Placeholder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7454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3" name="Text Placeholder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69790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DAD0-21E9-42D0-8C63-C6563197FC13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06A6B4-B73F-5AB7-A2C5-25241BEE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0757" y="3593375"/>
            <a:ext cx="6930486" cy="302186"/>
          </a:xfrm>
        </p:spPr>
        <p:txBody>
          <a:bodyPr/>
          <a:lstStyle/>
          <a:p>
            <a:pPr algn="ctr"/>
            <a:r>
              <a:rPr lang="en-US" dirty="0"/>
              <a:t>Home Credit Indonesia Data Scientist Virtual Internship Program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1D3626A-5B8A-33C9-683B-EEECDF2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618" y="3113532"/>
            <a:ext cx="5974763" cy="630936"/>
          </a:xfrm>
        </p:spPr>
        <p:txBody>
          <a:bodyPr/>
          <a:lstStyle/>
          <a:p>
            <a:r>
              <a:rPr lang="en-US" dirty="0"/>
              <a:t>	Wahida </a:t>
            </a:r>
            <a:r>
              <a:rPr lang="en-US" dirty="0" err="1"/>
              <a:t>hamida</a:t>
            </a:r>
            <a:r>
              <a:rPr lang="en-US" dirty="0"/>
              <a:t> </a:t>
            </a:r>
            <a:r>
              <a:rPr lang="en-US" dirty="0" err="1"/>
              <a:t>bahar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8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427950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65786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8877806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9803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3" name="Freeform: Shape 22" descr="timeline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392439" y="2020391"/>
            <a:ext cx="9252295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2" name="Oval 1" descr="timeline endpoints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1320120" y="3149771"/>
            <a:ext cx="218092" cy="21809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 descr="timeline endpoints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10480529" y="3149771"/>
            <a:ext cx="218092" cy="218092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0A472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latin typeface="Dosis-Bold"/>
              </a:rPr>
              <a:t>PROBLEM YANG INGIN DISELESAIKAN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4076" y="4817717"/>
            <a:ext cx="1796396" cy="302186"/>
          </a:xfrm>
        </p:spPr>
        <p:txBody>
          <a:bodyPr/>
          <a:lstStyle/>
          <a:p>
            <a:r>
              <a:rPr lang="fi-FI" sz="1800" b="1" i="0" u="none" strike="noStrike" baseline="0" dirty="0">
                <a:latin typeface="Dosis-Bold"/>
              </a:rPr>
              <a:t>DATASET YANG DIMILIKI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latin typeface="Dosis-Bold"/>
              </a:rPr>
              <a:t>INSIGHT YANG DITEMUKAN DARI DATA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latin typeface="Dosis-Bold"/>
              </a:rPr>
              <a:t>YANG TELAH DILAKUKAN DALAM MEMBUAT MODEL</a:t>
            </a:r>
            <a:endParaRPr lang="en-US" dirty="0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Roadmap</a:t>
            </a:r>
          </a:p>
        </p:txBody>
      </p:sp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62">
            <a:extLst>
              <a:ext uri="{FF2B5EF4-FFF2-40B4-BE49-F238E27FC236}">
                <a16:creationId xmlns:a16="http://schemas.microsoft.com/office/drawing/2014/main" id="{4A9899E0-9FA2-C8CB-1EED-1752F0E66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sz="3600" i="0" u="none" strike="noStrike" baseline="0" dirty="0">
                <a:latin typeface="Dosis-Bold"/>
              </a:rPr>
              <a:t>PROBLEM </a:t>
            </a:r>
            <a:r>
              <a:rPr lang="en-US" sz="3600" b="1" i="0" u="none" strike="noStrike" baseline="0" dirty="0">
                <a:latin typeface="Dosis-Bold"/>
              </a:rPr>
              <a:t>YANG INGIN DISELESAIKAN</a:t>
            </a:r>
            <a:endParaRPr lang="en-US" dirty="0"/>
          </a:p>
        </p:txBody>
      </p:sp>
      <p:sp>
        <p:nvSpPr>
          <p:cNvPr id="64" name="Text Placeholder 38">
            <a:extLst>
              <a:ext uri="{FF2B5EF4-FFF2-40B4-BE49-F238E27FC236}">
                <a16:creationId xmlns:a16="http://schemas.microsoft.com/office/drawing/2014/main" id="{92360E24-68BC-799B-A9EC-DDB7BCA26788}"/>
              </a:ext>
            </a:extLst>
          </p:cNvPr>
          <p:cNvSpPr txBox="1">
            <a:spLocks/>
          </p:cNvSpPr>
          <p:nvPr/>
        </p:nvSpPr>
        <p:spPr>
          <a:xfrm>
            <a:off x="566510" y="1088136"/>
            <a:ext cx="11058980" cy="43373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Home Credit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saat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ini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sedang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menggunakan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berbagai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macam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metode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statistik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dan Machine Learning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untuk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membuat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prediksi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skor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kredit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.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Sekarang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, kami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meminta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anda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untuk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membuka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potensi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maksimal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dari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data kami.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Dengan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melakukannya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,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kita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dapat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memastikan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pelanggan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yang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mampu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melakukan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pelunasan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tidak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ditolak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ketika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melakukan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pengajuan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pinjaman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, dan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pinjaman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datap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diberikan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dengan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principal, maturity, dan repayment calendar yang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akan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memotivsi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pelanggan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untuk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sukses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.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Evaluasi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akan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dilakukan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dengan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mengecek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seberapa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dalam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pemahaman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analisa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yang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anda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kerjakan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.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Sebagai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catatan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,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anda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perlu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menggunakan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setidaknya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2 model Machine Learning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dimana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salah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satunya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</a:t>
            </a:r>
            <a:r>
              <a:rPr lang="en-US" sz="2400" b="0" i="0" dirty="0" err="1">
                <a:solidFill>
                  <a:srgbClr val="4C4C4C"/>
                </a:solidFill>
                <a:effectLst/>
                <a:latin typeface="Nunito-Sans"/>
              </a:rPr>
              <a:t>adalah</a:t>
            </a:r>
            <a:r>
              <a:rPr lang="en-US" sz="2400" b="0" i="0" dirty="0">
                <a:solidFill>
                  <a:srgbClr val="4C4C4C"/>
                </a:solidFill>
                <a:effectLst/>
                <a:latin typeface="Nunito-Sans"/>
              </a:rPr>
              <a:t> Logistic Regression.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23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62">
            <a:extLst>
              <a:ext uri="{FF2B5EF4-FFF2-40B4-BE49-F238E27FC236}">
                <a16:creationId xmlns:a16="http://schemas.microsoft.com/office/drawing/2014/main" id="{4A9899E0-9FA2-C8CB-1EED-1752F0E66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fi-FI" sz="3600" b="1" i="0" u="none" strike="noStrike" baseline="0" dirty="0">
                <a:latin typeface="Dosis-Bold"/>
              </a:rPr>
              <a:t>DATASET YANG DIMILIKI</a:t>
            </a:r>
            <a:br>
              <a:rPr lang="en-US" dirty="0"/>
            </a:br>
            <a:endParaRPr lang="en-US" dirty="0"/>
          </a:p>
        </p:txBody>
      </p:sp>
      <p:sp>
        <p:nvSpPr>
          <p:cNvPr id="64" name="Text Placeholder 38">
            <a:extLst>
              <a:ext uri="{FF2B5EF4-FFF2-40B4-BE49-F238E27FC236}">
                <a16:creationId xmlns:a16="http://schemas.microsoft.com/office/drawing/2014/main" id="{92360E24-68BC-799B-A9EC-DDB7BCA26788}"/>
              </a:ext>
            </a:extLst>
          </p:cNvPr>
          <p:cNvSpPr txBox="1">
            <a:spLocks/>
          </p:cNvSpPr>
          <p:nvPr/>
        </p:nvSpPr>
        <p:spPr>
          <a:xfrm>
            <a:off x="566510" y="1088136"/>
            <a:ext cx="11058980" cy="56377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0" i="0" u="none" strike="noStrike" baseline="0" dirty="0">
                <a:latin typeface="ArialMT"/>
              </a:rPr>
              <a:t>application_{</a:t>
            </a:r>
            <a:r>
              <a:rPr lang="en-US" sz="1800" b="0" i="0" u="none" strike="noStrike" baseline="0" dirty="0" err="1">
                <a:latin typeface="ArialMT"/>
              </a:rPr>
              <a:t>train|test</a:t>
            </a:r>
            <a:r>
              <a:rPr lang="en-US" sz="1800" b="0" i="0" u="none" strike="noStrike" baseline="0" dirty="0">
                <a:latin typeface="ArialMT"/>
              </a:rPr>
              <a:t>}.csv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ArialMT"/>
              </a:rPr>
              <a:t>Ini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adalah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tabel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utama</a:t>
            </a:r>
            <a:r>
              <a:rPr lang="en-US" sz="1800" b="0" i="0" u="none" strike="noStrike" baseline="0" dirty="0">
                <a:latin typeface="ArialMT"/>
              </a:rPr>
              <a:t>, </a:t>
            </a:r>
            <a:r>
              <a:rPr lang="en-US" sz="1800" b="0" i="0" u="none" strike="noStrike" baseline="0" dirty="0" err="1">
                <a:latin typeface="ArialMT"/>
              </a:rPr>
              <a:t>dipecah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menjadi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dua</a:t>
            </a:r>
            <a:r>
              <a:rPr lang="en-US" sz="1800" b="0" i="0" u="none" strike="noStrike" baseline="0" dirty="0">
                <a:latin typeface="ArialMT"/>
              </a:rPr>
              <a:t> file </a:t>
            </a:r>
            <a:r>
              <a:rPr lang="en-US" sz="1800" b="0" i="0" u="none" strike="noStrike" baseline="0" dirty="0" err="1">
                <a:latin typeface="ArialMT"/>
              </a:rPr>
              <a:t>untuk</a:t>
            </a:r>
            <a:r>
              <a:rPr lang="en-US" sz="1800" b="0" i="0" u="none" strike="noStrike" baseline="0" dirty="0">
                <a:latin typeface="ArialMT"/>
              </a:rPr>
              <a:t> Train (</a:t>
            </a:r>
            <a:r>
              <a:rPr lang="en-US" sz="1800" b="0" i="0" u="none" strike="noStrike" baseline="0" dirty="0" err="1">
                <a:latin typeface="ArialMT"/>
              </a:rPr>
              <a:t>dengan</a:t>
            </a:r>
            <a:r>
              <a:rPr lang="en-US" sz="1800" b="0" i="0" u="none" strike="noStrike" baseline="0" dirty="0">
                <a:latin typeface="ArialMT"/>
              </a:rPr>
              <a:t> TARGET) dan Test(</a:t>
            </a:r>
            <a:r>
              <a:rPr lang="en-US" sz="1800" b="0" i="0" u="none" strike="noStrike" baseline="0" dirty="0" err="1">
                <a:latin typeface="ArialMT"/>
              </a:rPr>
              <a:t>tanpa</a:t>
            </a:r>
            <a:r>
              <a:rPr lang="en-US" sz="1800" b="0" i="0" u="none" strike="noStrike" baseline="0" dirty="0">
                <a:latin typeface="ArialMT"/>
              </a:rPr>
              <a:t> TARGET). Data statis </a:t>
            </a:r>
            <a:r>
              <a:rPr lang="en-US" sz="1800" b="0" i="0" u="none" strike="noStrike" baseline="0" dirty="0" err="1">
                <a:latin typeface="ArialMT"/>
              </a:rPr>
              <a:t>untuk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semua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aplikasi</a:t>
            </a:r>
            <a:r>
              <a:rPr lang="en-US" sz="1800" b="0" i="0" u="none" strike="noStrike" baseline="0" dirty="0">
                <a:latin typeface="ArialMT"/>
              </a:rPr>
              <a:t>. Satu baris </a:t>
            </a:r>
            <a:r>
              <a:rPr lang="en-US" sz="1800" b="0" i="0" u="none" strike="noStrike" baseline="0" dirty="0" err="1">
                <a:latin typeface="ArialMT"/>
              </a:rPr>
              <a:t>mewakili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satu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pinjaman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dalam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sampel</a:t>
            </a:r>
            <a:r>
              <a:rPr lang="en-US" sz="1800" b="0" i="0" u="none" strike="noStrike" baseline="0" dirty="0">
                <a:latin typeface="ArialMT"/>
              </a:rPr>
              <a:t> data kami.</a:t>
            </a:r>
          </a:p>
          <a:p>
            <a:r>
              <a:rPr lang="en-US" sz="1800" b="0" i="0" u="none" strike="noStrike" baseline="0" dirty="0">
                <a:latin typeface="ArialMT"/>
              </a:rPr>
              <a:t>bureau.csv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ArialMT"/>
              </a:rPr>
              <a:t>Semua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kredit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klien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sebelumnya</a:t>
            </a:r>
            <a:r>
              <a:rPr lang="en-US" sz="1800" b="0" i="0" u="none" strike="noStrike" baseline="0" dirty="0">
                <a:latin typeface="ArialMT"/>
              </a:rPr>
              <a:t> yang </a:t>
            </a:r>
            <a:r>
              <a:rPr lang="en-US" sz="1800" b="0" i="0" u="none" strike="noStrike" baseline="0" dirty="0" err="1">
                <a:latin typeface="ArialMT"/>
              </a:rPr>
              <a:t>diberikan</a:t>
            </a:r>
            <a:r>
              <a:rPr lang="en-US" sz="1800" b="0" i="0" u="none" strike="noStrike" baseline="0" dirty="0">
                <a:latin typeface="ArialMT"/>
              </a:rPr>
              <a:t> oleh </a:t>
            </a:r>
            <a:r>
              <a:rPr lang="en-US" sz="1800" b="0" i="0" u="none" strike="noStrike" baseline="0" dirty="0" err="1">
                <a:latin typeface="ArialMT"/>
              </a:rPr>
              <a:t>lembaga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keuangan</a:t>
            </a:r>
            <a:r>
              <a:rPr lang="en-US" sz="1800" b="0" i="0" u="none" strike="noStrike" baseline="0" dirty="0">
                <a:latin typeface="ArialMT"/>
              </a:rPr>
              <a:t> lain </a:t>
            </a:r>
            <a:r>
              <a:rPr lang="en-US" sz="1800" b="0" i="0" u="none" strike="noStrike" baseline="0" dirty="0" err="1">
                <a:latin typeface="ArialMT"/>
              </a:rPr>
              <a:t>yangdilaporkan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ke</a:t>
            </a:r>
            <a:r>
              <a:rPr lang="en-US" sz="1800" b="0" i="0" u="none" strike="noStrike" baseline="0" dirty="0">
                <a:latin typeface="ArialMT"/>
              </a:rPr>
              <a:t> Biro </a:t>
            </a:r>
            <a:r>
              <a:rPr lang="en-US" sz="1800" b="0" i="0" u="none" strike="noStrike" baseline="0" dirty="0" err="1">
                <a:latin typeface="ArialMT"/>
              </a:rPr>
              <a:t>Kredit</a:t>
            </a:r>
            <a:r>
              <a:rPr lang="en-US" sz="1800" b="0" i="0" u="none" strike="noStrike" baseline="0" dirty="0">
                <a:latin typeface="ArialMT"/>
              </a:rPr>
              <a:t> (</a:t>
            </a:r>
            <a:r>
              <a:rPr lang="en-US" sz="1800" b="0" i="0" u="none" strike="noStrike" baseline="0" dirty="0" err="1">
                <a:latin typeface="ArialMT"/>
              </a:rPr>
              <a:t>untuk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klien</a:t>
            </a:r>
            <a:r>
              <a:rPr lang="en-US" sz="1800" b="0" i="0" u="none" strike="noStrike" baseline="0" dirty="0">
                <a:latin typeface="ArialMT"/>
              </a:rPr>
              <a:t> yang </a:t>
            </a:r>
            <a:r>
              <a:rPr lang="en-US" sz="1800" b="0" i="0" u="none" strike="noStrike" baseline="0" dirty="0" err="1">
                <a:latin typeface="ArialMT"/>
              </a:rPr>
              <a:t>memiliki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pinjaman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dalam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sampel</a:t>
            </a:r>
            <a:r>
              <a:rPr lang="en-US" sz="1800" b="0" i="0" u="none" strike="noStrike" baseline="0" dirty="0">
                <a:latin typeface="ArialMT"/>
              </a:rPr>
              <a:t> kami).</a:t>
            </a:r>
            <a:r>
              <a:rPr lang="en-US" sz="1800" b="0" i="0" u="none" strike="noStrike" baseline="0" dirty="0" err="1">
                <a:latin typeface="ArialMT"/>
              </a:rPr>
              <a:t>Untuk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setiap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pinjaman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dalam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sampel</a:t>
            </a:r>
            <a:r>
              <a:rPr lang="en-US" sz="1800" b="0" i="0" u="none" strike="noStrike" baseline="0" dirty="0">
                <a:latin typeface="ArialMT"/>
              </a:rPr>
              <a:t> kami, </a:t>
            </a:r>
            <a:r>
              <a:rPr lang="en-US" sz="1800" b="0" i="0" u="none" strike="noStrike" baseline="0" dirty="0" err="1">
                <a:latin typeface="ArialMT"/>
              </a:rPr>
              <a:t>ada</a:t>
            </a:r>
            <a:r>
              <a:rPr lang="en-US" sz="1800" b="0" i="0" u="none" strike="noStrike" baseline="0" dirty="0">
                <a:latin typeface="ArialMT"/>
              </a:rPr>
              <a:t> baris </a:t>
            </a:r>
            <a:r>
              <a:rPr lang="en-US" sz="1800" b="0" i="0" u="none" strike="noStrike" baseline="0" dirty="0" err="1">
                <a:latin typeface="ArialMT"/>
              </a:rPr>
              <a:t>sebanyak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jumlah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kredit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yangdimiliki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klien</a:t>
            </a:r>
            <a:r>
              <a:rPr lang="en-US" sz="1800" b="0" i="0" u="none" strike="noStrike" baseline="0" dirty="0">
                <a:latin typeface="ArialMT"/>
              </a:rPr>
              <a:t> di Biro </a:t>
            </a:r>
            <a:r>
              <a:rPr lang="en-US" sz="1800" b="0" i="0" u="none" strike="noStrike" baseline="0" dirty="0" err="1">
                <a:latin typeface="ArialMT"/>
              </a:rPr>
              <a:t>Kredit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sebelum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tanggal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aplikasi</a:t>
            </a:r>
            <a:r>
              <a:rPr lang="en-US" sz="1800" b="0" i="0" u="none" strike="noStrike" baseline="0" dirty="0">
                <a:latin typeface="ArialMT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bureau_balance.csv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ArialMT"/>
              </a:rPr>
              <a:t>Saldo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bulanan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dari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kredit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sebelumnya</a:t>
            </a:r>
            <a:r>
              <a:rPr lang="en-US" sz="1800" b="0" i="0" u="none" strike="noStrike" baseline="0" dirty="0">
                <a:latin typeface="ArialMT"/>
              </a:rPr>
              <a:t> di Biro </a:t>
            </a:r>
            <a:r>
              <a:rPr lang="en-US" sz="1800" b="0" i="0" u="none" strike="noStrike" baseline="0" dirty="0" err="1">
                <a:latin typeface="ArialMT"/>
              </a:rPr>
              <a:t>Kredit.Tabel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ini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memiliki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satu</a:t>
            </a:r>
            <a:r>
              <a:rPr lang="en-US" sz="1800" b="0" i="0" u="none" strike="noStrike" baseline="0" dirty="0">
                <a:latin typeface="ArialMT"/>
              </a:rPr>
              <a:t> baris </a:t>
            </a:r>
            <a:r>
              <a:rPr lang="en-US" sz="1800" b="0" i="0" u="none" strike="noStrike" baseline="0" dirty="0" err="1">
                <a:latin typeface="ArialMT"/>
              </a:rPr>
              <a:t>untuk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setiap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bulan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riwayat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setiap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kredit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sebelumnya</a:t>
            </a:r>
            <a:r>
              <a:rPr lang="en-US" sz="1800" b="0" i="0" u="none" strike="noStrike" baseline="0" dirty="0">
                <a:latin typeface="ArialMT"/>
              </a:rPr>
              <a:t> yang </a:t>
            </a:r>
            <a:r>
              <a:rPr lang="en-US" sz="1800" b="0" i="0" u="none" strike="noStrike" baseline="0" dirty="0" err="1">
                <a:latin typeface="ArialMT"/>
              </a:rPr>
              <a:t>dilaporkanke</a:t>
            </a:r>
            <a:r>
              <a:rPr lang="en-US" sz="1800" b="0" i="0" u="none" strike="noStrike" baseline="0" dirty="0">
                <a:latin typeface="ArialMT"/>
              </a:rPr>
              <a:t> Biro </a:t>
            </a:r>
            <a:r>
              <a:rPr lang="en-US" sz="1800" b="0" i="0" u="none" strike="noStrike" baseline="0" dirty="0" err="1">
                <a:latin typeface="ArialMT"/>
              </a:rPr>
              <a:t>Kredit</a:t>
            </a:r>
            <a:r>
              <a:rPr lang="en-US" sz="1800" b="0" i="0" u="none" strike="noStrike" baseline="0" dirty="0">
                <a:latin typeface="ArialMT"/>
              </a:rPr>
              <a:t> – </a:t>
            </a:r>
            <a:r>
              <a:rPr lang="en-US" sz="1800" b="0" i="0" u="none" strike="noStrike" baseline="0" dirty="0" err="1">
                <a:latin typeface="ArialMT"/>
              </a:rPr>
              <a:t>yaitu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tabel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memiliki</a:t>
            </a:r>
            <a:r>
              <a:rPr lang="en-US" sz="1800" b="0" i="0" u="none" strike="noStrike" baseline="0" dirty="0">
                <a:latin typeface="ArialMT"/>
              </a:rPr>
              <a:t> (#pinjaman </a:t>
            </a:r>
            <a:r>
              <a:rPr lang="en-US" sz="1800" b="0" i="0" u="none" strike="noStrike" baseline="0" dirty="0" err="1">
                <a:latin typeface="ArialMT"/>
              </a:rPr>
              <a:t>dalam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sampel</a:t>
            </a:r>
            <a:r>
              <a:rPr lang="en-US" sz="1800" b="0" i="0" u="none" strike="noStrike" baseline="0" dirty="0">
                <a:latin typeface="ArialMT"/>
              </a:rPr>
              <a:t> * # </a:t>
            </a:r>
            <a:r>
              <a:rPr lang="en-US" sz="1800" b="0" i="0" u="none" strike="noStrike" baseline="0" dirty="0" err="1">
                <a:latin typeface="ArialMT"/>
              </a:rPr>
              <a:t>relatif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sebelumnyakredit</a:t>
            </a:r>
            <a:r>
              <a:rPr lang="en-US" sz="1800" b="0" i="0" u="none" strike="noStrike" baseline="0" dirty="0">
                <a:latin typeface="ArialMT"/>
              </a:rPr>
              <a:t> * # </a:t>
            </a:r>
            <a:r>
              <a:rPr lang="en-US" sz="1800" b="0" i="0" u="none" strike="noStrike" baseline="0" dirty="0" err="1">
                <a:latin typeface="ArialMT"/>
              </a:rPr>
              <a:t>bulan</a:t>
            </a:r>
            <a:r>
              <a:rPr lang="en-US" sz="1800" b="0" i="0" u="none" strike="noStrike" baseline="0" dirty="0">
                <a:latin typeface="ArialMT"/>
              </a:rPr>
              <a:t> di mana kami </a:t>
            </a:r>
            <a:r>
              <a:rPr lang="en-US" sz="1800" b="0" i="0" u="none" strike="noStrike" baseline="0" dirty="0" err="1">
                <a:latin typeface="ArialMT"/>
              </a:rPr>
              <a:t>memiliki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beberapa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riwayat</a:t>
            </a:r>
            <a:r>
              <a:rPr lang="en-US" sz="1800" b="0" i="0" u="none" strike="noStrike" baseline="0" dirty="0">
                <a:latin typeface="ArialMT"/>
              </a:rPr>
              <a:t> yang </a:t>
            </a:r>
            <a:r>
              <a:rPr lang="en-US" sz="1800" b="0" i="0" u="none" strike="noStrike" baseline="0" dirty="0" err="1">
                <a:latin typeface="ArialMT"/>
              </a:rPr>
              <a:t>dapat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diamati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untuk</a:t>
            </a:r>
            <a:r>
              <a:rPr lang="en-US" sz="1800" b="0" i="0" u="none" strike="noStrike" baseline="0" dirty="0">
                <a:latin typeface="ArialMT"/>
              </a:rPr>
              <a:t> yang </a:t>
            </a:r>
            <a:r>
              <a:rPr lang="en-US" sz="1800" b="0" i="0" u="none" strike="noStrike" baseline="0" dirty="0" err="1">
                <a:latin typeface="ArialMT"/>
              </a:rPr>
              <a:t>sebelumnyakredit</a:t>
            </a:r>
            <a:r>
              <a:rPr lang="en-US" sz="1800" b="0" i="0" u="none" strike="noStrike" baseline="0" dirty="0">
                <a:latin typeface="ArialMT"/>
              </a:rPr>
              <a:t>) baris.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POS_CASH_balance.csv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Snapshot </a:t>
            </a:r>
            <a:r>
              <a:rPr lang="en-US" sz="1800" b="0" i="0" u="none" strike="noStrike" baseline="0" dirty="0" err="1">
                <a:latin typeface="ArialMT"/>
              </a:rPr>
              <a:t>saldo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bulanan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dari</a:t>
            </a:r>
            <a:r>
              <a:rPr lang="en-US" sz="1800" b="0" i="0" u="none" strike="noStrike" baseline="0" dirty="0">
                <a:latin typeface="ArialMT"/>
              </a:rPr>
              <a:t> POS (point of sales) </a:t>
            </a:r>
            <a:r>
              <a:rPr lang="en-US" sz="1800" b="0" i="0" u="none" strike="noStrike" baseline="0" dirty="0" err="1">
                <a:latin typeface="ArialMT"/>
              </a:rPr>
              <a:t>sebelumnya</a:t>
            </a:r>
            <a:r>
              <a:rPr lang="en-US" sz="1800" b="0" i="0" u="none" strike="noStrike" baseline="0" dirty="0">
                <a:latin typeface="ArialMT"/>
              </a:rPr>
              <a:t> dan </a:t>
            </a:r>
            <a:r>
              <a:rPr lang="en-US" sz="1800" b="0" i="0" u="none" strike="noStrike" baseline="0" dirty="0" err="1">
                <a:latin typeface="ArialMT"/>
              </a:rPr>
              <a:t>pinjaman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tunai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yangpemohon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memiliki</a:t>
            </a:r>
            <a:r>
              <a:rPr lang="en-US" sz="1800" b="0" i="0" u="none" strike="noStrike" baseline="0" dirty="0">
                <a:latin typeface="ArialMT"/>
              </a:rPr>
              <a:t> Home </a:t>
            </a:r>
            <a:r>
              <a:rPr lang="en-US" sz="1800" b="0" i="0" u="none" strike="noStrike" baseline="0" dirty="0" err="1">
                <a:latin typeface="ArialMT"/>
              </a:rPr>
              <a:t>Credit.Tabel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ini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memiliki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satu</a:t>
            </a:r>
            <a:r>
              <a:rPr lang="en-US" sz="1800" b="0" i="0" u="none" strike="noStrike" baseline="0" dirty="0">
                <a:latin typeface="ArialMT"/>
              </a:rPr>
              <a:t> baris </a:t>
            </a:r>
            <a:r>
              <a:rPr lang="en-US" sz="1800" b="0" i="0" u="none" strike="noStrike" baseline="0" dirty="0" err="1">
                <a:latin typeface="ArialMT"/>
              </a:rPr>
              <a:t>untuk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setiap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bulan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riwayat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setiap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kredit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sebelumnya</a:t>
            </a:r>
            <a:r>
              <a:rPr lang="en-US" sz="1800" b="0" i="0" u="none" strike="noStrike" baseline="0" dirty="0">
                <a:latin typeface="ArialMT"/>
              </a:rPr>
              <a:t> di </a:t>
            </a:r>
            <a:r>
              <a:rPr lang="en-US" sz="1800" b="0" i="0" u="none" strike="noStrike" baseline="0" dirty="0" err="1">
                <a:latin typeface="ArialMT"/>
              </a:rPr>
              <a:t>BerandaKredit</a:t>
            </a:r>
            <a:r>
              <a:rPr lang="en-US" sz="1800" b="0" i="0" u="none" strike="noStrike" baseline="0" dirty="0">
                <a:latin typeface="ArialMT"/>
              </a:rPr>
              <a:t> (</a:t>
            </a:r>
            <a:r>
              <a:rPr lang="en-US" sz="1800" b="0" i="0" u="none" strike="noStrike" baseline="0" dirty="0" err="1">
                <a:latin typeface="ArialMT"/>
              </a:rPr>
              <a:t>kredit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konsumen</a:t>
            </a:r>
            <a:r>
              <a:rPr lang="en-US" sz="1800" b="0" i="0" u="none" strike="noStrike" baseline="0" dirty="0">
                <a:latin typeface="ArialMT"/>
              </a:rPr>
              <a:t> dan </a:t>
            </a:r>
            <a:r>
              <a:rPr lang="en-US" sz="1800" b="0" i="0" u="none" strike="noStrike" baseline="0" dirty="0" err="1">
                <a:latin typeface="ArialMT"/>
              </a:rPr>
              <a:t>pinjaman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tunai</a:t>
            </a:r>
            <a:r>
              <a:rPr lang="en-US" sz="1800" b="0" i="0" u="none" strike="noStrike" baseline="0" dirty="0">
                <a:latin typeface="ArialMT"/>
              </a:rPr>
              <a:t>) yang </a:t>
            </a:r>
            <a:r>
              <a:rPr lang="en-US" sz="1800" b="0" i="0" u="none" strike="noStrike" baseline="0" dirty="0" err="1">
                <a:latin typeface="ArialMT"/>
              </a:rPr>
              <a:t>terkait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dengan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pinjaman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dalam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sampel</a:t>
            </a:r>
            <a:r>
              <a:rPr lang="en-US" sz="1800" b="0" i="0" u="none" strike="noStrike" baseline="0" dirty="0">
                <a:latin typeface="ArialMT"/>
              </a:rPr>
              <a:t> kami – </a:t>
            </a:r>
            <a:r>
              <a:rPr lang="en-US" sz="1800" b="0" i="0" u="none" strike="noStrike" baseline="0" dirty="0" err="1">
                <a:latin typeface="ArialMT"/>
              </a:rPr>
              <a:t>yaitu:tabel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memiliki</a:t>
            </a:r>
            <a:r>
              <a:rPr lang="en-US" sz="1800" b="0" i="0" u="none" strike="noStrike" baseline="0" dirty="0">
                <a:latin typeface="ArialMT"/>
              </a:rPr>
              <a:t> (#pinjaman </a:t>
            </a:r>
            <a:r>
              <a:rPr lang="en-US" sz="1800" b="0" i="0" u="none" strike="noStrike" baseline="0" dirty="0" err="1">
                <a:latin typeface="ArialMT"/>
              </a:rPr>
              <a:t>dalam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sampel</a:t>
            </a:r>
            <a:r>
              <a:rPr lang="en-US" sz="1800" b="0" i="0" u="none" strike="noStrike" baseline="0" dirty="0">
                <a:latin typeface="ArialMT"/>
              </a:rPr>
              <a:t> * # </a:t>
            </a:r>
            <a:r>
              <a:rPr lang="en-US" sz="1800" b="0" i="0" u="none" strike="noStrike" baseline="0" dirty="0" err="1">
                <a:latin typeface="ArialMT"/>
              </a:rPr>
              <a:t>kredit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relatif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sebelumnya</a:t>
            </a:r>
            <a:r>
              <a:rPr lang="en-US" sz="1800" b="0" i="0" u="none" strike="noStrike" baseline="0" dirty="0">
                <a:latin typeface="ArialMT"/>
              </a:rPr>
              <a:t> * # </a:t>
            </a:r>
            <a:r>
              <a:rPr lang="en-US" sz="1800" b="0" i="0" u="none" strike="noStrike" baseline="0" dirty="0" err="1">
                <a:latin typeface="ArialMT"/>
              </a:rPr>
              <a:t>bulan</a:t>
            </a:r>
            <a:r>
              <a:rPr lang="en-US" sz="1800" b="0" i="0" u="none" strike="noStrike" baseline="0" dirty="0">
                <a:latin typeface="ArialMT"/>
              </a:rPr>
              <a:t> di </a:t>
            </a:r>
            <a:r>
              <a:rPr lang="en-US" sz="1800" b="0" i="0" u="none" strike="noStrike" baseline="0" dirty="0" err="1">
                <a:latin typeface="ArialMT"/>
              </a:rPr>
              <a:t>manakami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memiliki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beberapa</a:t>
            </a:r>
            <a:r>
              <a:rPr lang="en-US" sz="1800" b="0" i="0" u="none" strike="noStrike" baseline="0" dirty="0">
                <a:latin typeface="ArialMT"/>
              </a:rPr>
              <a:t> baris </a:t>
            </a:r>
            <a:r>
              <a:rPr lang="en-US" sz="1800" b="0" i="0" u="none" strike="noStrike" baseline="0" dirty="0" err="1">
                <a:latin typeface="ArialMT"/>
              </a:rPr>
              <a:t>riwayat</a:t>
            </a:r>
            <a:r>
              <a:rPr lang="en-US" sz="1800" b="0" i="0" u="none" strike="noStrike" baseline="0" dirty="0">
                <a:latin typeface="ArialMT"/>
              </a:rPr>
              <a:t> yang </a:t>
            </a:r>
            <a:r>
              <a:rPr lang="en-US" sz="1800" b="0" i="0" u="none" strike="noStrike" baseline="0" dirty="0" err="1">
                <a:latin typeface="ArialMT"/>
              </a:rPr>
              <a:t>dapat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diamati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untuk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kredit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sebelumnya</a:t>
            </a:r>
            <a:r>
              <a:rPr lang="en-US" sz="1800" b="0" i="0" u="none" strike="noStrike" baseline="0" dirty="0">
                <a:latin typeface="ArialM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7735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 Placeholder 38">
            <a:extLst>
              <a:ext uri="{FF2B5EF4-FFF2-40B4-BE49-F238E27FC236}">
                <a16:creationId xmlns:a16="http://schemas.microsoft.com/office/drawing/2014/main" id="{92360E24-68BC-799B-A9EC-DDB7BCA26788}"/>
              </a:ext>
            </a:extLst>
          </p:cNvPr>
          <p:cNvSpPr txBox="1">
            <a:spLocks/>
          </p:cNvSpPr>
          <p:nvPr/>
        </p:nvSpPr>
        <p:spPr>
          <a:xfrm>
            <a:off x="566510" y="1088136"/>
            <a:ext cx="11058980" cy="5465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● credit_card_balance.csv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Snapshot </a:t>
            </a:r>
            <a:r>
              <a:rPr lang="en-US" sz="1800" b="0" i="0" u="none" strike="noStrike" baseline="0" dirty="0" err="1">
                <a:latin typeface="ArialMT"/>
              </a:rPr>
              <a:t>saldo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bulanan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dari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kartu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kredit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sebelumnya</a:t>
            </a:r>
            <a:r>
              <a:rPr lang="en-US" sz="1800" b="0" i="0" u="none" strike="noStrike" baseline="0" dirty="0">
                <a:latin typeface="ArialMT"/>
              </a:rPr>
              <a:t> yang </a:t>
            </a:r>
            <a:r>
              <a:rPr lang="en-US" sz="1800" b="0" i="0" u="none" strike="noStrike" baseline="0" dirty="0" err="1">
                <a:latin typeface="ArialMT"/>
              </a:rPr>
              <a:t>dimiliki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pemohonKredit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Rumah.Tabel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ini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memiliki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satu</a:t>
            </a:r>
            <a:r>
              <a:rPr lang="en-US" sz="1800" b="0" i="0" u="none" strike="noStrike" baseline="0" dirty="0">
                <a:latin typeface="ArialMT"/>
              </a:rPr>
              <a:t> baris </a:t>
            </a:r>
            <a:r>
              <a:rPr lang="en-US" sz="1800" b="0" i="0" u="none" strike="noStrike" baseline="0" dirty="0" err="1">
                <a:latin typeface="ArialMT"/>
              </a:rPr>
              <a:t>untuk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setiap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bulan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riwayat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setiap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kredit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sebelumnya</a:t>
            </a:r>
            <a:r>
              <a:rPr lang="en-US" sz="1800" b="0" i="0" u="none" strike="noStrike" baseline="0" dirty="0">
                <a:latin typeface="ArialMT"/>
              </a:rPr>
              <a:t> di </a:t>
            </a:r>
            <a:r>
              <a:rPr lang="en-US" sz="1800" b="0" i="0" u="none" strike="noStrike" baseline="0" dirty="0" err="1">
                <a:latin typeface="ArialMT"/>
              </a:rPr>
              <a:t>BerandaKredit</a:t>
            </a:r>
            <a:r>
              <a:rPr lang="en-US" sz="1800" b="0" i="0" u="none" strike="noStrike" baseline="0" dirty="0">
                <a:latin typeface="ArialMT"/>
              </a:rPr>
              <a:t> (</a:t>
            </a:r>
            <a:r>
              <a:rPr lang="en-US" sz="1800" b="0" i="0" u="none" strike="noStrike" baseline="0" dirty="0" err="1">
                <a:latin typeface="ArialMT"/>
              </a:rPr>
              <a:t>kredit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konsumen</a:t>
            </a:r>
            <a:r>
              <a:rPr lang="en-US" sz="1800" b="0" i="0" u="none" strike="noStrike" baseline="0" dirty="0">
                <a:latin typeface="ArialMT"/>
              </a:rPr>
              <a:t> dan </a:t>
            </a:r>
            <a:r>
              <a:rPr lang="en-US" sz="1800" b="0" i="0" u="none" strike="noStrike" baseline="0" dirty="0" err="1">
                <a:latin typeface="ArialMT"/>
              </a:rPr>
              <a:t>pinjaman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tunai</a:t>
            </a:r>
            <a:r>
              <a:rPr lang="en-US" sz="1800" b="0" i="0" u="none" strike="noStrike" baseline="0" dirty="0">
                <a:latin typeface="ArialMT"/>
              </a:rPr>
              <a:t>) yang </a:t>
            </a:r>
            <a:r>
              <a:rPr lang="en-US" sz="1800" b="0" i="0" u="none" strike="noStrike" baseline="0" dirty="0" err="1">
                <a:latin typeface="ArialMT"/>
              </a:rPr>
              <a:t>terkait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dengan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pinjaman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dalam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sampel</a:t>
            </a:r>
            <a:r>
              <a:rPr lang="en-US" sz="1800" b="0" i="0" u="none" strike="noStrike" baseline="0" dirty="0">
                <a:latin typeface="ArialMT"/>
              </a:rPr>
              <a:t> kami – </a:t>
            </a:r>
            <a:r>
              <a:rPr lang="en-US" sz="1800" b="0" i="0" u="none" strike="noStrike" baseline="0" dirty="0" err="1">
                <a:latin typeface="ArialMT"/>
              </a:rPr>
              <a:t>yaitu:tabel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memiliki</a:t>
            </a:r>
            <a:r>
              <a:rPr lang="en-US" sz="1800" b="0" i="0" u="none" strike="noStrike" baseline="0" dirty="0">
                <a:latin typeface="ArialMT"/>
              </a:rPr>
              <a:t> (#pinjaman </a:t>
            </a:r>
            <a:r>
              <a:rPr lang="en-US" sz="1800" b="0" i="0" u="none" strike="noStrike" baseline="0" dirty="0" err="1">
                <a:latin typeface="ArialMT"/>
              </a:rPr>
              <a:t>dalam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sampel</a:t>
            </a:r>
            <a:r>
              <a:rPr lang="en-US" sz="1800" b="0" i="0" u="none" strike="noStrike" baseline="0" dirty="0">
                <a:latin typeface="ArialMT"/>
              </a:rPr>
              <a:t> * # </a:t>
            </a:r>
            <a:r>
              <a:rPr lang="en-US" sz="1800" b="0" i="0" u="none" strike="noStrike" baseline="0" dirty="0" err="1">
                <a:latin typeface="ArialMT"/>
              </a:rPr>
              <a:t>kartu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kredit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relatif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sebelumnya</a:t>
            </a:r>
            <a:r>
              <a:rPr lang="en-US" sz="1800" b="0" i="0" u="none" strike="noStrike" baseline="0" dirty="0">
                <a:latin typeface="ArialMT"/>
              </a:rPr>
              <a:t> * # </a:t>
            </a:r>
            <a:r>
              <a:rPr lang="en-US" sz="1800" b="0" i="0" u="none" strike="noStrike" baseline="0" dirty="0" err="1">
                <a:latin typeface="ArialMT"/>
              </a:rPr>
              <a:t>bulandi</a:t>
            </a:r>
            <a:r>
              <a:rPr lang="en-US" sz="1800" b="0" i="0" u="none" strike="noStrike" baseline="0" dirty="0">
                <a:latin typeface="ArialMT"/>
              </a:rPr>
              <a:t> mana kami </a:t>
            </a:r>
            <a:r>
              <a:rPr lang="en-US" sz="1800" b="0" i="0" u="none" strike="noStrike" baseline="0" dirty="0" err="1">
                <a:latin typeface="ArialMT"/>
              </a:rPr>
              <a:t>memiliki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beberapa</a:t>
            </a:r>
            <a:r>
              <a:rPr lang="en-US" sz="1800" b="0" i="0" u="none" strike="noStrike" baseline="0" dirty="0">
                <a:latin typeface="ArialMT"/>
              </a:rPr>
              <a:t> baris </a:t>
            </a:r>
            <a:r>
              <a:rPr lang="en-US" sz="1800" b="0" i="0" u="none" strike="noStrike" baseline="0" dirty="0" err="1">
                <a:latin typeface="ArialMT"/>
              </a:rPr>
              <a:t>riwayat</a:t>
            </a:r>
            <a:r>
              <a:rPr lang="en-US" sz="1800" b="0" i="0" u="none" strike="noStrike" baseline="0" dirty="0">
                <a:latin typeface="ArialMT"/>
              </a:rPr>
              <a:t> yang </a:t>
            </a:r>
            <a:r>
              <a:rPr lang="en-US" sz="1800" b="0" i="0" u="none" strike="noStrike" baseline="0" dirty="0" err="1">
                <a:latin typeface="ArialMT"/>
              </a:rPr>
              <a:t>dapat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diamati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untuk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kartu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kredit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sebelumnya</a:t>
            </a:r>
            <a:r>
              <a:rPr lang="en-US" sz="1800" b="0" i="0" u="none" strike="noStrike" baseline="0" dirty="0">
                <a:latin typeface="ArialMT"/>
              </a:rPr>
              <a:t>).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previous_application.csv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latin typeface="ArialMT"/>
              </a:rPr>
              <a:t>Semua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aplikasi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sebelumnya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untuk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pinjaman</a:t>
            </a:r>
            <a:r>
              <a:rPr lang="en-US" sz="1800" b="0" i="0" u="none" strike="noStrike" baseline="0" dirty="0">
                <a:latin typeface="ArialMT"/>
              </a:rPr>
              <a:t> Home Credit </a:t>
            </a:r>
            <a:r>
              <a:rPr lang="en-US" sz="1800" b="0" i="0" u="none" strike="noStrike" baseline="0" dirty="0" err="1">
                <a:latin typeface="ArialMT"/>
              </a:rPr>
              <a:t>dari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klien</a:t>
            </a:r>
            <a:r>
              <a:rPr lang="en-US" sz="1800" b="0" i="0" u="none" strike="noStrike" baseline="0" dirty="0">
                <a:latin typeface="ArialMT"/>
              </a:rPr>
              <a:t> yang </a:t>
            </a:r>
            <a:r>
              <a:rPr lang="en-US" sz="1800" b="0" i="0" u="none" strike="noStrike" baseline="0" dirty="0" err="1">
                <a:latin typeface="ArialMT"/>
              </a:rPr>
              <a:t>memiliki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pinjaman</a:t>
            </a:r>
            <a:r>
              <a:rPr lang="en-US" sz="1800" b="0" i="0" u="none" strike="noStrike" baseline="0" dirty="0">
                <a:latin typeface="ArialMT"/>
              </a:rPr>
              <a:t> di </a:t>
            </a:r>
            <a:r>
              <a:rPr lang="en-US" sz="1800" b="0" i="0" u="none" strike="noStrike" baseline="0" dirty="0" err="1">
                <a:latin typeface="ArialMT"/>
              </a:rPr>
              <a:t>kamiSampel.Ada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satu</a:t>
            </a:r>
            <a:r>
              <a:rPr lang="en-US" sz="1800" b="0" i="0" u="none" strike="noStrike" baseline="0" dirty="0">
                <a:latin typeface="ArialMT"/>
              </a:rPr>
              <a:t> baris </a:t>
            </a:r>
            <a:r>
              <a:rPr lang="en-US" sz="1800" b="0" i="0" u="none" strike="noStrike" baseline="0" dirty="0" err="1">
                <a:latin typeface="ArialMT"/>
              </a:rPr>
              <a:t>untuk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setiap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aplikasi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sebelumnya</a:t>
            </a:r>
            <a:r>
              <a:rPr lang="en-US" sz="1800" b="0" i="0" u="none" strike="noStrike" baseline="0" dirty="0">
                <a:latin typeface="ArialMT"/>
              </a:rPr>
              <a:t> yang </a:t>
            </a:r>
            <a:r>
              <a:rPr lang="en-US" sz="1800" b="0" i="0" u="none" strike="noStrike" baseline="0" dirty="0" err="1">
                <a:latin typeface="ArialMT"/>
              </a:rPr>
              <a:t>terkait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dengan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pinjaman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dalam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sampel</a:t>
            </a:r>
            <a:r>
              <a:rPr lang="en-US" sz="1800" b="0" i="0" u="none" strike="noStrike" baseline="0" dirty="0">
                <a:latin typeface="ArialMT"/>
              </a:rPr>
              <a:t> data kami.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installments_payments.csv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Riwayat </a:t>
            </a:r>
            <a:r>
              <a:rPr lang="en-US" sz="1800" b="0" i="0" u="none" strike="noStrike" baseline="0" dirty="0" err="1">
                <a:latin typeface="ArialMT"/>
              </a:rPr>
              <a:t>pelunasan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untuk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kredit</a:t>
            </a:r>
            <a:r>
              <a:rPr lang="en-US" sz="1800" b="0" i="0" u="none" strike="noStrike" baseline="0" dirty="0">
                <a:latin typeface="ArialMT"/>
              </a:rPr>
              <a:t> yang </a:t>
            </a:r>
            <a:r>
              <a:rPr lang="en-US" sz="1800" b="0" i="0" u="none" strike="noStrike" baseline="0" dirty="0" err="1">
                <a:latin typeface="ArialMT"/>
              </a:rPr>
              <a:t>sebelumnya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dicairkan</a:t>
            </a:r>
            <a:r>
              <a:rPr lang="en-US" sz="1800" b="0" i="0" u="none" strike="noStrike" baseline="0" dirty="0">
                <a:latin typeface="ArialMT"/>
              </a:rPr>
              <a:t> di Home Credit </a:t>
            </a:r>
            <a:r>
              <a:rPr lang="en-US" sz="1800" b="0" i="0" u="none" strike="noStrike" baseline="0" dirty="0" err="1">
                <a:latin typeface="ArialMT"/>
              </a:rPr>
              <a:t>terkait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denganpinjaman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dalam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sampel</a:t>
            </a:r>
            <a:r>
              <a:rPr lang="en-US" sz="1800" b="0" i="0" u="none" strike="noStrike" baseline="0" dirty="0">
                <a:latin typeface="ArialMT"/>
              </a:rPr>
              <a:t> kami. Ada a) </a:t>
            </a:r>
            <a:r>
              <a:rPr lang="en-US" sz="1800" b="0" i="0" u="none" strike="noStrike" baseline="0" dirty="0" err="1">
                <a:latin typeface="ArialMT"/>
              </a:rPr>
              <a:t>satu</a:t>
            </a:r>
            <a:r>
              <a:rPr lang="en-US" sz="1800" b="0" i="0" u="none" strike="noStrike" baseline="0" dirty="0">
                <a:latin typeface="ArialMT"/>
              </a:rPr>
              <a:t> baris </a:t>
            </a:r>
            <a:r>
              <a:rPr lang="en-US" sz="1800" b="0" i="0" u="none" strike="noStrike" baseline="0" dirty="0" err="1">
                <a:latin typeface="ArialMT"/>
              </a:rPr>
              <a:t>untuk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setiap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pembayaran</a:t>
            </a:r>
            <a:r>
              <a:rPr lang="en-US" sz="1800" b="0" i="0" u="none" strike="noStrike" baseline="0" dirty="0">
                <a:latin typeface="ArialMT"/>
              </a:rPr>
              <a:t> yang </a:t>
            </a:r>
            <a:r>
              <a:rPr lang="en-US" sz="1800" b="0" i="0" u="none" strike="noStrike" baseline="0" dirty="0" err="1">
                <a:latin typeface="ArialMT"/>
              </a:rPr>
              <a:t>dilakukan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ditambah</a:t>
            </a:r>
            <a:r>
              <a:rPr lang="en-US" sz="1800" b="0" i="0" u="none" strike="noStrike" baseline="0" dirty="0">
                <a:latin typeface="ArialMT"/>
              </a:rPr>
              <a:t> b) masing-masing </a:t>
            </a:r>
            <a:r>
              <a:rPr lang="en-US" sz="1800" b="0" i="0" u="none" strike="noStrike" baseline="0" dirty="0" err="1">
                <a:latin typeface="ArialMT"/>
              </a:rPr>
              <a:t>satu</a:t>
            </a:r>
            <a:r>
              <a:rPr lang="en-US" sz="1800" b="0" i="0" u="none" strike="noStrike" baseline="0" dirty="0">
                <a:latin typeface="ArialMT"/>
              </a:rPr>
              <a:t> baris </a:t>
            </a:r>
            <a:r>
              <a:rPr lang="en-US" sz="1800" b="0" i="0" u="none" strike="noStrike" baseline="0" dirty="0" err="1">
                <a:latin typeface="ArialMT"/>
              </a:rPr>
              <a:t>untukpembayaran</a:t>
            </a:r>
            <a:r>
              <a:rPr lang="en-US" sz="1800" b="0" i="0" u="none" strike="noStrike" baseline="0" dirty="0">
                <a:latin typeface="ArialMT"/>
              </a:rPr>
              <a:t> yang </a:t>
            </a:r>
            <a:r>
              <a:rPr lang="en-US" sz="1800" b="0" i="0" u="none" strike="noStrike" baseline="0" dirty="0" err="1">
                <a:latin typeface="ArialMT"/>
              </a:rPr>
              <a:t>terlewat.Satu</a:t>
            </a:r>
            <a:r>
              <a:rPr lang="en-US" sz="1800" b="0" i="0" u="none" strike="noStrike" baseline="0" dirty="0">
                <a:latin typeface="ArialMT"/>
              </a:rPr>
              <a:t> baris </a:t>
            </a:r>
            <a:r>
              <a:rPr lang="en-US" sz="1800" b="0" i="0" u="none" strike="noStrike" baseline="0" dirty="0" err="1">
                <a:latin typeface="ArialMT"/>
              </a:rPr>
              <a:t>setara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dengan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satu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pembayaran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satu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angsuran</a:t>
            </a:r>
            <a:r>
              <a:rPr lang="en-US" sz="1800" b="0" i="0" u="none" strike="noStrike" baseline="0" dirty="0">
                <a:latin typeface="ArialMT"/>
              </a:rPr>
              <a:t> ATAU </a:t>
            </a:r>
            <a:r>
              <a:rPr lang="en-US" sz="1800" b="0" i="0" u="none" strike="noStrike" baseline="0" dirty="0" err="1">
                <a:latin typeface="ArialMT"/>
              </a:rPr>
              <a:t>satu</a:t>
            </a:r>
            <a:r>
              <a:rPr lang="en-US" sz="1800" b="0" i="0" u="none" strike="noStrike" baseline="0" dirty="0">
                <a:latin typeface="ArialMT"/>
              </a:rPr>
              <a:t> kali </a:t>
            </a:r>
            <a:r>
              <a:rPr lang="en-US" sz="1800" b="0" i="0" u="none" strike="noStrike" baseline="0" dirty="0" err="1">
                <a:latin typeface="ArialMT"/>
              </a:rPr>
              <a:t>angsuransesuai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dengan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satu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pembayaran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dari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satu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kredit</a:t>
            </a:r>
            <a:r>
              <a:rPr lang="en-US" sz="1800" b="0" i="0" u="none" strike="noStrike" baseline="0" dirty="0">
                <a:latin typeface="ArialMT"/>
              </a:rPr>
              <a:t> Home Credit </a:t>
            </a:r>
            <a:r>
              <a:rPr lang="en-US" sz="1800" b="0" i="0" u="none" strike="noStrike" baseline="0" dirty="0" err="1">
                <a:latin typeface="ArialMT"/>
              </a:rPr>
              <a:t>sebelumnya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terkait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dengan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pinjamandalam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 err="1">
                <a:latin typeface="ArialMT"/>
              </a:rPr>
              <a:t>sampel</a:t>
            </a:r>
            <a:r>
              <a:rPr lang="en-US" sz="1800" b="0" i="0" u="none" strike="noStrike" baseline="0" dirty="0">
                <a:latin typeface="ArialMT"/>
              </a:rPr>
              <a:t> kami.</a:t>
            </a:r>
          </a:p>
          <a:p>
            <a:r>
              <a:rPr lang="en-US" sz="1800" b="0" i="0" u="none" strike="noStrike" baseline="0" dirty="0">
                <a:latin typeface="ArialMT"/>
              </a:rPr>
              <a:t>HomeCredit_columns_description.csv</a:t>
            </a:r>
            <a:endParaRPr lang="en-US" sz="2400" b="0" i="0" u="none" strike="noStrike" baseline="0" dirty="0">
              <a:latin typeface="ArialMT"/>
            </a:endParaRPr>
          </a:p>
          <a:p>
            <a:pPr marL="0" indent="0">
              <a:buNone/>
            </a:pPr>
            <a:r>
              <a:rPr lang="it-IT" sz="1800" b="0" i="0" u="none" strike="noStrike" baseline="0" dirty="0">
                <a:latin typeface="ArialMT"/>
              </a:rPr>
              <a:t>File ini berisi deskripsi untuk kolom dalam berbagai file data.</a:t>
            </a:r>
            <a:endParaRPr lang="en-US" sz="1800" b="0" i="0" u="none" strike="noStrike" baseline="0" dirty="0"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233708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62">
            <a:extLst>
              <a:ext uri="{FF2B5EF4-FFF2-40B4-BE49-F238E27FC236}">
                <a16:creationId xmlns:a16="http://schemas.microsoft.com/office/drawing/2014/main" id="{4A9899E0-9FA2-C8CB-1EED-1752F0E66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sz="3600" b="1" i="0" u="none" strike="noStrike" baseline="0" dirty="0">
                <a:latin typeface="Dosis-Bold"/>
              </a:rPr>
              <a:t>INSIGHT YANG DITEMUKAN DARI DATA</a:t>
            </a:r>
            <a:br>
              <a:rPr lang="en-US" dirty="0"/>
            </a:br>
            <a:endParaRPr lang="en-US" dirty="0"/>
          </a:p>
        </p:txBody>
      </p:sp>
      <p:sp>
        <p:nvSpPr>
          <p:cNvPr id="64" name="Text Placeholder 38">
            <a:extLst>
              <a:ext uri="{FF2B5EF4-FFF2-40B4-BE49-F238E27FC236}">
                <a16:creationId xmlns:a16="http://schemas.microsoft.com/office/drawing/2014/main" id="{92360E24-68BC-799B-A9EC-DDB7BCA26788}"/>
              </a:ext>
            </a:extLst>
          </p:cNvPr>
          <p:cNvSpPr txBox="1">
            <a:spLocks/>
          </p:cNvSpPr>
          <p:nvPr/>
        </p:nvSpPr>
        <p:spPr>
          <a:xfrm>
            <a:off x="566510" y="1088136"/>
            <a:ext cx="11058980" cy="43373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en-US" sz="2400" b="0" i="0" u="none" strike="noStrike" baseline="0" dirty="0" err="1">
                <a:latin typeface="Dosis-Regular"/>
              </a:rPr>
              <a:t>Pinjaman</a:t>
            </a:r>
            <a:r>
              <a:rPr lang="en-US" sz="2400" b="0" i="0" u="none" strike="noStrike" baseline="0" dirty="0">
                <a:latin typeface="Dosis-Regular"/>
              </a:rPr>
              <a:t> </a:t>
            </a:r>
            <a:r>
              <a:rPr lang="en-US" sz="2400" b="0" i="0" u="none" strike="noStrike" baseline="0" dirty="0" err="1">
                <a:latin typeface="Dosis-Regular"/>
              </a:rPr>
              <a:t>tunai</a:t>
            </a:r>
            <a:r>
              <a:rPr lang="en-US" sz="2400" b="0" i="0" u="none" strike="noStrike" baseline="0" dirty="0">
                <a:latin typeface="Dosis-Regular"/>
              </a:rPr>
              <a:t>(99%) sangat </a:t>
            </a:r>
            <a:r>
              <a:rPr lang="en-US" sz="2400" b="0" i="0" u="none" strike="noStrike" baseline="0" dirty="0" err="1">
                <a:latin typeface="Dosis-Regular"/>
              </a:rPr>
              <a:t>didominasi</a:t>
            </a:r>
            <a:r>
              <a:rPr lang="en-US" sz="2400" b="0" i="0" u="none" strike="noStrike" baseline="0" dirty="0">
                <a:latin typeface="Dosis-Regular"/>
              </a:rPr>
              <a:t> </a:t>
            </a:r>
            <a:r>
              <a:rPr lang="en-US" sz="2400" b="0" i="0" u="none" strike="noStrike" baseline="0" dirty="0" err="1">
                <a:latin typeface="Dosis-Regular"/>
              </a:rPr>
              <a:t>daripada</a:t>
            </a:r>
            <a:r>
              <a:rPr lang="en-US" sz="2400" b="0" i="0" u="none" strike="noStrike" baseline="0" dirty="0">
                <a:latin typeface="Dosis-Regular"/>
              </a:rPr>
              <a:t> </a:t>
            </a:r>
            <a:r>
              <a:rPr lang="en-US" sz="2400" b="0" i="0" u="none" strike="noStrike" baseline="0" dirty="0" err="1">
                <a:latin typeface="Dosis-Regular"/>
              </a:rPr>
              <a:t>pinjamam</a:t>
            </a:r>
            <a:r>
              <a:rPr lang="en-US" sz="2400" b="0" i="0" u="none" strike="noStrike" baseline="0" dirty="0">
                <a:latin typeface="Dosis-Regular"/>
              </a:rPr>
              <a:t> </a:t>
            </a:r>
            <a:r>
              <a:rPr lang="en-US" sz="2400" b="0" i="0" u="none" strike="noStrike" baseline="0" dirty="0" err="1">
                <a:latin typeface="Dosis-Regular"/>
              </a:rPr>
              <a:t>bergulir</a:t>
            </a:r>
            <a:r>
              <a:rPr lang="en-US" sz="2400" b="0" i="0" u="none" strike="noStrike" baseline="0" dirty="0">
                <a:latin typeface="Dosis-Regular"/>
              </a:rPr>
              <a:t>(1%) </a:t>
            </a:r>
            <a:r>
              <a:rPr lang="en-US" sz="2400" b="0" i="0" u="none" strike="noStrike" baseline="0" dirty="0" err="1">
                <a:latin typeface="Dosis-Regular"/>
              </a:rPr>
              <a:t>sehingga</a:t>
            </a:r>
            <a:r>
              <a:rPr lang="en-US" sz="2400" b="0" i="0" u="none" strike="noStrike" baseline="0" dirty="0">
                <a:latin typeface="Dosis-Regular"/>
              </a:rPr>
              <a:t> </a:t>
            </a:r>
            <a:r>
              <a:rPr lang="en-US" sz="2400" b="0" i="0" u="none" strike="noStrike" baseline="0" dirty="0" err="1">
                <a:latin typeface="Dosis-Regular"/>
              </a:rPr>
              <a:t>fitur</a:t>
            </a:r>
            <a:r>
              <a:rPr lang="en-US" sz="2400" b="0" i="0" u="none" strike="noStrike" baseline="0" dirty="0">
                <a:latin typeface="Dosis-Regular"/>
              </a:rPr>
              <a:t> </a:t>
            </a:r>
            <a:r>
              <a:rPr lang="en-US" sz="2400" b="0" i="0" u="none" strike="noStrike" baseline="0" dirty="0" err="1">
                <a:latin typeface="Dosis-Regular"/>
              </a:rPr>
              <a:t>tipe</a:t>
            </a:r>
            <a:r>
              <a:rPr lang="en-US" sz="2400" b="0" i="0" u="none" strike="noStrike" baseline="0" dirty="0">
                <a:latin typeface="Dosis-Regular"/>
              </a:rPr>
              <a:t> </a:t>
            </a:r>
            <a:r>
              <a:rPr lang="en-US" sz="2400" b="0" i="0" u="none" strike="noStrike" baseline="0" dirty="0" err="1">
                <a:latin typeface="Dosis-Regular"/>
              </a:rPr>
              <a:t>kontrak</a:t>
            </a:r>
            <a:r>
              <a:rPr lang="en-US" sz="2400" b="0" i="0" u="none" strike="noStrike" baseline="0" dirty="0">
                <a:latin typeface="Dosis-Regular"/>
              </a:rPr>
              <a:t> </a:t>
            </a:r>
            <a:r>
              <a:rPr lang="en-US" sz="2400" b="0" i="0" u="none" strike="noStrike" baseline="0" dirty="0" err="1">
                <a:latin typeface="Dosis-Regular"/>
              </a:rPr>
              <a:t>akan</a:t>
            </a:r>
            <a:r>
              <a:rPr lang="en-US" sz="2400" b="0" i="0" u="none" strike="noStrike" baseline="0" dirty="0">
                <a:latin typeface="Dosis-Regular"/>
              </a:rPr>
              <a:t> </a:t>
            </a:r>
            <a:r>
              <a:rPr lang="en-US" sz="2400" b="0" i="0" u="none" strike="noStrike" baseline="0" dirty="0" err="1">
                <a:latin typeface="Dosis-Regular"/>
              </a:rPr>
              <a:t>dibuang</a:t>
            </a:r>
            <a:r>
              <a:rPr lang="en-US" sz="2400" b="0" i="0" u="none" strike="noStrike" baseline="0" dirty="0">
                <a:latin typeface="Dosis-Regular"/>
              </a:rPr>
              <a:t> </a:t>
            </a:r>
            <a:r>
              <a:rPr lang="en-US" sz="2400" b="0" i="0" u="none" strike="noStrike" baseline="0" dirty="0" err="1">
                <a:latin typeface="Dosis-Regular"/>
              </a:rPr>
              <a:t>karena</a:t>
            </a:r>
            <a:r>
              <a:rPr lang="en-US" sz="2400" b="0" i="0" u="none" strike="noStrike" baseline="0" dirty="0">
                <a:latin typeface="Dosis-Regular"/>
              </a:rPr>
              <a:t> </a:t>
            </a:r>
            <a:r>
              <a:rPr lang="en-US" sz="2400" b="0" i="0" u="none" strike="noStrike" baseline="0" dirty="0" err="1">
                <a:latin typeface="Dosis-Regular"/>
              </a:rPr>
              <a:t>hanya</a:t>
            </a:r>
            <a:r>
              <a:rPr lang="en-US" sz="2400" b="0" i="0" u="none" strike="noStrike" baseline="0" dirty="0">
                <a:latin typeface="Dosis-Regular"/>
              </a:rPr>
              <a:t> </a:t>
            </a:r>
            <a:r>
              <a:rPr lang="en-US" sz="2400" b="0" i="0" u="none" strike="noStrike" baseline="0" dirty="0" err="1">
                <a:latin typeface="Dosis-Regular"/>
              </a:rPr>
              <a:t>satu</a:t>
            </a:r>
            <a:r>
              <a:rPr lang="en-US" sz="2400" b="0" i="0" u="none" strike="noStrike" baseline="0" dirty="0">
                <a:latin typeface="Dosis-Regular"/>
              </a:rPr>
              <a:t> </a:t>
            </a:r>
            <a:r>
              <a:rPr lang="en-US" sz="2400" b="0" i="0" u="none" strike="noStrike" baseline="0" dirty="0" err="1">
                <a:latin typeface="Dosis-Regular"/>
              </a:rPr>
              <a:t>nilai</a:t>
            </a:r>
            <a:r>
              <a:rPr lang="en-US" sz="2400" b="0" i="0" u="none" strike="noStrike" baseline="0" dirty="0">
                <a:latin typeface="Dosis-Regular"/>
              </a:rPr>
              <a:t> </a:t>
            </a:r>
            <a:r>
              <a:rPr lang="en-US" sz="2400" b="0" i="0" u="none" strike="noStrike" baseline="0" dirty="0" err="1">
                <a:latin typeface="Dosis-Regular"/>
              </a:rPr>
              <a:t>saja</a:t>
            </a:r>
            <a:r>
              <a:rPr lang="en-US" sz="2400" b="0" i="0" u="none" strike="noStrike" baseline="0" dirty="0">
                <a:latin typeface="Dosis-Regular"/>
              </a:rPr>
              <a:t> yang </a:t>
            </a:r>
            <a:r>
              <a:rPr lang="en-US" sz="2400" b="0" i="0" u="none" strike="noStrike" baseline="0" dirty="0" err="1">
                <a:latin typeface="Dosis-Regular"/>
              </a:rPr>
              <a:t>tidak</a:t>
            </a:r>
            <a:r>
              <a:rPr lang="en-US" sz="2400" b="0" i="0" u="none" strike="noStrike" baseline="0" dirty="0">
                <a:latin typeface="Dosis-Regular"/>
              </a:rPr>
              <a:t> </a:t>
            </a:r>
            <a:r>
              <a:rPr lang="en-US" sz="2400" b="0" i="0" u="none" strike="noStrike" baseline="0" dirty="0" err="1">
                <a:latin typeface="Dosis-Regular"/>
              </a:rPr>
              <a:t>memberikan</a:t>
            </a:r>
            <a:r>
              <a:rPr lang="en-US" sz="2400" b="0" i="0" u="none" strike="noStrike" baseline="0" dirty="0">
                <a:latin typeface="Dosis-Regular"/>
              </a:rPr>
              <a:t> </a:t>
            </a:r>
            <a:r>
              <a:rPr lang="en-US" sz="2400" b="0" i="0" u="none" strike="noStrike" baseline="0" dirty="0" err="1">
                <a:latin typeface="Dosis-Regular"/>
              </a:rPr>
              <a:t>dampak</a:t>
            </a:r>
            <a:r>
              <a:rPr lang="en-US" sz="2400" b="0" i="0" u="none" strike="noStrike" baseline="0" dirty="0">
                <a:latin typeface="Dosis-Regular"/>
              </a:rPr>
              <a:t> </a:t>
            </a:r>
            <a:r>
              <a:rPr lang="en-US" sz="2400" b="0" i="0" u="none" strike="noStrike" baseline="0" dirty="0" err="1">
                <a:latin typeface="Dosis-Regular"/>
              </a:rPr>
              <a:t>perubahan</a:t>
            </a:r>
            <a:r>
              <a:rPr lang="en-US" sz="2400" b="0" i="0" u="none" strike="noStrike" baseline="0" dirty="0">
                <a:latin typeface="Dosis-Regular"/>
              </a:rPr>
              <a:t> pada </a:t>
            </a:r>
            <a:r>
              <a:rPr lang="en-US" sz="2400" b="0" i="0" u="none" strike="noStrike" baseline="0" dirty="0" err="1">
                <a:latin typeface="Dosis-Regular"/>
              </a:rPr>
              <a:t>hasil</a:t>
            </a:r>
            <a:r>
              <a:rPr lang="en-US" sz="2400" b="0" i="0" u="none" strike="noStrike" baseline="0" dirty="0">
                <a:latin typeface="Dosis-Regular"/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u="none" strike="noStrike" baseline="0" dirty="0" err="1">
                <a:latin typeface="Dosis-Regular"/>
              </a:rPr>
              <a:t>Jenis</a:t>
            </a:r>
            <a:r>
              <a:rPr lang="en-US" sz="2400" b="0" i="0" u="none" strike="noStrike" baseline="0" dirty="0">
                <a:latin typeface="Dosis-Regular"/>
              </a:rPr>
              <a:t> </a:t>
            </a:r>
            <a:r>
              <a:rPr lang="en-US" sz="2400" b="0" i="0" u="none" strike="noStrike" baseline="0" dirty="0" err="1">
                <a:latin typeface="Dosis-Regular"/>
              </a:rPr>
              <a:t>pekerjaan</a:t>
            </a:r>
            <a:r>
              <a:rPr lang="en-US" sz="2400" b="0" i="0" u="none" strike="noStrike" baseline="0" dirty="0">
                <a:latin typeface="Dosis-Regular"/>
              </a:rPr>
              <a:t> yang </a:t>
            </a:r>
            <a:r>
              <a:rPr lang="en-US" sz="2400" b="0" i="0" u="none" strike="noStrike" baseline="0" dirty="0" err="1">
                <a:latin typeface="Dosis-Regular"/>
              </a:rPr>
              <a:t>dimiliki</a:t>
            </a:r>
            <a:r>
              <a:rPr lang="en-US" sz="2400" b="0" i="0" u="none" strike="noStrike" baseline="0" dirty="0">
                <a:latin typeface="Dosis-Regular"/>
              </a:rPr>
              <a:t> oleh </a:t>
            </a:r>
            <a:r>
              <a:rPr lang="en-US" sz="2400" b="0" i="0" u="none" strike="noStrike" baseline="0" dirty="0" err="1">
                <a:latin typeface="Dosis-Regular"/>
              </a:rPr>
              <a:t>klien</a:t>
            </a:r>
            <a:r>
              <a:rPr lang="en-US" sz="2400" b="0" i="0" u="none" strike="noStrike" baseline="0" dirty="0">
                <a:latin typeface="Dosis-Regular"/>
              </a:rPr>
              <a:t> </a:t>
            </a:r>
            <a:r>
              <a:rPr lang="en-US" sz="2400" b="0" i="0" u="none" strike="noStrike" baseline="0" dirty="0" err="1">
                <a:latin typeface="Dosis-Regular"/>
              </a:rPr>
              <a:t>didominasi</a:t>
            </a:r>
            <a:r>
              <a:rPr lang="en-US" sz="2400" b="0" i="0" u="none" strike="noStrike" baseline="0" dirty="0">
                <a:latin typeface="Dosis-Regular"/>
              </a:rPr>
              <a:t> oleh </a:t>
            </a:r>
            <a:r>
              <a:rPr lang="en-US" sz="2400" b="0" i="0" u="none" strike="noStrike" baseline="0" dirty="0" err="1">
                <a:latin typeface="Dosis-Regular"/>
              </a:rPr>
              <a:t>buruh</a:t>
            </a:r>
            <a:r>
              <a:rPr lang="en-US" sz="2400" b="0" i="0" u="none" strike="noStrike" baseline="0" dirty="0">
                <a:latin typeface="Dosis-Regular"/>
              </a:rPr>
              <a:t> </a:t>
            </a:r>
            <a:r>
              <a:rPr lang="en-US" sz="2400" b="0" i="0" u="none" strike="noStrike" baseline="0" dirty="0" err="1">
                <a:latin typeface="Dosis-Regular"/>
              </a:rPr>
              <a:t>sehingga</a:t>
            </a:r>
            <a:r>
              <a:rPr lang="en-US" sz="2400" b="0" i="0" u="none" strike="noStrike" baseline="0" dirty="0">
                <a:latin typeface="Dosis-Regular"/>
              </a:rPr>
              <a:t> </a:t>
            </a:r>
            <a:r>
              <a:rPr lang="en-US" sz="2400" b="0" i="0" u="none" strike="noStrike" baseline="0" dirty="0" err="1">
                <a:latin typeface="Dosis-Regular"/>
              </a:rPr>
              <a:t>kolom</a:t>
            </a:r>
            <a:r>
              <a:rPr lang="en-US" sz="2400" b="0" i="0" u="none" strike="noStrike" baseline="0" dirty="0">
                <a:latin typeface="Dosis-Regular"/>
              </a:rPr>
              <a:t> yang </a:t>
            </a:r>
            <a:r>
              <a:rPr lang="en-US" sz="2400" b="0" i="0" u="none" strike="noStrike" baseline="0" dirty="0" err="1">
                <a:latin typeface="Dosis-Regular"/>
              </a:rPr>
              <a:t>kosong</a:t>
            </a:r>
            <a:r>
              <a:rPr lang="en-US" sz="2400" b="0" i="0" u="none" strike="noStrike" baseline="0" dirty="0">
                <a:latin typeface="Dosis-Regular"/>
              </a:rPr>
              <a:t> pada </a:t>
            </a:r>
            <a:r>
              <a:rPr lang="en-US" sz="2400" b="0" i="0" u="none" strike="noStrike" baseline="0" dirty="0" err="1">
                <a:latin typeface="Dosis-Regular"/>
              </a:rPr>
              <a:t>tipe</a:t>
            </a:r>
            <a:r>
              <a:rPr lang="en-US" sz="2400" b="0" i="0" u="none" strike="noStrike" baseline="0" dirty="0">
                <a:latin typeface="Dosis-Regular"/>
              </a:rPr>
              <a:t> </a:t>
            </a:r>
            <a:r>
              <a:rPr lang="en-US" sz="2400" b="0" i="0" u="none" strike="noStrike" baseline="0" dirty="0" err="1">
                <a:latin typeface="Dosis-Regular"/>
              </a:rPr>
              <a:t>pekerjaan</a:t>
            </a:r>
            <a:r>
              <a:rPr lang="en-US" sz="2400" b="0" i="0" u="none" strike="noStrike" baseline="0" dirty="0">
                <a:latin typeface="Dosis-Regular"/>
              </a:rPr>
              <a:t> </a:t>
            </a:r>
            <a:r>
              <a:rPr lang="en-US" sz="2400" b="0" i="0" u="none" strike="noStrike" baseline="0" dirty="0" err="1">
                <a:latin typeface="Dosis-Regular"/>
              </a:rPr>
              <a:t>diisi</a:t>
            </a:r>
            <a:r>
              <a:rPr lang="en-US" sz="2400" b="0" i="0" u="none" strike="noStrike" baseline="0" dirty="0">
                <a:latin typeface="Dosis-Regular"/>
              </a:rPr>
              <a:t> </a:t>
            </a:r>
            <a:r>
              <a:rPr lang="en-US" sz="2400" b="0" i="0" u="none" strike="noStrike" baseline="0" dirty="0" err="1">
                <a:latin typeface="Dosis-Regular"/>
              </a:rPr>
              <a:t>dengan</a:t>
            </a:r>
            <a:r>
              <a:rPr lang="en-US" sz="2400" b="0" i="0" u="none" strike="noStrike" baseline="0" dirty="0">
                <a:latin typeface="Dosis-Regular"/>
              </a:rPr>
              <a:t> </a:t>
            </a:r>
            <a:r>
              <a:rPr lang="en-US" sz="2400" b="0" i="0" u="none" strike="noStrike" baseline="0" dirty="0" err="1">
                <a:latin typeface="Dosis-Regular"/>
              </a:rPr>
              <a:t>buruh</a:t>
            </a:r>
            <a:r>
              <a:rPr lang="en-US" sz="2400" b="0" i="0" u="none" strike="noStrike" baseline="0" dirty="0">
                <a:latin typeface="Dosis-Regular"/>
              </a:rPr>
              <a:t>. </a:t>
            </a:r>
            <a:r>
              <a:rPr lang="en-US" sz="2400" b="0" i="0" u="none" strike="noStrike" baseline="0" dirty="0" err="1">
                <a:latin typeface="Dosis-Regular"/>
              </a:rPr>
              <a:t>Maka</a:t>
            </a:r>
            <a:r>
              <a:rPr lang="en-US" sz="2400" b="0" i="0" u="none" strike="noStrike" baseline="0" dirty="0">
                <a:latin typeface="Dosis-Regular"/>
              </a:rPr>
              <a:t>, </a:t>
            </a:r>
            <a:r>
              <a:rPr lang="en-US" sz="2400" b="0" i="0" u="none" strike="noStrike" baseline="0" dirty="0" err="1">
                <a:latin typeface="Dosis-Regular"/>
              </a:rPr>
              <a:t>kita</a:t>
            </a:r>
            <a:r>
              <a:rPr lang="en-US" sz="2400" b="0" i="0" u="none" strike="noStrike" baseline="0" dirty="0">
                <a:latin typeface="Dosis-Regular"/>
              </a:rPr>
              <a:t> </a:t>
            </a:r>
            <a:r>
              <a:rPr lang="en-US" sz="2400" b="0" i="0" u="none" strike="noStrike" baseline="0" dirty="0" err="1">
                <a:latin typeface="Dosis-Regular"/>
              </a:rPr>
              <a:t>perlu</a:t>
            </a:r>
            <a:r>
              <a:rPr lang="en-US" sz="2400" b="0" i="0" u="none" strike="noStrike" baseline="0" dirty="0">
                <a:latin typeface="Dosis-Regular"/>
              </a:rPr>
              <a:t> </a:t>
            </a:r>
            <a:r>
              <a:rPr lang="en-US" sz="2400" b="0" i="0" u="none" strike="noStrike" baseline="0" dirty="0" err="1">
                <a:latin typeface="Dosis-Regular"/>
              </a:rPr>
              <a:t>membuat</a:t>
            </a:r>
            <a:r>
              <a:rPr lang="en-US" sz="2400" b="0" i="0" u="none" strike="noStrike" baseline="0" dirty="0">
                <a:latin typeface="Dosis-Regular"/>
              </a:rPr>
              <a:t> campaign agar </a:t>
            </a:r>
            <a:r>
              <a:rPr lang="en-US" sz="2400" b="0" i="0" u="none" strike="noStrike" baseline="0" dirty="0" err="1">
                <a:latin typeface="Dosis-Regular"/>
              </a:rPr>
              <a:t>lebih</a:t>
            </a:r>
            <a:r>
              <a:rPr lang="en-US" sz="2400" b="0" i="0" u="none" strike="noStrike" baseline="0" dirty="0">
                <a:latin typeface="Dosis-Regular"/>
              </a:rPr>
              <a:t> </a:t>
            </a:r>
            <a:r>
              <a:rPr lang="en-US" sz="2400" b="0" i="0" u="none" strike="noStrike" baseline="0" dirty="0" err="1">
                <a:latin typeface="Dosis-Regular"/>
              </a:rPr>
              <a:t>banyak</a:t>
            </a:r>
            <a:r>
              <a:rPr lang="en-US" sz="2400" b="0" i="0" u="none" strike="noStrike" baseline="0" dirty="0">
                <a:latin typeface="Dosis-Regular"/>
              </a:rPr>
              <a:t> PNS yang </a:t>
            </a:r>
            <a:r>
              <a:rPr lang="en-US" sz="2400" b="0" i="0" u="none" strike="noStrike" baseline="0" dirty="0" err="1">
                <a:latin typeface="Dosis-Regular"/>
              </a:rPr>
              <a:t>tertarik</a:t>
            </a:r>
            <a:r>
              <a:rPr lang="en-US" sz="2400" b="0" i="0" u="none" strike="noStrike" baseline="0" dirty="0">
                <a:latin typeface="Dosis-Regular"/>
              </a:rPr>
              <a:t> </a:t>
            </a:r>
            <a:r>
              <a:rPr lang="en-US" sz="2400" b="0" i="0" u="none" strike="noStrike" baseline="0" dirty="0" err="1">
                <a:latin typeface="Dosis-Regular"/>
              </a:rPr>
              <a:t>untuk</a:t>
            </a:r>
            <a:r>
              <a:rPr lang="en-US" sz="2400" b="0" i="0" u="none" strike="noStrike" baseline="0" dirty="0">
                <a:latin typeface="Dosis-Regular"/>
              </a:rPr>
              <a:t> </a:t>
            </a:r>
            <a:r>
              <a:rPr lang="en-US" sz="2400" b="0" i="0" u="none" strike="noStrike" baseline="0" dirty="0" err="1">
                <a:latin typeface="Dosis-Regular"/>
              </a:rPr>
              <a:t>mengajukan</a:t>
            </a:r>
            <a:r>
              <a:rPr lang="en-US" sz="2400" b="0" i="0" u="none" strike="noStrike" baseline="0" dirty="0">
                <a:latin typeface="Dosis-Regular"/>
              </a:rPr>
              <a:t> </a:t>
            </a:r>
            <a:r>
              <a:rPr lang="en-US" sz="2400" b="0" i="0" u="none" strike="noStrike" baseline="0" dirty="0" err="1">
                <a:latin typeface="Dosis-Regular"/>
              </a:rPr>
              <a:t>pinjaman</a:t>
            </a:r>
            <a:r>
              <a:rPr lang="en-US" sz="2400" b="0" i="0" u="none" strike="noStrike" baseline="0" dirty="0">
                <a:latin typeface="Dosis-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919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62">
            <a:extLst>
              <a:ext uri="{FF2B5EF4-FFF2-40B4-BE49-F238E27FC236}">
                <a16:creationId xmlns:a16="http://schemas.microsoft.com/office/drawing/2014/main" id="{4A9899E0-9FA2-C8CB-1EED-1752F0E66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0" u="none" strike="noStrike" baseline="0" dirty="0">
                <a:latin typeface="Dosis-Bold"/>
              </a:rPr>
              <a:t>4. YANG TELAH DILAKUKAN DALAM MEMBUAT MODEL</a:t>
            </a:r>
            <a:endParaRPr lang="en-US" dirty="0"/>
          </a:p>
        </p:txBody>
      </p:sp>
      <p:sp>
        <p:nvSpPr>
          <p:cNvPr id="64" name="Text Placeholder 38">
            <a:extLst>
              <a:ext uri="{FF2B5EF4-FFF2-40B4-BE49-F238E27FC236}">
                <a16:creationId xmlns:a16="http://schemas.microsoft.com/office/drawing/2014/main" id="{92360E24-68BC-799B-A9EC-DDB7BCA26788}"/>
              </a:ext>
            </a:extLst>
          </p:cNvPr>
          <p:cNvSpPr txBox="1">
            <a:spLocks/>
          </p:cNvSpPr>
          <p:nvPr/>
        </p:nvSpPr>
        <p:spPr>
          <a:xfrm>
            <a:off x="566510" y="1088136"/>
            <a:ext cx="11058980" cy="43373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i="0" u="none" strike="noStrike" baseline="0" dirty="0">
                <a:latin typeface="Dosis-Regular"/>
              </a:rPr>
              <a:t>CLEANING, PREPROCESSING, FEATURE ENGINEERING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Dosis-Regular"/>
              </a:rPr>
              <a:t>Pada step </a:t>
            </a:r>
            <a:r>
              <a:rPr lang="en-US" sz="2400" b="0" i="0" u="none" strike="noStrike" baseline="0" dirty="0" err="1">
                <a:latin typeface="Dosis-Regular"/>
              </a:rPr>
              <a:t>ini</a:t>
            </a:r>
            <a:r>
              <a:rPr lang="en-US" sz="2400" b="0" i="0" u="none" strike="noStrike" baseline="0" dirty="0">
                <a:latin typeface="Dosis-Regular"/>
              </a:rPr>
              <a:t>, </a:t>
            </a:r>
            <a:r>
              <a:rPr lang="en-US" sz="2400" b="0" i="0" u="none" strike="noStrike" baseline="0" dirty="0" err="1">
                <a:latin typeface="Dosis-Regular"/>
              </a:rPr>
              <a:t>dilakukan</a:t>
            </a:r>
            <a:r>
              <a:rPr lang="en-US" sz="2400" b="0" i="0" u="none" strike="noStrike" baseline="0" dirty="0">
                <a:latin typeface="Dosis-Regular"/>
              </a:rPr>
              <a:t> </a:t>
            </a:r>
            <a:r>
              <a:rPr lang="en-US" sz="2400" b="0" i="0" u="none" strike="noStrike" baseline="0" dirty="0" err="1">
                <a:latin typeface="Dosis-Regular"/>
              </a:rPr>
              <a:t>pembersihan</a:t>
            </a:r>
            <a:r>
              <a:rPr lang="en-US" sz="2400" b="0" i="0" u="none" strike="noStrike" baseline="0" dirty="0">
                <a:latin typeface="Dosis-Regular"/>
              </a:rPr>
              <a:t>/</a:t>
            </a:r>
            <a:r>
              <a:rPr lang="en-US" sz="2400" b="0" i="0" u="none" strike="noStrike" baseline="0" dirty="0" err="1">
                <a:latin typeface="Dosis-Regular"/>
              </a:rPr>
              <a:t>modifikasi</a:t>
            </a:r>
            <a:r>
              <a:rPr lang="en-US" sz="2400" b="0" i="0" u="none" strike="noStrike" baseline="0" dirty="0">
                <a:latin typeface="Dosis-Regular"/>
              </a:rPr>
              <a:t> </a:t>
            </a:r>
            <a:r>
              <a:rPr lang="en-US" sz="2400" b="0" i="0" u="none" strike="noStrike" baseline="0" dirty="0" err="1">
                <a:latin typeface="Dosis-Regular"/>
              </a:rPr>
              <a:t>beberapa</a:t>
            </a:r>
            <a:r>
              <a:rPr lang="en-US" sz="2400" b="0" i="0" u="none" strike="noStrike" baseline="0" dirty="0">
                <a:latin typeface="Dosis-Regular"/>
              </a:rPr>
              <a:t> </a:t>
            </a:r>
            <a:r>
              <a:rPr lang="en-US" sz="2400" b="0" i="0" u="none" strike="noStrike" baseline="0" dirty="0" err="1">
                <a:latin typeface="Dosis-Regular"/>
              </a:rPr>
              <a:t>fitur</a:t>
            </a:r>
            <a:r>
              <a:rPr lang="en-US" sz="2400" b="0" i="0" u="none" strike="noStrike" baseline="0" dirty="0">
                <a:latin typeface="Dosis-Regular"/>
              </a:rPr>
              <a:t> </a:t>
            </a:r>
            <a:r>
              <a:rPr lang="en-US" sz="2400" b="0" i="0" u="none" strike="noStrike" baseline="0" dirty="0" err="1">
                <a:latin typeface="Dosis-Regular"/>
              </a:rPr>
              <a:t>ke</a:t>
            </a:r>
            <a:r>
              <a:rPr lang="en-US" sz="2400" b="0" i="0" u="none" strike="noStrike" baseline="0" dirty="0">
                <a:latin typeface="Dosis-Regular"/>
              </a:rPr>
              <a:t> </a:t>
            </a:r>
            <a:r>
              <a:rPr lang="en-US" sz="2400" b="0" i="0" u="none" strike="noStrike" baseline="0" dirty="0" err="1">
                <a:latin typeface="Dosis-Regular"/>
              </a:rPr>
              <a:t>dalam</a:t>
            </a:r>
            <a:r>
              <a:rPr lang="en-US" sz="2400" b="0" i="0" u="none" strike="noStrike" baseline="0" dirty="0">
                <a:latin typeface="Dosis-Regular"/>
              </a:rPr>
              <a:t> format yang </a:t>
            </a:r>
            <a:r>
              <a:rPr lang="en-US" sz="2400" b="0" i="0" u="none" strike="noStrike" baseline="0" dirty="0" err="1">
                <a:latin typeface="Dosis-Regular"/>
              </a:rPr>
              <a:t>dapat</a:t>
            </a:r>
            <a:r>
              <a:rPr lang="en-US" sz="2400" b="0" i="0" u="none" strike="noStrike" baseline="0" dirty="0">
                <a:latin typeface="Dosis-Regular"/>
              </a:rPr>
              <a:t> </a:t>
            </a:r>
            <a:r>
              <a:rPr lang="en-US" sz="2400" b="0" i="0" u="none" strike="noStrike" baseline="0" dirty="0" err="1">
                <a:latin typeface="Dosis-Regular"/>
              </a:rPr>
              <a:t>digunakan</a:t>
            </a:r>
            <a:r>
              <a:rPr lang="en-US" sz="2400" b="0" i="0" u="none" strike="noStrike" baseline="0" dirty="0">
                <a:latin typeface="Dosis-Regular"/>
              </a:rPr>
              <a:t> </a:t>
            </a:r>
            <a:r>
              <a:rPr lang="en-US" sz="2400" b="0" i="0" u="none" strike="noStrike" baseline="0" dirty="0" err="1">
                <a:latin typeface="Dosis-Regular"/>
              </a:rPr>
              <a:t>untuk</a:t>
            </a:r>
            <a:r>
              <a:rPr lang="en-US" sz="2400" b="0" i="0" u="none" strike="noStrike" baseline="0" dirty="0">
                <a:latin typeface="Dosis-Regular"/>
              </a:rPr>
              <a:t> modeling.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Dosis-Regular"/>
              </a:rPr>
              <a:t>Check Categorical Features, Missing Value Checking, Missing Values Filling, </a:t>
            </a:r>
          </a:p>
          <a:p>
            <a:r>
              <a:rPr lang="en-US" sz="2400" b="0" i="0" u="none" strike="noStrike" baseline="0" dirty="0">
                <a:latin typeface="Dosis-Regular"/>
              </a:rPr>
              <a:t>EXPLORATORY DATA ANALYSIS</a:t>
            </a:r>
          </a:p>
          <a:p>
            <a:pPr marL="0" indent="0" algn="l">
              <a:buNone/>
            </a:pPr>
            <a:r>
              <a:rPr lang="en-US" sz="2400" dirty="0">
                <a:latin typeface="Dosis-Regular"/>
              </a:rPr>
              <a:t>Heatmap matplotlib, matrix correlation</a:t>
            </a:r>
          </a:p>
          <a:p>
            <a:r>
              <a:rPr lang="en-US" sz="2400" dirty="0">
                <a:latin typeface="Dosis-Regular"/>
              </a:rPr>
              <a:t>FEATURE SCALING AND TRANSFORMATION</a:t>
            </a:r>
          </a:p>
          <a:p>
            <a:pPr marL="0" indent="0">
              <a:buNone/>
            </a:pPr>
            <a:r>
              <a:rPr lang="en-US" sz="2400" dirty="0">
                <a:latin typeface="Dosis-Regular"/>
              </a:rPr>
              <a:t>One Hot Encoding, Standardization, Transformed </a:t>
            </a:r>
            <a:r>
              <a:rPr lang="en-US" sz="2400" dirty="0" err="1">
                <a:latin typeface="Dosis-Regular"/>
              </a:rPr>
              <a:t>Dataframe</a:t>
            </a:r>
            <a:r>
              <a:rPr lang="en-US" sz="2400" dirty="0">
                <a:latin typeface="Dosis-Regular"/>
              </a:rPr>
              <a:t>, Separated Data</a:t>
            </a:r>
          </a:p>
          <a:p>
            <a:r>
              <a:rPr lang="en-US" sz="2400" b="0" i="0" u="none" strike="noStrike" baseline="0" dirty="0">
                <a:latin typeface="Dosis-Regular"/>
              </a:rPr>
              <a:t>MODELING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latin typeface="Dosis-Regular"/>
              </a:rPr>
              <a:t>Logistic Regression</a:t>
            </a:r>
            <a:r>
              <a:rPr lang="en-US" sz="2400" dirty="0">
                <a:latin typeface="Dosis-Regular"/>
              </a:rPr>
              <a:t>, Train-Test Split, Training Random Forest, </a:t>
            </a:r>
            <a:endParaRPr lang="en-US" sz="2400" b="0" i="0" u="none" strike="noStrike" baseline="0" dirty="0">
              <a:latin typeface="Dosis-Regular"/>
            </a:endParaRPr>
          </a:p>
          <a:p>
            <a:pPr marL="0" indent="0" algn="l">
              <a:buNone/>
            </a:pPr>
            <a:endParaRPr lang="en-US" sz="2400" b="0" i="0" u="none" strike="noStrike" baseline="0" dirty="0">
              <a:latin typeface="Dosi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86313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06A6B4-B73F-5AB7-A2C5-25241BEE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0757" y="3593375"/>
            <a:ext cx="6930486" cy="302186"/>
          </a:xfrm>
        </p:spPr>
        <p:txBody>
          <a:bodyPr/>
          <a:lstStyle/>
          <a:p>
            <a:pPr algn="ctr"/>
            <a:r>
              <a:rPr lang="en-US" dirty="0"/>
              <a:t>https://github.com/mp352/Home-Credit-Indonesia-Data-Scientist-Virtual-Internship-Program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1D3626A-5B8A-33C9-683B-EEECDF2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618" y="3113532"/>
            <a:ext cx="5974763" cy="630936"/>
          </a:xfrm>
        </p:spPr>
        <p:txBody>
          <a:bodyPr/>
          <a:lstStyle/>
          <a:p>
            <a:r>
              <a:rPr lang="en-US" dirty="0"/>
              <a:t>Link 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36112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1D3626A-5B8A-33C9-683B-EEECDF2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618" y="3113532"/>
            <a:ext cx="5974763" cy="630936"/>
          </a:xfrm>
        </p:spPr>
        <p:txBody>
          <a:bodyPr/>
          <a:lstStyle/>
          <a:p>
            <a:r>
              <a:rPr lang="en-US" dirty="0"/>
              <a:t>THANKYOU :)</a:t>
            </a:r>
          </a:p>
        </p:txBody>
      </p:sp>
    </p:spTree>
    <p:extLst>
      <p:ext uri="{BB962C8B-B14F-4D97-AF65-F5344CB8AC3E}">
        <p14:creationId xmlns:p14="http://schemas.microsoft.com/office/powerpoint/2010/main" val="25627301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Timeline_WAC_LH - v2" id="{C490F22C-BCE6-4049-96E9-DC11EF4DCC46}" vid="{AA5619E9-B2EB-4B47-8E48-7B1F4A347B9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11B2B9-8CE5-4E5A-B70F-6B056FE844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{AF503A21-34C2-47B9-91BD-A7A87492E2A8}tf16411242_win32</Template>
  <TotalTime>56</TotalTime>
  <Words>755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ArialMT</vt:lpstr>
      <vt:lpstr>Avenir Next LT Pro Light</vt:lpstr>
      <vt:lpstr>Dosis-Bold</vt:lpstr>
      <vt:lpstr>Dosis-Regular</vt:lpstr>
      <vt:lpstr>Nunito-Sans</vt:lpstr>
      <vt:lpstr>Speak Pro</vt:lpstr>
      <vt:lpstr>2_Office Theme</vt:lpstr>
      <vt:lpstr> Wahida hamida bahar</vt:lpstr>
      <vt:lpstr>Product Roadmap</vt:lpstr>
      <vt:lpstr>1. PROBLEM YANG INGIN DISELESAIKAN</vt:lpstr>
      <vt:lpstr>2. DATASET YANG DIMILIKI </vt:lpstr>
      <vt:lpstr>PowerPoint Presentation</vt:lpstr>
      <vt:lpstr>3. INSIGHT YANG DITEMUKAN DARI DATA </vt:lpstr>
      <vt:lpstr>4. YANG TELAH DILAKUKAN DALAM MEMBUAT MODEL</vt:lpstr>
      <vt:lpstr>Link GitHub repository</vt:lpstr>
      <vt:lpstr>THANKYOU 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Wahida hamida bahar</dc:title>
  <dc:creator>Wahida Hamida Bahar</dc:creator>
  <cp:lastModifiedBy>Wahida Hamida Bahar</cp:lastModifiedBy>
  <cp:revision>1</cp:revision>
  <dcterms:created xsi:type="dcterms:W3CDTF">2022-08-28T03:11:52Z</dcterms:created>
  <dcterms:modified xsi:type="dcterms:W3CDTF">2022-08-28T04:08:19Z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