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66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F5C"/>
    <a:srgbClr val="FC5B4A"/>
    <a:srgbClr val="000000"/>
    <a:srgbClr val="A7D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Styl pośredni 4 — Ak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Styl jasny 3 — Ak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1" autoAdjust="0"/>
    <p:restoredTop sz="94660"/>
  </p:normalViewPr>
  <p:slideViewPr>
    <p:cSldViewPr>
      <p:cViewPr varScale="1">
        <p:scale>
          <a:sx n="88" d="100"/>
          <a:sy n="8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0993-BBFD-4F33-8C0F-CB4C5485F7D8}" type="datetimeFigureOut">
              <a:rPr lang="pl-PL" smtClean="0"/>
              <a:t>2017-06-21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C027-90D0-461F-954D-847485B291E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0993-BBFD-4F33-8C0F-CB4C5485F7D8}" type="datetimeFigureOut">
              <a:rPr lang="pl-PL" smtClean="0"/>
              <a:t>2017-06-21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C027-90D0-461F-954D-847485B291E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0993-BBFD-4F33-8C0F-CB4C5485F7D8}" type="datetimeFigureOut">
              <a:rPr lang="pl-PL" smtClean="0"/>
              <a:t>2017-06-21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C027-90D0-461F-954D-847485B291E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0993-BBFD-4F33-8C0F-CB4C5485F7D8}" type="datetimeFigureOut">
              <a:rPr lang="pl-PL" smtClean="0"/>
              <a:t>2017-06-21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C027-90D0-461F-954D-847485B291E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0993-BBFD-4F33-8C0F-CB4C5485F7D8}" type="datetimeFigureOut">
              <a:rPr lang="pl-PL" smtClean="0"/>
              <a:t>2017-06-21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C027-90D0-461F-954D-847485B291E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0993-BBFD-4F33-8C0F-CB4C5485F7D8}" type="datetimeFigureOut">
              <a:rPr lang="pl-PL" smtClean="0"/>
              <a:t>2017-06-21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C027-90D0-461F-954D-847485B291E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0993-BBFD-4F33-8C0F-CB4C5485F7D8}" type="datetimeFigureOut">
              <a:rPr lang="pl-PL" smtClean="0"/>
              <a:t>2017-06-21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C027-90D0-461F-954D-847485B291E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0993-BBFD-4F33-8C0F-CB4C5485F7D8}" type="datetimeFigureOut">
              <a:rPr lang="pl-PL" smtClean="0"/>
              <a:t>2017-06-21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C027-90D0-461F-954D-847485B291E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0993-BBFD-4F33-8C0F-CB4C5485F7D8}" type="datetimeFigureOut">
              <a:rPr lang="pl-PL" smtClean="0"/>
              <a:t>2017-06-21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C027-90D0-461F-954D-847485B291E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0993-BBFD-4F33-8C0F-CB4C5485F7D8}" type="datetimeFigureOut">
              <a:rPr lang="pl-PL" smtClean="0"/>
              <a:t>2017-06-21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C027-90D0-461F-954D-847485B291EB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0993-BBFD-4F33-8C0F-CB4C5485F7D8}" type="datetimeFigureOut">
              <a:rPr lang="pl-PL" smtClean="0"/>
              <a:t>2017-06-21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52C027-90D0-461F-954D-847485B291EB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852C027-90D0-461F-954D-847485B291EB}" type="slidenum">
              <a:rPr lang="pl-PL" smtClean="0"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8F30993-BBFD-4F33-8C0F-CB4C5485F7D8}" type="datetimeFigureOut">
              <a:rPr lang="pl-PL" smtClean="0"/>
              <a:t>2017-06-21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67544" y="2204864"/>
            <a:ext cx="7543800" cy="1081807"/>
          </a:xfrm>
        </p:spPr>
        <p:txBody>
          <a:bodyPr>
            <a:noAutofit/>
          </a:bodyPr>
          <a:lstStyle/>
          <a:p>
            <a:pPr algn="ctr"/>
            <a:r>
              <a:rPr lang="pl-PL" b="1" i="1" dirty="0" smtClean="0"/>
              <a:t>Optymalizacja </a:t>
            </a:r>
            <a:endParaRPr lang="pl-PL" b="1" i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35696" y="4509120"/>
            <a:ext cx="6400800" cy="1752600"/>
          </a:xfrm>
        </p:spPr>
        <p:txBody>
          <a:bodyPr/>
          <a:lstStyle/>
          <a:p>
            <a:pPr algn="r"/>
            <a:r>
              <a:rPr lang="pl-PL" sz="2400" i="1" dirty="0" smtClean="0">
                <a:solidFill>
                  <a:schemeClr val="tx2"/>
                </a:solidFill>
                <a:latin typeface="+mj-lt"/>
              </a:rPr>
              <a:t>Magdalena Żarek</a:t>
            </a:r>
          </a:p>
          <a:p>
            <a:pPr algn="r"/>
            <a:r>
              <a:rPr lang="pl-PL" sz="2400" i="1" dirty="0" smtClean="0">
                <a:solidFill>
                  <a:schemeClr val="tx2"/>
                </a:solidFill>
                <a:latin typeface="+mj-lt"/>
              </a:rPr>
              <a:t>Mateusz Przyborowski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05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619672" y="2564904"/>
            <a:ext cx="5328592" cy="1015663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pl-PL" sz="6000" b="1" i="1" dirty="0" smtClean="0">
                <a:solidFill>
                  <a:schemeClr val="tx2"/>
                </a:solidFill>
                <a:latin typeface="+mj-lt"/>
              </a:rPr>
              <a:t>Projekt nr 3</a:t>
            </a:r>
            <a:endParaRPr lang="pl-PL" sz="6000" b="1" i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168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110860"/>
              </p:ext>
            </p:extLst>
          </p:nvPr>
        </p:nvGraphicFramePr>
        <p:xfrm>
          <a:off x="689585" y="1772816"/>
          <a:ext cx="6840761" cy="1872207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88477"/>
                <a:gridCol w="564907"/>
                <a:gridCol w="564907"/>
                <a:gridCol w="564907"/>
                <a:gridCol w="565645"/>
                <a:gridCol w="565645"/>
                <a:gridCol w="565645"/>
                <a:gridCol w="565645"/>
                <a:gridCol w="565645"/>
                <a:gridCol w="570063"/>
                <a:gridCol w="570063"/>
                <a:gridCol w="589212"/>
              </a:tblGrid>
              <a:tr h="2605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</a:rPr>
                        <a:t>Testy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effectLst/>
                        </a:rPr>
                        <a:t>0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effectLst/>
                        </a:rPr>
                        <a:t>1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effectLst/>
                        </a:rPr>
                        <a:t>2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effectLst/>
                        </a:rPr>
                        <a:t>3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effectLst/>
                        </a:rPr>
                        <a:t>4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effectLst/>
                        </a:rPr>
                        <a:t>5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effectLst/>
                        </a:rPr>
                        <a:t>6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effectLst/>
                        </a:rPr>
                        <a:t>7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effectLst/>
                        </a:rPr>
                        <a:t>8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effectLst/>
                        </a:rPr>
                        <a:t>9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effectLst/>
                        </a:rPr>
                        <a:t>10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372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Dane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100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200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500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2000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5000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10000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20000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50000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372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Wynik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effectLst/>
                        </a:rPr>
                        <a:t>2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53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115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302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585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1174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2754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5761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11492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26428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372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40%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45%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53%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57,5%</a:t>
                      </a:r>
                      <a:endParaRPr lang="pl-PL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60,4%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58,5%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58,7%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55,1%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57,6%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57,5%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52,9%</a:t>
                      </a:r>
                      <a:endParaRPr lang="pl-PL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pole tekstowe 2"/>
          <p:cNvSpPr txBox="1"/>
          <p:nvPr/>
        </p:nvSpPr>
        <p:spPr>
          <a:xfrm>
            <a:off x="689585" y="766444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Poniższa tabela prezentuje wyniki redukcji etatów w sieci szpiegowskiej zadanej przez kolejne pliki testowe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754491" y="4149080"/>
            <a:ext cx="6922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gdzie</a:t>
            </a:r>
            <a:r>
              <a:rPr lang="en-GB" dirty="0"/>
              <a:t>:</a:t>
            </a:r>
            <a:endParaRPr lang="pl-PL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i="1" dirty="0" smtClean="0"/>
              <a:t>Dane</a:t>
            </a:r>
            <a:r>
              <a:rPr lang="pl-PL" dirty="0" smtClean="0"/>
              <a:t> - zadana </a:t>
            </a:r>
            <a:r>
              <a:rPr lang="pl-PL" dirty="0"/>
              <a:t>w problemie liczba pracowników,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i="1" dirty="0" smtClean="0"/>
              <a:t>Wynik</a:t>
            </a:r>
            <a:r>
              <a:rPr lang="pl-PL" dirty="0" smtClean="0"/>
              <a:t> - zminimalizowana </a:t>
            </a:r>
            <a:r>
              <a:rPr lang="pl-PL" dirty="0"/>
              <a:t>liczba pracowników przy zachowaniu założeń o zdolności operacyjnej poszczególnych wydziałów,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i="1" dirty="0" smtClean="0"/>
              <a:t>%</a:t>
            </a:r>
            <a:r>
              <a:rPr lang="pl-PL" dirty="0" smtClean="0"/>
              <a:t> - udział </a:t>
            </a:r>
            <a:r>
              <a:rPr lang="pl-PL" dirty="0"/>
              <a:t>procentowy </a:t>
            </a:r>
            <a:r>
              <a:rPr lang="pl-PL" dirty="0" smtClean="0"/>
              <a:t>„zbędnych” pracowników </a:t>
            </a:r>
            <a:r>
              <a:rPr lang="pl-PL" dirty="0"/>
              <a:t>w odniesieniu </a:t>
            </a:r>
            <a:r>
              <a:rPr lang="pl-PL" dirty="0" smtClean="0"/>
              <a:t>do wszystkich </a:t>
            </a:r>
            <a:r>
              <a:rPr lang="pl-PL" dirty="0"/>
              <a:t>zatrudnionych. </a:t>
            </a:r>
          </a:p>
        </p:txBody>
      </p:sp>
    </p:spTree>
    <p:extLst>
      <p:ext uri="{BB962C8B-B14F-4D97-AF65-F5344CB8AC3E}">
        <p14:creationId xmlns:p14="http://schemas.microsoft.com/office/powerpoint/2010/main" val="392646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81606" y="1484784"/>
            <a:ext cx="69587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Wnioski:</a:t>
            </a:r>
          </a:p>
          <a:p>
            <a:endParaRPr lang="pl-P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Łatwe do sformułowania problemy liniowe mogą być bardzo złożone obliczeniowo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Problem optymalizacji struktury sieci szpiegowskiej wykazał, że zwolnienie nawet ponad 40% pracowników nie wpłynie na funkcjonalność struktury organizacji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6885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619672" y="2564904"/>
            <a:ext cx="5328592" cy="1015663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pl-PL" sz="6000" b="1" i="1" dirty="0" smtClean="0">
                <a:solidFill>
                  <a:schemeClr val="tx2"/>
                </a:solidFill>
                <a:latin typeface="+mj-lt"/>
              </a:rPr>
              <a:t>Projekt nr 1</a:t>
            </a:r>
            <a:endParaRPr lang="pl-PL" sz="6000" b="1" i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584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565270"/>
              </p:ext>
            </p:extLst>
          </p:nvPr>
        </p:nvGraphicFramePr>
        <p:xfrm>
          <a:off x="683568" y="1484784"/>
          <a:ext cx="7272808" cy="3528389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04056"/>
                <a:gridCol w="792088"/>
                <a:gridCol w="864096"/>
                <a:gridCol w="898356"/>
                <a:gridCol w="901844"/>
                <a:gridCol w="432048"/>
                <a:gridCol w="1080120"/>
                <a:gridCol w="1008112"/>
                <a:gridCol w="792088"/>
              </a:tblGrid>
              <a:tr h="6032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 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 err="1">
                          <a:effectLst/>
                        </a:rPr>
                        <a:t>lexi_min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 err="1">
                          <a:effectLst/>
                        </a:rPr>
                        <a:t>lexi_max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 err="1">
                          <a:effectLst/>
                        </a:rPr>
                        <a:t>max_wsp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 err="1">
                          <a:effectLst/>
                        </a:rPr>
                        <a:t>min_wsp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los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 err="1">
                          <a:effectLst/>
                        </a:rPr>
                        <a:t>max_wzrost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 err="1">
                          <a:effectLst/>
                        </a:rPr>
                        <a:t>min_wzrost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gradient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25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1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25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2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25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3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2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6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2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2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1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2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2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2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25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4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25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5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2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2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2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2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2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2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2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2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25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6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25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7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0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0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25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8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16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14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13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13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10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6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13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6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25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9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2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2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2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2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2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2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2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2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25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10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12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2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6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6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9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</a:rPr>
                        <a:t>3</a:t>
                      </a:r>
                      <a:endParaRPr lang="pl-PL" sz="140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6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</a:rPr>
                        <a:t>7</a:t>
                      </a:r>
                      <a:endParaRPr lang="pl-PL" sz="1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pole tekstowe 2"/>
          <p:cNvSpPr txBox="1"/>
          <p:nvPr/>
        </p:nvSpPr>
        <p:spPr>
          <a:xfrm>
            <a:off x="827584" y="692696"/>
            <a:ext cx="6624736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pl-PL" dirty="0" smtClean="0"/>
              <a:t>Poniższa tabela pokazuje liczbę kroków wykonanych przez metodę sympleks z użyciem zaimplementowanych zasad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971600" y="551723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g</a:t>
            </a:r>
            <a:r>
              <a:rPr lang="pl-PL" dirty="0" smtClean="0"/>
              <a:t>dzie numery 1-10 oznaczają kolejne pliki testowe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069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971600" y="980728"/>
            <a:ext cx="67687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Zaimplementowane zasady</a:t>
            </a:r>
            <a:r>
              <a:rPr lang="pl-PL" dirty="0" smtClean="0"/>
              <a:t>:</a:t>
            </a:r>
          </a:p>
          <a:p>
            <a:endParaRPr lang="pl-PL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b="1" dirty="0" err="1"/>
              <a:t>lexi_min</a:t>
            </a:r>
            <a:r>
              <a:rPr lang="pl-PL" dirty="0"/>
              <a:t> – wybór zmiennej o najmniejszym leksykograficznie indeksie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b="1" dirty="0" err="1"/>
              <a:t>lexi_max</a:t>
            </a:r>
            <a:r>
              <a:rPr lang="pl-PL" dirty="0"/>
              <a:t> – wybór zmiennej o największym leksykograficznie indeksie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b="1" dirty="0" err="1"/>
              <a:t>max_wsp</a:t>
            </a:r>
            <a:r>
              <a:rPr lang="pl-PL" dirty="0"/>
              <a:t> – wybór zmiennej o największym współczynniku funkcji celu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b="1" dirty="0" err="1"/>
              <a:t>min_wsp</a:t>
            </a:r>
            <a:r>
              <a:rPr lang="pl-PL" dirty="0"/>
              <a:t> – wybór zmiennej o najmniejszym współczynniku funkcji celu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b="1" dirty="0"/>
              <a:t>los</a:t>
            </a:r>
            <a:r>
              <a:rPr lang="pl-PL" dirty="0"/>
              <a:t> – wybór losowego wierzchołka (wyniki uśrednione)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b="1" dirty="0" err="1"/>
              <a:t>max_wzrost</a:t>
            </a:r>
            <a:r>
              <a:rPr lang="pl-PL" b="1" dirty="0"/>
              <a:t> </a:t>
            </a:r>
            <a:r>
              <a:rPr lang="pl-PL" dirty="0"/>
              <a:t>– wybór zmiennej, która prowadzi do największego wzrostu funkcji celu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b="1" dirty="0" err="1"/>
              <a:t>min_wzrost</a:t>
            </a:r>
            <a:r>
              <a:rPr lang="pl-PL" b="1" dirty="0"/>
              <a:t> </a:t>
            </a:r>
            <a:r>
              <a:rPr lang="pl-PL" dirty="0"/>
              <a:t>– wybór zmiennej, która prowadzi do najmniejszego wzrostu funkcji celu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b="1" dirty="0"/>
              <a:t>gradient</a:t>
            </a:r>
            <a:r>
              <a:rPr lang="pl-PL" dirty="0"/>
              <a:t> – wybór zmiennej, która prowadzi do wierzchołka w kierunku najbliższym gradientowi funkcji celu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5953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735562" y="1124743"/>
            <a:ext cx="6912768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sz="2400" dirty="0" smtClean="0"/>
              <a:t>Wnioski:</a:t>
            </a:r>
          </a:p>
          <a:p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Niezależnie od wybranej metody poprawność wyniku optymalizacji pozostaje bez zmian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Najlepszą metodą z wyżej zaprezentowanych pod względem ilości kroków jest </a:t>
            </a:r>
            <a:r>
              <a:rPr lang="pl-PL" sz="2400" b="1" dirty="0" smtClean="0"/>
              <a:t>gradient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Wybór metody nie wpływa na istnienie rozwiązania problemu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W przypadku niektórych złożonych problemów wybór metody przyczynia się do znacznej redukcji liczby kroków </a:t>
            </a:r>
          </a:p>
          <a:p>
            <a:endParaRPr lang="pl-PL" sz="2400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0091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619672" y="2564904"/>
            <a:ext cx="5328592" cy="1015663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pl-PL" sz="6000" b="1" i="1" dirty="0" smtClean="0">
                <a:solidFill>
                  <a:schemeClr val="tx2"/>
                </a:solidFill>
                <a:latin typeface="+mj-lt"/>
              </a:rPr>
              <a:t>Projekt nr 2</a:t>
            </a:r>
            <a:endParaRPr lang="pl-PL" sz="6000" b="1" i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106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58686" y="764704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poniższej tabeli  zaprezentowaliśmy optymalne odpowiedzi dla danych ruchów przeciwnika zależnie od liczby oczek na naszej kostce (oznaczonej jako X).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967971"/>
              </p:ext>
            </p:extLst>
          </p:nvPr>
        </p:nvGraphicFramePr>
        <p:xfrm>
          <a:off x="1043608" y="2132856"/>
          <a:ext cx="6264696" cy="3312369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430712"/>
                <a:gridCol w="958496"/>
                <a:gridCol w="958496"/>
                <a:gridCol w="958496"/>
                <a:gridCol w="958496"/>
              </a:tblGrid>
              <a:tr h="6174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Ruch przeciwnika / </a:t>
                      </a:r>
                      <a:br>
                        <a:rPr lang="pl-PL" sz="1600" dirty="0">
                          <a:effectLst/>
                        </a:rPr>
                      </a:br>
                      <a:r>
                        <a:rPr lang="pl-PL" sz="1600" dirty="0">
                          <a:effectLst/>
                        </a:rPr>
                        <a:t>Liczba oczek</a:t>
                      </a:r>
                      <a:endParaRPr lang="pl-PL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X = 1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X = 2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X = 3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X= 4</a:t>
                      </a:r>
                      <a:endParaRPr lang="pl-PL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94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BRAK</a:t>
                      </a:r>
                      <a:endParaRPr lang="pl-PL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(1,1)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(1,2)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(1,3)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(1,4)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994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(1,1)</a:t>
                      </a:r>
                      <a:endParaRPr lang="pl-PL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(1,2)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(1,2)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(1,3)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(1,4)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4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(1,2)</a:t>
                      </a:r>
                      <a:endParaRPr lang="pl-PL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(1,3)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(1,3)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(1,3)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(1,4)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4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(1,3)</a:t>
                      </a:r>
                      <a:endParaRPr lang="pl-PL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(1,4)</a:t>
                      </a:r>
                      <a:endParaRPr lang="pl-PL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(1,4)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(1,4)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(1,4)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4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(1,4)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(2,2)</a:t>
                      </a:r>
                      <a:endParaRPr lang="pl-PL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(2,2)</a:t>
                      </a:r>
                      <a:endParaRPr lang="pl-PL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(2,3)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(2,4)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4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(2,1)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(2,2)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(2,2)</a:t>
                      </a:r>
                      <a:endParaRPr lang="pl-PL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(2,3)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(2,4)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4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(2,2)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(2,3)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Bluff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(2,3)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(2,4)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4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(2,3)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(2,4)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Bluff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Bluff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(2,4)</a:t>
                      </a:r>
                      <a:endParaRPr lang="pl-PL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94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(2,4)</a:t>
                      </a:r>
                      <a:endParaRPr lang="pl-PL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Bluff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Bluff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>
                          <a:effectLst/>
                        </a:rPr>
                        <a:t>Bluff</a:t>
                      </a:r>
                      <a:endParaRPr lang="pl-PL" sz="140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600" dirty="0">
                          <a:effectLst/>
                        </a:rPr>
                        <a:t>Bluff</a:t>
                      </a:r>
                      <a:endParaRPr lang="pl-PL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97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05576"/>
              </p:ext>
            </p:extLst>
          </p:nvPr>
        </p:nvGraphicFramePr>
        <p:xfrm>
          <a:off x="1875890" y="2276872"/>
          <a:ext cx="4824540" cy="266429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64908"/>
                <a:gridCol w="964908"/>
                <a:gridCol w="964908"/>
                <a:gridCol w="964908"/>
                <a:gridCol w="964908"/>
              </a:tblGrid>
              <a:tr h="532859">
                <a:tc>
                  <a:txBody>
                    <a:bodyPr/>
                    <a:lstStyle/>
                    <a:p>
                      <a:pPr algn="ctr" fontAlgn="b"/>
                      <a:endParaRPr lang="pl-P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 smtClean="0">
                          <a:effectLst/>
                        </a:rPr>
                        <a:t>Y = 1</a:t>
                      </a:r>
                      <a:endParaRPr lang="pl-PL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 smtClean="0">
                          <a:effectLst/>
                        </a:rPr>
                        <a:t>Y = 2</a:t>
                      </a:r>
                      <a:endParaRPr lang="pl-PL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 smtClean="0">
                          <a:effectLst/>
                        </a:rPr>
                        <a:t>Y = 3</a:t>
                      </a:r>
                      <a:endParaRPr lang="pl-PL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 smtClean="0">
                          <a:effectLst/>
                        </a:rPr>
                        <a:t>Y =4</a:t>
                      </a:r>
                      <a:endParaRPr lang="pl-PL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 smtClean="0">
                          <a:effectLst/>
                        </a:rPr>
                        <a:t>X = 1</a:t>
                      </a:r>
                      <a:endParaRPr lang="pl-PL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u="none" strike="noStrike" dirty="0" smtClean="0">
                          <a:effectLst/>
                        </a:rPr>
                        <a:t>W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u="none" strike="noStrike" dirty="0" smtClean="0">
                          <a:effectLst/>
                        </a:rPr>
                        <a:t>W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u="none" strike="noStrike" dirty="0" smtClean="0">
                          <a:effectLst/>
                        </a:rPr>
                        <a:t>P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7F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u="none" strike="noStrike" dirty="0" smtClean="0">
                          <a:effectLst/>
                        </a:rPr>
                        <a:t>P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7F5C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 smtClean="0">
                          <a:effectLst/>
                        </a:rPr>
                        <a:t>X = 2</a:t>
                      </a:r>
                      <a:endParaRPr lang="pl-PL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u="none" strike="noStrike" dirty="0" smtClean="0">
                          <a:effectLst/>
                        </a:rPr>
                        <a:t>P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7F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u="none" strike="noStrike" dirty="0" smtClean="0">
                          <a:effectLst/>
                        </a:rPr>
                        <a:t>P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7F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u="none" strike="noStrike" dirty="0" smtClean="0">
                          <a:effectLst/>
                        </a:rPr>
                        <a:t>W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u="none" strike="noStrike" dirty="0" smtClean="0">
                          <a:effectLst/>
                        </a:rPr>
                        <a:t>W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46A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 smtClean="0">
                          <a:effectLst/>
                        </a:rPr>
                        <a:t>X = 3</a:t>
                      </a:r>
                      <a:endParaRPr lang="pl-PL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u="none" strike="noStrike" dirty="0" smtClean="0">
                          <a:effectLst/>
                        </a:rPr>
                        <a:t>W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u="none" strike="noStrike" dirty="0" smtClean="0">
                          <a:effectLst/>
                        </a:rPr>
                        <a:t>P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7F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u="none" strike="noStrike" dirty="0" smtClean="0">
                          <a:effectLst/>
                        </a:rPr>
                        <a:t>W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u="none" strike="noStrike" dirty="0" smtClean="0">
                          <a:effectLst/>
                        </a:rPr>
                        <a:t>W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46A"/>
                    </a:solidFill>
                  </a:tcPr>
                </a:tc>
              </a:tr>
              <a:tr h="53285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1" u="none" strike="noStrike" dirty="0" smtClean="0">
                          <a:effectLst/>
                        </a:rPr>
                        <a:t>X = 4</a:t>
                      </a:r>
                      <a:endParaRPr lang="pl-PL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u="none" strike="noStrike" dirty="0" smtClean="0">
                          <a:effectLst/>
                        </a:rPr>
                        <a:t>W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46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u="none" strike="noStrike" dirty="0" smtClean="0">
                          <a:effectLst/>
                        </a:rPr>
                        <a:t>P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7F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u="none" strike="noStrike" dirty="0" smtClean="0">
                          <a:effectLst/>
                        </a:rPr>
                        <a:t>P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7F5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800" b="0" u="none" strike="noStrike" dirty="0" smtClean="0">
                          <a:effectLst/>
                        </a:rPr>
                        <a:t>P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7F5C"/>
                    </a:solidFill>
                  </a:tcPr>
                </a:tc>
              </a:tr>
            </a:tbl>
          </a:graphicData>
        </a:graphic>
      </p:graphicFrame>
      <p:sp>
        <p:nvSpPr>
          <p:cNvPr id="4" name="pole tekstowe 3"/>
          <p:cNvSpPr txBox="1"/>
          <p:nvPr/>
        </p:nvSpPr>
        <p:spPr>
          <a:xfrm>
            <a:off x="687760" y="1052736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 poniższej tabeli zaprezentowaliśmy wyniki całych gier przeprowadzonych zgodnie z opracowaną strategią.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2968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899592" y="1268760"/>
            <a:ext cx="70567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Wnioski:</a:t>
            </a:r>
          </a:p>
          <a:p>
            <a:endParaRPr lang="pl-PL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Strategia opracowana na potrzeby rozwiązania problemu liniowego może w rzeczywistości okazać się nieidealną, ale jest to jedyna jaką da się zasymulować komputerowo (z popularnym zasobem sprzętowym i ograniczonym czasem)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 dirty="0" smtClean="0"/>
              <a:t>Nie istnieje strategia gwarantująca zwycięstwo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42387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yleganie">
  <a:themeElements>
    <a:clrScheme name="Przylegani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akiet 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zylegani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267</TotalTime>
  <Words>653</Words>
  <Application>Microsoft Office PowerPoint</Application>
  <PresentationFormat>Pokaz na ekranie (4:3)</PresentationFormat>
  <Paragraphs>260</Paragraphs>
  <Slides>12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Przyleganie</vt:lpstr>
      <vt:lpstr>Optymalizacja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Optymalizacja</dc:title>
  <dc:creator>Magdalena Żarek</dc:creator>
  <cp:lastModifiedBy>Magdalena Żarek</cp:lastModifiedBy>
  <cp:revision>16</cp:revision>
  <dcterms:created xsi:type="dcterms:W3CDTF">2017-06-20T16:24:39Z</dcterms:created>
  <dcterms:modified xsi:type="dcterms:W3CDTF">2017-06-21T07:07:31Z</dcterms:modified>
</cp:coreProperties>
</file>