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pg1\Documents\GitHub\RPrograms\DataWrangling2022\Laboratorio7\Factura_cost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pg1\Documents\GitHub\RPrograms\DataWrangling2022\Laboratorio7\Factura_cost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419"/>
              <a:t>Comparación</a:t>
            </a:r>
            <a:r>
              <a:rPr lang="es-419" baseline="0"/>
              <a:t> de Ingreso y Costos - 2017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Hoja3!$A$1:$B$1</c:f>
              <c:strCache>
                <c:ptCount val="2"/>
                <c:pt idx="0">
                  <c:v>Total_Facturado</c:v>
                </c:pt>
                <c:pt idx="1">
                  <c:v>Total_Costos</c:v>
                </c:pt>
              </c:strCache>
            </c:strRef>
          </c:cat>
          <c:val>
            <c:numRef>
              <c:f>Hoja3!$A$2:$B$2</c:f>
              <c:numCache>
                <c:formatCode>0.00%</c:formatCode>
                <c:ptCount val="2"/>
                <c:pt idx="0" formatCode="0%">
                  <c:v>1</c:v>
                </c:pt>
                <c:pt idx="1">
                  <c:v>0.76800000000000002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B1-4B57-9A94-663F4FC8EC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4446640"/>
        <c:axId val="1624457040"/>
      </c:barChart>
      <c:catAx>
        <c:axId val="162444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1624457040"/>
        <c:crosses val="autoZero"/>
        <c:auto val="1"/>
        <c:lblAlgn val="ctr"/>
        <c:lblOffset val="100"/>
        <c:noMultiLvlLbl val="0"/>
      </c:catAx>
      <c:valAx>
        <c:axId val="162445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162444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419" sz="1600" b="0" i="0" baseline="0">
                <a:effectLst/>
              </a:rPr>
              <a:t>Comparación de Ingreso y Costos - 2018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Hoja4!$A$1:$B$1</c:f>
              <c:strCache>
                <c:ptCount val="2"/>
                <c:pt idx="0">
                  <c:v>Total_Facturado</c:v>
                </c:pt>
                <c:pt idx="1">
                  <c:v>Total_Costos</c:v>
                </c:pt>
              </c:strCache>
            </c:strRef>
          </c:cat>
          <c:val>
            <c:numRef>
              <c:f>Hoja4!$A$2:$B$2</c:f>
              <c:numCache>
                <c:formatCode>0.00%</c:formatCode>
                <c:ptCount val="2"/>
                <c:pt idx="0" formatCode="0%">
                  <c:v>1</c:v>
                </c:pt>
                <c:pt idx="1">
                  <c:v>0.82599999999999996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F7-4EE9-9FFD-8CAD772A0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6880720"/>
        <c:axId val="1776887792"/>
      </c:barChart>
      <c:catAx>
        <c:axId val="177688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1776887792"/>
        <c:crosses val="autoZero"/>
        <c:auto val="1"/>
        <c:lblAlgn val="ctr"/>
        <c:lblOffset val="100"/>
        <c:noMultiLvlLbl val="0"/>
      </c:catAx>
      <c:valAx>
        <c:axId val="177688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1776880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16/10/2022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16/10/2022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16/10/2022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16/10/2022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16/10/2022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16/10/2022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16/10/2022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16/10/2022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16/10/2022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16/10/2022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16/10/2022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16/10/2022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16/10/2022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16/10/2022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16/10/2022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16/10/2022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16/10/2022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16/10/2022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s-419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INFORME INVERSIONES EN ENERGÍA, S.A. DE C.V.</a:t>
            </a:r>
            <a:endParaRPr lang="es-ES" sz="7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s-ES" sz="1600" dirty="0"/>
              <a:t>Mario Enrique Pisquiy Gómez, </a:t>
            </a:r>
          </a:p>
          <a:p>
            <a:pPr algn="l" rtl="0"/>
            <a:r>
              <a:rPr lang="es-ES" sz="1600" dirty="0"/>
              <a:t>Carné 2020399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8B955-9872-DFC9-62F4-2672ABE2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Gracias, ¿Alguna pregunta?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654B9-77D6-CCCD-662A-F0A61FDDA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5680" y="6069317"/>
            <a:ext cx="9590550" cy="1333494"/>
          </a:xfrm>
        </p:spPr>
        <p:txBody>
          <a:bodyPr/>
          <a:lstStyle/>
          <a:p>
            <a:r>
              <a:rPr lang="es-419" dirty="0"/>
              <a:t>Contacto: Mario Pisquiy, +502 5533-3475</a:t>
            </a:r>
          </a:p>
        </p:txBody>
      </p:sp>
    </p:spTree>
    <p:extLst>
      <p:ext uri="{BB962C8B-B14F-4D97-AF65-F5344CB8AC3E}">
        <p14:creationId xmlns:p14="http://schemas.microsoft.com/office/powerpoint/2010/main" val="222921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/>
              <a:t>Itinerario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rtl="0"/>
            <a:r>
              <a:rPr lang="es-ES" sz="2400" dirty="0"/>
              <a:t>¿Cuáles son los problemas que encontramos?</a:t>
            </a:r>
          </a:p>
          <a:p>
            <a:pPr rtl="0"/>
            <a:r>
              <a:rPr lang="es-ES" sz="2400" dirty="0"/>
              <a:t>¿Qué podemos hacer?</a:t>
            </a:r>
          </a:p>
          <a:p>
            <a:pPr rtl="0"/>
            <a:r>
              <a:rPr lang="es-ES" sz="2400" dirty="0"/>
              <a:t>¿Qué es lo que queremos lograr?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FB8B9-1EBA-7AF3-C703-DD841B92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fue lo que descubrimos?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9E0A23D6-D314-749C-72AA-5599430A1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3714749"/>
          </a:xfrm>
        </p:spPr>
        <p:txBody>
          <a:bodyPr/>
          <a:lstStyle/>
          <a:p>
            <a:r>
              <a:rPr lang="es-419" dirty="0"/>
              <a:t>Los precios siguen siendo aceptados, estamos fallando en otro apartado</a:t>
            </a:r>
          </a:p>
          <a:p>
            <a:r>
              <a:rPr lang="es-419" dirty="0"/>
              <a:t>Los precios del 2017 y como pueden ser categorizados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19A9A47-652F-AC46-A150-4ED014E2A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2" y="3142721"/>
            <a:ext cx="4897582" cy="264847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B9C9FBA-E3B8-399B-F832-F6B193875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135" y="2995201"/>
            <a:ext cx="5245294" cy="279599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4471A37-90D5-080E-278C-F5226025E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732" y="5950869"/>
            <a:ext cx="4832530" cy="8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4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51111-0C1E-905E-000E-3B259394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/>
          <a:p>
            <a:r>
              <a:rPr lang="es-419" dirty="0"/>
              <a:t>Los costos nos pueden hacer mucho daño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A35205-7DA4-EE72-69C8-87D981D7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594" y="609600"/>
            <a:ext cx="5756611" cy="5756611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92A451E-957B-3FF2-8346-DD87D8066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>
            <a:normAutofit/>
          </a:bodyPr>
          <a:lstStyle/>
          <a:p>
            <a:r>
              <a:rPr lang="en-US" sz="2400" dirty="0"/>
              <a:t>Los </a:t>
            </a:r>
            <a:r>
              <a:rPr lang="en-US" sz="2400" dirty="0" err="1"/>
              <a:t>costos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2017 </a:t>
            </a:r>
            <a:r>
              <a:rPr lang="en-US" sz="2400" dirty="0" err="1"/>
              <a:t>fueron</a:t>
            </a:r>
            <a:r>
              <a:rPr lang="en-US" sz="2400" dirty="0"/>
              <a:t> un 76.8%, </a:t>
            </a:r>
            <a:r>
              <a:rPr lang="en-US" sz="2400" dirty="0" err="1"/>
              <a:t>esto</a:t>
            </a:r>
            <a:r>
              <a:rPr lang="en-US" sz="2400" dirty="0"/>
              <a:t> </a:t>
            </a:r>
            <a:r>
              <a:rPr lang="en-US" sz="2400" dirty="0" err="1"/>
              <a:t>nos</a:t>
            </a:r>
            <a:r>
              <a:rPr lang="en-US" sz="2400" dirty="0"/>
              <a:t> </a:t>
            </a:r>
            <a:r>
              <a:rPr lang="en-US" sz="2400" dirty="0" err="1"/>
              <a:t>llevó</a:t>
            </a:r>
            <a:r>
              <a:rPr lang="en-US" sz="2400" dirty="0"/>
              <a:t> a </a:t>
            </a:r>
            <a:r>
              <a:rPr lang="en-US" sz="2400" dirty="0" err="1"/>
              <a:t>tener</a:t>
            </a:r>
            <a:r>
              <a:rPr lang="en-US" sz="2400" dirty="0"/>
              <a:t> </a:t>
            </a:r>
            <a:r>
              <a:rPr lang="en-US" sz="2400" dirty="0" err="1"/>
              <a:t>ganancias</a:t>
            </a:r>
            <a:r>
              <a:rPr lang="en-US" sz="2400" dirty="0"/>
              <a:t> de $6,360,360 de </a:t>
            </a:r>
            <a:r>
              <a:rPr lang="en-US" sz="2400" dirty="0" err="1"/>
              <a:t>enero</a:t>
            </a:r>
            <a:r>
              <a:rPr lang="en-US" sz="2400" dirty="0"/>
              <a:t> a </a:t>
            </a:r>
            <a:r>
              <a:rPr lang="en-US" sz="2400" dirty="0" err="1"/>
              <a:t>septiembre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94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A22E6-B719-1DFE-BF3D-61261A35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1914"/>
            <a:ext cx="10353762" cy="970450"/>
          </a:xfrm>
        </p:spPr>
        <p:txBody>
          <a:bodyPr/>
          <a:lstStyle/>
          <a:p>
            <a:r>
              <a:rPr lang="es-419" dirty="0"/>
              <a:t>No todo puede ser miel sobre hojuelas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C206DE-E851-1B5B-CD1E-503695303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742" y="868492"/>
            <a:ext cx="10221544" cy="692494"/>
          </a:xfrm>
        </p:spPr>
        <p:txBody>
          <a:bodyPr/>
          <a:lstStyle/>
          <a:p>
            <a:r>
              <a:rPr lang="es-419" dirty="0"/>
              <a:t>Comparativa entre costos e ingresos entre 2017 y 2018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346BBB01-0B18-C643-5B9C-E352D218394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82999772"/>
              </p:ext>
            </p:extLst>
          </p:nvPr>
        </p:nvGraphicFramePr>
        <p:xfrm>
          <a:off x="1046163" y="1716088"/>
          <a:ext cx="4764087" cy="4029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6537827C-6F80-862F-57DB-D63931F1F4B3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362700" y="1716088"/>
          <a:ext cx="4779963" cy="4029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117A2E16-4B08-D255-38EB-40BDA6581A88}"/>
              </a:ext>
            </a:extLst>
          </p:cNvPr>
          <p:cNvSpPr txBox="1"/>
          <p:nvPr/>
        </p:nvSpPr>
        <p:spPr>
          <a:xfrm>
            <a:off x="872742" y="6025721"/>
            <a:ext cx="9424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/>
              <a:t>Los costos aumentaron de 76.8% al 82.60%, las ganancias pasaron de $6,360,360 a $4,770,270, la diferencia es de $1,590,090. La recuperación es una diferencia del 33%.</a:t>
            </a:r>
          </a:p>
        </p:txBody>
      </p:sp>
    </p:spTree>
    <p:extLst>
      <p:ext uri="{BB962C8B-B14F-4D97-AF65-F5344CB8AC3E}">
        <p14:creationId xmlns:p14="http://schemas.microsoft.com/office/powerpoint/2010/main" val="123200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4D234-1A89-CA27-DBB4-C368025C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podemos hacer?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C871D-28C3-08AA-4485-48F0C42B1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Reducción de los costos, fijos y directos</a:t>
            </a:r>
          </a:p>
          <a:p>
            <a:pPr lvl="1"/>
            <a:r>
              <a:rPr lang="es-419" dirty="0"/>
              <a:t>Fijos: Comenzar con el reemplazo de las unidades más antiguas, menor costo en reparación y mantenimiento</a:t>
            </a:r>
          </a:p>
          <a:p>
            <a:pPr lvl="1"/>
            <a:r>
              <a:rPr lang="es-419" dirty="0"/>
              <a:t>Directos: Buscar el reemplazo de refacciones y herramientas más baratas. </a:t>
            </a:r>
            <a:br>
              <a:rPr lang="es-419" dirty="0"/>
            </a:br>
            <a:r>
              <a:rPr lang="es-419" dirty="0"/>
              <a:t>IMPORTANTE: no podemos sacrificar la calidad</a:t>
            </a:r>
          </a:p>
          <a:p>
            <a:pPr marL="36900" indent="0">
              <a:buNone/>
            </a:pPr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3963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DCAA7-80A7-15B8-AC30-4828B070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¿Crecimiento?, ¿Una nueva ubicación?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B68C19-6B20-B955-78D7-97E3F495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/>
              <a:t>De los rangos dados, con más viajes de 75 a 120 minutos.  110,764 viajes.</a:t>
            </a:r>
          </a:p>
          <a:p>
            <a:r>
              <a:rPr lang="es-419" dirty="0"/>
              <a:t>Ganancia promedio por viaje:</a:t>
            </a:r>
          </a:p>
          <a:p>
            <a:pPr lvl="1"/>
            <a:r>
              <a:rPr lang="es-419" dirty="0"/>
              <a:t>De 75 a 120 minutos: $32</a:t>
            </a:r>
          </a:p>
          <a:p>
            <a:pPr lvl="1"/>
            <a:r>
              <a:rPr lang="es-419" dirty="0"/>
              <a:t>De 120 o más minutos: $37</a:t>
            </a:r>
          </a:p>
          <a:p>
            <a:pPr lvl="1"/>
            <a:r>
              <a:rPr lang="es-419" dirty="0"/>
              <a:t>Promedio de menor a 75 minutos: 31$</a:t>
            </a:r>
          </a:p>
          <a:p>
            <a:pPr lvl="1"/>
            <a:endParaRPr lang="es-419" dirty="0"/>
          </a:p>
          <a:p>
            <a:r>
              <a:rPr lang="es-419" dirty="0"/>
              <a:t>¿Deseamos rapidez, confianza y seguridad?, O preferimos los márgenes de ganancia mayores.</a:t>
            </a:r>
          </a:p>
        </p:txBody>
      </p:sp>
    </p:spTree>
    <p:extLst>
      <p:ext uri="{BB962C8B-B14F-4D97-AF65-F5344CB8AC3E}">
        <p14:creationId xmlns:p14="http://schemas.microsoft.com/office/powerpoint/2010/main" val="191153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7C8BE-4C2B-4A14-D7B7-A2600F14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¿Tenemos pérdida?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821C6-0FA0-F15E-1B20-2C59899EA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De momento, no hay perdida, pero cuidado, los costos están aumentando.</a:t>
            </a:r>
          </a:p>
          <a:p>
            <a:r>
              <a:rPr lang="es-419" dirty="0"/>
              <a:t>Sin perdida, pero con riesgo de llegar a ese punto si dejamos que los costes aumenten y nos consuman.</a:t>
            </a:r>
          </a:p>
          <a:p>
            <a:r>
              <a:rPr lang="es-419" dirty="0"/>
              <a:t>Hay que tomar cartas en el asunto YA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9473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CBDE8-BB12-FB1F-C5F2-A03FB5F4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se quiere lograr?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18624A-6F7D-27CB-3B52-E37B36B1E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Recuperación en las ganancias:</a:t>
            </a:r>
          </a:p>
          <a:p>
            <a:pPr lvl="1"/>
            <a:r>
              <a:rPr lang="es-419" dirty="0"/>
              <a:t>Aumentar un 10% de lo obtenido el 2018: pasar de $4,770,270 a $5,247,297</a:t>
            </a:r>
          </a:p>
          <a:p>
            <a:pPr lvl="1"/>
            <a:r>
              <a:rPr lang="es-419" dirty="0"/>
              <a:t>¿Podemos crecer el 33% de $4,770,270 a $6,360,360?: Hay que tener cuidado, volver a crecer progresivamente</a:t>
            </a:r>
          </a:p>
          <a:p>
            <a:pPr lvl="1"/>
            <a:endParaRPr lang="es-419" dirty="0"/>
          </a:p>
          <a:p>
            <a:r>
              <a:rPr lang="es-419" dirty="0"/>
              <a:t>Nuevas ubicaciones:</a:t>
            </a:r>
          </a:p>
          <a:p>
            <a:pPr lvl="1"/>
            <a:r>
              <a:rPr lang="es-419" dirty="0"/>
              <a:t>Valorar en la balanza lo que queremos lograr: Márgenes de ganancia mayores o la imagen que transmitimos</a:t>
            </a:r>
          </a:p>
        </p:txBody>
      </p:sp>
    </p:spTree>
    <p:extLst>
      <p:ext uri="{BB962C8B-B14F-4D97-AF65-F5344CB8AC3E}">
        <p14:creationId xmlns:p14="http://schemas.microsoft.com/office/powerpoint/2010/main" val="1690643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{39B7EF40-AD28-4350-B9FA-E5A7487EE8E6}tf55705232_win32</Template>
  <TotalTime>53</TotalTime>
  <Words>420</Words>
  <Application>Microsoft Office PowerPoint</Application>
  <PresentationFormat>Panorámica</PresentationFormat>
  <Paragraphs>44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Goudy Old Style</vt:lpstr>
      <vt:lpstr>Wingdings 2</vt:lpstr>
      <vt:lpstr>SlateVTI</vt:lpstr>
      <vt:lpstr>INFORME INVERSIONES EN ENERGÍA, S.A. DE C.V.</vt:lpstr>
      <vt:lpstr>Itinerario</vt:lpstr>
      <vt:lpstr>¿Qué fue lo que descubrimos?</vt:lpstr>
      <vt:lpstr>Los costos nos pueden hacer mucho daño</vt:lpstr>
      <vt:lpstr>No todo puede ser miel sobre hojuelas</vt:lpstr>
      <vt:lpstr>¿Qué podemos hacer?</vt:lpstr>
      <vt:lpstr>¿Crecimiento?, ¿Una nueva ubicación?</vt:lpstr>
      <vt:lpstr>¿Tenemos pérdida?</vt:lpstr>
      <vt:lpstr>¿Qué se quiere lograr?</vt:lpstr>
      <vt:lpstr>Gracias, ¿Alguna pregunta?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INVERSIONES EN ENERGÍA, S.A. DE C.V.</dc:title>
  <dc:creator>Mario Enrique Pisquiy Gómez</dc:creator>
  <cp:lastModifiedBy>Mario Enrique Pisquiy Gómez</cp:lastModifiedBy>
  <cp:revision>1</cp:revision>
  <dcterms:created xsi:type="dcterms:W3CDTF">2022-10-17T03:16:32Z</dcterms:created>
  <dcterms:modified xsi:type="dcterms:W3CDTF">2022-10-17T04:10:20Z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