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Ejecución Secuencial</a:t>
            </a:r>
            <a:r>
              <a:rPr lang="es-GT" baseline="0"/>
              <a:t> Archivos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Archivos!$D$33</c:f>
              <c:strCache>
                <c:ptCount val="1"/>
                <c:pt idx="0">
                  <c:v>C1H!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Archivos!$D$34:$D$43</c:f>
              <c:numCache>
                <c:formatCode>General</c:formatCode>
                <c:ptCount val="10"/>
                <c:pt idx="0">
                  <c:v>5253</c:v>
                </c:pt>
                <c:pt idx="1">
                  <c:v>5310</c:v>
                </c:pt>
                <c:pt idx="2">
                  <c:v>5405</c:v>
                </c:pt>
                <c:pt idx="3">
                  <c:v>5325</c:v>
                </c:pt>
                <c:pt idx="4">
                  <c:v>5327</c:v>
                </c:pt>
                <c:pt idx="5">
                  <c:v>5242</c:v>
                </c:pt>
                <c:pt idx="6">
                  <c:v>5261</c:v>
                </c:pt>
                <c:pt idx="7">
                  <c:v>5288</c:v>
                </c:pt>
                <c:pt idx="8">
                  <c:v>5260</c:v>
                </c:pt>
                <c:pt idx="9">
                  <c:v>5272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4B-4C96-86DE-8079A9D8DD01}"/>
            </c:ext>
          </c:extLst>
        </c:ser>
        <c:ser>
          <c:idx val="1"/>
          <c:order val="1"/>
          <c:tx>
            <c:strRef>
              <c:f>Archivos!$E$33</c:f>
              <c:strCache>
                <c:ptCount val="1"/>
                <c:pt idx="0">
                  <c:v>C1H4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Archivos!$E$34:$E$43</c:f>
              <c:numCache>
                <c:formatCode>General</c:formatCode>
                <c:ptCount val="10"/>
                <c:pt idx="0">
                  <c:v>4892</c:v>
                </c:pt>
                <c:pt idx="1">
                  <c:v>4944</c:v>
                </c:pt>
                <c:pt idx="2">
                  <c:v>4909</c:v>
                </c:pt>
                <c:pt idx="3">
                  <c:v>4920</c:v>
                </c:pt>
                <c:pt idx="4">
                  <c:v>4918</c:v>
                </c:pt>
                <c:pt idx="5">
                  <c:v>4916</c:v>
                </c:pt>
                <c:pt idx="6">
                  <c:v>4951</c:v>
                </c:pt>
                <c:pt idx="7">
                  <c:v>4919</c:v>
                </c:pt>
                <c:pt idx="8">
                  <c:v>4912</c:v>
                </c:pt>
                <c:pt idx="9">
                  <c:v>4970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4B-4C96-86DE-8079A9D8D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1776928"/>
        <c:axId val="1111675280"/>
      </c:lineChart>
      <c:catAx>
        <c:axId val="111177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111675280"/>
        <c:crosses val="autoZero"/>
        <c:auto val="1"/>
        <c:lblAlgn val="ctr"/>
        <c:lblOffset val="100"/>
        <c:noMultiLvlLbl val="0"/>
      </c:catAx>
      <c:valAx>
        <c:axId val="111167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11177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Ejecución Secuencial Funciones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Funciones!$B$32</c:f>
              <c:strCache>
                <c:ptCount val="1"/>
                <c:pt idx="0">
                  <c:v>C1H1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Funciones!$B$33:$B$42</c:f>
              <c:numCache>
                <c:formatCode>General</c:formatCode>
                <c:ptCount val="10"/>
                <c:pt idx="0">
                  <c:v>5286</c:v>
                </c:pt>
                <c:pt idx="1">
                  <c:v>5117</c:v>
                </c:pt>
                <c:pt idx="2">
                  <c:v>5188</c:v>
                </c:pt>
                <c:pt idx="3">
                  <c:v>5288</c:v>
                </c:pt>
                <c:pt idx="4">
                  <c:v>5047</c:v>
                </c:pt>
                <c:pt idx="5">
                  <c:v>5021</c:v>
                </c:pt>
                <c:pt idx="6">
                  <c:v>5046</c:v>
                </c:pt>
                <c:pt idx="7">
                  <c:v>5026</c:v>
                </c:pt>
                <c:pt idx="8">
                  <c:v>5062</c:v>
                </c:pt>
                <c:pt idx="9">
                  <c:v>5032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84-4D71-B608-7DF271812BEC}"/>
            </c:ext>
          </c:extLst>
        </c:ser>
        <c:ser>
          <c:idx val="1"/>
          <c:order val="1"/>
          <c:tx>
            <c:strRef>
              <c:f>Funciones!$C$32</c:f>
              <c:strCache>
                <c:ptCount val="1"/>
                <c:pt idx="0">
                  <c:v>C1H4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Funciones!$C$33:$C$42</c:f>
              <c:numCache>
                <c:formatCode>General</c:formatCode>
                <c:ptCount val="10"/>
                <c:pt idx="0">
                  <c:v>5451</c:v>
                </c:pt>
                <c:pt idx="1">
                  <c:v>5433</c:v>
                </c:pt>
                <c:pt idx="2">
                  <c:v>5396</c:v>
                </c:pt>
                <c:pt idx="3">
                  <c:v>5343</c:v>
                </c:pt>
                <c:pt idx="4">
                  <c:v>5356</c:v>
                </c:pt>
                <c:pt idx="5">
                  <c:v>5423</c:v>
                </c:pt>
                <c:pt idx="6">
                  <c:v>5305</c:v>
                </c:pt>
                <c:pt idx="7">
                  <c:v>5393</c:v>
                </c:pt>
                <c:pt idx="8">
                  <c:v>5424</c:v>
                </c:pt>
                <c:pt idx="9">
                  <c:v>5444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84-4D71-B608-7DF271812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3356240"/>
        <c:axId val="1163357680"/>
      </c:lineChart>
      <c:catAx>
        <c:axId val="1163356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163357680"/>
        <c:crosses val="autoZero"/>
        <c:auto val="1"/>
        <c:lblAlgn val="ctr"/>
        <c:lblOffset val="100"/>
        <c:noMultiLvlLbl val="0"/>
      </c:catAx>
      <c:valAx>
        <c:axId val="116335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16335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Comparativa Ejecución Secuencial Archivos</a:t>
            </a:r>
          </a:p>
        </c:rich>
      </c:tx>
      <c:layout>
        <c:manualLayout>
          <c:xMode val="edge"/>
          <c:yMode val="edge"/>
          <c:x val="0.16673900244479756"/>
          <c:y val="4.04040404040404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'Gráficas pc Mario'!$A$2</c:f>
              <c:strCache>
                <c:ptCount val="1"/>
                <c:pt idx="0">
                  <c:v>1 core - 1 hilo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'Gráficas pc Mario'!$B$2:$K$2</c:f>
              <c:numCache>
                <c:formatCode>General</c:formatCode>
                <c:ptCount val="10"/>
                <c:pt idx="0">
                  <c:v>17.059999999999999</c:v>
                </c:pt>
                <c:pt idx="1">
                  <c:v>16.96</c:v>
                </c:pt>
                <c:pt idx="2">
                  <c:v>17.12</c:v>
                </c:pt>
                <c:pt idx="3">
                  <c:v>16.89</c:v>
                </c:pt>
                <c:pt idx="4">
                  <c:v>17.46</c:v>
                </c:pt>
                <c:pt idx="5">
                  <c:v>17.059999999999999</c:v>
                </c:pt>
                <c:pt idx="6">
                  <c:v>17.52</c:v>
                </c:pt>
                <c:pt idx="7">
                  <c:v>17.62</c:v>
                </c:pt>
                <c:pt idx="8">
                  <c:v>17.440000000000001</c:v>
                </c:pt>
                <c:pt idx="9">
                  <c:v>16.7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BD-4671-9C8F-A0AD4BA2768F}"/>
            </c:ext>
          </c:extLst>
        </c:ser>
        <c:ser>
          <c:idx val="1"/>
          <c:order val="1"/>
          <c:tx>
            <c:strRef>
              <c:f>'Gráficas pc Mario'!$A$3</c:f>
              <c:strCache>
                <c:ptCount val="1"/>
                <c:pt idx="0">
                  <c:v>1 core - 4 hilos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'Gráficas pc Mario'!$B$3:$K$3</c:f>
              <c:numCache>
                <c:formatCode>General</c:formatCode>
                <c:ptCount val="10"/>
                <c:pt idx="0">
                  <c:v>17.670000000000002</c:v>
                </c:pt>
                <c:pt idx="1">
                  <c:v>19.48</c:v>
                </c:pt>
                <c:pt idx="2">
                  <c:v>17.73</c:v>
                </c:pt>
                <c:pt idx="3">
                  <c:v>17.989999999999998</c:v>
                </c:pt>
                <c:pt idx="4">
                  <c:v>17.829999999999998</c:v>
                </c:pt>
                <c:pt idx="5">
                  <c:v>18.100000000000001</c:v>
                </c:pt>
                <c:pt idx="6">
                  <c:v>17.760000000000002</c:v>
                </c:pt>
                <c:pt idx="7">
                  <c:v>17.57</c:v>
                </c:pt>
                <c:pt idx="8">
                  <c:v>17.61</c:v>
                </c:pt>
                <c:pt idx="9">
                  <c:v>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BD-4671-9C8F-A0AD4BA27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794640"/>
        <c:axId val="1653793200"/>
      </c:lineChart>
      <c:catAx>
        <c:axId val="1653794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653793200"/>
        <c:crosses val="autoZero"/>
        <c:auto val="1"/>
        <c:lblAlgn val="ctr"/>
        <c:lblOffset val="100"/>
        <c:noMultiLvlLbl val="0"/>
      </c:catAx>
      <c:valAx>
        <c:axId val="165379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65379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Comparativa Ejecución Secuencial Funciones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'Gráficas pc Mario'!$A$10</c:f>
              <c:strCache>
                <c:ptCount val="1"/>
                <c:pt idx="0">
                  <c:v>1 core - 1 hilo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'Gráficas pc Mario'!$B$10:$K$10</c:f>
              <c:numCache>
                <c:formatCode>General</c:formatCode>
                <c:ptCount val="10"/>
                <c:pt idx="0">
                  <c:v>17.39</c:v>
                </c:pt>
                <c:pt idx="1">
                  <c:v>17.55</c:v>
                </c:pt>
                <c:pt idx="2">
                  <c:v>17.36</c:v>
                </c:pt>
                <c:pt idx="3">
                  <c:v>17.43</c:v>
                </c:pt>
                <c:pt idx="4">
                  <c:v>17.190000000000001</c:v>
                </c:pt>
                <c:pt idx="5">
                  <c:v>16.920000000000002</c:v>
                </c:pt>
                <c:pt idx="6">
                  <c:v>17.309999999999999</c:v>
                </c:pt>
                <c:pt idx="7">
                  <c:v>16.71</c:v>
                </c:pt>
                <c:pt idx="8">
                  <c:v>16.98</c:v>
                </c:pt>
                <c:pt idx="9">
                  <c:v>17.68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89-4875-A382-D6D7AEC3CCF2}"/>
            </c:ext>
          </c:extLst>
        </c:ser>
        <c:ser>
          <c:idx val="1"/>
          <c:order val="1"/>
          <c:tx>
            <c:strRef>
              <c:f>'Gráficas pc Mario'!$A$11</c:f>
              <c:strCache>
                <c:ptCount val="1"/>
                <c:pt idx="0">
                  <c:v>1 core - 4 hilos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'Gráficas pc Mario'!$B$11:$K$11</c:f>
              <c:numCache>
                <c:formatCode>General</c:formatCode>
                <c:ptCount val="10"/>
                <c:pt idx="0">
                  <c:v>18.809999999999999</c:v>
                </c:pt>
                <c:pt idx="1">
                  <c:v>18.47</c:v>
                </c:pt>
                <c:pt idx="2">
                  <c:v>18.829999999999998</c:v>
                </c:pt>
                <c:pt idx="3">
                  <c:v>18.36</c:v>
                </c:pt>
                <c:pt idx="4">
                  <c:v>18.89</c:v>
                </c:pt>
                <c:pt idx="5">
                  <c:v>18.53</c:v>
                </c:pt>
                <c:pt idx="6">
                  <c:v>18.2</c:v>
                </c:pt>
                <c:pt idx="7">
                  <c:v>18.82</c:v>
                </c:pt>
                <c:pt idx="8">
                  <c:v>19.14</c:v>
                </c:pt>
                <c:pt idx="9">
                  <c:v>18.75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89-4875-A382-D6D7AEC3C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0134048"/>
        <c:axId val="1653975824"/>
      </c:lineChart>
      <c:catAx>
        <c:axId val="790134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653975824"/>
        <c:crosses val="autoZero"/>
        <c:auto val="1"/>
        <c:lblAlgn val="ctr"/>
        <c:lblOffset val="100"/>
        <c:noMultiLvlLbl val="0"/>
      </c:catAx>
      <c:valAx>
        <c:axId val="165397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79013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Tiempos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4 </a:t>
            </a:r>
            <a:r>
              <a:rPr lang="en-US" dirty="0" err="1"/>
              <a:t>casos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v>C2H2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Funciones!$K$8:$K$15</c:f>
              <c:numCache>
                <c:formatCode>General</c:formatCode>
                <c:ptCount val="8"/>
                <c:pt idx="0">
                  <c:v>4689</c:v>
                </c:pt>
                <c:pt idx="1">
                  <c:v>4559</c:v>
                </c:pt>
                <c:pt idx="2">
                  <c:v>4551</c:v>
                </c:pt>
                <c:pt idx="3">
                  <c:v>4612</c:v>
                </c:pt>
                <c:pt idx="4">
                  <c:v>4722</c:v>
                </c:pt>
                <c:pt idx="5">
                  <c:v>4685</c:v>
                </c:pt>
                <c:pt idx="6">
                  <c:v>4543</c:v>
                </c:pt>
                <c:pt idx="7">
                  <c:v>4503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D83-40E9-861D-3F7E3FF27AB2}"/>
            </c:ext>
          </c:extLst>
        </c:ser>
        <c:ser>
          <c:idx val="3"/>
          <c:order val="3"/>
          <c:tx>
            <c:v>C2H4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Funciones!$O$8:$O$15</c:f>
              <c:numCache>
                <c:formatCode>General</c:formatCode>
                <c:ptCount val="8"/>
                <c:pt idx="0">
                  <c:v>4869</c:v>
                </c:pt>
                <c:pt idx="1">
                  <c:v>4800</c:v>
                </c:pt>
                <c:pt idx="2">
                  <c:v>4710</c:v>
                </c:pt>
                <c:pt idx="3">
                  <c:v>4804</c:v>
                </c:pt>
                <c:pt idx="4">
                  <c:v>4807</c:v>
                </c:pt>
                <c:pt idx="5">
                  <c:v>4859</c:v>
                </c:pt>
                <c:pt idx="6">
                  <c:v>4885</c:v>
                </c:pt>
                <c:pt idx="7">
                  <c:v>4846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5D83-40E9-861D-3F7E3FF27AB2}"/>
            </c:ext>
          </c:extLst>
        </c:ser>
        <c:ser>
          <c:idx val="4"/>
          <c:order val="4"/>
          <c:tx>
            <c:v>C2H8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Funciones!$S$8:$S$15</c:f>
              <c:numCache>
                <c:formatCode>General</c:formatCode>
                <c:ptCount val="8"/>
                <c:pt idx="0">
                  <c:v>5420</c:v>
                </c:pt>
                <c:pt idx="1">
                  <c:v>5473</c:v>
                </c:pt>
                <c:pt idx="2">
                  <c:v>5264</c:v>
                </c:pt>
                <c:pt idx="3">
                  <c:v>5333</c:v>
                </c:pt>
                <c:pt idx="4">
                  <c:v>5224</c:v>
                </c:pt>
                <c:pt idx="5">
                  <c:v>5497</c:v>
                </c:pt>
                <c:pt idx="6">
                  <c:v>5352</c:v>
                </c:pt>
                <c:pt idx="7">
                  <c:v>5298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5D83-40E9-861D-3F7E3FF27AB2}"/>
            </c:ext>
          </c:extLst>
        </c:ser>
        <c:ser>
          <c:idx val="5"/>
          <c:order val="5"/>
          <c:tx>
            <c:v>C4H8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Funciones!$C$23:$C$30</c:f>
              <c:numCache>
                <c:formatCode>General</c:formatCode>
                <c:ptCount val="8"/>
                <c:pt idx="0">
                  <c:v>4836</c:v>
                </c:pt>
                <c:pt idx="1">
                  <c:v>5012</c:v>
                </c:pt>
                <c:pt idx="2">
                  <c:v>4994</c:v>
                </c:pt>
                <c:pt idx="3">
                  <c:v>4983</c:v>
                </c:pt>
                <c:pt idx="4">
                  <c:v>4811</c:v>
                </c:pt>
                <c:pt idx="5">
                  <c:v>4881</c:v>
                </c:pt>
                <c:pt idx="6">
                  <c:v>4791</c:v>
                </c:pt>
                <c:pt idx="7">
                  <c:v>4821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5D83-40E9-861D-3F7E3FF27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208367"/>
        <c:axId val="13320555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C1H4</c:v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Funciones!$G$8:$G$15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5396</c:v>
                      </c:pt>
                      <c:pt idx="1">
                        <c:v>5343</c:v>
                      </c:pt>
                      <c:pt idx="2">
                        <c:v>5356</c:v>
                      </c:pt>
                      <c:pt idx="3">
                        <c:v>5423</c:v>
                      </c:pt>
                      <c:pt idx="4">
                        <c:v>5305</c:v>
                      </c:pt>
                      <c:pt idx="5">
                        <c:v>5393</c:v>
                      </c:pt>
                      <c:pt idx="6">
                        <c:v>5424</c:v>
                      </c:pt>
                      <c:pt idx="7">
                        <c:v>5444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5D83-40E9-861D-3F7E3FF27AB2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C1H1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Funciones!$C$8:$C$15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5188</c:v>
                      </c:pt>
                      <c:pt idx="1">
                        <c:v>5288</c:v>
                      </c:pt>
                      <c:pt idx="2">
                        <c:v>5047</c:v>
                      </c:pt>
                      <c:pt idx="3">
                        <c:v>5021</c:v>
                      </c:pt>
                      <c:pt idx="4">
                        <c:v>5046</c:v>
                      </c:pt>
                      <c:pt idx="5">
                        <c:v>5026</c:v>
                      </c:pt>
                      <c:pt idx="6">
                        <c:v>5062</c:v>
                      </c:pt>
                      <c:pt idx="7">
                        <c:v>5032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D83-40E9-861D-3F7E3FF27AB2}"/>
                  </c:ext>
                </c:extLst>
              </c15:ser>
            </c15:filteredLineSeries>
          </c:ext>
        </c:extLst>
      </c:lineChart>
      <c:catAx>
        <c:axId val="13320836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33205551"/>
        <c:crosses val="autoZero"/>
        <c:auto val="1"/>
        <c:lblAlgn val="ctr"/>
        <c:lblOffset val="100"/>
        <c:noMultiLvlLbl val="0"/>
      </c:catAx>
      <c:valAx>
        <c:axId val="13320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G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3320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Tiempos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4 </a:t>
            </a:r>
            <a:r>
              <a:rPr lang="en-US" dirty="0" err="1"/>
              <a:t>casos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v>C2H2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Archivos!$K$8:$K$15</c:f>
              <c:numCache>
                <c:formatCode>General</c:formatCode>
                <c:ptCount val="8"/>
                <c:pt idx="0">
                  <c:v>2800</c:v>
                </c:pt>
                <c:pt idx="1">
                  <c:v>2800</c:v>
                </c:pt>
                <c:pt idx="2">
                  <c:v>2791</c:v>
                </c:pt>
                <c:pt idx="3">
                  <c:v>2810</c:v>
                </c:pt>
                <c:pt idx="4">
                  <c:v>2785</c:v>
                </c:pt>
                <c:pt idx="5">
                  <c:v>2777</c:v>
                </c:pt>
                <c:pt idx="6">
                  <c:v>2812</c:v>
                </c:pt>
                <c:pt idx="7">
                  <c:v>2778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7F80-4870-837D-E5EDC3007A28}"/>
            </c:ext>
          </c:extLst>
        </c:ser>
        <c:ser>
          <c:idx val="3"/>
          <c:order val="3"/>
          <c:tx>
            <c:v>C2H4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Archivos!$O$8:$O$15</c:f>
              <c:numCache>
                <c:formatCode>General</c:formatCode>
                <c:ptCount val="8"/>
                <c:pt idx="0">
                  <c:v>2142</c:v>
                </c:pt>
                <c:pt idx="1">
                  <c:v>2126</c:v>
                </c:pt>
                <c:pt idx="2">
                  <c:v>2148</c:v>
                </c:pt>
                <c:pt idx="3">
                  <c:v>2108</c:v>
                </c:pt>
                <c:pt idx="4">
                  <c:v>2333</c:v>
                </c:pt>
                <c:pt idx="5">
                  <c:v>2106</c:v>
                </c:pt>
                <c:pt idx="6">
                  <c:v>2117</c:v>
                </c:pt>
                <c:pt idx="7">
                  <c:v>2122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7F80-4870-837D-E5EDC3007A28}"/>
            </c:ext>
          </c:extLst>
        </c:ser>
        <c:ser>
          <c:idx val="4"/>
          <c:order val="4"/>
          <c:tx>
            <c:v>C2H8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Archivos!$S$8:$S$15</c:f>
              <c:numCache>
                <c:formatCode>General</c:formatCode>
                <c:ptCount val="8"/>
                <c:pt idx="0">
                  <c:v>2170</c:v>
                </c:pt>
                <c:pt idx="1">
                  <c:v>2192</c:v>
                </c:pt>
                <c:pt idx="2">
                  <c:v>2194</c:v>
                </c:pt>
                <c:pt idx="3">
                  <c:v>2227</c:v>
                </c:pt>
                <c:pt idx="4">
                  <c:v>2164</c:v>
                </c:pt>
                <c:pt idx="5">
                  <c:v>2204</c:v>
                </c:pt>
                <c:pt idx="6">
                  <c:v>2211</c:v>
                </c:pt>
                <c:pt idx="7">
                  <c:v>2322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7F80-4870-837D-E5EDC3007A28}"/>
            </c:ext>
          </c:extLst>
        </c:ser>
        <c:ser>
          <c:idx val="5"/>
          <c:order val="5"/>
          <c:tx>
            <c:v>C4H8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Archivos!$C$23:$C$30</c:f>
              <c:numCache>
                <c:formatCode>General</c:formatCode>
                <c:ptCount val="8"/>
                <c:pt idx="0">
                  <c:v>2011</c:v>
                </c:pt>
                <c:pt idx="1">
                  <c:v>2037</c:v>
                </c:pt>
                <c:pt idx="2">
                  <c:v>2053</c:v>
                </c:pt>
                <c:pt idx="3">
                  <c:v>2029</c:v>
                </c:pt>
                <c:pt idx="4">
                  <c:v>1991</c:v>
                </c:pt>
                <c:pt idx="5">
                  <c:v>1979</c:v>
                </c:pt>
                <c:pt idx="6">
                  <c:v>2031</c:v>
                </c:pt>
                <c:pt idx="7">
                  <c:v>2044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7F80-4870-837D-E5EDC3007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327776"/>
        <c:axId val="2541511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C1H1</c:v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Archivos!$C$8:$C$15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5405</c:v>
                      </c:pt>
                      <c:pt idx="1">
                        <c:v>5325</c:v>
                      </c:pt>
                      <c:pt idx="2">
                        <c:v>5327</c:v>
                      </c:pt>
                      <c:pt idx="3">
                        <c:v>5242</c:v>
                      </c:pt>
                      <c:pt idx="4">
                        <c:v>5261</c:v>
                      </c:pt>
                      <c:pt idx="5">
                        <c:v>5288</c:v>
                      </c:pt>
                      <c:pt idx="6">
                        <c:v>5260</c:v>
                      </c:pt>
                      <c:pt idx="7">
                        <c:v>5272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7F80-4870-837D-E5EDC3007A28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C1H4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Archivos!$G$8:$G$15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4909</c:v>
                      </c:pt>
                      <c:pt idx="1">
                        <c:v>4920</c:v>
                      </c:pt>
                      <c:pt idx="2">
                        <c:v>4918</c:v>
                      </c:pt>
                      <c:pt idx="3">
                        <c:v>4916</c:v>
                      </c:pt>
                      <c:pt idx="4">
                        <c:v>4951</c:v>
                      </c:pt>
                      <c:pt idx="5">
                        <c:v>4919</c:v>
                      </c:pt>
                      <c:pt idx="6">
                        <c:v>4912</c:v>
                      </c:pt>
                      <c:pt idx="7">
                        <c:v>4970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F80-4870-837D-E5EDC3007A28}"/>
                  </c:ext>
                </c:extLst>
              </c15:ser>
            </c15:filteredLineSeries>
          </c:ext>
        </c:extLst>
      </c:lineChart>
      <c:catAx>
        <c:axId val="254327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254151168"/>
        <c:crosses val="autoZero"/>
        <c:auto val="1"/>
        <c:lblAlgn val="ctr"/>
        <c:lblOffset val="100"/>
        <c:noMultiLvlLbl val="0"/>
      </c:catAx>
      <c:valAx>
        <c:axId val="25415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25432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Cambio de</a:t>
            </a:r>
            <a:r>
              <a:rPr lang="es-GT" baseline="0"/>
              <a:t> tiempo paralelización archivos</a:t>
            </a:r>
            <a:endParaRPr lang="es-G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'https://ufmail-my.sharepoint.com/personal/mariopisquiy_office_ufm_edu/Documents/[Ejecuciones Proyecto Hilos.xlsx]Ejecuciones'!$A$4</c:f>
              <c:strCache>
                <c:ptCount val="1"/>
                <c:pt idx="0">
                  <c:v>2 core - 2 hilos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[2]Ejecuciones!$B$4:$K$4</c:f>
              <c:numCache>
                <c:formatCode>General</c:formatCode>
                <c:ptCount val="10"/>
                <c:pt idx="0">
                  <c:v>9.57</c:v>
                </c:pt>
                <c:pt idx="1">
                  <c:v>10.16</c:v>
                </c:pt>
                <c:pt idx="2">
                  <c:v>9.84</c:v>
                </c:pt>
                <c:pt idx="3">
                  <c:v>11.38</c:v>
                </c:pt>
                <c:pt idx="4">
                  <c:v>9.64</c:v>
                </c:pt>
                <c:pt idx="5">
                  <c:v>9.42</c:v>
                </c:pt>
                <c:pt idx="6">
                  <c:v>9.49</c:v>
                </c:pt>
                <c:pt idx="7">
                  <c:v>9.7899999999999991</c:v>
                </c:pt>
                <c:pt idx="8">
                  <c:v>9.6300000000000008</c:v>
                </c:pt>
                <c:pt idx="9">
                  <c:v>9.67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32-470D-B6E8-A56139D1BBE3}"/>
            </c:ext>
          </c:extLst>
        </c:ser>
        <c:ser>
          <c:idx val="3"/>
          <c:order val="3"/>
          <c:tx>
            <c:strRef>
              <c:f>'https://ufmail-my.sharepoint.com/personal/mariopisquiy_office_ufm_edu/Documents/[Ejecuciones Proyecto Hilos.xlsx]Ejecuciones'!$A$5</c:f>
              <c:strCache>
                <c:ptCount val="1"/>
                <c:pt idx="0">
                  <c:v>2 core - 4 hilos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[2]Ejecuciones!$B$5:$K$5</c:f>
              <c:numCache>
                <c:formatCode>General</c:formatCode>
                <c:ptCount val="10"/>
                <c:pt idx="0">
                  <c:v>9.15</c:v>
                </c:pt>
                <c:pt idx="1">
                  <c:v>8.94</c:v>
                </c:pt>
                <c:pt idx="2">
                  <c:v>9.49</c:v>
                </c:pt>
                <c:pt idx="3">
                  <c:v>9.24</c:v>
                </c:pt>
                <c:pt idx="4">
                  <c:v>9.0500000000000007</c:v>
                </c:pt>
                <c:pt idx="5">
                  <c:v>9.68</c:v>
                </c:pt>
                <c:pt idx="6">
                  <c:v>9.48</c:v>
                </c:pt>
                <c:pt idx="7">
                  <c:v>10.210000000000001</c:v>
                </c:pt>
                <c:pt idx="8">
                  <c:v>9.2200000000000006</c:v>
                </c:pt>
                <c:pt idx="9">
                  <c:v>9.0399999999999991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32-470D-B6E8-A56139D1BBE3}"/>
            </c:ext>
          </c:extLst>
        </c:ser>
        <c:ser>
          <c:idx val="4"/>
          <c:order val="4"/>
          <c:tx>
            <c:strRef>
              <c:f>'https://ufmail-my.sharepoint.com/personal/mariopisquiy_office_ufm_edu/Documents/[Ejecuciones Proyecto Hilos.xlsx]Ejecuciones'!$A$6</c:f>
              <c:strCache>
                <c:ptCount val="1"/>
                <c:pt idx="0">
                  <c:v>2 core - 8 hilos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[2]Ejecuciones!$B$6:$K$6</c:f>
              <c:numCache>
                <c:formatCode>General</c:formatCode>
                <c:ptCount val="10"/>
                <c:pt idx="0">
                  <c:v>18.46</c:v>
                </c:pt>
                <c:pt idx="1">
                  <c:v>18.95</c:v>
                </c:pt>
                <c:pt idx="2">
                  <c:v>18.07</c:v>
                </c:pt>
                <c:pt idx="3">
                  <c:v>18.3</c:v>
                </c:pt>
                <c:pt idx="4">
                  <c:v>18.18</c:v>
                </c:pt>
                <c:pt idx="5">
                  <c:v>18.399999999999999</c:v>
                </c:pt>
                <c:pt idx="6">
                  <c:v>18.34</c:v>
                </c:pt>
                <c:pt idx="7">
                  <c:v>18.260000000000002</c:v>
                </c:pt>
                <c:pt idx="8">
                  <c:v>20.02</c:v>
                </c:pt>
                <c:pt idx="9">
                  <c:v>18.559999999999999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32-470D-B6E8-A56139D1BBE3}"/>
            </c:ext>
          </c:extLst>
        </c:ser>
        <c:ser>
          <c:idx val="5"/>
          <c:order val="5"/>
          <c:tx>
            <c:strRef>
              <c:f>'https://ufmail-my.sharepoint.com/personal/mariopisquiy_office_ufm_edu/Documents/[Ejecuciones Proyecto Hilos.xlsx]Ejecuciones'!$A$7</c:f>
              <c:strCache>
                <c:ptCount val="1"/>
                <c:pt idx="0">
                  <c:v>4 core - 8 hilos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[2]Ejecuciones!$B$7:$K$7</c:f>
              <c:numCache>
                <c:formatCode>General</c:formatCode>
                <c:ptCount val="10"/>
                <c:pt idx="0">
                  <c:v>10.41</c:v>
                </c:pt>
                <c:pt idx="1">
                  <c:v>10.16</c:v>
                </c:pt>
                <c:pt idx="2">
                  <c:v>10.16</c:v>
                </c:pt>
                <c:pt idx="3">
                  <c:v>10.14</c:v>
                </c:pt>
                <c:pt idx="4">
                  <c:v>10.99</c:v>
                </c:pt>
                <c:pt idx="5">
                  <c:v>10.199999999999999</c:v>
                </c:pt>
                <c:pt idx="6">
                  <c:v>10.1</c:v>
                </c:pt>
                <c:pt idx="7">
                  <c:v>9.77</c:v>
                </c:pt>
                <c:pt idx="8">
                  <c:v>9.89</c:v>
                </c:pt>
                <c:pt idx="9">
                  <c:v>9.8800000000000008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32-470D-B6E8-A56139D1B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683200"/>
        <c:axId val="456851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'https://ufmail-my.sharepoint.com/personal/mariopisquiy_office_ufm_edu/Documents/[Ejecuciones Proyecto Hilos.xlsx]Ejecuciones'!$A$2</c15:sqref>
                        </c15:formulaRef>
                      </c:ext>
                    </c:extLst>
                    <c:strCache>
                      <c:ptCount val="1"/>
                      <c:pt idx="0">
                        <c:v>1 core - 1 hilo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[2]Ejecuciones!$B$2:$K$2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17.059999999999999</c:v>
                      </c:pt>
                      <c:pt idx="1">
                        <c:v>16.96</c:v>
                      </c:pt>
                      <c:pt idx="2">
                        <c:v>17.12</c:v>
                      </c:pt>
                      <c:pt idx="3">
                        <c:v>16.89</c:v>
                      </c:pt>
                      <c:pt idx="4">
                        <c:v>17.46</c:v>
                      </c:pt>
                      <c:pt idx="5">
                        <c:v>17.059999999999999</c:v>
                      </c:pt>
                      <c:pt idx="6">
                        <c:v>17.52</c:v>
                      </c:pt>
                      <c:pt idx="7">
                        <c:v>17.62</c:v>
                      </c:pt>
                      <c:pt idx="8">
                        <c:v>17.440000000000001</c:v>
                      </c:pt>
                      <c:pt idx="9">
                        <c:v>16.7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ED32-470D-B6E8-A56139D1BBE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'https://ufmail-my.sharepoint.com/personal/mariopisquiy_office_ufm_edu/Documents/[Ejecuciones Proyecto Hilos.xlsx]Ejecuciones'!$A$3</c15:sqref>
                        </c15:formulaRef>
                      </c:ext>
                    </c:extLst>
                    <c:strCache>
                      <c:ptCount val="1"/>
                      <c:pt idx="0">
                        <c:v>1 core - 4 hilos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[2]Ejecuciones!$B$3:$K$3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17.670000000000002</c:v>
                      </c:pt>
                      <c:pt idx="1">
                        <c:v>19.48</c:v>
                      </c:pt>
                      <c:pt idx="2">
                        <c:v>17.73</c:v>
                      </c:pt>
                      <c:pt idx="3">
                        <c:v>17.989999999999998</c:v>
                      </c:pt>
                      <c:pt idx="4">
                        <c:v>17.829999999999998</c:v>
                      </c:pt>
                      <c:pt idx="5">
                        <c:v>18.100000000000001</c:v>
                      </c:pt>
                      <c:pt idx="6">
                        <c:v>17.760000000000002</c:v>
                      </c:pt>
                      <c:pt idx="7">
                        <c:v>17.57</c:v>
                      </c:pt>
                      <c:pt idx="8">
                        <c:v>17.61</c:v>
                      </c:pt>
                      <c:pt idx="9">
                        <c:v>18.2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D32-470D-B6E8-A56139D1BBE3}"/>
                  </c:ext>
                </c:extLst>
              </c15:ser>
            </c15:filteredLineSeries>
          </c:ext>
        </c:extLst>
      </c:lineChart>
      <c:catAx>
        <c:axId val="456832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45685120"/>
        <c:crosses val="autoZero"/>
        <c:auto val="1"/>
        <c:lblAlgn val="ctr"/>
        <c:lblOffset val="100"/>
        <c:noMultiLvlLbl val="0"/>
      </c:catAx>
      <c:valAx>
        <c:axId val="4568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4568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 sz="1400" b="0" i="0" u="none" strike="noStrike" baseline="0">
                <a:effectLst/>
              </a:rPr>
              <a:t>Cambio de tiempo paralelización funciones</a:t>
            </a:r>
            <a:endParaRPr lang="es-G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'https://ufmail-my.sharepoint.com/personal/mariopisquiy_office_ufm_edu/Documents/[Ejecuciones Proyecto Hilos.xlsx]Ejecuciones'!$A$12</c:f>
              <c:strCache>
                <c:ptCount val="1"/>
                <c:pt idx="0">
                  <c:v>2 core - 2 hilos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[2]Ejecuciones!$B$12:$K$12</c:f>
              <c:numCache>
                <c:formatCode>General</c:formatCode>
                <c:ptCount val="10"/>
                <c:pt idx="0">
                  <c:v>17.670000000000002</c:v>
                </c:pt>
                <c:pt idx="1">
                  <c:v>17.420000000000002</c:v>
                </c:pt>
                <c:pt idx="2">
                  <c:v>17.37</c:v>
                </c:pt>
                <c:pt idx="3">
                  <c:v>17.64</c:v>
                </c:pt>
                <c:pt idx="4">
                  <c:v>17.63</c:v>
                </c:pt>
                <c:pt idx="5">
                  <c:v>17.7</c:v>
                </c:pt>
                <c:pt idx="6">
                  <c:v>17.309999999999999</c:v>
                </c:pt>
                <c:pt idx="7">
                  <c:v>17.54</c:v>
                </c:pt>
                <c:pt idx="8">
                  <c:v>17.64</c:v>
                </c:pt>
                <c:pt idx="9">
                  <c:v>16.97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2B-4DD5-83F2-6CC96EB50CBF}"/>
            </c:ext>
          </c:extLst>
        </c:ser>
        <c:ser>
          <c:idx val="3"/>
          <c:order val="3"/>
          <c:tx>
            <c:strRef>
              <c:f>'https://ufmail-my.sharepoint.com/personal/mariopisquiy_office_ufm_edu/Documents/[Ejecuciones Proyecto Hilos.xlsx]Ejecuciones'!$A$13</c:f>
              <c:strCache>
                <c:ptCount val="1"/>
                <c:pt idx="0">
                  <c:v>2 core - 4 hilos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[2]Ejecuciones!$B$13:$K$13</c:f>
              <c:numCache>
                <c:formatCode>General</c:formatCode>
                <c:ptCount val="10"/>
                <c:pt idx="0">
                  <c:v>18.28</c:v>
                </c:pt>
                <c:pt idx="1">
                  <c:v>18.440000000000001</c:v>
                </c:pt>
                <c:pt idx="2">
                  <c:v>18.25</c:v>
                </c:pt>
                <c:pt idx="3">
                  <c:v>17.96</c:v>
                </c:pt>
                <c:pt idx="4">
                  <c:v>18.649999999999999</c:v>
                </c:pt>
                <c:pt idx="5">
                  <c:v>18.170000000000002</c:v>
                </c:pt>
                <c:pt idx="6">
                  <c:v>18.21</c:v>
                </c:pt>
                <c:pt idx="7">
                  <c:v>18.37</c:v>
                </c:pt>
                <c:pt idx="8">
                  <c:v>18.14</c:v>
                </c:pt>
                <c:pt idx="9">
                  <c:v>18.690000000000001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2B-4DD5-83F2-6CC96EB50CBF}"/>
            </c:ext>
          </c:extLst>
        </c:ser>
        <c:ser>
          <c:idx val="4"/>
          <c:order val="4"/>
          <c:tx>
            <c:strRef>
              <c:f>'https://ufmail-my.sharepoint.com/personal/mariopisquiy_office_ufm_edu/Documents/[Ejecuciones Proyecto Hilos.xlsx]Ejecuciones'!$A$14</c:f>
              <c:strCache>
                <c:ptCount val="1"/>
                <c:pt idx="0">
                  <c:v>2 core - 8 hilos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[2]Ejecuciones!$B$14:$K$14</c:f>
              <c:numCache>
                <c:formatCode>General</c:formatCode>
                <c:ptCount val="10"/>
                <c:pt idx="0">
                  <c:v>18.489999999999998</c:v>
                </c:pt>
                <c:pt idx="1">
                  <c:v>18.63</c:v>
                </c:pt>
                <c:pt idx="2">
                  <c:v>18.71</c:v>
                </c:pt>
                <c:pt idx="3">
                  <c:v>18.96</c:v>
                </c:pt>
                <c:pt idx="4">
                  <c:v>18.77</c:v>
                </c:pt>
                <c:pt idx="5">
                  <c:v>18.510000000000002</c:v>
                </c:pt>
                <c:pt idx="6">
                  <c:v>18.57</c:v>
                </c:pt>
                <c:pt idx="7">
                  <c:v>18.48</c:v>
                </c:pt>
                <c:pt idx="8">
                  <c:v>18.5</c:v>
                </c:pt>
                <c:pt idx="9">
                  <c:v>18.66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2B-4DD5-83F2-6CC96EB50CBF}"/>
            </c:ext>
          </c:extLst>
        </c:ser>
        <c:ser>
          <c:idx val="5"/>
          <c:order val="5"/>
          <c:tx>
            <c:strRef>
              <c:f>'https://ufmail-my.sharepoint.com/personal/mariopisquiy_office_ufm_edu/Documents/[Ejecuciones Proyecto Hilos.xlsx]Ejecuciones'!$A$15</c:f>
              <c:strCache>
                <c:ptCount val="1"/>
                <c:pt idx="0">
                  <c:v>4 core - 8 hilos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[2]Ejecuciones!$B$15:$K$15</c:f>
              <c:numCache>
                <c:formatCode>General</c:formatCode>
                <c:ptCount val="10"/>
                <c:pt idx="0">
                  <c:v>18.64</c:v>
                </c:pt>
                <c:pt idx="1">
                  <c:v>19.149999999999999</c:v>
                </c:pt>
                <c:pt idx="2">
                  <c:v>18.41</c:v>
                </c:pt>
                <c:pt idx="3">
                  <c:v>18.54</c:v>
                </c:pt>
                <c:pt idx="4">
                  <c:v>18.59</c:v>
                </c:pt>
                <c:pt idx="5">
                  <c:v>18.510000000000002</c:v>
                </c:pt>
                <c:pt idx="6">
                  <c:v>18.71</c:v>
                </c:pt>
                <c:pt idx="7">
                  <c:v>18.47</c:v>
                </c:pt>
                <c:pt idx="8">
                  <c:v>18.34</c:v>
                </c:pt>
                <c:pt idx="9">
                  <c:v>18.46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2B-4DD5-83F2-6CC96EB50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26928"/>
        <c:axId val="363293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'https://ufmail-my.sharepoint.com/personal/mariopisquiy_office_ufm_edu/Documents/[Ejecuciones Proyecto Hilos.xlsx]Ejecuciones'!$A$10</c15:sqref>
                        </c15:formulaRef>
                      </c:ext>
                    </c:extLst>
                    <c:strCache>
                      <c:ptCount val="1"/>
                      <c:pt idx="0">
                        <c:v>1 core - 1 hilo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[2]Ejecuciones!$B$10:$K$10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17.39</c:v>
                      </c:pt>
                      <c:pt idx="1">
                        <c:v>17.55</c:v>
                      </c:pt>
                      <c:pt idx="2">
                        <c:v>17.36</c:v>
                      </c:pt>
                      <c:pt idx="3">
                        <c:v>17.43</c:v>
                      </c:pt>
                      <c:pt idx="4">
                        <c:v>17.190000000000001</c:v>
                      </c:pt>
                      <c:pt idx="5">
                        <c:v>16.920000000000002</c:v>
                      </c:pt>
                      <c:pt idx="6">
                        <c:v>17.309999999999999</c:v>
                      </c:pt>
                      <c:pt idx="7">
                        <c:v>16.71</c:v>
                      </c:pt>
                      <c:pt idx="8">
                        <c:v>16.98</c:v>
                      </c:pt>
                      <c:pt idx="9">
                        <c:v>17.68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E62B-4DD5-83F2-6CC96EB50CB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'https://ufmail-my.sharepoint.com/personal/mariopisquiy_office_ufm_edu/Documents/[Ejecuciones Proyecto Hilos.xlsx]Ejecuciones'!$A$11</c15:sqref>
                        </c15:formulaRef>
                      </c:ext>
                    </c:extLst>
                    <c:strCache>
                      <c:ptCount val="1"/>
                      <c:pt idx="0">
                        <c:v>1 core - 4 hilos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[2]Ejecuciones!$B$11:$K$11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18.809999999999999</c:v>
                      </c:pt>
                      <c:pt idx="1">
                        <c:v>18.47</c:v>
                      </c:pt>
                      <c:pt idx="2">
                        <c:v>18.829999999999998</c:v>
                      </c:pt>
                      <c:pt idx="3">
                        <c:v>18.36</c:v>
                      </c:pt>
                      <c:pt idx="4">
                        <c:v>18.89</c:v>
                      </c:pt>
                      <c:pt idx="5">
                        <c:v>18.53</c:v>
                      </c:pt>
                      <c:pt idx="6">
                        <c:v>18.2</c:v>
                      </c:pt>
                      <c:pt idx="7">
                        <c:v>18.82</c:v>
                      </c:pt>
                      <c:pt idx="8">
                        <c:v>19.14</c:v>
                      </c:pt>
                      <c:pt idx="9">
                        <c:v>18.75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62B-4DD5-83F2-6CC96EB50CBF}"/>
                  </c:ext>
                </c:extLst>
              </c15:ser>
            </c15:filteredLineSeries>
          </c:ext>
        </c:extLst>
      </c:lineChart>
      <c:catAx>
        <c:axId val="3632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36329328"/>
        <c:crosses val="autoZero"/>
        <c:auto val="1"/>
        <c:lblAlgn val="ctr"/>
        <c:lblOffset val="100"/>
        <c:noMultiLvlLbl val="0"/>
      </c:catAx>
      <c:valAx>
        <c:axId val="3632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3632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8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rte de una red con un fondo blanco">
            <a:extLst>
              <a:ext uri="{FF2B5EF4-FFF2-40B4-BE49-F238E27FC236}">
                <a16:creationId xmlns:a16="http://schemas.microsoft.com/office/drawing/2014/main" id="{1C968FF0-7DC8-7DA3-13CA-B3C4F5A4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-4109914" y="0"/>
            <a:ext cx="1219197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CFC902-4F35-ACDE-4A71-20ACEC0BE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84" y="952499"/>
            <a:ext cx="4814316" cy="2476501"/>
          </a:xfrm>
        </p:spPr>
        <p:txBody>
          <a:bodyPr/>
          <a:lstStyle/>
          <a:p>
            <a:r>
              <a:rPr lang="es-ES" dirty="0">
                <a:solidFill>
                  <a:srgbClr val="FFFFFF"/>
                </a:solidFill>
              </a:rPr>
              <a:t>Proyecto Hilos</a:t>
            </a:r>
            <a:endParaRPr lang="es-G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989D4F-D5F8-D3CC-09B4-25F110CD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8141" y="4537435"/>
            <a:ext cx="5373859" cy="1772260"/>
          </a:xfrm>
        </p:spPr>
        <p:txBody>
          <a:bodyPr anchor="b"/>
          <a:lstStyle/>
          <a:p>
            <a:r>
              <a:rPr lang="es-ES" dirty="0">
                <a:solidFill>
                  <a:srgbClr val="FFFFFF"/>
                </a:solidFill>
                <a:latin typeface="Amasis MT Pro Medium" panose="02040604050005020304" pitchFamily="18" charset="0"/>
              </a:rPr>
              <a:t>Carlos Manuel Alvarado Andrade, 20200118</a:t>
            </a:r>
          </a:p>
          <a:p>
            <a:r>
              <a:rPr lang="es-ES" dirty="0">
                <a:solidFill>
                  <a:srgbClr val="FFFFFF"/>
                </a:solidFill>
                <a:latin typeface="Amasis MT Pro Medium" panose="02040604050005020304" pitchFamily="18" charset="0"/>
              </a:rPr>
              <a:t>Mario Enrique Pisquiy Gómez, 20200399</a:t>
            </a:r>
            <a:endParaRPr lang="es-GT" dirty="0">
              <a:solidFill>
                <a:srgbClr val="FFFFFF"/>
              </a:solidFill>
              <a:latin typeface="Amasis MT Pro Medium" panose="020406040500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7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3A24C-E0E7-2648-B4F5-9C718C28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 de </a:t>
            </a:r>
            <a:r>
              <a:rPr lang="es-ES" dirty="0" err="1"/>
              <a:t>Amdals</a:t>
            </a:r>
            <a:endParaRPr lang="es-GT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C7390A8-9662-584C-002C-7479130C3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974503"/>
              </p:ext>
            </p:extLst>
          </p:nvPr>
        </p:nvGraphicFramePr>
        <p:xfrm>
          <a:off x="1311445" y="1872541"/>
          <a:ext cx="9084580" cy="3557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422">
                  <a:extLst>
                    <a:ext uri="{9D8B030D-6E8A-4147-A177-3AD203B41FA5}">
                      <a16:colId xmlns:a16="http://schemas.microsoft.com/office/drawing/2014/main" val="2555389674"/>
                    </a:ext>
                  </a:extLst>
                </a:gridCol>
                <a:gridCol w="1368324">
                  <a:extLst>
                    <a:ext uri="{9D8B030D-6E8A-4147-A177-3AD203B41FA5}">
                      <a16:colId xmlns:a16="http://schemas.microsoft.com/office/drawing/2014/main" val="1876741097"/>
                    </a:ext>
                  </a:extLst>
                </a:gridCol>
                <a:gridCol w="1527702">
                  <a:extLst>
                    <a:ext uri="{9D8B030D-6E8A-4147-A177-3AD203B41FA5}">
                      <a16:colId xmlns:a16="http://schemas.microsoft.com/office/drawing/2014/main" val="2948703292"/>
                    </a:ext>
                  </a:extLst>
                </a:gridCol>
                <a:gridCol w="2207976">
                  <a:extLst>
                    <a:ext uri="{9D8B030D-6E8A-4147-A177-3AD203B41FA5}">
                      <a16:colId xmlns:a16="http://schemas.microsoft.com/office/drawing/2014/main" val="4172710943"/>
                    </a:ext>
                  </a:extLst>
                </a:gridCol>
                <a:gridCol w="2581156">
                  <a:extLst>
                    <a:ext uri="{9D8B030D-6E8A-4147-A177-3AD203B41FA5}">
                      <a16:colId xmlns:a16="http://schemas.microsoft.com/office/drawing/2014/main" val="1965711111"/>
                    </a:ext>
                  </a:extLst>
                </a:gridCol>
              </a:tblGrid>
              <a:tr h="518376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Paralelización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Escenario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Velocidad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Diferencia del caso anterior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Diferencia del caso base 2 cores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261396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1 core 1 hilo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208900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1 core 4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689849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2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1.333333333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 dirty="0">
                          <a:effectLst/>
                        </a:rPr>
                        <a:t>33.33%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 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797098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4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1.597713806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19.83%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19.83%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263126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8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1.769911504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10.78%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32.74%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7601049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4 core 8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2.877697842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583323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1 core 4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553495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2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1.000040875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 dirty="0">
                          <a:effectLst/>
                        </a:rPr>
                        <a:t>0.0041%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211560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4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1.000045984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0.00051%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0.00051%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180750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8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1.000053648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0.00077%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0.00128%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9888215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4 core 8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1.000080474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 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386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8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03A74-5BBE-087B-B575-D6C20589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Secuencial y Multitask</a:t>
            </a:r>
            <a:endParaRPr lang="es-GT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7121126-BD16-BE2D-C7D8-0FF691FAA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246283"/>
              </p:ext>
            </p:extLst>
          </p:nvPr>
        </p:nvGraphicFramePr>
        <p:xfrm>
          <a:off x="548636" y="1489900"/>
          <a:ext cx="4102877" cy="206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CD79A2F-F5E7-4EF6-221B-25CD6DA89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085590"/>
              </p:ext>
            </p:extLst>
          </p:nvPr>
        </p:nvGraphicFramePr>
        <p:xfrm>
          <a:off x="6202016" y="1489900"/>
          <a:ext cx="3995531" cy="2366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7CCF80C8-7C5C-2A35-0AD8-325C7DACB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54265"/>
              </p:ext>
            </p:extLst>
          </p:nvPr>
        </p:nvGraphicFramePr>
        <p:xfrm>
          <a:off x="722467" y="3856589"/>
          <a:ext cx="4233846" cy="236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D7D1E9FB-8C6B-9981-44C5-179A8BB579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933718"/>
              </p:ext>
            </p:extLst>
          </p:nvPr>
        </p:nvGraphicFramePr>
        <p:xfrm>
          <a:off x="6046468" y="3856589"/>
          <a:ext cx="4151079" cy="236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999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1">
            <a:extLst>
              <a:ext uri="{FF2B5EF4-FFF2-40B4-BE49-F238E27FC236}">
                <a16:creationId xmlns:a16="http://schemas.microsoft.com/office/drawing/2014/main" id="{6110AEF7-B6A6-404D-9C58-9E9CEE6B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468039"/>
              </p:ext>
            </p:extLst>
          </p:nvPr>
        </p:nvGraphicFramePr>
        <p:xfrm>
          <a:off x="186502" y="1532065"/>
          <a:ext cx="4925240" cy="2358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9">
            <a:extLst>
              <a:ext uri="{FF2B5EF4-FFF2-40B4-BE49-F238E27FC236}">
                <a16:creationId xmlns:a16="http://schemas.microsoft.com/office/drawing/2014/main" id="{D140BB71-A83A-3747-AE86-83393FBE6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708520"/>
              </p:ext>
            </p:extLst>
          </p:nvPr>
        </p:nvGraphicFramePr>
        <p:xfrm>
          <a:off x="5908434" y="1447893"/>
          <a:ext cx="4362001" cy="235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243AD04-F9B7-77F9-9C94-7488277F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Ejecuciones Paralelización</a:t>
            </a:r>
            <a:endParaRPr lang="es-GT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65EF3AF-1027-7E4D-9EF7-3EBD8DCE64A7}"/>
              </a:ext>
            </a:extLst>
          </p:cNvPr>
          <p:cNvSpPr/>
          <p:nvPr/>
        </p:nvSpPr>
        <p:spPr>
          <a:xfrm>
            <a:off x="5908434" y="1532065"/>
            <a:ext cx="864918" cy="179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err="1"/>
              <a:t>Archivos</a:t>
            </a:r>
            <a:endParaRPr lang="en-US" sz="11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E78742-8CED-E545-9945-DD2BC568CCFF}"/>
              </a:ext>
            </a:extLst>
          </p:cNvPr>
          <p:cNvSpPr/>
          <p:nvPr/>
        </p:nvSpPr>
        <p:spPr>
          <a:xfrm>
            <a:off x="399738" y="1599962"/>
            <a:ext cx="931748" cy="21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err="1"/>
              <a:t>Funciones</a:t>
            </a:r>
            <a:endParaRPr lang="en-US" sz="1100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9EBC291-D448-4CCA-B5B8-8C6C72251D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758566"/>
              </p:ext>
            </p:extLst>
          </p:nvPr>
        </p:nvGraphicFramePr>
        <p:xfrm>
          <a:off x="5908434" y="3806639"/>
          <a:ext cx="4316465" cy="234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EABF9CE2-5DAD-4930-A416-8C43987ABE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766562"/>
              </p:ext>
            </p:extLst>
          </p:nvPr>
        </p:nvGraphicFramePr>
        <p:xfrm>
          <a:off x="399738" y="3890812"/>
          <a:ext cx="4628601" cy="235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503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F1C18-BC21-7B31-1D4D-B66B90F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F09E3-882B-B1F0-59FB-A98D4FB0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Modelo de paralelismo con la ejecución más rápida: 4 Cores y 8 Hilos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/>
              <a:t>Elegimos el modelo de 2 Cores y 4 Hilos paralelizando archivos: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Capacidad de las máquinas (usualmente los procesadores en el mercado suelen ser de 4 núcleos)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Costo de cada núcleo extra en caso fuera un proceso en la nube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El aumento de 2 </a:t>
            </a:r>
            <a:r>
              <a:rPr lang="es-GT" dirty="0" err="1"/>
              <a:t>core</a:t>
            </a:r>
            <a:r>
              <a:rPr lang="es-GT" dirty="0"/>
              <a:t> y 4 hilos a 4 </a:t>
            </a:r>
            <a:r>
              <a:rPr lang="es-GT" dirty="0" err="1"/>
              <a:t>core</a:t>
            </a:r>
            <a:r>
              <a:rPr lang="es-GT" dirty="0"/>
              <a:t> y 8 hilos no es tan significativo como el de 2 </a:t>
            </a:r>
            <a:r>
              <a:rPr lang="es-GT" dirty="0" err="1"/>
              <a:t>core</a:t>
            </a:r>
            <a:r>
              <a:rPr lang="es-GT" dirty="0"/>
              <a:t> 2 hilos a 2 </a:t>
            </a:r>
            <a:r>
              <a:rPr lang="es-GT" dirty="0" err="1"/>
              <a:t>core</a:t>
            </a:r>
            <a:r>
              <a:rPr lang="es-GT" dirty="0"/>
              <a:t> 4 hilos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/>
              <a:t>Al aplicar paralelización con 2 </a:t>
            </a:r>
            <a:r>
              <a:rPr lang="es-GT" dirty="0" err="1"/>
              <a:t>core</a:t>
            </a:r>
            <a:r>
              <a:rPr lang="es-GT" dirty="0"/>
              <a:t> 2 hilos, y contrastarlo con el escenario secuencial, la mejora es del 33% en velocidad</a:t>
            </a:r>
          </a:p>
        </p:txBody>
      </p:sp>
    </p:spTree>
    <p:extLst>
      <p:ext uri="{BB962C8B-B14F-4D97-AF65-F5344CB8AC3E}">
        <p14:creationId xmlns:p14="http://schemas.microsoft.com/office/powerpoint/2010/main" val="410302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AEFE-9E45-585A-D91A-94589A4D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75392-B2D2-E21D-9764-59F42E6E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4.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5.      </a:t>
            </a:r>
            <a:endParaRPr lang="es-GT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4B4F7C0-4364-A6B3-DC3D-DF4CB6C48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45812"/>
              </p:ext>
            </p:extLst>
          </p:nvPr>
        </p:nvGraphicFramePr>
        <p:xfrm>
          <a:off x="1830167" y="2028824"/>
          <a:ext cx="6272823" cy="171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0074">
                  <a:extLst>
                    <a:ext uri="{9D8B030D-6E8A-4147-A177-3AD203B41FA5}">
                      <a16:colId xmlns:a16="http://schemas.microsoft.com/office/drawing/2014/main" val="2800755917"/>
                    </a:ext>
                  </a:extLst>
                </a:gridCol>
                <a:gridCol w="1072555">
                  <a:extLst>
                    <a:ext uri="{9D8B030D-6E8A-4147-A177-3AD203B41FA5}">
                      <a16:colId xmlns:a16="http://schemas.microsoft.com/office/drawing/2014/main" val="255537346"/>
                    </a:ext>
                  </a:extLst>
                </a:gridCol>
                <a:gridCol w="1072555">
                  <a:extLst>
                    <a:ext uri="{9D8B030D-6E8A-4147-A177-3AD203B41FA5}">
                      <a16:colId xmlns:a16="http://schemas.microsoft.com/office/drawing/2014/main" val="111654969"/>
                    </a:ext>
                  </a:extLst>
                </a:gridCol>
                <a:gridCol w="2697639">
                  <a:extLst>
                    <a:ext uri="{9D8B030D-6E8A-4147-A177-3AD203B41FA5}">
                      <a16:colId xmlns:a16="http://schemas.microsoft.com/office/drawing/2014/main" val="3045023708"/>
                    </a:ext>
                  </a:extLst>
                </a:gridCol>
              </a:tblGrid>
              <a:tr h="428295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Paralelización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Escenario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Velocidad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Diferencia del caso base 2 cores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906833"/>
                  </a:ext>
                </a:extLst>
              </a:tr>
              <a:tr h="428295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2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1.33333333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409496"/>
                  </a:ext>
                </a:extLst>
              </a:tr>
              <a:tr h="428295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4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1.59771381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19.83%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656143"/>
                  </a:ext>
                </a:extLst>
              </a:tr>
              <a:tr h="428295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8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1.7699115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 dirty="0">
                          <a:effectLst/>
                        </a:rPr>
                        <a:t>32.74%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2087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B074B7A-ABAA-5EA4-5412-8BCBA9CCA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52292"/>
              </p:ext>
            </p:extLst>
          </p:nvPr>
        </p:nvGraphicFramePr>
        <p:xfrm>
          <a:off x="1817466" y="4043362"/>
          <a:ext cx="6285524" cy="1611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969">
                  <a:extLst>
                    <a:ext uri="{9D8B030D-6E8A-4147-A177-3AD203B41FA5}">
                      <a16:colId xmlns:a16="http://schemas.microsoft.com/office/drawing/2014/main" val="1964901182"/>
                    </a:ext>
                  </a:extLst>
                </a:gridCol>
                <a:gridCol w="1074727">
                  <a:extLst>
                    <a:ext uri="{9D8B030D-6E8A-4147-A177-3AD203B41FA5}">
                      <a16:colId xmlns:a16="http://schemas.microsoft.com/office/drawing/2014/main" val="3110098623"/>
                    </a:ext>
                  </a:extLst>
                </a:gridCol>
                <a:gridCol w="1074727">
                  <a:extLst>
                    <a:ext uri="{9D8B030D-6E8A-4147-A177-3AD203B41FA5}">
                      <a16:colId xmlns:a16="http://schemas.microsoft.com/office/drawing/2014/main" val="2288034779"/>
                    </a:ext>
                  </a:extLst>
                </a:gridCol>
                <a:gridCol w="2703101">
                  <a:extLst>
                    <a:ext uri="{9D8B030D-6E8A-4147-A177-3AD203B41FA5}">
                      <a16:colId xmlns:a16="http://schemas.microsoft.com/office/drawing/2014/main" val="3445921505"/>
                    </a:ext>
                  </a:extLst>
                </a:gridCol>
              </a:tblGrid>
              <a:tr h="40296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Paralelización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Escenario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Velocidad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Diferencia del caso base 2 cores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3335799"/>
                  </a:ext>
                </a:extLst>
              </a:tr>
              <a:tr h="40296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2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1.00004087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619119"/>
                  </a:ext>
                </a:extLst>
              </a:tr>
              <a:tr h="40296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4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1.00004598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0.00051%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3606157"/>
                  </a:ext>
                </a:extLst>
              </a:tr>
              <a:tr h="40296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8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1.00005365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 dirty="0">
                          <a:effectLst/>
                        </a:rPr>
                        <a:t>0.00128%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2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84496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353</Words>
  <Application>Microsoft Office PowerPoint</Application>
  <PresentationFormat>Panorámica</PresentationFormat>
  <Paragraphs>122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Amasis MT Pro Medium</vt:lpstr>
      <vt:lpstr>Arial</vt:lpstr>
      <vt:lpstr>Calibri</vt:lpstr>
      <vt:lpstr>Univers Light</vt:lpstr>
      <vt:lpstr>Wingdings</vt:lpstr>
      <vt:lpstr>TribuneVTI</vt:lpstr>
      <vt:lpstr>Proyecto Hilos</vt:lpstr>
      <vt:lpstr>Ley de Amdals</vt:lpstr>
      <vt:lpstr>Ejecución Secuencial y Multitask</vt:lpstr>
      <vt:lpstr>Ejecuciones Paralelización</vt:lpstr>
      <vt:lpstr>Resultados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Hilos</dc:title>
  <dc:creator>Mario Enrique Pisquiy Gómez</dc:creator>
  <cp:lastModifiedBy>Mario Enrique Pisquiy Gómez</cp:lastModifiedBy>
  <cp:revision>1</cp:revision>
  <dcterms:created xsi:type="dcterms:W3CDTF">2023-04-22T22:15:36Z</dcterms:created>
  <dcterms:modified xsi:type="dcterms:W3CDTF">2023-04-22T22:49:35Z</dcterms:modified>
</cp:coreProperties>
</file>