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proyecto-Threads\Estadistica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proyecto-Threads\Estadistica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proyecto-Threads\Estadistica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proyecto-Threads\Estadistica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GT"/>
              <a:t>Ejecución Secuencial</a:t>
            </a:r>
            <a:r>
              <a:rPr lang="es-GT" baseline="0"/>
              <a:t> Archivos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Archivos!$D$33</c:f>
              <c:strCache>
                <c:ptCount val="1"/>
                <c:pt idx="0">
                  <c:v>C1H!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Archivos!$D$34:$D$43</c:f>
              <c:numCache>
                <c:formatCode>General</c:formatCode>
                <c:ptCount val="10"/>
                <c:pt idx="0">
                  <c:v>5253</c:v>
                </c:pt>
                <c:pt idx="1">
                  <c:v>5310</c:v>
                </c:pt>
                <c:pt idx="2">
                  <c:v>5405</c:v>
                </c:pt>
                <c:pt idx="3">
                  <c:v>5325</c:v>
                </c:pt>
                <c:pt idx="4">
                  <c:v>5327</c:v>
                </c:pt>
                <c:pt idx="5">
                  <c:v>5242</c:v>
                </c:pt>
                <c:pt idx="6">
                  <c:v>5261</c:v>
                </c:pt>
                <c:pt idx="7">
                  <c:v>5288</c:v>
                </c:pt>
                <c:pt idx="8">
                  <c:v>5260</c:v>
                </c:pt>
                <c:pt idx="9">
                  <c:v>5272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4B-4C96-86DE-8079A9D8DD01}"/>
            </c:ext>
          </c:extLst>
        </c:ser>
        <c:ser>
          <c:idx val="1"/>
          <c:order val="1"/>
          <c:tx>
            <c:strRef>
              <c:f>Archivos!$E$33</c:f>
              <c:strCache>
                <c:ptCount val="1"/>
                <c:pt idx="0">
                  <c:v>C1H4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Archivos!$E$34:$E$43</c:f>
              <c:numCache>
                <c:formatCode>General</c:formatCode>
                <c:ptCount val="10"/>
                <c:pt idx="0">
                  <c:v>4892</c:v>
                </c:pt>
                <c:pt idx="1">
                  <c:v>4944</c:v>
                </c:pt>
                <c:pt idx="2">
                  <c:v>4909</c:v>
                </c:pt>
                <c:pt idx="3">
                  <c:v>4920</c:v>
                </c:pt>
                <c:pt idx="4">
                  <c:v>4918</c:v>
                </c:pt>
                <c:pt idx="5">
                  <c:v>4916</c:v>
                </c:pt>
                <c:pt idx="6">
                  <c:v>4951</c:v>
                </c:pt>
                <c:pt idx="7">
                  <c:v>4919</c:v>
                </c:pt>
                <c:pt idx="8">
                  <c:v>4912</c:v>
                </c:pt>
                <c:pt idx="9">
                  <c:v>4970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4B-4C96-86DE-8079A9D8DD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1776928"/>
        <c:axId val="1111675280"/>
      </c:lineChart>
      <c:catAx>
        <c:axId val="11117769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1111675280"/>
        <c:crosses val="autoZero"/>
        <c:auto val="1"/>
        <c:lblAlgn val="ctr"/>
        <c:lblOffset val="100"/>
        <c:noMultiLvlLbl val="0"/>
      </c:catAx>
      <c:valAx>
        <c:axId val="111167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1111776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GT"/>
              <a:t>Ejecución Secuencial Funciones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Funciones!$B$32</c:f>
              <c:strCache>
                <c:ptCount val="1"/>
                <c:pt idx="0">
                  <c:v>C1H1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Funciones!$B$33:$B$42</c:f>
              <c:numCache>
                <c:formatCode>General</c:formatCode>
                <c:ptCount val="10"/>
                <c:pt idx="0">
                  <c:v>5286</c:v>
                </c:pt>
                <c:pt idx="1">
                  <c:v>5117</c:v>
                </c:pt>
                <c:pt idx="2">
                  <c:v>5188</c:v>
                </c:pt>
                <c:pt idx="3">
                  <c:v>5288</c:v>
                </c:pt>
                <c:pt idx="4">
                  <c:v>5047</c:v>
                </c:pt>
                <c:pt idx="5">
                  <c:v>5021</c:v>
                </c:pt>
                <c:pt idx="6">
                  <c:v>5046</c:v>
                </c:pt>
                <c:pt idx="7">
                  <c:v>5026</c:v>
                </c:pt>
                <c:pt idx="8">
                  <c:v>5062</c:v>
                </c:pt>
                <c:pt idx="9">
                  <c:v>5032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84-4D71-B608-7DF271812BEC}"/>
            </c:ext>
          </c:extLst>
        </c:ser>
        <c:ser>
          <c:idx val="1"/>
          <c:order val="1"/>
          <c:tx>
            <c:strRef>
              <c:f>Funciones!$C$32</c:f>
              <c:strCache>
                <c:ptCount val="1"/>
                <c:pt idx="0">
                  <c:v>C1H4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Funciones!$C$33:$C$42</c:f>
              <c:numCache>
                <c:formatCode>General</c:formatCode>
                <c:ptCount val="10"/>
                <c:pt idx="0">
                  <c:v>5451</c:v>
                </c:pt>
                <c:pt idx="1">
                  <c:v>5433</c:v>
                </c:pt>
                <c:pt idx="2">
                  <c:v>5396</c:v>
                </c:pt>
                <c:pt idx="3">
                  <c:v>5343</c:v>
                </c:pt>
                <c:pt idx="4">
                  <c:v>5356</c:v>
                </c:pt>
                <c:pt idx="5">
                  <c:v>5423</c:v>
                </c:pt>
                <c:pt idx="6">
                  <c:v>5305</c:v>
                </c:pt>
                <c:pt idx="7">
                  <c:v>5393</c:v>
                </c:pt>
                <c:pt idx="8">
                  <c:v>5424</c:v>
                </c:pt>
                <c:pt idx="9">
                  <c:v>5444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B84-4D71-B608-7DF271812B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63356240"/>
        <c:axId val="1163357680"/>
      </c:lineChart>
      <c:catAx>
        <c:axId val="11633562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1163357680"/>
        <c:crosses val="autoZero"/>
        <c:auto val="1"/>
        <c:lblAlgn val="ctr"/>
        <c:lblOffset val="100"/>
        <c:noMultiLvlLbl val="0"/>
      </c:catAx>
      <c:valAx>
        <c:axId val="1163357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1163356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Tiempos entre los 6 casos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v>C2H2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Lit>
              <c:ptCount val="8"/>
              <c:pt idx="0">
                <c:v>3</c:v>
              </c:pt>
              <c:pt idx="1">
                <c:v>4</c:v>
              </c:pt>
              <c:pt idx="2">
                <c:v>5</c:v>
              </c:pt>
              <c:pt idx="3">
                <c:v>6</c:v>
              </c:pt>
              <c:pt idx="4">
                <c:v>7</c:v>
              </c:pt>
              <c:pt idx="5">
                <c:v>8</c:v>
              </c:pt>
              <c:pt idx="6">
                <c:v>9</c:v>
              </c:pt>
              <c:pt idx="7">
                <c:v>10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Funciones!$K$8:$K$15</c:f>
              <c:numCache>
                <c:formatCode>General</c:formatCode>
                <c:ptCount val="8"/>
                <c:pt idx="0">
                  <c:v>4689</c:v>
                </c:pt>
                <c:pt idx="1">
                  <c:v>4559</c:v>
                </c:pt>
                <c:pt idx="2">
                  <c:v>4551</c:v>
                </c:pt>
                <c:pt idx="3">
                  <c:v>4612</c:v>
                </c:pt>
                <c:pt idx="4">
                  <c:v>4722</c:v>
                </c:pt>
                <c:pt idx="5">
                  <c:v>4685</c:v>
                </c:pt>
                <c:pt idx="6">
                  <c:v>4543</c:v>
                </c:pt>
                <c:pt idx="7">
                  <c:v>4503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199A-42D1-A038-3B2D716EE1AE}"/>
            </c:ext>
          </c:extLst>
        </c:ser>
        <c:ser>
          <c:idx val="3"/>
          <c:order val="3"/>
          <c:tx>
            <c:v>C2H4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Lit>
              <c:ptCount val="8"/>
              <c:pt idx="0">
                <c:v>3</c:v>
              </c:pt>
              <c:pt idx="1">
                <c:v>4</c:v>
              </c:pt>
              <c:pt idx="2">
                <c:v>5</c:v>
              </c:pt>
              <c:pt idx="3">
                <c:v>6</c:v>
              </c:pt>
              <c:pt idx="4">
                <c:v>7</c:v>
              </c:pt>
              <c:pt idx="5">
                <c:v>8</c:v>
              </c:pt>
              <c:pt idx="6">
                <c:v>9</c:v>
              </c:pt>
              <c:pt idx="7">
                <c:v>10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Funciones!$O$8:$O$15</c:f>
              <c:numCache>
                <c:formatCode>General</c:formatCode>
                <c:ptCount val="8"/>
                <c:pt idx="0">
                  <c:v>4869</c:v>
                </c:pt>
                <c:pt idx="1">
                  <c:v>4800</c:v>
                </c:pt>
                <c:pt idx="2">
                  <c:v>4710</c:v>
                </c:pt>
                <c:pt idx="3">
                  <c:v>4804</c:v>
                </c:pt>
                <c:pt idx="4">
                  <c:v>4807</c:v>
                </c:pt>
                <c:pt idx="5">
                  <c:v>4859</c:v>
                </c:pt>
                <c:pt idx="6">
                  <c:v>4885</c:v>
                </c:pt>
                <c:pt idx="7">
                  <c:v>4846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199A-42D1-A038-3B2D716EE1AE}"/>
            </c:ext>
          </c:extLst>
        </c:ser>
        <c:ser>
          <c:idx val="4"/>
          <c:order val="4"/>
          <c:tx>
            <c:v>C2H8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Lit>
              <c:ptCount val="8"/>
              <c:pt idx="0">
                <c:v>3</c:v>
              </c:pt>
              <c:pt idx="1">
                <c:v>4</c:v>
              </c:pt>
              <c:pt idx="2">
                <c:v>5</c:v>
              </c:pt>
              <c:pt idx="3">
                <c:v>6</c:v>
              </c:pt>
              <c:pt idx="4">
                <c:v>7</c:v>
              </c:pt>
              <c:pt idx="5">
                <c:v>8</c:v>
              </c:pt>
              <c:pt idx="6">
                <c:v>9</c:v>
              </c:pt>
              <c:pt idx="7">
                <c:v>10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Funciones!$S$8:$S$15</c:f>
              <c:numCache>
                <c:formatCode>General</c:formatCode>
                <c:ptCount val="8"/>
                <c:pt idx="0">
                  <c:v>5420</c:v>
                </c:pt>
                <c:pt idx="1">
                  <c:v>5473</c:v>
                </c:pt>
                <c:pt idx="2">
                  <c:v>5264</c:v>
                </c:pt>
                <c:pt idx="3">
                  <c:v>5333</c:v>
                </c:pt>
                <c:pt idx="4">
                  <c:v>5224</c:v>
                </c:pt>
                <c:pt idx="5">
                  <c:v>5497</c:v>
                </c:pt>
                <c:pt idx="6">
                  <c:v>5352</c:v>
                </c:pt>
                <c:pt idx="7">
                  <c:v>5298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2-199A-42D1-A038-3B2D716EE1AE}"/>
            </c:ext>
          </c:extLst>
        </c:ser>
        <c:ser>
          <c:idx val="5"/>
          <c:order val="5"/>
          <c:tx>
            <c:v>C4H8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Lit>
              <c:ptCount val="8"/>
              <c:pt idx="0">
                <c:v>3</c:v>
              </c:pt>
              <c:pt idx="1">
                <c:v>4</c:v>
              </c:pt>
              <c:pt idx="2">
                <c:v>5</c:v>
              </c:pt>
              <c:pt idx="3">
                <c:v>6</c:v>
              </c:pt>
              <c:pt idx="4">
                <c:v>7</c:v>
              </c:pt>
              <c:pt idx="5">
                <c:v>8</c:v>
              </c:pt>
              <c:pt idx="6">
                <c:v>9</c:v>
              </c:pt>
              <c:pt idx="7">
                <c:v>10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Funciones!$C$23:$C$30</c:f>
              <c:numCache>
                <c:formatCode>General</c:formatCode>
                <c:ptCount val="8"/>
                <c:pt idx="0">
                  <c:v>4836</c:v>
                </c:pt>
                <c:pt idx="1">
                  <c:v>5012</c:v>
                </c:pt>
                <c:pt idx="2">
                  <c:v>4994</c:v>
                </c:pt>
                <c:pt idx="3">
                  <c:v>4983</c:v>
                </c:pt>
                <c:pt idx="4">
                  <c:v>4811</c:v>
                </c:pt>
                <c:pt idx="5">
                  <c:v>4881</c:v>
                </c:pt>
                <c:pt idx="6">
                  <c:v>4791</c:v>
                </c:pt>
                <c:pt idx="7">
                  <c:v>4821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3-199A-42D1-A038-3B2D716EE1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208367"/>
        <c:axId val="133205551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v>C1H4</c:v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val>
                  <c:numRef>
                    <c:extLst>
                      <c:ext uri="{02D57815-91ED-43cb-92C2-25804820EDAC}">
                        <c15:formulaRef>
                          <c15:sqref>Funciones!$G$8:$G$15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5396</c:v>
                      </c:pt>
                      <c:pt idx="1">
                        <c:v>5343</c:v>
                      </c:pt>
                      <c:pt idx="2">
                        <c:v>5356</c:v>
                      </c:pt>
                      <c:pt idx="3">
                        <c:v>5423</c:v>
                      </c:pt>
                      <c:pt idx="4">
                        <c:v>5305</c:v>
                      </c:pt>
                      <c:pt idx="5">
                        <c:v>5393</c:v>
                      </c:pt>
                      <c:pt idx="6">
                        <c:v>5424</c:v>
                      </c:pt>
                      <c:pt idx="7">
                        <c:v>5444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199A-42D1-A038-3B2D716EE1AE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v>C1H1</c:v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Funciones!$C$8:$C$15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5188</c:v>
                      </c:pt>
                      <c:pt idx="1">
                        <c:v>5288</c:v>
                      </c:pt>
                      <c:pt idx="2">
                        <c:v>5047</c:v>
                      </c:pt>
                      <c:pt idx="3">
                        <c:v>5021</c:v>
                      </c:pt>
                      <c:pt idx="4">
                        <c:v>5046</c:v>
                      </c:pt>
                      <c:pt idx="5">
                        <c:v>5026</c:v>
                      </c:pt>
                      <c:pt idx="6">
                        <c:v>5062</c:v>
                      </c:pt>
                      <c:pt idx="7">
                        <c:v>5032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199A-42D1-A038-3B2D716EE1AE}"/>
                  </c:ext>
                </c:extLst>
              </c15:ser>
            </c15:filteredLineSeries>
          </c:ext>
        </c:extLst>
      </c:lineChart>
      <c:catAx>
        <c:axId val="13320836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133205551"/>
        <c:crosses val="autoZero"/>
        <c:auto val="1"/>
        <c:lblAlgn val="ctr"/>
        <c:lblOffset val="100"/>
        <c:noMultiLvlLbl val="0"/>
      </c:catAx>
      <c:valAx>
        <c:axId val="133205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133208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Tiempos entre los 6 casos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v>C2H2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Lit>
              <c:ptCount val="8"/>
              <c:pt idx="0">
                <c:v>3</c:v>
              </c:pt>
              <c:pt idx="1">
                <c:v>4</c:v>
              </c:pt>
              <c:pt idx="2">
                <c:v>5</c:v>
              </c:pt>
              <c:pt idx="3">
                <c:v>6</c:v>
              </c:pt>
              <c:pt idx="4">
                <c:v>7</c:v>
              </c:pt>
              <c:pt idx="5">
                <c:v>8</c:v>
              </c:pt>
              <c:pt idx="6">
                <c:v>9</c:v>
              </c:pt>
              <c:pt idx="7">
                <c:v>10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Archivos!$K$8:$K$15</c:f>
              <c:numCache>
                <c:formatCode>General</c:formatCode>
                <c:ptCount val="8"/>
                <c:pt idx="0">
                  <c:v>2800</c:v>
                </c:pt>
                <c:pt idx="1">
                  <c:v>2800</c:v>
                </c:pt>
                <c:pt idx="2">
                  <c:v>2791</c:v>
                </c:pt>
                <c:pt idx="3">
                  <c:v>2810</c:v>
                </c:pt>
                <c:pt idx="4">
                  <c:v>2785</c:v>
                </c:pt>
                <c:pt idx="5">
                  <c:v>2777</c:v>
                </c:pt>
                <c:pt idx="6">
                  <c:v>2812</c:v>
                </c:pt>
                <c:pt idx="7">
                  <c:v>2778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D248-4574-8877-B82BE8098034}"/>
            </c:ext>
          </c:extLst>
        </c:ser>
        <c:ser>
          <c:idx val="3"/>
          <c:order val="3"/>
          <c:tx>
            <c:v>C2H4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Lit>
              <c:ptCount val="8"/>
              <c:pt idx="0">
                <c:v>3</c:v>
              </c:pt>
              <c:pt idx="1">
                <c:v>4</c:v>
              </c:pt>
              <c:pt idx="2">
                <c:v>5</c:v>
              </c:pt>
              <c:pt idx="3">
                <c:v>6</c:v>
              </c:pt>
              <c:pt idx="4">
                <c:v>7</c:v>
              </c:pt>
              <c:pt idx="5">
                <c:v>8</c:v>
              </c:pt>
              <c:pt idx="6">
                <c:v>9</c:v>
              </c:pt>
              <c:pt idx="7">
                <c:v>10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Archivos!$O$8:$O$15</c:f>
              <c:numCache>
                <c:formatCode>General</c:formatCode>
                <c:ptCount val="8"/>
                <c:pt idx="0">
                  <c:v>2142</c:v>
                </c:pt>
                <c:pt idx="1">
                  <c:v>2126</c:v>
                </c:pt>
                <c:pt idx="2">
                  <c:v>2148</c:v>
                </c:pt>
                <c:pt idx="3">
                  <c:v>2108</c:v>
                </c:pt>
                <c:pt idx="4">
                  <c:v>2333</c:v>
                </c:pt>
                <c:pt idx="5">
                  <c:v>2106</c:v>
                </c:pt>
                <c:pt idx="6">
                  <c:v>2117</c:v>
                </c:pt>
                <c:pt idx="7">
                  <c:v>2122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D248-4574-8877-B82BE8098034}"/>
            </c:ext>
          </c:extLst>
        </c:ser>
        <c:ser>
          <c:idx val="4"/>
          <c:order val="4"/>
          <c:tx>
            <c:v>C2H8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Lit>
              <c:ptCount val="8"/>
              <c:pt idx="0">
                <c:v>3</c:v>
              </c:pt>
              <c:pt idx="1">
                <c:v>4</c:v>
              </c:pt>
              <c:pt idx="2">
                <c:v>5</c:v>
              </c:pt>
              <c:pt idx="3">
                <c:v>6</c:v>
              </c:pt>
              <c:pt idx="4">
                <c:v>7</c:v>
              </c:pt>
              <c:pt idx="5">
                <c:v>8</c:v>
              </c:pt>
              <c:pt idx="6">
                <c:v>9</c:v>
              </c:pt>
              <c:pt idx="7">
                <c:v>10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Archivos!$S$8:$S$15</c:f>
              <c:numCache>
                <c:formatCode>General</c:formatCode>
                <c:ptCount val="8"/>
                <c:pt idx="0">
                  <c:v>2170</c:v>
                </c:pt>
                <c:pt idx="1">
                  <c:v>2192</c:v>
                </c:pt>
                <c:pt idx="2">
                  <c:v>2194</c:v>
                </c:pt>
                <c:pt idx="3">
                  <c:v>2227</c:v>
                </c:pt>
                <c:pt idx="4">
                  <c:v>2164</c:v>
                </c:pt>
                <c:pt idx="5">
                  <c:v>2204</c:v>
                </c:pt>
                <c:pt idx="6">
                  <c:v>2211</c:v>
                </c:pt>
                <c:pt idx="7">
                  <c:v>2322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2-D248-4574-8877-B82BE8098034}"/>
            </c:ext>
          </c:extLst>
        </c:ser>
        <c:ser>
          <c:idx val="5"/>
          <c:order val="5"/>
          <c:tx>
            <c:v>C4H8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Lit>
              <c:ptCount val="8"/>
              <c:pt idx="0">
                <c:v>3</c:v>
              </c:pt>
              <c:pt idx="1">
                <c:v>4</c:v>
              </c:pt>
              <c:pt idx="2">
                <c:v>5</c:v>
              </c:pt>
              <c:pt idx="3">
                <c:v>6</c:v>
              </c:pt>
              <c:pt idx="4">
                <c:v>7</c:v>
              </c:pt>
              <c:pt idx="5">
                <c:v>8</c:v>
              </c:pt>
              <c:pt idx="6">
                <c:v>9</c:v>
              </c:pt>
              <c:pt idx="7">
                <c:v>10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Archivos!$C$23:$C$30</c:f>
              <c:numCache>
                <c:formatCode>General</c:formatCode>
                <c:ptCount val="8"/>
                <c:pt idx="0">
                  <c:v>2011</c:v>
                </c:pt>
                <c:pt idx="1">
                  <c:v>2037</c:v>
                </c:pt>
                <c:pt idx="2">
                  <c:v>2053</c:v>
                </c:pt>
                <c:pt idx="3">
                  <c:v>2029</c:v>
                </c:pt>
                <c:pt idx="4">
                  <c:v>1991</c:v>
                </c:pt>
                <c:pt idx="5">
                  <c:v>1979</c:v>
                </c:pt>
                <c:pt idx="6">
                  <c:v>2031</c:v>
                </c:pt>
                <c:pt idx="7">
                  <c:v>2044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3-D248-4574-8877-B82BE80980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4327776"/>
        <c:axId val="25415116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v>C1H1</c:v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val>
                  <c:numRef>
                    <c:extLst>
                      <c:ext uri="{02D57815-91ED-43cb-92C2-25804820EDAC}">
                        <c15:formulaRef>
                          <c15:sqref>Archivos!$C$8:$C$15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5405</c:v>
                      </c:pt>
                      <c:pt idx="1">
                        <c:v>5325</c:v>
                      </c:pt>
                      <c:pt idx="2">
                        <c:v>5327</c:v>
                      </c:pt>
                      <c:pt idx="3">
                        <c:v>5242</c:v>
                      </c:pt>
                      <c:pt idx="4">
                        <c:v>5261</c:v>
                      </c:pt>
                      <c:pt idx="5">
                        <c:v>5288</c:v>
                      </c:pt>
                      <c:pt idx="6">
                        <c:v>5260</c:v>
                      </c:pt>
                      <c:pt idx="7">
                        <c:v>5272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D248-4574-8877-B82BE8098034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v>C1H4</c:v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Archivos!$G$8:$G$15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4909</c:v>
                      </c:pt>
                      <c:pt idx="1">
                        <c:v>4920</c:v>
                      </c:pt>
                      <c:pt idx="2">
                        <c:v>4918</c:v>
                      </c:pt>
                      <c:pt idx="3">
                        <c:v>4916</c:v>
                      </c:pt>
                      <c:pt idx="4">
                        <c:v>4951</c:v>
                      </c:pt>
                      <c:pt idx="5">
                        <c:v>4919</c:v>
                      </c:pt>
                      <c:pt idx="6">
                        <c:v>4912</c:v>
                      </c:pt>
                      <c:pt idx="7">
                        <c:v>4970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248-4574-8877-B82BE8098034}"/>
                  </c:ext>
                </c:extLst>
              </c15:ser>
            </c15:filteredLineSeries>
          </c:ext>
        </c:extLst>
      </c:lineChart>
      <c:catAx>
        <c:axId val="2543277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254151168"/>
        <c:crosses val="autoZero"/>
        <c:auto val="1"/>
        <c:lblAlgn val="ctr"/>
        <c:lblOffset val="100"/>
        <c:noMultiLvlLbl val="0"/>
      </c:catAx>
      <c:valAx>
        <c:axId val="254151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254327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1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8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7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4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3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4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8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1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4/23/2023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67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D6A395-8B77-4B2D-AA7E-1B4CE370C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rte de una red con un fondo blanco">
            <a:extLst>
              <a:ext uri="{FF2B5EF4-FFF2-40B4-BE49-F238E27FC236}">
                <a16:creationId xmlns:a16="http://schemas.microsoft.com/office/drawing/2014/main" id="{1C968FF0-7DC8-7DA3-13CA-B3C4F5A4E1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-4251137" y="0"/>
            <a:ext cx="12191979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1CFC902-4F35-ACDE-4A71-20ACEC0BE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2065" y="952499"/>
            <a:ext cx="4814316" cy="2476501"/>
          </a:xfrm>
        </p:spPr>
        <p:txBody>
          <a:bodyPr/>
          <a:lstStyle/>
          <a:p>
            <a:r>
              <a:rPr lang="es-ES" b="1" dirty="0">
                <a:solidFill>
                  <a:srgbClr val="FFFFFF"/>
                </a:solidFill>
              </a:rPr>
              <a:t>Proyecto Hilos</a:t>
            </a:r>
            <a:endParaRPr lang="es-GT" b="1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989D4F-D5F8-D3CC-09B4-25F110CDF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8141" y="4537435"/>
            <a:ext cx="5373859" cy="1772260"/>
          </a:xfrm>
        </p:spPr>
        <p:txBody>
          <a:bodyPr anchor="b">
            <a:normAutofit/>
          </a:bodyPr>
          <a:lstStyle/>
          <a:p>
            <a:pPr algn="just"/>
            <a:r>
              <a:rPr lang="es-ES" sz="1600" b="1" dirty="0">
                <a:solidFill>
                  <a:srgbClr val="FFFFFF"/>
                </a:solidFill>
                <a:latin typeface="Amasis MT Pro Medium" panose="02040604050005020304" pitchFamily="18" charset="0"/>
              </a:rPr>
              <a:t>                    Carlos Manuel Alvarado Andrade, 20200118</a:t>
            </a:r>
          </a:p>
          <a:p>
            <a:pPr algn="just"/>
            <a:r>
              <a:rPr lang="es-ES" sz="1600" b="1" dirty="0">
                <a:solidFill>
                  <a:srgbClr val="FFFFFF"/>
                </a:solidFill>
                <a:latin typeface="Amasis MT Pro Medium" panose="02040604050005020304" pitchFamily="18" charset="0"/>
              </a:rPr>
              <a:t>                     Mario Enrique Pisquiy Gómez, 20200399</a:t>
            </a:r>
            <a:endParaRPr lang="es-GT" sz="1600" b="1" dirty="0">
              <a:solidFill>
                <a:srgbClr val="FFFFFF"/>
              </a:solidFill>
              <a:latin typeface="Amasis MT Pro Medium" panose="020406040500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5372E1-5D0A-4FE4-B20F-D0CF85FD0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97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3A24C-E0E7-2648-B4F5-9C718C28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Ley de </a:t>
            </a:r>
            <a:r>
              <a:rPr lang="es-ES" dirty="0" err="1"/>
              <a:t>Amdals</a:t>
            </a:r>
            <a:endParaRPr lang="es-GT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C7390A8-9662-584C-002C-7479130C3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6974503"/>
              </p:ext>
            </p:extLst>
          </p:nvPr>
        </p:nvGraphicFramePr>
        <p:xfrm>
          <a:off x="1311445" y="1872541"/>
          <a:ext cx="9084580" cy="35575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9422">
                  <a:extLst>
                    <a:ext uri="{9D8B030D-6E8A-4147-A177-3AD203B41FA5}">
                      <a16:colId xmlns:a16="http://schemas.microsoft.com/office/drawing/2014/main" val="2555389674"/>
                    </a:ext>
                  </a:extLst>
                </a:gridCol>
                <a:gridCol w="1368324">
                  <a:extLst>
                    <a:ext uri="{9D8B030D-6E8A-4147-A177-3AD203B41FA5}">
                      <a16:colId xmlns:a16="http://schemas.microsoft.com/office/drawing/2014/main" val="1876741097"/>
                    </a:ext>
                  </a:extLst>
                </a:gridCol>
                <a:gridCol w="1527702">
                  <a:extLst>
                    <a:ext uri="{9D8B030D-6E8A-4147-A177-3AD203B41FA5}">
                      <a16:colId xmlns:a16="http://schemas.microsoft.com/office/drawing/2014/main" val="2948703292"/>
                    </a:ext>
                  </a:extLst>
                </a:gridCol>
                <a:gridCol w="2207976">
                  <a:extLst>
                    <a:ext uri="{9D8B030D-6E8A-4147-A177-3AD203B41FA5}">
                      <a16:colId xmlns:a16="http://schemas.microsoft.com/office/drawing/2014/main" val="4172710943"/>
                    </a:ext>
                  </a:extLst>
                </a:gridCol>
                <a:gridCol w="2581156">
                  <a:extLst>
                    <a:ext uri="{9D8B030D-6E8A-4147-A177-3AD203B41FA5}">
                      <a16:colId xmlns:a16="http://schemas.microsoft.com/office/drawing/2014/main" val="1965711111"/>
                    </a:ext>
                  </a:extLst>
                </a:gridCol>
              </a:tblGrid>
              <a:tr h="518376"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 dirty="0">
                          <a:effectLst/>
                        </a:rPr>
                        <a:t>Paralelización</a:t>
                      </a:r>
                      <a:endParaRPr lang="es-G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Escenario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Velocidad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 dirty="0">
                          <a:effectLst/>
                        </a:rPr>
                        <a:t>Diferencia del caso anterior</a:t>
                      </a:r>
                      <a:endParaRPr lang="es-G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Diferencia del caso base 2 cores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7261396"/>
                  </a:ext>
                </a:extLst>
              </a:tr>
              <a:tr h="276292"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 dirty="0">
                          <a:effectLst/>
                        </a:rPr>
                        <a:t> </a:t>
                      </a:r>
                      <a:endParaRPr lang="es-G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1 core 1 hilo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1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 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 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208900"/>
                  </a:ext>
                </a:extLst>
              </a:tr>
              <a:tr h="276292"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 dirty="0">
                          <a:effectLst/>
                        </a:rPr>
                        <a:t>Archivos</a:t>
                      </a:r>
                      <a:endParaRPr lang="es-G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1 core 4 hilos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1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 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 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8689849"/>
                  </a:ext>
                </a:extLst>
              </a:tr>
              <a:tr h="276292"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Archivos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 dirty="0">
                          <a:effectLst/>
                        </a:rPr>
                        <a:t>2 </a:t>
                      </a:r>
                      <a:r>
                        <a:rPr lang="es-GT" sz="1200" u="none" strike="noStrike" dirty="0" err="1">
                          <a:effectLst/>
                        </a:rPr>
                        <a:t>core</a:t>
                      </a:r>
                      <a:r>
                        <a:rPr lang="es-GT" sz="1200" u="none" strike="noStrike" dirty="0">
                          <a:effectLst/>
                        </a:rPr>
                        <a:t> 2 hilos</a:t>
                      </a:r>
                      <a:endParaRPr lang="es-G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1.333333333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 dirty="0">
                          <a:effectLst/>
                        </a:rPr>
                        <a:t>33.33%</a:t>
                      </a:r>
                      <a:endParaRPr lang="es-G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 dirty="0">
                          <a:effectLst/>
                        </a:rPr>
                        <a:t> </a:t>
                      </a:r>
                      <a:endParaRPr lang="es-G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0797098"/>
                  </a:ext>
                </a:extLst>
              </a:tr>
              <a:tr h="276292"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Archivos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 dirty="0">
                          <a:effectLst/>
                        </a:rPr>
                        <a:t>2 </a:t>
                      </a:r>
                      <a:r>
                        <a:rPr lang="es-GT" sz="1200" u="none" strike="noStrike" dirty="0" err="1">
                          <a:effectLst/>
                        </a:rPr>
                        <a:t>core</a:t>
                      </a:r>
                      <a:r>
                        <a:rPr lang="es-GT" sz="1200" u="none" strike="noStrike" dirty="0">
                          <a:effectLst/>
                        </a:rPr>
                        <a:t> 4 hilos</a:t>
                      </a:r>
                      <a:endParaRPr lang="es-G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1.597713806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19.83%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19.83%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3263126"/>
                  </a:ext>
                </a:extLst>
              </a:tr>
              <a:tr h="276292"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Archivos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2 core 8 hilos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1.769911504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10.78%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32.74%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7601049"/>
                  </a:ext>
                </a:extLst>
              </a:tr>
              <a:tr h="276292"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Archivos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 dirty="0">
                          <a:effectLst/>
                        </a:rPr>
                        <a:t>4 </a:t>
                      </a:r>
                      <a:r>
                        <a:rPr lang="es-GT" sz="1200" u="none" strike="noStrike" dirty="0" err="1">
                          <a:effectLst/>
                        </a:rPr>
                        <a:t>core</a:t>
                      </a:r>
                      <a:r>
                        <a:rPr lang="es-GT" sz="1200" u="none" strike="noStrike" dirty="0">
                          <a:effectLst/>
                        </a:rPr>
                        <a:t> 8 hilos</a:t>
                      </a:r>
                      <a:endParaRPr lang="es-G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2.877697842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 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 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6583323"/>
                  </a:ext>
                </a:extLst>
              </a:tr>
              <a:tr h="276292"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Funciones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1 core 4 hilos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1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 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 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7553495"/>
                  </a:ext>
                </a:extLst>
              </a:tr>
              <a:tr h="276292"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Funciones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 dirty="0">
                          <a:effectLst/>
                        </a:rPr>
                        <a:t>2 </a:t>
                      </a:r>
                      <a:r>
                        <a:rPr lang="es-GT" sz="1200" u="none" strike="noStrike" dirty="0" err="1">
                          <a:effectLst/>
                        </a:rPr>
                        <a:t>core</a:t>
                      </a:r>
                      <a:r>
                        <a:rPr lang="es-GT" sz="1200" u="none" strike="noStrike" dirty="0">
                          <a:effectLst/>
                        </a:rPr>
                        <a:t> 2 hilos</a:t>
                      </a:r>
                      <a:endParaRPr lang="es-G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1.000040875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 dirty="0">
                          <a:effectLst/>
                        </a:rPr>
                        <a:t>0.0041%</a:t>
                      </a:r>
                      <a:endParaRPr lang="es-G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 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7211560"/>
                  </a:ext>
                </a:extLst>
              </a:tr>
              <a:tr h="276292"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Funciones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 dirty="0">
                          <a:effectLst/>
                        </a:rPr>
                        <a:t>2 </a:t>
                      </a:r>
                      <a:r>
                        <a:rPr lang="es-GT" sz="1200" u="none" strike="noStrike" dirty="0" err="1">
                          <a:effectLst/>
                        </a:rPr>
                        <a:t>core</a:t>
                      </a:r>
                      <a:r>
                        <a:rPr lang="es-GT" sz="1200" u="none" strike="noStrike" dirty="0">
                          <a:effectLst/>
                        </a:rPr>
                        <a:t> 4 hilos</a:t>
                      </a:r>
                      <a:endParaRPr lang="es-G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1.000045984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0.00051%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0.00051%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180750"/>
                  </a:ext>
                </a:extLst>
              </a:tr>
              <a:tr h="276292"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Funciones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 dirty="0">
                          <a:effectLst/>
                        </a:rPr>
                        <a:t>2 </a:t>
                      </a:r>
                      <a:r>
                        <a:rPr lang="es-GT" sz="1200" u="none" strike="noStrike" dirty="0" err="1">
                          <a:effectLst/>
                        </a:rPr>
                        <a:t>core</a:t>
                      </a:r>
                      <a:r>
                        <a:rPr lang="es-GT" sz="1200" u="none" strike="noStrike" dirty="0">
                          <a:effectLst/>
                        </a:rPr>
                        <a:t> 8 hilos</a:t>
                      </a:r>
                      <a:endParaRPr lang="es-G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1.000053648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0.00077%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0.00128%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9888215"/>
                  </a:ext>
                </a:extLst>
              </a:tr>
              <a:tr h="276292"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Funciones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4 core 8 hilos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 dirty="0">
                          <a:effectLst/>
                        </a:rPr>
                        <a:t>1.000080474</a:t>
                      </a:r>
                      <a:endParaRPr lang="es-G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 dirty="0">
                          <a:effectLst/>
                        </a:rPr>
                        <a:t> </a:t>
                      </a:r>
                      <a:endParaRPr lang="es-G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 dirty="0">
                          <a:effectLst/>
                        </a:rPr>
                        <a:t> </a:t>
                      </a:r>
                      <a:endParaRPr lang="es-G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3865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98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03A74-5BBE-087B-B575-D6C205894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Ejecución Secuencial y Multitask</a:t>
            </a:r>
            <a:endParaRPr lang="es-GT" dirty="0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A7121126-BD16-BE2D-C7D8-0FF691FAA8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1246283"/>
              </p:ext>
            </p:extLst>
          </p:nvPr>
        </p:nvGraphicFramePr>
        <p:xfrm>
          <a:off x="548636" y="1489900"/>
          <a:ext cx="4102877" cy="2061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7CD79A2F-F5E7-4EF6-221B-25CD6DA892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7085590"/>
              </p:ext>
            </p:extLst>
          </p:nvPr>
        </p:nvGraphicFramePr>
        <p:xfrm>
          <a:off x="6202016" y="1489900"/>
          <a:ext cx="3995531" cy="2366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0C5C66A3-08DB-A1D8-A767-C731AA7D5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36" y="3537284"/>
            <a:ext cx="3995531" cy="241135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2B348F4-305E-88AB-4D57-626F6A002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856589"/>
            <a:ext cx="3882189" cy="239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6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3AD04-F9B7-77F9-9C94-7488277F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Ejecuciones Paralelización</a:t>
            </a:r>
            <a:endParaRPr lang="es-GT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242208A-609D-B209-6647-EED9E8C74B27}"/>
              </a:ext>
            </a:extLst>
          </p:cNvPr>
          <p:cNvSpPr txBox="1"/>
          <p:nvPr/>
        </p:nvSpPr>
        <p:spPr>
          <a:xfrm>
            <a:off x="10270435" y="1447893"/>
            <a:ext cx="15218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Procesador M2</a:t>
            </a:r>
          </a:p>
          <a:p>
            <a:r>
              <a:rPr lang="es-ES" dirty="0"/>
              <a:t>Tiempo en ms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Procesador Ryzen 5</a:t>
            </a:r>
          </a:p>
          <a:p>
            <a:r>
              <a:rPr lang="es-ES" dirty="0"/>
              <a:t>Tiempo en ms</a:t>
            </a:r>
            <a:endParaRPr lang="es-GT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27F2244-FB9B-E037-D727-B326A3B7F4D4}"/>
              </a:ext>
            </a:extLst>
          </p:cNvPr>
          <p:cNvSpPr txBox="1"/>
          <p:nvPr/>
        </p:nvSpPr>
        <p:spPr>
          <a:xfrm>
            <a:off x="5908434" y="1489900"/>
            <a:ext cx="112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Archivos</a:t>
            </a:r>
            <a:endParaRPr lang="es-GT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7F0F889-0FFF-450A-6024-83B0B2784229}"/>
              </a:ext>
            </a:extLst>
          </p:cNvPr>
          <p:cNvSpPr txBox="1"/>
          <p:nvPr/>
        </p:nvSpPr>
        <p:spPr>
          <a:xfrm>
            <a:off x="399738" y="1570336"/>
            <a:ext cx="1284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Funciones</a:t>
            </a:r>
            <a:endParaRPr lang="es-GT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6A155FC-3861-8879-CAD7-1B313C7CE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434" y="3824985"/>
            <a:ext cx="4027225" cy="234197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47ED221-318C-BBDE-8FC4-81192A7BC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13" y="3806638"/>
            <a:ext cx="4272686" cy="2464415"/>
          </a:xfrm>
          <a:prstGeom prst="rect">
            <a:avLst/>
          </a:prstGeom>
        </p:spPr>
      </p:pic>
      <p:graphicFrame>
        <p:nvGraphicFramePr>
          <p:cNvPr id="17" name="Chart 1">
            <a:extLst>
              <a:ext uri="{FF2B5EF4-FFF2-40B4-BE49-F238E27FC236}">
                <a16:creationId xmlns:a16="http://schemas.microsoft.com/office/drawing/2014/main" id="{6110AEF7-B6A6-404D-9C58-9E9CEE6BF5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1867655"/>
              </p:ext>
            </p:extLst>
          </p:nvPr>
        </p:nvGraphicFramePr>
        <p:xfrm>
          <a:off x="490773" y="1570335"/>
          <a:ext cx="4594574" cy="2236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9">
            <a:extLst>
              <a:ext uri="{FF2B5EF4-FFF2-40B4-BE49-F238E27FC236}">
                <a16:creationId xmlns:a16="http://schemas.microsoft.com/office/drawing/2014/main" id="{D140BB71-A83A-3747-AE86-83393FBE62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4481262"/>
              </p:ext>
            </p:extLst>
          </p:nvPr>
        </p:nvGraphicFramePr>
        <p:xfrm>
          <a:off x="6205022" y="1412530"/>
          <a:ext cx="3858141" cy="2341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1503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F1C18-BC21-7B31-1D4D-B66B90F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2F09E3-882B-B1F0-59FB-A98D4FB08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Modelo de paralelismo con la ejecución más rápida: 4 Cores y 8 Hilos</a:t>
            </a:r>
          </a:p>
          <a:p>
            <a:pPr marL="457200" indent="-457200">
              <a:buFont typeface="+mj-lt"/>
              <a:buAutoNum type="arabicPeriod"/>
            </a:pPr>
            <a:r>
              <a:rPr lang="es-GT" dirty="0"/>
              <a:t>Elegimos el modelo de 2 Cores y 4 Hilos paralelizando archivos: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GT" dirty="0"/>
              <a:t>Capacidad de las máquinas (usualmente los procesadores en el mercado suelen ser de 4 núcleos)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GT" dirty="0"/>
              <a:t>Costo de cada núcleo extra en caso fuera un proceso en la nube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GT" dirty="0"/>
              <a:t>El aumento de 2 </a:t>
            </a:r>
            <a:r>
              <a:rPr lang="es-GT" dirty="0" err="1"/>
              <a:t>core</a:t>
            </a:r>
            <a:r>
              <a:rPr lang="es-GT" dirty="0"/>
              <a:t> y 4 hilos a 2 </a:t>
            </a:r>
            <a:r>
              <a:rPr lang="es-GT" dirty="0" err="1"/>
              <a:t>core</a:t>
            </a:r>
            <a:r>
              <a:rPr lang="es-GT" dirty="0"/>
              <a:t> y 8 hilos no es tan significativo como el de 2 </a:t>
            </a:r>
            <a:r>
              <a:rPr lang="es-GT" dirty="0" err="1"/>
              <a:t>core</a:t>
            </a:r>
            <a:r>
              <a:rPr lang="es-GT" dirty="0"/>
              <a:t> 2 hilos a 2 </a:t>
            </a:r>
            <a:r>
              <a:rPr lang="es-GT" dirty="0" err="1"/>
              <a:t>core</a:t>
            </a:r>
            <a:r>
              <a:rPr lang="es-GT" dirty="0"/>
              <a:t> 4 hilos</a:t>
            </a:r>
          </a:p>
          <a:p>
            <a:pPr marL="457200" indent="-457200">
              <a:buFont typeface="+mj-lt"/>
              <a:buAutoNum type="arabicPeriod"/>
            </a:pPr>
            <a:r>
              <a:rPr lang="es-GT" dirty="0"/>
              <a:t>Al aplicar paralelización con 2 </a:t>
            </a:r>
            <a:r>
              <a:rPr lang="es-GT" dirty="0" err="1"/>
              <a:t>core</a:t>
            </a:r>
            <a:r>
              <a:rPr lang="es-GT" dirty="0"/>
              <a:t> 2 hilos, y contrastarlo con el escenario secuencial, la mejora es del 33% en velocidad, según la ley de </a:t>
            </a:r>
            <a:r>
              <a:rPr lang="es-GT" dirty="0" err="1"/>
              <a:t>Amdals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10302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1AEFE-9E45-585A-D91A-94589A4D0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075392-B2D2-E21D-9764-59F42E6E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En la columna ‘Diferencia del caso base 2 </a:t>
            </a:r>
            <a:r>
              <a:rPr lang="es-ES" dirty="0" err="1"/>
              <a:t>cores</a:t>
            </a:r>
            <a:r>
              <a:rPr lang="es-ES" dirty="0"/>
              <a:t>’ se aprecia el factor teórico que mejora por cada escenario</a:t>
            </a:r>
          </a:p>
          <a:p>
            <a:pPr marL="0" indent="0">
              <a:buNone/>
            </a:pPr>
            <a:r>
              <a:rPr lang="es-ES" dirty="0"/>
              <a:t>4.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5.      </a:t>
            </a:r>
            <a:endParaRPr lang="es-GT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24B4F7C0-4364-A6B3-DC3D-DF4CB6C48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342481"/>
              </p:ext>
            </p:extLst>
          </p:nvPr>
        </p:nvGraphicFramePr>
        <p:xfrm>
          <a:off x="1549820" y="3075387"/>
          <a:ext cx="5866703" cy="1384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7487">
                  <a:extLst>
                    <a:ext uri="{9D8B030D-6E8A-4147-A177-3AD203B41FA5}">
                      <a16:colId xmlns:a16="http://schemas.microsoft.com/office/drawing/2014/main" val="2800755917"/>
                    </a:ext>
                  </a:extLst>
                </a:gridCol>
                <a:gridCol w="1003115">
                  <a:extLst>
                    <a:ext uri="{9D8B030D-6E8A-4147-A177-3AD203B41FA5}">
                      <a16:colId xmlns:a16="http://schemas.microsoft.com/office/drawing/2014/main" val="255537346"/>
                    </a:ext>
                  </a:extLst>
                </a:gridCol>
                <a:gridCol w="1003115">
                  <a:extLst>
                    <a:ext uri="{9D8B030D-6E8A-4147-A177-3AD203B41FA5}">
                      <a16:colId xmlns:a16="http://schemas.microsoft.com/office/drawing/2014/main" val="111654969"/>
                    </a:ext>
                  </a:extLst>
                </a:gridCol>
                <a:gridCol w="2522986">
                  <a:extLst>
                    <a:ext uri="{9D8B030D-6E8A-4147-A177-3AD203B41FA5}">
                      <a16:colId xmlns:a16="http://schemas.microsoft.com/office/drawing/2014/main" val="3045023708"/>
                    </a:ext>
                  </a:extLst>
                </a:gridCol>
              </a:tblGrid>
              <a:tr h="346080"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 dirty="0">
                          <a:effectLst/>
                        </a:rPr>
                        <a:t>Paralelización</a:t>
                      </a:r>
                      <a:endParaRPr lang="es-G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Escenario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Velocidad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Diferencia del caso base 2 cores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8906833"/>
                  </a:ext>
                </a:extLst>
              </a:tr>
              <a:tr h="346080"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Archivos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2 core 2 hilos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1.33333333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 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7409496"/>
                  </a:ext>
                </a:extLst>
              </a:tr>
              <a:tr h="346080"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Archivos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 dirty="0">
                          <a:effectLst/>
                        </a:rPr>
                        <a:t>2 </a:t>
                      </a:r>
                      <a:r>
                        <a:rPr lang="es-GT" sz="1200" u="none" strike="noStrike" dirty="0" err="1">
                          <a:effectLst/>
                        </a:rPr>
                        <a:t>core</a:t>
                      </a:r>
                      <a:r>
                        <a:rPr lang="es-GT" sz="1200" u="none" strike="noStrike" dirty="0">
                          <a:effectLst/>
                        </a:rPr>
                        <a:t> 4 hilos</a:t>
                      </a:r>
                      <a:endParaRPr lang="es-G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1.59771381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19.83%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0656143"/>
                  </a:ext>
                </a:extLst>
              </a:tr>
              <a:tr h="346080"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Archivos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2 core 8 hilos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1.7699115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 dirty="0">
                          <a:effectLst/>
                        </a:rPr>
                        <a:t>32.74%</a:t>
                      </a:r>
                      <a:endParaRPr lang="es-G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120877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BB074B7A-ABAA-5EA4-5412-8BCBA9CCA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548919"/>
              </p:ext>
            </p:extLst>
          </p:nvPr>
        </p:nvGraphicFramePr>
        <p:xfrm>
          <a:off x="1549819" y="4830312"/>
          <a:ext cx="5866702" cy="12275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7486">
                  <a:extLst>
                    <a:ext uri="{9D8B030D-6E8A-4147-A177-3AD203B41FA5}">
                      <a16:colId xmlns:a16="http://schemas.microsoft.com/office/drawing/2014/main" val="1964901182"/>
                    </a:ext>
                  </a:extLst>
                </a:gridCol>
                <a:gridCol w="1003115">
                  <a:extLst>
                    <a:ext uri="{9D8B030D-6E8A-4147-A177-3AD203B41FA5}">
                      <a16:colId xmlns:a16="http://schemas.microsoft.com/office/drawing/2014/main" val="3110098623"/>
                    </a:ext>
                  </a:extLst>
                </a:gridCol>
                <a:gridCol w="1003115">
                  <a:extLst>
                    <a:ext uri="{9D8B030D-6E8A-4147-A177-3AD203B41FA5}">
                      <a16:colId xmlns:a16="http://schemas.microsoft.com/office/drawing/2014/main" val="2288034779"/>
                    </a:ext>
                  </a:extLst>
                </a:gridCol>
                <a:gridCol w="2522986">
                  <a:extLst>
                    <a:ext uri="{9D8B030D-6E8A-4147-A177-3AD203B41FA5}">
                      <a16:colId xmlns:a16="http://schemas.microsoft.com/office/drawing/2014/main" val="3445921505"/>
                    </a:ext>
                  </a:extLst>
                </a:gridCol>
              </a:tblGrid>
              <a:tr h="306897"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 dirty="0">
                          <a:effectLst/>
                        </a:rPr>
                        <a:t>Paralelización</a:t>
                      </a:r>
                      <a:endParaRPr lang="es-G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Escenario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Velocidad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Diferencia del caso base 2 cores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3335799"/>
                  </a:ext>
                </a:extLst>
              </a:tr>
              <a:tr h="306897"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Funciones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2 core 2 hilos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1.00004087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 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6619119"/>
                  </a:ext>
                </a:extLst>
              </a:tr>
              <a:tr h="306897"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Funciones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2 core 4 hilos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1.00004598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0.00051%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3606157"/>
                  </a:ext>
                </a:extLst>
              </a:tr>
              <a:tr h="306897"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Funciones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GT" sz="1200" u="none" strike="noStrike">
                          <a:effectLst/>
                        </a:rPr>
                        <a:t>2 core 8 hilos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>
                          <a:effectLst/>
                        </a:rPr>
                        <a:t>1.00005365</a:t>
                      </a:r>
                      <a:endParaRPr lang="es-G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GT" sz="1200" u="none" strike="noStrike" dirty="0">
                          <a:effectLst/>
                        </a:rPr>
                        <a:t>0.00128%</a:t>
                      </a:r>
                      <a:endParaRPr lang="es-G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6729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784496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372</Words>
  <Application>Microsoft Office PowerPoint</Application>
  <PresentationFormat>Panorámica</PresentationFormat>
  <Paragraphs>126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Amasis MT Pro Medium</vt:lpstr>
      <vt:lpstr>Arial</vt:lpstr>
      <vt:lpstr>Calibri</vt:lpstr>
      <vt:lpstr>Univers Light</vt:lpstr>
      <vt:lpstr>Wingdings</vt:lpstr>
      <vt:lpstr>TribuneVTI</vt:lpstr>
      <vt:lpstr>Proyecto Hilos</vt:lpstr>
      <vt:lpstr>Ley de Amdals</vt:lpstr>
      <vt:lpstr>Ejecución Secuencial y Multitask</vt:lpstr>
      <vt:lpstr>Ejecuciones Paralelización</vt:lpstr>
      <vt:lpstr>Resultados</vt:lpstr>
      <vt:lpstr>Resultados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Hilos</dc:title>
  <dc:creator>Mario Enrique Pisquiy Gómez</dc:creator>
  <cp:lastModifiedBy>Mario Enrique Pisquiy Gómez</cp:lastModifiedBy>
  <cp:revision>15</cp:revision>
  <dcterms:created xsi:type="dcterms:W3CDTF">2023-04-22T22:15:36Z</dcterms:created>
  <dcterms:modified xsi:type="dcterms:W3CDTF">2023-04-24T00:48:07Z</dcterms:modified>
</cp:coreProperties>
</file>