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4"/>
  </p:notes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38" d="100"/>
          <a:sy n="138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297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0650/role-of-bias-in-neural-network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llelr.com/r-deep-neural-network-from-scratch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0650/role-of-bias-in-neural-network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ernoon.com/how-to-initialize-weights-in-a-neural-net-so-it-performs-well-3e9302d4490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0650/role-of-bias-in-neural-network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ernoon.com/how-to-initialize-weights-in-a-neural-net-so-it-performs-well-3e9302d4490f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v1JnYv_yW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introtodeeplearning.com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0650/role-of-bias-in-neural-network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ernoon.com/how-to-initialize-weights-in-a-neural-net-so-it-performs-well-3e9302d4490f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9913.pdf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2cfbf5902_0_4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c2cfbf590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43cb03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43cb03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8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43cb03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43cb03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https://stackoverflow.com/questions/2480650/role-of-bias-in-neural-networks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688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43cb037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43cb037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99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43cb037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43cb037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http://www.parallelr.com/r-deep-neural-network-from-scratch/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2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43cb037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43cb037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013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43cb037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43cb037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https://stackoverflow.com/questions/2480650/role-of-bias-in-neural-networks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avoiding exploding/ vanishing gradients: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https://hackernoon.com/how-to-initialize-weights-in-a-neural-net-so-it-performs-well-3e9302d4490f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997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43cb037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43cb037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43cb037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43cb037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28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43cb03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43cb037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https://stackoverflow.com/questions/2480650/role-of-bias-in-neural-networks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avoiding exploding/ vanishing gradients: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https://hackernoon.com/how-to-initialize-weights-in-a-neural-net-so-it-performs-well-3e9302d4490f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46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43cb037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43cb037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42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43cb037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43cb037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first lecture on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https://www.youtube.com/watch?v=5v1JnYv_yWs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http://introtodeeplearning.com/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2004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43cb037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43cb037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https://stackoverflow.com/questions/2480650/role-of-bias-in-neural-networks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avoiding exploding/ vanishing gradients: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https://hackernoon.com/how-to-initialize-weights-in-a-neural-net-so-it-performs-well-3e9302d4490f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598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43cb03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43cb03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5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643cb03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643cb037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152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43cb037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643cb037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https://medium.com/the-theory-of-everything/understanding-activation-functions-in-neural-networks-9491262884e0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1692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43cb0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43cb0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gradient: network ceases to learn or only learns very slowly because changes to the weights don’t affect the output loss by much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https://medium.com/the-theory-of-everything/understanding-activation-functions-in-neural-networks-9491262884e0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136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43cb037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43cb037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https://medium.com/the-theory-of-everything/understanding-activation-functions-in-neural-networks-9491262884e0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17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43cb0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43cb0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2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43cb037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43cb037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0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43cb037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643cb037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X’s signify fully connected layers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918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643cb037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643cb037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43cb03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43cb03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1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43cb037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643cb037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https://arxiv.org/pdf/1712.09913.pdf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059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643cb037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643cb037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2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643cb037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643cb037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43cb03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43cb03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43cb03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43cb03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1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43cb03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43cb03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67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43cb03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43cb03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0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43cb03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43cb03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1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43cb037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43cb037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ostly-complete-chart-of-neural-networks-explained-3fb6f23674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cfbf5902_0_45"/>
          <p:cNvSpPr txBox="1"/>
          <p:nvPr/>
        </p:nvSpPr>
        <p:spPr>
          <a:xfrm>
            <a:off x="171360" y="1027440"/>
            <a:ext cx="49026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Christian Medina Armas</a:t>
            </a:r>
            <a:br>
              <a:rPr lang="en" sz="1800" b="0" i="0" u="none" strike="noStrike" cap="none" dirty="0"/>
            </a:br>
            <a:r>
              <a:rPr lang="en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ite</a:t>
            </a:r>
            <a:r>
              <a:rPr lang="en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 de La Roca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c2cfbf5902_0_45"/>
          <p:cNvSpPr/>
          <p:nvPr/>
        </p:nvSpPr>
        <p:spPr>
          <a:xfrm>
            <a:off x="171360" y="185040"/>
            <a:ext cx="6546900" cy="841800"/>
          </a:xfrm>
          <a:prstGeom prst="rect">
            <a:avLst/>
          </a:prstGeom>
          <a:solidFill>
            <a:schemeClr val="lt1">
              <a:alpha val="51760"/>
            </a:schemeClr>
          </a:solidFill>
          <a:ln>
            <a:noFill/>
          </a:ln>
        </p:spPr>
        <p:txBody>
          <a:bodyPr spcFirstLastPara="1" wrap="square" lIns="68750" tIns="34200" rIns="68750" bIns="342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endParaRPr sz="3300" b="0" i="0" u="none" strike="noStrike" cap="none" dirty="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CS-DS003</a:t>
            </a:r>
            <a:endParaRPr sz="2100" b="0" i="0" u="none" strike="noStrike" cap="none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9" name="Google Shape;59;gc2cfbf5902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60" y="3974040"/>
            <a:ext cx="762479" cy="6469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c2cfbf5902_0_45"/>
          <p:cNvSpPr/>
          <p:nvPr/>
        </p:nvSpPr>
        <p:spPr>
          <a:xfrm>
            <a:off x="169500" y="2058269"/>
            <a:ext cx="8974200" cy="756493"/>
          </a:xfrm>
          <a:prstGeom prst="rect">
            <a:avLst/>
          </a:prstGeom>
          <a:solidFill>
            <a:schemeClr val="lt1">
              <a:alpha val="51760"/>
            </a:schemeClr>
          </a:solidFill>
          <a:ln>
            <a:noFill/>
          </a:ln>
        </p:spPr>
        <p:txBody>
          <a:bodyPr spcFirstLastPara="1" wrap="square" lIns="68750" tIns="34200" rIns="68750" bIns="34200" anchor="b" anchorCtr="0">
            <a:noAutofit/>
          </a:bodyPr>
          <a:lstStyle/>
          <a:p>
            <a:pPr lvl="0">
              <a:buClr>
                <a:schemeClr val="dk1"/>
              </a:buClr>
              <a:buSzPts val="4200"/>
            </a:pPr>
            <a:r>
              <a:rPr lang="en" sz="4800" dirty="0"/>
              <a:t>Introduction to Deep Learning</a:t>
            </a:r>
            <a:endParaRPr lang="es-ES" sz="4800" b="0" i="0" u="none" strike="noStrike" cap="none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gc2cfbf5902_0_45"/>
          <p:cNvSpPr/>
          <p:nvPr/>
        </p:nvSpPr>
        <p:spPr>
          <a:xfrm>
            <a:off x="0" y="4757400"/>
            <a:ext cx="9143700" cy="38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750" tIns="34200" rIns="68750" bIns="34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											</a:t>
            </a:r>
            <a:endParaRPr sz="1050" b="0" i="0" u="none" strike="noStrike" cap="none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bias term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1028725" y="2257050"/>
            <a:ext cx="675600" cy="629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/>
          <p:nvPr/>
        </p:nvSpPr>
        <p:spPr>
          <a:xfrm rot="-1619939">
            <a:off x="6470338" y="2808787"/>
            <a:ext cx="460598" cy="1434527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bias term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37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Somewhat similar to an intercept term in a regression equation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Adds flexibility to our model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Able to shift activation function, which may be better than changing shape alone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0" y="1853851"/>
            <a:ext cx="4033426" cy="30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input features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1028725" y="2855275"/>
            <a:ext cx="675600" cy="2288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6"/>
          <p:cNvSpPr/>
          <p:nvPr/>
        </p:nvSpPr>
        <p:spPr>
          <a:xfrm rot="-5400000">
            <a:off x="6913933" y="1764819"/>
            <a:ext cx="460500" cy="143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input features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11700" y="2078875"/>
            <a:ext cx="475515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For datasets we’ve worked with, features mean the same as before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Also include engineered features prior to input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For images/ videos, features usually consist of block of pixels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850" y="2166598"/>
            <a:ext cx="3982550" cy="2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feature weights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1719625" y="2507025"/>
            <a:ext cx="829200" cy="263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7207325" y="2901173"/>
            <a:ext cx="460500" cy="598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feature weights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484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Weight that we place on each input feature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Usually initialized (semi) randomly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Adding constraints can increase the chance that our model training converges (and doesn’t go to all zeroes)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sum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/>
          <p:nvPr/>
        </p:nvSpPr>
        <p:spPr>
          <a:xfrm>
            <a:off x="2457175" y="3162875"/>
            <a:ext cx="829200" cy="198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6685307" y="2724148"/>
            <a:ext cx="460500" cy="836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non-linearity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/>
          <p:nvPr/>
        </p:nvSpPr>
        <p:spPr>
          <a:xfrm>
            <a:off x="3270350" y="3162900"/>
            <a:ext cx="998700" cy="198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1"/>
          <p:cNvSpPr/>
          <p:nvPr/>
        </p:nvSpPr>
        <p:spPr>
          <a:xfrm rot="5401665">
            <a:off x="5730650" y="3164523"/>
            <a:ext cx="619500" cy="143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non-linearity</a:t>
            </a:r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484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dirty="0">
                <a:solidFill>
                  <a:schemeClr val="tx1"/>
                </a:solidFill>
              </a:rPr>
              <a:t>We apply a final function to transform the sum of our feature weights to our final output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Very important component of neural networks because it allows us to capture non-linear relationships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Many options that we’ll return to in a couple slides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output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99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/>
          <p:nvPr/>
        </p:nvSpPr>
        <p:spPr>
          <a:xfrm>
            <a:off x="4252975" y="3162900"/>
            <a:ext cx="752400" cy="198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3"/>
          <p:cNvSpPr/>
          <p:nvPr/>
        </p:nvSpPr>
        <p:spPr>
          <a:xfrm rot="1832">
            <a:off x="5562904" y="2250125"/>
            <a:ext cx="563100" cy="1233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deep learning topics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8511"/>
            <a:ext cx="7688700" cy="3151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Introduction to deep learning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Architecture of the perceptron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Architecture of simple neural network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Neural network tuning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Introduction recap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Important hyperparameters to optimize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Convolutional neural networks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output</a:t>
            </a: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484700" cy="27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Perceptron as entire model: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It’s your final prediction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Driven by the problem you’re trying to solve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Exactly like other models we’ve worked with</a:t>
            </a:r>
            <a:endParaRPr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Perceptron as building block of ANN: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Final weight of one perceptron in one ANN layer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the lowest level building block of ANNs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non-linear activation functions</a:t>
            </a:r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Big advantage of neural networks is that they are able to capture extremely complex relationships/ features that we wouldn’t be able to on our own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Able to approximate arbitrarily complex functions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This is only possible by introducing a nonlinear function to our ANN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Otherwise, our network would only capture linear relationships, even if it was stacked </a:t>
            </a:r>
            <a:r>
              <a:rPr lang="en" i="1" dirty="0">
                <a:solidFill>
                  <a:schemeClr val="tx1"/>
                </a:solidFill>
              </a:rPr>
              <a:t>n </a:t>
            </a:r>
            <a:r>
              <a:rPr lang="en" dirty="0">
                <a:solidFill>
                  <a:schemeClr val="tx1"/>
                </a:solidFill>
              </a:rPr>
              <a:t>layers deep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activation function: step function</a:t>
            </a:r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1"/>
          </p:nvPr>
        </p:nvSpPr>
        <p:spPr>
          <a:xfrm>
            <a:off x="729450" y="2181375"/>
            <a:ext cx="4751700" cy="25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Seems reasonable, easy to compute, each neuron is either off or on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Cons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If we have multiple outputs (</a:t>
            </a:r>
            <a:r>
              <a:rPr lang="en" dirty="0" err="1">
                <a:solidFill>
                  <a:schemeClr val="tx1"/>
                </a:solidFill>
              </a:rPr>
              <a:t>ie</a:t>
            </a:r>
            <a:r>
              <a:rPr lang="en" dirty="0">
                <a:solidFill>
                  <a:schemeClr val="tx1"/>
                </a:solidFill>
              </a:rPr>
              <a:t> classification types), this function might predict both types at once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Doesn’t allow for more gradual loss adjustments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575" y="2174775"/>
            <a:ext cx="3095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activation functions: sigmoid/tanh</a:t>
            </a:r>
            <a:endParaRPr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729450" y="2181375"/>
            <a:ext cx="4751700" cy="25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Smooth, nonlinear, and bounded functions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Able to express confidence of classification and adjust more gradually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Cons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Less responsive to changes in tails, which can lead to a vanishing gradient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775" y="2058550"/>
            <a:ext cx="2232251" cy="14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 rotWithShape="1">
          <a:blip r:embed="rId4">
            <a:alphaModFix/>
          </a:blip>
          <a:srcRect t="5365"/>
          <a:stretch/>
        </p:blipFill>
        <p:spPr>
          <a:xfrm>
            <a:off x="5630975" y="3623500"/>
            <a:ext cx="2096637" cy="14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8"/>
          <p:cNvSpPr txBox="1"/>
          <p:nvPr/>
        </p:nvSpPr>
        <p:spPr>
          <a:xfrm>
            <a:off x="5850350" y="2354825"/>
            <a:ext cx="1090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Sigmoid (0,1)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7561690" y="3983725"/>
            <a:ext cx="1474336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Tanh (-1,1)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activation functions: ReLu</a:t>
            </a:r>
            <a:endParaRPr/>
          </a:p>
        </p:txBody>
      </p:sp>
      <p:sp>
        <p:nvSpPr>
          <p:cNvPr id="295" name="Google Shape;295;p49"/>
          <p:cNvSpPr txBox="1">
            <a:spLocks noGrp="1"/>
          </p:cNvSpPr>
          <p:nvPr>
            <p:ph type="body" idx="1"/>
          </p:nvPr>
        </p:nvSpPr>
        <p:spPr>
          <a:xfrm>
            <a:off x="729450" y="2181375"/>
            <a:ext cx="4751700" cy="25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Potentially beneficial since this function can introduce sparsity and thus be much less computationally expensive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Cons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Tx/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If neurons “die” prematurely, you may have too much information loss and produce a poor outcome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550" y="2181375"/>
            <a:ext cx="3363550" cy="22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output perceptron</a:t>
            </a:r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38" y="1853850"/>
            <a:ext cx="53626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single layer neural network</a:t>
            </a:r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 t="9374" r="16163" b="13530"/>
          <a:stretch/>
        </p:blipFill>
        <p:spPr>
          <a:xfrm>
            <a:off x="4299475" y="1853850"/>
            <a:ext cx="4704626" cy="29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1"/>
          <p:cNvPicPr preferRelativeResize="0"/>
          <p:nvPr/>
        </p:nvPicPr>
        <p:blipFill rotWithShape="1">
          <a:blip r:embed="rId4">
            <a:alphaModFix/>
          </a:blip>
          <a:srcRect t="17945"/>
          <a:stretch/>
        </p:blipFill>
        <p:spPr>
          <a:xfrm>
            <a:off x="636325" y="4141399"/>
            <a:ext cx="2941100" cy="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1"/>
          <p:cNvSpPr txBox="1"/>
          <p:nvPr/>
        </p:nvSpPr>
        <p:spPr>
          <a:xfrm>
            <a:off x="729450" y="2005525"/>
            <a:ext cx="29412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Don’t explicitly enforce any behavior on hidden layer</a:t>
            </a:r>
            <a:endParaRPr sz="1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Wingdings" pitchFamily="2" charset="2"/>
              <a:buChar char="§"/>
            </a:pPr>
            <a:r>
              <a:rPr lang="en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Activation function applied to output of each hidden layer</a:t>
            </a:r>
            <a:endParaRPr sz="1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</a:t>
            </a:r>
            <a:endParaRPr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0" y="1853850"/>
            <a:ext cx="552613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optimization</a:t>
            </a:r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Loss function: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To train: seek to minimize the squared errors on the training set         (just as with minimizing MSE for other algorithms)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Goal: find all weights in network that minimize loss function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2571750"/>
            <a:ext cx="3092350" cy="9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learning?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A subfield of Machine Learning focused on Artificial Neural Networks, which are loosely based on the structure of neurons in the human brain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Most of the concepts are 30+ years old but became popularized since 2012 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Deep investment in this subfield from public and private sectors alike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dirty="0">
                <a:solidFill>
                  <a:schemeClr val="tx1"/>
                </a:solidFill>
              </a:rPr>
              <a:t>Incredible variety in neural network forms: </a:t>
            </a: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https://towardsdatascience.com/the-mostly-complete-chart-of-neural-networks-explained-3fb6f2367464</a:t>
            </a:r>
            <a:endParaRPr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landscape of neural networks</a:t>
            </a:r>
            <a:endParaRPr/>
          </a:p>
        </p:txBody>
      </p:sp>
      <p:pic>
        <p:nvPicPr>
          <p:cNvPr id="329" name="Google Shape;3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0175"/>
            <a:ext cx="36883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</a:t>
            </a:r>
            <a:endParaRPr/>
          </a:p>
        </p:txBody>
      </p:sp>
      <p:pic>
        <p:nvPicPr>
          <p:cNvPr id="335" name="Google Shape;3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0" y="1960175"/>
            <a:ext cx="8414550" cy="294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</a:t>
            </a:r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Mostly computationally costly part of neural networks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Backpropagating throughout entire network, which is often a very large space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1800"/>
              <a:buFont typeface="Wingdings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Super important because it’s how the network learns during training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 about deep learning now?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Deep learning has the ability to find meaningful  “features” from the data presented without us having to engineer each feature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We have way more data than we did when these concepts were invented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We have way more compute power than we did when these concepts were invented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 about deep learning now?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dirty="0">
                <a:solidFill>
                  <a:schemeClr val="tx1"/>
                </a:solidFill>
              </a:rPr>
              <a:t>Building and deploying models has never been easier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Libraries like TensorFlow (2.0), </a:t>
            </a:r>
            <a:r>
              <a:rPr lang="en" dirty="0" err="1">
                <a:solidFill>
                  <a:schemeClr val="tx1"/>
                </a:solidFill>
              </a:rPr>
              <a:t>Keras</a:t>
            </a:r>
            <a:r>
              <a:rPr lang="en" dirty="0">
                <a:solidFill>
                  <a:schemeClr val="tx1"/>
                </a:solidFill>
              </a:rPr>
              <a:t>, and </a:t>
            </a:r>
            <a:r>
              <a:rPr lang="en" dirty="0" err="1">
                <a:solidFill>
                  <a:schemeClr val="tx1"/>
                </a:solidFill>
              </a:rPr>
              <a:t>PyTorch</a:t>
            </a:r>
            <a:r>
              <a:rPr lang="en" dirty="0">
                <a:solidFill>
                  <a:schemeClr val="tx1"/>
                </a:solidFill>
              </a:rPr>
              <a:t> allow us to create complex models in Python with relatively little code</a:t>
            </a:r>
            <a:endParaRPr dirty="0">
              <a:solidFill>
                <a:schemeClr val="tx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Cloud providers like Google, Amazon, and Microsoft allow us to use intense compute power on demand and maintain endpoints easily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example: face detection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8290"/>
            <a:ext cx="9144002" cy="293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example: face detection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482960" y="1412550"/>
            <a:ext cx="6955200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Advantages: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Much less time labeling features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Much less time doing feature creation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Underlying features detected by ANN may be better than what we could create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the lowest level building block of ANNs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25" y="2006250"/>
            <a:ext cx="47757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the lowest level building block of ANNs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2158650"/>
            <a:ext cx="724468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1061</Words>
  <Application>Microsoft Macintosh PowerPoint</Application>
  <PresentationFormat>On-screen Show (16:9)</PresentationFormat>
  <Paragraphs>120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Lato</vt:lpstr>
      <vt:lpstr>Ubuntu</vt:lpstr>
      <vt:lpstr>Wingdings</vt:lpstr>
      <vt:lpstr>Simple Light</vt:lpstr>
      <vt:lpstr>PowerPoint Presentation</vt:lpstr>
      <vt:lpstr>Overview of deep learning topics</vt:lpstr>
      <vt:lpstr>What is deep learning?</vt:lpstr>
      <vt:lpstr>Why do we care about deep learning now?</vt:lpstr>
      <vt:lpstr>Why do we care about deep learning now?</vt:lpstr>
      <vt:lpstr>Quick example: face detection</vt:lpstr>
      <vt:lpstr>Quick example: face detection</vt:lpstr>
      <vt:lpstr>The perceptron: the lowest level building block of ANNs</vt:lpstr>
      <vt:lpstr>The perceptron: the lowest level building block of ANNs</vt:lpstr>
      <vt:lpstr>The perceptron: bias term</vt:lpstr>
      <vt:lpstr>The perceptron: bias term</vt:lpstr>
      <vt:lpstr>The perceptron: input features</vt:lpstr>
      <vt:lpstr>The perceptron: input features</vt:lpstr>
      <vt:lpstr>The perceptron: feature weights</vt:lpstr>
      <vt:lpstr>The perceptron: feature weights</vt:lpstr>
      <vt:lpstr>The perceptron: sum</vt:lpstr>
      <vt:lpstr>The perceptron: non-linearity</vt:lpstr>
      <vt:lpstr>The perceptron: non-linearity</vt:lpstr>
      <vt:lpstr>The perceptron: output</vt:lpstr>
      <vt:lpstr>The perceptron: output</vt:lpstr>
      <vt:lpstr>The perceptron: the lowest level building block of ANNs</vt:lpstr>
      <vt:lpstr>Importance of non-linear activation functions</vt:lpstr>
      <vt:lpstr>Simplest activation function: step function</vt:lpstr>
      <vt:lpstr>Common activation functions: sigmoid/tanh</vt:lpstr>
      <vt:lpstr>Common activation functions: ReLu</vt:lpstr>
      <vt:lpstr>Multi output perceptron</vt:lpstr>
      <vt:lpstr>Building a single layer neural network</vt:lpstr>
      <vt:lpstr>Deep neural networks</vt:lpstr>
      <vt:lpstr>Loss optimization</vt:lpstr>
      <vt:lpstr>Loss landscape of neural networks</vt:lpstr>
      <vt:lpstr>Backpropagation </vt:lpstr>
      <vt:lpstr>Backpropagation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28: Introduction to Deep Learning</dc:title>
  <cp:lastModifiedBy>Christian Medina Armas</cp:lastModifiedBy>
  <cp:revision>12</cp:revision>
  <dcterms:modified xsi:type="dcterms:W3CDTF">2022-04-28T18:56:18Z</dcterms:modified>
</cp:coreProperties>
</file>