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7" r:id="rId2"/>
    <p:sldId id="309" r:id="rId3"/>
    <p:sldId id="1325" r:id="rId4"/>
    <p:sldId id="1318" r:id="rId5"/>
    <p:sldId id="1317" r:id="rId6"/>
    <p:sldId id="1319" r:id="rId7"/>
    <p:sldId id="1320" r:id="rId8"/>
    <p:sldId id="1323" r:id="rId9"/>
    <p:sldId id="1321" r:id="rId10"/>
    <p:sldId id="1322" r:id="rId11"/>
    <p:sldId id="1287" r:id="rId12"/>
    <p:sldId id="1324" r:id="rId13"/>
    <p:sldId id="1288" r:id="rId14"/>
    <p:sldId id="1289" r:id="rId15"/>
    <p:sldId id="1316" r:id="rId16"/>
    <p:sldId id="1290" r:id="rId17"/>
    <p:sldId id="1295" r:id="rId18"/>
    <p:sldId id="1294" r:id="rId19"/>
    <p:sldId id="1326" r:id="rId20"/>
    <p:sldId id="1327" r:id="rId21"/>
    <p:sldId id="1328" r:id="rId22"/>
    <p:sldId id="1330" r:id="rId23"/>
    <p:sldId id="1329" r:id="rId24"/>
    <p:sldId id="1331" r:id="rId25"/>
    <p:sldId id="1333" r:id="rId26"/>
    <p:sldId id="1332" r:id="rId27"/>
    <p:sldId id="1334" r:id="rId28"/>
    <p:sldId id="1335" r:id="rId29"/>
    <p:sldId id="1336" r:id="rId30"/>
    <p:sldId id="1313" r:id="rId31"/>
  </p:sldIdLst>
  <p:sldSz cx="12192000" cy="6858000"/>
  <p:notesSz cx="6858000" cy="9144000"/>
  <p:defaultTextStyle>
    <a:lvl1pPr defTabSz="457200">
      <a:defRPr>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94660"/>
  </p:normalViewPr>
  <p:slideViewPr>
    <p:cSldViewPr snapToGrid="0">
      <p:cViewPr varScale="1">
        <p:scale>
          <a:sx n="82" d="100"/>
          <a:sy n="82" d="100"/>
        </p:scale>
        <p:origin x="68" y="5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D9DAA-F207-4FAA-8DAA-E8D61A9231D9}" type="datetimeFigureOut">
              <a:rPr lang="zh-CN" altLang="en-US" smtClean="0"/>
              <a:t>2025/3/13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ABAF6-8AF9-4E9C-8F02-532C772F5EB5}" type="slidenum">
              <a:rPr lang="zh-CN" altLang="en-US" smtClean="0"/>
              <a:t>‹#›</a:t>
            </a:fld>
            <a:endParaRPr lang="zh-CN" altLang="en-US"/>
          </a:p>
        </p:txBody>
      </p:sp>
    </p:spTree>
    <p:extLst>
      <p:ext uri="{BB962C8B-B14F-4D97-AF65-F5344CB8AC3E}">
        <p14:creationId xmlns:p14="http://schemas.microsoft.com/office/powerpoint/2010/main" val="396792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https://tcoil.info/activation-functions-sigmoid-tanh-relu/</a:t>
            </a:r>
          </a:p>
          <a:p>
            <a:r>
              <a:rPr lang="en-US" altLang="zh-CN"/>
              <a:t>https://www.analyticsvidhya.com/blog/2021/04/activation-functions-and-their-derivatives-a-quick-complete-guide/</a:t>
            </a:r>
            <a:endParaRPr lang="zh-CN" altLang="en-US" dirty="0"/>
          </a:p>
        </p:txBody>
      </p:sp>
      <p:sp>
        <p:nvSpPr>
          <p:cNvPr id="4" name="灯片编号占位符 3"/>
          <p:cNvSpPr>
            <a:spLocks noGrp="1"/>
          </p:cNvSpPr>
          <p:nvPr>
            <p:ph type="sldNum" sz="quarter" idx="5"/>
          </p:nvPr>
        </p:nvSpPr>
        <p:spPr/>
        <p:txBody>
          <a:bodyPr/>
          <a:lstStyle/>
          <a:p>
            <a:fld id="{B9AD9139-5E66-4C91-8524-42D9C2EC746C}" type="slidenum">
              <a:rPr lang="zh-CN" altLang="en-US" smtClean="0"/>
              <a:t>16</a:t>
            </a:fld>
            <a:endParaRPr lang="zh-CN" altLang="en-US"/>
          </a:p>
        </p:txBody>
      </p:sp>
    </p:spTree>
    <p:extLst>
      <p:ext uri="{BB962C8B-B14F-4D97-AF65-F5344CB8AC3E}">
        <p14:creationId xmlns:p14="http://schemas.microsoft.com/office/powerpoint/2010/main" val="2227933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63232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3621522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397711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59046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Slide">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1282046"/>
            <a:ext cx="11480800" cy="5222449"/>
          </a:xfrm>
          <a:prstGeom prst="rect">
            <a:avLst/>
          </a:prstGeom>
        </p:spPr>
        <p:txBody>
          <a:bodyPr/>
          <a:lstStyle>
            <a:lvl1pPr algn="l">
              <a:defRPr sz="2800" b="0">
                <a:solidFill>
                  <a:schemeClr val="tx1"/>
                </a:solidFill>
                <a:latin typeface="+mn-lt"/>
              </a:defRPr>
            </a:lvl1pPr>
            <a:lvl2pPr algn="l">
              <a:defRPr sz="2000" b="0">
                <a:solidFill>
                  <a:schemeClr val="tx1"/>
                </a:solidFill>
                <a:latin typeface="+mn-lt"/>
              </a:defRPr>
            </a:lvl2pPr>
            <a:lvl3pPr algn="l">
              <a:defRPr sz="1800" b="0">
                <a:solidFill>
                  <a:schemeClr val="tx1"/>
                </a:solidFill>
                <a:latin typeface="+mj-lt"/>
              </a:defRPr>
            </a:lvl3pPr>
            <a:lvl4pPr algn="l">
              <a:defRPr sz="1467" b="0">
                <a:solidFill>
                  <a:schemeClr val="tx1"/>
                </a:solidFill>
                <a:latin typeface="+mj-lt"/>
              </a:defRPr>
            </a:lvl4pPr>
            <a:lvl5pPr algn="l">
              <a:defRPr sz="1467" b="0">
                <a:solidFill>
                  <a:schemeClr val="tx1"/>
                </a:solidFill>
                <a:latin typeface="+mj-lt"/>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Title 7"/>
          <p:cNvSpPr>
            <a:spLocks noGrp="1"/>
          </p:cNvSpPr>
          <p:nvPr>
            <p:ph type="title"/>
          </p:nvPr>
        </p:nvSpPr>
        <p:spPr>
          <a:xfrm>
            <a:off x="304800" y="69319"/>
            <a:ext cx="10515600" cy="936207"/>
          </a:xfrm>
          <a:prstGeom prst="rect">
            <a:avLst/>
          </a:prstGeom>
        </p:spPr>
        <p:txBody>
          <a:bodyPr/>
          <a:lstStyle>
            <a:lvl1pPr>
              <a:defRPr b="0"/>
            </a:lvl1pPr>
          </a:lstStyle>
          <a:p>
            <a:r>
              <a:rPr lang="zh-CN" altLang="en-US"/>
              <a:t>单击此处编辑母版标题样式</a:t>
            </a:r>
            <a:endParaRPr lang="en-US" dirty="0"/>
          </a:p>
        </p:txBody>
      </p:sp>
    </p:spTree>
    <p:extLst>
      <p:ext uri="{BB962C8B-B14F-4D97-AF65-F5344CB8AC3E}">
        <p14:creationId xmlns:p14="http://schemas.microsoft.com/office/powerpoint/2010/main" val="231910381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Conten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750896"/>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157711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411257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2109648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1377431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678108"/>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1704896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61019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216660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3012127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D6912DF-892D-42F0-AF9B-D94B47832CDF}" type="datetimeFigureOut">
              <a:rPr lang="zh-CN" altLang="en-US" smtClean="0"/>
              <a:t>2025/3/13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B4A28F-AAAF-4F90-A693-AF279F234582}" type="slidenum">
              <a:rPr lang="zh-CN" altLang="en-US" smtClean="0"/>
              <a:t>‹#›</a:t>
            </a:fld>
            <a:endParaRPr lang="zh-CN" altLang="en-US"/>
          </a:p>
        </p:txBody>
      </p:sp>
    </p:spTree>
    <p:extLst>
      <p:ext uri="{BB962C8B-B14F-4D97-AF65-F5344CB8AC3E}">
        <p14:creationId xmlns:p14="http://schemas.microsoft.com/office/powerpoint/2010/main" val="254077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56132"/>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256908"/>
            <a:ext cx="10515600" cy="492005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912DF-892D-42F0-AF9B-D94B47832CDF}" type="datetimeFigureOut">
              <a:rPr lang="zh-CN" altLang="en-US" smtClean="0"/>
              <a:t>2025/3/13</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4A28F-AAAF-4F90-A693-AF279F234582}" type="slidenum">
              <a:rPr lang="zh-CN" altLang="en-US" smtClean="0"/>
              <a:t>‹#›</a:t>
            </a:fld>
            <a:endParaRPr lang="zh-CN" altLang="en-US"/>
          </a:p>
        </p:txBody>
      </p:sp>
      <p:grpSp>
        <p:nvGrpSpPr>
          <p:cNvPr id="7" name="Group 9">
            <a:extLst>
              <a:ext uri="{FF2B5EF4-FFF2-40B4-BE49-F238E27FC236}">
                <a16:creationId xmlns:a16="http://schemas.microsoft.com/office/drawing/2014/main" id="{2D5807B6-6CBE-CE8F-F6D3-5999FC09E5D3}"/>
              </a:ext>
            </a:extLst>
          </p:cNvPr>
          <p:cNvGrpSpPr/>
          <p:nvPr/>
        </p:nvGrpSpPr>
        <p:grpSpPr>
          <a:xfrm>
            <a:off x="0" y="1082217"/>
            <a:ext cx="12192000" cy="60959"/>
            <a:chOff x="0" y="791114"/>
            <a:chExt cx="9144000" cy="45719"/>
          </a:xfrm>
        </p:grpSpPr>
        <p:sp>
          <p:nvSpPr>
            <p:cNvPr id="8" name="Rectangle 7">
              <a:extLst>
                <a:ext uri="{FF2B5EF4-FFF2-40B4-BE49-F238E27FC236}">
                  <a16:creationId xmlns:a16="http://schemas.microsoft.com/office/drawing/2014/main" id="{9DFE5427-3DF2-F6E9-BC7C-0241E82ACCD5}"/>
                </a:ext>
              </a:extLst>
            </p:cNvPr>
            <p:cNvSpPr/>
            <p:nvPr/>
          </p:nvSpPr>
          <p:spPr>
            <a:xfrm>
              <a:off x="0" y="791114"/>
              <a:ext cx="1643865" cy="45719"/>
            </a:xfrm>
            <a:prstGeom prst="rect">
              <a:avLst/>
            </a:prstGeom>
            <a:solidFill>
              <a:srgbClr val="7AC04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8">
              <a:extLst>
                <a:ext uri="{FF2B5EF4-FFF2-40B4-BE49-F238E27FC236}">
                  <a16:creationId xmlns:a16="http://schemas.microsoft.com/office/drawing/2014/main" id="{1C747F21-61D3-363F-58F3-CDADC144991A}"/>
                </a:ext>
              </a:extLst>
            </p:cNvPr>
            <p:cNvSpPr/>
            <p:nvPr/>
          </p:nvSpPr>
          <p:spPr>
            <a:xfrm>
              <a:off x="1643865" y="791114"/>
              <a:ext cx="7500135" cy="45719"/>
            </a:xfrm>
            <a:prstGeom prst="rect">
              <a:avLst/>
            </a:prstGeom>
            <a:solidFill>
              <a:srgbClr val="01875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24386530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377"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achinelearningmastery.com/weight-initialization-for-deep-learning-neural-network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kaiming-he-90664838/" TargetMode="External"/><Relationship Id="rId2" Type="http://schemas.openxmlformats.org/officeDocument/2006/relationships/hyperlink" Target="https://machinelearningmastery.com/rectified-linear-activation-function-for-deep-learning-neural-networks/" TargetMode="External"/><Relationship Id="rId1" Type="http://schemas.openxmlformats.org/officeDocument/2006/relationships/slideLayout" Target="../slideLayouts/slideLayout2.xml"/><Relationship Id="rId4" Type="http://schemas.openxmlformats.org/officeDocument/2006/relationships/hyperlink" Target="https://arxiv.org/abs/1502.01852"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tcoil.info/activation-functions-sigmoid-tanh-relu/"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33.png"/><Relationship Id="rId21" Type="http://schemas.openxmlformats.org/officeDocument/2006/relationships/image" Target="../media/image51.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image" Target="../media/image32.pn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14.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23" Type="http://schemas.openxmlformats.org/officeDocument/2006/relationships/image" Target="../media/image53.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hape 24"/>
          <p:cNvSpPr/>
          <p:nvPr/>
        </p:nvSpPr>
        <p:spPr>
          <a:xfrm>
            <a:off x="325946" y="3021757"/>
            <a:ext cx="11349479" cy="1241237"/>
          </a:xfrm>
          <a:prstGeom prst="rect">
            <a:avLst/>
          </a:prstGeom>
          <a:ln w="12700">
            <a:miter lim="400000"/>
          </a:ln>
          <a:extLst>
            <a:ext uri="{C572A759-6A51-4108-AA02-DFA0A04FC94B}">
              <ma14:wrappingTextBoxFlag xmlns="" xmlns:ma14="http://schemas.microsoft.com/office/mac/drawingml/2011/main" val="1"/>
            </a:ext>
          </a:extLst>
        </p:spPr>
        <p:txBody>
          <a:bodyPr wrap="square" lIns="60959" rIns="60959">
            <a:spAutoFit/>
          </a:bodyPr>
          <a:lstStyle>
            <a:lvl1pPr algn="ctr">
              <a:defRPr sz="4300">
                <a:solidFill>
                  <a:srgbClr val="215380"/>
                </a:solidFill>
                <a:latin typeface="+mn-lt"/>
                <a:ea typeface="+mn-ea"/>
                <a:cs typeface="+mn-cs"/>
                <a:sym typeface="Helvetica"/>
              </a:defRPr>
            </a:lvl1pPr>
          </a:lstStyle>
          <a:p>
            <a:pPr lvl="0">
              <a:defRPr sz="1800">
                <a:solidFill>
                  <a:srgbClr val="000000"/>
                </a:solidFill>
              </a:defRPr>
            </a:pPr>
            <a:r>
              <a:rPr lang="en-US" sz="3733" dirty="0"/>
              <a:t>Implementation of </a:t>
            </a:r>
          </a:p>
          <a:p>
            <a:pPr lvl="0">
              <a:defRPr sz="1800">
                <a:solidFill>
                  <a:srgbClr val="000000"/>
                </a:solidFill>
              </a:defRPr>
            </a:pPr>
            <a:r>
              <a:rPr lang="en-US" sz="3733" b="1" dirty="0"/>
              <a:t>Multi-layer Perceptron: MLP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910C75-0E72-C5DF-E754-037E3125721E}"/>
              </a:ext>
            </a:extLst>
          </p:cNvPr>
          <p:cNvSpPr>
            <a:spLocks noGrp="1"/>
          </p:cNvSpPr>
          <p:nvPr>
            <p:ph type="title"/>
          </p:nvPr>
        </p:nvSpPr>
        <p:spPr/>
        <p:txBody>
          <a:bodyPr>
            <a:normAutofit fontScale="90000"/>
          </a:bodyPr>
          <a:lstStyle/>
          <a:p>
            <a:r>
              <a:rPr lang="en-US" altLang="zh-CN" dirty="0"/>
              <a:t>Summary of Back pass</a:t>
            </a:r>
            <a:endParaRPr lang="zh-CN" altLang="en-US" dirty="0"/>
          </a:p>
        </p:txBody>
      </p:sp>
      <p:pic>
        <p:nvPicPr>
          <p:cNvPr id="5" name="图片 4">
            <a:extLst>
              <a:ext uri="{FF2B5EF4-FFF2-40B4-BE49-F238E27FC236}">
                <a16:creationId xmlns:a16="http://schemas.microsoft.com/office/drawing/2014/main" id="{C8E3A314-8353-504D-D2D3-93918F445DB6}"/>
              </a:ext>
            </a:extLst>
          </p:cNvPr>
          <p:cNvPicPr>
            <a:picLocks noChangeAspect="1"/>
          </p:cNvPicPr>
          <p:nvPr/>
        </p:nvPicPr>
        <p:blipFill>
          <a:blip r:embed="rId2"/>
          <a:stretch>
            <a:fillRect/>
          </a:stretch>
        </p:blipFill>
        <p:spPr>
          <a:xfrm>
            <a:off x="947244" y="1167613"/>
            <a:ext cx="8906219" cy="5690387"/>
          </a:xfrm>
          <a:prstGeom prst="rect">
            <a:avLst/>
          </a:prstGeom>
        </p:spPr>
      </p:pic>
    </p:spTree>
    <p:extLst>
      <p:ext uri="{BB962C8B-B14F-4D97-AF65-F5344CB8AC3E}">
        <p14:creationId xmlns:p14="http://schemas.microsoft.com/office/powerpoint/2010/main" val="366806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B21939E-42D5-46CD-9264-1178E6CBC32C}"/>
              </a:ext>
            </a:extLst>
          </p:cNvPr>
          <p:cNvSpPr>
            <a:spLocks noGrp="1"/>
          </p:cNvSpPr>
          <p:nvPr>
            <p:ph type="title"/>
          </p:nvPr>
        </p:nvSpPr>
        <p:spPr>
          <a:xfrm>
            <a:off x="838200" y="2806199"/>
            <a:ext cx="10515600" cy="1245601"/>
          </a:xfrm>
        </p:spPr>
        <p:txBody>
          <a:bodyPr/>
          <a:lstStyle/>
          <a:p>
            <a:r>
              <a:rPr lang="en-US" altLang="zh-CN" dirty="0"/>
              <a:t>MLP Implementation</a:t>
            </a:r>
            <a:endParaRPr lang="zh-CN" altLang="en-US" dirty="0"/>
          </a:p>
        </p:txBody>
      </p:sp>
      <p:sp>
        <p:nvSpPr>
          <p:cNvPr id="3" name="灯片编号占位符 2">
            <a:extLst>
              <a:ext uri="{FF2B5EF4-FFF2-40B4-BE49-F238E27FC236}">
                <a16:creationId xmlns:a16="http://schemas.microsoft.com/office/drawing/2014/main" id="{B45D6056-9E46-49C2-85D7-9062B058A6A7}"/>
              </a:ext>
            </a:extLst>
          </p:cNvPr>
          <p:cNvSpPr>
            <a:spLocks noGrp="1"/>
          </p:cNvSpPr>
          <p:nvPr>
            <p:ph type="sldNum" sz="quarter" idx="12"/>
          </p:nvPr>
        </p:nvSpPr>
        <p:spPr/>
        <p:txBody>
          <a:bodyPr/>
          <a:lstStyle/>
          <a:p>
            <a:fld id="{CCF56997-4F5F-5A42-B306-795126905ACA}" type="slidenum">
              <a:rPr lang="en-US" smtClean="0"/>
              <a:pPr/>
              <a:t>11</a:t>
            </a:fld>
            <a:endParaRPr lang="en-US"/>
          </a:p>
        </p:txBody>
      </p:sp>
    </p:spTree>
    <p:extLst>
      <p:ext uri="{BB962C8B-B14F-4D97-AF65-F5344CB8AC3E}">
        <p14:creationId xmlns:p14="http://schemas.microsoft.com/office/powerpoint/2010/main" val="2946871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28BA51-A117-B4C8-4F68-0F3B33B1A3B5}"/>
              </a:ext>
            </a:extLst>
          </p:cNvPr>
          <p:cNvSpPr>
            <a:spLocks noGrp="1"/>
          </p:cNvSpPr>
          <p:nvPr>
            <p:ph type="title"/>
          </p:nvPr>
        </p:nvSpPr>
        <p:spPr/>
        <p:txBody>
          <a:bodyPr>
            <a:normAutofit fontScale="90000"/>
          </a:bodyPr>
          <a:lstStyle/>
          <a:p>
            <a:r>
              <a:rPr lang="en-US" altLang="zh-CN" dirty="0"/>
              <a:t>Essential Points</a:t>
            </a:r>
            <a:endParaRPr lang="zh-CN" altLang="en-US" dirty="0"/>
          </a:p>
        </p:txBody>
      </p:sp>
      <p:sp>
        <p:nvSpPr>
          <p:cNvPr id="3" name="内容占位符 2">
            <a:extLst>
              <a:ext uri="{FF2B5EF4-FFF2-40B4-BE49-F238E27FC236}">
                <a16:creationId xmlns:a16="http://schemas.microsoft.com/office/drawing/2014/main" id="{2E99729E-EAFF-9BBD-1A36-64E590A7A7B4}"/>
              </a:ext>
            </a:extLst>
          </p:cNvPr>
          <p:cNvSpPr>
            <a:spLocks noGrp="1"/>
          </p:cNvSpPr>
          <p:nvPr>
            <p:ph idx="1"/>
          </p:nvPr>
        </p:nvSpPr>
        <p:spPr/>
        <p:txBody>
          <a:bodyPr/>
          <a:lstStyle/>
          <a:p>
            <a:r>
              <a:rPr lang="en-US" altLang="zh-CN" dirty="0"/>
              <a:t>Initialization </a:t>
            </a:r>
          </a:p>
          <a:p>
            <a:r>
              <a:rPr lang="en-US" altLang="zh-CN" dirty="0"/>
              <a:t>MLP training process</a:t>
            </a:r>
          </a:p>
          <a:p>
            <a:pPr lvl="1"/>
            <a:r>
              <a:rPr lang="en-US" altLang="zh-CN" dirty="0"/>
              <a:t>Implementation of  forward pass and back pass</a:t>
            </a:r>
          </a:p>
          <a:p>
            <a:pPr lvl="1"/>
            <a:r>
              <a:rPr lang="en-US" altLang="zh-CN" dirty="0"/>
              <a:t>SGD early stopping criteria</a:t>
            </a:r>
          </a:p>
          <a:p>
            <a:pPr lvl="1"/>
            <a:r>
              <a:rPr lang="en-US" altLang="zh-CN" dirty="0"/>
              <a:t>SGD optimizer</a:t>
            </a:r>
          </a:p>
          <a:p>
            <a:endParaRPr lang="en-US" altLang="zh-CN" dirty="0"/>
          </a:p>
          <a:p>
            <a:r>
              <a:rPr lang="en-US" altLang="zh-CN" dirty="0"/>
              <a:t>Weight initialization algorithms</a:t>
            </a:r>
          </a:p>
          <a:p>
            <a:r>
              <a:rPr lang="en-US" altLang="zh-CN" dirty="0"/>
              <a:t>Activations</a:t>
            </a:r>
          </a:p>
          <a:p>
            <a:r>
              <a:rPr lang="en-US" altLang="zh-CN" dirty="0"/>
              <a:t>Regularization</a:t>
            </a:r>
          </a:p>
          <a:p>
            <a:endParaRPr lang="zh-CN" altLang="en-US" dirty="0"/>
          </a:p>
        </p:txBody>
      </p:sp>
    </p:spTree>
    <p:extLst>
      <p:ext uri="{BB962C8B-B14F-4D97-AF65-F5344CB8AC3E}">
        <p14:creationId xmlns:p14="http://schemas.microsoft.com/office/powerpoint/2010/main" val="2181180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75E549D-7195-45B3-B761-E6C1C6481E5C}"/>
              </a:ext>
            </a:extLst>
          </p:cNvPr>
          <p:cNvSpPr>
            <a:spLocks noGrp="1"/>
          </p:cNvSpPr>
          <p:nvPr>
            <p:ph type="title"/>
          </p:nvPr>
        </p:nvSpPr>
        <p:spPr/>
        <p:txBody>
          <a:bodyPr>
            <a:normAutofit fontScale="90000"/>
          </a:bodyPr>
          <a:lstStyle/>
          <a:p>
            <a:r>
              <a:rPr lang="en-US" altLang="zh-CN" b="1" dirty="0"/>
              <a:t>Weight Initialization for Sigmoid and Tanh</a:t>
            </a:r>
            <a:endParaRPr lang="zh-CN" altLang="en-US" dirty="0"/>
          </a:p>
        </p:txBody>
      </p:sp>
      <p:sp>
        <p:nvSpPr>
          <p:cNvPr id="6" name="内容占位符 5">
            <a:extLst>
              <a:ext uri="{FF2B5EF4-FFF2-40B4-BE49-F238E27FC236}">
                <a16:creationId xmlns:a16="http://schemas.microsoft.com/office/drawing/2014/main" id="{CBF07293-4CA0-4AA5-9CBF-CCB78E0841DA}"/>
              </a:ext>
            </a:extLst>
          </p:cNvPr>
          <p:cNvSpPr>
            <a:spLocks noGrp="1"/>
          </p:cNvSpPr>
          <p:nvPr>
            <p:ph idx="1"/>
          </p:nvPr>
        </p:nvSpPr>
        <p:spPr>
          <a:xfrm>
            <a:off x="838200" y="1825625"/>
            <a:ext cx="10515600" cy="4785632"/>
          </a:xfrm>
        </p:spPr>
        <p:txBody>
          <a:bodyPr/>
          <a:lstStyle/>
          <a:p>
            <a:r>
              <a:rPr lang="en-US" altLang="zh-CN" b="1" dirty="0"/>
              <a:t>Xavier Weight Initialization</a:t>
            </a:r>
          </a:p>
          <a:p>
            <a:pPr lvl="1">
              <a:buFont typeface="等线" panose="02010600030101010101" pitchFamily="2" charset="-122"/>
              <a:buChar char="–"/>
            </a:pPr>
            <a:r>
              <a:rPr lang="pt-BR" altLang="zh-CN" dirty="0"/>
              <a:t>weight = U [-(1/sqrt(n)), 1/sqrt(n)]</a:t>
            </a:r>
          </a:p>
          <a:p>
            <a:pPr lvl="1">
              <a:buFont typeface="等线" panose="02010600030101010101" pitchFamily="2" charset="-122"/>
              <a:buChar char="–"/>
            </a:pPr>
            <a:r>
              <a:rPr lang="en-US" altLang="zh-CN" dirty="0"/>
              <a:t>The </a:t>
            </a:r>
            <a:r>
              <a:rPr lang="en-US" altLang="zh-CN" dirty="0" err="1"/>
              <a:t>xavier</a:t>
            </a:r>
            <a:r>
              <a:rPr lang="en-US" altLang="zh-CN" dirty="0"/>
              <a:t> initialization method is calculated as a random number with a uniform probability distribution (U) between the range -(1/sqrt(n)) and 1/sqrt(n), where </a:t>
            </a:r>
            <a:r>
              <a:rPr lang="en-US" altLang="zh-CN" i="1" dirty="0"/>
              <a:t>n</a:t>
            </a:r>
            <a:r>
              <a:rPr lang="en-US" altLang="zh-CN" dirty="0"/>
              <a:t> is the number of inputs to the node.</a:t>
            </a:r>
          </a:p>
          <a:p>
            <a:r>
              <a:rPr lang="en-US" altLang="zh-CN" b="1" dirty="0"/>
              <a:t>Normalized Xavier Weight Initialization</a:t>
            </a:r>
          </a:p>
          <a:p>
            <a:pPr lvl="1">
              <a:buFont typeface="等线" panose="02010600030101010101" pitchFamily="2" charset="-122"/>
              <a:buChar char="–"/>
            </a:pPr>
            <a:r>
              <a:rPr lang="en-US" altLang="zh-CN" dirty="0"/>
              <a:t>weight = U [-(sqrt(6)/sqrt(n + m)), sqrt(6)/sqrt(n + m)]</a:t>
            </a:r>
          </a:p>
          <a:p>
            <a:pPr lvl="1">
              <a:buFont typeface="等线" panose="02010600030101010101" pitchFamily="2" charset="-122"/>
              <a:buChar char="–"/>
            </a:pPr>
            <a:r>
              <a:rPr lang="en-US" altLang="zh-CN" dirty="0"/>
              <a:t>where </a:t>
            </a:r>
            <a:r>
              <a:rPr lang="en-US" altLang="zh-CN" i="1" dirty="0"/>
              <a:t>n</a:t>
            </a:r>
            <a:r>
              <a:rPr lang="en-US" altLang="zh-CN" dirty="0"/>
              <a:t> is the number of inputs to the node (e.g. number of nodes in the previous layer) and </a:t>
            </a:r>
            <a:r>
              <a:rPr lang="en-US" altLang="zh-CN" i="1" dirty="0"/>
              <a:t>m</a:t>
            </a:r>
            <a:r>
              <a:rPr lang="en-US" altLang="zh-CN" dirty="0"/>
              <a:t> is the number of outputs from the layer (e.g. number of nodes in the current layer).</a:t>
            </a:r>
            <a:endParaRPr lang="zh-CN" altLang="en-US" dirty="0"/>
          </a:p>
        </p:txBody>
      </p:sp>
      <p:sp>
        <p:nvSpPr>
          <p:cNvPr id="3" name="灯片编号占位符 2">
            <a:extLst>
              <a:ext uri="{FF2B5EF4-FFF2-40B4-BE49-F238E27FC236}">
                <a16:creationId xmlns:a16="http://schemas.microsoft.com/office/drawing/2014/main" id="{EA173C90-8EF8-49A3-80C6-CA052E64F76E}"/>
              </a:ext>
            </a:extLst>
          </p:cNvPr>
          <p:cNvSpPr>
            <a:spLocks noGrp="1"/>
          </p:cNvSpPr>
          <p:nvPr>
            <p:ph type="sldNum" sz="quarter" idx="12"/>
          </p:nvPr>
        </p:nvSpPr>
        <p:spPr/>
        <p:txBody>
          <a:bodyPr/>
          <a:lstStyle/>
          <a:p>
            <a:fld id="{CCF56997-4F5F-5A42-B306-795126905ACA}" type="slidenum">
              <a:rPr lang="en-US" smtClean="0"/>
              <a:pPr/>
              <a:t>13</a:t>
            </a:fld>
            <a:endParaRPr lang="en-US"/>
          </a:p>
        </p:txBody>
      </p:sp>
      <p:sp>
        <p:nvSpPr>
          <p:cNvPr id="8" name="文本框 7">
            <a:extLst>
              <a:ext uri="{FF2B5EF4-FFF2-40B4-BE49-F238E27FC236}">
                <a16:creationId xmlns:a16="http://schemas.microsoft.com/office/drawing/2014/main" id="{33212A03-AC67-4780-9366-85509FDA18A0}"/>
              </a:ext>
            </a:extLst>
          </p:cNvPr>
          <p:cNvSpPr txBox="1"/>
          <p:nvPr/>
        </p:nvSpPr>
        <p:spPr>
          <a:xfrm>
            <a:off x="1944914" y="6215747"/>
            <a:ext cx="9071429" cy="338554"/>
          </a:xfrm>
          <a:prstGeom prst="rect">
            <a:avLst/>
          </a:prstGeom>
          <a:noFill/>
        </p:spPr>
        <p:txBody>
          <a:bodyPr wrap="square">
            <a:spAutoFit/>
          </a:bodyPr>
          <a:lstStyle/>
          <a:p>
            <a:r>
              <a:rPr lang="en-US" altLang="zh-CN" sz="1600" dirty="0">
                <a:hlinkClick r:id="rId2"/>
              </a:rPr>
              <a:t>https://machinelearningmastery.com/weight-initialization-for-deep-learning-neural-networks/</a:t>
            </a:r>
            <a:endParaRPr lang="en-US" altLang="zh-CN" sz="1600" dirty="0"/>
          </a:p>
        </p:txBody>
      </p:sp>
    </p:spTree>
    <p:extLst>
      <p:ext uri="{BB962C8B-B14F-4D97-AF65-F5344CB8AC3E}">
        <p14:creationId xmlns:p14="http://schemas.microsoft.com/office/powerpoint/2010/main" val="427537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44EC4AF-01E4-4731-A52C-E377632B8861}"/>
              </a:ext>
            </a:extLst>
          </p:cNvPr>
          <p:cNvSpPr>
            <a:spLocks noGrp="1"/>
          </p:cNvSpPr>
          <p:nvPr>
            <p:ph type="title"/>
          </p:nvPr>
        </p:nvSpPr>
        <p:spPr/>
        <p:txBody>
          <a:bodyPr>
            <a:normAutofit fontScale="90000"/>
          </a:bodyPr>
          <a:lstStyle/>
          <a:p>
            <a:r>
              <a:rPr lang="en-US" altLang="zh-CN" b="1" dirty="0"/>
              <a:t>Weight Initialization for </a:t>
            </a:r>
            <a:r>
              <a:rPr lang="en-US" altLang="zh-CN" b="1" dirty="0" err="1"/>
              <a:t>ReLU</a:t>
            </a:r>
            <a:endParaRPr lang="zh-CN" altLang="en-US" dirty="0"/>
          </a:p>
        </p:txBody>
      </p:sp>
      <p:sp>
        <p:nvSpPr>
          <p:cNvPr id="6" name="内容占位符 5">
            <a:extLst>
              <a:ext uri="{FF2B5EF4-FFF2-40B4-BE49-F238E27FC236}">
                <a16:creationId xmlns:a16="http://schemas.microsoft.com/office/drawing/2014/main" id="{EFCBFC52-33D9-43AE-A71D-FBB534688A6E}"/>
              </a:ext>
            </a:extLst>
          </p:cNvPr>
          <p:cNvSpPr>
            <a:spLocks noGrp="1"/>
          </p:cNvSpPr>
          <p:nvPr>
            <p:ph idx="1"/>
          </p:nvPr>
        </p:nvSpPr>
        <p:spPr>
          <a:xfrm>
            <a:off x="838200" y="1825625"/>
            <a:ext cx="10515600" cy="4667251"/>
          </a:xfrm>
        </p:spPr>
        <p:txBody>
          <a:bodyPr/>
          <a:lstStyle/>
          <a:p>
            <a:r>
              <a:rPr lang="en-US" altLang="zh-CN" sz="2000" dirty="0"/>
              <a:t>The “</a:t>
            </a:r>
            <a:r>
              <a:rPr lang="en-US" altLang="zh-CN" sz="2000" i="1" dirty="0" err="1"/>
              <a:t>xavier</a:t>
            </a:r>
            <a:r>
              <a:rPr lang="en-US" altLang="zh-CN" sz="2000" dirty="0"/>
              <a:t>” weight initialization was found to have problems when used to initialize networks that use the rectified linear (</a:t>
            </a:r>
            <a:r>
              <a:rPr lang="en-US" altLang="zh-CN" sz="2000" dirty="0" err="1">
                <a:hlinkClick r:id="rId2"/>
              </a:rPr>
              <a:t>ReLU</a:t>
            </a:r>
            <a:r>
              <a:rPr lang="en-US" altLang="zh-CN" sz="2000" dirty="0"/>
              <a:t>) activation function.</a:t>
            </a:r>
          </a:p>
          <a:p>
            <a:r>
              <a:rPr lang="en-US" altLang="zh-CN" sz="2000" dirty="0"/>
              <a:t>The current standard approach is called “</a:t>
            </a:r>
            <a:r>
              <a:rPr lang="en-US" altLang="zh-CN" sz="2000" i="1" dirty="0"/>
              <a:t>he</a:t>
            </a:r>
            <a:r>
              <a:rPr lang="en-US" altLang="zh-CN" sz="2000" dirty="0"/>
              <a:t>” initialization, named for </a:t>
            </a:r>
            <a:r>
              <a:rPr lang="en-US" altLang="zh-CN" sz="2000" dirty="0" err="1">
                <a:hlinkClick r:id="rId3"/>
              </a:rPr>
              <a:t>Kaiming</a:t>
            </a:r>
            <a:r>
              <a:rPr lang="en-US" altLang="zh-CN" sz="2000" dirty="0">
                <a:hlinkClick r:id="rId3"/>
              </a:rPr>
              <a:t> He</a:t>
            </a:r>
            <a:r>
              <a:rPr lang="en-US" altLang="zh-CN" sz="2000" dirty="0"/>
              <a:t>, currently a research scientist at Facebook, and was described in the 2015 paper by </a:t>
            </a:r>
            <a:r>
              <a:rPr lang="en-US" altLang="zh-CN" sz="2000" dirty="0" err="1"/>
              <a:t>Kaiming</a:t>
            </a:r>
            <a:r>
              <a:rPr lang="en-US" altLang="zh-CN" sz="2000" dirty="0"/>
              <a:t> He, et al. titled “</a:t>
            </a:r>
            <a:r>
              <a:rPr lang="en-US" altLang="zh-CN" sz="2000" dirty="0">
                <a:hlinkClick r:id="rId4"/>
              </a:rPr>
              <a:t>Delving Deep into Rectifiers: Surpassing Human-Level Performance on ImageNet Classification</a:t>
            </a:r>
            <a:r>
              <a:rPr lang="en-US" altLang="zh-CN" sz="2000" dirty="0"/>
              <a:t>.”</a:t>
            </a:r>
          </a:p>
          <a:p>
            <a:r>
              <a:rPr lang="en-US" altLang="zh-CN" dirty="0"/>
              <a:t>weight = G (0.0, sqrt(2/n))</a:t>
            </a:r>
          </a:p>
          <a:p>
            <a:r>
              <a:rPr lang="en-US" altLang="zh-CN" dirty="0"/>
              <a:t>The </a:t>
            </a:r>
            <a:r>
              <a:rPr lang="en-US" altLang="zh-CN" b="1" i="1" dirty="0"/>
              <a:t>he</a:t>
            </a:r>
            <a:r>
              <a:rPr lang="en-US" altLang="zh-CN" dirty="0"/>
              <a:t> initialization method is calculated as a random number with a Gaussian probability distribution (G) with a mean of 0.0 and a standard deviation of sqrt(2/n), where </a:t>
            </a:r>
            <a:r>
              <a:rPr lang="en-US" altLang="zh-CN" i="1" dirty="0"/>
              <a:t>n</a:t>
            </a:r>
            <a:r>
              <a:rPr lang="en-US" altLang="zh-CN" dirty="0"/>
              <a:t> is the number of inputs to the node.</a:t>
            </a:r>
            <a:endParaRPr lang="zh-CN" altLang="en-US" dirty="0"/>
          </a:p>
        </p:txBody>
      </p:sp>
      <p:sp>
        <p:nvSpPr>
          <p:cNvPr id="3" name="灯片编号占位符 2">
            <a:extLst>
              <a:ext uri="{FF2B5EF4-FFF2-40B4-BE49-F238E27FC236}">
                <a16:creationId xmlns:a16="http://schemas.microsoft.com/office/drawing/2014/main" id="{92E82569-3478-4F47-8D1F-8FC35F84B9C3}"/>
              </a:ext>
            </a:extLst>
          </p:cNvPr>
          <p:cNvSpPr>
            <a:spLocks noGrp="1"/>
          </p:cNvSpPr>
          <p:nvPr>
            <p:ph type="sldNum" sz="quarter" idx="12"/>
          </p:nvPr>
        </p:nvSpPr>
        <p:spPr/>
        <p:txBody>
          <a:bodyPr/>
          <a:lstStyle/>
          <a:p>
            <a:fld id="{CCF56997-4F5F-5A42-B306-795126905ACA}" type="slidenum">
              <a:rPr lang="en-US" smtClean="0"/>
              <a:pPr/>
              <a:t>14</a:t>
            </a:fld>
            <a:endParaRPr lang="en-US"/>
          </a:p>
        </p:txBody>
      </p:sp>
    </p:spTree>
    <p:extLst>
      <p:ext uri="{BB962C8B-B14F-4D97-AF65-F5344CB8AC3E}">
        <p14:creationId xmlns:p14="http://schemas.microsoft.com/office/powerpoint/2010/main" val="221081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4B1022-7562-D051-249D-38709675F99C}"/>
              </a:ext>
            </a:extLst>
          </p:cNvPr>
          <p:cNvSpPr>
            <a:spLocks noGrp="1"/>
          </p:cNvSpPr>
          <p:nvPr>
            <p:ph type="title"/>
          </p:nvPr>
        </p:nvSpPr>
        <p:spPr/>
        <p:txBody>
          <a:bodyPr>
            <a:normAutofit fontScale="90000"/>
          </a:bodyPr>
          <a:lstStyle/>
          <a:p>
            <a:r>
              <a:rPr lang="en-US" altLang="zh-CN" dirty="0"/>
              <a:t>Weights initialization</a:t>
            </a:r>
            <a:endParaRPr lang="zh-CN" altLang="en-US" dirty="0"/>
          </a:p>
        </p:txBody>
      </p:sp>
      <p:pic>
        <p:nvPicPr>
          <p:cNvPr id="5" name="图片 4">
            <a:extLst>
              <a:ext uri="{FF2B5EF4-FFF2-40B4-BE49-F238E27FC236}">
                <a16:creationId xmlns:a16="http://schemas.microsoft.com/office/drawing/2014/main" id="{E02EC786-1A34-BFB4-7E84-CF7BB36047E6}"/>
              </a:ext>
            </a:extLst>
          </p:cNvPr>
          <p:cNvPicPr>
            <a:picLocks noChangeAspect="1"/>
          </p:cNvPicPr>
          <p:nvPr/>
        </p:nvPicPr>
        <p:blipFill>
          <a:blip r:embed="rId2"/>
          <a:stretch>
            <a:fillRect/>
          </a:stretch>
        </p:blipFill>
        <p:spPr>
          <a:xfrm>
            <a:off x="469690" y="1519736"/>
            <a:ext cx="11188655" cy="2830635"/>
          </a:xfrm>
          <a:prstGeom prst="rect">
            <a:avLst/>
          </a:prstGeom>
        </p:spPr>
      </p:pic>
    </p:spTree>
    <p:extLst>
      <p:ext uri="{BB962C8B-B14F-4D97-AF65-F5344CB8AC3E}">
        <p14:creationId xmlns:p14="http://schemas.microsoft.com/office/powerpoint/2010/main" val="413883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72181-8C14-4BBF-86E2-D56A5819AE99}"/>
              </a:ext>
            </a:extLst>
          </p:cNvPr>
          <p:cNvSpPr>
            <a:spLocks noGrp="1"/>
          </p:cNvSpPr>
          <p:nvPr>
            <p:ph type="title"/>
          </p:nvPr>
        </p:nvSpPr>
        <p:spPr>
          <a:xfrm>
            <a:off x="838200" y="1"/>
            <a:ext cx="10515600" cy="607332"/>
          </a:xfrm>
        </p:spPr>
        <p:txBody>
          <a:bodyPr>
            <a:normAutofit fontScale="90000"/>
          </a:bodyPr>
          <a:lstStyle/>
          <a:p>
            <a:r>
              <a:rPr lang="en-US" altLang="zh-CN" dirty="0"/>
              <a:t>Activation Function – Sigmoid, Tanh, </a:t>
            </a:r>
            <a:r>
              <a:rPr lang="en-US" altLang="zh-CN" dirty="0" err="1"/>
              <a:t>Relu</a:t>
            </a:r>
            <a:endParaRPr lang="zh-CN" altLang="en-US" dirty="0"/>
          </a:p>
        </p:txBody>
      </p:sp>
      <p:pic>
        <p:nvPicPr>
          <p:cNvPr id="5" name="内容占位符 4">
            <a:extLst>
              <a:ext uri="{FF2B5EF4-FFF2-40B4-BE49-F238E27FC236}">
                <a16:creationId xmlns:a16="http://schemas.microsoft.com/office/drawing/2014/main" id="{AB518D8F-B458-45FD-9A86-3BE5FD3AE748}"/>
              </a:ext>
            </a:extLst>
          </p:cNvPr>
          <p:cNvPicPr>
            <a:picLocks noGrp="1" noChangeAspect="1"/>
          </p:cNvPicPr>
          <p:nvPr>
            <p:ph idx="1"/>
          </p:nvPr>
        </p:nvPicPr>
        <p:blipFill>
          <a:blip r:embed="rId3"/>
          <a:stretch>
            <a:fillRect/>
          </a:stretch>
        </p:blipFill>
        <p:spPr>
          <a:xfrm>
            <a:off x="2634344" y="747487"/>
            <a:ext cx="5747657" cy="6110515"/>
          </a:xfrm>
        </p:spPr>
      </p:pic>
      <p:sp>
        <p:nvSpPr>
          <p:cNvPr id="7" name="文本框 6">
            <a:extLst>
              <a:ext uri="{FF2B5EF4-FFF2-40B4-BE49-F238E27FC236}">
                <a16:creationId xmlns:a16="http://schemas.microsoft.com/office/drawing/2014/main" id="{A380C65E-00B8-4B66-8D42-6CB88D1306A5}"/>
              </a:ext>
            </a:extLst>
          </p:cNvPr>
          <p:cNvSpPr txBox="1"/>
          <p:nvPr/>
        </p:nvSpPr>
        <p:spPr>
          <a:xfrm>
            <a:off x="8817429" y="6557221"/>
            <a:ext cx="6096000" cy="246221"/>
          </a:xfrm>
          <a:prstGeom prst="rect">
            <a:avLst/>
          </a:prstGeom>
          <a:noFill/>
        </p:spPr>
        <p:txBody>
          <a:bodyPr wrap="square">
            <a:spAutoFit/>
          </a:bodyPr>
          <a:lstStyle/>
          <a:p>
            <a:r>
              <a:rPr lang="en-US" altLang="zh-CN" sz="1000" dirty="0">
                <a:hlinkClick r:id="rId4"/>
              </a:rPr>
              <a:t>https://tcoil.info/activation-functions-sigmoid-tanh-relu/</a:t>
            </a:r>
            <a:endParaRPr lang="en-US" altLang="zh-CN" sz="1000" dirty="0"/>
          </a:p>
        </p:txBody>
      </p:sp>
    </p:spTree>
    <p:extLst>
      <p:ext uri="{BB962C8B-B14F-4D97-AF65-F5344CB8AC3E}">
        <p14:creationId xmlns:p14="http://schemas.microsoft.com/office/powerpoint/2010/main" val="3876894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72181-8C14-4BBF-86E2-D56A5819AE99}"/>
              </a:ext>
            </a:extLst>
          </p:cNvPr>
          <p:cNvSpPr>
            <a:spLocks noGrp="1"/>
          </p:cNvSpPr>
          <p:nvPr>
            <p:ph type="title"/>
          </p:nvPr>
        </p:nvSpPr>
        <p:spPr>
          <a:xfrm>
            <a:off x="838200" y="1"/>
            <a:ext cx="10515600" cy="607332"/>
          </a:xfrm>
        </p:spPr>
        <p:txBody>
          <a:bodyPr>
            <a:normAutofit fontScale="90000"/>
          </a:bodyPr>
          <a:lstStyle/>
          <a:p>
            <a:r>
              <a:rPr lang="en-US" altLang="zh-CN" dirty="0"/>
              <a:t>Activation Function – Sigmoid, Tanh, </a:t>
            </a:r>
            <a:r>
              <a:rPr lang="en-US" altLang="zh-CN" dirty="0" err="1"/>
              <a:t>Relu</a:t>
            </a:r>
            <a:endParaRPr lang="zh-CN" altLang="en-US" dirty="0"/>
          </a:p>
        </p:txBody>
      </p:sp>
      <p:pic>
        <p:nvPicPr>
          <p:cNvPr id="4" name="图片 3">
            <a:extLst>
              <a:ext uri="{FF2B5EF4-FFF2-40B4-BE49-F238E27FC236}">
                <a16:creationId xmlns:a16="http://schemas.microsoft.com/office/drawing/2014/main" id="{63316FAC-B8A8-4ADA-9315-F0C8D697F312}"/>
              </a:ext>
            </a:extLst>
          </p:cNvPr>
          <p:cNvPicPr>
            <a:picLocks noChangeAspect="1"/>
          </p:cNvPicPr>
          <p:nvPr/>
        </p:nvPicPr>
        <p:blipFill>
          <a:blip r:embed="rId2"/>
          <a:stretch>
            <a:fillRect/>
          </a:stretch>
        </p:blipFill>
        <p:spPr>
          <a:xfrm>
            <a:off x="1953130" y="607333"/>
            <a:ext cx="6571364" cy="6250668"/>
          </a:xfrm>
          <a:prstGeom prst="rect">
            <a:avLst/>
          </a:prstGeom>
        </p:spPr>
      </p:pic>
    </p:spTree>
    <p:extLst>
      <p:ext uri="{BB962C8B-B14F-4D97-AF65-F5344CB8AC3E}">
        <p14:creationId xmlns:p14="http://schemas.microsoft.com/office/powerpoint/2010/main" val="2757593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72181-8C14-4BBF-86E2-D56A5819AE99}"/>
              </a:ext>
            </a:extLst>
          </p:cNvPr>
          <p:cNvSpPr>
            <a:spLocks noGrp="1"/>
          </p:cNvSpPr>
          <p:nvPr>
            <p:ph type="title"/>
          </p:nvPr>
        </p:nvSpPr>
        <p:spPr>
          <a:xfrm>
            <a:off x="838200" y="1"/>
            <a:ext cx="10515600" cy="607332"/>
          </a:xfrm>
        </p:spPr>
        <p:txBody>
          <a:bodyPr>
            <a:normAutofit fontScale="90000"/>
          </a:bodyPr>
          <a:lstStyle/>
          <a:p>
            <a:r>
              <a:rPr lang="en-US" altLang="zh-CN" dirty="0"/>
              <a:t>Activation Function – Sigmoid, Tanh, </a:t>
            </a:r>
            <a:r>
              <a:rPr lang="en-US" altLang="zh-CN" dirty="0" err="1"/>
              <a:t>Relu</a:t>
            </a:r>
            <a:endParaRPr lang="zh-CN" altLang="en-US" dirty="0"/>
          </a:p>
        </p:txBody>
      </p:sp>
      <p:pic>
        <p:nvPicPr>
          <p:cNvPr id="7" name="图片 6">
            <a:extLst>
              <a:ext uri="{FF2B5EF4-FFF2-40B4-BE49-F238E27FC236}">
                <a16:creationId xmlns:a16="http://schemas.microsoft.com/office/drawing/2014/main" id="{D791A8D6-9888-49EE-90FB-F4B0724D1760}"/>
              </a:ext>
            </a:extLst>
          </p:cNvPr>
          <p:cNvPicPr>
            <a:picLocks noChangeAspect="1"/>
          </p:cNvPicPr>
          <p:nvPr/>
        </p:nvPicPr>
        <p:blipFill>
          <a:blip r:embed="rId2"/>
          <a:stretch>
            <a:fillRect/>
          </a:stretch>
        </p:blipFill>
        <p:spPr>
          <a:xfrm>
            <a:off x="261257" y="1207605"/>
            <a:ext cx="6588443" cy="4989995"/>
          </a:xfrm>
          <a:prstGeom prst="rect">
            <a:avLst/>
          </a:prstGeom>
        </p:spPr>
      </p:pic>
      <p:pic>
        <p:nvPicPr>
          <p:cNvPr id="9" name="图片 8">
            <a:extLst>
              <a:ext uri="{FF2B5EF4-FFF2-40B4-BE49-F238E27FC236}">
                <a16:creationId xmlns:a16="http://schemas.microsoft.com/office/drawing/2014/main" id="{37DB9B87-8D90-4916-9DEB-10544D3BACF2}"/>
              </a:ext>
            </a:extLst>
          </p:cNvPr>
          <p:cNvPicPr>
            <a:picLocks noChangeAspect="1"/>
          </p:cNvPicPr>
          <p:nvPr/>
        </p:nvPicPr>
        <p:blipFill>
          <a:blip r:embed="rId3"/>
          <a:stretch>
            <a:fillRect/>
          </a:stretch>
        </p:blipFill>
        <p:spPr>
          <a:xfrm>
            <a:off x="7667866" y="4011973"/>
            <a:ext cx="4262879" cy="2185628"/>
          </a:xfrm>
          <a:prstGeom prst="rect">
            <a:avLst/>
          </a:prstGeom>
        </p:spPr>
      </p:pic>
    </p:spTree>
    <p:extLst>
      <p:ext uri="{BB962C8B-B14F-4D97-AF65-F5344CB8AC3E}">
        <p14:creationId xmlns:p14="http://schemas.microsoft.com/office/powerpoint/2010/main" val="3170696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BFD0A-D9E5-D2A8-20CF-B3B7C9A8452C}"/>
              </a:ext>
            </a:extLst>
          </p:cNvPr>
          <p:cNvSpPr>
            <a:spLocks noGrp="1"/>
          </p:cNvSpPr>
          <p:nvPr>
            <p:ph type="title"/>
          </p:nvPr>
        </p:nvSpPr>
        <p:spPr/>
        <p:txBody>
          <a:bodyPr>
            <a:normAutofit fontScale="90000"/>
          </a:bodyPr>
          <a:lstStyle/>
          <a:p>
            <a:r>
              <a:rPr lang="en-US" altLang="zh-CN" dirty="0"/>
              <a:t>Regularization</a:t>
            </a:r>
            <a:endParaRPr lang="zh-CN" altLang="en-US" dirty="0"/>
          </a:p>
        </p:txBody>
      </p:sp>
      <p:sp>
        <p:nvSpPr>
          <p:cNvPr id="3" name="内容占位符 2">
            <a:extLst>
              <a:ext uri="{FF2B5EF4-FFF2-40B4-BE49-F238E27FC236}">
                <a16:creationId xmlns:a16="http://schemas.microsoft.com/office/drawing/2014/main" id="{C2D5B332-B159-B3EC-7FF9-BD918A54E72A}"/>
              </a:ext>
            </a:extLst>
          </p:cNvPr>
          <p:cNvSpPr>
            <a:spLocks noGrp="1"/>
          </p:cNvSpPr>
          <p:nvPr>
            <p:ph idx="1"/>
          </p:nvPr>
        </p:nvSpPr>
        <p:spPr/>
        <p:txBody>
          <a:bodyPr>
            <a:normAutofit lnSpcReduction="10000"/>
          </a:bodyPr>
          <a:lstStyle/>
          <a:p>
            <a:r>
              <a:rPr lang="en-US" altLang="zh-CN" b="0" i="0" dirty="0">
                <a:solidFill>
                  <a:srgbClr val="404040"/>
                </a:solidFill>
                <a:effectLst/>
                <a:latin typeface="Inter"/>
              </a:rPr>
              <a:t>Regularization in Multilayer Perceptron (MLP) training is a technique used to prevent </a:t>
            </a:r>
            <a:r>
              <a:rPr lang="en-US" altLang="zh-CN" b="1" i="0" dirty="0">
                <a:solidFill>
                  <a:srgbClr val="404040"/>
                </a:solidFill>
                <a:effectLst/>
                <a:latin typeface="Inter"/>
              </a:rPr>
              <a:t>overfitting.</a:t>
            </a:r>
          </a:p>
          <a:p>
            <a:r>
              <a:rPr lang="en-US" altLang="zh-CN" b="1" i="0" dirty="0">
                <a:solidFill>
                  <a:srgbClr val="404040"/>
                </a:solidFill>
                <a:effectLst/>
                <a:latin typeface="Inter"/>
              </a:rPr>
              <a:t>The Idea of Regularization</a:t>
            </a:r>
          </a:p>
          <a:p>
            <a:pPr lvl="1" algn="just">
              <a:buNone/>
            </a:pPr>
            <a:r>
              <a:rPr lang="en-US" altLang="zh-CN" sz="3200" b="0" i="0" dirty="0">
                <a:solidFill>
                  <a:srgbClr val="404040"/>
                </a:solidFill>
                <a:effectLst/>
                <a:latin typeface="Inter"/>
              </a:rPr>
              <a:t>   The core idea of regularization is to </a:t>
            </a:r>
            <a:r>
              <a:rPr lang="en-US" altLang="zh-CN" sz="3200" b="1" i="0" dirty="0">
                <a:solidFill>
                  <a:srgbClr val="404040"/>
                </a:solidFill>
                <a:effectLst/>
                <a:latin typeface="Inter"/>
              </a:rPr>
              <a:t>penalize large weights</a:t>
            </a:r>
            <a:r>
              <a:rPr lang="en-US" altLang="zh-CN" sz="3200" b="0" i="0" dirty="0">
                <a:solidFill>
                  <a:srgbClr val="404040"/>
                </a:solidFill>
                <a:effectLst/>
                <a:latin typeface="Inter"/>
              </a:rPr>
              <a:t> in the MLP. Large weights often indicate that the model is overfitting by memorizing specific patterns in the training data rather than learning generalizable features. By penalizing large weights, regularization encourages the model to learn simpler, smoother decision boundaries that generalize better to new data.</a:t>
            </a:r>
          </a:p>
          <a:p>
            <a:pPr>
              <a:buNone/>
            </a:pPr>
            <a:br>
              <a:rPr lang="en-US" altLang="zh-CN" dirty="0"/>
            </a:br>
            <a:endParaRPr lang="zh-CN" altLang="en-US" dirty="0"/>
          </a:p>
        </p:txBody>
      </p:sp>
    </p:spTree>
    <p:extLst>
      <p:ext uri="{BB962C8B-B14F-4D97-AF65-F5344CB8AC3E}">
        <p14:creationId xmlns:p14="http://schemas.microsoft.com/office/powerpoint/2010/main" val="378697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609600" y="1484109"/>
            <a:ext cx="10972800" cy="2195591"/>
          </a:xfrm>
          <a:prstGeom prst="rect">
            <a:avLst/>
          </a:prstGeom>
        </p:spPr>
        <p:txBody>
          <a:bodyPr/>
          <a:lstStyle>
            <a:lvl1pPr algn="l" defTabSz="457200">
              <a:lnSpc>
                <a:spcPts val="3000"/>
              </a:lnSpc>
              <a:defRPr sz="2100" b="0">
                <a:solidFill>
                  <a:schemeClr val="tx1"/>
                </a:solidFill>
                <a:latin typeface="+mn-lt"/>
                <a:ea typeface="+mn-ea"/>
                <a:cs typeface="+mn-cs"/>
                <a:sym typeface="Helvetica"/>
              </a:defRPr>
            </a:lvl1pPr>
            <a:lvl2pPr indent="457200" algn="l" defTabSz="457200">
              <a:lnSpc>
                <a:spcPts val="3000"/>
              </a:lnSpc>
              <a:defRPr sz="1500" b="0">
                <a:solidFill>
                  <a:schemeClr val="tx1"/>
                </a:solidFill>
                <a:latin typeface="+mn-lt"/>
                <a:ea typeface="+mn-ea"/>
                <a:cs typeface="+mn-cs"/>
                <a:sym typeface="Helvetica"/>
              </a:defRPr>
            </a:lvl2pPr>
            <a:lvl3pPr indent="914400" algn="l" defTabSz="457200">
              <a:lnSpc>
                <a:spcPts val="3000"/>
              </a:lnSpc>
              <a:defRPr sz="1350" b="0">
                <a:solidFill>
                  <a:schemeClr val="tx1"/>
                </a:solidFill>
                <a:latin typeface="+mj-lt"/>
                <a:ea typeface="+mn-ea"/>
                <a:cs typeface="+mn-cs"/>
                <a:sym typeface="Helvetica"/>
              </a:defRPr>
            </a:lvl3pPr>
            <a:lvl4pPr indent="1371600" algn="l" defTabSz="457200">
              <a:lnSpc>
                <a:spcPts val="3000"/>
              </a:lnSpc>
              <a:defRPr sz="1100" b="0">
                <a:solidFill>
                  <a:schemeClr val="tx1"/>
                </a:solidFill>
                <a:latin typeface="+mj-lt"/>
                <a:ea typeface="+mn-ea"/>
                <a:cs typeface="+mn-cs"/>
                <a:sym typeface="Helvetica"/>
              </a:defRPr>
            </a:lvl4pPr>
            <a:lvl5pPr indent="1828800" algn="l" defTabSz="457200">
              <a:lnSpc>
                <a:spcPts val="3000"/>
              </a:lnSpc>
              <a:defRPr sz="1100" b="0">
                <a:solidFill>
                  <a:schemeClr val="tx1"/>
                </a:solidFill>
                <a:latin typeface="+mj-lt"/>
                <a:ea typeface="+mn-ea"/>
                <a:cs typeface="+mn-cs"/>
                <a:sym typeface="Helvetica"/>
              </a:defRPr>
            </a:lvl5pPr>
            <a:lvl6pPr indent="2286000" algn="ctr" defTabSz="457200">
              <a:lnSpc>
                <a:spcPts val="3000"/>
              </a:lnSpc>
              <a:defRPr sz="2900" b="1">
                <a:solidFill>
                  <a:srgbClr val="D88C2A"/>
                </a:solidFill>
                <a:latin typeface="+mn-lt"/>
                <a:ea typeface="+mn-ea"/>
                <a:cs typeface="+mn-cs"/>
                <a:sym typeface="Helvetica"/>
              </a:defRPr>
            </a:lvl6pPr>
            <a:lvl7pPr indent="2743200" algn="ctr" defTabSz="457200">
              <a:lnSpc>
                <a:spcPts val="3000"/>
              </a:lnSpc>
              <a:defRPr sz="2900" b="1">
                <a:solidFill>
                  <a:srgbClr val="D88C2A"/>
                </a:solidFill>
                <a:latin typeface="+mn-lt"/>
                <a:ea typeface="+mn-ea"/>
                <a:cs typeface="+mn-cs"/>
                <a:sym typeface="Helvetica"/>
              </a:defRPr>
            </a:lvl7pPr>
            <a:lvl8pPr indent="3200400" algn="ctr" defTabSz="457200">
              <a:lnSpc>
                <a:spcPts val="3000"/>
              </a:lnSpc>
              <a:defRPr sz="2900" b="1">
                <a:solidFill>
                  <a:srgbClr val="D88C2A"/>
                </a:solidFill>
                <a:latin typeface="+mn-lt"/>
                <a:ea typeface="+mn-ea"/>
                <a:cs typeface="+mn-cs"/>
                <a:sym typeface="Helvetica"/>
              </a:defRPr>
            </a:lvl8pPr>
            <a:lvl9pPr indent="3657600" algn="ctr" defTabSz="457200">
              <a:lnSpc>
                <a:spcPts val="3000"/>
              </a:lnSpc>
              <a:defRPr sz="2900" b="1">
                <a:solidFill>
                  <a:srgbClr val="D88C2A"/>
                </a:solidFill>
                <a:latin typeface="+mn-lt"/>
                <a:ea typeface="+mn-ea"/>
                <a:cs typeface="+mn-cs"/>
                <a:sym typeface="Helvetica"/>
              </a:defRPr>
            </a:lvl9pPr>
          </a:lstStyle>
          <a:p>
            <a:pPr marL="457200" indent="-457200">
              <a:buFont typeface="Wingdings" panose="05000000000000000000" pitchFamily="2" charset="2"/>
              <a:buChar char="Ø"/>
            </a:pPr>
            <a:r>
              <a:rPr lang="en-US" sz="3200" dirty="0"/>
              <a:t>MLP basics</a:t>
            </a:r>
          </a:p>
          <a:p>
            <a:pPr marL="457200" indent="-457200">
              <a:buFont typeface="Wingdings" panose="05000000000000000000" pitchFamily="2" charset="2"/>
              <a:buChar char="Ø"/>
            </a:pPr>
            <a:r>
              <a:rPr lang="en-US" sz="3200" dirty="0"/>
              <a:t>MLP forward and backward pass implementation</a:t>
            </a:r>
          </a:p>
          <a:p>
            <a:pPr marL="457200" indent="-457200">
              <a:buFont typeface="Wingdings" panose="05000000000000000000" pitchFamily="2" charset="2"/>
              <a:buChar char="Ø"/>
            </a:pPr>
            <a:r>
              <a:rPr lang="en-US" sz="3200" dirty="0"/>
              <a:t>Other Implementation issues</a:t>
            </a:r>
          </a:p>
          <a:p>
            <a:pPr marL="457200" indent="-457200">
              <a:buFont typeface="Wingdings" panose="05000000000000000000" pitchFamily="2" charset="2"/>
              <a:buChar char="Ø"/>
            </a:pPr>
            <a:r>
              <a:rPr lang="en-US" sz="3200" dirty="0"/>
              <a:t>API style</a:t>
            </a:r>
          </a:p>
          <a:p>
            <a:pPr marL="457200" indent="-457200">
              <a:buFont typeface="Wingdings" panose="05000000000000000000" pitchFamily="2" charset="2"/>
              <a:buChar char="Ø"/>
            </a:pPr>
            <a:r>
              <a:rPr lang="en-US" sz="3200" dirty="0"/>
              <a:t>Assignment requirements </a:t>
            </a:r>
          </a:p>
        </p:txBody>
      </p:sp>
      <p:sp>
        <p:nvSpPr>
          <p:cNvPr id="6" name="Shape 28">
            <a:extLst>
              <a:ext uri="{FF2B5EF4-FFF2-40B4-BE49-F238E27FC236}">
                <a16:creationId xmlns:a16="http://schemas.microsoft.com/office/drawing/2014/main" id="{110FDACE-7453-814F-B4AE-CC6BF8AE93C1}"/>
              </a:ext>
            </a:extLst>
          </p:cNvPr>
          <p:cNvSpPr/>
          <p:nvPr/>
        </p:nvSpPr>
        <p:spPr>
          <a:xfrm>
            <a:off x="609600" y="342232"/>
            <a:ext cx="11616267" cy="7789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defRPr sz="3200">
                <a:solidFill>
                  <a:srgbClr val="215380"/>
                </a:solidFill>
                <a:latin typeface="+mn-lt"/>
                <a:ea typeface="+mn-ea"/>
                <a:cs typeface="+mn-cs"/>
                <a:sym typeface="Helvetica"/>
              </a:defRPr>
            </a:lvl1pPr>
          </a:lstStyle>
          <a:p>
            <a:pPr lvl="0" algn="l">
              <a:defRPr sz="1800">
                <a:solidFill>
                  <a:srgbClr val="000000"/>
                </a:solidFill>
              </a:defRPr>
            </a:pPr>
            <a:r>
              <a:rPr lang="en-US" sz="4267" dirty="0"/>
              <a:t>Agenda</a:t>
            </a:r>
            <a:endParaRPr sz="4267" dirty="0"/>
          </a:p>
        </p:txBody>
      </p:sp>
    </p:spTree>
    <p:extLst>
      <p:ext uri="{BB962C8B-B14F-4D97-AF65-F5344CB8AC3E}">
        <p14:creationId xmlns:p14="http://schemas.microsoft.com/office/powerpoint/2010/main" val="98999322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6B11B-5BAD-56B1-733B-86D3497A530D}"/>
              </a:ext>
            </a:extLst>
          </p:cNvPr>
          <p:cNvSpPr>
            <a:spLocks noGrp="1"/>
          </p:cNvSpPr>
          <p:nvPr>
            <p:ph type="title"/>
          </p:nvPr>
        </p:nvSpPr>
        <p:spPr/>
        <p:txBody>
          <a:bodyPr>
            <a:normAutofit fontScale="90000"/>
          </a:bodyPr>
          <a:lstStyle/>
          <a:p>
            <a:r>
              <a:rPr lang="en-US" altLang="zh-CN" dirty="0"/>
              <a:t>Regularization </a:t>
            </a:r>
            <a:endParaRPr lang="zh-CN" altLang="en-US" dirty="0"/>
          </a:p>
        </p:txBody>
      </p:sp>
      <p:sp>
        <p:nvSpPr>
          <p:cNvPr id="3" name="内容占位符 2">
            <a:extLst>
              <a:ext uri="{FF2B5EF4-FFF2-40B4-BE49-F238E27FC236}">
                <a16:creationId xmlns:a16="http://schemas.microsoft.com/office/drawing/2014/main" id="{A9679DB8-A9F2-B420-85A0-7F5A6326BCC2}"/>
              </a:ext>
            </a:extLst>
          </p:cNvPr>
          <p:cNvSpPr>
            <a:spLocks noGrp="1"/>
          </p:cNvSpPr>
          <p:nvPr>
            <p:ph idx="1"/>
          </p:nvPr>
        </p:nvSpPr>
        <p:spPr>
          <a:xfrm>
            <a:off x="838200" y="1256908"/>
            <a:ext cx="10515600" cy="1332673"/>
          </a:xfrm>
        </p:spPr>
        <p:txBody>
          <a:bodyPr/>
          <a:lstStyle/>
          <a:p>
            <a:r>
              <a:rPr lang="en-US" altLang="zh-CN" b="0" i="0" dirty="0">
                <a:solidFill>
                  <a:srgbClr val="404040"/>
                </a:solidFill>
                <a:effectLst/>
                <a:latin typeface="Inter"/>
              </a:rPr>
              <a:t>Regularization modifies the </a:t>
            </a:r>
            <a:r>
              <a:rPr lang="en-US" altLang="zh-CN" b="1" i="0" dirty="0">
                <a:solidFill>
                  <a:srgbClr val="404040"/>
                </a:solidFill>
                <a:effectLst/>
                <a:latin typeface="Inter"/>
              </a:rPr>
              <a:t>loss function</a:t>
            </a:r>
            <a:r>
              <a:rPr lang="en-US" altLang="zh-CN" b="0" i="0" dirty="0">
                <a:solidFill>
                  <a:srgbClr val="404040"/>
                </a:solidFill>
                <a:effectLst/>
                <a:latin typeface="Inter"/>
              </a:rPr>
              <a:t> used during training by adding a penalty term that depends on the magnitude of the model's weights. The modified loss function is:</a:t>
            </a:r>
            <a:endParaRPr lang="zh-CN" altLang="en-US" dirty="0"/>
          </a:p>
        </p:txBody>
      </p:sp>
      <p:pic>
        <p:nvPicPr>
          <p:cNvPr id="5" name="图片 4">
            <a:extLst>
              <a:ext uri="{FF2B5EF4-FFF2-40B4-BE49-F238E27FC236}">
                <a16:creationId xmlns:a16="http://schemas.microsoft.com/office/drawing/2014/main" id="{C0A85607-B5E3-7D16-AF99-6584353F724D}"/>
              </a:ext>
            </a:extLst>
          </p:cNvPr>
          <p:cNvPicPr>
            <a:picLocks noChangeAspect="1"/>
          </p:cNvPicPr>
          <p:nvPr/>
        </p:nvPicPr>
        <p:blipFill>
          <a:blip r:embed="rId2"/>
          <a:stretch>
            <a:fillRect/>
          </a:stretch>
        </p:blipFill>
        <p:spPr>
          <a:xfrm>
            <a:off x="1250899" y="2675144"/>
            <a:ext cx="9978410" cy="4004940"/>
          </a:xfrm>
          <a:prstGeom prst="rect">
            <a:avLst/>
          </a:prstGeom>
        </p:spPr>
      </p:pic>
    </p:spTree>
    <p:extLst>
      <p:ext uri="{BB962C8B-B14F-4D97-AF65-F5344CB8AC3E}">
        <p14:creationId xmlns:p14="http://schemas.microsoft.com/office/powerpoint/2010/main" val="316183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EA7418-6857-F8D8-DCE3-EF22440E1076}"/>
              </a:ext>
            </a:extLst>
          </p:cNvPr>
          <p:cNvSpPr>
            <a:spLocks noGrp="1"/>
          </p:cNvSpPr>
          <p:nvPr>
            <p:ph type="title"/>
          </p:nvPr>
        </p:nvSpPr>
        <p:spPr/>
        <p:txBody>
          <a:bodyPr>
            <a:normAutofit/>
          </a:bodyPr>
          <a:lstStyle/>
          <a:p>
            <a:r>
              <a:rPr lang="en-US" altLang="zh-CN" sz="3600" b="1" i="0" dirty="0">
                <a:solidFill>
                  <a:srgbClr val="404040"/>
                </a:solidFill>
                <a:effectLst/>
                <a:latin typeface="Inter"/>
              </a:rPr>
              <a:t>L2 Regularization (Weight Decay or Ridge Regression)</a:t>
            </a:r>
            <a:endParaRPr lang="zh-CN" altLang="en-US" sz="3600" dirty="0"/>
          </a:p>
        </p:txBody>
      </p:sp>
      <p:pic>
        <p:nvPicPr>
          <p:cNvPr id="5" name="图片 4">
            <a:extLst>
              <a:ext uri="{FF2B5EF4-FFF2-40B4-BE49-F238E27FC236}">
                <a16:creationId xmlns:a16="http://schemas.microsoft.com/office/drawing/2014/main" id="{72A059D8-35F0-3DE3-79B1-72B0260C5514}"/>
              </a:ext>
            </a:extLst>
          </p:cNvPr>
          <p:cNvPicPr>
            <a:picLocks noChangeAspect="1"/>
          </p:cNvPicPr>
          <p:nvPr/>
        </p:nvPicPr>
        <p:blipFill>
          <a:blip r:embed="rId2"/>
          <a:stretch>
            <a:fillRect/>
          </a:stretch>
        </p:blipFill>
        <p:spPr>
          <a:xfrm>
            <a:off x="834170" y="1222750"/>
            <a:ext cx="8804080" cy="5635250"/>
          </a:xfrm>
          <a:prstGeom prst="rect">
            <a:avLst/>
          </a:prstGeom>
        </p:spPr>
      </p:pic>
    </p:spTree>
    <p:extLst>
      <p:ext uri="{BB962C8B-B14F-4D97-AF65-F5344CB8AC3E}">
        <p14:creationId xmlns:p14="http://schemas.microsoft.com/office/powerpoint/2010/main" val="351497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C3ED3-46A9-E670-DA7A-96062457E1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6E26546-4FD3-D0D3-CB96-23C19F0718F7}"/>
              </a:ext>
            </a:extLst>
          </p:cNvPr>
          <p:cNvSpPr>
            <a:spLocks noGrp="1"/>
          </p:cNvSpPr>
          <p:nvPr>
            <p:ph type="title"/>
          </p:nvPr>
        </p:nvSpPr>
        <p:spPr/>
        <p:txBody>
          <a:bodyPr>
            <a:normAutofit/>
          </a:bodyPr>
          <a:lstStyle/>
          <a:p>
            <a:pPr algn="l"/>
            <a:r>
              <a:rPr lang="en-US" altLang="zh-CN" sz="3600" b="1" i="0" dirty="0">
                <a:solidFill>
                  <a:srgbClr val="404040"/>
                </a:solidFill>
                <a:effectLst/>
                <a:latin typeface="Inter"/>
              </a:rPr>
              <a:t>L1 Regularization (Lasso Regression)</a:t>
            </a:r>
          </a:p>
        </p:txBody>
      </p:sp>
      <p:pic>
        <p:nvPicPr>
          <p:cNvPr id="4" name="图片 3">
            <a:extLst>
              <a:ext uri="{FF2B5EF4-FFF2-40B4-BE49-F238E27FC236}">
                <a16:creationId xmlns:a16="http://schemas.microsoft.com/office/drawing/2014/main" id="{02305645-AAC3-9692-612F-60F07FAE615A}"/>
              </a:ext>
            </a:extLst>
          </p:cNvPr>
          <p:cNvPicPr>
            <a:picLocks noChangeAspect="1"/>
          </p:cNvPicPr>
          <p:nvPr/>
        </p:nvPicPr>
        <p:blipFill>
          <a:blip r:embed="rId2"/>
          <a:stretch>
            <a:fillRect/>
          </a:stretch>
        </p:blipFill>
        <p:spPr>
          <a:xfrm>
            <a:off x="838200" y="1329603"/>
            <a:ext cx="10993384" cy="5163271"/>
          </a:xfrm>
          <a:prstGeom prst="rect">
            <a:avLst/>
          </a:prstGeom>
        </p:spPr>
      </p:pic>
    </p:spTree>
    <p:extLst>
      <p:ext uri="{BB962C8B-B14F-4D97-AF65-F5344CB8AC3E}">
        <p14:creationId xmlns:p14="http://schemas.microsoft.com/office/powerpoint/2010/main" val="719386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58BC7-CEA6-3AAA-31EB-C78B5DE49A2C}"/>
              </a:ext>
            </a:extLst>
          </p:cNvPr>
          <p:cNvSpPr>
            <a:spLocks noGrp="1"/>
          </p:cNvSpPr>
          <p:nvPr>
            <p:ph type="title"/>
          </p:nvPr>
        </p:nvSpPr>
        <p:spPr/>
        <p:txBody>
          <a:bodyPr>
            <a:normAutofit fontScale="90000"/>
          </a:bodyPr>
          <a:lstStyle/>
          <a:p>
            <a:r>
              <a:rPr lang="en-US" altLang="zh-CN" b="1" i="0" dirty="0">
                <a:solidFill>
                  <a:srgbClr val="404040"/>
                </a:solidFill>
                <a:effectLst/>
                <a:latin typeface="Inter"/>
              </a:rPr>
              <a:t>Elastic Net Regularization</a:t>
            </a:r>
            <a:endParaRPr lang="zh-CN" altLang="en-US" dirty="0"/>
          </a:p>
        </p:txBody>
      </p:sp>
      <p:pic>
        <p:nvPicPr>
          <p:cNvPr id="5" name="图片 4">
            <a:extLst>
              <a:ext uri="{FF2B5EF4-FFF2-40B4-BE49-F238E27FC236}">
                <a16:creationId xmlns:a16="http://schemas.microsoft.com/office/drawing/2014/main" id="{A1EDD562-2313-6D82-4E31-43FF17248F54}"/>
              </a:ext>
            </a:extLst>
          </p:cNvPr>
          <p:cNvPicPr>
            <a:picLocks noChangeAspect="1"/>
          </p:cNvPicPr>
          <p:nvPr/>
        </p:nvPicPr>
        <p:blipFill>
          <a:blip r:embed="rId2"/>
          <a:stretch>
            <a:fillRect/>
          </a:stretch>
        </p:blipFill>
        <p:spPr>
          <a:xfrm>
            <a:off x="838200" y="1347208"/>
            <a:ext cx="8821381" cy="3667637"/>
          </a:xfrm>
          <a:prstGeom prst="rect">
            <a:avLst/>
          </a:prstGeom>
        </p:spPr>
      </p:pic>
    </p:spTree>
    <p:extLst>
      <p:ext uri="{BB962C8B-B14F-4D97-AF65-F5344CB8AC3E}">
        <p14:creationId xmlns:p14="http://schemas.microsoft.com/office/powerpoint/2010/main" val="3469998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4CC95-9D05-A48C-B342-88CBDDE8B10D}"/>
              </a:ext>
            </a:extLst>
          </p:cNvPr>
          <p:cNvSpPr>
            <a:spLocks noGrp="1"/>
          </p:cNvSpPr>
          <p:nvPr>
            <p:ph type="title"/>
          </p:nvPr>
        </p:nvSpPr>
        <p:spPr/>
        <p:txBody>
          <a:bodyPr>
            <a:normAutofit fontScale="90000"/>
          </a:bodyPr>
          <a:lstStyle/>
          <a:p>
            <a:r>
              <a:rPr lang="en-US" altLang="zh-CN" b="1" i="0" dirty="0">
                <a:solidFill>
                  <a:srgbClr val="404040"/>
                </a:solidFill>
                <a:effectLst/>
                <a:latin typeface="Inter"/>
              </a:rPr>
              <a:t>Why Regularization Works</a:t>
            </a:r>
            <a:endParaRPr lang="zh-CN" altLang="en-US" dirty="0"/>
          </a:p>
        </p:txBody>
      </p:sp>
      <p:sp>
        <p:nvSpPr>
          <p:cNvPr id="3" name="内容占位符 2">
            <a:extLst>
              <a:ext uri="{FF2B5EF4-FFF2-40B4-BE49-F238E27FC236}">
                <a16:creationId xmlns:a16="http://schemas.microsoft.com/office/drawing/2014/main" id="{3D6ADF18-CD48-AB7A-2444-172DAB6AA324}"/>
              </a:ext>
            </a:extLst>
          </p:cNvPr>
          <p:cNvSpPr>
            <a:spLocks noGrp="1"/>
          </p:cNvSpPr>
          <p:nvPr>
            <p:ph idx="1"/>
          </p:nvPr>
        </p:nvSpPr>
        <p:spPr/>
        <p:txBody>
          <a:bodyPr/>
          <a:lstStyle/>
          <a:p>
            <a:pPr algn="l">
              <a:buFont typeface="+mj-lt"/>
              <a:buAutoNum type="arabicPeriod"/>
            </a:pPr>
            <a:r>
              <a:rPr lang="en-US" altLang="zh-CN" b="1" i="0" dirty="0">
                <a:solidFill>
                  <a:srgbClr val="404040"/>
                </a:solidFill>
                <a:effectLst/>
                <a:latin typeface="Inter"/>
              </a:rPr>
              <a:t>Prevents Overfitting</a:t>
            </a:r>
            <a:r>
              <a:rPr lang="en-US" altLang="zh-CN" b="0" i="0" dirty="0">
                <a:solidFill>
                  <a:srgbClr val="404040"/>
                </a:solidFill>
                <a:effectLst/>
                <a:latin typeface="Inter"/>
              </a:rPr>
              <a:t>: By penalizing large weights, regularization discourages the model from fitting noise or overly complex patterns in the training data.</a:t>
            </a:r>
          </a:p>
          <a:p>
            <a:pPr algn="l">
              <a:spcBef>
                <a:spcPts val="300"/>
              </a:spcBef>
              <a:buFont typeface="+mj-lt"/>
              <a:buAutoNum type="arabicPeriod"/>
            </a:pPr>
            <a:r>
              <a:rPr lang="en-US" altLang="zh-CN" b="1" i="0" dirty="0">
                <a:solidFill>
                  <a:srgbClr val="404040"/>
                </a:solidFill>
                <a:effectLst/>
                <a:latin typeface="Inter"/>
              </a:rPr>
              <a:t>Improves Generalization</a:t>
            </a:r>
            <a:r>
              <a:rPr lang="en-US" altLang="zh-CN" b="0" i="0" dirty="0">
                <a:solidFill>
                  <a:srgbClr val="404040"/>
                </a:solidFill>
                <a:effectLst/>
                <a:latin typeface="Inter"/>
              </a:rPr>
              <a:t>: Regularization encourages the model to learn simpler, more generalizable patterns that perform well on unseen data.</a:t>
            </a:r>
          </a:p>
          <a:p>
            <a:pPr algn="l">
              <a:spcBef>
                <a:spcPts val="300"/>
              </a:spcBef>
              <a:buFont typeface="+mj-lt"/>
              <a:buAutoNum type="arabicPeriod"/>
            </a:pPr>
            <a:r>
              <a:rPr lang="en-US" altLang="zh-CN" b="1" i="0" dirty="0">
                <a:solidFill>
                  <a:srgbClr val="404040"/>
                </a:solidFill>
                <a:effectLst/>
                <a:latin typeface="Inter"/>
              </a:rPr>
              <a:t>Controls Model Complexity</a:t>
            </a:r>
            <a:r>
              <a:rPr lang="en-US" altLang="zh-CN" b="0" i="0" dirty="0">
                <a:solidFill>
                  <a:srgbClr val="404040"/>
                </a:solidFill>
                <a:effectLst/>
                <a:latin typeface="Inter"/>
              </a:rPr>
              <a:t>: Regularization acts as a constraint on the model's capacity, effectively reducing its complexity.</a:t>
            </a:r>
          </a:p>
          <a:p>
            <a:endParaRPr lang="zh-CN" altLang="en-US" dirty="0"/>
          </a:p>
        </p:txBody>
      </p:sp>
    </p:spTree>
    <p:extLst>
      <p:ext uri="{BB962C8B-B14F-4D97-AF65-F5344CB8AC3E}">
        <p14:creationId xmlns:p14="http://schemas.microsoft.com/office/powerpoint/2010/main" val="3822079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E2317-6D47-B380-1EAD-A123DD0CABBE}"/>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9DCB33EB-27EC-D54C-A28C-60750DB4BE85}"/>
              </a:ext>
            </a:extLst>
          </p:cNvPr>
          <p:cNvSpPr>
            <a:spLocks noGrp="1"/>
          </p:cNvSpPr>
          <p:nvPr>
            <p:ph type="title"/>
          </p:nvPr>
        </p:nvSpPr>
        <p:spPr>
          <a:xfrm>
            <a:off x="838200" y="2806199"/>
            <a:ext cx="10515600" cy="1245601"/>
          </a:xfrm>
        </p:spPr>
        <p:txBody>
          <a:bodyPr/>
          <a:lstStyle/>
          <a:p>
            <a:r>
              <a:rPr lang="en-US" altLang="zh-CN" dirty="0"/>
              <a:t>API Style</a:t>
            </a:r>
            <a:endParaRPr lang="zh-CN" altLang="en-US" dirty="0"/>
          </a:p>
        </p:txBody>
      </p:sp>
      <p:sp>
        <p:nvSpPr>
          <p:cNvPr id="3" name="灯片编号占位符 2">
            <a:extLst>
              <a:ext uri="{FF2B5EF4-FFF2-40B4-BE49-F238E27FC236}">
                <a16:creationId xmlns:a16="http://schemas.microsoft.com/office/drawing/2014/main" id="{C80ACFF9-C9AB-80F8-064E-225E60A9DFBA}"/>
              </a:ext>
            </a:extLst>
          </p:cNvPr>
          <p:cNvSpPr>
            <a:spLocks noGrp="1"/>
          </p:cNvSpPr>
          <p:nvPr>
            <p:ph type="sldNum" sz="quarter" idx="12"/>
          </p:nvPr>
        </p:nvSpPr>
        <p:spPr/>
        <p:txBody>
          <a:bodyPr/>
          <a:lstStyle/>
          <a:p>
            <a:fld id="{CCF56997-4F5F-5A42-B306-795126905ACA}" type="slidenum">
              <a:rPr lang="en-US" smtClean="0"/>
              <a:pPr/>
              <a:t>25</a:t>
            </a:fld>
            <a:endParaRPr lang="en-US"/>
          </a:p>
        </p:txBody>
      </p:sp>
    </p:spTree>
    <p:extLst>
      <p:ext uri="{BB962C8B-B14F-4D97-AF65-F5344CB8AC3E}">
        <p14:creationId xmlns:p14="http://schemas.microsoft.com/office/powerpoint/2010/main" val="3146015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54604-2396-B7BB-33A0-EE32598993EF}"/>
              </a:ext>
            </a:extLst>
          </p:cNvPr>
          <p:cNvSpPr>
            <a:spLocks noGrp="1"/>
          </p:cNvSpPr>
          <p:nvPr>
            <p:ph type="title"/>
          </p:nvPr>
        </p:nvSpPr>
        <p:spPr/>
        <p:txBody>
          <a:bodyPr>
            <a:normAutofit fontScale="90000"/>
          </a:bodyPr>
          <a:lstStyle/>
          <a:p>
            <a:r>
              <a:rPr kumimoji="0" lang="zh-CN" altLang="zh-CN" sz="4400" b="0" i="0" u="none" strike="noStrike" cap="none" normalizeH="0" baseline="0" dirty="0">
                <a:ln>
                  <a:noFill/>
                </a:ln>
                <a:solidFill>
                  <a:srgbClr val="333333"/>
                </a:solidFill>
                <a:effectLst/>
                <a:latin typeface="Arial" panose="020B0604020202020204" pitchFamily="34" charset="0"/>
                <a:ea typeface="Vollkorn"/>
              </a:rPr>
              <a:t>PyTorch vs Keras API Styles</a:t>
            </a:r>
            <a:endParaRPr lang="zh-CN" altLang="en-US" dirty="0"/>
          </a:p>
        </p:txBody>
      </p:sp>
      <p:sp>
        <p:nvSpPr>
          <p:cNvPr id="5" name="内容占位符 4">
            <a:extLst>
              <a:ext uri="{FF2B5EF4-FFF2-40B4-BE49-F238E27FC236}">
                <a16:creationId xmlns:a16="http://schemas.microsoft.com/office/drawing/2014/main" id="{0DCDF69B-2D33-88D2-B586-862ADC19B7CD}"/>
              </a:ext>
            </a:extLst>
          </p:cNvPr>
          <p:cNvSpPr>
            <a:spLocks noGrp="1"/>
          </p:cNvSpPr>
          <p:nvPr>
            <p:ph idx="1"/>
          </p:nvPr>
        </p:nvSpPr>
        <p:spPr>
          <a:xfrm>
            <a:off x="838200" y="1449092"/>
            <a:ext cx="10515600" cy="4727873"/>
          </a:xfrm>
        </p:spPr>
        <p:txBody>
          <a:bodyPr>
            <a:normAutofit/>
          </a:bodyPr>
          <a:lstStyle/>
          <a:p>
            <a:r>
              <a:rPr lang="en-US" altLang="zh-CN" sz="3200" dirty="0" err="1"/>
              <a:t>PyTorch's</a:t>
            </a:r>
            <a:r>
              <a:rPr lang="en-US" altLang="zh-CN" sz="3200" dirty="0"/>
              <a:t> Imperative/Define-by-Run Style</a:t>
            </a:r>
          </a:p>
          <a:p>
            <a:r>
              <a:rPr lang="en-US" altLang="zh-CN" sz="3200" dirty="0" err="1"/>
              <a:t>Keras</a:t>
            </a:r>
            <a:r>
              <a:rPr lang="en-US" altLang="zh-CN" sz="3200" dirty="0"/>
              <a:t>' Declarative/Define-and-Run Style</a:t>
            </a:r>
            <a:endParaRPr lang="zh-CN" altLang="en-US" sz="3200" dirty="0"/>
          </a:p>
        </p:txBody>
      </p:sp>
    </p:spTree>
    <p:extLst>
      <p:ext uri="{BB962C8B-B14F-4D97-AF65-F5344CB8AC3E}">
        <p14:creationId xmlns:p14="http://schemas.microsoft.com/office/powerpoint/2010/main" val="616009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DDD1CAA3-0AC3-CE6A-12B4-4A4995CEF376}"/>
              </a:ext>
            </a:extLst>
          </p:cNvPr>
          <p:cNvPicPr>
            <a:picLocks noChangeAspect="1"/>
          </p:cNvPicPr>
          <p:nvPr/>
        </p:nvPicPr>
        <p:blipFill>
          <a:blip r:embed="rId2"/>
          <a:stretch>
            <a:fillRect/>
          </a:stretch>
        </p:blipFill>
        <p:spPr>
          <a:xfrm>
            <a:off x="601850" y="356460"/>
            <a:ext cx="10988299" cy="6501539"/>
          </a:xfrm>
          <a:prstGeom prst="rect">
            <a:avLst/>
          </a:prstGeom>
        </p:spPr>
      </p:pic>
    </p:spTree>
    <p:extLst>
      <p:ext uri="{BB962C8B-B14F-4D97-AF65-F5344CB8AC3E}">
        <p14:creationId xmlns:p14="http://schemas.microsoft.com/office/powerpoint/2010/main" val="3486272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B019EB5-D99E-7C5E-ED03-925F4895EEAC}"/>
              </a:ext>
            </a:extLst>
          </p:cNvPr>
          <p:cNvPicPr>
            <a:picLocks noChangeAspect="1"/>
          </p:cNvPicPr>
          <p:nvPr/>
        </p:nvPicPr>
        <p:blipFill>
          <a:blip r:embed="rId2"/>
          <a:stretch>
            <a:fillRect/>
          </a:stretch>
        </p:blipFill>
        <p:spPr>
          <a:xfrm>
            <a:off x="939842" y="154982"/>
            <a:ext cx="10312316" cy="6703017"/>
          </a:xfrm>
          <a:prstGeom prst="rect">
            <a:avLst/>
          </a:prstGeom>
        </p:spPr>
      </p:pic>
    </p:spTree>
    <p:extLst>
      <p:ext uri="{BB962C8B-B14F-4D97-AF65-F5344CB8AC3E}">
        <p14:creationId xmlns:p14="http://schemas.microsoft.com/office/powerpoint/2010/main" val="1936763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F8066F-A3E9-F57E-A4C7-336EA6D615C4}"/>
              </a:ext>
            </a:extLst>
          </p:cNvPr>
          <p:cNvPicPr>
            <a:picLocks noChangeAspect="1"/>
          </p:cNvPicPr>
          <p:nvPr/>
        </p:nvPicPr>
        <p:blipFill>
          <a:blip r:embed="rId2"/>
          <a:stretch>
            <a:fillRect/>
          </a:stretch>
        </p:blipFill>
        <p:spPr>
          <a:xfrm>
            <a:off x="617349" y="572325"/>
            <a:ext cx="10957302" cy="5015928"/>
          </a:xfrm>
          <a:prstGeom prst="rect">
            <a:avLst/>
          </a:prstGeom>
        </p:spPr>
      </p:pic>
    </p:spTree>
    <p:extLst>
      <p:ext uri="{BB962C8B-B14F-4D97-AF65-F5344CB8AC3E}">
        <p14:creationId xmlns:p14="http://schemas.microsoft.com/office/powerpoint/2010/main" val="356182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ED01-6939-3BDC-67F4-470C7F25431D}"/>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9CEE6FC8-B1A7-F571-20E1-4DF617A6696B}"/>
              </a:ext>
            </a:extLst>
          </p:cNvPr>
          <p:cNvSpPr>
            <a:spLocks noGrp="1"/>
          </p:cNvSpPr>
          <p:nvPr>
            <p:ph type="title"/>
          </p:nvPr>
        </p:nvSpPr>
        <p:spPr>
          <a:xfrm>
            <a:off x="838200" y="2806199"/>
            <a:ext cx="10515600" cy="1245601"/>
          </a:xfrm>
        </p:spPr>
        <p:txBody>
          <a:bodyPr/>
          <a:lstStyle/>
          <a:p>
            <a:r>
              <a:rPr lang="en-US" altLang="zh-CN" dirty="0"/>
              <a:t>MLP Basics</a:t>
            </a:r>
            <a:endParaRPr lang="zh-CN" altLang="en-US" dirty="0"/>
          </a:p>
        </p:txBody>
      </p:sp>
      <p:sp>
        <p:nvSpPr>
          <p:cNvPr id="3" name="灯片编号占位符 2">
            <a:extLst>
              <a:ext uri="{FF2B5EF4-FFF2-40B4-BE49-F238E27FC236}">
                <a16:creationId xmlns:a16="http://schemas.microsoft.com/office/drawing/2014/main" id="{3CE85D9D-3661-0EE1-C080-4A3556DD29A8}"/>
              </a:ext>
            </a:extLst>
          </p:cNvPr>
          <p:cNvSpPr>
            <a:spLocks noGrp="1"/>
          </p:cNvSpPr>
          <p:nvPr>
            <p:ph type="sldNum" sz="quarter" idx="12"/>
          </p:nvPr>
        </p:nvSpPr>
        <p:spPr/>
        <p:txBody>
          <a:bodyPr/>
          <a:lstStyle/>
          <a:p>
            <a:fld id="{CCF56997-4F5F-5A42-B306-795126905ACA}" type="slidenum">
              <a:rPr lang="en-US" smtClean="0"/>
              <a:pPr/>
              <a:t>3</a:t>
            </a:fld>
            <a:endParaRPr lang="en-US"/>
          </a:p>
        </p:txBody>
      </p:sp>
    </p:spTree>
    <p:extLst>
      <p:ext uri="{BB962C8B-B14F-4D97-AF65-F5344CB8AC3E}">
        <p14:creationId xmlns:p14="http://schemas.microsoft.com/office/powerpoint/2010/main" val="3507007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8140F7-D903-9641-FA8E-C24EBFEA0710}"/>
              </a:ext>
            </a:extLst>
          </p:cNvPr>
          <p:cNvSpPr>
            <a:spLocks noGrp="1"/>
          </p:cNvSpPr>
          <p:nvPr>
            <p:ph type="title"/>
          </p:nvPr>
        </p:nvSpPr>
        <p:spPr/>
        <p:txBody>
          <a:bodyPr>
            <a:normAutofit fontScale="90000"/>
          </a:bodyPr>
          <a:lstStyle/>
          <a:p>
            <a:endParaRPr lang="zh-CN" altLang="en-US"/>
          </a:p>
        </p:txBody>
      </p:sp>
      <p:sp>
        <p:nvSpPr>
          <p:cNvPr id="3" name="内容占位符 2">
            <a:extLst>
              <a:ext uri="{FF2B5EF4-FFF2-40B4-BE49-F238E27FC236}">
                <a16:creationId xmlns:a16="http://schemas.microsoft.com/office/drawing/2014/main" id="{177EC74F-BEF5-EF68-3FFD-284082D2768A}"/>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D3949701-76D0-CF2C-2E48-136F1822FD70}"/>
              </a:ext>
            </a:extLst>
          </p:cNvPr>
          <p:cNvSpPr>
            <a:spLocks noGrp="1"/>
          </p:cNvSpPr>
          <p:nvPr>
            <p:ph type="sldNum" sz="quarter" idx="12"/>
          </p:nvPr>
        </p:nvSpPr>
        <p:spPr/>
        <p:txBody>
          <a:bodyPr/>
          <a:lstStyle/>
          <a:p>
            <a:fld id="{E5445004-F4FB-5345-992E-498B4C43F562}" type="slidenum">
              <a:rPr lang="en-US" smtClean="0"/>
              <a:t>30</a:t>
            </a:fld>
            <a:endParaRPr lang="en-US"/>
          </a:p>
        </p:txBody>
      </p:sp>
      <p:pic>
        <p:nvPicPr>
          <p:cNvPr id="6" name="图片 5">
            <a:extLst>
              <a:ext uri="{FF2B5EF4-FFF2-40B4-BE49-F238E27FC236}">
                <a16:creationId xmlns:a16="http://schemas.microsoft.com/office/drawing/2014/main" id="{07C9A328-CDEF-9008-E9C4-30769ED183E8}"/>
              </a:ext>
            </a:extLst>
          </p:cNvPr>
          <p:cNvPicPr>
            <a:picLocks noChangeAspect="1"/>
          </p:cNvPicPr>
          <p:nvPr/>
        </p:nvPicPr>
        <p:blipFill>
          <a:blip r:embed="rId2"/>
          <a:stretch>
            <a:fillRect/>
          </a:stretch>
        </p:blipFill>
        <p:spPr>
          <a:xfrm>
            <a:off x="609600" y="0"/>
            <a:ext cx="10972800" cy="6858000"/>
          </a:xfrm>
          <a:prstGeom prst="rect">
            <a:avLst/>
          </a:prstGeom>
        </p:spPr>
      </p:pic>
    </p:spTree>
    <p:extLst>
      <p:ext uri="{BB962C8B-B14F-4D97-AF65-F5344CB8AC3E}">
        <p14:creationId xmlns:p14="http://schemas.microsoft.com/office/powerpoint/2010/main" val="409113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65C6178-3065-EB1F-254B-534C13D05B0B}"/>
              </a:ext>
            </a:extLst>
          </p:cNvPr>
          <p:cNvSpPr>
            <a:spLocks noGrp="1"/>
          </p:cNvSpPr>
          <p:nvPr>
            <p:ph type="title"/>
          </p:nvPr>
        </p:nvSpPr>
        <p:spPr/>
        <p:txBody>
          <a:bodyPr/>
          <a:lstStyle/>
          <a:p>
            <a:r>
              <a:rPr lang="en-US" altLang="zh-CN" dirty="0"/>
              <a:t>ANN</a:t>
            </a:r>
            <a:endParaRPr lang="zh-CN" altLang="en-US" dirty="0"/>
          </a:p>
        </p:txBody>
      </p:sp>
      <p:pic>
        <p:nvPicPr>
          <p:cNvPr id="4" name="图片 3">
            <a:extLst>
              <a:ext uri="{FF2B5EF4-FFF2-40B4-BE49-F238E27FC236}">
                <a16:creationId xmlns:a16="http://schemas.microsoft.com/office/drawing/2014/main" id="{A6C466E9-F632-A7DC-0DB0-E60E428CCF65}"/>
              </a:ext>
            </a:extLst>
          </p:cNvPr>
          <p:cNvPicPr>
            <a:picLocks noChangeAspect="1"/>
          </p:cNvPicPr>
          <p:nvPr/>
        </p:nvPicPr>
        <p:blipFill>
          <a:blip r:embed="rId2"/>
          <a:stretch>
            <a:fillRect/>
          </a:stretch>
        </p:blipFill>
        <p:spPr>
          <a:xfrm>
            <a:off x="530655" y="1724722"/>
            <a:ext cx="10437663" cy="4093737"/>
          </a:xfrm>
          <a:prstGeom prst="rect">
            <a:avLst/>
          </a:prstGeom>
        </p:spPr>
      </p:pic>
    </p:spTree>
    <p:extLst>
      <p:ext uri="{BB962C8B-B14F-4D97-AF65-F5344CB8AC3E}">
        <p14:creationId xmlns:p14="http://schemas.microsoft.com/office/powerpoint/2010/main" val="49505021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D8956B-CE21-08C1-5E6E-B33386927133}"/>
              </a:ext>
            </a:extLst>
          </p:cNvPr>
          <p:cNvSpPr>
            <a:spLocks noGrp="1"/>
          </p:cNvSpPr>
          <p:nvPr>
            <p:ph idx="1"/>
          </p:nvPr>
        </p:nvSpPr>
        <p:spPr>
          <a:xfrm>
            <a:off x="304800" y="6145561"/>
            <a:ext cx="11480800" cy="548955"/>
          </a:xfrm>
        </p:spPr>
        <p:txBody>
          <a:bodyPr>
            <a:normAutofit/>
          </a:bodyPr>
          <a:lstStyle/>
          <a:p>
            <a:r>
              <a:rPr lang="en-US" altLang="zh-CN" dirty="0" err="1"/>
              <a:t>Keras</a:t>
            </a:r>
            <a:r>
              <a:rPr lang="en-US" altLang="zh-CN" dirty="0"/>
              <a:t>: Multilayer Perceptron (MLP) Example</a:t>
            </a:r>
            <a:endParaRPr lang="zh-CN" altLang="en-US" dirty="0"/>
          </a:p>
        </p:txBody>
      </p:sp>
      <p:sp>
        <p:nvSpPr>
          <p:cNvPr id="3" name="标题 2">
            <a:extLst>
              <a:ext uri="{FF2B5EF4-FFF2-40B4-BE49-F238E27FC236}">
                <a16:creationId xmlns:a16="http://schemas.microsoft.com/office/drawing/2014/main" id="{F451F7B2-580B-1033-2CEA-80DA501BABAC}"/>
              </a:ext>
            </a:extLst>
          </p:cNvPr>
          <p:cNvSpPr>
            <a:spLocks noGrp="1"/>
          </p:cNvSpPr>
          <p:nvPr>
            <p:ph type="title"/>
          </p:nvPr>
        </p:nvSpPr>
        <p:spPr/>
        <p:txBody>
          <a:bodyPr/>
          <a:lstStyle/>
          <a:p>
            <a:r>
              <a:rPr lang="en-US" altLang="zh-CN" dirty="0"/>
              <a:t>MLP Example</a:t>
            </a:r>
            <a:endParaRPr lang="zh-CN" altLang="en-US" dirty="0"/>
          </a:p>
        </p:txBody>
      </p:sp>
      <p:pic>
        <p:nvPicPr>
          <p:cNvPr id="4" name="图片 3">
            <a:extLst>
              <a:ext uri="{FF2B5EF4-FFF2-40B4-BE49-F238E27FC236}">
                <a16:creationId xmlns:a16="http://schemas.microsoft.com/office/drawing/2014/main" id="{1C050A8D-0EFB-CEED-4C68-3453C2B58DA4}"/>
              </a:ext>
            </a:extLst>
          </p:cNvPr>
          <p:cNvPicPr>
            <a:picLocks noChangeAspect="1"/>
          </p:cNvPicPr>
          <p:nvPr/>
        </p:nvPicPr>
        <p:blipFill>
          <a:blip r:embed="rId2"/>
          <a:stretch>
            <a:fillRect/>
          </a:stretch>
        </p:blipFill>
        <p:spPr>
          <a:xfrm>
            <a:off x="1370981" y="1261445"/>
            <a:ext cx="9450039" cy="4628195"/>
          </a:xfrm>
          <a:prstGeom prst="rect">
            <a:avLst/>
          </a:prstGeom>
        </p:spPr>
      </p:pic>
    </p:spTree>
    <p:extLst>
      <p:ext uri="{BB962C8B-B14F-4D97-AF65-F5344CB8AC3E}">
        <p14:creationId xmlns:p14="http://schemas.microsoft.com/office/powerpoint/2010/main" val="236429953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B8311-3453-2A0D-802F-5C03530823EA}"/>
            </a:ext>
          </a:extLst>
        </p:cNvPr>
        <p:cNvGrpSpPr/>
        <p:nvPr/>
      </p:nvGrpSpPr>
      <p:grpSpPr>
        <a:xfrm>
          <a:off x="0" y="0"/>
          <a:ext cx="0" cy="0"/>
          <a:chOff x="0" y="0"/>
          <a:chExt cx="0" cy="0"/>
        </a:xfrm>
      </p:grpSpPr>
      <p:sp>
        <p:nvSpPr>
          <p:cNvPr id="3" name="Shape 28">
            <a:extLst>
              <a:ext uri="{FF2B5EF4-FFF2-40B4-BE49-F238E27FC236}">
                <a16:creationId xmlns:a16="http://schemas.microsoft.com/office/drawing/2014/main" id="{4342F9F4-8CB5-324F-7B41-A1A3425AE00D}"/>
              </a:ext>
            </a:extLst>
          </p:cNvPr>
          <p:cNvSpPr/>
          <p:nvPr/>
        </p:nvSpPr>
        <p:spPr>
          <a:xfrm>
            <a:off x="269487" y="221338"/>
            <a:ext cx="12259735" cy="7789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defRPr sz="3200">
                <a:solidFill>
                  <a:srgbClr val="215380"/>
                </a:solidFill>
                <a:latin typeface="+mn-lt"/>
                <a:ea typeface="+mn-ea"/>
                <a:cs typeface="+mn-cs"/>
                <a:sym typeface="Helvetica"/>
              </a:defRPr>
            </a:lvl1pPr>
          </a:lstStyle>
          <a:p>
            <a:pPr lvl="0" algn="l">
              <a:defRPr sz="1800">
                <a:solidFill>
                  <a:srgbClr val="000000"/>
                </a:solidFill>
              </a:defRPr>
            </a:pPr>
            <a:r>
              <a:rPr lang="en-US" sz="4267" dirty="0"/>
              <a:t>Forward pass (Forward-propagation)</a:t>
            </a:r>
            <a:endParaRPr sz="4267" dirty="0"/>
          </a:p>
        </p:txBody>
      </p:sp>
      <p:grpSp>
        <p:nvGrpSpPr>
          <p:cNvPr id="2" name="组合 1">
            <a:extLst>
              <a:ext uri="{FF2B5EF4-FFF2-40B4-BE49-F238E27FC236}">
                <a16:creationId xmlns:a16="http://schemas.microsoft.com/office/drawing/2014/main" id="{CE92FAD5-08F5-0A57-3FF1-44FC504A5763}"/>
              </a:ext>
            </a:extLst>
          </p:cNvPr>
          <p:cNvGrpSpPr/>
          <p:nvPr/>
        </p:nvGrpSpPr>
        <p:grpSpPr>
          <a:xfrm>
            <a:off x="541194" y="1399375"/>
            <a:ext cx="11238383" cy="5033692"/>
            <a:chOff x="202060" y="725895"/>
            <a:chExt cx="8428787" cy="3775269"/>
          </a:xfrm>
        </p:grpSpPr>
        <p:grpSp>
          <p:nvGrpSpPr>
            <p:cNvPr id="6" name="Group 5">
              <a:extLst>
                <a:ext uri="{FF2B5EF4-FFF2-40B4-BE49-F238E27FC236}">
                  <a16:creationId xmlns:a16="http://schemas.microsoft.com/office/drawing/2014/main" id="{723EB6A8-8D1C-CB35-8592-9A5EE725F842}"/>
                </a:ext>
              </a:extLst>
            </p:cNvPr>
            <p:cNvGrpSpPr/>
            <p:nvPr/>
          </p:nvGrpSpPr>
          <p:grpSpPr>
            <a:xfrm>
              <a:off x="4625611" y="1867284"/>
              <a:ext cx="362604" cy="519349"/>
              <a:chOff x="4750274" y="1746844"/>
              <a:chExt cx="362604" cy="519349"/>
            </a:xfrm>
          </p:grpSpPr>
          <p:sp>
            <p:nvSpPr>
              <p:cNvPr id="30" name="Oval 29">
                <a:extLst>
                  <a:ext uri="{FF2B5EF4-FFF2-40B4-BE49-F238E27FC236}">
                    <a16:creationId xmlns:a16="http://schemas.microsoft.com/office/drawing/2014/main" id="{748571CA-A4FD-9A5F-6CD3-BDB00AE7E9EF}"/>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86196317-DE69-15E8-999D-5F0693B35950}"/>
                      </a:ext>
                    </a:extLst>
                  </p:cNvPr>
                  <p:cNvSpPr/>
                  <p:nvPr/>
                </p:nvSpPr>
                <p:spPr>
                  <a:xfrm>
                    <a:off x="4750274" y="1783752"/>
                    <a:ext cx="35086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1</m:t>
                              </m:r>
                            </m:sub>
                          </m:sSub>
                        </m:oMath>
                      </m:oMathPara>
                    </a14:m>
                    <a:endParaRPr lang="en-US" dirty="0"/>
                  </a:p>
                </p:txBody>
              </p:sp>
            </mc:Choice>
            <mc:Fallback>
              <p:sp>
                <p:nvSpPr>
                  <p:cNvPr id="31" name="Rectangle 30">
                    <a:extLst>
                      <a:ext uri="{FF2B5EF4-FFF2-40B4-BE49-F238E27FC236}">
                        <a16:creationId xmlns:a16="http://schemas.microsoft.com/office/drawing/2014/main" id="{86196317-DE69-15E8-999D-5F0693B35950}"/>
                      </a:ext>
                    </a:extLst>
                  </p:cNvPr>
                  <p:cNvSpPr>
                    <a:spLocks noRot="1" noChangeAspect="1" noMove="1" noResize="1" noEditPoints="1" noAdjustHandles="1" noChangeArrowheads="1" noChangeShapeType="1" noTextEdit="1"/>
                  </p:cNvSpPr>
                  <p:nvPr/>
                </p:nvSpPr>
                <p:spPr>
                  <a:xfrm>
                    <a:off x="4750274" y="1783752"/>
                    <a:ext cx="350865" cy="276999"/>
                  </a:xfrm>
                  <a:prstGeom prst="rect">
                    <a:avLst/>
                  </a:prstGeom>
                  <a:blipFill>
                    <a:blip r:embed="rId2"/>
                    <a:stretch>
                      <a:fillRect/>
                    </a:stretch>
                  </a:blipFill>
                </p:spPr>
                <p:txBody>
                  <a:bodyPr/>
                  <a:lstStyle/>
                  <a:p>
                    <a:r>
                      <a:rPr lang="zh-CN" altLang="en-US">
                        <a:noFill/>
                      </a:rPr>
                      <a:t> </a:t>
                    </a:r>
                  </a:p>
                </p:txBody>
              </p:sp>
            </mc:Fallback>
          </mc:AlternateContent>
        </p:grpSp>
        <p:grpSp>
          <p:nvGrpSpPr>
            <p:cNvPr id="7" name="Group 6">
              <a:extLst>
                <a:ext uri="{FF2B5EF4-FFF2-40B4-BE49-F238E27FC236}">
                  <a16:creationId xmlns:a16="http://schemas.microsoft.com/office/drawing/2014/main" id="{C57E6D20-A99B-A5ED-1598-31389725A88F}"/>
                </a:ext>
              </a:extLst>
            </p:cNvPr>
            <p:cNvGrpSpPr/>
            <p:nvPr/>
          </p:nvGrpSpPr>
          <p:grpSpPr>
            <a:xfrm>
              <a:off x="4620289" y="2356442"/>
              <a:ext cx="362604" cy="519349"/>
              <a:chOff x="4750274" y="1746844"/>
              <a:chExt cx="362604" cy="519349"/>
            </a:xfrm>
          </p:grpSpPr>
          <p:sp>
            <p:nvSpPr>
              <p:cNvPr id="28" name="Oval 27">
                <a:extLst>
                  <a:ext uri="{FF2B5EF4-FFF2-40B4-BE49-F238E27FC236}">
                    <a16:creationId xmlns:a16="http://schemas.microsoft.com/office/drawing/2014/main" id="{E590E81D-4B5F-9B1F-1F7E-8366C47EB99A}"/>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31B9FCB5-4863-7B60-7295-9EE602454267}"/>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2</m:t>
                              </m:r>
                            </m:sub>
                          </m:sSub>
                        </m:oMath>
                      </m:oMathPara>
                    </a14:m>
                    <a:endParaRPr lang="en-US" dirty="0"/>
                  </a:p>
                </p:txBody>
              </p:sp>
            </mc:Choice>
            <mc:Fallback>
              <p:sp>
                <p:nvSpPr>
                  <p:cNvPr id="29" name="Rectangle 28">
                    <a:extLst>
                      <a:ext uri="{FF2B5EF4-FFF2-40B4-BE49-F238E27FC236}">
                        <a16:creationId xmlns:a16="http://schemas.microsoft.com/office/drawing/2014/main" id="{31B9FCB5-4863-7B60-7295-9EE602454267}"/>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3"/>
                    <a:stretch>
                      <a:fillRect/>
                    </a:stretch>
                  </a:blipFill>
                </p:spPr>
                <p:txBody>
                  <a:bodyPr/>
                  <a:lstStyle/>
                  <a:p>
                    <a:r>
                      <a:rPr lang="zh-CN" altLang="en-US">
                        <a:noFill/>
                      </a:rPr>
                      <a:t> </a:t>
                    </a:r>
                  </a:p>
                </p:txBody>
              </p:sp>
            </mc:Fallback>
          </mc:AlternateContent>
        </p:grpSp>
        <p:grpSp>
          <p:nvGrpSpPr>
            <p:cNvPr id="8" name="Group 7">
              <a:extLst>
                <a:ext uri="{FF2B5EF4-FFF2-40B4-BE49-F238E27FC236}">
                  <a16:creationId xmlns:a16="http://schemas.microsoft.com/office/drawing/2014/main" id="{B7BA0343-E07D-B99F-98AD-14C0A10C3FC9}"/>
                </a:ext>
              </a:extLst>
            </p:cNvPr>
            <p:cNvGrpSpPr/>
            <p:nvPr/>
          </p:nvGrpSpPr>
          <p:grpSpPr>
            <a:xfrm>
              <a:off x="4620289" y="2845600"/>
              <a:ext cx="362604" cy="519349"/>
              <a:chOff x="4750274" y="1746844"/>
              <a:chExt cx="362604" cy="519349"/>
            </a:xfrm>
          </p:grpSpPr>
          <p:sp>
            <p:nvSpPr>
              <p:cNvPr id="26" name="Oval 25">
                <a:extLst>
                  <a:ext uri="{FF2B5EF4-FFF2-40B4-BE49-F238E27FC236}">
                    <a16:creationId xmlns:a16="http://schemas.microsoft.com/office/drawing/2014/main" id="{890ABF65-03EE-D8DF-FE5D-FA8BA2D33472}"/>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7A089A33-EECA-5D47-F06E-60C4080015A1}"/>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3</m:t>
                              </m:r>
                            </m:sub>
                          </m:sSub>
                        </m:oMath>
                      </m:oMathPara>
                    </a14:m>
                    <a:endParaRPr lang="en-US" dirty="0"/>
                  </a:p>
                </p:txBody>
              </p:sp>
            </mc:Choice>
            <mc:Fallback>
              <p:sp>
                <p:nvSpPr>
                  <p:cNvPr id="27" name="Rectangle 26">
                    <a:extLst>
                      <a:ext uri="{FF2B5EF4-FFF2-40B4-BE49-F238E27FC236}">
                        <a16:creationId xmlns:a16="http://schemas.microsoft.com/office/drawing/2014/main" id="{7A089A33-EECA-5D47-F06E-60C4080015A1}"/>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4"/>
                    <a:stretch>
                      <a:fillRect/>
                    </a:stretch>
                  </a:blipFill>
                </p:spPr>
                <p:txBody>
                  <a:bodyPr/>
                  <a:lstStyle/>
                  <a:p>
                    <a:r>
                      <a:rPr lang="zh-CN" altLang="en-US">
                        <a:noFill/>
                      </a:rPr>
                      <a:t> </a:t>
                    </a:r>
                  </a:p>
                </p:txBody>
              </p:sp>
            </mc:Fallback>
          </mc:AlternateContent>
        </p:grpSp>
        <p:grpSp>
          <p:nvGrpSpPr>
            <p:cNvPr id="9" name="Group 8">
              <a:extLst>
                <a:ext uri="{FF2B5EF4-FFF2-40B4-BE49-F238E27FC236}">
                  <a16:creationId xmlns:a16="http://schemas.microsoft.com/office/drawing/2014/main" id="{76251024-090F-83F5-5DED-C0F861CF12F2}"/>
                </a:ext>
              </a:extLst>
            </p:cNvPr>
            <p:cNvGrpSpPr/>
            <p:nvPr/>
          </p:nvGrpSpPr>
          <p:grpSpPr>
            <a:xfrm>
              <a:off x="4620289" y="3334757"/>
              <a:ext cx="362604" cy="519349"/>
              <a:chOff x="4750274" y="1746844"/>
              <a:chExt cx="362604" cy="519349"/>
            </a:xfrm>
          </p:grpSpPr>
          <p:sp>
            <p:nvSpPr>
              <p:cNvPr id="24" name="Oval 23">
                <a:extLst>
                  <a:ext uri="{FF2B5EF4-FFF2-40B4-BE49-F238E27FC236}">
                    <a16:creationId xmlns:a16="http://schemas.microsoft.com/office/drawing/2014/main" id="{9CD3D6CB-5D4D-6F22-923B-6D06C3599535}"/>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B7F78A63-3D0F-F030-2FA9-C697D43BDBA1}"/>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charset="0"/>
                                </a:rPr>
                                <m:t>𝑎</m:t>
                              </m:r>
                            </m:e>
                            <m:sub>
                              <m:r>
                                <a:rPr lang="en-US" b="0" i="1" smtClean="0">
                                  <a:solidFill>
                                    <a:srgbClr val="000000"/>
                                  </a:solidFill>
                                  <a:latin typeface="Cambria Math" charset="0"/>
                                </a:rPr>
                                <m:t>4</m:t>
                              </m:r>
                            </m:sub>
                          </m:sSub>
                        </m:oMath>
                      </m:oMathPara>
                    </a14:m>
                    <a:endParaRPr lang="en-US" dirty="0"/>
                  </a:p>
                </p:txBody>
              </p:sp>
            </mc:Choice>
            <mc:Fallback>
              <p:sp>
                <p:nvSpPr>
                  <p:cNvPr id="25" name="Rectangle 24">
                    <a:extLst>
                      <a:ext uri="{FF2B5EF4-FFF2-40B4-BE49-F238E27FC236}">
                        <a16:creationId xmlns:a16="http://schemas.microsoft.com/office/drawing/2014/main" id="{B7F78A63-3D0F-F030-2FA9-C697D43BDBA1}"/>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5"/>
                    <a:stretch>
                      <a:fillRect/>
                    </a:stretch>
                  </a:blipFill>
                </p:spPr>
                <p:txBody>
                  <a:bodyPr/>
                  <a:lstStyle/>
                  <a:p>
                    <a:r>
                      <a:rPr lang="zh-CN" altLang="en-US">
                        <a:noFill/>
                      </a:rPr>
                      <a:t> </a:t>
                    </a:r>
                  </a:p>
                </p:txBody>
              </p:sp>
            </mc:Fallback>
          </mc:AlternateContent>
        </p:grpSp>
        <p:grpSp>
          <p:nvGrpSpPr>
            <p:cNvPr id="10" name="Group 9">
              <a:extLst>
                <a:ext uri="{FF2B5EF4-FFF2-40B4-BE49-F238E27FC236}">
                  <a16:creationId xmlns:a16="http://schemas.microsoft.com/office/drawing/2014/main" id="{BCD017B2-563B-B8B6-CD32-3972D167C8C3}"/>
                </a:ext>
              </a:extLst>
            </p:cNvPr>
            <p:cNvGrpSpPr/>
            <p:nvPr/>
          </p:nvGrpSpPr>
          <p:grpSpPr>
            <a:xfrm>
              <a:off x="5722086" y="2526179"/>
              <a:ext cx="580470" cy="590835"/>
              <a:chOff x="6512842" y="2422826"/>
              <a:chExt cx="580470" cy="590835"/>
            </a:xfrm>
          </p:grpSpPr>
          <p:sp>
            <p:nvSpPr>
              <p:cNvPr id="22" name="Oval 21">
                <a:extLst>
                  <a:ext uri="{FF2B5EF4-FFF2-40B4-BE49-F238E27FC236}">
                    <a16:creationId xmlns:a16="http://schemas.microsoft.com/office/drawing/2014/main" id="{A7BCEF23-548D-B2B9-8DF9-43279BD957FE}"/>
                  </a:ext>
                </a:extLst>
              </p:cNvPr>
              <p:cNvSpPr/>
              <p:nvPr/>
            </p:nvSpPr>
            <p:spPr>
              <a:xfrm>
                <a:off x="6512842" y="2453181"/>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129B918B-3E41-27BE-C2A1-7A2BB60FD3BF}"/>
                      </a:ext>
                    </a:extLst>
                  </p:cNvPr>
                  <p:cNvSpPr/>
                  <p:nvPr/>
                </p:nvSpPr>
                <p:spPr>
                  <a:xfrm>
                    <a:off x="6614442" y="2422826"/>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r>
                                <a:rPr lang="en-US" sz="1867" i="1">
                                  <a:solidFill>
                                    <a:srgbClr val="000000"/>
                                  </a:solidFill>
                                  <a:latin typeface="Cambria Math" panose="02040503050406030204" pitchFamily="18" charset="0"/>
                                </a:rPr>
                                <m:t> </m:t>
                              </m:r>
                            </m:e>
                          </m:nary>
                        </m:oMath>
                      </m:oMathPara>
                    </a14:m>
                    <a:endParaRPr lang="en-US" sz="1867" dirty="0"/>
                  </a:p>
                </p:txBody>
              </p:sp>
            </mc:Choice>
            <mc:Fallback>
              <p:sp>
                <p:nvSpPr>
                  <p:cNvPr id="23" name="Rectangle 22">
                    <a:extLst>
                      <a:ext uri="{FF2B5EF4-FFF2-40B4-BE49-F238E27FC236}">
                        <a16:creationId xmlns:a16="http://schemas.microsoft.com/office/drawing/2014/main" id="{129B918B-3E41-27BE-C2A1-7A2BB60FD3BF}"/>
                      </a:ext>
                    </a:extLst>
                  </p:cNvPr>
                  <p:cNvSpPr>
                    <a:spLocks noRot="1" noChangeAspect="1" noMove="1" noResize="1" noEditPoints="1" noAdjustHandles="1" noChangeArrowheads="1" noChangeShapeType="1" noTextEdit="1"/>
                  </p:cNvSpPr>
                  <p:nvPr/>
                </p:nvSpPr>
                <p:spPr>
                  <a:xfrm>
                    <a:off x="6614442" y="2422826"/>
                    <a:ext cx="370557" cy="590835"/>
                  </a:xfrm>
                  <a:prstGeom prst="rect">
                    <a:avLst/>
                  </a:prstGeom>
                  <a:blipFill>
                    <a:blip r:embed="rId6"/>
                    <a:stretch>
                      <a:fillRect/>
                    </a:stretch>
                  </a:blipFill>
                </p:spPr>
                <p:txBody>
                  <a:bodyPr/>
                  <a:lstStyle/>
                  <a:p>
                    <a:r>
                      <a:rPr lang="zh-CN" altLang="en-US">
                        <a:noFill/>
                      </a:rPr>
                      <a:t> </a:t>
                    </a:r>
                  </a:p>
                </p:txBody>
              </p:sp>
            </mc:Fallback>
          </mc:AlternateContent>
        </p:grpSp>
        <p:cxnSp>
          <p:nvCxnSpPr>
            <p:cNvPr id="11" name="Straight Arrow Connector 10">
              <a:extLst>
                <a:ext uri="{FF2B5EF4-FFF2-40B4-BE49-F238E27FC236}">
                  <a16:creationId xmlns:a16="http://schemas.microsoft.com/office/drawing/2014/main" id="{254855AA-8911-A905-BAB4-EABFCCE22058}"/>
                </a:ext>
              </a:extLst>
            </p:cNvPr>
            <p:cNvCxnSpPr/>
            <p:nvPr/>
          </p:nvCxnSpPr>
          <p:spPr>
            <a:xfrm>
              <a:off x="5082550" y="2226366"/>
              <a:ext cx="561147" cy="387894"/>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B5E2EDEA-9A4A-9D27-AB37-A35D5635D43D}"/>
                </a:ext>
              </a:extLst>
            </p:cNvPr>
            <p:cNvCxnSpPr/>
            <p:nvPr/>
          </p:nvCxnSpPr>
          <p:spPr>
            <a:xfrm>
              <a:off x="5059345" y="2589155"/>
              <a:ext cx="529899" cy="15589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E3967DC4-4CF3-2230-1530-2EFC6DD9515B}"/>
                </a:ext>
              </a:extLst>
            </p:cNvPr>
            <p:cNvCxnSpPr/>
            <p:nvPr/>
          </p:nvCxnSpPr>
          <p:spPr>
            <a:xfrm flipV="1">
              <a:off x="5069447" y="2887072"/>
              <a:ext cx="524848" cy="22776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6B59536D-6021-E8FD-318C-2B8B159D4EE4}"/>
                </a:ext>
              </a:extLst>
            </p:cNvPr>
            <p:cNvCxnSpPr/>
            <p:nvPr/>
          </p:nvCxnSpPr>
          <p:spPr>
            <a:xfrm flipV="1">
              <a:off x="5151563" y="3095414"/>
              <a:ext cx="433932" cy="464191"/>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D40FBF53-8FA6-6E7C-6051-2B2AB8D273E7}"/>
                </a:ext>
              </a:extLst>
            </p:cNvPr>
            <p:cNvCxnSpPr/>
            <p:nvPr/>
          </p:nvCxnSpPr>
          <p:spPr>
            <a:xfrm>
              <a:off x="6429182" y="2783914"/>
              <a:ext cx="250531" cy="9993"/>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B208374B-B51E-48DA-9C0F-D6B1DF33435E}"/>
                </a:ext>
              </a:extLst>
            </p:cNvPr>
            <p:cNvCxnSpPr/>
            <p:nvPr/>
          </p:nvCxnSpPr>
          <p:spPr>
            <a:xfrm>
              <a:off x="7129560" y="2799358"/>
              <a:ext cx="233084" cy="9297"/>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grpSp>
          <p:nvGrpSpPr>
            <p:cNvPr id="36" name="Group 35">
              <a:extLst>
                <a:ext uri="{FF2B5EF4-FFF2-40B4-BE49-F238E27FC236}">
                  <a16:creationId xmlns:a16="http://schemas.microsoft.com/office/drawing/2014/main" id="{207D56C7-056D-5268-180A-B7E0036AF12B}"/>
                </a:ext>
              </a:extLst>
            </p:cNvPr>
            <p:cNvGrpSpPr/>
            <p:nvPr/>
          </p:nvGrpSpPr>
          <p:grpSpPr>
            <a:xfrm>
              <a:off x="6730043" y="2521150"/>
              <a:ext cx="322786" cy="519349"/>
              <a:chOff x="5687460" y="2113019"/>
              <a:chExt cx="422743" cy="680175"/>
            </a:xfrm>
          </p:grpSpPr>
          <p:sp>
            <p:nvSpPr>
              <p:cNvPr id="33" name="Oval 32">
                <a:extLst>
                  <a:ext uri="{FF2B5EF4-FFF2-40B4-BE49-F238E27FC236}">
                    <a16:creationId xmlns:a16="http://schemas.microsoft.com/office/drawing/2014/main" id="{F50A567F-12F6-F055-71E0-EAF5D4350CAE}"/>
                  </a:ext>
                </a:extLst>
              </p:cNvPr>
              <p:cNvSpPr/>
              <p:nvPr/>
            </p:nvSpPr>
            <p:spPr>
              <a:xfrm>
                <a:off x="5687460" y="2113019"/>
                <a:ext cx="422743" cy="68017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35" name="Curved Connector 34">
                <a:extLst>
                  <a:ext uri="{FF2B5EF4-FFF2-40B4-BE49-F238E27FC236}">
                    <a16:creationId xmlns:a16="http://schemas.microsoft.com/office/drawing/2014/main" id="{6C654666-32A8-9EA3-4CD8-65484AC2DAC5}"/>
                  </a:ext>
                </a:extLst>
              </p:cNvPr>
              <p:cNvCxnSpPr/>
              <p:nvPr/>
            </p:nvCxnSpPr>
            <p:spPr>
              <a:xfrm flipV="1">
                <a:off x="5758379" y="2355907"/>
                <a:ext cx="280903" cy="192106"/>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grpSp>
        <p:grpSp>
          <p:nvGrpSpPr>
            <p:cNvPr id="47" name="Group 46">
              <a:extLst>
                <a:ext uri="{FF2B5EF4-FFF2-40B4-BE49-F238E27FC236}">
                  <a16:creationId xmlns:a16="http://schemas.microsoft.com/office/drawing/2014/main" id="{AC0B213D-1105-FF4B-D188-DABF0DFD2778}"/>
                </a:ext>
              </a:extLst>
            </p:cNvPr>
            <p:cNvGrpSpPr/>
            <p:nvPr/>
          </p:nvGrpSpPr>
          <p:grpSpPr>
            <a:xfrm>
              <a:off x="313164" y="1931312"/>
              <a:ext cx="362604" cy="519349"/>
              <a:chOff x="4750274" y="1746844"/>
              <a:chExt cx="362604" cy="519349"/>
            </a:xfrm>
          </p:grpSpPr>
          <p:sp>
            <p:nvSpPr>
              <p:cNvPr id="73" name="Oval 72">
                <a:extLst>
                  <a:ext uri="{FF2B5EF4-FFF2-40B4-BE49-F238E27FC236}">
                    <a16:creationId xmlns:a16="http://schemas.microsoft.com/office/drawing/2014/main" id="{CA861F26-F3E3-FEDC-2AAA-D559CD613136}"/>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FBFF9525-6330-B04B-0B77-29BF380036EF}"/>
                      </a:ext>
                    </a:extLst>
                  </p:cNvPr>
                  <p:cNvSpPr/>
                  <p:nvPr/>
                </p:nvSpPr>
                <p:spPr>
                  <a:xfrm>
                    <a:off x="4750274" y="1783752"/>
                    <a:ext cx="3455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1</m:t>
                              </m:r>
                            </m:sub>
                          </m:sSub>
                        </m:oMath>
                      </m:oMathPara>
                    </a14:m>
                    <a:endParaRPr lang="en-US" dirty="0"/>
                  </a:p>
                </p:txBody>
              </p:sp>
            </mc:Choice>
            <mc:Fallback>
              <p:sp>
                <p:nvSpPr>
                  <p:cNvPr id="74" name="Rectangle 73">
                    <a:extLst>
                      <a:ext uri="{FF2B5EF4-FFF2-40B4-BE49-F238E27FC236}">
                        <a16:creationId xmlns:a16="http://schemas.microsoft.com/office/drawing/2014/main" id="{FBFF9525-6330-B04B-0B77-29BF380036EF}"/>
                      </a:ext>
                    </a:extLst>
                  </p:cNvPr>
                  <p:cNvSpPr>
                    <a:spLocks noRot="1" noChangeAspect="1" noMove="1" noResize="1" noEditPoints="1" noAdjustHandles="1" noChangeArrowheads="1" noChangeShapeType="1" noTextEdit="1"/>
                  </p:cNvSpPr>
                  <p:nvPr/>
                </p:nvSpPr>
                <p:spPr>
                  <a:xfrm>
                    <a:off x="4750274" y="1783752"/>
                    <a:ext cx="345575" cy="276999"/>
                  </a:xfrm>
                  <a:prstGeom prst="rect">
                    <a:avLst/>
                  </a:prstGeom>
                  <a:blipFill>
                    <a:blip r:embed="rId7"/>
                    <a:stretch>
                      <a:fillRect/>
                    </a:stretch>
                  </a:blipFill>
                </p:spPr>
                <p:txBody>
                  <a:bodyPr/>
                  <a:lstStyle/>
                  <a:p>
                    <a:r>
                      <a:rPr lang="zh-CN" altLang="en-US">
                        <a:noFill/>
                      </a:rPr>
                      <a:t> </a:t>
                    </a:r>
                  </a:p>
                </p:txBody>
              </p:sp>
            </mc:Fallback>
          </mc:AlternateContent>
        </p:grpSp>
        <p:grpSp>
          <p:nvGrpSpPr>
            <p:cNvPr id="48" name="Group 47">
              <a:extLst>
                <a:ext uri="{FF2B5EF4-FFF2-40B4-BE49-F238E27FC236}">
                  <a16:creationId xmlns:a16="http://schemas.microsoft.com/office/drawing/2014/main" id="{32A419AE-DCCD-7290-D3DC-70EE34182E88}"/>
                </a:ext>
              </a:extLst>
            </p:cNvPr>
            <p:cNvGrpSpPr/>
            <p:nvPr/>
          </p:nvGrpSpPr>
          <p:grpSpPr>
            <a:xfrm>
              <a:off x="307842" y="2420470"/>
              <a:ext cx="362604" cy="519349"/>
              <a:chOff x="4750274" y="1746844"/>
              <a:chExt cx="362604" cy="519349"/>
            </a:xfrm>
          </p:grpSpPr>
          <p:sp>
            <p:nvSpPr>
              <p:cNvPr id="71" name="Oval 70">
                <a:extLst>
                  <a:ext uri="{FF2B5EF4-FFF2-40B4-BE49-F238E27FC236}">
                    <a16:creationId xmlns:a16="http://schemas.microsoft.com/office/drawing/2014/main" id="{7ACDD5D1-678F-B8D7-1DB2-C39C772C23CA}"/>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A3BCBFC1-AEC8-4A8B-8518-29E858EA5670}"/>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2</m:t>
                              </m:r>
                            </m:sub>
                          </m:sSub>
                        </m:oMath>
                      </m:oMathPara>
                    </a14:m>
                    <a:endParaRPr lang="en-US" dirty="0"/>
                  </a:p>
                </p:txBody>
              </p:sp>
            </mc:Choice>
            <mc:Fallback>
              <p:sp>
                <p:nvSpPr>
                  <p:cNvPr id="72" name="Rectangle 71">
                    <a:extLst>
                      <a:ext uri="{FF2B5EF4-FFF2-40B4-BE49-F238E27FC236}">
                        <a16:creationId xmlns:a16="http://schemas.microsoft.com/office/drawing/2014/main" id="{A3BCBFC1-AEC8-4A8B-8518-29E858EA5670}"/>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8"/>
                    <a:stretch>
                      <a:fillRect/>
                    </a:stretch>
                  </a:blipFill>
                </p:spPr>
                <p:txBody>
                  <a:bodyPr/>
                  <a:lstStyle/>
                  <a:p>
                    <a:r>
                      <a:rPr lang="zh-CN" altLang="en-US">
                        <a:noFill/>
                      </a:rPr>
                      <a:t> </a:t>
                    </a:r>
                  </a:p>
                </p:txBody>
              </p:sp>
            </mc:Fallback>
          </mc:AlternateContent>
        </p:grpSp>
        <p:grpSp>
          <p:nvGrpSpPr>
            <p:cNvPr id="49" name="Group 48">
              <a:extLst>
                <a:ext uri="{FF2B5EF4-FFF2-40B4-BE49-F238E27FC236}">
                  <a16:creationId xmlns:a16="http://schemas.microsoft.com/office/drawing/2014/main" id="{2B84737D-8AE8-3DB2-801A-3A361508C346}"/>
                </a:ext>
              </a:extLst>
            </p:cNvPr>
            <p:cNvGrpSpPr/>
            <p:nvPr/>
          </p:nvGrpSpPr>
          <p:grpSpPr>
            <a:xfrm>
              <a:off x="307842" y="2909628"/>
              <a:ext cx="362604" cy="519349"/>
              <a:chOff x="4750274" y="1746844"/>
              <a:chExt cx="362604" cy="519349"/>
            </a:xfrm>
          </p:grpSpPr>
          <p:sp>
            <p:nvSpPr>
              <p:cNvPr id="69" name="Oval 68">
                <a:extLst>
                  <a:ext uri="{FF2B5EF4-FFF2-40B4-BE49-F238E27FC236}">
                    <a16:creationId xmlns:a16="http://schemas.microsoft.com/office/drawing/2014/main" id="{C50FC422-0C0B-8959-1848-298603FB8585}"/>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27C06F8D-2F6C-956A-8ADA-F83E55D6A558}"/>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3</m:t>
                              </m:r>
                            </m:sub>
                          </m:sSub>
                        </m:oMath>
                      </m:oMathPara>
                    </a14:m>
                    <a:endParaRPr lang="en-US" dirty="0"/>
                  </a:p>
                </p:txBody>
              </p:sp>
            </mc:Choice>
            <mc:Fallback>
              <p:sp>
                <p:nvSpPr>
                  <p:cNvPr id="70" name="Rectangle 69">
                    <a:extLst>
                      <a:ext uri="{FF2B5EF4-FFF2-40B4-BE49-F238E27FC236}">
                        <a16:creationId xmlns:a16="http://schemas.microsoft.com/office/drawing/2014/main" id="{27C06F8D-2F6C-956A-8ADA-F83E55D6A558}"/>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9"/>
                    <a:stretch>
                      <a:fillRect/>
                    </a:stretch>
                  </a:blipFill>
                </p:spPr>
                <p:txBody>
                  <a:bodyPr/>
                  <a:lstStyle/>
                  <a:p>
                    <a:r>
                      <a:rPr lang="zh-CN" altLang="en-US">
                        <a:noFill/>
                      </a:rPr>
                      <a:t> </a:t>
                    </a:r>
                  </a:p>
                </p:txBody>
              </p:sp>
            </mc:Fallback>
          </mc:AlternateContent>
        </p:grpSp>
        <p:grpSp>
          <p:nvGrpSpPr>
            <p:cNvPr id="50" name="Group 49">
              <a:extLst>
                <a:ext uri="{FF2B5EF4-FFF2-40B4-BE49-F238E27FC236}">
                  <a16:creationId xmlns:a16="http://schemas.microsoft.com/office/drawing/2014/main" id="{8796895B-4B71-7886-6FB1-43147579E788}"/>
                </a:ext>
              </a:extLst>
            </p:cNvPr>
            <p:cNvGrpSpPr/>
            <p:nvPr/>
          </p:nvGrpSpPr>
          <p:grpSpPr>
            <a:xfrm>
              <a:off x="307842" y="3398785"/>
              <a:ext cx="362604" cy="519349"/>
              <a:chOff x="4750274" y="1746844"/>
              <a:chExt cx="362604" cy="519349"/>
            </a:xfrm>
          </p:grpSpPr>
          <p:sp>
            <p:nvSpPr>
              <p:cNvPr id="67" name="Oval 66">
                <a:extLst>
                  <a:ext uri="{FF2B5EF4-FFF2-40B4-BE49-F238E27FC236}">
                    <a16:creationId xmlns:a16="http://schemas.microsoft.com/office/drawing/2014/main" id="{6A6527CF-91B1-08D5-6458-9D681311CDDF}"/>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40501D6B-28AA-9CE0-E766-638C63588461}"/>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4</m:t>
                              </m:r>
                            </m:sub>
                          </m:sSub>
                        </m:oMath>
                      </m:oMathPara>
                    </a14:m>
                    <a:endParaRPr lang="en-US" dirty="0"/>
                  </a:p>
                </p:txBody>
              </p:sp>
            </mc:Choice>
            <mc:Fallback>
              <p:sp>
                <p:nvSpPr>
                  <p:cNvPr id="68" name="Rectangle 67">
                    <a:extLst>
                      <a:ext uri="{FF2B5EF4-FFF2-40B4-BE49-F238E27FC236}">
                        <a16:creationId xmlns:a16="http://schemas.microsoft.com/office/drawing/2014/main" id="{40501D6B-28AA-9CE0-E766-638C63588461}"/>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10"/>
                    <a:stretch>
                      <a:fillRect/>
                    </a:stretch>
                  </a:blipFill>
                </p:spPr>
                <p:txBody>
                  <a:bodyPr/>
                  <a:lstStyle/>
                  <a:p>
                    <a:r>
                      <a:rPr lang="zh-CN" altLang="en-US">
                        <a:noFill/>
                      </a:rPr>
                      <a:t> </a:t>
                    </a:r>
                  </a:p>
                </p:txBody>
              </p:sp>
            </mc:Fallback>
          </mc:AlternateContent>
        </p:grpSp>
        <p:grpSp>
          <p:nvGrpSpPr>
            <p:cNvPr id="51" name="Group 50">
              <a:extLst>
                <a:ext uri="{FF2B5EF4-FFF2-40B4-BE49-F238E27FC236}">
                  <a16:creationId xmlns:a16="http://schemas.microsoft.com/office/drawing/2014/main" id="{72B45393-4252-139B-C0CD-7F2DB08721A2}"/>
                </a:ext>
              </a:extLst>
            </p:cNvPr>
            <p:cNvGrpSpPr/>
            <p:nvPr/>
          </p:nvGrpSpPr>
          <p:grpSpPr>
            <a:xfrm>
              <a:off x="2565644" y="1230112"/>
              <a:ext cx="580470" cy="590835"/>
              <a:chOff x="6870151" y="1255733"/>
              <a:chExt cx="580470" cy="590835"/>
            </a:xfrm>
          </p:grpSpPr>
          <p:sp>
            <p:nvSpPr>
              <p:cNvPr id="65" name="Oval 64">
                <a:extLst>
                  <a:ext uri="{FF2B5EF4-FFF2-40B4-BE49-F238E27FC236}">
                    <a16:creationId xmlns:a16="http://schemas.microsoft.com/office/drawing/2014/main" id="{7E74C403-90DD-38C3-79F9-33EC44D4262A}"/>
                  </a:ext>
                </a:extLst>
              </p:cNvPr>
              <p:cNvSpPr/>
              <p:nvPr/>
            </p:nvSpPr>
            <p:spPr>
              <a:xfrm>
                <a:off x="6870151" y="1286088"/>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66" name="Rectangle 65">
                    <a:extLst>
                      <a:ext uri="{FF2B5EF4-FFF2-40B4-BE49-F238E27FC236}">
                        <a16:creationId xmlns:a16="http://schemas.microsoft.com/office/drawing/2014/main" id="{A5D3E105-2746-DD2D-414E-DD2C2159CF7C}"/>
                      </a:ext>
                    </a:extLst>
                  </p:cNvPr>
                  <p:cNvSpPr/>
                  <p:nvPr/>
                </p:nvSpPr>
                <p:spPr>
                  <a:xfrm>
                    <a:off x="6971751" y="1255733"/>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r>
                                <a:rPr lang="en-US" sz="1867" i="1">
                                  <a:solidFill>
                                    <a:srgbClr val="000000"/>
                                  </a:solidFill>
                                  <a:latin typeface="Cambria Math" panose="02040503050406030204" pitchFamily="18" charset="0"/>
                                </a:rPr>
                                <m:t> </m:t>
                              </m:r>
                            </m:e>
                          </m:nary>
                        </m:oMath>
                      </m:oMathPara>
                    </a14:m>
                    <a:endParaRPr lang="en-US" sz="1867" dirty="0"/>
                  </a:p>
                </p:txBody>
              </p:sp>
            </mc:Choice>
            <mc:Fallback>
              <p:sp>
                <p:nvSpPr>
                  <p:cNvPr id="66" name="Rectangle 65">
                    <a:extLst>
                      <a:ext uri="{FF2B5EF4-FFF2-40B4-BE49-F238E27FC236}">
                        <a16:creationId xmlns:a16="http://schemas.microsoft.com/office/drawing/2014/main" id="{A5D3E105-2746-DD2D-414E-DD2C2159CF7C}"/>
                      </a:ext>
                    </a:extLst>
                  </p:cNvPr>
                  <p:cNvSpPr>
                    <a:spLocks noRot="1" noChangeAspect="1" noMove="1" noResize="1" noEditPoints="1" noAdjustHandles="1" noChangeArrowheads="1" noChangeShapeType="1" noTextEdit="1"/>
                  </p:cNvSpPr>
                  <p:nvPr/>
                </p:nvSpPr>
                <p:spPr>
                  <a:xfrm>
                    <a:off x="6971751" y="1255733"/>
                    <a:ext cx="370557" cy="590835"/>
                  </a:xfrm>
                  <a:prstGeom prst="rect">
                    <a:avLst/>
                  </a:prstGeom>
                  <a:blipFill>
                    <a:blip r:embed="rId11"/>
                    <a:stretch>
                      <a:fillRect/>
                    </a:stretch>
                  </a:blipFill>
                </p:spPr>
                <p:txBody>
                  <a:bodyPr/>
                  <a:lstStyle/>
                  <a:p>
                    <a:r>
                      <a:rPr lang="zh-CN" altLang="en-US">
                        <a:noFill/>
                      </a:rPr>
                      <a:t> </a:t>
                    </a:r>
                  </a:p>
                </p:txBody>
              </p:sp>
            </mc:Fallback>
          </mc:AlternateContent>
        </p:grpSp>
        <p:cxnSp>
          <p:nvCxnSpPr>
            <p:cNvPr id="52" name="Straight Arrow Connector 51">
              <a:extLst>
                <a:ext uri="{FF2B5EF4-FFF2-40B4-BE49-F238E27FC236}">
                  <a16:creationId xmlns:a16="http://schemas.microsoft.com/office/drawing/2014/main" id="{6B2AA3CB-BD1B-36C0-74DA-5CE1D9003AB0}"/>
                </a:ext>
              </a:extLst>
            </p:cNvPr>
            <p:cNvCxnSpPr>
              <a:stCxn id="74" idx="3"/>
            </p:cNvCxnSpPr>
            <p:nvPr/>
          </p:nvCxnSpPr>
          <p:spPr>
            <a:xfrm flipV="1">
              <a:off x="658740" y="1557225"/>
              <a:ext cx="1778341" cy="549495"/>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6B30F5DF-E141-41B9-761B-55143E91743A}"/>
                </a:ext>
              </a:extLst>
            </p:cNvPr>
            <p:cNvCxnSpPr/>
            <p:nvPr/>
          </p:nvCxnSpPr>
          <p:spPr>
            <a:xfrm flipV="1">
              <a:off x="721498" y="1591458"/>
              <a:ext cx="1706655" cy="1062677"/>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F117FE7C-AF8F-22EB-C838-DC82276EA094}"/>
                </a:ext>
              </a:extLst>
            </p:cNvPr>
            <p:cNvCxnSpPr/>
            <p:nvPr/>
          </p:nvCxnSpPr>
          <p:spPr>
            <a:xfrm flipV="1">
              <a:off x="731600" y="1567653"/>
              <a:ext cx="1714811" cy="161215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A1B3DF71-7916-BDD3-B859-CAF998474C89}"/>
                </a:ext>
              </a:extLst>
            </p:cNvPr>
            <p:cNvCxnSpPr>
              <a:stCxn id="68" idx="3"/>
            </p:cNvCxnSpPr>
            <p:nvPr/>
          </p:nvCxnSpPr>
          <p:spPr>
            <a:xfrm flipV="1">
              <a:off x="657411" y="1534051"/>
              <a:ext cx="1770743" cy="2040143"/>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839B6146-EA4F-9505-96F5-A4598D752E95}"/>
                </a:ext>
              </a:extLst>
            </p:cNvPr>
            <p:cNvCxnSpPr/>
            <p:nvPr/>
          </p:nvCxnSpPr>
          <p:spPr>
            <a:xfrm>
              <a:off x="3272740" y="1487847"/>
              <a:ext cx="250531" cy="9993"/>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F9E9E671-9902-6A30-E61C-9363C96A603A}"/>
                </a:ext>
              </a:extLst>
            </p:cNvPr>
            <p:cNvCxnSpPr/>
            <p:nvPr/>
          </p:nvCxnSpPr>
          <p:spPr>
            <a:xfrm>
              <a:off x="3973118" y="1503291"/>
              <a:ext cx="609572" cy="492938"/>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grpSp>
          <p:nvGrpSpPr>
            <p:cNvPr id="62" name="Group 61">
              <a:extLst>
                <a:ext uri="{FF2B5EF4-FFF2-40B4-BE49-F238E27FC236}">
                  <a16:creationId xmlns:a16="http://schemas.microsoft.com/office/drawing/2014/main" id="{0E28ADF6-D433-1DBB-A3F9-0DDF7578CDBC}"/>
                </a:ext>
              </a:extLst>
            </p:cNvPr>
            <p:cNvGrpSpPr/>
            <p:nvPr/>
          </p:nvGrpSpPr>
          <p:grpSpPr>
            <a:xfrm>
              <a:off x="3573601" y="1225084"/>
              <a:ext cx="322786" cy="519349"/>
              <a:chOff x="6155416" y="584514"/>
              <a:chExt cx="422743" cy="680175"/>
            </a:xfrm>
          </p:grpSpPr>
          <p:sp>
            <p:nvSpPr>
              <p:cNvPr id="63" name="Oval 62">
                <a:extLst>
                  <a:ext uri="{FF2B5EF4-FFF2-40B4-BE49-F238E27FC236}">
                    <a16:creationId xmlns:a16="http://schemas.microsoft.com/office/drawing/2014/main" id="{CA1616D1-1CE1-DF0F-3313-B3A4A6977594}"/>
                  </a:ext>
                </a:extLst>
              </p:cNvPr>
              <p:cNvSpPr/>
              <p:nvPr/>
            </p:nvSpPr>
            <p:spPr>
              <a:xfrm>
                <a:off x="6155416" y="584514"/>
                <a:ext cx="422743" cy="68017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64" name="Curved Connector 63">
                <a:extLst>
                  <a:ext uri="{FF2B5EF4-FFF2-40B4-BE49-F238E27FC236}">
                    <a16:creationId xmlns:a16="http://schemas.microsoft.com/office/drawing/2014/main" id="{D7D2DF83-0908-0FA6-9DF5-8EC1C959F290}"/>
                  </a:ext>
                </a:extLst>
              </p:cNvPr>
              <p:cNvCxnSpPr/>
              <p:nvPr/>
            </p:nvCxnSpPr>
            <p:spPr>
              <a:xfrm flipV="1">
                <a:off x="6226335" y="827403"/>
                <a:ext cx="280903" cy="192106"/>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grpSp>
        <p:sp>
          <p:nvSpPr>
            <p:cNvPr id="75" name="Oval 74">
              <a:extLst>
                <a:ext uri="{FF2B5EF4-FFF2-40B4-BE49-F238E27FC236}">
                  <a16:creationId xmlns:a16="http://schemas.microsoft.com/office/drawing/2014/main" id="{84179723-5EDD-2C7F-E433-4FD5426C1A8B}"/>
                </a:ext>
              </a:extLst>
            </p:cNvPr>
            <p:cNvSpPr/>
            <p:nvPr/>
          </p:nvSpPr>
          <p:spPr>
            <a:xfrm>
              <a:off x="2591336" y="2147781"/>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6" name="Rectangle 75">
                  <a:extLst>
                    <a:ext uri="{FF2B5EF4-FFF2-40B4-BE49-F238E27FC236}">
                      <a16:creationId xmlns:a16="http://schemas.microsoft.com/office/drawing/2014/main" id="{AF5E613A-7D06-D887-86D8-1443EB54FEA0}"/>
                    </a:ext>
                  </a:extLst>
                </p:cNvPr>
                <p:cNvSpPr/>
                <p:nvPr/>
              </p:nvSpPr>
              <p:spPr>
                <a:xfrm>
                  <a:off x="2692936" y="2117426"/>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r>
                              <a:rPr lang="en-US" sz="1867" i="1">
                                <a:solidFill>
                                  <a:srgbClr val="000000"/>
                                </a:solidFill>
                                <a:latin typeface="Cambria Math" panose="02040503050406030204" pitchFamily="18" charset="0"/>
                              </a:rPr>
                              <m:t> </m:t>
                            </m:r>
                          </m:e>
                        </m:nary>
                      </m:oMath>
                    </m:oMathPara>
                  </a14:m>
                  <a:endParaRPr lang="en-US" sz="1867" dirty="0"/>
                </a:p>
              </p:txBody>
            </p:sp>
          </mc:Choice>
          <mc:Fallback>
            <p:sp>
              <p:nvSpPr>
                <p:cNvPr id="76" name="Rectangle 75">
                  <a:extLst>
                    <a:ext uri="{FF2B5EF4-FFF2-40B4-BE49-F238E27FC236}">
                      <a16:creationId xmlns:a16="http://schemas.microsoft.com/office/drawing/2014/main" id="{AF5E613A-7D06-D887-86D8-1443EB54FEA0}"/>
                    </a:ext>
                  </a:extLst>
                </p:cNvPr>
                <p:cNvSpPr>
                  <a:spLocks noRot="1" noChangeAspect="1" noMove="1" noResize="1" noEditPoints="1" noAdjustHandles="1" noChangeArrowheads="1" noChangeShapeType="1" noTextEdit="1"/>
                </p:cNvSpPr>
                <p:nvPr/>
              </p:nvSpPr>
              <p:spPr>
                <a:xfrm>
                  <a:off x="2692936" y="2117426"/>
                  <a:ext cx="370557" cy="590835"/>
                </a:xfrm>
                <a:prstGeom prst="rect">
                  <a:avLst/>
                </a:prstGeom>
                <a:blipFill>
                  <a:blip r:embed="rId12"/>
                  <a:stretch>
                    <a:fillRect/>
                  </a:stretch>
                </a:blipFill>
              </p:spPr>
              <p:txBody>
                <a:bodyPr/>
                <a:lstStyle/>
                <a:p>
                  <a:r>
                    <a:rPr lang="zh-CN" altLang="en-US">
                      <a:noFill/>
                    </a:rPr>
                    <a:t> </a:t>
                  </a:r>
                </a:p>
              </p:txBody>
            </p:sp>
          </mc:Fallback>
        </mc:AlternateContent>
        <p:cxnSp>
          <p:nvCxnSpPr>
            <p:cNvPr id="77" name="Straight Arrow Connector 76">
              <a:extLst>
                <a:ext uri="{FF2B5EF4-FFF2-40B4-BE49-F238E27FC236}">
                  <a16:creationId xmlns:a16="http://schemas.microsoft.com/office/drawing/2014/main" id="{DEF75BA7-0DF4-00B8-1EE8-BD3F72453D95}"/>
                </a:ext>
              </a:extLst>
            </p:cNvPr>
            <p:cNvCxnSpPr/>
            <p:nvPr/>
          </p:nvCxnSpPr>
          <p:spPr>
            <a:xfrm>
              <a:off x="3298432" y="2375161"/>
              <a:ext cx="250531" cy="9993"/>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87D0358E-3824-491C-2E87-1F03DA6DE042}"/>
                </a:ext>
              </a:extLst>
            </p:cNvPr>
            <p:cNvCxnSpPr/>
            <p:nvPr/>
          </p:nvCxnSpPr>
          <p:spPr>
            <a:xfrm>
              <a:off x="3998810" y="2390605"/>
              <a:ext cx="523967" cy="149948"/>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79" name="Oval 78">
              <a:extLst>
                <a:ext uri="{FF2B5EF4-FFF2-40B4-BE49-F238E27FC236}">
                  <a16:creationId xmlns:a16="http://schemas.microsoft.com/office/drawing/2014/main" id="{8F38A493-48F3-CB0E-59CE-F0E55CD86BC6}"/>
                </a:ext>
              </a:extLst>
            </p:cNvPr>
            <p:cNvSpPr/>
            <p:nvPr/>
          </p:nvSpPr>
          <p:spPr>
            <a:xfrm>
              <a:off x="3599293" y="2112398"/>
              <a:ext cx="322786" cy="519349"/>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80" name="Curved Connector 79">
              <a:extLst>
                <a:ext uri="{FF2B5EF4-FFF2-40B4-BE49-F238E27FC236}">
                  <a16:creationId xmlns:a16="http://schemas.microsoft.com/office/drawing/2014/main" id="{5472FA33-5032-0FB8-47B4-76D6848D1590}"/>
                </a:ext>
              </a:extLst>
            </p:cNvPr>
            <p:cNvCxnSpPr/>
            <p:nvPr/>
          </p:nvCxnSpPr>
          <p:spPr>
            <a:xfrm flipV="1">
              <a:off x="3653443" y="2297856"/>
              <a:ext cx="214484" cy="146683"/>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sp>
          <p:nvSpPr>
            <p:cNvPr id="81" name="Oval 80">
              <a:extLst>
                <a:ext uri="{FF2B5EF4-FFF2-40B4-BE49-F238E27FC236}">
                  <a16:creationId xmlns:a16="http://schemas.microsoft.com/office/drawing/2014/main" id="{663F0196-4B3D-4A3D-C607-3FEEEB5A6632}"/>
                </a:ext>
              </a:extLst>
            </p:cNvPr>
            <p:cNvSpPr/>
            <p:nvPr/>
          </p:nvSpPr>
          <p:spPr>
            <a:xfrm>
              <a:off x="2591336" y="3039602"/>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82" name="Rectangle 81">
                  <a:extLst>
                    <a:ext uri="{FF2B5EF4-FFF2-40B4-BE49-F238E27FC236}">
                      <a16:creationId xmlns:a16="http://schemas.microsoft.com/office/drawing/2014/main" id="{B6B48913-6987-9C9C-1017-79E02FADFA71}"/>
                    </a:ext>
                  </a:extLst>
                </p:cNvPr>
                <p:cNvSpPr/>
                <p:nvPr/>
              </p:nvSpPr>
              <p:spPr>
                <a:xfrm>
                  <a:off x="2692936" y="3009248"/>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r>
                              <a:rPr lang="en-US" sz="1867" i="1">
                                <a:solidFill>
                                  <a:srgbClr val="000000"/>
                                </a:solidFill>
                                <a:latin typeface="Cambria Math" panose="02040503050406030204" pitchFamily="18" charset="0"/>
                              </a:rPr>
                              <m:t> </m:t>
                            </m:r>
                          </m:e>
                        </m:nary>
                      </m:oMath>
                    </m:oMathPara>
                  </a14:m>
                  <a:endParaRPr lang="en-US" sz="1867" dirty="0"/>
                </a:p>
              </p:txBody>
            </p:sp>
          </mc:Choice>
          <mc:Fallback>
            <p:sp>
              <p:nvSpPr>
                <p:cNvPr id="82" name="Rectangle 81">
                  <a:extLst>
                    <a:ext uri="{FF2B5EF4-FFF2-40B4-BE49-F238E27FC236}">
                      <a16:creationId xmlns:a16="http://schemas.microsoft.com/office/drawing/2014/main" id="{B6B48913-6987-9C9C-1017-79E02FADFA71}"/>
                    </a:ext>
                  </a:extLst>
                </p:cNvPr>
                <p:cNvSpPr>
                  <a:spLocks noRot="1" noChangeAspect="1" noMove="1" noResize="1" noEditPoints="1" noAdjustHandles="1" noChangeArrowheads="1" noChangeShapeType="1" noTextEdit="1"/>
                </p:cNvSpPr>
                <p:nvPr/>
              </p:nvSpPr>
              <p:spPr>
                <a:xfrm>
                  <a:off x="2692936" y="3009248"/>
                  <a:ext cx="370557" cy="590835"/>
                </a:xfrm>
                <a:prstGeom prst="rect">
                  <a:avLst/>
                </a:prstGeom>
                <a:blipFill>
                  <a:blip r:embed="rId13"/>
                  <a:stretch>
                    <a:fillRect/>
                  </a:stretch>
                </a:blipFill>
              </p:spPr>
              <p:txBody>
                <a:bodyPr/>
                <a:lstStyle/>
                <a:p>
                  <a:r>
                    <a:rPr lang="zh-CN" altLang="en-US">
                      <a:noFill/>
                    </a:rPr>
                    <a:t> </a:t>
                  </a:r>
                </a:p>
              </p:txBody>
            </p:sp>
          </mc:Fallback>
        </mc:AlternateContent>
        <p:cxnSp>
          <p:nvCxnSpPr>
            <p:cNvPr id="83" name="Straight Arrow Connector 82">
              <a:extLst>
                <a:ext uri="{FF2B5EF4-FFF2-40B4-BE49-F238E27FC236}">
                  <a16:creationId xmlns:a16="http://schemas.microsoft.com/office/drawing/2014/main" id="{64C386A1-0190-232F-9586-A4938D2864C9}"/>
                </a:ext>
              </a:extLst>
            </p:cNvPr>
            <p:cNvCxnSpPr/>
            <p:nvPr/>
          </p:nvCxnSpPr>
          <p:spPr>
            <a:xfrm>
              <a:off x="3298432" y="3266983"/>
              <a:ext cx="250531" cy="9993"/>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84" name="Straight Arrow Connector 83">
              <a:extLst>
                <a:ext uri="{FF2B5EF4-FFF2-40B4-BE49-F238E27FC236}">
                  <a16:creationId xmlns:a16="http://schemas.microsoft.com/office/drawing/2014/main" id="{D72CAB3F-0018-7BFC-F5F3-AF410B34F544}"/>
                </a:ext>
              </a:extLst>
            </p:cNvPr>
            <p:cNvCxnSpPr/>
            <p:nvPr/>
          </p:nvCxnSpPr>
          <p:spPr>
            <a:xfrm flipV="1">
              <a:off x="3998810" y="3117435"/>
              <a:ext cx="523967" cy="114192"/>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85" name="Oval 84">
              <a:extLst>
                <a:ext uri="{FF2B5EF4-FFF2-40B4-BE49-F238E27FC236}">
                  <a16:creationId xmlns:a16="http://schemas.microsoft.com/office/drawing/2014/main" id="{D6AD4D8D-7F94-97B4-347C-71303021CBC5}"/>
                </a:ext>
              </a:extLst>
            </p:cNvPr>
            <p:cNvSpPr/>
            <p:nvPr/>
          </p:nvSpPr>
          <p:spPr>
            <a:xfrm>
              <a:off x="3599293" y="3004220"/>
              <a:ext cx="322786" cy="519349"/>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86" name="Curved Connector 85">
              <a:extLst>
                <a:ext uri="{FF2B5EF4-FFF2-40B4-BE49-F238E27FC236}">
                  <a16:creationId xmlns:a16="http://schemas.microsoft.com/office/drawing/2014/main" id="{3D56B02F-704B-7FF6-4126-3C5D188DA5A4}"/>
                </a:ext>
              </a:extLst>
            </p:cNvPr>
            <p:cNvCxnSpPr/>
            <p:nvPr/>
          </p:nvCxnSpPr>
          <p:spPr>
            <a:xfrm flipV="1">
              <a:off x="3653443" y="3189678"/>
              <a:ext cx="214484" cy="146683"/>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sp>
          <p:nvSpPr>
            <p:cNvPr id="87" name="Oval 86">
              <a:extLst>
                <a:ext uri="{FF2B5EF4-FFF2-40B4-BE49-F238E27FC236}">
                  <a16:creationId xmlns:a16="http://schemas.microsoft.com/office/drawing/2014/main" id="{03949A4A-066D-EB68-ED56-AC39CCC977C4}"/>
                </a:ext>
              </a:extLst>
            </p:cNvPr>
            <p:cNvSpPr/>
            <p:nvPr/>
          </p:nvSpPr>
          <p:spPr>
            <a:xfrm>
              <a:off x="2591336" y="3940684"/>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88" name="Rectangle 87">
                  <a:extLst>
                    <a:ext uri="{FF2B5EF4-FFF2-40B4-BE49-F238E27FC236}">
                      <a16:creationId xmlns:a16="http://schemas.microsoft.com/office/drawing/2014/main" id="{BCFD4B77-D30D-DDAF-7D19-464FD11521D8}"/>
                    </a:ext>
                  </a:extLst>
                </p:cNvPr>
                <p:cNvSpPr/>
                <p:nvPr/>
              </p:nvSpPr>
              <p:spPr>
                <a:xfrm>
                  <a:off x="2692936" y="3910329"/>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r>
                              <a:rPr lang="en-US" sz="1867" i="1">
                                <a:solidFill>
                                  <a:srgbClr val="000000"/>
                                </a:solidFill>
                                <a:latin typeface="Cambria Math" panose="02040503050406030204" pitchFamily="18" charset="0"/>
                              </a:rPr>
                              <m:t> </m:t>
                            </m:r>
                          </m:e>
                        </m:nary>
                      </m:oMath>
                    </m:oMathPara>
                  </a14:m>
                  <a:endParaRPr lang="en-US" sz="1867" dirty="0"/>
                </a:p>
              </p:txBody>
            </p:sp>
          </mc:Choice>
          <mc:Fallback>
            <p:sp>
              <p:nvSpPr>
                <p:cNvPr id="88" name="Rectangle 87">
                  <a:extLst>
                    <a:ext uri="{FF2B5EF4-FFF2-40B4-BE49-F238E27FC236}">
                      <a16:creationId xmlns:a16="http://schemas.microsoft.com/office/drawing/2014/main" id="{BCFD4B77-D30D-DDAF-7D19-464FD11521D8}"/>
                    </a:ext>
                  </a:extLst>
                </p:cNvPr>
                <p:cNvSpPr>
                  <a:spLocks noRot="1" noChangeAspect="1" noMove="1" noResize="1" noEditPoints="1" noAdjustHandles="1" noChangeArrowheads="1" noChangeShapeType="1" noTextEdit="1"/>
                </p:cNvSpPr>
                <p:nvPr/>
              </p:nvSpPr>
              <p:spPr>
                <a:xfrm>
                  <a:off x="2692936" y="3910329"/>
                  <a:ext cx="370557" cy="590835"/>
                </a:xfrm>
                <a:prstGeom prst="rect">
                  <a:avLst/>
                </a:prstGeom>
                <a:blipFill>
                  <a:blip r:embed="rId14"/>
                  <a:stretch>
                    <a:fillRect/>
                  </a:stretch>
                </a:blipFill>
              </p:spPr>
              <p:txBody>
                <a:bodyPr/>
                <a:lstStyle/>
                <a:p>
                  <a:r>
                    <a:rPr lang="zh-CN" altLang="en-US">
                      <a:noFill/>
                    </a:rPr>
                    <a:t> </a:t>
                  </a:r>
                </a:p>
              </p:txBody>
            </p:sp>
          </mc:Fallback>
        </mc:AlternateContent>
        <p:cxnSp>
          <p:nvCxnSpPr>
            <p:cNvPr id="89" name="Straight Arrow Connector 88">
              <a:extLst>
                <a:ext uri="{FF2B5EF4-FFF2-40B4-BE49-F238E27FC236}">
                  <a16:creationId xmlns:a16="http://schemas.microsoft.com/office/drawing/2014/main" id="{CA62A0E3-D8DE-827C-C361-C616C9CDA918}"/>
                </a:ext>
              </a:extLst>
            </p:cNvPr>
            <p:cNvCxnSpPr/>
            <p:nvPr/>
          </p:nvCxnSpPr>
          <p:spPr>
            <a:xfrm>
              <a:off x="3298432" y="4168064"/>
              <a:ext cx="250531" cy="9993"/>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E8C694E1-7B01-D210-A8EB-981F3FAE19A4}"/>
                </a:ext>
              </a:extLst>
            </p:cNvPr>
            <p:cNvCxnSpPr/>
            <p:nvPr/>
          </p:nvCxnSpPr>
          <p:spPr>
            <a:xfrm flipV="1">
              <a:off x="3998810" y="3635894"/>
              <a:ext cx="523967" cy="54761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91" name="Oval 90">
              <a:extLst>
                <a:ext uri="{FF2B5EF4-FFF2-40B4-BE49-F238E27FC236}">
                  <a16:creationId xmlns:a16="http://schemas.microsoft.com/office/drawing/2014/main" id="{E0BB129B-7E53-ADB9-D8EB-2881F3F17B72}"/>
                </a:ext>
              </a:extLst>
            </p:cNvPr>
            <p:cNvSpPr/>
            <p:nvPr/>
          </p:nvSpPr>
          <p:spPr>
            <a:xfrm>
              <a:off x="3599293" y="3905301"/>
              <a:ext cx="322786" cy="519349"/>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92" name="Curved Connector 91">
              <a:extLst>
                <a:ext uri="{FF2B5EF4-FFF2-40B4-BE49-F238E27FC236}">
                  <a16:creationId xmlns:a16="http://schemas.microsoft.com/office/drawing/2014/main" id="{25E4DE51-B262-A888-6ED5-F3C5E517D0A9}"/>
                </a:ext>
              </a:extLst>
            </p:cNvPr>
            <p:cNvCxnSpPr/>
            <p:nvPr/>
          </p:nvCxnSpPr>
          <p:spPr>
            <a:xfrm flipV="1">
              <a:off x="3653443" y="4090759"/>
              <a:ext cx="214484" cy="146683"/>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cxnSp>
          <p:nvCxnSpPr>
            <p:cNvPr id="112" name="Straight Arrow Connector 111">
              <a:extLst>
                <a:ext uri="{FF2B5EF4-FFF2-40B4-BE49-F238E27FC236}">
                  <a16:creationId xmlns:a16="http://schemas.microsoft.com/office/drawing/2014/main" id="{6A3E7D3F-0E3A-6192-CF43-2A6A1F764DB4}"/>
                </a:ext>
              </a:extLst>
            </p:cNvPr>
            <p:cNvCxnSpPr>
              <a:stCxn id="74" idx="3"/>
            </p:cNvCxnSpPr>
            <p:nvPr/>
          </p:nvCxnSpPr>
          <p:spPr>
            <a:xfrm>
              <a:off x="658740" y="2106720"/>
              <a:ext cx="1794514" cy="306515"/>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16" name="Straight Arrow Connector 115">
              <a:extLst>
                <a:ext uri="{FF2B5EF4-FFF2-40B4-BE49-F238E27FC236}">
                  <a16:creationId xmlns:a16="http://schemas.microsoft.com/office/drawing/2014/main" id="{241D5851-3DEB-CFD4-8429-C6709376DA90}"/>
                </a:ext>
              </a:extLst>
            </p:cNvPr>
            <p:cNvCxnSpPr>
              <a:stCxn id="72" idx="3"/>
            </p:cNvCxnSpPr>
            <p:nvPr/>
          </p:nvCxnSpPr>
          <p:spPr>
            <a:xfrm flipV="1">
              <a:off x="657411" y="2423663"/>
              <a:ext cx="1756487" cy="172215"/>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1" name="Straight Arrow Connector 120">
              <a:extLst>
                <a:ext uri="{FF2B5EF4-FFF2-40B4-BE49-F238E27FC236}">
                  <a16:creationId xmlns:a16="http://schemas.microsoft.com/office/drawing/2014/main" id="{F2039472-CA6C-5738-6517-888E16BE0C04}"/>
                </a:ext>
              </a:extLst>
            </p:cNvPr>
            <p:cNvCxnSpPr>
              <a:stCxn id="70" idx="3"/>
            </p:cNvCxnSpPr>
            <p:nvPr/>
          </p:nvCxnSpPr>
          <p:spPr>
            <a:xfrm flipV="1">
              <a:off x="657411" y="2426144"/>
              <a:ext cx="1728842" cy="65889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4" name="Straight Arrow Connector 123">
              <a:extLst>
                <a:ext uri="{FF2B5EF4-FFF2-40B4-BE49-F238E27FC236}">
                  <a16:creationId xmlns:a16="http://schemas.microsoft.com/office/drawing/2014/main" id="{9BA94B72-6AB4-C2C0-4CF0-0DF88B0DF773}"/>
                </a:ext>
              </a:extLst>
            </p:cNvPr>
            <p:cNvCxnSpPr>
              <a:stCxn id="68" idx="3"/>
            </p:cNvCxnSpPr>
            <p:nvPr/>
          </p:nvCxnSpPr>
          <p:spPr>
            <a:xfrm flipV="1">
              <a:off x="657411" y="2411574"/>
              <a:ext cx="1756487" cy="116261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8" name="Straight Arrow Connector 127">
              <a:extLst>
                <a:ext uri="{FF2B5EF4-FFF2-40B4-BE49-F238E27FC236}">
                  <a16:creationId xmlns:a16="http://schemas.microsoft.com/office/drawing/2014/main" id="{7A49BCA1-701A-2493-0A65-09517340BECC}"/>
                </a:ext>
              </a:extLst>
            </p:cNvPr>
            <p:cNvCxnSpPr>
              <a:stCxn id="70" idx="3"/>
            </p:cNvCxnSpPr>
            <p:nvPr/>
          </p:nvCxnSpPr>
          <p:spPr>
            <a:xfrm>
              <a:off x="657411" y="3085037"/>
              <a:ext cx="1741722" cy="16599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1" name="Straight Arrow Connector 130">
              <a:extLst>
                <a:ext uri="{FF2B5EF4-FFF2-40B4-BE49-F238E27FC236}">
                  <a16:creationId xmlns:a16="http://schemas.microsoft.com/office/drawing/2014/main" id="{0AE4C8C2-D0B5-7E31-F9E4-0D8494CB0531}"/>
                </a:ext>
              </a:extLst>
            </p:cNvPr>
            <p:cNvCxnSpPr>
              <a:stCxn id="72" idx="3"/>
            </p:cNvCxnSpPr>
            <p:nvPr/>
          </p:nvCxnSpPr>
          <p:spPr>
            <a:xfrm>
              <a:off x="657411" y="2595878"/>
              <a:ext cx="1703966" cy="652553"/>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4" name="Straight Arrow Connector 133">
              <a:extLst>
                <a:ext uri="{FF2B5EF4-FFF2-40B4-BE49-F238E27FC236}">
                  <a16:creationId xmlns:a16="http://schemas.microsoft.com/office/drawing/2014/main" id="{19C814C7-CBA4-7D65-8F38-F5B175819ABE}"/>
                </a:ext>
              </a:extLst>
            </p:cNvPr>
            <p:cNvCxnSpPr>
              <a:stCxn id="74" idx="3"/>
            </p:cNvCxnSpPr>
            <p:nvPr/>
          </p:nvCxnSpPr>
          <p:spPr>
            <a:xfrm>
              <a:off x="658740" y="2106720"/>
              <a:ext cx="1702637" cy="1160264"/>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8" name="Straight Arrow Connector 137">
              <a:extLst>
                <a:ext uri="{FF2B5EF4-FFF2-40B4-BE49-F238E27FC236}">
                  <a16:creationId xmlns:a16="http://schemas.microsoft.com/office/drawing/2014/main" id="{28EAAEEF-B97A-5D11-67DE-EFBE75DBAD67}"/>
                </a:ext>
              </a:extLst>
            </p:cNvPr>
            <p:cNvCxnSpPr>
              <a:stCxn id="70" idx="3"/>
            </p:cNvCxnSpPr>
            <p:nvPr/>
          </p:nvCxnSpPr>
          <p:spPr>
            <a:xfrm>
              <a:off x="657411" y="3085037"/>
              <a:ext cx="1711213" cy="110764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2" name="Straight Arrow Connector 141">
              <a:extLst>
                <a:ext uri="{FF2B5EF4-FFF2-40B4-BE49-F238E27FC236}">
                  <a16:creationId xmlns:a16="http://schemas.microsoft.com/office/drawing/2014/main" id="{4E77A20B-CB47-2F47-D5D6-F9D4E038C1C6}"/>
                </a:ext>
              </a:extLst>
            </p:cNvPr>
            <p:cNvCxnSpPr>
              <a:stCxn id="74" idx="3"/>
            </p:cNvCxnSpPr>
            <p:nvPr/>
          </p:nvCxnSpPr>
          <p:spPr>
            <a:xfrm>
              <a:off x="658740" y="2106720"/>
              <a:ext cx="1727513" cy="2096387"/>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5" name="Straight Arrow Connector 144">
              <a:extLst>
                <a:ext uri="{FF2B5EF4-FFF2-40B4-BE49-F238E27FC236}">
                  <a16:creationId xmlns:a16="http://schemas.microsoft.com/office/drawing/2014/main" id="{76D5B273-7F14-0D5C-E7D4-13F0D93F8843}"/>
                </a:ext>
              </a:extLst>
            </p:cNvPr>
            <p:cNvCxnSpPr>
              <a:stCxn id="68" idx="3"/>
            </p:cNvCxnSpPr>
            <p:nvPr/>
          </p:nvCxnSpPr>
          <p:spPr>
            <a:xfrm flipV="1">
              <a:off x="657411" y="3276976"/>
              <a:ext cx="1715146" cy="297218"/>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8" name="Straight Arrow Connector 147">
              <a:extLst>
                <a:ext uri="{FF2B5EF4-FFF2-40B4-BE49-F238E27FC236}">
                  <a16:creationId xmlns:a16="http://schemas.microsoft.com/office/drawing/2014/main" id="{A28BF0D2-291F-3361-9456-A28D9299AAE0}"/>
                </a:ext>
              </a:extLst>
            </p:cNvPr>
            <p:cNvCxnSpPr>
              <a:stCxn id="68" idx="3"/>
            </p:cNvCxnSpPr>
            <p:nvPr/>
          </p:nvCxnSpPr>
          <p:spPr>
            <a:xfrm>
              <a:off x="657411" y="3574193"/>
              <a:ext cx="1732569" cy="628913"/>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grpSp>
          <p:nvGrpSpPr>
            <p:cNvPr id="153" name="Group 152">
              <a:extLst>
                <a:ext uri="{FF2B5EF4-FFF2-40B4-BE49-F238E27FC236}">
                  <a16:creationId xmlns:a16="http://schemas.microsoft.com/office/drawing/2014/main" id="{74BC0C8F-06CA-EF8C-543A-7AE1EC5CF05E}"/>
                </a:ext>
              </a:extLst>
            </p:cNvPr>
            <p:cNvGrpSpPr/>
            <p:nvPr/>
          </p:nvGrpSpPr>
          <p:grpSpPr>
            <a:xfrm>
              <a:off x="7426674" y="2541604"/>
              <a:ext cx="362604" cy="519349"/>
              <a:chOff x="4750274" y="1746844"/>
              <a:chExt cx="362604" cy="519349"/>
            </a:xfrm>
          </p:grpSpPr>
          <p:sp>
            <p:nvSpPr>
              <p:cNvPr id="154" name="Oval 153">
                <a:extLst>
                  <a:ext uri="{FF2B5EF4-FFF2-40B4-BE49-F238E27FC236}">
                    <a16:creationId xmlns:a16="http://schemas.microsoft.com/office/drawing/2014/main" id="{4484537E-E390-1A1C-0AB8-841BE7C27379}"/>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55" name="Rectangle 154">
                    <a:extLst>
                      <a:ext uri="{FF2B5EF4-FFF2-40B4-BE49-F238E27FC236}">
                        <a16:creationId xmlns:a16="http://schemas.microsoft.com/office/drawing/2014/main" id="{AC9B511D-6485-90AA-07FD-9FDC9FDB8928}"/>
                      </a:ext>
                    </a:extLst>
                  </p:cNvPr>
                  <p:cNvSpPr/>
                  <p:nvPr/>
                </p:nvSpPr>
                <p:spPr>
                  <a:xfrm>
                    <a:off x="4750274" y="1783752"/>
                    <a:ext cx="34682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charset="0"/>
                                    </a:rPr>
                                    <m:t>𝑦</m:t>
                                  </m:r>
                                </m:e>
                              </m:acc>
                            </m:e>
                            <m:sub>
                              <m:r>
                                <a:rPr lang="en-US" i="1">
                                  <a:solidFill>
                                    <a:srgbClr val="000000"/>
                                  </a:solidFill>
                                  <a:latin typeface="Cambria Math" charset="0"/>
                                </a:rPr>
                                <m:t>1</m:t>
                              </m:r>
                            </m:sub>
                          </m:sSub>
                        </m:oMath>
                      </m:oMathPara>
                    </a14:m>
                    <a:endParaRPr lang="en-US" dirty="0"/>
                  </a:p>
                </p:txBody>
              </p:sp>
            </mc:Choice>
            <mc:Fallback>
              <p:sp>
                <p:nvSpPr>
                  <p:cNvPr id="155" name="Rectangle 154">
                    <a:extLst>
                      <a:ext uri="{FF2B5EF4-FFF2-40B4-BE49-F238E27FC236}">
                        <a16:creationId xmlns:a16="http://schemas.microsoft.com/office/drawing/2014/main" id="{AC9B511D-6485-90AA-07FD-9FDC9FDB8928}"/>
                      </a:ext>
                    </a:extLst>
                  </p:cNvPr>
                  <p:cNvSpPr>
                    <a:spLocks noRot="1" noChangeAspect="1" noMove="1" noResize="1" noEditPoints="1" noAdjustHandles="1" noChangeArrowheads="1" noChangeShapeType="1" noTextEdit="1"/>
                  </p:cNvSpPr>
                  <p:nvPr/>
                </p:nvSpPr>
                <p:spPr>
                  <a:xfrm>
                    <a:off x="4750274" y="1783752"/>
                    <a:ext cx="346825" cy="276999"/>
                  </a:xfrm>
                  <a:prstGeom prst="rect">
                    <a:avLst/>
                  </a:prstGeom>
                  <a:blipFill>
                    <a:blip r:embed="rId15"/>
                    <a:stretch>
                      <a:fillRect t="-6667" r="-13158" b="-6667"/>
                    </a:stretch>
                  </a:blipFill>
                </p:spPr>
                <p:txBody>
                  <a:bodyPr/>
                  <a:lstStyle/>
                  <a:p>
                    <a:r>
                      <a:rPr lang="zh-CN" altLang="en-US">
                        <a:noFill/>
                      </a:rPr>
                      <a:t> </a:t>
                    </a:r>
                  </a:p>
                </p:txBody>
              </p:sp>
            </mc:Fallback>
          </mc:AlternateContent>
        </p:grpSp>
        <p:grpSp>
          <p:nvGrpSpPr>
            <p:cNvPr id="169" name="Group 168">
              <a:extLst>
                <a:ext uri="{FF2B5EF4-FFF2-40B4-BE49-F238E27FC236}">
                  <a16:creationId xmlns:a16="http://schemas.microsoft.com/office/drawing/2014/main" id="{B7C8B590-0B64-32E6-782F-A05B01DD5C4F}"/>
                </a:ext>
              </a:extLst>
            </p:cNvPr>
            <p:cNvGrpSpPr/>
            <p:nvPr/>
          </p:nvGrpSpPr>
          <p:grpSpPr>
            <a:xfrm>
              <a:off x="8100254" y="2540297"/>
              <a:ext cx="362604" cy="519349"/>
              <a:chOff x="4750274" y="1746844"/>
              <a:chExt cx="362604" cy="519349"/>
            </a:xfrm>
          </p:grpSpPr>
          <p:sp>
            <p:nvSpPr>
              <p:cNvPr id="170" name="Oval 169">
                <a:extLst>
                  <a:ext uri="{FF2B5EF4-FFF2-40B4-BE49-F238E27FC236}">
                    <a16:creationId xmlns:a16="http://schemas.microsoft.com/office/drawing/2014/main" id="{57A80480-D395-9934-F99B-FA87D8C17013}"/>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71" name="Rectangle 170">
                    <a:extLst>
                      <a:ext uri="{FF2B5EF4-FFF2-40B4-BE49-F238E27FC236}">
                        <a16:creationId xmlns:a16="http://schemas.microsoft.com/office/drawing/2014/main" id="{D02C9E00-5368-B558-6797-03D5E7FCE072}"/>
                      </a:ext>
                    </a:extLst>
                  </p:cNvPr>
                  <p:cNvSpPr/>
                  <p:nvPr/>
                </p:nvSpPr>
                <p:spPr>
                  <a:xfrm>
                    <a:off x="4750274" y="1783752"/>
                    <a:ext cx="34682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𝑦</m:t>
                              </m:r>
                            </m:e>
                            <m:sub>
                              <m:r>
                                <a:rPr lang="en-US" i="1">
                                  <a:solidFill>
                                    <a:srgbClr val="000000"/>
                                  </a:solidFill>
                                  <a:latin typeface="Cambria Math" charset="0"/>
                                </a:rPr>
                                <m:t>1</m:t>
                              </m:r>
                            </m:sub>
                          </m:sSub>
                        </m:oMath>
                      </m:oMathPara>
                    </a14:m>
                    <a:endParaRPr lang="en-US" dirty="0"/>
                  </a:p>
                </p:txBody>
              </p:sp>
            </mc:Choice>
            <mc:Fallback>
              <p:sp>
                <p:nvSpPr>
                  <p:cNvPr id="171" name="Rectangle 170">
                    <a:extLst>
                      <a:ext uri="{FF2B5EF4-FFF2-40B4-BE49-F238E27FC236}">
                        <a16:creationId xmlns:a16="http://schemas.microsoft.com/office/drawing/2014/main" id="{D02C9E00-5368-B558-6797-03D5E7FCE072}"/>
                      </a:ext>
                    </a:extLst>
                  </p:cNvPr>
                  <p:cNvSpPr>
                    <a:spLocks noRot="1" noChangeAspect="1" noMove="1" noResize="1" noEditPoints="1" noAdjustHandles="1" noChangeArrowheads="1" noChangeShapeType="1" noTextEdit="1"/>
                  </p:cNvSpPr>
                  <p:nvPr/>
                </p:nvSpPr>
                <p:spPr>
                  <a:xfrm>
                    <a:off x="4750274" y="1783752"/>
                    <a:ext cx="346825" cy="276999"/>
                  </a:xfrm>
                  <a:prstGeom prst="rect">
                    <a:avLst/>
                  </a:prstGeom>
                  <a:blipFill>
                    <a:blip r:embed="rId16"/>
                    <a:stretch>
                      <a:fillRect b="-6557"/>
                    </a:stretch>
                  </a:blipFill>
                </p:spPr>
                <p:txBody>
                  <a:bodyPr/>
                  <a:lstStyle/>
                  <a:p>
                    <a:r>
                      <a:rPr lang="zh-CN" altLang="en-US">
                        <a:noFill/>
                      </a:rPr>
                      <a:t> </a:t>
                    </a:r>
                  </a:p>
                </p:txBody>
              </p:sp>
            </mc:Fallback>
          </mc:AlternateContent>
        </p:grpSp>
        <p:sp>
          <p:nvSpPr>
            <p:cNvPr id="93" name="Rectangle 92">
              <a:extLst>
                <a:ext uri="{FF2B5EF4-FFF2-40B4-BE49-F238E27FC236}">
                  <a16:creationId xmlns:a16="http://schemas.microsoft.com/office/drawing/2014/main" id="{F54220AC-8FFA-9DF8-EE0B-2A86C46E73AD}"/>
                </a:ext>
              </a:extLst>
            </p:cNvPr>
            <p:cNvSpPr/>
            <p:nvPr/>
          </p:nvSpPr>
          <p:spPr>
            <a:xfrm>
              <a:off x="202060" y="2831301"/>
              <a:ext cx="596131"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grpSp>
          <p:nvGrpSpPr>
            <p:cNvPr id="94" name="Group 93">
              <a:extLst>
                <a:ext uri="{FF2B5EF4-FFF2-40B4-BE49-F238E27FC236}">
                  <a16:creationId xmlns:a16="http://schemas.microsoft.com/office/drawing/2014/main" id="{A0FA6312-A97F-3D4E-B49E-948FAEA63030}"/>
                </a:ext>
              </a:extLst>
            </p:cNvPr>
            <p:cNvGrpSpPr/>
            <p:nvPr/>
          </p:nvGrpSpPr>
          <p:grpSpPr>
            <a:xfrm>
              <a:off x="696232" y="725895"/>
              <a:ext cx="2549433" cy="2337773"/>
              <a:chOff x="1080869" y="769463"/>
              <a:chExt cx="2549433" cy="2337773"/>
            </a:xfrm>
          </p:grpSpPr>
          <p:sp>
            <p:nvSpPr>
              <p:cNvPr id="95" name="Rectangle 94">
                <a:extLst>
                  <a:ext uri="{FF2B5EF4-FFF2-40B4-BE49-F238E27FC236}">
                    <a16:creationId xmlns:a16="http://schemas.microsoft.com/office/drawing/2014/main" id="{696E3A15-088C-480D-463F-4C9B4A15691F}"/>
                  </a:ext>
                </a:extLst>
              </p:cNvPr>
              <p:cNvSpPr/>
              <p:nvPr/>
            </p:nvSpPr>
            <p:spPr>
              <a:xfrm>
                <a:off x="1080869" y="2737906"/>
                <a:ext cx="2549433"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96" name="Rectangle 95">
                    <a:extLst>
                      <a:ext uri="{FF2B5EF4-FFF2-40B4-BE49-F238E27FC236}">
                        <a16:creationId xmlns:a16="http://schemas.microsoft.com/office/drawing/2014/main" id="{090563CF-759F-8250-D7CC-1132E131E83A}"/>
                      </a:ext>
                    </a:extLst>
                  </p:cNvPr>
                  <p:cNvSpPr/>
                  <p:nvPr/>
                </p:nvSpPr>
                <p:spPr>
                  <a:xfrm>
                    <a:off x="1503362" y="769463"/>
                    <a:ext cx="1661128" cy="452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r>
                            <a:rPr lang="en-US" sz="1600" i="1">
                              <a:solidFill>
                                <a:srgbClr val="00B050"/>
                              </a:solidFill>
                              <a:latin typeface="Cambria Math" charset="0"/>
                            </a:rPr>
                            <m:t>=</m:t>
                          </m:r>
                          <m:nary>
                            <m:naryPr>
                              <m:chr m:val="∑"/>
                              <m:limLoc m:val="subSup"/>
                              <m:ctrlPr>
                                <a:rPr lang="en-US" sz="1600" i="1">
                                  <a:solidFill>
                                    <a:srgbClr val="00B050"/>
                                  </a:solidFill>
                                  <a:latin typeface="Cambria Math" panose="02040503050406030204" pitchFamily="18" charset="0"/>
                                </a:rPr>
                              </m:ctrlPr>
                            </m:naryPr>
                            <m:sub>
                              <m:r>
                                <m:rPr>
                                  <m:brk m:alnAt="1"/>
                                </m:rPr>
                                <a:rPr lang="en-US" sz="1600" i="1">
                                  <a:solidFill>
                                    <a:srgbClr val="00B050"/>
                                  </a:solidFill>
                                  <a:latin typeface="Cambria Math" panose="02040503050406030204" pitchFamily="18" charset="0"/>
                                </a:rPr>
                                <m:t>𝑗</m:t>
                              </m:r>
                              <m:r>
                                <a:rPr lang="en-US" sz="1600" i="1">
                                  <a:solidFill>
                                    <a:srgbClr val="00B050"/>
                                  </a:solidFill>
                                  <a:latin typeface="Cambria Math" charset="0"/>
                                </a:rPr>
                                <m:t>=0</m:t>
                              </m:r>
                            </m:sub>
                            <m:sup>
                              <m:r>
                                <a:rPr lang="en-US" sz="1600" i="1">
                                  <a:solidFill>
                                    <a:srgbClr val="00B050"/>
                                  </a:solidFill>
                                  <a:latin typeface="Cambria Math" charset="0"/>
                                </a:rPr>
                                <m:t>𝑛</m:t>
                              </m:r>
                            </m:sup>
                            <m:e>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𝑤</m:t>
                                  </m:r>
                                </m:e>
                                <m:sub>
                                  <m:r>
                                    <a:rPr lang="en-US" sz="1600" i="1">
                                      <a:solidFill>
                                        <a:srgbClr val="00B050"/>
                                      </a:solidFill>
                                      <a:latin typeface="Cambria Math" charset="0"/>
                                    </a:rPr>
                                    <m:t>1</m:t>
                                  </m:r>
                                  <m:r>
                                    <a:rPr lang="en-US" sz="1600" i="1">
                                      <a:solidFill>
                                        <a:srgbClr val="00B050"/>
                                      </a:solidFill>
                                      <a:latin typeface="Cambria Math" charset="0"/>
                                    </a:rPr>
                                    <m:t>𝑖</m:t>
                                  </m:r>
                                  <m:r>
                                    <a:rPr lang="en-US" sz="1600" i="1">
                                      <a:solidFill>
                                        <a:srgbClr val="00B050"/>
                                      </a:solidFill>
                                      <a:latin typeface="Cambria Math" charset="0"/>
                                    </a:rPr>
                                    <m:t>𝑗</m:t>
                                  </m:r>
                                </m:sub>
                              </m:sSub>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𝑥</m:t>
                                  </m:r>
                                </m:e>
                                <m:sub>
                                  <m:r>
                                    <a:rPr lang="en-US" sz="1600" i="1">
                                      <a:solidFill>
                                        <a:srgbClr val="00B050"/>
                                      </a:solidFill>
                                      <a:latin typeface="Cambria Math" charset="0"/>
                                    </a:rPr>
                                    <m:t>𝑖</m:t>
                                  </m:r>
                                </m:sub>
                              </m:sSub>
                            </m:e>
                          </m:nary>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𝑏</m:t>
                              </m:r>
                            </m:e>
                            <m:sub>
                              <m:r>
                                <a:rPr lang="en-US" sz="1600" i="1">
                                  <a:solidFill>
                                    <a:srgbClr val="00B050"/>
                                  </a:solidFill>
                                  <a:latin typeface="Cambria Math" charset="0"/>
                                </a:rPr>
                                <m:t>1</m:t>
                              </m:r>
                            </m:sub>
                          </m:sSub>
                        </m:oMath>
                      </m:oMathPara>
                    </a14:m>
                    <a:endParaRPr lang="en-US" sz="1600" dirty="0">
                      <a:solidFill>
                        <a:srgbClr val="00B050"/>
                      </a:solidFill>
                    </a:endParaRPr>
                  </a:p>
                </p:txBody>
              </p:sp>
            </mc:Choice>
            <mc:Fallback>
              <p:sp>
                <p:nvSpPr>
                  <p:cNvPr id="96" name="Rectangle 95">
                    <a:extLst>
                      <a:ext uri="{FF2B5EF4-FFF2-40B4-BE49-F238E27FC236}">
                        <a16:creationId xmlns:a16="http://schemas.microsoft.com/office/drawing/2014/main" id="{090563CF-759F-8250-D7CC-1132E131E83A}"/>
                      </a:ext>
                    </a:extLst>
                  </p:cNvPr>
                  <p:cNvSpPr>
                    <a:spLocks noRot="1" noChangeAspect="1" noMove="1" noResize="1" noEditPoints="1" noAdjustHandles="1" noChangeArrowheads="1" noChangeShapeType="1" noTextEdit="1"/>
                  </p:cNvSpPr>
                  <p:nvPr/>
                </p:nvSpPr>
                <p:spPr>
                  <a:xfrm>
                    <a:off x="1503362" y="769463"/>
                    <a:ext cx="1661128" cy="452961"/>
                  </a:xfrm>
                  <a:prstGeom prst="rect">
                    <a:avLst/>
                  </a:prstGeom>
                  <a:blipFill>
                    <a:blip r:embed="rId17"/>
                    <a:stretch>
                      <a:fillRect/>
                    </a:stretch>
                  </a:blipFill>
                </p:spPr>
                <p:txBody>
                  <a:bodyPr/>
                  <a:lstStyle/>
                  <a:p>
                    <a:r>
                      <a:rPr lang="zh-CN" altLang="en-US">
                        <a:noFill/>
                      </a:rPr>
                      <a:t> </a:t>
                    </a:r>
                  </a:p>
                </p:txBody>
              </p:sp>
            </mc:Fallback>
          </mc:AlternateContent>
        </p:grpSp>
        <p:grpSp>
          <p:nvGrpSpPr>
            <p:cNvPr id="97" name="Group 96">
              <a:extLst>
                <a:ext uri="{FF2B5EF4-FFF2-40B4-BE49-F238E27FC236}">
                  <a16:creationId xmlns:a16="http://schemas.microsoft.com/office/drawing/2014/main" id="{8C49A694-2E6E-30DD-1CDD-A711C3673710}"/>
                </a:ext>
              </a:extLst>
            </p:cNvPr>
            <p:cNvGrpSpPr/>
            <p:nvPr/>
          </p:nvGrpSpPr>
          <p:grpSpPr>
            <a:xfrm>
              <a:off x="3241280" y="732508"/>
              <a:ext cx="1852564" cy="2235712"/>
              <a:chOff x="3774073" y="998765"/>
              <a:chExt cx="1852564" cy="2235712"/>
            </a:xfrm>
          </p:grpSpPr>
          <p:sp>
            <p:nvSpPr>
              <p:cNvPr id="98" name="Rectangle 97">
                <a:extLst>
                  <a:ext uri="{FF2B5EF4-FFF2-40B4-BE49-F238E27FC236}">
                    <a16:creationId xmlns:a16="http://schemas.microsoft.com/office/drawing/2014/main" id="{F9F8CFB1-E5CF-18BB-3FAB-71FDC11EEFFB}"/>
                  </a:ext>
                </a:extLst>
              </p:cNvPr>
              <p:cNvSpPr/>
              <p:nvPr/>
            </p:nvSpPr>
            <p:spPr>
              <a:xfrm>
                <a:off x="3774073" y="2865147"/>
                <a:ext cx="1852564"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99" name="Rectangle 98">
                    <a:extLst>
                      <a:ext uri="{FF2B5EF4-FFF2-40B4-BE49-F238E27FC236}">
                        <a16:creationId xmlns:a16="http://schemas.microsoft.com/office/drawing/2014/main" id="{D1B44EEB-E030-3192-7135-AD8468433B49}"/>
                      </a:ext>
                    </a:extLst>
                  </p:cNvPr>
                  <p:cNvSpPr/>
                  <p:nvPr/>
                </p:nvSpPr>
                <p:spPr>
                  <a:xfrm>
                    <a:off x="3916793" y="998765"/>
                    <a:ext cx="1369751"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𝑖</m:t>
                              </m:r>
                            </m:sub>
                          </m:sSub>
                          <m:r>
                            <a:rPr lang="en-US" sz="1600" i="1">
                              <a:solidFill>
                                <a:srgbClr val="00B050"/>
                              </a:solidFill>
                              <a:latin typeface="Cambria Math" charset="0"/>
                            </a:rPr>
                            <m:t>= </m:t>
                          </m:r>
                          <m:r>
                            <a:rPr lang="en-US" sz="1600" i="1">
                              <a:solidFill>
                                <a:srgbClr val="00B050"/>
                              </a:solidFill>
                              <a:latin typeface="Cambria Math" charset="0"/>
                            </a:rPr>
                            <m:t>𝑆𝑖𝑔𝑚𝑜𝑖𝑑</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r>
                            <a:rPr lang="en-US" sz="1600" i="1">
                              <a:solidFill>
                                <a:srgbClr val="00B050"/>
                              </a:solidFill>
                              <a:latin typeface="Cambria Math" charset="0"/>
                            </a:rPr>
                            <m:t>)</m:t>
                          </m:r>
                        </m:oMath>
                      </m:oMathPara>
                    </a14:m>
                    <a:endParaRPr lang="en-US" sz="1600" dirty="0">
                      <a:solidFill>
                        <a:srgbClr val="00B050"/>
                      </a:solidFill>
                    </a:endParaRPr>
                  </a:p>
                </p:txBody>
              </p:sp>
            </mc:Choice>
            <mc:Fallback>
              <p:sp>
                <p:nvSpPr>
                  <p:cNvPr id="99" name="Rectangle 98">
                    <a:extLst>
                      <a:ext uri="{FF2B5EF4-FFF2-40B4-BE49-F238E27FC236}">
                        <a16:creationId xmlns:a16="http://schemas.microsoft.com/office/drawing/2014/main" id="{D1B44EEB-E030-3192-7135-AD8468433B49}"/>
                      </a:ext>
                    </a:extLst>
                  </p:cNvPr>
                  <p:cNvSpPr>
                    <a:spLocks noRot="1" noChangeAspect="1" noMove="1" noResize="1" noEditPoints="1" noAdjustHandles="1" noChangeArrowheads="1" noChangeShapeType="1" noTextEdit="1"/>
                  </p:cNvSpPr>
                  <p:nvPr/>
                </p:nvSpPr>
                <p:spPr>
                  <a:xfrm>
                    <a:off x="3916793" y="998765"/>
                    <a:ext cx="1369751" cy="253916"/>
                  </a:xfrm>
                  <a:prstGeom prst="rect">
                    <a:avLst/>
                  </a:prstGeom>
                  <a:blipFill>
                    <a:blip r:embed="rId18"/>
                    <a:stretch>
                      <a:fillRect b="-8929"/>
                    </a:stretch>
                  </a:blipFill>
                </p:spPr>
                <p:txBody>
                  <a:bodyPr/>
                  <a:lstStyle/>
                  <a:p>
                    <a:r>
                      <a:rPr lang="zh-CN" altLang="en-US">
                        <a:noFill/>
                      </a:rPr>
                      <a:t> </a:t>
                    </a:r>
                  </a:p>
                </p:txBody>
              </p:sp>
            </mc:Fallback>
          </mc:AlternateContent>
        </p:grpSp>
        <p:grpSp>
          <p:nvGrpSpPr>
            <p:cNvPr id="100" name="Group 99">
              <a:extLst>
                <a:ext uri="{FF2B5EF4-FFF2-40B4-BE49-F238E27FC236}">
                  <a16:creationId xmlns:a16="http://schemas.microsoft.com/office/drawing/2014/main" id="{3BB0DFFF-B0D9-0B25-6EB8-32F400C3E316}"/>
                </a:ext>
              </a:extLst>
            </p:cNvPr>
            <p:cNvGrpSpPr/>
            <p:nvPr/>
          </p:nvGrpSpPr>
          <p:grpSpPr>
            <a:xfrm>
              <a:off x="4379582" y="1365749"/>
              <a:ext cx="2221856" cy="1670812"/>
              <a:chOff x="5013051" y="1406230"/>
              <a:chExt cx="2221856" cy="1670812"/>
            </a:xfrm>
          </p:grpSpPr>
          <p:sp>
            <p:nvSpPr>
              <p:cNvPr id="101" name="Rectangle 100">
                <a:extLst>
                  <a:ext uri="{FF2B5EF4-FFF2-40B4-BE49-F238E27FC236}">
                    <a16:creationId xmlns:a16="http://schemas.microsoft.com/office/drawing/2014/main" id="{26115499-B255-227C-AD47-1EB5B1D1E484}"/>
                  </a:ext>
                </a:extLst>
              </p:cNvPr>
              <p:cNvSpPr/>
              <p:nvPr/>
            </p:nvSpPr>
            <p:spPr>
              <a:xfrm>
                <a:off x="5013051" y="2707712"/>
                <a:ext cx="2219587"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2" name="Rectangle 101">
                    <a:extLst>
                      <a:ext uri="{FF2B5EF4-FFF2-40B4-BE49-F238E27FC236}">
                        <a16:creationId xmlns:a16="http://schemas.microsoft.com/office/drawing/2014/main" id="{02627F7E-991B-DDE9-EB16-94CBE8D1E36E}"/>
                      </a:ext>
                    </a:extLst>
                  </p:cNvPr>
                  <p:cNvSpPr/>
                  <p:nvPr/>
                </p:nvSpPr>
                <p:spPr>
                  <a:xfrm>
                    <a:off x="5625813" y="1406230"/>
                    <a:ext cx="1609094" cy="4322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charset="0"/>
                                </a:rPr>
                                <m:t>1</m:t>
                              </m:r>
                            </m:sub>
                          </m:sSub>
                          <m:r>
                            <a:rPr lang="en-US" sz="1600" i="1">
                              <a:solidFill>
                                <a:srgbClr val="00B050"/>
                              </a:solidFill>
                              <a:latin typeface="Cambria Math" charset="0"/>
                            </a:rPr>
                            <m:t>=</m:t>
                          </m:r>
                          <m:nary>
                            <m:naryPr>
                              <m:chr m:val="∑"/>
                              <m:limLoc m:val="subSup"/>
                              <m:ctrlPr>
                                <a:rPr lang="en-US" sz="1600" i="1">
                                  <a:solidFill>
                                    <a:srgbClr val="00B050"/>
                                  </a:solidFill>
                                  <a:latin typeface="Cambria Math" panose="02040503050406030204" pitchFamily="18" charset="0"/>
                                </a:rPr>
                              </m:ctrlPr>
                            </m:naryPr>
                            <m:sub>
                              <m:r>
                                <m:rPr>
                                  <m:brk m:alnAt="25"/>
                                </m:rPr>
                                <a:rPr lang="en-US" sz="1600" i="1">
                                  <a:solidFill>
                                    <a:srgbClr val="00B050"/>
                                  </a:solidFill>
                                  <a:latin typeface="Cambria Math" charset="0"/>
                                </a:rPr>
                                <m:t>𝑖</m:t>
                              </m:r>
                              <m:r>
                                <a:rPr lang="en-US" sz="1600" i="1">
                                  <a:solidFill>
                                    <a:srgbClr val="00B050"/>
                                  </a:solidFill>
                                  <a:latin typeface="Cambria Math" charset="0"/>
                                </a:rPr>
                                <m:t>=0</m:t>
                              </m:r>
                            </m:sub>
                            <m:sup>
                              <m:r>
                                <a:rPr lang="en-US" sz="1600" i="1">
                                  <a:solidFill>
                                    <a:srgbClr val="00B050"/>
                                  </a:solidFill>
                                  <a:latin typeface="Cambria Math" charset="0"/>
                                </a:rPr>
                                <m:t>𝑛</m:t>
                              </m:r>
                            </m:sup>
                            <m:e>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𝑤</m:t>
                                  </m:r>
                                </m:e>
                                <m:sub>
                                  <m:r>
                                    <a:rPr lang="en-US" sz="1600" i="1">
                                      <a:solidFill>
                                        <a:srgbClr val="00B050"/>
                                      </a:solidFill>
                                      <a:latin typeface="Cambria Math" charset="0"/>
                                    </a:rPr>
                                    <m:t>2</m:t>
                                  </m:r>
                                  <m:r>
                                    <a:rPr lang="en-US" sz="1600" i="1">
                                      <a:solidFill>
                                        <a:srgbClr val="00B050"/>
                                      </a:solidFill>
                                      <a:latin typeface="Cambria Math" charset="0"/>
                                    </a:rPr>
                                    <m:t>𝑖</m:t>
                                  </m:r>
                                </m:sub>
                              </m:sSub>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𝑖</m:t>
                                  </m:r>
                                </m:sub>
                              </m:sSub>
                            </m:e>
                          </m:nary>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𝑏</m:t>
                              </m:r>
                            </m:e>
                            <m:sub>
                              <m:r>
                                <a:rPr lang="en-US" sz="1600" i="1">
                                  <a:solidFill>
                                    <a:srgbClr val="00B050"/>
                                  </a:solidFill>
                                  <a:latin typeface="Cambria Math" charset="0"/>
                                </a:rPr>
                                <m:t>2</m:t>
                              </m:r>
                            </m:sub>
                          </m:sSub>
                        </m:oMath>
                      </m:oMathPara>
                    </a14:m>
                    <a:endParaRPr lang="en-US" sz="1600" dirty="0">
                      <a:solidFill>
                        <a:srgbClr val="00B050"/>
                      </a:solidFill>
                    </a:endParaRPr>
                  </a:p>
                </p:txBody>
              </p:sp>
            </mc:Choice>
            <mc:Fallback>
              <p:sp>
                <p:nvSpPr>
                  <p:cNvPr id="102" name="Rectangle 101">
                    <a:extLst>
                      <a:ext uri="{FF2B5EF4-FFF2-40B4-BE49-F238E27FC236}">
                        <a16:creationId xmlns:a16="http://schemas.microsoft.com/office/drawing/2014/main" id="{02627F7E-991B-DDE9-EB16-94CBE8D1E36E}"/>
                      </a:ext>
                    </a:extLst>
                  </p:cNvPr>
                  <p:cNvSpPr>
                    <a:spLocks noRot="1" noChangeAspect="1" noMove="1" noResize="1" noEditPoints="1" noAdjustHandles="1" noChangeArrowheads="1" noChangeShapeType="1" noTextEdit="1"/>
                  </p:cNvSpPr>
                  <p:nvPr/>
                </p:nvSpPr>
                <p:spPr>
                  <a:xfrm>
                    <a:off x="5625813" y="1406230"/>
                    <a:ext cx="1609094" cy="432234"/>
                  </a:xfrm>
                  <a:prstGeom prst="rect">
                    <a:avLst/>
                  </a:prstGeom>
                  <a:blipFill>
                    <a:blip r:embed="rId19"/>
                    <a:stretch>
                      <a:fillRect/>
                    </a:stretch>
                  </a:blipFill>
                </p:spPr>
                <p:txBody>
                  <a:bodyPr/>
                  <a:lstStyle/>
                  <a:p>
                    <a:r>
                      <a:rPr lang="zh-CN" altLang="en-US">
                        <a:noFill/>
                      </a:rPr>
                      <a:t> </a:t>
                    </a:r>
                  </a:p>
                </p:txBody>
              </p:sp>
            </mc:Fallback>
          </mc:AlternateContent>
        </p:grpSp>
        <p:grpSp>
          <p:nvGrpSpPr>
            <p:cNvPr id="103" name="Group 102">
              <a:extLst>
                <a:ext uri="{FF2B5EF4-FFF2-40B4-BE49-F238E27FC236}">
                  <a16:creationId xmlns:a16="http://schemas.microsoft.com/office/drawing/2014/main" id="{D356A184-031E-E7AB-3C17-3E21D55E8C40}"/>
                </a:ext>
              </a:extLst>
            </p:cNvPr>
            <p:cNvGrpSpPr/>
            <p:nvPr/>
          </p:nvGrpSpPr>
          <p:grpSpPr>
            <a:xfrm>
              <a:off x="6404156" y="1771052"/>
              <a:ext cx="1466232" cy="1174615"/>
              <a:chOff x="7357903" y="1873073"/>
              <a:chExt cx="1466232" cy="1174615"/>
            </a:xfrm>
          </p:grpSpPr>
          <p:sp>
            <p:nvSpPr>
              <p:cNvPr id="104" name="Rectangle 103">
                <a:extLst>
                  <a:ext uri="{FF2B5EF4-FFF2-40B4-BE49-F238E27FC236}">
                    <a16:creationId xmlns:a16="http://schemas.microsoft.com/office/drawing/2014/main" id="{F717B58A-BE4A-1407-87B5-A5C96D5C8F1F}"/>
                  </a:ext>
                </a:extLst>
              </p:cNvPr>
              <p:cNvSpPr/>
              <p:nvPr/>
            </p:nvSpPr>
            <p:spPr>
              <a:xfrm>
                <a:off x="7357903" y="2678358"/>
                <a:ext cx="1466232"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5" name="Rectangle 104">
                    <a:extLst>
                      <a:ext uri="{FF2B5EF4-FFF2-40B4-BE49-F238E27FC236}">
                        <a16:creationId xmlns:a16="http://schemas.microsoft.com/office/drawing/2014/main" id="{6F14A6EF-81EE-3AC8-00EF-420191B5F037}"/>
                      </a:ext>
                    </a:extLst>
                  </p:cNvPr>
                  <p:cNvSpPr/>
                  <p:nvPr/>
                </p:nvSpPr>
                <p:spPr>
                  <a:xfrm>
                    <a:off x="7400562" y="1873073"/>
                    <a:ext cx="1411636" cy="2539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𝑦</m:t>
                              </m:r>
                            </m:e>
                            <m:sub>
                              <m:r>
                                <a:rPr lang="en-US" sz="1600" i="1">
                                  <a:solidFill>
                                    <a:srgbClr val="00B050"/>
                                  </a:solidFill>
                                  <a:latin typeface="Cambria Math" charset="0"/>
                                </a:rPr>
                                <m:t>1</m:t>
                              </m:r>
                            </m:sub>
                          </m:sSub>
                          <m:r>
                            <a:rPr lang="en-US" sz="1600" i="1">
                              <a:solidFill>
                                <a:srgbClr val="00B050"/>
                              </a:solidFill>
                              <a:latin typeface="Cambria Math" charset="0"/>
                            </a:rPr>
                            <m:t>= </m:t>
                          </m:r>
                          <m:r>
                            <a:rPr lang="en-US" sz="1600" i="1">
                              <a:solidFill>
                                <a:srgbClr val="00B050"/>
                              </a:solidFill>
                              <a:latin typeface="Cambria Math" charset="0"/>
                            </a:rPr>
                            <m:t>𝑆𝑖𝑔𝑚𝑜𝑖𝑑</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panose="02040503050406030204" pitchFamily="18" charset="0"/>
                                </a:rPr>
                                <m:t>1</m:t>
                              </m:r>
                            </m:sub>
                          </m:sSub>
                          <m:r>
                            <a:rPr lang="en-US" sz="1600" i="1">
                              <a:solidFill>
                                <a:srgbClr val="00B050"/>
                              </a:solidFill>
                              <a:latin typeface="Cambria Math" charset="0"/>
                            </a:rPr>
                            <m:t>)</m:t>
                          </m:r>
                        </m:oMath>
                      </m:oMathPara>
                    </a14:m>
                    <a:endParaRPr lang="en-US" sz="1600" dirty="0">
                      <a:solidFill>
                        <a:srgbClr val="00B050"/>
                      </a:solidFill>
                    </a:endParaRPr>
                  </a:p>
                </p:txBody>
              </p:sp>
            </mc:Choice>
            <mc:Fallback>
              <p:sp>
                <p:nvSpPr>
                  <p:cNvPr id="105" name="Rectangle 104">
                    <a:extLst>
                      <a:ext uri="{FF2B5EF4-FFF2-40B4-BE49-F238E27FC236}">
                        <a16:creationId xmlns:a16="http://schemas.microsoft.com/office/drawing/2014/main" id="{6F14A6EF-81EE-3AC8-00EF-420191B5F037}"/>
                      </a:ext>
                    </a:extLst>
                  </p:cNvPr>
                  <p:cNvSpPr>
                    <a:spLocks noRot="1" noChangeAspect="1" noMove="1" noResize="1" noEditPoints="1" noAdjustHandles="1" noChangeArrowheads="1" noChangeShapeType="1" noTextEdit="1"/>
                  </p:cNvSpPr>
                  <p:nvPr/>
                </p:nvSpPr>
                <p:spPr>
                  <a:xfrm>
                    <a:off x="7400562" y="1873073"/>
                    <a:ext cx="1411636" cy="253916"/>
                  </a:xfrm>
                  <a:prstGeom prst="rect">
                    <a:avLst/>
                  </a:prstGeom>
                  <a:blipFill>
                    <a:blip r:embed="rId20"/>
                    <a:stretch>
                      <a:fillRect b="-8929"/>
                    </a:stretch>
                  </a:blipFill>
                </p:spPr>
                <p:txBody>
                  <a:bodyPr/>
                  <a:lstStyle/>
                  <a:p>
                    <a:r>
                      <a:rPr lang="zh-CN" altLang="en-US">
                        <a:noFill/>
                      </a:rPr>
                      <a:t> </a:t>
                    </a:r>
                  </a:p>
                </p:txBody>
              </p:sp>
            </mc:Fallback>
          </mc:AlternateContent>
        </p:grpSp>
        <p:grpSp>
          <p:nvGrpSpPr>
            <p:cNvPr id="106" name="Group 105">
              <a:extLst>
                <a:ext uri="{FF2B5EF4-FFF2-40B4-BE49-F238E27FC236}">
                  <a16:creationId xmlns:a16="http://schemas.microsoft.com/office/drawing/2014/main" id="{ECFBA9F0-0CF8-2988-453A-2B480A32FB37}"/>
                </a:ext>
              </a:extLst>
            </p:cNvPr>
            <p:cNvGrpSpPr/>
            <p:nvPr/>
          </p:nvGrpSpPr>
          <p:grpSpPr>
            <a:xfrm>
              <a:off x="7331910" y="2654307"/>
              <a:ext cx="1298937" cy="1138780"/>
              <a:chOff x="7357903" y="2788780"/>
              <a:chExt cx="1410123" cy="1273989"/>
            </a:xfrm>
          </p:grpSpPr>
          <p:sp>
            <p:nvSpPr>
              <p:cNvPr id="107" name="Rectangle 106">
                <a:extLst>
                  <a:ext uri="{FF2B5EF4-FFF2-40B4-BE49-F238E27FC236}">
                    <a16:creationId xmlns:a16="http://schemas.microsoft.com/office/drawing/2014/main" id="{2106341E-1DB8-5332-8B5E-297FB1921E07}"/>
                  </a:ext>
                </a:extLst>
              </p:cNvPr>
              <p:cNvSpPr/>
              <p:nvPr/>
            </p:nvSpPr>
            <p:spPr>
              <a:xfrm>
                <a:off x="7357903" y="2788780"/>
                <a:ext cx="1410123" cy="413181"/>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8A46DB93-387D-D2C9-3ECA-FF57EC43868C}"/>
                      </a:ext>
                    </a:extLst>
                  </p:cNvPr>
                  <p:cNvSpPr/>
                  <p:nvPr/>
                </p:nvSpPr>
                <p:spPr>
                  <a:xfrm>
                    <a:off x="7357903" y="3778706"/>
                    <a:ext cx="1330691" cy="284063"/>
                  </a:xfrm>
                  <a:prstGeom prst="rect">
                    <a:avLst/>
                  </a:prstGeom>
                </p:spPr>
                <p:txBody>
                  <a:bodyPr wrap="none">
                    <a:spAutoFit/>
                  </a:bodyPr>
                  <a:lstStyle/>
                  <a:p>
                    <a14:m>
                      <m:oMath xmlns:m="http://schemas.openxmlformats.org/officeDocument/2006/math">
                        <m:r>
                          <a:rPr lang="en-US" sz="1600" i="1">
                            <a:solidFill>
                              <a:srgbClr val="00B050"/>
                            </a:solidFill>
                            <a:latin typeface="Cambria Math" charset="0"/>
                          </a:rPr>
                          <m:t>𝐿𝑜𝑠𝑠</m:t>
                        </m:r>
                        <m:r>
                          <a:rPr lang="en-US" sz="1600" i="1">
                            <a:solidFill>
                              <a:srgbClr val="00B050"/>
                            </a:solidFill>
                            <a:latin typeface="Cambria Math" charset="0"/>
                          </a:rPr>
                          <m:t>=</m:t>
                        </m:r>
                        <m:r>
                          <a:rPr lang="en-US" sz="1600" i="1">
                            <a:solidFill>
                              <a:srgbClr val="00B050"/>
                            </a:solidFill>
                            <a:latin typeface="Cambria Math" charset="0"/>
                          </a:rPr>
                          <m:t>𝐿</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𝑦</m:t>
                            </m:r>
                          </m:e>
                          <m:sub>
                            <m:r>
                              <a:rPr lang="en-US" sz="1600" i="1">
                                <a:solidFill>
                                  <a:srgbClr val="00B050"/>
                                </a:solidFill>
                                <a:latin typeface="Cambria Math" charset="0"/>
                              </a:rPr>
                              <m:t>1</m:t>
                            </m:r>
                          </m:sub>
                        </m:sSub>
                        <m:r>
                          <a:rPr lang="en-US" sz="1600" i="1">
                            <a:solidFill>
                              <a:srgbClr val="00B050"/>
                            </a:solidFill>
                            <a:latin typeface="Cambria Math" charset="0"/>
                          </a:rPr>
                          <m:t>,</m:t>
                        </m:r>
                      </m:oMath>
                    </a14:m>
                    <a:r>
                      <a:rPr lang="en-US" sz="1600" dirty="0">
                        <a:solidFill>
                          <a:srgbClr val="00B050"/>
                        </a:solidFill>
                      </a:rPr>
                      <a:t> </a:t>
                    </a:r>
                    <a14:m>
                      <m:oMath xmlns:m="http://schemas.openxmlformats.org/officeDocument/2006/math">
                        <m:sSub>
                          <m:sSubPr>
                            <m:ctrlPr>
                              <a:rPr lang="en-US" sz="1600" i="1">
                                <a:solidFill>
                                  <a:srgbClr val="00B050"/>
                                </a:solidFill>
                                <a:latin typeface="Cambria Math" panose="02040503050406030204" pitchFamily="18" charset="0"/>
                              </a:rPr>
                            </m:ctrlPr>
                          </m:sSubPr>
                          <m:e>
                            <m:acc>
                              <m:accPr>
                                <m:chr m:val="̂"/>
                                <m:ctrlPr>
                                  <a:rPr lang="en-US" sz="1600" i="1">
                                    <a:solidFill>
                                      <a:srgbClr val="00B050"/>
                                    </a:solidFill>
                                    <a:latin typeface="Cambria Math" panose="02040503050406030204" pitchFamily="18" charset="0"/>
                                  </a:rPr>
                                </m:ctrlPr>
                              </m:accPr>
                              <m:e>
                                <m:r>
                                  <a:rPr lang="en-US" sz="1600" i="1">
                                    <a:solidFill>
                                      <a:srgbClr val="00B050"/>
                                    </a:solidFill>
                                    <a:latin typeface="Cambria Math" charset="0"/>
                                  </a:rPr>
                                  <m:t>𝑦</m:t>
                                </m:r>
                              </m:e>
                            </m:acc>
                          </m:e>
                          <m:sub>
                            <m:r>
                              <a:rPr lang="en-US" sz="1600" i="1">
                                <a:solidFill>
                                  <a:srgbClr val="00B050"/>
                                </a:solidFill>
                                <a:latin typeface="Cambria Math" charset="0"/>
                              </a:rPr>
                              <m:t>1</m:t>
                            </m:r>
                          </m:sub>
                        </m:sSub>
                        <m:r>
                          <a:rPr lang="en-US" sz="1600" i="1">
                            <a:solidFill>
                              <a:srgbClr val="00B050"/>
                            </a:solidFill>
                            <a:latin typeface="Cambria Math" charset="0"/>
                          </a:rPr>
                          <m:t>)</m:t>
                        </m:r>
                      </m:oMath>
                    </a14:m>
                    <a:endParaRPr lang="en-US" sz="1600" dirty="0">
                      <a:solidFill>
                        <a:srgbClr val="00B050"/>
                      </a:solidFill>
                    </a:endParaRPr>
                  </a:p>
                </p:txBody>
              </p:sp>
            </mc:Choice>
            <mc:Fallback>
              <p:sp>
                <p:nvSpPr>
                  <p:cNvPr id="108" name="Rectangle 107">
                    <a:extLst>
                      <a:ext uri="{FF2B5EF4-FFF2-40B4-BE49-F238E27FC236}">
                        <a16:creationId xmlns:a16="http://schemas.microsoft.com/office/drawing/2014/main" id="{8A46DB93-387D-D2C9-3ECA-FF57EC43868C}"/>
                      </a:ext>
                    </a:extLst>
                  </p:cNvPr>
                  <p:cNvSpPr>
                    <a:spLocks noRot="1" noChangeAspect="1" noMove="1" noResize="1" noEditPoints="1" noAdjustHandles="1" noChangeArrowheads="1" noChangeShapeType="1" noTextEdit="1"/>
                  </p:cNvSpPr>
                  <p:nvPr/>
                </p:nvSpPr>
                <p:spPr>
                  <a:xfrm>
                    <a:off x="7357903" y="3778706"/>
                    <a:ext cx="1330691" cy="284063"/>
                  </a:xfrm>
                  <a:prstGeom prst="rect">
                    <a:avLst/>
                  </a:prstGeom>
                  <a:blipFill>
                    <a:blip r:embed="rId21"/>
                    <a:stretch>
                      <a:fillRect r="-4104" b="-10909"/>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32312690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C9482-21C3-C0D6-06FE-B990477750D7}"/>
            </a:ext>
          </a:extLst>
        </p:cNvPr>
        <p:cNvGrpSpPr/>
        <p:nvPr/>
      </p:nvGrpSpPr>
      <p:grpSpPr>
        <a:xfrm>
          <a:off x="0" y="0"/>
          <a:ext cx="0" cy="0"/>
          <a:chOff x="0" y="0"/>
          <a:chExt cx="0" cy="0"/>
        </a:xfrm>
      </p:grpSpPr>
      <p:sp>
        <p:nvSpPr>
          <p:cNvPr id="27" name="Shape 27">
            <a:extLst>
              <a:ext uri="{FF2B5EF4-FFF2-40B4-BE49-F238E27FC236}">
                <a16:creationId xmlns:a16="http://schemas.microsoft.com/office/drawing/2014/main" id="{F2D152DE-0079-DC8C-DF88-032081FA205F}"/>
              </a:ext>
            </a:extLst>
          </p:cNvPr>
          <p:cNvSpPr>
            <a:spLocks noGrp="1"/>
          </p:cNvSpPr>
          <p:nvPr>
            <p:ph type="sldNum" sz="quarter" idx="4294967295"/>
          </p:nvPr>
        </p:nvSpPr>
        <p:spPr>
          <a:xfrm>
            <a:off x="9216522" y="6471569"/>
            <a:ext cx="2844801" cy="375921"/>
          </a:xfrm>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733">
                <a:solidFill>
                  <a:srgbClr val="FFFFFF"/>
                </a:solidFill>
              </a:rPr>
              <a:t>7</a:t>
            </a:fld>
            <a:endParaRPr sz="1733" dirty="0">
              <a:solidFill>
                <a:srgbClr val="FFFFFF"/>
              </a:solidFill>
            </a:endParaRPr>
          </a:p>
        </p:txBody>
      </p:sp>
      <p:sp>
        <p:nvSpPr>
          <p:cNvPr id="28" name="Shape 28">
            <a:extLst>
              <a:ext uri="{FF2B5EF4-FFF2-40B4-BE49-F238E27FC236}">
                <a16:creationId xmlns:a16="http://schemas.microsoft.com/office/drawing/2014/main" id="{F212E019-339B-91FF-3FC8-FEDDF8C1B428}"/>
              </a:ext>
            </a:extLst>
          </p:cNvPr>
          <p:cNvSpPr/>
          <p:nvPr/>
        </p:nvSpPr>
        <p:spPr>
          <a:xfrm>
            <a:off x="-67734" y="342232"/>
            <a:ext cx="12259735" cy="778933"/>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defRPr sz="3200">
                <a:solidFill>
                  <a:srgbClr val="215380"/>
                </a:solidFill>
                <a:latin typeface="+mn-lt"/>
                <a:ea typeface="+mn-ea"/>
                <a:cs typeface="+mn-cs"/>
                <a:sym typeface="Helvetica"/>
              </a:defRPr>
            </a:lvl1pPr>
          </a:lstStyle>
          <a:p>
            <a:pPr lvl="0">
              <a:defRPr sz="1800">
                <a:solidFill>
                  <a:srgbClr val="000000"/>
                </a:solidFill>
              </a:defRPr>
            </a:pPr>
            <a:r>
              <a:rPr lang="en-US" sz="4267" dirty="0"/>
              <a:t>N-layer Perceptron (MLP) + </a:t>
            </a:r>
            <a:r>
              <a:rPr lang="en-US" sz="4267" dirty="0" err="1"/>
              <a:t>Softmax</a:t>
            </a:r>
            <a:endParaRPr sz="4267" dirty="0"/>
          </a:p>
        </p:txBody>
      </p:sp>
      <p:grpSp>
        <p:nvGrpSpPr>
          <p:cNvPr id="10" name="Group 9">
            <a:extLst>
              <a:ext uri="{FF2B5EF4-FFF2-40B4-BE49-F238E27FC236}">
                <a16:creationId xmlns:a16="http://schemas.microsoft.com/office/drawing/2014/main" id="{16BC1F81-B0EE-BEC7-3F44-85530796095F}"/>
              </a:ext>
            </a:extLst>
          </p:cNvPr>
          <p:cNvGrpSpPr/>
          <p:nvPr/>
        </p:nvGrpSpPr>
        <p:grpSpPr>
          <a:xfrm>
            <a:off x="4978206" y="1319143"/>
            <a:ext cx="1773819" cy="410431"/>
            <a:chOff x="3075302" y="1571799"/>
            <a:chExt cx="1330364" cy="307823"/>
          </a:xfrm>
        </p:grpSpPr>
        <p:sp>
          <p:nvSpPr>
            <p:cNvPr id="12" name="TextBox 11">
              <a:extLst>
                <a:ext uri="{FF2B5EF4-FFF2-40B4-BE49-F238E27FC236}">
                  <a16:creationId xmlns:a16="http://schemas.microsoft.com/office/drawing/2014/main" id="{0A33EEC5-F4AD-7888-8DB3-3E6BA040BB9D}"/>
                </a:ext>
              </a:extLst>
            </p:cNvPr>
            <p:cNvSpPr txBox="1"/>
            <p:nvPr/>
          </p:nvSpPr>
          <p:spPr>
            <a:xfrm>
              <a:off x="3601601" y="1571799"/>
              <a:ext cx="804065" cy="3078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l" defTabSz="609585" rtl="0" latinLnBrk="1" hangingPunct="0"/>
              <a:r>
                <a:rPr lang="en-US" sz="1867" dirty="0">
                  <a:solidFill>
                    <a:srgbClr val="7030A0"/>
                  </a:solidFill>
                </a:rPr>
                <a:t>[1    0    0]</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A77EF13-A413-D361-7CE2-AD3B48206894}"/>
                    </a:ext>
                  </a:extLst>
                </p:cNvPr>
                <p:cNvSpPr txBox="1"/>
                <p:nvPr/>
              </p:nvSpPr>
              <p:spPr>
                <a:xfrm>
                  <a:off x="3075302" y="1601240"/>
                  <a:ext cx="431128" cy="24617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l" defTabSz="609585" rtl="0" latinLnBrk="1" hangingPunct="0"/>
                  <a14:m>
                    <m:oMathPara xmlns:m="http://schemas.openxmlformats.org/officeDocument/2006/math">
                      <m:oMathParaPr>
                        <m:jc m:val="centerGroup"/>
                      </m:oMathParaPr>
                      <m:oMath xmlns:m="http://schemas.openxmlformats.org/officeDocument/2006/math">
                        <m:sSub>
                          <m:sSubPr>
                            <m:ctrlPr>
                              <a:rPr lang="en-US" sz="2133" i="1">
                                <a:solidFill>
                                  <a:srgbClr val="000000"/>
                                </a:solidFill>
                                <a:latin typeface="Cambria Math" panose="02040503050406030204" pitchFamily="18" charset="0"/>
                              </a:rPr>
                            </m:ctrlPr>
                          </m:sSubPr>
                          <m:e>
                            <m:r>
                              <a:rPr lang="en-US" sz="2133" i="1">
                                <a:solidFill>
                                  <a:srgbClr val="000000"/>
                                </a:solidFill>
                                <a:latin typeface="Cambria Math" charset="0"/>
                              </a:rPr>
                              <m:t>𝑦</m:t>
                            </m:r>
                          </m:e>
                          <m:sub>
                            <m:r>
                              <a:rPr lang="en-US" sz="2133" i="1">
                                <a:solidFill>
                                  <a:srgbClr val="000000"/>
                                </a:solidFill>
                                <a:latin typeface="Cambria Math" charset="0"/>
                              </a:rPr>
                              <m:t>𝑖</m:t>
                            </m:r>
                          </m:sub>
                        </m:sSub>
                        <m:r>
                          <a:rPr lang="en-US" sz="2133" i="1">
                            <a:solidFill>
                              <a:srgbClr val="000000"/>
                            </a:solidFill>
                            <a:latin typeface="Cambria Math" charset="0"/>
                          </a:rPr>
                          <m:t>=</m:t>
                        </m:r>
                      </m:oMath>
                    </m:oMathPara>
                  </a14:m>
                  <a:endParaRPr lang="en-US" sz="2133" dirty="0">
                    <a:solidFill>
                      <a:srgbClr val="000000"/>
                    </a:solidFill>
                  </a:endParaRPr>
                </a:p>
              </p:txBody>
            </p:sp>
          </mc:Choice>
          <mc:Fallback>
            <p:sp>
              <p:nvSpPr>
                <p:cNvPr id="36" name="TextBox 35">
                  <a:extLst>
                    <a:ext uri="{FF2B5EF4-FFF2-40B4-BE49-F238E27FC236}">
                      <a16:creationId xmlns:a16="http://schemas.microsoft.com/office/drawing/2014/main" id="{7A77EF13-A413-D361-7CE2-AD3B48206894}"/>
                    </a:ext>
                  </a:extLst>
                </p:cNvPr>
                <p:cNvSpPr txBox="1">
                  <a:spLocks noRot="1" noChangeAspect="1" noMove="1" noResize="1" noEditPoints="1" noAdjustHandles="1" noChangeArrowheads="1" noChangeShapeType="1" noTextEdit="1"/>
                </p:cNvSpPr>
                <p:nvPr/>
              </p:nvSpPr>
              <p:spPr>
                <a:xfrm>
                  <a:off x="3075302" y="1601240"/>
                  <a:ext cx="431128" cy="246173"/>
                </a:xfrm>
                <a:prstGeom prst="rect">
                  <a:avLst/>
                </a:prstGeom>
                <a:blipFill>
                  <a:blip r:embed="rId2"/>
                  <a:stretch>
                    <a:fillRect l="-10638" r="-5319" b="-22222"/>
                  </a:stretch>
                </a:blipFill>
                <a:ln w="12700" cap="flat">
                  <a:noFill/>
                  <a:miter lim="400000"/>
                </a:ln>
                <a:effectLst/>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375B425C-268B-46EE-E2BB-5A87A446B2CE}"/>
                  </a:ext>
                </a:extLst>
              </p:cNvPr>
              <p:cNvSpPr txBox="1"/>
              <p:nvPr/>
            </p:nvSpPr>
            <p:spPr>
              <a:xfrm>
                <a:off x="499088" y="1368192"/>
                <a:ext cx="2752548" cy="3282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l" defTabSz="609585" rtl="0" latinLnBrk="1" hangingPunct="0"/>
                <a14:m>
                  <m:oMathPara xmlns:m="http://schemas.openxmlformats.org/officeDocument/2006/math">
                    <m:oMathParaPr>
                      <m:jc m:val="centerGroup"/>
                    </m:oMathParaPr>
                    <m:oMath xmlns:m="http://schemas.openxmlformats.org/officeDocument/2006/math">
                      <m:sSub>
                        <m:sSubPr>
                          <m:ctrlPr>
                            <a:rPr lang="en-US" sz="2133" i="1">
                              <a:solidFill>
                                <a:srgbClr val="000000"/>
                              </a:solidFill>
                              <a:latin typeface="Cambria Math" panose="02040503050406030204" pitchFamily="18" charset="0"/>
                            </a:rPr>
                          </m:ctrlPr>
                        </m:sSubPr>
                        <m:e>
                          <m:r>
                            <a:rPr lang="en-US" sz="2133" i="1">
                              <a:solidFill>
                                <a:srgbClr val="000000"/>
                              </a:solidFill>
                              <a:latin typeface="Cambria Math" charset="0"/>
                            </a:rPr>
                            <m:t>𝑥</m:t>
                          </m:r>
                        </m:e>
                        <m:sub>
                          <m:r>
                            <a:rPr lang="en-US" sz="2133" i="1">
                              <a:solidFill>
                                <a:srgbClr val="000000"/>
                              </a:solidFill>
                              <a:latin typeface="Cambria Math" charset="0"/>
                            </a:rPr>
                            <m:t>𝑖</m:t>
                          </m:r>
                        </m:sub>
                      </m:sSub>
                      <m:r>
                        <a:rPr lang="en-US" sz="2133" i="1">
                          <a:solidFill>
                            <a:srgbClr val="000000"/>
                          </a:solidFill>
                          <a:latin typeface="Cambria Math" charset="0"/>
                        </a:rPr>
                        <m:t>=[</m:t>
                      </m:r>
                      <m:sSub>
                        <m:sSubPr>
                          <m:ctrlPr>
                            <a:rPr lang="en-US" sz="2133" i="1">
                              <a:solidFill>
                                <a:srgbClr val="002060"/>
                              </a:solidFill>
                              <a:latin typeface="Cambria Math" panose="02040503050406030204" pitchFamily="18" charset="0"/>
                            </a:rPr>
                          </m:ctrlPr>
                        </m:sSubPr>
                        <m:e>
                          <m:r>
                            <a:rPr lang="en-US" sz="2133" i="1">
                              <a:solidFill>
                                <a:srgbClr val="002060"/>
                              </a:solidFill>
                              <a:latin typeface="Cambria Math" charset="0"/>
                            </a:rPr>
                            <m:t>𝑥</m:t>
                          </m:r>
                        </m:e>
                        <m:sub>
                          <m:r>
                            <a:rPr lang="en-US" sz="2133" i="1">
                              <a:solidFill>
                                <a:srgbClr val="002060"/>
                              </a:solidFill>
                              <a:latin typeface="Cambria Math" charset="0"/>
                            </a:rPr>
                            <m:t>𝑖</m:t>
                          </m:r>
                          <m:r>
                            <a:rPr lang="en-US" sz="2133" i="1">
                              <a:solidFill>
                                <a:srgbClr val="002060"/>
                              </a:solidFill>
                              <a:latin typeface="Cambria Math" charset="0"/>
                            </a:rPr>
                            <m:t>1</m:t>
                          </m:r>
                        </m:sub>
                      </m:sSub>
                      <m:r>
                        <a:rPr lang="en-US" sz="2133" i="1">
                          <a:solidFill>
                            <a:srgbClr val="002060"/>
                          </a:solidFill>
                          <a:latin typeface="Cambria Math" charset="0"/>
                        </a:rPr>
                        <m:t> </m:t>
                      </m:r>
                      <m:sSub>
                        <m:sSubPr>
                          <m:ctrlPr>
                            <a:rPr lang="en-US" sz="2133" i="1">
                              <a:solidFill>
                                <a:srgbClr val="002060"/>
                              </a:solidFill>
                              <a:latin typeface="Cambria Math" panose="02040503050406030204" pitchFamily="18" charset="0"/>
                            </a:rPr>
                          </m:ctrlPr>
                        </m:sSubPr>
                        <m:e>
                          <m:r>
                            <a:rPr lang="en-US" sz="2133" i="1">
                              <a:solidFill>
                                <a:srgbClr val="002060"/>
                              </a:solidFill>
                              <a:latin typeface="Cambria Math" charset="0"/>
                            </a:rPr>
                            <m:t>  </m:t>
                          </m:r>
                          <m:r>
                            <a:rPr lang="en-US" sz="2133" i="1">
                              <a:solidFill>
                                <a:srgbClr val="002060"/>
                              </a:solidFill>
                              <a:latin typeface="Cambria Math" charset="0"/>
                            </a:rPr>
                            <m:t>𝑥</m:t>
                          </m:r>
                        </m:e>
                        <m:sub>
                          <m:r>
                            <a:rPr lang="en-US" sz="2133" i="1">
                              <a:solidFill>
                                <a:srgbClr val="002060"/>
                              </a:solidFill>
                              <a:latin typeface="Cambria Math" charset="0"/>
                            </a:rPr>
                            <m:t>𝑖</m:t>
                          </m:r>
                          <m:r>
                            <a:rPr lang="en-US" sz="2133" i="1">
                              <a:solidFill>
                                <a:srgbClr val="002060"/>
                              </a:solidFill>
                              <a:latin typeface="Cambria Math" charset="0"/>
                            </a:rPr>
                            <m:t>2</m:t>
                          </m:r>
                        </m:sub>
                      </m:sSub>
                      <m:r>
                        <a:rPr lang="en-US" sz="2133" i="1">
                          <a:solidFill>
                            <a:srgbClr val="002060"/>
                          </a:solidFill>
                          <a:latin typeface="Cambria Math" charset="0"/>
                        </a:rPr>
                        <m:t>   </m:t>
                      </m:r>
                      <m:sSub>
                        <m:sSubPr>
                          <m:ctrlPr>
                            <a:rPr lang="en-US" sz="2133" i="1">
                              <a:solidFill>
                                <a:srgbClr val="002060"/>
                              </a:solidFill>
                              <a:latin typeface="Cambria Math" panose="02040503050406030204" pitchFamily="18" charset="0"/>
                            </a:rPr>
                          </m:ctrlPr>
                        </m:sSubPr>
                        <m:e>
                          <m:r>
                            <a:rPr lang="en-US" sz="2133" i="1">
                              <a:solidFill>
                                <a:srgbClr val="002060"/>
                              </a:solidFill>
                              <a:latin typeface="Cambria Math" charset="0"/>
                            </a:rPr>
                            <m:t>𝑥</m:t>
                          </m:r>
                        </m:e>
                        <m:sub>
                          <m:r>
                            <a:rPr lang="en-US" sz="2133" i="1">
                              <a:solidFill>
                                <a:srgbClr val="002060"/>
                              </a:solidFill>
                              <a:latin typeface="Cambria Math" charset="0"/>
                            </a:rPr>
                            <m:t>𝑖</m:t>
                          </m:r>
                          <m:r>
                            <a:rPr lang="en-US" sz="2133" i="1">
                              <a:solidFill>
                                <a:srgbClr val="002060"/>
                              </a:solidFill>
                              <a:latin typeface="Cambria Math" charset="0"/>
                            </a:rPr>
                            <m:t>3</m:t>
                          </m:r>
                        </m:sub>
                      </m:sSub>
                      <m:r>
                        <a:rPr lang="en-US" sz="2133" i="1">
                          <a:solidFill>
                            <a:srgbClr val="002060"/>
                          </a:solidFill>
                          <a:latin typeface="Cambria Math" charset="0"/>
                        </a:rPr>
                        <m:t> </m:t>
                      </m:r>
                      <m:sSub>
                        <m:sSubPr>
                          <m:ctrlPr>
                            <a:rPr lang="en-US" sz="2133" i="1">
                              <a:solidFill>
                                <a:srgbClr val="002060"/>
                              </a:solidFill>
                              <a:latin typeface="Cambria Math" panose="02040503050406030204" pitchFamily="18" charset="0"/>
                            </a:rPr>
                          </m:ctrlPr>
                        </m:sSubPr>
                        <m:e>
                          <m:r>
                            <a:rPr lang="en-US" sz="2133" i="1">
                              <a:solidFill>
                                <a:srgbClr val="002060"/>
                              </a:solidFill>
                              <a:latin typeface="Cambria Math" charset="0"/>
                            </a:rPr>
                            <m:t>  </m:t>
                          </m:r>
                          <m:r>
                            <a:rPr lang="en-US" sz="2133" i="1">
                              <a:solidFill>
                                <a:srgbClr val="002060"/>
                              </a:solidFill>
                              <a:latin typeface="Cambria Math" charset="0"/>
                            </a:rPr>
                            <m:t>𝑥</m:t>
                          </m:r>
                        </m:e>
                        <m:sub>
                          <m:r>
                            <a:rPr lang="en-US" sz="2133" i="1">
                              <a:solidFill>
                                <a:srgbClr val="002060"/>
                              </a:solidFill>
                              <a:latin typeface="Cambria Math" charset="0"/>
                            </a:rPr>
                            <m:t>𝑖</m:t>
                          </m:r>
                          <m:r>
                            <a:rPr lang="en-US" sz="2133" i="1">
                              <a:solidFill>
                                <a:srgbClr val="002060"/>
                              </a:solidFill>
                              <a:latin typeface="Cambria Math" charset="0"/>
                            </a:rPr>
                            <m:t>4</m:t>
                          </m:r>
                        </m:sub>
                      </m:sSub>
                      <m:r>
                        <a:rPr lang="en-US" sz="2133" i="1">
                          <a:solidFill>
                            <a:srgbClr val="000000"/>
                          </a:solidFill>
                          <a:latin typeface="Cambria Math" charset="0"/>
                        </a:rPr>
                        <m:t>]</m:t>
                      </m:r>
                    </m:oMath>
                  </m:oMathPara>
                </a14:m>
                <a:endParaRPr lang="en-US" sz="2133" dirty="0">
                  <a:solidFill>
                    <a:srgbClr val="000000"/>
                  </a:solidFill>
                </a:endParaRPr>
              </a:p>
            </p:txBody>
          </p:sp>
        </mc:Choice>
        <mc:Fallback>
          <p:sp>
            <p:nvSpPr>
              <p:cNvPr id="30" name="TextBox 29">
                <a:extLst>
                  <a:ext uri="{FF2B5EF4-FFF2-40B4-BE49-F238E27FC236}">
                    <a16:creationId xmlns:a16="http://schemas.microsoft.com/office/drawing/2014/main" id="{375B425C-268B-46EE-E2BB-5A87A446B2CE}"/>
                  </a:ext>
                </a:extLst>
              </p:cNvPr>
              <p:cNvSpPr txBox="1">
                <a:spLocks noRot="1" noChangeAspect="1" noMove="1" noResize="1" noEditPoints="1" noAdjustHandles="1" noChangeArrowheads="1" noChangeShapeType="1" noTextEdit="1"/>
              </p:cNvSpPr>
              <p:nvPr/>
            </p:nvSpPr>
            <p:spPr>
              <a:xfrm>
                <a:off x="499088" y="1368192"/>
                <a:ext cx="2752548" cy="328231"/>
              </a:xfrm>
              <a:prstGeom prst="rect">
                <a:avLst/>
              </a:prstGeom>
              <a:blipFill>
                <a:blip r:embed="rId3"/>
                <a:stretch>
                  <a:fillRect l="-887" r="-3104" b="-351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06A6693E-FD89-A41E-C09C-64D9F8D27590}"/>
                  </a:ext>
                </a:extLst>
              </p:cNvPr>
              <p:cNvSpPr txBox="1"/>
              <p:nvPr/>
            </p:nvSpPr>
            <p:spPr>
              <a:xfrm>
                <a:off x="8633833" y="1391926"/>
                <a:ext cx="2349746" cy="3282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algn="l" defTabSz="609585" rtl="0" latinLnBrk="1" hangingPunct="0"/>
                <a14:m>
                  <m:oMathPara xmlns:m="http://schemas.openxmlformats.org/officeDocument/2006/math">
                    <m:oMathParaPr>
                      <m:jc m:val="centerGroup"/>
                    </m:oMathParaPr>
                    <m:oMath xmlns:m="http://schemas.openxmlformats.org/officeDocument/2006/math">
                      <m:sSub>
                        <m:sSubPr>
                          <m:ctrlPr>
                            <a:rPr lang="en-US" sz="2133" i="1">
                              <a:solidFill>
                                <a:srgbClr val="000000"/>
                              </a:solidFill>
                              <a:latin typeface="Cambria Math" panose="02040503050406030204" pitchFamily="18" charset="0"/>
                            </a:rPr>
                          </m:ctrlPr>
                        </m:sSubPr>
                        <m:e>
                          <m:acc>
                            <m:accPr>
                              <m:chr m:val="̂"/>
                              <m:ctrlPr>
                                <a:rPr lang="en-US" sz="2133" i="1">
                                  <a:solidFill>
                                    <a:srgbClr val="000000"/>
                                  </a:solidFill>
                                  <a:latin typeface="Cambria Math" panose="02040503050406030204" pitchFamily="18" charset="0"/>
                                </a:rPr>
                              </m:ctrlPr>
                            </m:accPr>
                            <m:e>
                              <m:r>
                                <a:rPr lang="en-US" sz="2133" i="1">
                                  <a:solidFill>
                                    <a:srgbClr val="000000"/>
                                  </a:solidFill>
                                  <a:latin typeface="Cambria Math" charset="0"/>
                                </a:rPr>
                                <m:t>𝑦</m:t>
                              </m:r>
                            </m:e>
                          </m:acc>
                        </m:e>
                        <m:sub>
                          <m:r>
                            <a:rPr lang="en-US" sz="2133" i="1">
                              <a:solidFill>
                                <a:srgbClr val="000000"/>
                              </a:solidFill>
                              <a:latin typeface="Cambria Math" charset="0"/>
                            </a:rPr>
                            <m:t>𝑖</m:t>
                          </m:r>
                        </m:sub>
                      </m:sSub>
                      <m:r>
                        <a:rPr lang="en-US" sz="2133" i="1">
                          <a:solidFill>
                            <a:srgbClr val="000000"/>
                          </a:solidFill>
                          <a:latin typeface="Cambria Math" charset="0"/>
                        </a:rPr>
                        <m:t>=   [</m:t>
                      </m:r>
                      <m:sSub>
                        <m:sSubPr>
                          <m:ctrlPr>
                            <a:rPr lang="en-US" sz="2133" i="1">
                              <a:solidFill>
                                <a:srgbClr val="7030A0"/>
                              </a:solidFill>
                              <a:latin typeface="Cambria Math" panose="02040503050406030204" pitchFamily="18" charset="0"/>
                            </a:rPr>
                          </m:ctrlPr>
                        </m:sSubPr>
                        <m:e>
                          <m:r>
                            <a:rPr lang="en-US" sz="2133" i="1">
                              <a:solidFill>
                                <a:srgbClr val="7030A0"/>
                              </a:solidFill>
                              <a:latin typeface="Cambria Math" charset="0"/>
                            </a:rPr>
                            <m:t>𝑓</m:t>
                          </m:r>
                        </m:e>
                        <m:sub>
                          <m:r>
                            <a:rPr lang="en-US" sz="2133" i="1">
                              <a:solidFill>
                                <a:srgbClr val="7030A0"/>
                              </a:solidFill>
                              <a:latin typeface="Cambria Math" charset="0"/>
                            </a:rPr>
                            <m:t>𝑐</m:t>
                          </m:r>
                        </m:sub>
                      </m:sSub>
                      <m:r>
                        <a:rPr lang="en-US" sz="2133" i="1">
                          <a:solidFill>
                            <a:srgbClr val="000000"/>
                          </a:solidFill>
                          <a:latin typeface="Cambria Math" charset="0"/>
                        </a:rPr>
                        <m:t>     </m:t>
                      </m:r>
                      <m:sSub>
                        <m:sSubPr>
                          <m:ctrlPr>
                            <a:rPr lang="en-US" sz="2133" i="1">
                              <a:solidFill>
                                <a:srgbClr val="FF0000"/>
                              </a:solidFill>
                              <a:latin typeface="Cambria Math" panose="02040503050406030204" pitchFamily="18" charset="0"/>
                            </a:rPr>
                          </m:ctrlPr>
                        </m:sSubPr>
                        <m:e>
                          <m:r>
                            <a:rPr lang="en-US" sz="2133" i="1">
                              <a:solidFill>
                                <a:srgbClr val="FF0000"/>
                              </a:solidFill>
                              <a:latin typeface="Cambria Math" charset="0"/>
                            </a:rPr>
                            <m:t>𝑓</m:t>
                          </m:r>
                        </m:e>
                        <m:sub>
                          <m:r>
                            <a:rPr lang="en-US" sz="2133" i="1">
                              <a:solidFill>
                                <a:srgbClr val="FF0000"/>
                              </a:solidFill>
                              <a:latin typeface="Cambria Math" charset="0"/>
                            </a:rPr>
                            <m:t>𝑑</m:t>
                          </m:r>
                        </m:sub>
                      </m:sSub>
                      <m:r>
                        <a:rPr lang="en-US" sz="2133" i="1">
                          <a:solidFill>
                            <a:srgbClr val="000000"/>
                          </a:solidFill>
                          <a:latin typeface="Cambria Math" charset="0"/>
                        </a:rPr>
                        <m:t>     </m:t>
                      </m:r>
                      <m:sSub>
                        <m:sSubPr>
                          <m:ctrlPr>
                            <a:rPr lang="en-US" sz="2133" i="1">
                              <a:solidFill>
                                <a:srgbClr val="0070C0"/>
                              </a:solidFill>
                              <a:latin typeface="Cambria Math" panose="02040503050406030204" pitchFamily="18" charset="0"/>
                            </a:rPr>
                          </m:ctrlPr>
                        </m:sSubPr>
                        <m:e>
                          <m:r>
                            <a:rPr lang="en-US" sz="2133" i="1">
                              <a:solidFill>
                                <a:srgbClr val="0070C0"/>
                              </a:solidFill>
                              <a:latin typeface="Cambria Math" charset="0"/>
                            </a:rPr>
                            <m:t>𝑓</m:t>
                          </m:r>
                        </m:e>
                        <m:sub>
                          <m:r>
                            <a:rPr lang="en-US" sz="2133" i="1">
                              <a:solidFill>
                                <a:srgbClr val="0070C0"/>
                              </a:solidFill>
                              <a:latin typeface="Cambria Math" charset="0"/>
                            </a:rPr>
                            <m:t>𝑏</m:t>
                          </m:r>
                        </m:sub>
                      </m:sSub>
                      <m:r>
                        <a:rPr lang="en-US" sz="2133" i="1">
                          <a:solidFill>
                            <a:srgbClr val="000000"/>
                          </a:solidFill>
                          <a:latin typeface="Cambria Math" charset="0"/>
                        </a:rPr>
                        <m:t>]</m:t>
                      </m:r>
                    </m:oMath>
                  </m:oMathPara>
                </a14:m>
                <a:endParaRPr lang="en-US" sz="2133" dirty="0">
                  <a:solidFill>
                    <a:srgbClr val="000000"/>
                  </a:solidFill>
                </a:endParaRPr>
              </a:p>
            </p:txBody>
          </p:sp>
        </mc:Choice>
        <mc:Fallback>
          <p:sp>
            <p:nvSpPr>
              <p:cNvPr id="60" name="TextBox 59">
                <a:extLst>
                  <a:ext uri="{FF2B5EF4-FFF2-40B4-BE49-F238E27FC236}">
                    <a16:creationId xmlns:a16="http://schemas.microsoft.com/office/drawing/2014/main" id="{06A6693E-FD89-A41E-C09C-64D9F8D27590}"/>
                  </a:ext>
                </a:extLst>
              </p:cNvPr>
              <p:cNvSpPr txBox="1">
                <a:spLocks noRot="1" noChangeAspect="1" noMove="1" noResize="1" noEditPoints="1" noAdjustHandles="1" noChangeArrowheads="1" noChangeShapeType="1" noTextEdit="1"/>
              </p:cNvSpPr>
              <p:nvPr/>
            </p:nvSpPr>
            <p:spPr>
              <a:xfrm>
                <a:off x="8633833" y="1391926"/>
                <a:ext cx="2349746" cy="328231"/>
              </a:xfrm>
              <a:prstGeom prst="rect">
                <a:avLst/>
              </a:prstGeom>
              <a:blipFill>
                <a:blip r:embed="rId4"/>
                <a:stretch>
                  <a:fillRect l="-2073" t="-16667" r="-3368" b="-35185"/>
                </a:stretch>
              </a:blipFill>
              <a:ln w="12700" cap="flat">
                <a:noFill/>
                <a:miter lim="400000"/>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C6C817B2-B171-18C0-4289-46B6D3D8A8FA}"/>
                  </a:ext>
                </a:extLst>
              </p:cNvPr>
              <p:cNvSpPr/>
              <p:nvPr/>
            </p:nvSpPr>
            <p:spPr>
              <a:xfrm>
                <a:off x="4009780" y="2440659"/>
                <a:ext cx="3100657" cy="423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rPr>
                            <m:t>𝒂</m:t>
                          </m:r>
                        </m:e>
                        <m:sub>
                          <m:r>
                            <a:rPr lang="en-US" b="1" i="1" smtClean="0">
                              <a:solidFill>
                                <a:srgbClr val="FF0000"/>
                              </a:solidFill>
                              <a:latin typeface="Cambria Math" panose="02040503050406030204" pitchFamily="18" charset="0"/>
                            </a:rPr>
                            <m:t>𝟏</m:t>
                          </m:r>
                        </m:sub>
                      </m:sSub>
                      <m:r>
                        <a:rPr lang="en-US" b="0" i="1" smtClean="0">
                          <a:solidFill>
                            <a:schemeClr val="tx1"/>
                          </a:solidFill>
                          <a:latin typeface="Cambria Math" charset="0"/>
                        </a:rPr>
                        <m:t>=</m:t>
                      </m:r>
                      <m:r>
                        <a:rPr lang="en-US" b="0" i="1" smtClean="0">
                          <a:solidFill>
                            <a:schemeClr val="tx1"/>
                          </a:solidFill>
                          <a:latin typeface="Cambria Math" panose="02040503050406030204" pitchFamily="18" charset="0"/>
                        </a:rPr>
                        <m:t>𝑠𝑖𝑔𝑚𝑜𝑖𝑑</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[1]</m:t>
                          </m:r>
                        </m:sub>
                      </m:sSub>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𝑥</m:t>
                          </m:r>
                        </m:e>
                        <m:sup>
                          <m:r>
                            <a:rPr lang="en-US" i="1">
                              <a:solidFill>
                                <a:schemeClr val="tx1"/>
                              </a:solidFill>
                              <a:latin typeface="Cambria Math" panose="02040503050406030204" pitchFamily="18" charset="0"/>
                            </a:rPr>
                            <m:t>𝑇</m:t>
                          </m:r>
                        </m:sup>
                      </m:sSup>
                      <m:r>
                        <a:rPr lang="en-US" i="1">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𝑇</m:t>
                          </m:r>
                        </m:sup>
                      </m:sSubSup>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1" name="Rectangle 10">
                <a:extLst>
                  <a:ext uri="{FF2B5EF4-FFF2-40B4-BE49-F238E27FC236}">
                    <a16:creationId xmlns:a16="http://schemas.microsoft.com/office/drawing/2014/main" id="{C6C817B2-B171-18C0-4289-46B6D3D8A8FA}"/>
                  </a:ext>
                </a:extLst>
              </p:cNvPr>
              <p:cNvSpPr>
                <a:spLocks noRot="1" noChangeAspect="1" noMove="1" noResize="1" noEditPoints="1" noAdjustHandles="1" noChangeArrowheads="1" noChangeShapeType="1" noTextEdit="1"/>
              </p:cNvSpPr>
              <p:nvPr/>
            </p:nvSpPr>
            <p:spPr>
              <a:xfrm>
                <a:off x="4009780" y="2440659"/>
                <a:ext cx="3100657" cy="423514"/>
              </a:xfrm>
              <a:prstGeom prst="rect">
                <a:avLst/>
              </a:prstGeom>
              <a:blipFill>
                <a:blip r:embed="rId5"/>
                <a:stretch>
                  <a:fillRect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88A5A02E-964F-4FC0-2B6E-0530EA69D139}"/>
                  </a:ext>
                </a:extLst>
              </p:cNvPr>
              <p:cNvSpPr/>
              <p:nvPr/>
            </p:nvSpPr>
            <p:spPr>
              <a:xfrm>
                <a:off x="4009779" y="5906883"/>
                <a:ext cx="3271216" cy="423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𝑓</m:t>
                      </m:r>
                      <m:r>
                        <a:rPr lang="en-US" b="0" i="1" smtClean="0">
                          <a:solidFill>
                            <a:schemeClr val="tx1"/>
                          </a:solidFill>
                          <a:latin typeface="Cambria Math" charset="0"/>
                        </a:rPr>
                        <m:t>=</m:t>
                      </m:r>
                      <m:r>
                        <a:rPr lang="en-US" b="0" i="1" smtClean="0">
                          <a:solidFill>
                            <a:schemeClr val="tx1"/>
                          </a:solidFill>
                          <a:latin typeface="Cambria Math" panose="02040503050406030204" pitchFamily="18" charset="0"/>
                        </a:rPr>
                        <m:t>𝑠𝑜𝑓𝑡𝑚𝑎𝑥</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𝑇</m:t>
                          </m:r>
                        </m:sup>
                      </m:sSubSup>
                      <m:r>
                        <a:rPr lang="en-US" i="1">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sub>
                        <m:sup>
                          <m:r>
                            <a:rPr lang="en-US" i="1">
                              <a:solidFill>
                                <a:schemeClr val="tx1"/>
                              </a:solidFill>
                              <a:latin typeface="Cambria Math" panose="02040503050406030204" pitchFamily="18" charset="0"/>
                            </a:rPr>
                            <m:t>𝑇</m:t>
                          </m:r>
                        </m:sup>
                      </m:sSubSup>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3" name="Rectangle 12">
                <a:extLst>
                  <a:ext uri="{FF2B5EF4-FFF2-40B4-BE49-F238E27FC236}">
                    <a16:creationId xmlns:a16="http://schemas.microsoft.com/office/drawing/2014/main" id="{88A5A02E-964F-4FC0-2B6E-0530EA69D139}"/>
                  </a:ext>
                </a:extLst>
              </p:cNvPr>
              <p:cNvSpPr>
                <a:spLocks noRot="1" noChangeAspect="1" noMove="1" noResize="1" noEditPoints="1" noAdjustHandles="1" noChangeArrowheads="1" noChangeShapeType="1" noTextEdit="1"/>
              </p:cNvSpPr>
              <p:nvPr/>
            </p:nvSpPr>
            <p:spPr>
              <a:xfrm>
                <a:off x="4009779" y="5906883"/>
                <a:ext cx="3271216" cy="423514"/>
              </a:xfrm>
              <a:prstGeom prst="rect">
                <a:avLst/>
              </a:prstGeom>
              <a:blipFill>
                <a:blip r:embed="rId6"/>
                <a:stretch>
                  <a:fillRect b="-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Rectangle 13">
                <a:extLst>
                  <a:ext uri="{FF2B5EF4-FFF2-40B4-BE49-F238E27FC236}">
                    <a16:creationId xmlns:a16="http://schemas.microsoft.com/office/drawing/2014/main" id="{A3C7FF49-06ED-0FEA-29F2-3AC5205D1AC3}"/>
                  </a:ext>
                </a:extLst>
              </p:cNvPr>
              <p:cNvSpPr/>
              <p:nvPr/>
            </p:nvSpPr>
            <p:spPr>
              <a:xfrm>
                <a:off x="4009778" y="3007698"/>
                <a:ext cx="3086166" cy="4263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charset="0"/>
                        </a:rPr>
                        <m:t>=</m:t>
                      </m:r>
                      <m:r>
                        <a:rPr lang="en-US" b="0" i="1" smtClean="0">
                          <a:solidFill>
                            <a:schemeClr val="tx1"/>
                          </a:solidFill>
                          <a:latin typeface="Cambria Math" panose="02040503050406030204" pitchFamily="18" charset="0"/>
                        </a:rPr>
                        <m:t>𝑠𝑖𝑔𝑚𝑜𝑖𝑑</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[2]</m:t>
                          </m:r>
                        </m:sub>
                      </m:sSub>
                      <m:sSubSup>
                        <m:sSubSupPr>
                          <m:ctrlPr>
                            <a:rPr lang="en-US" b="1" i="1" smtClean="0">
                              <a:solidFill>
                                <a:srgbClr val="FF0000"/>
                              </a:solidFill>
                              <a:latin typeface="Cambria Math" panose="02040503050406030204" pitchFamily="18" charset="0"/>
                            </a:rPr>
                          </m:ctrlPr>
                        </m:sSubSupPr>
                        <m:e>
                          <m:r>
                            <a:rPr lang="en-US" b="1" i="1" smtClean="0">
                              <a:solidFill>
                                <a:srgbClr val="FF0000"/>
                              </a:solidFill>
                              <a:latin typeface="Cambria Math" panose="02040503050406030204" pitchFamily="18" charset="0"/>
                            </a:rPr>
                            <m:t>𝒂</m:t>
                          </m:r>
                        </m:e>
                        <m:sub>
                          <m:r>
                            <a:rPr lang="en-US" b="1" i="1" smtClean="0">
                              <a:solidFill>
                                <a:srgbClr val="FF0000"/>
                              </a:solidFill>
                              <a:latin typeface="Cambria Math" panose="02040503050406030204" pitchFamily="18" charset="0"/>
                            </a:rPr>
                            <m:t>𝟏</m:t>
                          </m:r>
                        </m:sub>
                        <m:sup>
                          <m:r>
                            <a:rPr lang="en-US" b="1" i="1">
                              <a:solidFill>
                                <a:srgbClr val="FF0000"/>
                              </a:solidFill>
                              <a:latin typeface="Cambria Math" panose="02040503050406030204" pitchFamily="18" charset="0"/>
                            </a:rPr>
                            <m:t>𝑻</m:t>
                          </m:r>
                        </m:sup>
                      </m:sSubSup>
                      <m:r>
                        <a:rPr lang="en-US" i="1">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[2]</m:t>
                          </m:r>
                        </m:sub>
                        <m:sup>
                          <m:r>
                            <a:rPr lang="en-US" i="1">
                              <a:solidFill>
                                <a:schemeClr val="tx1"/>
                              </a:solidFill>
                              <a:latin typeface="Cambria Math" panose="02040503050406030204" pitchFamily="18" charset="0"/>
                            </a:rPr>
                            <m:t>𝑇</m:t>
                          </m:r>
                        </m:sup>
                      </m:sSubSup>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4" name="Rectangle 13">
                <a:extLst>
                  <a:ext uri="{FF2B5EF4-FFF2-40B4-BE49-F238E27FC236}">
                    <a16:creationId xmlns:a16="http://schemas.microsoft.com/office/drawing/2014/main" id="{A3C7FF49-06ED-0FEA-29F2-3AC5205D1AC3}"/>
                  </a:ext>
                </a:extLst>
              </p:cNvPr>
              <p:cNvSpPr>
                <a:spLocks noRot="1" noChangeAspect="1" noMove="1" noResize="1" noEditPoints="1" noAdjustHandles="1" noChangeArrowheads="1" noChangeShapeType="1" noTextEdit="1"/>
              </p:cNvSpPr>
              <p:nvPr/>
            </p:nvSpPr>
            <p:spPr>
              <a:xfrm>
                <a:off x="4009778" y="3007698"/>
                <a:ext cx="3086166" cy="426399"/>
              </a:xfrm>
              <a:prstGeom prst="rect">
                <a:avLst/>
              </a:prstGeom>
              <a:blipFill>
                <a:blip r:embed="rId7"/>
                <a:stretch>
                  <a:fillRect b="-85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8632CF86-722D-7274-5C24-1E326E96B09A}"/>
                  </a:ext>
                </a:extLst>
              </p:cNvPr>
              <p:cNvSpPr/>
              <p:nvPr/>
            </p:nvSpPr>
            <p:spPr>
              <a:xfrm>
                <a:off x="5512926" y="3616039"/>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5" name="Rectangle 14">
                <a:extLst>
                  <a:ext uri="{FF2B5EF4-FFF2-40B4-BE49-F238E27FC236}">
                    <a16:creationId xmlns:a16="http://schemas.microsoft.com/office/drawing/2014/main" id="{8632CF86-722D-7274-5C24-1E326E96B09A}"/>
                  </a:ext>
                </a:extLst>
              </p:cNvPr>
              <p:cNvSpPr>
                <a:spLocks noRot="1" noChangeAspect="1" noMove="1" noResize="1" noEditPoints="1" noAdjustHandles="1" noChangeArrowheads="1" noChangeShapeType="1" noTextEdit="1"/>
              </p:cNvSpPr>
              <p:nvPr/>
            </p:nvSpPr>
            <p:spPr>
              <a:xfrm>
                <a:off x="5512926" y="3616039"/>
                <a:ext cx="410690"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87AD2D54-7F3C-2EB7-8C18-6921EF374ECA}"/>
                  </a:ext>
                </a:extLst>
              </p:cNvPr>
              <p:cNvSpPr/>
              <p:nvPr/>
            </p:nvSpPr>
            <p:spPr>
              <a:xfrm>
                <a:off x="4009778" y="4166136"/>
                <a:ext cx="3322320" cy="42351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𝑘</m:t>
                          </m:r>
                        </m:sub>
                      </m:sSub>
                      <m:r>
                        <a:rPr lang="en-US" b="0" i="1" smtClean="0">
                          <a:solidFill>
                            <a:schemeClr val="tx1"/>
                          </a:solidFill>
                          <a:latin typeface="Cambria Math" charset="0"/>
                        </a:rPr>
                        <m:t>=</m:t>
                      </m:r>
                      <m:r>
                        <a:rPr lang="en-US" b="0" i="1" smtClean="0">
                          <a:solidFill>
                            <a:schemeClr val="tx1"/>
                          </a:solidFill>
                          <a:latin typeface="Cambria Math" panose="02040503050406030204" pitchFamily="18" charset="0"/>
                        </a:rPr>
                        <m:t>𝑠𝑖𝑔𝑚𝑜𝑖𝑑</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𝑤</m:t>
                          </m:r>
                        </m:e>
                        <m: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sub>
                      </m:sSub>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𝑎</m:t>
                          </m:r>
                        </m:e>
                        <m:sub>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−1</m:t>
                          </m:r>
                        </m:sub>
                        <m:sup>
                          <m:r>
                            <a:rPr lang="en-US" i="1">
                              <a:solidFill>
                                <a:schemeClr val="tx1"/>
                              </a:solidFill>
                              <a:latin typeface="Cambria Math" panose="02040503050406030204" pitchFamily="18" charset="0"/>
                            </a:rPr>
                            <m:t>𝑇</m:t>
                          </m:r>
                        </m:sup>
                      </m:sSubSup>
                      <m:r>
                        <a:rPr lang="en-US" i="1">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𝑏</m:t>
                          </m:r>
                        </m:e>
                        <m: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𝑘</m:t>
                          </m:r>
                          <m:r>
                            <a:rPr lang="en-US" b="0" i="1" smtClean="0">
                              <a:solidFill>
                                <a:schemeClr val="tx1"/>
                              </a:solidFill>
                              <a:latin typeface="Cambria Math" panose="02040503050406030204" pitchFamily="18" charset="0"/>
                            </a:rPr>
                            <m:t>]</m:t>
                          </m:r>
                        </m:sub>
                        <m:sup>
                          <m:r>
                            <a:rPr lang="en-US" i="1">
                              <a:solidFill>
                                <a:schemeClr val="tx1"/>
                              </a:solidFill>
                              <a:latin typeface="Cambria Math" panose="02040503050406030204" pitchFamily="18" charset="0"/>
                            </a:rPr>
                            <m:t>𝑇</m:t>
                          </m:r>
                        </m:sup>
                      </m:sSubSup>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6" name="Rectangle 15">
                <a:extLst>
                  <a:ext uri="{FF2B5EF4-FFF2-40B4-BE49-F238E27FC236}">
                    <a16:creationId xmlns:a16="http://schemas.microsoft.com/office/drawing/2014/main" id="{87AD2D54-7F3C-2EB7-8C18-6921EF374ECA}"/>
                  </a:ext>
                </a:extLst>
              </p:cNvPr>
              <p:cNvSpPr>
                <a:spLocks noRot="1" noChangeAspect="1" noMove="1" noResize="1" noEditPoints="1" noAdjustHandles="1" noChangeArrowheads="1" noChangeShapeType="1" noTextEdit="1"/>
              </p:cNvSpPr>
              <p:nvPr/>
            </p:nvSpPr>
            <p:spPr>
              <a:xfrm>
                <a:off x="4009778" y="4166136"/>
                <a:ext cx="3322320" cy="423514"/>
              </a:xfrm>
              <a:prstGeom prst="rect">
                <a:avLst/>
              </a:prstGeom>
              <a:blipFill>
                <a:blip r:embed="rId9"/>
                <a:stretch>
                  <a:fillRect b="-714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A443428E-7E02-3B95-A191-AC558105983F}"/>
                  </a:ext>
                </a:extLst>
              </p:cNvPr>
              <p:cNvSpPr/>
              <p:nvPr/>
            </p:nvSpPr>
            <p:spPr>
              <a:xfrm>
                <a:off x="5589857" y="4942495"/>
                <a:ext cx="4106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7" name="Rectangle 16">
                <a:extLst>
                  <a:ext uri="{FF2B5EF4-FFF2-40B4-BE49-F238E27FC236}">
                    <a16:creationId xmlns:a16="http://schemas.microsoft.com/office/drawing/2014/main" id="{A443428E-7E02-3B95-A191-AC558105983F}"/>
                  </a:ext>
                </a:extLst>
              </p:cNvPr>
              <p:cNvSpPr>
                <a:spLocks noRot="1" noChangeAspect="1" noMove="1" noResize="1" noEditPoints="1" noAdjustHandles="1" noChangeArrowheads="1" noChangeShapeType="1" noTextEdit="1"/>
              </p:cNvSpPr>
              <p:nvPr/>
            </p:nvSpPr>
            <p:spPr>
              <a:xfrm>
                <a:off x="5589857" y="4942495"/>
                <a:ext cx="410690" cy="36933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64514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8E6C1-2908-009C-E7D4-725224523809}"/>
            </a:ext>
          </a:extLst>
        </p:cNvPr>
        <p:cNvGrpSpPr/>
        <p:nvPr/>
      </p:nvGrpSpPr>
      <p:grpSpPr>
        <a:xfrm>
          <a:off x="0" y="0"/>
          <a:ext cx="0" cy="0"/>
          <a:chOff x="0" y="0"/>
          <a:chExt cx="0" cy="0"/>
        </a:xfrm>
      </p:grpSpPr>
      <p:sp>
        <p:nvSpPr>
          <p:cNvPr id="3" name="Shape 28">
            <a:extLst>
              <a:ext uri="{FF2B5EF4-FFF2-40B4-BE49-F238E27FC236}">
                <a16:creationId xmlns:a16="http://schemas.microsoft.com/office/drawing/2014/main" id="{A3A96AE3-8E94-6CF5-AA32-A59514FB977A}"/>
              </a:ext>
            </a:extLst>
          </p:cNvPr>
          <p:cNvSpPr/>
          <p:nvPr/>
        </p:nvSpPr>
        <p:spPr>
          <a:xfrm>
            <a:off x="446838" y="161659"/>
            <a:ext cx="12259735" cy="778933"/>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lvl1pPr algn="ctr">
              <a:defRPr sz="3200">
                <a:solidFill>
                  <a:srgbClr val="215380"/>
                </a:solidFill>
                <a:latin typeface="+mn-lt"/>
                <a:ea typeface="+mn-ea"/>
                <a:cs typeface="+mn-cs"/>
                <a:sym typeface="Helvetica"/>
              </a:defRPr>
            </a:lvl1pPr>
          </a:lstStyle>
          <a:p>
            <a:pPr lvl="0" algn="l">
              <a:defRPr sz="1800">
                <a:solidFill>
                  <a:srgbClr val="000000"/>
                </a:solidFill>
              </a:defRPr>
            </a:pPr>
            <a:r>
              <a:rPr lang="en-US" sz="4267" dirty="0"/>
              <a:t>Backward pass (Back-propagation)</a:t>
            </a:r>
            <a:endParaRPr sz="4267" dirty="0"/>
          </a:p>
        </p:txBody>
      </p:sp>
      <p:grpSp>
        <p:nvGrpSpPr>
          <p:cNvPr id="5" name="组合 4">
            <a:extLst>
              <a:ext uri="{FF2B5EF4-FFF2-40B4-BE49-F238E27FC236}">
                <a16:creationId xmlns:a16="http://schemas.microsoft.com/office/drawing/2014/main" id="{63334ACB-17DB-2396-4878-96A34C346F3F}"/>
              </a:ext>
            </a:extLst>
          </p:cNvPr>
          <p:cNvGrpSpPr/>
          <p:nvPr/>
        </p:nvGrpSpPr>
        <p:grpSpPr>
          <a:xfrm>
            <a:off x="446838" y="1362811"/>
            <a:ext cx="11291567" cy="5216697"/>
            <a:chOff x="446838" y="1223822"/>
            <a:chExt cx="11291567" cy="5216697"/>
          </a:xfrm>
        </p:grpSpPr>
        <p:grpSp>
          <p:nvGrpSpPr>
            <p:cNvPr id="6" name="Group 5">
              <a:extLst>
                <a:ext uri="{FF2B5EF4-FFF2-40B4-BE49-F238E27FC236}">
                  <a16:creationId xmlns:a16="http://schemas.microsoft.com/office/drawing/2014/main" id="{899C0441-9C7E-4412-3266-790ED1837C9B}"/>
                </a:ext>
              </a:extLst>
            </p:cNvPr>
            <p:cNvGrpSpPr/>
            <p:nvPr/>
          </p:nvGrpSpPr>
          <p:grpSpPr>
            <a:xfrm>
              <a:off x="6344905" y="2821303"/>
              <a:ext cx="483472" cy="692465"/>
              <a:chOff x="4750274" y="1746844"/>
              <a:chExt cx="362604" cy="519349"/>
            </a:xfrm>
          </p:grpSpPr>
          <p:sp>
            <p:nvSpPr>
              <p:cNvPr id="30" name="Oval 29">
                <a:extLst>
                  <a:ext uri="{FF2B5EF4-FFF2-40B4-BE49-F238E27FC236}">
                    <a16:creationId xmlns:a16="http://schemas.microsoft.com/office/drawing/2014/main" id="{B4E74AF4-8F44-D80D-97F3-D946E51602E8}"/>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31" name="Rectangle 30">
                    <a:extLst>
                      <a:ext uri="{FF2B5EF4-FFF2-40B4-BE49-F238E27FC236}">
                        <a16:creationId xmlns:a16="http://schemas.microsoft.com/office/drawing/2014/main" id="{0E50360B-8D04-2E06-EE49-B5AE77E928AA}"/>
                      </a:ext>
                    </a:extLst>
                  </p:cNvPr>
                  <p:cNvSpPr/>
                  <p:nvPr/>
                </p:nvSpPr>
                <p:spPr>
                  <a:xfrm>
                    <a:off x="4750274" y="1783752"/>
                    <a:ext cx="35086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1</m:t>
                              </m:r>
                            </m:sub>
                          </m:sSub>
                        </m:oMath>
                      </m:oMathPara>
                    </a14:m>
                    <a:endParaRPr lang="en-US" dirty="0"/>
                  </a:p>
                </p:txBody>
              </p:sp>
            </mc:Choice>
            <mc:Fallback>
              <p:sp>
                <p:nvSpPr>
                  <p:cNvPr id="31" name="Rectangle 30">
                    <a:extLst>
                      <a:ext uri="{FF2B5EF4-FFF2-40B4-BE49-F238E27FC236}">
                        <a16:creationId xmlns:a16="http://schemas.microsoft.com/office/drawing/2014/main" id="{0E50360B-8D04-2E06-EE49-B5AE77E928AA}"/>
                      </a:ext>
                    </a:extLst>
                  </p:cNvPr>
                  <p:cNvSpPr>
                    <a:spLocks noRot="1" noChangeAspect="1" noMove="1" noResize="1" noEditPoints="1" noAdjustHandles="1" noChangeArrowheads="1" noChangeShapeType="1" noTextEdit="1"/>
                  </p:cNvSpPr>
                  <p:nvPr/>
                </p:nvSpPr>
                <p:spPr>
                  <a:xfrm>
                    <a:off x="4750274" y="1783752"/>
                    <a:ext cx="350865" cy="276999"/>
                  </a:xfrm>
                  <a:prstGeom prst="rect">
                    <a:avLst/>
                  </a:prstGeom>
                  <a:blipFill>
                    <a:blip r:embed="rId2"/>
                    <a:stretch>
                      <a:fillRect/>
                    </a:stretch>
                  </a:blipFill>
                </p:spPr>
                <p:txBody>
                  <a:bodyPr/>
                  <a:lstStyle/>
                  <a:p>
                    <a:r>
                      <a:rPr lang="zh-CN" altLang="en-US">
                        <a:noFill/>
                      </a:rPr>
                      <a:t> </a:t>
                    </a:r>
                  </a:p>
                </p:txBody>
              </p:sp>
            </mc:Fallback>
          </mc:AlternateContent>
        </p:grpSp>
        <p:grpSp>
          <p:nvGrpSpPr>
            <p:cNvPr id="7" name="Group 6">
              <a:extLst>
                <a:ext uri="{FF2B5EF4-FFF2-40B4-BE49-F238E27FC236}">
                  <a16:creationId xmlns:a16="http://schemas.microsoft.com/office/drawing/2014/main" id="{8AE4AEF7-6D4A-C805-4AE9-65F73FC6B442}"/>
                </a:ext>
              </a:extLst>
            </p:cNvPr>
            <p:cNvGrpSpPr/>
            <p:nvPr/>
          </p:nvGrpSpPr>
          <p:grpSpPr>
            <a:xfrm>
              <a:off x="6337813" y="3473514"/>
              <a:ext cx="483472" cy="692465"/>
              <a:chOff x="4750274" y="1746844"/>
              <a:chExt cx="362604" cy="519349"/>
            </a:xfrm>
          </p:grpSpPr>
          <p:sp>
            <p:nvSpPr>
              <p:cNvPr id="28" name="Oval 27">
                <a:extLst>
                  <a:ext uri="{FF2B5EF4-FFF2-40B4-BE49-F238E27FC236}">
                    <a16:creationId xmlns:a16="http://schemas.microsoft.com/office/drawing/2014/main" id="{40CF7668-F470-F90C-3905-1CE00DDACE47}"/>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34E39EE3-3429-AF98-2685-611838D190CC}"/>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2</m:t>
                              </m:r>
                            </m:sub>
                          </m:sSub>
                        </m:oMath>
                      </m:oMathPara>
                    </a14:m>
                    <a:endParaRPr lang="en-US" dirty="0"/>
                  </a:p>
                </p:txBody>
              </p:sp>
            </mc:Choice>
            <mc:Fallback>
              <p:sp>
                <p:nvSpPr>
                  <p:cNvPr id="29" name="Rectangle 28">
                    <a:extLst>
                      <a:ext uri="{FF2B5EF4-FFF2-40B4-BE49-F238E27FC236}">
                        <a16:creationId xmlns:a16="http://schemas.microsoft.com/office/drawing/2014/main" id="{34E39EE3-3429-AF98-2685-611838D190CC}"/>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3"/>
                    <a:stretch>
                      <a:fillRect/>
                    </a:stretch>
                  </a:blipFill>
                </p:spPr>
                <p:txBody>
                  <a:bodyPr/>
                  <a:lstStyle/>
                  <a:p>
                    <a:r>
                      <a:rPr lang="zh-CN" altLang="en-US">
                        <a:noFill/>
                      </a:rPr>
                      <a:t> </a:t>
                    </a:r>
                  </a:p>
                </p:txBody>
              </p:sp>
            </mc:Fallback>
          </mc:AlternateContent>
        </p:grpSp>
        <p:grpSp>
          <p:nvGrpSpPr>
            <p:cNvPr id="8" name="Group 7">
              <a:extLst>
                <a:ext uri="{FF2B5EF4-FFF2-40B4-BE49-F238E27FC236}">
                  <a16:creationId xmlns:a16="http://schemas.microsoft.com/office/drawing/2014/main" id="{09332BC4-D644-F8B5-894D-643A7B7B2CBA}"/>
                </a:ext>
              </a:extLst>
            </p:cNvPr>
            <p:cNvGrpSpPr/>
            <p:nvPr/>
          </p:nvGrpSpPr>
          <p:grpSpPr>
            <a:xfrm>
              <a:off x="6337813" y="4125725"/>
              <a:ext cx="483472" cy="692465"/>
              <a:chOff x="4750274" y="1746844"/>
              <a:chExt cx="362604" cy="519349"/>
            </a:xfrm>
          </p:grpSpPr>
          <p:sp>
            <p:nvSpPr>
              <p:cNvPr id="26" name="Oval 25">
                <a:extLst>
                  <a:ext uri="{FF2B5EF4-FFF2-40B4-BE49-F238E27FC236}">
                    <a16:creationId xmlns:a16="http://schemas.microsoft.com/office/drawing/2014/main" id="{0FBEF3A9-61A9-7012-BAA7-A22AC5D3F133}"/>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62E1F316-0010-2661-42D0-F425AE910CED}"/>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𝑎</m:t>
                              </m:r>
                            </m:e>
                            <m:sub>
                              <m:r>
                                <a:rPr lang="en-US" b="0" i="1" smtClean="0">
                                  <a:solidFill>
                                    <a:srgbClr val="000000"/>
                                  </a:solidFill>
                                  <a:latin typeface="Cambria Math" charset="0"/>
                                </a:rPr>
                                <m:t>3</m:t>
                              </m:r>
                            </m:sub>
                          </m:sSub>
                        </m:oMath>
                      </m:oMathPara>
                    </a14:m>
                    <a:endParaRPr lang="en-US" dirty="0"/>
                  </a:p>
                </p:txBody>
              </p:sp>
            </mc:Choice>
            <mc:Fallback>
              <p:sp>
                <p:nvSpPr>
                  <p:cNvPr id="27" name="Rectangle 26">
                    <a:extLst>
                      <a:ext uri="{FF2B5EF4-FFF2-40B4-BE49-F238E27FC236}">
                        <a16:creationId xmlns:a16="http://schemas.microsoft.com/office/drawing/2014/main" id="{62E1F316-0010-2661-42D0-F425AE910CED}"/>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4"/>
                    <a:stretch>
                      <a:fillRect/>
                    </a:stretch>
                  </a:blipFill>
                </p:spPr>
                <p:txBody>
                  <a:bodyPr/>
                  <a:lstStyle/>
                  <a:p>
                    <a:r>
                      <a:rPr lang="zh-CN" altLang="en-US">
                        <a:noFill/>
                      </a:rPr>
                      <a:t> </a:t>
                    </a:r>
                  </a:p>
                </p:txBody>
              </p:sp>
            </mc:Fallback>
          </mc:AlternateContent>
        </p:grpSp>
        <p:grpSp>
          <p:nvGrpSpPr>
            <p:cNvPr id="9" name="Group 8">
              <a:extLst>
                <a:ext uri="{FF2B5EF4-FFF2-40B4-BE49-F238E27FC236}">
                  <a16:creationId xmlns:a16="http://schemas.microsoft.com/office/drawing/2014/main" id="{47468B32-CFF7-30D0-C58C-2D82BBA65DB7}"/>
                </a:ext>
              </a:extLst>
            </p:cNvPr>
            <p:cNvGrpSpPr/>
            <p:nvPr/>
          </p:nvGrpSpPr>
          <p:grpSpPr>
            <a:xfrm>
              <a:off x="6337809" y="4777934"/>
              <a:ext cx="483472" cy="692465"/>
              <a:chOff x="4750274" y="1746844"/>
              <a:chExt cx="362604" cy="519349"/>
            </a:xfrm>
          </p:grpSpPr>
          <p:sp>
            <p:nvSpPr>
              <p:cNvPr id="24" name="Oval 23">
                <a:extLst>
                  <a:ext uri="{FF2B5EF4-FFF2-40B4-BE49-F238E27FC236}">
                    <a16:creationId xmlns:a16="http://schemas.microsoft.com/office/drawing/2014/main" id="{A37BF292-0D98-9AF4-AE37-1FA2C3B195B8}"/>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A77485B6-9EA0-9A27-3312-871E344B5381}"/>
                      </a:ext>
                    </a:extLst>
                  </p:cNvPr>
                  <p:cNvSpPr/>
                  <p:nvPr/>
                </p:nvSpPr>
                <p:spPr>
                  <a:xfrm>
                    <a:off x="4750274" y="1783753"/>
                    <a:ext cx="354857"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US" i="1" smtClean="0">
                                  <a:solidFill>
                                    <a:srgbClr val="000000"/>
                                  </a:solidFill>
                                  <a:latin typeface="Cambria Math" charset="0"/>
                                </a:rPr>
                                <m:t>𝑎</m:t>
                              </m:r>
                            </m:e>
                            <m:sub>
                              <m:r>
                                <a:rPr lang="en-US" b="0" i="1" smtClean="0">
                                  <a:solidFill>
                                    <a:srgbClr val="000000"/>
                                  </a:solidFill>
                                  <a:latin typeface="Cambria Math" charset="0"/>
                                </a:rPr>
                                <m:t>4</m:t>
                              </m:r>
                            </m:sub>
                          </m:sSub>
                        </m:oMath>
                      </m:oMathPara>
                    </a14:m>
                    <a:endParaRPr lang="en-US" dirty="0"/>
                  </a:p>
                </p:txBody>
              </p:sp>
            </mc:Choice>
            <mc:Fallback>
              <p:sp>
                <p:nvSpPr>
                  <p:cNvPr id="25" name="Rectangle 24">
                    <a:extLst>
                      <a:ext uri="{FF2B5EF4-FFF2-40B4-BE49-F238E27FC236}">
                        <a16:creationId xmlns:a16="http://schemas.microsoft.com/office/drawing/2014/main" id="{A77485B6-9EA0-9A27-3312-871E344B5381}"/>
                      </a:ext>
                    </a:extLst>
                  </p:cNvPr>
                  <p:cNvSpPr>
                    <a:spLocks noRot="1" noChangeAspect="1" noMove="1" noResize="1" noEditPoints="1" noAdjustHandles="1" noChangeArrowheads="1" noChangeShapeType="1" noTextEdit="1"/>
                  </p:cNvSpPr>
                  <p:nvPr/>
                </p:nvSpPr>
                <p:spPr>
                  <a:xfrm>
                    <a:off x="4750274" y="1783753"/>
                    <a:ext cx="354857" cy="276999"/>
                  </a:xfrm>
                  <a:prstGeom prst="rect">
                    <a:avLst/>
                  </a:prstGeom>
                  <a:blipFill>
                    <a:blip r:embed="rId5"/>
                    <a:stretch>
                      <a:fillRect/>
                    </a:stretch>
                  </a:blipFill>
                </p:spPr>
                <p:txBody>
                  <a:bodyPr/>
                  <a:lstStyle/>
                  <a:p>
                    <a:r>
                      <a:rPr lang="zh-CN" altLang="en-US">
                        <a:noFill/>
                      </a:rPr>
                      <a:t> </a:t>
                    </a:r>
                  </a:p>
                </p:txBody>
              </p:sp>
            </mc:Fallback>
          </mc:AlternateContent>
        </p:grpSp>
        <p:grpSp>
          <p:nvGrpSpPr>
            <p:cNvPr id="10" name="Group 9">
              <a:extLst>
                <a:ext uri="{FF2B5EF4-FFF2-40B4-BE49-F238E27FC236}">
                  <a16:creationId xmlns:a16="http://schemas.microsoft.com/office/drawing/2014/main" id="{C3FD0A53-31A7-3EF3-7F0A-C6E69D702CD1}"/>
                </a:ext>
              </a:extLst>
            </p:cNvPr>
            <p:cNvGrpSpPr/>
            <p:nvPr/>
          </p:nvGrpSpPr>
          <p:grpSpPr>
            <a:xfrm>
              <a:off x="7806872" y="3699833"/>
              <a:ext cx="773960" cy="787780"/>
              <a:chOff x="6512842" y="2422826"/>
              <a:chExt cx="580470" cy="590835"/>
            </a:xfrm>
          </p:grpSpPr>
          <p:sp>
            <p:nvSpPr>
              <p:cNvPr id="22" name="Oval 21">
                <a:extLst>
                  <a:ext uri="{FF2B5EF4-FFF2-40B4-BE49-F238E27FC236}">
                    <a16:creationId xmlns:a16="http://schemas.microsoft.com/office/drawing/2014/main" id="{DC444895-04CD-D060-FCA1-D5B07235524E}"/>
                  </a:ext>
                </a:extLst>
              </p:cNvPr>
              <p:cNvSpPr/>
              <p:nvPr/>
            </p:nvSpPr>
            <p:spPr>
              <a:xfrm>
                <a:off x="6512842" y="2453181"/>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806A3CC4-E3C7-ACAD-E132-2273A90D9428}"/>
                      </a:ext>
                    </a:extLst>
                  </p:cNvPr>
                  <p:cNvSpPr/>
                  <p:nvPr/>
                </p:nvSpPr>
                <p:spPr>
                  <a:xfrm>
                    <a:off x="6614442" y="2422826"/>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nary>
                        </m:oMath>
                      </m:oMathPara>
                    </a14:m>
                    <a:endParaRPr lang="en-US" sz="1867" dirty="0"/>
                  </a:p>
                </p:txBody>
              </p:sp>
            </mc:Choice>
            <mc:Fallback>
              <p:sp>
                <p:nvSpPr>
                  <p:cNvPr id="23" name="Rectangle 22">
                    <a:extLst>
                      <a:ext uri="{FF2B5EF4-FFF2-40B4-BE49-F238E27FC236}">
                        <a16:creationId xmlns:a16="http://schemas.microsoft.com/office/drawing/2014/main" id="{806A3CC4-E3C7-ACAD-E132-2273A90D9428}"/>
                      </a:ext>
                    </a:extLst>
                  </p:cNvPr>
                  <p:cNvSpPr>
                    <a:spLocks noRot="1" noChangeAspect="1" noMove="1" noResize="1" noEditPoints="1" noAdjustHandles="1" noChangeArrowheads="1" noChangeShapeType="1" noTextEdit="1"/>
                  </p:cNvSpPr>
                  <p:nvPr/>
                </p:nvSpPr>
                <p:spPr>
                  <a:xfrm>
                    <a:off x="6614442" y="2422826"/>
                    <a:ext cx="370557" cy="590835"/>
                  </a:xfrm>
                  <a:prstGeom prst="rect">
                    <a:avLst/>
                  </a:prstGeom>
                  <a:blipFill>
                    <a:blip r:embed="rId6"/>
                    <a:stretch>
                      <a:fillRect/>
                    </a:stretch>
                  </a:blipFill>
                </p:spPr>
                <p:txBody>
                  <a:bodyPr/>
                  <a:lstStyle/>
                  <a:p>
                    <a:r>
                      <a:rPr lang="zh-CN" altLang="en-US">
                        <a:noFill/>
                      </a:rPr>
                      <a:t> </a:t>
                    </a:r>
                  </a:p>
                </p:txBody>
              </p:sp>
            </mc:Fallback>
          </mc:AlternateContent>
        </p:grpSp>
        <p:cxnSp>
          <p:nvCxnSpPr>
            <p:cNvPr id="11" name="Straight Arrow Connector 10">
              <a:extLst>
                <a:ext uri="{FF2B5EF4-FFF2-40B4-BE49-F238E27FC236}">
                  <a16:creationId xmlns:a16="http://schemas.microsoft.com/office/drawing/2014/main" id="{AC3629D3-DF93-DE86-62A7-76C5CD9E71B1}"/>
                </a:ext>
              </a:extLst>
            </p:cNvPr>
            <p:cNvCxnSpPr/>
            <p:nvPr/>
          </p:nvCxnSpPr>
          <p:spPr>
            <a:xfrm>
              <a:off x="6954158" y="3300080"/>
              <a:ext cx="748196" cy="51719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 name="Straight Arrow Connector 11">
              <a:extLst>
                <a:ext uri="{FF2B5EF4-FFF2-40B4-BE49-F238E27FC236}">
                  <a16:creationId xmlns:a16="http://schemas.microsoft.com/office/drawing/2014/main" id="{7C446731-A558-EBB8-4177-BE06AB178060}"/>
                </a:ext>
              </a:extLst>
            </p:cNvPr>
            <p:cNvCxnSpPr/>
            <p:nvPr/>
          </p:nvCxnSpPr>
          <p:spPr>
            <a:xfrm>
              <a:off x="6923218" y="3783799"/>
              <a:ext cx="706532" cy="207856"/>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75BC9998-CFB2-8501-B452-33D713B52B5B}"/>
                </a:ext>
              </a:extLst>
            </p:cNvPr>
            <p:cNvCxnSpPr/>
            <p:nvPr/>
          </p:nvCxnSpPr>
          <p:spPr>
            <a:xfrm flipV="1">
              <a:off x="6936687" y="4181021"/>
              <a:ext cx="699797" cy="303683"/>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CCBF4134-1292-6F6D-39F2-321E4C546C34}"/>
                </a:ext>
              </a:extLst>
            </p:cNvPr>
            <p:cNvCxnSpPr/>
            <p:nvPr/>
          </p:nvCxnSpPr>
          <p:spPr>
            <a:xfrm flipV="1">
              <a:off x="7046175" y="4458812"/>
              <a:ext cx="578576" cy="618921"/>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5" name="Straight Arrow Connector 14">
              <a:extLst>
                <a:ext uri="{FF2B5EF4-FFF2-40B4-BE49-F238E27FC236}">
                  <a16:creationId xmlns:a16="http://schemas.microsoft.com/office/drawing/2014/main" id="{509FD126-2DB5-A6F3-504B-0AE7F9E3D914}"/>
                </a:ext>
              </a:extLst>
            </p:cNvPr>
            <p:cNvCxnSpPr/>
            <p:nvPr/>
          </p:nvCxnSpPr>
          <p:spPr>
            <a:xfrm>
              <a:off x="8749668" y="4043478"/>
              <a:ext cx="334041" cy="1332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63A54DB7-63DE-C3A8-B572-AFF196AB3980}"/>
                </a:ext>
              </a:extLst>
            </p:cNvPr>
            <p:cNvCxnSpPr/>
            <p:nvPr/>
          </p:nvCxnSpPr>
          <p:spPr>
            <a:xfrm>
              <a:off x="9683504" y="4064070"/>
              <a:ext cx="310779" cy="12396"/>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grpSp>
          <p:nvGrpSpPr>
            <p:cNvPr id="36" name="Group 35">
              <a:extLst>
                <a:ext uri="{FF2B5EF4-FFF2-40B4-BE49-F238E27FC236}">
                  <a16:creationId xmlns:a16="http://schemas.microsoft.com/office/drawing/2014/main" id="{F57EA55A-3166-A634-54C6-1571ADCA8AB2}"/>
                </a:ext>
              </a:extLst>
            </p:cNvPr>
            <p:cNvGrpSpPr/>
            <p:nvPr/>
          </p:nvGrpSpPr>
          <p:grpSpPr>
            <a:xfrm>
              <a:off x="9150815" y="3693125"/>
              <a:ext cx="430381" cy="692465"/>
              <a:chOff x="5687460" y="2113019"/>
              <a:chExt cx="422743" cy="680175"/>
            </a:xfrm>
          </p:grpSpPr>
          <p:sp>
            <p:nvSpPr>
              <p:cNvPr id="33" name="Oval 32">
                <a:extLst>
                  <a:ext uri="{FF2B5EF4-FFF2-40B4-BE49-F238E27FC236}">
                    <a16:creationId xmlns:a16="http://schemas.microsoft.com/office/drawing/2014/main" id="{1CEEF8B0-0EDC-2476-CDDA-5ED63C3067D1}"/>
                  </a:ext>
                </a:extLst>
              </p:cNvPr>
              <p:cNvSpPr/>
              <p:nvPr/>
            </p:nvSpPr>
            <p:spPr>
              <a:xfrm>
                <a:off x="5687460" y="2113019"/>
                <a:ext cx="422743" cy="68017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35" name="Curved Connector 34">
                <a:extLst>
                  <a:ext uri="{FF2B5EF4-FFF2-40B4-BE49-F238E27FC236}">
                    <a16:creationId xmlns:a16="http://schemas.microsoft.com/office/drawing/2014/main" id="{19780B54-806B-5656-8508-B992376FD3F1}"/>
                  </a:ext>
                </a:extLst>
              </p:cNvPr>
              <p:cNvCxnSpPr/>
              <p:nvPr/>
            </p:nvCxnSpPr>
            <p:spPr>
              <a:xfrm flipV="1">
                <a:off x="5758379" y="2355907"/>
                <a:ext cx="280903" cy="192106"/>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grpSp>
        <p:grpSp>
          <p:nvGrpSpPr>
            <p:cNvPr id="47" name="Group 46">
              <a:extLst>
                <a:ext uri="{FF2B5EF4-FFF2-40B4-BE49-F238E27FC236}">
                  <a16:creationId xmlns:a16="http://schemas.microsoft.com/office/drawing/2014/main" id="{B8538541-0E85-DF8C-3933-4953E33E0F85}"/>
                </a:ext>
              </a:extLst>
            </p:cNvPr>
            <p:cNvGrpSpPr/>
            <p:nvPr/>
          </p:nvGrpSpPr>
          <p:grpSpPr>
            <a:xfrm>
              <a:off x="594977" y="2906674"/>
              <a:ext cx="483472" cy="692465"/>
              <a:chOff x="4750274" y="1746844"/>
              <a:chExt cx="362604" cy="519349"/>
            </a:xfrm>
          </p:grpSpPr>
          <p:sp>
            <p:nvSpPr>
              <p:cNvPr id="73" name="Oval 72">
                <a:extLst>
                  <a:ext uri="{FF2B5EF4-FFF2-40B4-BE49-F238E27FC236}">
                    <a16:creationId xmlns:a16="http://schemas.microsoft.com/office/drawing/2014/main" id="{B9A63CBE-3645-84EE-FB67-F521B744A6C9}"/>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5C2FD20C-0A91-8F74-82CB-CE3C0E9493E3}"/>
                      </a:ext>
                    </a:extLst>
                  </p:cNvPr>
                  <p:cNvSpPr/>
                  <p:nvPr/>
                </p:nvSpPr>
                <p:spPr>
                  <a:xfrm>
                    <a:off x="4750274" y="1783752"/>
                    <a:ext cx="34557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1</m:t>
                              </m:r>
                            </m:sub>
                          </m:sSub>
                        </m:oMath>
                      </m:oMathPara>
                    </a14:m>
                    <a:endParaRPr lang="en-US" dirty="0"/>
                  </a:p>
                </p:txBody>
              </p:sp>
            </mc:Choice>
            <mc:Fallback>
              <p:sp>
                <p:nvSpPr>
                  <p:cNvPr id="74" name="Rectangle 73">
                    <a:extLst>
                      <a:ext uri="{FF2B5EF4-FFF2-40B4-BE49-F238E27FC236}">
                        <a16:creationId xmlns:a16="http://schemas.microsoft.com/office/drawing/2014/main" id="{5C2FD20C-0A91-8F74-82CB-CE3C0E9493E3}"/>
                      </a:ext>
                    </a:extLst>
                  </p:cNvPr>
                  <p:cNvSpPr>
                    <a:spLocks noRot="1" noChangeAspect="1" noMove="1" noResize="1" noEditPoints="1" noAdjustHandles="1" noChangeArrowheads="1" noChangeShapeType="1" noTextEdit="1"/>
                  </p:cNvSpPr>
                  <p:nvPr/>
                </p:nvSpPr>
                <p:spPr>
                  <a:xfrm>
                    <a:off x="4750274" y="1783752"/>
                    <a:ext cx="345575" cy="276999"/>
                  </a:xfrm>
                  <a:prstGeom prst="rect">
                    <a:avLst/>
                  </a:prstGeom>
                  <a:blipFill>
                    <a:blip r:embed="rId7"/>
                    <a:stretch>
                      <a:fillRect/>
                    </a:stretch>
                  </a:blipFill>
                </p:spPr>
                <p:txBody>
                  <a:bodyPr/>
                  <a:lstStyle/>
                  <a:p>
                    <a:r>
                      <a:rPr lang="zh-CN" altLang="en-US">
                        <a:noFill/>
                      </a:rPr>
                      <a:t> </a:t>
                    </a:r>
                  </a:p>
                </p:txBody>
              </p:sp>
            </mc:Fallback>
          </mc:AlternateContent>
        </p:grpSp>
        <p:grpSp>
          <p:nvGrpSpPr>
            <p:cNvPr id="48" name="Group 47">
              <a:extLst>
                <a:ext uri="{FF2B5EF4-FFF2-40B4-BE49-F238E27FC236}">
                  <a16:creationId xmlns:a16="http://schemas.microsoft.com/office/drawing/2014/main" id="{B3D4B9AB-D973-B9F8-8DAD-38CC0080AB58}"/>
                </a:ext>
              </a:extLst>
            </p:cNvPr>
            <p:cNvGrpSpPr/>
            <p:nvPr/>
          </p:nvGrpSpPr>
          <p:grpSpPr>
            <a:xfrm>
              <a:off x="587881" y="3558885"/>
              <a:ext cx="483472" cy="692465"/>
              <a:chOff x="4750274" y="1746844"/>
              <a:chExt cx="362604" cy="519349"/>
            </a:xfrm>
          </p:grpSpPr>
          <p:sp>
            <p:nvSpPr>
              <p:cNvPr id="71" name="Oval 70">
                <a:extLst>
                  <a:ext uri="{FF2B5EF4-FFF2-40B4-BE49-F238E27FC236}">
                    <a16:creationId xmlns:a16="http://schemas.microsoft.com/office/drawing/2014/main" id="{EB5A08ED-A3F7-666A-8051-8D5A4AB8BB1B}"/>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3901E878-D39F-FB32-9CFF-8A894FEE0EBD}"/>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2</m:t>
                              </m:r>
                            </m:sub>
                          </m:sSub>
                        </m:oMath>
                      </m:oMathPara>
                    </a14:m>
                    <a:endParaRPr lang="en-US" dirty="0"/>
                  </a:p>
                </p:txBody>
              </p:sp>
            </mc:Choice>
            <mc:Fallback>
              <p:sp>
                <p:nvSpPr>
                  <p:cNvPr id="72" name="Rectangle 71">
                    <a:extLst>
                      <a:ext uri="{FF2B5EF4-FFF2-40B4-BE49-F238E27FC236}">
                        <a16:creationId xmlns:a16="http://schemas.microsoft.com/office/drawing/2014/main" id="{3901E878-D39F-FB32-9CFF-8A894FEE0EBD}"/>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8"/>
                    <a:stretch>
                      <a:fillRect/>
                    </a:stretch>
                  </a:blipFill>
                </p:spPr>
                <p:txBody>
                  <a:bodyPr/>
                  <a:lstStyle/>
                  <a:p>
                    <a:r>
                      <a:rPr lang="zh-CN" altLang="en-US">
                        <a:noFill/>
                      </a:rPr>
                      <a:t> </a:t>
                    </a:r>
                  </a:p>
                </p:txBody>
              </p:sp>
            </mc:Fallback>
          </mc:AlternateContent>
        </p:grpSp>
        <p:grpSp>
          <p:nvGrpSpPr>
            <p:cNvPr id="49" name="Group 48">
              <a:extLst>
                <a:ext uri="{FF2B5EF4-FFF2-40B4-BE49-F238E27FC236}">
                  <a16:creationId xmlns:a16="http://schemas.microsoft.com/office/drawing/2014/main" id="{B6C8E88A-4BDF-643A-8732-0CB6CF146A34}"/>
                </a:ext>
              </a:extLst>
            </p:cNvPr>
            <p:cNvGrpSpPr/>
            <p:nvPr/>
          </p:nvGrpSpPr>
          <p:grpSpPr>
            <a:xfrm>
              <a:off x="587881" y="4211095"/>
              <a:ext cx="483472" cy="692465"/>
              <a:chOff x="4750274" y="1746844"/>
              <a:chExt cx="362604" cy="519349"/>
            </a:xfrm>
          </p:grpSpPr>
          <p:sp>
            <p:nvSpPr>
              <p:cNvPr id="69" name="Oval 68">
                <a:extLst>
                  <a:ext uri="{FF2B5EF4-FFF2-40B4-BE49-F238E27FC236}">
                    <a16:creationId xmlns:a16="http://schemas.microsoft.com/office/drawing/2014/main" id="{20712888-6B91-A52F-7A19-CDD20054C736}"/>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0" name="Rectangle 69">
                    <a:extLst>
                      <a:ext uri="{FF2B5EF4-FFF2-40B4-BE49-F238E27FC236}">
                        <a16:creationId xmlns:a16="http://schemas.microsoft.com/office/drawing/2014/main" id="{67CEA6FE-5F21-C0C3-128F-AB9B9CD1058D}"/>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3</m:t>
                              </m:r>
                            </m:sub>
                          </m:sSub>
                        </m:oMath>
                      </m:oMathPara>
                    </a14:m>
                    <a:endParaRPr lang="en-US" dirty="0"/>
                  </a:p>
                </p:txBody>
              </p:sp>
            </mc:Choice>
            <mc:Fallback>
              <p:sp>
                <p:nvSpPr>
                  <p:cNvPr id="70" name="Rectangle 69">
                    <a:extLst>
                      <a:ext uri="{FF2B5EF4-FFF2-40B4-BE49-F238E27FC236}">
                        <a16:creationId xmlns:a16="http://schemas.microsoft.com/office/drawing/2014/main" id="{67CEA6FE-5F21-C0C3-128F-AB9B9CD1058D}"/>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9"/>
                    <a:stretch>
                      <a:fillRect/>
                    </a:stretch>
                  </a:blipFill>
                </p:spPr>
                <p:txBody>
                  <a:bodyPr/>
                  <a:lstStyle/>
                  <a:p>
                    <a:r>
                      <a:rPr lang="zh-CN" altLang="en-US">
                        <a:noFill/>
                      </a:rPr>
                      <a:t> </a:t>
                    </a:r>
                  </a:p>
                </p:txBody>
              </p:sp>
            </mc:Fallback>
          </mc:AlternateContent>
        </p:grpSp>
        <p:grpSp>
          <p:nvGrpSpPr>
            <p:cNvPr id="50" name="Group 49">
              <a:extLst>
                <a:ext uri="{FF2B5EF4-FFF2-40B4-BE49-F238E27FC236}">
                  <a16:creationId xmlns:a16="http://schemas.microsoft.com/office/drawing/2014/main" id="{3EBAE017-3175-161A-079E-BF203329A10B}"/>
                </a:ext>
              </a:extLst>
            </p:cNvPr>
            <p:cNvGrpSpPr/>
            <p:nvPr/>
          </p:nvGrpSpPr>
          <p:grpSpPr>
            <a:xfrm>
              <a:off x="587881" y="4863305"/>
              <a:ext cx="483472" cy="692465"/>
              <a:chOff x="4750274" y="1746844"/>
              <a:chExt cx="362604" cy="519349"/>
            </a:xfrm>
          </p:grpSpPr>
          <p:sp>
            <p:nvSpPr>
              <p:cNvPr id="67" name="Oval 66">
                <a:extLst>
                  <a:ext uri="{FF2B5EF4-FFF2-40B4-BE49-F238E27FC236}">
                    <a16:creationId xmlns:a16="http://schemas.microsoft.com/office/drawing/2014/main" id="{0D796701-377F-90EA-FE96-9B93DAC46F64}"/>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68" name="Rectangle 67">
                    <a:extLst>
                      <a:ext uri="{FF2B5EF4-FFF2-40B4-BE49-F238E27FC236}">
                        <a16:creationId xmlns:a16="http://schemas.microsoft.com/office/drawing/2014/main" id="{4DC1FAA0-62B3-F8D9-8B39-389EA78F567F}"/>
                      </a:ext>
                    </a:extLst>
                  </p:cNvPr>
                  <p:cNvSpPr/>
                  <p:nvPr/>
                </p:nvSpPr>
                <p:spPr>
                  <a:xfrm>
                    <a:off x="4750274" y="1783753"/>
                    <a:ext cx="349568"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i="1">
                                  <a:solidFill>
                                    <a:srgbClr val="000000"/>
                                  </a:solidFill>
                                  <a:latin typeface="Cambria Math" charset="0"/>
                                </a:rPr>
                                <m:t>𝑥</m:t>
                              </m:r>
                            </m:e>
                            <m:sub>
                              <m:r>
                                <a:rPr lang="en-US" b="0" i="1" smtClean="0">
                                  <a:solidFill>
                                    <a:srgbClr val="000000"/>
                                  </a:solidFill>
                                  <a:latin typeface="Cambria Math" charset="0"/>
                                </a:rPr>
                                <m:t>4</m:t>
                              </m:r>
                            </m:sub>
                          </m:sSub>
                        </m:oMath>
                      </m:oMathPara>
                    </a14:m>
                    <a:endParaRPr lang="en-US" dirty="0"/>
                  </a:p>
                </p:txBody>
              </p:sp>
            </mc:Choice>
            <mc:Fallback>
              <p:sp>
                <p:nvSpPr>
                  <p:cNvPr id="68" name="Rectangle 67">
                    <a:extLst>
                      <a:ext uri="{FF2B5EF4-FFF2-40B4-BE49-F238E27FC236}">
                        <a16:creationId xmlns:a16="http://schemas.microsoft.com/office/drawing/2014/main" id="{4DC1FAA0-62B3-F8D9-8B39-389EA78F567F}"/>
                      </a:ext>
                    </a:extLst>
                  </p:cNvPr>
                  <p:cNvSpPr>
                    <a:spLocks noRot="1" noChangeAspect="1" noMove="1" noResize="1" noEditPoints="1" noAdjustHandles="1" noChangeArrowheads="1" noChangeShapeType="1" noTextEdit="1"/>
                  </p:cNvSpPr>
                  <p:nvPr/>
                </p:nvSpPr>
                <p:spPr>
                  <a:xfrm>
                    <a:off x="4750274" y="1783753"/>
                    <a:ext cx="349568" cy="276999"/>
                  </a:xfrm>
                  <a:prstGeom prst="rect">
                    <a:avLst/>
                  </a:prstGeom>
                  <a:blipFill>
                    <a:blip r:embed="rId10"/>
                    <a:stretch>
                      <a:fillRect/>
                    </a:stretch>
                  </a:blipFill>
                </p:spPr>
                <p:txBody>
                  <a:bodyPr/>
                  <a:lstStyle/>
                  <a:p>
                    <a:r>
                      <a:rPr lang="zh-CN" altLang="en-US">
                        <a:noFill/>
                      </a:rPr>
                      <a:t> </a:t>
                    </a:r>
                  </a:p>
                </p:txBody>
              </p:sp>
            </mc:Fallback>
          </mc:AlternateContent>
        </p:grpSp>
        <p:grpSp>
          <p:nvGrpSpPr>
            <p:cNvPr id="51" name="Group 50">
              <a:extLst>
                <a:ext uri="{FF2B5EF4-FFF2-40B4-BE49-F238E27FC236}">
                  <a16:creationId xmlns:a16="http://schemas.microsoft.com/office/drawing/2014/main" id="{6360B95E-9F7A-ABCF-ED95-06F003009E30}"/>
                </a:ext>
              </a:extLst>
            </p:cNvPr>
            <p:cNvGrpSpPr/>
            <p:nvPr/>
          </p:nvGrpSpPr>
          <p:grpSpPr>
            <a:xfrm>
              <a:off x="3598283" y="1971743"/>
              <a:ext cx="773960" cy="787780"/>
              <a:chOff x="6870151" y="1255733"/>
              <a:chExt cx="580470" cy="590835"/>
            </a:xfrm>
          </p:grpSpPr>
          <p:sp>
            <p:nvSpPr>
              <p:cNvPr id="65" name="Oval 64">
                <a:extLst>
                  <a:ext uri="{FF2B5EF4-FFF2-40B4-BE49-F238E27FC236}">
                    <a16:creationId xmlns:a16="http://schemas.microsoft.com/office/drawing/2014/main" id="{2A7F243F-DC0F-01B3-03CB-4E3BEADC8BD7}"/>
                  </a:ext>
                </a:extLst>
              </p:cNvPr>
              <p:cNvSpPr/>
              <p:nvPr/>
            </p:nvSpPr>
            <p:spPr>
              <a:xfrm>
                <a:off x="6870151" y="1286088"/>
                <a:ext cx="580470" cy="519349"/>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66" name="Rectangle 65">
                    <a:extLst>
                      <a:ext uri="{FF2B5EF4-FFF2-40B4-BE49-F238E27FC236}">
                        <a16:creationId xmlns:a16="http://schemas.microsoft.com/office/drawing/2014/main" id="{1FFBF6FD-2FEA-F115-47B6-1133A43DCD1A}"/>
                      </a:ext>
                    </a:extLst>
                  </p:cNvPr>
                  <p:cNvSpPr/>
                  <p:nvPr/>
                </p:nvSpPr>
                <p:spPr>
                  <a:xfrm>
                    <a:off x="6971751" y="1255733"/>
                    <a:ext cx="370557" cy="59083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nary>
                        </m:oMath>
                      </m:oMathPara>
                    </a14:m>
                    <a:endParaRPr lang="en-US" sz="1867" dirty="0"/>
                  </a:p>
                </p:txBody>
              </p:sp>
            </mc:Choice>
            <mc:Fallback>
              <p:sp>
                <p:nvSpPr>
                  <p:cNvPr id="66" name="Rectangle 65">
                    <a:extLst>
                      <a:ext uri="{FF2B5EF4-FFF2-40B4-BE49-F238E27FC236}">
                        <a16:creationId xmlns:a16="http://schemas.microsoft.com/office/drawing/2014/main" id="{1FFBF6FD-2FEA-F115-47B6-1133A43DCD1A}"/>
                      </a:ext>
                    </a:extLst>
                  </p:cNvPr>
                  <p:cNvSpPr>
                    <a:spLocks noRot="1" noChangeAspect="1" noMove="1" noResize="1" noEditPoints="1" noAdjustHandles="1" noChangeArrowheads="1" noChangeShapeType="1" noTextEdit="1"/>
                  </p:cNvSpPr>
                  <p:nvPr/>
                </p:nvSpPr>
                <p:spPr>
                  <a:xfrm>
                    <a:off x="6971751" y="1255733"/>
                    <a:ext cx="370557" cy="590835"/>
                  </a:xfrm>
                  <a:prstGeom prst="rect">
                    <a:avLst/>
                  </a:prstGeom>
                  <a:blipFill>
                    <a:blip r:embed="rId11"/>
                    <a:stretch>
                      <a:fillRect/>
                    </a:stretch>
                  </a:blipFill>
                </p:spPr>
                <p:txBody>
                  <a:bodyPr/>
                  <a:lstStyle/>
                  <a:p>
                    <a:r>
                      <a:rPr lang="zh-CN" altLang="en-US">
                        <a:noFill/>
                      </a:rPr>
                      <a:t> </a:t>
                    </a:r>
                  </a:p>
                </p:txBody>
              </p:sp>
            </mc:Fallback>
          </mc:AlternateContent>
        </p:grpSp>
        <p:cxnSp>
          <p:nvCxnSpPr>
            <p:cNvPr id="52" name="Straight Arrow Connector 51">
              <a:extLst>
                <a:ext uri="{FF2B5EF4-FFF2-40B4-BE49-F238E27FC236}">
                  <a16:creationId xmlns:a16="http://schemas.microsoft.com/office/drawing/2014/main" id="{807C4C6B-C760-3E80-C7A8-16AD79D88B8E}"/>
                </a:ext>
              </a:extLst>
            </p:cNvPr>
            <p:cNvCxnSpPr>
              <a:stCxn id="74" idx="3"/>
            </p:cNvCxnSpPr>
            <p:nvPr/>
          </p:nvCxnSpPr>
          <p:spPr>
            <a:xfrm flipV="1">
              <a:off x="1055744" y="2407893"/>
              <a:ext cx="2371121" cy="732658"/>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3" name="Straight Arrow Connector 52">
              <a:extLst>
                <a:ext uri="{FF2B5EF4-FFF2-40B4-BE49-F238E27FC236}">
                  <a16:creationId xmlns:a16="http://schemas.microsoft.com/office/drawing/2014/main" id="{D9A18711-CA65-68A8-4ADA-42C5878B8E6A}"/>
                </a:ext>
              </a:extLst>
            </p:cNvPr>
            <p:cNvCxnSpPr/>
            <p:nvPr/>
          </p:nvCxnSpPr>
          <p:spPr>
            <a:xfrm flipV="1">
              <a:off x="1139422" y="2453537"/>
              <a:ext cx="2275540" cy="1416903"/>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4" name="Straight Arrow Connector 53">
              <a:extLst>
                <a:ext uri="{FF2B5EF4-FFF2-40B4-BE49-F238E27FC236}">
                  <a16:creationId xmlns:a16="http://schemas.microsoft.com/office/drawing/2014/main" id="{4ED96D19-8248-CAE8-80FB-3EF49FFFFB44}"/>
                </a:ext>
              </a:extLst>
            </p:cNvPr>
            <p:cNvCxnSpPr/>
            <p:nvPr/>
          </p:nvCxnSpPr>
          <p:spPr>
            <a:xfrm flipV="1">
              <a:off x="1152891" y="2421797"/>
              <a:ext cx="2286415" cy="2149545"/>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5" name="Straight Arrow Connector 54">
              <a:extLst>
                <a:ext uri="{FF2B5EF4-FFF2-40B4-BE49-F238E27FC236}">
                  <a16:creationId xmlns:a16="http://schemas.microsoft.com/office/drawing/2014/main" id="{95D67017-0C41-D992-1F04-B9529E3ADF2B}"/>
                </a:ext>
              </a:extLst>
            </p:cNvPr>
            <p:cNvCxnSpPr>
              <a:stCxn id="68" idx="3"/>
            </p:cNvCxnSpPr>
            <p:nvPr/>
          </p:nvCxnSpPr>
          <p:spPr>
            <a:xfrm flipV="1">
              <a:off x="1053972" y="2376994"/>
              <a:ext cx="2360989" cy="272018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56" name="Straight Arrow Connector 55">
              <a:extLst>
                <a:ext uri="{FF2B5EF4-FFF2-40B4-BE49-F238E27FC236}">
                  <a16:creationId xmlns:a16="http://schemas.microsoft.com/office/drawing/2014/main" id="{B73EFF47-D5B3-7578-A1D6-8B4AB378B32A}"/>
                </a:ext>
              </a:extLst>
            </p:cNvPr>
            <p:cNvCxnSpPr/>
            <p:nvPr/>
          </p:nvCxnSpPr>
          <p:spPr>
            <a:xfrm>
              <a:off x="4541078" y="2315389"/>
              <a:ext cx="334041" cy="1332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61" name="Straight Arrow Connector 60">
              <a:extLst>
                <a:ext uri="{FF2B5EF4-FFF2-40B4-BE49-F238E27FC236}">
                  <a16:creationId xmlns:a16="http://schemas.microsoft.com/office/drawing/2014/main" id="{37D90DE6-ED78-B136-003A-723DEA831464}"/>
                </a:ext>
              </a:extLst>
            </p:cNvPr>
            <p:cNvCxnSpPr/>
            <p:nvPr/>
          </p:nvCxnSpPr>
          <p:spPr>
            <a:xfrm>
              <a:off x="5474915" y="2335980"/>
              <a:ext cx="812763" cy="657251"/>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grpSp>
          <p:nvGrpSpPr>
            <p:cNvPr id="62" name="Group 61">
              <a:extLst>
                <a:ext uri="{FF2B5EF4-FFF2-40B4-BE49-F238E27FC236}">
                  <a16:creationId xmlns:a16="http://schemas.microsoft.com/office/drawing/2014/main" id="{0EC34B4E-4C0B-7B87-4736-12CF5660F828}"/>
                </a:ext>
              </a:extLst>
            </p:cNvPr>
            <p:cNvGrpSpPr/>
            <p:nvPr/>
          </p:nvGrpSpPr>
          <p:grpSpPr>
            <a:xfrm>
              <a:off x="4942226" y="1965038"/>
              <a:ext cx="430381" cy="692465"/>
              <a:chOff x="6155416" y="584514"/>
              <a:chExt cx="422743" cy="680175"/>
            </a:xfrm>
          </p:grpSpPr>
          <p:sp>
            <p:nvSpPr>
              <p:cNvPr id="63" name="Oval 62">
                <a:extLst>
                  <a:ext uri="{FF2B5EF4-FFF2-40B4-BE49-F238E27FC236}">
                    <a16:creationId xmlns:a16="http://schemas.microsoft.com/office/drawing/2014/main" id="{AB046EF6-DD71-5E2C-8EDA-7DBC1F36878A}"/>
                  </a:ext>
                </a:extLst>
              </p:cNvPr>
              <p:cNvSpPr/>
              <p:nvPr/>
            </p:nvSpPr>
            <p:spPr>
              <a:xfrm>
                <a:off x="6155416" y="584514"/>
                <a:ext cx="422743" cy="68017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64" name="Curved Connector 63">
                <a:extLst>
                  <a:ext uri="{FF2B5EF4-FFF2-40B4-BE49-F238E27FC236}">
                    <a16:creationId xmlns:a16="http://schemas.microsoft.com/office/drawing/2014/main" id="{D6E6E7D3-D4FA-E62F-B1C2-2BD037CCA985}"/>
                  </a:ext>
                </a:extLst>
              </p:cNvPr>
              <p:cNvCxnSpPr/>
              <p:nvPr/>
            </p:nvCxnSpPr>
            <p:spPr>
              <a:xfrm flipV="1">
                <a:off x="6226335" y="827403"/>
                <a:ext cx="280903" cy="192106"/>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grpSp>
        <p:sp>
          <p:nvSpPr>
            <p:cNvPr id="75" name="Oval 74">
              <a:extLst>
                <a:ext uri="{FF2B5EF4-FFF2-40B4-BE49-F238E27FC236}">
                  <a16:creationId xmlns:a16="http://schemas.microsoft.com/office/drawing/2014/main" id="{8B841517-3A55-FB30-A953-3C1C2CDD1325}"/>
                </a:ext>
              </a:extLst>
            </p:cNvPr>
            <p:cNvSpPr/>
            <p:nvPr/>
          </p:nvSpPr>
          <p:spPr>
            <a:xfrm>
              <a:off x="3632539" y="3195300"/>
              <a:ext cx="773960" cy="692465"/>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76" name="Rectangle 75">
                  <a:extLst>
                    <a:ext uri="{FF2B5EF4-FFF2-40B4-BE49-F238E27FC236}">
                      <a16:creationId xmlns:a16="http://schemas.microsoft.com/office/drawing/2014/main" id="{18B6694E-1094-FF5D-EA11-2922F45B0AA1}"/>
                    </a:ext>
                  </a:extLst>
                </p:cNvPr>
                <p:cNvSpPr/>
                <p:nvPr/>
              </p:nvSpPr>
              <p:spPr>
                <a:xfrm>
                  <a:off x="3768006" y="3154827"/>
                  <a:ext cx="494076" cy="7877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nary>
                      </m:oMath>
                    </m:oMathPara>
                  </a14:m>
                  <a:endParaRPr lang="en-US" sz="1867" dirty="0"/>
                </a:p>
              </p:txBody>
            </p:sp>
          </mc:Choice>
          <mc:Fallback>
            <p:sp>
              <p:nvSpPr>
                <p:cNvPr id="76" name="Rectangle 75">
                  <a:extLst>
                    <a:ext uri="{FF2B5EF4-FFF2-40B4-BE49-F238E27FC236}">
                      <a16:creationId xmlns:a16="http://schemas.microsoft.com/office/drawing/2014/main" id="{18B6694E-1094-FF5D-EA11-2922F45B0AA1}"/>
                    </a:ext>
                  </a:extLst>
                </p:cNvPr>
                <p:cNvSpPr>
                  <a:spLocks noRot="1" noChangeAspect="1" noMove="1" noResize="1" noEditPoints="1" noAdjustHandles="1" noChangeArrowheads="1" noChangeShapeType="1" noTextEdit="1"/>
                </p:cNvSpPr>
                <p:nvPr/>
              </p:nvSpPr>
              <p:spPr>
                <a:xfrm>
                  <a:off x="3768006" y="3154827"/>
                  <a:ext cx="494076" cy="787780"/>
                </a:xfrm>
                <a:prstGeom prst="rect">
                  <a:avLst/>
                </a:prstGeom>
                <a:blipFill>
                  <a:blip r:embed="rId12"/>
                  <a:stretch>
                    <a:fillRect/>
                  </a:stretch>
                </a:blipFill>
              </p:spPr>
              <p:txBody>
                <a:bodyPr/>
                <a:lstStyle/>
                <a:p>
                  <a:r>
                    <a:rPr lang="zh-CN" altLang="en-US">
                      <a:noFill/>
                    </a:rPr>
                    <a:t> </a:t>
                  </a:r>
                </a:p>
              </p:txBody>
            </p:sp>
          </mc:Fallback>
        </mc:AlternateContent>
        <p:cxnSp>
          <p:nvCxnSpPr>
            <p:cNvPr id="77" name="Straight Arrow Connector 76">
              <a:extLst>
                <a:ext uri="{FF2B5EF4-FFF2-40B4-BE49-F238E27FC236}">
                  <a16:creationId xmlns:a16="http://schemas.microsoft.com/office/drawing/2014/main" id="{8B69DD22-F85A-6BEE-B83F-657499693F5B}"/>
                </a:ext>
              </a:extLst>
            </p:cNvPr>
            <p:cNvCxnSpPr/>
            <p:nvPr/>
          </p:nvCxnSpPr>
          <p:spPr>
            <a:xfrm>
              <a:off x="4575334" y="3498474"/>
              <a:ext cx="334041" cy="1332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78" name="Straight Arrow Connector 77">
              <a:extLst>
                <a:ext uri="{FF2B5EF4-FFF2-40B4-BE49-F238E27FC236}">
                  <a16:creationId xmlns:a16="http://schemas.microsoft.com/office/drawing/2014/main" id="{B8AC2CE7-CFE3-1CF9-A7D9-2D8F0F880378}"/>
                </a:ext>
              </a:extLst>
            </p:cNvPr>
            <p:cNvCxnSpPr/>
            <p:nvPr/>
          </p:nvCxnSpPr>
          <p:spPr>
            <a:xfrm>
              <a:off x="5509171" y="3519065"/>
              <a:ext cx="698623" cy="199931"/>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79" name="Oval 78">
              <a:extLst>
                <a:ext uri="{FF2B5EF4-FFF2-40B4-BE49-F238E27FC236}">
                  <a16:creationId xmlns:a16="http://schemas.microsoft.com/office/drawing/2014/main" id="{10F67785-391F-D08A-85F4-7D6BB3C9CBC7}"/>
                </a:ext>
              </a:extLst>
            </p:cNvPr>
            <p:cNvSpPr/>
            <p:nvPr/>
          </p:nvSpPr>
          <p:spPr>
            <a:xfrm>
              <a:off x="4976482" y="3148123"/>
              <a:ext cx="430381" cy="69246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80" name="Curved Connector 79">
              <a:extLst>
                <a:ext uri="{FF2B5EF4-FFF2-40B4-BE49-F238E27FC236}">
                  <a16:creationId xmlns:a16="http://schemas.microsoft.com/office/drawing/2014/main" id="{2A86BD0F-F40B-370D-64C9-BE5F7759E427}"/>
                </a:ext>
              </a:extLst>
            </p:cNvPr>
            <p:cNvCxnSpPr/>
            <p:nvPr/>
          </p:nvCxnSpPr>
          <p:spPr>
            <a:xfrm flipV="1">
              <a:off x="5048681" y="3395401"/>
              <a:ext cx="285979" cy="195577"/>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sp>
          <p:nvSpPr>
            <p:cNvPr id="81" name="Oval 80">
              <a:extLst>
                <a:ext uri="{FF2B5EF4-FFF2-40B4-BE49-F238E27FC236}">
                  <a16:creationId xmlns:a16="http://schemas.microsoft.com/office/drawing/2014/main" id="{5D977221-6298-D0C6-1B44-3C14772DEE4E}"/>
                </a:ext>
              </a:extLst>
            </p:cNvPr>
            <p:cNvSpPr/>
            <p:nvPr/>
          </p:nvSpPr>
          <p:spPr>
            <a:xfrm>
              <a:off x="3632539" y="4384396"/>
              <a:ext cx="773960" cy="692465"/>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82" name="Rectangle 81">
                  <a:extLst>
                    <a:ext uri="{FF2B5EF4-FFF2-40B4-BE49-F238E27FC236}">
                      <a16:creationId xmlns:a16="http://schemas.microsoft.com/office/drawing/2014/main" id="{DEC23F1A-84B2-84C4-0550-1B28103E1984}"/>
                    </a:ext>
                  </a:extLst>
                </p:cNvPr>
                <p:cNvSpPr/>
                <p:nvPr/>
              </p:nvSpPr>
              <p:spPr>
                <a:xfrm>
                  <a:off x="3768006" y="4343923"/>
                  <a:ext cx="494076" cy="7877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nary>
                      </m:oMath>
                    </m:oMathPara>
                  </a14:m>
                  <a:endParaRPr lang="en-US" sz="1867" dirty="0"/>
                </a:p>
              </p:txBody>
            </p:sp>
          </mc:Choice>
          <mc:Fallback>
            <p:sp>
              <p:nvSpPr>
                <p:cNvPr id="82" name="Rectangle 81">
                  <a:extLst>
                    <a:ext uri="{FF2B5EF4-FFF2-40B4-BE49-F238E27FC236}">
                      <a16:creationId xmlns:a16="http://schemas.microsoft.com/office/drawing/2014/main" id="{DEC23F1A-84B2-84C4-0550-1B28103E1984}"/>
                    </a:ext>
                  </a:extLst>
                </p:cNvPr>
                <p:cNvSpPr>
                  <a:spLocks noRot="1" noChangeAspect="1" noMove="1" noResize="1" noEditPoints="1" noAdjustHandles="1" noChangeArrowheads="1" noChangeShapeType="1" noTextEdit="1"/>
                </p:cNvSpPr>
                <p:nvPr/>
              </p:nvSpPr>
              <p:spPr>
                <a:xfrm>
                  <a:off x="3768006" y="4343923"/>
                  <a:ext cx="494076" cy="787780"/>
                </a:xfrm>
                <a:prstGeom prst="rect">
                  <a:avLst/>
                </a:prstGeom>
                <a:blipFill>
                  <a:blip r:embed="rId13"/>
                  <a:stretch>
                    <a:fillRect/>
                  </a:stretch>
                </a:blipFill>
              </p:spPr>
              <p:txBody>
                <a:bodyPr/>
                <a:lstStyle/>
                <a:p>
                  <a:r>
                    <a:rPr lang="zh-CN" altLang="en-US">
                      <a:noFill/>
                    </a:rPr>
                    <a:t> </a:t>
                  </a:r>
                </a:p>
              </p:txBody>
            </p:sp>
          </mc:Fallback>
        </mc:AlternateContent>
        <p:cxnSp>
          <p:nvCxnSpPr>
            <p:cNvPr id="83" name="Straight Arrow Connector 82">
              <a:extLst>
                <a:ext uri="{FF2B5EF4-FFF2-40B4-BE49-F238E27FC236}">
                  <a16:creationId xmlns:a16="http://schemas.microsoft.com/office/drawing/2014/main" id="{040CAB44-548B-AFC8-B557-0553ECA1D90E}"/>
                </a:ext>
              </a:extLst>
            </p:cNvPr>
            <p:cNvCxnSpPr/>
            <p:nvPr/>
          </p:nvCxnSpPr>
          <p:spPr>
            <a:xfrm>
              <a:off x="4575334" y="4687570"/>
              <a:ext cx="334041" cy="1332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84" name="Straight Arrow Connector 83">
              <a:extLst>
                <a:ext uri="{FF2B5EF4-FFF2-40B4-BE49-F238E27FC236}">
                  <a16:creationId xmlns:a16="http://schemas.microsoft.com/office/drawing/2014/main" id="{0B996CF9-0D17-9D68-DB33-28238F0ECC06}"/>
                </a:ext>
              </a:extLst>
            </p:cNvPr>
            <p:cNvCxnSpPr/>
            <p:nvPr/>
          </p:nvCxnSpPr>
          <p:spPr>
            <a:xfrm flipV="1">
              <a:off x="5509171" y="4488172"/>
              <a:ext cx="698623" cy="152256"/>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85" name="Oval 84">
              <a:extLst>
                <a:ext uri="{FF2B5EF4-FFF2-40B4-BE49-F238E27FC236}">
                  <a16:creationId xmlns:a16="http://schemas.microsoft.com/office/drawing/2014/main" id="{911087A4-EF2A-4978-7F9A-DEA100B7B9BE}"/>
                </a:ext>
              </a:extLst>
            </p:cNvPr>
            <p:cNvSpPr/>
            <p:nvPr/>
          </p:nvSpPr>
          <p:spPr>
            <a:xfrm>
              <a:off x="4976482" y="4337219"/>
              <a:ext cx="430381" cy="69246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86" name="Curved Connector 85">
              <a:extLst>
                <a:ext uri="{FF2B5EF4-FFF2-40B4-BE49-F238E27FC236}">
                  <a16:creationId xmlns:a16="http://schemas.microsoft.com/office/drawing/2014/main" id="{D8BB1061-8761-9616-4921-2AE866FD6B89}"/>
                </a:ext>
              </a:extLst>
            </p:cNvPr>
            <p:cNvCxnSpPr/>
            <p:nvPr/>
          </p:nvCxnSpPr>
          <p:spPr>
            <a:xfrm flipV="1">
              <a:off x="5048681" y="4584497"/>
              <a:ext cx="285979" cy="195577"/>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sp>
          <p:nvSpPr>
            <p:cNvPr id="87" name="Oval 86">
              <a:extLst>
                <a:ext uri="{FF2B5EF4-FFF2-40B4-BE49-F238E27FC236}">
                  <a16:creationId xmlns:a16="http://schemas.microsoft.com/office/drawing/2014/main" id="{56C672AC-3435-1BA2-CA37-CD7CA83590C4}"/>
                </a:ext>
              </a:extLst>
            </p:cNvPr>
            <p:cNvSpPr/>
            <p:nvPr/>
          </p:nvSpPr>
          <p:spPr>
            <a:xfrm>
              <a:off x="3632539" y="5585838"/>
              <a:ext cx="773960" cy="692465"/>
            </a:xfrm>
            <a:prstGeom prst="ellipse">
              <a:avLst/>
            </a:prstGeom>
            <a:solidFill>
              <a:srgbClr val="FAC7C7"/>
            </a:solidFill>
            <a:ln w="12700" cap="flat">
              <a:solidFill>
                <a:srgbClr val="C0000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88" name="Rectangle 87">
                  <a:extLst>
                    <a:ext uri="{FF2B5EF4-FFF2-40B4-BE49-F238E27FC236}">
                      <a16:creationId xmlns:a16="http://schemas.microsoft.com/office/drawing/2014/main" id="{B3C6E01E-D555-91E0-3F5E-BFD811905229}"/>
                    </a:ext>
                  </a:extLst>
                </p:cNvPr>
                <p:cNvSpPr/>
                <p:nvPr/>
              </p:nvSpPr>
              <p:spPr>
                <a:xfrm>
                  <a:off x="3768006" y="5545364"/>
                  <a:ext cx="494076" cy="78778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867" i="1">
                                <a:solidFill>
                                  <a:srgbClr val="000000"/>
                                </a:solidFill>
                                <a:latin typeface="Cambria Math" panose="02040503050406030204" pitchFamily="18" charset="0"/>
                              </a:rPr>
                            </m:ctrlPr>
                          </m:naryPr>
                          <m:sub/>
                          <m:sup/>
                          <m:e/>
                        </m:nary>
                      </m:oMath>
                    </m:oMathPara>
                  </a14:m>
                  <a:endParaRPr lang="en-US" sz="1867" dirty="0"/>
                </a:p>
              </p:txBody>
            </p:sp>
          </mc:Choice>
          <mc:Fallback>
            <p:sp>
              <p:nvSpPr>
                <p:cNvPr id="88" name="Rectangle 87">
                  <a:extLst>
                    <a:ext uri="{FF2B5EF4-FFF2-40B4-BE49-F238E27FC236}">
                      <a16:creationId xmlns:a16="http://schemas.microsoft.com/office/drawing/2014/main" id="{B3C6E01E-D555-91E0-3F5E-BFD811905229}"/>
                    </a:ext>
                  </a:extLst>
                </p:cNvPr>
                <p:cNvSpPr>
                  <a:spLocks noRot="1" noChangeAspect="1" noMove="1" noResize="1" noEditPoints="1" noAdjustHandles="1" noChangeArrowheads="1" noChangeShapeType="1" noTextEdit="1"/>
                </p:cNvSpPr>
                <p:nvPr/>
              </p:nvSpPr>
              <p:spPr>
                <a:xfrm>
                  <a:off x="3768006" y="5545364"/>
                  <a:ext cx="494076" cy="787780"/>
                </a:xfrm>
                <a:prstGeom prst="rect">
                  <a:avLst/>
                </a:prstGeom>
                <a:blipFill>
                  <a:blip r:embed="rId14"/>
                  <a:stretch>
                    <a:fillRect/>
                  </a:stretch>
                </a:blipFill>
              </p:spPr>
              <p:txBody>
                <a:bodyPr/>
                <a:lstStyle/>
                <a:p>
                  <a:r>
                    <a:rPr lang="zh-CN" altLang="en-US">
                      <a:noFill/>
                    </a:rPr>
                    <a:t> </a:t>
                  </a:r>
                </a:p>
              </p:txBody>
            </p:sp>
          </mc:Fallback>
        </mc:AlternateContent>
        <p:cxnSp>
          <p:nvCxnSpPr>
            <p:cNvPr id="89" name="Straight Arrow Connector 88">
              <a:extLst>
                <a:ext uri="{FF2B5EF4-FFF2-40B4-BE49-F238E27FC236}">
                  <a16:creationId xmlns:a16="http://schemas.microsoft.com/office/drawing/2014/main" id="{6E1D1E40-8710-705D-47F0-78CEE0A43D99}"/>
                </a:ext>
              </a:extLst>
            </p:cNvPr>
            <p:cNvCxnSpPr/>
            <p:nvPr/>
          </p:nvCxnSpPr>
          <p:spPr>
            <a:xfrm>
              <a:off x="4575334" y="5889011"/>
              <a:ext cx="334041" cy="13324"/>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cxnSp>
          <p:nvCxnSpPr>
            <p:cNvPr id="90" name="Straight Arrow Connector 89">
              <a:extLst>
                <a:ext uri="{FF2B5EF4-FFF2-40B4-BE49-F238E27FC236}">
                  <a16:creationId xmlns:a16="http://schemas.microsoft.com/office/drawing/2014/main" id="{D8E450CD-0BBB-E48E-9481-D0FBA2480D3F}"/>
                </a:ext>
              </a:extLst>
            </p:cNvPr>
            <p:cNvCxnSpPr/>
            <p:nvPr/>
          </p:nvCxnSpPr>
          <p:spPr>
            <a:xfrm flipV="1">
              <a:off x="5509171" y="5179451"/>
              <a:ext cx="698623" cy="730152"/>
            </a:xfrm>
            <a:prstGeom prst="straightConnector1">
              <a:avLst/>
            </a:prstGeom>
            <a:noFill/>
            <a:ln w="25400" cap="flat">
              <a:solidFill>
                <a:schemeClr val="tx2"/>
              </a:solidFill>
              <a:prstDash val="solid"/>
              <a:bevel/>
              <a:tailEnd type="triangle"/>
            </a:ln>
            <a:effectLst/>
          </p:spPr>
          <p:style>
            <a:lnRef idx="0">
              <a:scrgbClr r="0" g="0" b="0"/>
            </a:lnRef>
            <a:fillRef idx="0">
              <a:scrgbClr r="0" g="0" b="0"/>
            </a:fillRef>
            <a:effectRef idx="0">
              <a:scrgbClr r="0" g="0" b="0"/>
            </a:effectRef>
            <a:fontRef idx="none"/>
          </p:style>
        </p:cxnSp>
        <p:sp>
          <p:nvSpPr>
            <p:cNvPr id="91" name="Oval 90">
              <a:extLst>
                <a:ext uri="{FF2B5EF4-FFF2-40B4-BE49-F238E27FC236}">
                  <a16:creationId xmlns:a16="http://schemas.microsoft.com/office/drawing/2014/main" id="{74F771B7-007F-FE67-3929-3BDCE00863C6}"/>
                </a:ext>
              </a:extLst>
            </p:cNvPr>
            <p:cNvSpPr/>
            <p:nvPr/>
          </p:nvSpPr>
          <p:spPr>
            <a:xfrm>
              <a:off x="4976482" y="5538660"/>
              <a:ext cx="430381" cy="692465"/>
            </a:xfrm>
            <a:prstGeom prst="ellipse">
              <a:avLst/>
            </a:prstGeom>
            <a:solidFill>
              <a:srgbClr val="E7D3F2"/>
            </a:solidFill>
            <a:ln w="12700" cap="flat">
              <a:solidFill>
                <a:srgbClr val="7030A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cxnSp>
          <p:nvCxnSpPr>
            <p:cNvPr id="92" name="Curved Connector 91">
              <a:extLst>
                <a:ext uri="{FF2B5EF4-FFF2-40B4-BE49-F238E27FC236}">
                  <a16:creationId xmlns:a16="http://schemas.microsoft.com/office/drawing/2014/main" id="{A5D133C4-38C1-DFB3-684F-65D71C3ADB12}"/>
                </a:ext>
              </a:extLst>
            </p:cNvPr>
            <p:cNvCxnSpPr/>
            <p:nvPr/>
          </p:nvCxnSpPr>
          <p:spPr>
            <a:xfrm flipV="1">
              <a:off x="5048681" y="5785938"/>
              <a:ext cx="285979" cy="195577"/>
            </a:xfrm>
            <a:prstGeom prst="curvedConnector3">
              <a:avLst/>
            </a:prstGeom>
            <a:noFill/>
            <a:ln w="25400" cap="flat">
              <a:solidFill>
                <a:srgbClr val="7030A0"/>
              </a:solidFill>
              <a:prstDash val="solid"/>
              <a:bevel/>
            </a:ln>
            <a:effectLst/>
          </p:spPr>
          <p:style>
            <a:lnRef idx="0">
              <a:scrgbClr r="0" g="0" b="0"/>
            </a:lnRef>
            <a:fillRef idx="0">
              <a:scrgbClr r="0" g="0" b="0"/>
            </a:fillRef>
            <a:effectRef idx="0">
              <a:scrgbClr r="0" g="0" b="0"/>
            </a:effectRef>
            <a:fontRef idx="none"/>
          </p:style>
        </p:cxnSp>
        <p:cxnSp>
          <p:nvCxnSpPr>
            <p:cNvPr id="112" name="Straight Arrow Connector 111">
              <a:extLst>
                <a:ext uri="{FF2B5EF4-FFF2-40B4-BE49-F238E27FC236}">
                  <a16:creationId xmlns:a16="http://schemas.microsoft.com/office/drawing/2014/main" id="{0753427E-6BA6-202F-12AF-D5AFDF896F0E}"/>
                </a:ext>
              </a:extLst>
            </p:cNvPr>
            <p:cNvCxnSpPr>
              <a:stCxn id="74" idx="3"/>
            </p:cNvCxnSpPr>
            <p:nvPr/>
          </p:nvCxnSpPr>
          <p:spPr>
            <a:xfrm>
              <a:off x="1055744" y="3140551"/>
              <a:ext cx="2392684" cy="408688"/>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16" name="Straight Arrow Connector 115">
              <a:extLst>
                <a:ext uri="{FF2B5EF4-FFF2-40B4-BE49-F238E27FC236}">
                  <a16:creationId xmlns:a16="http://schemas.microsoft.com/office/drawing/2014/main" id="{A3676107-1100-CAF4-7D73-9F93567ABD7B}"/>
                </a:ext>
              </a:extLst>
            </p:cNvPr>
            <p:cNvCxnSpPr>
              <a:stCxn id="72" idx="3"/>
            </p:cNvCxnSpPr>
            <p:nvPr/>
          </p:nvCxnSpPr>
          <p:spPr>
            <a:xfrm flipV="1">
              <a:off x="1053972" y="3563143"/>
              <a:ext cx="2341981" cy="229620"/>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1" name="Straight Arrow Connector 120">
              <a:extLst>
                <a:ext uri="{FF2B5EF4-FFF2-40B4-BE49-F238E27FC236}">
                  <a16:creationId xmlns:a16="http://schemas.microsoft.com/office/drawing/2014/main" id="{F7F09D99-DE21-D694-E9B7-BEB6EA55A853}"/>
                </a:ext>
              </a:extLst>
            </p:cNvPr>
            <p:cNvCxnSpPr>
              <a:stCxn id="70" idx="3"/>
            </p:cNvCxnSpPr>
            <p:nvPr/>
          </p:nvCxnSpPr>
          <p:spPr>
            <a:xfrm flipV="1">
              <a:off x="1053972" y="3566451"/>
              <a:ext cx="2305122" cy="87852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4" name="Straight Arrow Connector 123">
              <a:extLst>
                <a:ext uri="{FF2B5EF4-FFF2-40B4-BE49-F238E27FC236}">
                  <a16:creationId xmlns:a16="http://schemas.microsoft.com/office/drawing/2014/main" id="{CA9DB9C7-A84E-C40F-90AC-FA96399CC828}"/>
                </a:ext>
              </a:extLst>
            </p:cNvPr>
            <p:cNvCxnSpPr>
              <a:stCxn id="68" idx="3"/>
            </p:cNvCxnSpPr>
            <p:nvPr/>
          </p:nvCxnSpPr>
          <p:spPr>
            <a:xfrm flipV="1">
              <a:off x="1053972" y="3547024"/>
              <a:ext cx="2341981" cy="155015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28" name="Straight Arrow Connector 127">
              <a:extLst>
                <a:ext uri="{FF2B5EF4-FFF2-40B4-BE49-F238E27FC236}">
                  <a16:creationId xmlns:a16="http://schemas.microsoft.com/office/drawing/2014/main" id="{32D38505-AE44-3911-22DF-17B2A3B6FDE9}"/>
                </a:ext>
              </a:extLst>
            </p:cNvPr>
            <p:cNvCxnSpPr>
              <a:stCxn id="70" idx="3"/>
            </p:cNvCxnSpPr>
            <p:nvPr/>
          </p:nvCxnSpPr>
          <p:spPr>
            <a:xfrm>
              <a:off x="1053972" y="4444973"/>
              <a:ext cx="2322296" cy="221324"/>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1" name="Straight Arrow Connector 130">
              <a:extLst>
                <a:ext uri="{FF2B5EF4-FFF2-40B4-BE49-F238E27FC236}">
                  <a16:creationId xmlns:a16="http://schemas.microsoft.com/office/drawing/2014/main" id="{EC742D48-774C-8AE2-147E-8A91798981CB}"/>
                </a:ext>
              </a:extLst>
            </p:cNvPr>
            <p:cNvCxnSpPr>
              <a:stCxn id="72" idx="3"/>
            </p:cNvCxnSpPr>
            <p:nvPr/>
          </p:nvCxnSpPr>
          <p:spPr>
            <a:xfrm>
              <a:off x="1053972" y="3792763"/>
              <a:ext cx="2271954" cy="870071"/>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4" name="Straight Arrow Connector 133">
              <a:extLst>
                <a:ext uri="{FF2B5EF4-FFF2-40B4-BE49-F238E27FC236}">
                  <a16:creationId xmlns:a16="http://schemas.microsoft.com/office/drawing/2014/main" id="{6237EAA7-6038-F374-4314-200A3AB68268}"/>
                </a:ext>
              </a:extLst>
            </p:cNvPr>
            <p:cNvCxnSpPr>
              <a:stCxn id="74" idx="3"/>
            </p:cNvCxnSpPr>
            <p:nvPr/>
          </p:nvCxnSpPr>
          <p:spPr>
            <a:xfrm>
              <a:off x="1055744" y="3140551"/>
              <a:ext cx="2270182" cy="154701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38" name="Straight Arrow Connector 137">
              <a:extLst>
                <a:ext uri="{FF2B5EF4-FFF2-40B4-BE49-F238E27FC236}">
                  <a16:creationId xmlns:a16="http://schemas.microsoft.com/office/drawing/2014/main" id="{898F0BA8-2D96-2F10-E543-87F89A7AA620}"/>
                </a:ext>
              </a:extLst>
            </p:cNvPr>
            <p:cNvCxnSpPr>
              <a:stCxn id="70" idx="3"/>
            </p:cNvCxnSpPr>
            <p:nvPr/>
          </p:nvCxnSpPr>
          <p:spPr>
            <a:xfrm>
              <a:off x="1053972" y="4444973"/>
              <a:ext cx="2281616" cy="1476858"/>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2" name="Straight Arrow Connector 141">
              <a:extLst>
                <a:ext uri="{FF2B5EF4-FFF2-40B4-BE49-F238E27FC236}">
                  <a16:creationId xmlns:a16="http://schemas.microsoft.com/office/drawing/2014/main" id="{480D6603-1C4A-A70E-162A-B04368FAFD7E}"/>
                </a:ext>
              </a:extLst>
            </p:cNvPr>
            <p:cNvCxnSpPr>
              <a:stCxn id="74" idx="3"/>
            </p:cNvCxnSpPr>
            <p:nvPr/>
          </p:nvCxnSpPr>
          <p:spPr>
            <a:xfrm>
              <a:off x="1055744" y="3140551"/>
              <a:ext cx="2303350" cy="2795184"/>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5" name="Straight Arrow Connector 144">
              <a:extLst>
                <a:ext uri="{FF2B5EF4-FFF2-40B4-BE49-F238E27FC236}">
                  <a16:creationId xmlns:a16="http://schemas.microsoft.com/office/drawing/2014/main" id="{4E759790-29A5-6DFA-0A6F-C96AC8CEAA0B}"/>
                </a:ext>
              </a:extLst>
            </p:cNvPr>
            <p:cNvCxnSpPr>
              <a:stCxn id="68" idx="3"/>
            </p:cNvCxnSpPr>
            <p:nvPr/>
          </p:nvCxnSpPr>
          <p:spPr>
            <a:xfrm flipV="1">
              <a:off x="1053972" y="4700894"/>
              <a:ext cx="2286861" cy="396289"/>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cxnSp>
          <p:nvCxnSpPr>
            <p:cNvPr id="148" name="Straight Arrow Connector 147">
              <a:extLst>
                <a:ext uri="{FF2B5EF4-FFF2-40B4-BE49-F238E27FC236}">
                  <a16:creationId xmlns:a16="http://schemas.microsoft.com/office/drawing/2014/main" id="{D86B8B07-8C3C-E4A5-C7BE-3E3665131C5A}"/>
                </a:ext>
              </a:extLst>
            </p:cNvPr>
            <p:cNvCxnSpPr>
              <a:stCxn id="68" idx="3"/>
            </p:cNvCxnSpPr>
            <p:nvPr/>
          </p:nvCxnSpPr>
          <p:spPr>
            <a:xfrm>
              <a:off x="1053972" y="5097183"/>
              <a:ext cx="2310091" cy="838552"/>
            </a:xfrm>
            <a:prstGeom prst="straightConnector1">
              <a:avLst/>
            </a:prstGeom>
            <a:noFill/>
            <a:ln w="25400" cap="flat">
              <a:solidFill>
                <a:srgbClr val="404040"/>
              </a:solidFill>
              <a:prstDash val="solid"/>
              <a:bevel/>
              <a:tailEnd type="triangle"/>
            </a:ln>
            <a:effectLst/>
          </p:spPr>
          <p:style>
            <a:lnRef idx="0">
              <a:scrgbClr r="0" g="0" b="0"/>
            </a:lnRef>
            <a:fillRef idx="0">
              <a:scrgbClr r="0" g="0" b="0"/>
            </a:fillRef>
            <a:effectRef idx="0">
              <a:scrgbClr r="0" g="0" b="0"/>
            </a:effectRef>
            <a:fontRef idx="none"/>
          </p:style>
        </p:cxnSp>
        <p:grpSp>
          <p:nvGrpSpPr>
            <p:cNvPr id="153" name="Group 152">
              <a:extLst>
                <a:ext uri="{FF2B5EF4-FFF2-40B4-BE49-F238E27FC236}">
                  <a16:creationId xmlns:a16="http://schemas.microsoft.com/office/drawing/2014/main" id="{D4E70BE2-18B7-FCF0-8969-66F0107FE722}"/>
                </a:ext>
              </a:extLst>
            </p:cNvPr>
            <p:cNvGrpSpPr/>
            <p:nvPr/>
          </p:nvGrpSpPr>
          <p:grpSpPr>
            <a:xfrm>
              <a:off x="10079653" y="3720397"/>
              <a:ext cx="483472" cy="692465"/>
              <a:chOff x="4750274" y="1746844"/>
              <a:chExt cx="362604" cy="519349"/>
            </a:xfrm>
          </p:grpSpPr>
          <p:sp>
            <p:nvSpPr>
              <p:cNvPr id="154" name="Oval 153">
                <a:extLst>
                  <a:ext uri="{FF2B5EF4-FFF2-40B4-BE49-F238E27FC236}">
                    <a16:creationId xmlns:a16="http://schemas.microsoft.com/office/drawing/2014/main" id="{D5781B4A-6D3E-F0E8-B384-632DE6A3ACD1}"/>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55" name="Rectangle 154">
                    <a:extLst>
                      <a:ext uri="{FF2B5EF4-FFF2-40B4-BE49-F238E27FC236}">
                        <a16:creationId xmlns:a16="http://schemas.microsoft.com/office/drawing/2014/main" id="{F33338D0-8CD4-2D6A-1D72-F6C3A2F8B42F}"/>
                      </a:ext>
                    </a:extLst>
                  </p:cNvPr>
                  <p:cNvSpPr/>
                  <p:nvPr/>
                </p:nvSpPr>
                <p:spPr>
                  <a:xfrm>
                    <a:off x="4750274" y="1783752"/>
                    <a:ext cx="34682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charset="0"/>
                                    </a:rPr>
                                    <m:t>𝑦</m:t>
                                  </m:r>
                                </m:e>
                              </m:acc>
                            </m:e>
                            <m:sub>
                              <m:r>
                                <a:rPr lang="en-US" i="1">
                                  <a:solidFill>
                                    <a:srgbClr val="000000"/>
                                  </a:solidFill>
                                  <a:latin typeface="Cambria Math" charset="0"/>
                                </a:rPr>
                                <m:t>1</m:t>
                              </m:r>
                            </m:sub>
                          </m:sSub>
                        </m:oMath>
                      </m:oMathPara>
                    </a14:m>
                    <a:endParaRPr lang="en-US" dirty="0"/>
                  </a:p>
                </p:txBody>
              </p:sp>
            </mc:Choice>
            <mc:Fallback>
              <p:sp>
                <p:nvSpPr>
                  <p:cNvPr id="155" name="Rectangle 154">
                    <a:extLst>
                      <a:ext uri="{FF2B5EF4-FFF2-40B4-BE49-F238E27FC236}">
                        <a16:creationId xmlns:a16="http://schemas.microsoft.com/office/drawing/2014/main" id="{F33338D0-8CD4-2D6A-1D72-F6C3A2F8B42F}"/>
                      </a:ext>
                    </a:extLst>
                  </p:cNvPr>
                  <p:cNvSpPr>
                    <a:spLocks noRot="1" noChangeAspect="1" noMove="1" noResize="1" noEditPoints="1" noAdjustHandles="1" noChangeArrowheads="1" noChangeShapeType="1" noTextEdit="1"/>
                  </p:cNvSpPr>
                  <p:nvPr/>
                </p:nvSpPr>
                <p:spPr>
                  <a:xfrm>
                    <a:off x="4750274" y="1783752"/>
                    <a:ext cx="346825" cy="276999"/>
                  </a:xfrm>
                  <a:prstGeom prst="rect">
                    <a:avLst/>
                  </a:prstGeom>
                  <a:blipFill>
                    <a:blip r:embed="rId15"/>
                    <a:stretch>
                      <a:fillRect t="-6557" r="-14474" b="-6557"/>
                    </a:stretch>
                  </a:blipFill>
                </p:spPr>
                <p:txBody>
                  <a:bodyPr/>
                  <a:lstStyle/>
                  <a:p>
                    <a:r>
                      <a:rPr lang="zh-CN" altLang="en-US">
                        <a:noFill/>
                      </a:rPr>
                      <a:t> </a:t>
                    </a:r>
                  </a:p>
                </p:txBody>
              </p:sp>
            </mc:Fallback>
          </mc:AlternateContent>
        </p:grpSp>
        <p:grpSp>
          <p:nvGrpSpPr>
            <p:cNvPr id="169" name="Group 168">
              <a:extLst>
                <a:ext uri="{FF2B5EF4-FFF2-40B4-BE49-F238E27FC236}">
                  <a16:creationId xmlns:a16="http://schemas.microsoft.com/office/drawing/2014/main" id="{3D5A663E-01CF-1225-00CD-7C6F83F2BC2D}"/>
                </a:ext>
              </a:extLst>
            </p:cNvPr>
            <p:cNvGrpSpPr/>
            <p:nvPr/>
          </p:nvGrpSpPr>
          <p:grpSpPr>
            <a:xfrm>
              <a:off x="10977760" y="3718654"/>
              <a:ext cx="483472" cy="692465"/>
              <a:chOff x="4750274" y="1746844"/>
              <a:chExt cx="362604" cy="519349"/>
            </a:xfrm>
          </p:grpSpPr>
          <p:sp>
            <p:nvSpPr>
              <p:cNvPr id="170" name="Oval 169">
                <a:extLst>
                  <a:ext uri="{FF2B5EF4-FFF2-40B4-BE49-F238E27FC236}">
                    <a16:creationId xmlns:a16="http://schemas.microsoft.com/office/drawing/2014/main" id="{24B45E3F-AAD5-4376-EDC2-A056751F7AD6}"/>
                  </a:ext>
                </a:extLst>
              </p:cNvPr>
              <p:cNvSpPr/>
              <p:nvPr/>
            </p:nvSpPr>
            <p:spPr>
              <a:xfrm>
                <a:off x="4772238" y="1746844"/>
                <a:ext cx="340640" cy="519349"/>
              </a:xfrm>
              <a:prstGeom prst="ellipse">
                <a:avLst/>
              </a:prstGeom>
              <a:solidFill>
                <a:srgbClr val="D1E0F9"/>
              </a:solidFill>
              <a:ln w="12700" cap="flat">
                <a:solidFill>
                  <a:srgbClr val="0070C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71" name="Rectangle 170">
                    <a:extLst>
                      <a:ext uri="{FF2B5EF4-FFF2-40B4-BE49-F238E27FC236}">
                        <a16:creationId xmlns:a16="http://schemas.microsoft.com/office/drawing/2014/main" id="{B18E6EF9-1526-BB4F-6BC2-3BBCDC70FB58}"/>
                      </a:ext>
                    </a:extLst>
                  </p:cNvPr>
                  <p:cNvSpPr/>
                  <p:nvPr/>
                </p:nvSpPr>
                <p:spPr>
                  <a:xfrm>
                    <a:off x="4750274" y="1783752"/>
                    <a:ext cx="346825"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0000"/>
                                  </a:solidFill>
                                  <a:latin typeface="Cambria Math" panose="02040503050406030204" pitchFamily="18" charset="0"/>
                                </a:rPr>
                              </m:ctrlPr>
                            </m:sSubPr>
                            <m:e>
                              <m:r>
                                <a:rPr lang="en-US" b="0" i="1" smtClean="0">
                                  <a:solidFill>
                                    <a:srgbClr val="000000"/>
                                  </a:solidFill>
                                  <a:latin typeface="Cambria Math" charset="0"/>
                                </a:rPr>
                                <m:t>𝑦</m:t>
                              </m:r>
                            </m:e>
                            <m:sub>
                              <m:r>
                                <a:rPr lang="en-US" i="1">
                                  <a:solidFill>
                                    <a:srgbClr val="000000"/>
                                  </a:solidFill>
                                  <a:latin typeface="Cambria Math" charset="0"/>
                                </a:rPr>
                                <m:t>1</m:t>
                              </m:r>
                            </m:sub>
                          </m:sSub>
                        </m:oMath>
                      </m:oMathPara>
                    </a14:m>
                    <a:endParaRPr lang="en-US" dirty="0"/>
                  </a:p>
                </p:txBody>
              </p:sp>
            </mc:Choice>
            <mc:Fallback>
              <p:sp>
                <p:nvSpPr>
                  <p:cNvPr id="171" name="Rectangle 170">
                    <a:extLst>
                      <a:ext uri="{FF2B5EF4-FFF2-40B4-BE49-F238E27FC236}">
                        <a16:creationId xmlns:a16="http://schemas.microsoft.com/office/drawing/2014/main" id="{B18E6EF9-1526-BB4F-6BC2-3BBCDC70FB58}"/>
                      </a:ext>
                    </a:extLst>
                  </p:cNvPr>
                  <p:cNvSpPr>
                    <a:spLocks noRot="1" noChangeAspect="1" noMove="1" noResize="1" noEditPoints="1" noAdjustHandles="1" noChangeArrowheads="1" noChangeShapeType="1" noTextEdit="1"/>
                  </p:cNvSpPr>
                  <p:nvPr/>
                </p:nvSpPr>
                <p:spPr>
                  <a:xfrm>
                    <a:off x="4750274" y="1783752"/>
                    <a:ext cx="346825" cy="276999"/>
                  </a:xfrm>
                  <a:prstGeom prst="rect">
                    <a:avLst/>
                  </a:prstGeom>
                  <a:blipFill>
                    <a:blip r:embed="rId16"/>
                    <a:stretch>
                      <a:fillRect b="-6667"/>
                    </a:stretch>
                  </a:blipFill>
                </p:spPr>
                <p:txBody>
                  <a:bodyPr/>
                  <a:lstStyle/>
                  <a:p>
                    <a:r>
                      <a:rPr lang="zh-CN" altLang="en-US">
                        <a:noFill/>
                      </a:rPr>
                      <a:t> </a:t>
                    </a:r>
                  </a:p>
                </p:txBody>
              </p:sp>
            </mc:Fallback>
          </mc:AlternateContent>
        </p:grpSp>
        <p:sp>
          <p:nvSpPr>
            <p:cNvPr id="93" name="Rectangle 92">
              <a:extLst>
                <a:ext uri="{FF2B5EF4-FFF2-40B4-BE49-F238E27FC236}">
                  <a16:creationId xmlns:a16="http://schemas.microsoft.com/office/drawing/2014/main" id="{C1A4D25B-F7F5-7898-B20C-17291CF45AD3}"/>
                </a:ext>
              </a:extLst>
            </p:cNvPr>
            <p:cNvSpPr/>
            <p:nvPr/>
          </p:nvSpPr>
          <p:spPr>
            <a:xfrm>
              <a:off x="446838" y="4106661"/>
              <a:ext cx="794841" cy="49244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p:grpSp>
          <p:nvGrpSpPr>
            <p:cNvPr id="97" name="Group 96">
              <a:extLst>
                <a:ext uri="{FF2B5EF4-FFF2-40B4-BE49-F238E27FC236}">
                  <a16:creationId xmlns:a16="http://schemas.microsoft.com/office/drawing/2014/main" id="{EEFD4C22-0566-ED93-AA37-6D0E2CCDDF49}"/>
                </a:ext>
              </a:extLst>
            </p:cNvPr>
            <p:cNvGrpSpPr/>
            <p:nvPr/>
          </p:nvGrpSpPr>
          <p:grpSpPr>
            <a:xfrm>
              <a:off x="4499132" y="1223822"/>
              <a:ext cx="3103425" cy="3133131"/>
              <a:chOff x="3774073" y="884629"/>
              <a:chExt cx="2327569" cy="2349848"/>
            </a:xfrm>
          </p:grpSpPr>
          <p:sp>
            <p:nvSpPr>
              <p:cNvPr id="98" name="Rectangle 97">
                <a:extLst>
                  <a:ext uri="{FF2B5EF4-FFF2-40B4-BE49-F238E27FC236}">
                    <a16:creationId xmlns:a16="http://schemas.microsoft.com/office/drawing/2014/main" id="{521D1755-E986-0E92-8313-4A312DFB152F}"/>
                  </a:ext>
                </a:extLst>
              </p:cNvPr>
              <p:cNvSpPr/>
              <p:nvPr/>
            </p:nvSpPr>
            <p:spPr>
              <a:xfrm>
                <a:off x="3774073" y="2865147"/>
                <a:ext cx="1852564"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99" name="Rectangle 98">
                    <a:extLst>
                      <a:ext uri="{FF2B5EF4-FFF2-40B4-BE49-F238E27FC236}">
                        <a16:creationId xmlns:a16="http://schemas.microsoft.com/office/drawing/2014/main" id="{C4C3BAAC-EA82-5084-091D-5650DCFCB4F8}"/>
                      </a:ext>
                    </a:extLst>
                  </p:cNvPr>
                  <p:cNvSpPr/>
                  <p:nvPr/>
                </p:nvSpPr>
                <p:spPr>
                  <a:xfrm>
                    <a:off x="4067046" y="884629"/>
                    <a:ext cx="2034596" cy="475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den>
                              </m:f>
                            </m:e>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den>
                          </m:f>
                          <m:r>
                            <a:rPr lang="en-US" sz="1600" i="1">
                              <a:solidFill>
                                <a:srgbClr val="00B050"/>
                              </a:solidFill>
                              <a:latin typeface="Cambria Math" charset="0"/>
                            </a:rPr>
                            <m:t>𝑆𝑖𝑔𝑚𝑜𝑖𝑑</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𝑘</m:t>
                                  </m:r>
                                </m:sub>
                              </m:sSub>
                            </m:den>
                          </m:f>
                        </m:oMath>
                      </m:oMathPara>
                    </a14:m>
                    <a:endParaRPr lang="en-US" sz="1600" dirty="0">
                      <a:solidFill>
                        <a:srgbClr val="00B050"/>
                      </a:solidFill>
                    </a:endParaRPr>
                  </a:p>
                </p:txBody>
              </p:sp>
            </mc:Choice>
            <mc:Fallback>
              <p:sp>
                <p:nvSpPr>
                  <p:cNvPr id="99" name="Rectangle 98">
                    <a:extLst>
                      <a:ext uri="{FF2B5EF4-FFF2-40B4-BE49-F238E27FC236}">
                        <a16:creationId xmlns:a16="http://schemas.microsoft.com/office/drawing/2014/main" id="{C4C3BAAC-EA82-5084-091D-5650DCFCB4F8}"/>
                      </a:ext>
                    </a:extLst>
                  </p:cNvPr>
                  <p:cNvSpPr>
                    <a:spLocks noRot="1" noChangeAspect="1" noMove="1" noResize="1" noEditPoints="1" noAdjustHandles="1" noChangeArrowheads="1" noChangeShapeType="1" noTextEdit="1"/>
                  </p:cNvSpPr>
                  <p:nvPr/>
                </p:nvSpPr>
                <p:spPr>
                  <a:xfrm>
                    <a:off x="4067046" y="884629"/>
                    <a:ext cx="2034596" cy="475611"/>
                  </a:xfrm>
                  <a:prstGeom prst="rect">
                    <a:avLst/>
                  </a:prstGeom>
                  <a:blipFill>
                    <a:blip r:embed="rId17"/>
                    <a:stretch>
                      <a:fillRect/>
                    </a:stretch>
                  </a:blipFill>
                </p:spPr>
                <p:txBody>
                  <a:bodyPr/>
                  <a:lstStyle/>
                  <a:p>
                    <a:r>
                      <a:rPr lang="zh-CN" altLang="en-US">
                        <a:noFill/>
                      </a:rPr>
                      <a:t> </a:t>
                    </a:r>
                  </a:p>
                </p:txBody>
              </p:sp>
            </mc:Fallback>
          </mc:AlternateContent>
        </p:grpSp>
        <p:grpSp>
          <p:nvGrpSpPr>
            <p:cNvPr id="103" name="Group 102">
              <a:extLst>
                <a:ext uri="{FF2B5EF4-FFF2-40B4-BE49-F238E27FC236}">
                  <a16:creationId xmlns:a16="http://schemas.microsoft.com/office/drawing/2014/main" id="{49CF8B5C-4C18-30BE-A652-0E513EA89857}"/>
                </a:ext>
              </a:extLst>
            </p:cNvPr>
            <p:cNvGrpSpPr/>
            <p:nvPr/>
          </p:nvGrpSpPr>
          <p:grpSpPr>
            <a:xfrm>
              <a:off x="8716300" y="2558666"/>
              <a:ext cx="2948491" cy="1700483"/>
              <a:chOff x="7357903" y="1772326"/>
              <a:chExt cx="2211368" cy="1275362"/>
            </a:xfrm>
          </p:grpSpPr>
          <p:sp>
            <p:nvSpPr>
              <p:cNvPr id="104" name="Rectangle 103">
                <a:extLst>
                  <a:ext uri="{FF2B5EF4-FFF2-40B4-BE49-F238E27FC236}">
                    <a16:creationId xmlns:a16="http://schemas.microsoft.com/office/drawing/2014/main" id="{99B2AC90-BCB3-9291-E741-3A74F89DDE9E}"/>
                  </a:ext>
                </a:extLst>
              </p:cNvPr>
              <p:cNvSpPr/>
              <p:nvPr/>
            </p:nvSpPr>
            <p:spPr>
              <a:xfrm>
                <a:off x="7357903" y="2678358"/>
                <a:ext cx="1466232"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5" name="Rectangle 104">
                    <a:extLst>
                      <a:ext uri="{FF2B5EF4-FFF2-40B4-BE49-F238E27FC236}">
                        <a16:creationId xmlns:a16="http://schemas.microsoft.com/office/drawing/2014/main" id="{85917899-455B-9BD2-C0E2-F8C434708B4A}"/>
                      </a:ext>
                    </a:extLst>
                  </p:cNvPr>
                  <p:cNvSpPr/>
                  <p:nvPr/>
                </p:nvSpPr>
                <p:spPr>
                  <a:xfrm>
                    <a:off x="7624989" y="1772326"/>
                    <a:ext cx="1944282" cy="386692"/>
                  </a:xfrm>
                  <a:prstGeom prst="rect">
                    <a:avLst/>
                  </a:prstGeom>
                </p:spPr>
                <p:txBody>
                  <a:bodyPr wrap="none">
                    <a:spAutoFit/>
                  </a:bodyPr>
                  <a:lstStyle/>
                  <a:p>
                    <a14:m>
                      <m:oMath xmlns:m="http://schemas.openxmlformats.org/officeDocument/2006/math">
                        <m:sSub>
                          <m:sSubPr>
                            <m:ctrlPr>
                              <a:rPr lang="en-US" sz="1600" i="1">
                                <a:solidFill>
                                  <a:srgbClr val="00B050"/>
                                </a:solidFill>
                                <a:latin typeface="Cambria Math" panose="02040503050406030204" pitchFamily="18" charset="0"/>
                              </a:rPr>
                            </m:ctrlPr>
                          </m:sSubPr>
                          <m:e>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charset="0"/>
                                      </a:rPr>
                                      <m:t>1</m:t>
                                    </m:r>
                                  </m:sub>
                                </m:sSub>
                              </m:den>
                            </m:f>
                          </m:e>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charset="0"/>
                                  </a:rPr>
                                  <m:t>1</m:t>
                                </m:r>
                              </m:sub>
                            </m:sSub>
                          </m:den>
                        </m:f>
                        <m:r>
                          <a:rPr lang="en-US" sz="1600" i="1">
                            <a:solidFill>
                              <a:srgbClr val="00B050"/>
                            </a:solidFill>
                            <a:latin typeface="Cambria Math" charset="0"/>
                          </a:rPr>
                          <m:t>𝑆𝑖𝑔𝑚𝑜𝑖𝑑</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charset="0"/>
                              </a:rPr>
                              <m:t>𝑖</m:t>
                            </m:r>
                          </m:sub>
                        </m:sSub>
                        <m:r>
                          <a:rPr lang="en-US" sz="1600" i="1">
                            <a:solidFill>
                              <a:srgbClr val="00B050"/>
                            </a:solidFill>
                            <a:latin typeface="Cambria Math" charset="0"/>
                          </a:rPr>
                          <m:t>)</m:t>
                        </m:r>
                      </m:oMath>
                    </a14:m>
                    <a:r>
                      <a:rPr lang="en-US" sz="1600" dirty="0">
                        <a:solidFill>
                          <a:srgbClr val="00B050"/>
                        </a:solidFill>
                      </a:rPr>
                      <a:t> </a:t>
                    </a:r>
                    <a14:m>
                      <m:oMath xmlns:m="http://schemas.openxmlformats.org/officeDocument/2006/math">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acc>
                                  <m:accPr>
                                    <m:chr m:val="̂"/>
                                    <m:ctrlPr>
                                      <a:rPr lang="en-US" sz="1600" i="1">
                                        <a:solidFill>
                                          <a:srgbClr val="00B050"/>
                                        </a:solidFill>
                                        <a:latin typeface="Cambria Math" panose="02040503050406030204" pitchFamily="18" charset="0"/>
                                      </a:rPr>
                                    </m:ctrlPr>
                                  </m:accPr>
                                  <m:e>
                                    <m:r>
                                      <a:rPr lang="en-US" sz="1600" i="1">
                                        <a:solidFill>
                                          <a:srgbClr val="00B050"/>
                                        </a:solidFill>
                                        <a:latin typeface="Cambria Math" charset="0"/>
                                      </a:rPr>
                                      <m:t>𝑦</m:t>
                                    </m:r>
                                  </m:e>
                                </m:acc>
                              </m:e>
                              <m:sub>
                                <m:r>
                                  <a:rPr lang="en-US" sz="1600" i="1">
                                    <a:solidFill>
                                      <a:srgbClr val="00B050"/>
                                    </a:solidFill>
                                    <a:latin typeface="Cambria Math" charset="0"/>
                                  </a:rPr>
                                  <m:t>1</m:t>
                                </m:r>
                              </m:sub>
                            </m:sSub>
                          </m:den>
                        </m:f>
                      </m:oMath>
                    </a14:m>
                    <a:endParaRPr lang="en-US" sz="1600" dirty="0">
                      <a:solidFill>
                        <a:srgbClr val="00B050"/>
                      </a:solidFill>
                    </a:endParaRPr>
                  </a:p>
                </p:txBody>
              </p:sp>
            </mc:Choice>
            <mc:Fallback>
              <p:sp>
                <p:nvSpPr>
                  <p:cNvPr id="105" name="Rectangle 104">
                    <a:extLst>
                      <a:ext uri="{FF2B5EF4-FFF2-40B4-BE49-F238E27FC236}">
                        <a16:creationId xmlns:a16="http://schemas.microsoft.com/office/drawing/2014/main" id="{85917899-455B-9BD2-C0E2-F8C434708B4A}"/>
                      </a:ext>
                    </a:extLst>
                  </p:cNvPr>
                  <p:cNvSpPr>
                    <a:spLocks noRot="1" noChangeAspect="1" noMove="1" noResize="1" noEditPoints="1" noAdjustHandles="1" noChangeArrowheads="1" noChangeShapeType="1" noTextEdit="1"/>
                  </p:cNvSpPr>
                  <p:nvPr/>
                </p:nvSpPr>
                <p:spPr>
                  <a:xfrm>
                    <a:off x="7624989" y="1772326"/>
                    <a:ext cx="1944282" cy="386692"/>
                  </a:xfrm>
                  <a:prstGeom prst="rect">
                    <a:avLst/>
                  </a:prstGeom>
                  <a:blipFill>
                    <a:blip r:embed="rId18"/>
                    <a:stretch>
                      <a:fillRect r="-2113"/>
                    </a:stretch>
                  </a:blipFill>
                </p:spPr>
                <p:txBody>
                  <a:bodyPr/>
                  <a:lstStyle/>
                  <a:p>
                    <a:r>
                      <a:rPr lang="zh-CN" altLang="en-US">
                        <a:noFill/>
                      </a:rPr>
                      <a:t> </a:t>
                    </a:r>
                  </a:p>
                </p:txBody>
              </p:sp>
            </mc:Fallback>
          </mc:AlternateContent>
        </p:grpSp>
        <p:grpSp>
          <p:nvGrpSpPr>
            <p:cNvPr id="106" name="Group 105">
              <a:extLst>
                <a:ext uri="{FF2B5EF4-FFF2-40B4-BE49-F238E27FC236}">
                  <a16:creationId xmlns:a16="http://schemas.microsoft.com/office/drawing/2014/main" id="{924861BB-EE81-3DFC-A350-4017E62F8D7C}"/>
                </a:ext>
              </a:extLst>
            </p:cNvPr>
            <p:cNvGrpSpPr/>
            <p:nvPr/>
          </p:nvGrpSpPr>
          <p:grpSpPr>
            <a:xfrm>
              <a:off x="9953301" y="3870672"/>
              <a:ext cx="1785104" cy="1663351"/>
              <a:chOff x="7357903" y="2788780"/>
              <a:chExt cx="1453429" cy="1395631"/>
            </a:xfrm>
          </p:grpSpPr>
          <p:sp>
            <p:nvSpPr>
              <p:cNvPr id="107" name="Rectangle 106">
                <a:extLst>
                  <a:ext uri="{FF2B5EF4-FFF2-40B4-BE49-F238E27FC236}">
                    <a16:creationId xmlns:a16="http://schemas.microsoft.com/office/drawing/2014/main" id="{B6E61201-F5EA-DD0C-ED36-F147A90F5E36}"/>
                  </a:ext>
                </a:extLst>
              </p:cNvPr>
              <p:cNvSpPr/>
              <p:nvPr/>
            </p:nvSpPr>
            <p:spPr>
              <a:xfrm>
                <a:off x="7357903" y="2788780"/>
                <a:ext cx="1410122" cy="413181"/>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8" name="Rectangle 107">
                    <a:extLst>
                      <a:ext uri="{FF2B5EF4-FFF2-40B4-BE49-F238E27FC236}">
                        <a16:creationId xmlns:a16="http://schemas.microsoft.com/office/drawing/2014/main" id="{79657805-FD9E-DEF7-F846-FFC957ECA57F}"/>
                      </a:ext>
                    </a:extLst>
                  </p:cNvPr>
                  <p:cNvSpPr/>
                  <p:nvPr/>
                </p:nvSpPr>
                <p:spPr>
                  <a:xfrm>
                    <a:off x="7357903" y="3778706"/>
                    <a:ext cx="1453429" cy="405705"/>
                  </a:xfrm>
                  <a:prstGeom prst="rect">
                    <a:avLst/>
                  </a:prstGeom>
                </p:spPr>
                <p:txBody>
                  <a:bodyPr wrap="none">
                    <a:spAutoFit/>
                  </a:bodyPr>
                  <a:lstStyle/>
                  <a:p>
                    <a14:m>
                      <m:oMath xmlns:m="http://schemas.openxmlformats.org/officeDocument/2006/math">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acc>
                                  <m:accPr>
                                    <m:chr m:val="̂"/>
                                    <m:ctrlPr>
                                      <a:rPr lang="en-US" sz="1600" i="1">
                                        <a:solidFill>
                                          <a:srgbClr val="00B050"/>
                                        </a:solidFill>
                                        <a:latin typeface="Cambria Math" panose="02040503050406030204" pitchFamily="18" charset="0"/>
                                      </a:rPr>
                                    </m:ctrlPr>
                                  </m:accPr>
                                  <m:e>
                                    <m:r>
                                      <a:rPr lang="en-US" sz="1600" i="1">
                                        <a:solidFill>
                                          <a:srgbClr val="00B050"/>
                                        </a:solidFill>
                                        <a:latin typeface="Cambria Math" charset="0"/>
                                      </a:rPr>
                                      <m:t>𝑦</m:t>
                                    </m:r>
                                  </m:e>
                                </m:acc>
                              </m:e>
                              <m:sub>
                                <m:r>
                                  <a:rPr lang="en-US" sz="1600" i="1">
                                    <a:solidFill>
                                      <a:srgbClr val="00B050"/>
                                    </a:solidFill>
                                    <a:latin typeface="Cambria Math" charset="0"/>
                                  </a:rPr>
                                  <m:t>1</m:t>
                                </m:r>
                              </m:sub>
                            </m:sSub>
                          </m:den>
                        </m:f>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acc>
                                  <m:accPr>
                                    <m:chr m:val="̂"/>
                                    <m:ctrlPr>
                                      <a:rPr lang="en-US" sz="1600" i="1">
                                        <a:solidFill>
                                          <a:srgbClr val="00B050"/>
                                        </a:solidFill>
                                        <a:latin typeface="Cambria Math" panose="02040503050406030204" pitchFamily="18" charset="0"/>
                                      </a:rPr>
                                    </m:ctrlPr>
                                  </m:accPr>
                                  <m:e>
                                    <m:r>
                                      <a:rPr lang="en-US" sz="1600" i="1">
                                        <a:solidFill>
                                          <a:srgbClr val="00B050"/>
                                        </a:solidFill>
                                        <a:latin typeface="Cambria Math" charset="0"/>
                                      </a:rPr>
                                      <m:t>𝑦</m:t>
                                    </m:r>
                                  </m:e>
                                </m:acc>
                              </m:e>
                              <m:sub>
                                <m:r>
                                  <a:rPr lang="en-US" sz="1600" i="1">
                                    <a:solidFill>
                                      <a:srgbClr val="00B050"/>
                                    </a:solidFill>
                                    <a:latin typeface="Cambria Math" charset="0"/>
                                  </a:rPr>
                                  <m:t>1</m:t>
                                </m:r>
                              </m:sub>
                            </m:sSub>
                          </m:den>
                        </m:f>
                        <m:r>
                          <a:rPr lang="en-US" sz="1600" i="1">
                            <a:solidFill>
                              <a:srgbClr val="00B050"/>
                            </a:solidFill>
                            <a:latin typeface="Cambria Math" charset="0"/>
                          </a:rPr>
                          <m:t>𝐿</m:t>
                        </m:r>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𝑦</m:t>
                            </m:r>
                          </m:e>
                          <m:sub>
                            <m:r>
                              <a:rPr lang="en-US" sz="1600" i="1">
                                <a:solidFill>
                                  <a:srgbClr val="00B050"/>
                                </a:solidFill>
                                <a:latin typeface="Cambria Math" charset="0"/>
                              </a:rPr>
                              <m:t>1</m:t>
                            </m:r>
                          </m:sub>
                        </m:sSub>
                        <m:r>
                          <a:rPr lang="en-US" sz="1600" i="1">
                            <a:solidFill>
                              <a:srgbClr val="00B050"/>
                            </a:solidFill>
                            <a:latin typeface="Cambria Math" charset="0"/>
                          </a:rPr>
                          <m:t>,</m:t>
                        </m:r>
                      </m:oMath>
                    </a14:m>
                    <a:r>
                      <a:rPr lang="en-US" sz="1600" dirty="0">
                        <a:solidFill>
                          <a:srgbClr val="00B050"/>
                        </a:solidFill>
                      </a:rPr>
                      <a:t> </a:t>
                    </a:r>
                    <a14:m>
                      <m:oMath xmlns:m="http://schemas.openxmlformats.org/officeDocument/2006/math">
                        <m:sSub>
                          <m:sSubPr>
                            <m:ctrlPr>
                              <a:rPr lang="en-US" sz="1600" i="1">
                                <a:solidFill>
                                  <a:srgbClr val="00B050"/>
                                </a:solidFill>
                                <a:latin typeface="Cambria Math" panose="02040503050406030204" pitchFamily="18" charset="0"/>
                              </a:rPr>
                            </m:ctrlPr>
                          </m:sSubPr>
                          <m:e>
                            <m:acc>
                              <m:accPr>
                                <m:chr m:val="̂"/>
                                <m:ctrlPr>
                                  <a:rPr lang="en-US" sz="1600" i="1">
                                    <a:solidFill>
                                      <a:srgbClr val="00B050"/>
                                    </a:solidFill>
                                    <a:latin typeface="Cambria Math" panose="02040503050406030204" pitchFamily="18" charset="0"/>
                                  </a:rPr>
                                </m:ctrlPr>
                              </m:accPr>
                              <m:e>
                                <m:r>
                                  <a:rPr lang="en-US" sz="1600" i="1">
                                    <a:solidFill>
                                      <a:srgbClr val="00B050"/>
                                    </a:solidFill>
                                    <a:latin typeface="Cambria Math" charset="0"/>
                                  </a:rPr>
                                  <m:t>𝑦</m:t>
                                </m:r>
                              </m:e>
                            </m:acc>
                          </m:e>
                          <m:sub>
                            <m:r>
                              <a:rPr lang="en-US" sz="1600" i="1">
                                <a:solidFill>
                                  <a:srgbClr val="00B050"/>
                                </a:solidFill>
                                <a:latin typeface="Cambria Math" charset="0"/>
                              </a:rPr>
                              <m:t>1</m:t>
                            </m:r>
                          </m:sub>
                        </m:sSub>
                        <m:r>
                          <a:rPr lang="en-US" sz="1600" i="1">
                            <a:solidFill>
                              <a:srgbClr val="00B050"/>
                            </a:solidFill>
                            <a:latin typeface="Cambria Math" charset="0"/>
                          </a:rPr>
                          <m:t>)</m:t>
                        </m:r>
                      </m:oMath>
                    </a14:m>
                    <a:endParaRPr lang="en-US" sz="1600" dirty="0">
                      <a:solidFill>
                        <a:srgbClr val="00B050"/>
                      </a:solidFill>
                    </a:endParaRPr>
                  </a:p>
                </p:txBody>
              </p:sp>
            </mc:Choice>
            <mc:Fallback>
              <p:sp>
                <p:nvSpPr>
                  <p:cNvPr id="108" name="Rectangle 107">
                    <a:extLst>
                      <a:ext uri="{FF2B5EF4-FFF2-40B4-BE49-F238E27FC236}">
                        <a16:creationId xmlns:a16="http://schemas.microsoft.com/office/drawing/2014/main" id="{79657805-FD9E-DEF7-F846-FFC957ECA57F}"/>
                      </a:ext>
                    </a:extLst>
                  </p:cNvPr>
                  <p:cNvSpPr>
                    <a:spLocks noRot="1" noChangeAspect="1" noMove="1" noResize="1" noEditPoints="1" noAdjustHandles="1" noChangeArrowheads="1" noChangeShapeType="1" noTextEdit="1"/>
                  </p:cNvSpPr>
                  <p:nvPr/>
                </p:nvSpPr>
                <p:spPr>
                  <a:xfrm>
                    <a:off x="7357903" y="3778706"/>
                    <a:ext cx="1453429" cy="405705"/>
                  </a:xfrm>
                  <a:prstGeom prst="rect">
                    <a:avLst/>
                  </a:prstGeom>
                  <a:blipFill>
                    <a:blip r:embed="rId19"/>
                    <a:stretch>
                      <a:fillRect r="-3072" b="-1250"/>
                    </a:stretch>
                  </a:blipFill>
                </p:spPr>
                <p:txBody>
                  <a:bodyPr/>
                  <a:lstStyle/>
                  <a:p>
                    <a:r>
                      <a:rPr lang="zh-CN" altLang="en-US">
                        <a:noFill/>
                      </a:rPr>
                      <a:t> </a:t>
                    </a:r>
                  </a:p>
                </p:txBody>
              </p:sp>
            </mc:Fallback>
          </mc:AlternateContent>
        </p:grpSp>
        <p:grpSp>
          <p:nvGrpSpPr>
            <p:cNvPr id="2" name="Group 1">
              <a:extLst>
                <a:ext uri="{FF2B5EF4-FFF2-40B4-BE49-F238E27FC236}">
                  <a16:creationId xmlns:a16="http://schemas.microsoft.com/office/drawing/2014/main" id="{B0EF1718-2D9A-B583-0CA6-F1775D274C30}"/>
                </a:ext>
              </a:extLst>
            </p:cNvPr>
            <p:cNvGrpSpPr/>
            <p:nvPr/>
          </p:nvGrpSpPr>
          <p:grpSpPr>
            <a:xfrm>
              <a:off x="1075886" y="1262076"/>
              <a:ext cx="3429092" cy="5178443"/>
              <a:chOff x="673846" y="697863"/>
              <a:chExt cx="2571819" cy="3883832"/>
            </a:xfrm>
          </p:grpSpPr>
          <p:grpSp>
            <p:nvGrpSpPr>
              <p:cNvPr id="94" name="Group 93">
                <a:extLst>
                  <a:ext uri="{FF2B5EF4-FFF2-40B4-BE49-F238E27FC236}">
                    <a16:creationId xmlns:a16="http://schemas.microsoft.com/office/drawing/2014/main" id="{16F7BD88-0A04-F7CC-68A8-E266D153FFB4}"/>
                  </a:ext>
                </a:extLst>
              </p:cNvPr>
              <p:cNvGrpSpPr/>
              <p:nvPr/>
            </p:nvGrpSpPr>
            <p:grpSpPr>
              <a:xfrm>
                <a:off x="673846" y="697863"/>
                <a:ext cx="2571819" cy="2365805"/>
                <a:chOff x="1058483" y="741431"/>
                <a:chExt cx="2571819" cy="2365805"/>
              </a:xfrm>
            </p:grpSpPr>
            <p:sp>
              <p:nvSpPr>
                <p:cNvPr id="95" name="Rectangle 94">
                  <a:extLst>
                    <a:ext uri="{FF2B5EF4-FFF2-40B4-BE49-F238E27FC236}">
                      <a16:creationId xmlns:a16="http://schemas.microsoft.com/office/drawing/2014/main" id="{4143ACAE-251F-DC21-A02A-A6E1199D280D}"/>
                    </a:ext>
                  </a:extLst>
                </p:cNvPr>
                <p:cNvSpPr/>
                <p:nvPr/>
              </p:nvSpPr>
              <p:spPr>
                <a:xfrm>
                  <a:off x="1080869" y="2737906"/>
                  <a:ext cx="2549433"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96" name="Rectangle 95">
                      <a:extLst>
                        <a:ext uri="{FF2B5EF4-FFF2-40B4-BE49-F238E27FC236}">
                          <a16:creationId xmlns:a16="http://schemas.microsoft.com/office/drawing/2014/main" id="{28E27952-D7F5-01F0-D9D5-DD21B1954E71}"/>
                        </a:ext>
                      </a:extLst>
                    </p:cNvPr>
                    <p:cNvSpPr/>
                    <p:nvPr/>
                  </p:nvSpPr>
                  <p:spPr>
                    <a:xfrm>
                      <a:off x="1058483" y="741431"/>
                      <a:ext cx="2521075" cy="475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𝑥</m:t>
                                        </m:r>
                                      </m:e>
                                      <m:sub>
                                        <m:r>
                                          <a:rPr lang="en-US" sz="1600" i="1">
                                            <a:solidFill>
                                              <a:srgbClr val="00B050"/>
                                            </a:solidFill>
                                            <a:latin typeface="Cambria Math" charset="0"/>
                                          </a:rPr>
                                          <m:t>𝑘</m:t>
                                        </m:r>
                                      </m:sub>
                                    </m:sSub>
                                  </m:den>
                                </m:f>
                              </m:e>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𝑥</m:t>
                                    </m:r>
                                  </m:e>
                                  <m:sub>
                                    <m:r>
                                      <a:rPr lang="en-US" sz="1600" i="1">
                                        <a:solidFill>
                                          <a:srgbClr val="00B050"/>
                                        </a:solidFill>
                                        <a:latin typeface="Cambria Math" charset="0"/>
                                      </a:rPr>
                                      <m:t>𝑘</m:t>
                                    </m:r>
                                  </m:sub>
                                </m:sSub>
                              </m:den>
                            </m:f>
                            <m:nary>
                              <m:naryPr>
                                <m:chr m:val="∑"/>
                                <m:limLoc m:val="subSup"/>
                                <m:ctrlPr>
                                  <a:rPr lang="en-US" sz="1600" i="1">
                                    <a:solidFill>
                                      <a:srgbClr val="00B050"/>
                                    </a:solidFill>
                                    <a:latin typeface="Cambria Math" panose="02040503050406030204" pitchFamily="18" charset="0"/>
                                  </a:rPr>
                                </m:ctrlPr>
                              </m:naryPr>
                              <m:sub>
                                <m:r>
                                  <m:rPr>
                                    <m:brk m:alnAt="25"/>
                                  </m:rPr>
                                  <a:rPr lang="en-US" sz="1600" i="1">
                                    <a:solidFill>
                                      <a:srgbClr val="00B050"/>
                                    </a:solidFill>
                                    <a:latin typeface="Cambria Math" charset="0"/>
                                  </a:rPr>
                                  <m:t>𝑖</m:t>
                                </m:r>
                                <m:r>
                                  <a:rPr lang="en-US" sz="1600" i="1">
                                    <a:solidFill>
                                      <a:srgbClr val="00B050"/>
                                    </a:solidFill>
                                    <a:latin typeface="Cambria Math" charset="0"/>
                                  </a:rPr>
                                  <m:t>=0</m:t>
                                </m:r>
                              </m:sub>
                              <m:sup>
                                <m:r>
                                  <a:rPr lang="en-US" sz="1600" i="1">
                                    <a:solidFill>
                                      <a:srgbClr val="00B050"/>
                                    </a:solidFill>
                                    <a:latin typeface="Cambria Math" charset="0"/>
                                  </a:rPr>
                                  <m:t>𝑛</m:t>
                                </m:r>
                              </m:sup>
                              <m:e>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𝑤</m:t>
                                    </m:r>
                                  </m:e>
                                  <m:sub>
                                    <m:r>
                                      <a:rPr lang="en-US" sz="1600" i="1">
                                        <a:solidFill>
                                          <a:srgbClr val="00B050"/>
                                        </a:solidFill>
                                        <a:latin typeface="Cambria Math" charset="0"/>
                                      </a:rPr>
                                      <m:t>1</m:t>
                                    </m:r>
                                    <m:r>
                                      <a:rPr lang="en-US" sz="1600" i="1">
                                        <a:solidFill>
                                          <a:srgbClr val="00B050"/>
                                        </a:solidFill>
                                        <a:latin typeface="Cambria Math" charset="0"/>
                                      </a:rPr>
                                      <m:t>𝑖</m:t>
                                    </m:r>
                                    <m:r>
                                      <a:rPr lang="en-US" sz="1600" i="1">
                                        <a:solidFill>
                                          <a:srgbClr val="00B050"/>
                                        </a:solidFill>
                                        <a:latin typeface="Cambria Math" charset="0"/>
                                      </a:rPr>
                                      <m:t>𝑗</m:t>
                                    </m:r>
                                  </m:sub>
                                </m:sSub>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𝑥</m:t>
                                    </m:r>
                                  </m:e>
                                  <m:sub>
                                    <m:r>
                                      <a:rPr lang="en-US" sz="1600" i="1">
                                        <a:solidFill>
                                          <a:srgbClr val="00B050"/>
                                        </a:solidFill>
                                        <a:latin typeface="Cambria Math" charset="0"/>
                                      </a:rPr>
                                      <m:t>𝑖</m:t>
                                    </m:r>
                                  </m:sub>
                                </m:sSub>
                              </m:e>
                            </m:nary>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𝑏</m:t>
                                </m:r>
                              </m:e>
                              <m:sub>
                                <m:r>
                                  <a:rPr lang="en-US" sz="1600" i="1">
                                    <a:solidFill>
                                      <a:srgbClr val="00B050"/>
                                    </a:solidFill>
                                    <a:latin typeface="Cambria Math" charset="0"/>
                                  </a:rPr>
                                  <m:t>1</m:t>
                                </m:r>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𝑧</m:t>
                                    </m:r>
                                  </m:e>
                                  <m:sub>
                                    <m:r>
                                      <a:rPr lang="en-US" sz="1600" i="1">
                                        <a:solidFill>
                                          <a:srgbClr val="00B050"/>
                                        </a:solidFill>
                                        <a:latin typeface="Cambria Math" charset="0"/>
                                      </a:rPr>
                                      <m:t>𝑖</m:t>
                                    </m:r>
                                  </m:sub>
                                </m:sSub>
                              </m:den>
                            </m:f>
                          </m:oMath>
                        </m:oMathPara>
                      </a14:m>
                      <a:endParaRPr lang="en-US" sz="1600" dirty="0">
                        <a:solidFill>
                          <a:srgbClr val="00B050"/>
                        </a:solidFill>
                      </a:endParaRPr>
                    </a:p>
                  </p:txBody>
                </p:sp>
              </mc:Choice>
              <mc:Fallback>
                <p:sp>
                  <p:nvSpPr>
                    <p:cNvPr id="96" name="Rectangle 95">
                      <a:extLst>
                        <a:ext uri="{FF2B5EF4-FFF2-40B4-BE49-F238E27FC236}">
                          <a16:creationId xmlns:a16="http://schemas.microsoft.com/office/drawing/2014/main" id="{28E27952-D7F5-01F0-D9D5-DD21B1954E71}"/>
                        </a:ext>
                      </a:extLst>
                    </p:cNvPr>
                    <p:cNvSpPr>
                      <a:spLocks noRot="1" noChangeAspect="1" noMove="1" noResize="1" noEditPoints="1" noAdjustHandles="1" noChangeArrowheads="1" noChangeShapeType="1" noTextEdit="1"/>
                    </p:cNvSpPr>
                    <p:nvPr/>
                  </p:nvSpPr>
                  <p:spPr>
                    <a:xfrm>
                      <a:off x="1058483" y="741431"/>
                      <a:ext cx="2521075" cy="475611"/>
                    </a:xfrm>
                    <a:prstGeom prst="rect">
                      <a:avLst/>
                    </a:prstGeom>
                    <a:blipFill>
                      <a:blip r:embed="rId20"/>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09" name="Rectangle 108">
                    <a:extLst>
                      <a:ext uri="{FF2B5EF4-FFF2-40B4-BE49-F238E27FC236}">
                        <a16:creationId xmlns:a16="http://schemas.microsoft.com/office/drawing/2014/main" id="{9E6A7FBA-EE54-9528-7479-54DAF7B3D6DD}"/>
                      </a:ext>
                    </a:extLst>
                  </p:cNvPr>
                  <p:cNvSpPr/>
                  <p:nvPr/>
                </p:nvSpPr>
                <p:spPr>
                  <a:xfrm>
                    <a:off x="899791" y="4085164"/>
                    <a:ext cx="1482521" cy="4965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70C0"/>
                                  </a:solidFill>
                                  <a:latin typeface="Cambria Math" panose="02040503050406030204" pitchFamily="18" charset="0"/>
                                </a:rPr>
                              </m:ctrlPr>
                            </m:sSubPr>
                            <m:e>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r>
                                    <a:rPr lang="en-US" sz="1600" i="1">
                                      <a:solidFill>
                                        <a:srgbClr val="0070C0"/>
                                      </a:solidFill>
                                      <a:latin typeface="Cambria Math" charset="0"/>
                                    </a:rPr>
                                    <m:t>𝐿</m:t>
                                  </m:r>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𝑤</m:t>
                                      </m:r>
                                    </m:e>
                                    <m:sub>
                                      <m:r>
                                        <a:rPr lang="en-US" sz="1600" i="1">
                                          <a:solidFill>
                                            <a:srgbClr val="0070C0"/>
                                          </a:solidFill>
                                          <a:latin typeface="Cambria Math" charset="0"/>
                                        </a:rPr>
                                        <m:t>1</m:t>
                                      </m:r>
                                      <m:r>
                                        <a:rPr lang="en-US" sz="1600" i="1">
                                          <a:solidFill>
                                            <a:srgbClr val="0070C0"/>
                                          </a:solidFill>
                                          <a:latin typeface="Cambria Math" charset="0"/>
                                        </a:rPr>
                                        <m:t>𝑖𝑗</m:t>
                                      </m:r>
                                    </m:sub>
                                  </m:sSub>
                                </m:den>
                              </m:f>
                              <m:r>
                                <a:rPr lang="en-US" sz="1600" i="1">
                                  <a:solidFill>
                                    <a:srgbClr val="0070C0"/>
                                  </a:solidFill>
                                  <a:latin typeface="Cambria Math" charset="0"/>
                                </a:rPr>
                                <m:t>=</m:t>
                              </m:r>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𝑥</m:t>
                                      </m:r>
                                    </m:e>
                                    <m:sub>
                                      <m:r>
                                        <a:rPr lang="en-US" sz="1600" i="1">
                                          <a:solidFill>
                                            <a:srgbClr val="0070C0"/>
                                          </a:solidFill>
                                          <a:latin typeface="Cambria Math" charset="0"/>
                                        </a:rPr>
                                        <m:t>𝑘</m:t>
                                      </m:r>
                                    </m:sub>
                                  </m:sSub>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𝑤</m:t>
                                      </m:r>
                                    </m:e>
                                    <m:sub>
                                      <m:r>
                                        <a:rPr lang="en-US" sz="1600" i="1">
                                          <a:solidFill>
                                            <a:srgbClr val="0070C0"/>
                                          </a:solidFill>
                                          <a:latin typeface="Cambria Math" charset="0"/>
                                        </a:rPr>
                                        <m:t>1</m:t>
                                      </m:r>
                                      <m:r>
                                        <a:rPr lang="en-US" sz="1600" i="1">
                                          <a:solidFill>
                                            <a:srgbClr val="0070C0"/>
                                          </a:solidFill>
                                          <a:latin typeface="Cambria Math" charset="0"/>
                                        </a:rPr>
                                        <m:t>𝑖𝑗</m:t>
                                      </m:r>
                                    </m:sub>
                                  </m:sSub>
                                </m:den>
                              </m:f>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r>
                                    <a:rPr lang="en-US" sz="1600" i="1">
                                      <a:solidFill>
                                        <a:srgbClr val="0070C0"/>
                                      </a:solidFill>
                                      <a:latin typeface="Cambria Math" charset="0"/>
                                    </a:rPr>
                                    <m:t>𝐿</m:t>
                                  </m:r>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𝑥</m:t>
                                      </m:r>
                                    </m:e>
                                    <m:sub>
                                      <m:r>
                                        <a:rPr lang="en-US" sz="1600" i="1">
                                          <a:solidFill>
                                            <a:srgbClr val="0070C0"/>
                                          </a:solidFill>
                                          <a:latin typeface="Cambria Math" charset="0"/>
                                        </a:rPr>
                                        <m:t>𝑘</m:t>
                                      </m:r>
                                    </m:sub>
                                  </m:sSub>
                                </m:den>
                              </m:f>
                            </m:e>
                            <m:sub/>
                          </m:sSub>
                        </m:oMath>
                      </m:oMathPara>
                    </a14:m>
                    <a:endParaRPr lang="en-US" sz="1600" dirty="0">
                      <a:solidFill>
                        <a:srgbClr val="0070C0"/>
                      </a:solidFill>
                    </a:endParaRPr>
                  </a:p>
                </p:txBody>
              </p:sp>
            </mc:Choice>
            <mc:Fallback>
              <p:sp>
                <p:nvSpPr>
                  <p:cNvPr id="109" name="Rectangle 108">
                    <a:extLst>
                      <a:ext uri="{FF2B5EF4-FFF2-40B4-BE49-F238E27FC236}">
                        <a16:creationId xmlns:a16="http://schemas.microsoft.com/office/drawing/2014/main" id="{9E6A7FBA-EE54-9528-7479-54DAF7B3D6DD}"/>
                      </a:ext>
                    </a:extLst>
                  </p:cNvPr>
                  <p:cNvSpPr>
                    <a:spLocks noRot="1" noChangeAspect="1" noMove="1" noResize="1" noEditPoints="1" noAdjustHandles="1" noChangeArrowheads="1" noChangeShapeType="1" noTextEdit="1"/>
                  </p:cNvSpPr>
                  <p:nvPr/>
                </p:nvSpPr>
                <p:spPr>
                  <a:xfrm>
                    <a:off x="899791" y="4085164"/>
                    <a:ext cx="1482521" cy="496531"/>
                  </a:xfrm>
                  <a:prstGeom prst="rect">
                    <a:avLst/>
                  </a:prstGeom>
                  <a:blipFill>
                    <a:blip r:embed="rId21"/>
                    <a:stretch>
                      <a:fillRect/>
                    </a:stretch>
                  </a:blipFill>
                </p:spPr>
                <p:txBody>
                  <a:bodyPr/>
                  <a:lstStyle/>
                  <a:p>
                    <a:r>
                      <a:rPr lang="zh-CN" altLang="en-US">
                        <a:noFill/>
                      </a:rPr>
                      <a:t> </a:t>
                    </a:r>
                  </a:p>
                </p:txBody>
              </p:sp>
            </mc:Fallback>
          </mc:AlternateContent>
        </p:grpSp>
        <p:grpSp>
          <p:nvGrpSpPr>
            <p:cNvPr id="4" name="Group 3">
              <a:extLst>
                <a:ext uri="{FF2B5EF4-FFF2-40B4-BE49-F238E27FC236}">
                  <a16:creationId xmlns:a16="http://schemas.microsoft.com/office/drawing/2014/main" id="{FB6DBBD8-7B8A-1DE8-8718-1E0902BC325F}"/>
                </a:ext>
              </a:extLst>
            </p:cNvPr>
            <p:cNvGrpSpPr/>
            <p:nvPr/>
          </p:nvGrpSpPr>
          <p:grpSpPr>
            <a:xfrm>
              <a:off x="6016868" y="1861346"/>
              <a:ext cx="4229633" cy="3654733"/>
              <a:chOff x="4379582" y="1147315"/>
              <a:chExt cx="3172225" cy="2741050"/>
            </a:xfrm>
          </p:grpSpPr>
          <p:grpSp>
            <p:nvGrpSpPr>
              <p:cNvPr id="100" name="Group 99">
                <a:extLst>
                  <a:ext uri="{FF2B5EF4-FFF2-40B4-BE49-F238E27FC236}">
                    <a16:creationId xmlns:a16="http://schemas.microsoft.com/office/drawing/2014/main" id="{154DCE10-2B78-1A7C-37E0-A02C51C505C8}"/>
                  </a:ext>
                </a:extLst>
              </p:cNvPr>
              <p:cNvGrpSpPr/>
              <p:nvPr/>
            </p:nvGrpSpPr>
            <p:grpSpPr>
              <a:xfrm>
                <a:off x="4379582" y="1147315"/>
                <a:ext cx="3172225" cy="1889246"/>
                <a:chOff x="5013051" y="1187796"/>
                <a:chExt cx="3172225" cy="1889246"/>
              </a:xfrm>
            </p:grpSpPr>
            <p:sp>
              <p:nvSpPr>
                <p:cNvPr id="101" name="Rectangle 100">
                  <a:extLst>
                    <a:ext uri="{FF2B5EF4-FFF2-40B4-BE49-F238E27FC236}">
                      <a16:creationId xmlns:a16="http://schemas.microsoft.com/office/drawing/2014/main" id="{21D10C1A-F689-73CB-519C-5318EEA51CD2}"/>
                    </a:ext>
                  </a:extLst>
                </p:cNvPr>
                <p:cNvSpPr/>
                <p:nvPr/>
              </p:nvSpPr>
              <p:spPr>
                <a:xfrm>
                  <a:off x="5013051" y="2707712"/>
                  <a:ext cx="2219587" cy="369330"/>
                </a:xfrm>
                <a:prstGeom prst="rect">
                  <a:avLst/>
                </a:prstGeom>
                <a:noFill/>
                <a:ln w="25400" cap="flat">
                  <a:solidFill>
                    <a:srgbClr val="92D050"/>
                  </a:solidFill>
                  <a:prstDash val="solid"/>
                  <a:bevel/>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algn="l" defTabSz="609585" rtl="0" latinLnBrk="1" hangingPunct="0"/>
                  <a:endParaRPr lang="en-US" sz="2400">
                    <a:solidFill>
                      <a:srgbClr val="000000"/>
                    </a:solidFill>
                  </a:endParaRPr>
                </a:p>
              </p:txBody>
            </p:sp>
            <mc:AlternateContent xmlns:mc="http://schemas.openxmlformats.org/markup-compatibility/2006">
              <mc:Choice xmlns:a14="http://schemas.microsoft.com/office/drawing/2010/main" Requires="a14">
                <p:sp>
                  <p:nvSpPr>
                    <p:cNvPr id="102" name="Rectangle 101">
                      <a:extLst>
                        <a:ext uri="{FF2B5EF4-FFF2-40B4-BE49-F238E27FC236}">
                          <a16:creationId xmlns:a16="http://schemas.microsoft.com/office/drawing/2014/main" id="{6CCC081F-496C-052C-610F-E296F817B256}"/>
                        </a:ext>
                      </a:extLst>
                    </p:cNvPr>
                    <p:cNvSpPr/>
                    <p:nvPr/>
                  </p:nvSpPr>
                  <p:spPr>
                    <a:xfrm>
                      <a:off x="5692814" y="1187796"/>
                      <a:ext cx="2492462" cy="475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B050"/>
                                    </a:solidFill>
                                    <a:latin typeface="Cambria Math" panose="02040503050406030204" pitchFamily="18" charset="0"/>
                                  </a:rPr>
                                </m:ctrlPr>
                              </m:sSubPr>
                              <m:e>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𝑘</m:t>
                                        </m:r>
                                      </m:sub>
                                    </m:sSub>
                                  </m:den>
                                </m:f>
                              </m:e>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𝑘</m:t>
                                    </m:r>
                                  </m:sub>
                                </m:sSub>
                              </m:den>
                            </m:f>
                            <m:nary>
                              <m:naryPr>
                                <m:chr m:val="∑"/>
                                <m:limLoc m:val="subSup"/>
                                <m:ctrlPr>
                                  <a:rPr lang="en-US" sz="1600" i="1">
                                    <a:solidFill>
                                      <a:srgbClr val="00B050"/>
                                    </a:solidFill>
                                    <a:latin typeface="Cambria Math" panose="02040503050406030204" pitchFamily="18" charset="0"/>
                                  </a:rPr>
                                </m:ctrlPr>
                              </m:naryPr>
                              <m:sub>
                                <m:r>
                                  <m:rPr>
                                    <m:brk m:alnAt="25"/>
                                  </m:rPr>
                                  <a:rPr lang="en-US" sz="1600" i="1">
                                    <a:solidFill>
                                      <a:srgbClr val="00B050"/>
                                    </a:solidFill>
                                    <a:latin typeface="Cambria Math" charset="0"/>
                                  </a:rPr>
                                  <m:t>𝑖</m:t>
                                </m:r>
                                <m:r>
                                  <a:rPr lang="en-US" sz="1600" i="1">
                                    <a:solidFill>
                                      <a:srgbClr val="00B050"/>
                                    </a:solidFill>
                                    <a:latin typeface="Cambria Math" charset="0"/>
                                  </a:rPr>
                                  <m:t>=0</m:t>
                                </m:r>
                              </m:sub>
                              <m:sup>
                                <m:r>
                                  <a:rPr lang="en-US" sz="1600" i="1">
                                    <a:solidFill>
                                      <a:srgbClr val="00B050"/>
                                    </a:solidFill>
                                    <a:latin typeface="Cambria Math" charset="0"/>
                                  </a:rPr>
                                  <m:t>𝑛</m:t>
                                </m:r>
                              </m:sup>
                              <m:e>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𝑤</m:t>
                                    </m:r>
                                  </m:e>
                                  <m:sub>
                                    <m:r>
                                      <a:rPr lang="en-US" sz="1600" i="1">
                                        <a:solidFill>
                                          <a:srgbClr val="00B050"/>
                                        </a:solidFill>
                                        <a:latin typeface="Cambria Math" charset="0"/>
                                      </a:rPr>
                                      <m:t>2</m:t>
                                    </m:r>
                                    <m:r>
                                      <a:rPr lang="en-US" sz="1600" i="1">
                                        <a:solidFill>
                                          <a:srgbClr val="00B050"/>
                                        </a:solidFill>
                                        <a:latin typeface="Cambria Math" charset="0"/>
                                      </a:rPr>
                                      <m:t>𝑖</m:t>
                                    </m:r>
                                  </m:sub>
                                </m:sSub>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𝑎</m:t>
                                    </m:r>
                                  </m:e>
                                  <m:sub>
                                    <m:r>
                                      <a:rPr lang="en-US" sz="1600" i="1">
                                        <a:solidFill>
                                          <a:srgbClr val="00B050"/>
                                        </a:solidFill>
                                        <a:latin typeface="Cambria Math" charset="0"/>
                                      </a:rPr>
                                      <m:t>𝑖</m:t>
                                    </m:r>
                                  </m:sub>
                                </m:sSub>
                              </m:e>
                            </m:nary>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𝑏</m:t>
                                </m:r>
                              </m:e>
                              <m:sub>
                                <m:r>
                                  <a:rPr lang="en-US" sz="1600" i="1">
                                    <a:solidFill>
                                      <a:srgbClr val="00B050"/>
                                    </a:solidFill>
                                    <a:latin typeface="Cambria Math" charset="0"/>
                                  </a:rPr>
                                  <m:t>2</m:t>
                                </m:r>
                              </m:sub>
                            </m:sSub>
                            <m:r>
                              <a:rPr lang="en-US" sz="1600" i="1">
                                <a:solidFill>
                                  <a:srgbClr val="00B050"/>
                                </a:solidFill>
                                <a:latin typeface="Cambria Math" charset="0"/>
                              </a:rPr>
                              <m:t>)</m:t>
                            </m:r>
                            <m:f>
                              <m:fPr>
                                <m:ctrlPr>
                                  <a:rPr lang="en-US" sz="1600" i="1">
                                    <a:solidFill>
                                      <a:srgbClr val="00B050"/>
                                    </a:solidFill>
                                    <a:latin typeface="Cambria Math" panose="02040503050406030204" pitchFamily="18" charset="0"/>
                                  </a:rPr>
                                </m:ctrlPr>
                              </m:fPr>
                              <m:num>
                                <m:r>
                                  <a:rPr lang="en-US" sz="1600" i="1">
                                    <a:solidFill>
                                      <a:srgbClr val="00B050"/>
                                    </a:solidFill>
                                    <a:latin typeface="Cambria Math" charset="0"/>
                                  </a:rPr>
                                  <m:t>𝜕</m:t>
                                </m:r>
                                <m:r>
                                  <a:rPr lang="en-US" sz="1600" i="1">
                                    <a:solidFill>
                                      <a:srgbClr val="00B050"/>
                                    </a:solidFill>
                                    <a:latin typeface="Cambria Math" charset="0"/>
                                  </a:rPr>
                                  <m:t>𝐿</m:t>
                                </m:r>
                              </m:num>
                              <m:den>
                                <m:r>
                                  <a:rPr lang="en-US" sz="1600" i="1">
                                    <a:solidFill>
                                      <a:srgbClr val="00B050"/>
                                    </a:solidFill>
                                    <a:latin typeface="Cambria Math" charset="0"/>
                                  </a:rPr>
                                  <m:t>𝜕</m:t>
                                </m:r>
                                <m:sSub>
                                  <m:sSubPr>
                                    <m:ctrlPr>
                                      <a:rPr lang="en-US" sz="1600" i="1">
                                        <a:solidFill>
                                          <a:srgbClr val="00B050"/>
                                        </a:solidFill>
                                        <a:latin typeface="Cambria Math" panose="02040503050406030204" pitchFamily="18" charset="0"/>
                                      </a:rPr>
                                    </m:ctrlPr>
                                  </m:sSubPr>
                                  <m:e>
                                    <m:r>
                                      <a:rPr lang="en-US" sz="1600" i="1">
                                        <a:solidFill>
                                          <a:srgbClr val="00B050"/>
                                        </a:solidFill>
                                        <a:latin typeface="Cambria Math" charset="0"/>
                                      </a:rPr>
                                      <m:t>𝑝</m:t>
                                    </m:r>
                                  </m:e>
                                  <m:sub>
                                    <m:r>
                                      <a:rPr lang="en-US" sz="1600" i="1">
                                        <a:solidFill>
                                          <a:srgbClr val="00B050"/>
                                        </a:solidFill>
                                        <a:latin typeface="Cambria Math" charset="0"/>
                                      </a:rPr>
                                      <m:t>1</m:t>
                                    </m:r>
                                  </m:sub>
                                </m:sSub>
                              </m:den>
                            </m:f>
                          </m:oMath>
                        </m:oMathPara>
                      </a14:m>
                      <a:endParaRPr lang="en-US" sz="1600" dirty="0">
                        <a:solidFill>
                          <a:srgbClr val="00B050"/>
                        </a:solidFill>
                      </a:endParaRPr>
                    </a:p>
                  </p:txBody>
                </p:sp>
              </mc:Choice>
              <mc:Fallback>
                <p:sp>
                  <p:nvSpPr>
                    <p:cNvPr id="102" name="Rectangle 101">
                      <a:extLst>
                        <a:ext uri="{FF2B5EF4-FFF2-40B4-BE49-F238E27FC236}">
                          <a16:creationId xmlns:a16="http://schemas.microsoft.com/office/drawing/2014/main" id="{6CCC081F-496C-052C-610F-E296F817B256}"/>
                        </a:ext>
                      </a:extLst>
                    </p:cNvPr>
                    <p:cNvSpPr>
                      <a:spLocks noRot="1" noChangeAspect="1" noMove="1" noResize="1" noEditPoints="1" noAdjustHandles="1" noChangeArrowheads="1" noChangeShapeType="1" noTextEdit="1"/>
                    </p:cNvSpPr>
                    <p:nvPr/>
                  </p:nvSpPr>
                  <p:spPr>
                    <a:xfrm>
                      <a:off x="5692814" y="1187796"/>
                      <a:ext cx="2492462" cy="475611"/>
                    </a:xfrm>
                    <a:prstGeom prst="rect">
                      <a:avLst/>
                    </a:prstGeom>
                    <a:blipFill>
                      <a:blip r:embed="rId22"/>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110" name="Rectangle 109">
                    <a:extLst>
                      <a:ext uri="{FF2B5EF4-FFF2-40B4-BE49-F238E27FC236}">
                        <a16:creationId xmlns:a16="http://schemas.microsoft.com/office/drawing/2014/main" id="{918A07DE-C582-E245-508C-742E2DC7C988}"/>
                      </a:ext>
                    </a:extLst>
                  </p:cNvPr>
                  <p:cNvSpPr/>
                  <p:nvPr/>
                </p:nvSpPr>
                <p:spPr>
                  <a:xfrm>
                    <a:off x="5141663" y="3412754"/>
                    <a:ext cx="1388938" cy="4756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600" i="1">
                                  <a:solidFill>
                                    <a:srgbClr val="0070C0"/>
                                  </a:solidFill>
                                  <a:latin typeface="Cambria Math" panose="02040503050406030204" pitchFamily="18" charset="0"/>
                                </a:rPr>
                              </m:ctrlPr>
                            </m:sSubPr>
                            <m:e>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r>
                                    <a:rPr lang="en-US" sz="1600" i="1">
                                      <a:solidFill>
                                        <a:srgbClr val="0070C0"/>
                                      </a:solidFill>
                                      <a:latin typeface="Cambria Math" charset="0"/>
                                    </a:rPr>
                                    <m:t>𝐿</m:t>
                                  </m:r>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𝑤</m:t>
                                      </m:r>
                                    </m:e>
                                    <m:sub>
                                      <m:r>
                                        <a:rPr lang="en-US" sz="1600" i="1">
                                          <a:solidFill>
                                            <a:srgbClr val="0070C0"/>
                                          </a:solidFill>
                                          <a:latin typeface="Cambria Math" charset="0"/>
                                        </a:rPr>
                                        <m:t>2</m:t>
                                      </m:r>
                                      <m:r>
                                        <a:rPr lang="en-US" sz="1600" i="1">
                                          <a:solidFill>
                                            <a:srgbClr val="0070C0"/>
                                          </a:solidFill>
                                          <a:latin typeface="Cambria Math" charset="0"/>
                                        </a:rPr>
                                        <m:t>𝑖</m:t>
                                      </m:r>
                                    </m:sub>
                                  </m:sSub>
                                </m:den>
                              </m:f>
                              <m:r>
                                <a:rPr lang="en-US" sz="1600" i="1">
                                  <a:solidFill>
                                    <a:srgbClr val="0070C0"/>
                                  </a:solidFill>
                                  <a:latin typeface="Cambria Math" charset="0"/>
                                </a:rPr>
                                <m:t>=</m:t>
                              </m:r>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𝑎</m:t>
                                      </m:r>
                                    </m:e>
                                    <m:sub>
                                      <m:r>
                                        <a:rPr lang="en-US" sz="1600" i="1">
                                          <a:solidFill>
                                            <a:srgbClr val="0070C0"/>
                                          </a:solidFill>
                                          <a:latin typeface="Cambria Math" charset="0"/>
                                        </a:rPr>
                                        <m:t>𝑘</m:t>
                                      </m:r>
                                    </m:sub>
                                  </m:sSub>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𝑤</m:t>
                                      </m:r>
                                    </m:e>
                                    <m:sub>
                                      <m:r>
                                        <a:rPr lang="en-US" sz="1600" i="1">
                                          <a:solidFill>
                                            <a:srgbClr val="0070C0"/>
                                          </a:solidFill>
                                          <a:latin typeface="Cambria Math" charset="0"/>
                                        </a:rPr>
                                        <m:t>2</m:t>
                                      </m:r>
                                      <m:r>
                                        <a:rPr lang="en-US" sz="1600" i="1">
                                          <a:solidFill>
                                            <a:srgbClr val="0070C0"/>
                                          </a:solidFill>
                                          <a:latin typeface="Cambria Math" charset="0"/>
                                        </a:rPr>
                                        <m:t>𝑖</m:t>
                                      </m:r>
                                    </m:sub>
                                  </m:sSub>
                                </m:den>
                              </m:f>
                              <m:f>
                                <m:fPr>
                                  <m:ctrlPr>
                                    <a:rPr lang="en-US" sz="1600" i="1">
                                      <a:solidFill>
                                        <a:srgbClr val="0070C0"/>
                                      </a:solidFill>
                                      <a:latin typeface="Cambria Math" panose="02040503050406030204" pitchFamily="18" charset="0"/>
                                    </a:rPr>
                                  </m:ctrlPr>
                                </m:fPr>
                                <m:num>
                                  <m:r>
                                    <a:rPr lang="en-US" sz="1600" i="1">
                                      <a:solidFill>
                                        <a:srgbClr val="0070C0"/>
                                      </a:solidFill>
                                      <a:latin typeface="Cambria Math" charset="0"/>
                                    </a:rPr>
                                    <m:t>𝜕</m:t>
                                  </m:r>
                                  <m:r>
                                    <a:rPr lang="en-US" sz="1600" i="1">
                                      <a:solidFill>
                                        <a:srgbClr val="0070C0"/>
                                      </a:solidFill>
                                      <a:latin typeface="Cambria Math" charset="0"/>
                                    </a:rPr>
                                    <m:t>𝐿</m:t>
                                  </m:r>
                                </m:num>
                                <m:den>
                                  <m:r>
                                    <a:rPr lang="en-US" sz="1600" i="1">
                                      <a:solidFill>
                                        <a:srgbClr val="0070C0"/>
                                      </a:solidFill>
                                      <a:latin typeface="Cambria Math" charset="0"/>
                                    </a:rPr>
                                    <m:t>𝜕</m:t>
                                  </m:r>
                                  <m:sSub>
                                    <m:sSubPr>
                                      <m:ctrlPr>
                                        <a:rPr lang="en-US" sz="1600" i="1">
                                          <a:solidFill>
                                            <a:srgbClr val="0070C0"/>
                                          </a:solidFill>
                                          <a:latin typeface="Cambria Math" panose="02040503050406030204" pitchFamily="18" charset="0"/>
                                        </a:rPr>
                                      </m:ctrlPr>
                                    </m:sSubPr>
                                    <m:e>
                                      <m:r>
                                        <a:rPr lang="en-US" sz="1600" i="1">
                                          <a:solidFill>
                                            <a:srgbClr val="0070C0"/>
                                          </a:solidFill>
                                          <a:latin typeface="Cambria Math" charset="0"/>
                                        </a:rPr>
                                        <m:t>𝑎</m:t>
                                      </m:r>
                                    </m:e>
                                    <m:sub>
                                      <m:r>
                                        <a:rPr lang="en-US" sz="1600" i="1">
                                          <a:solidFill>
                                            <a:srgbClr val="0070C0"/>
                                          </a:solidFill>
                                          <a:latin typeface="Cambria Math" charset="0"/>
                                        </a:rPr>
                                        <m:t>𝑘</m:t>
                                      </m:r>
                                    </m:sub>
                                  </m:sSub>
                                </m:den>
                              </m:f>
                            </m:e>
                            <m:sub/>
                          </m:sSub>
                        </m:oMath>
                      </m:oMathPara>
                    </a14:m>
                    <a:endParaRPr lang="en-US" sz="1600" dirty="0">
                      <a:solidFill>
                        <a:srgbClr val="0070C0"/>
                      </a:solidFill>
                    </a:endParaRPr>
                  </a:p>
                </p:txBody>
              </p:sp>
            </mc:Choice>
            <mc:Fallback>
              <p:sp>
                <p:nvSpPr>
                  <p:cNvPr id="110" name="Rectangle 109">
                    <a:extLst>
                      <a:ext uri="{FF2B5EF4-FFF2-40B4-BE49-F238E27FC236}">
                        <a16:creationId xmlns:a16="http://schemas.microsoft.com/office/drawing/2014/main" id="{918A07DE-C582-E245-508C-742E2DC7C988}"/>
                      </a:ext>
                    </a:extLst>
                  </p:cNvPr>
                  <p:cNvSpPr>
                    <a:spLocks noRot="1" noChangeAspect="1" noMove="1" noResize="1" noEditPoints="1" noAdjustHandles="1" noChangeArrowheads="1" noChangeShapeType="1" noTextEdit="1"/>
                  </p:cNvSpPr>
                  <p:nvPr/>
                </p:nvSpPr>
                <p:spPr>
                  <a:xfrm>
                    <a:off x="5141663" y="3412754"/>
                    <a:ext cx="1388938" cy="475611"/>
                  </a:xfrm>
                  <a:prstGeom prst="rect">
                    <a:avLst/>
                  </a:prstGeom>
                  <a:blipFill>
                    <a:blip r:embed="rId23"/>
                    <a:stretch>
                      <a:fillRect/>
                    </a:stretch>
                  </a:blipFill>
                </p:spPr>
                <p:txBody>
                  <a:bodyPr/>
                  <a:lstStyle/>
                  <a:p>
                    <a:r>
                      <a:rPr lang="zh-CN" altLang="en-US">
                        <a:noFill/>
                      </a:rPr>
                      <a:t> </a:t>
                    </a:r>
                  </a:p>
                </p:txBody>
              </p:sp>
            </mc:Fallback>
          </mc:AlternateContent>
        </p:grpSp>
      </p:grpSp>
    </p:spTree>
    <p:extLst>
      <p:ext uri="{BB962C8B-B14F-4D97-AF65-F5344CB8AC3E}">
        <p14:creationId xmlns:p14="http://schemas.microsoft.com/office/powerpoint/2010/main" val="12891804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92209-302F-9750-F20C-DFDB7534C8A4}"/>
              </a:ext>
            </a:extLst>
          </p:cNvPr>
          <p:cNvSpPr>
            <a:spLocks noGrp="1"/>
          </p:cNvSpPr>
          <p:nvPr>
            <p:ph type="title"/>
          </p:nvPr>
        </p:nvSpPr>
        <p:spPr/>
        <p:txBody>
          <a:bodyPr>
            <a:normAutofit fontScale="90000"/>
          </a:bodyPr>
          <a:lstStyle/>
          <a:p>
            <a:r>
              <a:rPr lang="en-US" altLang="zh-CN" dirty="0"/>
              <a:t>Summary of MLP forward pass</a:t>
            </a:r>
            <a:endParaRPr lang="zh-CN" altLang="en-US" dirty="0"/>
          </a:p>
        </p:txBody>
      </p:sp>
      <p:sp>
        <p:nvSpPr>
          <p:cNvPr id="3" name="内容占位符 2">
            <a:extLst>
              <a:ext uri="{FF2B5EF4-FFF2-40B4-BE49-F238E27FC236}">
                <a16:creationId xmlns:a16="http://schemas.microsoft.com/office/drawing/2014/main" id="{644E917D-D22F-4C0F-3E0D-0966A4726C46}"/>
              </a:ext>
            </a:extLst>
          </p:cNvPr>
          <p:cNvSpPr>
            <a:spLocks noGrp="1"/>
          </p:cNvSpPr>
          <p:nvPr>
            <p:ph idx="1"/>
          </p:nvPr>
        </p:nvSpPr>
        <p:spPr>
          <a:xfrm>
            <a:off x="926869" y="1190410"/>
            <a:ext cx="10515600" cy="656133"/>
          </a:xfrm>
        </p:spPr>
        <p:txBody>
          <a:bodyPr>
            <a:normAutofit fontScale="92500" lnSpcReduction="10000"/>
          </a:bodyPr>
          <a:lstStyle/>
          <a:p>
            <a:pPr marL="0" indent="0">
              <a:buNone/>
            </a:pPr>
            <a:r>
              <a:rPr lang="en-US" altLang="zh-CN" sz="2400" dirty="0">
                <a:solidFill>
                  <a:schemeClr val="accent1">
                    <a:lumMod val="75000"/>
                  </a:schemeClr>
                </a:solidFill>
              </a:rPr>
              <a:t>For a Multi-Layer Perceptron (MLP) with L layers, the forward propagation can be described as follows:</a:t>
            </a:r>
          </a:p>
          <a:p>
            <a:endParaRPr lang="en-US" altLang="zh-CN" sz="2400" dirty="0"/>
          </a:p>
          <a:p>
            <a:endParaRPr lang="zh-CN" altLang="en-US" sz="2400" dirty="0"/>
          </a:p>
        </p:txBody>
      </p:sp>
      <p:pic>
        <p:nvPicPr>
          <p:cNvPr id="5" name="图片 4">
            <a:extLst>
              <a:ext uri="{FF2B5EF4-FFF2-40B4-BE49-F238E27FC236}">
                <a16:creationId xmlns:a16="http://schemas.microsoft.com/office/drawing/2014/main" id="{F4EC9D87-D248-E684-3489-6FD2B7631E53}"/>
              </a:ext>
            </a:extLst>
          </p:cNvPr>
          <p:cNvPicPr>
            <a:picLocks noChangeAspect="1"/>
          </p:cNvPicPr>
          <p:nvPr/>
        </p:nvPicPr>
        <p:blipFill>
          <a:blip r:embed="rId2"/>
          <a:stretch>
            <a:fillRect/>
          </a:stretch>
        </p:blipFill>
        <p:spPr>
          <a:xfrm>
            <a:off x="1008150" y="1772650"/>
            <a:ext cx="7252909" cy="4782676"/>
          </a:xfrm>
          <a:prstGeom prst="rect">
            <a:avLst/>
          </a:prstGeom>
        </p:spPr>
      </p:pic>
    </p:spTree>
    <p:extLst>
      <p:ext uri="{BB962C8B-B14F-4D97-AF65-F5344CB8AC3E}">
        <p14:creationId xmlns:p14="http://schemas.microsoft.com/office/powerpoint/2010/main" val="3364076291"/>
      </p:ext>
    </p:extLst>
  </p:cSld>
  <p:clrMapOvr>
    <a:masterClrMapping/>
  </p:clrMapOvr>
</p:sld>
</file>

<file path=ppt/theme/theme1.xml><?xml version="1.0" encoding="utf-8"?>
<a:theme xmlns:a="http://schemas.openxmlformats.org/drawingml/2006/main" name="主题1-A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AI" id="{6DD22824-1996-482A-95BA-F1C28D852707}" vid="{8A5B1FAD-E85D-427E-A2D8-C24416943B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主题1-AI</Template>
  <TotalTime>887</TotalTime>
  <Words>841</Words>
  <Application>Microsoft Office PowerPoint</Application>
  <PresentationFormat>宽屏</PresentationFormat>
  <Paragraphs>127</Paragraphs>
  <Slides>30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Inter</vt:lpstr>
      <vt:lpstr>等线</vt:lpstr>
      <vt:lpstr>Arial</vt:lpstr>
      <vt:lpstr>Calibri</vt:lpstr>
      <vt:lpstr>Calibri Light</vt:lpstr>
      <vt:lpstr>Cambria Math</vt:lpstr>
      <vt:lpstr>Wingdings</vt:lpstr>
      <vt:lpstr>主题1-AI</vt:lpstr>
      <vt:lpstr>PowerPoint 演示文稿</vt:lpstr>
      <vt:lpstr>PowerPoint 演示文稿</vt:lpstr>
      <vt:lpstr>MLP Basics</vt:lpstr>
      <vt:lpstr>ANN</vt:lpstr>
      <vt:lpstr>MLP Example</vt:lpstr>
      <vt:lpstr>PowerPoint 演示文稿</vt:lpstr>
      <vt:lpstr>PowerPoint 演示文稿</vt:lpstr>
      <vt:lpstr>PowerPoint 演示文稿</vt:lpstr>
      <vt:lpstr>Summary of MLP forward pass</vt:lpstr>
      <vt:lpstr>Summary of Back pass</vt:lpstr>
      <vt:lpstr>MLP Implementation</vt:lpstr>
      <vt:lpstr>Essential Points</vt:lpstr>
      <vt:lpstr>Weight Initialization for Sigmoid and Tanh</vt:lpstr>
      <vt:lpstr>Weight Initialization for ReLU</vt:lpstr>
      <vt:lpstr>Weights initialization</vt:lpstr>
      <vt:lpstr>Activation Function – Sigmoid, Tanh, Relu</vt:lpstr>
      <vt:lpstr>Activation Function – Sigmoid, Tanh, Relu</vt:lpstr>
      <vt:lpstr>Activation Function – Sigmoid, Tanh, Relu</vt:lpstr>
      <vt:lpstr>Regularization</vt:lpstr>
      <vt:lpstr>Regularization </vt:lpstr>
      <vt:lpstr>L2 Regularization (Weight Decay or Ridge Regression)</vt:lpstr>
      <vt:lpstr>L1 Regularization (Lasso Regression)</vt:lpstr>
      <vt:lpstr>Elastic Net Regularization</vt:lpstr>
      <vt:lpstr>Why Regularization Works</vt:lpstr>
      <vt:lpstr>API Style</vt:lpstr>
      <vt:lpstr>PyTorch vs Keras API Styles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Lg Zeng</dc:creator>
  <cp:lastModifiedBy>Lg Zeng</cp:lastModifiedBy>
  <cp:revision>7</cp:revision>
  <dcterms:created xsi:type="dcterms:W3CDTF">2025-03-13T14:32:29Z</dcterms:created>
  <dcterms:modified xsi:type="dcterms:W3CDTF">2025-03-14T05:19:34Z</dcterms:modified>
</cp:coreProperties>
</file>