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"/>
  </p:notesMasterIdLst>
  <p:sldIdLst>
    <p:sldId id="256" r:id="rId2"/>
  </p:sldIdLst>
  <p:sldSz cx="43891200" cy="329184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1pPr>
    <a:lvl2pPr marL="454025" indent="158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2pPr>
    <a:lvl3pPr marL="911225" indent="158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3pPr>
    <a:lvl4pPr marL="1368425" indent="158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4pPr>
    <a:lvl5pPr marL="1825625" indent="1588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28">
          <p15:clr>
            <a:srgbClr val="A4A3A4"/>
          </p15:clr>
        </p15:guide>
        <p15:guide id="2" orient="horz" pos="19296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864">
          <p15:clr>
            <a:srgbClr val="A4A3A4"/>
          </p15:clr>
        </p15:guide>
        <p15:guide id="5" pos="26784">
          <p15:clr>
            <a:srgbClr val="A4A3A4"/>
          </p15:clr>
        </p15:guide>
        <p15:guide id="6" pos="8928">
          <p15:clr>
            <a:srgbClr val="A4A3A4"/>
          </p15:clr>
        </p15:guide>
        <p15:guide id="7" pos="9792">
          <p15:clr>
            <a:srgbClr val="A4A3A4"/>
          </p15:clr>
        </p15:guide>
        <p15:guide id="8" pos="17856">
          <p15:clr>
            <a:srgbClr val="A4A3A4"/>
          </p15:clr>
        </p15:guide>
        <p15:guide id="9" pos="18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17"/>
    <a:srgbClr val="FF5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351"/>
    <p:restoredTop sz="96562"/>
  </p:normalViewPr>
  <p:slideViewPr>
    <p:cSldViewPr snapToGrid="0">
      <p:cViewPr>
        <p:scale>
          <a:sx n="50" d="100"/>
          <a:sy n="50" d="100"/>
        </p:scale>
        <p:origin x="3060" y="4020"/>
      </p:cViewPr>
      <p:guideLst>
        <p:guide orient="horz" pos="2928"/>
        <p:guide orient="horz" pos="19296"/>
        <p:guide orient="horz" pos="288"/>
        <p:guide pos="864"/>
        <p:guide pos="26784"/>
        <p:guide pos="8928"/>
        <p:guide pos="9792"/>
        <p:guide pos="17856"/>
        <p:guide pos="18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171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F21DE1-F692-9C44-B5AD-F306BFD3717A}" type="datetimeFigureOut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2100" y="3257550"/>
            <a:ext cx="21717000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0631150"/>
            <a:ext cx="25968325" cy="1954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1254363"/>
            <a:ext cx="14066838" cy="2171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B32BF7-6EDD-4F4F-B1CF-FA3AE3682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635" algn="l" defTabSz="45712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45712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45712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45712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mtClean="0">
                <a:ea typeface="ＭＳ Ｐゴシック" charset="-128"/>
              </a:rPr>
              <a:t>Motivation</a:t>
            </a:r>
            <a:r>
              <a:rPr lang="en-US" altLang="en-US" dirty="0" smtClean="0">
                <a:ea typeface="ＭＳ Ｐゴシック" charset="-128"/>
              </a:rPr>
              <a:t>:</a:t>
            </a:r>
            <a:r>
              <a:rPr lang="en-US" altLang="en-US" baseline="0" dirty="0" smtClean="0">
                <a:ea typeface="ＭＳ Ｐゴシック" charset="-128"/>
              </a:rPr>
              <a:t> go back a step some notion of processor are </a:t>
            </a:r>
            <a:r>
              <a:rPr lang="en-US" altLang="en-US" baseline="0" dirty="0" err="1" smtClean="0">
                <a:ea typeface="ＭＳ Ｐゴシック" charset="-128"/>
              </a:rPr>
              <a:t>circutis</a:t>
            </a:r>
            <a:r>
              <a:rPr lang="en-US" altLang="en-US" baseline="0" dirty="0" smtClean="0">
                <a:ea typeface="ＭＳ Ｐゴシック" charset="-128"/>
              </a:rPr>
              <a:t> that </a:t>
            </a:r>
            <a:r>
              <a:rPr lang="en-US" altLang="en-US" baseline="0" dirty="0" err="1" smtClean="0">
                <a:ea typeface="ＭＳ Ｐゴシック" charset="-128"/>
              </a:rPr>
              <a:t>phyically</a:t>
            </a:r>
            <a:r>
              <a:rPr lang="en-US" altLang="en-US" baseline="0" dirty="0" smtClean="0">
                <a:ea typeface="ＭＳ Ｐゴシック" charset="-128"/>
              </a:rPr>
              <a:t> execute </a:t>
            </a:r>
            <a:r>
              <a:rPr lang="en-US" altLang="en-US" baseline="0" dirty="0" err="1" smtClean="0">
                <a:ea typeface="ＭＳ Ｐゴシック" charset="-128"/>
              </a:rPr>
              <a:t>instrucions</a:t>
            </a:r>
            <a:r>
              <a:rPr lang="en-US" altLang="en-US" baseline="0" dirty="0" smtClean="0">
                <a:ea typeface="ＭＳ Ｐゴシック" charset="-128"/>
              </a:rPr>
              <a:t>.  Consolidate first two bullet point remove third it’s in the motivation.   Want to do this in the browser not having to download </a:t>
            </a:r>
            <a:r>
              <a:rPr lang="en-US" altLang="en-US" baseline="0" dirty="0" err="1" smtClean="0">
                <a:ea typeface="ＭＳ Ｐゴシック" charset="-128"/>
              </a:rPr>
              <a:t>anythging</a:t>
            </a:r>
            <a:r>
              <a:rPr lang="en-US" altLang="en-US" baseline="0" dirty="0" smtClean="0">
                <a:ea typeface="ＭＳ Ｐゴシック" charset="-128"/>
              </a:rPr>
              <a:t>.</a:t>
            </a:r>
            <a:endParaRPr lang="en-US" altLang="en-US" dirty="0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ea typeface="ＭＳ Ｐゴシック" charset="-128"/>
              </a:rPr>
              <a:t>Blow up the datapath to two</a:t>
            </a:r>
            <a:r>
              <a:rPr lang="en-US" altLang="en-US" baseline="0" dirty="0" smtClean="0">
                <a:ea typeface="ＭＳ Ｐゴシック" charset="-128"/>
              </a:rPr>
              <a:t> column on both WeMips example 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smtClean="0">
                <a:ea typeface="ＭＳ Ｐゴシック" charset="-128"/>
              </a:rPr>
              <a:t>Don</a:t>
            </a:r>
            <a:r>
              <a:rPr lang="fr-FR" altLang="en-US" baseline="0" dirty="0" smtClean="0">
                <a:ea typeface="ＭＳ Ｐゴシック" charset="-128"/>
              </a:rPr>
              <a:t>’</a:t>
            </a:r>
            <a:r>
              <a:rPr lang="en-US" altLang="en-US" baseline="0" dirty="0" smtClean="0">
                <a:ea typeface="ＭＳ Ｐゴシック" charset="-128"/>
              </a:rPr>
              <a:t>t pretend it’s a science.  </a:t>
            </a:r>
            <a:r>
              <a:rPr lang="en-US" altLang="en-US" baseline="0" dirty="0" err="1" smtClean="0">
                <a:ea typeface="ＭＳ Ｐゴシック" charset="-128"/>
              </a:rPr>
              <a:t>Sturucture</a:t>
            </a:r>
            <a:r>
              <a:rPr lang="en-US" altLang="en-US" baseline="0" dirty="0" smtClean="0">
                <a:ea typeface="ＭＳ Ｐゴシック" charset="-128"/>
              </a:rPr>
              <a:t> poster around graphics.  Make this more concise less </a:t>
            </a:r>
            <a:r>
              <a:rPr lang="en-US" altLang="en-US" baseline="0" dirty="0" err="1" smtClean="0">
                <a:ea typeface="ＭＳ Ｐゴシック" charset="-128"/>
              </a:rPr>
              <a:t>wordie</a:t>
            </a:r>
            <a:r>
              <a:rPr lang="en-US" altLang="en-US" baseline="0" dirty="0" smtClean="0">
                <a:ea typeface="ＭＳ Ｐゴシック" charset="-128"/>
              </a:rPr>
              <a:t>.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fld id="{63A070CA-BEB4-F345-AEAC-5DD73AD1FA5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804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28660725"/>
            <a:ext cx="43891200" cy="4257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44450" y="29056013"/>
            <a:ext cx="10798175" cy="34242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23638" y="29011563"/>
            <a:ext cx="32567562" cy="342423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338560" y="19385280"/>
            <a:ext cx="31089600" cy="877824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338560" y="29040178"/>
            <a:ext cx="32186880" cy="3291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500">
                <a:solidFill>
                  <a:srgbClr val="FFFFFF"/>
                </a:solidFill>
              </a:defRPr>
            </a:lvl1pPr>
            <a:lvl2pPr marL="2194560" indent="0" algn="ctr">
              <a:buNone/>
            </a:lvl2pPr>
            <a:lvl3pPr marL="4389120" indent="0" algn="ctr">
              <a:buNone/>
            </a:lvl3pPr>
            <a:lvl4pPr marL="6583680" indent="0" algn="ctr">
              <a:buNone/>
            </a:lvl4pPr>
            <a:lvl5pPr marL="8778240" indent="0" algn="ctr">
              <a:buNone/>
            </a:lvl5pPr>
            <a:lvl6pPr marL="10972800" indent="0" algn="ctr">
              <a:buNone/>
            </a:lvl6pPr>
            <a:lvl7pPr marL="13167360" indent="0" algn="ctr">
              <a:buNone/>
            </a:lvl7pPr>
            <a:lvl8pPr marL="15361920" indent="0" algn="ctr">
              <a:buNone/>
            </a:lvl8pPr>
            <a:lvl9pPr marL="1755648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365125" y="29129038"/>
            <a:ext cx="9875838" cy="3292475"/>
          </a:xfrm>
        </p:spPr>
        <p:txBody>
          <a:bodyPr>
            <a:noAutofit/>
          </a:bodyPr>
          <a:lstStyle>
            <a:lvl1pPr algn="ctr">
              <a:defRPr sz="9600">
                <a:solidFill>
                  <a:srgbClr val="FFFFFF"/>
                </a:solidFill>
              </a:defRPr>
            </a:lvl1pPr>
          </a:lstStyle>
          <a:p>
            <a:fld id="{E9F3667B-E0FB-4542-9F4C-F92E175C9478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009188" y="1135063"/>
            <a:ext cx="28163837" cy="175260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38404800" y="1096963"/>
            <a:ext cx="4022725" cy="1828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C712E-D8AA-5244-B590-0DF8782CB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97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A46F1-4B7F-8B49-9F1B-B9A887B18B5E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8A445-A577-664D-8D29-12EB4DC9D6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59027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29262388" y="0"/>
            <a:ext cx="1536700" cy="32918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481463" y="2925763"/>
            <a:ext cx="1096962" cy="29992637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81463" y="0"/>
            <a:ext cx="1096962" cy="2560638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55360" y="2926083"/>
            <a:ext cx="9875520" cy="26479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2926080"/>
            <a:ext cx="26700480" cy="26479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1454725" y="29992638"/>
            <a:ext cx="10607675" cy="1752600"/>
          </a:xfrm>
        </p:spPr>
        <p:txBody>
          <a:bodyPr/>
          <a:lstStyle>
            <a:lvl1pPr>
              <a:defRPr/>
            </a:lvl1pPr>
          </a:lstStyle>
          <a:p>
            <a:fld id="{43592820-1505-4647-BD47-87F1F42C5C24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925" y="29991050"/>
            <a:ext cx="26754138" cy="1752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28749625" y="693738"/>
            <a:ext cx="2560638" cy="1173162"/>
          </a:xfrm>
        </p:spPr>
        <p:txBody>
          <a:bodyPr/>
          <a:lstStyle>
            <a:lvl1pPr>
              <a:defRPr/>
            </a:lvl1pPr>
          </a:lstStyle>
          <a:p>
            <a:fld id="{EA27F5F1-C6CA-EC4C-B2FF-9E6E24E12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7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710" y="1097280"/>
            <a:ext cx="39136320" cy="4754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40710" y="7680960"/>
            <a:ext cx="39136320" cy="21579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671AD-63AE-924E-83E2-E08DA9BAC7C8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D7C81-0C1D-5348-9380-43903C72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3588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7315200"/>
            <a:ext cx="43891200" cy="54864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7680325"/>
            <a:ext cx="6218238" cy="4756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83363" y="7680325"/>
            <a:ext cx="37307837" cy="47561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3" y="13167362"/>
            <a:ext cx="34190942" cy="8031480"/>
          </a:xfrm>
        </p:spPr>
        <p:txBody>
          <a:bodyPr/>
          <a:lstStyle>
            <a:lvl1pPr marL="0" indent="0">
              <a:buNone/>
              <a:defRPr sz="13400">
                <a:solidFill>
                  <a:schemeClr val="tx2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7680960"/>
            <a:ext cx="36576000" cy="4754880"/>
          </a:xfrm>
        </p:spPr>
        <p:txBody>
          <a:bodyPr/>
          <a:lstStyle>
            <a:lvl1pPr algn="l">
              <a:buNone/>
              <a:defRPr sz="21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DBF1E7-38A8-6B4B-B4DE-1F2525747186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8412163"/>
            <a:ext cx="6218238" cy="3368675"/>
          </a:xfrm>
        </p:spPr>
        <p:txBody>
          <a:bodyPr>
            <a:noAutofit/>
          </a:bodyPr>
          <a:lstStyle>
            <a:lvl1pPr>
              <a:defRPr sz="11500"/>
            </a:lvl1pPr>
          </a:lstStyle>
          <a:p>
            <a:fld id="{626BB413-D2DD-314C-BD53-9D402C6E73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8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926080" y="7629922"/>
            <a:ext cx="1865376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3255525" y="7629922"/>
            <a:ext cx="1865376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9E21E5-1A2D-B64D-840E-9EB82269DA14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1A4C1-0AA9-F743-9FAE-BC7C99F9C4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8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310640"/>
            <a:ext cx="39136320" cy="41757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2926080" y="11704320"/>
            <a:ext cx="18653760" cy="17190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23042880" y="11704320"/>
            <a:ext cx="18653760" cy="17190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2926080" y="8412480"/>
            <a:ext cx="18653760" cy="3072384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9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23042880" y="8412480"/>
            <a:ext cx="18653760" cy="3072384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9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60055-7349-6E49-B136-EA09AE3D653F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02F115-48D3-2A41-BA06-BFEF88DD17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5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EC575-5472-9141-84B5-661F65E44609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5259F-F7B0-5A43-8E96-A63B8929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838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3AF237-38BE-7E45-A5F2-F4B6999A32F7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29992638"/>
            <a:ext cx="2560638" cy="1828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C1582E-E6EE-6F41-A563-DC5C89CD74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96610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1310640"/>
            <a:ext cx="38770560" cy="4175760"/>
          </a:xfrm>
        </p:spPr>
        <p:txBody>
          <a:bodyPr/>
          <a:lstStyle>
            <a:lvl1pPr algn="l">
              <a:buNone/>
              <a:defRPr sz="21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926080" y="8412480"/>
            <a:ext cx="7680960" cy="2084832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58368" tIns="877824" rIns="658368" bIns="438912"/>
          <a:lstStyle>
            <a:lvl1pPr marL="0" indent="0">
              <a:spcAft>
                <a:spcPts val="4800"/>
              </a:spcAft>
              <a:buNone/>
              <a:defRPr sz="86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338560" y="8412480"/>
            <a:ext cx="30723840" cy="21214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17648-F985-9E4F-A13A-DE6FF035E37E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CA4D1-06EC-4A4F-ACDD-A2812D236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9083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44450" y="21945600"/>
            <a:ext cx="43891200" cy="4257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44450" y="22383750"/>
            <a:ext cx="7023100" cy="34242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8388" y="22340888"/>
            <a:ext cx="36472812" cy="34226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6950075" y="0"/>
            <a:ext cx="482600" cy="32962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0" y="26334720"/>
            <a:ext cx="35112960" cy="3291840"/>
          </a:xfrm>
        </p:spPr>
        <p:txBody>
          <a:bodyPr/>
          <a:lstStyle>
            <a:lvl1pPr marL="0" indent="0">
              <a:buFontTx/>
              <a:buNone/>
              <a:defRPr sz="8200"/>
            </a:lvl1pPr>
            <a:lvl2pPr>
              <a:buFontTx/>
              <a:buNone/>
              <a:defRPr sz="5800"/>
            </a:lvl2pPr>
            <a:lvl3pPr>
              <a:buFontTx/>
              <a:buNone/>
              <a:defRPr sz="48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2311360"/>
            <a:ext cx="35112960" cy="3291840"/>
          </a:xfrm>
        </p:spPr>
        <p:txBody>
          <a:bodyPr/>
          <a:lstStyle>
            <a:lvl1pPr algn="l">
              <a:buNone/>
              <a:defRPr sz="13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90765" y="0"/>
            <a:ext cx="36400435" cy="2193097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5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29992638" y="29992638"/>
            <a:ext cx="12801600" cy="1752600"/>
          </a:xfrm>
        </p:spPr>
        <p:txBody>
          <a:bodyPr/>
          <a:lstStyle>
            <a:lvl1pPr>
              <a:defRPr/>
            </a:lvl1pPr>
          </a:lstStyle>
          <a:p>
            <a:fld id="{FC0BC206-C2C8-384A-B9FF-972048766A12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2402800"/>
            <a:ext cx="6950075" cy="3184525"/>
          </a:xfrm>
        </p:spPr>
        <p:txBody>
          <a:bodyPr/>
          <a:lstStyle>
            <a:lvl1pPr>
              <a:defRPr sz="13400"/>
            </a:lvl1pPr>
          </a:lstStyle>
          <a:p>
            <a:fld id="{F403F383-7CD5-944D-8B7C-0FE5C43E44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7680325" y="29991050"/>
            <a:ext cx="21945600" cy="17526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925763" y="1096963"/>
            <a:ext cx="39136637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940050" y="7680325"/>
            <a:ext cx="39136638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9260800" y="29992638"/>
            <a:ext cx="1280160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fld id="{5D536007-9879-0E44-983A-609DCFC7B62A}" type="datetime1">
              <a:rPr lang="en-US" altLang="en-US"/>
              <a:pPr/>
              <a:t>5/2/2017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25763" y="29991050"/>
            <a:ext cx="26022300" cy="1752600"/>
          </a:xfrm>
          <a:prstGeom prst="rect">
            <a:avLst/>
          </a:prstGeom>
        </p:spPr>
        <p:txBody>
          <a:bodyPr vert="horz" lIns="438912" tIns="219456" rIns="438912" bIns="219456" anchor="ctr"/>
          <a:lstStyle>
            <a:lvl1pPr algn="r" eaLnBrk="1" latinLnBrk="0" hangingPunct="1">
              <a:defRPr kumimoji="0" sz="6700">
                <a:solidFill>
                  <a:schemeClr val="tx2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5924550"/>
            <a:ext cx="43891200" cy="153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45213"/>
            <a:ext cx="2560638" cy="10969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5275" y="6145213"/>
            <a:ext cx="41055925" cy="109696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107113"/>
            <a:ext cx="2560638" cy="1173162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6700" b="1">
                <a:solidFill>
                  <a:srgbClr val="FFFFFF"/>
                </a:solidFill>
              </a:defRPr>
            </a:lvl1pPr>
          </a:lstStyle>
          <a:p>
            <a:fld id="{9C17DFD6-3195-EF46-85C9-E148CF6767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6" r:id="rId2"/>
    <p:sldLayoutId id="2147483811" r:id="rId3"/>
    <p:sldLayoutId id="2147483812" r:id="rId4"/>
    <p:sldLayoutId id="2147483813" r:id="rId5"/>
    <p:sldLayoutId id="2147483807" r:id="rId6"/>
    <p:sldLayoutId id="2147483814" r:id="rId7"/>
    <p:sldLayoutId id="2147483808" r:id="rId8"/>
    <p:sldLayoutId id="2147483815" r:id="rId9"/>
    <p:sldLayoutId id="2147483809" r:id="rId10"/>
    <p:sldLayoutId id="2147483816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w Cen MT" charset="0"/>
          <a:ea typeface="ＭＳ Ｐゴシック" charset="0"/>
          <a:cs typeface="ＭＳ Ｐゴシック" charset="0"/>
        </a:defRPr>
      </a:lvl9pPr>
    </p:titleStyle>
    <p:bodyStyle>
      <a:lvl1pPr marL="1535113" indent="-1535113" algn="l" rtl="0" eaLnBrk="0" fontAlgn="base" hangingPunct="0">
        <a:spcBef>
          <a:spcPts val="3363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13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071813" indent="-1316038" algn="l" rtl="0" eaLnBrk="0" fontAlgn="base" hangingPunct="0">
        <a:spcBef>
          <a:spcPts val="2638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1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87850" indent="-1096963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11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583363" indent="-1096963" algn="l" rtl="0" eaLnBrk="0" fontAlgn="base" hangingPunct="0">
        <a:spcBef>
          <a:spcPts val="1925"/>
        </a:spcBef>
        <a:spcAft>
          <a:spcPct val="0"/>
        </a:spcAft>
        <a:buClr>
          <a:srgbClr val="E66C7D"/>
        </a:buClr>
        <a:buSzPct val="75000"/>
        <a:buFont typeface="Wingdings" charset="2"/>
        <a:buChar char="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777288" indent="-1096963" algn="l" rtl="0" eaLnBrk="0" fontAlgn="base" hangingPunct="0">
        <a:spcBef>
          <a:spcPts val="1925"/>
        </a:spcBef>
        <a:spcAft>
          <a:spcPct val="0"/>
        </a:spcAft>
        <a:buClr>
          <a:srgbClr val="6BB76D"/>
        </a:buClr>
        <a:buSzPct val="65000"/>
        <a:buFont typeface="Wingdings" charset="2"/>
        <a:buChar char="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094976" indent="-109728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8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411712" indent="-10972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8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728448" indent="-10972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8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045184" indent="-109728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8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762000"/>
            <a:ext cx="43891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1" rIns="91411" bIns="45701"/>
          <a:lstStyle>
            <a:lvl1pPr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8600" dirty="0">
                <a:solidFill>
                  <a:srgbClr val="6B0017"/>
                </a:solidFill>
              </a:rPr>
              <a:t>Santa Rosa Neighborhood Heritage </a:t>
            </a:r>
            <a:r>
              <a:rPr lang="en-US" altLang="en-US" sz="8600" dirty="0" smtClean="0">
                <a:solidFill>
                  <a:srgbClr val="6B0017"/>
                </a:solidFill>
              </a:rPr>
              <a:t>Mapping</a:t>
            </a:r>
            <a:endParaRPr lang="en-US" altLang="en-US" sz="8600" dirty="0">
              <a:solidFill>
                <a:srgbClr val="6B0017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71600" y="5105400"/>
            <a:ext cx="12801600" cy="3457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1" rIns="91411" bIns="45701">
            <a:spAutoFit/>
          </a:bodyPr>
          <a:lstStyle>
            <a:lvl1pPr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112713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800"/>
              </a:spcBef>
            </a:pPr>
            <a:r>
              <a:rPr lang="en-US" altLang="en-US" sz="4800" b="1" dirty="0" smtClean="0">
                <a:solidFill>
                  <a:srgbClr val="B48200"/>
                </a:solidFill>
              </a:rPr>
              <a:t>Overview</a:t>
            </a:r>
            <a:endParaRPr lang="en-US" altLang="en-US" sz="4800" b="1" dirty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r>
              <a:rPr lang="en-US" sz="3600" dirty="0"/>
              <a:t>The Santa Rosa Neighborhood Heritage Mapping Project is a neighborhood-based community mapping program we are conducting over the next year and a half in the city of Santa Rosa, California. </a:t>
            </a:r>
            <a:r>
              <a:rPr lang="en-US" altLang="en-US" sz="3600" dirty="0" smtClean="0"/>
              <a:t>The </a:t>
            </a:r>
            <a:r>
              <a:rPr lang="en-US" altLang="en-US" sz="3600" dirty="0"/>
              <a:t>project is designed as a broad-based community engagement program that works with the city’s existing neighborhoods to create an interactive digital map of sites, places and stories important to the people who live </a:t>
            </a:r>
            <a:r>
              <a:rPr lang="en-US" altLang="en-US" sz="3600" dirty="0" smtClean="0"/>
              <a:t>there.</a:t>
            </a:r>
          </a:p>
          <a:p>
            <a:pPr eaLnBrk="1" hangingPunct="1">
              <a:spcBef>
                <a:spcPts val="2800"/>
              </a:spcBef>
            </a:pPr>
            <a:endParaRPr lang="en-US" altLang="en-US" sz="3600" dirty="0" smtClean="0"/>
          </a:p>
          <a:p>
            <a:pPr eaLnBrk="1" hangingPunct="1">
              <a:spcBef>
                <a:spcPts val="2800"/>
              </a:spcBef>
            </a:pPr>
            <a:r>
              <a:rPr lang="en-US" altLang="en-US" sz="3600" b="1" dirty="0" smtClean="0">
                <a:solidFill>
                  <a:srgbClr val="B48200"/>
                </a:solidFill>
              </a:rPr>
              <a:t> </a:t>
            </a:r>
          </a:p>
          <a:p>
            <a:pPr eaLnBrk="1" hangingPunct="1">
              <a:spcBef>
                <a:spcPts val="2800"/>
              </a:spcBef>
            </a:pPr>
            <a:endParaRPr lang="en-US" altLang="en-US" sz="3600" b="1" dirty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endParaRPr lang="en-US" altLang="en-US" sz="3600" b="1" dirty="0" smtClean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endParaRPr lang="en-US" altLang="en-US" sz="3600" b="1" dirty="0" smtClean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endParaRPr lang="en-US" altLang="en-US" sz="3600" b="1" dirty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endParaRPr lang="en-US" altLang="en-US" sz="4800" b="1" dirty="0" smtClean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endParaRPr lang="en-US" altLang="en-US" sz="4800" b="1" dirty="0" smtClean="0">
              <a:solidFill>
                <a:srgbClr val="B48200"/>
              </a:solidFill>
            </a:endParaRPr>
          </a:p>
          <a:p>
            <a:pPr eaLnBrk="1" hangingPunct="1">
              <a:spcBef>
                <a:spcPts val="2800"/>
              </a:spcBef>
            </a:pPr>
            <a:r>
              <a:rPr lang="en-US" altLang="en-US" sz="4800" b="1" dirty="0" smtClean="0">
                <a:solidFill>
                  <a:srgbClr val="B48200"/>
                </a:solidFill>
              </a:rPr>
              <a:t>Goals</a:t>
            </a:r>
            <a:endParaRPr lang="en-US" altLang="en-US" sz="48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3600" dirty="0"/>
              <a:t>Create a user friendly web application that looks esthetically pleasing and easy to use.</a:t>
            </a:r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600" dirty="0" smtClean="0"/>
              <a:t>Share special places with the community and tourists of Santa Rosa via the Web App’s map feature.</a:t>
            </a:r>
          </a:p>
          <a:p>
            <a:pPr marL="635000" indent="-603250" eaLnBrk="1" hangingPunct="1">
              <a:spcBef>
                <a:spcPts val="2800"/>
              </a:spcBef>
            </a:pPr>
            <a:r>
              <a:rPr lang="en-US" altLang="en-US" sz="4800" b="1" dirty="0" smtClean="0">
                <a:solidFill>
                  <a:srgbClr val="B48200"/>
                </a:solidFill>
              </a:rPr>
              <a:t>Project Methodology</a:t>
            </a:r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3600" dirty="0" smtClean="0"/>
              <a:t>Using the ArcGIS and ESRI APIs, we load the Santa Rosa map with pins that represent each special event or place.</a:t>
            </a:r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3600" dirty="0" smtClean="0"/>
              <a:t>Provide a browser based tool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smtClean="0"/>
              <a:t>using </a:t>
            </a:r>
            <a:r>
              <a:rPr lang="en-US" altLang="en-US" sz="3600" b="1" dirty="0" smtClean="0"/>
              <a:t>modern web tools: node.js, jQuery, and Bootstrap </a:t>
            </a:r>
            <a:r>
              <a:rPr lang="en-US" altLang="en-US" sz="3600" dirty="0" smtClean="0"/>
              <a:t>rather than a stand-alone program that must be downloaded natively.</a:t>
            </a:r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dirty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dirty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 smtClean="0"/>
          </a:p>
          <a:p>
            <a:pPr marL="635000" indent="-603250" eaLnBrk="1" hangingPunct="1">
              <a:spcBef>
                <a:spcPts val="2800"/>
              </a:spcBef>
              <a:buClr>
                <a:schemeClr val="accent1"/>
              </a:buClr>
              <a:buFont typeface="Arial" charset="0"/>
              <a:buChar char="•"/>
            </a:pPr>
            <a:endParaRPr lang="en-US" altLang="en-US" sz="3600" dirty="0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15392400" y="5029200"/>
            <a:ext cx="12987338" cy="317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1" tIns="45701" rIns="91411" bIns="45701">
            <a:spAutoFit/>
          </a:bodyPr>
          <a:lstStyle/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Example of a pin on the map</a:t>
            </a: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Place: What place is this?</a:t>
            </a: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Person: Who posted this pin?</a:t>
            </a: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Type: What type of place is this?</a:t>
            </a:r>
          </a:p>
          <a:p>
            <a:pPr marL="685800" lvl="1" indent="-685800" defTabSz="4387147">
              <a:spcBef>
                <a:spcPts val="3000"/>
              </a:spcBef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Importance: Why is this place important?</a:t>
            </a:r>
          </a:p>
          <a:p>
            <a:pPr marL="0" lvl="1" indent="0" defTabSz="4387147">
              <a:spcBef>
                <a:spcPts val="3000"/>
              </a:spcBef>
              <a:buClr>
                <a:schemeClr val="accent1"/>
              </a:buClr>
              <a:defRPr/>
            </a:pP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Diversity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marL="457128" indent="-457128" defTabSz="4387147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pPr>
            <a:r>
              <a:rPr lang="en-US" sz="3600" dirty="0"/>
              <a:t>Santa Rosa is a place with many diverse neighborhoods, and each has its own stories to </a:t>
            </a:r>
            <a:r>
              <a:rPr lang="en-US" sz="3600" dirty="0" smtClean="0"/>
              <a:t>tell</a:t>
            </a: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. </a:t>
            </a: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marL="458642" indent="-457128" defTabSz="4387147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pPr>
            <a:r>
              <a:rPr lang="en-US" sz="3600" dirty="0"/>
              <a:t>Celebrating the 150</a:t>
            </a:r>
            <a:r>
              <a:rPr lang="en-US" sz="3600" baseline="30000" dirty="0"/>
              <a:t>th</a:t>
            </a:r>
            <a:r>
              <a:rPr lang="en-US" sz="3600" dirty="0"/>
              <a:t> anniversary of the city’s founding gives us an opportunity to document all those stories, and use them to create a single, shared map of this place we all call “home”. </a:t>
            </a: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458642" indent="-457128" defTabSz="4387147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/>
            </a:pPr>
            <a:r>
              <a:rPr lang="en-US" sz="3600" dirty="0"/>
              <a:t>Some of those neighborhood stories are about the earliest days of the city’s history.</a:t>
            </a: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27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9718000" y="5029200"/>
            <a:ext cx="12801600" cy="34660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1" rIns="91411" bIns="45701">
            <a:spAutoFit/>
          </a:bodyPr>
          <a:lstStyle/>
          <a:p>
            <a:pPr defTabSz="4387147">
              <a:spcBef>
                <a:spcPts val="3398"/>
              </a:spcBef>
              <a:defRPr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Catalog</a:t>
            </a:r>
          </a:p>
          <a:p>
            <a:pPr marL="762000" lvl="2" indent="-73025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Contains all of the pins on the map and displays them nicely on the screen for the user to read.</a:t>
            </a:r>
          </a:p>
          <a:p>
            <a:pPr marL="762000" lvl="2" indent="-73025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Catalog Items may contain pictures or videos relevant to the locations significance. </a:t>
            </a:r>
          </a:p>
          <a:p>
            <a:pPr marL="762000" lvl="2" indent="-73025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If the user wants to see the catalog item on the map, can click on that catalogs “See on Map</a:t>
            </a:r>
            <a:r>
              <a:rPr lang="en-US" sz="3600" smtClean="0">
                <a:latin typeface="Trebuchet MS"/>
                <a:ea typeface="ＭＳ Ｐゴシック" charset="0"/>
                <a:cs typeface="Trebuchet MS"/>
              </a:rPr>
              <a:t>” button.</a:t>
            </a: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Future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Work</a:t>
            </a:r>
          </a:p>
          <a:p>
            <a:pPr marL="762000" lvl="2" indent="-73025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There will also be an Archive Map that will have more layers and features present to work with.</a:t>
            </a:r>
          </a:p>
          <a:p>
            <a:pPr marL="762000" lvl="2" indent="-73025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Tx/>
              <a:buChar char="•"/>
              <a:defRPr/>
            </a:pP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Create a </a:t>
            </a:r>
            <a:r>
              <a:rPr lang="en-US" sz="3600" dirty="0" err="1" smtClean="0">
                <a:latin typeface="Trebuchet MS"/>
                <a:ea typeface="ＭＳ Ｐゴシック" charset="0"/>
                <a:cs typeface="Trebuchet MS"/>
              </a:rPr>
              <a:t>CronJob</a:t>
            </a:r>
            <a:r>
              <a:rPr lang="en-US" sz="3600" dirty="0">
                <a:latin typeface="Trebuchet MS"/>
                <a:ea typeface="ＭＳ Ｐゴシック" charset="0"/>
                <a:cs typeface="Trebuchet MS"/>
              </a:rPr>
              <a:t> </a:t>
            </a:r>
            <a:r>
              <a:rPr lang="en-US" sz="3600" dirty="0" smtClean="0">
                <a:latin typeface="Trebuchet MS"/>
                <a:ea typeface="ＭＳ Ｐゴシック" charset="0"/>
                <a:cs typeface="Trebuchet MS"/>
              </a:rPr>
              <a:t>for the server to restart app in case of crashes.</a:t>
            </a:r>
            <a:endParaRPr lang="en-US" sz="3600" dirty="0">
              <a:latin typeface="Trebuchet MS"/>
              <a:ea typeface="ＭＳ Ｐゴシック" charset="0"/>
              <a:cs typeface="Trebuchet MS"/>
            </a:endParaRPr>
          </a:p>
          <a:p>
            <a:pPr marL="114283" lvl="1" indent="0" defTabSz="4387147">
              <a:spcBef>
                <a:spcPts val="3398"/>
              </a:spcBef>
              <a:buClr>
                <a:schemeClr val="accent1"/>
              </a:buClr>
              <a:defRPr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ea typeface="ＭＳ Ｐゴシック" charset="0"/>
                <a:cs typeface="Trebuchet MS"/>
              </a:rPr>
              <a:t>Acknowledgments</a:t>
            </a:r>
            <a:endParaRPr lang="en-US" sz="3600" dirty="0" smtClean="0">
              <a:latin typeface="Trebuchet MS"/>
              <a:ea typeface="ＭＳ Ｐゴシック" charset="0"/>
              <a:cs typeface="Trebuchet MS"/>
            </a:endParaRPr>
          </a:p>
          <a:p>
            <a:pPr marL="1028700" lvl="2" indent="-57150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Dr. </a:t>
            </a:r>
            <a:r>
              <a:rPr lang="en-US" dirty="0" err="1" smtClean="0">
                <a:latin typeface="Trebuchet MS"/>
                <a:ea typeface="ＭＳ Ｐゴシック" charset="0"/>
                <a:cs typeface="Trebuchet MS"/>
              </a:rPr>
              <a:t>Margarett</a:t>
            </a: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 Purser, Associate Professor at Sonoma State University for her guidance, expertise in social domain, and the enthusiasm for the project.</a:t>
            </a:r>
          </a:p>
          <a:p>
            <a:pPr marL="1028700" lvl="2" indent="-571500" defTabSz="4387147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Evan </a:t>
            </a:r>
            <a:r>
              <a:rPr lang="en-US" dirty="0" err="1" smtClean="0">
                <a:latin typeface="Trebuchet MS"/>
                <a:ea typeface="ＭＳ Ｐゴシック" charset="0"/>
                <a:cs typeface="Trebuchet MS"/>
              </a:rPr>
              <a:t>Zufah</a:t>
            </a: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, </a:t>
            </a:r>
            <a:r>
              <a:rPr lang="en-US" dirty="0"/>
              <a:t>graduate student who works with Dr. </a:t>
            </a:r>
            <a:r>
              <a:rPr lang="en-US" dirty="0" smtClean="0"/>
              <a:t>Purser,</a:t>
            </a: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 </a:t>
            </a:r>
            <a:r>
              <a:rPr lang="en-US" dirty="0">
                <a:latin typeface="Trebuchet MS"/>
                <a:ea typeface="ＭＳ Ｐゴシック" charset="0"/>
                <a:cs typeface="Trebuchet MS"/>
              </a:rPr>
              <a:t>for </a:t>
            </a:r>
            <a:r>
              <a:rPr lang="en-US" dirty="0" smtClean="0">
                <a:latin typeface="Trebuchet MS"/>
                <a:ea typeface="ＭＳ Ｐゴシック" charset="0"/>
                <a:cs typeface="Trebuchet MS"/>
              </a:rPr>
              <a:t>inspiration and technical advice regarding ESRI and ArcGIS.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 smtClean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  <a:p>
            <a:pPr defTabSz="4387147">
              <a:spcBef>
                <a:spcPts val="3398"/>
              </a:spcBef>
              <a:defRPr/>
            </a:pPr>
            <a:endParaRPr lang="en-US" sz="4800" b="1" dirty="0">
              <a:solidFill>
                <a:schemeClr val="accent1">
                  <a:lumMod val="75000"/>
                </a:schemeClr>
              </a:solidFill>
              <a:latin typeface="Trebuchet MS"/>
              <a:ea typeface="ＭＳ Ｐゴシック" charset="0"/>
              <a:cs typeface="Trebuchet MS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2209800"/>
            <a:ext cx="43891200" cy="268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1" rIns="91411" bIns="45701">
            <a:spAutoFit/>
          </a:bodyPr>
          <a:lstStyle>
            <a:lvl1pPr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defTabSz="4386263" eaLnBrk="0" hangingPunct="0"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Aft>
                <a:spcPct val="15000"/>
              </a:spcAft>
            </a:pPr>
            <a:r>
              <a:rPr lang="en-US" altLang="en-US" sz="5400" dirty="0" smtClean="0">
                <a:solidFill>
                  <a:srgbClr val="6B0017"/>
                </a:solidFill>
              </a:rPr>
              <a:t>Weston Mitchell, Lucas Winkelmann, Fern Vue, Michelle Padgett, Nicole Snyder</a:t>
            </a:r>
            <a:endParaRPr lang="en-US" altLang="en-US" sz="5400" dirty="0">
              <a:solidFill>
                <a:srgbClr val="6B0017"/>
              </a:solidFill>
            </a:endParaRPr>
          </a:p>
          <a:p>
            <a:pPr algn="ctr" eaLnBrk="1" hangingPunct="1">
              <a:spcAft>
                <a:spcPct val="15000"/>
              </a:spcAft>
            </a:pPr>
            <a:r>
              <a:rPr lang="en-US" altLang="en-US" sz="5400" dirty="0">
                <a:solidFill>
                  <a:srgbClr val="6B0017"/>
                </a:solidFill>
              </a:rPr>
              <a:t>Computer Science Department, Sonoma State </a:t>
            </a:r>
            <a:r>
              <a:rPr lang="en-US" altLang="en-US" sz="5400" dirty="0" smtClean="0">
                <a:solidFill>
                  <a:srgbClr val="6B0017"/>
                </a:solidFill>
              </a:rPr>
              <a:t>University</a:t>
            </a:r>
          </a:p>
          <a:p>
            <a:pPr algn="ctr" eaLnBrk="1" hangingPunct="1">
              <a:spcAft>
                <a:spcPct val="15000"/>
              </a:spcAft>
            </a:pPr>
            <a:r>
              <a:rPr lang="en-US" altLang="en-US" sz="4400" dirty="0" smtClean="0">
                <a:solidFill>
                  <a:srgbClr val="6B0017"/>
                </a:solidFill>
              </a:rPr>
              <a:t>Advisor: </a:t>
            </a:r>
            <a:r>
              <a:rPr lang="en-US" sz="4400" dirty="0">
                <a:solidFill>
                  <a:srgbClr val="6B0017"/>
                </a:solidFill>
                <a:latin typeface="Trebuchet MS"/>
                <a:ea typeface="ＭＳ Ｐゴシック" charset="0"/>
                <a:cs typeface="Trebuchet MS"/>
              </a:rPr>
              <a:t>Dr. </a:t>
            </a:r>
            <a:r>
              <a:rPr lang="en-US" sz="4400" dirty="0" smtClean="0">
                <a:solidFill>
                  <a:srgbClr val="6B0017"/>
                </a:solidFill>
                <a:latin typeface="Trebuchet MS"/>
                <a:ea typeface="ＭＳ Ｐゴシック" charset="0"/>
                <a:cs typeface="Trebuchet MS"/>
              </a:rPr>
              <a:t>Ali Kooshesh</a:t>
            </a:r>
            <a:endParaRPr lang="en-US" altLang="en-US" sz="4400" dirty="0">
              <a:solidFill>
                <a:srgbClr val="6B0017"/>
              </a:solidFill>
            </a:endParaRPr>
          </a:p>
        </p:txBody>
      </p:sp>
      <p:pic>
        <p:nvPicPr>
          <p:cNvPr id="5" name="Picture 4" descr="Sonoma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26226" r="3286" b="23884"/>
          <a:stretch/>
        </p:blipFill>
        <p:spPr>
          <a:xfrm>
            <a:off x="37833854" y="28733069"/>
            <a:ext cx="4674860" cy="189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WestFlow\Desktop\Repositories\santa-rosa-mapping-2.0\santarosa-mapping-2.0\web-dev-leaflet\public\stylesheets\images\frontImages\EmpireBuild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0864913"/>
            <a:ext cx="11258550" cy="6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estFlow\Desktop\Repositories\santa-rosa-mapping-2.0\santarosa-mapping-2.0\html-css-js-300x17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6936700"/>
            <a:ext cx="8991600" cy="527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estFlow\Desktop\Repositories\santa-rosa-mapping-2.0\santarosa-mapping-2.0\PinScreenSho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0" y="6115050"/>
            <a:ext cx="7448550" cy="727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estFlow\Desktop\Repositories\santa-rosa-mapping-2.0\santarosa-mapping-2.0\diversit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150" y="25336500"/>
            <a:ext cx="10869475" cy="456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WestFlow\Desktop\Screen Shot 2017-05-02 at 12.22.42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068" y="10216163"/>
            <a:ext cx="11656064" cy="671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Presentation.thmx</Template>
  <TotalTime>11415</TotalTime>
  <Words>518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blue &amp; white poster template</dc:subject>
  <dc:creator>Steph</dc:creator>
  <cp:lastModifiedBy>WestFlow</cp:lastModifiedBy>
  <cp:revision>193</cp:revision>
  <cp:lastPrinted>2013-04-18T05:33:32Z</cp:lastPrinted>
  <dcterms:created xsi:type="dcterms:W3CDTF">2009-03-16T19:41:19Z</dcterms:created>
  <dcterms:modified xsi:type="dcterms:W3CDTF">2017-05-02T21:32:59Z</dcterms:modified>
</cp:coreProperties>
</file>