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93" autoAdjust="0"/>
  </p:normalViewPr>
  <p:slideViewPr>
    <p:cSldViewPr>
      <p:cViewPr>
        <p:scale>
          <a:sx n="80" d="100"/>
          <a:sy n="80" d="100"/>
        </p:scale>
        <p:origin x="-667" y="-139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4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6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R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 userDrawn="1"/>
        </p:nvSpPr>
        <p:spPr>
          <a:xfrm>
            <a:off x="3045441" y="0"/>
            <a:ext cx="919577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228" tIns="61114" rIns="122228" bIns="61114" rtlCol="0" anchor="ctr"/>
          <a:lstStyle/>
          <a:p>
            <a:pPr algn="ctr" defTabSz="916709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8508" y="1267248"/>
            <a:ext cx="7813861" cy="92731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256" y="1211037"/>
            <a:ext cx="2391812" cy="1274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6709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20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916709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916709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916709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916709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916709" rtl="0" eaLnBrk="1" latinLnBrk="0" hangingPunct="1">
              <a:lnSpc>
                <a:spcPct val="90000"/>
              </a:lnSpc>
              <a:spcBef>
                <a:spcPts val="1003"/>
              </a:spcBef>
              <a:buFont typeface="Arial" panose="020B0604020202020204" pitchFamily="34" charset="0"/>
              <a:buNone/>
            </a:pPr>
            <a:r>
              <a:rPr lang="en-US" dirty="0"/>
              <a:t>Text over one column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3B9182-7B1B-4746-8146-EAC173E26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78508" y="2507755"/>
            <a:ext cx="7813861" cy="35009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0FEA83-390E-C543-90BA-DDCCFCA768AD}"/>
              </a:ext>
            </a:extLst>
          </p:cNvPr>
          <p:cNvSpPr txBox="1"/>
          <p:nvPr userDrawn="1"/>
        </p:nvSpPr>
        <p:spPr>
          <a:xfrm>
            <a:off x="58655" y="6305523"/>
            <a:ext cx="464851" cy="292699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algn="r" defTabSz="916709"/>
            <a:fld id="{08E80C4F-F991-49D9-9709-D9215F6A9D89}" type="slidenum">
              <a:rPr lang="en-GB" sz="1100" smtClean="0">
                <a:solidFill>
                  <a:srgbClr val="10069F"/>
                </a:solidFill>
                <a:latin typeface="RR Pioneer Bold" panose="020B0803050201040103" pitchFamily="34" charset="0"/>
              </a:rPr>
              <a:pPr algn="r" defTabSz="916709"/>
              <a:t>‹#›</a:t>
            </a:fld>
            <a:endParaRPr lang="en-GB" sz="1100" dirty="0">
              <a:solidFill>
                <a:srgbClr val="10069F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R Section 2">
    <p:bg>
      <p:bgPr>
        <a:solidFill>
          <a:srgbClr val="00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8758" y="1310641"/>
            <a:ext cx="5852404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8758" y="1947080"/>
            <a:ext cx="5852404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448844" y="1270000"/>
            <a:ext cx="2642062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228" tIns="61114" rIns="122228" bIns="61114" rtlCol="0" anchor="ctr"/>
          <a:lstStyle/>
          <a:p>
            <a:pPr algn="ctr" defTabSz="916709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3968193" y="1270000"/>
            <a:ext cx="7824175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228" tIns="61114" rIns="122228" bIns="61114" rtlCol="0" anchor="ctr"/>
          <a:lstStyle/>
          <a:p>
            <a:pPr algn="ctr" defTabSz="916709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8124" y="1151453"/>
            <a:ext cx="2043603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7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3077EE-E06D-EC46-ADD2-05ADF9BF1211}"/>
              </a:ext>
            </a:extLst>
          </p:cNvPr>
          <p:cNvSpPr txBox="1"/>
          <p:nvPr userDrawn="1"/>
        </p:nvSpPr>
        <p:spPr>
          <a:xfrm>
            <a:off x="58655" y="6305523"/>
            <a:ext cx="464851" cy="292699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algn="r" defTabSz="916709"/>
            <a:fld id="{08E80C4F-F991-49D9-9709-D9215F6A9D89}" type="slidenum">
              <a:rPr lang="en-GB" sz="1100" smtClean="0">
                <a:solidFill>
                  <a:prstClr val="white"/>
                </a:solidFill>
                <a:latin typeface="RR Pioneer Bold" panose="020B0803050201040103" pitchFamily="34" charset="0"/>
              </a:rPr>
              <a:pPr algn="r" defTabSz="916709"/>
              <a:t>‹#›</a:t>
            </a:fld>
            <a:endParaRPr lang="en-GB" sz="1100" dirty="0">
              <a:solidFill>
                <a:prstClr val="white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8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4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8CA1-A36D-491F-9D84-EC986802272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1D23-347D-4AA3-90AD-930438F6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8758" y="1310642"/>
            <a:ext cx="7663812" cy="14180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Science Case Study – Sales Forecasting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07F83F-E352-0A46-B212-C925906BEDD7}"/>
              </a:ext>
            </a:extLst>
          </p:cNvPr>
          <p:cNvSpPr txBox="1">
            <a:spLocks/>
          </p:cNvSpPr>
          <p:nvPr/>
        </p:nvSpPr>
        <p:spPr>
          <a:xfrm>
            <a:off x="4032374" y="3331028"/>
            <a:ext cx="7613387" cy="188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/>
              </a:buClr>
              <a:buFont typeface="Wingdings" pitchFamily="2" charset="2"/>
              <a:buNone/>
              <a:defRPr sz="1000" kern="1200">
                <a:solidFill>
                  <a:schemeClr val="bg1"/>
                </a:solidFill>
                <a:latin typeface="RR Pioneer" panose="020B0503050201040103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itchFamily="2" charset="2"/>
              <a:buChar char="§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itchFamily="2" charset="2"/>
              <a:buChar char="§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0069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R Pioneer" panose="020B0503050201040103" pitchFamily="34" charset="0"/>
                <a:ea typeface="+mn-ea"/>
                <a:cs typeface="+mn-cs"/>
              </a:rPr>
              <a:t>Aditya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R Pioneer" panose="020B0503050201040103" pitchFamily="34" charset="0"/>
                <a:ea typeface="+mn-ea"/>
                <a:cs typeface="+mn-cs"/>
              </a:rPr>
              <a:t>MP</a:t>
            </a:r>
            <a:endParaRPr lang="en-US" sz="2000" noProof="0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0069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RR Pioneer" panose="020B0503050201040103" pitchFamily="34" charset="0"/>
                <a:ea typeface="+mn-ea"/>
                <a:cs typeface="+mn-cs"/>
              </a:rPr>
              <a:t>22</a:t>
            </a:r>
            <a:r>
              <a:rPr kumimoji="0" lang="en-US" sz="2000" b="0" i="0" u="none" strike="noStrike" kern="1200" cap="none" spc="0" normalizeH="0" baseline="30000" dirty="0" smtClean="0">
                <a:ln>
                  <a:noFill/>
                </a:ln>
                <a:effectLst/>
                <a:uLnTx/>
                <a:uFillTx/>
                <a:latin typeface="RR Pioneer" panose="020B0503050201040103" pitchFamily="34" charset="0"/>
                <a:ea typeface="+mn-ea"/>
                <a:cs typeface="+mn-cs"/>
              </a:rPr>
              <a:t>nd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RR Pioneer" panose="020B0503050201040103" pitchFamily="34" charset="0"/>
                <a:ea typeface="+mn-ea"/>
                <a:cs typeface="+mn-cs"/>
              </a:rPr>
              <a:t> May 2019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RR Pioneer" panose="020B05030502010401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5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8742" y="3573016"/>
            <a:ext cx="8980536" cy="4309183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Channel_id, country_1, country_2 and type are all categorical variables, only n_tickets is continuous variable.</a:t>
            </a: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Country_2 is used to impute missing values of country_1. Country_2 is not considered further for analysis (more than 40% missing; redundant information of country_1; no correlation with other variables).</a:t>
            </a:r>
            <a:endParaRPr lang="en-US" sz="1600" dirty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Remaining rows with missing values of country_1 (3%) are removed since the no of rows are small.</a:t>
            </a: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For channel_id, we </a:t>
            </a:r>
            <a:r>
              <a:rPr lang="en-US" sz="1600" b="1" dirty="0" smtClean="0">
                <a:solidFill>
                  <a:srgbClr val="000000"/>
                </a:solidFill>
              </a:rPr>
              <a:t>cannot use any mean/median since it is a categorical variable</a:t>
            </a:r>
            <a:r>
              <a:rPr lang="en-US" sz="1600" dirty="0" smtClean="0">
                <a:solidFill>
                  <a:srgbClr val="000000"/>
                </a:solidFill>
              </a:rPr>
              <a:t>. If we simply use the </a:t>
            </a:r>
            <a:r>
              <a:rPr lang="en-US" sz="1600" b="1" dirty="0" smtClean="0">
                <a:solidFill>
                  <a:srgbClr val="000000"/>
                </a:solidFill>
              </a:rPr>
              <a:t>mode, it reduces the variance of the variable</a:t>
            </a:r>
            <a:r>
              <a:rPr lang="en-US" sz="1600" dirty="0" smtClean="0">
                <a:solidFill>
                  <a:srgbClr val="000000"/>
                </a:solidFill>
              </a:rPr>
              <a:t>. Since the correlation with other variables (on next slide) is very low, </a:t>
            </a:r>
            <a:r>
              <a:rPr lang="en-US" sz="1600" b="1" dirty="0" smtClean="0">
                <a:solidFill>
                  <a:srgbClr val="000000"/>
                </a:solidFill>
              </a:rPr>
              <a:t>imputation using prediction by ML algorithm was also found to be ineffective</a:t>
            </a:r>
            <a:r>
              <a:rPr lang="en-US" sz="1600" dirty="0" smtClean="0">
                <a:solidFill>
                  <a:srgbClr val="000000"/>
                </a:solidFill>
              </a:rPr>
              <a:t>. The best method is to consider </a:t>
            </a:r>
            <a:r>
              <a:rPr lang="en-US" sz="1600" i="1" u="sng" dirty="0" smtClean="0">
                <a:solidFill>
                  <a:srgbClr val="000000"/>
                </a:solidFill>
              </a:rPr>
              <a:t>all missing values as a separate category so that it does not bias the data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Only the </a:t>
            </a:r>
            <a:r>
              <a:rPr lang="en-US" sz="1600" b="1" dirty="0" smtClean="0">
                <a:solidFill>
                  <a:srgbClr val="000000"/>
                </a:solidFill>
              </a:rPr>
              <a:t>top 5 categories of channel_id &amp; country_1 account for 98% and 89% of all data </a:t>
            </a:r>
            <a:r>
              <a:rPr lang="en-US" sz="1600" dirty="0" smtClean="0">
                <a:solidFill>
                  <a:srgbClr val="000000"/>
                </a:solidFill>
              </a:rPr>
              <a:t>respectively. So, it is a </a:t>
            </a:r>
            <a:r>
              <a:rPr lang="en-US" sz="1600" u="sng" dirty="0" smtClean="0">
                <a:solidFill>
                  <a:srgbClr val="000000"/>
                </a:solidFill>
              </a:rPr>
              <a:t>reasonable assumption to club all other categories into one (“Others”) and not consider them separately, especially for a </a:t>
            </a:r>
            <a:r>
              <a:rPr lang="en-US" sz="1600" i="1" u="sng" dirty="0" smtClean="0">
                <a:solidFill>
                  <a:srgbClr val="000000"/>
                </a:solidFill>
              </a:rPr>
              <a:t>short forecast window of 10 days</a:t>
            </a:r>
            <a:r>
              <a:rPr lang="en-US" sz="1600" u="sng" dirty="0" smtClean="0">
                <a:solidFill>
                  <a:srgbClr val="000000"/>
                </a:solidFill>
              </a:rPr>
              <a:t>.</a:t>
            </a:r>
          </a:p>
          <a:p>
            <a:pPr defTabSz="916709"/>
            <a:endParaRPr lang="en-US" sz="1600" b="1" dirty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endParaRPr lang="en-US" sz="1600" b="1" dirty="0" smtClean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defTabSz="916709"/>
            <a:endParaRPr lang="en-GB" sz="1600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prabhakarona\Documents\Digital General\Learning\Hackathons\Ticket Sales\Value Counts Missing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04" y="44624"/>
            <a:ext cx="718398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185096" y="1340768"/>
            <a:ext cx="7616030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8496870" y="1412776"/>
            <a:ext cx="360040" cy="201622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41085" y="1715309"/>
            <a:ext cx="181401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Country_1 codes clubbed into “Others” (these ids are statistically insignificant)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784902" y="2132856"/>
            <a:ext cx="165618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3384302" y="1412776"/>
            <a:ext cx="360040" cy="2016224"/>
          </a:xfrm>
          <a:prstGeom prst="leftBrac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60166" y="3350447"/>
            <a:ext cx="1296144" cy="195076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2133" y="5013176"/>
            <a:ext cx="217405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Channel_id codes clubbed into “Others” (these ids are statistically insignificant)</a:t>
            </a:r>
            <a:endParaRPr lang="en-GB" sz="1600" b="1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76390" y="198773"/>
            <a:ext cx="1080120" cy="277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7" idx="5"/>
          </p:cNvCxnSpPr>
          <p:nvPr/>
        </p:nvCxnSpPr>
        <p:spPr>
          <a:xfrm>
            <a:off x="5098330" y="435975"/>
            <a:ext cx="5558780" cy="4069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85102" y="198773"/>
            <a:ext cx="164708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Separate category for missing data of channel_id</a:t>
            </a:r>
            <a:endParaRPr lang="en-GB" sz="1600" b="1" dirty="0">
              <a:solidFill>
                <a:srgbClr val="0070C0"/>
              </a:solidFill>
            </a:endParaRPr>
          </a:p>
        </p:txBody>
      </p:sp>
      <p:pic>
        <p:nvPicPr>
          <p:cNvPr id="28" name="Picture 2" descr="C:\Users\prabhakarona\Documents\Digital General\Learning\Hackathons\Ticket Sales\Histogram n_ticke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24"/>
            <a:ext cx="3248992" cy="36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-74" y="3748276"/>
            <a:ext cx="2628292" cy="615864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1154" algn="ctr" defTabSz="916709"/>
            <a:r>
              <a:rPr lang="en-US" sz="1600" b="1" i="1" dirty="0" smtClean="0">
                <a:solidFill>
                  <a:schemeClr val="tx2"/>
                </a:solidFill>
              </a:rPr>
              <a:t>Daily sum of n_tickets is highly skewed (+</a:t>
            </a:r>
            <a:r>
              <a:rPr lang="en-US" sz="1600" b="1" i="1" dirty="0" err="1" smtClean="0">
                <a:solidFill>
                  <a:schemeClr val="tx2"/>
                </a:solidFill>
              </a:rPr>
              <a:t>ve</a:t>
            </a:r>
            <a:r>
              <a:rPr lang="en-US" sz="1600" b="1" i="1" dirty="0" smtClean="0">
                <a:solidFill>
                  <a:schemeClr val="tx2"/>
                </a:solidFill>
              </a:rPr>
              <a:t>)</a:t>
            </a:r>
            <a:endParaRPr lang="en-GB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7400"/>
            <a:ext cx="3085827" cy="4309183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801254" lvl="1" indent="-342900" defTabSz="916709">
              <a:buFont typeface="+mj-lt"/>
              <a:buAutoNum type="arabicPeriod"/>
            </a:pPr>
            <a:r>
              <a:rPr lang="en-US" sz="1600" i="1" dirty="0" smtClean="0">
                <a:solidFill>
                  <a:srgbClr val="000000"/>
                </a:solidFill>
              </a:rPr>
              <a:t>Heatmap based on Pearson’s Correlation shows no correlation amongst any variables</a:t>
            </a:r>
          </a:p>
          <a:p>
            <a:pPr marL="801254" lvl="1" indent="-342900" defTabSz="916709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</a:rPr>
              <a:t>Channel_id = 39 and country_1 = 24 </a:t>
            </a:r>
            <a:r>
              <a:rPr lang="en-US" sz="1600" dirty="0" smtClean="0">
                <a:solidFill>
                  <a:srgbClr val="000000"/>
                </a:solidFill>
              </a:rPr>
              <a:t>dominate the orders </a:t>
            </a:r>
            <a:r>
              <a:rPr lang="en-US" sz="1600" b="1" dirty="0" smtClean="0">
                <a:solidFill>
                  <a:srgbClr val="000000"/>
                </a:solidFill>
              </a:rPr>
              <a:t>(sell large amount of tickets per day)</a:t>
            </a:r>
            <a:r>
              <a:rPr lang="en-US" sz="1600" dirty="0" smtClean="0">
                <a:solidFill>
                  <a:srgbClr val="000000"/>
                </a:solidFill>
              </a:rPr>
              <a:t>. </a:t>
            </a:r>
          </a:p>
          <a:p>
            <a:pPr marL="801254" lvl="1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For every category of channel or country, type = </a:t>
            </a:r>
            <a:r>
              <a:rPr lang="en-US" sz="1600" dirty="0" err="1" smtClean="0">
                <a:solidFill>
                  <a:srgbClr val="000000"/>
                </a:solidFill>
              </a:rPr>
              <a:t>pax</a:t>
            </a:r>
            <a:r>
              <a:rPr lang="en-US" sz="1600" dirty="0" smtClean="0">
                <a:solidFill>
                  <a:srgbClr val="000000"/>
                </a:solidFill>
              </a:rPr>
              <a:t> results dominates the orders.</a:t>
            </a:r>
          </a:p>
          <a:p>
            <a:pPr marL="801254" lvl="1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The mean tickets sold for type = </a:t>
            </a:r>
            <a:r>
              <a:rPr lang="en-US" sz="1600" dirty="0" err="1" smtClean="0">
                <a:solidFill>
                  <a:srgbClr val="000000"/>
                </a:solidFill>
              </a:rPr>
              <a:t>pax</a:t>
            </a:r>
            <a:r>
              <a:rPr lang="en-US" sz="1600" dirty="0" smtClean="0">
                <a:solidFill>
                  <a:srgbClr val="000000"/>
                </a:solidFill>
              </a:rPr>
              <a:t> is higher than type=other. </a:t>
            </a:r>
            <a:endParaRPr lang="en-GB" sz="1600" dirty="0" smtClean="0">
              <a:solidFill>
                <a:srgbClr val="000000"/>
              </a:solidFill>
            </a:endParaRPr>
          </a:p>
          <a:p>
            <a:pPr marL="458354" lvl="1" defTabSz="916709"/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3077" name="Picture 5" descr="C:\Users\prabhakarona\Documents\Digital General\Learning\Hackathons\Ticket Sales\Count Plot Chan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94" y="116632"/>
            <a:ext cx="4184984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rabhakarona\Documents\Digital General\Learning\Hackathons\Ticket Sales\Count Plot Coun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15" y="3645024"/>
            <a:ext cx="4125248" cy="313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rabhakarona\Documents\Digital General\Learning\Hackathons\Ticket Sales\Pearson 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78" y="57834"/>
            <a:ext cx="4680520" cy="45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prabhakarona\Documents\Digital General\Learning\Hackathons\Ticket Sales\Misc Plots\type_tickets me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42" y="5013176"/>
            <a:ext cx="328310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5157192"/>
            <a:ext cx="3085827" cy="1600749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458354" lvl="1" defTabSz="916709"/>
            <a:r>
              <a:rPr lang="en-US" sz="1600" b="1" u="sng" dirty="0" smtClean="0">
                <a:solidFill>
                  <a:srgbClr val="0070C0"/>
                </a:solidFill>
              </a:rPr>
              <a:t>Note:</a:t>
            </a:r>
            <a:r>
              <a:rPr lang="en-US" sz="1600" b="1" dirty="0" smtClean="0">
                <a:solidFill>
                  <a:srgbClr val="000000"/>
                </a:solidFill>
              </a:rPr>
              <a:t>  Additional features created from date include “month” for yearly seasonality and “day of week” for weekly seasonality (next slide)</a:t>
            </a:r>
            <a:endParaRPr lang="en-GB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48798" y="3879177"/>
            <a:ext cx="4176464" cy="2339413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344054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The Autocorrelation Factor (ACF) plot shows spikes at </a:t>
            </a:r>
            <a:r>
              <a:rPr lang="en-US" sz="1600" b="1" dirty="0" smtClean="0">
                <a:solidFill>
                  <a:srgbClr val="000000"/>
                </a:solidFill>
              </a:rPr>
              <a:t>lags of multiples of 7</a:t>
            </a:r>
            <a:r>
              <a:rPr lang="en-US" sz="1600" dirty="0" smtClean="0">
                <a:solidFill>
                  <a:srgbClr val="000000"/>
                </a:solidFill>
              </a:rPr>
              <a:t> indicating </a:t>
            </a:r>
            <a:r>
              <a:rPr lang="en-US" sz="1600" b="1" dirty="0" smtClean="0">
                <a:solidFill>
                  <a:srgbClr val="000000"/>
                </a:solidFill>
              </a:rPr>
              <a:t>weekly seasonality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marL="344054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The seasonal decomposition of total daily n_tickets also shows some trend and seasonality. </a:t>
            </a:r>
          </a:p>
          <a:p>
            <a:pPr marL="344054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This relationship of total daily n_tickets with values on previous days is shown further on next slide. 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4099" name="Picture 3" descr="C:\Users\prabhakarona\Documents\Digital General\Learning\Hackathons\Ticket Sales\ACF Plot Daily Ticket 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42" y="116631"/>
            <a:ext cx="4773321" cy="34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rabhakarona\Documents\Digital General\Learning\Hackathons\Ticket Sales\Daily_Sales_Seasonal_decompose_weekly_fr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8" y="44624"/>
            <a:ext cx="6912768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856910" y="8367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9731402" y="98072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426" y="332656"/>
            <a:ext cx="2976836" cy="3078077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344054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Plot of total daily n_tickets with lag =1 (previous day) and lag = 7 (same day previous week) are spread across the (y=x) line.</a:t>
            </a:r>
          </a:p>
          <a:p>
            <a:pPr marL="344054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The correlation for these lags are also the highest at the table at the bottom. </a:t>
            </a:r>
          </a:p>
          <a:p>
            <a:pPr marL="344054" indent="-34290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So </a:t>
            </a:r>
            <a:r>
              <a:rPr lang="en-US" sz="1600" b="1" dirty="0" smtClean="0">
                <a:solidFill>
                  <a:srgbClr val="000000"/>
                </a:solidFill>
              </a:rPr>
              <a:t>if these lags are fed into the model as explicit variables, they will be useful predictors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prabhakarona\Documents\Digital General\Learning\Hackathons\Ticket Sales\Relationship of ticket sales with previous day 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63" y="44624"/>
            <a:ext cx="472903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bhakarona\Documents\Digital General\Learning\Hackathons\Ticket Sales\Relationship of ticket sales with previous week (same day) sa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97" y="44624"/>
            <a:ext cx="441598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abhakarona\Documents\Digital General\Learning\Hackathons\Ticket Sales\Daily Ticket Sales Lags Correla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4" y="3573017"/>
            <a:ext cx="1132666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744342" y="332656"/>
            <a:ext cx="3744416" cy="2592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352854" y="332656"/>
            <a:ext cx="3240360" cy="2592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126" y="5877272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28118" y="4041068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 txBox="1">
            <a:spLocks/>
          </p:cNvSpPr>
          <p:nvPr/>
        </p:nvSpPr>
        <p:spPr>
          <a:xfrm>
            <a:off x="0" y="620688"/>
            <a:ext cx="3024262" cy="491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5143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0069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DFF"/>
                </a:solidFill>
                <a:effectLst/>
                <a:uLnTx/>
                <a:uFillTx/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Model Building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6DFF"/>
              </a:solidFill>
              <a:effectLst/>
              <a:uLnTx/>
              <a:uFillTx/>
              <a:latin typeface="RR Pioneer Bold" panose="020B08030502010401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278" y="404664"/>
            <a:ext cx="8980536" cy="6525174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Even though n_tickets has many values which are far away from the mean, these ‘</a:t>
            </a:r>
            <a:r>
              <a:rPr lang="en-US" sz="1600" u="sng" dirty="0" smtClean="0">
                <a:solidFill>
                  <a:srgbClr val="000000"/>
                </a:solidFill>
              </a:rPr>
              <a:t>outliers’ are not removed</a:t>
            </a:r>
            <a:r>
              <a:rPr lang="en-US" sz="1600" dirty="0" smtClean="0">
                <a:solidFill>
                  <a:srgbClr val="000000"/>
                </a:solidFill>
              </a:rPr>
              <a:t> since we do not know the meaning/reason for these large values.</a:t>
            </a:r>
          </a:p>
          <a:p>
            <a:pPr marL="305570" indent="-305570" defTabSz="916709"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One Hot Encoding of channel_id (6 categories</a:t>
            </a:r>
            <a:r>
              <a:rPr lang="en-US" sz="1600" dirty="0">
                <a:solidFill>
                  <a:srgbClr val="000000"/>
                </a:solidFill>
              </a:rPr>
              <a:t>), country_1 (6 categories) and type </a:t>
            </a:r>
            <a:r>
              <a:rPr lang="en-US" sz="1600" dirty="0" smtClean="0">
                <a:solidFill>
                  <a:srgbClr val="000000"/>
                </a:solidFill>
              </a:rPr>
              <a:t>(2 </a:t>
            </a:r>
            <a:r>
              <a:rPr lang="en-US" sz="1600" dirty="0">
                <a:solidFill>
                  <a:srgbClr val="000000"/>
                </a:solidFill>
              </a:rPr>
              <a:t>categories</a:t>
            </a:r>
            <a:r>
              <a:rPr lang="en-US" sz="1600" dirty="0" smtClean="0">
                <a:solidFill>
                  <a:srgbClr val="000000"/>
                </a:solidFill>
              </a:rPr>
              <a:t>). </a:t>
            </a:r>
          </a:p>
          <a:p>
            <a:pPr marL="305570" indent="-305570" defTabSz="916709"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b="1" u="sng" dirty="0">
                <a:solidFill>
                  <a:srgbClr val="006DFF"/>
                </a:solidFill>
                <a:cs typeface="Arial" panose="020B0604020202020204" pitchFamily="34" charset="0"/>
              </a:rPr>
              <a:t>Newly Created Features</a:t>
            </a:r>
            <a:r>
              <a:rPr lang="en-US" sz="1600" b="1" u="sng" dirty="0">
                <a:solidFill>
                  <a:srgbClr val="006DFF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smtClean="0">
                <a:solidFill>
                  <a:srgbClr val="006DFF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“</a:t>
            </a:r>
            <a:r>
              <a:rPr lang="en-US" sz="1600" b="1" dirty="0" smtClean="0">
                <a:solidFill>
                  <a:srgbClr val="000000"/>
                </a:solidFill>
              </a:rPr>
              <a:t>month</a:t>
            </a:r>
            <a:r>
              <a:rPr lang="en-US" sz="1600" dirty="0" smtClean="0">
                <a:solidFill>
                  <a:srgbClr val="000000"/>
                </a:solidFill>
              </a:rPr>
              <a:t>”, “</a:t>
            </a:r>
            <a:r>
              <a:rPr lang="en-US" sz="1600" b="1" dirty="0" err="1" smtClean="0">
                <a:solidFill>
                  <a:srgbClr val="000000"/>
                </a:solidFill>
              </a:rPr>
              <a:t>day_of_week</a:t>
            </a:r>
            <a:r>
              <a:rPr lang="en-US" sz="1600" dirty="0" smtClean="0">
                <a:solidFill>
                  <a:srgbClr val="000000"/>
                </a:solidFill>
              </a:rPr>
              <a:t>”, “</a:t>
            </a:r>
            <a:r>
              <a:rPr lang="en-US" sz="1600" b="1" dirty="0" smtClean="0">
                <a:solidFill>
                  <a:srgbClr val="000000"/>
                </a:solidFill>
              </a:rPr>
              <a:t>lag_1</a:t>
            </a:r>
            <a:r>
              <a:rPr lang="en-US" sz="1600" dirty="0" smtClean="0">
                <a:solidFill>
                  <a:srgbClr val="000000"/>
                </a:solidFill>
              </a:rPr>
              <a:t>”, “</a:t>
            </a:r>
            <a:r>
              <a:rPr lang="en-US" sz="1600" b="1" dirty="0" smtClean="0">
                <a:solidFill>
                  <a:srgbClr val="000000"/>
                </a:solidFill>
              </a:rPr>
              <a:t>lag_7</a:t>
            </a:r>
            <a:r>
              <a:rPr lang="en-US" sz="1600" dirty="0" smtClean="0">
                <a:solidFill>
                  <a:srgbClr val="000000"/>
                </a:solidFill>
              </a:rPr>
              <a:t>” (here, lag_1 and lag_7 are the mean of the previous day and week instead of taking the unique lag values for every combination of (channel_id, country_1) </a:t>
            </a:r>
            <a:r>
              <a:rPr lang="en-US" sz="1600" u="sng" dirty="0" smtClean="0">
                <a:solidFill>
                  <a:srgbClr val="000000"/>
                </a:solidFill>
              </a:rPr>
              <a:t>for the sake of simplicity.</a:t>
            </a:r>
          </a:p>
          <a:p>
            <a:pPr marL="305570" indent="-305570" defTabSz="916709">
              <a:buFont typeface="+mj-lt"/>
              <a:buAutoNum type="arabicPeriod"/>
            </a:pPr>
            <a:endParaRPr lang="en-US" sz="1600" u="sng" dirty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</a:rPr>
              <a:t>Groupby </a:t>
            </a:r>
            <a:r>
              <a:rPr lang="en-US" sz="1600" b="1" dirty="0">
                <a:solidFill>
                  <a:srgbClr val="000000"/>
                </a:solidFill>
              </a:rPr>
              <a:t>(channel_id, country_1</a:t>
            </a:r>
            <a:r>
              <a:rPr lang="en-US" sz="1600" b="1" dirty="0" smtClean="0">
                <a:solidFill>
                  <a:srgbClr val="000000"/>
                </a:solidFill>
              </a:rPr>
              <a:t>) and then groupby date </a:t>
            </a:r>
            <a:r>
              <a:rPr lang="en-US" sz="1600" dirty="0" smtClean="0">
                <a:solidFill>
                  <a:srgbClr val="000000"/>
                </a:solidFill>
              </a:rPr>
              <a:t>and calculate </a:t>
            </a:r>
            <a:r>
              <a:rPr lang="en-US" sz="1600" b="1" dirty="0" smtClean="0">
                <a:solidFill>
                  <a:srgbClr val="000000"/>
                </a:solidFill>
              </a:rPr>
              <a:t>the sum for total tickets per day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b="1" dirty="0" smtClean="0">
                <a:solidFill>
                  <a:srgbClr val="000000"/>
                </a:solidFill>
              </a:rPr>
              <a:t>mode for type.</a:t>
            </a:r>
          </a:p>
          <a:p>
            <a:pPr defTabSz="916709"/>
            <a:endParaRPr lang="en-US" sz="1600" dirty="0" smtClean="0">
              <a:solidFill>
                <a:srgbClr val="000000"/>
              </a:solidFill>
            </a:endParaRPr>
          </a:p>
          <a:p>
            <a:pPr defTabSz="916709"/>
            <a:r>
              <a:rPr lang="en-US" sz="1600" b="1" dirty="0" smtClean="0">
                <a:solidFill>
                  <a:schemeClr val="tx2"/>
                </a:solidFill>
              </a:rPr>
              <a:t>Q. Should we build one time-series model for each combination of (channel_id, country_1) or a single model that considers all the combinations?</a:t>
            </a:r>
          </a:p>
          <a:p>
            <a:pPr defTabSz="916709"/>
            <a:endParaRPr lang="en-US" sz="1600" dirty="0">
              <a:solidFill>
                <a:srgbClr val="000000"/>
              </a:solidFill>
            </a:endParaRPr>
          </a:p>
          <a:p>
            <a:pPr defTabSz="916709"/>
            <a:r>
              <a:rPr lang="en-US" sz="1600" b="1" dirty="0">
                <a:solidFill>
                  <a:schemeClr val="accent2"/>
                </a:solidFill>
              </a:rPr>
              <a:t>A single model (if built correctly) can capture all the interrelations between different combinations</a:t>
            </a:r>
            <a:r>
              <a:rPr lang="en-US" sz="1600" b="1" dirty="0" smtClean="0">
                <a:solidFill>
                  <a:schemeClr val="accent2"/>
                </a:solidFill>
              </a:rPr>
              <a:t>. It also uses all the data available (unlike building separate models which make the data relatively sparse). </a:t>
            </a:r>
            <a:r>
              <a:rPr lang="en-US" sz="1600" b="1" dirty="0">
                <a:solidFill>
                  <a:schemeClr val="accent2"/>
                </a:solidFill>
              </a:rPr>
              <a:t>Also, by using the lags as explicit features in the model, we capture the time series component of the data as well. Finally, a single model is simple to develop and deploy. </a:t>
            </a:r>
          </a:p>
          <a:p>
            <a:pPr defTabSz="916709"/>
            <a:endParaRPr lang="en-US" sz="1600" b="1" dirty="0" smtClean="0">
              <a:solidFill>
                <a:schemeClr val="accent2"/>
              </a:solidFill>
            </a:endParaRPr>
          </a:p>
          <a:p>
            <a:pPr defTabSz="916709"/>
            <a:r>
              <a:rPr lang="en-US" sz="1600" b="1" dirty="0" smtClean="0"/>
              <a:t>A Random Forest model was built, trained and used to forecast the n_tickets for all the 36 combinations (6 channel * 6 country_1) for the next 10 days.  </a:t>
            </a:r>
            <a:endParaRPr lang="en-US" sz="1600" b="1" dirty="0"/>
          </a:p>
          <a:p>
            <a:pPr defTabSz="916709"/>
            <a:endParaRPr lang="en-US" sz="1600" b="1" dirty="0" smtClean="0">
              <a:solidFill>
                <a:srgbClr val="000000"/>
              </a:solidFill>
            </a:endParaRPr>
          </a:p>
          <a:p>
            <a:pPr defTabSz="916709"/>
            <a:r>
              <a:rPr lang="en-US" sz="1600" b="1" dirty="0" err="1">
                <a:solidFill>
                  <a:srgbClr val="00B050"/>
                </a:solidFill>
              </a:rPr>
              <a:t>rf</a:t>
            </a:r>
            <a:r>
              <a:rPr lang="en-US" sz="1600" b="1" dirty="0">
                <a:solidFill>
                  <a:srgbClr val="00B050"/>
                </a:solidFill>
              </a:rPr>
              <a:t> = </a:t>
            </a:r>
            <a:r>
              <a:rPr lang="en-US" sz="1600" b="1" dirty="0" err="1">
                <a:solidFill>
                  <a:srgbClr val="00B050"/>
                </a:solidFill>
              </a:rPr>
              <a:t>RandomForestRegressor</a:t>
            </a:r>
            <a:r>
              <a:rPr lang="en-US" sz="1600" b="1" dirty="0">
                <a:solidFill>
                  <a:srgbClr val="00B050"/>
                </a:solidFill>
              </a:rPr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random_state</a:t>
            </a:r>
            <a:r>
              <a:rPr lang="en-US" sz="1600" b="1" dirty="0" smtClean="0">
                <a:solidFill>
                  <a:srgbClr val="00B050"/>
                </a:solidFill>
              </a:rPr>
              <a:t>= 0</a:t>
            </a:r>
            <a:r>
              <a:rPr lang="en-US" sz="1600" b="1" dirty="0">
                <a:solidFill>
                  <a:srgbClr val="00B050"/>
                </a:solidFill>
              </a:rPr>
              <a:t>, </a:t>
            </a:r>
            <a:r>
              <a:rPr lang="en-US" sz="1600" b="1" dirty="0" err="1">
                <a:solidFill>
                  <a:srgbClr val="00B050"/>
                </a:solidFill>
              </a:rPr>
              <a:t>n_estimators</a:t>
            </a:r>
            <a:r>
              <a:rPr lang="en-US" sz="1600" b="1" dirty="0">
                <a:solidFill>
                  <a:srgbClr val="00B050"/>
                </a:solidFill>
              </a:rPr>
              <a:t> = 500, </a:t>
            </a:r>
            <a:r>
              <a:rPr lang="en-US" sz="1600" b="1" dirty="0" err="1">
                <a:solidFill>
                  <a:srgbClr val="00B050"/>
                </a:solidFill>
              </a:rPr>
              <a:t>max_depth</a:t>
            </a:r>
            <a:r>
              <a:rPr lang="en-US" sz="1600" b="1" dirty="0">
                <a:solidFill>
                  <a:srgbClr val="00B050"/>
                </a:solidFill>
              </a:rPr>
              <a:t> = 9)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defTabSz="916709"/>
            <a:endParaRPr lang="en-GB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86" y="116632"/>
            <a:ext cx="8134696" cy="64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 txBox="1">
            <a:spLocks/>
          </p:cNvSpPr>
          <p:nvPr/>
        </p:nvSpPr>
        <p:spPr>
          <a:xfrm>
            <a:off x="0" y="620688"/>
            <a:ext cx="3024262" cy="491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5143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0069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DFF"/>
                </a:solidFill>
                <a:effectLst/>
                <a:uLnTx/>
                <a:uFillTx/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Code Screenshot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6DFF"/>
              </a:solidFill>
              <a:effectLst/>
              <a:uLnTx/>
              <a:uFillTx/>
              <a:latin typeface="RR Pioneer Bold" panose="020B0803050201040103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-3671" y="764704"/>
            <a:ext cx="3024262" cy="491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5143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0069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DFF"/>
                </a:solidFill>
                <a:effectLst/>
                <a:uLnTx/>
                <a:uFillTx/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Challenges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6DFF"/>
              </a:solidFill>
              <a:effectLst/>
              <a:uLnTx/>
              <a:uFillTx/>
              <a:latin typeface="RR Pioneer Bold" panose="020B08030502010401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9890" y="188640"/>
            <a:ext cx="8980536" cy="2339413"/>
          </a:xfrm>
          <a:prstGeom prst="rect">
            <a:avLst/>
          </a:prstGeom>
          <a:noFill/>
        </p:spPr>
        <p:txBody>
          <a:bodyPr wrap="square" lIns="122228" tIns="61114" rIns="122228" bIns="61114" rtlCol="0">
            <a:spAutoFit/>
          </a:bodyPr>
          <a:lstStyle/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Large missing values in channel_id. And since it is assumed to be categorical variable (one id is not numerically higher or lower than another id), it is difficult to impute.</a:t>
            </a: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Large number of categories of channel_id and country_1.</a:t>
            </a: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Each date has varying no of entries (multiple) for every combination of </a:t>
            </a:r>
            <a:r>
              <a:rPr lang="en-US" sz="1600" dirty="0">
                <a:solidFill>
                  <a:srgbClr val="000000"/>
                </a:solidFill>
              </a:rPr>
              <a:t>(channel_id, country_1</a:t>
            </a:r>
            <a:r>
              <a:rPr lang="en-US" sz="1600" dirty="0" smtClean="0">
                <a:solidFill>
                  <a:srgbClr val="000000"/>
                </a:solidFill>
              </a:rPr>
              <a:t>).</a:t>
            </a:r>
            <a:endParaRPr lang="en-US" sz="1600" dirty="0">
              <a:solidFill>
                <a:srgbClr val="00000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Weak correlation amongst variables. So less features available to predict. </a:t>
            </a:r>
          </a:p>
          <a:p>
            <a:pPr marL="305570" indent="-305570" defTabSz="916709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Lags, day of week are making lesser impact on prediction of daily tickets total. The tickets mainly depends on the channel_id and country_1. 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305570" indent="-305570" defTabSz="916709">
              <a:buFont typeface="+mj-lt"/>
              <a:buAutoNum type="arabicPeriod"/>
            </a:pPr>
            <a:endParaRPr lang="en-US" sz="1600" dirty="0" smtClean="0">
              <a:solidFill>
                <a:srgbClr val="000000"/>
              </a:solidFill>
            </a:endParaRPr>
          </a:p>
          <a:p>
            <a:pPr defTabSz="916709"/>
            <a:endParaRPr lang="en-GB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850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Optimized Systems and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Prabhakaron, Aditya</dc:creator>
  <cp:lastModifiedBy>Prabhakaron, Aditya</cp:lastModifiedBy>
  <cp:revision>28</cp:revision>
  <dcterms:created xsi:type="dcterms:W3CDTF">2019-05-21T14:00:01Z</dcterms:created>
  <dcterms:modified xsi:type="dcterms:W3CDTF">2020-01-16T07:44:55Z</dcterms:modified>
</cp:coreProperties>
</file>