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10">
  <p:sldMasterIdLst>
    <p:sldMasterId id="2147483660" r:id="rId1"/>
  </p:sldMasterIdLst>
  <p:notesMasterIdLst>
    <p:notesMasterId r:id="rId38"/>
  </p:notesMasterIdLst>
  <p:handoutMasterIdLst>
    <p:handoutMasterId r:id="rId39"/>
  </p:handoutMasterIdLst>
  <p:sldIdLst>
    <p:sldId id="256" r:id="rId2"/>
    <p:sldId id="291" r:id="rId3"/>
    <p:sldId id="297" r:id="rId4"/>
    <p:sldId id="309" r:id="rId5"/>
    <p:sldId id="296" r:id="rId6"/>
    <p:sldId id="428" r:id="rId7"/>
    <p:sldId id="411" r:id="rId8"/>
    <p:sldId id="419" r:id="rId9"/>
    <p:sldId id="434" r:id="rId10"/>
    <p:sldId id="440" r:id="rId11"/>
    <p:sldId id="361" r:id="rId12"/>
    <p:sldId id="376" r:id="rId13"/>
    <p:sldId id="380" r:id="rId14"/>
    <p:sldId id="390" r:id="rId15"/>
    <p:sldId id="396" r:id="rId16"/>
    <p:sldId id="421" r:id="rId17"/>
    <p:sldId id="422" r:id="rId18"/>
    <p:sldId id="423" r:id="rId19"/>
    <p:sldId id="425" r:id="rId20"/>
    <p:sldId id="398" r:id="rId21"/>
    <p:sldId id="397" r:id="rId22"/>
    <p:sldId id="400" r:id="rId23"/>
    <p:sldId id="439" r:id="rId24"/>
    <p:sldId id="272" r:id="rId25"/>
    <p:sldId id="441" r:id="rId26"/>
    <p:sldId id="442" r:id="rId27"/>
    <p:sldId id="435" r:id="rId28"/>
    <p:sldId id="436" r:id="rId29"/>
    <p:sldId id="437" r:id="rId30"/>
    <p:sldId id="438" r:id="rId31"/>
    <p:sldId id="336" r:id="rId32"/>
    <p:sldId id="340" r:id="rId33"/>
    <p:sldId id="258" r:id="rId34"/>
    <p:sldId id="413" r:id="rId35"/>
    <p:sldId id="414" r:id="rId36"/>
    <p:sldId id="41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A34563-5EB4-4B06-B2D4-D33C1391D197}" type="datetimeFigureOut">
              <a:rPr lang="en-US" smtClean="0"/>
              <a:pPr/>
              <a:t>12/28/2016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7D4325-5D80-4697-A4CE-F3DB51A54FF1}" type="slidenum">
              <a:rPr lang="en-US" smtClean="0"/>
              <a:pPr/>
              <a:t>‹#›</a:t>
            </a:fld>
            <a:endParaRPr lang="en-US"/>
          </a:p>
        </p:txBody>
      </p:sp>
    </p:spTree>
    <p:extLst>
      <p:ext uri="{BB962C8B-B14F-4D97-AF65-F5344CB8AC3E}">
        <p14:creationId xmlns:p14="http://schemas.microsoft.com/office/powerpoint/2010/main" val="29507764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70923A-99FA-499A-B77B-DFD01B67FC3B}" type="datetimeFigureOut">
              <a:rPr lang="en-US" smtClean="0"/>
              <a:pPr/>
              <a:t>12/28/2016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849691-01D3-4777-B9F9-5F4B81763556}" type="slidenum">
              <a:rPr lang="en-US" smtClean="0"/>
              <a:pPr/>
              <a:t>‹#›</a:t>
            </a:fld>
            <a:endParaRPr lang="en-US"/>
          </a:p>
        </p:txBody>
      </p:sp>
    </p:spTree>
    <p:extLst>
      <p:ext uri="{BB962C8B-B14F-4D97-AF65-F5344CB8AC3E}">
        <p14:creationId xmlns:p14="http://schemas.microsoft.com/office/powerpoint/2010/main" val="41537016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56442547-43F9-4020-8685-D77132160109}" type="datetime1">
              <a:rPr lang="en-US" smtClean="0"/>
              <a:pPr/>
              <a:t>12/28/2016</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4475971-40DD-40B9-8C4A-C96A69D93A28}" type="slidenum">
              <a:rPr lang="en-US" smtClean="0"/>
              <a:pPr/>
              <a:t>‹#›</a:t>
            </a:fld>
            <a:endParaRPr lang="en-US"/>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AA249940-0505-4B4B-B705-3252192E5044}" type="datetime1">
              <a:rPr lang="en-US" smtClean="0"/>
              <a:pPr/>
              <a:t>12/28/2016</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4475971-40DD-40B9-8C4A-C96A69D93A28}" type="slidenum">
              <a:rPr lang="en-US" smtClean="0"/>
              <a:pPr/>
              <a:t>‹#›</a:t>
            </a:fld>
            <a:endParaRPr lang="en-US"/>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50D3A0B6-A006-4888-AFE7-E377A07959FC}" type="datetime1">
              <a:rPr lang="en-US" smtClean="0"/>
              <a:pPr/>
              <a:t>12/28/2016</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4475971-40DD-40B9-8C4A-C96A69D93A28}" type="slidenum">
              <a:rPr lang="en-US" smtClean="0"/>
              <a:pPr/>
              <a:t>‹#›</a:t>
            </a:fld>
            <a:endParaRPr lang="en-US"/>
          </a:p>
        </p:txBody>
      </p:sp>
    </p:spTree>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600200"/>
            <a:ext cx="8229600" cy="4525963"/>
          </a:xfrm>
        </p:spPr>
        <p:txBody>
          <a:bodyPr/>
          <a:lstStyle/>
          <a:p>
            <a:pPr lvl="0"/>
            <a:r>
              <a:rPr lang="en-US" noProof="0" smtClean="0"/>
              <a:t>Click icon to add SmartArt graphic</a:t>
            </a:r>
          </a:p>
        </p:txBody>
      </p:sp>
      <p:sp>
        <p:nvSpPr>
          <p:cNvPr id="4" name="Rectangle 4"/>
          <p:cNvSpPr>
            <a:spLocks noGrp="1" noChangeArrowheads="1"/>
          </p:cNvSpPr>
          <p:nvPr>
            <p:ph type="dt" sz="half" idx="10"/>
          </p:nvPr>
        </p:nvSpPr>
        <p:spPr>
          <a:ln/>
        </p:spPr>
        <p:txBody>
          <a:bodyPr/>
          <a:lstStyle>
            <a:lvl1pPr>
              <a:defRPr/>
            </a:lvl1pPr>
          </a:lstStyle>
          <a:p>
            <a:fld id="{B635E7CF-13C6-4192-A151-73E208C04D29}" type="datetime1">
              <a:rPr lang="en-US" smtClean="0"/>
              <a:pPr/>
              <a:t>12/28/2016</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4475971-40DD-40B9-8C4A-C96A69D93A28}" type="slidenum">
              <a:rPr lang="en-US" smtClean="0"/>
              <a:pPr/>
              <a:t>‹#›</a:t>
            </a:fld>
            <a:endParaRPr lang="en-US"/>
          </a:p>
        </p:txBody>
      </p:sp>
    </p:spTree>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fld id="{E8C4A8ED-4FA0-4A38-97B4-2BEDF50197DA}" type="datetime1">
              <a:rPr lang="en-US" smtClean="0"/>
              <a:pPr/>
              <a:t>12/28/2016</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4475971-40DD-40B9-8C4A-C96A69D93A28}" type="slidenum">
              <a:rPr lang="en-US" smtClean="0"/>
              <a:pPr/>
              <a:t>‹#›</a:t>
            </a:fld>
            <a:endParaRPr lang="en-US"/>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9578898C-726F-4034-8439-4D22B66B4BC3}" type="datetime1">
              <a:rPr lang="en-US" smtClean="0"/>
              <a:pPr/>
              <a:t>12/28/2016</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4475971-40DD-40B9-8C4A-C96A69D93A28}" type="slidenum">
              <a:rPr lang="en-US" smtClean="0"/>
              <a:pPr/>
              <a:t>‹#›</a:t>
            </a:fld>
            <a:endParaRPr lang="en-US"/>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DEDDF4D4-0ACF-4B7C-ABD9-0AB4FDBBC831}" type="datetime1">
              <a:rPr lang="en-US" smtClean="0"/>
              <a:pPr/>
              <a:t>12/28/2016</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4475971-40DD-40B9-8C4A-C96A69D93A28}" type="slidenum">
              <a:rPr lang="en-US" smtClean="0"/>
              <a:pPr/>
              <a:t>‹#›</a:t>
            </a:fld>
            <a:endParaRPr lang="en-US"/>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7B02FA57-6621-42D1-B4D6-1EA07D51628E}" type="datetime1">
              <a:rPr lang="en-US" smtClean="0"/>
              <a:pPr/>
              <a:t>12/28/2016</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84475971-40DD-40B9-8C4A-C96A69D93A28}" type="slidenum">
              <a:rPr lang="en-US" smtClean="0"/>
              <a:pPr/>
              <a:t>‹#›</a:t>
            </a:fld>
            <a:endParaRPr lang="en-US"/>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4A9920FE-0A3C-42B5-8E5E-6F26FB735056}" type="datetime1">
              <a:rPr lang="en-US" smtClean="0"/>
              <a:pPr/>
              <a:t>12/28/2016</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84475971-40DD-40B9-8C4A-C96A69D93A28}" type="slidenum">
              <a:rPr lang="en-US" smtClean="0"/>
              <a:pPr/>
              <a:t>‹#›</a:t>
            </a:fld>
            <a:endParaRPr lang="en-US"/>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E67C0D52-963F-4E1D-88C4-913F4125BA00}" type="datetime1">
              <a:rPr lang="en-US" smtClean="0"/>
              <a:pPr/>
              <a:t>12/28/2016</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84475971-40DD-40B9-8C4A-C96A69D93A28}" type="slidenum">
              <a:rPr lang="en-US" smtClean="0"/>
              <a:pPr/>
              <a:t>‹#›</a:t>
            </a:fld>
            <a:endParaRPr lang="en-US"/>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61614455-FA2C-48B4-ABDB-B9268452A154}" type="datetime1">
              <a:rPr lang="en-US" smtClean="0"/>
              <a:pPr/>
              <a:t>12/28/2016</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84475971-40DD-40B9-8C4A-C96A69D93A28}" type="slidenum">
              <a:rPr lang="en-US" smtClean="0"/>
              <a:pPr/>
              <a:t>‹#›</a:t>
            </a:fld>
            <a:endParaRPr lang="en-US"/>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B504F83F-CB5A-46A6-AB5F-F139842B163C}" type="datetime1">
              <a:rPr lang="en-US" smtClean="0"/>
              <a:pPr/>
              <a:t>12/28/2016</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84475971-40DD-40B9-8C4A-C96A69D93A28}" type="slidenum">
              <a:rPr lang="en-US" smtClean="0"/>
              <a:pPr/>
              <a:t>‹#›</a:t>
            </a:fld>
            <a:endParaRPr lang="en-US"/>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2E43FB99-F70F-4B24-B74E-D70993BD7700}" type="datetime1">
              <a:rPr lang="en-US" smtClean="0"/>
              <a:pPr/>
              <a:t>12/28/2016</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84475971-40DD-40B9-8C4A-C96A69D93A28}" type="slidenum">
              <a:rPr lang="en-US" smtClean="0"/>
              <a:pPr/>
              <a:t>‹#›</a:t>
            </a:fld>
            <a:endParaRPr lang="en-US"/>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i="0" smtClean="0"/>
            </a:lvl1pPr>
          </a:lstStyle>
          <a:p>
            <a:fld id="{6C5C826E-222C-4779-816A-E81620435E31}" type="datetime1">
              <a:rPr lang="en-US" smtClean="0"/>
              <a:pPr/>
              <a:t>12/28/2016</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i="0" smtClean="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i="0" smtClean="0"/>
            </a:lvl1pPr>
          </a:lstStyle>
          <a:p>
            <a:fld id="{84475971-40DD-40B9-8C4A-C96A69D93A2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advClick="0"/>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upload.wikimedia.org/wikipedia/commons/4/4c/DNA_Structure+Key+Labelled.pn_NoBB.p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dl.acm.org/citation.cfm?id=2763062"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mailto:mamta.padole-cse@msubaroda.ac.in" TargetMode="External"/><Relationship Id="rId2" Type="http://schemas.openxmlformats.org/officeDocument/2006/relationships/hyperlink" Target="mailto:mamta.padole@gmail.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119" y="1347470"/>
            <a:ext cx="8793871" cy="5358130"/>
          </a:xfrm>
        </p:spPr>
        <p:txBody>
          <a:bodyPr>
            <a:normAutofit fontScale="25000" lnSpcReduction="20000"/>
          </a:bodyPr>
          <a:lstStyle/>
          <a:p>
            <a:pPr lvl="0"/>
            <a:r>
              <a:rPr lang="en-US" sz="11200" b="1" dirty="0">
                <a:latin typeface="Calibri" panose="020F0502020204030204" pitchFamily="34" charset="0"/>
                <a:cs typeface="Calibri" panose="020F0502020204030204" pitchFamily="34" charset="0"/>
              </a:rPr>
              <a:t>Applying Signal Processing based Algorithms for Recognizing Short Tandem Repeat Regions in </a:t>
            </a:r>
            <a:endParaRPr lang="en-US" sz="11200" b="1" dirty="0" smtClean="0">
              <a:latin typeface="Calibri" panose="020F0502020204030204" pitchFamily="34" charset="0"/>
              <a:cs typeface="Calibri" panose="020F0502020204030204" pitchFamily="34" charset="0"/>
            </a:endParaRPr>
          </a:p>
          <a:p>
            <a:pPr lvl="0"/>
            <a:r>
              <a:rPr lang="en-US" sz="11200" b="1" dirty="0" smtClean="0">
                <a:latin typeface="Calibri" panose="020F0502020204030204" pitchFamily="34" charset="0"/>
                <a:cs typeface="Calibri" panose="020F0502020204030204" pitchFamily="34" charset="0"/>
              </a:rPr>
              <a:t>DNA </a:t>
            </a:r>
            <a:r>
              <a:rPr lang="en-US" sz="11200" b="1" dirty="0">
                <a:latin typeface="Calibri" panose="020F0502020204030204" pitchFamily="34" charset="0"/>
                <a:cs typeface="Calibri" panose="020F0502020204030204" pitchFamily="34" charset="0"/>
              </a:rPr>
              <a:t>Sequences for </a:t>
            </a:r>
            <a:endParaRPr lang="en-US" sz="11200" b="1" dirty="0" smtClean="0">
              <a:latin typeface="Calibri" panose="020F0502020204030204" pitchFamily="34" charset="0"/>
              <a:cs typeface="Calibri" panose="020F0502020204030204" pitchFamily="34" charset="0"/>
            </a:endParaRPr>
          </a:p>
          <a:p>
            <a:pPr lvl="0"/>
            <a:r>
              <a:rPr lang="en-US" sz="11200" b="1" dirty="0" smtClean="0">
                <a:latin typeface="Calibri" panose="020F0502020204030204" pitchFamily="34" charset="0"/>
                <a:cs typeface="Calibri" panose="020F0502020204030204" pitchFamily="34" charset="0"/>
              </a:rPr>
              <a:t>diseases </a:t>
            </a:r>
            <a:r>
              <a:rPr lang="en-US" sz="11200" b="1" dirty="0">
                <a:latin typeface="Calibri" panose="020F0502020204030204" pitchFamily="34" charset="0"/>
                <a:cs typeface="Calibri" panose="020F0502020204030204" pitchFamily="34" charset="0"/>
              </a:rPr>
              <a:t>like </a:t>
            </a:r>
            <a:r>
              <a:rPr lang="en-US" sz="11200" b="1" dirty="0" smtClean="0">
                <a:latin typeface="Calibri" panose="020F0502020204030204" pitchFamily="34" charset="0"/>
                <a:cs typeface="Calibri" panose="020F0502020204030204" pitchFamily="34" charset="0"/>
              </a:rPr>
              <a:t>Alzheimer’s </a:t>
            </a:r>
            <a:r>
              <a:rPr lang="en-US" sz="11200" b="1" dirty="0">
                <a:latin typeface="Calibri" panose="020F0502020204030204" pitchFamily="34" charset="0"/>
                <a:cs typeface="Calibri" panose="020F0502020204030204" pitchFamily="34" charset="0"/>
              </a:rPr>
              <a:t>or Cancer</a:t>
            </a:r>
            <a:endParaRPr lang="en-US" sz="11200" dirty="0">
              <a:latin typeface="Calibri" panose="020F0502020204030204" pitchFamily="34" charset="0"/>
              <a:cs typeface="Calibri" panose="020F0502020204030204" pitchFamily="34" charset="0"/>
            </a:endParaRPr>
          </a:p>
          <a:p>
            <a:endParaRPr lang="en-US" sz="11200" dirty="0" smtClean="0">
              <a:solidFill>
                <a:schemeClr val="tx1"/>
              </a:solidFill>
              <a:latin typeface="Calibri" pitchFamily="34" charset="0"/>
            </a:endParaRPr>
          </a:p>
          <a:p>
            <a:r>
              <a:rPr lang="en-US" sz="11200" dirty="0" smtClean="0">
                <a:solidFill>
                  <a:schemeClr val="tx1"/>
                </a:solidFill>
                <a:latin typeface="Calibri" pitchFamily="34" charset="0"/>
              </a:rPr>
              <a:t>by</a:t>
            </a:r>
          </a:p>
          <a:p>
            <a:r>
              <a:rPr lang="en-US" sz="11200" b="1" dirty="0" smtClean="0">
                <a:latin typeface="Calibri" pitchFamily="34" charset="0"/>
              </a:rPr>
              <a:t>Dr. Mamta Chandraprakash Padole</a:t>
            </a:r>
          </a:p>
          <a:p>
            <a:r>
              <a:rPr lang="en-US" sz="11200" i="1" dirty="0" smtClean="0">
                <a:latin typeface="Calibri" pitchFamily="34" charset="0"/>
              </a:rPr>
              <a:t>Associate Professor</a:t>
            </a:r>
          </a:p>
          <a:p>
            <a:r>
              <a:rPr lang="en-US" sz="11200" i="1" dirty="0" smtClean="0">
                <a:latin typeface="Calibri" pitchFamily="34" charset="0"/>
              </a:rPr>
              <a:t>Department of Computer Science and Engineering</a:t>
            </a:r>
          </a:p>
          <a:p>
            <a:r>
              <a:rPr lang="en-US" sz="11200" i="1" dirty="0" smtClean="0">
                <a:latin typeface="Calibri" pitchFamily="34" charset="0"/>
              </a:rPr>
              <a:t>Faculty of Technology and Engineering</a:t>
            </a:r>
          </a:p>
          <a:p>
            <a:r>
              <a:rPr lang="en-US" sz="11200" i="1" dirty="0" smtClean="0">
                <a:latin typeface="Calibri" pitchFamily="34" charset="0"/>
              </a:rPr>
              <a:t>The Maharaja Sayajirao University of Baroda </a:t>
            </a:r>
          </a:p>
          <a:p>
            <a:pPr>
              <a:spcBef>
                <a:spcPts val="1800"/>
              </a:spcBef>
            </a:pPr>
            <a:r>
              <a:rPr lang="en-US" sz="11200" i="1" dirty="0" smtClean="0">
                <a:latin typeface="Calibri" pitchFamily="34" charset="0"/>
              </a:rPr>
              <a:t>29</a:t>
            </a:r>
            <a:r>
              <a:rPr lang="en-US" sz="11200" i="1" baseline="30000" dirty="0" smtClean="0">
                <a:latin typeface="Calibri" pitchFamily="34" charset="0"/>
              </a:rPr>
              <a:t>th</a:t>
            </a:r>
            <a:r>
              <a:rPr lang="en-US" sz="11200" i="1" dirty="0" smtClean="0">
                <a:latin typeface="Calibri" pitchFamily="34" charset="0"/>
              </a:rPr>
              <a:t> December, 2016</a:t>
            </a:r>
            <a:endParaRPr lang="en-US" sz="11200" b="1" i="1" dirty="0" smtClean="0">
              <a:solidFill>
                <a:schemeClr val="tx1"/>
              </a:solidFill>
              <a:latin typeface="Calibri" pitchFamily="34" charset="0"/>
            </a:endParaRPr>
          </a:p>
        </p:txBody>
      </p:sp>
      <p:sp>
        <p:nvSpPr>
          <p:cNvPr id="5" name="Title 1"/>
          <p:cNvSpPr>
            <a:spLocks noGrp="1"/>
          </p:cNvSpPr>
          <p:nvPr>
            <p:ph type="ctrTitle"/>
          </p:nvPr>
        </p:nvSpPr>
        <p:spPr>
          <a:xfrm>
            <a:off x="152400" y="76200"/>
            <a:ext cx="8763000" cy="1271270"/>
          </a:xfrm>
        </p:spPr>
        <p:txBody>
          <a:bodyPr/>
          <a:lstStyle/>
          <a:p>
            <a:pPr algn="l"/>
            <a:r>
              <a:rPr lang="en-US" sz="3200" b="1" i="1" dirty="0" smtClean="0">
                <a:solidFill>
                  <a:schemeClr val="tx1"/>
                </a:solidFill>
              </a:rPr>
              <a:t/>
            </a:r>
            <a:br>
              <a:rPr lang="en-US" sz="3200" b="1" i="1" dirty="0" smtClean="0">
                <a:solidFill>
                  <a:schemeClr val="tx1"/>
                </a:solidFill>
              </a:rPr>
            </a:br>
            <a:r>
              <a:rPr lang="en-US" sz="3200" b="1" i="1" dirty="0">
                <a:solidFill>
                  <a:schemeClr val="tx1"/>
                </a:solidFill>
              </a:rPr>
              <a:t/>
            </a:r>
            <a:br>
              <a:rPr lang="en-US" sz="3200" b="1" i="1" dirty="0">
                <a:solidFill>
                  <a:schemeClr val="tx1"/>
                </a:solidFill>
              </a:rPr>
            </a:br>
            <a:r>
              <a:rPr lang="en-US" sz="3200" b="1" i="1" dirty="0" smtClean="0">
                <a:solidFill>
                  <a:schemeClr val="tx1"/>
                </a:solidFill>
              </a:rPr>
              <a:t/>
            </a:r>
            <a:br>
              <a:rPr lang="en-US" sz="3200" b="1" i="1" dirty="0" smtClean="0">
                <a:solidFill>
                  <a:schemeClr val="tx1"/>
                </a:solidFill>
              </a:rPr>
            </a:br>
            <a:r>
              <a:rPr lang="en-US" sz="3200" b="1" i="1" dirty="0" smtClean="0">
                <a:solidFill>
                  <a:schemeClr val="tx1"/>
                </a:solidFill>
              </a:rPr>
              <a:t/>
            </a:r>
            <a:br>
              <a:rPr lang="en-US" sz="3200" b="1" i="1" dirty="0" smtClean="0">
                <a:solidFill>
                  <a:schemeClr val="tx1"/>
                </a:solidFill>
              </a:rPr>
            </a:br>
            <a:r>
              <a:rPr lang="en-US" sz="3200" b="1" i="1" dirty="0" smtClean="0">
                <a:solidFill>
                  <a:schemeClr val="tx1"/>
                </a:solidFill>
              </a:rPr>
              <a:t/>
            </a:r>
            <a:br>
              <a:rPr lang="en-US" sz="3200" b="1" i="1" dirty="0" smtClean="0">
                <a:solidFill>
                  <a:schemeClr val="tx1"/>
                </a:solidFill>
              </a:rPr>
            </a:br>
            <a:r>
              <a:rPr lang="en-US" sz="3200" b="1" i="1" dirty="0">
                <a:solidFill>
                  <a:schemeClr val="tx1"/>
                </a:solidFill>
              </a:rPr>
              <a:t/>
            </a:r>
            <a:br>
              <a:rPr lang="en-US" sz="3200" b="1" i="1" dirty="0">
                <a:solidFill>
                  <a:schemeClr val="tx1"/>
                </a:solidFill>
              </a:rPr>
            </a:br>
            <a:r>
              <a:rPr lang="en-US" sz="3200" b="1" i="1" dirty="0" smtClean="0">
                <a:solidFill>
                  <a:schemeClr val="tx1"/>
                </a:solidFill>
              </a:rPr>
              <a:t/>
            </a:r>
            <a:br>
              <a:rPr lang="en-US" sz="3200" b="1" i="1" dirty="0" smtClean="0">
                <a:solidFill>
                  <a:schemeClr val="tx1"/>
                </a:solidFill>
              </a:rPr>
            </a:br>
            <a:endParaRPr lang="en-US" sz="3200" dirty="0"/>
          </a:p>
        </p:txBody>
      </p:sp>
      <p:pic>
        <p:nvPicPr>
          <p:cNvPr id="8" name="Picture 7" descr="H:\msulogo13.jpg"/>
          <p:cNvPicPr/>
          <p:nvPr/>
        </p:nvPicPr>
        <p:blipFill>
          <a:blip r:embed="rId2" cstate="print">
            <a:lum bright="-10000"/>
          </a:blip>
          <a:srcRect/>
          <a:stretch>
            <a:fillRect/>
          </a:stretch>
        </p:blipFill>
        <p:spPr bwMode="auto">
          <a:xfrm>
            <a:off x="152400" y="76200"/>
            <a:ext cx="1295400" cy="1066800"/>
          </a:xfrm>
          <a:prstGeom prst="rect">
            <a:avLst/>
          </a:prstGeom>
          <a:noFill/>
          <a:ln w="9525">
            <a:noFill/>
            <a:miter lim="800000"/>
            <a:headEnd/>
            <a:tailEnd/>
          </a:ln>
        </p:spPr>
      </p:pic>
      <p:sp>
        <p:nvSpPr>
          <p:cNvPr id="2" name="TextBox 1"/>
          <p:cNvSpPr txBox="1"/>
          <p:nvPr/>
        </p:nvSpPr>
        <p:spPr>
          <a:xfrm>
            <a:off x="1600201" y="381000"/>
            <a:ext cx="7391400" cy="523220"/>
          </a:xfrm>
          <a:prstGeom prst="rect">
            <a:avLst/>
          </a:prstGeom>
          <a:noFill/>
        </p:spPr>
        <p:txBody>
          <a:bodyPr wrap="square" rtlCol="0">
            <a:spAutoFit/>
          </a:bodyPr>
          <a:lstStyle/>
          <a:p>
            <a:r>
              <a:rPr lang="en-US" sz="2800" b="1" u="sng" dirty="0" smtClean="0">
                <a:latin typeface="Calibri" panose="020F0502020204030204" pitchFamily="34" charset="0"/>
                <a:cs typeface="Calibri" panose="020F0502020204030204" pitchFamily="34" charset="0"/>
              </a:rPr>
              <a:t>The MSU Research Consultancy Project Proposal</a:t>
            </a:r>
            <a:endParaRPr lang="en-US" sz="2800" b="1" u="sng" dirty="0">
              <a:latin typeface="Calibri" panose="020F0502020204030204" pitchFamily="34" charset="0"/>
              <a:cs typeface="Calibri" panose="020F0502020204030204" pitchFamily="34" charset="0"/>
            </a:endParaRP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67800" cy="731520"/>
          </a:xfrm>
        </p:spPr>
        <p:txBody>
          <a:bodyPr>
            <a:normAutofit fontScale="90000"/>
          </a:bodyPr>
          <a:lstStyle/>
          <a:p>
            <a:r>
              <a:rPr lang="en-US" dirty="0" smtClean="0">
                <a:solidFill>
                  <a:schemeClr val="tx1"/>
                </a:solidFill>
              </a:rPr>
              <a:t>Signal Processing</a:t>
            </a:r>
          </a:p>
        </p:txBody>
      </p:sp>
      <p:sp>
        <p:nvSpPr>
          <p:cNvPr id="7" name="Slide Number Placeholder 6"/>
          <p:cNvSpPr>
            <a:spLocks noGrp="1"/>
          </p:cNvSpPr>
          <p:nvPr>
            <p:ph type="sldNum" sz="quarter" idx="12"/>
          </p:nvPr>
        </p:nvSpPr>
        <p:spPr/>
        <p:txBody>
          <a:bodyPr/>
          <a:lstStyle/>
          <a:p>
            <a:fld id="{84475971-40DD-40B9-8C4A-C96A69D93A28}" type="slidenum">
              <a:rPr lang="en-US" smtClean="0"/>
              <a:pPr/>
              <a:t>10</a:t>
            </a:fld>
            <a:endParaRPr lang="en-US"/>
          </a:p>
        </p:txBody>
      </p:sp>
      <p:sp>
        <p:nvSpPr>
          <p:cNvPr id="6" name="Content Placeholder 5"/>
          <p:cNvSpPr>
            <a:spLocks noGrp="1"/>
          </p:cNvSpPr>
          <p:nvPr>
            <p:ph idx="1"/>
          </p:nvPr>
        </p:nvSpPr>
        <p:spPr>
          <a:xfrm>
            <a:off x="0" y="762000"/>
            <a:ext cx="9144000" cy="6096000"/>
          </a:xfrm>
        </p:spPr>
        <p:txBody>
          <a:bodyPr/>
          <a:lstStyle/>
          <a:p>
            <a:r>
              <a:rPr lang="en-GB" sz="2000" dirty="0" smtClean="0"/>
              <a:t>“Signal” is a formal representation of phenomenon evolving over time or space</a:t>
            </a:r>
          </a:p>
          <a:p>
            <a:r>
              <a:rPr lang="en-GB" sz="2000" dirty="0" smtClean="0"/>
              <a:t>“Signal Processing” : Operating on a signal using some function, to extract out the information preserved in the signal. </a:t>
            </a:r>
            <a:endParaRPr lang="en-US" sz="2000" dirty="0" smtClean="0"/>
          </a:p>
          <a:p>
            <a:r>
              <a:rPr lang="en-GB" sz="2000" dirty="0" smtClean="0"/>
              <a:t>Signal processing deals with identifying some function which can be applied </a:t>
            </a:r>
          </a:p>
          <a:p>
            <a:pPr lvl="1"/>
            <a:r>
              <a:rPr lang="en-GB" sz="1800" dirty="0" smtClean="0"/>
              <a:t>Representation</a:t>
            </a:r>
          </a:p>
          <a:p>
            <a:pPr lvl="1"/>
            <a:r>
              <a:rPr lang="en-GB" sz="1800" dirty="0" smtClean="0"/>
              <a:t>Transformation</a:t>
            </a:r>
          </a:p>
          <a:p>
            <a:pPr lvl="1"/>
            <a:r>
              <a:rPr lang="en-GB" sz="1800" dirty="0" smtClean="0"/>
              <a:t>Manipulation </a:t>
            </a:r>
          </a:p>
          <a:p>
            <a:pPr>
              <a:buNone/>
            </a:pPr>
            <a:r>
              <a:rPr lang="en-GB" sz="2400" dirty="0" smtClean="0"/>
              <a:t>	</a:t>
            </a:r>
            <a:r>
              <a:rPr lang="en-GB" sz="2000" dirty="0" smtClean="0"/>
              <a:t>of a signal and its contained information.</a:t>
            </a:r>
          </a:p>
          <a:p>
            <a:r>
              <a:rPr lang="en-GB" sz="2000" dirty="0"/>
              <a:t>“Transform of a signal” is just a different form or a method of representing the </a:t>
            </a:r>
            <a:r>
              <a:rPr lang="en-GB" sz="2000" dirty="0" smtClean="0"/>
              <a:t>signal, without altering its meaning.</a:t>
            </a:r>
            <a:endParaRPr lang="en-GB" sz="2000" dirty="0"/>
          </a:p>
          <a:p>
            <a:r>
              <a:rPr lang="en-US" sz="2000" dirty="0" smtClean="0"/>
              <a:t>Represented as infinite </a:t>
            </a:r>
            <a:r>
              <a:rPr lang="en-US" sz="2000" dirty="0"/>
              <a:t>sum of scaled and shifted unit impulses</a:t>
            </a:r>
          </a:p>
          <a:p>
            <a:endParaRPr lang="en-US" sz="2400" dirty="0" smtClean="0"/>
          </a:p>
          <a:p>
            <a:endParaRPr lang="en-US" sz="2400" dirty="0"/>
          </a:p>
          <a:p>
            <a:r>
              <a:rPr lang="en-US" sz="2000" dirty="0"/>
              <a:t>Shannon’s Representation (Time Domain): Time vs. Amplitude</a:t>
            </a:r>
          </a:p>
          <a:p>
            <a:r>
              <a:rPr lang="en-US" sz="2000" dirty="0" smtClean="0"/>
              <a:t>Fourier’s </a:t>
            </a:r>
            <a:r>
              <a:rPr lang="en-US" sz="2000" dirty="0"/>
              <a:t>Representation (Frequency Domain): Frequency vs. Amplitude</a:t>
            </a:r>
          </a:p>
          <a:p>
            <a:r>
              <a:rPr lang="en-US" sz="2000" dirty="0" smtClean="0"/>
              <a:t>Wavelet</a:t>
            </a:r>
            <a:r>
              <a:rPr lang="en-US" sz="2000" dirty="0"/>
              <a:t>: Time vs. Scale (Scale is an inverse of Frequency)</a:t>
            </a:r>
          </a:p>
          <a:p>
            <a:endParaRPr lang="en-US" sz="2400" dirty="0" smtClean="0"/>
          </a:p>
        </p:txBody>
      </p:sp>
      <p:sp>
        <p:nvSpPr>
          <p:cNvPr id="1177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85800" y="5029200"/>
            <a:ext cx="6248400" cy="838200"/>
          </a:xfrm>
          <a:prstGeom prst="rect">
            <a:avLst/>
          </a:prstGeom>
          <a:noFill/>
        </p:spPr>
      </p:pic>
    </p:spTree>
    <p:extLst>
      <p:ext uri="{BB962C8B-B14F-4D97-AF65-F5344CB8AC3E}">
        <p14:creationId xmlns:p14="http://schemas.microsoft.com/office/powerpoint/2010/main" val="1886190763"/>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31520"/>
          </a:xfrm>
        </p:spPr>
        <p:txBody>
          <a:bodyPr>
            <a:normAutofit fontScale="90000"/>
          </a:bodyPr>
          <a:lstStyle/>
          <a:p>
            <a:r>
              <a:rPr lang="en-US" dirty="0" smtClean="0">
                <a:solidFill>
                  <a:schemeClr val="tx1"/>
                </a:solidFill>
              </a:rPr>
              <a:t>Wavelet Transforms (WT)</a:t>
            </a:r>
          </a:p>
        </p:txBody>
      </p:sp>
      <p:sp>
        <p:nvSpPr>
          <p:cNvPr id="7" name="Slide Number Placeholder 6"/>
          <p:cNvSpPr>
            <a:spLocks noGrp="1"/>
          </p:cNvSpPr>
          <p:nvPr>
            <p:ph type="sldNum" sz="quarter" idx="12"/>
          </p:nvPr>
        </p:nvSpPr>
        <p:spPr/>
        <p:txBody>
          <a:bodyPr/>
          <a:lstStyle/>
          <a:p>
            <a:fld id="{84475971-40DD-40B9-8C4A-C96A69D93A28}" type="slidenum">
              <a:rPr lang="en-US" smtClean="0"/>
              <a:pPr/>
              <a:t>11</a:t>
            </a:fld>
            <a:endParaRPr lang="en-US"/>
          </a:p>
        </p:txBody>
      </p:sp>
      <p:sp>
        <p:nvSpPr>
          <p:cNvPr id="6" name="Content Placeholder 5"/>
          <p:cNvSpPr>
            <a:spLocks noGrp="1"/>
          </p:cNvSpPr>
          <p:nvPr>
            <p:ph idx="1"/>
          </p:nvPr>
        </p:nvSpPr>
        <p:spPr>
          <a:xfrm>
            <a:off x="0" y="838200"/>
            <a:ext cx="9144000" cy="6035040"/>
          </a:xfrm>
        </p:spPr>
        <p:txBody>
          <a:bodyPr/>
          <a:lstStyle/>
          <a:p>
            <a:r>
              <a:rPr lang="en-US" sz="2400" b="1" dirty="0" smtClean="0"/>
              <a:t>Linear </a:t>
            </a:r>
            <a:r>
              <a:rPr lang="en-US" sz="2400" dirty="0"/>
              <a:t>transformation, Useful in Analyzing the </a:t>
            </a:r>
            <a:r>
              <a:rPr lang="en-US" sz="2400" b="1" dirty="0"/>
              <a:t>non-stationary</a:t>
            </a:r>
            <a:r>
              <a:rPr lang="en-US" sz="2400" dirty="0"/>
              <a:t> </a:t>
            </a:r>
            <a:r>
              <a:rPr lang="en-US" sz="2400" dirty="0" smtClean="0"/>
              <a:t>signals, </a:t>
            </a:r>
            <a:r>
              <a:rPr lang="en-US" sz="2400" dirty="0"/>
              <a:t>It can be applied </a:t>
            </a:r>
            <a:r>
              <a:rPr lang="en-US" sz="2400" b="1" dirty="0"/>
              <a:t>for lossless </a:t>
            </a:r>
            <a:r>
              <a:rPr lang="en-US" sz="2400" dirty="0"/>
              <a:t>transformations</a:t>
            </a:r>
          </a:p>
          <a:p>
            <a:r>
              <a:rPr lang="en-US" sz="2400" dirty="0" smtClean="0"/>
              <a:t>Represents the signal in Time-Scale Domain</a:t>
            </a:r>
            <a:r>
              <a:rPr lang="en-US" sz="1800" dirty="0" smtClean="0"/>
              <a:t>	</a:t>
            </a:r>
            <a:r>
              <a:rPr lang="en-US" sz="1800" b="1" dirty="0" smtClean="0"/>
              <a:t>(Scale is an inverse of frequency)</a:t>
            </a:r>
          </a:p>
          <a:p>
            <a:r>
              <a:rPr lang="en-US" sz="2400" b="1" dirty="0" smtClean="0"/>
              <a:t>Time or Positional Information is preserved</a:t>
            </a:r>
            <a:r>
              <a:rPr lang="en-US" sz="2400" dirty="0" smtClean="0"/>
              <a:t> unlike in Fourier Transforms, </a:t>
            </a:r>
            <a:r>
              <a:rPr lang="en-US" sz="2400" b="1" dirty="0" smtClean="0"/>
              <a:t>Frequency </a:t>
            </a:r>
            <a:r>
              <a:rPr lang="en-US" sz="2400" dirty="0" smtClean="0"/>
              <a:t>content of a signal can be acquired using WT as it </a:t>
            </a:r>
            <a:r>
              <a:rPr lang="en-US" sz="2400" b="1" dirty="0" smtClean="0"/>
              <a:t>preserves both time </a:t>
            </a:r>
            <a:r>
              <a:rPr lang="en-US" sz="2400" b="1" dirty="0"/>
              <a:t>&amp;</a:t>
            </a:r>
            <a:r>
              <a:rPr lang="en-US" sz="2400" b="1" dirty="0" smtClean="0"/>
              <a:t> frequency </a:t>
            </a:r>
            <a:r>
              <a:rPr lang="en-US" sz="2400" dirty="0" smtClean="0"/>
              <a:t>contents</a:t>
            </a:r>
          </a:p>
          <a:p>
            <a:r>
              <a:rPr lang="en-US" sz="2400" dirty="0" smtClean="0"/>
              <a:t>It transforms a signal or data, into co-efficients, on a basis of wavelet functions. </a:t>
            </a:r>
          </a:p>
          <a:p>
            <a:r>
              <a:rPr lang="en-US" sz="2400" dirty="0"/>
              <a:t>Wavelet Transform of a </a:t>
            </a:r>
            <a:r>
              <a:rPr lang="en-US" sz="2400" dirty="0" smtClean="0"/>
              <a:t>signal X </a:t>
            </a:r>
            <a:r>
              <a:rPr lang="en-US" sz="2400" dirty="0"/>
              <a:t>can be represented as </a:t>
            </a:r>
          </a:p>
          <a:p>
            <a:pPr lvl="2">
              <a:buNone/>
            </a:pPr>
            <a:r>
              <a:rPr lang="en-US" dirty="0"/>
              <a:t>W</a:t>
            </a:r>
            <a:r>
              <a:rPr lang="en-US" baseline="-25000" dirty="0"/>
              <a:t>T</a:t>
            </a:r>
            <a:r>
              <a:rPr lang="en-US" dirty="0"/>
              <a:t> = X. </a:t>
            </a:r>
            <a:r>
              <a:rPr lang="en-US" dirty="0" smtClean="0"/>
              <a:t>W        where, W </a:t>
            </a:r>
            <a:r>
              <a:rPr lang="en-US" dirty="0"/>
              <a:t>= [</a:t>
            </a:r>
            <a:r>
              <a:rPr lang="el-GR" i="1" dirty="0"/>
              <a:t>Φ</a:t>
            </a:r>
            <a:r>
              <a:rPr lang="en-US" i="1" dirty="0"/>
              <a:t>(t); </a:t>
            </a:r>
            <a:r>
              <a:rPr lang="el-GR" i="1" dirty="0"/>
              <a:t>ψ</a:t>
            </a:r>
            <a:r>
              <a:rPr lang="en-US" i="1" dirty="0"/>
              <a:t>(t)</a:t>
            </a:r>
            <a:r>
              <a:rPr lang="en-US" dirty="0"/>
              <a:t>]</a:t>
            </a:r>
          </a:p>
          <a:p>
            <a:r>
              <a:rPr lang="en-US" sz="2400" b="1" i="1" dirty="0"/>
              <a:t>Thus, Wavelet Transform is the Convolution of a Signal, with the Wavelet Function or Mother Wavelet</a:t>
            </a:r>
            <a:endParaRPr lang="en-US" sz="2400" dirty="0" smtClean="0"/>
          </a:p>
          <a:p>
            <a:r>
              <a:rPr lang="en-GB" sz="2400" dirty="0" smtClean="0"/>
              <a:t>Applications </a:t>
            </a:r>
            <a:r>
              <a:rPr lang="en-GB" sz="2400" dirty="0"/>
              <a:t>of Wavelet Transforms </a:t>
            </a:r>
            <a:r>
              <a:rPr lang="en-GB" sz="2400" dirty="0" smtClean="0"/>
              <a:t>are </a:t>
            </a:r>
            <a:r>
              <a:rPr lang="en-GB" sz="2400" b="1" dirty="0" smtClean="0"/>
              <a:t>.jpeg, .mpeg,</a:t>
            </a:r>
            <a:r>
              <a:rPr lang="en-GB" sz="2400" dirty="0" smtClean="0"/>
              <a:t> </a:t>
            </a:r>
            <a:r>
              <a:rPr lang="en-US" sz="2400" dirty="0" smtClean="0"/>
              <a:t>reduces </a:t>
            </a:r>
            <a:r>
              <a:rPr lang="en-US" sz="2400" b="1" dirty="0"/>
              <a:t>transmission </a:t>
            </a:r>
            <a:r>
              <a:rPr lang="en-US" sz="2400" b="1" dirty="0" smtClean="0"/>
              <a:t>time </a:t>
            </a:r>
            <a:r>
              <a:rPr lang="en-US" sz="2400" dirty="0" smtClean="0"/>
              <a:t>in mobile apps, </a:t>
            </a:r>
            <a:r>
              <a:rPr lang="en-US" sz="2400" dirty="0" err="1" smtClean="0"/>
              <a:t>ElectroCardiogram</a:t>
            </a:r>
            <a:r>
              <a:rPr lang="en-US" sz="2400" dirty="0" smtClean="0"/>
              <a:t> analysis</a:t>
            </a:r>
          </a:p>
          <a:p>
            <a:endParaRPr lang="en-US" sz="2400" dirty="0"/>
          </a:p>
        </p:txBody>
      </p: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n-US" dirty="0" smtClean="0"/>
              <a:t>Haar Wavelet Transforms</a:t>
            </a:r>
            <a:endParaRPr lang="en-US" dirty="0"/>
          </a:p>
        </p:txBody>
      </p:sp>
      <p:sp>
        <p:nvSpPr>
          <p:cNvPr id="3" name="Content Placeholder 2"/>
          <p:cNvSpPr>
            <a:spLocks noGrp="1"/>
          </p:cNvSpPr>
          <p:nvPr>
            <p:ph idx="1"/>
          </p:nvPr>
        </p:nvSpPr>
        <p:spPr>
          <a:xfrm>
            <a:off x="0" y="914400"/>
            <a:ext cx="9144000" cy="5943600"/>
          </a:xfrm>
        </p:spPr>
        <p:txBody>
          <a:bodyPr/>
          <a:lstStyle/>
          <a:p>
            <a:r>
              <a:rPr lang="en-US" sz="2400" dirty="0" smtClean="0"/>
              <a:t>The </a:t>
            </a:r>
            <a:r>
              <a:rPr lang="en-US" sz="2400" dirty="0" err="1" smtClean="0"/>
              <a:t>ith</a:t>
            </a:r>
            <a:r>
              <a:rPr lang="en-US" sz="2400" dirty="0" smtClean="0"/>
              <a:t> element in a Ca and </a:t>
            </a:r>
            <a:r>
              <a:rPr lang="en-US" sz="2400" dirty="0" err="1" smtClean="0"/>
              <a:t>Cd</a:t>
            </a:r>
            <a:r>
              <a:rPr lang="en-US" sz="2400" dirty="0" smtClean="0"/>
              <a:t> vector after decomposition level j,  can be obtained as: </a:t>
            </a:r>
            <a:endParaRPr lang="en-GB" sz="2400" dirty="0" smtClean="0"/>
          </a:p>
          <a:p>
            <a:pPr lvl="2"/>
            <a:r>
              <a:rPr lang="en-US" dirty="0" err="1" smtClean="0"/>
              <a:t>C</a:t>
            </a:r>
            <a:r>
              <a:rPr lang="en-US" baseline="-25000" dirty="0" err="1" smtClean="0"/>
              <a:t>aj</a:t>
            </a:r>
            <a:r>
              <a:rPr lang="en-US" baseline="-25000" dirty="0" smtClean="0"/>
              <a:t> </a:t>
            </a:r>
            <a:r>
              <a:rPr lang="en-US" dirty="0" smtClean="0"/>
              <a:t>=  1/√2 (</a:t>
            </a:r>
            <a:r>
              <a:rPr lang="en-US" dirty="0" err="1" smtClean="0"/>
              <a:t>X</a:t>
            </a:r>
            <a:r>
              <a:rPr lang="en-US" baseline="-25000" dirty="0" err="1" smtClean="0"/>
              <a:t>j</a:t>
            </a:r>
            <a:r>
              <a:rPr lang="en-US" dirty="0" smtClean="0"/>
              <a:t>(2i – 1) ) + 1/√2 (</a:t>
            </a:r>
            <a:r>
              <a:rPr lang="en-US" dirty="0" err="1" smtClean="0"/>
              <a:t>X</a:t>
            </a:r>
            <a:r>
              <a:rPr lang="en-US" baseline="-25000" dirty="0" err="1" smtClean="0"/>
              <a:t>j</a:t>
            </a:r>
            <a:r>
              <a:rPr lang="en-US" baseline="-25000" dirty="0" smtClean="0"/>
              <a:t> </a:t>
            </a:r>
            <a:r>
              <a:rPr lang="en-US" dirty="0" smtClean="0"/>
              <a:t>(2i))</a:t>
            </a:r>
          </a:p>
          <a:p>
            <a:pPr lvl="2"/>
            <a:r>
              <a:rPr lang="en-US" dirty="0" err="1" smtClean="0"/>
              <a:t>C</a:t>
            </a:r>
            <a:r>
              <a:rPr lang="en-US" baseline="-25000" dirty="0" err="1" smtClean="0"/>
              <a:t>dj</a:t>
            </a:r>
            <a:r>
              <a:rPr lang="en-US" baseline="-25000" dirty="0" smtClean="0"/>
              <a:t> </a:t>
            </a:r>
            <a:r>
              <a:rPr lang="en-US" dirty="0" smtClean="0"/>
              <a:t>=  1/√2 (</a:t>
            </a:r>
            <a:r>
              <a:rPr lang="en-US" dirty="0" err="1" smtClean="0"/>
              <a:t>X</a:t>
            </a:r>
            <a:r>
              <a:rPr lang="en-US" baseline="-25000" dirty="0" err="1" smtClean="0"/>
              <a:t>j</a:t>
            </a:r>
            <a:r>
              <a:rPr lang="en-US" dirty="0" smtClean="0"/>
              <a:t>(2i – 1) ) - 1/√2 (</a:t>
            </a:r>
            <a:r>
              <a:rPr lang="en-US" dirty="0" err="1" smtClean="0"/>
              <a:t>X</a:t>
            </a:r>
            <a:r>
              <a:rPr lang="en-US" baseline="-25000" dirty="0" err="1" smtClean="0"/>
              <a:t>j</a:t>
            </a:r>
            <a:r>
              <a:rPr lang="en-US" baseline="-25000" dirty="0" smtClean="0"/>
              <a:t> </a:t>
            </a:r>
            <a:r>
              <a:rPr lang="en-US" dirty="0" smtClean="0"/>
              <a:t>(2i))</a:t>
            </a:r>
          </a:p>
          <a:p>
            <a:r>
              <a:rPr lang="en-GB" sz="2000" dirty="0" smtClean="0"/>
              <a:t>In Haar Wavelets, the length of original signal is expected to be of the power of 2. </a:t>
            </a:r>
          </a:p>
          <a:p>
            <a:r>
              <a:rPr lang="en-GB" sz="2000" dirty="0" smtClean="0"/>
              <a:t>Length of the transformed vector containing the detailed co-efficient </a:t>
            </a:r>
            <a:r>
              <a:rPr lang="en-GB" sz="2000" dirty="0" err="1" smtClean="0"/>
              <a:t>Cd</a:t>
            </a:r>
            <a:r>
              <a:rPr lang="en-GB" sz="2000" dirty="0" smtClean="0"/>
              <a:t>, is usually n/2j, where j is the decomposition level. </a:t>
            </a:r>
          </a:p>
          <a:p>
            <a:r>
              <a:rPr lang="en-GB" sz="2000" dirty="0" smtClean="0"/>
              <a:t>The decomposition using Haar wavelets can be performed until the resolution (number of approximation co-efficient) becomes one or resolution level zero. Number of detailed co-efficients at each level j is equal to n/2j .</a:t>
            </a:r>
          </a:p>
          <a:p>
            <a:r>
              <a:rPr lang="en-US" sz="2000" dirty="0"/>
              <a:t>As per </a:t>
            </a:r>
            <a:r>
              <a:rPr lang="en-US" sz="2000" dirty="0" err="1"/>
              <a:t>Nyquist’s</a:t>
            </a:r>
            <a:r>
              <a:rPr lang="en-US" sz="2000" dirty="0"/>
              <a:t> rule, With every transform, and by performing down-sampling, half the values (keep the even element) of the given signal can be discarded</a:t>
            </a:r>
            <a:r>
              <a:rPr lang="en-US" sz="2000" dirty="0" smtClean="0"/>
              <a:t>. This </a:t>
            </a:r>
            <a:r>
              <a:rPr lang="en-US" sz="2000" dirty="0"/>
              <a:t>discarding reduces the length i.e. number of elements into half, on each transformation.</a:t>
            </a:r>
          </a:p>
          <a:p>
            <a:r>
              <a:rPr lang="en-US" sz="2000" b="1" dirty="0"/>
              <a:t>Hence, optimizing the search, with time complexity of </a:t>
            </a:r>
            <a:r>
              <a:rPr lang="en-US" sz="2000" b="1" i="1" dirty="0"/>
              <a:t>O(log n).</a:t>
            </a:r>
            <a:endParaRPr lang="en-US" sz="2000" b="1" dirty="0"/>
          </a:p>
          <a:p>
            <a:endParaRPr lang="en-US" sz="2000" dirty="0" smtClean="0"/>
          </a:p>
          <a:p>
            <a:pPr marL="514350" indent="-514350">
              <a:buNone/>
            </a:pPr>
            <a:endParaRPr lang="en-US" sz="2400" dirty="0"/>
          </a:p>
        </p:txBody>
      </p:sp>
      <p:sp>
        <p:nvSpPr>
          <p:cNvPr id="4" name="Slide Number Placeholder 3"/>
          <p:cNvSpPr>
            <a:spLocks noGrp="1"/>
          </p:cNvSpPr>
          <p:nvPr>
            <p:ph type="sldNum" sz="quarter" idx="12"/>
          </p:nvPr>
        </p:nvSpPr>
        <p:spPr/>
        <p:txBody>
          <a:bodyPr/>
          <a:lstStyle/>
          <a:p>
            <a:fld id="{84475971-40DD-40B9-8C4A-C96A69D93A28}" type="slidenum">
              <a:rPr lang="en-US" smtClean="0"/>
              <a:pPr/>
              <a:t>12</a:t>
            </a:fld>
            <a:endParaRPr lang="en-US" dirty="0"/>
          </a:p>
        </p:txBody>
      </p:sp>
      <p:sp>
        <p:nvSpPr>
          <p:cNvPr id="136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6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dirty="0" smtClean="0">
                <a:solidFill>
                  <a:schemeClr val="tx1"/>
                </a:solidFill>
              </a:rPr>
              <a:t>Haar Wavelet Transform</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84475971-40DD-40B9-8C4A-C96A69D93A28}" type="slidenum">
              <a:rPr lang="en-US" smtClean="0"/>
              <a:pPr/>
              <a:t>13</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14925037"/>
              </p:ext>
            </p:extLst>
          </p:nvPr>
        </p:nvGraphicFramePr>
        <p:xfrm>
          <a:off x="685800" y="1219200"/>
          <a:ext cx="7620001" cy="5593080"/>
        </p:xfrm>
        <a:graphic>
          <a:graphicData uri="http://schemas.openxmlformats.org/drawingml/2006/table">
            <a:tbl>
              <a:tblPr/>
              <a:tblGrid>
                <a:gridCol w="1066800"/>
                <a:gridCol w="519683"/>
                <a:gridCol w="982980"/>
                <a:gridCol w="736092"/>
                <a:gridCol w="580645"/>
                <a:gridCol w="1752600"/>
                <a:gridCol w="533400"/>
                <a:gridCol w="1447801"/>
              </a:tblGrid>
              <a:tr h="1752600">
                <a:tc>
                  <a:txBody>
                    <a:bodyPr/>
                    <a:lstStyle/>
                    <a:p>
                      <a:pPr marL="0" marR="0" algn="l">
                        <a:lnSpc>
                          <a:spcPct val="100000"/>
                        </a:lnSpc>
                        <a:spcBef>
                          <a:spcPts val="0"/>
                        </a:spcBef>
                        <a:spcAft>
                          <a:spcPts val="0"/>
                        </a:spcAft>
                      </a:pPr>
                      <a:r>
                        <a:rPr lang="en-US" sz="1400" b="1" dirty="0">
                          <a:latin typeface="Courier New"/>
                          <a:ea typeface="Times New Roman"/>
                          <a:cs typeface="Cambria Math"/>
                        </a:rPr>
                        <a:t>Transformation Level or</a:t>
                      </a:r>
                    </a:p>
                    <a:p>
                      <a:pPr marL="0" marR="0" algn="l">
                        <a:lnSpc>
                          <a:spcPct val="100000"/>
                        </a:lnSpc>
                        <a:spcBef>
                          <a:spcPts val="0"/>
                        </a:spcBef>
                        <a:spcAft>
                          <a:spcPts val="0"/>
                        </a:spcAft>
                      </a:pPr>
                      <a:r>
                        <a:rPr lang="en-US" sz="1400" b="1" dirty="0">
                          <a:latin typeface="Courier New"/>
                          <a:ea typeface="Times New Roman"/>
                          <a:cs typeface="Cambria Math"/>
                        </a:rPr>
                        <a:t>Decomposition Level (j)</a:t>
                      </a: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400" b="1">
                          <a:latin typeface="Courier New"/>
                          <a:ea typeface="Times New Roman"/>
                          <a:cs typeface="Cambria Math"/>
                        </a:rPr>
                        <a:t>Scale  </a:t>
                      </a:r>
                      <a:r>
                        <a:rPr lang="en-US" sz="1400" b="1" i="1">
                          <a:latin typeface="Courier New"/>
                          <a:ea typeface="Times New Roman"/>
                          <a:cs typeface="Cambria Math"/>
                        </a:rPr>
                        <a:t>a = 2</a:t>
                      </a:r>
                      <a:r>
                        <a:rPr lang="en-US" sz="1400" b="1" i="1" baseline="30000">
                          <a:latin typeface="Courier New"/>
                          <a:ea typeface="Times New Roman"/>
                          <a:cs typeface="Cambria Math"/>
                        </a:rPr>
                        <a:t>j </a:t>
                      </a:r>
                      <a:endParaRPr lang="en-US" sz="1400" b="1">
                        <a:latin typeface="Courier New"/>
                        <a:ea typeface="Times New Roman"/>
                        <a:cs typeface="Cambria Math"/>
                      </a:endParaRP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400" b="1" dirty="0">
                          <a:latin typeface="Courier New"/>
                          <a:ea typeface="Times New Roman"/>
                          <a:cs typeface="Cambria Math"/>
                        </a:rPr>
                        <a:t>Resolution r = 1/a )</a:t>
                      </a: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400" b="1">
                          <a:latin typeface="Courier New"/>
                          <a:ea typeface="Times New Roman"/>
                          <a:cs typeface="Cambria Math"/>
                        </a:rPr>
                        <a:t>Length of Signal (L)</a:t>
                      </a: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400" b="1" dirty="0">
                          <a:latin typeface="Courier New"/>
                          <a:ea typeface="Times New Roman"/>
                          <a:cs typeface="Cambria Math"/>
                        </a:rPr>
                        <a:t>Approximation Level (</a:t>
                      </a:r>
                      <a:r>
                        <a:rPr lang="en-US" sz="1400" b="1" dirty="0" err="1">
                          <a:latin typeface="Courier New"/>
                          <a:ea typeface="Times New Roman"/>
                          <a:cs typeface="Cambria Math"/>
                        </a:rPr>
                        <a:t>A</a:t>
                      </a:r>
                      <a:r>
                        <a:rPr lang="en-US" sz="1400" b="1" baseline="-25000" dirty="0" err="1">
                          <a:latin typeface="Courier New"/>
                          <a:ea typeface="Times New Roman"/>
                          <a:cs typeface="Cambria Math"/>
                        </a:rPr>
                        <a:t>j</a:t>
                      </a:r>
                      <a:r>
                        <a:rPr lang="en-US" sz="1400" b="1" dirty="0">
                          <a:latin typeface="Courier New"/>
                          <a:ea typeface="Times New Roman"/>
                          <a:cs typeface="Cambria Math"/>
                        </a:rPr>
                        <a:t>), </a:t>
                      </a: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400" b="1">
                          <a:latin typeface="Courier New"/>
                          <a:ea typeface="Times New Roman"/>
                          <a:cs typeface="Cambria Math"/>
                        </a:rPr>
                        <a:t>Averages /</a:t>
                      </a:r>
                    </a:p>
                    <a:p>
                      <a:pPr marL="0" marR="0" algn="l">
                        <a:lnSpc>
                          <a:spcPct val="100000"/>
                        </a:lnSpc>
                        <a:spcBef>
                          <a:spcPts val="0"/>
                        </a:spcBef>
                        <a:spcAft>
                          <a:spcPts val="0"/>
                        </a:spcAft>
                      </a:pPr>
                      <a:r>
                        <a:rPr lang="en-US" sz="1400" b="1">
                          <a:latin typeface="Courier New"/>
                          <a:ea typeface="Times New Roman"/>
                          <a:cs typeface="Cambria Math"/>
                        </a:rPr>
                        <a:t>Approximate Co-efficient (C</a:t>
                      </a:r>
                      <a:r>
                        <a:rPr lang="en-US" sz="1400" b="1" baseline="-25000">
                          <a:latin typeface="Courier New"/>
                          <a:ea typeface="Times New Roman"/>
                          <a:cs typeface="Cambria Math"/>
                        </a:rPr>
                        <a:t>a</a:t>
                      </a:r>
                      <a:r>
                        <a:rPr lang="en-US" sz="1400" b="1">
                          <a:latin typeface="Courier New"/>
                          <a:ea typeface="Times New Roman"/>
                          <a:cs typeface="Cambria Math"/>
                        </a:rPr>
                        <a:t>)</a:t>
                      </a: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400" b="1" dirty="0">
                          <a:latin typeface="Courier New"/>
                          <a:ea typeface="Times New Roman"/>
                          <a:cs typeface="Cambria Math"/>
                        </a:rPr>
                        <a:t>Detail Co-efficient Level (</a:t>
                      </a:r>
                      <a:r>
                        <a:rPr lang="en-US" sz="1400" b="1" dirty="0" err="1">
                          <a:latin typeface="Courier New"/>
                          <a:ea typeface="Times New Roman"/>
                          <a:cs typeface="Cambria Math"/>
                        </a:rPr>
                        <a:t>D</a:t>
                      </a:r>
                      <a:r>
                        <a:rPr lang="en-US" sz="1400" b="1" baseline="-25000" dirty="0" err="1">
                          <a:latin typeface="Courier New"/>
                          <a:ea typeface="Times New Roman"/>
                          <a:cs typeface="Cambria Math"/>
                        </a:rPr>
                        <a:t>j</a:t>
                      </a:r>
                      <a:r>
                        <a:rPr lang="en-US" sz="1400" b="1" dirty="0">
                          <a:latin typeface="Courier New"/>
                          <a:ea typeface="Times New Roman"/>
                          <a:cs typeface="Cambria Math"/>
                        </a:rPr>
                        <a:t>)</a:t>
                      </a: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400" b="1" dirty="0">
                          <a:latin typeface="Courier New"/>
                          <a:ea typeface="Times New Roman"/>
                          <a:cs typeface="Cambria Math"/>
                        </a:rPr>
                        <a:t>Differences /</a:t>
                      </a:r>
                    </a:p>
                    <a:p>
                      <a:pPr marL="0" marR="0" algn="l">
                        <a:lnSpc>
                          <a:spcPct val="100000"/>
                        </a:lnSpc>
                        <a:spcBef>
                          <a:spcPts val="0"/>
                        </a:spcBef>
                        <a:spcAft>
                          <a:spcPts val="0"/>
                        </a:spcAft>
                      </a:pPr>
                      <a:r>
                        <a:rPr lang="en-US" sz="1400" b="1" dirty="0">
                          <a:latin typeface="Courier New"/>
                          <a:ea typeface="Times New Roman"/>
                          <a:cs typeface="Cambria Math"/>
                        </a:rPr>
                        <a:t> Detail Co-efficient (</a:t>
                      </a:r>
                      <a:r>
                        <a:rPr lang="en-US" sz="1400" b="1" dirty="0" err="1">
                          <a:latin typeface="Courier New"/>
                          <a:ea typeface="Times New Roman"/>
                          <a:cs typeface="Cambria Math"/>
                        </a:rPr>
                        <a:t>C</a:t>
                      </a:r>
                      <a:r>
                        <a:rPr lang="en-US" sz="1400" b="1" baseline="-25000" dirty="0" err="1">
                          <a:latin typeface="Courier New"/>
                          <a:ea typeface="Times New Roman"/>
                          <a:cs typeface="Cambria Math"/>
                        </a:rPr>
                        <a:t>d</a:t>
                      </a:r>
                      <a:r>
                        <a:rPr lang="en-US" sz="1400" b="1" dirty="0">
                          <a:latin typeface="Courier New"/>
                          <a:ea typeface="Times New Roman"/>
                          <a:cs typeface="Cambria Math"/>
                        </a:rPr>
                        <a:t>)</a:t>
                      </a: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2181">
                <a:tc>
                  <a:txBody>
                    <a:bodyPr/>
                    <a:lstStyle/>
                    <a:p>
                      <a:pPr marL="0" marR="0" algn="l">
                        <a:lnSpc>
                          <a:spcPct val="100000"/>
                        </a:lnSpc>
                        <a:spcBef>
                          <a:spcPts val="0"/>
                        </a:spcBef>
                        <a:spcAft>
                          <a:spcPts val="0"/>
                        </a:spcAft>
                      </a:pPr>
                      <a:r>
                        <a:rPr lang="en-US" sz="1400" b="1">
                          <a:latin typeface="Courier New"/>
                          <a:ea typeface="Times New Roman"/>
                          <a:cs typeface="Cambria Math"/>
                        </a:rPr>
                        <a:t>(a)</a:t>
                      </a: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400" b="1">
                          <a:latin typeface="Courier New"/>
                          <a:ea typeface="Times New Roman"/>
                          <a:cs typeface="Cambria Math"/>
                        </a:rPr>
                        <a:t>( b)</a:t>
                      </a: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400" b="1">
                          <a:latin typeface="Courier New"/>
                          <a:ea typeface="Times New Roman"/>
                          <a:cs typeface="Cambria Math"/>
                        </a:rPr>
                        <a:t>(c)</a:t>
                      </a: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400" b="1">
                          <a:latin typeface="Courier New"/>
                          <a:ea typeface="Times New Roman"/>
                          <a:cs typeface="Cambria Math"/>
                        </a:rPr>
                        <a:t>( c)</a:t>
                      </a: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400" b="1">
                          <a:latin typeface="Courier New"/>
                          <a:ea typeface="Times New Roman"/>
                          <a:cs typeface="Cambria Math"/>
                        </a:rPr>
                        <a:t>(d)</a:t>
                      </a: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400" b="1">
                          <a:latin typeface="Courier New"/>
                          <a:ea typeface="Times New Roman"/>
                          <a:cs typeface="Cambria Math"/>
                        </a:rPr>
                        <a:t>( e)</a:t>
                      </a: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400" b="1">
                          <a:latin typeface="Courier New"/>
                          <a:ea typeface="Times New Roman"/>
                          <a:cs typeface="Cambria Math"/>
                        </a:rPr>
                        <a:t>(f)</a:t>
                      </a: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400" b="1" dirty="0">
                          <a:latin typeface="Courier New"/>
                          <a:ea typeface="Times New Roman"/>
                          <a:cs typeface="Cambria Math"/>
                        </a:rPr>
                        <a:t>(g</a:t>
                      </a:r>
                      <a:r>
                        <a:rPr lang="en-US" sz="1400" b="1" dirty="0" smtClean="0">
                          <a:latin typeface="Courier New"/>
                          <a:ea typeface="Times New Roman"/>
                          <a:cs typeface="Cambria Math"/>
                        </a:rPr>
                        <a:t>) </a:t>
                      </a:r>
                      <a:endParaRPr lang="en-US" sz="1400" b="1" dirty="0">
                        <a:latin typeface="Courier New"/>
                        <a:ea typeface="Times New Roman"/>
                        <a:cs typeface="Cambria Math"/>
                      </a:endParaRP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7240">
                <a:tc>
                  <a:txBody>
                    <a:bodyPr/>
                    <a:lstStyle/>
                    <a:p>
                      <a:pPr marL="0" marR="0" algn="l">
                        <a:lnSpc>
                          <a:spcPct val="100000"/>
                        </a:lnSpc>
                        <a:spcBef>
                          <a:spcPts val="0"/>
                        </a:spcBef>
                        <a:spcAft>
                          <a:spcPts val="0"/>
                        </a:spcAft>
                      </a:pPr>
                      <a:r>
                        <a:rPr lang="en-US" sz="1600" b="1" dirty="0" smtClean="0">
                          <a:latin typeface="Courier New"/>
                          <a:ea typeface="Times New Roman"/>
                          <a:cs typeface="Cambria Math"/>
                        </a:rPr>
                        <a:t>Original</a:t>
                      </a:r>
                      <a:r>
                        <a:rPr lang="en-US" sz="1600" b="1" baseline="0" dirty="0" smtClean="0">
                          <a:latin typeface="Courier New"/>
                          <a:ea typeface="Times New Roman"/>
                          <a:cs typeface="Cambria Math"/>
                        </a:rPr>
                        <a:t> </a:t>
                      </a:r>
                      <a:r>
                        <a:rPr lang="en-US" sz="1600" b="1" dirty="0" smtClean="0">
                          <a:latin typeface="Courier New"/>
                          <a:ea typeface="Times New Roman"/>
                          <a:cs typeface="Cambria Math"/>
                        </a:rPr>
                        <a:t>Signal</a:t>
                      </a:r>
                    </a:p>
                    <a:p>
                      <a:pPr marL="0" marR="0" algn="l">
                        <a:lnSpc>
                          <a:spcPct val="100000"/>
                        </a:lnSpc>
                        <a:spcBef>
                          <a:spcPts val="0"/>
                        </a:spcBef>
                        <a:spcAft>
                          <a:spcPts val="0"/>
                        </a:spcAft>
                      </a:pPr>
                      <a:r>
                        <a:rPr lang="en-US" sz="1600" b="1" dirty="0" smtClean="0">
                          <a:latin typeface="Courier New"/>
                          <a:ea typeface="Times New Roman"/>
                          <a:cs typeface="Cambria Math"/>
                        </a:rPr>
                        <a:t>Level 0</a:t>
                      </a:r>
                      <a:endParaRPr lang="en-US" sz="1600" b="1" dirty="0">
                        <a:latin typeface="Courier New"/>
                        <a:ea typeface="Times New Roman"/>
                        <a:cs typeface="Cambria Math"/>
                      </a:endParaRP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1" dirty="0">
                          <a:latin typeface="Courier New"/>
                          <a:ea typeface="Times New Roman"/>
                          <a:cs typeface="Cambria Math"/>
                        </a:rPr>
                        <a:t>2</a:t>
                      </a:r>
                      <a:r>
                        <a:rPr lang="en-US" sz="1600" b="1" baseline="30000" dirty="0">
                          <a:latin typeface="Courier New"/>
                          <a:ea typeface="Times New Roman"/>
                          <a:cs typeface="Cambria Math"/>
                        </a:rPr>
                        <a:t>0</a:t>
                      </a:r>
                      <a:r>
                        <a:rPr lang="en-US" sz="1600" b="1" dirty="0">
                          <a:latin typeface="Courier New"/>
                          <a:ea typeface="Times New Roman"/>
                          <a:cs typeface="Cambria Math"/>
                        </a:rPr>
                        <a:t> = 1</a:t>
                      </a: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1" dirty="0">
                          <a:latin typeface="Courier New"/>
                          <a:ea typeface="Times New Roman"/>
                          <a:cs typeface="Cambria Math"/>
                        </a:rPr>
                        <a:t>1/2</a:t>
                      </a:r>
                      <a:r>
                        <a:rPr lang="en-US" sz="1600" b="1" baseline="30000" dirty="0">
                          <a:latin typeface="Courier New"/>
                          <a:ea typeface="Times New Roman"/>
                          <a:cs typeface="Cambria Math"/>
                        </a:rPr>
                        <a:t>0</a:t>
                      </a:r>
                      <a:r>
                        <a:rPr lang="en-US" sz="1600" b="1" dirty="0">
                          <a:latin typeface="Courier New"/>
                          <a:ea typeface="Times New Roman"/>
                          <a:cs typeface="Cambria Math"/>
                        </a:rPr>
                        <a:t> = 1</a:t>
                      </a: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1" dirty="0" smtClean="0">
                          <a:latin typeface="Courier New"/>
                          <a:ea typeface="Times New Roman"/>
                          <a:cs typeface="Cambria Math"/>
                        </a:rPr>
                        <a:t>16</a:t>
                      </a:r>
                      <a:endParaRPr lang="en-US" sz="1600" b="1" dirty="0">
                        <a:latin typeface="Courier New"/>
                        <a:ea typeface="Times New Roman"/>
                        <a:cs typeface="Cambria Math"/>
                      </a:endParaRP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1" dirty="0">
                          <a:latin typeface="Courier New"/>
                          <a:ea typeface="Times New Roman"/>
                          <a:cs typeface="Cambria Math"/>
                        </a:rPr>
                        <a:t>A</a:t>
                      </a:r>
                      <a:r>
                        <a:rPr lang="en-US" sz="1600" b="1" baseline="-25000" dirty="0">
                          <a:latin typeface="Courier New"/>
                          <a:ea typeface="Times New Roman"/>
                          <a:cs typeface="Cambria Math"/>
                        </a:rPr>
                        <a:t>0</a:t>
                      </a:r>
                      <a:endParaRPr lang="en-US" sz="1600" b="1" dirty="0">
                        <a:latin typeface="Courier New"/>
                        <a:ea typeface="Times New Roman"/>
                        <a:cs typeface="Cambria Math"/>
                      </a:endParaRP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1" dirty="0">
                          <a:latin typeface="Courier New"/>
                          <a:ea typeface="Times New Roman"/>
                          <a:cs typeface="Cambria Math"/>
                        </a:rPr>
                        <a:t>[</a:t>
                      </a:r>
                      <a:r>
                        <a:rPr lang="en-US" sz="1600" b="1" dirty="0" smtClean="0">
                          <a:latin typeface="Courier New"/>
                          <a:ea typeface="Times New Roman"/>
                          <a:cs typeface="Cambria Math"/>
                        </a:rPr>
                        <a:t>18,16,</a:t>
                      </a:r>
                      <a:r>
                        <a:rPr lang="en-US" sz="1600" b="1" baseline="0" dirty="0" smtClean="0">
                          <a:latin typeface="Courier New"/>
                          <a:ea typeface="Times New Roman"/>
                          <a:cs typeface="Cambria Math"/>
                        </a:rPr>
                        <a:t>7,2,</a:t>
                      </a:r>
                      <a:r>
                        <a:rPr lang="en-US" sz="1600" b="1" dirty="0" smtClean="0">
                          <a:latin typeface="Courier New"/>
                          <a:ea typeface="Times New Roman"/>
                          <a:cs typeface="Cambria Math"/>
                        </a:rPr>
                        <a:t>6,6,6,6,4,14,</a:t>
                      </a:r>
                      <a:r>
                        <a:rPr lang="en-US" sz="1600" b="1" baseline="0" dirty="0" smtClean="0">
                          <a:latin typeface="Courier New"/>
                          <a:ea typeface="Times New Roman"/>
                          <a:cs typeface="Cambria Math"/>
                        </a:rPr>
                        <a:t>3,14,</a:t>
                      </a:r>
                      <a:r>
                        <a:rPr lang="en-US" sz="1600" b="1" dirty="0" smtClean="0">
                          <a:latin typeface="Courier New"/>
                          <a:ea typeface="Times New Roman"/>
                          <a:cs typeface="Cambria Math"/>
                        </a:rPr>
                        <a:t>12,20,12,20]</a:t>
                      </a:r>
                      <a:endParaRPr lang="en-US" sz="1600" b="1" dirty="0">
                        <a:latin typeface="Courier New"/>
                        <a:ea typeface="Times New Roman"/>
                        <a:cs typeface="Cambria Math"/>
                      </a:endParaRP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1" dirty="0">
                          <a:latin typeface="Courier New"/>
                          <a:ea typeface="Times New Roman"/>
                          <a:cs typeface="Cambria Math"/>
                        </a:rPr>
                        <a:t>D</a:t>
                      </a:r>
                      <a:r>
                        <a:rPr lang="en-US" sz="1600" b="1" baseline="-25000" dirty="0">
                          <a:latin typeface="Courier New"/>
                          <a:ea typeface="Times New Roman"/>
                          <a:cs typeface="Cambria Math"/>
                        </a:rPr>
                        <a:t>0</a:t>
                      </a:r>
                      <a:endParaRPr lang="en-US" sz="1600" b="1" dirty="0">
                        <a:latin typeface="Courier New"/>
                        <a:ea typeface="Times New Roman"/>
                        <a:cs typeface="Cambria Math"/>
                      </a:endParaRP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1" dirty="0">
                          <a:latin typeface="Courier New"/>
                          <a:ea typeface="Times New Roman"/>
                          <a:cs typeface="Cambria Math"/>
                        </a:rPr>
                        <a:t>-</a:t>
                      </a: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69971">
                <a:tc>
                  <a:txBody>
                    <a:bodyPr/>
                    <a:lstStyle/>
                    <a:p>
                      <a:pPr marL="0" marR="0" algn="l">
                        <a:lnSpc>
                          <a:spcPct val="100000"/>
                        </a:lnSpc>
                        <a:spcBef>
                          <a:spcPts val="0"/>
                        </a:spcBef>
                        <a:spcAft>
                          <a:spcPts val="0"/>
                        </a:spcAft>
                      </a:pPr>
                      <a:r>
                        <a:rPr lang="en-US" sz="1600" b="1">
                          <a:latin typeface="Courier New"/>
                          <a:ea typeface="Times New Roman"/>
                          <a:cs typeface="Cambria Math"/>
                        </a:rPr>
                        <a:t>1</a:t>
                      </a: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1">
                          <a:latin typeface="Courier New"/>
                          <a:ea typeface="Times New Roman"/>
                          <a:cs typeface="Cambria Math"/>
                        </a:rPr>
                        <a:t>2</a:t>
                      </a:r>
                      <a:r>
                        <a:rPr lang="en-US" sz="1600" b="1" baseline="30000">
                          <a:latin typeface="Courier New"/>
                          <a:ea typeface="Times New Roman"/>
                          <a:cs typeface="Cambria Math"/>
                        </a:rPr>
                        <a:t>1</a:t>
                      </a:r>
                      <a:r>
                        <a:rPr lang="en-US" sz="1600" b="1">
                          <a:latin typeface="Courier New"/>
                          <a:ea typeface="Times New Roman"/>
                          <a:cs typeface="Cambria Math"/>
                        </a:rPr>
                        <a:t> = 2</a:t>
                      </a: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1" dirty="0">
                          <a:latin typeface="Courier New"/>
                          <a:ea typeface="Times New Roman"/>
                          <a:cs typeface="Cambria Math"/>
                        </a:rPr>
                        <a:t>1/2</a:t>
                      </a:r>
                      <a:r>
                        <a:rPr lang="en-US" sz="1600" b="1" baseline="30000" dirty="0">
                          <a:latin typeface="Courier New"/>
                          <a:ea typeface="Times New Roman"/>
                          <a:cs typeface="Cambria Math"/>
                        </a:rPr>
                        <a:t>1</a:t>
                      </a:r>
                      <a:r>
                        <a:rPr lang="en-US" sz="1600" b="1" dirty="0">
                          <a:latin typeface="Courier New"/>
                          <a:ea typeface="Times New Roman"/>
                          <a:cs typeface="Cambria Math"/>
                        </a:rPr>
                        <a:t> = </a:t>
                      </a:r>
                      <a:r>
                        <a:rPr lang="en-US" sz="1600" b="1" dirty="0" smtClean="0">
                          <a:latin typeface="Courier New"/>
                          <a:ea typeface="Times New Roman"/>
                          <a:cs typeface="Cambria Math"/>
                        </a:rPr>
                        <a:t>½</a:t>
                      </a:r>
                      <a:endParaRPr lang="en-US" sz="1600" b="1" dirty="0">
                        <a:latin typeface="Courier New"/>
                        <a:ea typeface="Times New Roman"/>
                        <a:cs typeface="Cambria Math"/>
                      </a:endParaRP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1" dirty="0">
                          <a:latin typeface="Courier New"/>
                          <a:ea typeface="Times New Roman"/>
                          <a:cs typeface="Cambria Math"/>
                        </a:rPr>
                        <a:t>8</a:t>
                      </a: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1">
                          <a:latin typeface="Courier New"/>
                          <a:ea typeface="Times New Roman"/>
                          <a:cs typeface="Cambria Math"/>
                        </a:rPr>
                        <a:t>A</a:t>
                      </a:r>
                      <a:r>
                        <a:rPr lang="en-US" sz="1600" b="1" baseline="-25000">
                          <a:latin typeface="Courier New"/>
                          <a:ea typeface="Times New Roman"/>
                          <a:cs typeface="Cambria Math"/>
                        </a:rPr>
                        <a:t>1</a:t>
                      </a:r>
                      <a:endParaRPr lang="en-US" sz="1600" b="1">
                        <a:latin typeface="Courier New"/>
                        <a:ea typeface="Times New Roman"/>
                        <a:cs typeface="Cambria Math"/>
                      </a:endParaRP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1" dirty="0">
                          <a:latin typeface="Courier New"/>
                          <a:ea typeface="Times New Roman"/>
                          <a:cs typeface="Cambria Math"/>
                        </a:rPr>
                        <a:t>[34</a:t>
                      </a:r>
                      <a:r>
                        <a:rPr lang="en-US" sz="1600" b="1" dirty="0" smtClean="0">
                          <a:latin typeface="Courier New"/>
                          <a:ea typeface="Times New Roman"/>
                          <a:cs typeface="Cambria Math"/>
                        </a:rPr>
                        <a:t>/</a:t>
                      </a:r>
                      <a:r>
                        <a:rPr lang="en-US" sz="1600" b="1" dirty="0" smtClean="0"/>
                        <a:t>√2</a:t>
                      </a:r>
                      <a:r>
                        <a:rPr lang="en-US" sz="1600" b="1" dirty="0" smtClean="0">
                          <a:latin typeface="Courier New"/>
                          <a:ea typeface="Times New Roman"/>
                          <a:cs typeface="Cambria Math"/>
                        </a:rPr>
                        <a:t>, </a:t>
                      </a:r>
                      <a:r>
                        <a:rPr lang="en-US" sz="1600" b="0" dirty="0" smtClean="0"/>
                        <a:t>9</a:t>
                      </a:r>
                      <a:r>
                        <a:rPr lang="en-US" sz="1600" b="1" dirty="0" smtClean="0">
                          <a:latin typeface="Courier New"/>
                          <a:ea typeface="Times New Roman"/>
                          <a:cs typeface="Cambria Math"/>
                        </a:rPr>
                        <a:t>/</a:t>
                      </a:r>
                      <a:r>
                        <a:rPr lang="en-US" sz="1600" b="1" dirty="0" smtClean="0"/>
                        <a:t>√2, </a:t>
                      </a:r>
                      <a:r>
                        <a:rPr lang="en-US" sz="1600" b="1" dirty="0" smtClean="0">
                          <a:latin typeface="Courier New"/>
                          <a:ea typeface="Times New Roman"/>
                          <a:cs typeface="Cambria Math"/>
                        </a:rPr>
                        <a:t>12/</a:t>
                      </a:r>
                      <a:r>
                        <a:rPr lang="en-US" sz="1600" b="1" dirty="0" smtClean="0"/>
                        <a:t>√2</a:t>
                      </a:r>
                      <a:r>
                        <a:rPr lang="en-US" sz="1600" b="1" dirty="0" smtClean="0">
                          <a:latin typeface="Courier New"/>
                          <a:ea typeface="Times New Roman"/>
                          <a:cs typeface="Cambria Math"/>
                        </a:rPr>
                        <a:t>, 12/</a:t>
                      </a:r>
                      <a:r>
                        <a:rPr lang="en-US" sz="1600" b="1" dirty="0" smtClean="0"/>
                        <a:t>√2</a:t>
                      </a:r>
                      <a:r>
                        <a:rPr lang="en-US" sz="1600" b="1" dirty="0" smtClean="0">
                          <a:latin typeface="Courier New"/>
                          <a:ea typeface="Times New Roman"/>
                          <a:cs typeface="Cambria Math"/>
                        </a:rPr>
                        <a:t>, 18/</a:t>
                      </a:r>
                      <a:r>
                        <a:rPr lang="en-US" sz="1600" b="1" dirty="0" smtClean="0"/>
                        <a:t>√2, </a:t>
                      </a:r>
                      <a:r>
                        <a:rPr lang="en-US" sz="1600" b="1" dirty="0" smtClean="0">
                          <a:latin typeface="Courier New"/>
                          <a:ea typeface="Times New Roman"/>
                          <a:cs typeface="Cambria Math"/>
                        </a:rPr>
                        <a:t>17/</a:t>
                      </a:r>
                      <a:r>
                        <a:rPr lang="en-US" sz="1600" b="1" dirty="0" smtClean="0"/>
                        <a:t>√2,</a:t>
                      </a:r>
                      <a:r>
                        <a:rPr lang="en-US" sz="1600" b="1" dirty="0" smtClean="0">
                          <a:latin typeface="Courier New"/>
                          <a:ea typeface="Times New Roman"/>
                          <a:cs typeface="Cambria Math"/>
                        </a:rPr>
                        <a:t> </a:t>
                      </a:r>
                      <a:r>
                        <a:rPr lang="en-US" sz="1600" b="1" dirty="0">
                          <a:latin typeface="Courier New"/>
                          <a:ea typeface="Times New Roman"/>
                          <a:cs typeface="Cambria Math"/>
                        </a:rPr>
                        <a:t>32</a:t>
                      </a:r>
                      <a:r>
                        <a:rPr lang="en-US" sz="1600" b="1" dirty="0" smtClean="0">
                          <a:latin typeface="Courier New"/>
                          <a:ea typeface="Times New Roman"/>
                          <a:cs typeface="Cambria Math"/>
                        </a:rPr>
                        <a:t>/</a:t>
                      </a:r>
                      <a:r>
                        <a:rPr lang="en-US" sz="1600" b="1" dirty="0" smtClean="0"/>
                        <a:t>√2</a:t>
                      </a:r>
                      <a:r>
                        <a:rPr lang="en-US" sz="1600" b="1" dirty="0" smtClean="0">
                          <a:latin typeface="Courier New"/>
                          <a:ea typeface="Times New Roman"/>
                          <a:cs typeface="Cambria Math"/>
                        </a:rPr>
                        <a:t>, 32/</a:t>
                      </a:r>
                      <a:r>
                        <a:rPr lang="en-US" sz="1600" b="1" dirty="0" smtClean="0"/>
                        <a:t>√2]</a:t>
                      </a:r>
                      <a:endParaRPr lang="en-US" sz="1600" b="1" dirty="0">
                        <a:latin typeface="Courier New"/>
                        <a:ea typeface="Times New Roman"/>
                        <a:cs typeface="Cambria Math"/>
                      </a:endParaRP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1" dirty="0">
                          <a:latin typeface="Courier New"/>
                          <a:ea typeface="Times New Roman"/>
                          <a:cs typeface="Cambria Math"/>
                        </a:rPr>
                        <a:t>D</a:t>
                      </a:r>
                      <a:r>
                        <a:rPr lang="en-US" sz="1600" b="1" baseline="-25000" dirty="0">
                          <a:latin typeface="Courier New"/>
                          <a:ea typeface="Times New Roman"/>
                          <a:cs typeface="Cambria Math"/>
                        </a:rPr>
                        <a:t>1</a:t>
                      </a:r>
                      <a:endParaRPr lang="en-US" sz="1600" b="1" dirty="0">
                        <a:latin typeface="Courier New"/>
                        <a:ea typeface="Times New Roman"/>
                        <a:cs typeface="Cambria Math"/>
                      </a:endParaRP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0" dirty="0">
                          <a:latin typeface="Courier New"/>
                          <a:ea typeface="Times New Roman"/>
                          <a:cs typeface="Cambria Math"/>
                        </a:rPr>
                        <a:t>[2</a:t>
                      </a:r>
                      <a:r>
                        <a:rPr lang="en-US" sz="1600" b="0" dirty="0" smtClean="0">
                          <a:latin typeface="Courier New"/>
                          <a:ea typeface="Times New Roman"/>
                          <a:cs typeface="Cambria Math"/>
                        </a:rPr>
                        <a:t>/</a:t>
                      </a:r>
                      <a:r>
                        <a:rPr lang="en-US" sz="1600" b="0" dirty="0" smtClean="0"/>
                        <a:t>√2</a:t>
                      </a:r>
                      <a:r>
                        <a:rPr lang="en-US" sz="1600" b="0" dirty="0" smtClean="0">
                          <a:latin typeface="Courier New"/>
                          <a:ea typeface="Times New Roman"/>
                          <a:cs typeface="Cambria Math"/>
                        </a:rPr>
                        <a:t>, </a:t>
                      </a:r>
                      <a:r>
                        <a:rPr lang="en-US" sz="1600" b="0" dirty="0" smtClean="0">
                          <a:latin typeface="Courier New"/>
                        </a:rPr>
                        <a:t>5</a:t>
                      </a:r>
                      <a:r>
                        <a:rPr lang="en-US" sz="1600" b="0" dirty="0" smtClean="0">
                          <a:latin typeface="Courier New"/>
                          <a:ea typeface="Times New Roman"/>
                          <a:cs typeface="Cambria Math"/>
                        </a:rPr>
                        <a:t>/</a:t>
                      </a:r>
                      <a:r>
                        <a:rPr lang="en-US" sz="1600" b="0" dirty="0" smtClean="0"/>
                        <a:t>√2, </a:t>
                      </a:r>
                    </a:p>
                    <a:p>
                      <a:pPr marL="0" marR="0" algn="l">
                        <a:lnSpc>
                          <a:spcPct val="100000"/>
                        </a:lnSpc>
                        <a:spcBef>
                          <a:spcPts val="0"/>
                        </a:spcBef>
                        <a:spcAft>
                          <a:spcPts val="0"/>
                        </a:spcAft>
                      </a:pPr>
                      <a:r>
                        <a:rPr lang="en-US" sz="1600" b="0" dirty="0" smtClean="0">
                          <a:latin typeface="Courier New"/>
                          <a:ea typeface="Times New Roman"/>
                          <a:cs typeface="Cambria Math"/>
                        </a:rPr>
                        <a:t>0,0, -10/</a:t>
                      </a:r>
                      <a:r>
                        <a:rPr lang="en-US" sz="1600" b="0" dirty="0" smtClean="0"/>
                        <a:t>√2, </a:t>
                      </a:r>
                    </a:p>
                    <a:p>
                      <a:pPr marL="0" marR="0" algn="l">
                        <a:lnSpc>
                          <a:spcPct val="100000"/>
                        </a:lnSpc>
                        <a:spcBef>
                          <a:spcPts val="0"/>
                        </a:spcBef>
                        <a:spcAft>
                          <a:spcPts val="0"/>
                        </a:spcAft>
                      </a:pPr>
                      <a:r>
                        <a:rPr lang="en-US" sz="1600" b="0" dirty="0" smtClean="0">
                          <a:latin typeface="Courier New"/>
                        </a:rPr>
                        <a:t>-11</a:t>
                      </a:r>
                      <a:r>
                        <a:rPr lang="en-US" sz="1600" b="0" dirty="0" smtClean="0">
                          <a:latin typeface="Courier New"/>
                          <a:ea typeface="Times New Roman"/>
                          <a:cs typeface="Cambria Math"/>
                        </a:rPr>
                        <a:t>/</a:t>
                      </a:r>
                      <a:r>
                        <a:rPr lang="en-US" sz="1600" b="0" dirty="0" smtClean="0"/>
                        <a:t>√2, </a:t>
                      </a:r>
                    </a:p>
                    <a:p>
                      <a:pPr marL="0" marR="0" algn="l">
                        <a:lnSpc>
                          <a:spcPct val="100000"/>
                        </a:lnSpc>
                        <a:spcBef>
                          <a:spcPts val="0"/>
                        </a:spcBef>
                        <a:spcAft>
                          <a:spcPts val="0"/>
                        </a:spcAft>
                      </a:pPr>
                      <a:r>
                        <a:rPr lang="en-US" sz="1600" b="0" dirty="0" smtClean="0">
                          <a:latin typeface="Courier New"/>
                          <a:ea typeface="Times New Roman"/>
                          <a:cs typeface="Cambria Math"/>
                        </a:rPr>
                        <a:t>-8/</a:t>
                      </a:r>
                      <a:r>
                        <a:rPr lang="en-US" sz="1600" b="0" dirty="0" smtClean="0"/>
                        <a:t>√2</a:t>
                      </a:r>
                      <a:r>
                        <a:rPr lang="en-US" sz="1600" b="0" dirty="0" smtClean="0">
                          <a:latin typeface="Courier New"/>
                          <a:ea typeface="Times New Roman"/>
                          <a:cs typeface="Cambria Math"/>
                        </a:rPr>
                        <a:t>,</a:t>
                      </a:r>
                    </a:p>
                    <a:p>
                      <a:pPr marL="0" marR="0" algn="l">
                        <a:lnSpc>
                          <a:spcPct val="100000"/>
                        </a:lnSpc>
                        <a:spcBef>
                          <a:spcPts val="0"/>
                        </a:spcBef>
                        <a:spcAft>
                          <a:spcPts val="0"/>
                        </a:spcAft>
                      </a:pPr>
                      <a:r>
                        <a:rPr lang="en-US" sz="1600" b="0" dirty="0" smtClean="0">
                          <a:latin typeface="Courier New"/>
                          <a:ea typeface="Times New Roman"/>
                          <a:cs typeface="Cambria Math"/>
                        </a:rPr>
                        <a:t>-8/</a:t>
                      </a:r>
                      <a:r>
                        <a:rPr lang="en-US" sz="1600" b="0" dirty="0" smtClean="0"/>
                        <a:t>√2</a:t>
                      </a:r>
                      <a:r>
                        <a:rPr lang="en-US" sz="1600" b="0" dirty="0" smtClean="0">
                          <a:latin typeface="Courier New"/>
                          <a:ea typeface="Times New Roman"/>
                          <a:cs typeface="Cambria Math"/>
                        </a:rPr>
                        <a:t>]</a:t>
                      </a:r>
                      <a:endParaRPr lang="en-US" sz="1600" b="0" dirty="0">
                        <a:latin typeface="Courier New"/>
                        <a:ea typeface="Times New Roman"/>
                        <a:cs typeface="Cambria Math"/>
                      </a:endParaRP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4986">
                <a:tc>
                  <a:txBody>
                    <a:bodyPr/>
                    <a:lstStyle/>
                    <a:p>
                      <a:pPr marL="0" marR="0" algn="l">
                        <a:lnSpc>
                          <a:spcPct val="100000"/>
                        </a:lnSpc>
                        <a:spcBef>
                          <a:spcPts val="0"/>
                        </a:spcBef>
                        <a:spcAft>
                          <a:spcPts val="0"/>
                        </a:spcAft>
                      </a:pPr>
                      <a:r>
                        <a:rPr lang="en-US" sz="1600" b="1">
                          <a:latin typeface="Courier New"/>
                          <a:ea typeface="Times New Roman"/>
                          <a:cs typeface="Cambria Math"/>
                        </a:rPr>
                        <a:t>2</a:t>
                      </a: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1">
                          <a:latin typeface="Courier New"/>
                          <a:ea typeface="Times New Roman"/>
                          <a:cs typeface="Cambria Math"/>
                        </a:rPr>
                        <a:t>2</a:t>
                      </a:r>
                      <a:r>
                        <a:rPr lang="en-US" sz="1600" b="1" baseline="30000">
                          <a:latin typeface="Courier New"/>
                          <a:ea typeface="Times New Roman"/>
                          <a:cs typeface="Cambria Math"/>
                        </a:rPr>
                        <a:t>2</a:t>
                      </a:r>
                      <a:r>
                        <a:rPr lang="en-US" sz="1600" b="1">
                          <a:latin typeface="Courier New"/>
                          <a:ea typeface="Times New Roman"/>
                          <a:cs typeface="Cambria Math"/>
                        </a:rPr>
                        <a:t> = 4</a:t>
                      </a: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1">
                          <a:latin typeface="Courier New"/>
                          <a:ea typeface="Times New Roman"/>
                          <a:cs typeface="Cambria Math"/>
                        </a:rPr>
                        <a:t>1/2</a:t>
                      </a:r>
                      <a:r>
                        <a:rPr lang="en-US" sz="1600" b="1" baseline="30000">
                          <a:latin typeface="Courier New"/>
                          <a:ea typeface="Times New Roman"/>
                          <a:cs typeface="Cambria Math"/>
                        </a:rPr>
                        <a:t>2 </a:t>
                      </a:r>
                      <a:r>
                        <a:rPr lang="en-US" sz="1600" b="1">
                          <a:latin typeface="Courier New"/>
                          <a:ea typeface="Times New Roman"/>
                          <a:cs typeface="Cambria Math"/>
                        </a:rPr>
                        <a:t>= 1/4</a:t>
                      </a: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1" dirty="0">
                          <a:latin typeface="Courier New"/>
                          <a:ea typeface="Times New Roman"/>
                          <a:cs typeface="Cambria Math"/>
                        </a:rPr>
                        <a:t>4</a:t>
                      </a: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1">
                          <a:latin typeface="Courier New"/>
                          <a:ea typeface="Times New Roman"/>
                          <a:cs typeface="Cambria Math"/>
                        </a:rPr>
                        <a:t>A</a:t>
                      </a:r>
                      <a:r>
                        <a:rPr lang="en-US" sz="1600" b="1" baseline="-25000">
                          <a:latin typeface="Courier New"/>
                          <a:ea typeface="Times New Roman"/>
                          <a:cs typeface="Cambria Math"/>
                        </a:rPr>
                        <a:t>2</a:t>
                      </a:r>
                      <a:endParaRPr lang="en-US" sz="1600" b="1">
                        <a:latin typeface="Courier New"/>
                        <a:ea typeface="Times New Roman"/>
                        <a:cs typeface="Cambria Math"/>
                      </a:endParaRP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1" dirty="0" smtClean="0">
                          <a:latin typeface="Courier New"/>
                          <a:ea typeface="Times New Roman"/>
                          <a:cs typeface="Cambria Math"/>
                        </a:rPr>
                        <a:t>[43/2, 12, 35/2, 32]</a:t>
                      </a:r>
                      <a:endParaRPr lang="en-US" sz="1600" b="1" dirty="0">
                        <a:latin typeface="Courier New"/>
                        <a:ea typeface="Times New Roman"/>
                        <a:cs typeface="Cambria Math"/>
                      </a:endParaRP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1">
                          <a:latin typeface="Courier New"/>
                          <a:ea typeface="Times New Roman"/>
                          <a:cs typeface="Cambria Math"/>
                        </a:rPr>
                        <a:t>D</a:t>
                      </a:r>
                      <a:r>
                        <a:rPr lang="en-US" sz="1600" b="1" baseline="-25000">
                          <a:latin typeface="Courier New"/>
                          <a:ea typeface="Times New Roman"/>
                          <a:cs typeface="Cambria Math"/>
                        </a:rPr>
                        <a:t>2</a:t>
                      </a:r>
                      <a:endParaRPr lang="en-US" sz="1600" b="1">
                        <a:latin typeface="Courier New"/>
                        <a:ea typeface="Times New Roman"/>
                        <a:cs typeface="Cambria Math"/>
                      </a:endParaRP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0" dirty="0" smtClean="0">
                          <a:latin typeface="Courier New"/>
                          <a:ea typeface="Times New Roman"/>
                          <a:cs typeface="Cambria Math"/>
                        </a:rPr>
                        <a:t>[2</a:t>
                      </a:r>
                      <a:r>
                        <a:rPr lang="en-US" sz="1600" b="0" dirty="0" smtClean="0">
                          <a:latin typeface="Courier New"/>
                        </a:rPr>
                        <a:t>5</a:t>
                      </a:r>
                      <a:r>
                        <a:rPr lang="en-US" sz="1600" b="0" dirty="0" smtClean="0">
                          <a:latin typeface="Courier New"/>
                          <a:ea typeface="Times New Roman"/>
                          <a:cs typeface="Cambria Math"/>
                        </a:rPr>
                        <a:t>/</a:t>
                      </a:r>
                      <a:r>
                        <a:rPr lang="en-US" sz="1600" b="0" dirty="0" smtClean="0"/>
                        <a:t>√2, 0</a:t>
                      </a:r>
                      <a:r>
                        <a:rPr lang="en-US" sz="1600" b="0" dirty="0" smtClean="0">
                          <a:latin typeface="Courier New"/>
                          <a:ea typeface="Times New Roman"/>
                          <a:cs typeface="Cambria Math"/>
                        </a:rPr>
                        <a:t>, 1/</a:t>
                      </a:r>
                      <a:r>
                        <a:rPr lang="en-US" sz="1600" b="0" dirty="0" smtClean="0"/>
                        <a:t>√2,</a:t>
                      </a:r>
                      <a:r>
                        <a:rPr lang="en-US" sz="1600" b="0" dirty="0" smtClean="0">
                          <a:latin typeface="Courier New"/>
                          <a:ea typeface="Times New Roman"/>
                          <a:cs typeface="Cambria Math"/>
                        </a:rPr>
                        <a:t> </a:t>
                      </a:r>
                      <a:r>
                        <a:rPr lang="en-US" sz="1600" b="0" dirty="0">
                          <a:latin typeface="Courier New"/>
                          <a:ea typeface="Times New Roman"/>
                          <a:cs typeface="Cambria Math"/>
                        </a:rPr>
                        <a:t>0</a:t>
                      </a:r>
                      <a:r>
                        <a:rPr lang="en-US" sz="1600" b="0" dirty="0" smtClean="0">
                          <a:latin typeface="Courier New"/>
                          <a:ea typeface="Times New Roman"/>
                          <a:cs typeface="Cambria Math"/>
                        </a:rPr>
                        <a:t>]</a:t>
                      </a:r>
                      <a:endParaRPr lang="en-US" sz="1600" b="0" dirty="0">
                        <a:latin typeface="Courier New"/>
                        <a:ea typeface="Times New Roman"/>
                        <a:cs typeface="Cambria Math"/>
                      </a:endParaRP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4986">
                <a:tc>
                  <a:txBody>
                    <a:bodyPr/>
                    <a:lstStyle/>
                    <a:p>
                      <a:pPr marL="0" marR="0" algn="l">
                        <a:lnSpc>
                          <a:spcPct val="100000"/>
                        </a:lnSpc>
                        <a:spcBef>
                          <a:spcPts val="0"/>
                        </a:spcBef>
                        <a:spcAft>
                          <a:spcPts val="0"/>
                        </a:spcAft>
                      </a:pPr>
                      <a:r>
                        <a:rPr lang="en-US" sz="1600" b="1">
                          <a:latin typeface="Courier New"/>
                          <a:ea typeface="Times New Roman"/>
                          <a:cs typeface="Cambria Math"/>
                        </a:rPr>
                        <a:t>3</a:t>
                      </a: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1">
                          <a:latin typeface="Courier New"/>
                          <a:ea typeface="Times New Roman"/>
                          <a:cs typeface="Cambria Math"/>
                        </a:rPr>
                        <a:t>2</a:t>
                      </a:r>
                      <a:r>
                        <a:rPr lang="en-US" sz="1600" b="1" baseline="30000">
                          <a:latin typeface="Courier New"/>
                          <a:ea typeface="Times New Roman"/>
                          <a:cs typeface="Cambria Math"/>
                        </a:rPr>
                        <a:t>3</a:t>
                      </a:r>
                      <a:r>
                        <a:rPr lang="en-US" sz="1600" b="1">
                          <a:latin typeface="Courier New"/>
                          <a:ea typeface="Times New Roman"/>
                          <a:cs typeface="Cambria Math"/>
                        </a:rPr>
                        <a:t> = 8</a:t>
                      </a: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1">
                          <a:latin typeface="Courier New"/>
                          <a:ea typeface="Times New Roman"/>
                          <a:cs typeface="Cambria Math"/>
                        </a:rPr>
                        <a:t>1/2</a:t>
                      </a:r>
                      <a:r>
                        <a:rPr lang="en-US" sz="1600" b="1" baseline="30000">
                          <a:latin typeface="Courier New"/>
                          <a:ea typeface="Times New Roman"/>
                          <a:cs typeface="Cambria Math"/>
                        </a:rPr>
                        <a:t>3</a:t>
                      </a:r>
                      <a:r>
                        <a:rPr lang="en-US" sz="1600" b="1">
                          <a:latin typeface="Courier New"/>
                          <a:ea typeface="Times New Roman"/>
                          <a:cs typeface="Cambria Math"/>
                        </a:rPr>
                        <a:t> = 1/8</a:t>
                      </a: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1" dirty="0">
                          <a:latin typeface="Courier New"/>
                          <a:ea typeface="Times New Roman"/>
                          <a:cs typeface="Cambria Math"/>
                        </a:rPr>
                        <a:t>2</a:t>
                      </a: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1">
                          <a:latin typeface="Courier New"/>
                          <a:ea typeface="Times New Roman"/>
                          <a:cs typeface="Cambria Math"/>
                        </a:rPr>
                        <a:t>A</a:t>
                      </a:r>
                      <a:r>
                        <a:rPr lang="en-US" sz="1600" b="1" baseline="-25000">
                          <a:latin typeface="Courier New"/>
                          <a:ea typeface="Times New Roman"/>
                          <a:cs typeface="Cambria Math"/>
                        </a:rPr>
                        <a:t>3</a:t>
                      </a:r>
                      <a:endParaRPr lang="en-US" sz="1600" b="1">
                        <a:latin typeface="Courier New"/>
                        <a:ea typeface="Times New Roman"/>
                        <a:cs typeface="Cambria Math"/>
                      </a:endParaRP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1" dirty="0" smtClean="0">
                          <a:latin typeface="Courier New"/>
                          <a:ea typeface="Times New Roman"/>
                          <a:cs typeface="Cambria Math"/>
                        </a:rPr>
                        <a:t>[67/2</a:t>
                      </a:r>
                      <a:r>
                        <a:rPr lang="en-US" sz="1600" b="0" dirty="0" smtClean="0"/>
                        <a:t>√2, 99</a:t>
                      </a:r>
                      <a:r>
                        <a:rPr lang="en-US" sz="1600" b="0" dirty="0" smtClean="0">
                          <a:latin typeface="Courier New"/>
                          <a:ea typeface="Times New Roman"/>
                          <a:cs typeface="Cambria Math"/>
                        </a:rPr>
                        <a:t>/2</a:t>
                      </a:r>
                      <a:r>
                        <a:rPr lang="en-US" sz="1600" b="0" dirty="0" smtClean="0"/>
                        <a:t>√2</a:t>
                      </a:r>
                      <a:r>
                        <a:rPr lang="en-US" sz="1600" b="1" dirty="0" smtClean="0">
                          <a:latin typeface="Courier New"/>
                          <a:ea typeface="Times New Roman"/>
                          <a:cs typeface="Cambria Math"/>
                        </a:rPr>
                        <a:t>]</a:t>
                      </a:r>
                      <a:endParaRPr lang="en-US" sz="1600" b="1" dirty="0">
                        <a:latin typeface="Courier New"/>
                        <a:ea typeface="Times New Roman"/>
                        <a:cs typeface="Cambria Math"/>
                      </a:endParaRP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1">
                          <a:latin typeface="Courier New"/>
                          <a:ea typeface="Times New Roman"/>
                          <a:cs typeface="Cambria Math"/>
                        </a:rPr>
                        <a:t>D</a:t>
                      </a:r>
                      <a:r>
                        <a:rPr lang="en-US" sz="1600" b="1" baseline="-25000">
                          <a:latin typeface="Courier New"/>
                          <a:ea typeface="Times New Roman"/>
                          <a:cs typeface="Cambria Math"/>
                        </a:rPr>
                        <a:t>3</a:t>
                      </a:r>
                      <a:endParaRPr lang="en-US" sz="1600" b="1">
                        <a:latin typeface="Courier New"/>
                        <a:ea typeface="Times New Roman"/>
                        <a:cs typeface="Cambria Math"/>
                      </a:endParaRP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0" dirty="0" smtClean="0">
                          <a:latin typeface="Courier New"/>
                          <a:ea typeface="Times New Roman"/>
                          <a:cs typeface="Cambria Math"/>
                        </a:rPr>
                        <a:t>[19∕2</a:t>
                      </a:r>
                      <a:r>
                        <a:rPr lang="en-US" sz="1600" b="0" dirty="0" smtClean="0"/>
                        <a:t>√2, -2</a:t>
                      </a:r>
                      <a:r>
                        <a:rPr lang="en-US" sz="1600" b="0" dirty="0" smtClean="0">
                          <a:latin typeface="Courier New"/>
                          <a:ea typeface="Times New Roman"/>
                          <a:cs typeface="Cambria Math"/>
                        </a:rPr>
                        <a:t>9∕2</a:t>
                      </a:r>
                      <a:r>
                        <a:rPr lang="en-US" sz="1600" b="0" dirty="0" smtClean="0"/>
                        <a:t>√2</a:t>
                      </a:r>
                      <a:r>
                        <a:rPr lang="en-US" sz="1600" b="0" dirty="0">
                          <a:latin typeface="Courier New"/>
                          <a:ea typeface="Times New Roman"/>
                          <a:cs typeface="Cambria Math"/>
                        </a:rPr>
                        <a:t> ]</a:t>
                      </a: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4986">
                <a:tc>
                  <a:txBody>
                    <a:bodyPr/>
                    <a:lstStyle/>
                    <a:p>
                      <a:pPr marL="0" marR="0" algn="l">
                        <a:lnSpc>
                          <a:spcPct val="100000"/>
                        </a:lnSpc>
                        <a:spcBef>
                          <a:spcPts val="0"/>
                        </a:spcBef>
                        <a:spcAft>
                          <a:spcPts val="0"/>
                        </a:spcAft>
                      </a:pPr>
                      <a:r>
                        <a:rPr lang="en-US" sz="1600" b="1" dirty="0">
                          <a:latin typeface="Courier New"/>
                          <a:ea typeface="Times New Roman"/>
                          <a:cs typeface="Cambria Math"/>
                        </a:rPr>
                        <a:t>4</a:t>
                      </a: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1" dirty="0" smtClean="0">
                          <a:latin typeface="Courier New"/>
                          <a:ea typeface="Times New Roman"/>
                          <a:cs typeface="Cambria Math"/>
                        </a:rPr>
                        <a:t>2</a:t>
                      </a:r>
                      <a:r>
                        <a:rPr lang="en-US" sz="1600" b="1" baseline="30000" dirty="0" smtClean="0">
                          <a:latin typeface="Courier New"/>
                          <a:ea typeface="Times New Roman"/>
                          <a:cs typeface="Cambria Math"/>
                        </a:rPr>
                        <a:t>4</a:t>
                      </a:r>
                      <a:r>
                        <a:rPr lang="en-US" sz="1600" b="1" dirty="0" smtClean="0">
                          <a:latin typeface="Courier New"/>
                          <a:ea typeface="Times New Roman"/>
                          <a:cs typeface="Cambria Math"/>
                        </a:rPr>
                        <a:t> </a:t>
                      </a:r>
                      <a:r>
                        <a:rPr lang="en-US" sz="1600" b="1" dirty="0">
                          <a:latin typeface="Courier New"/>
                          <a:ea typeface="Times New Roman"/>
                          <a:cs typeface="Cambria Math"/>
                        </a:rPr>
                        <a:t>= </a:t>
                      </a:r>
                      <a:r>
                        <a:rPr lang="en-US" sz="1600" b="1" dirty="0" smtClean="0">
                          <a:latin typeface="Courier New"/>
                          <a:ea typeface="Times New Roman"/>
                          <a:cs typeface="Cambria Math"/>
                        </a:rPr>
                        <a:t>16</a:t>
                      </a:r>
                      <a:endParaRPr lang="en-US" sz="1600" b="1" dirty="0">
                        <a:latin typeface="Courier New"/>
                        <a:ea typeface="Times New Roman"/>
                        <a:cs typeface="Cambria Math"/>
                      </a:endParaRP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1" dirty="0" smtClean="0">
                          <a:latin typeface="Courier New"/>
                          <a:ea typeface="Times New Roman"/>
                          <a:cs typeface="Cambria Math"/>
                        </a:rPr>
                        <a:t>1/2</a:t>
                      </a:r>
                      <a:r>
                        <a:rPr lang="en-US" sz="1600" b="1" baseline="30000" dirty="0" smtClean="0">
                          <a:latin typeface="Courier New"/>
                          <a:ea typeface="Times New Roman"/>
                          <a:cs typeface="Cambria Math"/>
                        </a:rPr>
                        <a:t>4</a:t>
                      </a:r>
                      <a:r>
                        <a:rPr lang="en-US" sz="1600" b="1" dirty="0" smtClean="0">
                          <a:latin typeface="Courier New"/>
                          <a:ea typeface="Times New Roman"/>
                          <a:cs typeface="Cambria Math"/>
                        </a:rPr>
                        <a:t> </a:t>
                      </a:r>
                      <a:r>
                        <a:rPr lang="en-US" sz="1600" b="1" dirty="0">
                          <a:latin typeface="Courier New"/>
                          <a:ea typeface="Times New Roman"/>
                          <a:cs typeface="Cambria Math"/>
                        </a:rPr>
                        <a:t>= </a:t>
                      </a:r>
                      <a:r>
                        <a:rPr lang="en-US" sz="1600" b="1" dirty="0" smtClean="0">
                          <a:latin typeface="Courier New"/>
                          <a:ea typeface="Times New Roman"/>
                          <a:cs typeface="Cambria Math"/>
                        </a:rPr>
                        <a:t>1/16</a:t>
                      </a:r>
                      <a:endParaRPr lang="en-US" sz="1600" b="1" dirty="0">
                        <a:latin typeface="Courier New"/>
                        <a:ea typeface="Times New Roman"/>
                        <a:cs typeface="Cambria Math"/>
                      </a:endParaRP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1" dirty="0" smtClean="0">
                          <a:latin typeface="Courier New"/>
                          <a:ea typeface="Times New Roman"/>
                          <a:cs typeface="Cambria Math"/>
                        </a:rPr>
                        <a:t>1</a:t>
                      </a:r>
                      <a:endParaRPr lang="en-US" sz="1600" b="1" dirty="0">
                        <a:latin typeface="Courier New"/>
                        <a:ea typeface="Times New Roman"/>
                        <a:cs typeface="Cambria Math"/>
                      </a:endParaRP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1" dirty="0" smtClean="0">
                          <a:latin typeface="Courier New"/>
                          <a:ea typeface="Times New Roman"/>
                          <a:cs typeface="Cambria Math"/>
                        </a:rPr>
                        <a:t>A</a:t>
                      </a:r>
                      <a:r>
                        <a:rPr lang="en-US" sz="1600" b="1" baseline="-25000" dirty="0" smtClean="0">
                          <a:latin typeface="Courier New"/>
                          <a:ea typeface="Times New Roman"/>
                          <a:cs typeface="Cambria Math"/>
                        </a:rPr>
                        <a:t>4</a:t>
                      </a:r>
                      <a:endParaRPr lang="en-US" sz="1600" b="1" dirty="0">
                        <a:latin typeface="Courier New"/>
                        <a:ea typeface="Times New Roman"/>
                        <a:cs typeface="Cambria Math"/>
                      </a:endParaRP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1" dirty="0" smtClean="0">
                          <a:latin typeface="Courier New"/>
                          <a:ea typeface="Times New Roman"/>
                          <a:cs typeface="Cambria Math"/>
                        </a:rPr>
                        <a:t>[166/4]</a:t>
                      </a:r>
                      <a:endParaRPr lang="en-US" sz="1600" b="1" dirty="0">
                        <a:latin typeface="Courier New"/>
                        <a:ea typeface="Times New Roman"/>
                        <a:cs typeface="Cambria Math"/>
                      </a:endParaRP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1">
                          <a:latin typeface="Courier New"/>
                          <a:ea typeface="Times New Roman"/>
                          <a:cs typeface="Cambria Math"/>
                        </a:rPr>
                        <a:t>D</a:t>
                      </a:r>
                      <a:r>
                        <a:rPr lang="en-US" sz="1600" b="1" baseline="-25000">
                          <a:latin typeface="Courier New"/>
                          <a:ea typeface="Times New Roman"/>
                          <a:cs typeface="Cambria Math"/>
                        </a:rPr>
                        <a:t>3</a:t>
                      </a:r>
                      <a:endParaRPr lang="en-US" sz="1600" b="1">
                        <a:latin typeface="Courier New"/>
                        <a:ea typeface="Times New Roman"/>
                        <a:cs typeface="Cambria Math"/>
                      </a:endParaRP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600" b="0" dirty="0" smtClean="0">
                          <a:latin typeface="Courier New"/>
                          <a:ea typeface="Times New Roman"/>
                          <a:cs typeface="Cambria Math"/>
                        </a:rPr>
                        <a:t>[</a:t>
                      </a:r>
                      <a:r>
                        <a:rPr lang="en-US" sz="1600" b="0" dirty="0" smtClean="0"/>
                        <a:t> -32</a:t>
                      </a:r>
                      <a:r>
                        <a:rPr lang="en-US" sz="1600" b="0" dirty="0" smtClean="0">
                          <a:latin typeface="Courier New"/>
                          <a:ea typeface="Times New Roman"/>
                          <a:cs typeface="Cambria Math"/>
                        </a:rPr>
                        <a:t>∕4</a:t>
                      </a:r>
                      <a:r>
                        <a:rPr lang="en-US" sz="1600" b="0" dirty="0">
                          <a:latin typeface="Courier New"/>
                          <a:ea typeface="Times New Roman"/>
                          <a:cs typeface="Cambria Math"/>
                        </a:rPr>
                        <a:t> ]</a:t>
                      </a:r>
                    </a:p>
                  </a:txBody>
                  <a:tcPr marL="11862" marR="118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45417" name="Picture 9"/>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0"/>
            <a:ext cx="190500" cy="285750"/>
          </a:xfrm>
          <a:prstGeom prst="rect">
            <a:avLst/>
          </a:prstGeom>
          <a:noFill/>
        </p:spPr>
      </p:pic>
      <p:pic>
        <p:nvPicPr>
          <p:cNvPr id="145416" name="Picture 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0"/>
            <a:ext cx="190500" cy="285750"/>
          </a:xfrm>
          <a:prstGeom prst="rect">
            <a:avLst/>
          </a:prstGeom>
          <a:noFill/>
        </p:spPr>
      </p:pic>
      <p:pic>
        <p:nvPicPr>
          <p:cNvPr id="145415"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0"/>
            <a:ext cx="190500" cy="285750"/>
          </a:xfrm>
          <a:prstGeom prst="rect">
            <a:avLst/>
          </a:prstGeom>
          <a:noFill/>
        </p:spPr>
      </p:pic>
      <p:pic>
        <p:nvPicPr>
          <p:cNvPr id="145414"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0"/>
            <a:ext cx="190500" cy="285750"/>
          </a:xfrm>
          <a:prstGeom prst="rect">
            <a:avLst/>
          </a:prstGeom>
          <a:noFill/>
        </p:spPr>
      </p:pic>
      <p:pic>
        <p:nvPicPr>
          <p:cNvPr id="145413"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0"/>
            <a:ext cx="190500" cy="285750"/>
          </a:xfrm>
          <a:prstGeom prst="rect">
            <a:avLst/>
          </a:prstGeom>
          <a:noFill/>
        </p:spPr>
      </p:pic>
      <p:pic>
        <p:nvPicPr>
          <p:cNvPr id="145412"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0"/>
            <a:ext cx="190500" cy="285750"/>
          </a:xfrm>
          <a:prstGeom prst="rect">
            <a:avLst/>
          </a:prstGeom>
          <a:noFill/>
        </p:spPr>
      </p:pic>
      <p:pic>
        <p:nvPicPr>
          <p:cNvPr id="145411"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0"/>
            <a:ext cx="190500" cy="285750"/>
          </a:xfrm>
          <a:prstGeom prst="rect">
            <a:avLst/>
          </a:prstGeom>
          <a:noFill/>
        </p:spPr>
      </p:pic>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n-US" dirty="0" smtClean="0"/>
              <a:t/>
            </a:r>
            <a:br>
              <a:rPr lang="en-US" dirty="0" smtClean="0"/>
            </a:br>
            <a:r>
              <a:rPr lang="en-US" dirty="0" smtClean="0"/>
              <a:t>Literature Review -</a:t>
            </a:r>
            <a:r>
              <a:rPr lang="en-IN" sz="4000" dirty="0" smtClean="0"/>
              <a:t> STRs</a:t>
            </a:r>
            <a:r>
              <a:rPr lang="en-US" sz="4000" dirty="0" smtClean="0"/>
              <a:t/>
            </a:r>
            <a:br>
              <a:rPr lang="en-US" sz="4000" dirty="0" smtClean="0"/>
            </a:br>
            <a:endParaRPr lang="en-US" sz="4000" dirty="0"/>
          </a:p>
        </p:txBody>
      </p:sp>
      <p:sp>
        <p:nvSpPr>
          <p:cNvPr id="3" name="Content Placeholder 2"/>
          <p:cNvSpPr>
            <a:spLocks noGrp="1"/>
          </p:cNvSpPr>
          <p:nvPr>
            <p:ph idx="1"/>
          </p:nvPr>
        </p:nvSpPr>
        <p:spPr>
          <a:xfrm>
            <a:off x="0" y="914400"/>
            <a:ext cx="9144000" cy="5943600"/>
          </a:xfrm>
        </p:spPr>
        <p:txBody>
          <a:bodyPr/>
          <a:lstStyle/>
          <a:p>
            <a:r>
              <a:rPr lang="en-GB" sz="2000" dirty="0" smtClean="0"/>
              <a:t>The </a:t>
            </a:r>
            <a:r>
              <a:rPr lang="en-GB" sz="2000" i="1" dirty="0" smtClean="0"/>
              <a:t>in-vitro</a:t>
            </a:r>
            <a:r>
              <a:rPr lang="en-GB" sz="2000" dirty="0" smtClean="0"/>
              <a:t> approach or wet-lab methods involve expensive probe hybridization. </a:t>
            </a:r>
          </a:p>
          <a:p>
            <a:r>
              <a:rPr lang="en-GB" sz="2000" dirty="0" smtClean="0"/>
              <a:t>The </a:t>
            </a:r>
            <a:r>
              <a:rPr lang="en-GB" sz="2000" i="1" dirty="0" smtClean="0"/>
              <a:t>in-silico</a:t>
            </a:r>
            <a:r>
              <a:rPr lang="en-GB" sz="2000" dirty="0" smtClean="0"/>
              <a:t> approach or computational methods include study of regional distribution bias or putative association with genomic features. </a:t>
            </a:r>
          </a:p>
          <a:p>
            <a:r>
              <a:rPr lang="en-GB" sz="2000" dirty="0" smtClean="0"/>
              <a:t>These </a:t>
            </a:r>
            <a:r>
              <a:rPr lang="en-GB" sz="2000" i="1" dirty="0" smtClean="0"/>
              <a:t>in-silico </a:t>
            </a:r>
            <a:r>
              <a:rPr lang="en-GB" sz="2000" dirty="0" smtClean="0"/>
              <a:t>investigations are widely used instead of expensive </a:t>
            </a:r>
            <a:r>
              <a:rPr lang="en-GB" sz="2000" i="1" dirty="0" smtClean="0"/>
              <a:t>in-vitro </a:t>
            </a:r>
            <a:r>
              <a:rPr lang="en-GB" sz="2000" dirty="0" smtClean="0"/>
              <a:t>method . </a:t>
            </a:r>
            <a:endParaRPr lang="en-US" sz="2000" dirty="0" smtClean="0"/>
          </a:p>
          <a:p>
            <a:r>
              <a:rPr lang="en-US" sz="2000" dirty="0" smtClean="0"/>
              <a:t>Existing tools for detecting short tandem repeats are:</a:t>
            </a:r>
          </a:p>
          <a:p>
            <a:pPr lvl="1"/>
            <a:r>
              <a:rPr lang="en-US" sz="2000" i="1" dirty="0" smtClean="0"/>
              <a:t>MISA, </a:t>
            </a:r>
            <a:r>
              <a:rPr lang="en-US" sz="2000" i="1" dirty="0" err="1" smtClean="0"/>
              <a:t>REPuter</a:t>
            </a:r>
            <a:r>
              <a:rPr lang="en-US" sz="2000" i="1" dirty="0" smtClean="0"/>
              <a:t>, Sputnik, </a:t>
            </a:r>
            <a:r>
              <a:rPr lang="en-US" sz="2000" i="1" dirty="0" err="1" smtClean="0"/>
              <a:t>RepeatMasker</a:t>
            </a:r>
            <a:endParaRPr lang="en-US" sz="2000" i="1" dirty="0" smtClean="0"/>
          </a:p>
          <a:p>
            <a:pPr marL="342900" lvl="1" indent="-342900">
              <a:buFontTx/>
              <a:buChar char="•"/>
            </a:pPr>
            <a:r>
              <a:rPr lang="en-US" sz="2000" dirty="0"/>
              <a:t>Existing tools primarily use String-comparison based algorithms. </a:t>
            </a:r>
          </a:p>
          <a:p>
            <a:pPr lvl="1"/>
            <a:r>
              <a:rPr lang="en-US" sz="2000" dirty="0" smtClean="0"/>
              <a:t>Regular-expression, Hamming distance, </a:t>
            </a:r>
            <a:r>
              <a:rPr lang="en-US" sz="2000" dirty="0"/>
              <a:t>Dynamic Programming</a:t>
            </a:r>
          </a:p>
          <a:p>
            <a:pPr lvl="1"/>
            <a:r>
              <a:rPr lang="en-US" sz="2000" dirty="0" smtClean="0"/>
              <a:t>k-</a:t>
            </a:r>
            <a:r>
              <a:rPr lang="en-US" sz="2000" dirty="0" err="1" smtClean="0"/>
              <a:t>mer</a:t>
            </a:r>
            <a:r>
              <a:rPr lang="en-US" sz="2000" dirty="0" smtClean="0"/>
              <a:t> </a:t>
            </a:r>
            <a:r>
              <a:rPr lang="en-US" sz="2000" dirty="0"/>
              <a:t>with suffix trees and </a:t>
            </a:r>
            <a:r>
              <a:rPr lang="en-US" sz="2000" dirty="0" smtClean="0"/>
              <a:t>k-tuples, </a:t>
            </a:r>
            <a:r>
              <a:rPr lang="en-GB" sz="2000" dirty="0" smtClean="0"/>
              <a:t>Seed </a:t>
            </a:r>
            <a:r>
              <a:rPr lang="en-GB" sz="2000" dirty="0"/>
              <a:t>extension technique</a:t>
            </a:r>
            <a:endParaRPr lang="en-US" sz="2000" dirty="0"/>
          </a:p>
          <a:p>
            <a:r>
              <a:rPr lang="en-US" sz="2400" dirty="0"/>
              <a:t>String-based and other approaches need input parameters as:</a:t>
            </a:r>
          </a:p>
          <a:p>
            <a:pPr lvl="1"/>
            <a:r>
              <a:rPr lang="en-US" sz="2000" dirty="0" smtClean="0"/>
              <a:t>Pattern, Pattern size, Reference sequence, Exponential Complexity </a:t>
            </a:r>
            <a:endParaRPr lang="en-US" sz="2000" dirty="0"/>
          </a:p>
          <a:p>
            <a:r>
              <a:rPr lang="en-US" sz="2400" dirty="0" smtClean="0"/>
              <a:t>These </a:t>
            </a:r>
            <a:r>
              <a:rPr lang="en-US" sz="2400" dirty="0"/>
              <a:t>algorithms are </a:t>
            </a:r>
          </a:p>
          <a:p>
            <a:pPr lvl="1"/>
            <a:r>
              <a:rPr lang="en-US" sz="2000" dirty="0"/>
              <a:t>computationally complex </a:t>
            </a:r>
          </a:p>
          <a:p>
            <a:pPr lvl="1"/>
            <a:r>
              <a:rPr lang="en-US" sz="2000" dirty="0"/>
              <a:t>memory intensive</a:t>
            </a:r>
          </a:p>
          <a:p>
            <a:endParaRPr lang="en-US" sz="2400" i="1" dirty="0" smtClean="0"/>
          </a:p>
          <a:p>
            <a:pPr lvl="1"/>
            <a:endParaRPr lang="en-US" sz="2000" dirty="0" smtClean="0"/>
          </a:p>
          <a:p>
            <a:pPr lvl="1"/>
            <a:endParaRPr lang="en-US" sz="2000" dirty="0"/>
          </a:p>
        </p:txBody>
      </p:sp>
      <p:sp>
        <p:nvSpPr>
          <p:cNvPr id="4" name="Slide Number Placeholder 3"/>
          <p:cNvSpPr>
            <a:spLocks noGrp="1"/>
          </p:cNvSpPr>
          <p:nvPr>
            <p:ph type="sldNum" sz="quarter" idx="12"/>
          </p:nvPr>
        </p:nvSpPr>
        <p:spPr/>
        <p:txBody>
          <a:bodyPr/>
          <a:lstStyle/>
          <a:p>
            <a:fld id="{84475971-40DD-40B9-8C4A-C96A69D93A28}" type="slidenum">
              <a:rPr lang="en-US" smtClean="0"/>
              <a:pPr/>
              <a:t>14</a:t>
            </a:fld>
            <a:endParaRPr lang="en-US"/>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71600"/>
          </a:xfrm>
        </p:spPr>
        <p:txBody>
          <a:bodyPr/>
          <a:lstStyle/>
          <a:p>
            <a:r>
              <a:rPr lang="en-US" sz="4000" dirty="0" smtClean="0"/>
              <a:t/>
            </a:r>
            <a:br>
              <a:rPr lang="en-US" sz="4000" dirty="0" smtClean="0"/>
            </a:br>
            <a:r>
              <a:rPr lang="en-US" sz="4000" dirty="0" smtClean="0"/>
              <a:t>Proposed Algorithm </a:t>
            </a:r>
            <a:br>
              <a:rPr lang="en-US" sz="4000" dirty="0" smtClean="0"/>
            </a:br>
            <a:r>
              <a:rPr lang="en-IN" sz="4000" dirty="0" smtClean="0"/>
              <a:t>Identifying STR Regions</a:t>
            </a:r>
            <a:r>
              <a:rPr lang="en-US" sz="4000" dirty="0" smtClean="0"/>
              <a:t/>
            </a:r>
            <a:br>
              <a:rPr lang="en-US" sz="4000" dirty="0" smtClean="0"/>
            </a:br>
            <a:endParaRPr lang="en-US" sz="4000" dirty="0"/>
          </a:p>
        </p:txBody>
      </p:sp>
      <p:sp>
        <p:nvSpPr>
          <p:cNvPr id="3" name="Content Placeholder 2"/>
          <p:cNvSpPr>
            <a:spLocks noGrp="1"/>
          </p:cNvSpPr>
          <p:nvPr>
            <p:ph idx="1"/>
          </p:nvPr>
        </p:nvSpPr>
        <p:spPr>
          <a:xfrm>
            <a:off x="0" y="1371600"/>
            <a:ext cx="9144000" cy="5486400"/>
          </a:xfrm>
        </p:spPr>
        <p:txBody>
          <a:bodyPr/>
          <a:lstStyle/>
          <a:p>
            <a:pPr marL="457200" indent="-457200">
              <a:spcBef>
                <a:spcPts val="0"/>
              </a:spcBef>
              <a:buFont typeface="+mj-lt"/>
              <a:buAutoNum type="arabicPeriod"/>
            </a:pPr>
            <a:r>
              <a:rPr lang="en-US" sz="2400" dirty="0" smtClean="0"/>
              <a:t>Read the Fasta File</a:t>
            </a:r>
          </a:p>
          <a:p>
            <a:pPr marL="457200" indent="-457200">
              <a:spcBef>
                <a:spcPts val="0"/>
              </a:spcBef>
              <a:buFont typeface="+mj-lt"/>
              <a:buAutoNum type="arabicPeriod"/>
            </a:pPr>
            <a:r>
              <a:rPr lang="en-US" sz="2400" dirty="0" smtClean="0"/>
              <a:t>Convert each sequence into Numerical Representation</a:t>
            </a:r>
          </a:p>
          <a:p>
            <a:pPr marL="457200" indent="-457200">
              <a:spcBef>
                <a:spcPts val="0"/>
              </a:spcBef>
              <a:buFont typeface="+mj-lt"/>
              <a:buAutoNum type="arabicPeriod"/>
            </a:pPr>
            <a:r>
              <a:rPr lang="en-US" sz="2400" dirty="0" smtClean="0"/>
              <a:t>Perform 1</a:t>
            </a:r>
            <a:r>
              <a:rPr lang="en-US" sz="2400" baseline="30000" dirty="0" smtClean="0"/>
              <a:t>st</a:t>
            </a:r>
            <a:r>
              <a:rPr lang="en-US" sz="2400" dirty="0" smtClean="0"/>
              <a:t> level of Haar Wavelet Transform of each Numerical Representation of the sequence</a:t>
            </a:r>
          </a:p>
          <a:p>
            <a:pPr marL="457200" indent="-457200">
              <a:spcBef>
                <a:spcPts val="0"/>
              </a:spcBef>
              <a:buFont typeface="+mj-lt"/>
              <a:buAutoNum type="arabicPeriod"/>
            </a:pPr>
            <a:r>
              <a:rPr lang="en-US" sz="2400" dirty="0" smtClean="0"/>
              <a:t>Identify the series of zeros in Detailed Co-efficient of 1st level of Transform</a:t>
            </a:r>
          </a:p>
          <a:p>
            <a:pPr marL="457200" indent="-457200">
              <a:spcBef>
                <a:spcPts val="0"/>
              </a:spcBef>
              <a:buFont typeface="+mj-lt"/>
              <a:buAutoNum type="arabicPeriod"/>
            </a:pPr>
            <a:r>
              <a:rPr lang="en-US" sz="2400" dirty="0" smtClean="0"/>
              <a:t>Identify the start and end position of zeros and hence the length of zeros.</a:t>
            </a:r>
          </a:p>
          <a:p>
            <a:pPr marL="457200" indent="-457200">
              <a:spcBef>
                <a:spcPts val="0"/>
              </a:spcBef>
              <a:buFont typeface="+mj-lt"/>
              <a:buAutoNum type="arabicPeriod"/>
            </a:pPr>
            <a:r>
              <a:rPr lang="en-US" sz="2400" dirty="0" smtClean="0"/>
              <a:t>Multiply the zero position p by (2</a:t>
            </a:r>
            <a:r>
              <a:rPr lang="en-US" sz="2400" baseline="30000" dirty="0" smtClean="0"/>
              <a:t>i</a:t>
            </a:r>
            <a:r>
              <a:rPr lang="en-US" sz="2400" dirty="0" smtClean="0"/>
              <a:t> ) – 2i – 1) to find the original starting position of the repeat. First level of transform will generate information about repeat regions of monomers in the given sequence</a:t>
            </a:r>
          </a:p>
          <a:p>
            <a:pPr marL="457200" indent="-457200">
              <a:spcBef>
                <a:spcPts val="0"/>
              </a:spcBef>
              <a:buFont typeface="+mj-lt"/>
              <a:buAutoNum type="arabicPeriod"/>
            </a:pPr>
            <a:r>
              <a:rPr lang="en-US" sz="2400" dirty="0" smtClean="0"/>
              <a:t>Perform Steps 3 to 6 for further decomposition levels to recognize di-</a:t>
            </a:r>
            <a:r>
              <a:rPr lang="en-US" sz="2400" dirty="0" err="1" smtClean="0"/>
              <a:t>mer</a:t>
            </a:r>
            <a:r>
              <a:rPr lang="en-US" sz="2400" dirty="0" smtClean="0"/>
              <a:t>, tri-mers and tetramers in the sequence</a:t>
            </a:r>
            <a:endParaRPr lang="en-US" sz="2400" dirty="0"/>
          </a:p>
        </p:txBody>
      </p:sp>
      <p:sp>
        <p:nvSpPr>
          <p:cNvPr id="4" name="Slide Number Placeholder 3"/>
          <p:cNvSpPr>
            <a:spLocks noGrp="1"/>
          </p:cNvSpPr>
          <p:nvPr>
            <p:ph type="sldNum" sz="quarter" idx="12"/>
          </p:nvPr>
        </p:nvSpPr>
        <p:spPr/>
        <p:txBody>
          <a:bodyPr/>
          <a:lstStyle/>
          <a:p>
            <a:fld id="{84475971-40DD-40B9-8C4A-C96A69D93A28}" type="slidenum">
              <a:rPr lang="en-US" smtClean="0"/>
              <a:pPr/>
              <a:t>15</a:t>
            </a:fld>
            <a:endParaRPr lang="en-US" dirty="0"/>
          </a:p>
        </p:txBody>
      </p:sp>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71600"/>
          </a:xfrm>
        </p:spPr>
        <p:txBody>
          <a:bodyPr/>
          <a:lstStyle/>
          <a:p>
            <a:r>
              <a:rPr lang="en-US" dirty="0" smtClean="0"/>
              <a:t/>
            </a:r>
            <a:br>
              <a:rPr lang="en-US" dirty="0" smtClean="0"/>
            </a:br>
            <a:r>
              <a:rPr lang="en-US" dirty="0" smtClean="0"/>
              <a:t> Dipole Moments value for Nucleotide Bases </a:t>
            </a:r>
            <a:r>
              <a:rPr lang="en-US" sz="4000" dirty="0" smtClean="0"/>
              <a:t/>
            </a:r>
            <a:br>
              <a:rPr lang="en-US" sz="4000" dirty="0" smtClean="0"/>
            </a:br>
            <a:endParaRPr lang="en-US" sz="4000" dirty="0"/>
          </a:p>
        </p:txBody>
      </p:sp>
      <p:sp>
        <p:nvSpPr>
          <p:cNvPr id="3" name="Content Placeholder 2"/>
          <p:cNvSpPr>
            <a:spLocks noGrp="1"/>
          </p:cNvSpPr>
          <p:nvPr>
            <p:ph idx="1"/>
          </p:nvPr>
        </p:nvSpPr>
        <p:spPr>
          <a:xfrm>
            <a:off x="0" y="1371600"/>
            <a:ext cx="9144000" cy="5486400"/>
          </a:xfrm>
        </p:spPr>
        <p:txBody>
          <a:bodyPr/>
          <a:lstStyle/>
          <a:p>
            <a:r>
              <a:rPr lang="en-GB" sz="2400" dirty="0" smtClean="0"/>
              <a:t>A - 0.4629</a:t>
            </a:r>
            <a:endParaRPr lang="en-US" sz="2400" dirty="0" smtClean="0"/>
          </a:p>
          <a:p>
            <a:r>
              <a:rPr lang="en-GB" sz="2400" dirty="0" smtClean="0"/>
              <a:t>G - 6.488</a:t>
            </a:r>
            <a:endParaRPr lang="en-US" sz="2400" dirty="0" smtClean="0"/>
          </a:p>
          <a:p>
            <a:r>
              <a:rPr lang="en-GB" sz="2400" dirty="0" smtClean="0"/>
              <a:t>C - 3.943</a:t>
            </a:r>
            <a:endParaRPr lang="en-US" sz="2400" dirty="0" smtClean="0"/>
          </a:p>
          <a:p>
            <a:r>
              <a:rPr lang="en-GB" sz="2400" dirty="0" smtClean="0"/>
              <a:t>T - 1.052</a:t>
            </a:r>
          </a:p>
          <a:p>
            <a:r>
              <a:rPr lang="en-GB" sz="2400" dirty="0" smtClean="0"/>
              <a:t>The use of dipole-moment property which is a single indicator for nucleotide base</a:t>
            </a:r>
          </a:p>
          <a:p>
            <a:r>
              <a:rPr lang="en-GB" sz="2400" dirty="0" smtClean="0"/>
              <a:t>It reduces the computational overhead by 75% compared to the conventional two-base or four-base binary sequence representation of nucleotide sequence.  </a:t>
            </a:r>
          </a:p>
          <a:p>
            <a:r>
              <a:rPr lang="en-GB" sz="2400" dirty="0" smtClean="0"/>
              <a:t>Only numerical representations can be applied for transformations. (Various Encoding Schemes: </a:t>
            </a:r>
            <a:r>
              <a:rPr lang="en-US" sz="2400" dirty="0" smtClean="0"/>
              <a:t>Single Galois Indicator, Electron-Ion Interaction Pseudo Potential (EIIP), Molecular Mass, Atomic Number etc.)</a:t>
            </a:r>
          </a:p>
          <a:p>
            <a:endParaRPr lang="en-US" sz="2400" dirty="0" smtClean="0"/>
          </a:p>
          <a:p>
            <a:endParaRPr lang="en-US" sz="2400" dirty="0" smtClean="0"/>
          </a:p>
          <a:p>
            <a:pPr>
              <a:buNone/>
            </a:pPr>
            <a:endParaRPr lang="en-US" sz="2400" dirty="0"/>
          </a:p>
        </p:txBody>
      </p:sp>
      <p:sp>
        <p:nvSpPr>
          <p:cNvPr id="4" name="Slide Number Placeholder 3"/>
          <p:cNvSpPr>
            <a:spLocks noGrp="1"/>
          </p:cNvSpPr>
          <p:nvPr>
            <p:ph type="sldNum" sz="quarter" idx="12"/>
          </p:nvPr>
        </p:nvSpPr>
        <p:spPr>
          <a:xfrm>
            <a:off x="304800" y="6245225"/>
            <a:ext cx="8382000" cy="476250"/>
          </a:xfrm>
        </p:spPr>
        <p:txBody>
          <a:bodyPr/>
          <a:lstStyle/>
          <a:p>
            <a:r>
              <a:rPr lang="en-US" i="1" dirty="0" smtClean="0"/>
              <a:t>Mamta C. Padole</a:t>
            </a:r>
            <a:endParaRPr lang="en-US" i="1" dirty="0"/>
          </a:p>
        </p:txBody>
      </p:sp>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n-US" dirty="0" smtClean="0"/>
              <a:t/>
            </a:r>
            <a:br>
              <a:rPr lang="en-US" dirty="0" smtClean="0"/>
            </a:br>
            <a:r>
              <a:rPr lang="en-US" dirty="0" smtClean="0"/>
              <a:t> Using WT to Identify STRs</a:t>
            </a:r>
            <a:r>
              <a:rPr lang="en-US" sz="4000" dirty="0" smtClean="0"/>
              <a:t/>
            </a:r>
            <a:br>
              <a:rPr lang="en-US" sz="4000" dirty="0" smtClean="0"/>
            </a:br>
            <a:endParaRPr lang="en-US" sz="4000" dirty="0"/>
          </a:p>
        </p:txBody>
      </p:sp>
      <p:sp>
        <p:nvSpPr>
          <p:cNvPr id="3" name="Content Placeholder 2"/>
          <p:cNvSpPr>
            <a:spLocks noGrp="1"/>
          </p:cNvSpPr>
          <p:nvPr>
            <p:ph idx="1"/>
          </p:nvPr>
        </p:nvSpPr>
        <p:spPr>
          <a:xfrm>
            <a:off x="0" y="914400"/>
            <a:ext cx="9144000" cy="5943600"/>
          </a:xfrm>
        </p:spPr>
        <p:txBody>
          <a:bodyPr/>
          <a:lstStyle/>
          <a:p>
            <a:pPr>
              <a:buNone/>
            </a:pPr>
            <a:r>
              <a:rPr lang="en-US" sz="2400" dirty="0" smtClean="0"/>
              <a:t>Consider a DNA sequence as follows:</a:t>
            </a:r>
          </a:p>
          <a:p>
            <a:pPr>
              <a:buNone/>
            </a:pPr>
            <a:r>
              <a:rPr lang="en-US" sz="2400" dirty="0" smtClean="0"/>
              <a:t>ACGATATTTTTTTTTTCAGATGACACACACACCTAGGCT</a:t>
            </a:r>
            <a:endParaRPr lang="en-US" sz="2400" dirty="0"/>
          </a:p>
          <a:p>
            <a:pPr>
              <a:buNone/>
            </a:pPr>
            <a:r>
              <a:rPr lang="en-US" sz="2400" dirty="0" smtClean="0"/>
              <a:t>Numerical Representation Using Dipole Moments Is:</a:t>
            </a:r>
          </a:p>
          <a:p>
            <a:pPr>
              <a:buNone/>
            </a:pPr>
            <a:r>
              <a:rPr lang="en-US" sz="2400" dirty="0" smtClean="0"/>
              <a:t>	</a:t>
            </a:r>
            <a:r>
              <a:rPr lang="en-US" sz="1600" dirty="0" smtClean="0"/>
              <a:t>	0.462900000000000	3.94300000000000		6.48800000000000		0.462900000000000	</a:t>
            </a:r>
            <a:r>
              <a:rPr lang="en-US" sz="1600" dirty="0"/>
              <a:t> 1.05200000000000 </a:t>
            </a:r>
            <a:r>
              <a:rPr lang="en-US" sz="1600" dirty="0" smtClean="0"/>
              <a:t>	</a:t>
            </a:r>
            <a:r>
              <a:rPr lang="en-US" sz="1600" dirty="0"/>
              <a:t> 0.462900000000000 </a:t>
            </a:r>
            <a:r>
              <a:rPr lang="en-US" sz="1600" dirty="0" smtClean="0"/>
              <a:t>	1.05200000000000		1.05200000000000		1.05200000000000		1.05200000000000		1.05200000000000		1.05200000000000	1.05200000000000		1.05200000000000		1.05200000000000		1.05200000000000		3.94300000000000		0.462900000000000	6.48800000000000		0.462900000000000	1.05200000000000		6.48800000000000		0.462900000000000	3.94300000000000	0.462900000000000	3.94300000000000		0.462900000000000	3.94300000000000		0.462900000000000	3.94300000000000	0.462900000000000	3.94300000000000		3.94300000000000		1.05200000000000		0.462900000000000	6.48800000000000	6.48800000000000		3.94300000000000		1.05200000000000	</a:t>
            </a:r>
            <a:endParaRPr lang="en-US" sz="2400" dirty="0"/>
          </a:p>
        </p:txBody>
      </p:sp>
      <p:sp>
        <p:nvSpPr>
          <p:cNvPr id="4" name="Slide Number Placeholder 3"/>
          <p:cNvSpPr>
            <a:spLocks noGrp="1"/>
          </p:cNvSpPr>
          <p:nvPr>
            <p:ph type="sldNum" sz="quarter" idx="12"/>
          </p:nvPr>
        </p:nvSpPr>
        <p:spPr/>
        <p:txBody>
          <a:bodyPr/>
          <a:lstStyle/>
          <a:p>
            <a:fld id="{84475971-40DD-40B9-8C4A-C96A69D93A28}" type="slidenum">
              <a:rPr lang="en-US" smtClean="0"/>
              <a:pPr/>
              <a:t>17</a:t>
            </a:fld>
            <a:endParaRPr lang="en-US"/>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n-US" dirty="0" smtClean="0"/>
              <a:t/>
            </a:r>
            <a:br>
              <a:rPr lang="en-US" dirty="0" smtClean="0"/>
            </a:br>
            <a:r>
              <a:rPr lang="en-US" dirty="0" smtClean="0"/>
              <a:t> Using WT to Identify STRs</a:t>
            </a:r>
            <a:r>
              <a:rPr lang="en-US" sz="4000" dirty="0" smtClean="0"/>
              <a:t/>
            </a:r>
            <a:br>
              <a:rPr lang="en-US" sz="4000" dirty="0" smtClean="0"/>
            </a:br>
            <a:endParaRPr lang="en-US" sz="4000" dirty="0"/>
          </a:p>
        </p:txBody>
      </p:sp>
      <p:sp>
        <p:nvSpPr>
          <p:cNvPr id="3" name="Content Placeholder 2"/>
          <p:cNvSpPr>
            <a:spLocks noGrp="1"/>
          </p:cNvSpPr>
          <p:nvPr>
            <p:ph idx="1"/>
          </p:nvPr>
        </p:nvSpPr>
        <p:spPr>
          <a:xfrm>
            <a:off x="0" y="914400"/>
            <a:ext cx="9144000" cy="5943600"/>
          </a:xfrm>
        </p:spPr>
        <p:txBody>
          <a:bodyPr/>
          <a:lstStyle/>
          <a:p>
            <a:pPr>
              <a:buNone/>
            </a:pPr>
            <a:r>
              <a:rPr lang="en-US" sz="2400" dirty="0" smtClean="0"/>
              <a:t>ACGATATTTTTTTTTTCAGATGACACACACACCTAGGCT</a:t>
            </a:r>
          </a:p>
          <a:p>
            <a:pPr>
              <a:buNone/>
            </a:pPr>
            <a:r>
              <a:rPr lang="en-US" sz="2400" dirty="0" smtClean="0"/>
              <a:t>1</a:t>
            </a:r>
            <a:r>
              <a:rPr lang="en-US" sz="2400" baseline="30000" dirty="0" smtClean="0"/>
              <a:t>st</a:t>
            </a:r>
            <a:r>
              <a:rPr lang="en-US" sz="2400" dirty="0" smtClean="0"/>
              <a:t> Level Decomposition – Detail Coefficients</a:t>
            </a:r>
          </a:p>
          <a:p>
            <a:pPr>
              <a:buNone/>
            </a:pPr>
            <a:r>
              <a:rPr lang="en-US" sz="2400" dirty="0" smtClean="0"/>
              <a:t>	-2.46080230920730	4.26038906732707	</a:t>
            </a:r>
          </a:p>
          <a:p>
            <a:pPr>
              <a:buNone/>
            </a:pPr>
            <a:r>
              <a:rPr lang="en-US" sz="2400" dirty="0" smtClean="0"/>
              <a:t>	-1.79958675811976	0	0	0	0	0</a:t>
            </a:r>
          </a:p>
          <a:p>
            <a:pPr>
              <a:buNone/>
            </a:pPr>
            <a:r>
              <a:rPr lang="en-US" sz="2400" dirty="0" smtClean="0"/>
              <a:t>	2.46080230920730	4.26038906732707	-3.84383246253007	-2.46080230920730	-2.46080230920730	-2.46080230920730</a:t>
            </a:r>
          </a:p>
          <a:p>
            <a:pPr>
              <a:buNone/>
            </a:pPr>
            <a:r>
              <a:rPr lang="en-US" sz="2400" dirty="0" smtClean="0"/>
              <a:t>	-2.46080230920730	-2.46080230920730 2.04424570441031	-4.26038906732707 1.79958675811976	0.416556604796995</a:t>
            </a:r>
          </a:p>
          <a:p>
            <a:pPr>
              <a:buNone/>
            </a:pPr>
            <a:r>
              <a:rPr lang="en-US" sz="2400" dirty="0"/>
              <a:t>2</a:t>
            </a:r>
            <a:r>
              <a:rPr lang="en-US" sz="2400" baseline="30000" dirty="0"/>
              <a:t>nd</a:t>
            </a:r>
            <a:r>
              <a:rPr lang="en-US" sz="2400" dirty="0"/>
              <a:t>  Level Decomposition – Detail Coefficients</a:t>
            </a:r>
          </a:p>
          <a:p>
            <a:pPr>
              <a:buNone/>
            </a:pPr>
            <a:r>
              <a:rPr lang="en-US" sz="2400" dirty="0"/>
              <a:t>	-1.27250000000000	4.16350000000000	</a:t>
            </a:r>
          </a:p>
          <a:p>
            <a:pPr>
              <a:buNone/>
            </a:pPr>
            <a:r>
              <a:rPr lang="en-US" sz="2400" dirty="0"/>
              <a:t>	0	0	-1.27250000000000		1.56705000000000	</a:t>
            </a:r>
          </a:p>
          <a:p>
            <a:pPr>
              <a:buNone/>
            </a:pPr>
            <a:r>
              <a:rPr lang="en-US" sz="2400" dirty="0"/>
              <a:t>	0	0	-0.977950000000000	4.45805000000000</a:t>
            </a:r>
          </a:p>
          <a:p>
            <a:pPr>
              <a:buNone/>
            </a:pPr>
            <a:endParaRPr lang="en-US" sz="2400" dirty="0" smtClean="0"/>
          </a:p>
          <a:p>
            <a:pPr>
              <a:buNone/>
            </a:pPr>
            <a:endParaRPr lang="en-US" sz="2400" dirty="0" smtClean="0"/>
          </a:p>
          <a:p>
            <a:pPr>
              <a:buNone/>
            </a:pPr>
            <a:endParaRPr lang="en-US" sz="2400" dirty="0" smtClean="0"/>
          </a:p>
        </p:txBody>
      </p:sp>
      <p:sp>
        <p:nvSpPr>
          <p:cNvPr id="4" name="Slide Number Placeholder 3"/>
          <p:cNvSpPr>
            <a:spLocks noGrp="1"/>
          </p:cNvSpPr>
          <p:nvPr>
            <p:ph type="sldNum" sz="quarter" idx="12"/>
          </p:nvPr>
        </p:nvSpPr>
        <p:spPr/>
        <p:txBody>
          <a:bodyPr/>
          <a:lstStyle/>
          <a:p>
            <a:fld id="{84475971-40DD-40B9-8C4A-C96A69D93A28}" type="slidenum">
              <a:rPr lang="en-US" smtClean="0"/>
              <a:pPr/>
              <a:t>18</a:t>
            </a:fld>
            <a:endParaRPr lang="en-US"/>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71600"/>
          </a:xfrm>
        </p:spPr>
        <p:txBody>
          <a:bodyPr/>
          <a:lstStyle/>
          <a:p>
            <a:r>
              <a:rPr lang="en-US" dirty="0" smtClean="0"/>
              <a:t/>
            </a:r>
            <a:br>
              <a:rPr lang="en-US" dirty="0" smtClean="0"/>
            </a:br>
            <a:r>
              <a:rPr lang="en-US" dirty="0" smtClean="0"/>
              <a:t> Using WT to Identify STRs</a:t>
            </a:r>
            <a:r>
              <a:rPr lang="en-US" sz="4000" dirty="0" smtClean="0"/>
              <a:t/>
            </a:r>
            <a:br>
              <a:rPr lang="en-US" sz="4000" dirty="0" smtClean="0"/>
            </a:br>
            <a:endParaRPr lang="en-US" sz="4000" dirty="0"/>
          </a:p>
        </p:txBody>
      </p:sp>
      <p:sp>
        <p:nvSpPr>
          <p:cNvPr id="3" name="Content Placeholder 2"/>
          <p:cNvSpPr>
            <a:spLocks noGrp="1"/>
          </p:cNvSpPr>
          <p:nvPr>
            <p:ph idx="1"/>
          </p:nvPr>
        </p:nvSpPr>
        <p:spPr>
          <a:xfrm>
            <a:off x="0" y="1371600"/>
            <a:ext cx="9144000" cy="5486400"/>
          </a:xfrm>
        </p:spPr>
        <p:txBody>
          <a:bodyPr/>
          <a:lstStyle/>
          <a:p>
            <a:pPr>
              <a:buNone/>
            </a:pPr>
            <a:r>
              <a:rPr lang="en-US" sz="2400" dirty="0" smtClean="0"/>
              <a:t>ACGATATTTTTTTTTTCAGATGACACACACACCTAGGCT</a:t>
            </a:r>
          </a:p>
          <a:p>
            <a:pPr>
              <a:buNone/>
            </a:pPr>
            <a:endParaRPr lang="en-US" sz="2400" dirty="0" smtClean="0"/>
          </a:p>
          <a:p>
            <a:pPr>
              <a:buNone/>
            </a:pPr>
            <a:r>
              <a:rPr lang="en-US" sz="2400" dirty="0" smtClean="0"/>
              <a:t>Output in a file:</a:t>
            </a:r>
          </a:p>
          <a:p>
            <a:pPr>
              <a:buNone/>
            </a:pPr>
            <a:endParaRPr lang="en-US" sz="1400" dirty="0" smtClean="0"/>
          </a:p>
          <a:p>
            <a:pPr>
              <a:buNone/>
            </a:pPr>
            <a:r>
              <a:rPr lang="en-US" sz="1400" dirty="0" smtClean="0"/>
              <a:t>Total Processing time : 3.099401e-001</a:t>
            </a:r>
          </a:p>
          <a:p>
            <a:pPr>
              <a:buNone/>
            </a:pPr>
            <a:r>
              <a:rPr lang="en-US" sz="1400" dirty="0" smtClean="0"/>
              <a:t> Wavelet Analysis time : 4.663242e-002</a:t>
            </a:r>
          </a:p>
          <a:p>
            <a:pPr>
              <a:buNone/>
            </a:pPr>
            <a:r>
              <a:rPr lang="en-US" sz="1400" dirty="0" smtClean="0"/>
              <a:t>Sequence FYRUZ7J01B3YZA contains STR T of size 10 	 at Start Position 7 and End Position 16 </a:t>
            </a:r>
          </a:p>
          <a:p>
            <a:pPr>
              <a:buNone/>
            </a:pPr>
            <a:r>
              <a:rPr lang="en-US" sz="1400" dirty="0" smtClean="0"/>
              <a:t>Sequence FYRUZ7J01B3YZA contains STR C of size 2 	 at Start Position 32 and End Position 33 </a:t>
            </a:r>
          </a:p>
          <a:p>
            <a:pPr>
              <a:buNone/>
            </a:pPr>
            <a:r>
              <a:rPr lang="en-US" sz="1400" dirty="0" smtClean="0"/>
              <a:t>Sequence FYRUZ7J01B3YZA contains STR G of size 2 	 at Start Position 36 and End Position 37 </a:t>
            </a:r>
          </a:p>
          <a:p>
            <a:pPr>
              <a:buNone/>
            </a:pPr>
            <a:r>
              <a:rPr lang="en-US" sz="1400" dirty="0" smtClean="0"/>
              <a:t>Sequence FYRUZ7J01B3YZA contains STR AC of size 5 	 at Start Position 23 and End Position 32 </a:t>
            </a:r>
          </a:p>
          <a:p>
            <a:pPr>
              <a:buNone/>
            </a:pPr>
            <a:r>
              <a:rPr lang="en-US" sz="1400" dirty="0" smtClean="0"/>
              <a:t>File Writing time 1.130018e-003 sec</a:t>
            </a:r>
          </a:p>
        </p:txBody>
      </p:sp>
      <p:sp>
        <p:nvSpPr>
          <p:cNvPr id="4" name="Slide Number Placeholder 3"/>
          <p:cNvSpPr>
            <a:spLocks noGrp="1"/>
          </p:cNvSpPr>
          <p:nvPr>
            <p:ph type="sldNum" sz="quarter" idx="12"/>
          </p:nvPr>
        </p:nvSpPr>
        <p:spPr>
          <a:xfrm>
            <a:off x="228600" y="6245225"/>
            <a:ext cx="8458200" cy="476250"/>
          </a:xfrm>
        </p:spPr>
        <p:txBody>
          <a:bodyPr/>
          <a:lstStyle/>
          <a:p>
            <a:fld id="{84475971-40DD-40B9-8C4A-C96A69D93A28}" type="slidenum">
              <a:rPr lang="en-US" smtClean="0"/>
              <a:pPr/>
              <a:t>19</a:t>
            </a:fld>
            <a:endParaRPr lang="en-US" dirty="0" smtClean="0"/>
          </a:p>
          <a:p>
            <a:r>
              <a:rPr lang="en-US" i="1" dirty="0" smtClean="0"/>
              <a:t>					Mamta C. Padole</a:t>
            </a:r>
            <a:endParaRPr lang="en-US" i="1" dirty="0"/>
          </a:p>
        </p:txBody>
      </p:sp>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2209800"/>
          </a:xfrm>
        </p:spPr>
        <p:txBody>
          <a:bodyPr/>
          <a:lstStyle/>
          <a:p>
            <a:pPr lvl="0"/>
            <a:r>
              <a:rPr lang="en-US" sz="2800" b="1" dirty="0">
                <a:latin typeface="Calibri" panose="020F0502020204030204" pitchFamily="34" charset="0"/>
                <a:cs typeface="Calibri" panose="020F0502020204030204" pitchFamily="34" charset="0"/>
              </a:rPr>
              <a:t>Applying Signal Processing based Algorithms for Recognizing Short Tandem Repeat Regions in </a:t>
            </a:r>
            <a:br>
              <a:rPr lang="en-US" sz="2800" b="1" dirty="0">
                <a:latin typeface="Calibri" panose="020F0502020204030204" pitchFamily="34" charset="0"/>
                <a:cs typeface="Calibri" panose="020F0502020204030204" pitchFamily="34" charset="0"/>
              </a:rPr>
            </a:br>
            <a:r>
              <a:rPr lang="en-US" sz="2800" b="1" dirty="0">
                <a:latin typeface="Calibri" panose="020F0502020204030204" pitchFamily="34" charset="0"/>
                <a:cs typeface="Calibri" panose="020F0502020204030204" pitchFamily="34" charset="0"/>
              </a:rPr>
              <a:t>DNA Sequences for </a:t>
            </a:r>
            <a:br>
              <a:rPr lang="en-US" sz="2800" b="1" dirty="0">
                <a:latin typeface="Calibri" panose="020F0502020204030204" pitchFamily="34" charset="0"/>
                <a:cs typeface="Calibri" panose="020F0502020204030204" pitchFamily="34" charset="0"/>
              </a:rPr>
            </a:br>
            <a:r>
              <a:rPr lang="en-US" sz="2800" b="1" dirty="0">
                <a:latin typeface="Calibri" panose="020F0502020204030204" pitchFamily="34" charset="0"/>
                <a:cs typeface="Calibri" panose="020F0502020204030204" pitchFamily="34" charset="0"/>
              </a:rPr>
              <a:t>diseases like </a:t>
            </a:r>
            <a:r>
              <a:rPr lang="en-US" sz="2800" b="1" dirty="0" smtClean="0">
                <a:latin typeface="Calibri" panose="020F0502020204030204" pitchFamily="34" charset="0"/>
                <a:cs typeface="Calibri" panose="020F0502020204030204" pitchFamily="34" charset="0"/>
              </a:rPr>
              <a:t>Alzheimer’s </a:t>
            </a:r>
            <a:r>
              <a:rPr lang="en-US" sz="2800" b="1" dirty="0">
                <a:latin typeface="Calibri" panose="020F0502020204030204" pitchFamily="34" charset="0"/>
                <a:cs typeface="Calibri" panose="020F0502020204030204" pitchFamily="34" charset="0"/>
              </a:rPr>
              <a:t>or Cancer</a:t>
            </a:r>
            <a:endParaRPr lang="en-US" sz="2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0" y="2362200"/>
            <a:ext cx="9144000" cy="4495800"/>
          </a:xfrm>
        </p:spPr>
        <p:txBody>
          <a:bodyPr anchor="ctr"/>
          <a:lstStyle/>
          <a:p>
            <a:pPr>
              <a:buNone/>
            </a:pPr>
            <a:r>
              <a:rPr lang="en-US" sz="3600" b="1" i="1" dirty="0" smtClean="0"/>
              <a:t>	</a:t>
            </a:r>
            <a:r>
              <a:rPr lang="en-GB" sz="2400" dirty="0" smtClean="0"/>
              <a:t>	Keywords:</a:t>
            </a:r>
          </a:p>
          <a:p>
            <a:pPr marL="971550" indent="-457200"/>
            <a:r>
              <a:rPr lang="en-GB" dirty="0" smtClean="0"/>
              <a:t>DNA Sequences</a:t>
            </a:r>
          </a:p>
          <a:p>
            <a:pPr marL="971550" indent="-457200"/>
            <a:r>
              <a:rPr lang="en-GB" dirty="0" smtClean="0"/>
              <a:t>Short Tandem Repeats</a:t>
            </a:r>
          </a:p>
          <a:p>
            <a:pPr marL="971550" indent="-457200"/>
            <a:r>
              <a:rPr lang="en-GB" dirty="0" smtClean="0"/>
              <a:t>Signal Processing</a:t>
            </a:r>
          </a:p>
          <a:p>
            <a:pPr marL="914400" indent="-406400"/>
            <a:r>
              <a:rPr lang="en-GB" dirty="0" smtClean="0"/>
              <a:t>Wavelet Transforms</a:t>
            </a:r>
          </a:p>
          <a:p>
            <a:pPr marL="914400" indent="-406400"/>
            <a:r>
              <a:rPr lang="en-GB" dirty="0" smtClean="0"/>
              <a:t>Haar Wavelet Transforms</a:t>
            </a:r>
          </a:p>
          <a:p>
            <a:endParaRPr lang="en-GB" sz="2400" dirty="0" smtClean="0"/>
          </a:p>
        </p:txBody>
      </p:sp>
      <p:sp>
        <p:nvSpPr>
          <p:cNvPr id="7" name="Slide Number Placeholder 6"/>
          <p:cNvSpPr>
            <a:spLocks noGrp="1"/>
          </p:cNvSpPr>
          <p:nvPr>
            <p:ph type="sldNum" sz="quarter" idx="12"/>
          </p:nvPr>
        </p:nvSpPr>
        <p:spPr>
          <a:xfrm>
            <a:off x="152400" y="6245225"/>
            <a:ext cx="8534400" cy="476250"/>
          </a:xfrm>
        </p:spPr>
        <p:txBody>
          <a:bodyPr/>
          <a:lstStyle/>
          <a:p>
            <a:fld id="{84475971-40DD-40B9-8C4A-C96A69D93A28}" type="slidenum">
              <a:rPr lang="en-US" smtClean="0"/>
              <a:pPr/>
              <a:t>2</a:t>
            </a:fld>
            <a:endParaRPr lang="en-US" dirty="0" smtClean="0"/>
          </a:p>
          <a:p>
            <a:r>
              <a:rPr lang="en-US" i="1" dirty="0" smtClean="0"/>
              <a:t>					           Mamta C. Padole</a:t>
            </a:r>
            <a:endParaRPr lang="en-US" i="1" dirty="0"/>
          </a:p>
        </p:txBody>
      </p:sp>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Sample of Input Data</a:t>
            </a:r>
            <a:endParaRPr lang="en-US" sz="4000" dirty="0"/>
          </a:p>
        </p:txBody>
      </p:sp>
      <p:sp>
        <p:nvSpPr>
          <p:cNvPr id="3" name="Content Placeholder 2"/>
          <p:cNvSpPr>
            <a:spLocks noGrp="1"/>
          </p:cNvSpPr>
          <p:nvPr>
            <p:ph idx="1"/>
          </p:nvPr>
        </p:nvSpPr>
        <p:spPr>
          <a:xfrm>
            <a:off x="0" y="914400"/>
            <a:ext cx="9144000" cy="5943600"/>
          </a:xfrm>
        </p:spPr>
        <p:txBody>
          <a:bodyPr/>
          <a:lstStyle/>
          <a:p>
            <a:r>
              <a:rPr lang="en-US" sz="1200" dirty="0" smtClean="0"/>
              <a:t>&gt;FYRUZ7J01B3YZA rank=0001782 x=748.0 y=836.5 length=152</a:t>
            </a:r>
          </a:p>
          <a:p>
            <a:r>
              <a:rPr lang="en-US" sz="1200" dirty="0" smtClean="0"/>
              <a:t>GTACTATGTA</a:t>
            </a:r>
            <a:r>
              <a:rPr lang="en-US" sz="1200" b="1" dirty="0" smtClean="0"/>
              <a:t>TTTTTTTTTTTTTTTTTTTTTTTTTTTTTTTTTTTTTTTTTTTTTTTT</a:t>
            </a:r>
            <a:r>
              <a:rPr lang="en-US" sz="1200" dirty="0" smtClean="0"/>
              <a:t>GTGGCGTGTCTGTAGCGTGTGGCTTGGCTGTAGTATGTATGTGGCAGTGTCTGTAGTGTGTGGCGTGTCTGTCGCATGTAGCCGTGTCTGTCAT</a:t>
            </a:r>
          </a:p>
          <a:p>
            <a:r>
              <a:rPr lang="en-US" sz="1200" dirty="0" smtClean="0"/>
              <a:t> </a:t>
            </a:r>
          </a:p>
          <a:p>
            <a:r>
              <a:rPr lang="en-US" sz="1200" dirty="0" smtClean="0"/>
              <a:t>&gt;FYRUZ7J01A1PTO rank=0003965 x=312.0 y=1898.5 length=175</a:t>
            </a:r>
          </a:p>
          <a:p>
            <a:r>
              <a:rPr lang="en-US" sz="1200" dirty="0" smtClean="0"/>
              <a:t>CAT</a:t>
            </a:r>
            <a:r>
              <a:rPr lang="en-US" sz="1200" b="1" dirty="0" smtClean="0"/>
              <a:t>ACACACACACACACACACACACACACACACACACACACACACACACACACACACACACACACACACACACACACACACACACACACACACACACACACACACACACACACACACACACACACACACACACACACACACACACACACACACACACACACACACACAC</a:t>
            </a:r>
            <a:r>
              <a:rPr lang="en-US" sz="1200" dirty="0" smtClean="0"/>
              <a:t>TACTAC</a:t>
            </a:r>
          </a:p>
          <a:p>
            <a:r>
              <a:rPr lang="en-US" sz="1200" dirty="0" smtClean="0"/>
              <a:t> </a:t>
            </a:r>
          </a:p>
          <a:p>
            <a:r>
              <a:rPr lang="en-US" sz="1200" dirty="0" smtClean="0"/>
              <a:t>&gt;FYRUZ7J01A1PT1 rank=0003965 x=399.0 y=2198.5 length=167</a:t>
            </a:r>
          </a:p>
          <a:p>
            <a:r>
              <a:rPr lang="en-US" sz="1200" dirty="0" smtClean="0"/>
              <a:t>GTACTATGTATGTGGCGTGTCTGTAGCGTGTGGCT</a:t>
            </a:r>
            <a:r>
              <a:rPr lang="en-US" sz="1200" b="1" dirty="0" smtClean="0"/>
              <a:t>TCATCATCATCATCATCATCATCATCATCATCATCATCATCATCATCATCATCATCATCATCATCATCATCATCATCATCATCATCATCATCATCATCA</a:t>
            </a:r>
            <a:r>
              <a:rPr lang="en-US" sz="1200" dirty="0" smtClean="0"/>
              <a:t>TTTTGTACTATGTATTGTACTactatcgATGTA</a:t>
            </a:r>
          </a:p>
          <a:p>
            <a:r>
              <a:rPr lang="en-US" sz="1200" dirty="0" smtClean="0"/>
              <a:t> </a:t>
            </a:r>
          </a:p>
          <a:p>
            <a:r>
              <a:rPr lang="en-US" sz="1200" dirty="0" smtClean="0"/>
              <a:t>&gt;FYRUZ7J01A1PT2 rank=0003965 x=442.0 y=2898.5 length=248</a:t>
            </a:r>
          </a:p>
          <a:p>
            <a:r>
              <a:rPr lang="en-US" sz="1200" dirty="0" smtClean="0"/>
              <a:t>CATA</a:t>
            </a:r>
            <a:r>
              <a:rPr lang="en-US" sz="1200" b="1" dirty="0" smtClean="0"/>
              <a:t>CACACACA</a:t>
            </a:r>
            <a:r>
              <a:rPr lang="en-US" sz="1200" dirty="0" smtClean="0"/>
              <a:t>TA</a:t>
            </a:r>
            <a:r>
              <a:rPr lang="en-US" sz="1200" b="1" dirty="0" smtClean="0"/>
              <a:t>TACATACATACATACATACATACATACATACATACATACATACATACATACATACATACATACATACATACA</a:t>
            </a:r>
            <a:r>
              <a:rPr lang="en-US" sz="1200" u="sng" dirty="0" smtClean="0"/>
              <a:t>CACACACACACACACACACACACACA</a:t>
            </a:r>
            <a:r>
              <a:rPr lang="en-US" sz="1200" b="1" dirty="0" smtClean="0"/>
              <a:t>CTACTA</a:t>
            </a:r>
            <a:r>
              <a:rPr lang="en-US" sz="1200" u="sng" dirty="0" smtClean="0"/>
              <a:t>CACACACACACACACACACACACACACACACACACACACACACACACACACACACACACACACACACACACACACACACACACACACACACACACACACACACACACACACACACACACACACA</a:t>
            </a:r>
            <a:r>
              <a:rPr lang="en-US" sz="1200" dirty="0" smtClean="0"/>
              <a:t>CTACTA</a:t>
            </a:r>
          </a:p>
          <a:p>
            <a:r>
              <a:rPr lang="en-US" sz="1200" dirty="0" smtClean="0"/>
              <a:t> </a:t>
            </a:r>
          </a:p>
          <a:p>
            <a:r>
              <a:rPr lang="en-US" sz="1200" dirty="0" smtClean="0"/>
              <a:t>&gt;FYRUZ7J01A1PT3 rank=0003965 x=467.0 y=3908.5 length=248</a:t>
            </a:r>
          </a:p>
          <a:p>
            <a:r>
              <a:rPr lang="en-US" sz="1200" dirty="0" smtClean="0"/>
              <a:t>ACGTCACACAACGTTA</a:t>
            </a:r>
            <a:r>
              <a:rPr lang="en-US" sz="1200" i="1" u="sng" dirty="0" smtClean="0"/>
              <a:t>ACGTACGTACGTACGTACGTACGTACGTACGTACGTACGTACGTACGTACGTACGTACGTACGTACGT</a:t>
            </a:r>
            <a:r>
              <a:rPr lang="en-US" sz="1200" b="1" dirty="0" smtClean="0"/>
              <a:t>CACACACACACACACACACACACACACACTACTACACACACACACACACACACACACACACACACACACACACACACACACACACACACACACACACACACACACACACACACACACACACACACACACACACACACACACACACACACACACACACA</a:t>
            </a:r>
            <a:r>
              <a:rPr lang="en-US" sz="1200" dirty="0" smtClean="0"/>
              <a:t>CTACTA</a:t>
            </a:r>
          </a:p>
          <a:p>
            <a:r>
              <a:rPr lang="en-US" sz="1200" dirty="0" smtClean="0"/>
              <a:t> </a:t>
            </a:r>
          </a:p>
          <a:p>
            <a:r>
              <a:rPr lang="en-US" sz="1200" dirty="0" smtClean="0"/>
              <a:t>&gt;FYRUZ7J01A1PT4 rank=0003965 x=490.0 y=4208.5 length=240</a:t>
            </a:r>
          </a:p>
          <a:p>
            <a:r>
              <a:rPr lang="en-US" sz="1200" dirty="0" smtClean="0"/>
              <a:t>GTACTATGTAGACGTCAGTCTGTAGCGTGTGGCTTGGCTGTAGTATGTactatcg</a:t>
            </a:r>
            <a:r>
              <a:rPr lang="en-US" sz="1200" b="1" dirty="0" smtClean="0"/>
              <a:t>ATGTAGTACTATGTAGACGTCAGTCTGTAGCGTGTGGCTTGGCTGTAGTATGTactatcg</a:t>
            </a:r>
            <a:r>
              <a:rPr lang="en-US" sz="1200" u="sng" dirty="0" smtClean="0"/>
              <a:t>ATGTAGTACTATGTAGACGTCAGTCTGTAGCGTGTGGCTTGGCTGTAGTATGTactatcg</a:t>
            </a:r>
            <a:r>
              <a:rPr lang="en-US" sz="1200" b="1" dirty="0" smtClean="0"/>
              <a:t>ATGTAGTACTATGTAGACGTCAGTCTGTAGCGTGTGGCTTGGCTGTAGTATGTactatcg</a:t>
            </a:r>
            <a:r>
              <a:rPr lang="en-US" sz="1200" dirty="0" smtClean="0"/>
              <a:t>ATGTA</a:t>
            </a:r>
          </a:p>
          <a:p>
            <a:pPr marL="457200" indent="-457200">
              <a:buFont typeface="+mj-lt"/>
              <a:buAutoNum type="arabicPeriod"/>
            </a:pPr>
            <a:endParaRPr lang="en-US" sz="1200" dirty="0"/>
          </a:p>
        </p:txBody>
      </p:sp>
      <p:sp>
        <p:nvSpPr>
          <p:cNvPr id="4" name="Slide Number Placeholder 3"/>
          <p:cNvSpPr>
            <a:spLocks noGrp="1"/>
          </p:cNvSpPr>
          <p:nvPr>
            <p:ph type="sldNum" sz="quarter" idx="12"/>
          </p:nvPr>
        </p:nvSpPr>
        <p:spPr/>
        <p:txBody>
          <a:bodyPr/>
          <a:lstStyle/>
          <a:p>
            <a:fld id="{84475971-40DD-40B9-8C4A-C96A69D93A28}" type="slidenum">
              <a:rPr lang="en-US" smtClean="0"/>
              <a:pPr/>
              <a:t>20</a:t>
            </a:fld>
            <a:endParaRPr lang="en-US"/>
          </a:p>
        </p:txBody>
      </p:sp>
    </p:spTree>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dirty="0" smtClean="0"/>
              <a:t/>
            </a:r>
            <a:br>
              <a:rPr lang="en-US" dirty="0" smtClean="0"/>
            </a:br>
            <a:r>
              <a:rPr lang="en-US" sz="2800" dirty="0" smtClean="0"/>
              <a:t>Graphical Output – </a:t>
            </a:r>
            <a:r>
              <a:rPr lang="en-IN" sz="2800" dirty="0"/>
              <a:t>Short Tandem Repeat </a:t>
            </a:r>
            <a:r>
              <a:rPr lang="en-IN" sz="2800" dirty="0" smtClean="0"/>
              <a:t>Regions</a:t>
            </a:r>
            <a:r>
              <a:rPr lang="en-US" sz="2800" dirty="0" smtClean="0"/>
              <a:t/>
            </a:r>
            <a:br>
              <a:rPr lang="en-US" sz="2800" dirty="0" smtClean="0"/>
            </a:br>
            <a:endParaRPr lang="en-US" sz="2800" dirty="0"/>
          </a:p>
        </p:txBody>
      </p:sp>
      <p:sp>
        <p:nvSpPr>
          <p:cNvPr id="4" name="Slide Number Placeholder 3"/>
          <p:cNvSpPr>
            <a:spLocks noGrp="1"/>
          </p:cNvSpPr>
          <p:nvPr>
            <p:ph type="sldNum" sz="quarter" idx="12"/>
          </p:nvPr>
        </p:nvSpPr>
        <p:spPr>
          <a:xfrm>
            <a:off x="609600" y="6245225"/>
            <a:ext cx="8077200" cy="476250"/>
          </a:xfrm>
        </p:spPr>
        <p:txBody>
          <a:bodyPr/>
          <a:lstStyle/>
          <a:p>
            <a:fld id="{84475971-40DD-40B9-8C4A-C96A69D93A28}" type="slidenum">
              <a:rPr lang="en-US" smtClean="0"/>
              <a:pPr/>
              <a:t>21</a:t>
            </a:fld>
            <a:endParaRPr lang="en-US" dirty="0" smtClean="0"/>
          </a:p>
          <a:p>
            <a:r>
              <a:rPr lang="en-US" i="1" dirty="0" smtClean="0"/>
              <a:t>					Mamta C. Padole</a:t>
            </a:r>
          </a:p>
          <a:p>
            <a:endParaRPr lang="en-US" dirty="0"/>
          </a:p>
        </p:txBody>
      </p:sp>
      <p:pic>
        <p:nvPicPr>
          <p:cNvPr id="5" name="Picture 4"/>
          <p:cNvPicPr/>
          <p:nvPr/>
        </p:nvPicPr>
        <p:blipFill>
          <a:blip r:embed="rId2" cstate="print"/>
          <a:srcRect/>
          <a:stretch>
            <a:fillRect/>
          </a:stretch>
        </p:blipFill>
        <p:spPr bwMode="auto">
          <a:xfrm>
            <a:off x="228600" y="838200"/>
            <a:ext cx="8763000" cy="563880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71600"/>
          </a:xfrm>
        </p:spPr>
        <p:txBody>
          <a:bodyPr/>
          <a:lstStyle/>
          <a:p>
            <a:r>
              <a:rPr lang="en-US" dirty="0" smtClean="0"/>
              <a:t/>
            </a:r>
            <a:br>
              <a:rPr lang="en-US" dirty="0" smtClean="0"/>
            </a:br>
            <a:r>
              <a:rPr lang="en-US" dirty="0" smtClean="0"/>
              <a:t>Graphical Output – </a:t>
            </a:r>
            <a:br>
              <a:rPr lang="en-US" dirty="0" smtClean="0"/>
            </a:br>
            <a:r>
              <a:rPr lang="en-IN" sz="4000" dirty="0" smtClean="0"/>
              <a:t>Short Tandem Repeat Regions</a:t>
            </a:r>
            <a:r>
              <a:rPr lang="en-US" sz="4000" dirty="0" smtClean="0"/>
              <a:t/>
            </a:r>
            <a:br>
              <a:rPr lang="en-US" sz="4000" dirty="0" smtClean="0"/>
            </a:br>
            <a:endParaRPr lang="en-US" sz="4000" dirty="0"/>
          </a:p>
        </p:txBody>
      </p:sp>
      <p:sp>
        <p:nvSpPr>
          <p:cNvPr id="4" name="Slide Number Placeholder 3"/>
          <p:cNvSpPr>
            <a:spLocks noGrp="1"/>
          </p:cNvSpPr>
          <p:nvPr>
            <p:ph type="sldNum" sz="quarter" idx="12"/>
          </p:nvPr>
        </p:nvSpPr>
        <p:spPr>
          <a:xfrm>
            <a:off x="609600" y="6245225"/>
            <a:ext cx="8077200" cy="476250"/>
          </a:xfrm>
        </p:spPr>
        <p:txBody>
          <a:bodyPr/>
          <a:lstStyle/>
          <a:p>
            <a:fld id="{84475971-40DD-40B9-8C4A-C96A69D93A28}" type="slidenum">
              <a:rPr lang="en-US" smtClean="0"/>
              <a:pPr/>
              <a:t>22</a:t>
            </a:fld>
            <a:endParaRPr lang="en-US" dirty="0" smtClean="0"/>
          </a:p>
          <a:p>
            <a:r>
              <a:rPr lang="en-US" i="1" dirty="0" smtClean="0"/>
              <a:t>					Mamta C. Padole</a:t>
            </a:r>
          </a:p>
          <a:p>
            <a:endParaRPr lang="en-US" dirty="0"/>
          </a:p>
        </p:txBody>
      </p:sp>
      <p:pic>
        <p:nvPicPr>
          <p:cNvPr id="6" name="Picture 5"/>
          <p:cNvPicPr/>
          <p:nvPr/>
        </p:nvPicPr>
        <p:blipFill>
          <a:blip r:embed="rId2" cstate="print"/>
          <a:srcRect/>
          <a:stretch>
            <a:fillRect/>
          </a:stretch>
        </p:blipFill>
        <p:spPr bwMode="auto">
          <a:xfrm>
            <a:off x="685800" y="1447800"/>
            <a:ext cx="7467600" cy="4966372"/>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71600"/>
          </a:xfrm>
        </p:spPr>
        <p:txBody>
          <a:bodyPr/>
          <a:lstStyle/>
          <a:p>
            <a:r>
              <a:rPr lang="en-US" dirty="0" smtClean="0"/>
              <a:t>Development Tools &amp; Languages Used</a:t>
            </a:r>
            <a:endParaRPr lang="en-US" dirty="0"/>
          </a:p>
        </p:txBody>
      </p:sp>
      <p:sp>
        <p:nvSpPr>
          <p:cNvPr id="3" name="Content Placeholder 2"/>
          <p:cNvSpPr>
            <a:spLocks noGrp="1"/>
          </p:cNvSpPr>
          <p:nvPr>
            <p:ph idx="1"/>
          </p:nvPr>
        </p:nvSpPr>
        <p:spPr>
          <a:xfrm>
            <a:off x="0" y="1371600"/>
            <a:ext cx="9144000" cy="5486400"/>
          </a:xfrm>
        </p:spPr>
        <p:txBody>
          <a:bodyPr/>
          <a:lstStyle/>
          <a:p>
            <a:pPr lvl="1"/>
            <a:endParaRPr lang="en-US" sz="3200" dirty="0" smtClean="0"/>
          </a:p>
          <a:p>
            <a:pPr lvl="1"/>
            <a:r>
              <a:rPr lang="en-US" sz="3200" dirty="0" smtClean="0"/>
              <a:t>Matlab R2010b Software / </a:t>
            </a:r>
            <a:r>
              <a:rPr lang="en-US" sz="3200" dirty="0" err="1" smtClean="0"/>
              <a:t>Scilab</a:t>
            </a:r>
            <a:endParaRPr lang="en-US" sz="3200" dirty="0" smtClean="0"/>
          </a:p>
          <a:p>
            <a:pPr lvl="2"/>
            <a:r>
              <a:rPr lang="en-US" dirty="0" smtClean="0"/>
              <a:t>Wavelet Toolbox</a:t>
            </a:r>
          </a:p>
          <a:p>
            <a:pPr lvl="2"/>
            <a:r>
              <a:rPr lang="en-US" dirty="0" smtClean="0"/>
              <a:t>BioInformatics Toolbox</a:t>
            </a:r>
          </a:p>
          <a:p>
            <a:pPr lvl="1"/>
            <a:r>
              <a:rPr lang="en-US" sz="3200" dirty="0" smtClean="0"/>
              <a:t>Java Programming</a:t>
            </a:r>
          </a:p>
          <a:p>
            <a:pPr lvl="1"/>
            <a:r>
              <a:rPr lang="en-US" sz="3200" dirty="0" smtClean="0"/>
              <a:t>MySQL Database</a:t>
            </a:r>
          </a:p>
        </p:txBody>
      </p:sp>
      <p:sp>
        <p:nvSpPr>
          <p:cNvPr id="7" name="Slide Number Placeholder 6"/>
          <p:cNvSpPr>
            <a:spLocks noGrp="1"/>
          </p:cNvSpPr>
          <p:nvPr>
            <p:ph type="sldNum" sz="quarter" idx="12"/>
          </p:nvPr>
        </p:nvSpPr>
        <p:spPr>
          <a:xfrm>
            <a:off x="304800" y="6245225"/>
            <a:ext cx="8382000" cy="476250"/>
          </a:xfrm>
        </p:spPr>
        <p:txBody>
          <a:bodyPr/>
          <a:lstStyle/>
          <a:p>
            <a:fld id="{84475971-40DD-40B9-8C4A-C96A69D93A28}" type="slidenum">
              <a:rPr lang="en-US" smtClean="0"/>
              <a:pPr/>
              <a:t>23</a:t>
            </a:fld>
            <a:endParaRPr lang="en-US" dirty="0" smtClean="0"/>
          </a:p>
          <a:p>
            <a:r>
              <a:rPr lang="en-US" i="1" dirty="0" smtClean="0"/>
              <a:t>					Mamta C. Padole</a:t>
            </a:r>
          </a:p>
          <a:p>
            <a:endParaRPr lang="en-US" dirty="0"/>
          </a:p>
        </p:txBody>
      </p:sp>
    </p:spTree>
    <p:extLst>
      <p:ext uri="{BB962C8B-B14F-4D97-AF65-F5344CB8AC3E}">
        <p14:creationId xmlns:p14="http://schemas.microsoft.com/office/powerpoint/2010/main" val="2056683139"/>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n-US" b="1" dirty="0" smtClean="0"/>
              <a:t>Alzheimer’s</a:t>
            </a:r>
            <a:r>
              <a:rPr lang="en-US" b="1" dirty="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762000"/>
            <a:ext cx="8077200" cy="2667000"/>
          </a:xfrm>
        </p:spPr>
      </p:pic>
      <p:sp>
        <p:nvSpPr>
          <p:cNvPr id="7" name="Slide Number Placeholder 6"/>
          <p:cNvSpPr>
            <a:spLocks noGrp="1"/>
          </p:cNvSpPr>
          <p:nvPr>
            <p:ph type="sldNum" sz="quarter" idx="12"/>
          </p:nvPr>
        </p:nvSpPr>
        <p:spPr>
          <a:xfrm>
            <a:off x="304800" y="6245225"/>
            <a:ext cx="8382000" cy="476250"/>
          </a:xfrm>
        </p:spPr>
        <p:txBody>
          <a:bodyPr/>
          <a:lstStyle/>
          <a:p>
            <a:fld id="{84475971-40DD-40B9-8C4A-C96A69D93A28}" type="slidenum">
              <a:rPr lang="en-US" smtClean="0"/>
              <a:pPr/>
              <a:t>24</a:t>
            </a:fld>
            <a:endParaRPr lang="en-US" dirty="0" smtClean="0"/>
          </a:p>
          <a:p>
            <a:r>
              <a:rPr lang="en-US" i="1" dirty="0" smtClean="0"/>
              <a:t>					Mamta C. Padole</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3657600"/>
            <a:ext cx="8077200" cy="2776468"/>
          </a:xfrm>
          <a:prstGeom prst="rect">
            <a:avLst/>
          </a:prstGeom>
        </p:spPr>
      </p:pic>
    </p:spTree>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n-US" b="1" dirty="0" smtClean="0"/>
              <a:t>Facts about Alzheimer’s</a:t>
            </a:r>
            <a:endParaRPr lang="en-US" dirty="0"/>
          </a:p>
        </p:txBody>
      </p:sp>
      <p:sp>
        <p:nvSpPr>
          <p:cNvPr id="3" name="Content Placeholder 2"/>
          <p:cNvSpPr>
            <a:spLocks noGrp="1"/>
          </p:cNvSpPr>
          <p:nvPr>
            <p:ph idx="1"/>
          </p:nvPr>
        </p:nvSpPr>
        <p:spPr>
          <a:xfrm>
            <a:off x="0" y="914400"/>
            <a:ext cx="9144000" cy="5943600"/>
          </a:xfrm>
        </p:spPr>
        <p:txBody>
          <a:bodyPr/>
          <a:lstStyle/>
          <a:p>
            <a:r>
              <a:rPr lang="en-US" sz="2400" dirty="0" smtClean="0"/>
              <a:t>Disease that is 6</a:t>
            </a:r>
            <a:r>
              <a:rPr lang="en-US" sz="2400" baseline="30000" dirty="0" smtClean="0"/>
              <a:t>th</a:t>
            </a:r>
            <a:r>
              <a:rPr lang="en-US" sz="2400" dirty="0" smtClean="0"/>
              <a:t> Leading Cause of Death according to </a:t>
            </a:r>
            <a:r>
              <a:rPr lang="en-US" sz="2400" dirty="0"/>
              <a:t>US studies [http://</a:t>
            </a:r>
            <a:r>
              <a:rPr lang="en-US" sz="2400" dirty="0" smtClean="0"/>
              <a:t>www.alz.org/facts/overview.asp]</a:t>
            </a:r>
            <a:endParaRPr lang="en-US" sz="2400" dirty="0" smtClean="0"/>
          </a:p>
          <a:p>
            <a:r>
              <a:rPr lang="en-US" sz="2400" dirty="0" smtClean="0"/>
              <a:t>1 in 3 Senior citizens with Alzheimer’s Dementia</a:t>
            </a:r>
          </a:p>
          <a:p>
            <a:r>
              <a:rPr lang="en-US" sz="2400" dirty="0" smtClean="0"/>
              <a:t>&gt; 5 million Americans are living with Alzheimer’s</a:t>
            </a:r>
          </a:p>
          <a:p>
            <a:r>
              <a:rPr lang="en-US" sz="2400" dirty="0" smtClean="0"/>
              <a:t>Every 66 seconds, someone in US develops the disease</a:t>
            </a:r>
          </a:p>
          <a:p>
            <a:r>
              <a:rPr lang="en-US" sz="2400" dirty="0" smtClean="0"/>
              <a:t>It kills more people than Breast and Prostrate Cancer combined</a:t>
            </a:r>
          </a:p>
          <a:p>
            <a:r>
              <a:rPr lang="en-US" sz="2400" dirty="0" smtClean="0"/>
              <a:t>In 2016 alone </a:t>
            </a:r>
            <a:r>
              <a:rPr lang="en-US" sz="2400" dirty="0" err="1" smtClean="0"/>
              <a:t>approx</a:t>
            </a:r>
            <a:r>
              <a:rPr lang="en-US" sz="2400" dirty="0" smtClean="0"/>
              <a:t> $236 Billion Estimated cost to the Nation for Alzheimer’s Health Care</a:t>
            </a:r>
          </a:p>
          <a:p>
            <a:r>
              <a:rPr lang="en-US" sz="2400" dirty="0" err="1" smtClean="0"/>
              <a:t>Approx</a:t>
            </a:r>
            <a:r>
              <a:rPr lang="en-US" sz="2400" dirty="0" smtClean="0"/>
              <a:t> $5000 / year is spent by a family to take care of Alzheimer’s patient at home</a:t>
            </a:r>
          </a:p>
          <a:p>
            <a:r>
              <a:rPr lang="en-US" sz="2400" dirty="0" smtClean="0"/>
              <a:t>In 2015, More than 15 million people provided </a:t>
            </a:r>
            <a:r>
              <a:rPr lang="en-US" sz="2400" dirty="0" err="1" smtClean="0"/>
              <a:t>UnPaid</a:t>
            </a:r>
            <a:r>
              <a:rPr lang="en-US" sz="2400" dirty="0" smtClean="0"/>
              <a:t> Care</a:t>
            </a:r>
          </a:p>
          <a:p>
            <a:r>
              <a:rPr lang="en-US" sz="2400" dirty="0" smtClean="0"/>
              <a:t>Estimated to 18.1 Billion Hours of </a:t>
            </a:r>
            <a:r>
              <a:rPr lang="en-US" sz="2400" dirty="0" err="1" smtClean="0"/>
              <a:t>UnPaid</a:t>
            </a:r>
            <a:r>
              <a:rPr lang="en-US" sz="2400" dirty="0" smtClean="0"/>
              <a:t> Care</a:t>
            </a:r>
          </a:p>
          <a:p>
            <a:endParaRPr lang="en-US" sz="2400" dirty="0" smtClean="0"/>
          </a:p>
          <a:p>
            <a:endParaRPr lang="en-US" sz="2400" dirty="0"/>
          </a:p>
        </p:txBody>
      </p:sp>
      <p:sp>
        <p:nvSpPr>
          <p:cNvPr id="7" name="Slide Number Placeholder 6"/>
          <p:cNvSpPr>
            <a:spLocks noGrp="1"/>
          </p:cNvSpPr>
          <p:nvPr>
            <p:ph type="sldNum" sz="quarter" idx="12"/>
          </p:nvPr>
        </p:nvSpPr>
        <p:spPr>
          <a:xfrm>
            <a:off x="304800" y="6245225"/>
            <a:ext cx="8382000" cy="476250"/>
          </a:xfrm>
        </p:spPr>
        <p:txBody>
          <a:bodyPr/>
          <a:lstStyle/>
          <a:p>
            <a:fld id="{84475971-40DD-40B9-8C4A-C96A69D93A28}" type="slidenum">
              <a:rPr lang="en-US" smtClean="0"/>
              <a:pPr/>
              <a:t>25</a:t>
            </a:fld>
            <a:endParaRPr lang="en-US" dirty="0" smtClean="0"/>
          </a:p>
          <a:p>
            <a:r>
              <a:rPr lang="en-US" i="1" dirty="0" smtClean="0"/>
              <a:t>					Mamta C. Padole</a:t>
            </a:r>
          </a:p>
          <a:p>
            <a:endParaRPr lang="en-US" dirty="0"/>
          </a:p>
        </p:txBody>
      </p:sp>
    </p:spTree>
    <p:extLst>
      <p:ext uri="{BB962C8B-B14F-4D97-AF65-F5344CB8AC3E}">
        <p14:creationId xmlns:p14="http://schemas.microsoft.com/office/powerpoint/2010/main" val="1451909051"/>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n-US" b="1" dirty="0" smtClean="0"/>
              <a:t>National / International Status</a:t>
            </a:r>
            <a:r>
              <a:rPr lang="en-US" b="1" dirty="0"/>
              <a:t>	</a:t>
            </a:r>
            <a:endParaRPr lang="en-US" dirty="0"/>
          </a:p>
        </p:txBody>
      </p:sp>
      <p:sp>
        <p:nvSpPr>
          <p:cNvPr id="3" name="Content Placeholder 2"/>
          <p:cNvSpPr>
            <a:spLocks noGrp="1"/>
          </p:cNvSpPr>
          <p:nvPr>
            <p:ph idx="1"/>
          </p:nvPr>
        </p:nvSpPr>
        <p:spPr>
          <a:xfrm>
            <a:off x="0" y="914400"/>
            <a:ext cx="9144000" cy="5943600"/>
          </a:xfrm>
        </p:spPr>
        <p:txBody>
          <a:bodyPr/>
          <a:lstStyle/>
          <a:p>
            <a:r>
              <a:rPr lang="en-US" sz="2400" dirty="0" smtClean="0"/>
              <a:t>Research at  National/International </a:t>
            </a:r>
            <a:r>
              <a:rPr lang="en-US" sz="2400" dirty="0"/>
              <a:t>level to combat diseases like Alzheimer, Cancer </a:t>
            </a:r>
            <a:endParaRPr lang="en-US" sz="2400" dirty="0" smtClean="0"/>
          </a:p>
          <a:p>
            <a:r>
              <a:rPr lang="en-US" sz="2400" dirty="0" smtClean="0"/>
              <a:t>Research is of global relevance, is </a:t>
            </a:r>
            <a:r>
              <a:rPr lang="en-US" sz="2400" dirty="0"/>
              <a:t>not confined to any region or </a:t>
            </a:r>
            <a:r>
              <a:rPr lang="en-US" sz="2400" dirty="0" smtClean="0"/>
              <a:t>locality</a:t>
            </a:r>
          </a:p>
          <a:p>
            <a:r>
              <a:rPr lang="en-US" sz="2400" dirty="0" smtClean="0"/>
              <a:t>Besides </a:t>
            </a:r>
            <a:r>
              <a:rPr lang="en-US" sz="2400" dirty="0"/>
              <a:t>with development of Genetics, and Genomic sequencing, the need to develop optimized methods to detect these diseases have arisen. </a:t>
            </a:r>
            <a:endParaRPr lang="en-US" sz="2400" dirty="0" smtClean="0"/>
          </a:p>
          <a:p>
            <a:r>
              <a:rPr lang="en-US" sz="2400" dirty="0" smtClean="0"/>
              <a:t>International </a:t>
            </a:r>
            <a:r>
              <a:rPr lang="en-US" sz="2400" dirty="0"/>
              <a:t>Research organizations like NCBI, </a:t>
            </a:r>
            <a:r>
              <a:rPr lang="en-US" sz="2400" dirty="0" smtClean="0"/>
              <a:t>EMBL, </a:t>
            </a:r>
            <a:r>
              <a:rPr lang="en-US" sz="2400" dirty="0" err="1" smtClean="0"/>
              <a:t>Plos</a:t>
            </a:r>
            <a:r>
              <a:rPr lang="en-US" sz="2400" dirty="0"/>
              <a:t>,</a:t>
            </a:r>
            <a:endParaRPr lang="en-US" sz="2400" dirty="0" smtClean="0"/>
          </a:p>
          <a:p>
            <a:r>
              <a:rPr lang="en-US" sz="2400" dirty="0" smtClean="0"/>
              <a:t>Stressful Life, Social transformations, Unhealthy Life Style</a:t>
            </a:r>
          </a:p>
          <a:p>
            <a:r>
              <a:rPr lang="en-US" sz="2400" dirty="0" smtClean="0"/>
              <a:t>This, </a:t>
            </a:r>
            <a:r>
              <a:rPr lang="en-US" sz="2400" dirty="0"/>
              <a:t>causes lot of genetic </a:t>
            </a:r>
            <a:r>
              <a:rPr lang="en-US" sz="2400" dirty="0" smtClean="0"/>
              <a:t>mutation/exchange </a:t>
            </a:r>
            <a:r>
              <a:rPr lang="en-US" sz="2400" dirty="0"/>
              <a:t>and hence, could be one of the reasons </a:t>
            </a:r>
            <a:r>
              <a:rPr lang="en-US" sz="2400" dirty="0" smtClean="0"/>
              <a:t>for </a:t>
            </a:r>
            <a:r>
              <a:rPr lang="en-US" sz="2400" dirty="0"/>
              <a:t>causing the Genetic </a:t>
            </a:r>
            <a:r>
              <a:rPr lang="en-US" sz="2400" dirty="0" smtClean="0"/>
              <a:t>diseases like Cancer </a:t>
            </a:r>
            <a:r>
              <a:rPr lang="en-US" sz="2400" dirty="0"/>
              <a:t>or </a:t>
            </a:r>
            <a:r>
              <a:rPr lang="en-US" sz="2400" dirty="0" smtClean="0"/>
              <a:t>Alzheimer (Chromosome 21, 14, 1) have several repeat regions causing  genetic mutation affecting Brain Cells.</a:t>
            </a:r>
            <a:endParaRPr lang="en-US" sz="2400" dirty="0"/>
          </a:p>
        </p:txBody>
      </p:sp>
      <p:sp>
        <p:nvSpPr>
          <p:cNvPr id="7" name="Slide Number Placeholder 6"/>
          <p:cNvSpPr>
            <a:spLocks noGrp="1"/>
          </p:cNvSpPr>
          <p:nvPr>
            <p:ph type="sldNum" sz="quarter" idx="12"/>
          </p:nvPr>
        </p:nvSpPr>
        <p:spPr>
          <a:xfrm>
            <a:off x="304800" y="6245225"/>
            <a:ext cx="8382000" cy="476250"/>
          </a:xfrm>
        </p:spPr>
        <p:txBody>
          <a:bodyPr/>
          <a:lstStyle/>
          <a:p>
            <a:fld id="{84475971-40DD-40B9-8C4A-C96A69D93A28}" type="slidenum">
              <a:rPr lang="en-US" smtClean="0"/>
              <a:pPr/>
              <a:t>26</a:t>
            </a:fld>
            <a:endParaRPr lang="en-US" dirty="0" smtClean="0"/>
          </a:p>
          <a:p>
            <a:r>
              <a:rPr lang="en-US" i="1" dirty="0" smtClean="0"/>
              <a:t>					Mamta C. Padole</a:t>
            </a:r>
          </a:p>
          <a:p>
            <a:endParaRPr lang="en-US" dirty="0"/>
          </a:p>
        </p:txBody>
      </p:sp>
    </p:spTree>
    <p:extLst>
      <p:ext uri="{BB962C8B-B14F-4D97-AF65-F5344CB8AC3E}">
        <p14:creationId xmlns:p14="http://schemas.microsoft.com/office/powerpoint/2010/main" val="898774197"/>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71600"/>
          </a:xfrm>
        </p:spPr>
        <p:txBody>
          <a:bodyPr/>
          <a:lstStyle/>
          <a:p>
            <a:r>
              <a:rPr lang="en-US" b="1" dirty="0" smtClean="0"/>
              <a:t>Methodology</a:t>
            </a:r>
            <a:r>
              <a:rPr lang="en-US" b="1" dirty="0"/>
              <a:t>		</a:t>
            </a:r>
            <a:endParaRPr lang="en-US" dirty="0"/>
          </a:p>
        </p:txBody>
      </p:sp>
      <p:sp>
        <p:nvSpPr>
          <p:cNvPr id="3" name="Content Placeholder 2"/>
          <p:cNvSpPr>
            <a:spLocks noGrp="1"/>
          </p:cNvSpPr>
          <p:nvPr>
            <p:ph idx="1"/>
          </p:nvPr>
        </p:nvSpPr>
        <p:spPr>
          <a:xfrm>
            <a:off x="0" y="1371600"/>
            <a:ext cx="9144000" cy="5486400"/>
          </a:xfrm>
        </p:spPr>
        <p:txBody>
          <a:bodyPr/>
          <a:lstStyle/>
          <a:p>
            <a:pPr lvl="0"/>
            <a:r>
              <a:rPr lang="en-US" sz="2400" dirty="0" smtClean="0"/>
              <a:t>The </a:t>
            </a:r>
            <a:r>
              <a:rPr lang="en-US" sz="2400" dirty="0"/>
              <a:t>study of diseases and collecting relevant information and </a:t>
            </a:r>
            <a:r>
              <a:rPr lang="en-US" sz="2400" dirty="0" smtClean="0"/>
              <a:t>data, Performing Analysis of the system</a:t>
            </a:r>
            <a:endParaRPr lang="en-US" sz="2400" dirty="0"/>
          </a:p>
          <a:p>
            <a:pPr lvl="0"/>
            <a:r>
              <a:rPr lang="en-US" sz="2400" dirty="0" smtClean="0"/>
              <a:t>The data </a:t>
            </a:r>
            <a:r>
              <a:rPr lang="en-US" sz="2400" dirty="0"/>
              <a:t>analysis and database will be designed to store the content </a:t>
            </a:r>
          </a:p>
          <a:p>
            <a:pPr lvl="0"/>
            <a:r>
              <a:rPr lang="en-US" sz="2400" dirty="0"/>
              <a:t>Methodology and tools will be reviewed for specific diseases</a:t>
            </a:r>
          </a:p>
          <a:p>
            <a:pPr lvl="0"/>
            <a:r>
              <a:rPr lang="en-US" sz="2400" dirty="0"/>
              <a:t>Develop and redesign Signal Processing based algorithms for identifying disease causing Short Tandem Repeat Regions in DNA sequences.</a:t>
            </a:r>
          </a:p>
          <a:p>
            <a:pPr lvl="0"/>
            <a:r>
              <a:rPr lang="en-US" sz="2400" dirty="0"/>
              <a:t>The testing of the algorithm using several sample data will be done.</a:t>
            </a:r>
          </a:p>
          <a:p>
            <a:pPr lvl="0"/>
            <a:r>
              <a:rPr lang="en-US" sz="2400" dirty="0"/>
              <a:t>The algorithms will be applied to actual DNA sequences.</a:t>
            </a:r>
          </a:p>
        </p:txBody>
      </p:sp>
      <p:sp>
        <p:nvSpPr>
          <p:cNvPr id="7" name="Slide Number Placeholder 6"/>
          <p:cNvSpPr>
            <a:spLocks noGrp="1"/>
          </p:cNvSpPr>
          <p:nvPr>
            <p:ph type="sldNum" sz="quarter" idx="12"/>
          </p:nvPr>
        </p:nvSpPr>
        <p:spPr>
          <a:xfrm>
            <a:off x="304800" y="6245225"/>
            <a:ext cx="8382000" cy="476250"/>
          </a:xfrm>
        </p:spPr>
        <p:txBody>
          <a:bodyPr/>
          <a:lstStyle/>
          <a:p>
            <a:fld id="{84475971-40DD-40B9-8C4A-C96A69D93A28}" type="slidenum">
              <a:rPr lang="en-US" smtClean="0"/>
              <a:pPr/>
              <a:t>27</a:t>
            </a:fld>
            <a:endParaRPr lang="en-US" dirty="0" smtClean="0"/>
          </a:p>
          <a:p>
            <a:r>
              <a:rPr lang="en-US" i="1" dirty="0" smtClean="0"/>
              <a:t>					Mamta C. Padole</a:t>
            </a:r>
          </a:p>
          <a:p>
            <a:endParaRPr lang="en-US" dirty="0"/>
          </a:p>
        </p:txBody>
      </p:sp>
    </p:spTree>
    <p:extLst>
      <p:ext uri="{BB962C8B-B14F-4D97-AF65-F5344CB8AC3E}">
        <p14:creationId xmlns:p14="http://schemas.microsoft.com/office/powerpoint/2010/main" val="2709170960"/>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r>
              <a:rPr lang="en-US" dirty="0" smtClean="0"/>
              <a:t>Plan of Work</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9771063"/>
              </p:ext>
            </p:extLst>
          </p:nvPr>
        </p:nvGraphicFramePr>
        <p:xfrm>
          <a:off x="762000" y="1219201"/>
          <a:ext cx="7772398" cy="5198097"/>
        </p:xfrm>
        <a:graphic>
          <a:graphicData uri="http://schemas.openxmlformats.org/drawingml/2006/table">
            <a:tbl>
              <a:tblPr firstRow="1" firstCol="1" bandRow="1"/>
              <a:tblGrid>
                <a:gridCol w="2881051"/>
                <a:gridCol w="395549"/>
                <a:gridCol w="381000"/>
                <a:gridCol w="381000"/>
                <a:gridCol w="381000"/>
                <a:gridCol w="319046"/>
                <a:gridCol w="399746"/>
                <a:gridCol w="424208"/>
                <a:gridCol w="457200"/>
                <a:gridCol w="457200"/>
                <a:gridCol w="381000"/>
                <a:gridCol w="457200"/>
                <a:gridCol w="457198"/>
              </a:tblGrid>
              <a:tr h="386905">
                <a:tc>
                  <a:txBody>
                    <a:bodyPr/>
                    <a:lstStyle/>
                    <a:p>
                      <a:pPr marL="0" marR="0" algn="ctr">
                        <a:spcBef>
                          <a:spcPts val="0"/>
                        </a:spcBef>
                        <a:spcAft>
                          <a:spcPts val="0"/>
                        </a:spcAft>
                      </a:pPr>
                      <a:r>
                        <a:rPr lang="en-US" sz="2000" b="1" dirty="0">
                          <a:solidFill>
                            <a:srgbClr val="FFFFFF"/>
                          </a:solidFill>
                          <a:effectLst/>
                          <a:latin typeface="Times New Roman"/>
                          <a:ea typeface="Times New Roman"/>
                          <a:cs typeface="Shruti"/>
                        </a:rPr>
                        <a:t>Plan of Work</a:t>
                      </a:r>
                      <a:endParaRPr lang="en-US" sz="2000" dirty="0">
                        <a:effectLst/>
                        <a:latin typeface="Calibri"/>
                        <a:ea typeface="Calibri"/>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9795"/>
                    </a:solidFill>
                  </a:tcPr>
                </a:tc>
                <a:tc gridSpan="4">
                  <a:txBody>
                    <a:bodyPr/>
                    <a:lstStyle/>
                    <a:p>
                      <a:pPr marL="0" marR="0" algn="ctr">
                        <a:spcBef>
                          <a:spcPts val="0"/>
                        </a:spcBef>
                        <a:spcAft>
                          <a:spcPts val="0"/>
                        </a:spcAft>
                      </a:pPr>
                      <a:r>
                        <a:rPr lang="en-US" sz="1800" b="1">
                          <a:solidFill>
                            <a:srgbClr val="FFFFFF"/>
                          </a:solidFill>
                          <a:effectLst/>
                          <a:latin typeface="Times New Roman"/>
                          <a:ea typeface="Times New Roman"/>
                          <a:cs typeface="Shruti"/>
                        </a:rPr>
                        <a:t>2017</a:t>
                      </a:r>
                      <a:endParaRPr lang="en-US" sz="1800">
                        <a:effectLst/>
                        <a:latin typeface="Calibri"/>
                        <a:ea typeface="Calibri"/>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9795"/>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b="1">
                          <a:solidFill>
                            <a:srgbClr val="FFFFFF"/>
                          </a:solidFill>
                          <a:effectLst/>
                          <a:latin typeface="Times New Roman"/>
                          <a:ea typeface="Times New Roman"/>
                          <a:cs typeface="Shruti"/>
                        </a:rPr>
                        <a:t>2018</a:t>
                      </a:r>
                      <a:endParaRPr lang="en-US" sz="1800">
                        <a:effectLst/>
                        <a:latin typeface="Calibri"/>
                        <a:ea typeface="Calibri"/>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9795"/>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b="1" dirty="0">
                          <a:solidFill>
                            <a:srgbClr val="FFFFFF"/>
                          </a:solidFill>
                          <a:effectLst/>
                          <a:latin typeface="Times New Roman"/>
                          <a:ea typeface="Times New Roman"/>
                          <a:cs typeface="Shruti"/>
                        </a:rPr>
                        <a:t>2019</a:t>
                      </a:r>
                      <a:endParaRPr lang="en-US" sz="1800" dirty="0">
                        <a:effectLst/>
                        <a:latin typeface="Calibri"/>
                        <a:ea typeface="Calibri"/>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9795"/>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675323">
                <a:tc>
                  <a:txBody>
                    <a:bodyPr/>
                    <a:lstStyle/>
                    <a:p>
                      <a:pPr marL="0" marR="0">
                        <a:spcBef>
                          <a:spcPts val="0"/>
                        </a:spcBef>
                        <a:spcAft>
                          <a:spcPts val="0"/>
                        </a:spcAft>
                      </a:pPr>
                      <a:r>
                        <a:rPr lang="en-US" sz="1100" b="1">
                          <a:solidFill>
                            <a:srgbClr val="FFFFFF"/>
                          </a:solidFill>
                          <a:effectLst/>
                          <a:latin typeface="Times New Roman"/>
                          <a:ea typeface="Times New Roman"/>
                          <a:cs typeface="Shruti"/>
                        </a:rPr>
                        <a:t> </a:t>
                      </a:r>
                      <a:endParaRPr lang="en-US" sz="1100">
                        <a:effectLst/>
                        <a:latin typeface="Calibri"/>
                        <a:ea typeface="Calibri"/>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6D0A"/>
                    </a:solidFill>
                  </a:tcPr>
                </a:tc>
                <a:tc>
                  <a:txBody>
                    <a:bodyPr/>
                    <a:lstStyle/>
                    <a:p>
                      <a:pPr marL="0" marR="0" algn="ctr">
                        <a:spcBef>
                          <a:spcPts val="0"/>
                        </a:spcBef>
                        <a:spcAft>
                          <a:spcPts val="0"/>
                        </a:spcAft>
                      </a:pPr>
                      <a:r>
                        <a:rPr lang="en-US" sz="1100" b="1" dirty="0">
                          <a:solidFill>
                            <a:srgbClr val="FFFFFF"/>
                          </a:solidFill>
                          <a:effectLst/>
                          <a:latin typeface="Times New Roman"/>
                          <a:ea typeface="Times New Roman"/>
                          <a:cs typeface="Shruti"/>
                        </a:rPr>
                        <a:t>Q1</a:t>
                      </a:r>
                      <a:endParaRPr lang="en-US" sz="1100" dirty="0">
                        <a:effectLst/>
                        <a:latin typeface="Calibri"/>
                        <a:ea typeface="Calibri"/>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6D0A"/>
                    </a:solidFill>
                  </a:tcPr>
                </a:tc>
                <a:tc>
                  <a:txBody>
                    <a:bodyPr/>
                    <a:lstStyle/>
                    <a:p>
                      <a:pPr marL="0" marR="0" algn="ctr">
                        <a:spcBef>
                          <a:spcPts val="0"/>
                        </a:spcBef>
                        <a:spcAft>
                          <a:spcPts val="0"/>
                        </a:spcAft>
                      </a:pPr>
                      <a:r>
                        <a:rPr lang="en-US" sz="1100" b="1" dirty="0">
                          <a:solidFill>
                            <a:srgbClr val="FFFFFF"/>
                          </a:solidFill>
                          <a:effectLst/>
                          <a:latin typeface="Times New Roman"/>
                          <a:ea typeface="Times New Roman"/>
                          <a:cs typeface="Shruti"/>
                        </a:rPr>
                        <a:t>Q2</a:t>
                      </a:r>
                      <a:endParaRPr lang="en-US" sz="1100" dirty="0">
                        <a:effectLst/>
                        <a:latin typeface="Calibri"/>
                        <a:ea typeface="Calibri"/>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6D0A"/>
                    </a:solidFill>
                  </a:tcPr>
                </a:tc>
                <a:tc>
                  <a:txBody>
                    <a:bodyPr/>
                    <a:lstStyle/>
                    <a:p>
                      <a:pPr marL="0" marR="0" algn="ctr">
                        <a:spcBef>
                          <a:spcPts val="0"/>
                        </a:spcBef>
                        <a:spcAft>
                          <a:spcPts val="0"/>
                        </a:spcAft>
                      </a:pPr>
                      <a:r>
                        <a:rPr lang="en-US" sz="1100" b="1" dirty="0">
                          <a:solidFill>
                            <a:srgbClr val="FFFFFF"/>
                          </a:solidFill>
                          <a:effectLst/>
                          <a:latin typeface="Times New Roman"/>
                          <a:ea typeface="Times New Roman"/>
                          <a:cs typeface="Shruti"/>
                        </a:rPr>
                        <a:t>Q3</a:t>
                      </a:r>
                      <a:endParaRPr lang="en-US" sz="1100" dirty="0">
                        <a:effectLst/>
                        <a:latin typeface="Calibri"/>
                        <a:ea typeface="Calibri"/>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6D0A"/>
                    </a:solidFill>
                  </a:tcPr>
                </a:tc>
                <a:tc>
                  <a:txBody>
                    <a:bodyPr/>
                    <a:lstStyle/>
                    <a:p>
                      <a:pPr marL="0" marR="0" algn="ctr">
                        <a:spcBef>
                          <a:spcPts val="0"/>
                        </a:spcBef>
                        <a:spcAft>
                          <a:spcPts val="0"/>
                        </a:spcAft>
                      </a:pPr>
                      <a:r>
                        <a:rPr lang="en-US" sz="1100" b="1" dirty="0">
                          <a:solidFill>
                            <a:srgbClr val="FFFFFF"/>
                          </a:solidFill>
                          <a:effectLst/>
                          <a:latin typeface="Times New Roman"/>
                          <a:ea typeface="Times New Roman"/>
                          <a:cs typeface="Shruti"/>
                        </a:rPr>
                        <a:t>Q4</a:t>
                      </a:r>
                      <a:endParaRPr lang="en-US" sz="1100" dirty="0">
                        <a:effectLst/>
                        <a:latin typeface="Calibri"/>
                        <a:ea typeface="Calibri"/>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6D0A"/>
                    </a:solidFill>
                  </a:tcPr>
                </a:tc>
                <a:tc>
                  <a:txBody>
                    <a:bodyPr/>
                    <a:lstStyle/>
                    <a:p>
                      <a:pPr marL="0" marR="0" algn="ctr">
                        <a:spcBef>
                          <a:spcPts val="0"/>
                        </a:spcBef>
                        <a:spcAft>
                          <a:spcPts val="0"/>
                        </a:spcAft>
                      </a:pPr>
                      <a:r>
                        <a:rPr lang="en-US" sz="1100" b="1" dirty="0">
                          <a:solidFill>
                            <a:srgbClr val="FFFFFF"/>
                          </a:solidFill>
                          <a:effectLst/>
                          <a:latin typeface="Times New Roman"/>
                          <a:ea typeface="Times New Roman"/>
                          <a:cs typeface="Shruti"/>
                        </a:rPr>
                        <a:t>Q1</a:t>
                      </a:r>
                      <a:endParaRPr lang="en-US" sz="1100" dirty="0">
                        <a:effectLst/>
                        <a:latin typeface="Calibri"/>
                        <a:ea typeface="Calibri"/>
                        <a:cs typeface="Shrut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6D0A"/>
                    </a:solidFill>
                  </a:tcPr>
                </a:tc>
                <a:tc>
                  <a:txBody>
                    <a:bodyPr/>
                    <a:lstStyle/>
                    <a:p>
                      <a:pPr marL="0" marR="0" algn="ctr">
                        <a:spcBef>
                          <a:spcPts val="0"/>
                        </a:spcBef>
                        <a:spcAft>
                          <a:spcPts val="0"/>
                        </a:spcAft>
                      </a:pPr>
                      <a:r>
                        <a:rPr lang="en-US" sz="1100" b="1" dirty="0">
                          <a:solidFill>
                            <a:srgbClr val="FFFFFF"/>
                          </a:solidFill>
                          <a:effectLst/>
                          <a:latin typeface="Times New Roman"/>
                          <a:ea typeface="Times New Roman"/>
                          <a:cs typeface="Shruti"/>
                        </a:rPr>
                        <a:t>Q2</a:t>
                      </a:r>
                      <a:endParaRPr lang="en-US" sz="1100" dirty="0">
                        <a:effectLst/>
                        <a:latin typeface="Calibri"/>
                        <a:ea typeface="Calibri"/>
                        <a:cs typeface="Shrut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6D0A"/>
                    </a:solidFill>
                  </a:tcPr>
                </a:tc>
                <a:tc>
                  <a:txBody>
                    <a:bodyPr/>
                    <a:lstStyle/>
                    <a:p>
                      <a:pPr marL="0" marR="0" algn="ctr">
                        <a:spcBef>
                          <a:spcPts val="0"/>
                        </a:spcBef>
                        <a:spcAft>
                          <a:spcPts val="0"/>
                        </a:spcAft>
                      </a:pPr>
                      <a:r>
                        <a:rPr lang="en-US" sz="1100" b="1" dirty="0">
                          <a:solidFill>
                            <a:srgbClr val="FFFFFF"/>
                          </a:solidFill>
                          <a:effectLst/>
                          <a:latin typeface="Times New Roman"/>
                          <a:ea typeface="Times New Roman"/>
                          <a:cs typeface="Shruti"/>
                        </a:rPr>
                        <a:t>Q3</a:t>
                      </a:r>
                      <a:endParaRPr lang="en-US" sz="1100" dirty="0">
                        <a:effectLst/>
                        <a:latin typeface="Calibri"/>
                        <a:ea typeface="Calibri"/>
                        <a:cs typeface="Shrut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6D0A"/>
                    </a:solidFill>
                  </a:tcPr>
                </a:tc>
                <a:tc>
                  <a:txBody>
                    <a:bodyPr/>
                    <a:lstStyle/>
                    <a:p>
                      <a:pPr marL="0" marR="0" algn="ctr">
                        <a:spcBef>
                          <a:spcPts val="0"/>
                        </a:spcBef>
                        <a:spcAft>
                          <a:spcPts val="0"/>
                        </a:spcAft>
                      </a:pPr>
                      <a:r>
                        <a:rPr lang="en-US" sz="1100" b="1" dirty="0">
                          <a:solidFill>
                            <a:srgbClr val="FFFFFF"/>
                          </a:solidFill>
                          <a:effectLst/>
                          <a:latin typeface="Times New Roman"/>
                          <a:ea typeface="Times New Roman"/>
                          <a:cs typeface="Shruti"/>
                        </a:rPr>
                        <a:t>Q4</a:t>
                      </a:r>
                      <a:endParaRPr lang="en-US" sz="1100" dirty="0">
                        <a:effectLst/>
                        <a:latin typeface="Calibri"/>
                        <a:ea typeface="Calibri"/>
                        <a:cs typeface="Shrut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6D0A"/>
                    </a:solidFill>
                  </a:tcPr>
                </a:tc>
                <a:tc>
                  <a:txBody>
                    <a:bodyPr/>
                    <a:lstStyle/>
                    <a:p>
                      <a:pPr marL="0" marR="0" algn="ctr">
                        <a:spcBef>
                          <a:spcPts val="0"/>
                        </a:spcBef>
                        <a:spcAft>
                          <a:spcPts val="0"/>
                        </a:spcAft>
                      </a:pPr>
                      <a:endParaRPr lang="en-US" sz="1100" b="1" dirty="0" smtClean="0">
                        <a:solidFill>
                          <a:srgbClr val="FFFFFF"/>
                        </a:solidFill>
                        <a:effectLst/>
                        <a:latin typeface="Times New Roman"/>
                        <a:ea typeface="Times New Roman"/>
                        <a:cs typeface="Shruti"/>
                      </a:endParaRPr>
                    </a:p>
                    <a:p>
                      <a:pPr marL="0" marR="0" algn="ctr">
                        <a:spcBef>
                          <a:spcPts val="0"/>
                        </a:spcBef>
                        <a:spcAft>
                          <a:spcPts val="0"/>
                        </a:spcAft>
                      </a:pPr>
                      <a:endParaRPr lang="en-US" sz="1100" b="1" dirty="0" smtClean="0">
                        <a:solidFill>
                          <a:srgbClr val="FFFFFF"/>
                        </a:solidFill>
                        <a:effectLst/>
                        <a:latin typeface="Times New Roman"/>
                        <a:ea typeface="Times New Roman"/>
                        <a:cs typeface="Shruti"/>
                      </a:endParaRPr>
                    </a:p>
                    <a:p>
                      <a:pPr marL="0" marR="0" algn="ctr">
                        <a:spcBef>
                          <a:spcPts val="0"/>
                        </a:spcBef>
                        <a:spcAft>
                          <a:spcPts val="0"/>
                        </a:spcAft>
                      </a:pPr>
                      <a:r>
                        <a:rPr lang="en-US" sz="1100" b="1" dirty="0" smtClean="0">
                          <a:solidFill>
                            <a:srgbClr val="FFFFFF"/>
                          </a:solidFill>
                          <a:effectLst/>
                          <a:latin typeface="Times New Roman"/>
                          <a:ea typeface="Times New Roman"/>
                          <a:cs typeface="Shruti"/>
                        </a:rPr>
                        <a:t>Q1</a:t>
                      </a:r>
                      <a:endParaRPr lang="en-US" sz="1100" dirty="0">
                        <a:effectLst/>
                        <a:latin typeface="Calibri"/>
                        <a:ea typeface="Calibri"/>
                        <a:cs typeface="Shrut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6D0A"/>
                    </a:solidFill>
                  </a:tcPr>
                </a:tc>
                <a:tc>
                  <a:txBody>
                    <a:bodyPr/>
                    <a:lstStyle/>
                    <a:p>
                      <a:pPr marL="0" marR="0" algn="ctr">
                        <a:spcBef>
                          <a:spcPts val="0"/>
                        </a:spcBef>
                        <a:spcAft>
                          <a:spcPts val="0"/>
                        </a:spcAft>
                      </a:pPr>
                      <a:r>
                        <a:rPr lang="en-US" sz="1100" b="1" dirty="0">
                          <a:solidFill>
                            <a:srgbClr val="FFFFFF"/>
                          </a:solidFill>
                          <a:effectLst/>
                          <a:latin typeface="Times New Roman"/>
                          <a:ea typeface="Times New Roman"/>
                          <a:cs typeface="Shruti"/>
                        </a:rPr>
                        <a:t>Q2</a:t>
                      </a:r>
                      <a:endParaRPr lang="en-US" sz="1100" dirty="0">
                        <a:effectLst/>
                        <a:latin typeface="Calibri"/>
                        <a:ea typeface="Calibri"/>
                        <a:cs typeface="Shrut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6D0A"/>
                    </a:solidFill>
                  </a:tcPr>
                </a:tc>
                <a:tc>
                  <a:txBody>
                    <a:bodyPr/>
                    <a:lstStyle/>
                    <a:p>
                      <a:pPr marL="0" marR="0" algn="ctr">
                        <a:spcBef>
                          <a:spcPts val="0"/>
                        </a:spcBef>
                        <a:spcAft>
                          <a:spcPts val="0"/>
                        </a:spcAft>
                      </a:pPr>
                      <a:r>
                        <a:rPr lang="en-US" sz="1100" b="1" dirty="0">
                          <a:solidFill>
                            <a:srgbClr val="FFFFFF"/>
                          </a:solidFill>
                          <a:effectLst/>
                          <a:latin typeface="Times New Roman"/>
                          <a:ea typeface="Times New Roman"/>
                          <a:cs typeface="Shruti"/>
                        </a:rPr>
                        <a:t>Q3</a:t>
                      </a:r>
                      <a:endParaRPr lang="en-US" sz="1100" dirty="0">
                        <a:effectLst/>
                        <a:latin typeface="Calibri"/>
                        <a:ea typeface="Calibri"/>
                        <a:cs typeface="Shrut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6D0A"/>
                    </a:solidFill>
                  </a:tcPr>
                </a:tc>
                <a:tc>
                  <a:txBody>
                    <a:bodyPr/>
                    <a:lstStyle/>
                    <a:p>
                      <a:pPr marL="0" marR="0" algn="ctr">
                        <a:spcBef>
                          <a:spcPts val="0"/>
                        </a:spcBef>
                        <a:spcAft>
                          <a:spcPts val="0"/>
                        </a:spcAft>
                      </a:pPr>
                      <a:r>
                        <a:rPr lang="en-US" sz="1100" b="1" dirty="0">
                          <a:solidFill>
                            <a:srgbClr val="FFFFFF"/>
                          </a:solidFill>
                          <a:effectLst/>
                          <a:latin typeface="Times New Roman"/>
                          <a:ea typeface="Times New Roman"/>
                          <a:cs typeface="Shruti"/>
                        </a:rPr>
                        <a:t>Q4</a:t>
                      </a:r>
                      <a:endParaRPr lang="en-US" sz="1100" dirty="0">
                        <a:effectLst/>
                        <a:latin typeface="Calibri"/>
                        <a:ea typeface="Calibri"/>
                        <a:cs typeface="Shrut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6D0A"/>
                    </a:solidFill>
                  </a:tcPr>
                </a:tc>
              </a:tr>
              <a:tr h="386905">
                <a:tc>
                  <a:txBody>
                    <a:bodyPr/>
                    <a:lstStyle/>
                    <a:p>
                      <a:pPr marL="0" marR="0">
                        <a:spcBef>
                          <a:spcPts val="0"/>
                        </a:spcBef>
                        <a:spcAft>
                          <a:spcPts val="0"/>
                        </a:spcAft>
                      </a:pPr>
                      <a:r>
                        <a:rPr lang="en-US" sz="2000">
                          <a:solidFill>
                            <a:srgbClr val="000000"/>
                          </a:solidFill>
                          <a:effectLst/>
                          <a:latin typeface="Calibri"/>
                          <a:ea typeface="Times New Roman"/>
                          <a:cs typeface="Calibri"/>
                        </a:rPr>
                        <a:t> </a:t>
                      </a:r>
                      <a:endParaRPr lang="en-US" sz="2000">
                        <a:effectLst/>
                        <a:latin typeface="Calibri"/>
                        <a:ea typeface="Calibri"/>
                        <a:cs typeface="Shruti"/>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dirty="0">
                        <a:effectLst/>
                        <a:latin typeface="Calibri"/>
                        <a:cs typeface="Shrut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a:cs typeface="Shrut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effectLst/>
                        <a:latin typeface="Calibri"/>
                        <a:cs typeface="Shrut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effectLst/>
                        <a:latin typeface="Calibri"/>
                        <a:cs typeface="Shrut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a:cs typeface="Shrut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a:cs typeface="Shrut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a:cs typeface="Shrut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a:cs typeface="Shrut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a:cs typeface="Shrut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905">
                <a:tc>
                  <a:txBody>
                    <a:bodyPr/>
                    <a:lstStyle/>
                    <a:p>
                      <a:pPr marL="0" marR="0">
                        <a:spcBef>
                          <a:spcPts val="0"/>
                        </a:spcBef>
                        <a:spcAft>
                          <a:spcPts val="0"/>
                        </a:spcAft>
                      </a:pPr>
                      <a:r>
                        <a:rPr lang="en-US" sz="2000" b="1" dirty="0">
                          <a:solidFill>
                            <a:srgbClr val="000000"/>
                          </a:solidFill>
                          <a:effectLst/>
                          <a:latin typeface="Times New Roman"/>
                          <a:ea typeface="Times New Roman"/>
                          <a:cs typeface="Shruti"/>
                        </a:rPr>
                        <a:t>Requirement Gathering</a:t>
                      </a:r>
                      <a:endParaRPr lang="en-US" sz="2000" dirty="0">
                        <a:effectLst/>
                        <a:latin typeface="Calibri"/>
                        <a:ea typeface="Calibri"/>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spcBef>
                          <a:spcPts val="0"/>
                        </a:spcBef>
                        <a:spcAft>
                          <a:spcPts val="0"/>
                        </a:spcAft>
                      </a:pPr>
                      <a:r>
                        <a:rPr lang="en-US" sz="1200" dirty="0">
                          <a:solidFill>
                            <a:srgbClr val="000000"/>
                          </a:solidFill>
                          <a:effectLst/>
                          <a:latin typeface="Times New Roman"/>
                          <a:ea typeface="Times New Roman"/>
                          <a:cs typeface="Shruti"/>
                        </a:rPr>
                        <a:t> </a:t>
                      </a:r>
                      <a:endParaRPr lang="en-US" sz="1100" dirty="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F497D"/>
                    </a:solidFill>
                  </a:tcPr>
                </a:tc>
                <a:tc hMerge="1">
                  <a:txBody>
                    <a:bodyPr/>
                    <a:lstStyle/>
                    <a:p>
                      <a:endParaRPr lang="en-US"/>
                    </a:p>
                  </a:txBody>
                  <a:tcPr/>
                </a:tc>
                <a:tc>
                  <a:txBody>
                    <a:bodyPr/>
                    <a:lstStyle/>
                    <a:p>
                      <a:pPr marL="0" marR="0">
                        <a:spcBef>
                          <a:spcPts val="0"/>
                        </a:spcBef>
                        <a:spcAft>
                          <a:spcPts val="0"/>
                        </a:spcAft>
                      </a:pPr>
                      <a:r>
                        <a:rPr lang="en-US" sz="1200" dirty="0">
                          <a:solidFill>
                            <a:srgbClr val="000000"/>
                          </a:solidFill>
                          <a:effectLst/>
                          <a:latin typeface="Times New Roman"/>
                          <a:ea typeface="Times New Roman"/>
                          <a:cs typeface="Shruti"/>
                        </a:rPr>
                        <a:t> </a:t>
                      </a:r>
                      <a:endParaRPr lang="en-US" sz="1100" dirty="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200" dirty="0">
                          <a:solidFill>
                            <a:srgbClr val="000000"/>
                          </a:solidFill>
                          <a:effectLst/>
                          <a:latin typeface="Times New Roman"/>
                          <a:ea typeface="Times New Roman"/>
                          <a:cs typeface="Shruti"/>
                        </a:rPr>
                        <a:t> </a:t>
                      </a:r>
                      <a:endParaRPr lang="en-US" sz="1100" dirty="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200">
                          <a:solidFill>
                            <a:srgbClr val="000000"/>
                          </a:solidFill>
                          <a:effectLst/>
                          <a:latin typeface="Times New Roman"/>
                          <a:ea typeface="Times New Roman"/>
                          <a:cs typeface="Shruti"/>
                        </a:rPr>
                        <a:t> </a:t>
                      </a:r>
                      <a:endParaRPr lang="en-US" sz="110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200">
                          <a:solidFill>
                            <a:srgbClr val="000000"/>
                          </a:solidFill>
                          <a:effectLst/>
                          <a:latin typeface="Times New Roman"/>
                          <a:ea typeface="Times New Roman"/>
                          <a:cs typeface="Shruti"/>
                        </a:rPr>
                        <a:t> </a:t>
                      </a:r>
                      <a:endParaRPr lang="en-US" sz="110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200" dirty="0">
                          <a:solidFill>
                            <a:srgbClr val="000000"/>
                          </a:solidFill>
                          <a:effectLst/>
                          <a:latin typeface="Times New Roman"/>
                          <a:ea typeface="Times New Roman"/>
                          <a:cs typeface="Shruti"/>
                        </a:rPr>
                        <a:t> </a:t>
                      </a:r>
                      <a:endParaRPr lang="en-US" sz="1100" dirty="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200">
                          <a:solidFill>
                            <a:srgbClr val="000000"/>
                          </a:solidFill>
                          <a:effectLst/>
                          <a:latin typeface="Times New Roman"/>
                          <a:ea typeface="Times New Roman"/>
                          <a:cs typeface="Shruti"/>
                        </a:rPr>
                        <a:t> </a:t>
                      </a:r>
                      <a:endParaRPr lang="en-US" sz="110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200" dirty="0">
                          <a:solidFill>
                            <a:srgbClr val="000000"/>
                          </a:solidFill>
                          <a:effectLst/>
                          <a:latin typeface="Times New Roman"/>
                          <a:ea typeface="Times New Roman"/>
                          <a:cs typeface="Shruti"/>
                        </a:rPr>
                        <a:t> </a:t>
                      </a:r>
                      <a:endParaRPr lang="en-US" sz="1100" dirty="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200">
                          <a:solidFill>
                            <a:srgbClr val="000000"/>
                          </a:solidFill>
                          <a:effectLst/>
                          <a:latin typeface="Times New Roman"/>
                          <a:ea typeface="Times New Roman"/>
                          <a:cs typeface="Shruti"/>
                        </a:rPr>
                        <a:t> </a:t>
                      </a:r>
                      <a:endParaRPr lang="en-US" sz="110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200">
                          <a:solidFill>
                            <a:srgbClr val="000000"/>
                          </a:solidFill>
                          <a:effectLst/>
                          <a:latin typeface="Times New Roman"/>
                          <a:ea typeface="Times New Roman"/>
                          <a:cs typeface="Shruti"/>
                        </a:rPr>
                        <a:t> </a:t>
                      </a:r>
                      <a:endParaRPr lang="en-US" sz="110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200">
                          <a:solidFill>
                            <a:srgbClr val="000000"/>
                          </a:solidFill>
                          <a:effectLst/>
                          <a:latin typeface="Times New Roman"/>
                          <a:ea typeface="Times New Roman"/>
                          <a:cs typeface="Shruti"/>
                        </a:rPr>
                        <a:t> </a:t>
                      </a:r>
                      <a:endParaRPr lang="en-US" sz="110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7642">
                <a:tc>
                  <a:txBody>
                    <a:bodyPr/>
                    <a:lstStyle/>
                    <a:p>
                      <a:pPr marL="0" marR="0">
                        <a:spcBef>
                          <a:spcPts val="0"/>
                        </a:spcBef>
                        <a:spcAft>
                          <a:spcPts val="0"/>
                        </a:spcAft>
                      </a:pPr>
                      <a:r>
                        <a:rPr lang="en-US" sz="2000" b="1">
                          <a:solidFill>
                            <a:srgbClr val="000000"/>
                          </a:solidFill>
                          <a:effectLst/>
                          <a:latin typeface="Times New Roman"/>
                          <a:ea typeface="Times New Roman"/>
                          <a:cs typeface="Shruti"/>
                        </a:rPr>
                        <a:t>Study and Data Gathering</a:t>
                      </a:r>
                      <a:endParaRPr lang="en-US" sz="2000">
                        <a:effectLst/>
                        <a:latin typeface="Calibri"/>
                        <a:ea typeface="Calibri"/>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a:ea typeface="Times New Roman"/>
                          <a:cs typeface="Calibri"/>
                        </a:rPr>
                        <a:t> </a:t>
                      </a:r>
                      <a:endParaRPr lang="en-US" sz="110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solidFill>
                            <a:srgbClr val="000000"/>
                          </a:solidFill>
                          <a:effectLst/>
                          <a:latin typeface="Calibri"/>
                          <a:ea typeface="Times New Roman"/>
                          <a:cs typeface="Calibri"/>
                        </a:rPr>
                        <a:t> </a:t>
                      </a:r>
                      <a:endParaRPr lang="en-US" sz="1100" dirty="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en-US"/>
                    </a:p>
                  </a:txBody>
                  <a:tcPr/>
                </a:tc>
                <a:tc hMerge="1">
                  <a:txBody>
                    <a:bodyPr/>
                    <a:lstStyle/>
                    <a:p>
                      <a:endParaRPr lang="en-US"/>
                    </a:p>
                  </a:txBody>
                  <a:tcPr/>
                </a:tc>
                <a:tc>
                  <a:txBody>
                    <a:bodyPr/>
                    <a:lstStyle/>
                    <a:p>
                      <a:endParaRPr lang="en-US" sz="1100" dirty="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5323">
                <a:tc>
                  <a:txBody>
                    <a:bodyPr/>
                    <a:lstStyle/>
                    <a:p>
                      <a:pPr marL="0" marR="0">
                        <a:spcBef>
                          <a:spcPts val="0"/>
                        </a:spcBef>
                        <a:spcAft>
                          <a:spcPts val="0"/>
                        </a:spcAft>
                      </a:pPr>
                      <a:r>
                        <a:rPr lang="en-US" sz="2000" b="1" dirty="0">
                          <a:solidFill>
                            <a:srgbClr val="000000"/>
                          </a:solidFill>
                          <a:effectLst/>
                          <a:latin typeface="Times New Roman"/>
                          <a:ea typeface="Times New Roman"/>
                          <a:cs typeface="Shruti"/>
                        </a:rPr>
                        <a:t>System Analysis </a:t>
                      </a:r>
                      <a:r>
                        <a:rPr lang="en-US" sz="2000" b="1" dirty="0" smtClean="0">
                          <a:solidFill>
                            <a:srgbClr val="000000"/>
                          </a:solidFill>
                          <a:effectLst/>
                          <a:latin typeface="Times New Roman"/>
                          <a:ea typeface="Times New Roman"/>
                          <a:cs typeface="Shruti"/>
                        </a:rPr>
                        <a:t>&amp; Database </a:t>
                      </a:r>
                      <a:r>
                        <a:rPr lang="en-US" sz="2000" b="1" dirty="0">
                          <a:solidFill>
                            <a:srgbClr val="000000"/>
                          </a:solidFill>
                          <a:effectLst/>
                          <a:latin typeface="Times New Roman"/>
                          <a:ea typeface="Times New Roman"/>
                          <a:cs typeface="Shruti"/>
                        </a:rPr>
                        <a:t>Design</a:t>
                      </a:r>
                      <a:endParaRPr lang="en-US" sz="2000" dirty="0">
                        <a:effectLst/>
                        <a:latin typeface="Calibri"/>
                        <a:ea typeface="Calibri"/>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a:ea typeface="Times New Roman"/>
                          <a:cs typeface="Calibri"/>
                        </a:rPr>
                        <a:t> </a:t>
                      </a:r>
                      <a:endParaRPr lang="en-US" sz="110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dirty="0">
                          <a:solidFill>
                            <a:srgbClr val="000000"/>
                          </a:solidFill>
                          <a:effectLst/>
                          <a:latin typeface="Calibri"/>
                          <a:ea typeface="Times New Roman"/>
                          <a:cs typeface="Calibri"/>
                        </a:rPr>
                        <a:t> </a:t>
                      </a:r>
                      <a:endParaRPr lang="en-US" sz="1100" dirty="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0497B"/>
                    </a:solidFill>
                  </a:tcPr>
                </a:tc>
                <a:tc gridSpan="2">
                  <a:txBody>
                    <a:bodyPr/>
                    <a:lstStyle/>
                    <a:p>
                      <a:pPr marL="0" marR="0" algn="ctr">
                        <a:spcBef>
                          <a:spcPts val="0"/>
                        </a:spcBef>
                        <a:spcAft>
                          <a:spcPts val="0"/>
                        </a:spcAft>
                      </a:pPr>
                      <a:r>
                        <a:rPr lang="en-US" sz="1100" dirty="0">
                          <a:solidFill>
                            <a:srgbClr val="000000"/>
                          </a:solidFill>
                          <a:effectLst/>
                          <a:latin typeface="Calibri"/>
                          <a:ea typeface="Times New Roman"/>
                          <a:cs typeface="Calibri"/>
                        </a:rPr>
                        <a:t> </a:t>
                      </a:r>
                      <a:endParaRPr lang="en-US" sz="1100" dirty="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0497B"/>
                    </a:solidFill>
                  </a:tcPr>
                </a:tc>
                <a:tc hMerge="1">
                  <a:txBody>
                    <a:bodyPr/>
                    <a:lstStyle/>
                    <a:p>
                      <a:endParaRPr lang="en-US"/>
                    </a:p>
                  </a:txBody>
                  <a:tcPr/>
                </a:tc>
                <a:tc>
                  <a:txBody>
                    <a:bodyPr/>
                    <a:lstStyle/>
                    <a:p>
                      <a:endParaRPr lang="en-US" sz="1100" dirty="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7642">
                <a:tc>
                  <a:txBody>
                    <a:bodyPr/>
                    <a:lstStyle/>
                    <a:p>
                      <a:pPr marL="0" marR="0">
                        <a:spcBef>
                          <a:spcPts val="0"/>
                        </a:spcBef>
                        <a:spcAft>
                          <a:spcPts val="0"/>
                        </a:spcAft>
                      </a:pPr>
                      <a:r>
                        <a:rPr lang="en-US" sz="2000" b="1">
                          <a:solidFill>
                            <a:srgbClr val="000000"/>
                          </a:solidFill>
                          <a:effectLst/>
                          <a:latin typeface="Times New Roman"/>
                          <a:ea typeface="Times New Roman"/>
                          <a:cs typeface="Shruti"/>
                        </a:rPr>
                        <a:t>Methodology &amp; Tools Review</a:t>
                      </a:r>
                      <a:endParaRPr lang="en-US" sz="2000">
                        <a:effectLst/>
                        <a:latin typeface="Calibri"/>
                        <a:ea typeface="Calibri"/>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a:ea typeface="Times New Roman"/>
                          <a:cs typeface="Calibri"/>
                        </a:rPr>
                        <a:t> </a:t>
                      </a:r>
                      <a:endParaRPr lang="en-US" sz="110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dirty="0">
                          <a:solidFill>
                            <a:srgbClr val="000000"/>
                          </a:solidFill>
                          <a:effectLst/>
                          <a:latin typeface="Calibri"/>
                          <a:ea typeface="Times New Roman"/>
                          <a:cs typeface="Calibri"/>
                        </a:rPr>
                        <a:t> </a:t>
                      </a:r>
                      <a:endParaRPr lang="en-US" sz="1100" dirty="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spcBef>
                          <a:spcPts val="0"/>
                        </a:spcBef>
                        <a:spcAft>
                          <a:spcPts val="0"/>
                        </a:spcAft>
                      </a:pPr>
                      <a:r>
                        <a:rPr lang="en-US" sz="1100" dirty="0">
                          <a:solidFill>
                            <a:srgbClr val="000000"/>
                          </a:solidFill>
                          <a:effectLst/>
                          <a:latin typeface="Calibri"/>
                          <a:ea typeface="Times New Roman"/>
                          <a:cs typeface="Calibri"/>
                        </a:rPr>
                        <a:t> </a:t>
                      </a:r>
                      <a:endParaRPr lang="en-US" sz="1100" dirty="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sz="1100" dirty="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905">
                <a:tc>
                  <a:txBody>
                    <a:bodyPr/>
                    <a:lstStyle/>
                    <a:p>
                      <a:pPr marL="0" marR="0">
                        <a:spcBef>
                          <a:spcPts val="0"/>
                        </a:spcBef>
                        <a:spcAft>
                          <a:spcPts val="0"/>
                        </a:spcAft>
                      </a:pPr>
                      <a:r>
                        <a:rPr lang="en-US" sz="2000" b="1">
                          <a:solidFill>
                            <a:srgbClr val="000000"/>
                          </a:solidFill>
                          <a:effectLst/>
                          <a:latin typeface="Times New Roman"/>
                          <a:ea typeface="Times New Roman"/>
                          <a:cs typeface="Shruti"/>
                        </a:rPr>
                        <a:t>Algorithm development</a:t>
                      </a:r>
                      <a:endParaRPr lang="en-US" sz="2000">
                        <a:effectLst/>
                        <a:latin typeface="Calibri"/>
                        <a:ea typeface="Calibri"/>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a:ea typeface="Times New Roman"/>
                          <a:cs typeface="Calibri"/>
                        </a:rPr>
                        <a:t> </a:t>
                      </a:r>
                      <a:endParaRPr lang="en-US" sz="110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1100" dirty="0">
                          <a:solidFill>
                            <a:srgbClr val="000000"/>
                          </a:solidFill>
                          <a:effectLst/>
                          <a:latin typeface="Calibri"/>
                          <a:ea typeface="Times New Roman"/>
                          <a:cs typeface="Calibri"/>
                        </a:rPr>
                        <a:t> </a:t>
                      </a:r>
                      <a:endParaRPr lang="en-US" sz="1100" dirty="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1100" dirty="0">
                          <a:solidFill>
                            <a:srgbClr val="000000"/>
                          </a:solidFill>
                          <a:effectLst/>
                          <a:latin typeface="Calibri"/>
                          <a:ea typeface="Times New Roman"/>
                          <a:cs typeface="Calibri"/>
                        </a:rPr>
                        <a:t> </a:t>
                      </a:r>
                      <a:endParaRPr lang="en-US" sz="1100" dirty="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1100" dirty="0">
                          <a:solidFill>
                            <a:srgbClr val="000000"/>
                          </a:solidFill>
                          <a:effectLst/>
                          <a:latin typeface="Calibri"/>
                          <a:ea typeface="Times New Roman"/>
                          <a:cs typeface="Calibri"/>
                        </a:rPr>
                        <a:t> </a:t>
                      </a:r>
                      <a:endParaRPr lang="en-US" sz="1100" dirty="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905">
                <a:tc>
                  <a:txBody>
                    <a:bodyPr/>
                    <a:lstStyle/>
                    <a:p>
                      <a:pPr marL="0" marR="0">
                        <a:spcBef>
                          <a:spcPts val="0"/>
                        </a:spcBef>
                        <a:spcAft>
                          <a:spcPts val="0"/>
                        </a:spcAft>
                      </a:pPr>
                      <a:r>
                        <a:rPr lang="en-US" sz="2000" b="1">
                          <a:solidFill>
                            <a:srgbClr val="000000"/>
                          </a:solidFill>
                          <a:effectLst/>
                          <a:latin typeface="Times New Roman"/>
                          <a:ea typeface="Times New Roman"/>
                          <a:cs typeface="Shruti"/>
                        </a:rPr>
                        <a:t>Testing</a:t>
                      </a:r>
                      <a:endParaRPr lang="en-US" sz="2000">
                        <a:effectLst/>
                        <a:latin typeface="Calibri"/>
                        <a:ea typeface="Calibri"/>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a:ea typeface="Times New Roman"/>
                          <a:cs typeface="Calibri"/>
                        </a:rPr>
                        <a:t> </a:t>
                      </a:r>
                      <a:endParaRPr lang="en-US" sz="110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36C0A"/>
                    </a:solidFill>
                  </a:tcPr>
                </a:tc>
                <a:tc>
                  <a:txBody>
                    <a:bodyPr/>
                    <a:lstStyle/>
                    <a:p>
                      <a:endParaRPr lang="en-US" sz="1100" dirty="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36C0A"/>
                    </a:solidFill>
                  </a:tcPr>
                </a:tc>
                <a:tc>
                  <a:txBody>
                    <a:bodyPr/>
                    <a:lstStyle/>
                    <a:p>
                      <a:endParaRPr lang="en-US" sz="1100" dirty="0">
                        <a:effectLst/>
                        <a:latin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7642">
                <a:tc>
                  <a:txBody>
                    <a:bodyPr/>
                    <a:lstStyle/>
                    <a:p>
                      <a:pPr marL="0" marR="0">
                        <a:spcBef>
                          <a:spcPts val="0"/>
                        </a:spcBef>
                        <a:spcAft>
                          <a:spcPts val="0"/>
                        </a:spcAft>
                      </a:pPr>
                      <a:r>
                        <a:rPr lang="en-US" sz="2000" b="1" dirty="0">
                          <a:solidFill>
                            <a:srgbClr val="000000"/>
                          </a:solidFill>
                          <a:effectLst/>
                          <a:latin typeface="Times New Roman"/>
                          <a:ea typeface="Times New Roman"/>
                          <a:cs typeface="Shruti"/>
                        </a:rPr>
                        <a:t>Algorithm Implementation</a:t>
                      </a:r>
                      <a:endParaRPr lang="en-US" sz="2000" dirty="0">
                        <a:effectLst/>
                        <a:latin typeface="Calibri"/>
                        <a:ea typeface="Calibri"/>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a:ea typeface="Times New Roman"/>
                          <a:cs typeface="Calibri"/>
                        </a:rPr>
                        <a:t> </a:t>
                      </a:r>
                      <a:endParaRPr lang="en-US" sz="110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a:ea typeface="Times New Roman"/>
                          <a:cs typeface="Calibri"/>
                        </a:rPr>
                        <a:t> </a:t>
                      </a:r>
                      <a:endParaRPr lang="en-US" sz="110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a:ea typeface="Times New Roman"/>
                          <a:cs typeface="Calibri"/>
                        </a:rPr>
                        <a:t> </a:t>
                      </a:r>
                      <a:endParaRPr lang="en-US" sz="110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a:ea typeface="Times New Roman"/>
                          <a:cs typeface="Calibri"/>
                        </a:rPr>
                        <a:t> </a:t>
                      </a:r>
                      <a:endParaRPr lang="en-US" sz="110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a:ea typeface="Times New Roman"/>
                          <a:cs typeface="Calibri"/>
                        </a:rPr>
                        <a:t> </a:t>
                      </a:r>
                      <a:endParaRPr lang="en-US" sz="110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a:ea typeface="Times New Roman"/>
                          <a:cs typeface="Calibri"/>
                        </a:rPr>
                        <a:t> </a:t>
                      </a:r>
                      <a:endParaRPr lang="en-US" sz="110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a:ea typeface="Times New Roman"/>
                          <a:cs typeface="Calibri"/>
                        </a:rPr>
                        <a:t> </a:t>
                      </a:r>
                      <a:endParaRPr lang="en-US" sz="110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a:ea typeface="Times New Roman"/>
                          <a:cs typeface="Calibri"/>
                        </a:rPr>
                        <a:t> </a:t>
                      </a:r>
                      <a:endParaRPr lang="en-US" sz="110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a:ea typeface="Times New Roman"/>
                          <a:cs typeface="Calibri"/>
                        </a:rPr>
                        <a:t> </a:t>
                      </a:r>
                      <a:endParaRPr lang="en-US" sz="110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a:ea typeface="Times New Roman"/>
                          <a:cs typeface="Calibri"/>
                        </a:rPr>
                        <a:t> </a:t>
                      </a:r>
                      <a:endParaRPr lang="en-US" sz="110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dirty="0">
                          <a:solidFill>
                            <a:srgbClr val="000000"/>
                          </a:solidFill>
                          <a:effectLst/>
                          <a:latin typeface="Calibri"/>
                          <a:ea typeface="Times New Roman"/>
                          <a:cs typeface="Calibri"/>
                        </a:rPr>
                        <a:t> </a:t>
                      </a:r>
                      <a:endParaRPr lang="en-US" sz="1100" dirty="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a:spcBef>
                          <a:spcPts val="0"/>
                        </a:spcBef>
                        <a:spcAft>
                          <a:spcPts val="0"/>
                        </a:spcAft>
                      </a:pPr>
                      <a:r>
                        <a:rPr lang="en-US" sz="1100" dirty="0">
                          <a:solidFill>
                            <a:srgbClr val="000000"/>
                          </a:solidFill>
                          <a:effectLst/>
                          <a:latin typeface="Calibri"/>
                          <a:ea typeface="Times New Roman"/>
                          <a:cs typeface="Calibri"/>
                        </a:rPr>
                        <a:t> </a:t>
                      </a:r>
                      <a:endParaRPr lang="en-US" sz="1100" dirty="0">
                        <a:effectLst/>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7" name="Slide Number Placeholder 6"/>
          <p:cNvSpPr>
            <a:spLocks noGrp="1"/>
          </p:cNvSpPr>
          <p:nvPr>
            <p:ph type="sldNum" sz="quarter" idx="12"/>
          </p:nvPr>
        </p:nvSpPr>
        <p:spPr>
          <a:xfrm>
            <a:off x="304800" y="6245225"/>
            <a:ext cx="8382000" cy="476250"/>
          </a:xfrm>
        </p:spPr>
        <p:txBody>
          <a:bodyPr/>
          <a:lstStyle/>
          <a:p>
            <a:fld id="{84475971-40DD-40B9-8C4A-C96A69D93A28}" type="slidenum">
              <a:rPr lang="en-US" smtClean="0"/>
              <a:pPr/>
              <a:t>28</a:t>
            </a:fld>
            <a:endParaRPr lang="en-US" dirty="0" smtClean="0"/>
          </a:p>
          <a:p>
            <a:r>
              <a:rPr lang="en-US" i="1" dirty="0" smtClean="0"/>
              <a:t>					Mamta C. Padole</a:t>
            </a:r>
          </a:p>
          <a:p>
            <a:endParaRPr lang="en-US" dirty="0"/>
          </a:p>
        </p:txBody>
      </p:sp>
    </p:spTree>
    <p:extLst>
      <p:ext uri="{BB962C8B-B14F-4D97-AF65-F5344CB8AC3E}">
        <p14:creationId xmlns:p14="http://schemas.microsoft.com/office/powerpoint/2010/main" val="3274888873"/>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71600"/>
          </a:xfrm>
        </p:spPr>
        <p:txBody>
          <a:bodyPr/>
          <a:lstStyle/>
          <a:p>
            <a:r>
              <a:rPr lang="en-US" dirty="0"/>
              <a:t>Year-Wise Expenditure </a:t>
            </a:r>
            <a:r>
              <a:rPr lang="en-US" dirty="0" smtClean="0"/>
              <a:t>Estimate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43714091"/>
              </p:ext>
            </p:extLst>
          </p:nvPr>
        </p:nvGraphicFramePr>
        <p:xfrm>
          <a:off x="990600" y="1600200"/>
          <a:ext cx="7256463" cy="4336869"/>
        </p:xfrm>
        <a:graphic>
          <a:graphicData uri="http://schemas.openxmlformats.org/drawingml/2006/table">
            <a:tbl>
              <a:tblPr firstRow="1" firstCol="1" lastRow="1" lastCol="1" bandRow="1" bandCol="1"/>
              <a:tblGrid>
                <a:gridCol w="609600"/>
                <a:gridCol w="1905000"/>
                <a:gridCol w="1532372"/>
                <a:gridCol w="1069591"/>
                <a:gridCol w="1069591"/>
                <a:gridCol w="1070309"/>
              </a:tblGrid>
              <a:tr h="531223">
                <a:tc>
                  <a:txBody>
                    <a:bodyPr/>
                    <a:lstStyle/>
                    <a:p>
                      <a:pPr marL="0" marR="0" algn="ctr">
                        <a:spcBef>
                          <a:spcPts val="0"/>
                        </a:spcBef>
                        <a:spcAft>
                          <a:spcPts val="0"/>
                        </a:spcAft>
                      </a:pPr>
                      <a:r>
                        <a:rPr lang="en-US" sz="2000" b="1" dirty="0" err="1" smtClean="0">
                          <a:effectLst/>
                          <a:latin typeface="Calibri"/>
                          <a:ea typeface="Calibri"/>
                          <a:cs typeface="Shruti"/>
                        </a:rPr>
                        <a:t>Sr</a:t>
                      </a:r>
                      <a:r>
                        <a:rPr lang="en-US" sz="2000" b="1" dirty="0" smtClean="0">
                          <a:effectLst/>
                          <a:latin typeface="Calibri"/>
                          <a:ea typeface="Calibri"/>
                          <a:cs typeface="Shruti"/>
                        </a:rPr>
                        <a:t> . No</a:t>
                      </a:r>
                      <a:r>
                        <a:rPr lang="en-US" sz="2000" b="1" dirty="0">
                          <a:effectLst/>
                          <a:latin typeface="Calibri"/>
                          <a:ea typeface="Calibri"/>
                          <a:cs typeface="Shruti"/>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a:effectLst/>
                          <a:latin typeface="Calibri"/>
                          <a:ea typeface="Calibri"/>
                          <a:cs typeface="Shruti"/>
                        </a:rPr>
                        <a:t>Items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spc="-5" dirty="0">
                          <a:effectLst/>
                          <a:latin typeface="Calibri"/>
                          <a:ea typeface="Calibri"/>
                          <a:cs typeface="Shruti"/>
                        </a:rPr>
                        <a:t>2016-2017</a:t>
                      </a:r>
                      <a:endParaRPr lang="en-US" sz="2000" b="1" dirty="0">
                        <a:effectLst/>
                        <a:latin typeface="Calibri"/>
                        <a:ea typeface="Calibri"/>
                        <a:cs typeface="Shrut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spc="-5" dirty="0">
                          <a:effectLst/>
                          <a:latin typeface="Calibri"/>
                          <a:ea typeface="Calibri"/>
                          <a:cs typeface="Shruti"/>
                        </a:rPr>
                        <a:t>2017-2018</a:t>
                      </a:r>
                      <a:endParaRPr lang="en-US" sz="2000" b="1" dirty="0">
                        <a:effectLst/>
                        <a:latin typeface="Calibri"/>
                        <a:ea typeface="Calibri"/>
                        <a:cs typeface="Shrut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spc="-5">
                          <a:effectLst/>
                          <a:latin typeface="Calibri"/>
                          <a:ea typeface="Calibri"/>
                          <a:cs typeface="Shruti"/>
                        </a:rPr>
                        <a:t>2018-2019</a:t>
                      </a:r>
                      <a:endParaRPr lang="en-US" sz="2000" b="1">
                        <a:effectLst/>
                        <a:latin typeface="Calibri"/>
                        <a:ea typeface="Calibri"/>
                        <a:cs typeface="Shrut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dirty="0">
                          <a:effectLst/>
                          <a:latin typeface="Calibri"/>
                          <a:ea typeface="Calibri"/>
                          <a:cs typeface="Shruti"/>
                        </a:rPr>
                        <a:t>Total</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1223">
                <a:tc>
                  <a:txBody>
                    <a:bodyPr/>
                    <a:lstStyle/>
                    <a:p>
                      <a:pPr marL="0" marR="0" algn="ctr">
                        <a:spcBef>
                          <a:spcPts val="0"/>
                        </a:spcBef>
                        <a:spcAft>
                          <a:spcPts val="0"/>
                        </a:spcAft>
                      </a:pPr>
                      <a:r>
                        <a:rPr lang="en-US" sz="2000">
                          <a:effectLst/>
                          <a:latin typeface="Calibri"/>
                          <a:ea typeface="Calibri"/>
                          <a:cs typeface="Shruti"/>
                        </a:rPr>
                        <a:t>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smtClean="0">
                          <a:effectLst/>
                          <a:latin typeface="Calibri"/>
                          <a:ea typeface="Calibri"/>
                          <a:cs typeface="Shruti"/>
                        </a:rPr>
                        <a:t>Books / Articles</a:t>
                      </a:r>
                      <a:endParaRPr lang="en-US" sz="2000" dirty="0">
                        <a:effectLst/>
                        <a:latin typeface="Calibri"/>
                        <a:ea typeface="Calibri"/>
                        <a:cs typeface="Shrut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Calibri"/>
                          <a:ea typeface="Calibri"/>
                          <a:cs typeface="Shruti"/>
                        </a:rPr>
                        <a:t>5,000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Calibri"/>
                          <a:ea typeface="Calibri"/>
                          <a:cs typeface="Shruti"/>
                        </a:rPr>
                        <a:t>5,000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Calibri"/>
                          <a:ea typeface="Calibri"/>
                          <a:cs typeface="Shruti"/>
                        </a:rPr>
                        <a:t>2,000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effectLst/>
                          <a:latin typeface="Calibri"/>
                          <a:ea typeface="Calibri"/>
                          <a:cs typeface="Shruti"/>
                        </a:rPr>
                        <a:t>12,000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1223">
                <a:tc>
                  <a:txBody>
                    <a:bodyPr/>
                    <a:lstStyle/>
                    <a:p>
                      <a:pPr marL="0" marR="0" algn="ctr">
                        <a:spcBef>
                          <a:spcPts val="0"/>
                        </a:spcBef>
                        <a:spcAft>
                          <a:spcPts val="0"/>
                        </a:spcAft>
                      </a:pPr>
                      <a:r>
                        <a:rPr lang="en-US" sz="2000">
                          <a:effectLst/>
                          <a:latin typeface="Calibri"/>
                          <a:ea typeface="Calibri"/>
                          <a:cs typeface="Shruti"/>
                        </a:rPr>
                        <a:t>2</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effectLst/>
                          <a:latin typeface="Calibri"/>
                          <a:ea typeface="Calibri"/>
                          <a:cs typeface="Shruti"/>
                        </a:rPr>
                        <a:t>Contingencies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effectLst/>
                          <a:latin typeface="Calibri"/>
                          <a:ea typeface="Calibri"/>
                          <a:cs typeface="Shruti"/>
                        </a:rPr>
                        <a:t>3,000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Calibri"/>
                          <a:ea typeface="Calibri"/>
                          <a:cs typeface="Shruti"/>
                        </a:rPr>
                        <a:t>10,000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Calibri"/>
                          <a:ea typeface="Calibri"/>
                          <a:cs typeface="Shruti"/>
                        </a:rPr>
                        <a:t>5,000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effectLst/>
                          <a:latin typeface="Calibri"/>
                          <a:ea typeface="Calibri"/>
                          <a:cs typeface="Shruti"/>
                        </a:rPr>
                        <a:t>18,000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1223">
                <a:tc>
                  <a:txBody>
                    <a:bodyPr/>
                    <a:lstStyle/>
                    <a:p>
                      <a:pPr marL="0" marR="0" algn="ctr">
                        <a:spcBef>
                          <a:spcPts val="0"/>
                        </a:spcBef>
                        <a:spcAft>
                          <a:spcPts val="0"/>
                        </a:spcAft>
                      </a:pPr>
                      <a:r>
                        <a:rPr lang="en-US" sz="2000">
                          <a:effectLst/>
                          <a:latin typeface="Calibri"/>
                          <a:ea typeface="Calibri"/>
                          <a:cs typeface="Shruti"/>
                        </a:rPr>
                        <a:t>3</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Calibri"/>
                          <a:ea typeface="Calibri"/>
                          <a:cs typeface="Shruti"/>
                        </a:rPr>
                        <a:t>Consumables</a:t>
                      </a:r>
                    </a:p>
                    <a:p>
                      <a:pPr marL="0" marR="0">
                        <a:spcBef>
                          <a:spcPts val="0"/>
                        </a:spcBef>
                        <a:spcAft>
                          <a:spcPts val="0"/>
                        </a:spcAft>
                      </a:pPr>
                      <a:r>
                        <a:rPr lang="en-US" sz="2000">
                          <a:effectLst/>
                          <a:latin typeface="Calibri"/>
                          <a:ea typeface="Times New Roman"/>
                          <a:cs typeface="Shruti"/>
                        </a:rPr>
                        <a:t> </a:t>
                      </a:r>
                      <a:endParaRPr lang="en-US" sz="2000">
                        <a:effectLst/>
                        <a:latin typeface="Calibri"/>
                        <a:ea typeface="Calibri"/>
                        <a:cs typeface="Shrut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effectLst/>
                          <a:latin typeface="Calibri"/>
                          <a:ea typeface="Calibri"/>
                          <a:cs typeface="Shruti"/>
                        </a:rPr>
                        <a:t>5,000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Calibri"/>
                          <a:ea typeface="Calibri"/>
                          <a:cs typeface="Shruti"/>
                        </a:rPr>
                        <a:t>5,000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Calibri"/>
                          <a:ea typeface="Calibri"/>
                          <a:cs typeface="Shruti"/>
                        </a:rPr>
                        <a:t>3,000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effectLst/>
                          <a:latin typeface="Calibri"/>
                          <a:ea typeface="Calibri"/>
                          <a:cs typeface="Shruti"/>
                        </a:rPr>
                        <a:t>13,000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1223">
                <a:tc>
                  <a:txBody>
                    <a:bodyPr/>
                    <a:lstStyle/>
                    <a:p>
                      <a:pPr marL="0" marR="0" algn="ctr">
                        <a:spcBef>
                          <a:spcPts val="0"/>
                        </a:spcBef>
                        <a:spcAft>
                          <a:spcPts val="0"/>
                        </a:spcAft>
                      </a:pPr>
                      <a:r>
                        <a:rPr lang="en-US" sz="2000">
                          <a:effectLst/>
                          <a:latin typeface="Calibri"/>
                          <a:ea typeface="Calibri"/>
                          <a:cs typeface="Shruti"/>
                        </a:rPr>
                        <a:t>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effectLst/>
                          <a:latin typeface="Calibri"/>
                          <a:ea typeface="Calibri"/>
                          <a:cs typeface="Shruti"/>
                        </a:rPr>
                        <a:t>Field Work / Travel </a:t>
                      </a:r>
                      <a:r>
                        <a:rPr lang="en-US" sz="2000" dirty="0" smtClean="0">
                          <a:effectLst/>
                          <a:latin typeface="Calibri"/>
                          <a:ea typeface="Calibri"/>
                          <a:cs typeface="Shruti"/>
                        </a:rPr>
                        <a:t>(</a:t>
                      </a:r>
                      <a:r>
                        <a:rPr lang="en-US" sz="2000" dirty="0">
                          <a:effectLst/>
                          <a:latin typeface="Calibri"/>
                          <a:ea typeface="Calibri"/>
                          <a:cs typeface="Shruti"/>
                        </a:rPr>
                        <a:t>for data </a:t>
                      </a:r>
                      <a:r>
                        <a:rPr lang="en-US" sz="2000" dirty="0" smtClean="0">
                          <a:effectLst/>
                          <a:latin typeface="Calibri"/>
                          <a:ea typeface="Calibri"/>
                          <a:cs typeface="Shruti"/>
                        </a:rPr>
                        <a:t>collection</a:t>
                      </a:r>
                      <a:r>
                        <a:rPr lang="en-US" sz="2000" dirty="0">
                          <a:effectLst/>
                          <a:latin typeface="Calibri"/>
                          <a:ea typeface="Calibri"/>
                          <a:cs typeface="Shruti"/>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Calibri"/>
                          <a:ea typeface="Calibri"/>
                          <a:cs typeface="Shruti"/>
                        </a:rPr>
                        <a:t>12,000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Calibri"/>
                          <a:ea typeface="Calibri"/>
                          <a:cs typeface="Shruti"/>
                        </a:rPr>
                        <a:t>15,000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Calibri"/>
                          <a:ea typeface="Calibri"/>
                          <a:cs typeface="Shruti"/>
                        </a:rPr>
                        <a:t>5,000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effectLst/>
                          <a:latin typeface="Calibri"/>
                          <a:ea typeface="Calibri"/>
                          <a:cs typeface="Shruti"/>
                        </a:rPr>
                        <a:t>32,000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1223">
                <a:tc>
                  <a:txBody>
                    <a:bodyPr/>
                    <a:lstStyle/>
                    <a:p>
                      <a:pPr marL="0" marR="0" algn="ctr">
                        <a:spcBef>
                          <a:spcPts val="0"/>
                        </a:spcBef>
                        <a:spcAft>
                          <a:spcPts val="0"/>
                        </a:spcAft>
                      </a:pPr>
                      <a:r>
                        <a:rPr lang="en-US" sz="2000">
                          <a:effectLst/>
                          <a:latin typeface="Calibri"/>
                          <a:ea typeface="Calibri"/>
                          <a:cs typeface="Shruti"/>
                        </a:rPr>
                        <a:t>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smtClean="0">
                          <a:effectLst/>
                          <a:latin typeface="Calibri"/>
                          <a:ea typeface="Calibri"/>
                          <a:cs typeface="Shruti"/>
                        </a:rPr>
                        <a:t>Minor </a:t>
                      </a:r>
                      <a:r>
                        <a:rPr lang="en-US" sz="2000" spc="-5" dirty="0" smtClean="0">
                          <a:effectLst/>
                          <a:latin typeface="Calibri"/>
                          <a:ea typeface="Calibri"/>
                          <a:cs typeface="Shruti"/>
                        </a:rPr>
                        <a:t>Instruments</a:t>
                      </a:r>
                      <a:endParaRPr lang="en-US" sz="2000" dirty="0">
                        <a:effectLst/>
                        <a:latin typeface="Calibri"/>
                        <a:ea typeface="Calibri"/>
                        <a:cs typeface="Shrut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Calibri"/>
                          <a:ea typeface="Calibri"/>
                          <a:cs typeface="Shruti"/>
                        </a:rPr>
                        <a:t>5,000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effectLst/>
                          <a:latin typeface="Calibri"/>
                          <a:ea typeface="Calibri"/>
                          <a:cs typeface="Shruti"/>
                        </a:rPr>
                        <a:t>15,000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effectLst/>
                          <a:latin typeface="Calibri"/>
                          <a:ea typeface="Calibri"/>
                          <a:cs typeface="Shruti"/>
                        </a:rPr>
                        <a:t>5,000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effectLst/>
                          <a:latin typeface="Calibri"/>
                          <a:ea typeface="Calibri"/>
                          <a:cs typeface="Shruti"/>
                        </a:rPr>
                        <a:t>25,000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1223">
                <a:tc>
                  <a:txBody>
                    <a:bodyPr/>
                    <a:lstStyle/>
                    <a:p>
                      <a:pPr marL="0" marR="0" algn="ctr">
                        <a:spcBef>
                          <a:spcPts val="0"/>
                        </a:spcBef>
                        <a:spcAft>
                          <a:spcPts val="0"/>
                        </a:spcAft>
                      </a:pPr>
                      <a:r>
                        <a:rPr lang="en-US" sz="2000" b="1" dirty="0">
                          <a:effectLst/>
                          <a:latin typeface="Calibri"/>
                          <a:ea typeface="Calibri"/>
                          <a:cs typeface="Shruti"/>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effectLst/>
                          <a:latin typeface="Calibri"/>
                          <a:ea typeface="Calibri"/>
                          <a:cs typeface="Shruti"/>
                        </a:rPr>
                        <a:t>Total</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effectLst/>
                          <a:latin typeface="Calibri"/>
                          <a:ea typeface="Calibri"/>
                          <a:cs typeface="Shruti"/>
                        </a:rPr>
                        <a:t>30,000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effectLst/>
                          <a:latin typeface="Calibri"/>
                          <a:ea typeface="Calibri"/>
                          <a:cs typeface="Shruti"/>
                        </a:rPr>
                        <a:t>50,000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effectLst/>
                          <a:latin typeface="Calibri"/>
                          <a:ea typeface="Calibri"/>
                          <a:cs typeface="Shruti"/>
                        </a:rPr>
                        <a:t>20,000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effectLst/>
                          <a:latin typeface="Calibri"/>
                          <a:ea typeface="Calibri"/>
                          <a:cs typeface="Shruti"/>
                        </a:rPr>
                        <a:t>1,00,000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Slide Number Placeholder 6"/>
          <p:cNvSpPr>
            <a:spLocks noGrp="1"/>
          </p:cNvSpPr>
          <p:nvPr>
            <p:ph type="sldNum" sz="quarter" idx="12"/>
          </p:nvPr>
        </p:nvSpPr>
        <p:spPr>
          <a:xfrm>
            <a:off x="304800" y="6245225"/>
            <a:ext cx="8382000" cy="476250"/>
          </a:xfrm>
        </p:spPr>
        <p:txBody>
          <a:bodyPr/>
          <a:lstStyle/>
          <a:p>
            <a:fld id="{84475971-40DD-40B9-8C4A-C96A69D93A28}" type="slidenum">
              <a:rPr lang="en-US" smtClean="0"/>
              <a:pPr/>
              <a:t>29</a:t>
            </a:fld>
            <a:endParaRPr lang="en-US" dirty="0" smtClean="0"/>
          </a:p>
          <a:p>
            <a:r>
              <a:rPr lang="en-US" i="1" dirty="0" smtClean="0"/>
              <a:t>					Mamta C. Padole</a:t>
            </a:r>
          </a:p>
          <a:p>
            <a:endParaRPr lang="en-US" dirty="0"/>
          </a:p>
        </p:txBody>
      </p:sp>
    </p:spTree>
    <p:extLst>
      <p:ext uri="{BB962C8B-B14F-4D97-AF65-F5344CB8AC3E}">
        <p14:creationId xmlns:p14="http://schemas.microsoft.com/office/powerpoint/2010/main" val="1396496324"/>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DNA</a:t>
            </a:r>
            <a:endParaRPr lang="en-US" dirty="0"/>
          </a:p>
        </p:txBody>
      </p:sp>
      <p:sp>
        <p:nvSpPr>
          <p:cNvPr id="3" name="Content Placeholder 2"/>
          <p:cNvSpPr>
            <a:spLocks noGrp="1"/>
          </p:cNvSpPr>
          <p:nvPr>
            <p:ph idx="1"/>
          </p:nvPr>
        </p:nvSpPr>
        <p:spPr>
          <a:xfrm>
            <a:off x="0" y="1371600"/>
            <a:ext cx="9144000" cy="5486400"/>
          </a:xfrm>
        </p:spPr>
        <p:txBody>
          <a:bodyPr/>
          <a:lstStyle/>
          <a:p>
            <a:endParaRPr lang="en-GB" sz="2400" dirty="0" smtClean="0"/>
          </a:p>
          <a:p>
            <a:endParaRPr lang="en-GB" sz="2400" dirty="0" smtClean="0"/>
          </a:p>
        </p:txBody>
      </p:sp>
      <p:sp>
        <p:nvSpPr>
          <p:cNvPr id="7" name="Slide Number Placeholder 6"/>
          <p:cNvSpPr>
            <a:spLocks noGrp="1"/>
          </p:cNvSpPr>
          <p:nvPr>
            <p:ph type="sldNum" sz="quarter" idx="12"/>
          </p:nvPr>
        </p:nvSpPr>
        <p:spPr/>
        <p:txBody>
          <a:bodyPr/>
          <a:lstStyle/>
          <a:p>
            <a:fld id="{84475971-40DD-40B9-8C4A-C96A69D93A28}" type="slidenum">
              <a:rPr lang="en-US" smtClean="0"/>
              <a:pPr/>
              <a:t>3</a:t>
            </a:fld>
            <a:endParaRPr lang="en-US"/>
          </a:p>
        </p:txBody>
      </p:sp>
      <p:pic>
        <p:nvPicPr>
          <p:cNvPr id="5" name="Picture 4" descr="File:DNA Structure+Key+Labelled.pn NoBB.png">
            <a:hlinkClick r:id="rId2"/>
          </p:cNvPr>
          <p:cNvPicPr/>
          <p:nvPr/>
        </p:nvPicPr>
        <p:blipFill>
          <a:blip r:embed="rId3" cstate="print"/>
          <a:srcRect/>
          <a:stretch>
            <a:fillRect/>
          </a:stretch>
        </p:blipFill>
        <p:spPr bwMode="auto">
          <a:xfrm>
            <a:off x="685800" y="1243652"/>
            <a:ext cx="7696200" cy="4471348"/>
          </a:xfrm>
          <a:prstGeom prst="rect">
            <a:avLst/>
          </a:prstGeom>
          <a:noFill/>
          <a:ln w="9525">
            <a:noFill/>
            <a:miter lim="800000"/>
            <a:headEnd/>
            <a:tailEnd/>
          </a:ln>
        </p:spPr>
      </p:pic>
      <p:sp>
        <p:nvSpPr>
          <p:cNvPr id="6" name="Rectangle 5"/>
          <p:cNvSpPr/>
          <p:nvPr/>
        </p:nvSpPr>
        <p:spPr>
          <a:xfrm>
            <a:off x="1295400" y="5816025"/>
            <a:ext cx="6934200" cy="584775"/>
          </a:xfrm>
          <a:prstGeom prst="rect">
            <a:avLst/>
          </a:prstGeom>
        </p:spPr>
        <p:txBody>
          <a:bodyPr wrap="square">
            <a:spAutoFit/>
          </a:bodyPr>
          <a:lstStyle/>
          <a:p>
            <a:r>
              <a:rPr lang="en-US" sz="1600" b="1" dirty="0" smtClean="0"/>
              <a:t>Fig. DNA, as a chain of smaller molecules or nucleotide bases</a:t>
            </a:r>
          </a:p>
          <a:p>
            <a:r>
              <a:rPr lang="en-US" sz="1600" b="1" dirty="0" smtClean="0"/>
              <a:t>Source: http://upload.wikimedia.org</a:t>
            </a:r>
            <a:endParaRPr lang="en-US" sz="1600" b="1" dirty="0"/>
          </a:p>
        </p:txBody>
      </p:sp>
    </p:spTree>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71600"/>
          </a:xfrm>
        </p:spPr>
        <p:txBody>
          <a:bodyPr/>
          <a:lstStyle/>
          <a:p>
            <a:r>
              <a:rPr lang="en-US" dirty="0" smtClean="0"/>
              <a:t>Conclusion</a:t>
            </a:r>
            <a:endParaRPr lang="en-US" dirty="0"/>
          </a:p>
        </p:txBody>
      </p:sp>
      <p:sp>
        <p:nvSpPr>
          <p:cNvPr id="3" name="Content Placeholder 2"/>
          <p:cNvSpPr>
            <a:spLocks noGrp="1"/>
          </p:cNvSpPr>
          <p:nvPr>
            <p:ph idx="1"/>
          </p:nvPr>
        </p:nvSpPr>
        <p:spPr>
          <a:xfrm>
            <a:off x="0" y="1371600"/>
            <a:ext cx="9144000" cy="5486400"/>
          </a:xfrm>
        </p:spPr>
        <p:txBody>
          <a:bodyPr/>
          <a:lstStyle/>
          <a:p>
            <a:r>
              <a:rPr lang="en-US" sz="2400" dirty="0" smtClean="0"/>
              <a:t>Designing </a:t>
            </a:r>
            <a:r>
              <a:rPr lang="en-US" sz="2400" dirty="0"/>
              <a:t>and development of algorithms using an altogether innovative approach of Signal Processing using Wavelet Transforms as applied for Genetics and Health Care Applications</a:t>
            </a:r>
          </a:p>
          <a:p>
            <a:endParaRPr lang="en-US" sz="2400" dirty="0" smtClean="0"/>
          </a:p>
          <a:p>
            <a:r>
              <a:rPr lang="en-US" sz="2400" dirty="0" smtClean="0"/>
              <a:t>Applying Signal Processing to the newly emerging domain of BioInformatics, with an urge for inter-disciplinary research work</a:t>
            </a:r>
          </a:p>
          <a:p>
            <a:endParaRPr lang="en-US" sz="2400" dirty="0" smtClean="0"/>
          </a:p>
          <a:p>
            <a:r>
              <a:rPr lang="en-US" sz="2400" dirty="0" smtClean="0"/>
              <a:t>To </a:t>
            </a:r>
            <a:r>
              <a:rPr lang="en-US" sz="2400" dirty="0"/>
              <a:t>support and improvise  existing methods in various domains by optimizing processing time with minimum resources. </a:t>
            </a:r>
          </a:p>
          <a:p>
            <a:endParaRPr lang="en-US" sz="2400" dirty="0"/>
          </a:p>
        </p:txBody>
      </p:sp>
      <p:sp>
        <p:nvSpPr>
          <p:cNvPr id="7" name="Slide Number Placeholder 6"/>
          <p:cNvSpPr>
            <a:spLocks noGrp="1"/>
          </p:cNvSpPr>
          <p:nvPr>
            <p:ph type="sldNum" sz="quarter" idx="12"/>
          </p:nvPr>
        </p:nvSpPr>
        <p:spPr>
          <a:xfrm>
            <a:off x="304800" y="6245225"/>
            <a:ext cx="8382000" cy="476250"/>
          </a:xfrm>
        </p:spPr>
        <p:txBody>
          <a:bodyPr/>
          <a:lstStyle/>
          <a:p>
            <a:fld id="{84475971-40DD-40B9-8C4A-C96A69D93A28}" type="slidenum">
              <a:rPr lang="en-US" smtClean="0"/>
              <a:pPr/>
              <a:t>30</a:t>
            </a:fld>
            <a:endParaRPr lang="en-US" dirty="0" smtClean="0"/>
          </a:p>
          <a:p>
            <a:r>
              <a:rPr lang="en-US" i="1" dirty="0" smtClean="0"/>
              <a:t>					Mamta C. Padole</a:t>
            </a:r>
          </a:p>
          <a:p>
            <a:endParaRPr lang="en-US" dirty="0"/>
          </a:p>
        </p:txBody>
      </p:sp>
    </p:spTree>
    <p:extLst>
      <p:ext uri="{BB962C8B-B14F-4D97-AF65-F5344CB8AC3E}">
        <p14:creationId xmlns:p14="http://schemas.microsoft.com/office/powerpoint/2010/main" val="2973748283"/>
      </p:ext>
    </p:extLst>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dirty="0" smtClean="0"/>
              <a:t>List of Publications</a:t>
            </a:r>
            <a:endParaRPr lang="en-US" dirty="0"/>
          </a:p>
        </p:txBody>
      </p:sp>
      <p:sp>
        <p:nvSpPr>
          <p:cNvPr id="3" name="Content Placeholder 2"/>
          <p:cNvSpPr>
            <a:spLocks noGrp="1"/>
          </p:cNvSpPr>
          <p:nvPr>
            <p:ph idx="1"/>
          </p:nvPr>
        </p:nvSpPr>
        <p:spPr>
          <a:xfrm>
            <a:off x="0" y="914400"/>
            <a:ext cx="9144000" cy="5943600"/>
          </a:xfrm>
        </p:spPr>
        <p:txBody>
          <a:bodyPr/>
          <a:lstStyle/>
          <a:p>
            <a:r>
              <a:rPr lang="en-US" sz="1600" b="1" dirty="0" smtClean="0"/>
              <a:t>Recognizing Short Tandem Repeat Regions In Genomic Sequences Using Wavelet Transforms</a:t>
            </a:r>
          </a:p>
          <a:p>
            <a:pPr lvl="1"/>
            <a:r>
              <a:rPr lang="en-US" sz="1600" dirty="0" smtClean="0"/>
              <a:t>Published by IEEE, DOI 10.1109/MCSI.2014.50, </a:t>
            </a:r>
            <a:r>
              <a:rPr lang="en-IN" sz="1600" dirty="0" smtClean="0"/>
              <a:t>Pg. 288-294, ISBN: 978-1-4799-4744-7</a:t>
            </a:r>
          </a:p>
          <a:p>
            <a:pPr lvl="1"/>
            <a:r>
              <a:rPr lang="en-US" sz="1600" i="1" dirty="0"/>
              <a:t>Indexed </a:t>
            </a:r>
            <a:r>
              <a:rPr lang="en-US" sz="1600" b="1" i="1" dirty="0"/>
              <a:t>IEEE </a:t>
            </a:r>
            <a:r>
              <a:rPr lang="en-US" sz="1600" b="1" i="1" dirty="0" err="1"/>
              <a:t>Xplore</a:t>
            </a:r>
            <a:endParaRPr lang="en-US" sz="1600" dirty="0"/>
          </a:p>
          <a:p>
            <a:pPr lvl="1"/>
            <a:r>
              <a:rPr lang="en-US" sz="1600" i="1" dirty="0"/>
              <a:t>Indexed by </a:t>
            </a:r>
            <a:r>
              <a:rPr lang="en-US" sz="1600" b="1" i="1" dirty="0"/>
              <a:t>ACM Digital Library</a:t>
            </a:r>
            <a:r>
              <a:rPr lang="en-US" sz="1600" i="1" dirty="0"/>
              <a:t>: </a:t>
            </a:r>
            <a:r>
              <a:rPr lang="en-US" sz="1600" i="1" u="sng" dirty="0">
                <a:hlinkClick r:id="rId2"/>
              </a:rPr>
              <a:t>http://dl.acm.org/citation.cfm?id=2763062</a:t>
            </a:r>
            <a:endParaRPr lang="en-US" sz="1600" dirty="0"/>
          </a:p>
          <a:p>
            <a:pPr lvl="1"/>
            <a:r>
              <a:rPr lang="en-US" sz="1600" i="1" dirty="0"/>
              <a:t>Indexed  by </a:t>
            </a:r>
            <a:r>
              <a:rPr lang="en-US" sz="1600" b="1" i="1" dirty="0"/>
              <a:t>Google Scholar</a:t>
            </a:r>
            <a:endParaRPr lang="en-US" sz="1600" dirty="0" smtClean="0"/>
          </a:p>
          <a:p>
            <a:r>
              <a:rPr lang="en-US" sz="1600" b="1" dirty="0" smtClean="0"/>
              <a:t>Recognizing Artificial Duplicate Reads in 454 </a:t>
            </a:r>
            <a:r>
              <a:rPr lang="en-US" sz="1600" b="1" dirty="0" err="1" smtClean="0"/>
              <a:t>Pyrosequencing</a:t>
            </a:r>
            <a:r>
              <a:rPr lang="en-US" sz="1600" b="1" dirty="0" smtClean="0"/>
              <a:t> Using Wavelet Transforms</a:t>
            </a:r>
          </a:p>
          <a:p>
            <a:pPr lvl="1"/>
            <a:r>
              <a:rPr lang="en-US" sz="1400" dirty="0" smtClean="0"/>
              <a:t>International Journal of Advanced Computing (ISSN: 2051-0845), Recent Science Public.</a:t>
            </a:r>
          </a:p>
          <a:p>
            <a:pPr lvl="1"/>
            <a:r>
              <a:rPr lang="en-US" sz="1400" dirty="0" smtClean="0"/>
              <a:t>IMPACT FACTOR: 2.31</a:t>
            </a:r>
          </a:p>
          <a:p>
            <a:r>
              <a:rPr lang="en-US" sz="1600" b="1" dirty="0" smtClean="0"/>
              <a:t>Signal Processing Approach for Recognizing Identical Reads From DNA Sequencing of Bacillus Strains</a:t>
            </a:r>
          </a:p>
          <a:p>
            <a:pPr lvl="1"/>
            <a:r>
              <a:rPr lang="en-US" sz="1600" dirty="0" smtClean="0"/>
              <a:t>International Journal of Computer Engineering (IOSR-JCE) (e-ISSN: 2278-0661, p- ISSN: 2278-8727)</a:t>
            </a:r>
          </a:p>
          <a:p>
            <a:pPr lvl="1"/>
            <a:r>
              <a:rPr lang="en-US" sz="1600" dirty="0" smtClean="0"/>
              <a:t>Paper Indexed by: </a:t>
            </a:r>
            <a:r>
              <a:rPr lang="en-US" sz="1600" dirty="0" err="1" smtClean="0"/>
              <a:t>CrossRef</a:t>
            </a:r>
            <a:r>
              <a:rPr lang="en-US" sz="1600" dirty="0" smtClean="0"/>
              <a:t> (DOI 10.9790/0661-01011924), ANED,  ESCI, Google Scholar</a:t>
            </a:r>
          </a:p>
          <a:p>
            <a:r>
              <a:rPr lang="en-US" sz="1600" b="1" dirty="0" smtClean="0"/>
              <a:t>Distributed Computing for Structured Storage, Retrieval and Processing of DNA Sequencing Data</a:t>
            </a:r>
          </a:p>
          <a:p>
            <a:pPr lvl="1"/>
            <a:r>
              <a:rPr lang="en-US" sz="1400" dirty="0" smtClean="0"/>
              <a:t>International Journal of Internet and Web Technology (ISSN: 2051-6878)</a:t>
            </a:r>
          </a:p>
          <a:p>
            <a:pPr lvl="1"/>
            <a:r>
              <a:rPr lang="en-US" sz="1400" dirty="0" smtClean="0"/>
              <a:t>IMPACT FACTOR: 1.89</a:t>
            </a:r>
          </a:p>
          <a:p>
            <a:pPr marL="0" marR="0" algn="just">
              <a:lnSpc>
                <a:spcPct val="100000"/>
              </a:lnSpc>
              <a:spcBef>
                <a:spcPts val="0"/>
              </a:spcBef>
              <a:spcAft>
                <a:spcPts val="0"/>
              </a:spcAft>
            </a:pPr>
            <a:r>
              <a:rPr lang="en-US" sz="1600" b="1" dirty="0" smtClean="0">
                <a:ea typeface="Times New Roman"/>
                <a:cs typeface="Cambria Math"/>
              </a:rPr>
              <a:t>Dimensionality Reduction of DNA Sequences Using Wavelet Transforms</a:t>
            </a:r>
          </a:p>
          <a:p>
            <a:pPr marL="800100" lvl="2" algn="just">
              <a:spcBef>
                <a:spcPts val="0"/>
              </a:spcBef>
              <a:spcAft>
                <a:spcPts val="0"/>
              </a:spcAft>
            </a:pPr>
            <a:r>
              <a:rPr lang="en-US" sz="1400" dirty="0" smtClean="0">
                <a:ea typeface="Times New Roman"/>
                <a:cs typeface="Cambria Math"/>
              </a:rPr>
              <a:t>Pg. 145-152 of Conference Proceedings in Recent Advances in Computer Engineering Series - 18, ISSN:1790-5109,ISBN:978-960-474-354-4</a:t>
            </a:r>
          </a:p>
          <a:p>
            <a:pPr marL="800100" lvl="2" algn="just">
              <a:spcBef>
                <a:spcPts val="0"/>
              </a:spcBef>
              <a:spcAft>
                <a:spcPts val="0"/>
              </a:spcAft>
            </a:pPr>
            <a:r>
              <a:rPr lang="en-US" sz="1400" dirty="0" smtClean="0">
                <a:ea typeface="Times New Roman"/>
                <a:cs typeface="Cambria Math"/>
              </a:rPr>
              <a:t>http://www.wseas.us/e-library/conferences/2013/Nanjing/ACCIS-23.pdf</a:t>
            </a:r>
            <a:endParaRPr lang="en-US" sz="1400" dirty="0" smtClean="0"/>
          </a:p>
          <a:p>
            <a:endParaRPr lang="en-US" sz="1400" dirty="0"/>
          </a:p>
        </p:txBody>
      </p:sp>
      <p:sp>
        <p:nvSpPr>
          <p:cNvPr id="7" name="Slide Number Placeholder 6"/>
          <p:cNvSpPr>
            <a:spLocks noGrp="1"/>
          </p:cNvSpPr>
          <p:nvPr>
            <p:ph type="sldNum" sz="quarter" idx="12"/>
          </p:nvPr>
        </p:nvSpPr>
        <p:spPr/>
        <p:txBody>
          <a:bodyPr/>
          <a:lstStyle/>
          <a:p>
            <a:fld id="{84475971-40DD-40B9-8C4A-C96A69D93A28}" type="slidenum">
              <a:rPr lang="en-US" smtClean="0"/>
              <a:pPr/>
              <a:t>31</a:t>
            </a:fld>
            <a:endParaRPr lang="en-US" dirty="0"/>
          </a:p>
        </p:txBody>
      </p:sp>
    </p:spTree>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71600"/>
          </a:xfrm>
        </p:spPr>
        <p:txBody>
          <a:bodyPr/>
          <a:lstStyle/>
          <a:p>
            <a:r>
              <a:rPr lang="en-US" dirty="0" smtClean="0"/>
              <a:t>References</a:t>
            </a:r>
            <a:endParaRPr lang="en-US" dirty="0"/>
          </a:p>
        </p:txBody>
      </p:sp>
      <p:sp>
        <p:nvSpPr>
          <p:cNvPr id="3" name="Content Placeholder 2"/>
          <p:cNvSpPr>
            <a:spLocks noGrp="1"/>
          </p:cNvSpPr>
          <p:nvPr>
            <p:ph idx="1"/>
          </p:nvPr>
        </p:nvSpPr>
        <p:spPr>
          <a:xfrm>
            <a:off x="0" y="1371600"/>
            <a:ext cx="9144000" cy="5486400"/>
          </a:xfrm>
        </p:spPr>
        <p:txBody>
          <a:bodyPr>
            <a:noAutofit/>
          </a:bodyPr>
          <a:lstStyle/>
          <a:p>
            <a:pPr marL="633413" indent="-234950"/>
            <a:r>
              <a:rPr lang="en-GB" sz="1700" dirty="0" smtClean="0"/>
              <a:t>Alan v. Oppenheim, Ronald W. Schafer, John R. Buck, Discrete-Time Signal Processing, Prentice Hall, 2</a:t>
            </a:r>
            <a:r>
              <a:rPr lang="en-GB" sz="1700" baseline="30000" dirty="0" smtClean="0"/>
              <a:t>nd</a:t>
            </a:r>
            <a:r>
              <a:rPr lang="en-GB" sz="1700" dirty="0" smtClean="0"/>
              <a:t> Edition, 1998</a:t>
            </a:r>
            <a:endParaRPr lang="en-US" sz="1700" dirty="0" smtClean="0"/>
          </a:p>
          <a:p>
            <a:pPr marL="633413" indent="-234950"/>
            <a:r>
              <a:rPr lang="en-GB" sz="1700" dirty="0" smtClean="0"/>
              <a:t>http://www.mathworks.com [Matlab documentation].</a:t>
            </a:r>
            <a:endParaRPr lang="en-US" sz="1700" dirty="0" smtClean="0"/>
          </a:p>
          <a:p>
            <a:pPr marL="633413" indent="-234950"/>
            <a:r>
              <a:rPr lang="en-GB" sz="1700" dirty="0" smtClean="0"/>
              <a:t>Ingrid </a:t>
            </a:r>
            <a:r>
              <a:rPr lang="en-GB" sz="1700" dirty="0" err="1" smtClean="0"/>
              <a:t>Daubechies</a:t>
            </a:r>
            <a:r>
              <a:rPr lang="en-GB" sz="1700" dirty="0" smtClean="0"/>
              <a:t>, “Ten Lectures On Wavelets”, 1992</a:t>
            </a:r>
            <a:endParaRPr lang="en-US" sz="1700" dirty="0" smtClean="0"/>
          </a:p>
          <a:p>
            <a:pPr marL="633413" indent="-234950"/>
            <a:r>
              <a:rPr lang="en-GB" sz="1700" dirty="0" smtClean="0"/>
              <a:t>J.K. </a:t>
            </a:r>
            <a:r>
              <a:rPr lang="en-GB" sz="1700" dirty="0" err="1" smtClean="0"/>
              <a:t>Meher</a:t>
            </a:r>
            <a:r>
              <a:rPr lang="en-GB" sz="1700" dirty="0" smtClean="0"/>
              <a:t>,  M. R. </a:t>
            </a:r>
            <a:r>
              <a:rPr lang="en-GB" sz="1700" dirty="0" err="1" smtClean="0"/>
              <a:t>Panigrahi</a:t>
            </a:r>
            <a:r>
              <a:rPr lang="en-GB" sz="1700" dirty="0" smtClean="0"/>
              <a:t>, G. N. Dash,  P. K. </a:t>
            </a:r>
            <a:r>
              <a:rPr lang="en-GB" sz="1700" dirty="0" err="1" smtClean="0"/>
              <a:t>Meher</a:t>
            </a:r>
            <a:r>
              <a:rPr lang="en-GB" sz="1700" dirty="0" smtClean="0"/>
              <a:t>, “Wavelet Based Lossless DNA Sequence Compression For Faster Detection Of Eukaryotic  Protein Coding Regions” I.J. Image, Graphics &amp; Signal Processing 2012, 47-53</a:t>
            </a:r>
            <a:endParaRPr lang="en-US" sz="1700" dirty="0" smtClean="0"/>
          </a:p>
          <a:p>
            <a:pPr marL="633413" indent="-234950"/>
            <a:r>
              <a:rPr lang="en-GB" sz="1700" dirty="0" smtClean="0"/>
              <a:t>Leland Wilkinson, Statistics and Computing - The Grammar of Graphics, Springer, 28-Jan-2006 </a:t>
            </a:r>
            <a:endParaRPr lang="en-US" sz="1700" dirty="0" smtClean="0"/>
          </a:p>
          <a:p>
            <a:pPr marL="633413" indent="-234950"/>
            <a:r>
              <a:rPr lang="en-GB" sz="1700" dirty="0" smtClean="0"/>
              <a:t>Lecture Notes: Professor David </a:t>
            </a:r>
            <a:r>
              <a:rPr lang="en-GB" sz="1700" dirty="0" err="1" smtClean="0"/>
              <a:t>Heeger</a:t>
            </a:r>
            <a:r>
              <a:rPr lang="en-GB" sz="1700" dirty="0" smtClean="0"/>
              <a:t>, Signals, Linear Systems, and Convolution, September 26, 2000</a:t>
            </a:r>
            <a:endParaRPr lang="en-US" sz="1700" dirty="0" smtClean="0"/>
          </a:p>
          <a:p>
            <a:pPr marL="633413" indent="-234950"/>
            <a:r>
              <a:rPr lang="en-GB" sz="1700" dirty="0" smtClean="0"/>
              <a:t>http://www.r2labs.org/references/Convolution.pdf</a:t>
            </a:r>
            <a:endParaRPr lang="en-US" sz="1700" dirty="0" smtClean="0"/>
          </a:p>
          <a:p>
            <a:pPr marL="633413" indent="-234950"/>
            <a:r>
              <a:rPr lang="en-GB" sz="1700" dirty="0" smtClean="0"/>
              <a:t>Lecture Notes : Willard Miller, Introduction to the Mathematics of Wavelets, May 3, 2006</a:t>
            </a:r>
            <a:endParaRPr lang="en-US" sz="1700" dirty="0" smtClean="0"/>
          </a:p>
          <a:p>
            <a:pPr marL="633413" indent="-234950"/>
            <a:r>
              <a:rPr lang="en-GB" sz="1700" dirty="0" err="1" smtClean="0"/>
              <a:t>Robi</a:t>
            </a:r>
            <a:r>
              <a:rPr lang="en-GB" sz="1700" dirty="0" smtClean="0"/>
              <a:t> </a:t>
            </a:r>
            <a:r>
              <a:rPr lang="en-GB" sz="1700" dirty="0" err="1" smtClean="0"/>
              <a:t>Polikar</a:t>
            </a:r>
            <a:r>
              <a:rPr lang="en-GB" sz="1700" dirty="0" smtClean="0"/>
              <a:t>, The Wavelet Tutorial, Rowan University, 2001.</a:t>
            </a:r>
            <a:endParaRPr lang="en-US" sz="1700" dirty="0" smtClean="0"/>
          </a:p>
          <a:p>
            <a:pPr marL="633413" indent="-234950"/>
            <a:r>
              <a:rPr lang="en-GB" sz="1700" dirty="0" err="1" smtClean="0"/>
              <a:t>Amara</a:t>
            </a:r>
            <a:r>
              <a:rPr lang="en-GB" sz="1700" dirty="0" smtClean="0"/>
              <a:t> </a:t>
            </a:r>
            <a:r>
              <a:rPr lang="en-GB" sz="1700" dirty="0" err="1" smtClean="0"/>
              <a:t>Graps</a:t>
            </a:r>
            <a:r>
              <a:rPr lang="en-GB" sz="1700" dirty="0" smtClean="0"/>
              <a:t>, An Introduction to Wavelets</a:t>
            </a:r>
            <a:endParaRPr lang="en-US" sz="1700" dirty="0" smtClean="0"/>
          </a:p>
        </p:txBody>
      </p:sp>
      <p:sp>
        <p:nvSpPr>
          <p:cNvPr id="7" name="Slide Number Placeholder 6"/>
          <p:cNvSpPr>
            <a:spLocks noGrp="1"/>
          </p:cNvSpPr>
          <p:nvPr>
            <p:ph type="sldNum" sz="quarter" idx="12"/>
          </p:nvPr>
        </p:nvSpPr>
        <p:spPr/>
        <p:txBody>
          <a:bodyPr/>
          <a:lstStyle/>
          <a:p>
            <a:fld id="{84475971-40DD-40B9-8C4A-C96A69D93A28}" type="slidenum">
              <a:rPr lang="en-US" smtClean="0"/>
              <a:pPr/>
              <a:t>32</a:t>
            </a:fld>
            <a:endParaRPr lang="en-US"/>
          </a:p>
        </p:txBody>
      </p:sp>
    </p:spTree>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71600"/>
          </a:xfrm>
        </p:spPr>
        <p:txBody>
          <a:bodyPr/>
          <a:lstStyle/>
          <a:p>
            <a:r>
              <a:rPr lang="en-US" dirty="0" smtClean="0"/>
              <a:t>References</a:t>
            </a:r>
            <a:endParaRPr lang="en-US" dirty="0"/>
          </a:p>
        </p:txBody>
      </p:sp>
      <p:sp>
        <p:nvSpPr>
          <p:cNvPr id="3" name="Content Placeholder 2"/>
          <p:cNvSpPr>
            <a:spLocks noGrp="1"/>
          </p:cNvSpPr>
          <p:nvPr>
            <p:ph idx="1"/>
          </p:nvPr>
        </p:nvSpPr>
        <p:spPr>
          <a:xfrm>
            <a:off x="0" y="1371600"/>
            <a:ext cx="9144000" cy="5486400"/>
          </a:xfrm>
        </p:spPr>
        <p:txBody>
          <a:bodyPr>
            <a:normAutofit/>
          </a:bodyPr>
          <a:lstStyle/>
          <a:p>
            <a:pPr marL="796925" indent="-339725">
              <a:buFont typeface="Arial" pitchFamily="34" charset="0"/>
              <a:buChar char="•"/>
            </a:pPr>
            <a:r>
              <a:rPr lang="en-US" sz="1700" dirty="0" smtClean="0"/>
              <a:t>G. H. Watson, ‘Application of Mathematical Signal Processing Techniques to Mission Systems”, Paper presented at the RTO SC1 Lecture Series on held in </a:t>
            </a:r>
            <a:r>
              <a:rPr lang="en-US" sz="1700" dirty="0" err="1" smtClean="0"/>
              <a:t>Kiiln</a:t>
            </a:r>
            <a:r>
              <a:rPr lang="en-US" sz="1700" dirty="0" smtClean="0"/>
              <a:t>, Germany, l-2 November 1999 (Introduction to Wavelet  Analysis)</a:t>
            </a:r>
          </a:p>
          <a:p>
            <a:pPr marL="796925" indent="-339725">
              <a:buFont typeface="Arial" pitchFamily="34" charset="0"/>
              <a:buChar char="•"/>
            </a:pPr>
            <a:r>
              <a:rPr lang="en-GB" sz="1700" dirty="0" smtClean="0"/>
              <a:t>D. Lee Fugal, Conceptual Wavelets in Digital Signal Processing, Space &amp; Signals Technologies LLC, 2009 (www.ConceptualWavelets .com )</a:t>
            </a:r>
            <a:endParaRPr lang="en-US" sz="1700" dirty="0" smtClean="0"/>
          </a:p>
          <a:p>
            <a:pPr marL="796925" indent="-339725">
              <a:buFont typeface="Arial" pitchFamily="34" charset="0"/>
              <a:buChar char="•"/>
            </a:pPr>
            <a:r>
              <a:rPr lang="en-GB" sz="1700" dirty="0" err="1" smtClean="0"/>
              <a:t>Charu</a:t>
            </a:r>
            <a:r>
              <a:rPr lang="en-GB" sz="1700" dirty="0" smtClean="0"/>
              <a:t> C. </a:t>
            </a:r>
            <a:r>
              <a:rPr lang="en-GB" sz="1700" dirty="0" err="1" smtClean="0"/>
              <a:t>Aggarwal</a:t>
            </a:r>
            <a:r>
              <a:rPr lang="en-GB" sz="1700" dirty="0" smtClean="0"/>
              <a:t>, “On The Use Of Wavelet Decomposition For String Classification,” Springer - Data Mining And Knowledge Discovery, 10, 117–139, 2005</a:t>
            </a:r>
            <a:endParaRPr lang="en-US" sz="1700" dirty="0" smtClean="0"/>
          </a:p>
          <a:p>
            <a:pPr marL="796925" indent="-339725">
              <a:buFont typeface="Arial" pitchFamily="34" charset="0"/>
              <a:buChar char="•"/>
            </a:pPr>
            <a:r>
              <a:rPr lang="en-GB" sz="1700" dirty="0" smtClean="0"/>
              <a:t>Web Content: </a:t>
            </a:r>
            <a:r>
              <a:rPr lang="en-GB" sz="1700" dirty="0" err="1" smtClean="0"/>
              <a:t>Musawir</a:t>
            </a:r>
            <a:r>
              <a:rPr lang="en-GB" sz="1700" dirty="0" smtClean="0"/>
              <a:t> Ali, An Introduction to Wavelets and the Haar Transform (www.cs.ucf.edu/~mali/haar/)</a:t>
            </a:r>
            <a:endParaRPr lang="en-US" sz="1700" dirty="0" smtClean="0"/>
          </a:p>
          <a:p>
            <a:pPr marL="796925" indent="-339725">
              <a:buFont typeface="Arial" pitchFamily="34" charset="0"/>
              <a:buChar char="•"/>
            </a:pPr>
            <a:r>
              <a:rPr lang="en-GB" sz="1700" dirty="0" smtClean="0"/>
              <a:t>http://courses.ae.utexas.edu/ase463q/design_pages/fall02/wavelet/4_wavelet_theory.htm</a:t>
            </a:r>
            <a:endParaRPr lang="en-US" sz="1700" dirty="0" smtClean="0"/>
          </a:p>
          <a:p>
            <a:pPr marL="796925" indent="-339725">
              <a:buFont typeface="Arial" pitchFamily="34" charset="0"/>
              <a:buChar char="•"/>
            </a:pPr>
            <a:r>
              <a:rPr lang="en-GB" sz="1700" dirty="0" err="1" smtClean="0"/>
              <a:t>Moharir</a:t>
            </a:r>
            <a:r>
              <a:rPr lang="en-GB" sz="1700" dirty="0" smtClean="0"/>
              <a:t> P.S., “Pattern recognition </a:t>
            </a:r>
            <a:r>
              <a:rPr lang="en-GB" sz="1700" dirty="0" err="1" smtClean="0"/>
              <a:t>transforms,”New</a:t>
            </a:r>
            <a:r>
              <a:rPr lang="en-GB" sz="1700" dirty="0" smtClean="0"/>
              <a:t> York: Wiley, 1992</a:t>
            </a:r>
            <a:endParaRPr lang="en-US" sz="1700" dirty="0" smtClean="0"/>
          </a:p>
          <a:p>
            <a:pPr marL="796925" indent="-339725">
              <a:buFont typeface="Arial" pitchFamily="34" charset="0"/>
              <a:buChar char="•"/>
            </a:pPr>
            <a:r>
              <a:rPr lang="en-GB" sz="1700" dirty="0" smtClean="0"/>
              <a:t>Christopher </a:t>
            </a:r>
            <a:r>
              <a:rPr lang="en-GB" sz="1700" dirty="0" err="1" smtClean="0"/>
              <a:t>Moretti</a:t>
            </a:r>
            <a:r>
              <a:rPr lang="en-GB" sz="1700" dirty="0" smtClean="0"/>
              <a:t>, Michael Olson, Scott </a:t>
            </a:r>
            <a:r>
              <a:rPr lang="en-GB" sz="1700" dirty="0" err="1" smtClean="0"/>
              <a:t>Emrich</a:t>
            </a:r>
            <a:r>
              <a:rPr lang="en-GB" sz="1700" dirty="0" smtClean="0"/>
              <a:t>, and Douglas </a:t>
            </a:r>
            <a:r>
              <a:rPr lang="en-GB" sz="1700" dirty="0" err="1" smtClean="0"/>
              <a:t>Thain</a:t>
            </a:r>
            <a:r>
              <a:rPr lang="en-GB" sz="1700" dirty="0" smtClean="0"/>
              <a:t>, Highly Scalable Genome Assembly on Campus Grids, Portland, Oregon, USA, MTAGS ’09 2009 ACM 978-1-60558-714-1/09/11</a:t>
            </a:r>
            <a:endParaRPr lang="en-US" sz="1700" dirty="0" smtClean="0"/>
          </a:p>
          <a:p>
            <a:pPr marL="796925" indent="-339725">
              <a:buFont typeface="Arial" pitchFamily="34" charset="0"/>
              <a:buChar char="•"/>
            </a:pPr>
            <a:r>
              <a:rPr lang="en-GB" sz="1700" dirty="0" smtClean="0"/>
              <a:t>P. </a:t>
            </a:r>
            <a:r>
              <a:rPr lang="en-GB" sz="1700" dirty="0" err="1" smtClean="0"/>
              <a:t>Prandoni</a:t>
            </a:r>
            <a:r>
              <a:rPr lang="en-GB" sz="1700" dirty="0" smtClean="0"/>
              <a:t> , M. </a:t>
            </a:r>
            <a:r>
              <a:rPr lang="en-GB" sz="1700" dirty="0" err="1" smtClean="0"/>
              <a:t>Vetterli</a:t>
            </a:r>
            <a:r>
              <a:rPr lang="en-GB" sz="1700" dirty="0" smtClean="0"/>
              <a:t>, Signal Processing For Communication, EPFL Press, 2008</a:t>
            </a:r>
          </a:p>
          <a:p>
            <a:pPr marL="796925" indent="-339725">
              <a:buFont typeface="Arial" pitchFamily="34" charset="0"/>
              <a:buChar char="•"/>
            </a:pPr>
            <a:r>
              <a:rPr lang="en-GB" sz="1700" dirty="0" err="1" smtClean="0"/>
              <a:t>Charu</a:t>
            </a:r>
            <a:r>
              <a:rPr lang="en-GB" sz="1700" dirty="0" smtClean="0"/>
              <a:t> C. </a:t>
            </a:r>
            <a:r>
              <a:rPr lang="en-GB" sz="1700" dirty="0" err="1" smtClean="0"/>
              <a:t>Aggarwal</a:t>
            </a:r>
            <a:r>
              <a:rPr lang="en-GB" sz="1700" dirty="0" smtClean="0"/>
              <a:t>, J. Han,  “Frequency Pattern Mining”, Springer Publication</a:t>
            </a:r>
            <a:endParaRPr lang="en-US" sz="1700" dirty="0" smtClean="0"/>
          </a:p>
        </p:txBody>
      </p:sp>
      <p:sp>
        <p:nvSpPr>
          <p:cNvPr id="7" name="Slide Number Placeholder 6"/>
          <p:cNvSpPr>
            <a:spLocks noGrp="1"/>
          </p:cNvSpPr>
          <p:nvPr>
            <p:ph type="sldNum" sz="quarter" idx="12"/>
          </p:nvPr>
        </p:nvSpPr>
        <p:spPr/>
        <p:txBody>
          <a:bodyPr/>
          <a:lstStyle/>
          <a:p>
            <a:fld id="{84475971-40DD-40B9-8C4A-C96A69D93A28}" type="slidenum">
              <a:rPr lang="en-US" smtClean="0"/>
              <a:pPr/>
              <a:t>33</a:t>
            </a:fld>
            <a:endParaRPr lang="en-US"/>
          </a:p>
        </p:txBody>
      </p:sp>
    </p:spTree>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71600"/>
          </a:xfrm>
        </p:spPr>
        <p:txBody>
          <a:bodyPr/>
          <a:lstStyle/>
          <a:p>
            <a:r>
              <a:rPr lang="en-US" dirty="0" smtClean="0"/>
              <a:t>References</a:t>
            </a:r>
            <a:endParaRPr lang="en-US" dirty="0"/>
          </a:p>
        </p:txBody>
      </p:sp>
      <p:sp>
        <p:nvSpPr>
          <p:cNvPr id="3" name="Content Placeholder 2"/>
          <p:cNvSpPr>
            <a:spLocks noGrp="1"/>
          </p:cNvSpPr>
          <p:nvPr>
            <p:ph idx="1"/>
          </p:nvPr>
        </p:nvSpPr>
        <p:spPr>
          <a:xfrm>
            <a:off x="0" y="1371600"/>
            <a:ext cx="9144000" cy="5486400"/>
          </a:xfrm>
        </p:spPr>
        <p:txBody>
          <a:bodyPr>
            <a:normAutofit fontScale="85000" lnSpcReduction="20000"/>
          </a:bodyPr>
          <a:lstStyle/>
          <a:p>
            <a:r>
              <a:rPr lang="en-GB" sz="2000" dirty="0" smtClean="0"/>
              <a:t>Benson G., “Tandem repeats finder: a program to analyze DNA sequences,” PMC, </a:t>
            </a:r>
            <a:r>
              <a:rPr lang="en-GB" sz="2000" dirty="0" err="1" smtClean="0"/>
              <a:t>PubMed</a:t>
            </a:r>
            <a:r>
              <a:rPr lang="en-GB" sz="2000" dirty="0" smtClean="0"/>
              <a:t> Nucleic Acids Research, Vol. 27. No. 2 1999; 27:573–80</a:t>
            </a:r>
            <a:endParaRPr lang="en-US" sz="2000" dirty="0" smtClean="0"/>
          </a:p>
          <a:p>
            <a:r>
              <a:rPr lang="en-GB" sz="2000" dirty="0" smtClean="0"/>
              <a:t>Li YC, </a:t>
            </a:r>
            <a:r>
              <a:rPr lang="en-GB" sz="2000" dirty="0" err="1" smtClean="0"/>
              <a:t>Korol</a:t>
            </a:r>
            <a:r>
              <a:rPr lang="en-GB" sz="2000" dirty="0" smtClean="0"/>
              <a:t> AB, </a:t>
            </a:r>
            <a:r>
              <a:rPr lang="en-GB" sz="2000" dirty="0" err="1" smtClean="0"/>
              <a:t>Fahima</a:t>
            </a:r>
            <a:r>
              <a:rPr lang="en-GB" sz="2000" dirty="0" smtClean="0"/>
              <a:t> T, “Microsatellites: genomic distribution, putative functions and mutational mechanisms: a review,” Mol Ecol, 2002; 11:2453–65</a:t>
            </a:r>
            <a:endParaRPr lang="en-US" sz="2000" dirty="0" smtClean="0"/>
          </a:p>
          <a:p>
            <a:r>
              <a:rPr lang="en-GB" sz="2000" dirty="0" smtClean="0"/>
              <a:t>Angelika Merkel, Neil </a:t>
            </a:r>
            <a:r>
              <a:rPr lang="en-GB" sz="2000" dirty="0" err="1" smtClean="0"/>
              <a:t>Gemmell</a:t>
            </a:r>
            <a:r>
              <a:rPr lang="en-GB" sz="2000" dirty="0" smtClean="0"/>
              <a:t>, “Detecting short tandem repeats from genome data: opening the software black box,” Briefings in Bioinformatics Advance Access, July 10, 2008</a:t>
            </a:r>
            <a:endParaRPr lang="en-US" sz="2000" dirty="0" smtClean="0"/>
          </a:p>
          <a:p>
            <a:r>
              <a:rPr lang="en-GB" sz="2000" dirty="0" smtClean="0"/>
              <a:t>Goldstein DB, </a:t>
            </a:r>
            <a:r>
              <a:rPr lang="en-GB" sz="2000" dirty="0" err="1" smtClean="0"/>
              <a:t>Schlotterer</a:t>
            </a:r>
            <a:r>
              <a:rPr lang="en-GB" sz="2000" dirty="0" smtClean="0"/>
              <a:t> C ,“Microsatellites: Evolution and Applications,” Oxford University Press, 1999</a:t>
            </a:r>
            <a:endParaRPr lang="en-US" sz="2000" dirty="0" smtClean="0"/>
          </a:p>
          <a:p>
            <a:r>
              <a:rPr lang="en-US" sz="2000" dirty="0" smtClean="0"/>
              <a:t>Pearson CE, </a:t>
            </a:r>
            <a:r>
              <a:rPr lang="en-US" sz="2000" dirty="0" err="1" smtClean="0"/>
              <a:t>Edamura</a:t>
            </a:r>
            <a:r>
              <a:rPr lang="en-US" sz="2000" dirty="0" smtClean="0"/>
              <a:t> KN, Cleary JD, “Repeat instability: mechanisms of dynamic mutations,” Nat Rev Genet, 2005; 6: 729–42.</a:t>
            </a:r>
          </a:p>
          <a:p>
            <a:r>
              <a:rPr lang="en-GB" sz="2000" dirty="0" err="1" smtClean="0"/>
              <a:t>Kashi</a:t>
            </a:r>
            <a:r>
              <a:rPr lang="en-GB" sz="2000" dirty="0" smtClean="0"/>
              <a:t> Y, King </a:t>
            </a:r>
            <a:r>
              <a:rPr lang="en-GB" sz="2000" dirty="0" err="1" smtClean="0"/>
              <a:t>DG,“Simple</a:t>
            </a:r>
            <a:r>
              <a:rPr lang="en-GB" sz="2000" dirty="0" smtClean="0"/>
              <a:t> sequence repeats as advantageous </a:t>
            </a:r>
            <a:r>
              <a:rPr lang="en-GB" sz="2000" dirty="0" err="1" smtClean="0"/>
              <a:t>mutators</a:t>
            </a:r>
            <a:r>
              <a:rPr lang="en-GB" sz="2000" dirty="0" smtClean="0"/>
              <a:t> in evolution,” Trends in Genetics, 2006;22: 253–9</a:t>
            </a:r>
            <a:endParaRPr lang="en-US" sz="2000" dirty="0" smtClean="0"/>
          </a:p>
          <a:p>
            <a:r>
              <a:rPr lang="en-GB" sz="2000" dirty="0" err="1" smtClean="0"/>
              <a:t>Moxon</a:t>
            </a:r>
            <a:r>
              <a:rPr lang="en-GB" sz="2000" dirty="0" smtClean="0"/>
              <a:t> ER, Wills C., “DNA microsatellites: agents of evolution? ” </a:t>
            </a:r>
            <a:r>
              <a:rPr lang="en-GB" sz="2000" dirty="0" err="1" smtClean="0"/>
              <a:t>Sci</a:t>
            </a:r>
            <a:r>
              <a:rPr lang="en-GB" sz="2000" dirty="0" smtClean="0"/>
              <a:t> Am, 1999; 280:94–9</a:t>
            </a:r>
            <a:endParaRPr lang="en-US" sz="2000" dirty="0" smtClean="0"/>
          </a:p>
          <a:p>
            <a:r>
              <a:rPr lang="en-US" sz="2000" dirty="0" err="1" smtClean="0"/>
              <a:t>Jeffreys</a:t>
            </a:r>
            <a:r>
              <a:rPr lang="en-US" sz="2000" dirty="0" smtClean="0"/>
              <a:t>, A. J., V. Wilson, and S. L. </a:t>
            </a:r>
            <a:r>
              <a:rPr lang="en-US" sz="2000" dirty="0" err="1" smtClean="0"/>
              <a:t>Thein</a:t>
            </a:r>
            <a:r>
              <a:rPr lang="en-US" sz="2000" dirty="0" smtClean="0"/>
              <a:t>, “</a:t>
            </a:r>
            <a:r>
              <a:rPr lang="en-US" sz="2000" dirty="0" err="1" smtClean="0"/>
              <a:t>Hypervariable</a:t>
            </a:r>
            <a:r>
              <a:rPr lang="en-US" sz="2000" dirty="0" smtClean="0"/>
              <a:t> “</a:t>
            </a:r>
            <a:r>
              <a:rPr lang="en-US" sz="2000" dirty="0" err="1" smtClean="0"/>
              <a:t>minisatellite</a:t>
            </a:r>
            <a:r>
              <a:rPr lang="en-US" sz="2000" dirty="0" smtClean="0"/>
              <a:t>” regions in human DNA,” Nature, 1985 314:67–73</a:t>
            </a:r>
          </a:p>
          <a:p>
            <a:r>
              <a:rPr lang="en-GB" sz="2000" dirty="0" smtClean="0"/>
              <a:t>Nakamura, Y., M. </a:t>
            </a:r>
            <a:r>
              <a:rPr lang="en-GB" sz="2000" dirty="0" err="1" smtClean="0"/>
              <a:t>Leppert</a:t>
            </a:r>
            <a:r>
              <a:rPr lang="en-GB" sz="2000" dirty="0" smtClean="0"/>
              <a:t>, P. O’Connell, R. Wolff, T. Holm, M. Culver, C. Martin, E. Fujimoto, M. Hoff, E. </a:t>
            </a:r>
            <a:r>
              <a:rPr lang="en-GB" sz="2000" dirty="0" err="1" smtClean="0"/>
              <a:t>Kumlin</a:t>
            </a:r>
            <a:r>
              <a:rPr lang="en-GB" sz="2000" dirty="0" smtClean="0"/>
              <a:t>, and R. White, “ Variable number of tandem repeat (VNTR) markers for human gene mapping ,” Science, 1987 235:1616–1622</a:t>
            </a:r>
            <a:endParaRPr lang="en-US" sz="2000" dirty="0" smtClean="0"/>
          </a:p>
          <a:p>
            <a:r>
              <a:rPr lang="en-GB" sz="2000" dirty="0" err="1" smtClean="0"/>
              <a:t>Thiel</a:t>
            </a:r>
            <a:r>
              <a:rPr lang="en-GB" sz="2000" dirty="0" smtClean="0"/>
              <a:t> T, </a:t>
            </a:r>
            <a:r>
              <a:rPr lang="en-GB" sz="2000" dirty="0" err="1" smtClean="0"/>
              <a:t>Michalek</a:t>
            </a:r>
            <a:r>
              <a:rPr lang="en-GB" sz="2000" dirty="0" smtClean="0"/>
              <a:t> W, </a:t>
            </a:r>
            <a:r>
              <a:rPr lang="en-GB" sz="2000" dirty="0" err="1" smtClean="0"/>
              <a:t>Varshney</a:t>
            </a:r>
            <a:r>
              <a:rPr lang="en-GB" sz="2000" dirty="0" smtClean="0"/>
              <a:t> RK, “Exploiting EST databases for the development and characterization of gene derived SSR-markers in barley (</a:t>
            </a:r>
            <a:r>
              <a:rPr lang="en-GB" sz="2000" dirty="0" err="1" smtClean="0"/>
              <a:t>Hordeum</a:t>
            </a:r>
            <a:r>
              <a:rPr lang="en-GB" sz="2000" dirty="0" smtClean="0"/>
              <a:t> </a:t>
            </a:r>
            <a:r>
              <a:rPr lang="en-GB" sz="2000" dirty="0" err="1" smtClean="0"/>
              <a:t>vulgare</a:t>
            </a:r>
            <a:r>
              <a:rPr lang="en-GB" sz="2000" dirty="0" smtClean="0"/>
              <a:t> L.),” Theory of Applied Genet, 2003; 106:411–22.</a:t>
            </a:r>
            <a:endParaRPr lang="en-US" sz="2000" dirty="0" smtClean="0"/>
          </a:p>
        </p:txBody>
      </p:sp>
      <p:sp>
        <p:nvSpPr>
          <p:cNvPr id="7" name="Slide Number Placeholder 6"/>
          <p:cNvSpPr>
            <a:spLocks noGrp="1"/>
          </p:cNvSpPr>
          <p:nvPr>
            <p:ph type="sldNum" sz="quarter" idx="12"/>
          </p:nvPr>
        </p:nvSpPr>
        <p:spPr/>
        <p:txBody>
          <a:bodyPr/>
          <a:lstStyle/>
          <a:p>
            <a:fld id="{84475971-40DD-40B9-8C4A-C96A69D93A28}" type="slidenum">
              <a:rPr lang="en-US" smtClean="0"/>
              <a:pPr/>
              <a:t>34</a:t>
            </a:fld>
            <a:endParaRPr lang="en-US"/>
          </a:p>
        </p:txBody>
      </p:sp>
    </p:spTree>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71600"/>
          </a:xfrm>
        </p:spPr>
        <p:txBody>
          <a:bodyPr/>
          <a:lstStyle/>
          <a:p>
            <a:r>
              <a:rPr lang="en-US" dirty="0" smtClean="0"/>
              <a:t>References</a:t>
            </a:r>
            <a:endParaRPr lang="en-US" dirty="0"/>
          </a:p>
        </p:txBody>
      </p:sp>
      <p:sp>
        <p:nvSpPr>
          <p:cNvPr id="3" name="Content Placeholder 2"/>
          <p:cNvSpPr>
            <a:spLocks noGrp="1"/>
          </p:cNvSpPr>
          <p:nvPr>
            <p:ph idx="1"/>
          </p:nvPr>
        </p:nvSpPr>
        <p:spPr>
          <a:xfrm>
            <a:off x="0" y="1371600"/>
            <a:ext cx="9144000" cy="5486400"/>
          </a:xfrm>
        </p:spPr>
        <p:txBody>
          <a:bodyPr>
            <a:normAutofit fontScale="85000" lnSpcReduction="10000"/>
          </a:bodyPr>
          <a:lstStyle/>
          <a:p>
            <a:r>
              <a:rPr lang="en-GB" sz="2000" dirty="0" err="1" smtClean="0"/>
              <a:t>Smit</a:t>
            </a:r>
            <a:r>
              <a:rPr lang="en-GB" sz="2000" dirty="0" smtClean="0"/>
              <a:t> AFA, Green P, “</a:t>
            </a:r>
            <a:r>
              <a:rPr lang="en-GB" sz="2000" dirty="0" err="1" smtClean="0"/>
              <a:t>RepeatMasker,”Available</a:t>
            </a:r>
            <a:r>
              <a:rPr lang="en-GB" sz="2000" dirty="0" smtClean="0"/>
              <a:t> at: http://www.repeatmasker.org, 1996</a:t>
            </a:r>
            <a:endParaRPr lang="en-US" sz="2000" dirty="0" smtClean="0"/>
          </a:p>
          <a:p>
            <a:r>
              <a:rPr lang="en-GB" sz="2000" dirty="0" err="1" smtClean="0"/>
              <a:t>Goffeau</a:t>
            </a:r>
            <a:r>
              <a:rPr lang="en-GB" sz="2000" dirty="0" smtClean="0"/>
              <a:t> A, </a:t>
            </a:r>
            <a:r>
              <a:rPr lang="en-GB" sz="2000" dirty="0" err="1" smtClean="0"/>
              <a:t>Barrell</a:t>
            </a:r>
            <a:r>
              <a:rPr lang="en-GB" sz="2000" dirty="0" smtClean="0"/>
              <a:t> BG, </a:t>
            </a:r>
            <a:r>
              <a:rPr lang="en-GB" sz="2000" dirty="0" err="1" smtClean="0"/>
              <a:t>Bussey</a:t>
            </a:r>
            <a:r>
              <a:rPr lang="en-GB" sz="2000" dirty="0" smtClean="0"/>
              <a:t> H, “Life with 6000 genes” Science, 1996;274:546–67.</a:t>
            </a:r>
            <a:endParaRPr lang="en-US" sz="2000" dirty="0" smtClean="0"/>
          </a:p>
          <a:p>
            <a:r>
              <a:rPr lang="en-GB" sz="2000" dirty="0" smtClean="0"/>
              <a:t>Surya </a:t>
            </a:r>
            <a:r>
              <a:rPr lang="en-GB" sz="2000" dirty="0" err="1" smtClean="0"/>
              <a:t>Saha</a:t>
            </a:r>
            <a:r>
              <a:rPr lang="en-GB" sz="2000" dirty="0" smtClean="0"/>
              <a:t> &amp; Susan Bridges &amp; </a:t>
            </a:r>
            <a:r>
              <a:rPr lang="en-GB" sz="2000" dirty="0" err="1" smtClean="0"/>
              <a:t>Zenaida</a:t>
            </a:r>
            <a:r>
              <a:rPr lang="en-GB" sz="2000" dirty="0" smtClean="0"/>
              <a:t> V. </a:t>
            </a:r>
            <a:r>
              <a:rPr lang="en-GB" sz="2000" dirty="0" err="1" smtClean="0"/>
              <a:t>Magbanua</a:t>
            </a:r>
            <a:r>
              <a:rPr lang="en-GB" sz="2000" dirty="0" smtClean="0"/>
              <a:t> &amp; Daniel G. Peterson, “Computational Approaches and Tools Used in Identification of Dispersed Repetitive DNA Sequences,” Springer </a:t>
            </a:r>
            <a:r>
              <a:rPr lang="en-GB" sz="2000" dirty="0" err="1" smtClean="0"/>
              <a:t>Science+Business</a:t>
            </a:r>
            <a:r>
              <a:rPr lang="en-GB" sz="2000" dirty="0" smtClean="0"/>
              <a:t> Media, LLC, 2008</a:t>
            </a:r>
            <a:endParaRPr lang="en-US" sz="2000" dirty="0" smtClean="0"/>
          </a:p>
          <a:p>
            <a:r>
              <a:rPr lang="en-GB" sz="2000" dirty="0" smtClean="0"/>
              <a:t>Alex Van </a:t>
            </a:r>
            <a:r>
              <a:rPr lang="en-GB" sz="2000" dirty="0" err="1" smtClean="0"/>
              <a:t>Belkum</a:t>
            </a:r>
            <a:r>
              <a:rPr lang="en-GB" sz="2000" dirty="0" smtClean="0"/>
              <a:t>, Stewart Scherer, </a:t>
            </a:r>
            <a:r>
              <a:rPr lang="en-GB" sz="2000" dirty="0" err="1" smtClean="0"/>
              <a:t>Loek</a:t>
            </a:r>
            <a:r>
              <a:rPr lang="en-GB" sz="2000" dirty="0" smtClean="0"/>
              <a:t> Van Alphen, And Henri </a:t>
            </a:r>
            <a:r>
              <a:rPr lang="en-GB" sz="2000" dirty="0" err="1" smtClean="0"/>
              <a:t>Verbrugh</a:t>
            </a:r>
            <a:r>
              <a:rPr lang="en-GB" sz="2000" dirty="0" smtClean="0"/>
              <a:t> , “Short-Sequence DNA Repeats in Prokaryotic Genomes,” American Society for Microbiology </a:t>
            </a:r>
            <a:r>
              <a:rPr lang="en-GB" sz="2000" dirty="0" err="1" smtClean="0"/>
              <a:t>Microbiology</a:t>
            </a:r>
            <a:r>
              <a:rPr lang="en-GB" sz="2000" dirty="0" smtClean="0"/>
              <a:t> And Molecular Biology Reviews, June 1998, p. 275–293 Vol. 62, No. 2</a:t>
            </a:r>
            <a:endParaRPr lang="en-US" sz="2000" dirty="0" smtClean="0"/>
          </a:p>
          <a:p>
            <a:r>
              <a:rPr lang="en-GB" sz="2000" dirty="0" err="1" smtClean="0"/>
              <a:t>Morgante</a:t>
            </a:r>
            <a:r>
              <a:rPr lang="en-GB" sz="2000" dirty="0" smtClean="0"/>
              <a:t> M, </a:t>
            </a:r>
            <a:r>
              <a:rPr lang="en-GB" sz="2000" dirty="0" err="1" smtClean="0"/>
              <a:t>Hanafey</a:t>
            </a:r>
            <a:r>
              <a:rPr lang="en-GB" sz="2000" dirty="0" smtClean="0"/>
              <a:t> M, Powell W, “Microsatellites are preferentially associated with </a:t>
            </a:r>
            <a:r>
              <a:rPr lang="en-GB" sz="2000" dirty="0" err="1" smtClean="0"/>
              <a:t>nonrepetitive</a:t>
            </a:r>
            <a:r>
              <a:rPr lang="en-GB" sz="2000" dirty="0" smtClean="0"/>
              <a:t> DNA in plant genomes,” </a:t>
            </a:r>
            <a:endParaRPr lang="en-US" sz="2000" dirty="0" smtClean="0"/>
          </a:p>
          <a:p>
            <a:r>
              <a:rPr lang="en-GB" sz="2000" dirty="0" smtClean="0"/>
              <a:t>Nat Genet, 2002; 30:194–200</a:t>
            </a:r>
            <a:endParaRPr lang="en-US" sz="2000" dirty="0" smtClean="0"/>
          </a:p>
          <a:p>
            <a:r>
              <a:rPr lang="en-GB" sz="2000" dirty="0" smtClean="0"/>
              <a:t>Lim S, </a:t>
            </a:r>
            <a:r>
              <a:rPr lang="en-GB" sz="2000" dirty="0" err="1" smtClean="0"/>
              <a:t>Notley-McRobb</a:t>
            </a:r>
            <a:r>
              <a:rPr lang="en-GB" sz="2000" dirty="0" smtClean="0"/>
              <a:t> L, Lim M, “A comparison of the nature and abundance of microsatellites in 14 fungal genomes,” Fungal Genet </a:t>
            </a:r>
            <a:r>
              <a:rPr lang="en-GB" sz="2000" dirty="0" err="1" smtClean="0"/>
              <a:t>Biol</a:t>
            </a:r>
            <a:r>
              <a:rPr lang="en-GB" sz="2000" dirty="0" smtClean="0"/>
              <a:t>, 2004; 41:1025–36</a:t>
            </a:r>
            <a:endParaRPr lang="en-US" sz="2000" dirty="0" smtClean="0"/>
          </a:p>
          <a:p>
            <a:r>
              <a:rPr lang="en-GB" sz="2000" dirty="0" smtClean="0"/>
              <a:t>Stefan Kurtz, </a:t>
            </a:r>
            <a:r>
              <a:rPr lang="en-GB" sz="2000" dirty="0" err="1" smtClean="0"/>
              <a:t>Jomuna</a:t>
            </a:r>
            <a:r>
              <a:rPr lang="en-GB" sz="2000" dirty="0" smtClean="0"/>
              <a:t> V. </a:t>
            </a:r>
            <a:r>
              <a:rPr lang="en-GB" sz="2000" dirty="0" err="1" smtClean="0"/>
              <a:t>Choudhuri</a:t>
            </a:r>
            <a:r>
              <a:rPr lang="en-GB" sz="2000" dirty="0" smtClean="0"/>
              <a:t>, </a:t>
            </a:r>
            <a:r>
              <a:rPr lang="en-GB" sz="2000" dirty="0" err="1" smtClean="0"/>
              <a:t>Enno</a:t>
            </a:r>
            <a:r>
              <a:rPr lang="en-GB" sz="2000" dirty="0" smtClean="0"/>
              <a:t> </a:t>
            </a:r>
            <a:r>
              <a:rPr lang="en-GB" sz="2000" dirty="0" err="1" smtClean="0"/>
              <a:t>Ohlebusch</a:t>
            </a:r>
            <a:r>
              <a:rPr lang="en-GB" sz="2000" dirty="0" smtClean="0"/>
              <a:t>, “</a:t>
            </a:r>
            <a:r>
              <a:rPr lang="en-GB" sz="2000" dirty="0" err="1" smtClean="0"/>
              <a:t>REPuter</a:t>
            </a:r>
            <a:r>
              <a:rPr lang="en-GB" sz="2000" dirty="0" smtClean="0"/>
              <a:t>: the manifold applications of repeat analysis on a genomic scale,” Nucleic Acids Research, 2001 </a:t>
            </a:r>
            <a:r>
              <a:rPr lang="en-GB" sz="2000" dirty="0" err="1" smtClean="0"/>
              <a:t>Vol</a:t>
            </a:r>
            <a:r>
              <a:rPr lang="en-GB" sz="2000" dirty="0" smtClean="0"/>
              <a:t> 29 No. 22 pg 4633 – 4642</a:t>
            </a:r>
            <a:endParaRPr lang="en-US" sz="2000" dirty="0" smtClean="0"/>
          </a:p>
          <a:p>
            <a:r>
              <a:rPr lang="en-GB" sz="2000" dirty="0" smtClean="0"/>
              <a:t>Chris </a:t>
            </a:r>
            <a:r>
              <a:rPr lang="en-GB" sz="2000" dirty="0" err="1" smtClean="0"/>
              <a:t>Abajian</a:t>
            </a:r>
            <a:r>
              <a:rPr lang="en-GB" sz="2000" dirty="0" smtClean="0"/>
              <a:t>, “Sputnik - DNA microsatellite repeat search utility,” http://www.espressosoftware.com/sputnik/</a:t>
            </a:r>
            <a:endParaRPr lang="en-US" sz="2000" dirty="0" smtClean="0"/>
          </a:p>
          <a:p>
            <a:r>
              <a:rPr lang="en-GB" sz="2000" dirty="0" smtClean="0"/>
              <a:t>Schmidt JP ,” All Highest Scoring Paths in Weighted Grid Graphs and Their Application to Finding All Approximate Repeats in </a:t>
            </a:r>
            <a:r>
              <a:rPr lang="en-GB" sz="2000" dirty="0" err="1" smtClean="0"/>
              <a:t>Strings,”Siam</a:t>
            </a:r>
            <a:r>
              <a:rPr lang="en-GB" sz="2000" dirty="0" smtClean="0"/>
              <a:t> J. Comput,1998, Vol. 27 Issue 4, 972-992</a:t>
            </a:r>
            <a:endParaRPr lang="en-US" sz="2000" dirty="0"/>
          </a:p>
        </p:txBody>
      </p:sp>
      <p:sp>
        <p:nvSpPr>
          <p:cNvPr id="7" name="Slide Number Placeholder 6"/>
          <p:cNvSpPr>
            <a:spLocks noGrp="1"/>
          </p:cNvSpPr>
          <p:nvPr>
            <p:ph type="sldNum" sz="quarter" idx="12"/>
          </p:nvPr>
        </p:nvSpPr>
        <p:spPr/>
        <p:txBody>
          <a:bodyPr/>
          <a:lstStyle/>
          <a:p>
            <a:fld id="{84475971-40DD-40B9-8C4A-C96A69D93A28}" type="slidenum">
              <a:rPr lang="en-US" smtClean="0"/>
              <a:pPr/>
              <a:t>35</a:t>
            </a:fld>
            <a:endParaRPr lang="en-US"/>
          </a:p>
        </p:txBody>
      </p:sp>
    </p:spTree>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sz="8000" dirty="0" smtClean="0">
                <a:latin typeface="Blackadder ITC" pitchFamily="82" charset="0"/>
              </a:rPr>
              <a:t>Thank You</a:t>
            </a:r>
          </a:p>
          <a:p>
            <a:pPr algn="ctr">
              <a:buNone/>
            </a:pPr>
            <a:endParaRPr lang="en-US" sz="7200" dirty="0" smtClean="0">
              <a:latin typeface="Blackadder ITC" pitchFamily="82" charset="0"/>
            </a:endParaRPr>
          </a:p>
          <a:p>
            <a:pPr algn="ctr">
              <a:buNone/>
            </a:pPr>
            <a:r>
              <a:rPr lang="en-US" sz="3600" i="1" dirty="0" smtClean="0">
                <a:latin typeface="+mj-lt"/>
              </a:rPr>
              <a:t>Dr. Mamta C. Padole</a:t>
            </a:r>
          </a:p>
          <a:p>
            <a:pPr algn="ctr">
              <a:buNone/>
            </a:pPr>
            <a:r>
              <a:rPr lang="en-US" sz="3600" i="1" dirty="0" smtClean="0">
                <a:latin typeface="+mj-lt"/>
                <a:hlinkClick r:id="rId2"/>
              </a:rPr>
              <a:t>mamta.padole@gmail.com</a:t>
            </a:r>
            <a:endParaRPr lang="en-US" sz="3600" i="1" dirty="0" smtClean="0">
              <a:latin typeface="+mj-lt"/>
            </a:endParaRPr>
          </a:p>
          <a:p>
            <a:pPr algn="ctr">
              <a:buNone/>
            </a:pPr>
            <a:r>
              <a:rPr lang="en-US" sz="3600" i="1" dirty="0" smtClean="0">
                <a:hlinkClick r:id="rId3"/>
              </a:rPr>
              <a:t>mamta.padole-cse@msubaroda.ac.in</a:t>
            </a:r>
            <a:endParaRPr lang="en-US" sz="3600" i="1" dirty="0" smtClean="0"/>
          </a:p>
          <a:p>
            <a:pPr algn="ctr">
              <a:buNone/>
            </a:pPr>
            <a:endParaRPr lang="en-US" sz="3600" i="1" dirty="0" smtClean="0">
              <a:latin typeface="+mj-lt"/>
            </a:endParaRPr>
          </a:p>
          <a:p>
            <a:pPr algn="ctr">
              <a:buNone/>
            </a:pPr>
            <a:endParaRPr lang="en-US" sz="7200" dirty="0">
              <a:latin typeface="Blackadder ITC" pitchFamily="82" charset="0"/>
            </a:endParaRPr>
          </a:p>
        </p:txBody>
      </p:sp>
      <p:sp>
        <p:nvSpPr>
          <p:cNvPr id="4" name="Slide Number Placeholder 3"/>
          <p:cNvSpPr>
            <a:spLocks noGrp="1"/>
          </p:cNvSpPr>
          <p:nvPr>
            <p:ph type="sldNum" sz="quarter" idx="12"/>
          </p:nvPr>
        </p:nvSpPr>
        <p:spPr/>
        <p:txBody>
          <a:bodyPr/>
          <a:lstStyle/>
          <a:p>
            <a:fld id="{84475971-40DD-40B9-8C4A-C96A69D93A28}" type="slidenum">
              <a:rPr lang="en-US" smtClean="0"/>
              <a:pPr/>
              <a:t>36</a:t>
            </a:fld>
            <a:endParaRPr lang="en-US"/>
          </a:p>
        </p:txBody>
      </p:sp>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71600"/>
          </a:xfrm>
        </p:spPr>
        <p:txBody>
          <a:bodyPr/>
          <a:lstStyle/>
          <a:p>
            <a:r>
              <a:rPr lang="en-US" dirty="0" smtClean="0"/>
              <a:t>DNA Sequence</a:t>
            </a:r>
            <a:endParaRPr lang="en-US" dirty="0"/>
          </a:p>
        </p:txBody>
      </p:sp>
      <p:sp>
        <p:nvSpPr>
          <p:cNvPr id="3" name="Content Placeholder 2"/>
          <p:cNvSpPr>
            <a:spLocks noGrp="1"/>
          </p:cNvSpPr>
          <p:nvPr>
            <p:ph idx="1"/>
          </p:nvPr>
        </p:nvSpPr>
        <p:spPr>
          <a:xfrm>
            <a:off x="0" y="1371600"/>
            <a:ext cx="9144000" cy="5486400"/>
          </a:xfrm>
        </p:spPr>
        <p:txBody>
          <a:bodyPr/>
          <a:lstStyle/>
          <a:p>
            <a:pPr>
              <a:buFont typeface="Arial" pitchFamily="34" charset="0"/>
              <a:buChar char="•"/>
            </a:pPr>
            <a:r>
              <a:rPr lang="en-GB" sz="2000" dirty="0" smtClean="0"/>
              <a:t>&gt;gi|194719540|ref|NC_007331.3|NC_007331 </a:t>
            </a:r>
            <a:r>
              <a:rPr lang="en-GB" sz="2000" dirty="0" err="1" smtClean="0"/>
              <a:t>BosTaurus</a:t>
            </a:r>
            <a:r>
              <a:rPr lang="en-GB" sz="2000" dirty="0" smtClean="0"/>
              <a:t> chromosome X, reference assembly (based on Btau_4.0), whole genome shotgun sequence</a:t>
            </a:r>
            <a:endParaRPr lang="en-US" sz="2000" dirty="0" smtClean="0"/>
          </a:p>
          <a:p>
            <a:pPr indent="-3175">
              <a:buNone/>
            </a:pPr>
            <a:r>
              <a:rPr lang="en-US" sz="2000" dirty="0" smtClean="0"/>
              <a:t>ATTCTCCAGGCCAGAATACTGGGATGGGTAGCCTTTCCCTCCTCCAGGTGATCTTCCCAACCCAGGAATCGAACCCAGGTCTCCTGCATTGCAGGTAGATTCGTTACCAGCTGAGACACAAGGGAAGCCCAAGAGTATTGGAGTGGGTAGCCTATCCCTTCTCCAGCGGATTTTCCCAATCCAGGAATCAAACTGGGGTCTCCTGCATTGCAGGTGGATTCTTTACCAACTGAGCCACAAGGGAAGCCCCTCACAAATATTGGTCCTATGAAAATCAGCTCCCTTGCAGTTACAGAAAGGAGCAAATTGTATATAAATTTCCTCAAAAATTTCCCATTCCTGGAGCATTCCTGTTTCTAGAGCTTTGACACTGTTTGACCTGTTTCATAGCTCCCTAGAAAAATCCCACTCCAAACCTGTTATTATTAGAATCTGACTCAGCACTTGCTTTGCAAAACAGCCCTGTCCCCAGGTCATTTGTCAAAAACAATCAGTGGCAATTGTTTAACACCTTAGTTGCTTGAGGCAGCAATAACAGTTGGAGCCAAAAAGAGGCTAACCAAGAAGCTAAAAAAAAACAATGATGTGGGGGGAAAAAAGACAAATATAGGGGAATTTGAAAAGCTCTGAG</a:t>
            </a:r>
          </a:p>
          <a:p>
            <a:endParaRPr lang="en-US" dirty="0"/>
          </a:p>
        </p:txBody>
      </p:sp>
      <p:sp>
        <p:nvSpPr>
          <p:cNvPr id="7" name="Slide Number Placeholder 6"/>
          <p:cNvSpPr>
            <a:spLocks noGrp="1"/>
          </p:cNvSpPr>
          <p:nvPr>
            <p:ph type="sldNum" sz="quarter" idx="12"/>
          </p:nvPr>
        </p:nvSpPr>
        <p:spPr/>
        <p:txBody>
          <a:bodyPr/>
          <a:lstStyle/>
          <a:p>
            <a:fld id="{84475971-40DD-40B9-8C4A-C96A69D93A28}" type="slidenum">
              <a:rPr lang="en-US" smtClean="0"/>
              <a:pPr/>
              <a:t>4</a:t>
            </a:fld>
            <a:endParaRPr lang="en-US"/>
          </a:p>
        </p:txBody>
      </p: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n-US" dirty="0" smtClean="0"/>
              <a:t>DNA</a:t>
            </a:r>
            <a:endParaRPr lang="en-US" dirty="0"/>
          </a:p>
        </p:txBody>
      </p:sp>
      <p:sp>
        <p:nvSpPr>
          <p:cNvPr id="3" name="Content Placeholder 2"/>
          <p:cNvSpPr>
            <a:spLocks noGrp="1"/>
          </p:cNvSpPr>
          <p:nvPr>
            <p:ph idx="1"/>
          </p:nvPr>
        </p:nvSpPr>
        <p:spPr>
          <a:xfrm>
            <a:off x="0" y="914400"/>
            <a:ext cx="9144000" cy="5943600"/>
          </a:xfrm>
        </p:spPr>
        <p:txBody>
          <a:bodyPr/>
          <a:lstStyle/>
          <a:p>
            <a:r>
              <a:rPr lang="en-US" sz="2400" dirty="0" smtClean="0"/>
              <a:t>DNA sequence</a:t>
            </a:r>
            <a:r>
              <a:rPr lang="en-US" sz="2400" b="1" dirty="0" smtClean="0"/>
              <a:t> </a:t>
            </a:r>
            <a:r>
              <a:rPr lang="en-US" sz="2400" dirty="0" smtClean="0"/>
              <a:t>provides </a:t>
            </a:r>
            <a:r>
              <a:rPr lang="en-GB" sz="2400" dirty="0" smtClean="0"/>
              <a:t>blueprint  for inheritance. </a:t>
            </a:r>
          </a:p>
          <a:p>
            <a:pPr lvl="1"/>
            <a:r>
              <a:rPr lang="en-GB" sz="2200" dirty="0" smtClean="0"/>
              <a:t>A basic physical unit that is arranged sequentially in form of genes.</a:t>
            </a:r>
          </a:p>
          <a:p>
            <a:pPr lvl="1"/>
            <a:r>
              <a:rPr lang="en-GB" sz="2200" dirty="0" smtClean="0"/>
              <a:t>Genes are passed from parents to offspring with information necessary to specify traits.  </a:t>
            </a:r>
          </a:p>
          <a:p>
            <a:pPr lvl="1"/>
            <a:r>
              <a:rPr lang="en-GB" sz="2200" dirty="0" smtClean="0"/>
              <a:t>Genes are arranged on structures called chromosom</a:t>
            </a:r>
            <a:r>
              <a:rPr lang="en-GB" sz="2000" dirty="0" smtClean="0"/>
              <a:t>es. </a:t>
            </a:r>
          </a:p>
          <a:p>
            <a:r>
              <a:rPr lang="en-GB" sz="2400" dirty="0"/>
              <a:t>The De-oxy </a:t>
            </a:r>
            <a:r>
              <a:rPr lang="en-GB" sz="2400" dirty="0" err="1"/>
              <a:t>Ribo</a:t>
            </a:r>
            <a:r>
              <a:rPr lang="en-GB" sz="2400" dirty="0"/>
              <a:t>-Nucleic Acid (DNA) is the chemical name for the molecule that carries genetic information in all living beings. </a:t>
            </a:r>
          </a:p>
          <a:p>
            <a:r>
              <a:rPr lang="en-GB" sz="2400" dirty="0"/>
              <a:t>Double-helix structure of nucleotides, held together by chemical bonds between the nucleotides. </a:t>
            </a:r>
          </a:p>
          <a:p>
            <a:r>
              <a:rPr lang="en-GB" sz="2400" dirty="0"/>
              <a:t>Each sugar molecule is attached to one of four bases </a:t>
            </a:r>
          </a:p>
          <a:p>
            <a:pPr lvl="2"/>
            <a:r>
              <a:rPr lang="en-GB" sz="2000" dirty="0"/>
              <a:t>Adenine (A)		Cytosine (C)</a:t>
            </a:r>
          </a:p>
          <a:p>
            <a:pPr lvl="2"/>
            <a:r>
              <a:rPr lang="en-GB" sz="2000" dirty="0"/>
              <a:t>Guanine (G)		Thymine (T). </a:t>
            </a:r>
          </a:p>
          <a:p>
            <a:r>
              <a:rPr lang="en-US" sz="2400" dirty="0"/>
              <a:t>The sequence and number of bases is what creates diversity. </a:t>
            </a:r>
          </a:p>
          <a:p>
            <a:r>
              <a:rPr lang="en-GB" sz="2400" dirty="0" smtClean="0"/>
              <a:t>DNA is transcribed into RNA and then translated into proteins. </a:t>
            </a:r>
            <a:endParaRPr lang="en-GB" sz="2400" dirty="0"/>
          </a:p>
          <a:p>
            <a:pPr>
              <a:buNone/>
            </a:pPr>
            <a:endParaRPr lang="en-GB" sz="2400" dirty="0" smtClean="0"/>
          </a:p>
        </p:txBody>
      </p:sp>
      <p:sp>
        <p:nvSpPr>
          <p:cNvPr id="7" name="Slide Number Placeholder 6"/>
          <p:cNvSpPr>
            <a:spLocks noGrp="1"/>
          </p:cNvSpPr>
          <p:nvPr>
            <p:ph type="sldNum" sz="quarter" idx="12"/>
          </p:nvPr>
        </p:nvSpPr>
        <p:spPr/>
        <p:txBody>
          <a:bodyPr/>
          <a:lstStyle/>
          <a:p>
            <a:fld id="{84475971-40DD-40B9-8C4A-C96A69D93A28}" type="slidenum">
              <a:rPr lang="en-US" smtClean="0"/>
              <a:pPr/>
              <a:t>5</a:t>
            </a:fld>
            <a:endParaRPr lang="en-US" dirty="0"/>
          </a:p>
        </p:txBody>
      </p:sp>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p:spPr>
        <p:txBody>
          <a:bodyPr/>
          <a:lstStyle/>
          <a:p>
            <a:pPr marL="342900" lvl="1" indent="-342900">
              <a:buFontTx/>
              <a:buChar char="•"/>
            </a:pPr>
            <a:r>
              <a:rPr lang="en-US" sz="2000" dirty="0"/>
              <a:t>Short Tandem Repeats (STRs)</a:t>
            </a:r>
          </a:p>
          <a:p>
            <a:pPr lvl="1"/>
            <a:r>
              <a:rPr lang="en-US" sz="2000" dirty="0" smtClean="0"/>
              <a:t>Microsatellites </a:t>
            </a:r>
          </a:p>
          <a:p>
            <a:pPr lvl="1"/>
            <a:r>
              <a:rPr lang="en-US" sz="2000" dirty="0" smtClean="0"/>
              <a:t>Short Sequence Repeats (SSRs)</a:t>
            </a:r>
          </a:p>
          <a:p>
            <a:pPr lvl="1"/>
            <a:r>
              <a:rPr lang="en-US" sz="2000" dirty="0" smtClean="0"/>
              <a:t>Variable number Tandem Repeats (VNTR)</a:t>
            </a:r>
          </a:p>
          <a:p>
            <a:r>
              <a:rPr lang="en-US" sz="2400" dirty="0" smtClean="0"/>
              <a:t>STRs are contiguously placed or ubiquitously distributed, multiple and approximate copies of pattern of nucleotides, in DNA sequences</a:t>
            </a:r>
          </a:p>
          <a:p>
            <a:r>
              <a:rPr lang="en-US" sz="2400" dirty="0" smtClean="0"/>
              <a:t>They are nucleotide sequences in DNA of 1–6 </a:t>
            </a:r>
            <a:r>
              <a:rPr lang="en-US" sz="2400" dirty="0" err="1" smtClean="0"/>
              <a:t>bp</a:t>
            </a:r>
            <a:r>
              <a:rPr lang="en-US" sz="2400" dirty="0" smtClean="0"/>
              <a:t> unit length, distributed randomly in eukaryotic and prokaryotic genomes and are highly polymorphic. </a:t>
            </a:r>
          </a:p>
          <a:p>
            <a:r>
              <a:rPr lang="en-US" sz="2400" dirty="0" smtClean="0"/>
              <a:t>Eg: </a:t>
            </a:r>
          </a:p>
          <a:p>
            <a:r>
              <a:rPr lang="en-US" sz="2400" dirty="0" smtClean="0"/>
              <a:t>GTACTATGTA</a:t>
            </a:r>
            <a:r>
              <a:rPr lang="en-US" sz="2400" b="1" dirty="0" smtClean="0"/>
              <a:t>TTTTTTTTTTTTTTTTTT</a:t>
            </a:r>
            <a:r>
              <a:rPr lang="en-US" sz="2400" dirty="0" smtClean="0"/>
              <a:t>ACGA</a:t>
            </a:r>
            <a:r>
              <a:rPr lang="en-US" sz="2400" b="1" dirty="0" smtClean="0"/>
              <a:t>GTGTGTGT</a:t>
            </a:r>
            <a:r>
              <a:rPr lang="en-US" sz="2400" dirty="0" smtClean="0"/>
              <a:t>CAT</a:t>
            </a:r>
          </a:p>
          <a:p>
            <a:r>
              <a:rPr lang="en-US" sz="2400" dirty="0" smtClean="0"/>
              <a:t>GTA</a:t>
            </a:r>
            <a:r>
              <a:rPr lang="en-US" sz="2400" b="1" dirty="0" smtClean="0"/>
              <a:t>TCATCATCATCATCATCATCA</a:t>
            </a:r>
            <a:r>
              <a:rPr lang="en-US" sz="2400" dirty="0" smtClean="0"/>
              <a:t>CA</a:t>
            </a:r>
            <a:r>
              <a:rPr lang="en-US" sz="2400" b="1" dirty="0" smtClean="0"/>
              <a:t>TTTT</a:t>
            </a:r>
            <a:r>
              <a:rPr lang="en-US" sz="2400" dirty="0" smtClean="0"/>
              <a:t>CA</a:t>
            </a:r>
            <a:r>
              <a:rPr lang="en-US" sz="2400" b="1" dirty="0" smtClean="0"/>
              <a:t>GTACGTACGTAC</a:t>
            </a:r>
            <a:r>
              <a:rPr lang="en-US" sz="2400" dirty="0" smtClean="0"/>
              <a:t>TATGTA </a:t>
            </a:r>
          </a:p>
          <a:p>
            <a:endParaRPr lang="en-US" sz="2400" dirty="0"/>
          </a:p>
        </p:txBody>
      </p:sp>
      <p:sp>
        <p:nvSpPr>
          <p:cNvPr id="4" name="Slide Number Placeholder 3"/>
          <p:cNvSpPr>
            <a:spLocks noGrp="1"/>
          </p:cNvSpPr>
          <p:nvPr>
            <p:ph type="sldNum" sz="quarter" idx="12"/>
          </p:nvPr>
        </p:nvSpPr>
        <p:spPr/>
        <p:txBody>
          <a:bodyPr/>
          <a:lstStyle/>
          <a:p>
            <a:fld id="{84475971-40DD-40B9-8C4A-C96A69D93A28}" type="slidenum">
              <a:rPr lang="en-US" smtClean="0"/>
              <a:pPr/>
              <a:t>6</a:t>
            </a:fld>
            <a:endParaRPr lang="en-US"/>
          </a:p>
        </p:txBody>
      </p:sp>
      <p:sp>
        <p:nvSpPr>
          <p:cNvPr id="5" name="Title 4"/>
          <p:cNvSpPr>
            <a:spLocks noGrp="1"/>
          </p:cNvSpPr>
          <p:nvPr>
            <p:ph type="title"/>
          </p:nvPr>
        </p:nvSpPr>
        <p:spPr>
          <a:xfrm>
            <a:off x="0" y="91440"/>
            <a:ext cx="9144000" cy="822960"/>
          </a:xfrm>
        </p:spPr>
        <p:txBody>
          <a:bodyPr/>
          <a:lstStyle/>
          <a:p>
            <a:pPr lvl="1"/>
            <a:r>
              <a:rPr lang="en-US" dirty="0">
                <a:latin typeface="+mj-lt"/>
              </a:rPr>
              <a:t>Short Tandem Repeats (STRs</a:t>
            </a:r>
            <a:r>
              <a:rPr lang="en-US" dirty="0" smtClean="0">
                <a:latin typeface="+mj-lt"/>
              </a:rPr>
              <a:t>)</a:t>
            </a:r>
            <a:endParaRPr lang="en-US" dirty="0">
              <a:latin typeface="+mj-lt"/>
            </a:endParaRPr>
          </a:p>
        </p:txBody>
      </p: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n-US" dirty="0" smtClean="0"/>
              <a:t/>
            </a:r>
            <a:br>
              <a:rPr lang="en-US" dirty="0" smtClean="0"/>
            </a:br>
            <a:r>
              <a:rPr lang="en-US" dirty="0" smtClean="0"/>
              <a:t> Sample of</a:t>
            </a:r>
            <a:r>
              <a:rPr lang="en-IN" sz="4000" dirty="0" smtClean="0"/>
              <a:t> STRs</a:t>
            </a:r>
            <a:r>
              <a:rPr lang="en-US" sz="4000" dirty="0" smtClean="0"/>
              <a:t/>
            </a:r>
            <a:br>
              <a:rPr lang="en-US" sz="4000" dirty="0" smtClean="0"/>
            </a:br>
            <a:endParaRPr lang="en-US" sz="4000" dirty="0"/>
          </a:p>
        </p:txBody>
      </p:sp>
      <p:sp>
        <p:nvSpPr>
          <p:cNvPr id="4" name="Slide Number Placeholder 3"/>
          <p:cNvSpPr>
            <a:spLocks noGrp="1"/>
          </p:cNvSpPr>
          <p:nvPr>
            <p:ph type="sldNum" sz="quarter" idx="12"/>
          </p:nvPr>
        </p:nvSpPr>
        <p:spPr/>
        <p:txBody>
          <a:bodyPr/>
          <a:lstStyle/>
          <a:p>
            <a:fld id="{84475971-40DD-40B9-8C4A-C96A69D93A28}" type="slidenum">
              <a:rPr lang="en-US" smtClean="0"/>
              <a:pPr/>
              <a:t>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93652212"/>
              </p:ext>
            </p:extLst>
          </p:nvPr>
        </p:nvGraphicFramePr>
        <p:xfrm>
          <a:off x="609600" y="1001737"/>
          <a:ext cx="8077199" cy="5486400"/>
        </p:xfrm>
        <a:graphic>
          <a:graphicData uri="http://schemas.openxmlformats.org/drawingml/2006/table">
            <a:tbl>
              <a:tblPr/>
              <a:tblGrid>
                <a:gridCol w="2225351"/>
                <a:gridCol w="898849"/>
                <a:gridCol w="2895600"/>
                <a:gridCol w="2057399"/>
              </a:tblGrid>
              <a:tr h="0">
                <a:tc>
                  <a:txBody>
                    <a:bodyPr/>
                    <a:lstStyle/>
                    <a:p>
                      <a:pPr marL="0" marR="0" algn="l">
                        <a:lnSpc>
                          <a:spcPct val="100000"/>
                        </a:lnSpc>
                        <a:spcBef>
                          <a:spcPts val="0"/>
                        </a:spcBef>
                        <a:spcAft>
                          <a:spcPts val="0"/>
                        </a:spcAft>
                      </a:pPr>
                      <a:r>
                        <a:rPr lang="en-US" sz="1800" b="1" i="1" kern="100" baseline="0" dirty="0">
                          <a:latin typeface="+mj-lt"/>
                          <a:ea typeface="Times New Roman"/>
                          <a:cs typeface="Times New Roman" panose="02020603050405020304" pitchFamily="18" charset="0"/>
                        </a:rPr>
                        <a:t>Generic Term/ Biological Term for Type of </a:t>
                      </a:r>
                      <a:r>
                        <a:rPr lang="en-US" sz="1800" b="1" i="1" kern="100" baseline="0" dirty="0" smtClean="0">
                          <a:latin typeface="+mj-lt"/>
                          <a:ea typeface="Times New Roman"/>
                          <a:cs typeface="Times New Roman" panose="02020603050405020304" pitchFamily="18" charset="0"/>
                        </a:rPr>
                        <a:t>Repeat</a:t>
                      </a:r>
                      <a:endParaRPr lang="en-US" sz="1800" b="1" i="1" kern="100" baseline="0" dirty="0">
                        <a:latin typeface="+mj-lt"/>
                        <a:ea typeface="Times New Roman"/>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800" b="1" i="1" kern="100" baseline="0" dirty="0">
                          <a:latin typeface="+mj-lt"/>
                          <a:ea typeface="Times New Roman"/>
                          <a:cs typeface="Times New Roman" panose="02020603050405020304" pitchFamily="18" charset="0"/>
                        </a:rPr>
                        <a:t>Length of Repeat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800" b="1" i="1" kern="100" baseline="0" dirty="0">
                          <a:latin typeface="+mj-lt"/>
                          <a:ea typeface="Times New Roman"/>
                          <a:cs typeface="Times New Roman" panose="02020603050405020304" pitchFamily="18" charset="0"/>
                        </a:rPr>
                        <a:t>Repeat Sequence</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800" b="1" i="1" kern="100" baseline="0" dirty="0">
                          <a:latin typeface="+mj-lt"/>
                          <a:ea typeface="Times New Roman"/>
                          <a:cs typeface="Times New Roman" panose="02020603050405020304" pitchFamily="18" charset="0"/>
                        </a:rPr>
                        <a:t>Annotation </a:t>
                      </a:r>
                      <a:r>
                        <a:rPr lang="en-US" sz="1800" b="1" i="1" kern="100" baseline="0" dirty="0" smtClean="0">
                          <a:latin typeface="+mj-lt"/>
                          <a:ea typeface="Times New Roman"/>
                          <a:cs typeface="Times New Roman" panose="02020603050405020304" pitchFamily="18" charset="0"/>
                        </a:rPr>
                        <a:t> </a:t>
                      </a:r>
                      <a:r>
                        <a:rPr lang="en-US" sz="1800" b="1" i="1" kern="100" baseline="0" dirty="0">
                          <a:latin typeface="+mj-lt"/>
                          <a:ea typeface="Times New Roman"/>
                          <a:cs typeface="Times New Roman" panose="02020603050405020304" pitchFamily="18" charset="0"/>
                        </a:rPr>
                        <a:t>Repeat Unit and Its </a:t>
                      </a:r>
                      <a:r>
                        <a:rPr lang="en-US" sz="1800" b="1" i="1" kern="100" baseline="0" dirty="0" smtClean="0">
                          <a:latin typeface="+mj-lt"/>
                          <a:ea typeface="Times New Roman"/>
                          <a:cs typeface="Times New Roman" panose="02020603050405020304" pitchFamily="18" charset="0"/>
                        </a:rPr>
                        <a:t>Frequency)</a:t>
                      </a:r>
                      <a:endParaRPr lang="en-US" sz="1800" b="1" i="1" kern="100" baseline="0" dirty="0">
                        <a:latin typeface="+mj-lt"/>
                        <a:ea typeface="Times New Roman"/>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l">
                        <a:lnSpc>
                          <a:spcPct val="100000"/>
                        </a:lnSpc>
                        <a:spcBef>
                          <a:spcPts val="0"/>
                        </a:spcBef>
                        <a:spcAft>
                          <a:spcPts val="0"/>
                        </a:spcAft>
                      </a:pPr>
                      <a:r>
                        <a:rPr lang="en-GB" sz="1800" kern="100" baseline="0" dirty="0">
                          <a:latin typeface="+mj-lt"/>
                          <a:ea typeface="Times New Roman"/>
                          <a:cs typeface="Times New Roman" panose="02020603050405020304" pitchFamily="18" charset="0"/>
                        </a:rPr>
                        <a:t>Homopolymeric or Monomer/ Perfect </a:t>
                      </a:r>
                      <a:endParaRPr lang="en-US" sz="1800" kern="100" baseline="0" dirty="0">
                        <a:latin typeface="+mj-lt"/>
                        <a:ea typeface="Times New Roman"/>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GB" sz="1800" kern="100" baseline="0" dirty="0" smtClean="0">
                          <a:latin typeface="+mj-lt"/>
                          <a:ea typeface="Times New Roman"/>
                          <a:cs typeface="Times New Roman" panose="02020603050405020304" pitchFamily="18" charset="0"/>
                        </a:rPr>
                        <a:t>9</a:t>
                      </a:r>
                      <a:endParaRPr lang="en-US" sz="1800" kern="100" baseline="0" dirty="0">
                        <a:latin typeface="+mj-lt"/>
                        <a:ea typeface="Times New Roman"/>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GB" sz="1800" kern="100" baseline="0" dirty="0">
                          <a:latin typeface="+mj-lt"/>
                          <a:ea typeface="Times New Roman"/>
                          <a:cs typeface="Times New Roman" panose="02020603050405020304" pitchFamily="18" charset="0"/>
                        </a:rPr>
                        <a:t>5</a:t>
                      </a:r>
                      <a:r>
                        <a:rPr lang="en-GB" sz="1800" kern="100" baseline="0" dirty="0" smtClean="0">
                          <a:latin typeface="+mj-lt"/>
                          <a:ea typeface="Times New Roman"/>
                          <a:cs typeface="Times New Roman" panose="02020603050405020304" pitchFamily="18" charset="0"/>
                        </a:rPr>
                        <a:t>’-ACGA</a:t>
                      </a:r>
                      <a:r>
                        <a:rPr lang="en-GB" sz="1800" b="1" kern="100" baseline="0" dirty="0" smtClean="0">
                          <a:latin typeface="+mj-lt"/>
                          <a:ea typeface="Times New Roman"/>
                          <a:cs typeface="Times New Roman" panose="02020603050405020304" pitchFamily="18" charset="0"/>
                        </a:rPr>
                        <a:t>TTTTTTTTT</a:t>
                      </a:r>
                      <a:r>
                        <a:rPr lang="en-GB" sz="1800" kern="100" baseline="0" dirty="0" smtClean="0">
                          <a:latin typeface="+mj-lt"/>
                          <a:ea typeface="Times New Roman"/>
                          <a:cs typeface="Times New Roman" panose="02020603050405020304" pitchFamily="18" charset="0"/>
                        </a:rPr>
                        <a:t>CA-3</a:t>
                      </a:r>
                      <a:r>
                        <a:rPr lang="en-GB" sz="1800" kern="100" baseline="0" dirty="0">
                          <a:latin typeface="+mj-lt"/>
                          <a:ea typeface="Times New Roman"/>
                          <a:cs typeface="Times New Roman" panose="02020603050405020304" pitchFamily="18" charset="0"/>
                        </a:rPr>
                        <a:t>’</a:t>
                      </a:r>
                      <a:endParaRPr lang="en-US" sz="1800" kern="100" baseline="0" dirty="0">
                        <a:latin typeface="+mj-lt"/>
                        <a:ea typeface="Times New Roman"/>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GB" sz="1800" kern="100" baseline="0" dirty="0">
                          <a:latin typeface="+mj-lt"/>
                          <a:ea typeface="Times New Roman"/>
                          <a:cs typeface="Times New Roman" panose="02020603050405020304" pitchFamily="18" charset="0"/>
                        </a:rPr>
                        <a:t>5’-(</a:t>
                      </a:r>
                      <a:r>
                        <a:rPr lang="en-GB" sz="1800" kern="100" baseline="0" dirty="0" smtClean="0">
                          <a:latin typeface="+mj-lt"/>
                          <a:ea typeface="Times New Roman"/>
                          <a:cs typeface="Times New Roman" panose="02020603050405020304" pitchFamily="18" charset="0"/>
                        </a:rPr>
                        <a:t>T)9-3</a:t>
                      </a:r>
                      <a:r>
                        <a:rPr lang="en-GB" sz="1800" kern="100" baseline="0" dirty="0">
                          <a:latin typeface="+mj-lt"/>
                          <a:ea typeface="Times New Roman"/>
                          <a:cs typeface="Times New Roman" panose="02020603050405020304" pitchFamily="18" charset="0"/>
                        </a:rPr>
                        <a:t>’</a:t>
                      </a:r>
                      <a:endParaRPr lang="en-US" sz="1800" kern="100" baseline="0" dirty="0">
                        <a:latin typeface="+mj-lt"/>
                        <a:ea typeface="Times New Roman"/>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l">
                        <a:lnSpc>
                          <a:spcPct val="100000"/>
                        </a:lnSpc>
                        <a:spcBef>
                          <a:spcPts val="0"/>
                        </a:spcBef>
                        <a:spcAft>
                          <a:spcPts val="0"/>
                        </a:spcAft>
                      </a:pPr>
                      <a:r>
                        <a:rPr lang="en-GB" sz="1800" kern="100" baseline="0">
                          <a:latin typeface="+mj-lt"/>
                          <a:ea typeface="Times New Roman"/>
                          <a:cs typeface="Times New Roman" panose="02020603050405020304" pitchFamily="18" charset="0"/>
                        </a:rPr>
                        <a:t>Multimeric, Dimer/ Perfect </a:t>
                      </a:r>
                      <a:endParaRPr lang="en-US" sz="1800" kern="100" baseline="0">
                        <a:latin typeface="+mj-lt"/>
                        <a:ea typeface="Times New Roman"/>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GB" sz="1800" kern="100" baseline="0" dirty="0" smtClean="0">
                          <a:latin typeface="+mj-lt"/>
                          <a:ea typeface="Times New Roman"/>
                          <a:cs typeface="Times New Roman" panose="02020603050405020304" pitchFamily="18" charset="0"/>
                        </a:rPr>
                        <a:t>6</a:t>
                      </a:r>
                      <a:endParaRPr lang="en-US" sz="1800" kern="100" baseline="0" dirty="0">
                        <a:latin typeface="+mj-lt"/>
                        <a:ea typeface="Times New Roman"/>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GB" sz="1800" kern="100" baseline="0" dirty="0">
                          <a:latin typeface="+mj-lt"/>
                          <a:ea typeface="Times New Roman"/>
                          <a:cs typeface="Times New Roman" panose="02020603050405020304" pitchFamily="18" charset="0"/>
                        </a:rPr>
                        <a:t>5</a:t>
                      </a:r>
                      <a:r>
                        <a:rPr lang="en-GB" sz="1800" kern="100" baseline="0" dirty="0" smtClean="0">
                          <a:latin typeface="+mj-lt"/>
                          <a:ea typeface="Times New Roman"/>
                          <a:cs typeface="Times New Roman" panose="02020603050405020304" pitchFamily="18" charset="0"/>
                        </a:rPr>
                        <a:t>’-ACC</a:t>
                      </a:r>
                      <a:r>
                        <a:rPr lang="en-GB" sz="1800" b="1" kern="100" baseline="0" dirty="0" smtClean="0">
                          <a:latin typeface="+mj-lt"/>
                          <a:ea typeface="Times New Roman"/>
                          <a:cs typeface="Times New Roman" panose="02020603050405020304" pitchFamily="18" charset="0"/>
                        </a:rPr>
                        <a:t>ATATATATATAT</a:t>
                      </a:r>
                      <a:r>
                        <a:rPr lang="en-GB" sz="1800" kern="100" baseline="0" dirty="0" smtClean="0">
                          <a:latin typeface="+mj-lt"/>
                          <a:ea typeface="Times New Roman"/>
                          <a:cs typeface="Times New Roman" panose="02020603050405020304" pitchFamily="18" charset="0"/>
                        </a:rPr>
                        <a:t>GA-3</a:t>
                      </a:r>
                      <a:r>
                        <a:rPr lang="en-GB" sz="1800" kern="100" baseline="0" dirty="0">
                          <a:latin typeface="+mj-lt"/>
                          <a:ea typeface="Times New Roman"/>
                          <a:cs typeface="Times New Roman" panose="02020603050405020304" pitchFamily="18" charset="0"/>
                        </a:rPr>
                        <a:t>’</a:t>
                      </a:r>
                      <a:endParaRPr lang="en-US" sz="1800" kern="100" baseline="0" dirty="0">
                        <a:latin typeface="+mj-lt"/>
                        <a:ea typeface="Times New Roman"/>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GB" sz="1800" kern="100" baseline="0" dirty="0">
                          <a:latin typeface="+mj-lt"/>
                          <a:ea typeface="Times New Roman"/>
                          <a:cs typeface="Times New Roman" panose="02020603050405020304" pitchFamily="18" charset="0"/>
                        </a:rPr>
                        <a:t>5’-(</a:t>
                      </a:r>
                      <a:r>
                        <a:rPr lang="en-GB" sz="1800" kern="100" baseline="0" dirty="0" smtClean="0">
                          <a:latin typeface="+mj-lt"/>
                          <a:ea typeface="Times New Roman"/>
                          <a:cs typeface="Times New Roman" panose="02020603050405020304" pitchFamily="18" charset="0"/>
                        </a:rPr>
                        <a:t>AT)6-3</a:t>
                      </a:r>
                      <a:r>
                        <a:rPr lang="en-GB" sz="1800" kern="100" baseline="0" dirty="0">
                          <a:latin typeface="+mj-lt"/>
                          <a:ea typeface="Times New Roman"/>
                          <a:cs typeface="Times New Roman" panose="02020603050405020304" pitchFamily="18" charset="0"/>
                        </a:rPr>
                        <a:t>’</a:t>
                      </a:r>
                      <a:endParaRPr lang="en-US" sz="1800" kern="100" baseline="0" dirty="0">
                        <a:latin typeface="+mj-lt"/>
                        <a:ea typeface="Times New Roman"/>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l">
                        <a:lnSpc>
                          <a:spcPct val="100000"/>
                        </a:lnSpc>
                        <a:spcBef>
                          <a:spcPts val="0"/>
                        </a:spcBef>
                        <a:spcAft>
                          <a:spcPts val="0"/>
                        </a:spcAft>
                      </a:pPr>
                      <a:r>
                        <a:rPr lang="en-GB" sz="1800" kern="100" baseline="0">
                          <a:latin typeface="+mj-lt"/>
                          <a:ea typeface="Times New Roman"/>
                          <a:cs typeface="Times New Roman" panose="02020603050405020304" pitchFamily="18" charset="0"/>
                        </a:rPr>
                        <a:t>Multimeric,Trimer/ Perfect</a:t>
                      </a:r>
                      <a:endParaRPr lang="en-US" sz="1800" kern="100" baseline="0">
                        <a:latin typeface="+mj-lt"/>
                        <a:ea typeface="Times New Roman"/>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GB" sz="1800" kern="100" baseline="0" dirty="0" smtClean="0">
                          <a:latin typeface="+mj-lt"/>
                          <a:ea typeface="Times New Roman"/>
                          <a:cs typeface="Times New Roman" panose="02020603050405020304" pitchFamily="18" charset="0"/>
                        </a:rPr>
                        <a:t>5</a:t>
                      </a:r>
                      <a:endParaRPr lang="en-US" sz="1800" kern="100" baseline="0" dirty="0">
                        <a:latin typeface="+mj-lt"/>
                        <a:ea typeface="Times New Roman"/>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GB" sz="1800" kern="100" baseline="0" dirty="0">
                          <a:latin typeface="+mj-lt"/>
                          <a:ea typeface="Times New Roman"/>
                          <a:cs typeface="Times New Roman" panose="02020603050405020304" pitchFamily="18" charset="0"/>
                        </a:rPr>
                        <a:t>5</a:t>
                      </a:r>
                      <a:r>
                        <a:rPr lang="en-GB" sz="1800" kern="100" baseline="0" dirty="0" smtClean="0">
                          <a:latin typeface="+mj-lt"/>
                          <a:ea typeface="Times New Roman"/>
                          <a:cs typeface="Times New Roman" panose="02020603050405020304" pitchFamily="18" charset="0"/>
                        </a:rPr>
                        <a:t>’-</a:t>
                      </a:r>
                      <a:r>
                        <a:rPr lang="en-GB" sz="1800" b="1" kern="100" baseline="0" dirty="0" smtClean="0">
                          <a:latin typeface="+mj-lt"/>
                          <a:ea typeface="Times New Roman"/>
                          <a:cs typeface="Times New Roman" panose="02020603050405020304" pitchFamily="18" charset="0"/>
                        </a:rPr>
                        <a:t>CAGCAGCAGCAGCAG</a:t>
                      </a:r>
                      <a:r>
                        <a:rPr lang="en-GB" sz="1800" kern="100" baseline="0" dirty="0" smtClean="0">
                          <a:latin typeface="+mj-lt"/>
                          <a:ea typeface="Times New Roman"/>
                          <a:cs typeface="Times New Roman" panose="02020603050405020304" pitchFamily="18" charset="0"/>
                        </a:rPr>
                        <a:t>-3</a:t>
                      </a:r>
                      <a:r>
                        <a:rPr lang="en-GB" sz="1800" kern="100" baseline="0" dirty="0">
                          <a:latin typeface="+mj-lt"/>
                          <a:ea typeface="Times New Roman"/>
                          <a:cs typeface="Times New Roman" panose="02020603050405020304" pitchFamily="18" charset="0"/>
                        </a:rPr>
                        <a:t>’</a:t>
                      </a:r>
                      <a:endParaRPr lang="en-US" sz="1800" kern="100" baseline="0" dirty="0">
                        <a:latin typeface="+mj-lt"/>
                        <a:ea typeface="Times New Roman"/>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GB" sz="1800" kern="100" baseline="0" dirty="0">
                          <a:latin typeface="+mj-lt"/>
                          <a:ea typeface="Times New Roman"/>
                          <a:cs typeface="Times New Roman" panose="02020603050405020304" pitchFamily="18" charset="0"/>
                        </a:rPr>
                        <a:t>5</a:t>
                      </a:r>
                      <a:r>
                        <a:rPr lang="en-GB" sz="1800" kern="100" baseline="0" dirty="0" smtClean="0">
                          <a:latin typeface="+mj-lt"/>
                          <a:ea typeface="Times New Roman"/>
                          <a:cs typeface="Times New Roman" panose="02020603050405020304" pitchFamily="18" charset="0"/>
                        </a:rPr>
                        <a:t>’-(CAG)5-3</a:t>
                      </a:r>
                      <a:r>
                        <a:rPr lang="en-GB" sz="1800" kern="100" baseline="0" dirty="0">
                          <a:latin typeface="+mj-lt"/>
                          <a:ea typeface="Times New Roman"/>
                          <a:cs typeface="Times New Roman" panose="02020603050405020304" pitchFamily="18" charset="0"/>
                        </a:rPr>
                        <a:t>’</a:t>
                      </a:r>
                      <a:endParaRPr lang="en-US" sz="1800" kern="100" baseline="0" dirty="0">
                        <a:latin typeface="+mj-lt"/>
                        <a:ea typeface="Times New Roman"/>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l">
                        <a:lnSpc>
                          <a:spcPct val="100000"/>
                        </a:lnSpc>
                        <a:spcBef>
                          <a:spcPts val="0"/>
                        </a:spcBef>
                        <a:spcAft>
                          <a:spcPts val="0"/>
                        </a:spcAft>
                      </a:pPr>
                      <a:r>
                        <a:rPr lang="en-GB" sz="1800" kern="100" baseline="0">
                          <a:latin typeface="+mj-lt"/>
                          <a:ea typeface="Times New Roman"/>
                          <a:cs typeface="Times New Roman" panose="02020603050405020304" pitchFamily="18" charset="0"/>
                        </a:rPr>
                        <a:t>Multimeric,Tetramer/ Perfect</a:t>
                      </a:r>
                      <a:endParaRPr lang="en-US" sz="1800" kern="100" baseline="0">
                        <a:latin typeface="+mj-lt"/>
                        <a:ea typeface="Times New Roman"/>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GB" sz="1800" kern="100" baseline="0" dirty="0" smtClean="0">
                          <a:latin typeface="+mj-lt"/>
                          <a:ea typeface="Times New Roman"/>
                          <a:cs typeface="Times New Roman" panose="02020603050405020304" pitchFamily="18" charset="0"/>
                        </a:rPr>
                        <a:t>4</a:t>
                      </a:r>
                      <a:endParaRPr lang="en-US" sz="1800" kern="100" baseline="0" dirty="0">
                        <a:latin typeface="+mj-lt"/>
                        <a:ea typeface="Times New Roman"/>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GB" sz="1800" kern="100" baseline="0" dirty="0">
                          <a:latin typeface="+mj-lt"/>
                          <a:ea typeface="Times New Roman"/>
                          <a:cs typeface="Times New Roman" panose="02020603050405020304" pitchFamily="18" charset="0"/>
                        </a:rPr>
                        <a:t>5’-</a:t>
                      </a:r>
                      <a:r>
                        <a:rPr lang="en-GB" sz="1800" b="1" kern="100" baseline="0" dirty="0" smtClean="0">
                          <a:latin typeface="+mj-lt"/>
                          <a:ea typeface="Times New Roman"/>
                          <a:cs typeface="Times New Roman" panose="02020603050405020304" pitchFamily="18" charset="0"/>
                        </a:rPr>
                        <a:t>GATCGATCGATCGATC</a:t>
                      </a:r>
                      <a:r>
                        <a:rPr lang="en-GB" sz="1800" kern="100" baseline="0" dirty="0" smtClean="0">
                          <a:latin typeface="+mj-lt"/>
                          <a:ea typeface="Times New Roman"/>
                          <a:cs typeface="Times New Roman" panose="02020603050405020304" pitchFamily="18" charset="0"/>
                        </a:rPr>
                        <a:t> </a:t>
                      </a:r>
                      <a:r>
                        <a:rPr lang="en-GB" sz="1800" kern="100" baseline="0" dirty="0">
                          <a:latin typeface="+mj-lt"/>
                          <a:ea typeface="Times New Roman"/>
                          <a:cs typeface="Times New Roman" panose="02020603050405020304" pitchFamily="18" charset="0"/>
                        </a:rPr>
                        <a:t>-3’</a:t>
                      </a:r>
                      <a:endParaRPr lang="en-US" sz="1800" kern="100" baseline="0" dirty="0">
                        <a:latin typeface="+mj-lt"/>
                        <a:ea typeface="Times New Roman"/>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GB" sz="1800" kern="100" baseline="0" dirty="0">
                          <a:latin typeface="+mj-lt"/>
                          <a:ea typeface="Times New Roman"/>
                          <a:cs typeface="Times New Roman" panose="02020603050405020304" pitchFamily="18" charset="0"/>
                        </a:rPr>
                        <a:t>5’-(</a:t>
                      </a:r>
                      <a:r>
                        <a:rPr lang="en-GB" sz="1800" kern="100" baseline="0" dirty="0" smtClean="0">
                          <a:latin typeface="+mj-lt"/>
                          <a:ea typeface="Times New Roman"/>
                          <a:cs typeface="Times New Roman" panose="02020603050405020304" pitchFamily="18" charset="0"/>
                        </a:rPr>
                        <a:t>GATC)4-3</a:t>
                      </a:r>
                      <a:r>
                        <a:rPr lang="en-GB" sz="1800" kern="100" baseline="0" dirty="0">
                          <a:latin typeface="+mj-lt"/>
                          <a:ea typeface="Times New Roman"/>
                          <a:cs typeface="Times New Roman" panose="02020603050405020304" pitchFamily="18" charset="0"/>
                        </a:rPr>
                        <a:t>’</a:t>
                      </a:r>
                      <a:endParaRPr lang="en-US" sz="1800" kern="100" baseline="0" dirty="0">
                        <a:latin typeface="+mj-lt"/>
                        <a:ea typeface="Times New Roman"/>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l">
                        <a:lnSpc>
                          <a:spcPct val="100000"/>
                        </a:lnSpc>
                        <a:spcBef>
                          <a:spcPts val="0"/>
                        </a:spcBef>
                        <a:spcAft>
                          <a:spcPts val="0"/>
                        </a:spcAft>
                      </a:pPr>
                      <a:r>
                        <a:rPr lang="en-GB" sz="1800" kern="100" baseline="0" dirty="0" err="1">
                          <a:latin typeface="+mj-lt"/>
                          <a:ea typeface="Times New Roman"/>
                          <a:cs typeface="Times New Roman" panose="02020603050405020304" pitchFamily="18" charset="0"/>
                        </a:rPr>
                        <a:t>Multimeric,Pentamer</a:t>
                      </a:r>
                      <a:r>
                        <a:rPr lang="en-GB" sz="1800" kern="100" baseline="0" dirty="0">
                          <a:latin typeface="+mj-lt"/>
                          <a:ea typeface="Times New Roman"/>
                          <a:cs typeface="Times New Roman" panose="02020603050405020304" pitchFamily="18" charset="0"/>
                        </a:rPr>
                        <a:t>/ Perfect</a:t>
                      </a:r>
                      <a:endParaRPr lang="en-US" sz="1800" kern="100" baseline="0" dirty="0">
                        <a:latin typeface="+mj-lt"/>
                        <a:ea typeface="Times New Roman"/>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GB" sz="1800" kern="100" baseline="0" dirty="0" smtClean="0">
                          <a:latin typeface="+mj-lt"/>
                          <a:ea typeface="Times New Roman"/>
                          <a:cs typeface="Times New Roman" panose="02020603050405020304" pitchFamily="18" charset="0"/>
                        </a:rPr>
                        <a:t>4</a:t>
                      </a:r>
                      <a:endParaRPr lang="en-US" sz="1800" kern="100" baseline="0" dirty="0">
                        <a:latin typeface="+mj-lt"/>
                        <a:ea typeface="Times New Roman"/>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GB" sz="1800" kern="100" baseline="0" dirty="0">
                          <a:latin typeface="+mj-lt"/>
                          <a:ea typeface="Times New Roman"/>
                          <a:cs typeface="Times New Roman" panose="02020603050405020304" pitchFamily="18" charset="0"/>
                        </a:rPr>
                        <a:t>5’-</a:t>
                      </a:r>
                      <a:r>
                        <a:rPr lang="en-GB" sz="1800" b="1" kern="100" baseline="0" dirty="0" smtClean="0">
                          <a:latin typeface="+mj-lt"/>
                          <a:ea typeface="Times New Roman"/>
                          <a:cs typeface="Times New Roman" panose="02020603050405020304" pitchFamily="18" charset="0"/>
                        </a:rPr>
                        <a:t>ATGCCATGCCATGCCATGCC </a:t>
                      </a:r>
                      <a:r>
                        <a:rPr lang="en-GB" sz="1800" kern="100" baseline="0" dirty="0">
                          <a:latin typeface="+mj-lt"/>
                          <a:ea typeface="Times New Roman"/>
                          <a:cs typeface="Times New Roman" panose="02020603050405020304" pitchFamily="18" charset="0"/>
                        </a:rPr>
                        <a:t>-3’</a:t>
                      </a:r>
                      <a:endParaRPr lang="en-US" sz="1800" kern="100" baseline="0" dirty="0">
                        <a:latin typeface="+mj-lt"/>
                        <a:ea typeface="Times New Roman"/>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GB" sz="1800" kern="100" baseline="0" dirty="0">
                          <a:latin typeface="+mj-lt"/>
                          <a:ea typeface="Times New Roman"/>
                          <a:cs typeface="Times New Roman" panose="02020603050405020304" pitchFamily="18" charset="0"/>
                        </a:rPr>
                        <a:t>5’-(</a:t>
                      </a:r>
                      <a:r>
                        <a:rPr lang="en-GB" sz="1800" kern="100" baseline="0" dirty="0" smtClean="0">
                          <a:latin typeface="+mj-lt"/>
                          <a:ea typeface="Times New Roman"/>
                          <a:cs typeface="Times New Roman" panose="02020603050405020304" pitchFamily="18" charset="0"/>
                        </a:rPr>
                        <a:t>ATGCC)4-3</a:t>
                      </a:r>
                      <a:r>
                        <a:rPr lang="en-GB" sz="1800" kern="100" baseline="0" dirty="0">
                          <a:latin typeface="+mj-lt"/>
                          <a:ea typeface="Times New Roman"/>
                          <a:cs typeface="Times New Roman" panose="02020603050405020304" pitchFamily="18" charset="0"/>
                        </a:rPr>
                        <a:t>’</a:t>
                      </a:r>
                      <a:endParaRPr lang="en-US" sz="1800" kern="100" baseline="0" dirty="0">
                        <a:latin typeface="+mj-lt"/>
                        <a:ea typeface="Times New Roman"/>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l">
                        <a:lnSpc>
                          <a:spcPct val="100000"/>
                        </a:lnSpc>
                        <a:spcBef>
                          <a:spcPts val="0"/>
                        </a:spcBef>
                        <a:spcAft>
                          <a:spcPts val="0"/>
                        </a:spcAft>
                      </a:pPr>
                      <a:r>
                        <a:rPr lang="en-US" sz="1800" kern="100" baseline="0" dirty="0" err="1" smtClean="0">
                          <a:latin typeface="+mj-lt"/>
                          <a:ea typeface="Times New Roman"/>
                          <a:cs typeface="Times New Roman" panose="02020603050405020304" pitchFamily="18" charset="0"/>
                        </a:rPr>
                        <a:t>Multimeric</a:t>
                      </a:r>
                      <a:r>
                        <a:rPr lang="en-US" sz="1800" kern="100" baseline="0" dirty="0" smtClean="0">
                          <a:latin typeface="+mj-lt"/>
                          <a:ea typeface="Times New Roman"/>
                          <a:cs typeface="Times New Roman" panose="02020603050405020304" pitchFamily="18" charset="0"/>
                        </a:rPr>
                        <a:t>, Imperfect Heterogeneous</a:t>
                      </a:r>
                      <a:endParaRPr lang="en-US" sz="1800" kern="100" baseline="0" dirty="0">
                        <a:latin typeface="+mj-lt"/>
                        <a:ea typeface="Times New Roman"/>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1800" dirty="0">
                          <a:latin typeface="+mj-lt"/>
                          <a:ea typeface="Times New Roman"/>
                          <a:cs typeface="Times New Roman" panose="02020603050405020304" pitchFamily="18" charset="0"/>
                        </a:rPr>
                        <a:t>Variant</a:t>
                      </a:r>
                      <a:endParaRPr lang="en-US" sz="1800" dirty="0">
                        <a:latin typeface="+mj-lt"/>
                        <a:ea typeface="Times New Roman"/>
                        <a:cs typeface="Times New Roman" panose="02020603050405020304" pitchFamily="18" charset="0"/>
                      </a:endParaRPr>
                    </a:p>
                  </a:txBody>
                  <a:tcPr marL="9498" marR="9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GB" sz="1800" dirty="0">
                          <a:latin typeface="+mj-lt"/>
                          <a:ea typeface="Times New Roman"/>
                          <a:cs typeface="Times New Roman" panose="02020603050405020304" pitchFamily="18" charset="0"/>
                        </a:rPr>
                        <a:t>5</a:t>
                      </a:r>
                      <a:r>
                        <a:rPr lang="en-GB" sz="1800" dirty="0" smtClean="0">
                          <a:latin typeface="+mj-lt"/>
                          <a:ea typeface="Times New Roman"/>
                          <a:cs typeface="Times New Roman" panose="02020603050405020304" pitchFamily="18" charset="0"/>
                        </a:rPr>
                        <a:t>’-</a:t>
                      </a:r>
                      <a:r>
                        <a:rPr lang="en-GB" sz="1800" i="1" dirty="0" smtClean="0">
                          <a:latin typeface="+mj-lt"/>
                          <a:ea typeface="Times New Roman"/>
                          <a:cs typeface="Times New Roman" panose="02020603050405020304" pitchFamily="18" charset="0"/>
                        </a:rPr>
                        <a:t>GCC </a:t>
                      </a:r>
                      <a:r>
                        <a:rPr lang="en-GB" sz="1800" i="1" dirty="0">
                          <a:latin typeface="+mj-lt"/>
                          <a:ea typeface="Times New Roman"/>
                          <a:cs typeface="Times New Roman" panose="02020603050405020304" pitchFamily="18" charset="0"/>
                        </a:rPr>
                        <a:t>GCC </a:t>
                      </a:r>
                      <a:r>
                        <a:rPr lang="en-GB" sz="1800" i="1" dirty="0" err="1">
                          <a:latin typeface="+mj-lt"/>
                          <a:ea typeface="Times New Roman"/>
                          <a:cs typeface="Times New Roman" panose="02020603050405020304" pitchFamily="18" charset="0"/>
                        </a:rPr>
                        <a:t>GCC</a:t>
                      </a:r>
                      <a:r>
                        <a:rPr lang="en-GB" sz="1800" i="1" dirty="0">
                          <a:latin typeface="+mj-lt"/>
                          <a:ea typeface="Times New Roman"/>
                          <a:cs typeface="Times New Roman" panose="02020603050405020304" pitchFamily="18" charset="0"/>
                        </a:rPr>
                        <a:t> </a:t>
                      </a:r>
                      <a:r>
                        <a:rPr lang="en-GB" sz="1800" b="1" dirty="0">
                          <a:latin typeface="+mj-lt"/>
                          <a:ea typeface="Times New Roman"/>
                          <a:cs typeface="Times New Roman" panose="02020603050405020304" pitchFamily="18" charset="0"/>
                        </a:rPr>
                        <a:t>GATC </a:t>
                      </a:r>
                      <a:r>
                        <a:rPr lang="en-GB" sz="1800" b="1" dirty="0" err="1">
                          <a:latin typeface="+mj-lt"/>
                          <a:ea typeface="Times New Roman"/>
                          <a:cs typeface="Times New Roman" panose="02020603050405020304" pitchFamily="18" charset="0"/>
                        </a:rPr>
                        <a:t>GATC</a:t>
                      </a:r>
                      <a:r>
                        <a:rPr lang="en-GB" sz="1800" b="1" dirty="0">
                          <a:latin typeface="+mj-lt"/>
                          <a:ea typeface="Times New Roman"/>
                          <a:cs typeface="Times New Roman" panose="02020603050405020304" pitchFamily="18" charset="0"/>
                        </a:rPr>
                        <a:t> </a:t>
                      </a:r>
                      <a:r>
                        <a:rPr lang="en-GB" sz="1800" dirty="0">
                          <a:latin typeface="+mj-lt"/>
                          <a:ea typeface="Times New Roman"/>
                          <a:cs typeface="Times New Roman" panose="02020603050405020304" pitchFamily="18" charset="0"/>
                        </a:rPr>
                        <a:t>AT </a:t>
                      </a:r>
                      <a:r>
                        <a:rPr lang="en-GB" sz="1800" dirty="0" err="1">
                          <a:latin typeface="+mj-lt"/>
                          <a:ea typeface="Times New Roman"/>
                          <a:cs typeface="Times New Roman" panose="02020603050405020304" pitchFamily="18" charset="0"/>
                        </a:rPr>
                        <a:t>AT</a:t>
                      </a:r>
                      <a:r>
                        <a:rPr lang="en-GB" sz="1800" dirty="0">
                          <a:latin typeface="+mj-lt"/>
                          <a:ea typeface="Times New Roman"/>
                          <a:cs typeface="Times New Roman" panose="02020603050405020304" pitchFamily="18" charset="0"/>
                        </a:rPr>
                        <a:t> </a:t>
                      </a:r>
                      <a:r>
                        <a:rPr lang="en-GB" sz="1800" dirty="0" err="1">
                          <a:latin typeface="+mj-lt"/>
                          <a:ea typeface="Times New Roman"/>
                          <a:cs typeface="Times New Roman" panose="02020603050405020304" pitchFamily="18" charset="0"/>
                        </a:rPr>
                        <a:t>AT</a:t>
                      </a:r>
                      <a:r>
                        <a:rPr lang="en-GB" sz="1800" dirty="0">
                          <a:latin typeface="+mj-lt"/>
                          <a:ea typeface="Times New Roman"/>
                          <a:cs typeface="Times New Roman" panose="02020603050405020304" pitchFamily="18" charset="0"/>
                        </a:rPr>
                        <a:t> </a:t>
                      </a:r>
                      <a:r>
                        <a:rPr lang="en-GB" sz="1800" dirty="0" err="1">
                          <a:latin typeface="+mj-lt"/>
                          <a:ea typeface="Times New Roman"/>
                          <a:cs typeface="Times New Roman" panose="02020603050405020304" pitchFamily="18" charset="0"/>
                        </a:rPr>
                        <a:t>AT</a:t>
                      </a:r>
                      <a:r>
                        <a:rPr lang="en-GB" sz="1800" dirty="0">
                          <a:latin typeface="+mj-lt"/>
                          <a:ea typeface="Times New Roman"/>
                          <a:cs typeface="Times New Roman" panose="02020603050405020304" pitchFamily="18" charset="0"/>
                        </a:rPr>
                        <a:t> -3’</a:t>
                      </a:r>
                      <a:endParaRPr lang="en-US" sz="1800" dirty="0">
                        <a:latin typeface="+mj-lt"/>
                        <a:ea typeface="Times New Roman"/>
                        <a:cs typeface="Times New Roman" panose="02020603050405020304" pitchFamily="18" charset="0"/>
                      </a:endParaRPr>
                    </a:p>
                  </a:txBody>
                  <a:tcPr marL="9498" marR="9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1800" dirty="0">
                          <a:latin typeface="+mj-lt"/>
                          <a:ea typeface="Times New Roman"/>
                          <a:cs typeface="Times New Roman" panose="02020603050405020304" pitchFamily="18" charset="0"/>
                        </a:rPr>
                        <a:t>5’-(</a:t>
                      </a:r>
                      <a:r>
                        <a:rPr lang="en-GB" sz="1800" dirty="0" smtClean="0">
                          <a:latin typeface="+mj-lt"/>
                          <a:ea typeface="Times New Roman"/>
                          <a:cs typeface="Times New Roman" panose="02020603050405020304" pitchFamily="18" charset="0"/>
                        </a:rPr>
                        <a:t>GCC)3 (</a:t>
                      </a:r>
                      <a:r>
                        <a:rPr lang="en-GB" sz="1800" dirty="0">
                          <a:latin typeface="+mj-lt"/>
                          <a:ea typeface="Times New Roman"/>
                          <a:cs typeface="Times New Roman" panose="02020603050405020304" pitchFamily="18" charset="0"/>
                        </a:rPr>
                        <a:t>GATC)2 (AT)4-3’</a:t>
                      </a:r>
                      <a:endParaRPr lang="en-US" sz="1800" dirty="0">
                        <a:latin typeface="+mj-lt"/>
                        <a:ea typeface="Times New Roman"/>
                        <a:cs typeface="Times New Roman" panose="02020603050405020304" pitchFamily="18" charset="0"/>
                      </a:endParaRPr>
                    </a:p>
                  </a:txBody>
                  <a:tcPr marL="9498" marR="9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lnSpc>
                          <a:spcPct val="100000"/>
                        </a:lnSpc>
                        <a:spcBef>
                          <a:spcPts val="0"/>
                        </a:spcBef>
                        <a:spcAft>
                          <a:spcPts val="0"/>
                        </a:spcAft>
                      </a:pPr>
                      <a:r>
                        <a:rPr lang="en-GB" sz="1800" dirty="0" err="1">
                          <a:latin typeface="+mj-lt"/>
                          <a:ea typeface="Times New Roman"/>
                          <a:cs typeface="Times New Roman" panose="02020603050405020304" pitchFamily="18" charset="0"/>
                        </a:rPr>
                        <a:t>Multimeric</a:t>
                      </a:r>
                      <a:r>
                        <a:rPr lang="en-GB" sz="1800" dirty="0">
                          <a:latin typeface="+mj-lt"/>
                          <a:ea typeface="Times New Roman"/>
                          <a:cs typeface="Times New Roman" panose="02020603050405020304" pitchFamily="18" charset="0"/>
                        </a:rPr>
                        <a:t>, Heterogeneous/ Imperfect and Interrupt</a:t>
                      </a:r>
                      <a:endParaRPr lang="en-US" sz="1800" dirty="0">
                        <a:latin typeface="+mj-lt"/>
                        <a:ea typeface="Times New Roman"/>
                        <a:cs typeface="Times New Roman" panose="02020603050405020304" pitchFamily="18" charset="0"/>
                      </a:endParaRPr>
                    </a:p>
                  </a:txBody>
                  <a:tcPr marL="9498" marR="9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1800" dirty="0">
                          <a:latin typeface="+mj-lt"/>
                          <a:ea typeface="Times New Roman"/>
                          <a:cs typeface="Times New Roman" panose="02020603050405020304" pitchFamily="18" charset="0"/>
                        </a:rPr>
                        <a:t>Variant</a:t>
                      </a:r>
                      <a:endParaRPr lang="en-US" sz="1800" dirty="0">
                        <a:latin typeface="+mj-lt"/>
                        <a:ea typeface="Times New Roman"/>
                        <a:cs typeface="Times New Roman" panose="02020603050405020304" pitchFamily="18" charset="0"/>
                      </a:endParaRPr>
                    </a:p>
                  </a:txBody>
                  <a:tcPr marL="9498" marR="9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GB" sz="1800" dirty="0">
                          <a:latin typeface="+mj-lt"/>
                          <a:ea typeface="Times New Roman"/>
                          <a:cs typeface="Times New Roman" panose="02020603050405020304" pitchFamily="18" charset="0"/>
                        </a:rPr>
                        <a:t>5’- </a:t>
                      </a:r>
                      <a:r>
                        <a:rPr lang="en-GB" sz="1800" b="1" i="1" dirty="0">
                          <a:latin typeface="+mj-lt"/>
                          <a:ea typeface="Times New Roman"/>
                          <a:cs typeface="Times New Roman" panose="02020603050405020304" pitchFamily="18" charset="0"/>
                        </a:rPr>
                        <a:t>GCC </a:t>
                      </a:r>
                      <a:r>
                        <a:rPr lang="en-GB" sz="1800" b="1" i="1" dirty="0" err="1">
                          <a:latin typeface="+mj-lt"/>
                          <a:ea typeface="Times New Roman"/>
                          <a:cs typeface="Times New Roman" panose="02020603050405020304" pitchFamily="18" charset="0"/>
                        </a:rPr>
                        <a:t>GCC</a:t>
                      </a:r>
                      <a:r>
                        <a:rPr lang="en-GB" sz="1800" b="1" i="1" dirty="0">
                          <a:latin typeface="+mj-lt"/>
                          <a:ea typeface="Times New Roman"/>
                          <a:cs typeface="Times New Roman" panose="02020603050405020304" pitchFamily="18" charset="0"/>
                        </a:rPr>
                        <a:t> </a:t>
                      </a:r>
                      <a:r>
                        <a:rPr lang="en-GB" sz="1800" b="1" i="1" dirty="0" err="1">
                          <a:latin typeface="+mj-lt"/>
                          <a:ea typeface="Times New Roman"/>
                          <a:cs typeface="Times New Roman" panose="02020603050405020304" pitchFamily="18" charset="0"/>
                        </a:rPr>
                        <a:t>GCC</a:t>
                      </a:r>
                      <a:r>
                        <a:rPr lang="en-GB" sz="1800" b="1" i="1" dirty="0">
                          <a:latin typeface="+mj-lt"/>
                          <a:ea typeface="Times New Roman"/>
                          <a:cs typeface="Times New Roman" panose="02020603050405020304" pitchFamily="18" charset="0"/>
                        </a:rPr>
                        <a:t> </a:t>
                      </a:r>
                      <a:r>
                        <a:rPr lang="en-GB" sz="1800" b="1" i="1" dirty="0" smtClean="0">
                          <a:latin typeface="+mj-lt"/>
                          <a:ea typeface="Times New Roman"/>
                          <a:cs typeface="Times New Roman" panose="02020603050405020304" pitchFamily="18" charset="0"/>
                        </a:rPr>
                        <a:t> </a:t>
                      </a:r>
                      <a:r>
                        <a:rPr lang="en-GB" sz="1800" dirty="0" smtClean="0">
                          <a:latin typeface="+mj-lt"/>
                          <a:ea typeface="Times New Roman"/>
                          <a:cs typeface="Times New Roman" panose="02020603050405020304" pitchFamily="18" charset="0"/>
                        </a:rPr>
                        <a:t>T </a:t>
                      </a:r>
                      <a:r>
                        <a:rPr lang="en-GB" sz="1800" b="1" dirty="0">
                          <a:latin typeface="+mj-lt"/>
                          <a:ea typeface="Times New Roman"/>
                          <a:cs typeface="Times New Roman" panose="02020603050405020304" pitchFamily="18" charset="0"/>
                        </a:rPr>
                        <a:t>GATC </a:t>
                      </a:r>
                      <a:r>
                        <a:rPr lang="en-GB" sz="1800" b="1" dirty="0" err="1">
                          <a:latin typeface="+mj-lt"/>
                          <a:ea typeface="Times New Roman"/>
                          <a:cs typeface="Times New Roman" panose="02020603050405020304" pitchFamily="18" charset="0"/>
                        </a:rPr>
                        <a:t>GATC</a:t>
                      </a:r>
                      <a:r>
                        <a:rPr lang="en-GB" sz="1800" b="1" dirty="0">
                          <a:latin typeface="+mj-lt"/>
                          <a:ea typeface="Times New Roman"/>
                          <a:cs typeface="Times New Roman" panose="02020603050405020304" pitchFamily="18" charset="0"/>
                        </a:rPr>
                        <a:t> </a:t>
                      </a:r>
                      <a:r>
                        <a:rPr lang="en-GB" sz="1800" dirty="0">
                          <a:latin typeface="+mj-lt"/>
                          <a:ea typeface="Times New Roman"/>
                          <a:cs typeface="Times New Roman" panose="02020603050405020304" pitchFamily="18" charset="0"/>
                        </a:rPr>
                        <a:t>GC </a:t>
                      </a:r>
                      <a:r>
                        <a:rPr lang="en-GB" sz="1800" b="1" dirty="0">
                          <a:latin typeface="+mj-lt"/>
                          <a:ea typeface="Times New Roman"/>
                          <a:cs typeface="Times New Roman" panose="02020603050405020304" pitchFamily="18" charset="0"/>
                        </a:rPr>
                        <a:t>AT </a:t>
                      </a:r>
                      <a:r>
                        <a:rPr lang="en-GB" sz="1800" b="1" dirty="0" err="1">
                          <a:latin typeface="+mj-lt"/>
                          <a:ea typeface="Times New Roman"/>
                          <a:cs typeface="Times New Roman" panose="02020603050405020304" pitchFamily="18" charset="0"/>
                        </a:rPr>
                        <a:t>AT</a:t>
                      </a:r>
                      <a:r>
                        <a:rPr lang="en-GB" sz="1800" b="1" dirty="0">
                          <a:latin typeface="+mj-lt"/>
                          <a:ea typeface="Times New Roman"/>
                          <a:cs typeface="Times New Roman" panose="02020603050405020304" pitchFamily="18" charset="0"/>
                        </a:rPr>
                        <a:t> </a:t>
                      </a:r>
                      <a:r>
                        <a:rPr lang="en-GB" sz="1800" b="1" dirty="0" err="1">
                          <a:latin typeface="+mj-lt"/>
                          <a:ea typeface="Times New Roman"/>
                          <a:cs typeface="Times New Roman" panose="02020603050405020304" pitchFamily="18" charset="0"/>
                        </a:rPr>
                        <a:t>AT</a:t>
                      </a:r>
                      <a:r>
                        <a:rPr lang="en-GB" sz="1800" b="1" dirty="0">
                          <a:latin typeface="+mj-lt"/>
                          <a:ea typeface="Times New Roman"/>
                          <a:cs typeface="Times New Roman" panose="02020603050405020304" pitchFamily="18" charset="0"/>
                        </a:rPr>
                        <a:t> </a:t>
                      </a:r>
                      <a:r>
                        <a:rPr lang="en-GB" sz="1800" b="1" dirty="0" err="1">
                          <a:latin typeface="+mj-lt"/>
                          <a:ea typeface="Times New Roman"/>
                          <a:cs typeface="Times New Roman" panose="02020603050405020304" pitchFamily="18" charset="0"/>
                        </a:rPr>
                        <a:t>AT</a:t>
                      </a:r>
                      <a:r>
                        <a:rPr lang="en-GB" sz="1800" dirty="0">
                          <a:latin typeface="+mj-lt"/>
                          <a:ea typeface="Times New Roman"/>
                          <a:cs typeface="Times New Roman" panose="02020603050405020304" pitchFamily="18" charset="0"/>
                        </a:rPr>
                        <a:t> -3’</a:t>
                      </a:r>
                      <a:endParaRPr lang="en-US" sz="1800" dirty="0">
                        <a:latin typeface="+mj-lt"/>
                        <a:ea typeface="Times New Roman"/>
                        <a:cs typeface="Times New Roman" panose="02020603050405020304" pitchFamily="18" charset="0"/>
                      </a:endParaRPr>
                    </a:p>
                  </a:txBody>
                  <a:tcPr marL="9498" marR="9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GB" sz="1800" dirty="0">
                          <a:latin typeface="+mj-lt"/>
                          <a:ea typeface="Times New Roman"/>
                          <a:cs typeface="Times New Roman" panose="02020603050405020304" pitchFamily="18" charset="0"/>
                        </a:rPr>
                        <a:t>5</a:t>
                      </a:r>
                      <a:r>
                        <a:rPr lang="en-GB" sz="1800" dirty="0" smtClean="0">
                          <a:latin typeface="+mj-lt"/>
                          <a:ea typeface="Times New Roman"/>
                          <a:cs typeface="Times New Roman" panose="02020603050405020304" pitchFamily="18" charset="0"/>
                        </a:rPr>
                        <a:t>’-(GCC)3 T (GATC)2 GC (AT)4 -3</a:t>
                      </a:r>
                      <a:r>
                        <a:rPr lang="en-GB" sz="1800" dirty="0">
                          <a:latin typeface="+mj-lt"/>
                          <a:ea typeface="Times New Roman"/>
                          <a:cs typeface="Times New Roman" panose="02020603050405020304" pitchFamily="18" charset="0"/>
                        </a:rPr>
                        <a:t>’</a:t>
                      </a:r>
                      <a:endParaRPr lang="en-US" sz="1800" dirty="0">
                        <a:latin typeface="+mj-lt"/>
                        <a:ea typeface="Times New Roman"/>
                        <a:cs typeface="Times New Roman" panose="02020603050405020304" pitchFamily="18" charset="0"/>
                      </a:endParaRPr>
                    </a:p>
                  </a:txBody>
                  <a:tcPr marL="9498" marR="94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normAutofit fontScale="90000"/>
          </a:bodyPr>
          <a:lstStyle/>
          <a:p>
            <a:r>
              <a:rPr lang="en-US" dirty="0" smtClean="0"/>
              <a:t/>
            </a:r>
            <a:br>
              <a:rPr lang="en-US" dirty="0" smtClean="0"/>
            </a:br>
            <a:r>
              <a:rPr lang="en-US" dirty="0" smtClean="0"/>
              <a:t>Purpose To Identify </a:t>
            </a:r>
            <a:r>
              <a:rPr lang="en-IN" sz="4000" dirty="0"/>
              <a:t>STRs</a:t>
            </a:r>
            <a:r>
              <a:rPr lang="en-US" sz="4000" dirty="0" smtClean="0"/>
              <a:t/>
            </a:r>
            <a:br>
              <a:rPr lang="en-US" sz="4000" dirty="0" smtClean="0"/>
            </a:br>
            <a:endParaRPr lang="en-US" dirty="0" smtClean="0">
              <a:solidFill>
                <a:schemeClr val="tx1"/>
              </a:solidFill>
            </a:endParaRPr>
          </a:p>
        </p:txBody>
      </p:sp>
      <p:sp>
        <p:nvSpPr>
          <p:cNvPr id="7" name="Slide Number Placeholder 6"/>
          <p:cNvSpPr>
            <a:spLocks noGrp="1"/>
          </p:cNvSpPr>
          <p:nvPr>
            <p:ph type="sldNum" sz="quarter" idx="12"/>
          </p:nvPr>
        </p:nvSpPr>
        <p:spPr/>
        <p:txBody>
          <a:bodyPr/>
          <a:lstStyle/>
          <a:p>
            <a:fld id="{84475971-40DD-40B9-8C4A-C96A69D93A28}" type="slidenum">
              <a:rPr lang="en-US" smtClean="0"/>
              <a:pPr/>
              <a:t>8</a:t>
            </a:fld>
            <a:endParaRPr lang="en-US"/>
          </a:p>
        </p:txBody>
      </p:sp>
      <p:sp>
        <p:nvSpPr>
          <p:cNvPr id="6" name="Content Placeholder 5"/>
          <p:cNvSpPr>
            <a:spLocks noGrp="1"/>
          </p:cNvSpPr>
          <p:nvPr>
            <p:ph idx="1"/>
          </p:nvPr>
        </p:nvSpPr>
        <p:spPr>
          <a:xfrm>
            <a:off x="0" y="914400"/>
            <a:ext cx="9144000" cy="5943600"/>
          </a:xfrm>
        </p:spPr>
        <p:txBody>
          <a:bodyPr/>
          <a:lstStyle/>
          <a:p>
            <a:pPr>
              <a:buNone/>
            </a:pPr>
            <a:r>
              <a:rPr lang="en-IN" sz="2400" dirty="0"/>
              <a:t>STRs</a:t>
            </a:r>
            <a:r>
              <a:rPr lang="en-US" sz="2400" dirty="0" smtClean="0"/>
              <a:t> have an impact in:</a:t>
            </a:r>
          </a:p>
          <a:p>
            <a:r>
              <a:rPr lang="en-US" sz="2400" dirty="0" smtClean="0"/>
              <a:t>Role in Regulation of gene expression </a:t>
            </a:r>
          </a:p>
          <a:p>
            <a:r>
              <a:rPr lang="en-US" sz="2400" dirty="0" smtClean="0"/>
              <a:t>Mutational dynamics of </a:t>
            </a:r>
            <a:r>
              <a:rPr lang="en-IN" sz="2400" dirty="0"/>
              <a:t>STRs </a:t>
            </a:r>
            <a:r>
              <a:rPr lang="en-US" sz="2400" dirty="0" smtClean="0"/>
              <a:t>play a role in human genetic disorders </a:t>
            </a:r>
          </a:p>
          <a:p>
            <a:r>
              <a:rPr lang="en-US" sz="2400" dirty="0" smtClean="0"/>
              <a:t>Cause several human diseases like </a:t>
            </a:r>
            <a:r>
              <a:rPr lang="en-US" sz="2400" i="1" dirty="0" smtClean="0"/>
              <a:t>Cancer, </a:t>
            </a:r>
            <a:r>
              <a:rPr lang="en-GB" sz="2400" dirty="0" smtClean="0"/>
              <a:t>Diabetes, HIV, </a:t>
            </a:r>
            <a:r>
              <a:rPr lang="en-US" sz="2400" dirty="0" err="1" smtClean="0"/>
              <a:t>myotonic</a:t>
            </a:r>
            <a:r>
              <a:rPr lang="en-US" sz="2400" dirty="0" smtClean="0"/>
              <a:t> dystrophy, spinal and bulbar muscular atrophy, </a:t>
            </a:r>
            <a:r>
              <a:rPr lang="en-US" sz="2400" i="1" dirty="0" err="1" smtClean="0"/>
              <a:t>Friedreich’s</a:t>
            </a:r>
            <a:r>
              <a:rPr lang="en-US" sz="2400" dirty="0" smtClean="0"/>
              <a:t> ataxia,</a:t>
            </a:r>
            <a:r>
              <a:rPr lang="en-US" sz="2400" i="1" dirty="0" smtClean="0"/>
              <a:t> Huntington’s </a:t>
            </a:r>
            <a:r>
              <a:rPr lang="en-US" sz="2400" dirty="0" smtClean="0"/>
              <a:t>disease </a:t>
            </a:r>
            <a:r>
              <a:rPr lang="en-GB" sz="2400" dirty="0" smtClean="0"/>
              <a:t>etc.</a:t>
            </a:r>
            <a:endParaRPr lang="en-US" sz="2400" dirty="0" smtClean="0"/>
          </a:p>
          <a:p>
            <a:r>
              <a:rPr lang="en-US" sz="2400" dirty="0" smtClean="0"/>
              <a:t>~ 25% to 30% (3.1 billion base-pairs (3 x 10</a:t>
            </a:r>
            <a:r>
              <a:rPr lang="en-US" sz="2400" baseline="30000" dirty="0" smtClean="0"/>
              <a:t>9</a:t>
            </a:r>
            <a:r>
              <a:rPr lang="en-US" sz="2400" dirty="0" smtClean="0"/>
              <a:t>)) of human genome comprises of repeats</a:t>
            </a:r>
          </a:p>
          <a:p>
            <a:r>
              <a:rPr lang="en-US" sz="2400" dirty="0" smtClean="0"/>
              <a:t>Population genetic analysis – Sickle Cell disease in South </a:t>
            </a:r>
            <a:r>
              <a:rPr lang="en-US" sz="2400" dirty="0" err="1" smtClean="0"/>
              <a:t>Guj</a:t>
            </a:r>
            <a:r>
              <a:rPr lang="en-US" sz="2400" dirty="0" smtClean="0"/>
              <a:t>.</a:t>
            </a:r>
          </a:p>
          <a:p>
            <a:r>
              <a:rPr lang="en-US" sz="2400" dirty="0"/>
              <a:t>Genetic mapping</a:t>
            </a:r>
          </a:p>
          <a:p>
            <a:r>
              <a:rPr lang="en-US" sz="2400" dirty="0" err="1" smtClean="0"/>
              <a:t>Phylogenetics</a:t>
            </a:r>
            <a:r>
              <a:rPr lang="en-US" sz="2400" dirty="0" smtClean="0"/>
              <a:t> – Homo </a:t>
            </a:r>
            <a:r>
              <a:rPr lang="en-US" sz="2400" dirty="0" err="1" smtClean="0"/>
              <a:t>Nadali</a:t>
            </a:r>
            <a:r>
              <a:rPr lang="en-US" sz="2400" dirty="0" smtClean="0"/>
              <a:t>, Homo Sapiens </a:t>
            </a:r>
            <a:r>
              <a:rPr lang="en-US" sz="2400" dirty="0" err="1" smtClean="0"/>
              <a:t>Sapiens</a:t>
            </a:r>
            <a:endParaRPr lang="en-US" sz="2400" dirty="0" smtClean="0"/>
          </a:p>
          <a:p>
            <a:r>
              <a:rPr lang="en-US" sz="2400" dirty="0" smtClean="0"/>
              <a:t>DNA forensics -  Crime Detection</a:t>
            </a:r>
          </a:p>
          <a:p>
            <a:endParaRPr lang="en-US" sz="2400" dirty="0" smtClean="0"/>
          </a:p>
          <a:p>
            <a:endParaRPr lang="en-US" sz="2400" dirty="0" smtClean="0"/>
          </a:p>
        </p:txBody>
      </p:sp>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r>
              <a:rPr lang="en-US" dirty="0" smtClean="0">
                <a:solidFill>
                  <a:schemeClr val="tx1"/>
                </a:solidFill>
              </a:rPr>
              <a:t>Pattern Mining</a:t>
            </a:r>
            <a:endParaRPr lang="en-US" sz="4000" dirty="0">
              <a:solidFill>
                <a:schemeClr val="tx1"/>
              </a:solidFill>
            </a:endParaRPr>
          </a:p>
        </p:txBody>
      </p:sp>
      <p:sp>
        <p:nvSpPr>
          <p:cNvPr id="3" name="Content Placeholder 2"/>
          <p:cNvSpPr>
            <a:spLocks noGrp="1"/>
          </p:cNvSpPr>
          <p:nvPr>
            <p:ph idx="1"/>
          </p:nvPr>
        </p:nvSpPr>
        <p:spPr>
          <a:xfrm>
            <a:off x="0" y="914400"/>
            <a:ext cx="9144000" cy="5943600"/>
          </a:xfrm>
        </p:spPr>
        <p:txBody>
          <a:bodyPr/>
          <a:lstStyle/>
          <a:p>
            <a:endParaRPr lang="en-US" sz="2400" b="1" dirty="0" smtClean="0"/>
          </a:p>
          <a:p>
            <a:r>
              <a:rPr lang="en-US" sz="2400" dirty="0"/>
              <a:t>"Pattern mining" is a data mining method that involves finding existing patterns in data. </a:t>
            </a:r>
            <a:endParaRPr lang="en-US" sz="2400" dirty="0" smtClean="0"/>
          </a:p>
          <a:p>
            <a:r>
              <a:rPr lang="en-US" sz="2400" i="1" dirty="0" smtClean="0"/>
              <a:t>Given </a:t>
            </a:r>
            <a:r>
              <a:rPr lang="en-US" sz="2400" i="1" dirty="0"/>
              <a:t>a database D with transactions T</a:t>
            </a:r>
            <a:r>
              <a:rPr lang="en-US" sz="2400" dirty="0"/>
              <a:t>1 </a:t>
            </a:r>
            <a:r>
              <a:rPr lang="en-US" sz="2400" i="1" dirty="0"/>
              <a:t>. . . TN, determine all patterns P </a:t>
            </a:r>
            <a:r>
              <a:rPr lang="en-US" sz="2400" i="1" dirty="0" smtClean="0"/>
              <a:t>that are </a:t>
            </a:r>
            <a:r>
              <a:rPr lang="en-US" sz="2400" i="1" dirty="0"/>
              <a:t>present in at least a fraction s of the transactions</a:t>
            </a:r>
            <a:endParaRPr lang="en-US" sz="2400" dirty="0" smtClean="0"/>
          </a:p>
          <a:p>
            <a:r>
              <a:rPr lang="en-US" sz="2400" dirty="0"/>
              <a:t>In this context </a:t>
            </a:r>
            <a:r>
              <a:rPr lang="en-US" sz="2400" i="1" dirty="0"/>
              <a:t>patterns</a:t>
            </a:r>
            <a:r>
              <a:rPr lang="en-US" sz="2400" dirty="0"/>
              <a:t> often means </a:t>
            </a:r>
            <a:r>
              <a:rPr lang="en-US" sz="2400" u="sng" dirty="0"/>
              <a:t>association rules</a:t>
            </a:r>
            <a:r>
              <a:rPr lang="en-US" sz="2400" dirty="0"/>
              <a:t>.</a:t>
            </a:r>
            <a:endParaRPr lang="en-US" sz="2400" b="1" dirty="0"/>
          </a:p>
          <a:p>
            <a:r>
              <a:rPr lang="en-US" sz="2400" dirty="0" smtClean="0"/>
              <a:t>The </a:t>
            </a:r>
            <a:r>
              <a:rPr lang="en-US" sz="2400" b="1" dirty="0" smtClean="0"/>
              <a:t>patterns</a:t>
            </a:r>
            <a:r>
              <a:rPr lang="en-US" sz="2400" dirty="0" smtClean="0"/>
              <a:t> generally have the form of </a:t>
            </a:r>
          </a:p>
          <a:p>
            <a:pPr lvl="1"/>
            <a:r>
              <a:rPr lang="en-US" sz="2000" dirty="0" smtClean="0"/>
              <a:t>Sequences (Linear)</a:t>
            </a:r>
          </a:p>
          <a:p>
            <a:pPr lvl="1"/>
            <a:r>
              <a:rPr lang="en-US" sz="2000" dirty="0" smtClean="0"/>
              <a:t>Tree structures</a:t>
            </a:r>
          </a:p>
          <a:p>
            <a:r>
              <a:rPr lang="en-US" sz="2400" dirty="0" smtClean="0"/>
              <a:t>In Genomic DNA sequences, the pattern have a linear form</a:t>
            </a:r>
          </a:p>
          <a:p>
            <a:endParaRPr lang="en-US" sz="2400" dirty="0"/>
          </a:p>
        </p:txBody>
      </p:sp>
      <p:sp>
        <p:nvSpPr>
          <p:cNvPr id="4" name="Slide Number Placeholder 3"/>
          <p:cNvSpPr>
            <a:spLocks noGrp="1"/>
          </p:cNvSpPr>
          <p:nvPr>
            <p:ph type="sldNum" sz="quarter" idx="12"/>
          </p:nvPr>
        </p:nvSpPr>
        <p:spPr/>
        <p:txBody>
          <a:bodyPr/>
          <a:lstStyle/>
          <a:p>
            <a:fld id="{84475971-40DD-40B9-8C4A-C96A69D93A28}" type="slidenum">
              <a:rPr lang="en-US" smtClean="0"/>
              <a:pPr/>
              <a:t>9</a:t>
            </a:fld>
            <a:endParaRPr lang="en-US"/>
          </a:p>
        </p:txBody>
      </p:sp>
    </p:spTree>
    <p:extLst>
      <p:ext uri="{BB962C8B-B14F-4D97-AF65-F5344CB8AC3E}">
        <p14:creationId xmlns:p14="http://schemas.microsoft.com/office/powerpoint/2010/main" val="1427350855"/>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PhD_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PhD_Template</Template>
  <TotalTime>4705</TotalTime>
  <Words>3095</Words>
  <Application>Microsoft Office PowerPoint</Application>
  <PresentationFormat>On-screen Show (4:3)</PresentationFormat>
  <Paragraphs>538</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PhD_Template</vt:lpstr>
      <vt:lpstr>       </vt:lpstr>
      <vt:lpstr>Applying Signal Processing based Algorithms for Recognizing Short Tandem Repeat Regions in  DNA Sequences for  diseases like Alzheimer’s or Cancer</vt:lpstr>
      <vt:lpstr>DNA</vt:lpstr>
      <vt:lpstr>DNA Sequence</vt:lpstr>
      <vt:lpstr>DNA</vt:lpstr>
      <vt:lpstr>Short Tandem Repeats (STRs)</vt:lpstr>
      <vt:lpstr>  Sample of STRs </vt:lpstr>
      <vt:lpstr> Purpose To Identify STRs </vt:lpstr>
      <vt:lpstr>Pattern Mining</vt:lpstr>
      <vt:lpstr>Signal Processing</vt:lpstr>
      <vt:lpstr>Wavelet Transforms (WT)</vt:lpstr>
      <vt:lpstr>Haar Wavelet Transforms</vt:lpstr>
      <vt:lpstr>Haar Wavelet Transform</vt:lpstr>
      <vt:lpstr> Literature Review - STRs </vt:lpstr>
      <vt:lpstr> Proposed Algorithm  Identifying STR Regions </vt:lpstr>
      <vt:lpstr>  Dipole Moments value for Nucleotide Bases  </vt:lpstr>
      <vt:lpstr>  Using WT to Identify STRs </vt:lpstr>
      <vt:lpstr>  Using WT to Identify STRs </vt:lpstr>
      <vt:lpstr>  Using WT to Identify STRs </vt:lpstr>
      <vt:lpstr>Sample of Input Data</vt:lpstr>
      <vt:lpstr> Graphical Output – Short Tandem Repeat Regions </vt:lpstr>
      <vt:lpstr> Graphical Output –  Short Tandem Repeat Regions </vt:lpstr>
      <vt:lpstr>Development Tools &amp; Languages Used</vt:lpstr>
      <vt:lpstr>Alzheimer’s </vt:lpstr>
      <vt:lpstr>Facts about Alzheimer’s</vt:lpstr>
      <vt:lpstr>National / International Status </vt:lpstr>
      <vt:lpstr>Methodology  </vt:lpstr>
      <vt:lpstr>Plan of Work</vt:lpstr>
      <vt:lpstr>Year-Wise Expenditure Estimate</vt:lpstr>
      <vt:lpstr>Conclusion</vt:lpstr>
      <vt:lpstr>List of Publications</vt:lpstr>
      <vt:lpstr>References</vt:lpstr>
      <vt:lpstr>References</vt:lpstr>
      <vt:lpstr>References</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mam</dc:creator>
  <cp:lastModifiedBy>Mamta Padole</cp:lastModifiedBy>
  <cp:revision>1325</cp:revision>
  <dcterms:created xsi:type="dcterms:W3CDTF">2014-04-08T18:31:21Z</dcterms:created>
  <dcterms:modified xsi:type="dcterms:W3CDTF">2016-12-28T15:51:08Z</dcterms:modified>
</cp:coreProperties>
</file>