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85" r:id="rId3"/>
    <p:sldId id="286" r:id="rId4"/>
    <p:sldId id="288" r:id="rId5"/>
    <p:sldId id="293" r:id="rId6"/>
    <p:sldId id="295" r:id="rId7"/>
    <p:sldId id="294" r:id="rId8"/>
    <p:sldId id="289" r:id="rId9"/>
  </p:sldIdLst>
  <p:sldSz cx="9144000" cy="6858000" type="screen4x3"/>
  <p:notesSz cx="7315200" cy="9601200"/>
  <p:defaultTextStyle>
    <a:defPPr>
      <a:defRPr lang="el-GR"/>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ntinos Pariza" initials="VP" lastIdx="0" clrIdx="0">
    <p:extLst>
      <p:ext uri="{19B8F6BF-5375-455C-9EA6-DF929625EA0E}">
        <p15:presenceInfo xmlns:p15="http://schemas.microsoft.com/office/powerpoint/2012/main" userId="Valentinos Pariz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EAEAEA"/>
    <a:srgbClr val="E3E1E1"/>
    <a:srgbClr val="FFDDDD"/>
    <a:srgbClr val="990000"/>
    <a:srgbClr val="DE9400"/>
    <a:srgbClr val="FFCE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0088" autoAdjust="0"/>
  </p:normalViewPr>
  <p:slideViewPr>
    <p:cSldViewPr>
      <p:cViewPr varScale="1">
        <p:scale>
          <a:sx n="62" d="100"/>
          <a:sy n="62" d="100"/>
        </p:scale>
        <p:origin x="1771"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4.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Branch Misses - Branch Instructions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2411014412672104E-2"/>
          <c:y val="0.15828947368421054"/>
          <c:w val="0.89004512593820506"/>
          <c:h val="0.55042374637380853"/>
        </c:manualLayout>
      </c:layout>
      <c:lineChart>
        <c:grouping val="standard"/>
        <c:varyColors val="0"/>
        <c:ser>
          <c:idx val="2"/>
          <c:order val="0"/>
          <c:tx>
            <c:strRef>
              <c:f>'[Meros D_v2.xlsx]Sheet2'!$AU$287</c:f>
              <c:strCache>
                <c:ptCount val="1"/>
                <c:pt idx="0">
                  <c:v>Branch-Instructions:</c:v>
                </c:pt>
              </c:strCache>
            </c:strRef>
          </c:tx>
          <c:spPr>
            <a:ln w="28575" cap="rnd">
              <a:solidFill>
                <a:schemeClr val="accent3"/>
              </a:solidFill>
              <a:round/>
            </a:ln>
            <a:effectLst/>
          </c:spPr>
          <c:marker>
            <c:symbol val="none"/>
          </c:marker>
          <c:val>
            <c:numRef>
              <c:f>'[Meros D_v2.xlsx]Sheet2'!$AU$288:$AU$387</c:f>
              <c:numCache>
                <c:formatCode>0.00</c:formatCode>
                <c:ptCount val="100"/>
                <c:pt idx="0">
                  <c:v>5.8730009384593926E-2</c:v>
                </c:pt>
                <c:pt idx="1">
                  <c:v>5.284713352522101E-2</c:v>
                </c:pt>
                <c:pt idx="2">
                  <c:v>3.1155001946244626E-2</c:v>
                </c:pt>
                <c:pt idx="3">
                  <c:v>0.15537570100218107</c:v>
                </c:pt>
                <c:pt idx="4">
                  <c:v>0.34799652243801332</c:v>
                </c:pt>
                <c:pt idx="5">
                  <c:v>4.5543122017812875E-2</c:v>
                </c:pt>
                <c:pt idx="6">
                  <c:v>7.8541175535235361E-2</c:v>
                </c:pt>
                <c:pt idx="7">
                  <c:v>1.2077888393347111E-3</c:v>
                </c:pt>
                <c:pt idx="8">
                  <c:v>0.2042576960236113</c:v>
                </c:pt>
                <c:pt idx="9">
                  <c:v>0.3369420271501366</c:v>
                </c:pt>
                <c:pt idx="10">
                  <c:v>5.7031085628035688E-2</c:v>
                </c:pt>
                <c:pt idx="11">
                  <c:v>1.7721826478257031E-2</c:v>
                </c:pt>
                <c:pt idx="12">
                  <c:v>2.0184887623490307E-2</c:v>
                </c:pt>
                <c:pt idx="13">
                  <c:v>0.2166398227366608</c:v>
                </c:pt>
                <c:pt idx="14">
                  <c:v>0.35216831119096725</c:v>
                </c:pt>
                <c:pt idx="15">
                  <c:v>5.8168237640531611E-2</c:v>
                </c:pt>
                <c:pt idx="16">
                  <c:v>1.1628940159172188E-3</c:v>
                </c:pt>
                <c:pt idx="17">
                  <c:v>5.7134630152924464E-2</c:v>
                </c:pt>
                <c:pt idx="18">
                  <c:v>0.17156004569293529</c:v>
                </c:pt>
                <c:pt idx="19">
                  <c:v>0.39879268882091867</c:v>
                </c:pt>
                <c:pt idx="20">
                  <c:v>1.5193840642509376E-2</c:v>
                </c:pt>
                <c:pt idx="21">
                  <c:v>2.2794418736739836E-2</c:v>
                </c:pt>
                <c:pt idx="22">
                  <c:v>5.8153964833428315E-2</c:v>
                </c:pt>
                <c:pt idx="23">
                  <c:v>0.14209961591384718</c:v>
                </c:pt>
                <c:pt idx="24">
                  <c:v>0.41410370745374148</c:v>
                </c:pt>
                <c:pt idx="25">
                  <c:v>1.7634469792910197E-3</c:v>
                </c:pt>
                <c:pt idx="26">
                  <c:v>5.3652332506589039E-2</c:v>
                </c:pt>
                <c:pt idx="27">
                  <c:v>4.7896464746269858E-2</c:v>
                </c:pt>
                <c:pt idx="28">
                  <c:v>5.9336943783835285E-2</c:v>
                </c:pt>
                <c:pt idx="29">
                  <c:v>0.32080535091091705</c:v>
                </c:pt>
                <c:pt idx="30">
                  <c:v>0.16864404540966868</c:v>
                </c:pt>
                <c:pt idx="31">
                  <c:v>5.8208914911876131E-2</c:v>
                </c:pt>
                <c:pt idx="32">
                  <c:v>6.6504113911664609E-2</c:v>
                </c:pt>
                <c:pt idx="33">
                  <c:v>1.4593244255072959E-2</c:v>
                </c:pt>
                <c:pt idx="34">
                  <c:v>0.26833337973017968</c:v>
                </c:pt>
                <c:pt idx="35">
                  <c:v>0.27314294047728177</c:v>
                </c:pt>
                <c:pt idx="36">
                  <c:v>4.8973582608212912E-2</c:v>
                </c:pt>
                <c:pt idx="37">
                  <c:v>6.5768555691541913E-2</c:v>
                </c:pt>
                <c:pt idx="38">
                  <c:v>4.9194862855787775E-3</c:v>
                </c:pt>
                <c:pt idx="39">
                  <c:v>0.28426249126632991</c:v>
                </c:pt>
                <c:pt idx="40">
                  <c:v>0.27450157393821861</c:v>
                </c:pt>
                <c:pt idx="41">
                  <c:v>7.8947126851577898E-2</c:v>
                </c:pt>
                <c:pt idx="42">
                  <c:v>2.2445117172741707E-2</c:v>
                </c:pt>
                <c:pt idx="43">
                  <c:v>1.6310017664784435E-2</c:v>
                </c:pt>
                <c:pt idx="44">
                  <c:v>0.19604920794571093</c:v>
                </c:pt>
                <c:pt idx="45">
                  <c:v>0.35889099829448012</c:v>
                </c:pt>
                <c:pt idx="46">
                  <c:v>7.3015943378247281E-2</c:v>
                </c:pt>
                <c:pt idx="47">
                  <c:v>6.4105012353600586E-4</c:v>
                </c:pt>
                <c:pt idx="48">
                  <c:v>5.7427297534634457E-2</c:v>
                </c:pt>
                <c:pt idx="49">
                  <c:v>0.17486491997855358</c:v>
                </c:pt>
                <c:pt idx="50">
                  <c:v>0.37211103802680218</c:v>
                </c:pt>
                <c:pt idx="51">
                  <c:v>1.3972854484541183E-2</c:v>
                </c:pt>
                <c:pt idx="52">
                  <c:v>2.9131063680970046E-2</c:v>
                </c:pt>
                <c:pt idx="53">
                  <c:v>5.3111418737859836E-2</c:v>
                </c:pt>
                <c:pt idx="54">
                  <c:v>0.21973263873366689</c:v>
                </c:pt>
                <c:pt idx="55">
                  <c:v>0.33506138888798259</c:v>
                </c:pt>
                <c:pt idx="56">
                  <c:v>9.7120860297305184E-3</c:v>
                </c:pt>
                <c:pt idx="57">
                  <c:v>5.9295931701050818E-2</c:v>
                </c:pt>
                <c:pt idx="58">
                  <c:v>5.4903874218514753E-2</c:v>
                </c:pt>
                <c:pt idx="59">
                  <c:v>0.14772922249692361</c:v>
                </c:pt>
                <c:pt idx="60">
                  <c:v>0.32869142325048112</c:v>
                </c:pt>
                <c:pt idx="61">
                  <c:v>8.1468843724443726E-2</c:v>
                </c:pt>
                <c:pt idx="62">
                  <c:v>4.7715898673812887E-2</c:v>
                </c:pt>
                <c:pt idx="63">
                  <c:v>5.5124796402134302E-2</c:v>
                </c:pt>
                <c:pt idx="64">
                  <c:v>2.4345061677985072E-2</c:v>
                </c:pt>
                <c:pt idx="65">
                  <c:v>0.41261293039419877</c:v>
                </c:pt>
                <c:pt idx="66">
                  <c:v>9.8702292996282054E-2</c:v>
                </c:pt>
                <c:pt idx="67">
                  <c:v>5.9129341411042133E-2</c:v>
                </c:pt>
                <c:pt idx="68">
                  <c:v>1.4263517761350769E-2</c:v>
                </c:pt>
                <c:pt idx="69">
                  <c:v>5.3118997909456948E-2</c:v>
                </c:pt>
                <c:pt idx="70">
                  <c:v>0.46935894961443914</c:v>
                </c:pt>
                <c:pt idx="71">
                  <c:v>5.0328085575292315E-2</c:v>
                </c:pt>
                <c:pt idx="72">
                  <c:v>3.6237403116869064E-2</c:v>
                </c:pt>
                <c:pt idx="73">
                  <c:v>9.4405967359149651E-3</c:v>
                </c:pt>
                <c:pt idx="74">
                  <c:v>0.12937921442095365</c:v>
                </c:pt>
                <c:pt idx="75">
                  <c:v>0.39574607532715278</c:v>
                </c:pt>
                <c:pt idx="76">
                  <c:v>9.943581209390219E-2</c:v>
                </c:pt>
                <c:pt idx="77">
                  <c:v>3.682479465794245E-3</c:v>
                </c:pt>
                <c:pt idx="78">
                  <c:v>4.7352677704745667E-2</c:v>
                </c:pt>
                <c:pt idx="79">
                  <c:v>8.6201052736448777E-2</c:v>
                </c:pt>
                <c:pt idx="80">
                  <c:v>0.46389638086795704</c:v>
                </c:pt>
                <c:pt idx="81">
                  <c:v>2.0563798997547608E-2</c:v>
                </c:pt>
                <c:pt idx="82">
                  <c:v>1.7521363647786913E-2</c:v>
                </c:pt>
                <c:pt idx="83">
                  <c:v>5.8628320136571002E-2</c:v>
                </c:pt>
                <c:pt idx="84">
                  <c:v>0.13990555476434147</c:v>
                </c:pt>
                <c:pt idx="85">
                  <c:v>0.3993530586547287</c:v>
                </c:pt>
                <c:pt idx="86">
                  <c:v>3.2156043955154125E-3</c:v>
                </c:pt>
                <c:pt idx="87">
                  <c:v>5.7630993689740666E-2</c:v>
                </c:pt>
                <c:pt idx="88">
                  <c:v>5.0081261433876624E-2</c:v>
                </c:pt>
                <c:pt idx="89">
                  <c:v>0.11673813647074525</c:v>
                </c:pt>
                <c:pt idx="90">
                  <c:v>0.32571149676798777</c:v>
                </c:pt>
                <c:pt idx="91">
                  <c:v>0.11600119107126977</c:v>
                </c:pt>
                <c:pt idx="92">
                  <c:v>4.9376707048661678E-2</c:v>
                </c:pt>
                <c:pt idx="93">
                  <c:v>7.3493402072076219E-2</c:v>
                </c:pt>
                <c:pt idx="94">
                  <c:v>3.1618989687035325E-3</c:v>
                </c:pt>
                <c:pt idx="95">
                  <c:v>0.38045984007789313</c:v>
                </c:pt>
                <c:pt idx="96">
                  <c:v>0.15468353360192327</c:v>
                </c:pt>
                <c:pt idx="97">
                  <c:v>5.8203392330118564E-2</c:v>
                </c:pt>
                <c:pt idx="98">
                  <c:v>1.9622320055218117E-2</c:v>
                </c:pt>
                <c:pt idx="99">
                  <c:v>1.9481609968693272E-2</c:v>
                </c:pt>
              </c:numCache>
            </c:numRef>
          </c:val>
          <c:smooth val="0"/>
          <c:extLst>
            <c:ext xmlns:c16="http://schemas.microsoft.com/office/drawing/2014/chart" uri="{C3380CC4-5D6E-409C-BE32-E72D297353CC}">
              <c16:uniqueId val="{00000000-F5E6-4E87-962A-685BD57BD294}"/>
            </c:ext>
          </c:extLst>
        </c:ser>
        <c:ser>
          <c:idx val="3"/>
          <c:order val="1"/>
          <c:tx>
            <c:strRef>
              <c:f>'[Meros D_v2.xlsx]Sheet2'!$AV$287</c:f>
              <c:strCache>
                <c:ptCount val="1"/>
                <c:pt idx="0">
                  <c:v>Branch-Misses:</c:v>
                </c:pt>
              </c:strCache>
            </c:strRef>
          </c:tx>
          <c:spPr>
            <a:ln w="28575" cap="rnd">
              <a:solidFill>
                <a:schemeClr val="accent4"/>
              </a:solidFill>
              <a:round/>
            </a:ln>
            <a:effectLst/>
          </c:spPr>
          <c:marker>
            <c:symbol val="none"/>
          </c:marker>
          <c:val>
            <c:numRef>
              <c:f>'[Meros D_v2.xlsx]Sheet2'!$AV$288:$AV$387</c:f>
              <c:numCache>
                <c:formatCode>0.00</c:formatCode>
                <c:ptCount val="100"/>
                <c:pt idx="0">
                  <c:v>0.10368246885881287</c:v>
                </c:pt>
                <c:pt idx="1">
                  <c:v>8.8734917027833482E-2</c:v>
                </c:pt>
                <c:pt idx="2">
                  <c:v>4.4283778363949908E-2</c:v>
                </c:pt>
                <c:pt idx="3">
                  <c:v>0.23218522047412016</c:v>
                </c:pt>
                <c:pt idx="4">
                  <c:v>0.63330439191977828</c:v>
                </c:pt>
                <c:pt idx="5">
                  <c:v>9.7642748706991717E-2</c:v>
                </c:pt>
                <c:pt idx="6">
                  <c:v>8.3765246192148771E-2</c:v>
                </c:pt>
                <c:pt idx="7">
                  <c:v>1.6013699584896589E-2</c:v>
                </c:pt>
                <c:pt idx="8">
                  <c:v>0.29981122896617873</c:v>
                </c:pt>
                <c:pt idx="9">
                  <c:v>0.62335858648987752</c:v>
                </c:pt>
                <c:pt idx="10">
                  <c:v>9.8438838739595053E-2</c:v>
                </c:pt>
                <c:pt idx="11">
                  <c:v>3.1496994287600645E-2</c:v>
                </c:pt>
                <c:pt idx="12">
                  <c:v>4.8365339035248159E-2</c:v>
                </c:pt>
                <c:pt idx="13">
                  <c:v>0.3508804677865936</c:v>
                </c:pt>
                <c:pt idx="14">
                  <c:v>0.65536602084931095</c:v>
                </c:pt>
                <c:pt idx="15">
                  <c:v>9.7415260635350359E-2</c:v>
                </c:pt>
                <c:pt idx="16">
                  <c:v>7.0975385071418067E-4</c:v>
                </c:pt>
                <c:pt idx="17">
                  <c:v>9.6118944645194535E-2</c:v>
                </c:pt>
                <c:pt idx="18">
                  <c:v>0.23355590628123185</c:v>
                </c:pt>
                <c:pt idx="19">
                  <c:v>0.70882860579129026</c:v>
                </c:pt>
                <c:pt idx="20">
                  <c:v>3.7392466523000746E-2</c:v>
                </c:pt>
                <c:pt idx="21">
                  <c:v>5.3532841461002886E-2</c:v>
                </c:pt>
                <c:pt idx="22">
                  <c:v>8.1966050161374329E-2</c:v>
                </c:pt>
                <c:pt idx="23">
                  <c:v>0.21044914532382783</c:v>
                </c:pt>
                <c:pt idx="24">
                  <c:v>0.75633622852974158</c:v>
                </c:pt>
                <c:pt idx="25">
                  <c:v>7.942877665035035E-3</c:v>
                </c:pt>
                <c:pt idx="26">
                  <c:v>8.0181259914891806E-2</c:v>
                </c:pt>
                <c:pt idx="27">
                  <c:v>6.7431023690347897E-2</c:v>
                </c:pt>
                <c:pt idx="28">
                  <c:v>0.11270906328472174</c:v>
                </c:pt>
                <c:pt idx="29">
                  <c:v>0.54042614063150929</c:v>
                </c:pt>
                <c:pt idx="30">
                  <c:v>0.31480539565725729</c:v>
                </c:pt>
                <c:pt idx="31">
                  <c:v>8.2698023458732353E-2</c:v>
                </c:pt>
                <c:pt idx="32">
                  <c:v>7.9835309396626628E-2</c:v>
                </c:pt>
                <c:pt idx="33">
                  <c:v>4.0404666935475071E-2</c:v>
                </c:pt>
                <c:pt idx="34">
                  <c:v>0.43837025330336804</c:v>
                </c:pt>
                <c:pt idx="35">
                  <c:v>0.50288587468912394</c:v>
                </c:pt>
                <c:pt idx="36">
                  <c:v>6.3876745471526261E-2</c:v>
                </c:pt>
                <c:pt idx="37">
                  <c:v>8.6787199944378779E-2</c:v>
                </c:pt>
                <c:pt idx="38">
                  <c:v>1.6486894623749966E-3</c:v>
                </c:pt>
                <c:pt idx="39">
                  <c:v>0.47638290479274387</c:v>
                </c:pt>
                <c:pt idx="40">
                  <c:v>0.51546185246879239</c:v>
                </c:pt>
                <c:pt idx="41">
                  <c:v>0.10300008897108896</c:v>
                </c:pt>
                <c:pt idx="42">
                  <c:v>2.8688839574710787E-2</c:v>
                </c:pt>
                <c:pt idx="43">
                  <c:v>4.3014639500976656E-2</c:v>
                </c:pt>
                <c:pt idx="44">
                  <c:v>0.31232280773991417</c:v>
                </c:pt>
                <c:pt idx="45">
                  <c:v>0.66936067696684731</c:v>
                </c:pt>
                <c:pt idx="46">
                  <c:v>9.7898044705083648E-2</c:v>
                </c:pt>
                <c:pt idx="47">
                  <c:v>2.4065107691335877E-3</c:v>
                </c:pt>
                <c:pt idx="48">
                  <c:v>9.6992500832717807E-2</c:v>
                </c:pt>
                <c:pt idx="49">
                  <c:v>0.23630876475347509</c:v>
                </c:pt>
                <c:pt idx="50">
                  <c:v>0.68634334417212706</c:v>
                </c:pt>
                <c:pt idx="51">
                  <c:v>4.1288601947868826E-2</c:v>
                </c:pt>
                <c:pt idx="52">
                  <c:v>5.061744923156717E-2</c:v>
                </c:pt>
                <c:pt idx="53">
                  <c:v>8.9161087054710111E-2</c:v>
                </c:pt>
                <c:pt idx="54">
                  <c:v>0.29132425571115117</c:v>
                </c:pt>
                <c:pt idx="55">
                  <c:v>0.61951670243030033</c:v>
                </c:pt>
                <c:pt idx="56">
                  <c:v>1.7047240740788703E-2</c:v>
                </c:pt>
                <c:pt idx="57">
                  <c:v>9.0158368314087758E-2</c:v>
                </c:pt>
                <c:pt idx="58">
                  <c:v>0.10977472457315413</c:v>
                </c:pt>
                <c:pt idx="59">
                  <c:v>0.16889999216604407</c:v>
                </c:pt>
                <c:pt idx="60">
                  <c:v>0.62816544204281566</c:v>
                </c:pt>
                <c:pt idx="61">
                  <c:v>0.12642677754148399</c:v>
                </c:pt>
                <c:pt idx="62">
                  <c:v>8.5090292589564756E-2</c:v>
                </c:pt>
                <c:pt idx="63">
                  <c:v>9.5851489301180273E-2</c:v>
                </c:pt>
                <c:pt idx="64">
                  <c:v>4.5223148004934453E-2</c:v>
                </c:pt>
                <c:pt idx="65">
                  <c:v>0.72170315913331606</c:v>
                </c:pt>
                <c:pt idx="66">
                  <c:v>0.15936624739262728</c:v>
                </c:pt>
                <c:pt idx="67">
                  <c:v>8.4044497284984268E-2</c:v>
                </c:pt>
                <c:pt idx="68">
                  <c:v>3.8727392176235408E-2</c:v>
                </c:pt>
                <c:pt idx="69">
                  <c:v>9.127521348814692E-2</c:v>
                </c:pt>
                <c:pt idx="70">
                  <c:v>0.83079531716576693</c:v>
                </c:pt>
                <c:pt idx="71">
                  <c:v>7.6184471246390856E-2</c:v>
                </c:pt>
                <c:pt idx="72">
                  <c:v>5.7332918144664978E-2</c:v>
                </c:pt>
                <c:pt idx="73">
                  <c:v>1.6644807452311054E-2</c:v>
                </c:pt>
                <c:pt idx="74">
                  <c:v>0.21141906548317257</c:v>
                </c:pt>
                <c:pt idx="75">
                  <c:v>0.74152729905631987</c:v>
                </c:pt>
                <c:pt idx="76">
                  <c:v>0.1335169645036601</c:v>
                </c:pt>
                <c:pt idx="77">
                  <c:v>2.2050626791832496E-2</c:v>
                </c:pt>
                <c:pt idx="78">
                  <c:v>6.450783894737265E-2</c:v>
                </c:pt>
                <c:pt idx="79">
                  <c:v>0.13862348778106556</c:v>
                </c:pt>
                <c:pt idx="80">
                  <c:v>0.80660812001286497</c:v>
                </c:pt>
                <c:pt idx="81">
                  <c:v>2.3475956498522809E-2</c:v>
                </c:pt>
                <c:pt idx="82">
                  <c:v>4.6209212962135898E-2</c:v>
                </c:pt>
                <c:pt idx="83">
                  <c:v>8.476439729421624E-2</c:v>
                </c:pt>
                <c:pt idx="84">
                  <c:v>0.20577946312171824</c:v>
                </c:pt>
                <c:pt idx="85">
                  <c:v>0.73086105507590393</c:v>
                </c:pt>
                <c:pt idx="86">
                  <c:v>1.7340550770425693E-3</c:v>
                </c:pt>
                <c:pt idx="87">
                  <c:v>0.10165981646438201</c:v>
                </c:pt>
                <c:pt idx="88">
                  <c:v>6.8101550424927923E-2</c:v>
                </c:pt>
                <c:pt idx="89">
                  <c:v>0.15162327182465812</c:v>
                </c:pt>
                <c:pt idx="90">
                  <c:v>0.59175788744245583</c:v>
                </c:pt>
                <c:pt idx="91">
                  <c:v>0.19338966452981526</c:v>
                </c:pt>
                <c:pt idx="92">
                  <c:v>9.7361099890047598E-2</c:v>
                </c:pt>
                <c:pt idx="93">
                  <c:v>8.5004485736391119E-2</c:v>
                </c:pt>
                <c:pt idx="94">
                  <c:v>2.3711760720761237E-2</c:v>
                </c:pt>
                <c:pt idx="95">
                  <c:v>0.6412630015235985</c:v>
                </c:pt>
                <c:pt idx="96">
                  <c:v>0.25691853093107009</c:v>
                </c:pt>
                <c:pt idx="97">
                  <c:v>0.10522731227793808</c:v>
                </c:pt>
                <c:pt idx="98">
                  <c:v>2.9116548195610263E-2</c:v>
                </c:pt>
                <c:pt idx="99">
                  <c:v>4.6831736936351294E-2</c:v>
                </c:pt>
              </c:numCache>
            </c:numRef>
          </c:val>
          <c:smooth val="0"/>
          <c:extLst>
            <c:ext xmlns:c16="http://schemas.microsoft.com/office/drawing/2014/chart" uri="{C3380CC4-5D6E-409C-BE32-E72D297353CC}">
              <c16:uniqueId val="{00000001-F5E6-4E87-962A-685BD57BD294}"/>
            </c:ext>
          </c:extLst>
        </c:ser>
        <c:ser>
          <c:idx val="0"/>
          <c:order val="2"/>
          <c:tx>
            <c:strRef>
              <c:f>'[Meros D_v2.xlsx]Sheet2'!$AS$287</c:f>
              <c:strCache>
                <c:ptCount val="1"/>
                <c:pt idx="0">
                  <c:v>IPC:</c:v>
                </c:pt>
              </c:strCache>
            </c:strRef>
          </c:tx>
          <c:spPr>
            <a:ln w="28575" cap="rnd">
              <a:solidFill>
                <a:schemeClr val="accent1"/>
              </a:solidFill>
              <a:round/>
            </a:ln>
            <a:effectLst/>
          </c:spPr>
          <c:marker>
            <c:symbol val="none"/>
          </c:marker>
          <c:val>
            <c:numRef>
              <c:f>'[Meros D_v2.xlsx]Sheet2'!$AS$288:$AS$387</c:f>
              <c:numCache>
                <c:formatCode>0.00</c:formatCode>
                <c:ptCount val="100"/>
                <c:pt idx="0">
                  <c:v>0.12470023980815348</c:v>
                </c:pt>
                <c:pt idx="1">
                  <c:v>8.8729016786570775E-2</c:v>
                </c:pt>
                <c:pt idx="2">
                  <c:v>0.13189448441247009</c:v>
                </c:pt>
                <c:pt idx="3">
                  <c:v>0.11270983213429261</c:v>
                </c:pt>
                <c:pt idx="4">
                  <c:v>0.16067146282973618</c:v>
                </c:pt>
                <c:pt idx="5">
                  <c:v>8.6330935251798635E-2</c:v>
                </c:pt>
                <c:pt idx="6">
                  <c:v>0.12949640287769784</c:v>
                </c:pt>
                <c:pt idx="7">
                  <c:v>0.105515587529976</c:v>
                </c:pt>
                <c:pt idx="8">
                  <c:v>0.13908872901678659</c:v>
                </c:pt>
                <c:pt idx="9">
                  <c:v>0.14628297362110321</c:v>
                </c:pt>
                <c:pt idx="10">
                  <c:v>9.5923261390887374E-2</c:v>
                </c:pt>
                <c:pt idx="11">
                  <c:v>0.12470023980815348</c:v>
                </c:pt>
                <c:pt idx="12">
                  <c:v>8.6330935251798635E-2</c:v>
                </c:pt>
                <c:pt idx="13">
                  <c:v>0.12470023980815348</c:v>
                </c:pt>
                <c:pt idx="14">
                  <c:v>9.8321342925659513E-2</c:v>
                </c:pt>
                <c:pt idx="15">
                  <c:v>0.11510791366906474</c:v>
                </c:pt>
                <c:pt idx="16">
                  <c:v>0.105515587529976</c:v>
                </c:pt>
                <c:pt idx="17">
                  <c:v>0.12470023980815348</c:v>
                </c:pt>
                <c:pt idx="18">
                  <c:v>0.10311750599520388</c:v>
                </c:pt>
                <c:pt idx="19">
                  <c:v>0.12949640287769784</c:v>
                </c:pt>
                <c:pt idx="20">
                  <c:v>9.5923261390887374E-2</c:v>
                </c:pt>
                <c:pt idx="21">
                  <c:v>9.8321342925659513E-2</c:v>
                </c:pt>
                <c:pt idx="22">
                  <c:v>9.3525179856115137E-2</c:v>
                </c:pt>
                <c:pt idx="23">
                  <c:v>7.6738609112709896E-2</c:v>
                </c:pt>
                <c:pt idx="24">
                  <c:v>0.12949640287769784</c:v>
                </c:pt>
                <c:pt idx="25">
                  <c:v>7.434052757793766E-2</c:v>
                </c:pt>
                <c:pt idx="26">
                  <c:v>9.8321342925659513E-2</c:v>
                </c:pt>
                <c:pt idx="27">
                  <c:v>8.8729016786570775E-2</c:v>
                </c:pt>
                <c:pt idx="28">
                  <c:v>0.11510791366906474</c:v>
                </c:pt>
                <c:pt idx="29">
                  <c:v>0.12470023980815348</c:v>
                </c:pt>
                <c:pt idx="30">
                  <c:v>0.12709832134292573</c:v>
                </c:pt>
                <c:pt idx="31">
                  <c:v>0.10791366906474825</c:v>
                </c:pt>
                <c:pt idx="32">
                  <c:v>0.10071942446043164</c:v>
                </c:pt>
                <c:pt idx="33">
                  <c:v>8.1534772182254273E-2</c:v>
                </c:pt>
                <c:pt idx="34">
                  <c:v>0.10791366906474825</c:v>
                </c:pt>
                <c:pt idx="35">
                  <c:v>0.12709832134292573</c:v>
                </c:pt>
                <c:pt idx="36">
                  <c:v>8.6330935251798635E-2</c:v>
                </c:pt>
                <c:pt idx="37">
                  <c:v>0.11510791366906474</c:v>
                </c:pt>
                <c:pt idx="38">
                  <c:v>0.105515587529976</c:v>
                </c:pt>
                <c:pt idx="39">
                  <c:v>0.14148681055155882</c:v>
                </c:pt>
                <c:pt idx="40">
                  <c:v>8.6330935251798635E-2</c:v>
                </c:pt>
                <c:pt idx="41">
                  <c:v>0</c:v>
                </c:pt>
                <c:pt idx="42">
                  <c:v>9.1127098321343011E-2</c:v>
                </c:pt>
                <c:pt idx="43">
                  <c:v>0.11270983213429261</c:v>
                </c:pt>
                <c:pt idx="44">
                  <c:v>0.12709832134292573</c:v>
                </c:pt>
                <c:pt idx="45">
                  <c:v>0.12470023980815348</c:v>
                </c:pt>
                <c:pt idx="46">
                  <c:v>0.11990407673860912</c:v>
                </c:pt>
                <c:pt idx="47">
                  <c:v>0.10791366906474825</c:v>
                </c:pt>
                <c:pt idx="48">
                  <c:v>0.12709832134292573</c:v>
                </c:pt>
                <c:pt idx="49">
                  <c:v>0.10311750599520388</c:v>
                </c:pt>
                <c:pt idx="50">
                  <c:v>0.14868105515587532</c:v>
                </c:pt>
                <c:pt idx="51">
                  <c:v>0.11270983213429261</c:v>
                </c:pt>
                <c:pt idx="52">
                  <c:v>0.12230215827338135</c:v>
                </c:pt>
                <c:pt idx="53">
                  <c:v>0.10071942446043164</c:v>
                </c:pt>
                <c:pt idx="54">
                  <c:v>0.12230215827338135</c:v>
                </c:pt>
                <c:pt idx="55">
                  <c:v>0.14148681055155882</c:v>
                </c:pt>
                <c:pt idx="56">
                  <c:v>0.11270983213429261</c:v>
                </c:pt>
                <c:pt idx="57">
                  <c:v>0.12470023980815348</c:v>
                </c:pt>
                <c:pt idx="58">
                  <c:v>8.8729016786570775E-2</c:v>
                </c:pt>
                <c:pt idx="59">
                  <c:v>0.13189448441247009</c:v>
                </c:pt>
                <c:pt idx="60">
                  <c:v>0.13429256594724223</c:v>
                </c:pt>
                <c:pt idx="61">
                  <c:v>0.13429256594724223</c:v>
                </c:pt>
                <c:pt idx="62">
                  <c:v>9.1127098321343011E-2</c:v>
                </c:pt>
                <c:pt idx="63">
                  <c:v>0.12709832134292573</c:v>
                </c:pt>
                <c:pt idx="64">
                  <c:v>0.105515587529976</c:v>
                </c:pt>
                <c:pt idx="65">
                  <c:v>0.15827338129496407</c:v>
                </c:pt>
                <c:pt idx="66">
                  <c:v>0.11750599520383698</c:v>
                </c:pt>
                <c:pt idx="67">
                  <c:v>0.10791366906474825</c:v>
                </c:pt>
                <c:pt idx="68">
                  <c:v>0.11510791366906474</c:v>
                </c:pt>
                <c:pt idx="69">
                  <c:v>0.11990407673860912</c:v>
                </c:pt>
                <c:pt idx="70">
                  <c:v>0.15587529976019193</c:v>
                </c:pt>
                <c:pt idx="71">
                  <c:v>9.5923261390887374E-2</c:v>
                </c:pt>
                <c:pt idx="72">
                  <c:v>0.12470023980815348</c:v>
                </c:pt>
                <c:pt idx="73">
                  <c:v>0.11031175059952038</c:v>
                </c:pt>
                <c:pt idx="74">
                  <c:v>0.12709832134292573</c:v>
                </c:pt>
                <c:pt idx="75">
                  <c:v>0.11750599520383698</c:v>
                </c:pt>
                <c:pt idx="76">
                  <c:v>0.12709832134292573</c:v>
                </c:pt>
                <c:pt idx="77">
                  <c:v>0.105515587529976</c:v>
                </c:pt>
                <c:pt idx="78">
                  <c:v>0.12949640287769784</c:v>
                </c:pt>
                <c:pt idx="79">
                  <c:v>9.1127098321343011E-2</c:v>
                </c:pt>
                <c:pt idx="80">
                  <c:v>0.14868105515587532</c:v>
                </c:pt>
                <c:pt idx="81">
                  <c:v>0.12470023980815348</c:v>
                </c:pt>
                <c:pt idx="82">
                  <c:v>0.11510791366906474</c:v>
                </c:pt>
                <c:pt idx="83">
                  <c:v>0.11270983213429261</c:v>
                </c:pt>
                <c:pt idx="84">
                  <c:v>0.105515587529976</c:v>
                </c:pt>
                <c:pt idx="85">
                  <c:v>0.14628297362110321</c:v>
                </c:pt>
                <c:pt idx="86">
                  <c:v>0.11031175059952038</c:v>
                </c:pt>
                <c:pt idx="87">
                  <c:v>0.12470023980815348</c:v>
                </c:pt>
                <c:pt idx="88">
                  <c:v>9.5923261390887374E-2</c:v>
                </c:pt>
                <c:pt idx="89">
                  <c:v>0.12470023980815348</c:v>
                </c:pt>
                <c:pt idx="90">
                  <c:v>0.13189448441247009</c:v>
                </c:pt>
                <c:pt idx="91">
                  <c:v>0.13669064748201445</c:v>
                </c:pt>
                <c:pt idx="92">
                  <c:v>9.1127098321343011E-2</c:v>
                </c:pt>
                <c:pt idx="93">
                  <c:v>0.12230215827338135</c:v>
                </c:pt>
                <c:pt idx="94">
                  <c:v>0.10311750599520388</c:v>
                </c:pt>
                <c:pt idx="95">
                  <c:v>0.14868105515587532</c:v>
                </c:pt>
                <c:pt idx="96">
                  <c:v>0.13189448441247009</c:v>
                </c:pt>
                <c:pt idx="97">
                  <c:v>9.1127098321343011E-2</c:v>
                </c:pt>
                <c:pt idx="98">
                  <c:v>0.12230215827338135</c:v>
                </c:pt>
                <c:pt idx="99">
                  <c:v>0.11031175059952038</c:v>
                </c:pt>
              </c:numCache>
            </c:numRef>
          </c:val>
          <c:smooth val="0"/>
          <c:extLst>
            <c:ext xmlns:c16="http://schemas.microsoft.com/office/drawing/2014/chart" uri="{C3380CC4-5D6E-409C-BE32-E72D297353CC}">
              <c16:uniqueId val="{00000002-F5E6-4E87-962A-685BD57BD294}"/>
            </c:ext>
          </c:extLst>
        </c:ser>
        <c:dLbls>
          <c:showLegendKey val="0"/>
          <c:showVal val="0"/>
          <c:showCatName val="0"/>
          <c:showSerName val="0"/>
          <c:showPercent val="0"/>
          <c:showBubbleSize val="0"/>
        </c:dLbls>
        <c:smooth val="0"/>
        <c:axId val="1573303663"/>
        <c:axId val="1463134191"/>
      </c:lineChart>
      <c:catAx>
        <c:axId val="15733036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kern="1200" baseline="0">
                    <a:solidFill>
                      <a:srgbClr val="595959"/>
                    </a:solidFill>
                    <a:effectLst/>
                  </a:rPr>
                  <a:t>Time from 100sec to 200sec</a:t>
                </a:r>
                <a:endParaRPr lang="en-US">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3134191"/>
        <c:crosses val="autoZero"/>
        <c:auto val="1"/>
        <c:lblAlgn val="ctr"/>
        <c:lblOffset val="100"/>
        <c:noMultiLvlLbl val="0"/>
      </c:catAx>
      <c:valAx>
        <c:axId val="14631341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Normalization of (Statistic * 1000) / Instructions</a:t>
                </a:r>
                <a:endParaRPr lang="en-US" sz="1000" b="1">
                  <a:effectLst/>
                </a:endParaRPr>
              </a:p>
            </c:rich>
          </c:tx>
          <c:layout>
            <c:manualLayout>
              <c:xMode val="edge"/>
              <c:yMode val="edge"/>
              <c:x val="8.6368530856719816E-3"/>
              <c:y val="0.1029784806728704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3303663"/>
        <c:crosses val="autoZero"/>
        <c:crossBetween val="between"/>
      </c:valAx>
      <c:spPr>
        <a:noFill/>
        <a:ln>
          <a:noFill/>
        </a:ln>
        <a:effectLst/>
      </c:spPr>
    </c:plotArea>
    <c:legend>
      <c:legendPos val="b"/>
      <c:layout>
        <c:manualLayout>
          <c:xMode val="edge"/>
          <c:yMode val="edge"/>
          <c:x val="0.34143378459271545"/>
          <c:y val="0.8733547451305429"/>
          <c:w val="0.37853593958649906"/>
          <c:h val="7.401367592208868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baseline="0" dirty="0" err="1">
                <a:effectLst/>
              </a:rPr>
              <a:t>dTLB</a:t>
            </a:r>
            <a:r>
              <a:rPr lang="en-US" sz="1400" b="0" i="0" baseline="0" dirty="0">
                <a:effectLst/>
              </a:rPr>
              <a:t> Loads - </a:t>
            </a:r>
            <a:r>
              <a:rPr lang="en-US" sz="1400" b="0" i="0" baseline="0" dirty="0" err="1">
                <a:effectLst/>
              </a:rPr>
              <a:t>dTLB</a:t>
            </a:r>
            <a:r>
              <a:rPr lang="en-US" sz="1400" b="0" i="0" baseline="0" dirty="0">
                <a:effectLst/>
              </a:rPr>
              <a:t> Load Misses</a:t>
            </a:r>
            <a:endParaRPr lang="en-US" sz="14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US" sz="1400" b="0" i="0" baseline="0" dirty="0">
                <a:effectLst/>
              </a:rPr>
              <a:t> - L1 </a:t>
            </a:r>
            <a:r>
              <a:rPr lang="en-US" sz="1400" b="0" i="0" baseline="0" dirty="0" err="1">
                <a:effectLst/>
              </a:rPr>
              <a:t>dCache</a:t>
            </a:r>
            <a:r>
              <a:rPr lang="en-US" sz="1400" b="0" i="0" baseline="0" dirty="0">
                <a:effectLst/>
              </a:rPr>
              <a:t> Loads</a:t>
            </a:r>
            <a:endParaRPr lang="en-US" sz="1400"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lineChart>
        <c:grouping val="standard"/>
        <c:varyColors val="0"/>
        <c:ser>
          <c:idx val="4"/>
          <c:order val="0"/>
          <c:tx>
            <c:strRef>
              <c:f>'[Meros D_v2.xlsx]Sheet2'!$AW$287</c:f>
              <c:strCache>
                <c:ptCount val="1"/>
                <c:pt idx="0">
                  <c:v>L1-dcache-loads</c:v>
                </c:pt>
              </c:strCache>
            </c:strRef>
          </c:tx>
          <c:spPr>
            <a:ln w="28575" cap="rnd">
              <a:solidFill>
                <a:schemeClr val="accent5">
                  <a:lumMod val="50000"/>
                </a:schemeClr>
              </a:solidFill>
              <a:round/>
            </a:ln>
            <a:effectLst/>
          </c:spPr>
          <c:marker>
            <c:symbol val="none"/>
          </c:marker>
          <c:val>
            <c:numRef>
              <c:f>'[Meros D_v2.xlsx]Sheet2'!$AW$288:$AW$387</c:f>
              <c:numCache>
                <c:formatCode>0.00</c:formatCode>
                <c:ptCount val="100"/>
                <c:pt idx="0">
                  <c:v>0.19797386812768175</c:v>
                </c:pt>
                <c:pt idx="1">
                  <c:v>0.22238211856014611</c:v>
                </c:pt>
                <c:pt idx="2">
                  <c:v>0.21319941576211743</c:v>
                </c:pt>
                <c:pt idx="3">
                  <c:v>0.14019963244413328</c:v>
                </c:pt>
                <c:pt idx="4">
                  <c:v>2.8188396019927172E-2</c:v>
                </c:pt>
                <c:pt idx="5">
                  <c:v>0.22468181728628273</c:v>
                </c:pt>
                <c:pt idx="6">
                  <c:v>0.22115870094711304</c:v>
                </c:pt>
                <c:pt idx="7">
                  <c:v>0.15582411188160536</c:v>
                </c:pt>
                <c:pt idx="8">
                  <c:v>0.15541357397266048</c:v>
                </c:pt>
                <c:pt idx="9">
                  <c:v>7.0292074429356685E-2</c:v>
                </c:pt>
                <c:pt idx="10">
                  <c:v>0.214290820365133</c:v>
                </c:pt>
                <c:pt idx="11">
                  <c:v>0.19500867407774933</c:v>
                </c:pt>
                <c:pt idx="12">
                  <c:v>0.17271142354401992</c:v>
                </c:pt>
                <c:pt idx="13">
                  <c:v>0.16779004926703386</c:v>
                </c:pt>
                <c:pt idx="14">
                  <c:v>4.6207916895348783E-2</c:v>
                </c:pt>
                <c:pt idx="15">
                  <c:v>0.22055907753192464</c:v>
                </c:pt>
                <c:pt idx="16">
                  <c:v>0.155069638332095</c:v>
                </c:pt>
                <c:pt idx="17">
                  <c:v>0.19744191550435763</c:v>
                </c:pt>
                <c:pt idx="18">
                  <c:v>0.19583168264243889</c:v>
                </c:pt>
                <c:pt idx="19">
                  <c:v>3.0877060872646883E-2</c:v>
                </c:pt>
                <c:pt idx="20">
                  <c:v>0.19250840146076603</c:v>
                </c:pt>
                <c:pt idx="21">
                  <c:v>0.18078630475941102</c:v>
                </c:pt>
                <c:pt idx="22">
                  <c:v>0.22590269988587131</c:v>
                </c:pt>
                <c:pt idx="23">
                  <c:v>0.19181314333372418</c:v>
                </c:pt>
                <c:pt idx="24">
                  <c:v>3.1533506524998055E-2</c:v>
                </c:pt>
                <c:pt idx="25">
                  <c:v>0.1445188702108843</c:v>
                </c:pt>
                <c:pt idx="26">
                  <c:v>0.19870693884513274</c:v>
                </c:pt>
                <c:pt idx="27">
                  <c:v>0.22011362036010856</c:v>
                </c:pt>
                <c:pt idx="28">
                  <c:v>0.22965925356238226</c:v>
                </c:pt>
                <c:pt idx="29">
                  <c:v>3.782161481741779E-2</c:v>
                </c:pt>
                <c:pt idx="30">
                  <c:v>0.11499409056413715</c:v>
                </c:pt>
                <c:pt idx="31">
                  <c:v>0.22187067001795402</c:v>
                </c:pt>
                <c:pt idx="32">
                  <c:v>0.22228172495416526</c:v>
                </c:pt>
                <c:pt idx="33">
                  <c:v>0.18479596713546129</c:v>
                </c:pt>
                <c:pt idx="34">
                  <c:v>0.10250250067001911</c:v>
                </c:pt>
                <c:pt idx="35">
                  <c:v>8.2710723209153236E-2</c:v>
                </c:pt>
                <c:pt idx="36">
                  <c:v>0.22773037954641454</c:v>
                </c:pt>
                <c:pt idx="37">
                  <c:v>0.22155546034325546</c:v>
                </c:pt>
                <c:pt idx="38">
                  <c:v>0.16479359742548619</c:v>
                </c:pt>
                <c:pt idx="39">
                  <c:v>0.10238483706756214</c:v>
                </c:pt>
                <c:pt idx="40">
                  <c:v>0.10078251855148716</c:v>
                </c:pt>
                <c:pt idx="41">
                  <c:v>0.20178491838724907</c:v>
                </c:pt>
                <c:pt idx="42">
                  <c:v>0.20987748380624796</c:v>
                </c:pt>
                <c:pt idx="43">
                  <c:v>0.17353503875890039</c:v>
                </c:pt>
                <c:pt idx="44">
                  <c:v>0.17709573116938609</c:v>
                </c:pt>
                <c:pt idx="45">
                  <c:v>3.5446843820032062E-2</c:v>
                </c:pt>
                <c:pt idx="46">
                  <c:v>0.22764921866071039</c:v>
                </c:pt>
                <c:pt idx="47">
                  <c:v>0.15279123616612686</c:v>
                </c:pt>
                <c:pt idx="48">
                  <c:v>0.20185995198288068</c:v>
                </c:pt>
                <c:pt idx="49">
                  <c:v>0.20025425144165038</c:v>
                </c:pt>
                <c:pt idx="50">
                  <c:v>4.4712196845041213E-2</c:v>
                </c:pt>
                <c:pt idx="51">
                  <c:v>0.18790744901972242</c:v>
                </c:pt>
                <c:pt idx="52">
                  <c:v>0.18072905820889065</c:v>
                </c:pt>
                <c:pt idx="53">
                  <c:v>0.22541568602132142</c:v>
                </c:pt>
                <c:pt idx="54">
                  <c:v>0.17611149236469034</c:v>
                </c:pt>
                <c:pt idx="55">
                  <c:v>4.6852737331111768E-2</c:v>
                </c:pt>
                <c:pt idx="56">
                  <c:v>0.16977547002125426</c:v>
                </c:pt>
                <c:pt idx="57">
                  <c:v>0.20859025081013746</c:v>
                </c:pt>
                <c:pt idx="58">
                  <c:v>0.21593313250395457</c:v>
                </c:pt>
                <c:pt idx="59">
                  <c:v>0.18362785480639132</c:v>
                </c:pt>
                <c:pt idx="60">
                  <c:v>2.0360053519132026E-3</c:v>
                </c:pt>
                <c:pt idx="61">
                  <c:v>0.18608645401853655</c:v>
                </c:pt>
                <c:pt idx="62">
                  <c:v>0.22434541604729905</c:v>
                </c:pt>
                <c:pt idx="63">
                  <c:v>0.22559613609557269</c:v>
                </c:pt>
                <c:pt idx="64">
                  <c:v>0.14741415899483687</c:v>
                </c:pt>
                <c:pt idx="65">
                  <c:v>3.2992326688131818E-2</c:v>
                </c:pt>
                <c:pt idx="66">
                  <c:v>0.19959077226817129</c:v>
                </c:pt>
                <c:pt idx="67">
                  <c:v>0.2175361075802289</c:v>
                </c:pt>
                <c:pt idx="68">
                  <c:v>0.18267777471331592</c:v>
                </c:pt>
                <c:pt idx="69">
                  <c:v>0.17661552522882301</c:v>
                </c:pt>
                <c:pt idx="70">
                  <c:v>1.5144073007384981E-2</c:v>
                </c:pt>
                <c:pt idx="71">
                  <c:v>0.22485862200900245</c:v>
                </c:pt>
                <c:pt idx="72">
                  <c:v>0.21345597821171935</c:v>
                </c:pt>
                <c:pt idx="73">
                  <c:v>0.17295340113155483</c:v>
                </c:pt>
                <c:pt idx="74">
                  <c:v>0.18354359373942747</c:v>
                </c:pt>
                <c:pt idx="75">
                  <c:v>3.6272846128298619E-2</c:v>
                </c:pt>
                <c:pt idx="76">
                  <c:v>0.21218462743264729</c:v>
                </c:pt>
                <c:pt idx="77">
                  <c:v>0.16494483116414316</c:v>
                </c:pt>
                <c:pt idx="78">
                  <c:v>0.19468587510523991</c:v>
                </c:pt>
                <c:pt idx="79">
                  <c:v>0.2161366606982692</c:v>
                </c:pt>
                <c:pt idx="80">
                  <c:v>1.6482367221989539E-2</c:v>
                </c:pt>
                <c:pt idx="81">
                  <c:v>0.1992590741990686</c:v>
                </c:pt>
                <c:pt idx="82">
                  <c:v>0.17267422041844141</c:v>
                </c:pt>
                <c:pt idx="83">
                  <c:v>0.2201048919988072</c:v>
                </c:pt>
                <c:pt idx="84">
                  <c:v>0.19778878835818936</c:v>
                </c:pt>
                <c:pt idx="85">
                  <c:v>4.1984032090004009E-2</c:v>
                </c:pt>
                <c:pt idx="86">
                  <c:v>0.16036732048702421</c:v>
                </c:pt>
                <c:pt idx="87">
                  <c:v>0.19489647204320956</c:v>
                </c:pt>
                <c:pt idx="88">
                  <c:v>0.22570034038536949</c:v>
                </c:pt>
                <c:pt idx="89">
                  <c:v>0.20870620467730369</c:v>
                </c:pt>
                <c:pt idx="90">
                  <c:v>1.9523829833896868E-2</c:v>
                </c:pt>
                <c:pt idx="91">
                  <c:v>0.14894213742974163</c:v>
                </c:pt>
                <c:pt idx="92">
                  <c:v>0.22771019266369227</c:v>
                </c:pt>
                <c:pt idx="93">
                  <c:v>0.2243225498772573</c:v>
                </c:pt>
                <c:pt idx="94">
                  <c:v>0.16396162448624368</c:v>
                </c:pt>
                <c:pt idx="95">
                  <c:v>5.5962012272913746E-2</c:v>
                </c:pt>
                <c:pt idx="96">
                  <c:v>0.16659301140808822</c:v>
                </c:pt>
                <c:pt idx="97">
                  <c:v>0.21512092348568301</c:v>
                </c:pt>
                <c:pt idx="98">
                  <c:v>0.20109341390282801</c:v>
                </c:pt>
                <c:pt idx="99">
                  <c:v>0.17584104726595956</c:v>
                </c:pt>
              </c:numCache>
            </c:numRef>
          </c:val>
          <c:smooth val="0"/>
          <c:extLst>
            <c:ext xmlns:c16="http://schemas.microsoft.com/office/drawing/2014/chart" uri="{C3380CC4-5D6E-409C-BE32-E72D297353CC}">
              <c16:uniqueId val="{00000000-964F-41E9-8D00-5840B60B1F3E}"/>
            </c:ext>
          </c:extLst>
        </c:ser>
        <c:ser>
          <c:idx val="6"/>
          <c:order val="1"/>
          <c:tx>
            <c:strRef>
              <c:f>'[Meros D_v2.xlsx]Sheet2'!$AY$287</c:f>
              <c:strCache>
                <c:ptCount val="1"/>
                <c:pt idx="0">
                  <c:v> dTLB-loads:</c:v>
                </c:pt>
              </c:strCache>
            </c:strRef>
          </c:tx>
          <c:spPr>
            <a:ln w="25400" cap="rnd">
              <a:solidFill>
                <a:schemeClr val="accent6"/>
              </a:solidFill>
              <a:round/>
            </a:ln>
            <a:effectLst/>
          </c:spPr>
          <c:marker>
            <c:symbol val="none"/>
          </c:marker>
          <c:val>
            <c:numRef>
              <c:f>'[Meros D_v2.xlsx]Sheet2'!$AY$288:$AY$387</c:f>
              <c:numCache>
                <c:formatCode>0.00</c:formatCode>
                <c:ptCount val="100"/>
                <c:pt idx="0">
                  <c:v>0.19992258251709516</c:v>
                </c:pt>
                <c:pt idx="1">
                  <c:v>0.22650666809340816</c:v>
                </c:pt>
                <c:pt idx="2">
                  <c:v>0.20671891924963612</c:v>
                </c:pt>
                <c:pt idx="3">
                  <c:v>0.13894475466169873</c:v>
                </c:pt>
                <c:pt idx="4">
                  <c:v>3.5415453698660879E-2</c:v>
                </c:pt>
                <c:pt idx="5">
                  <c:v>0.22269313836064109</c:v>
                </c:pt>
                <c:pt idx="6">
                  <c:v>0.23159105789826662</c:v>
                </c:pt>
                <c:pt idx="7">
                  <c:v>0.15810812229845764</c:v>
                </c:pt>
                <c:pt idx="8">
                  <c:v>0.15618673176797496</c:v>
                </c:pt>
                <c:pt idx="9">
                  <c:v>6.6189919172848707E-2</c:v>
                </c:pt>
                <c:pt idx="10">
                  <c:v>0.21423083400776885</c:v>
                </c:pt>
                <c:pt idx="11">
                  <c:v>0.19644061402886834</c:v>
                </c:pt>
                <c:pt idx="12">
                  <c:v>0.17658084040382865</c:v>
                </c:pt>
                <c:pt idx="13">
                  <c:v>0.17214910666628433</c:v>
                </c:pt>
                <c:pt idx="14">
                  <c:v>3.6548299450512155E-2</c:v>
                </c:pt>
                <c:pt idx="15">
                  <c:v>0.2286410567923535</c:v>
                </c:pt>
                <c:pt idx="16">
                  <c:v>0.15127966639351176</c:v>
                </c:pt>
                <c:pt idx="17">
                  <c:v>0.20017975584133924</c:v>
                </c:pt>
                <c:pt idx="18">
                  <c:v>0.20592044402023668</c:v>
                </c:pt>
                <c:pt idx="19">
                  <c:v>3.862039158478308E-2</c:v>
                </c:pt>
                <c:pt idx="20">
                  <c:v>0.1800962698178509</c:v>
                </c:pt>
                <c:pt idx="21">
                  <c:v>0.18182599061523799</c:v>
                </c:pt>
                <c:pt idx="22">
                  <c:v>0.22257948196759975</c:v>
                </c:pt>
                <c:pt idx="23">
                  <c:v>0.19622535726266421</c:v>
                </c:pt>
                <c:pt idx="24">
                  <c:v>3.1517886402673619E-2</c:v>
                </c:pt>
                <c:pt idx="25">
                  <c:v>0.15240482843818448</c:v>
                </c:pt>
                <c:pt idx="26">
                  <c:v>0.20294211202127765</c:v>
                </c:pt>
                <c:pt idx="27">
                  <c:v>0.22741047239592943</c:v>
                </c:pt>
                <c:pt idx="28">
                  <c:v>0.22310325681595289</c:v>
                </c:pt>
                <c:pt idx="29">
                  <c:v>4.1763333475043941E-2</c:v>
                </c:pt>
                <c:pt idx="30">
                  <c:v>0.11958509350008875</c:v>
                </c:pt>
                <c:pt idx="31">
                  <c:v>0.22592190617570229</c:v>
                </c:pt>
                <c:pt idx="32">
                  <c:v>0.2202573789193856</c:v>
                </c:pt>
                <c:pt idx="33">
                  <c:v>0.18990214569241462</c:v>
                </c:pt>
                <c:pt idx="34">
                  <c:v>9.5679572394977735E-2</c:v>
                </c:pt>
                <c:pt idx="35">
                  <c:v>7.9445205731992416E-2</c:v>
                </c:pt>
                <c:pt idx="36">
                  <c:v>0.22390350841977288</c:v>
                </c:pt>
                <c:pt idx="37">
                  <c:v>0.22207056312723669</c:v>
                </c:pt>
                <c:pt idx="38">
                  <c:v>0.1666359625562592</c:v>
                </c:pt>
                <c:pt idx="39">
                  <c:v>0.10227033344592379</c:v>
                </c:pt>
                <c:pt idx="40">
                  <c:v>0.10153284925263145</c:v>
                </c:pt>
                <c:pt idx="41">
                  <c:v>0.22124463046234263</c:v>
                </c:pt>
                <c:pt idx="42">
                  <c:v>0.20328966189646783</c:v>
                </c:pt>
                <c:pt idx="43">
                  <c:v>0.1703871255276507</c:v>
                </c:pt>
                <c:pt idx="44">
                  <c:v>0.18507051705416394</c:v>
                </c:pt>
                <c:pt idx="45">
                  <c:v>3.7169487283765248E-2</c:v>
                </c:pt>
                <c:pt idx="46">
                  <c:v>0.22923477994195515</c:v>
                </c:pt>
                <c:pt idx="47">
                  <c:v>0.16014722033317913</c:v>
                </c:pt>
                <c:pt idx="48">
                  <c:v>0.19759660107564384</c:v>
                </c:pt>
                <c:pt idx="49">
                  <c:v>0.19477670804031219</c:v>
                </c:pt>
                <c:pt idx="50">
                  <c:v>3.7668842895112166E-2</c:v>
                </c:pt>
                <c:pt idx="51">
                  <c:v>0.18944836715822611</c:v>
                </c:pt>
                <c:pt idx="52">
                  <c:v>0.18546420667948649</c:v>
                </c:pt>
                <c:pt idx="53">
                  <c:v>0.21978560150537199</c:v>
                </c:pt>
                <c:pt idx="54">
                  <c:v>0.18227630630437155</c:v>
                </c:pt>
                <c:pt idx="55">
                  <c:v>4.6821198240197245E-2</c:v>
                </c:pt>
                <c:pt idx="56">
                  <c:v>0.17369592260513708</c:v>
                </c:pt>
                <c:pt idx="57">
                  <c:v>0.21088228241467225</c:v>
                </c:pt>
                <c:pt idx="58">
                  <c:v>0.21502446547045617</c:v>
                </c:pt>
                <c:pt idx="59">
                  <c:v>0.19447499281603409</c:v>
                </c:pt>
                <c:pt idx="60">
                  <c:v>1.6663139110923439E-3</c:v>
                </c:pt>
                <c:pt idx="61">
                  <c:v>0.18789056268930773</c:v>
                </c:pt>
                <c:pt idx="62">
                  <c:v>0.22885429240881391</c:v>
                </c:pt>
                <c:pt idx="63">
                  <c:v>0.22801213207536086</c:v>
                </c:pt>
                <c:pt idx="64">
                  <c:v>0.14292458227538984</c:v>
                </c:pt>
                <c:pt idx="65">
                  <c:v>3.282238679728651E-2</c:v>
                </c:pt>
                <c:pt idx="66">
                  <c:v>0.20005702179718024</c:v>
                </c:pt>
                <c:pt idx="67">
                  <c:v>0.21845154502132785</c:v>
                </c:pt>
                <c:pt idx="68">
                  <c:v>0.18404221935447346</c:v>
                </c:pt>
                <c:pt idx="69">
                  <c:v>0.17825278060740729</c:v>
                </c:pt>
                <c:pt idx="70">
                  <c:v>1.9062385211726571E-2</c:v>
                </c:pt>
                <c:pt idx="71">
                  <c:v>0.22583578224072648</c:v>
                </c:pt>
                <c:pt idx="72">
                  <c:v>0.21571981648052035</c:v>
                </c:pt>
                <c:pt idx="73">
                  <c:v>0.16401448976114799</c:v>
                </c:pt>
                <c:pt idx="74">
                  <c:v>0.19085418195616288</c:v>
                </c:pt>
                <c:pt idx="75">
                  <c:v>3.5054129666399494E-2</c:v>
                </c:pt>
                <c:pt idx="76">
                  <c:v>0.2135365670892827</c:v>
                </c:pt>
                <c:pt idx="77">
                  <c:v>0.15579920031280267</c:v>
                </c:pt>
                <c:pt idx="78">
                  <c:v>0.20202202287126136</c:v>
                </c:pt>
                <c:pt idx="79">
                  <c:v>0.20816405150831691</c:v>
                </c:pt>
                <c:pt idx="80">
                  <c:v>2.0233503757965027E-2</c:v>
                </c:pt>
                <c:pt idx="81">
                  <c:v>0.20162349543567767</c:v>
                </c:pt>
                <c:pt idx="82">
                  <c:v>0.17506948315970727</c:v>
                </c:pt>
                <c:pt idx="83">
                  <c:v>0.22607853070208761</c:v>
                </c:pt>
                <c:pt idx="84">
                  <c:v>0.19948276117849492</c:v>
                </c:pt>
                <c:pt idx="85">
                  <c:v>3.7631069548656096E-2</c:v>
                </c:pt>
                <c:pt idx="86">
                  <c:v>0.16362776985551461</c:v>
                </c:pt>
                <c:pt idx="87">
                  <c:v>0.1972908162514137</c:v>
                </c:pt>
                <c:pt idx="88">
                  <c:v>0.22341780876915204</c:v>
                </c:pt>
                <c:pt idx="89">
                  <c:v>0.20461782688905655</c:v>
                </c:pt>
                <c:pt idx="90">
                  <c:v>2.1684629943445811E-2</c:v>
                </c:pt>
                <c:pt idx="91">
                  <c:v>0.15874892002600988</c:v>
                </c:pt>
                <c:pt idx="92">
                  <c:v>0.22029592847805632</c:v>
                </c:pt>
                <c:pt idx="93">
                  <c:v>0.22559478578180811</c:v>
                </c:pt>
                <c:pt idx="94">
                  <c:v>0.1559935183734612</c:v>
                </c:pt>
                <c:pt idx="95">
                  <c:v>5.5455114410768815E-2</c:v>
                </c:pt>
                <c:pt idx="96">
                  <c:v>0.17017221338890764</c:v>
                </c:pt>
                <c:pt idx="97">
                  <c:v>0.21182087655183759</c:v>
                </c:pt>
                <c:pt idx="98">
                  <c:v>0.20125162931311763</c:v>
                </c:pt>
                <c:pt idx="99">
                  <c:v>0.17617430296190598</c:v>
                </c:pt>
              </c:numCache>
            </c:numRef>
          </c:val>
          <c:smooth val="0"/>
          <c:extLst>
            <c:ext xmlns:c16="http://schemas.microsoft.com/office/drawing/2014/chart" uri="{C3380CC4-5D6E-409C-BE32-E72D297353CC}">
              <c16:uniqueId val="{00000001-964F-41E9-8D00-5840B60B1F3E}"/>
            </c:ext>
          </c:extLst>
        </c:ser>
        <c:ser>
          <c:idx val="7"/>
          <c:order val="2"/>
          <c:tx>
            <c:strRef>
              <c:f>'[Meros D_v2.xlsx]Sheet2'!$AZ$287</c:f>
              <c:strCache>
                <c:ptCount val="1"/>
                <c:pt idx="0">
                  <c:v>dTLB-load-misses:</c:v>
                </c:pt>
              </c:strCache>
            </c:strRef>
          </c:tx>
          <c:spPr>
            <a:ln w="28575" cap="rnd">
              <a:solidFill>
                <a:schemeClr val="accent3"/>
              </a:solidFill>
              <a:round/>
            </a:ln>
            <a:effectLst/>
          </c:spPr>
          <c:marker>
            <c:symbol val="none"/>
          </c:marker>
          <c:val>
            <c:numRef>
              <c:f>'[Meros D_v2.xlsx]Sheet2'!$AZ$288:$AZ$387</c:f>
              <c:numCache>
                <c:formatCode>0.00</c:formatCode>
                <c:ptCount val="100"/>
                <c:pt idx="0">
                  <c:v>0.66715889892007363</c:v>
                </c:pt>
                <c:pt idx="1">
                  <c:v>0.53684030350088097</c:v>
                </c:pt>
                <c:pt idx="2">
                  <c:v>0.36770140087747438</c:v>
                </c:pt>
                <c:pt idx="3">
                  <c:v>0.3519094729935866</c:v>
                </c:pt>
                <c:pt idx="4">
                  <c:v>0.20417955106772631</c:v>
                </c:pt>
                <c:pt idx="5">
                  <c:v>0.70555056916063175</c:v>
                </c:pt>
                <c:pt idx="6">
                  <c:v>0.45498650686943726</c:v>
                </c:pt>
                <c:pt idx="7">
                  <c:v>0.49262921228423001</c:v>
                </c:pt>
                <c:pt idx="8">
                  <c:v>0.364842889590695</c:v>
                </c:pt>
                <c:pt idx="9">
                  <c:v>0.24099345172376507</c:v>
                </c:pt>
                <c:pt idx="10">
                  <c:v>0.75565231822614665</c:v>
                </c:pt>
                <c:pt idx="11">
                  <c:v>0.35319090128593567</c:v>
                </c:pt>
                <c:pt idx="12">
                  <c:v>0.45501920711769861</c:v>
                </c:pt>
                <c:pt idx="13">
                  <c:v>0.37573325316181755</c:v>
                </c:pt>
                <c:pt idx="14">
                  <c:v>0.47573453971408075</c:v>
                </c:pt>
                <c:pt idx="15">
                  <c:v>0.50145841385284617</c:v>
                </c:pt>
                <c:pt idx="16">
                  <c:v>0.55547524671608106</c:v>
                </c:pt>
                <c:pt idx="17">
                  <c:v>0.48264477159915403</c:v>
                </c:pt>
                <c:pt idx="18">
                  <c:v>0.61300745399108036</c:v>
                </c:pt>
                <c:pt idx="19">
                  <c:v>0.20447989900195049</c:v>
                </c:pt>
                <c:pt idx="20">
                  <c:v>0.40407070821106056</c:v>
                </c:pt>
                <c:pt idx="21">
                  <c:v>0.56572927385819094</c:v>
                </c:pt>
                <c:pt idx="22">
                  <c:v>0.83265587881488257</c:v>
                </c:pt>
                <c:pt idx="23">
                  <c:v>0.66001470643893967</c:v>
                </c:pt>
                <c:pt idx="24">
                  <c:v>0.16894653689950193</c:v>
                </c:pt>
                <c:pt idx="25">
                  <c:v>0.6143257726617638</c:v>
                </c:pt>
                <c:pt idx="26">
                  <c:v>0.49578326716736332</c:v>
                </c:pt>
                <c:pt idx="27">
                  <c:v>0.76136601908751556</c:v>
                </c:pt>
                <c:pt idx="28">
                  <c:v>0.67320106381959677</c:v>
                </c:pt>
                <c:pt idx="29">
                  <c:v>0.16589264459878938</c:v>
                </c:pt>
                <c:pt idx="30">
                  <c:v>0.30430871396517184</c:v>
                </c:pt>
                <c:pt idx="31">
                  <c:v>0.55933524837094961</c:v>
                </c:pt>
                <c:pt idx="32">
                  <c:v>0.64504239010808384</c:v>
                </c:pt>
                <c:pt idx="33">
                  <c:v>0.50439253400874762</c:v>
                </c:pt>
                <c:pt idx="34">
                  <c:v>0.64619499043114936</c:v>
                </c:pt>
                <c:pt idx="35">
                  <c:v>0.52758109229196548</c:v>
                </c:pt>
                <c:pt idx="36">
                  <c:v>0.56739561939531535</c:v>
                </c:pt>
                <c:pt idx="37">
                  <c:v>0.68621293053698662</c:v>
                </c:pt>
                <c:pt idx="38">
                  <c:v>0.43340522711480034</c:v>
                </c:pt>
                <c:pt idx="39">
                  <c:v>0.31735922447331477</c:v>
                </c:pt>
                <c:pt idx="40">
                  <c:v>0.36014800587253049</c:v>
                </c:pt>
                <c:pt idx="41">
                  <c:v>0.76402681147336127</c:v>
                </c:pt>
                <c:pt idx="42">
                  <c:v>0.52830058428311355</c:v>
                </c:pt>
                <c:pt idx="43">
                  <c:v>0.53572004274803653</c:v>
                </c:pt>
                <c:pt idx="44">
                  <c:v>0.38756927758378346</c:v>
                </c:pt>
                <c:pt idx="45">
                  <c:v>0.22351271560979782</c:v>
                </c:pt>
                <c:pt idx="46">
                  <c:v>0.49728308115012193</c:v>
                </c:pt>
                <c:pt idx="47">
                  <c:v>0.58100411906213678</c:v>
                </c:pt>
                <c:pt idx="48">
                  <c:v>0.59481399166719395</c:v>
                </c:pt>
                <c:pt idx="49">
                  <c:v>0.52528845202639984</c:v>
                </c:pt>
                <c:pt idx="50">
                  <c:v>0.18771062948857992</c:v>
                </c:pt>
                <c:pt idx="51">
                  <c:v>0.47003224012186767</c:v>
                </c:pt>
                <c:pt idx="52">
                  <c:v>0.36220471132164717</c:v>
                </c:pt>
                <c:pt idx="53">
                  <c:v>0.56956563679758643</c:v>
                </c:pt>
                <c:pt idx="54">
                  <c:v>0.42538078424292619</c:v>
                </c:pt>
                <c:pt idx="55">
                  <c:v>0.17851588366012638</c:v>
                </c:pt>
                <c:pt idx="56">
                  <c:v>0.39560150970364999</c:v>
                </c:pt>
                <c:pt idx="57">
                  <c:v>0.1997561862281346</c:v>
                </c:pt>
                <c:pt idx="58">
                  <c:v>0.44436384233126786</c:v>
                </c:pt>
                <c:pt idx="59">
                  <c:v>0.13097800139079033</c:v>
                </c:pt>
                <c:pt idx="60">
                  <c:v>4.0014788923999386E-2</c:v>
                </c:pt>
                <c:pt idx="61">
                  <c:v>0.16264317532886322</c:v>
                </c:pt>
                <c:pt idx="62">
                  <c:v>0.43022071801957656</c:v>
                </c:pt>
                <c:pt idx="63">
                  <c:v>0.19830000569760486</c:v>
                </c:pt>
                <c:pt idx="64">
                  <c:v>0.12808577958015055</c:v>
                </c:pt>
                <c:pt idx="65">
                  <c:v>4.4473360626103443E-2</c:v>
                </c:pt>
                <c:pt idx="66">
                  <c:v>0.16830872585819459</c:v>
                </c:pt>
                <c:pt idx="67">
                  <c:v>0.17250885114729753</c:v>
                </c:pt>
                <c:pt idx="68">
                  <c:v>0.13500378506275929</c:v>
                </c:pt>
                <c:pt idx="69">
                  <c:v>0.17187044828846557</c:v>
                </c:pt>
                <c:pt idx="70">
                  <c:v>6.7489805512818773E-2</c:v>
                </c:pt>
                <c:pt idx="71">
                  <c:v>0.43496337535701657</c:v>
                </c:pt>
                <c:pt idx="72">
                  <c:v>0.15026612089750635</c:v>
                </c:pt>
                <c:pt idx="73">
                  <c:v>0.13341147045746815</c:v>
                </c:pt>
                <c:pt idx="74">
                  <c:v>0.18804007910304468</c:v>
                </c:pt>
                <c:pt idx="75">
                  <c:v>4.4653057657323345E-2</c:v>
                </c:pt>
                <c:pt idx="76">
                  <c:v>0.14986223182961517</c:v>
                </c:pt>
                <c:pt idx="77">
                  <c:v>0.10988790930009909</c:v>
                </c:pt>
                <c:pt idx="78">
                  <c:v>0.14393468046748892</c:v>
                </c:pt>
                <c:pt idx="79">
                  <c:v>0.38682843875280437</c:v>
                </c:pt>
                <c:pt idx="80">
                  <c:v>3.6578775515089021E-2</c:v>
                </c:pt>
                <c:pt idx="81">
                  <c:v>9.3944487469445878E-2</c:v>
                </c:pt>
                <c:pt idx="82">
                  <c:v>0.14184528052222189</c:v>
                </c:pt>
                <c:pt idx="83">
                  <c:v>0.18743902952238181</c:v>
                </c:pt>
                <c:pt idx="84">
                  <c:v>0.2539753567608487</c:v>
                </c:pt>
                <c:pt idx="85">
                  <c:v>3.8511719773816386E-2</c:v>
                </c:pt>
                <c:pt idx="86">
                  <c:v>0.17188470884439533</c:v>
                </c:pt>
                <c:pt idx="87">
                  <c:v>0.15739126767150374</c:v>
                </c:pt>
                <c:pt idx="88">
                  <c:v>0.15877926164557365</c:v>
                </c:pt>
                <c:pt idx="89">
                  <c:v>0.15097692596562717</c:v>
                </c:pt>
                <c:pt idx="90">
                  <c:v>2.2296100855927533E-2</c:v>
                </c:pt>
                <c:pt idx="91">
                  <c:v>9.4080906941175782E-2</c:v>
                </c:pt>
                <c:pt idx="92">
                  <c:v>0.23577863700079355</c:v>
                </c:pt>
                <c:pt idx="93">
                  <c:v>0.15357446470285546</c:v>
                </c:pt>
                <c:pt idx="94">
                  <c:v>9.4781442892015802E-2</c:v>
                </c:pt>
                <c:pt idx="95">
                  <c:v>5.6354980792593663E-2</c:v>
                </c:pt>
                <c:pt idx="96">
                  <c:v>0.10271393279604685</c:v>
                </c:pt>
                <c:pt idx="97">
                  <c:v>0.12718082473325085</c:v>
                </c:pt>
                <c:pt idx="98">
                  <c:v>5.5794388217281783E-2</c:v>
                </c:pt>
                <c:pt idx="99">
                  <c:v>8.7638552015744345E-2</c:v>
                </c:pt>
              </c:numCache>
            </c:numRef>
          </c:val>
          <c:smooth val="0"/>
          <c:extLst>
            <c:ext xmlns:c16="http://schemas.microsoft.com/office/drawing/2014/chart" uri="{C3380CC4-5D6E-409C-BE32-E72D297353CC}">
              <c16:uniqueId val="{00000002-964F-41E9-8D00-5840B60B1F3E}"/>
            </c:ext>
          </c:extLst>
        </c:ser>
        <c:ser>
          <c:idx val="0"/>
          <c:order val="3"/>
          <c:tx>
            <c:strRef>
              <c:f>'[Meros D_v2.xlsx]Sheet2'!$AS$287</c:f>
              <c:strCache>
                <c:ptCount val="1"/>
                <c:pt idx="0">
                  <c:v>IPC:</c:v>
                </c:pt>
              </c:strCache>
            </c:strRef>
          </c:tx>
          <c:spPr>
            <a:ln w="38100" cap="rnd">
              <a:solidFill>
                <a:schemeClr val="accent1"/>
              </a:solidFill>
              <a:round/>
            </a:ln>
            <a:effectLst/>
          </c:spPr>
          <c:marker>
            <c:symbol val="none"/>
          </c:marker>
          <c:val>
            <c:numRef>
              <c:f>'[Meros D_v2.xlsx]Sheet2'!$AS$288:$AS$387</c:f>
              <c:numCache>
                <c:formatCode>0.00</c:formatCode>
                <c:ptCount val="100"/>
                <c:pt idx="0">
                  <c:v>0.12470023980815348</c:v>
                </c:pt>
                <c:pt idx="1">
                  <c:v>8.8729016786570775E-2</c:v>
                </c:pt>
                <c:pt idx="2">
                  <c:v>0.13189448441247009</c:v>
                </c:pt>
                <c:pt idx="3">
                  <c:v>0.11270983213429261</c:v>
                </c:pt>
                <c:pt idx="4">
                  <c:v>0.16067146282973618</c:v>
                </c:pt>
                <c:pt idx="5">
                  <c:v>8.6330935251798635E-2</c:v>
                </c:pt>
                <c:pt idx="6">
                  <c:v>0.12949640287769784</c:v>
                </c:pt>
                <c:pt idx="7">
                  <c:v>0.105515587529976</c:v>
                </c:pt>
                <c:pt idx="8">
                  <c:v>0.13908872901678659</c:v>
                </c:pt>
                <c:pt idx="9">
                  <c:v>0.14628297362110321</c:v>
                </c:pt>
                <c:pt idx="10">
                  <c:v>9.5923261390887374E-2</c:v>
                </c:pt>
                <c:pt idx="11">
                  <c:v>0.12470023980815348</c:v>
                </c:pt>
                <c:pt idx="12">
                  <c:v>8.6330935251798635E-2</c:v>
                </c:pt>
                <c:pt idx="13">
                  <c:v>0.12470023980815348</c:v>
                </c:pt>
                <c:pt idx="14">
                  <c:v>9.8321342925659513E-2</c:v>
                </c:pt>
                <c:pt idx="15">
                  <c:v>0.11510791366906474</c:v>
                </c:pt>
                <c:pt idx="16">
                  <c:v>0.105515587529976</c:v>
                </c:pt>
                <c:pt idx="17">
                  <c:v>0.12470023980815348</c:v>
                </c:pt>
                <c:pt idx="18">
                  <c:v>0.10311750599520388</c:v>
                </c:pt>
                <c:pt idx="19">
                  <c:v>0.12949640287769784</c:v>
                </c:pt>
                <c:pt idx="20">
                  <c:v>9.5923261390887374E-2</c:v>
                </c:pt>
                <c:pt idx="21">
                  <c:v>9.8321342925659513E-2</c:v>
                </c:pt>
                <c:pt idx="22">
                  <c:v>9.3525179856115137E-2</c:v>
                </c:pt>
                <c:pt idx="23">
                  <c:v>7.6738609112709896E-2</c:v>
                </c:pt>
                <c:pt idx="24">
                  <c:v>0.12949640287769784</c:v>
                </c:pt>
                <c:pt idx="25">
                  <c:v>7.434052757793766E-2</c:v>
                </c:pt>
                <c:pt idx="26">
                  <c:v>9.8321342925659513E-2</c:v>
                </c:pt>
                <c:pt idx="27">
                  <c:v>8.8729016786570775E-2</c:v>
                </c:pt>
                <c:pt idx="28">
                  <c:v>0.11510791366906474</c:v>
                </c:pt>
                <c:pt idx="29">
                  <c:v>0.12470023980815348</c:v>
                </c:pt>
                <c:pt idx="30">
                  <c:v>0.12709832134292573</c:v>
                </c:pt>
                <c:pt idx="31">
                  <c:v>0.10791366906474825</c:v>
                </c:pt>
                <c:pt idx="32">
                  <c:v>0.10071942446043164</c:v>
                </c:pt>
                <c:pt idx="33">
                  <c:v>8.1534772182254273E-2</c:v>
                </c:pt>
                <c:pt idx="34">
                  <c:v>0.10791366906474825</c:v>
                </c:pt>
                <c:pt idx="35">
                  <c:v>0.12709832134292573</c:v>
                </c:pt>
                <c:pt idx="36">
                  <c:v>8.6330935251798635E-2</c:v>
                </c:pt>
                <c:pt idx="37">
                  <c:v>0.11510791366906474</c:v>
                </c:pt>
                <c:pt idx="38">
                  <c:v>0.105515587529976</c:v>
                </c:pt>
                <c:pt idx="39">
                  <c:v>0.14148681055155882</c:v>
                </c:pt>
                <c:pt idx="40">
                  <c:v>8.6330935251798635E-2</c:v>
                </c:pt>
                <c:pt idx="41">
                  <c:v>0</c:v>
                </c:pt>
                <c:pt idx="42">
                  <c:v>9.1127098321343011E-2</c:v>
                </c:pt>
                <c:pt idx="43">
                  <c:v>0.11270983213429261</c:v>
                </c:pt>
                <c:pt idx="44">
                  <c:v>0.12709832134292573</c:v>
                </c:pt>
                <c:pt idx="45">
                  <c:v>0.12470023980815348</c:v>
                </c:pt>
                <c:pt idx="46">
                  <c:v>0.11990407673860912</c:v>
                </c:pt>
                <c:pt idx="47">
                  <c:v>0.10791366906474825</c:v>
                </c:pt>
                <c:pt idx="48">
                  <c:v>0.12709832134292573</c:v>
                </c:pt>
                <c:pt idx="49">
                  <c:v>0.10311750599520388</c:v>
                </c:pt>
                <c:pt idx="50">
                  <c:v>0.14868105515587532</c:v>
                </c:pt>
                <c:pt idx="51">
                  <c:v>0.11270983213429261</c:v>
                </c:pt>
                <c:pt idx="52">
                  <c:v>0.12230215827338135</c:v>
                </c:pt>
                <c:pt idx="53">
                  <c:v>0.10071942446043164</c:v>
                </c:pt>
                <c:pt idx="54">
                  <c:v>0.12230215827338135</c:v>
                </c:pt>
                <c:pt idx="55">
                  <c:v>0.14148681055155882</c:v>
                </c:pt>
                <c:pt idx="56">
                  <c:v>0.11270983213429261</c:v>
                </c:pt>
                <c:pt idx="57">
                  <c:v>0.12470023980815348</c:v>
                </c:pt>
                <c:pt idx="58">
                  <c:v>8.8729016786570775E-2</c:v>
                </c:pt>
                <c:pt idx="59">
                  <c:v>0.13189448441247009</c:v>
                </c:pt>
                <c:pt idx="60">
                  <c:v>0.13429256594724223</c:v>
                </c:pt>
                <c:pt idx="61">
                  <c:v>0.13429256594724223</c:v>
                </c:pt>
                <c:pt idx="62">
                  <c:v>9.1127098321343011E-2</c:v>
                </c:pt>
                <c:pt idx="63">
                  <c:v>0.12709832134292573</c:v>
                </c:pt>
                <c:pt idx="64">
                  <c:v>0.105515587529976</c:v>
                </c:pt>
                <c:pt idx="65">
                  <c:v>0.15827338129496407</c:v>
                </c:pt>
                <c:pt idx="66">
                  <c:v>0.11750599520383698</c:v>
                </c:pt>
                <c:pt idx="67">
                  <c:v>0.10791366906474825</c:v>
                </c:pt>
                <c:pt idx="68">
                  <c:v>0.11510791366906474</c:v>
                </c:pt>
                <c:pt idx="69">
                  <c:v>0.11990407673860912</c:v>
                </c:pt>
                <c:pt idx="70">
                  <c:v>0.15587529976019193</c:v>
                </c:pt>
                <c:pt idx="71">
                  <c:v>9.5923261390887374E-2</c:v>
                </c:pt>
                <c:pt idx="72">
                  <c:v>0.12470023980815348</c:v>
                </c:pt>
                <c:pt idx="73">
                  <c:v>0.11031175059952038</c:v>
                </c:pt>
                <c:pt idx="74">
                  <c:v>0.12709832134292573</c:v>
                </c:pt>
                <c:pt idx="75">
                  <c:v>0.11750599520383698</c:v>
                </c:pt>
                <c:pt idx="76">
                  <c:v>0.12709832134292573</c:v>
                </c:pt>
                <c:pt idx="77">
                  <c:v>0.105515587529976</c:v>
                </c:pt>
                <c:pt idx="78">
                  <c:v>0.12949640287769784</c:v>
                </c:pt>
                <c:pt idx="79">
                  <c:v>9.1127098321343011E-2</c:v>
                </c:pt>
                <c:pt idx="80">
                  <c:v>0.14868105515587532</c:v>
                </c:pt>
                <c:pt idx="81">
                  <c:v>0.12470023980815348</c:v>
                </c:pt>
                <c:pt idx="82">
                  <c:v>0.11510791366906474</c:v>
                </c:pt>
                <c:pt idx="83">
                  <c:v>0.11270983213429261</c:v>
                </c:pt>
                <c:pt idx="84">
                  <c:v>0.105515587529976</c:v>
                </c:pt>
                <c:pt idx="85">
                  <c:v>0.14628297362110321</c:v>
                </c:pt>
                <c:pt idx="86">
                  <c:v>0.11031175059952038</c:v>
                </c:pt>
                <c:pt idx="87">
                  <c:v>0.12470023980815348</c:v>
                </c:pt>
                <c:pt idx="88">
                  <c:v>9.5923261390887374E-2</c:v>
                </c:pt>
                <c:pt idx="89">
                  <c:v>0.12470023980815348</c:v>
                </c:pt>
                <c:pt idx="90">
                  <c:v>0.13189448441247009</c:v>
                </c:pt>
                <c:pt idx="91">
                  <c:v>0.13669064748201445</c:v>
                </c:pt>
                <c:pt idx="92">
                  <c:v>9.1127098321343011E-2</c:v>
                </c:pt>
                <c:pt idx="93">
                  <c:v>0.12230215827338135</c:v>
                </c:pt>
                <c:pt idx="94">
                  <c:v>0.10311750599520388</c:v>
                </c:pt>
                <c:pt idx="95">
                  <c:v>0.14868105515587532</c:v>
                </c:pt>
                <c:pt idx="96">
                  <c:v>0.13189448441247009</c:v>
                </c:pt>
                <c:pt idx="97">
                  <c:v>9.1127098321343011E-2</c:v>
                </c:pt>
                <c:pt idx="98">
                  <c:v>0.12230215827338135</c:v>
                </c:pt>
                <c:pt idx="99">
                  <c:v>0.11031175059952038</c:v>
                </c:pt>
              </c:numCache>
            </c:numRef>
          </c:val>
          <c:smooth val="0"/>
          <c:extLst>
            <c:ext xmlns:c16="http://schemas.microsoft.com/office/drawing/2014/chart" uri="{C3380CC4-5D6E-409C-BE32-E72D297353CC}">
              <c16:uniqueId val="{00000003-964F-41E9-8D00-5840B60B1F3E}"/>
            </c:ext>
          </c:extLst>
        </c:ser>
        <c:dLbls>
          <c:showLegendKey val="0"/>
          <c:showVal val="0"/>
          <c:showCatName val="0"/>
          <c:showSerName val="0"/>
          <c:showPercent val="0"/>
          <c:showBubbleSize val="0"/>
        </c:dLbls>
        <c:smooth val="0"/>
        <c:axId val="1573303663"/>
        <c:axId val="1463134191"/>
      </c:lineChart>
      <c:catAx>
        <c:axId val="15733036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Time from 100sec to 200sec</a:t>
                </a:r>
                <a:endParaRPr lang="en-US" sz="100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3134191"/>
        <c:crosses val="autoZero"/>
        <c:auto val="1"/>
        <c:lblAlgn val="ctr"/>
        <c:lblOffset val="100"/>
        <c:noMultiLvlLbl val="0"/>
      </c:catAx>
      <c:valAx>
        <c:axId val="14631341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Normalization of (Statistic * 1000) / Instructions</a:t>
                </a:r>
                <a:endParaRPr lang="en-US" sz="1000" b="1">
                  <a:effectLst/>
                </a:endParaRPr>
              </a:p>
            </c:rich>
          </c:tx>
          <c:layout>
            <c:manualLayout>
              <c:xMode val="edge"/>
              <c:yMode val="edge"/>
              <c:x val="1.2138752633249095E-2"/>
              <c:y val="0.1713001972456405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3303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Cache Misses</a:t>
            </a:r>
            <a:r>
              <a:rPr lang="en-US" baseline="0" dirty="0"/>
              <a:t> - LLC Load Misses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'[Meros D_v2.xlsx]Sheet2'!$AT$287</c:f>
              <c:strCache>
                <c:ptCount val="1"/>
                <c:pt idx="0">
                  <c:v>Cache Misses</c:v>
                </c:pt>
              </c:strCache>
            </c:strRef>
          </c:tx>
          <c:spPr>
            <a:ln w="28575" cap="rnd">
              <a:solidFill>
                <a:schemeClr val="accent2"/>
              </a:solidFill>
              <a:round/>
            </a:ln>
            <a:effectLst/>
          </c:spPr>
          <c:marker>
            <c:symbol val="none"/>
          </c:marker>
          <c:val>
            <c:numRef>
              <c:f>'[Meros D_v2.xlsx]Sheet2'!$AT$288:$AT$387</c:f>
              <c:numCache>
                <c:formatCode>0.00</c:formatCode>
                <c:ptCount val="100"/>
                <c:pt idx="0">
                  <c:v>0.32643012695048257</c:v>
                </c:pt>
                <c:pt idx="1">
                  <c:v>0.34047887661449783</c:v>
                </c:pt>
                <c:pt idx="2">
                  <c:v>0.14295626301780617</c:v>
                </c:pt>
                <c:pt idx="3">
                  <c:v>0.22564352792067305</c:v>
                </c:pt>
                <c:pt idx="4">
                  <c:v>3.3288409927299888E-2</c:v>
                </c:pt>
                <c:pt idx="5">
                  <c:v>0.22637405993561588</c:v>
                </c:pt>
                <c:pt idx="6">
                  <c:v>0.24791732874636907</c:v>
                </c:pt>
                <c:pt idx="7">
                  <c:v>0.23911613237267657</c:v>
                </c:pt>
                <c:pt idx="8">
                  <c:v>0.22426610818539147</c:v>
                </c:pt>
                <c:pt idx="9">
                  <c:v>0.15536130671048853</c:v>
                </c:pt>
                <c:pt idx="10">
                  <c:v>0.2582552668461624</c:v>
                </c:pt>
                <c:pt idx="11">
                  <c:v>0.10727076078049198</c:v>
                </c:pt>
                <c:pt idx="12">
                  <c:v>0.55336513898685569</c:v>
                </c:pt>
                <c:pt idx="13">
                  <c:v>0.2276456314411813</c:v>
                </c:pt>
                <c:pt idx="14">
                  <c:v>0.31264919959846676</c:v>
                </c:pt>
                <c:pt idx="15">
                  <c:v>0.41690711205271724</c:v>
                </c:pt>
                <c:pt idx="16">
                  <c:v>0.22781307241782264</c:v>
                </c:pt>
                <c:pt idx="17">
                  <c:v>0.2844872340134415</c:v>
                </c:pt>
                <c:pt idx="18">
                  <c:v>0.27338642567539684</c:v>
                </c:pt>
                <c:pt idx="19">
                  <c:v>0.32282114543855489</c:v>
                </c:pt>
                <c:pt idx="20">
                  <c:v>0.34489517729649305</c:v>
                </c:pt>
                <c:pt idx="21">
                  <c:v>0.46969349715352193</c:v>
                </c:pt>
                <c:pt idx="22">
                  <c:v>0.45509218007259217</c:v>
                </c:pt>
                <c:pt idx="23">
                  <c:v>0.56014611497308009</c:v>
                </c:pt>
                <c:pt idx="24">
                  <c:v>0.28486859802852804</c:v>
                </c:pt>
                <c:pt idx="25">
                  <c:v>0.69202397041923092</c:v>
                </c:pt>
                <c:pt idx="26">
                  <c:v>0.52385719888749771</c:v>
                </c:pt>
                <c:pt idx="27">
                  <c:v>0.27379715120475107</c:v>
                </c:pt>
                <c:pt idx="28">
                  <c:v>0.22153905104916183</c:v>
                </c:pt>
                <c:pt idx="29">
                  <c:v>7.2896511187988927E-2</c:v>
                </c:pt>
                <c:pt idx="30">
                  <c:v>0.20013059845105474</c:v>
                </c:pt>
                <c:pt idx="31">
                  <c:v>0.3261741154802355</c:v>
                </c:pt>
                <c:pt idx="32">
                  <c:v>0.32649874769873216</c:v>
                </c:pt>
                <c:pt idx="33">
                  <c:v>0.52575850777218835</c:v>
                </c:pt>
                <c:pt idx="34">
                  <c:v>0.25081518709807793</c:v>
                </c:pt>
                <c:pt idx="35">
                  <c:v>0.21803629917550163</c:v>
                </c:pt>
                <c:pt idx="36">
                  <c:v>0.38943372303967205</c:v>
                </c:pt>
                <c:pt idx="37">
                  <c:v>0.37196585291055717</c:v>
                </c:pt>
                <c:pt idx="38">
                  <c:v>0.26779905372802704</c:v>
                </c:pt>
                <c:pt idx="39">
                  <c:v>0.17256954001236935</c:v>
                </c:pt>
                <c:pt idx="40">
                  <c:v>0.30725965070103883</c:v>
                </c:pt>
                <c:pt idx="41">
                  <c:v>0.73072630439547281</c:v>
                </c:pt>
                <c:pt idx="42">
                  <c:v>0.23028580358717521</c:v>
                </c:pt>
                <c:pt idx="43">
                  <c:v>0.14290702843295464</c:v>
                </c:pt>
                <c:pt idx="44">
                  <c:v>0.30703584555718916</c:v>
                </c:pt>
                <c:pt idx="45">
                  <c:v>3.8467218563211857E-2</c:v>
                </c:pt>
                <c:pt idx="46">
                  <c:v>0.29316646530877838</c:v>
                </c:pt>
                <c:pt idx="47">
                  <c:v>0.23140141677384862</c:v>
                </c:pt>
                <c:pt idx="48">
                  <c:v>0.22778596848798907</c:v>
                </c:pt>
                <c:pt idx="49">
                  <c:v>0.26793257800197545</c:v>
                </c:pt>
                <c:pt idx="50">
                  <c:v>7.9069094636508339E-2</c:v>
                </c:pt>
                <c:pt idx="51">
                  <c:v>0.28636699966916784</c:v>
                </c:pt>
                <c:pt idx="52">
                  <c:v>0.2833849252394533</c:v>
                </c:pt>
                <c:pt idx="53">
                  <c:v>0.20215988242374808</c:v>
                </c:pt>
                <c:pt idx="54">
                  <c:v>0.25765258225224819</c:v>
                </c:pt>
                <c:pt idx="55">
                  <c:v>0.15883706881621498</c:v>
                </c:pt>
                <c:pt idx="56">
                  <c:v>0.22405803187546711</c:v>
                </c:pt>
                <c:pt idx="57">
                  <c:v>0.35996044621253021</c:v>
                </c:pt>
                <c:pt idx="58">
                  <c:v>0.24494918476192881</c:v>
                </c:pt>
                <c:pt idx="59">
                  <c:v>0.3172601535656932</c:v>
                </c:pt>
                <c:pt idx="60">
                  <c:v>1.9515478724806662E-2</c:v>
                </c:pt>
                <c:pt idx="61">
                  <c:v>0.23773913084750889</c:v>
                </c:pt>
                <c:pt idx="62">
                  <c:v>0.31749157194470562</c:v>
                </c:pt>
                <c:pt idx="63">
                  <c:v>0.1857296997332199</c:v>
                </c:pt>
                <c:pt idx="64">
                  <c:v>0.11741053052771026</c:v>
                </c:pt>
                <c:pt idx="65">
                  <c:v>1.7001382853207687E-2</c:v>
                </c:pt>
                <c:pt idx="66">
                  <c:v>0.23682539402893632</c:v>
                </c:pt>
                <c:pt idx="67">
                  <c:v>0.27682044267914091</c:v>
                </c:pt>
                <c:pt idx="68">
                  <c:v>0.20662213823269104</c:v>
                </c:pt>
                <c:pt idx="69">
                  <c:v>0.25445272769173133</c:v>
                </c:pt>
                <c:pt idx="70">
                  <c:v>0.14542565106547625</c:v>
                </c:pt>
                <c:pt idx="71">
                  <c:v>0.19655326515061358</c:v>
                </c:pt>
                <c:pt idx="72">
                  <c:v>0.16087337784822969</c:v>
                </c:pt>
                <c:pt idx="73">
                  <c:v>0.14601249090669155</c:v>
                </c:pt>
                <c:pt idx="74">
                  <c:v>0.2821604092577869</c:v>
                </c:pt>
                <c:pt idx="75">
                  <c:v>6.1220555239412326E-2</c:v>
                </c:pt>
                <c:pt idx="76">
                  <c:v>0.28486364122469365</c:v>
                </c:pt>
                <c:pt idx="77">
                  <c:v>0.11946122803692533</c:v>
                </c:pt>
                <c:pt idx="78">
                  <c:v>0.27984457189584239</c:v>
                </c:pt>
                <c:pt idx="79">
                  <c:v>0.21245437879473958</c:v>
                </c:pt>
                <c:pt idx="80">
                  <c:v>0.12017298810663925</c:v>
                </c:pt>
                <c:pt idx="81">
                  <c:v>0.2418337550678738</c:v>
                </c:pt>
                <c:pt idx="82">
                  <c:v>0.15002935375258319</c:v>
                </c:pt>
                <c:pt idx="83">
                  <c:v>0.42746334456644047</c:v>
                </c:pt>
                <c:pt idx="84">
                  <c:v>0.28555313073991367</c:v>
                </c:pt>
                <c:pt idx="85">
                  <c:v>6.6964028133539494E-2</c:v>
                </c:pt>
                <c:pt idx="86">
                  <c:v>0.21812030016349662</c:v>
                </c:pt>
                <c:pt idx="87">
                  <c:v>0.20050085135068194</c:v>
                </c:pt>
                <c:pt idx="88">
                  <c:v>0.19959843836733152</c:v>
                </c:pt>
                <c:pt idx="89">
                  <c:v>0.21423783098562454</c:v>
                </c:pt>
                <c:pt idx="90">
                  <c:v>3.9792452313989153E-2</c:v>
                </c:pt>
                <c:pt idx="91">
                  <c:v>0.24465735548132589</c:v>
                </c:pt>
                <c:pt idx="92">
                  <c:v>0.20255132266869369</c:v>
                </c:pt>
                <c:pt idx="93">
                  <c:v>0.29878896664841775</c:v>
                </c:pt>
                <c:pt idx="94">
                  <c:v>0.15659611014469735</c:v>
                </c:pt>
                <c:pt idx="95">
                  <c:v>0.12075319194647337</c:v>
                </c:pt>
                <c:pt idx="96">
                  <c:v>0.27243156802795909</c:v>
                </c:pt>
                <c:pt idx="97">
                  <c:v>0.34316414556962277</c:v>
                </c:pt>
                <c:pt idx="98">
                  <c:v>0.15834167768993726</c:v>
                </c:pt>
                <c:pt idx="99">
                  <c:v>0.26829413835683197</c:v>
                </c:pt>
              </c:numCache>
            </c:numRef>
          </c:val>
          <c:smooth val="0"/>
          <c:extLst>
            <c:ext xmlns:c16="http://schemas.microsoft.com/office/drawing/2014/chart" uri="{C3380CC4-5D6E-409C-BE32-E72D297353CC}">
              <c16:uniqueId val="{00000000-23C6-49F0-A89F-E95FBC7D24DE}"/>
            </c:ext>
          </c:extLst>
        </c:ser>
        <c:ser>
          <c:idx val="5"/>
          <c:order val="1"/>
          <c:tx>
            <c:strRef>
              <c:f>'[Meros D_v2.xlsx]Sheet2'!$AX$287</c:f>
              <c:strCache>
                <c:ptCount val="1"/>
                <c:pt idx="0">
                  <c:v>LLC-load-misses:</c:v>
                </c:pt>
              </c:strCache>
            </c:strRef>
          </c:tx>
          <c:spPr>
            <a:ln w="28575" cap="rnd">
              <a:solidFill>
                <a:schemeClr val="accent6"/>
              </a:solidFill>
              <a:round/>
            </a:ln>
            <a:effectLst/>
          </c:spPr>
          <c:marker>
            <c:symbol val="none"/>
          </c:marker>
          <c:val>
            <c:numRef>
              <c:f>'[Meros D_v2.xlsx]Sheet2'!$AX$288:$AX$387</c:f>
              <c:numCache>
                <c:formatCode>0.00</c:formatCode>
                <c:ptCount val="100"/>
                <c:pt idx="0">
                  <c:v>0.2216762934956221</c:v>
                </c:pt>
                <c:pt idx="1">
                  <c:v>0.27680685072027916</c:v>
                </c:pt>
                <c:pt idx="2">
                  <c:v>0.20456280285136713</c:v>
                </c:pt>
                <c:pt idx="3">
                  <c:v>0.13845064705226312</c:v>
                </c:pt>
                <c:pt idx="4">
                  <c:v>9.1369189307099474E-2</c:v>
                </c:pt>
                <c:pt idx="5">
                  <c:v>0.29871478382297822</c:v>
                </c:pt>
                <c:pt idx="6">
                  <c:v>0.23267503062715023</c:v>
                </c:pt>
                <c:pt idx="7">
                  <c:v>0.16895446872736317</c:v>
                </c:pt>
                <c:pt idx="8">
                  <c:v>0.19044915565582687</c:v>
                </c:pt>
                <c:pt idx="9">
                  <c:v>6.1297425660905257E-2</c:v>
                </c:pt>
                <c:pt idx="10">
                  <c:v>0.29021167136425463</c:v>
                </c:pt>
                <c:pt idx="11">
                  <c:v>0.17741496320782013</c:v>
                </c:pt>
                <c:pt idx="12">
                  <c:v>0.48219469079372979</c:v>
                </c:pt>
                <c:pt idx="13">
                  <c:v>0.32697476652710966</c:v>
                </c:pt>
                <c:pt idx="14">
                  <c:v>0.35411317275694076</c:v>
                </c:pt>
                <c:pt idx="15">
                  <c:v>0.36202148632712799</c:v>
                </c:pt>
                <c:pt idx="16">
                  <c:v>0.17483593588284732</c:v>
                </c:pt>
                <c:pt idx="17">
                  <c:v>0.21891303876553836</c:v>
                </c:pt>
                <c:pt idx="18">
                  <c:v>0.20279274250741142</c:v>
                </c:pt>
                <c:pt idx="19">
                  <c:v>0.20864658719731577</c:v>
                </c:pt>
                <c:pt idx="20">
                  <c:v>0.43617921205815402</c:v>
                </c:pt>
                <c:pt idx="21">
                  <c:v>0.38884272384245744</c:v>
                </c:pt>
                <c:pt idx="22">
                  <c:v>0.47514017178813528</c:v>
                </c:pt>
                <c:pt idx="23">
                  <c:v>0.66448688515247634</c:v>
                </c:pt>
                <c:pt idx="24">
                  <c:v>0.30812464015557001</c:v>
                </c:pt>
                <c:pt idx="25">
                  <c:v>0.46480877446064978</c:v>
                </c:pt>
                <c:pt idx="26">
                  <c:v>0.59270095645531173</c:v>
                </c:pt>
                <c:pt idx="27">
                  <c:v>0.35771981336115671</c:v>
                </c:pt>
                <c:pt idx="28">
                  <c:v>0.23626865942430608</c:v>
                </c:pt>
                <c:pt idx="29">
                  <c:v>8.76429192896198E-2</c:v>
                </c:pt>
                <c:pt idx="30">
                  <c:v>0.12704771191268244</c:v>
                </c:pt>
                <c:pt idx="31">
                  <c:v>0.27108195774117144</c:v>
                </c:pt>
                <c:pt idx="32">
                  <c:v>0.24787583105265448</c:v>
                </c:pt>
                <c:pt idx="33">
                  <c:v>0.38908063826612554</c:v>
                </c:pt>
                <c:pt idx="34">
                  <c:v>0.26264390398383125</c:v>
                </c:pt>
                <c:pt idx="35">
                  <c:v>0.24746904220425583</c:v>
                </c:pt>
                <c:pt idx="36">
                  <c:v>0.33753862269717388</c:v>
                </c:pt>
                <c:pt idx="37">
                  <c:v>0.25997211773891699</c:v>
                </c:pt>
                <c:pt idx="38">
                  <c:v>0.19456444596190128</c:v>
                </c:pt>
                <c:pt idx="39">
                  <c:v>0.14137350963238643</c:v>
                </c:pt>
                <c:pt idx="40">
                  <c:v>0.3783862109831766</c:v>
                </c:pt>
                <c:pt idx="41">
                  <c:v>0.67523614204012405</c:v>
                </c:pt>
                <c:pt idx="42">
                  <c:v>0.28565878227353486</c:v>
                </c:pt>
                <c:pt idx="43">
                  <c:v>0.22086528113092779</c:v>
                </c:pt>
                <c:pt idx="44">
                  <c:v>0.18186954738768679</c:v>
                </c:pt>
                <c:pt idx="45">
                  <c:v>6.4620546422364533E-2</c:v>
                </c:pt>
                <c:pt idx="46">
                  <c:v>0.24024195100607112</c:v>
                </c:pt>
                <c:pt idx="47">
                  <c:v>0.17749816077911421</c:v>
                </c:pt>
                <c:pt idx="48">
                  <c:v>0.2452726827225149</c:v>
                </c:pt>
                <c:pt idx="49">
                  <c:v>0.18196761359330391</c:v>
                </c:pt>
                <c:pt idx="50">
                  <c:v>9.2983551314998802E-2</c:v>
                </c:pt>
                <c:pt idx="51">
                  <c:v>0.18597843693433519</c:v>
                </c:pt>
                <c:pt idx="52">
                  <c:v>0.22587013661309152</c:v>
                </c:pt>
                <c:pt idx="53">
                  <c:v>0.28492163402239595</c:v>
                </c:pt>
                <c:pt idx="54">
                  <c:v>0.21084284714588364</c:v>
                </c:pt>
                <c:pt idx="55">
                  <c:v>7.8343860060174131E-2</c:v>
                </c:pt>
                <c:pt idx="56">
                  <c:v>0.16291589377683072</c:v>
                </c:pt>
                <c:pt idx="57">
                  <c:v>0.28421376997649239</c:v>
                </c:pt>
                <c:pt idx="58">
                  <c:v>0.30203250534519543</c:v>
                </c:pt>
                <c:pt idx="59">
                  <c:v>0.16366082175470253</c:v>
                </c:pt>
                <c:pt idx="60">
                  <c:v>3.5936886544651388E-2</c:v>
                </c:pt>
                <c:pt idx="61">
                  <c:v>0.23921471465688962</c:v>
                </c:pt>
                <c:pt idx="62">
                  <c:v>0.3005471415900336</c:v>
                </c:pt>
                <c:pt idx="63">
                  <c:v>0.25577075386280923</c:v>
                </c:pt>
                <c:pt idx="64">
                  <c:v>0.17651407172058492</c:v>
                </c:pt>
                <c:pt idx="65">
                  <c:v>2.561828968848286E-2</c:v>
                </c:pt>
                <c:pt idx="66">
                  <c:v>0.29674669811105897</c:v>
                </c:pt>
                <c:pt idx="67">
                  <c:v>0.24143215799014903</c:v>
                </c:pt>
                <c:pt idx="68">
                  <c:v>0.18048761387867313</c:v>
                </c:pt>
                <c:pt idx="69">
                  <c:v>0.20671849197026546</c:v>
                </c:pt>
                <c:pt idx="70">
                  <c:v>7.8848724487802169E-2</c:v>
                </c:pt>
                <c:pt idx="71">
                  <c:v>0.25165533908107635</c:v>
                </c:pt>
                <c:pt idx="72">
                  <c:v>0.25419116214395465</c:v>
                </c:pt>
                <c:pt idx="73">
                  <c:v>0.16781312080594335</c:v>
                </c:pt>
                <c:pt idx="74">
                  <c:v>0.24838912695653106</c:v>
                </c:pt>
                <c:pt idx="75">
                  <c:v>4.1600179999609431E-2</c:v>
                </c:pt>
                <c:pt idx="76">
                  <c:v>0.2263694136180974</c:v>
                </c:pt>
                <c:pt idx="77">
                  <c:v>0.15574377748844467</c:v>
                </c:pt>
                <c:pt idx="78">
                  <c:v>0.24992036005711873</c:v>
                </c:pt>
                <c:pt idx="79">
                  <c:v>0.28676021319810718</c:v>
                </c:pt>
                <c:pt idx="80">
                  <c:v>4.8299517820544938E-2</c:v>
                </c:pt>
                <c:pt idx="81">
                  <c:v>0.17295400231545546</c:v>
                </c:pt>
                <c:pt idx="82">
                  <c:v>0.2098895801386006</c:v>
                </c:pt>
                <c:pt idx="83">
                  <c:v>0.27455325767803468</c:v>
                </c:pt>
                <c:pt idx="84">
                  <c:v>0.24826367613955622</c:v>
                </c:pt>
                <c:pt idx="85">
                  <c:v>3.555698521308958E-2</c:v>
                </c:pt>
                <c:pt idx="86">
                  <c:v>0.14918061850217568</c:v>
                </c:pt>
                <c:pt idx="87">
                  <c:v>0.30579494625702719</c:v>
                </c:pt>
                <c:pt idx="88">
                  <c:v>0.27276368855190719</c:v>
                </c:pt>
                <c:pt idx="89">
                  <c:v>0.17576943281264543</c:v>
                </c:pt>
                <c:pt idx="90">
                  <c:v>4.7545552079080303E-2</c:v>
                </c:pt>
                <c:pt idx="91">
                  <c:v>0.18978301655395044</c:v>
                </c:pt>
                <c:pt idx="92">
                  <c:v>0.2719782653368758</c:v>
                </c:pt>
                <c:pt idx="93">
                  <c:v>0.23970162095168407</c:v>
                </c:pt>
                <c:pt idx="94">
                  <c:v>0.18769082339153048</c:v>
                </c:pt>
                <c:pt idx="95">
                  <c:v>4.1281572940457478E-2</c:v>
                </c:pt>
                <c:pt idx="96">
                  <c:v>0.22559841310857995</c:v>
                </c:pt>
                <c:pt idx="97">
                  <c:v>0.27859338253167376</c:v>
                </c:pt>
                <c:pt idx="98">
                  <c:v>0.2077250073481611</c:v>
                </c:pt>
                <c:pt idx="99">
                  <c:v>0.19405829304014019</c:v>
                </c:pt>
              </c:numCache>
            </c:numRef>
          </c:val>
          <c:smooth val="0"/>
          <c:extLst>
            <c:ext xmlns:c16="http://schemas.microsoft.com/office/drawing/2014/chart" uri="{C3380CC4-5D6E-409C-BE32-E72D297353CC}">
              <c16:uniqueId val="{00000001-23C6-49F0-A89F-E95FBC7D24DE}"/>
            </c:ext>
          </c:extLst>
        </c:ser>
        <c:ser>
          <c:idx val="0"/>
          <c:order val="2"/>
          <c:tx>
            <c:strRef>
              <c:f>'[Meros D_v2.xlsx]Sheet2'!$AS$287</c:f>
              <c:strCache>
                <c:ptCount val="1"/>
                <c:pt idx="0">
                  <c:v>IPC:</c:v>
                </c:pt>
              </c:strCache>
            </c:strRef>
          </c:tx>
          <c:spPr>
            <a:ln w="28575" cap="rnd">
              <a:solidFill>
                <a:schemeClr val="accent1"/>
              </a:solidFill>
              <a:round/>
            </a:ln>
            <a:effectLst/>
          </c:spPr>
          <c:marker>
            <c:symbol val="none"/>
          </c:marker>
          <c:val>
            <c:numRef>
              <c:f>'[Meros D_v2.xlsx]Sheet2'!$AS$288:$AS$387</c:f>
              <c:numCache>
                <c:formatCode>0.00</c:formatCode>
                <c:ptCount val="100"/>
                <c:pt idx="0">
                  <c:v>0.12470023980815348</c:v>
                </c:pt>
                <c:pt idx="1">
                  <c:v>8.8729016786570775E-2</c:v>
                </c:pt>
                <c:pt idx="2">
                  <c:v>0.13189448441247009</c:v>
                </c:pt>
                <c:pt idx="3">
                  <c:v>0.11270983213429261</c:v>
                </c:pt>
                <c:pt idx="4">
                  <c:v>0.16067146282973618</c:v>
                </c:pt>
                <c:pt idx="5">
                  <c:v>8.6330935251798635E-2</c:v>
                </c:pt>
                <c:pt idx="6">
                  <c:v>0.12949640287769784</c:v>
                </c:pt>
                <c:pt idx="7">
                  <c:v>0.105515587529976</c:v>
                </c:pt>
                <c:pt idx="8">
                  <c:v>0.13908872901678659</c:v>
                </c:pt>
                <c:pt idx="9">
                  <c:v>0.14628297362110321</c:v>
                </c:pt>
                <c:pt idx="10">
                  <c:v>9.5923261390887374E-2</c:v>
                </c:pt>
                <c:pt idx="11">
                  <c:v>0.12470023980815348</c:v>
                </c:pt>
                <c:pt idx="12">
                  <c:v>8.6330935251798635E-2</c:v>
                </c:pt>
                <c:pt idx="13">
                  <c:v>0.12470023980815348</c:v>
                </c:pt>
                <c:pt idx="14">
                  <c:v>9.8321342925659513E-2</c:v>
                </c:pt>
                <c:pt idx="15">
                  <c:v>0.11510791366906474</c:v>
                </c:pt>
                <c:pt idx="16">
                  <c:v>0.105515587529976</c:v>
                </c:pt>
                <c:pt idx="17">
                  <c:v>0.12470023980815348</c:v>
                </c:pt>
                <c:pt idx="18">
                  <c:v>0.10311750599520388</c:v>
                </c:pt>
                <c:pt idx="19">
                  <c:v>0.12949640287769784</c:v>
                </c:pt>
                <c:pt idx="20">
                  <c:v>9.5923261390887374E-2</c:v>
                </c:pt>
                <c:pt idx="21">
                  <c:v>9.8321342925659513E-2</c:v>
                </c:pt>
                <c:pt idx="22">
                  <c:v>9.3525179856115137E-2</c:v>
                </c:pt>
                <c:pt idx="23">
                  <c:v>7.6738609112709896E-2</c:v>
                </c:pt>
                <c:pt idx="24">
                  <c:v>0.12949640287769784</c:v>
                </c:pt>
                <c:pt idx="25">
                  <c:v>7.434052757793766E-2</c:v>
                </c:pt>
                <c:pt idx="26">
                  <c:v>9.8321342925659513E-2</c:v>
                </c:pt>
                <c:pt idx="27">
                  <c:v>8.8729016786570775E-2</c:v>
                </c:pt>
                <c:pt idx="28">
                  <c:v>0.11510791366906474</c:v>
                </c:pt>
                <c:pt idx="29">
                  <c:v>0.12470023980815348</c:v>
                </c:pt>
                <c:pt idx="30">
                  <c:v>0.12709832134292573</c:v>
                </c:pt>
                <c:pt idx="31">
                  <c:v>0.10791366906474825</c:v>
                </c:pt>
                <c:pt idx="32">
                  <c:v>0.10071942446043164</c:v>
                </c:pt>
                <c:pt idx="33">
                  <c:v>8.1534772182254273E-2</c:v>
                </c:pt>
                <c:pt idx="34">
                  <c:v>0.10791366906474825</c:v>
                </c:pt>
                <c:pt idx="35">
                  <c:v>0.12709832134292573</c:v>
                </c:pt>
                <c:pt idx="36">
                  <c:v>8.6330935251798635E-2</c:v>
                </c:pt>
                <c:pt idx="37">
                  <c:v>0.11510791366906474</c:v>
                </c:pt>
                <c:pt idx="38">
                  <c:v>0.105515587529976</c:v>
                </c:pt>
                <c:pt idx="39">
                  <c:v>0.14148681055155882</c:v>
                </c:pt>
                <c:pt idx="40">
                  <c:v>8.6330935251798635E-2</c:v>
                </c:pt>
                <c:pt idx="41">
                  <c:v>0</c:v>
                </c:pt>
                <c:pt idx="42">
                  <c:v>9.1127098321343011E-2</c:v>
                </c:pt>
                <c:pt idx="43">
                  <c:v>0.11270983213429261</c:v>
                </c:pt>
                <c:pt idx="44">
                  <c:v>0.12709832134292573</c:v>
                </c:pt>
                <c:pt idx="45">
                  <c:v>0.12470023980815348</c:v>
                </c:pt>
                <c:pt idx="46">
                  <c:v>0.11990407673860912</c:v>
                </c:pt>
                <c:pt idx="47">
                  <c:v>0.10791366906474825</c:v>
                </c:pt>
                <c:pt idx="48">
                  <c:v>0.12709832134292573</c:v>
                </c:pt>
                <c:pt idx="49">
                  <c:v>0.10311750599520388</c:v>
                </c:pt>
                <c:pt idx="50">
                  <c:v>0.14868105515587532</c:v>
                </c:pt>
                <c:pt idx="51">
                  <c:v>0.11270983213429261</c:v>
                </c:pt>
                <c:pt idx="52">
                  <c:v>0.12230215827338135</c:v>
                </c:pt>
                <c:pt idx="53">
                  <c:v>0.10071942446043164</c:v>
                </c:pt>
                <c:pt idx="54">
                  <c:v>0.12230215827338135</c:v>
                </c:pt>
                <c:pt idx="55">
                  <c:v>0.14148681055155882</c:v>
                </c:pt>
                <c:pt idx="56">
                  <c:v>0.11270983213429261</c:v>
                </c:pt>
                <c:pt idx="57">
                  <c:v>0.12470023980815348</c:v>
                </c:pt>
                <c:pt idx="58">
                  <c:v>8.8729016786570775E-2</c:v>
                </c:pt>
                <c:pt idx="59">
                  <c:v>0.13189448441247009</c:v>
                </c:pt>
                <c:pt idx="60">
                  <c:v>0.13429256594724223</c:v>
                </c:pt>
                <c:pt idx="61">
                  <c:v>0.13429256594724223</c:v>
                </c:pt>
                <c:pt idx="62">
                  <c:v>9.1127098321343011E-2</c:v>
                </c:pt>
                <c:pt idx="63">
                  <c:v>0.12709832134292573</c:v>
                </c:pt>
                <c:pt idx="64">
                  <c:v>0.105515587529976</c:v>
                </c:pt>
                <c:pt idx="65">
                  <c:v>0.15827338129496407</c:v>
                </c:pt>
                <c:pt idx="66">
                  <c:v>0.11750599520383698</c:v>
                </c:pt>
                <c:pt idx="67">
                  <c:v>0.10791366906474825</c:v>
                </c:pt>
                <c:pt idx="68">
                  <c:v>0.11510791366906474</c:v>
                </c:pt>
                <c:pt idx="69">
                  <c:v>0.11990407673860912</c:v>
                </c:pt>
                <c:pt idx="70">
                  <c:v>0.15587529976019193</c:v>
                </c:pt>
                <c:pt idx="71">
                  <c:v>9.5923261390887374E-2</c:v>
                </c:pt>
                <c:pt idx="72">
                  <c:v>0.12470023980815348</c:v>
                </c:pt>
                <c:pt idx="73">
                  <c:v>0.11031175059952038</c:v>
                </c:pt>
                <c:pt idx="74">
                  <c:v>0.12709832134292573</c:v>
                </c:pt>
                <c:pt idx="75">
                  <c:v>0.11750599520383698</c:v>
                </c:pt>
                <c:pt idx="76">
                  <c:v>0.12709832134292573</c:v>
                </c:pt>
                <c:pt idx="77">
                  <c:v>0.105515587529976</c:v>
                </c:pt>
                <c:pt idx="78">
                  <c:v>0.12949640287769784</c:v>
                </c:pt>
                <c:pt idx="79">
                  <c:v>9.1127098321343011E-2</c:v>
                </c:pt>
                <c:pt idx="80">
                  <c:v>0.14868105515587532</c:v>
                </c:pt>
                <c:pt idx="81">
                  <c:v>0.12470023980815348</c:v>
                </c:pt>
                <c:pt idx="82">
                  <c:v>0.11510791366906474</c:v>
                </c:pt>
                <c:pt idx="83">
                  <c:v>0.11270983213429261</c:v>
                </c:pt>
                <c:pt idx="84">
                  <c:v>0.105515587529976</c:v>
                </c:pt>
                <c:pt idx="85">
                  <c:v>0.14628297362110321</c:v>
                </c:pt>
                <c:pt idx="86">
                  <c:v>0.11031175059952038</c:v>
                </c:pt>
                <c:pt idx="87">
                  <c:v>0.12470023980815348</c:v>
                </c:pt>
                <c:pt idx="88">
                  <c:v>9.5923261390887374E-2</c:v>
                </c:pt>
                <c:pt idx="89">
                  <c:v>0.12470023980815348</c:v>
                </c:pt>
                <c:pt idx="90">
                  <c:v>0.13189448441247009</c:v>
                </c:pt>
                <c:pt idx="91">
                  <c:v>0.13669064748201445</c:v>
                </c:pt>
                <c:pt idx="92">
                  <c:v>9.1127098321343011E-2</c:v>
                </c:pt>
                <c:pt idx="93">
                  <c:v>0.12230215827338135</c:v>
                </c:pt>
                <c:pt idx="94">
                  <c:v>0.10311750599520388</c:v>
                </c:pt>
                <c:pt idx="95">
                  <c:v>0.14868105515587532</c:v>
                </c:pt>
                <c:pt idx="96">
                  <c:v>0.13189448441247009</c:v>
                </c:pt>
                <c:pt idx="97">
                  <c:v>9.1127098321343011E-2</c:v>
                </c:pt>
                <c:pt idx="98">
                  <c:v>0.12230215827338135</c:v>
                </c:pt>
                <c:pt idx="99">
                  <c:v>0.11031175059952038</c:v>
                </c:pt>
              </c:numCache>
            </c:numRef>
          </c:val>
          <c:smooth val="0"/>
          <c:extLst>
            <c:ext xmlns:c16="http://schemas.microsoft.com/office/drawing/2014/chart" uri="{C3380CC4-5D6E-409C-BE32-E72D297353CC}">
              <c16:uniqueId val="{00000002-23C6-49F0-A89F-E95FBC7D24DE}"/>
            </c:ext>
          </c:extLst>
        </c:ser>
        <c:dLbls>
          <c:showLegendKey val="0"/>
          <c:showVal val="0"/>
          <c:showCatName val="0"/>
          <c:showSerName val="0"/>
          <c:showPercent val="0"/>
          <c:showBubbleSize val="0"/>
        </c:dLbls>
        <c:smooth val="0"/>
        <c:axId val="1573303663"/>
        <c:axId val="1463134191"/>
      </c:lineChart>
      <c:catAx>
        <c:axId val="15733036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kern="1200" baseline="0">
                    <a:solidFill>
                      <a:srgbClr val="595959"/>
                    </a:solidFill>
                    <a:effectLst/>
                  </a:rPr>
                  <a:t>Time from 100sec to 200sec</a:t>
                </a:r>
                <a:endParaRPr lang="en-US">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3134191"/>
        <c:crosses val="autoZero"/>
        <c:auto val="1"/>
        <c:lblAlgn val="ctr"/>
        <c:lblOffset val="100"/>
        <c:noMultiLvlLbl val="0"/>
      </c:catAx>
      <c:valAx>
        <c:axId val="14631341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kern="1200" baseline="0">
                    <a:solidFill>
                      <a:srgbClr val="595959"/>
                    </a:solidFill>
                    <a:effectLst/>
                  </a:rPr>
                  <a:t>Normalization of (Statistic * 1000) / Instructions</a:t>
                </a:r>
                <a:endParaRPr lang="en-US" b="1">
                  <a:effectLst/>
                </a:endParaRPr>
              </a:p>
            </c:rich>
          </c:tx>
          <c:layout>
            <c:manualLayout>
              <c:xMode val="edge"/>
              <c:yMode val="edge"/>
              <c:x val="1.7094017094017096E-2"/>
              <c:y val="0.1076523545706371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3303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Instructions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'[Meros D_v2.xlsx]Sheet1'!$AJ$1</c:f>
              <c:strCache>
                <c:ptCount val="1"/>
                <c:pt idx="0">
                  <c:v>Instructions:</c:v>
                </c:pt>
              </c:strCache>
            </c:strRef>
          </c:tx>
          <c:spPr>
            <a:ln w="28575" cap="rnd">
              <a:solidFill>
                <a:schemeClr val="accent1"/>
              </a:solidFill>
              <a:round/>
            </a:ln>
            <a:effectLst/>
          </c:spPr>
          <c:marker>
            <c:symbol val="none"/>
          </c:marker>
          <c:val>
            <c:numRef>
              <c:f>'[Meros D_v2.xlsx]Sheet1'!$AJ$2:$AJ$284</c:f>
              <c:numCache>
                <c:formatCode>#,##0</c:formatCode>
                <c:ptCount val="283"/>
                <c:pt idx="0">
                  <c:v>9163030483</c:v>
                </c:pt>
                <c:pt idx="1">
                  <c:v>9218500314</c:v>
                </c:pt>
                <c:pt idx="2">
                  <c:v>9297247909</c:v>
                </c:pt>
                <c:pt idx="3">
                  <c:v>8962027290</c:v>
                </c:pt>
                <c:pt idx="4">
                  <c:v>9259621774</c:v>
                </c:pt>
                <c:pt idx="5">
                  <c:v>9369388644</c:v>
                </c:pt>
                <c:pt idx="6">
                  <c:v>9534757645</c:v>
                </c:pt>
                <c:pt idx="7">
                  <c:v>9393901326</c:v>
                </c:pt>
                <c:pt idx="8">
                  <c:v>8703036848</c:v>
                </c:pt>
                <c:pt idx="9">
                  <c:v>9430430869</c:v>
                </c:pt>
                <c:pt idx="10">
                  <c:v>9254434970</c:v>
                </c:pt>
                <c:pt idx="11">
                  <c:v>9724436023</c:v>
                </c:pt>
                <c:pt idx="12">
                  <c:v>8851028319</c:v>
                </c:pt>
                <c:pt idx="13">
                  <c:v>9324561869</c:v>
                </c:pt>
                <c:pt idx="14">
                  <c:v>9078123205</c:v>
                </c:pt>
                <c:pt idx="15">
                  <c:v>9568179313</c:v>
                </c:pt>
                <c:pt idx="16">
                  <c:v>9410575623</c:v>
                </c:pt>
                <c:pt idx="17">
                  <c:v>9127690268</c:v>
                </c:pt>
                <c:pt idx="18">
                  <c:v>9136407664</c:v>
                </c:pt>
                <c:pt idx="19">
                  <c:v>9293838819</c:v>
                </c:pt>
                <c:pt idx="20">
                  <c:v>9345832940</c:v>
                </c:pt>
                <c:pt idx="21">
                  <c:v>9257524470</c:v>
                </c:pt>
                <c:pt idx="22">
                  <c:v>9331901474</c:v>
                </c:pt>
                <c:pt idx="23">
                  <c:v>8872427713</c:v>
                </c:pt>
                <c:pt idx="24">
                  <c:v>9127519260</c:v>
                </c:pt>
                <c:pt idx="25">
                  <c:v>8485191665</c:v>
                </c:pt>
                <c:pt idx="26">
                  <c:v>9410282169</c:v>
                </c:pt>
                <c:pt idx="27">
                  <c:v>8718418673</c:v>
                </c:pt>
                <c:pt idx="28">
                  <c:v>9245389379</c:v>
                </c:pt>
                <c:pt idx="29">
                  <c:v>8849926487</c:v>
                </c:pt>
                <c:pt idx="30">
                  <c:v>9023419782</c:v>
                </c:pt>
                <c:pt idx="31">
                  <c:v>9197889187</c:v>
                </c:pt>
                <c:pt idx="32">
                  <c:v>8938522665</c:v>
                </c:pt>
                <c:pt idx="33">
                  <c:v>8974915943</c:v>
                </c:pt>
                <c:pt idx="34">
                  <c:v>8644059608</c:v>
                </c:pt>
                <c:pt idx="35">
                  <c:v>9190945408</c:v>
                </c:pt>
                <c:pt idx="36">
                  <c:v>9047378517</c:v>
                </c:pt>
                <c:pt idx="37">
                  <c:v>8969943114</c:v>
                </c:pt>
                <c:pt idx="38">
                  <c:v>8515003817</c:v>
                </c:pt>
                <c:pt idx="39">
                  <c:v>8946373547</c:v>
                </c:pt>
                <c:pt idx="40">
                  <c:v>8492185952</c:v>
                </c:pt>
                <c:pt idx="41">
                  <c:v>9149847144</c:v>
                </c:pt>
                <c:pt idx="42">
                  <c:v>8974440764</c:v>
                </c:pt>
                <c:pt idx="43">
                  <c:v>8763755224</c:v>
                </c:pt>
                <c:pt idx="44">
                  <c:v>8745127044</c:v>
                </c:pt>
                <c:pt idx="45">
                  <c:v>8658399379</c:v>
                </c:pt>
                <c:pt idx="46">
                  <c:v>9076880193</c:v>
                </c:pt>
                <c:pt idx="47">
                  <c:v>9227556211</c:v>
                </c:pt>
                <c:pt idx="48">
                  <c:v>8500741478</c:v>
                </c:pt>
                <c:pt idx="49">
                  <c:v>9184180544</c:v>
                </c:pt>
                <c:pt idx="50">
                  <c:v>8806230902</c:v>
                </c:pt>
                <c:pt idx="51">
                  <c:v>9071694206</c:v>
                </c:pt>
                <c:pt idx="52">
                  <c:v>8843980196</c:v>
                </c:pt>
                <c:pt idx="53">
                  <c:v>8831939898</c:v>
                </c:pt>
                <c:pt idx="54">
                  <c:v>8911519429</c:v>
                </c:pt>
                <c:pt idx="55">
                  <c:v>8896199008</c:v>
                </c:pt>
                <c:pt idx="56">
                  <c:v>8351990202</c:v>
                </c:pt>
                <c:pt idx="57">
                  <c:v>9326307815</c:v>
                </c:pt>
                <c:pt idx="58">
                  <c:v>8894750773</c:v>
                </c:pt>
                <c:pt idx="59">
                  <c:v>8852820845</c:v>
                </c:pt>
                <c:pt idx="60">
                  <c:v>9006229166</c:v>
                </c:pt>
                <c:pt idx="61">
                  <c:v>8166411148</c:v>
                </c:pt>
                <c:pt idx="62">
                  <c:v>9213275369</c:v>
                </c:pt>
                <c:pt idx="63">
                  <c:v>8566656120</c:v>
                </c:pt>
                <c:pt idx="64">
                  <c:v>9009480212</c:v>
                </c:pt>
                <c:pt idx="65">
                  <c:v>8423165090</c:v>
                </c:pt>
                <c:pt idx="66">
                  <c:v>8711849478</c:v>
                </c:pt>
                <c:pt idx="67">
                  <c:v>8914512817</c:v>
                </c:pt>
                <c:pt idx="68">
                  <c:v>8999100095</c:v>
                </c:pt>
                <c:pt idx="69">
                  <c:v>8648517506</c:v>
                </c:pt>
                <c:pt idx="70">
                  <c:v>8413253625</c:v>
                </c:pt>
                <c:pt idx="71">
                  <c:v>8589478726</c:v>
                </c:pt>
                <c:pt idx="72">
                  <c:v>8956464952</c:v>
                </c:pt>
                <c:pt idx="73">
                  <c:v>9263183818</c:v>
                </c:pt>
                <c:pt idx="74">
                  <c:v>8917326554</c:v>
                </c:pt>
                <c:pt idx="75">
                  <c:v>8806232886</c:v>
                </c:pt>
                <c:pt idx="76">
                  <c:v>9058207148</c:v>
                </c:pt>
                <c:pt idx="77">
                  <c:v>9095971297</c:v>
                </c:pt>
                <c:pt idx="78">
                  <c:v>9783479996</c:v>
                </c:pt>
                <c:pt idx="79">
                  <c:v>9016998053</c:v>
                </c:pt>
                <c:pt idx="80">
                  <c:v>9222983399</c:v>
                </c:pt>
                <c:pt idx="81">
                  <c:v>8674650470</c:v>
                </c:pt>
                <c:pt idx="82">
                  <c:v>9273461946</c:v>
                </c:pt>
                <c:pt idx="83">
                  <c:v>8985733028</c:v>
                </c:pt>
                <c:pt idx="84">
                  <c:v>9168432280</c:v>
                </c:pt>
                <c:pt idx="85">
                  <c:v>8771886036</c:v>
                </c:pt>
                <c:pt idx="86">
                  <c:v>9080507524</c:v>
                </c:pt>
                <c:pt idx="87">
                  <c:v>8797546315</c:v>
                </c:pt>
                <c:pt idx="88">
                  <c:v>9258867358</c:v>
                </c:pt>
                <c:pt idx="89">
                  <c:v>9157299052</c:v>
                </c:pt>
                <c:pt idx="90">
                  <c:v>8672828637</c:v>
                </c:pt>
                <c:pt idx="91">
                  <c:v>9147405728</c:v>
                </c:pt>
                <c:pt idx="92">
                  <c:v>8624868371</c:v>
                </c:pt>
                <c:pt idx="93">
                  <c:v>9473671780</c:v>
                </c:pt>
                <c:pt idx="94">
                  <c:v>9381971851</c:v>
                </c:pt>
                <c:pt idx="95">
                  <c:v>9060256128</c:v>
                </c:pt>
                <c:pt idx="96">
                  <c:v>9128677175</c:v>
                </c:pt>
                <c:pt idx="97">
                  <c:v>9075873130</c:v>
                </c:pt>
                <c:pt idx="98">
                  <c:v>9370240417</c:v>
                </c:pt>
                <c:pt idx="99">
                  <c:v>9508059506</c:v>
                </c:pt>
                <c:pt idx="100">
                  <c:v>9313771427</c:v>
                </c:pt>
                <c:pt idx="101">
                  <c:v>8790858104</c:v>
                </c:pt>
                <c:pt idx="102">
                  <c:v>9401684525</c:v>
                </c:pt>
                <c:pt idx="103">
                  <c:v>9130503194</c:v>
                </c:pt>
                <c:pt idx="104">
                  <c:v>9832069723</c:v>
                </c:pt>
                <c:pt idx="105">
                  <c:v>8756734559</c:v>
                </c:pt>
                <c:pt idx="106">
                  <c:v>9390828687</c:v>
                </c:pt>
                <c:pt idx="107">
                  <c:v>9020975122</c:v>
                </c:pt>
                <c:pt idx="108">
                  <c:v>9552135550</c:v>
                </c:pt>
                <c:pt idx="109">
                  <c:v>9634481114</c:v>
                </c:pt>
                <c:pt idx="110">
                  <c:v>8877832314</c:v>
                </c:pt>
                <c:pt idx="111">
                  <c:v>9315683321</c:v>
                </c:pt>
                <c:pt idx="112">
                  <c:v>8738076476</c:v>
                </c:pt>
                <c:pt idx="113">
                  <c:v>9306946621</c:v>
                </c:pt>
                <c:pt idx="114">
                  <c:v>8940276180</c:v>
                </c:pt>
                <c:pt idx="115">
                  <c:v>9189040039</c:v>
                </c:pt>
                <c:pt idx="116">
                  <c:v>9036804536</c:v>
                </c:pt>
                <c:pt idx="117">
                  <c:v>9336693347</c:v>
                </c:pt>
                <c:pt idx="118">
                  <c:v>8995286525</c:v>
                </c:pt>
                <c:pt idx="119">
                  <c:v>9397851379</c:v>
                </c:pt>
                <c:pt idx="120">
                  <c:v>8884643708</c:v>
                </c:pt>
                <c:pt idx="121">
                  <c:v>8921244453</c:v>
                </c:pt>
                <c:pt idx="122">
                  <c:v>8879720031</c:v>
                </c:pt>
                <c:pt idx="123">
                  <c:v>8597608500</c:v>
                </c:pt>
                <c:pt idx="124">
                  <c:v>9409301573</c:v>
                </c:pt>
                <c:pt idx="125">
                  <c:v>8588522014</c:v>
                </c:pt>
                <c:pt idx="126">
                  <c:v>8924980823</c:v>
                </c:pt>
                <c:pt idx="127">
                  <c:v>8774381416</c:v>
                </c:pt>
                <c:pt idx="128">
                  <c:v>9174837990</c:v>
                </c:pt>
                <c:pt idx="129">
                  <c:v>9331738889</c:v>
                </c:pt>
                <c:pt idx="130">
                  <c:v>9368420633</c:v>
                </c:pt>
                <c:pt idx="131">
                  <c:v>9072325608</c:v>
                </c:pt>
                <c:pt idx="132">
                  <c:v>8970713621</c:v>
                </c:pt>
                <c:pt idx="133">
                  <c:v>8698406037</c:v>
                </c:pt>
                <c:pt idx="134">
                  <c:v>9066962995</c:v>
                </c:pt>
                <c:pt idx="135">
                  <c:v>9350243643</c:v>
                </c:pt>
                <c:pt idx="136">
                  <c:v>8760410142</c:v>
                </c:pt>
                <c:pt idx="137">
                  <c:v>9188313470</c:v>
                </c:pt>
                <c:pt idx="138">
                  <c:v>9023677226</c:v>
                </c:pt>
                <c:pt idx="139">
                  <c:v>9579819867</c:v>
                </c:pt>
                <c:pt idx="140">
                  <c:v>8736211090</c:v>
                </c:pt>
                <c:pt idx="141">
                  <c:v>7451281823</c:v>
                </c:pt>
                <c:pt idx="142">
                  <c:v>8828865765</c:v>
                </c:pt>
                <c:pt idx="143">
                  <c:v>9131683603</c:v>
                </c:pt>
                <c:pt idx="144">
                  <c:v>9367752861</c:v>
                </c:pt>
                <c:pt idx="145">
                  <c:v>9299135172</c:v>
                </c:pt>
                <c:pt idx="146">
                  <c:v>9262400946</c:v>
                </c:pt>
                <c:pt idx="147">
                  <c:v>9071701018</c:v>
                </c:pt>
                <c:pt idx="148">
                  <c:v>9347010009</c:v>
                </c:pt>
                <c:pt idx="149">
                  <c:v>8981531061</c:v>
                </c:pt>
                <c:pt idx="150">
                  <c:v>9684129339</c:v>
                </c:pt>
                <c:pt idx="151">
                  <c:v>9127919161</c:v>
                </c:pt>
                <c:pt idx="152">
                  <c:v>9276599114</c:v>
                </c:pt>
                <c:pt idx="153">
                  <c:v>8964552548</c:v>
                </c:pt>
                <c:pt idx="154">
                  <c:v>9290602410</c:v>
                </c:pt>
                <c:pt idx="155">
                  <c:v>9569500472</c:v>
                </c:pt>
                <c:pt idx="156">
                  <c:v>9140690196</c:v>
                </c:pt>
                <c:pt idx="157">
                  <c:v>9317638647</c:v>
                </c:pt>
                <c:pt idx="158">
                  <c:v>8793890398</c:v>
                </c:pt>
                <c:pt idx="159">
                  <c:v>9437694923</c:v>
                </c:pt>
                <c:pt idx="160">
                  <c:v>9477511329</c:v>
                </c:pt>
                <c:pt idx="161">
                  <c:v>9474926117</c:v>
                </c:pt>
                <c:pt idx="162">
                  <c:v>8843986268</c:v>
                </c:pt>
                <c:pt idx="163">
                  <c:v>9365618405</c:v>
                </c:pt>
                <c:pt idx="164">
                  <c:v>9054465295</c:v>
                </c:pt>
                <c:pt idx="165">
                  <c:v>9824030339</c:v>
                </c:pt>
                <c:pt idx="166">
                  <c:v>9227869536</c:v>
                </c:pt>
                <c:pt idx="167">
                  <c:v>9089334723</c:v>
                </c:pt>
                <c:pt idx="168">
                  <c:v>9183981823</c:v>
                </c:pt>
                <c:pt idx="169">
                  <c:v>9268751699</c:v>
                </c:pt>
                <c:pt idx="170">
                  <c:v>9793906080</c:v>
                </c:pt>
                <c:pt idx="171">
                  <c:v>8925940505</c:v>
                </c:pt>
                <c:pt idx="172">
                  <c:v>9359901137</c:v>
                </c:pt>
                <c:pt idx="173">
                  <c:v>9132309637</c:v>
                </c:pt>
                <c:pt idx="174">
                  <c:v>9382814940</c:v>
                </c:pt>
                <c:pt idx="175">
                  <c:v>9230806400</c:v>
                </c:pt>
                <c:pt idx="176">
                  <c:v>9375713275</c:v>
                </c:pt>
                <c:pt idx="177">
                  <c:v>9049877324</c:v>
                </c:pt>
                <c:pt idx="178">
                  <c:v>9427265641</c:v>
                </c:pt>
                <c:pt idx="179">
                  <c:v>8847943375</c:v>
                </c:pt>
                <c:pt idx="180">
                  <c:v>9726597866</c:v>
                </c:pt>
                <c:pt idx="181">
                  <c:v>9343329245</c:v>
                </c:pt>
                <c:pt idx="182">
                  <c:v>9200318526</c:v>
                </c:pt>
                <c:pt idx="183">
                  <c:v>9160269021</c:v>
                </c:pt>
                <c:pt idx="184">
                  <c:v>9073849647</c:v>
                </c:pt>
                <c:pt idx="185">
                  <c:v>9680420965</c:v>
                </c:pt>
                <c:pt idx="186">
                  <c:v>9127931833</c:v>
                </c:pt>
                <c:pt idx="187">
                  <c:v>9348100207</c:v>
                </c:pt>
                <c:pt idx="188">
                  <c:v>8917911362</c:v>
                </c:pt>
                <c:pt idx="189">
                  <c:v>9344533833</c:v>
                </c:pt>
                <c:pt idx="190">
                  <c:v>9455368405</c:v>
                </c:pt>
                <c:pt idx="191">
                  <c:v>9527427187</c:v>
                </c:pt>
                <c:pt idx="192">
                  <c:v>8847479229</c:v>
                </c:pt>
                <c:pt idx="193">
                  <c:v>9318846468</c:v>
                </c:pt>
                <c:pt idx="194">
                  <c:v>9052701404</c:v>
                </c:pt>
                <c:pt idx="195">
                  <c:v>9738282539</c:v>
                </c:pt>
                <c:pt idx="196">
                  <c:v>9476711535</c:v>
                </c:pt>
                <c:pt idx="197">
                  <c:v>8853030510</c:v>
                </c:pt>
                <c:pt idx="198">
                  <c:v>9338185202</c:v>
                </c:pt>
                <c:pt idx="199">
                  <c:v>9156814641</c:v>
                </c:pt>
                <c:pt idx="200">
                  <c:v>9827588089</c:v>
                </c:pt>
                <c:pt idx="201">
                  <c:v>9035262941</c:v>
                </c:pt>
                <c:pt idx="202">
                  <c:v>9326543426</c:v>
                </c:pt>
                <c:pt idx="203">
                  <c:v>9108901221</c:v>
                </c:pt>
                <c:pt idx="204">
                  <c:v>9321980620</c:v>
                </c:pt>
                <c:pt idx="205">
                  <c:v>9330652769</c:v>
                </c:pt>
                <c:pt idx="206">
                  <c:v>9378182291</c:v>
                </c:pt>
                <c:pt idx="207">
                  <c:v>9130540287</c:v>
                </c:pt>
                <c:pt idx="208">
                  <c:v>9401817922</c:v>
                </c:pt>
                <c:pt idx="209">
                  <c:v>8814908027</c:v>
                </c:pt>
                <c:pt idx="210">
                  <c:v>9651051057</c:v>
                </c:pt>
                <c:pt idx="211">
                  <c:v>9397402919</c:v>
                </c:pt>
                <c:pt idx="212">
                  <c:v>9123080346</c:v>
                </c:pt>
                <c:pt idx="213">
                  <c:v>9374905555</c:v>
                </c:pt>
                <c:pt idx="214">
                  <c:v>8817217569</c:v>
                </c:pt>
                <c:pt idx="215">
                  <c:v>9787134301</c:v>
                </c:pt>
                <c:pt idx="216">
                  <c:v>9064091761</c:v>
                </c:pt>
                <c:pt idx="217">
                  <c:v>9411956713</c:v>
                </c:pt>
                <c:pt idx="218">
                  <c:v>8892851784</c:v>
                </c:pt>
                <c:pt idx="219">
                  <c:v>9337695096</c:v>
                </c:pt>
                <c:pt idx="220">
                  <c:v>9483259034</c:v>
                </c:pt>
                <c:pt idx="221">
                  <c:v>9451154516</c:v>
                </c:pt>
                <c:pt idx="222">
                  <c:v>9040779762</c:v>
                </c:pt>
                <c:pt idx="223">
                  <c:v>9223829010</c:v>
                </c:pt>
                <c:pt idx="224">
                  <c:v>9128124904</c:v>
                </c:pt>
                <c:pt idx="225">
                  <c:v>9636841939</c:v>
                </c:pt>
                <c:pt idx="226">
                  <c:v>9591402788</c:v>
                </c:pt>
                <c:pt idx="227">
                  <c:v>8786758744</c:v>
                </c:pt>
                <c:pt idx="228">
                  <c:v>9416443858</c:v>
                </c:pt>
                <c:pt idx="229">
                  <c:v>9113729932</c:v>
                </c:pt>
                <c:pt idx="230">
                  <c:v>9753595693</c:v>
                </c:pt>
                <c:pt idx="231">
                  <c:v>9030219029</c:v>
                </c:pt>
                <c:pt idx="232">
                  <c:v>9352578710</c:v>
                </c:pt>
                <c:pt idx="233">
                  <c:v>9025709795</c:v>
                </c:pt>
                <c:pt idx="234">
                  <c:v>9409305351</c:v>
                </c:pt>
                <c:pt idx="235">
                  <c:v>9329367147</c:v>
                </c:pt>
                <c:pt idx="236">
                  <c:v>9354065562</c:v>
                </c:pt>
                <c:pt idx="237">
                  <c:v>9181727969</c:v>
                </c:pt>
                <c:pt idx="238">
                  <c:v>9246371676</c:v>
                </c:pt>
                <c:pt idx="239">
                  <c:v>9045955094</c:v>
                </c:pt>
                <c:pt idx="240">
                  <c:v>9437059757</c:v>
                </c:pt>
                <c:pt idx="241">
                  <c:v>9505184292</c:v>
                </c:pt>
                <c:pt idx="242">
                  <c:v>9095533330</c:v>
                </c:pt>
                <c:pt idx="243">
                  <c:v>9406639040</c:v>
                </c:pt>
                <c:pt idx="244">
                  <c:v>8788776278</c:v>
                </c:pt>
                <c:pt idx="245">
                  <c:v>9707154312</c:v>
                </c:pt>
                <c:pt idx="246">
                  <c:v>9149890026</c:v>
                </c:pt>
                <c:pt idx="247">
                  <c:v>9415526664</c:v>
                </c:pt>
                <c:pt idx="248">
                  <c:v>8781178266</c:v>
                </c:pt>
                <c:pt idx="249">
                  <c:v>9382158768</c:v>
                </c:pt>
                <c:pt idx="250">
                  <c:v>9446137683</c:v>
                </c:pt>
                <c:pt idx="251">
                  <c:v>9487562167</c:v>
                </c:pt>
                <c:pt idx="252">
                  <c:v>9238602148</c:v>
                </c:pt>
                <c:pt idx="253">
                  <c:v>8995015004</c:v>
                </c:pt>
                <c:pt idx="254">
                  <c:v>9258413927</c:v>
                </c:pt>
                <c:pt idx="255">
                  <c:v>9432923423</c:v>
                </c:pt>
                <c:pt idx="256">
                  <c:v>9522211812</c:v>
                </c:pt>
                <c:pt idx="257">
                  <c:v>8927298496</c:v>
                </c:pt>
                <c:pt idx="258">
                  <c:v>9369193623</c:v>
                </c:pt>
                <c:pt idx="259">
                  <c:v>9129997812</c:v>
                </c:pt>
                <c:pt idx="260">
                  <c:v>9642244892</c:v>
                </c:pt>
                <c:pt idx="261">
                  <c:v>9111198408</c:v>
                </c:pt>
                <c:pt idx="262">
                  <c:v>9319945393</c:v>
                </c:pt>
                <c:pt idx="263">
                  <c:v>9059838968</c:v>
                </c:pt>
                <c:pt idx="264">
                  <c:v>9432229025</c:v>
                </c:pt>
                <c:pt idx="265">
                  <c:v>9346006408</c:v>
                </c:pt>
                <c:pt idx="266">
                  <c:v>9183307036</c:v>
                </c:pt>
                <c:pt idx="267">
                  <c:v>9406253295</c:v>
                </c:pt>
                <c:pt idx="268">
                  <c:v>9137507179</c:v>
                </c:pt>
                <c:pt idx="269">
                  <c:v>9221973268</c:v>
                </c:pt>
                <c:pt idx="270">
                  <c:v>9246102874</c:v>
                </c:pt>
                <c:pt idx="271">
                  <c:v>9516472260</c:v>
                </c:pt>
                <c:pt idx="272">
                  <c:v>9075355301</c:v>
                </c:pt>
                <c:pt idx="273">
                  <c:v>9343553384</c:v>
                </c:pt>
                <c:pt idx="274">
                  <c:v>8916257003</c:v>
                </c:pt>
                <c:pt idx="275">
                  <c:v>15066428038</c:v>
                </c:pt>
                <c:pt idx="276">
                  <c:v>9121540338</c:v>
                </c:pt>
                <c:pt idx="277">
                  <c:v>9384648060</c:v>
                </c:pt>
                <c:pt idx="278">
                  <c:v>8709308902</c:v>
                </c:pt>
                <c:pt idx="279">
                  <c:v>9514045064</c:v>
                </c:pt>
                <c:pt idx="280">
                  <c:v>9461260311</c:v>
                </c:pt>
                <c:pt idx="281">
                  <c:v>9445464169</c:v>
                </c:pt>
                <c:pt idx="282">
                  <c:v>8873268045</c:v>
                </c:pt>
              </c:numCache>
            </c:numRef>
          </c:val>
          <c:smooth val="0"/>
          <c:extLst>
            <c:ext xmlns:c16="http://schemas.microsoft.com/office/drawing/2014/chart" uri="{C3380CC4-5D6E-409C-BE32-E72D297353CC}">
              <c16:uniqueId val="{00000000-1392-41FE-BA58-9F9792FF7E0D}"/>
            </c:ext>
          </c:extLst>
        </c:ser>
        <c:dLbls>
          <c:showLegendKey val="0"/>
          <c:showVal val="0"/>
          <c:showCatName val="0"/>
          <c:showSerName val="0"/>
          <c:showPercent val="0"/>
          <c:showBubbleSize val="0"/>
        </c:dLbls>
        <c:smooth val="0"/>
        <c:axId val="333432224"/>
        <c:axId val="333432784"/>
      </c:lineChart>
      <c:catAx>
        <c:axId val="333432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Total</a:t>
                </a:r>
                <a:r>
                  <a:rPr lang="en-US" b="1" baseline="0"/>
                  <a:t> Time of Execution (sec)</a:t>
                </a:r>
                <a:endParaRPr lang="en-US"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432784"/>
        <c:crosses val="autoZero"/>
        <c:auto val="1"/>
        <c:lblAlgn val="ctr"/>
        <c:lblOffset val="100"/>
        <c:tickMarkSkip val="1"/>
        <c:noMultiLvlLbl val="0"/>
      </c:catAx>
      <c:valAx>
        <c:axId val="333432784"/>
        <c:scaling>
          <c:orientation val="minMax"/>
          <c:max val="15000000000"/>
          <c:min val="7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Instructions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 &quot;Billion&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43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95E9C8D-1F39-434D-AB99-953276951C67}"/>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1432" tIns="45717" rIns="91432" bIns="45717" numCol="1" anchor="t" anchorCtr="0" compatLnSpc="1">
            <a:prstTxWarp prst="textNoShape">
              <a:avLst/>
            </a:prstTxWarp>
          </a:bodyPr>
          <a:lstStyle>
            <a:lvl1pPr eaLnBrk="1" hangingPunct="1">
              <a:defRPr sz="1200" b="0">
                <a:latin typeface="Arial" charset="0"/>
              </a:defRPr>
            </a:lvl1pPr>
          </a:lstStyle>
          <a:p>
            <a:pPr>
              <a:defRPr/>
            </a:pPr>
            <a:endParaRPr lang="el-GR" altLang="el-GR"/>
          </a:p>
        </p:txBody>
      </p:sp>
      <p:sp>
        <p:nvSpPr>
          <p:cNvPr id="37891" name="Rectangle 3">
            <a:extLst>
              <a:ext uri="{FF2B5EF4-FFF2-40B4-BE49-F238E27FC236}">
                <a16:creationId xmlns:a16="http://schemas.microsoft.com/office/drawing/2014/main" id="{1986A795-F3E0-41AF-BE10-BD21B2B1BB0B}"/>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1432" tIns="45717" rIns="91432" bIns="45717" numCol="1" anchor="t" anchorCtr="0" compatLnSpc="1">
            <a:prstTxWarp prst="textNoShape">
              <a:avLst/>
            </a:prstTxWarp>
          </a:bodyPr>
          <a:lstStyle>
            <a:lvl1pPr algn="r" eaLnBrk="1" hangingPunct="1">
              <a:defRPr sz="1200" b="0">
                <a:latin typeface="Arial" charset="0"/>
              </a:defRPr>
            </a:lvl1pPr>
          </a:lstStyle>
          <a:p>
            <a:pPr>
              <a:defRPr/>
            </a:pPr>
            <a:endParaRPr lang="el-GR" altLang="el-GR"/>
          </a:p>
        </p:txBody>
      </p:sp>
      <p:sp>
        <p:nvSpPr>
          <p:cNvPr id="3076"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a:extLst>
              <a:ext uri="{FF2B5EF4-FFF2-40B4-BE49-F238E27FC236}">
                <a16:creationId xmlns:a16="http://schemas.microsoft.com/office/drawing/2014/main" id="{A0C70CA4-F312-4F9D-8707-C682BBD64D7D}"/>
              </a:ext>
            </a:extLst>
          </p:cNvPr>
          <p:cNvSpPr>
            <a:spLocks noGrp="1" noChangeArrowheads="1"/>
          </p:cNvSpPr>
          <p:nvPr>
            <p:ph type="body" sz="quarter" idx="3"/>
          </p:nvPr>
        </p:nvSpPr>
        <p:spPr bwMode="auto">
          <a:xfrm>
            <a:off x="731838" y="4559300"/>
            <a:ext cx="5851525" cy="4321175"/>
          </a:xfrm>
          <a:prstGeom prst="rect">
            <a:avLst/>
          </a:prstGeom>
          <a:noFill/>
          <a:ln w="9525">
            <a:noFill/>
            <a:miter lim="800000"/>
            <a:headEnd/>
            <a:tailEnd/>
          </a:ln>
        </p:spPr>
        <p:txBody>
          <a:bodyPr vert="horz" wrap="square" lIns="91432" tIns="45717" rIns="91432" bIns="45717" numCol="1" anchor="t" anchorCtr="0" compatLnSpc="1">
            <a:prstTxWarp prst="textNoShape">
              <a:avLst/>
            </a:prstTxWarp>
          </a:bodyPr>
          <a:lstStyle/>
          <a:p>
            <a:pPr lvl="0"/>
            <a:r>
              <a:rPr lang="el-GR" noProof="0"/>
              <a:t>Click to edit Master text styles</a:t>
            </a:r>
          </a:p>
          <a:p>
            <a:pPr lvl="1"/>
            <a:r>
              <a:rPr lang="el-GR" noProof="0"/>
              <a:t>Second level</a:t>
            </a:r>
          </a:p>
          <a:p>
            <a:pPr lvl="2"/>
            <a:r>
              <a:rPr lang="el-GR" noProof="0"/>
              <a:t>Third level</a:t>
            </a:r>
          </a:p>
          <a:p>
            <a:pPr lvl="3"/>
            <a:r>
              <a:rPr lang="el-GR" noProof="0"/>
              <a:t>Fourth level</a:t>
            </a:r>
          </a:p>
          <a:p>
            <a:pPr lvl="4"/>
            <a:r>
              <a:rPr lang="el-GR" noProof="0"/>
              <a:t>Fifth level</a:t>
            </a:r>
          </a:p>
        </p:txBody>
      </p:sp>
      <p:sp>
        <p:nvSpPr>
          <p:cNvPr id="37894" name="Rectangle 6">
            <a:extLst>
              <a:ext uri="{FF2B5EF4-FFF2-40B4-BE49-F238E27FC236}">
                <a16:creationId xmlns:a16="http://schemas.microsoft.com/office/drawing/2014/main" id="{461B4548-1CE2-4175-9C24-FB609A6F31AD}"/>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1432" tIns="45717" rIns="91432" bIns="45717" numCol="1" anchor="b" anchorCtr="0" compatLnSpc="1">
            <a:prstTxWarp prst="textNoShape">
              <a:avLst/>
            </a:prstTxWarp>
          </a:bodyPr>
          <a:lstStyle>
            <a:lvl1pPr eaLnBrk="1" hangingPunct="1">
              <a:defRPr sz="1200" b="0">
                <a:latin typeface="Arial" charset="0"/>
              </a:defRPr>
            </a:lvl1pPr>
          </a:lstStyle>
          <a:p>
            <a:pPr>
              <a:defRPr/>
            </a:pPr>
            <a:endParaRPr lang="el-GR" altLang="el-GR"/>
          </a:p>
        </p:txBody>
      </p:sp>
      <p:sp>
        <p:nvSpPr>
          <p:cNvPr id="37895" name="Rectangle 7">
            <a:extLst>
              <a:ext uri="{FF2B5EF4-FFF2-40B4-BE49-F238E27FC236}">
                <a16:creationId xmlns:a16="http://schemas.microsoft.com/office/drawing/2014/main" id="{B852B7B8-6F20-4282-B95F-EEE20F8DB045}"/>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1432" tIns="45717" rIns="91432" bIns="45717" numCol="1" anchor="b" anchorCtr="0" compatLnSpc="1">
            <a:prstTxWarp prst="textNoShape">
              <a:avLst/>
            </a:prstTxWarp>
          </a:bodyPr>
          <a:lstStyle>
            <a:lvl1pPr algn="r" eaLnBrk="1" hangingPunct="1">
              <a:defRPr sz="1200" b="0"/>
            </a:lvl1pPr>
          </a:lstStyle>
          <a:p>
            <a:pPr>
              <a:defRPr/>
            </a:pPr>
            <a:fld id="{8BA5B2F5-C609-4EA4-9296-438C65F480F1}" type="slidenum">
              <a:rPr lang="el-GR" altLang="el-GR"/>
              <a:pPr>
                <a:defRPr/>
              </a:pPr>
              <a:t>‹#›</a:t>
            </a:fld>
            <a:endParaRPr lang="el-GR" altLang="el-GR"/>
          </a:p>
        </p:txBody>
      </p:sp>
    </p:spTree>
    <p:extLst>
      <p:ext uri="{BB962C8B-B14F-4D97-AF65-F5344CB8AC3E}">
        <p14:creationId xmlns:p14="http://schemas.microsoft.com/office/powerpoint/2010/main" val="352046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97F89E-8426-4D88-B6D8-888177540616}" type="slidenum">
              <a:rPr lang="el-GR" altLang="el-GR" smtClean="0"/>
              <a:pPr>
                <a:spcBef>
                  <a:spcPct val="0"/>
                </a:spcBef>
              </a:pPr>
              <a:t>1</a:t>
            </a:fld>
            <a:endParaRPr lang="el-GR" altLang="el-G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l-GR">
              <a:latin typeface="Arial" panose="020B0604020202020204" pitchFamily="34" charset="0"/>
            </a:endParaRPr>
          </a:p>
        </p:txBody>
      </p:sp>
    </p:spTree>
    <p:extLst>
      <p:ext uri="{BB962C8B-B14F-4D97-AF65-F5344CB8AC3E}">
        <p14:creationId xmlns:p14="http://schemas.microsoft.com/office/powerpoint/2010/main" val="51233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4800" b="1" dirty="0">
                <a:solidFill>
                  <a:schemeClr val="tx1"/>
                </a:solidFill>
              </a:rPr>
              <a:t>The time multiplexing is a factor which changes (significantly) the statistics we estimate.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4800" b="1" dirty="0">
              <a:solidFill>
                <a:schemeClr val="tx1"/>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4800" b="1" dirty="0">
                <a:solidFill>
                  <a:schemeClr val="tx1"/>
                </a:solidFill>
              </a:rPr>
              <a:t>Because we use different statistics like the number of cycles, the time and others in our calculations for the execution time and for the processor frequency , the values taken from the command perf stat are scaled and not they are not the actual values because of the lack of hardware counters.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4800" b="1" dirty="0">
              <a:solidFill>
                <a:schemeClr val="tx1"/>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4800" b="1" dirty="0">
                <a:solidFill>
                  <a:schemeClr val="tx1"/>
                </a:solidFill>
              </a:rPr>
              <a:t>So we can see that there is a deviation and the results aren’t equal because of this factor. </a:t>
            </a:r>
            <a:endParaRPr lang="en-US" sz="4800" b="1" i="1"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pPr>
              <a:defRPr/>
            </a:pPr>
            <a:fld id="{8BA5B2F5-C609-4EA4-9296-438C65F480F1}" type="slidenum">
              <a:rPr lang="el-GR" altLang="el-GR" smtClean="0"/>
              <a:pPr>
                <a:defRPr/>
              </a:pPr>
              <a:t>3</a:t>
            </a:fld>
            <a:endParaRPr lang="el-GR" altLang="el-GR"/>
          </a:p>
        </p:txBody>
      </p:sp>
    </p:spTree>
    <p:extLst>
      <p:ext uri="{BB962C8B-B14F-4D97-AF65-F5344CB8AC3E}">
        <p14:creationId xmlns:p14="http://schemas.microsoft.com/office/powerpoint/2010/main" val="347653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i="1" u="sng" dirty="0"/>
              <a:t>Branch Misses - Branch Instructions</a:t>
            </a:r>
            <a:endParaRPr lang="en-US" u="sng" dirty="0"/>
          </a:p>
          <a:p>
            <a:r>
              <a:rPr lang="en-US" dirty="0"/>
              <a:t>Here we do not see the values of each statistic but we emphasis on their behavior. For example it seems weird to see branch misses to be higher than branch instructions ,but this is because the number of instructions isn’t less than branch misses in every  second</a:t>
            </a:r>
          </a:p>
          <a:p>
            <a:endParaRPr lang="en-US" dirty="0"/>
          </a:p>
          <a:p>
            <a:r>
              <a:rPr lang="en-US" dirty="0"/>
              <a:t>The rate of branch misses increases , respectively when branch instructions are increasing.</a:t>
            </a:r>
          </a:p>
          <a:p>
            <a:endParaRPr lang="en-US" dirty="0"/>
          </a:p>
          <a:p>
            <a:r>
              <a:rPr lang="en-US" dirty="0"/>
              <a:t>Because the rate of branch instructions appears is low(in association with instructions) .The number of branch misses doesn’t appear to have a negative correlation as expected with IPC. </a:t>
            </a:r>
          </a:p>
          <a:p>
            <a:r>
              <a:rPr lang="en-US" dirty="0"/>
              <a:t>The effect of branch misses on IPC isn’t as expected because of the small number of appearances.</a:t>
            </a:r>
          </a:p>
          <a:p>
            <a:endParaRPr lang="en-US" dirty="0"/>
          </a:p>
          <a:p>
            <a:r>
              <a:rPr lang="en-US" dirty="0"/>
              <a:t>The idea that always the things are as expected doesn’t apply always.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u="sng" dirty="0" err="1"/>
              <a:t>dTLB</a:t>
            </a:r>
            <a:r>
              <a:rPr lang="en-US" b="1" u="sng" dirty="0"/>
              <a:t> Loads - L1</a:t>
            </a:r>
            <a:r>
              <a:rPr lang="en-US" b="1" u="sng" baseline="0" dirty="0"/>
              <a:t> </a:t>
            </a:r>
            <a:r>
              <a:rPr lang="en-US" b="1" u="sng" baseline="0" dirty="0" err="1"/>
              <a:t>dCache</a:t>
            </a:r>
            <a:r>
              <a:rPr lang="en-US" b="1" u="sng" baseline="0" dirty="0"/>
              <a:t> Loads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t>dTLB</a:t>
            </a:r>
            <a:r>
              <a:rPr lang="en-US" dirty="0"/>
              <a:t> Loads and L1</a:t>
            </a:r>
            <a:r>
              <a:rPr lang="en-US" baseline="0" dirty="0"/>
              <a:t> </a:t>
            </a:r>
            <a:r>
              <a:rPr lang="en-US" baseline="0" dirty="0" err="1"/>
              <a:t>dCache</a:t>
            </a:r>
            <a:r>
              <a:rPr lang="en-US" baseline="0" dirty="0"/>
              <a:t> Loads are behaving commonly and with same amount of values-appears. This applies as expected because the number of </a:t>
            </a:r>
            <a:r>
              <a:rPr lang="en-US" dirty="0" err="1"/>
              <a:t>dTLB</a:t>
            </a:r>
            <a:r>
              <a:rPr lang="en-US" dirty="0"/>
              <a:t> Loads and L1</a:t>
            </a:r>
            <a:r>
              <a:rPr lang="en-US" baseline="0" dirty="0"/>
              <a:t> </a:t>
            </a:r>
            <a:r>
              <a:rPr lang="en-US" baseline="0" dirty="0" err="1"/>
              <a:t>dCache</a:t>
            </a:r>
            <a:r>
              <a:rPr lang="en-US" baseline="0" dirty="0"/>
              <a:t> Loads are associated extremely high. Whenever the CPU wants something from memory .The reference to L1-dcache for load presupposes the use of </a:t>
            </a:r>
            <a:r>
              <a:rPr lang="en-US" baseline="0" dirty="0" err="1"/>
              <a:t>dTLB</a:t>
            </a:r>
            <a:r>
              <a:rPr lang="en-US" baseline="0" dirty="0"/>
              <a:t> for load of a physical address( convert from virtual)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We observe that the </a:t>
            </a:r>
            <a:r>
              <a:rPr lang="en-US" baseline="0" dirty="0" err="1"/>
              <a:t>dTLB</a:t>
            </a:r>
            <a:r>
              <a:rPr lang="en-US" baseline="0" dirty="0"/>
              <a:t>-load misses is correlated positive with both </a:t>
            </a:r>
            <a:r>
              <a:rPr lang="en-US" sz="1200" b="0" i="0" baseline="0" dirty="0">
                <a:effectLst/>
              </a:rPr>
              <a:t>L1 </a:t>
            </a:r>
            <a:r>
              <a:rPr lang="en-US" sz="1200" b="0" i="0" baseline="0" dirty="0" err="1">
                <a:effectLst/>
              </a:rPr>
              <a:t>dCache</a:t>
            </a:r>
            <a:r>
              <a:rPr lang="en-US" sz="1200" b="0" i="0" baseline="0" dirty="0">
                <a:effectLst/>
              </a:rPr>
              <a:t> Loads and </a:t>
            </a:r>
            <a:r>
              <a:rPr lang="en-US" sz="1200" b="0" i="0" baseline="0" dirty="0" err="1">
                <a:effectLst/>
              </a:rPr>
              <a:t>dTLB</a:t>
            </a:r>
            <a:r>
              <a:rPr lang="en-US" sz="1200" b="0" i="0" baseline="0" dirty="0">
                <a:effectLst/>
              </a:rPr>
              <a:t> Loads ,because as the number of </a:t>
            </a:r>
            <a:r>
              <a:rPr lang="en-US" sz="1200" b="0" i="0" baseline="0" dirty="0" err="1">
                <a:effectLst/>
              </a:rPr>
              <a:t>dTLB</a:t>
            </a:r>
            <a:r>
              <a:rPr lang="en-US" sz="1200" b="0" i="0" baseline="0" dirty="0">
                <a:effectLst/>
              </a:rPr>
              <a:t>-loads and L1-dcache-loads increases the </a:t>
            </a:r>
            <a:r>
              <a:rPr lang="en-US" sz="1200" b="0" i="0" baseline="0" dirty="0" err="1">
                <a:effectLst/>
              </a:rPr>
              <a:t>dTLB</a:t>
            </a:r>
            <a:r>
              <a:rPr lang="en-US" sz="1200" b="0" i="0" baseline="0" dirty="0">
                <a:effectLst/>
              </a:rPr>
              <a:t>-load-misses is increasing. That’s because the possibility of having a </a:t>
            </a:r>
            <a:r>
              <a:rPr lang="en-US" sz="1200" b="0" i="0" baseline="0" dirty="0" err="1">
                <a:effectLst/>
              </a:rPr>
              <a:t>dTLB</a:t>
            </a:r>
            <a:r>
              <a:rPr lang="en-US" sz="1200" b="0" i="0" baseline="0" dirty="0">
                <a:effectLst/>
              </a:rPr>
              <a:t>-load-miss is higher when having lots of </a:t>
            </a:r>
            <a:r>
              <a:rPr lang="en-US" sz="1200" b="0" i="0" baseline="0" dirty="0" err="1">
                <a:effectLst/>
              </a:rPr>
              <a:t>dTLB</a:t>
            </a:r>
            <a:r>
              <a:rPr lang="en-US" sz="1200" b="0" i="0" baseline="0" dirty="0">
                <a:effectLst/>
              </a:rPr>
              <a:t>-loads and L1-dcache-loads</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u="sng"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u="sng"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u="sng"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8BA5B2F5-C609-4EA4-9296-438C65F480F1}" type="slidenum">
              <a:rPr lang="el-GR" altLang="el-GR" smtClean="0"/>
              <a:pPr>
                <a:defRPr/>
              </a:pPr>
              <a:t>5</a:t>
            </a:fld>
            <a:endParaRPr lang="el-GR" altLang="el-GR"/>
          </a:p>
        </p:txBody>
      </p:sp>
    </p:spTree>
    <p:extLst>
      <p:ext uri="{BB962C8B-B14F-4D97-AF65-F5344CB8AC3E}">
        <p14:creationId xmlns:p14="http://schemas.microsoft.com/office/powerpoint/2010/main" val="231176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u="sng" dirty="0"/>
              <a:t>Cache Misses</a:t>
            </a:r>
            <a:r>
              <a:rPr lang="en-US" b="1" u="sng" baseline="0" dirty="0"/>
              <a:t> - LLC Load Misses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u="none"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u="none" baseline="0" dirty="0"/>
              <a:t>Cache misses and LLC load misses are correlated between them because LLC represents the misses that occur from load at the last level caches and cache misses are the misses that occur generally from all the cache(information that needed doesn’t exist in none of the </a:t>
            </a:r>
            <a:r>
              <a:rPr lang="en-US" b="0" u="none" baseline="0" dirty="0" err="1"/>
              <a:t>leved</a:t>
            </a:r>
            <a:r>
              <a:rPr lang="en-US" b="0" u="none" baseline="0" dirty="0"/>
              <a:t> caches). We can see that both of them are negative correlated with IPC because as the number of cache misses and LLC-load misses increases the IPC is decreased as expected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u="sng" dirty="0"/>
          </a:p>
          <a:p>
            <a:endParaRPr lang="en-US" dirty="0"/>
          </a:p>
        </p:txBody>
      </p:sp>
      <p:sp>
        <p:nvSpPr>
          <p:cNvPr id="4" name="Slide Number Placeholder 3"/>
          <p:cNvSpPr>
            <a:spLocks noGrp="1"/>
          </p:cNvSpPr>
          <p:nvPr>
            <p:ph type="sldNum" sz="quarter" idx="5"/>
          </p:nvPr>
        </p:nvSpPr>
        <p:spPr/>
        <p:txBody>
          <a:bodyPr/>
          <a:lstStyle/>
          <a:p>
            <a:pPr>
              <a:defRPr/>
            </a:pPr>
            <a:fld id="{8BA5B2F5-C609-4EA4-9296-438C65F480F1}" type="slidenum">
              <a:rPr lang="el-GR" altLang="el-GR" smtClean="0"/>
              <a:pPr>
                <a:defRPr/>
              </a:pPr>
              <a:t>6</a:t>
            </a:fld>
            <a:endParaRPr lang="el-GR" altLang="el-GR"/>
          </a:p>
        </p:txBody>
      </p:sp>
    </p:spTree>
    <p:extLst>
      <p:ext uri="{BB962C8B-B14F-4D97-AF65-F5344CB8AC3E}">
        <p14:creationId xmlns:p14="http://schemas.microsoft.com/office/powerpoint/2010/main" val="161597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B5E43212-F394-4F0D-B21C-1A80F1AA0D19}"/>
              </a:ext>
            </a:extLst>
          </p:cNvPr>
          <p:cNvSpPr>
            <a:spLocks noGrp="1" noChangeArrowheads="1"/>
          </p:cNvSpPr>
          <p:nvPr>
            <p:ph type="ftr" sz="quarter" idx="10"/>
          </p:nvPr>
        </p:nvSpPr>
        <p:spPr>
          <a:ln/>
        </p:spPr>
        <p:txBody>
          <a:bodyPr/>
          <a:lstStyle>
            <a:lvl1pPr>
              <a:defRPr/>
            </a:lvl1pPr>
          </a:lstStyle>
          <a:p>
            <a:pPr>
              <a:defRPr/>
            </a:pPr>
            <a:r>
              <a:rPr lang="el-GR" altLang="el-GR"/>
              <a:t>Πέτρος Παναγή</a:t>
            </a:r>
          </a:p>
        </p:txBody>
      </p:sp>
    </p:spTree>
    <p:extLst>
      <p:ext uri="{BB962C8B-B14F-4D97-AF65-F5344CB8AC3E}">
        <p14:creationId xmlns:p14="http://schemas.microsoft.com/office/powerpoint/2010/main" val="125414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B5E43212-F394-4F0D-B21C-1A80F1AA0D19}"/>
              </a:ext>
            </a:extLst>
          </p:cNvPr>
          <p:cNvSpPr>
            <a:spLocks noGrp="1" noChangeArrowheads="1"/>
          </p:cNvSpPr>
          <p:nvPr>
            <p:ph type="ftr" sz="quarter" idx="10"/>
          </p:nvPr>
        </p:nvSpPr>
        <p:spPr>
          <a:ln/>
        </p:spPr>
        <p:txBody>
          <a:bodyPr/>
          <a:lstStyle>
            <a:lvl1pPr>
              <a:defRPr/>
            </a:lvl1pPr>
          </a:lstStyle>
          <a:p>
            <a:pPr>
              <a:defRPr/>
            </a:pPr>
            <a:r>
              <a:rPr lang="el-GR" altLang="el-GR"/>
              <a:t>Πέτρος Παναγή</a:t>
            </a:r>
          </a:p>
        </p:txBody>
      </p:sp>
    </p:spTree>
    <p:extLst>
      <p:ext uri="{BB962C8B-B14F-4D97-AF65-F5344CB8AC3E}">
        <p14:creationId xmlns:p14="http://schemas.microsoft.com/office/powerpoint/2010/main" val="270025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2098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274638"/>
            <a:ext cx="64770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B5E43212-F394-4F0D-B21C-1A80F1AA0D19}"/>
              </a:ext>
            </a:extLst>
          </p:cNvPr>
          <p:cNvSpPr>
            <a:spLocks noGrp="1" noChangeArrowheads="1"/>
          </p:cNvSpPr>
          <p:nvPr>
            <p:ph type="ftr" sz="quarter" idx="10"/>
          </p:nvPr>
        </p:nvSpPr>
        <p:spPr>
          <a:ln/>
        </p:spPr>
        <p:txBody>
          <a:bodyPr/>
          <a:lstStyle>
            <a:lvl1pPr>
              <a:defRPr/>
            </a:lvl1pPr>
          </a:lstStyle>
          <a:p>
            <a:pPr>
              <a:defRPr/>
            </a:pPr>
            <a:r>
              <a:rPr lang="el-GR" altLang="el-GR"/>
              <a:t>Πέτρος Παναγή</a:t>
            </a:r>
          </a:p>
        </p:txBody>
      </p:sp>
    </p:spTree>
    <p:extLst>
      <p:ext uri="{BB962C8B-B14F-4D97-AF65-F5344CB8AC3E}">
        <p14:creationId xmlns:p14="http://schemas.microsoft.com/office/powerpoint/2010/main" val="337992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074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B5E43212-F394-4F0D-B21C-1A80F1AA0D19}"/>
              </a:ext>
            </a:extLst>
          </p:cNvPr>
          <p:cNvSpPr>
            <a:spLocks noGrp="1" noChangeArrowheads="1"/>
          </p:cNvSpPr>
          <p:nvPr>
            <p:ph type="ftr" sz="quarter" idx="10"/>
          </p:nvPr>
        </p:nvSpPr>
        <p:spPr>
          <a:ln/>
        </p:spPr>
        <p:txBody>
          <a:bodyPr/>
          <a:lstStyle>
            <a:lvl1pPr>
              <a:defRPr/>
            </a:lvl1pPr>
          </a:lstStyle>
          <a:p>
            <a:pPr>
              <a:defRPr/>
            </a:pPr>
            <a:r>
              <a:rPr lang="el-GR" altLang="el-GR"/>
              <a:t>Πέτρος Παναγή</a:t>
            </a:r>
          </a:p>
        </p:txBody>
      </p:sp>
    </p:spTree>
    <p:extLst>
      <p:ext uri="{BB962C8B-B14F-4D97-AF65-F5344CB8AC3E}">
        <p14:creationId xmlns:p14="http://schemas.microsoft.com/office/powerpoint/2010/main" val="1162120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066800"/>
            <a:ext cx="4343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343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B5E43212-F394-4F0D-B21C-1A80F1AA0D19}"/>
              </a:ext>
            </a:extLst>
          </p:cNvPr>
          <p:cNvSpPr>
            <a:spLocks noGrp="1" noChangeArrowheads="1"/>
          </p:cNvSpPr>
          <p:nvPr>
            <p:ph type="ftr" sz="quarter" idx="10"/>
          </p:nvPr>
        </p:nvSpPr>
        <p:spPr>
          <a:ln/>
        </p:spPr>
        <p:txBody>
          <a:bodyPr/>
          <a:lstStyle>
            <a:lvl1pPr>
              <a:defRPr/>
            </a:lvl1pPr>
          </a:lstStyle>
          <a:p>
            <a:pPr>
              <a:defRPr/>
            </a:pPr>
            <a:r>
              <a:rPr lang="el-GR" altLang="el-GR"/>
              <a:t>Πέτρος Παναγή</a:t>
            </a:r>
          </a:p>
        </p:txBody>
      </p:sp>
    </p:spTree>
    <p:extLst>
      <p:ext uri="{BB962C8B-B14F-4D97-AF65-F5344CB8AC3E}">
        <p14:creationId xmlns:p14="http://schemas.microsoft.com/office/powerpoint/2010/main" val="49492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B5E43212-F394-4F0D-B21C-1A80F1AA0D19}"/>
              </a:ext>
            </a:extLst>
          </p:cNvPr>
          <p:cNvSpPr>
            <a:spLocks noGrp="1" noChangeArrowheads="1"/>
          </p:cNvSpPr>
          <p:nvPr>
            <p:ph type="ftr" sz="quarter" idx="10"/>
          </p:nvPr>
        </p:nvSpPr>
        <p:spPr>
          <a:ln/>
        </p:spPr>
        <p:txBody>
          <a:bodyPr/>
          <a:lstStyle>
            <a:lvl1pPr>
              <a:defRPr/>
            </a:lvl1pPr>
          </a:lstStyle>
          <a:p>
            <a:pPr>
              <a:defRPr/>
            </a:pPr>
            <a:r>
              <a:rPr lang="el-GR" altLang="el-GR"/>
              <a:t>Πέτρος Παναγή</a:t>
            </a:r>
          </a:p>
        </p:txBody>
      </p:sp>
    </p:spTree>
    <p:extLst>
      <p:ext uri="{BB962C8B-B14F-4D97-AF65-F5344CB8AC3E}">
        <p14:creationId xmlns:p14="http://schemas.microsoft.com/office/powerpoint/2010/main" val="167337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B5E43212-F394-4F0D-B21C-1A80F1AA0D19}"/>
              </a:ext>
            </a:extLst>
          </p:cNvPr>
          <p:cNvSpPr>
            <a:spLocks noGrp="1" noChangeArrowheads="1"/>
          </p:cNvSpPr>
          <p:nvPr>
            <p:ph type="ftr" sz="quarter" idx="10"/>
          </p:nvPr>
        </p:nvSpPr>
        <p:spPr>
          <a:ln/>
        </p:spPr>
        <p:txBody>
          <a:bodyPr/>
          <a:lstStyle>
            <a:lvl1pPr>
              <a:defRPr/>
            </a:lvl1pPr>
          </a:lstStyle>
          <a:p>
            <a:pPr>
              <a:defRPr/>
            </a:pPr>
            <a:r>
              <a:rPr lang="el-GR" altLang="el-GR"/>
              <a:t>Πέτρος Παναγή</a:t>
            </a:r>
          </a:p>
        </p:txBody>
      </p:sp>
    </p:spTree>
    <p:extLst>
      <p:ext uri="{BB962C8B-B14F-4D97-AF65-F5344CB8AC3E}">
        <p14:creationId xmlns:p14="http://schemas.microsoft.com/office/powerpoint/2010/main" val="62103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5E43212-F394-4F0D-B21C-1A80F1AA0D19}"/>
              </a:ext>
            </a:extLst>
          </p:cNvPr>
          <p:cNvSpPr>
            <a:spLocks noGrp="1" noChangeArrowheads="1"/>
          </p:cNvSpPr>
          <p:nvPr>
            <p:ph type="ftr" sz="quarter" idx="10"/>
          </p:nvPr>
        </p:nvSpPr>
        <p:spPr>
          <a:ln/>
        </p:spPr>
        <p:txBody>
          <a:bodyPr/>
          <a:lstStyle>
            <a:lvl1pPr>
              <a:defRPr/>
            </a:lvl1pPr>
          </a:lstStyle>
          <a:p>
            <a:pPr>
              <a:defRPr/>
            </a:pPr>
            <a:r>
              <a:rPr lang="el-GR" altLang="el-GR"/>
              <a:t>Πέτρος Παναγή</a:t>
            </a:r>
          </a:p>
        </p:txBody>
      </p:sp>
    </p:spTree>
    <p:extLst>
      <p:ext uri="{BB962C8B-B14F-4D97-AF65-F5344CB8AC3E}">
        <p14:creationId xmlns:p14="http://schemas.microsoft.com/office/powerpoint/2010/main" val="78491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5E43212-F394-4F0D-B21C-1A80F1AA0D19}"/>
              </a:ext>
            </a:extLst>
          </p:cNvPr>
          <p:cNvSpPr>
            <a:spLocks noGrp="1" noChangeArrowheads="1"/>
          </p:cNvSpPr>
          <p:nvPr>
            <p:ph type="ftr" sz="quarter" idx="10"/>
          </p:nvPr>
        </p:nvSpPr>
        <p:spPr>
          <a:ln/>
        </p:spPr>
        <p:txBody>
          <a:bodyPr/>
          <a:lstStyle>
            <a:lvl1pPr>
              <a:defRPr/>
            </a:lvl1pPr>
          </a:lstStyle>
          <a:p>
            <a:pPr>
              <a:defRPr/>
            </a:pPr>
            <a:r>
              <a:rPr lang="el-GR" altLang="el-GR"/>
              <a:t>Πέτρος Παναγή</a:t>
            </a:r>
          </a:p>
        </p:txBody>
      </p:sp>
    </p:spTree>
    <p:extLst>
      <p:ext uri="{BB962C8B-B14F-4D97-AF65-F5344CB8AC3E}">
        <p14:creationId xmlns:p14="http://schemas.microsoft.com/office/powerpoint/2010/main" val="353774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5E43212-F394-4F0D-B21C-1A80F1AA0D19}"/>
              </a:ext>
            </a:extLst>
          </p:cNvPr>
          <p:cNvSpPr>
            <a:spLocks noGrp="1" noChangeArrowheads="1"/>
          </p:cNvSpPr>
          <p:nvPr>
            <p:ph type="ftr" sz="quarter" idx="10"/>
          </p:nvPr>
        </p:nvSpPr>
        <p:spPr>
          <a:ln/>
        </p:spPr>
        <p:txBody>
          <a:bodyPr/>
          <a:lstStyle>
            <a:lvl1pPr>
              <a:defRPr/>
            </a:lvl1pPr>
          </a:lstStyle>
          <a:p>
            <a:pPr>
              <a:defRPr/>
            </a:pPr>
            <a:r>
              <a:rPr lang="el-GR" altLang="el-GR"/>
              <a:t>Πέτρος Παναγή</a:t>
            </a:r>
          </a:p>
        </p:txBody>
      </p:sp>
    </p:spTree>
    <p:extLst>
      <p:ext uri="{BB962C8B-B14F-4D97-AF65-F5344CB8AC3E}">
        <p14:creationId xmlns:p14="http://schemas.microsoft.com/office/powerpoint/2010/main" val="168722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3E1E1"/>
            </a:gs>
            <a:gs pos="100000">
              <a:srgbClr val="FFFFFF"/>
            </a:gs>
          </a:gsLst>
          <a:path path="rect">
            <a:fillToRect l="100000" t="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305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l-GR" altLang="el-GR"/>
              <a:t>Click to edit Master title style</a:t>
            </a:r>
          </a:p>
        </p:txBody>
      </p:sp>
      <p:sp>
        <p:nvSpPr>
          <p:cNvPr id="1027" name="Rectangle 3"/>
          <p:cNvSpPr>
            <a:spLocks noGrp="1" noChangeArrowheads="1"/>
          </p:cNvSpPr>
          <p:nvPr>
            <p:ph type="body" idx="1"/>
          </p:nvPr>
        </p:nvSpPr>
        <p:spPr bwMode="auto">
          <a:xfrm>
            <a:off x="152400" y="1066800"/>
            <a:ext cx="8839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l-GR" altLang="el-GR"/>
              <a:t>Click to edit Master text styles</a:t>
            </a:r>
          </a:p>
          <a:p>
            <a:pPr lvl="1"/>
            <a:r>
              <a:rPr lang="el-GR" altLang="el-GR"/>
              <a:t>Second level</a:t>
            </a:r>
          </a:p>
          <a:p>
            <a:pPr lvl="2"/>
            <a:r>
              <a:rPr lang="el-GR" altLang="el-GR"/>
              <a:t>Third level</a:t>
            </a:r>
          </a:p>
          <a:p>
            <a:pPr lvl="3"/>
            <a:r>
              <a:rPr lang="el-GR" altLang="el-GR"/>
              <a:t>Fourth level</a:t>
            </a:r>
          </a:p>
          <a:p>
            <a:pPr lvl="4"/>
            <a:r>
              <a:rPr lang="el-GR" altLang="el-GR"/>
              <a:t>Fifth level</a:t>
            </a:r>
          </a:p>
        </p:txBody>
      </p:sp>
      <p:sp>
        <p:nvSpPr>
          <p:cNvPr id="1029" name="Rectangle 5">
            <a:extLst>
              <a:ext uri="{FF2B5EF4-FFF2-40B4-BE49-F238E27FC236}">
                <a16:creationId xmlns:a16="http://schemas.microsoft.com/office/drawing/2014/main" id="{B5E43212-F394-4F0D-B21C-1A80F1AA0D19}"/>
              </a:ext>
            </a:extLst>
          </p:cNvPr>
          <p:cNvSpPr>
            <a:spLocks noGrp="1" noChangeArrowheads="1"/>
          </p:cNvSpPr>
          <p:nvPr>
            <p:ph type="ftr" sz="quarter" idx="3"/>
          </p:nvPr>
        </p:nvSpPr>
        <p:spPr bwMode="auto">
          <a:xfrm>
            <a:off x="6400800" y="6477000"/>
            <a:ext cx="1828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rgbClr val="990000"/>
                </a:solidFill>
                <a:latin typeface="Times New Roman" panose="02020603050405020304" pitchFamily="18" charset="0"/>
              </a:defRPr>
            </a:lvl1pPr>
          </a:lstStyle>
          <a:p>
            <a:pPr>
              <a:defRPr/>
            </a:pPr>
            <a:r>
              <a:rPr lang="el-GR" altLang="el-GR"/>
              <a:t>Πέτρος Παναγή</a:t>
            </a:r>
          </a:p>
        </p:txBody>
      </p:sp>
      <p:sp>
        <p:nvSpPr>
          <p:cNvPr id="2" name="Text Box 7">
            <a:extLst>
              <a:ext uri="{FF2B5EF4-FFF2-40B4-BE49-F238E27FC236}">
                <a16:creationId xmlns:a16="http://schemas.microsoft.com/office/drawing/2014/main" id="{910C421A-7BF8-4042-841F-22EEFD2DBC6E}"/>
              </a:ext>
            </a:extLst>
          </p:cNvPr>
          <p:cNvSpPr txBox="1">
            <a:spLocks noChangeArrowheads="1"/>
          </p:cNvSpPr>
          <p:nvPr userDrawn="1"/>
        </p:nvSpPr>
        <p:spPr bwMode="auto">
          <a:xfrm>
            <a:off x="8153400" y="64770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r>
              <a:rPr lang="el-GR" altLang="el-GR" sz="1400" b="0">
                <a:solidFill>
                  <a:srgbClr val="990000"/>
                </a:solidFill>
                <a:latin typeface="Times New Roman" panose="02020603050405020304" pitchFamily="18" charset="0"/>
              </a:rPr>
              <a:t>Σελ. </a:t>
            </a:r>
            <a:fld id="{E5DF09D3-BCBF-43B1-A1B5-E1E478636746}" type="slidenum">
              <a:rPr lang="el-GR" altLang="el-GR" sz="1400" b="0" smtClean="0">
                <a:solidFill>
                  <a:srgbClr val="990000"/>
                </a:solidFill>
                <a:latin typeface="Times New Roman" panose="02020603050405020304" pitchFamily="18" charset="0"/>
              </a:rPr>
              <a:pPr algn="ctr" eaLnBrk="1" hangingPunct="1">
                <a:defRPr/>
              </a:pPr>
              <a:t>‹#›</a:t>
            </a:fld>
            <a:endParaRPr lang="el-GR" altLang="el-GR" sz="1400" b="0">
              <a:solidFill>
                <a:srgbClr val="990000"/>
              </a:solidFill>
              <a:latin typeface="Times New Roman" panose="02020603050405020304" pitchFamily="18" charset="0"/>
            </a:endParaRPr>
          </a:p>
        </p:txBody>
      </p:sp>
      <p:pic>
        <p:nvPicPr>
          <p:cNvPr id="1030" name="Picture 8" descr="titl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434138"/>
            <a:ext cx="42672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7" r:id="rId1"/>
    <p:sldLayoutId id="214748382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4"/>
        </a:buBlip>
        <a:defRPr>
          <a:solidFill>
            <a:schemeClr val="tx1"/>
          </a:solidFill>
          <a:latin typeface="+mn-lt"/>
        </a:defRPr>
      </a:lvl2pPr>
      <a:lvl3pPr marL="1143000" indent="-228600" algn="l" rtl="0" eaLnBrk="0" fontAlgn="base" hangingPunct="0">
        <a:spcBef>
          <a:spcPct val="20000"/>
        </a:spcBef>
        <a:spcAft>
          <a:spcPct val="0"/>
        </a:spcAft>
        <a:buBlip>
          <a:blip r:embed="rId14"/>
        </a:buBlip>
        <a:defRPr>
          <a:solidFill>
            <a:schemeClr val="tx1"/>
          </a:solidFill>
          <a:latin typeface="+mn-lt"/>
        </a:defRPr>
      </a:lvl3pPr>
      <a:lvl4pPr marL="1600200" indent="-228600" algn="l" rtl="0" eaLnBrk="0" fontAlgn="base" hangingPunct="0">
        <a:spcBef>
          <a:spcPct val="20000"/>
        </a:spcBef>
        <a:spcAft>
          <a:spcPct val="0"/>
        </a:spcAft>
        <a:buBlip>
          <a:blip r:embed="rId14"/>
        </a:buBlip>
        <a:defRPr>
          <a:solidFill>
            <a:schemeClr val="tx1"/>
          </a:solidFill>
          <a:latin typeface="+mn-lt"/>
        </a:defRPr>
      </a:lvl4pPr>
      <a:lvl5pPr marL="2057400" indent="-228600" algn="l" rtl="0" eaLnBrk="0" fontAlgn="base" hangingPunct="0">
        <a:spcBef>
          <a:spcPct val="20000"/>
        </a:spcBef>
        <a:spcAft>
          <a:spcPct val="0"/>
        </a:spcAft>
        <a:buBlip>
          <a:blip r:embed="rId14"/>
        </a:buBlip>
        <a:defRPr>
          <a:solidFill>
            <a:schemeClr val="tx1"/>
          </a:solidFill>
          <a:latin typeface="+mn-lt"/>
        </a:defRPr>
      </a:lvl5pPr>
      <a:lvl6pPr marL="2514600" indent="-228600" algn="l" rtl="0" fontAlgn="base">
        <a:spcBef>
          <a:spcPct val="20000"/>
        </a:spcBef>
        <a:spcAft>
          <a:spcPct val="0"/>
        </a:spcAft>
        <a:buBlip>
          <a:blip r:embed="rId14"/>
        </a:buBlip>
        <a:defRPr>
          <a:solidFill>
            <a:schemeClr val="tx1"/>
          </a:solidFill>
          <a:latin typeface="+mn-lt"/>
        </a:defRPr>
      </a:lvl6pPr>
      <a:lvl7pPr marL="2971800" indent="-228600" algn="l" rtl="0" fontAlgn="base">
        <a:spcBef>
          <a:spcPct val="20000"/>
        </a:spcBef>
        <a:spcAft>
          <a:spcPct val="0"/>
        </a:spcAft>
        <a:buBlip>
          <a:blip r:embed="rId14"/>
        </a:buBlip>
        <a:defRPr>
          <a:solidFill>
            <a:schemeClr val="tx1"/>
          </a:solidFill>
          <a:latin typeface="+mn-lt"/>
        </a:defRPr>
      </a:lvl7pPr>
      <a:lvl8pPr marL="3429000" indent="-228600" algn="l" rtl="0" fontAlgn="base">
        <a:spcBef>
          <a:spcPct val="20000"/>
        </a:spcBef>
        <a:spcAft>
          <a:spcPct val="0"/>
        </a:spcAft>
        <a:buBlip>
          <a:blip r:embed="rId14"/>
        </a:buBlip>
        <a:defRPr>
          <a:solidFill>
            <a:schemeClr val="tx1"/>
          </a:solidFill>
          <a:latin typeface="+mn-lt"/>
        </a:defRPr>
      </a:lvl8pPr>
      <a:lvl9pPr marL="3886200" indent="-228600" algn="l" rtl="0" fontAlgn="base">
        <a:spcBef>
          <a:spcPct val="20000"/>
        </a:spcBef>
        <a:spcAft>
          <a:spcPct val="0"/>
        </a:spcAft>
        <a:buBlip>
          <a:blip r:embed="rId14"/>
        </a:buBlip>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a:xfrm>
            <a:off x="723900" y="419100"/>
            <a:ext cx="7696200" cy="1600200"/>
          </a:xfrm>
        </p:spPr>
        <p:txBody>
          <a:bodyPr/>
          <a:lstStyle/>
          <a:p>
            <a:pPr eaLnBrk="1" hangingPunct="1"/>
            <a:r>
              <a:rPr lang="el-GR" altLang="el-GR" sz="4000"/>
              <a:t>ΕΛΠ </a:t>
            </a:r>
            <a:r>
              <a:rPr lang="en-US" altLang="el-GR" sz="4000"/>
              <a:t>221: </a:t>
            </a:r>
            <a:r>
              <a:rPr lang="el-GR" altLang="el-GR" sz="4000"/>
              <a:t>Οργάνωση Υπολογιστών</a:t>
            </a:r>
            <a:br>
              <a:rPr lang="en-US" altLang="el-GR" sz="4000"/>
            </a:br>
            <a:r>
              <a:rPr lang="el-GR" altLang="el-GR" sz="4000"/>
              <a:t>Εργασία 6</a:t>
            </a:r>
          </a:p>
        </p:txBody>
      </p:sp>
      <p:sp>
        <p:nvSpPr>
          <p:cNvPr id="4099" name="Rectangle 7"/>
          <p:cNvSpPr>
            <a:spLocks noGrp="1" noChangeArrowheads="1"/>
          </p:cNvSpPr>
          <p:nvPr>
            <p:ph type="subTitle" idx="1"/>
          </p:nvPr>
        </p:nvSpPr>
        <p:spPr>
          <a:xfrm>
            <a:off x="1219200" y="2362200"/>
            <a:ext cx="6400800" cy="1752600"/>
          </a:xfrm>
        </p:spPr>
        <p:txBody>
          <a:bodyPr/>
          <a:lstStyle/>
          <a:p>
            <a:pPr eaLnBrk="1" hangingPunct="1"/>
            <a:r>
              <a:rPr lang="en-US" altLang="el-GR" b="1" dirty="0"/>
              <a:t>BENCHMARK 508.namd_r</a:t>
            </a:r>
          </a:p>
          <a:p>
            <a:pPr eaLnBrk="1" hangingPunct="1"/>
            <a:r>
              <a:rPr lang="el-GR" altLang="el-GR" dirty="0"/>
              <a:t>Βαλεντίνος </a:t>
            </a:r>
            <a:r>
              <a:rPr lang="el-GR" altLang="el-GR" dirty="0" err="1"/>
              <a:t>Παρίζα</a:t>
            </a:r>
            <a:endParaRPr lang="en-US" altLang="el-GR" dirty="0"/>
          </a:p>
          <a:p>
            <a:pPr eaLnBrk="1" hangingPunct="1"/>
            <a:r>
              <a:rPr lang="el-GR" altLang="el-GR" dirty="0"/>
              <a:t>Μάριος </a:t>
            </a:r>
            <a:r>
              <a:rPr lang="el-GR" altLang="el-GR" dirty="0" err="1"/>
              <a:t>Παφίτης</a:t>
            </a:r>
            <a:endParaRPr lang="el-GR" altLang="el-GR" dirty="0"/>
          </a:p>
          <a:p>
            <a:pPr eaLnBrk="1" hangingPunct="1"/>
            <a:r>
              <a:rPr lang="el-GR" altLang="el-GR" dirty="0"/>
              <a:t>909759, 911719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p:txBody>
          <a:bodyPr/>
          <a:lstStyle/>
          <a:p>
            <a:r>
              <a:rPr lang="en-US" altLang="el-GR" sz="3600" dirty="0"/>
              <a:t>Description</a:t>
            </a:r>
            <a:r>
              <a:rPr lang="el-GR" altLang="el-GR" sz="3600" dirty="0"/>
              <a:t> </a:t>
            </a:r>
            <a:r>
              <a:rPr lang="en-US" altLang="el-GR" sz="3600" dirty="0"/>
              <a:t>of</a:t>
            </a:r>
            <a:r>
              <a:rPr lang="el-GR" altLang="el-GR" sz="3600" dirty="0"/>
              <a:t> </a:t>
            </a:r>
            <a:r>
              <a:rPr lang="en-US" altLang="el-GR" sz="3600" dirty="0"/>
              <a:t>Benchmark:</a:t>
            </a:r>
            <a:endParaRPr lang="el-GR" altLang="el-GR" sz="3600" dirty="0"/>
          </a:p>
        </p:txBody>
      </p:sp>
      <p:sp>
        <p:nvSpPr>
          <p:cNvPr id="6147" name="Content Placeholder 2"/>
          <p:cNvSpPr>
            <a:spLocks noGrp="1" noChangeArrowheads="1"/>
          </p:cNvSpPr>
          <p:nvPr>
            <p:ph idx="1"/>
          </p:nvPr>
        </p:nvSpPr>
        <p:spPr>
          <a:xfrm>
            <a:off x="152400" y="1066800"/>
            <a:ext cx="8496300" cy="5105400"/>
          </a:xfrm>
        </p:spPr>
        <p:txBody>
          <a:bodyPr/>
          <a:lstStyle/>
          <a:p>
            <a:pPr algn="just">
              <a:buFont typeface="Arial" panose="020B0604020202020204" pitchFamily="34" charset="0"/>
              <a:buChar char="•"/>
            </a:pPr>
            <a:r>
              <a:rPr lang="en-US" sz="1600" dirty="0"/>
              <a:t>This Benchmark ,which is known as 508.namd_r is derived-taken from the program NAMD (Basically from the data layout and inner loop of NAMD) and is a program for simulating large biomolecular systems(more specific, simulating millions of atoms).</a:t>
            </a:r>
          </a:p>
          <a:p>
            <a:pPr algn="just">
              <a:buFont typeface="Arial" panose="020B0604020202020204" pitchFamily="34" charset="0"/>
              <a:buChar char="•"/>
            </a:pPr>
            <a:r>
              <a:rPr lang="en-US" sz="1600" dirty="0"/>
              <a:t>NAMD is the abbreviation for Nanoscale Molecular Dynamics ,and it is a computer software for molecular dynamics simulation (</a:t>
            </a:r>
            <a:r>
              <a:rPr lang="el-GR" sz="1600" dirty="0"/>
              <a:t>δυναμική μοριακή προσομοίωση</a:t>
            </a:r>
            <a:r>
              <a:rPr lang="en-US" sz="1600" dirty="0"/>
              <a:t>), build with Charm++. NAMD scales to over 200,000 cores for very large systems in order to simulate efficiently its biomolecular systems(using all the parallel capabilities that PCs offers).</a:t>
            </a:r>
          </a:p>
          <a:p>
            <a:pPr algn="just">
              <a:buFont typeface="Arial" panose="020B0604020202020204" pitchFamily="34" charset="0"/>
              <a:buChar char="•"/>
            </a:pPr>
            <a:r>
              <a:rPr lang="en-US" sz="1600" dirty="0"/>
              <a:t>In this benchmark analysis the benchmark was tested in single performance. Because of the efficiency of this program, its maturing and of the importance of the operations that this program does this program was used as a compact benchmark for CPU2017.</a:t>
            </a:r>
          </a:p>
          <a:p>
            <a:pPr algn="just">
              <a:buFont typeface="Arial" panose="020B0604020202020204" pitchFamily="34" charset="0"/>
              <a:buChar char="•"/>
            </a:pPr>
            <a:r>
              <a:rPr lang="en-US" sz="1600" dirty="0"/>
              <a:t>This program makes a lot  calculations with floating</a:t>
            </a:r>
          </a:p>
          <a:p>
            <a:pPr marL="0" indent="0" algn="just"/>
            <a:r>
              <a:rPr lang="en-US" sz="1600" dirty="0"/>
              <a:t>       point numbers.</a:t>
            </a:r>
          </a:p>
          <a:p>
            <a:pPr marL="0" indent="0" algn="just"/>
            <a:endParaRPr lang="en-US" altLang="el-GR" sz="1600" dirty="0"/>
          </a:p>
          <a:p>
            <a:r>
              <a:rPr lang="en-US" altLang="el-GR" sz="1600" b="1" dirty="0"/>
              <a:t>This benchmark simulates proteins-atoms in</a:t>
            </a:r>
          </a:p>
          <a:p>
            <a:r>
              <a:rPr lang="en-US" sz="1600" b="1" dirty="0"/>
              <a:t>biomolecular systems, and can be used to observe </a:t>
            </a:r>
          </a:p>
          <a:p>
            <a:r>
              <a:rPr lang="en-US" sz="1600" b="1" dirty="0"/>
              <a:t>the interactions of the atoms inside these systems. </a:t>
            </a:r>
          </a:p>
          <a:p>
            <a:r>
              <a:rPr lang="en-US" altLang="el-GR" sz="1600" b="1" dirty="0"/>
              <a:t>But at this point it is used to examine the performance </a:t>
            </a:r>
          </a:p>
          <a:p>
            <a:r>
              <a:rPr lang="en-US" altLang="el-GR" sz="1600" b="1" dirty="0"/>
              <a:t>of a CPU at some situations.</a:t>
            </a:r>
            <a:endParaRPr lang="el-GR" altLang="el-GR" sz="1600" b="1" dirty="0"/>
          </a:p>
        </p:txBody>
      </p:sp>
      <p:pic>
        <p:nvPicPr>
          <p:cNvPr id="2" name="Picture 1">
            <a:extLst>
              <a:ext uri="{FF2B5EF4-FFF2-40B4-BE49-F238E27FC236}">
                <a16:creationId xmlns:a16="http://schemas.microsoft.com/office/drawing/2014/main" id="{F832DBCA-DFF5-4FE1-89B4-E7DD373D2668}"/>
              </a:ext>
            </a:extLst>
          </p:cNvPr>
          <p:cNvPicPr>
            <a:picLocks noChangeAspect="1"/>
          </p:cNvPicPr>
          <p:nvPr/>
        </p:nvPicPr>
        <p:blipFill>
          <a:blip r:embed="rId2"/>
          <a:stretch>
            <a:fillRect/>
          </a:stretch>
        </p:blipFill>
        <p:spPr>
          <a:xfrm>
            <a:off x="5181600" y="3754884"/>
            <a:ext cx="3616568" cy="27098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268224" y="350838"/>
            <a:ext cx="8839200" cy="639762"/>
          </a:xfrm>
        </p:spPr>
        <p:txBody>
          <a:bodyPr/>
          <a:lstStyle/>
          <a:p>
            <a:r>
              <a:rPr lang="en-US" altLang="el-GR" sz="2800" dirty="0"/>
              <a:t>Analysis</a:t>
            </a:r>
            <a:r>
              <a:rPr lang="el-GR" altLang="el-GR" sz="2800" dirty="0"/>
              <a:t>/</a:t>
            </a:r>
            <a:r>
              <a:rPr lang="en-US" altLang="el-GR" sz="2800" dirty="0"/>
              <a:t>Association</a:t>
            </a:r>
            <a:r>
              <a:rPr lang="el-GR" altLang="el-GR" sz="2800" dirty="0"/>
              <a:t> </a:t>
            </a:r>
            <a:r>
              <a:rPr lang="en-US" altLang="el-GR" sz="2800" dirty="0"/>
              <a:t>of time</a:t>
            </a:r>
            <a:r>
              <a:rPr lang="el-GR" altLang="el-GR" sz="2800" dirty="0"/>
              <a:t> </a:t>
            </a:r>
            <a:r>
              <a:rPr lang="en-US" altLang="el-GR" sz="2800" dirty="0"/>
              <a:t>with</a:t>
            </a:r>
            <a:r>
              <a:rPr lang="el-GR" altLang="el-GR" sz="2800" dirty="0"/>
              <a:t> </a:t>
            </a:r>
            <a:r>
              <a:rPr lang="en-US" altLang="el-GR" sz="2800" dirty="0">
                <a:latin typeface="Courier New" panose="02070309020205020404" pitchFamily="49" charset="0"/>
                <a:cs typeface="Courier New" panose="02070309020205020404" pitchFamily="49" charset="0"/>
              </a:rPr>
              <a:t>time</a:t>
            </a:r>
            <a:r>
              <a:rPr lang="en-US" altLang="el-GR" sz="2800" dirty="0"/>
              <a:t> and</a:t>
            </a:r>
            <a:r>
              <a:rPr lang="el-GR" altLang="el-GR" sz="2800" dirty="0"/>
              <a:t> </a:t>
            </a:r>
            <a:r>
              <a:rPr lang="en-US" altLang="el-GR" sz="2800" dirty="0">
                <a:latin typeface="Courier New" panose="02070309020205020404" pitchFamily="49" charset="0"/>
                <a:cs typeface="Courier New" panose="02070309020205020404" pitchFamily="49" charset="0"/>
              </a:rPr>
              <a:t>perf stat</a:t>
            </a:r>
            <a:r>
              <a:rPr lang="el-GR" altLang="el-GR" sz="2800" dirty="0">
                <a:latin typeface="Courier New" panose="02070309020205020404" pitchFamily="49" charset="0"/>
                <a:cs typeface="Courier New" panose="02070309020205020404" pitchFamily="49" charset="0"/>
              </a:rPr>
              <a:t> </a:t>
            </a:r>
          </a:p>
        </p:txBody>
      </p:sp>
      <p:sp>
        <p:nvSpPr>
          <p:cNvPr id="7171" name="Content Placeholder 2"/>
          <p:cNvSpPr>
            <a:spLocks noGrp="1" noChangeArrowheads="1"/>
          </p:cNvSpPr>
          <p:nvPr>
            <p:ph idx="1"/>
          </p:nvPr>
        </p:nvSpPr>
        <p:spPr>
          <a:xfrm>
            <a:off x="36576" y="969523"/>
            <a:ext cx="9070848" cy="5410200"/>
          </a:xfrm>
        </p:spPr>
        <p:txBody>
          <a:bodyPr/>
          <a:lstStyle/>
          <a:p>
            <a:r>
              <a:rPr lang="en-US" sz="1600" dirty="0"/>
              <a:t>From the execution of  the command “time” 10 times we took the averages  :</a:t>
            </a:r>
          </a:p>
          <a:p>
            <a:endParaRPr lang="en-GB" sz="1600" dirty="0"/>
          </a:p>
          <a:p>
            <a:r>
              <a:rPr lang="en-GB" sz="1400" dirty="0"/>
              <a:t>Average IPC for 10 executions -&gt; </a:t>
            </a:r>
            <a:r>
              <a:rPr lang="en-GB" sz="1600" b="1" dirty="0"/>
              <a:t>IPC=2.57  </a:t>
            </a:r>
            <a:r>
              <a:rPr lang="en-GB" sz="1400" dirty="0"/>
              <a:t>.We know that </a:t>
            </a:r>
            <a:r>
              <a:rPr lang="en-GB" sz="1400" b="1" dirty="0"/>
              <a:t>CPI=1/IPC </a:t>
            </a:r>
            <a:r>
              <a:rPr lang="en-GB" sz="1400" dirty="0"/>
              <a:t>So </a:t>
            </a:r>
            <a:r>
              <a:rPr lang="en-GB" sz="1600" b="1" dirty="0"/>
              <a:t>CPI= 0.389</a:t>
            </a:r>
          </a:p>
          <a:p>
            <a:endParaRPr lang="en-GB" sz="1400" dirty="0"/>
          </a:p>
          <a:p>
            <a:r>
              <a:rPr lang="en-GB" sz="1600" dirty="0"/>
              <a:t>From the array of the next slide we took the averages of the  statistics </a:t>
            </a:r>
          </a:p>
          <a:p>
            <a:r>
              <a:rPr lang="en-GB" sz="1600" dirty="0"/>
              <a:t>which are mentioned-used below for calculating the execution time(USER):</a:t>
            </a:r>
          </a:p>
          <a:p>
            <a:r>
              <a:rPr lang="en-GB" sz="1600" b="1" u="sng" dirty="0">
                <a:solidFill>
                  <a:schemeClr val="accent6">
                    <a:lumMod val="60000"/>
                    <a:lumOff val="40000"/>
                  </a:schemeClr>
                </a:solidFill>
              </a:rPr>
              <a:t>Execution time with CYCLES statistic from  (perf stat) :</a:t>
            </a:r>
          </a:p>
          <a:p>
            <a:r>
              <a:rPr lang="en-US" sz="1600" b="1" dirty="0"/>
              <a:t> For 3.3 GHz (Standard):</a:t>
            </a:r>
            <a:r>
              <a:rPr lang="en-US" sz="1600" dirty="0"/>
              <a:t>	 </a:t>
            </a:r>
            <a:r>
              <a:rPr lang="en-US" sz="1600" dirty="0" err="1"/>
              <a:t>Cycles_Statistic</a:t>
            </a:r>
            <a:r>
              <a:rPr lang="en-US" sz="1600" dirty="0"/>
              <a:t>*(</a:t>
            </a:r>
            <a:r>
              <a:rPr lang="en-US" sz="1600" dirty="0" err="1"/>
              <a:t>Cycle_Time</a:t>
            </a:r>
            <a:r>
              <a:rPr lang="en-US" sz="1600" dirty="0"/>
              <a:t>) = 307.471s          </a:t>
            </a:r>
            <a:r>
              <a:rPr lang="en-US" sz="1200" dirty="0" err="1"/>
              <a:t>Cycle_time</a:t>
            </a:r>
            <a:r>
              <a:rPr lang="en-US" sz="1200" dirty="0"/>
              <a:t>=1/(3.3E+10)</a:t>
            </a:r>
          </a:p>
          <a:p>
            <a:r>
              <a:rPr lang="en-US" sz="1600" b="1" dirty="0"/>
              <a:t> For 3.7 GHz (Turbo Boost):</a:t>
            </a:r>
            <a:r>
              <a:rPr lang="en-US" sz="1600" dirty="0"/>
              <a:t>	 </a:t>
            </a:r>
            <a:r>
              <a:rPr lang="en-US" sz="1600" dirty="0" err="1"/>
              <a:t>Cycles_Statistic</a:t>
            </a:r>
            <a:r>
              <a:rPr lang="en-US" sz="1600" dirty="0"/>
              <a:t>*(</a:t>
            </a:r>
            <a:r>
              <a:rPr lang="en-US" sz="1600" dirty="0" err="1"/>
              <a:t>Cycle_Time</a:t>
            </a:r>
            <a:r>
              <a:rPr lang="en-US" sz="1600" dirty="0"/>
              <a:t>) = 274.231s 	        </a:t>
            </a:r>
            <a:r>
              <a:rPr lang="en-US" sz="1200" dirty="0" err="1"/>
              <a:t>Cycle_time</a:t>
            </a:r>
            <a:r>
              <a:rPr lang="en-US" sz="1200" dirty="0"/>
              <a:t>=1/(3.7E+10)</a:t>
            </a:r>
          </a:p>
          <a:p>
            <a:r>
              <a:rPr lang="en-US" sz="1600" b="1" u="sng" dirty="0">
                <a:solidFill>
                  <a:schemeClr val="accent6">
                    <a:lumMod val="60000"/>
                    <a:lumOff val="40000"/>
                  </a:schemeClr>
                </a:solidFill>
              </a:rPr>
              <a:t>Now calculating execution time with CYCLES=INSTRUCTIONS*CPI  : </a:t>
            </a:r>
          </a:p>
          <a:p>
            <a:r>
              <a:rPr lang="en-US" sz="1600" dirty="0" err="1">
                <a:solidFill>
                  <a:srgbClr val="FF0000"/>
                </a:solidFill>
              </a:rPr>
              <a:t>Cycles_Calculated</a:t>
            </a:r>
            <a:r>
              <a:rPr lang="en-US" sz="1600" dirty="0">
                <a:solidFill>
                  <a:srgbClr val="FF0000"/>
                </a:solidFill>
              </a:rPr>
              <a:t> = CPI*instructions = </a:t>
            </a:r>
            <a:r>
              <a:rPr lang="en-GB" sz="1600" dirty="0">
                <a:solidFill>
                  <a:srgbClr val="FF0000"/>
                </a:solidFill>
              </a:rPr>
              <a:t>0.389 *</a:t>
            </a:r>
            <a:r>
              <a:rPr lang="en-US" sz="1600" dirty="0">
                <a:solidFill>
                  <a:srgbClr val="FF0000"/>
                </a:solidFill>
              </a:rPr>
              <a:t>2,598,612,782,571 </a:t>
            </a:r>
            <a:r>
              <a:rPr lang="en-GB" sz="1600" dirty="0">
                <a:solidFill>
                  <a:srgbClr val="FF0000"/>
                </a:solidFill>
              </a:rPr>
              <a:t>= 1,010,860,372,420.119</a:t>
            </a:r>
            <a:endPar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r>
              <a:rPr lang="en-US" sz="1600" b="1" dirty="0"/>
              <a:t> For 3.3 GHz (Standard):           </a:t>
            </a:r>
            <a:r>
              <a:rPr lang="en-US" sz="1600" dirty="0" err="1"/>
              <a:t>Cycles_Calculated</a:t>
            </a:r>
            <a:r>
              <a:rPr lang="en-US" sz="1600" dirty="0"/>
              <a:t>*(</a:t>
            </a:r>
            <a:r>
              <a:rPr lang="en-US" sz="1600" dirty="0" err="1"/>
              <a:t>Cycle_Time</a:t>
            </a:r>
            <a:r>
              <a:rPr lang="en-US" sz="1600" dirty="0"/>
              <a:t>) = 306.321s      </a:t>
            </a:r>
            <a:r>
              <a:rPr lang="en-US" sz="1200" dirty="0"/>
              <a:t> </a:t>
            </a:r>
            <a:r>
              <a:rPr lang="en-US" sz="1200" dirty="0" err="1"/>
              <a:t>Cycle_time</a:t>
            </a:r>
            <a:r>
              <a:rPr lang="en-US" sz="1200" dirty="0"/>
              <a:t>=1/(3.3E+10) </a:t>
            </a:r>
          </a:p>
          <a:p>
            <a:r>
              <a:rPr lang="en-US" sz="1600" dirty="0"/>
              <a:t> </a:t>
            </a:r>
            <a:r>
              <a:rPr lang="en-US" sz="1600" b="1" dirty="0"/>
              <a:t>For 3.7 GHz (Turbo Boost):     </a:t>
            </a:r>
            <a:r>
              <a:rPr lang="en-US" sz="1600" dirty="0"/>
              <a:t>Cycles_ Calculated *(</a:t>
            </a:r>
            <a:r>
              <a:rPr lang="en-US" sz="1600" dirty="0" err="1"/>
              <a:t>Cycle_Time</a:t>
            </a:r>
            <a:r>
              <a:rPr lang="en-US" sz="1600" dirty="0"/>
              <a:t>) = 273.206s      </a:t>
            </a:r>
            <a:r>
              <a:rPr lang="en-US" sz="1200" dirty="0" err="1"/>
              <a:t>Cycle_time</a:t>
            </a:r>
            <a:r>
              <a:rPr lang="en-US" sz="1200" dirty="0"/>
              <a:t>=1/(3.7E+10)</a:t>
            </a:r>
          </a:p>
          <a:p>
            <a:endParaRPr lang="en-US" sz="1600" dirty="0"/>
          </a:p>
          <a:p>
            <a:r>
              <a:rPr lang="en-US" sz="1600" dirty="0"/>
              <a:t>CPU frequency</a:t>
            </a:r>
            <a:r>
              <a:rPr lang="en-US" sz="1600" dirty="0">
                <a:sym typeface="Wingdings" panose="05000000000000000000" pitchFamily="2" charset="2"/>
              </a:rPr>
              <a:t> </a:t>
            </a:r>
            <a:r>
              <a:rPr lang="en-US" sz="1600" dirty="0"/>
              <a:t>( cycles / </a:t>
            </a:r>
            <a:r>
              <a:rPr lang="en-US" sz="1600" dirty="0" err="1"/>
              <a:t>execution_time_from_command_time_User</a:t>
            </a:r>
            <a:r>
              <a:rPr lang="en-US" sz="1600" dirty="0"/>
              <a:t>)/(10E+9) = 3.66GH</a:t>
            </a:r>
          </a:p>
          <a:p>
            <a:r>
              <a:rPr lang="en-US" sz="1600" dirty="0"/>
              <a:t>CPU frequency</a:t>
            </a:r>
            <a:r>
              <a:rPr lang="en-US" sz="1600" dirty="0">
                <a:sym typeface="Wingdings" panose="05000000000000000000" pitchFamily="2" charset="2"/>
              </a:rPr>
              <a:t> </a:t>
            </a:r>
            <a:r>
              <a:rPr lang="en-US" sz="1600" dirty="0"/>
              <a:t>( cycles / </a:t>
            </a:r>
            <a:r>
              <a:rPr lang="en-US" sz="1600" dirty="0" err="1"/>
              <a:t>execution_time_from_perf_stat</a:t>
            </a:r>
            <a:r>
              <a:rPr lang="en-US" sz="1600" dirty="0"/>
              <a:t> )/(10E+9) = 3.62GH</a:t>
            </a:r>
          </a:p>
          <a:p>
            <a:endParaRPr lang="en-US" sz="1600" dirty="0"/>
          </a:p>
          <a:p>
            <a:r>
              <a:rPr lang="en-US" sz="1600" b="1" dirty="0"/>
              <a:t>=&gt; The time multiplexing is a factor which changes (significantly) the statistics we estimate .</a:t>
            </a:r>
            <a:endParaRPr lang="en-US" sz="1600" dirty="0"/>
          </a:p>
        </p:txBody>
      </p:sp>
      <p:graphicFrame>
        <p:nvGraphicFramePr>
          <p:cNvPr id="4" name="Table 3">
            <a:extLst>
              <a:ext uri="{FF2B5EF4-FFF2-40B4-BE49-F238E27FC236}">
                <a16:creationId xmlns:a16="http://schemas.microsoft.com/office/drawing/2014/main" id="{A1F58EA4-71AA-4F72-85F8-4843BF416C79}"/>
              </a:ext>
            </a:extLst>
          </p:cNvPr>
          <p:cNvGraphicFramePr>
            <a:graphicFrameLocks noGrp="1"/>
          </p:cNvGraphicFramePr>
          <p:nvPr>
            <p:extLst>
              <p:ext uri="{D42A27DB-BD31-4B8C-83A1-F6EECF244321}">
                <p14:modId xmlns:p14="http://schemas.microsoft.com/office/powerpoint/2010/main" val="1925377811"/>
              </p:ext>
            </p:extLst>
          </p:nvPr>
        </p:nvGraphicFramePr>
        <p:xfrm>
          <a:off x="7010400" y="1143000"/>
          <a:ext cx="2057400" cy="1371600"/>
        </p:xfrm>
        <a:graphic>
          <a:graphicData uri="http://schemas.openxmlformats.org/drawingml/2006/table">
            <a:tbl>
              <a:tblPr firstRow="1" firstCol="1" bandRow="1"/>
              <a:tblGrid>
                <a:gridCol w="1028700">
                  <a:extLst>
                    <a:ext uri="{9D8B030D-6E8A-4147-A177-3AD203B41FA5}">
                      <a16:colId xmlns:a16="http://schemas.microsoft.com/office/drawing/2014/main" val="3061057948"/>
                    </a:ext>
                  </a:extLst>
                </a:gridCol>
                <a:gridCol w="1028700">
                  <a:extLst>
                    <a:ext uri="{9D8B030D-6E8A-4147-A177-3AD203B41FA5}">
                      <a16:colId xmlns:a16="http://schemas.microsoft.com/office/drawing/2014/main" val="3809704296"/>
                    </a:ext>
                  </a:extLst>
                </a:gridCol>
              </a:tblGrid>
              <a:tr h="342900">
                <a:tc gridSpan="2">
                  <a:txBody>
                    <a:bodyPr/>
                    <a:lstStyle/>
                    <a:p>
                      <a:pPr>
                        <a:lnSpc>
                          <a:spcPct val="107000"/>
                        </a:lnSpc>
                        <a:spcAft>
                          <a:spcPts val="0"/>
                        </a:spcAft>
                      </a:pPr>
                      <a:r>
                        <a:rPr lang="en-US"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Average 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D966"/>
                    </a:solidFill>
                  </a:tcPr>
                </a:tc>
                <a:tc hMerge="1">
                  <a:txBody>
                    <a:bodyPr/>
                    <a:lstStyle/>
                    <a:p>
                      <a:endParaRPr lang="en-US"/>
                    </a:p>
                  </a:txBody>
                  <a:tcPr/>
                </a:tc>
                <a:extLst>
                  <a:ext uri="{0D108BD9-81ED-4DB2-BD59-A6C34878D82A}">
                    <a16:rowId xmlns:a16="http://schemas.microsoft.com/office/drawing/2014/main" val="4066774665"/>
                  </a:ext>
                </a:extLst>
              </a:tr>
              <a:tr h="342900">
                <a:tc>
                  <a:txBody>
                    <a:bodyPr/>
                    <a:lstStyle/>
                    <a:p>
                      <a:pPr>
                        <a:lnSpc>
                          <a:spcPct val="107000"/>
                        </a:lnSpc>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D966"/>
                    </a:solidFill>
                  </a:tcPr>
                </a:tc>
                <a:tc>
                  <a:txBody>
                    <a:bodyPr/>
                    <a:lstStyle/>
                    <a:p>
                      <a:pPr algn="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277.502</a:t>
                      </a:r>
                    </a:p>
                  </a:txBody>
                  <a:tcPr marL="68580" marR="68580" marT="0" marB="0" anchor="b">
                    <a:lnL>
                      <a:noFill/>
                    </a:lnL>
                    <a:lnR>
                      <a:noFill/>
                    </a:lnR>
                    <a:lnT>
                      <a:noFill/>
                    </a:lnT>
                    <a:lnB>
                      <a:noFill/>
                    </a:lnB>
                    <a:solidFill>
                      <a:srgbClr val="FFD966"/>
                    </a:solidFill>
                  </a:tcPr>
                </a:tc>
                <a:extLst>
                  <a:ext uri="{0D108BD9-81ED-4DB2-BD59-A6C34878D82A}">
                    <a16:rowId xmlns:a16="http://schemas.microsoft.com/office/drawing/2014/main" val="1899896245"/>
                  </a:ext>
                </a:extLst>
              </a:tr>
              <a:tr h="342900">
                <a:tc>
                  <a:txBody>
                    <a:bodyPr/>
                    <a:lstStyle/>
                    <a:p>
                      <a:pPr>
                        <a:lnSpc>
                          <a:spcPct val="107000"/>
                        </a:lnSpc>
                        <a:spcAft>
                          <a:spcPts val="0"/>
                        </a:spcAft>
                      </a:pPr>
                      <a:r>
                        <a:rPr lang="en-US"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D966"/>
                    </a:solidFill>
                  </a:tcPr>
                </a:tc>
                <a:tc>
                  <a:txBody>
                    <a:bodyPr/>
                    <a:lstStyle/>
                    <a:p>
                      <a:pPr algn="r">
                        <a:lnSpc>
                          <a:spcPct val="107000"/>
                        </a:lnSpc>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277.364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D966"/>
                    </a:solidFill>
                  </a:tcPr>
                </a:tc>
                <a:extLst>
                  <a:ext uri="{0D108BD9-81ED-4DB2-BD59-A6C34878D82A}">
                    <a16:rowId xmlns:a16="http://schemas.microsoft.com/office/drawing/2014/main" val="1486404619"/>
                  </a:ext>
                </a:extLst>
              </a:tr>
              <a:tr h="342900">
                <a:tc>
                  <a:txBody>
                    <a:bodyPr/>
                    <a:lstStyle/>
                    <a:p>
                      <a:pPr>
                        <a:lnSpc>
                          <a:spcPct val="107000"/>
                        </a:lnSpc>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D966"/>
                    </a:solidFill>
                  </a:tcPr>
                </a:tc>
                <a:tc>
                  <a:txBody>
                    <a:bodyPr/>
                    <a:lstStyle/>
                    <a:p>
                      <a:pPr algn="r">
                        <a:lnSpc>
                          <a:spcPct val="107000"/>
                        </a:lnSpc>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D966"/>
                    </a:solidFill>
                  </a:tcPr>
                </a:tc>
                <a:extLst>
                  <a:ext uri="{0D108BD9-81ED-4DB2-BD59-A6C34878D82A}">
                    <a16:rowId xmlns:a16="http://schemas.microsoft.com/office/drawing/2014/main" val="3143853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a:xfrm>
            <a:off x="136187" y="68736"/>
            <a:ext cx="8839200" cy="639762"/>
          </a:xfrm>
        </p:spPr>
        <p:txBody>
          <a:bodyPr/>
          <a:lstStyle/>
          <a:p>
            <a:r>
              <a:rPr lang="en-US" altLang="el-GR" sz="2800" dirty="0"/>
              <a:t>Mean/Standard Deviation of Statistics</a:t>
            </a:r>
            <a:r>
              <a:rPr lang="el-GR" altLang="el-GR" sz="2800" dirty="0"/>
              <a:t> </a:t>
            </a:r>
            <a:r>
              <a:rPr lang="en-US" altLang="el-GR" sz="2800" dirty="0"/>
              <a:t>for</a:t>
            </a:r>
            <a:r>
              <a:rPr lang="el-GR" altLang="el-GR" sz="2800" dirty="0"/>
              <a:t> 10 </a:t>
            </a:r>
            <a:r>
              <a:rPr lang="en-US" altLang="el-GR" sz="2800" dirty="0"/>
              <a:t>executions</a:t>
            </a:r>
            <a:endParaRPr lang="el-GR" altLang="el-GR" sz="2800" dirty="0"/>
          </a:p>
        </p:txBody>
      </p:sp>
      <p:graphicFrame>
        <p:nvGraphicFramePr>
          <p:cNvPr id="3" name="Table 2">
            <a:extLst>
              <a:ext uri="{FF2B5EF4-FFF2-40B4-BE49-F238E27FC236}">
                <a16:creationId xmlns:a16="http://schemas.microsoft.com/office/drawing/2014/main" id="{E174883F-068C-4559-939B-6519A1A22C87}"/>
              </a:ext>
            </a:extLst>
          </p:cNvPr>
          <p:cNvGraphicFramePr>
            <a:graphicFrameLocks noGrp="1"/>
          </p:cNvGraphicFramePr>
          <p:nvPr>
            <p:extLst>
              <p:ext uri="{D42A27DB-BD31-4B8C-83A1-F6EECF244321}">
                <p14:modId xmlns:p14="http://schemas.microsoft.com/office/powerpoint/2010/main" val="1233734425"/>
              </p:ext>
            </p:extLst>
          </p:nvPr>
        </p:nvGraphicFramePr>
        <p:xfrm>
          <a:off x="168613" y="685800"/>
          <a:ext cx="5393987" cy="5701837"/>
        </p:xfrm>
        <a:graphic>
          <a:graphicData uri="http://schemas.openxmlformats.org/drawingml/2006/table">
            <a:tbl>
              <a:tblPr firstRow="1" firstCol="1" bandRow="1"/>
              <a:tblGrid>
                <a:gridCol w="1872912">
                  <a:extLst>
                    <a:ext uri="{9D8B030D-6E8A-4147-A177-3AD203B41FA5}">
                      <a16:colId xmlns:a16="http://schemas.microsoft.com/office/drawing/2014/main" val="1489589287"/>
                    </a:ext>
                  </a:extLst>
                </a:gridCol>
                <a:gridCol w="1423413">
                  <a:extLst>
                    <a:ext uri="{9D8B030D-6E8A-4147-A177-3AD203B41FA5}">
                      <a16:colId xmlns:a16="http://schemas.microsoft.com/office/drawing/2014/main" val="3906655293"/>
                    </a:ext>
                  </a:extLst>
                </a:gridCol>
                <a:gridCol w="1123748">
                  <a:extLst>
                    <a:ext uri="{9D8B030D-6E8A-4147-A177-3AD203B41FA5}">
                      <a16:colId xmlns:a16="http://schemas.microsoft.com/office/drawing/2014/main" val="1872076487"/>
                    </a:ext>
                  </a:extLst>
                </a:gridCol>
                <a:gridCol w="973914">
                  <a:extLst>
                    <a:ext uri="{9D8B030D-6E8A-4147-A177-3AD203B41FA5}">
                      <a16:colId xmlns:a16="http://schemas.microsoft.com/office/drawing/2014/main" val="2932625509"/>
                    </a:ext>
                  </a:extLst>
                </a:gridCol>
              </a:tblGrid>
              <a:tr h="695920">
                <a:tc>
                  <a:txBody>
                    <a:bodyPr/>
                    <a:lstStyle/>
                    <a:p>
                      <a:pP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Standard Deviation/ Average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Standard Deviation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Diversion Percentage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6590674"/>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279.70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69D"/>
                    </a:solidFill>
                  </a:tcPr>
                </a:tc>
                <a:extLst>
                  <a:ext uri="{0D108BD9-81ED-4DB2-BD59-A6C34878D82A}">
                    <a16:rowId xmlns:a16="http://schemas.microsoft.com/office/drawing/2014/main" val="2636970256"/>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Instructions: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2598612782571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520287031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AF0C7"/>
                    </a:solidFill>
                  </a:tcPr>
                </a:tc>
                <a:extLst>
                  <a:ext uri="{0D108BD9-81ED-4DB2-BD59-A6C34878D82A}">
                    <a16:rowId xmlns:a16="http://schemas.microsoft.com/office/drawing/2014/main" val="3573673299"/>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Cycles: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1014653654177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2808275224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0.28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AF0C7"/>
                    </a:solidFill>
                  </a:tcPr>
                </a:tc>
                <a:extLst>
                  <a:ext uri="{0D108BD9-81ED-4DB2-BD59-A6C34878D82A}">
                    <a16:rowId xmlns:a16="http://schemas.microsoft.com/office/drawing/2014/main" val="3318530741"/>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Cache-References: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449971763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36352832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8.08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B5C0"/>
                    </a:solidFill>
                  </a:tcPr>
                </a:tc>
                <a:extLst>
                  <a:ext uri="{0D108BD9-81ED-4DB2-BD59-A6C34878D82A}">
                    <a16:rowId xmlns:a16="http://schemas.microsoft.com/office/drawing/2014/main" val="3656619256"/>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Cache 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94312208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8367359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8.87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B5C0"/>
                    </a:solidFill>
                  </a:tcPr>
                </a:tc>
                <a:extLst>
                  <a:ext uri="{0D108BD9-81ED-4DB2-BD59-A6C34878D82A}">
                    <a16:rowId xmlns:a16="http://schemas.microsoft.com/office/drawing/2014/main" val="3292212215"/>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Branch-Instructions: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42013192364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42036526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AF0C7"/>
                    </a:solidFill>
                  </a:tcPr>
                </a:tc>
                <a:extLst>
                  <a:ext uri="{0D108BD9-81ED-4DB2-BD59-A6C34878D82A}">
                    <a16:rowId xmlns:a16="http://schemas.microsoft.com/office/drawing/2014/main" val="3398458101"/>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Branch-Misses: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1867356594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1295047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AF0C7"/>
                    </a:solidFill>
                  </a:tcPr>
                </a:tc>
                <a:extLst>
                  <a:ext uri="{0D108BD9-81ED-4DB2-BD59-A6C34878D82A}">
                    <a16:rowId xmlns:a16="http://schemas.microsoft.com/office/drawing/2014/main" val="744462522"/>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L1-dcache-loads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707313493358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91651835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AF0C7"/>
                    </a:solidFill>
                  </a:tcPr>
                </a:tc>
                <a:extLst>
                  <a:ext uri="{0D108BD9-81ED-4DB2-BD59-A6C34878D82A}">
                    <a16:rowId xmlns:a16="http://schemas.microsoft.com/office/drawing/2014/main" val="2742945081"/>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L1-dcache-load-misses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31907089229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49679082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0.16</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AF0C7"/>
                    </a:solidFill>
                  </a:tcPr>
                </a:tc>
                <a:extLst>
                  <a:ext uri="{0D108BD9-81ED-4DB2-BD59-A6C34878D82A}">
                    <a16:rowId xmlns:a16="http://schemas.microsoft.com/office/drawing/2014/main" val="2782837729"/>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L1-dcache-stores: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242144245126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40051837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AF0C7"/>
                    </a:solidFill>
                  </a:tcPr>
                </a:tc>
                <a:extLst>
                  <a:ext uri="{0D108BD9-81ED-4DB2-BD59-A6C34878D82A}">
                    <a16:rowId xmlns:a16="http://schemas.microsoft.com/office/drawing/2014/main" val="3922001096"/>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L1-icache-load-misses: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18399756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336468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1.83</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69D"/>
                    </a:solidFill>
                  </a:tcPr>
                </a:tc>
                <a:extLst>
                  <a:ext uri="{0D108BD9-81ED-4DB2-BD59-A6C34878D82A}">
                    <a16:rowId xmlns:a16="http://schemas.microsoft.com/office/drawing/2014/main" val="1776095751"/>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LLC-loads: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381215876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36698914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9.63</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B5C0"/>
                    </a:solidFill>
                  </a:tcPr>
                </a:tc>
                <a:extLst>
                  <a:ext uri="{0D108BD9-81ED-4DB2-BD59-A6C34878D82A}">
                    <a16:rowId xmlns:a16="http://schemas.microsoft.com/office/drawing/2014/main" val="2971712778"/>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LLC-load-misses: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76630123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4205048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5.49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B5C0"/>
                    </a:solidFill>
                  </a:tcPr>
                </a:tc>
                <a:extLst>
                  <a:ext uri="{0D108BD9-81ED-4DB2-BD59-A6C34878D82A}">
                    <a16:rowId xmlns:a16="http://schemas.microsoft.com/office/drawing/2014/main" val="737583972"/>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LLC-stores: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39202624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4154680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10.60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B5C0"/>
                    </a:solidFill>
                  </a:tcPr>
                </a:tc>
                <a:extLst>
                  <a:ext uri="{0D108BD9-81ED-4DB2-BD59-A6C34878D82A}">
                    <a16:rowId xmlns:a16="http://schemas.microsoft.com/office/drawing/2014/main" val="2805031704"/>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LLC-store-misses: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16277009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2348003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B5C0"/>
                    </a:solidFill>
                  </a:tcPr>
                </a:tc>
                <a:extLst>
                  <a:ext uri="{0D108BD9-81ED-4DB2-BD59-A6C34878D82A}">
                    <a16:rowId xmlns:a16="http://schemas.microsoft.com/office/drawing/2014/main" val="1431003646"/>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dTLB-loads: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706276858458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203576469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AF0C7"/>
                    </a:solidFill>
                  </a:tcPr>
                </a:tc>
                <a:extLst>
                  <a:ext uri="{0D108BD9-81ED-4DB2-BD59-A6C34878D82A}">
                    <a16:rowId xmlns:a16="http://schemas.microsoft.com/office/drawing/2014/main" val="3996842460"/>
                  </a:ext>
                </a:extLst>
              </a:tr>
              <a:tr h="238377">
                <a:tc>
                  <a:txBody>
                    <a:bodyPr/>
                    <a:lstStyle/>
                    <a:p>
                      <a:pPr algn="r">
                        <a:lnSpc>
                          <a:spcPct val="107000"/>
                        </a:lnSpc>
                        <a:spcAft>
                          <a:spcPts val="800"/>
                        </a:spcAft>
                      </a:pPr>
                      <a:r>
                        <a:rPr lang="en-US" sz="1400" b="1"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dTLB</a:t>
                      </a:r>
                      <a:r>
                        <a:rPr lang="en-US" sz="14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-load-misses: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6467694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717839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B5C0"/>
                    </a:solidFill>
                  </a:tcPr>
                </a:tc>
                <a:extLst>
                  <a:ext uri="{0D108BD9-81ED-4DB2-BD59-A6C34878D82A}">
                    <a16:rowId xmlns:a16="http://schemas.microsoft.com/office/drawing/2014/main" val="1127198913"/>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dTLB-stores: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241604005925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47710291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AF0C7"/>
                    </a:solidFill>
                  </a:tcPr>
                </a:tc>
                <a:extLst>
                  <a:ext uri="{0D108BD9-81ED-4DB2-BD59-A6C34878D82A}">
                    <a16:rowId xmlns:a16="http://schemas.microsoft.com/office/drawing/2014/main" val="599414394"/>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dTLB-store-misses: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2118082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133914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6.32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B5C0"/>
                    </a:solidFill>
                  </a:tcPr>
                </a:tc>
                <a:extLst>
                  <a:ext uri="{0D108BD9-81ED-4DB2-BD59-A6C34878D82A}">
                    <a16:rowId xmlns:a16="http://schemas.microsoft.com/office/drawing/2014/main" val="2332460091"/>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iTLB-loads: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38456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7586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19.73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B5C0"/>
                    </a:solidFill>
                  </a:tcPr>
                </a:tc>
                <a:extLst>
                  <a:ext uri="{0D108BD9-81ED-4DB2-BD59-A6C34878D82A}">
                    <a16:rowId xmlns:a16="http://schemas.microsoft.com/office/drawing/2014/main" val="568066556"/>
                  </a:ext>
                </a:extLst>
              </a:tr>
              <a:tr h="238377">
                <a:tc>
                  <a:txBody>
                    <a:bodyPr/>
                    <a:lstStyle/>
                    <a:p>
                      <a:pPr algn="r">
                        <a:lnSpc>
                          <a:spcPct val="107000"/>
                        </a:lnSpc>
                        <a:spcAft>
                          <a:spcPts val="800"/>
                        </a:spcAft>
                      </a:pPr>
                      <a:r>
                        <a:rPr lang="en-US" sz="1400" b="1"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iTLB-load-misses: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C7CE"/>
                    </a:solidFill>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408499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76830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5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18.81</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5B5C0"/>
                    </a:solidFill>
                  </a:tcPr>
                </a:tc>
                <a:extLst>
                  <a:ext uri="{0D108BD9-81ED-4DB2-BD59-A6C34878D82A}">
                    <a16:rowId xmlns:a16="http://schemas.microsoft.com/office/drawing/2014/main" val="4216685766"/>
                  </a:ext>
                </a:extLst>
              </a:tr>
            </a:tbl>
          </a:graphicData>
        </a:graphic>
      </p:graphicFrame>
      <p:cxnSp>
        <p:nvCxnSpPr>
          <p:cNvPr id="7" name="Straight Arrow Connector 6">
            <a:extLst>
              <a:ext uri="{FF2B5EF4-FFF2-40B4-BE49-F238E27FC236}">
                <a16:creationId xmlns:a16="http://schemas.microsoft.com/office/drawing/2014/main" id="{4EED0874-C704-4AAC-9DEF-BDA19F451070}"/>
              </a:ext>
            </a:extLst>
          </p:cNvPr>
          <p:cNvCxnSpPr>
            <a:cxnSpLocks/>
            <a:endCxn id="8" idx="1"/>
          </p:cNvCxnSpPr>
          <p:nvPr/>
        </p:nvCxnSpPr>
        <p:spPr bwMode="auto">
          <a:xfrm>
            <a:off x="5562600" y="2957103"/>
            <a:ext cx="1023410" cy="1125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TextBox 7">
            <a:extLst>
              <a:ext uri="{FF2B5EF4-FFF2-40B4-BE49-F238E27FC236}">
                <a16:creationId xmlns:a16="http://schemas.microsoft.com/office/drawing/2014/main" id="{FE448386-7E77-4C95-A7F7-C906D2B709EA}"/>
              </a:ext>
            </a:extLst>
          </p:cNvPr>
          <p:cNvSpPr txBox="1"/>
          <p:nvPr/>
        </p:nvSpPr>
        <p:spPr>
          <a:xfrm>
            <a:off x="6586010" y="2808079"/>
            <a:ext cx="2667000" cy="523220"/>
          </a:xfrm>
          <a:prstGeom prst="rect">
            <a:avLst/>
          </a:prstGeom>
          <a:noFill/>
        </p:spPr>
        <p:txBody>
          <a:bodyPr wrap="square" rtlCol="0">
            <a:spAutoFit/>
          </a:bodyPr>
          <a:lstStyle/>
          <a:p>
            <a:r>
              <a:rPr lang="en-US" sz="1200" dirty="0" err="1"/>
              <a:t>Branch_Misses</a:t>
            </a:r>
            <a:r>
              <a:rPr lang="en-US" sz="1200" dirty="0"/>
              <a:t> appear  </a:t>
            </a:r>
            <a:r>
              <a:rPr lang="en-US" sz="1600" dirty="0"/>
              <a:t>4.44% </a:t>
            </a:r>
            <a:r>
              <a:rPr lang="en-US" sz="1200" dirty="0"/>
              <a:t>of </a:t>
            </a:r>
            <a:r>
              <a:rPr lang="en-US" sz="1200" dirty="0" err="1"/>
              <a:t>Branch_Instructions</a:t>
            </a:r>
            <a:endParaRPr lang="en-US" sz="1200" dirty="0"/>
          </a:p>
        </p:txBody>
      </p:sp>
      <p:cxnSp>
        <p:nvCxnSpPr>
          <p:cNvPr id="12" name="Straight Arrow Connector 11">
            <a:extLst>
              <a:ext uri="{FF2B5EF4-FFF2-40B4-BE49-F238E27FC236}">
                <a16:creationId xmlns:a16="http://schemas.microsoft.com/office/drawing/2014/main" id="{B603602E-E596-4851-9610-C47E4A3CE647}"/>
              </a:ext>
            </a:extLst>
          </p:cNvPr>
          <p:cNvCxnSpPr>
            <a:cxnSpLocks/>
            <a:endCxn id="15" idx="1"/>
          </p:cNvCxnSpPr>
          <p:nvPr/>
        </p:nvCxnSpPr>
        <p:spPr bwMode="auto">
          <a:xfrm flipV="1">
            <a:off x="5562600" y="2269211"/>
            <a:ext cx="1147822" cy="3977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a:extLst>
              <a:ext uri="{FF2B5EF4-FFF2-40B4-BE49-F238E27FC236}">
                <a16:creationId xmlns:a16="http://schemas.microsoft.com/office/drawing/2014/main" id="{7CEBAC60-CC7C-4D2F-9714-07023F777040}"/>
              </a:ext>
            </a:extLst>
          </p:cNvPr>
          <p:cNvSpPr txBox="1"/>
          <p:nvPr/>
        </p:nvSpPr>
        <p:spPr>
          <a:xfrm>
            <a:off x="6710422" y="2007601"/>
            <a:ext cx="2433577" cy="523220"/>
          </a:xfrm>
          <a:prstGeom prst="rect">
            <a:avLst/>
          </a:prstGeom>
          <a:noFill/>
        </p:spPr>
        <p:txBody>
          <a:bodyPr wrap="square" rtlCol="0">
            <a:spAutoFit/>
          </a:bodyPr>
          <a:lstStyle/>
          <a:p>
            <a:r>
              <a:rPr lang="en-US" sz="1200" dirty="0" err="1"/>
              <a:t>Branch_Instructions</a:t>
            </a:r>
            <a:r>
              <a:rPr lang="en-US" sz="1200" dirty="0"/>
              <a:t> appear </a:t>
            </a:r>
            <a:r>
              <a:rPr lang="en-US" sz="1600" dirty="0"/>
              <a:t>1.6% </a:t>
            </a:r>
            <a:r>
              <a:rPr lang="en-US" sz="1200" dirty="0"/>
              <a:t>of the instructions</a:t>
            </a:r>
          </a:p>
        </p:txBody>
      </p:sp>
      <p:cxnSp>
        <p:nvCxnSpPr>
          <p:cNvPr id="22" name="Straight Arrow Connector 21">
            <a:extLst>
              <a:ext uri="{FF2B5EF4-FFF2-40B4-BE49-F238E27FC236}">
                <a16:creationId xmlns:a16="http://schemas.microsoft.com/office/drawing/2014/main" id="{55B5C675-FB89-459A-BBAE-9273B4E17B53}"/>
              </a:ext>
            </a:extLst>
          </p:cNvPr>
          <p:cNvCxnSpPr>
            <a:cxnSpLocks/>
          </p:cNvCxnSpPr>
          <p:nvPr/>
        </p:nvCxnSpPr>
        <p:spPr bwMode="auto">
          <a:xfrm>
            <a:off x="5605990" y="3414303"/>
            <a:ext cx="980020" cy="10459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5" name="TextBox 24">
            <a:extLst>
              <a:ext uri="{FF2B5EF4-FFF2-40B4-BE49-F238E27FC236}">
                <a16:creationId xmlns:a16="http://schemas.microsoft.com/office/drawing/2014/main" id="{D02EAAAD-5CB0-4C64-BFE2-EDB467483EDB}"/>
              </a:ext>
            </a:extLst>
          </p:cNvPr>
          <p:cNvSpPr txBox="1"/>
          <p:nvPr/>
        </p:nvSpPr>
        <p:spPr>
          <a:xfrm>
            <a:off x="6671937" y="4227713"/>
            <a:ext cx="2438400" cy="523220"/>
          </a:xfrm>
          <a:prstGeom prst="rect">
            <a:avLst/>
          </a:prstGeom>
          <a:noFill/>
        </p:spPr>
        <p:txBody>
          <a:bodyPr wrap="square" rtlCol="0">
            <a:spAutoFit/>
          </a:bodyPr>
          <a:lstStyle/>
          <a:p>
            <a:r>
              <a:rPr lang="en-US" sz="1200" dirty="0"/>
              <a:t>L1-dcache-load misses appear </a:t>
            </a:r>
            <a:r>
              <a:rPr lang="en-US" sz="1600" dirty="0"/>
              <a:t>4.5% </a:t>
            </a:r>
            <a:r>
              <a:rPr lang="en-US" sz="1200" dirty="0"/>
              <a:t>of L1-cache-loads</a:t>
            </a:r>
          </a:p>
        </p:txBody>
      </p:sp>
      <p:cxnSp>
        <p:nvCxnSpPr>
          <p:cNvPr id="28" name="Straight Arrow Connector 27">
            <a:extLst>
              <a:ext uri="{FF2B5EF4-FFF2-40B4-BE49-F238E27FC236}">
                <a16:creationId xmlns:a16="http://schemas.microsoft.com/office/drawing/2014/main" id="{1EBAAD7A-79CD-49FF-8D9F-782BA5E48E17}"/>
              </a:ext>
            </a:extLst>
          </p:cNvPr>
          <p:cNvCxnSpPr>
            <a:cxnSpLocks/>
            <a:endCxn id="29" idx="1"/>
          </p:cNvCxnSpPr>
          <p:nvPr/>
        </p:nvCxnSpPr>
        <p:spPr bwMode="auto">
          <a:xfrm>
            <a:off x="5605990" y="3203623"/>
            <a:ext cx="1064326" cy="6325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9" name="TextBox 28">
            <a:extLst>
              <a:ext uri="{FF2B5EF4-FFF2-40B4-BE49-F238E27FC236}">
                <a16:creationId xmlns:a16="http://schemas.microsoft.com/office/drawing/2014/main" id="{A1E2AE92-2383-405F-85B7-E9C78B1F9EFC}"/>
              </a:ext>
            </a:extLst>
          </p:cNvPr>
          <p:cNvSpPr txBox="1"/>
          <p:nvPr/>
        </p:nvSpPr>
        <p:spPr>
          <a:xfrm>
            <a:off x="6670316" y="3574596"/>
            <a:ext cx="2498387" cy="523220"/>
          </a:xfrm>
          <a:prstGeom prst="rect">
            <a:avLst/>
          </a:prstGeom>
          <a:noFill/>
        </p:spPr>
        <p:txBody>
          <a:bodyPr wrap="square" rtlCol="0">
            <a:spAutoFit/>
          </a:bodyPr>
          <a:lstStyle/>
          <a:p>
            <a:r>
              <a:rPr lang="en-US" sz="1200" dirty="0"/>
              <a:t>L1 </a:t>
            </a:r>
            <a:r>
              <a:rPr lang="en-US" sz="1200" dirty="0" err="1"/>
              <a:t>dcache</a:t>
            </a:r>
            <a:r>
              <a:rPr lang="en-US" sz="1200" dirty="0"/>
              <a:t>-loads appear </a:t>
            </a:r>
            <a:r>
              <a:rPr lang="en-US" sz="1600" dirty="0"/>
              <a:t>27.2% </a:t>
            </a:r>
            <a:r>
              <a:rPr lang="en-US" sz="1200" dirty="0"/>
              <a:t>of the instructions</a:t>
            </a:r>
          </a:p>
        </p:txBody>
      </p:sp>
      <p:sp>
        <p:nvSpPr>
          <p:cNvPr id="31" name="Right Brace 30">
            <a:extLst>
              <a:ext uri="{FF2B5EF4-FFF2-40B4-BE49-F238E27FC236}">
                <a16:creationId xmlns:a16="http://schemas.microsoft.com/office/drawing/2014/main" id="{C89E30E4-56B9-43F7-977A-71E37DDDC696}"/>
              </a:ext>
            </a:extLst>
          </p:cNvPr>
          <p:cNvSpPr/>
          <p:nvPr/>
        </p:nvSpPr>
        <p:spPr bwMode="auto">
          <a:xfrm>
            <a:off x="5605990" y="4056270"/>
            <a:ext cx="304800" cy="894054"/>
          </a:xfrm>
          <a:prstGeom prst="rightBrace">
            <a:avLst>
              <a:gd name="adj1" fmla="val 61512"/>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9217" name="Straight Arrow Connector 9216">
            <a:extLst>
              <a:ext uri="{FF2B5EF4-FFF2-40B4-BE49-F238E27FC236}">
                <a16:creationId xmlns:a16="http://schemas.microsoft.com/office/drawing/2014/main" id="{63065040-FA46-497C-896C-21D4B7774C12}"/>
              </a:ext>
            </a:extLst>
          </p:cNvPr>
          <p:cNvCxnSpPr>
            <a:stCxn id="31" idx="1"/>
          </p:cNvCxnSpPr>
          <p:nvPr/>
        </p:nvCxnSpPr>
        <p:spPr bwMode="auto">
          <a:xfrm>
            <a:off x="5910790" y="4503297"/>
            <a:ext cx="774118" cy="10856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220" name="TextBox 9219">
            <a:extLst>
              <a:ext uri="{FF2B5EF4-FFF2-40B4-BE49-F238E27FC236}">
                <a16:creationId xmlns:a16="http://schemas.microsoft.com/office/drawing/2014/main" id="{EAE9883F-9EF6-41E2-A9F8-BC540EA45941}"/>
              </a:ext>
            </a:extLst>
          </p:cNvPr>
          <p:cNvSpPr txBox="1"/>
          <p:nvPr/>
        </p:nvSpPr>
        <p:spPr>
          <a:xfrm>
            <a:off x="6744894" y="5127302"/>
            <a:ext cx="2230493" cy="830997"/>
          </a:xfrm>
          <a:prstGeom prst="rect">
            <a:avLst/>
          </a:prstGeom>
          <a:noFill/>
        </p:spPr>
        <p:txBody>
          <a:bodyPr wrap="square" rtlCol="0">
            <a:spAutoFit/>
          </a:bodyPr>
          <a:lstStyle/>
          <a:p>
            <a:r>
              <a:rPr lang="en-US" sz="1200" dirty="0"/>
              <a:t>Depends every time from the processes that run on PC and also from time multiplexing</a:t>
            </a:r>
          </a:p>
        </p:txBody>
      </p:sp>
      <p:sp>
        <p:nvSpPr>
          <p:cNvPr id="9230" name="Right Brace 9229">
            <a:extLst>
              <a:ext uri="{FF2B5EF4-FFF2-40B4-BE49-F238E27FC236}">
                <a16:creationId xmlns:a16="http://schemas.microsoft.com/office/drawing/2014/main" id="{7A49B92D-021C-423E-858E-4B3A15DA708E}"/>
              </a:ext>
            </a:extLst>
          </p:cNvPr>
          <p:cNvSpPr/>
          <p:nvPr/>
        </p:nvSpPr>
        <p:spPr bwMode="auto">
          <a:xfrm>
            <a:off x="5562600" y="5715000"/>
            <a:ext cx="304800" cy="672637"/>
          </a:xfrm>
          <a:prstGeom prst="rightBrace">
            <a:avLst>
              <a:gd name="adj1" fmla="val 51979"/>
              <a:gd name="adj2" fmla="val 5289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9232" name="Straight Arrow Connector 9231">
            <a:extLst>
              <a:ext uri="{FF2B5EF4-FFF2-40B4-BE49-F238E27FC236}">
                <a16:creationId xmlns:a16="http://schemas.microsoft.com/office/drawing/2014/main" id="{4D4CDD73-A9B7-40EB-A563-FB22F633F01B}"/>
              </a:ext>
            </a:extLst>
          </p:cNvPr>
          <p:cNvCxnSpPr>
            <a:cxnSpLocks/>
            <a:stCxn id="9230" idx="1"/>
          </p:cNvCxnSpPr>
          <p:nvPr/>
        </p:nvCxnSpPr>
        <p:spPr bwMode="auto">
          <a:xfrm flipV="1">
            <a:off x="5867400" y="5683880"/>
            <a:ext cx="802916" cy="38689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233" name="Right Brace 9232">
            <a:extLst>
              <a:ext uri="{FF2B5EF4-FFF2-40B4-BE49-F238E27FC236}">
                <a16:creationId xmlns:a16="http://schemas.microsoft.com/office/drawing/2014/main" id="{FA40A908-02F9-4F2F-91AF-0E285ABC4CD6}"/>
              </a:ext>
            </a:extLst>
          </p:cNvPr>
          <p:cNvSpPr/>
          <p:nvPr/>
        </p:nvSpPr>
        <p:spPr bwMode="auto">
          <a:xfrm>
            <a:off x="5595026" y="2128132"/>
            <a:ext cx="272374" cy="402690"/>
          </a:xfrm>
          <a:prstGeom prst="rightBrace">
            <a:avLst>
              <a:gd name="adj1" fmla="val 36961"/>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9235" name="Straight Arrow Connector 9234">
            <a:extLst>
              <a:ext uri="{FF2B5EF4-FFF2-40B4-BE49-F238E27FC236}">
                <a16:creationId xmlns:a16="http://schemas.microsoft.com/office/drawing/2014/main" id="{812C598B-3120-4DF1-B083-4ED3009A2B3A}"/>
              </a:ext>
            </a:extLst>
          </p:cNvPr>
          <p:cNvCxnSpPr>
            <a:cxnSpLocks/>
            <a:stCxn id="9233" idx="1"/>
            <a:endCxn id="9220" idx="1"/>
          </p:cNvCxnSpPr>
          <p:nvPr/>
        </p:nvCxnSpPr>
        <p:spPr bwMode="auto">
          <a:xfrm>
            <a:off x="5867400" y="2329477"/>
            <a:ext cx="877494" cy="32133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240" name="Straight Arrow Connector 9239">
            <a:extLst>
              <a:ext uri="{FF2B5EF4-FFF2-40B4-BE49-F238E27FC236}">
                <a16:creationId xmlns:a16="http://schemas.microsoft.com/office/drawing/2014/main" id="{AD404B2E-FF7D-4006-A3CF-86A60403F913}"/>
              </a:ext>
            </a:extLst>
          </p:cNvPr>
          <p:cNvCxnSpPr>
            <a:cxnSpLocks/>
          </p:cNvCxnSpPr>
          <p:nvPr/>
        </p:nvCxnSpPr>
        <p:spPr bwMode="auto">
          <a:xfrm>
            <a:off x="5579197" y="5161801"/>
            <a:ext cx="1006813" cy="4556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2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2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2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2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25" grpId="0"/>
      <p:bldP spid="29" grpId="0"/>
      <p:bldP spid="31" grpId="0" animBg="1"/>
      <p:bldP spid="9220" grpId="0"/>
      <p:bldP spid="9230" grpId="0" animBg="1"/>
      <p:bldP spid="92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a:xfrm>
            <a:off x="304800" y="12731"/>
            <a:ext cx="8839200" cy="639762"/>
          </a:xfrm>
        </p:spPr>
        <p:txBody>
          <a:bodyPr/>
          <a:lstStyle/>
          <a:p>
            <a:r>
              <a:rPr lang="en-US" altLang="el-GR" sz="2800" dirty="0"/>
              <a:t>IPC Correlation Statistics</a:t>
            </a:r>
            <a:endParaRPr lang="el-GR" altLang="el-GR" sz="2800" dirty="0"/>
          </a:p>
        </p:txBody>
      </p:sp>
      <p:graphicFrame>
        <p:nvGraphicFramePr>
          <p:cNvPr id="10" name="Content Placeholder 9">
            <a:extLst>
              <a:ext uri="{FF2B5EF4-FFF2-40B4-BE49-F238E27FC236}">
                <a16:creationId xmlns:a16="http://schemas.microsoft.com/office/drawing/2014/main" id="{329A792C-8DD4-4E89-B5AE-D497050FC035}"/>
              </a:ext>
            </a:extLst>
          </p:cNvPr>
          <p:cNvGraphicFramePr>
            <a:graphicFrameLocks noGrp="1"/>
          </p:cNvGraphicFramePr>
          <p:nvPr>
            <p:ph idx="1"/>
            <p:extLst>
              <p:ext uri="{D42A27DB-BD31-4B8C-83A1-F6EECF244321}">
                <p14:modId xmlns:p14="http://schemas.microsoft.com/office/powerpoint/2010/main" val="572801207"/>
              </p:ext>
            </p:extLst>
          </p:nvPr>
        </p:nvGraphicFramePr>
        <p:xfrm>
          <a:off x="140344" y="463102"/>
          <a:ext cx="8686800" cy="3124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Table 14">
            <a:extLst>
              <a:ext uri="{FF2B5EF4-FFF2-40B4-BE49-F238E27FC236}">
                <a16:creationId xmlns:a16="http://schemas.microsoft.com/office/drawing/2014/main" id="{E8B2DAF3-2420-4B4F-9D23-BBF7570492EE}"/>
              </a:ext>
            </a:extLst>
          </p:cNvPr>
          <p:cNvGraphicFramePr>
            <a:graphicFrameLocks noGrp="1"/>
          </p:cNvGraphicFramePr>
          <p:nvPr>
            <p:extLst>
              <p:ext uri="{D42A27DB-BD31-4B8C-83A1-F6EECF244321}">
                <p14:modId xmlns:p14="http://schemas.microsoft.com/office/powerpoint/2010/main" val="3881870223"/>
              </p:ext>
            </p:extLst>
          </p:nvPr>
        </p:nvGraphicFramePr>
        <p:xfrm>
          <a:off x="229083" y="2897106"/>
          <a:ext cx="2426343" cy="623788"/>
        </p:xfrm>
        <a:graphic>
          <a:graphicData uri="http://schemas.openxmlformats.org/drawingml/2006/table">
            <a:tbl>
              <a:tblPr firstRow="1" firstCol="1" bandRow="1"/>
              <a:tblGrid>
                <a:gridCol w="2426343">
                  <a:extLst>
                    <a:ext uri="{9D8B030D-6E8A-4147-A177-3AD203B41FA5}">
                      <a16:colId xmlns:a16="http://schemas.microsoft.com/office/drawing/2014/main" val="168308099"/>
                    </a:ext>
                  </a:extLst>
                </a:gridCol>
              </a:tblGrid>
              <a:tr h="230106">
                <a:tc>
                  <a:txBody>
                    <a:bodyPr/>
                    <a:lstStyle/>
                    <a:p>
                      <a:pPr>
                        <a:lnSpc>
                          <a:spcPct val="107000"/>
                        </a:lnSpc>
                        <a:spcAft>
                          <a:spcPts val="0"/>
                        </a:spcAft>
                      </a:pPr>
                      <a:r>
                        <a:rPr lang="en-US" sz="105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Formula for normalizing graph values :</a:t>
                      </a:r>
                      <a:r>
                        <a:rPr lang="en-US" sz="10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A9D08E"/>
                    </a:solidFill>
                  </a:tcPr>
                </a:tc>
                <a:extLst>
                  <a:ext uri="{0D108BD9-81ED-4DB2-BD59-A6C34878D82A}">
                    <a16:rowId xmlns:a16="http://schemas.microsoft.com/office/drawing/2014/main" val="1859907501"/>
                  </a:ext>
                </a:extLst>
              </a:tr>
              <a:tr h="157006">
                <a:tc>
                  <a:txBody>
                    <a:bodyPr/>
                    <a:lstStyle/>
                    <a:p>
                      <a:pPr>
                        <a:lnSpc>
                          <a:spcPct val="107000"/>
                        </a:lnSpc>
                        <a:spcAft>
                          <a:spcPts val="0"/>
                        </a:spcAft>
                      </a:pPr>
                      <a:r>
                        <a:rPr lang="en-US" sz="10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X = (Statistic * 1000) / Instructions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A9D08E"/>
                    </a:solidFill>
                  </a:tcPr>
                </a:tc>
                <a:extLst>
                  <a:ext uri="{0D108BD9-81ED-4DB2-BD59-A6C34878D82A}">
                    <a16:rowId xmlns:a16="http://schemas.microsoft.com/office/drawing/2014/main" val="3318904886"/>
                  </a:ext>
                </a:extLst>
              </a:tr>
              <a:tr h="230106">
                <a:tc>
                  <a:txBody>
                    <a:bodyPr/>
                    <a:lstStyle/>
                    <a:p>
                      <a:pPr>
                        <a:lnSpc>
                          <a:spcPct val="107000"/>
                        </a:lnSpc>
                        <a:spcAft>
                          <a:spcPts val="0"/>
                        </a:spcAft>
                      </a:pPr>
                      <a:r>
                        <a:rPr lang="en-US" sz="10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Statistic' = (X - MIN(All X)) / MAX(All X)</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A9D08E"/>
                    </a:solidFill>
                  </a:tcPr>
                </a:tc>
                <a:extLst>
                  <a:ext uri="{0D108BD9-81ED-4DB2-BD59-A6C34878D82A}">
                    <a16:rowId xmlns:a16="http://schemas.microsoft.com/office/drawing/2014/main" val="816902879"/>
                  </a:ext>
                </a:extLst>
              </a:tr>
            </a:tbl>
          </a:graphicData>
        </a:graphic>
      </p:graphicFrame>
      <p:graphicFrame>
        <p:nvGraphicFramePr>
          <p:cNvPr id="16" name="Chart 15">
            <a:extLst>
              <a:ext uri="{FF2B5EF4-FFF2-40B4-BE49-F238E27FC236}">
                <a16:creationId xmlns:a16="http://schemas.microsoft.com/office/drawing/2014/main" id="{DBAEA3AE-9760-42DA-983C-6240CD2C45CF}"/>
              </a:ext>
            </a:extLst>
          </p:cNvPr>
          <p:cNvGraphicFramePr/>
          <p:nvPr>
            <p:extLst>
              <p:ext uri="{D42A27DB-BD31-4B8C-83A1-F6EECF244321}">
                <p14:modId xmlns:p14="http://schemas.microsoft.com/office/powerpoint/2010/main" val="97975807"/>
              </p:ext>
            </p:extLst>
          </p:nvPr>
        </p:nvGraphicFramePr>
        <p:xfrm>
          <a:off x="140344" y="3397911"/>
          <a:ext cx="8774573" cy="289560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9402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DEE8-6919-4BAE-9863-0AAFC78D9D2E}"/>
              </a:ext>
            </a:extLst>
          </p:cNvPr>
          <p:cNvSpPr>
            <a:spLocks noGrp="1"/>
          </p:cNvSpPr>
          <p:nvPr>
            <p:ph type="title"/>
          </p:nvPr>
        </p:nvSpPr>
        <p:spPr/>
        <p:txBody>
          <a:bodyPr/>
          <a:lstStyle/>
          <a:p>
            <a:r>
              <a:rPr lang="en-US" altLang="el-GR" dirty="0"/>
              <a:t>IPC Correlation Statistics</a:t>
            </a:r>
            <a:endParaRPr lang="en-US" dirty="0"/>
          </a:p>
        </p:txBody>
      </p:sp>
      <p:graphicFrame>
        <p:nvGraphicFramePr>
          <p:cNvPr id="4" name="Content Placeholder 3">
            <a:extLst>
              <a:ext uri="{FF2B5EF4-FFF2-40B4-BE49-F238E27FC236}">
                <a16:creationId xmlns:a16="http://schemas.microsoft.com/office/drawing/2014/main" id="{D6E98271-6C0E-43CC-A1CF-90FD8CF3FE34}"/>
              </a:ext>
            </a:extLst>
          </p:cNvPr>
          <p:cNvGraphicFramePr>
            <a:graphicFrameLocks noGrp="1"/>
          </p:cNvGraphicFramePr>
          <p:nvPr>
            <p:ph idx="1"/>
            <p:extLst>
              <p:ext uri="{D42A27DB-BD31-4B8C-83A1-F6EECF244321}">
                <p14:modId xmlns:p14="http://schemas.microsoft.com/office/powerpoint/2010/main" val="2550023804"/>
              </p:ext>
            </p:extLst>
          </p:nvPr>
        </p:nvGraphicFramePr>
        <p:xfrm>
          <a:off x="152400" y="762000"/>
          <a:ext cx="8610600" cy="304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BDCF28DC-54FF-412D-8BEC-F460DB085C8D}"/>
              </a:ext>
            </a:extLst>
          </p:cNvPr>
          <p:cNvGraphicFramePr/>
          <p:nvPr>
            <p:extLst>
              <p:ext uri="{D42A27DB-BD31-4B8C-83A1-F6EECF244321}">
                <p14:modId xmlns:p14="http://schemas.microsoft.com/office/powerpoint/2010/main" val="4075750536"/>
              </p:ext>
            </p:extLst>
          </p:nvPr>
        </p:nvGraphicFramePr>
        <p:xfrm>
          <a:off x="266700" y="3657600"/>
          <a:ext cx="8382000" cy="2667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7742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374A2EA-9EE3-45C0-A6EF-B4E60455F152}"/>
              </a:ext>
            </a:extLst>
          </p:cNvPr>
          <p:cNvGraphicFramePr>
            <a:graphicFrameLocks noGrp="1"/>
          </p:cNvGraphicFramePr>
          <p:nvPr>
            <p:ph idx="1"/>
            <p:extLst>
              <p:ext uri="{D42A27DB-BD31-4B8C-83A1-F6EECF244321}">
                <p14:modId xmlns:p14="http://schemas.microsoft.com/office/powerpoint/2010/main" val="4083524808"/>
              </p:ext>
            </p:extLst>
          </p:nvPr>
        </p:nvGraphicFramePr>
        <p:xfrm>
          <a:off x="228600" y="792162"/>
          <a:ext cx="3581400" cy="5456242"/>
        </p:xfrm>
        <a:graphic>
          <a:graphicData uri="http://schemas.openxmlformats.org/drawingml/2006/table">
            <a:tbl>
              <a:tblPr firstRow="1" firstCol="1" bandRow="1"/>
              <a:tblGrid>
                <a:gridCol w="2467187">
                  <a:extLst>
                    <a:ext uri="{9D8B030D-6E8A-4147-A177-3AD203B41FA5}">
                      <a16:colId xmlns:a16="http://schemas.microsoft.com/office/drawing/2014/main" val="3352330295"/>
                    </a:ext>
                  </a:extLst>
                </a:gridCol>
                <a:gridCol w="1114213">
                  <a:extLst>
                    <a:ext uri="{9D8B030D-6E8A-4147-A177-3AD203B41FA5}">
                      <a16:colId xmlns:a16="http://schemas.microsoft.com/office/drawing/2014/main" val="603367110"/>
                    </a:ext>
                  </a:extLst>
                </a:gridCol>
              </a:tblGrid>
              <a:tr h="248011">
                <a:tc>
                  <a:txBody>
                    <a:bodyPr/>
                    <a:lstStyle/>
                    <a:p>
                      <a:pPr algn="ctr">
                        <a:lnSpc>
                          <a:spcPct val="107000"/>
                        </a:lnSpc>
                        <a:spcAft>
                          <a:spcPts val="0"/>
                        </a:spcAft>
                      </a:pPr>
                      <a:r>
                        <a:rPr lang="en-US" sz="1400" b="1"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Correlation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b="1"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IPC: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2839525"/>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Time: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CF6F1"/>
                    </a:solidFill>
                  </a:tcPr>
                </a:tc>
                <a:extLst>
                  <a:ext uri="{0D108BD9-81ED-4DB2-BD59-A6C34878D82A}">
                    <a16:rowId xmlns:a16="http://schemas.microsoft.com/office/drawing/2014/main" val="2737442096"/>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Instructions: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63BE7B"/>
                    </a:solidFill>
                  </a:tcPr>
                </a:tc>
                <a:extLst>
                  <a:ext uri="{0D108BD9-81ED-4DB2-BD59-A6C34878D82A}">
                    <a16:rowId xmlns:a16="http://schemas.microsoft.com/office/drawing/2014/main" val="4270108430"/>
                  </a:ext>
                </a:extLst>
              </a:tr>
              <a:tr h="248011">
                <a:tc>
                  <a:txBody>
                    <a:bodyPr/>
                    <a:lstStyle/>
                    <a:p>
                      <a:pPr>
                        <a:lnSpc>
                          <a:spcPct val="107000"/>
                        </a:lnSpc>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Cycles: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0.907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72C488"/>
                    </a:solidFill>
                  </a:tcPr>
                </a:tc>
                <a:extLst>
                  <a:ext uri="{0D108BD9-81ED-4DB2-BD59-A6C34878D82A}">
                    <a16:rowId xmlns:a16="http://schemas.microsoft.com/office/drawing/2014/main" val="975912012"/>
                  </a:ext>
                </a:extLst>
              </a:tr>
              <a:tr h="248011">
                <a:tc>
                  <a:txBody>
                    <a:bodyPr/>
                    <a:lstStyle/>
                    <a:p>
                      <a:pPr>
                        <a:lnSpc>
                          <a:spcPct val="107000"/>
                        </a:lnSpc>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Cache-References: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FBE8EB"/>
                    </a:solidFill>
                  </a:tcPr>
                </a:tc>
                <a:extLst>
                  <a:ext uri="{0D108BD9-81ED-4DB2-BD59-A6C34878D82A}">
                    <a16:rowId xmlns:a16="http://schemas.microsoft.com/office/drawing/2014/main" val="67234754"/>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Cache 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-0.286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F98E90"/>
                    </a:solidFill>
                  </a:tcPr>
                </a:tc>
                <a:extLst>
                  <a:ext uri="{0D108BD9-81ED-4DB2-BD59-A6C34878D82A}">
                    <a16:rowId xmlns:a16="http://schemas.microsoft.com/office/drawing/2014/main" val="916363788"/>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Branch-Instructions: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BCE2C8"/>
                    </a:solidFill>
                  </a:tcPr>
                </a:tc>
                <a:extLst>
                  <a:ext uri="{0D108BD9-81ED-4DB2-BD59-A6C34878D82A}">
                    <a16:rowId xmlns:a16="http://schemas.microsoft.com/office/drawing/2014/main" val="3844788537"/>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Branch-Misses: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BEE3C9"/>
                    </a:solidFill>
                  </a:tcPr>
                </a:tc>
                <a:extLst>
                  <a:ext uri="{0D108BD9-81ED-4DB2-BD59-A6C34878D82A}">
                    <a16:rowId xmlns:a16="http://schemas.microsoft.com/office/drawing/2014/main" val="126983351"/>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L1-dcache-loads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0.518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B0DDBD"/>
                    </a:solidFill>
                  </a:tcPr>
                </a:tc>
                <a:extLst>
                  <a:ext uri="{0D108BD9-81ED-4DB2-BD59-A6C34878D82A}">
                    <a16:rowId xmlns:a16="http://schemas.microsoft.com/office/drawing/2014/main" val="2767807505"/>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L1-dcache-load-misses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E6F4EC"/>
                    </a:solidFill>
                  </a:tcPr>
                </a:tc>
                <a:extLst>
                  <a:ext uri="{0D108BD9-81ED-4DB2-BD59-A6C34878D82A}">
                    <a16:rowId xmlns:a16="http://schemas.microsoft.com/office/drawing/2014/main" val="2499226648"/>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L1-dcache-stores: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FBF1F4"/>
                    </a:solidFill>
                  </a:tcPr>
                </a:tc>
                <a:extLst>
                  <a:ext uri="{0D108BD9-81ED-4DB2-BD59-A6C34878D82A}">
                    <a16:rowId xmlns:a16="http://schemas.microsoft.com/office/drawing/2014/main" val="4207209625"/>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L1-icache-load-misses: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F4F9F8"/>
                    </a:solidFill>
                  </a:tcPr>
                </a:tc>
                <a:extLst>
                  <a:ext uri="{0D108BD9-81ED-4DB2-BD59-A6C34878D82A}">
                    <a16:rowId xmlns:a16="http://schemas.microsoft.com/office/drawing/2014/main" val="2483133867"/>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LLC-loads: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-0.077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FAD4D7"/>
                    </a:solidFill>
                  </a:tcPr>
                </a:tc>
                <a:extLst>
                  <a:ext uri="{0D108BD9-81ED-4DB2-BD59-A6C34878D82A}">
                    <a16:rowId xmlns:a16="http://schemas.microsoft.com/office/drawing/2014/main" val="3548467477"/>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LLC-load-misses: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-0.359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F87577"/>
                    </a:solidFill>
                  </a:tcPr>
                </a:tc>
                <a:extLst>
                  <a:ext uri="{0D108BD9-81ED-4DB2-BD59-A6C34878D82A}">
                    <a16:rowId xmlns:a16="http://schemas.microsoft.com/office/drawing/2014/main" val="653864199"/>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LLC-stores: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FBE7EA"/>
                    </a:solidFill>
                  </a:tcPr>
                </a:tc>
                <a:extLst>
                  <a:ext uri="{0D108BD9-81ED-4DB2-BD59-A6C34878D82A}">
                    <a16:rowId xmlns:a16="http://schemas.microsoft.com/office/drawing/2014/main" val="4136594870"/>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LLC-store-misses: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FCFCFF"/>
                    </a:solidFill>
                  </a:tcPr>
                </a:tc>
                <a:extLst>
                  <a:ext uri="{0D108BD9-81ED-4DB2-BD59-A6C34878D82A}">
                    <a16:rowId xmlns:a16="http://schemas.microsoft.com/office/drawing/2014/main" val="2467381728"/>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dTLB-loads: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B0DDBD"/>
                    </a:solidFill>
                  </a:tcPr>
                </a:tc>
                <a:extLst>
                  <a:ext uri="{0D108BD9-81ED-4DB2-BD59-A6C34878D82A}">
                    <a16:rowId xmlns:a16="http://schemas.microsoft.com/office/drawing/2014/main" val="177327782"/>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dTLB-load-misses: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-0.292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F88C8E"/>
                    </a:solidFill>
                  </a:tcPr>
                </a:tc>
                <a:extLst>
                  <a:ext uri="{0D108BD9-81ED-4DB2-BD59-A6C34878D82A}">
                    <a16:rowId xmlns:a16="http://schemas.microsoft.com/office/drawing/2014/main" val="388086344"/>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dTLB-stores: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FBF2F5"/>
                    </a:solidFill>
                  </a:tcPr>
                </a:tc>
                <a:extLst>
                  <a:ext uri="{0D108BD9-81ED-4DB2-BD59-A6C34878D82A}">
                    <a16:rowId xmlns:a16="http://schemas.microsoft.com/office/drawing/2014/main" val="3799018796"/>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dTLB-store-misses: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FBF6F9"/>
                    </a:solidFill>
                  </a:tcPr>
                </a:tc>
                <a:extLst>
                  <a:ext uri="{0D108BD9-81ED-4DB2-BD59-A6C34878D82A}">
                    <a16:rowId xmlns:a16="http://schemas.microsoft.com/office/drawing/2014/main" val="2758216600"/>
                  </a:ext>
                </a:extLst>
              </a:tr>
              <a:tr h="248011">
                <a:tc>
                  <a:txBody>
                    <a:bodyPr/>
                    <a:lstStyle/>
                    <a:p>
                      <a:pPr>
                        <a:lnSpc>
                          <a:spcPct val="107000"/>
                        </a:lnSpc>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iTLB</a:t>
                      </a: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-loads: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a:noFill/>
                    </a:lnB>
                  </a:tcPr>
                </a:tc>
                <a:tc>
                  <a:txBody>
                    <a:bodyPr/>
                    <a:lstStyle/>
                    <a:p>
                      <a:pPr algn="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a:noFill/>
                    </a:lnB>
                    <a:solidFill>
                      <a:srgbClr val="FAFCFE"/>
                    </a:solidFill>
                  </a:tcPr>
                </a:tc>
                <a:extLst>
                  <a:ext uri="{0D108BD9-81ED-4DB2-BD59-A6C34878D82A}">
                    <a16:rowId xmlns:a16="http://schemas.microsoft.com/office/drawing/2014/main" val="3346501468"/>
                  </a:ext>
                </a:extLst>
              </a:tr>
              <a:tr h="248011">
                <a:tc>
                  <a:txBody>
                    <a:bodyPr/>
                    <a:lstStyle/>
                    <a:p>
                      <a:pPr>
                        <a:lnSpc>
                          <a:spcPct val="107000"/>
                        </a:lnSpc>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iTLB-load-misses: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solidFill>
                      <a:srgbClr val="F5F9F9"/>
                    </a:solidFill>
                  </a:tcPr>
                </a:tc>
                <a:extLst>
                  <a:ext uri="{0D108BD9-81ED-4DB2-BD59-A6C34878D82A}">
                    <a16:rowId xmlns:a16="http://schemas.microsoft.com/office/drawing/2014/main" val="4022176712"/>
                  </a:ext>
                </a:extLst>
              </a:tr>
            </a:tbl>
          </a:graphicData>
        </a:graphic>
      </p:graphicFrame>
      <p:sp>
        <p:nvSpPr>
          <p:cNvPr id="4" name="Title 1">
            <a:extLst>
              <a:ext uri="{FF2B5EF4-FFF2-40B4-BE49-F238E27FC236}">
                <a16:creationId xmlns:a16="http://schemas.microsoft.com/office/drawing/2014/main" id="{C0E7167F-8764-4E43-8ADA-23508D82E7BB}"/>
              </a:ext>
            </a:extLst>
          </p:cNvPr>
          <p:cNvSpPr>
            <a:spLocks noGrp="1" noChangeArrowheads="1"/>
          </p:cNvSpPr>
          <p:nvPr>
            <p:ph type="title"/>
          </p:nvPr>
        </p:nvSpPr>
        <p:spPr>
          <a:xfrm>
            <a:off x="533400" y="152400"/>
            <a:ext cx="8839200" cy="639762"/>
          </a:xfrm>
        </p:spPr>
        <p:txBody>
          <a:bodyPr/>
          <a:lstStyle/>
          <a:p>
            <a:r>
              <a:rPr lang="en-US" altLang="el-GR" sz="2800" dirty="0"/>
              <a:t>IPC Correlation Statistics</a:t>
            </a:r>
            <a:endParaRPr lang="el-GR" altLang="el-GR" sz="2800" dirty="0"/>
          </a:p>
        </p:txBody>
      </p:sp>
      <p:cxnSp>
        <p:nvCxnSpPr>
          <p:cNvPr id="12" name="Straight Arrow Connector 11">
            <a:extLst>
              <a:ext uri="{FF2B5EF4-FFF2-40B4-BE49-F238E27FC236}">
                <a16:creationId xmlns:a16="http://schemas.microsoft.com/office/drawing/2014/main" id="{BBBEB6FA-B543-4910-AA16-938D6368DF27}"/>
              </a:ext>
            </a:extLst>
          </p:cNvPr>
          <p:cNvCxnSpPr>
            <a:cxnSpLocks/>
          </p:cNvCxnSpPr>
          <p:nvPr/>
        </p:nvCxnSpPr>
        <p:spPr bwMode="auto">
          <a:xfrm>
            <a:off x="3810000" y="1371600"/>
            <a:ext cx="2362200" cy="228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E43B5B01-E9D4-495B-BCE1-4EB45650274A}"/>
              </a:ext>
            </a:extLst>
          </p:cNvPr>
          <p:cNvSpPr txBox="1"/>
          <p:nvPr/>
        </p:nvSpPr>
        <p:spPr>
          <a:xfrm>
            <a:off x="6214353" y="1415534"/>
            <a:ext cx="3200400" cy="369332"/>
          </a:xfrm>
          <a:prstGeom prst="rect">
            <a:avLst/>
          </a:prstGeom>
          <a:noFill/>
        </p:spPr>
        <p:txBody>
          <a:bodyPr wrap="square" rtlCol="0">
            <a:spAutoFit/>
          </a:bodyPr>
          <a:lstStyle/>
          <a:p>
            <a:r>
              <a:rPr lang="en-US" dirty="0"/>
              <a:t>IPC=Instructions/Cycles</a:t>
            </a:r>
          </a:p>
        </p:txBody>
      </p:sp>
      <p:cxnSp>
        <p:nvCxnSpPr>
          <p:cNvPr id="16" name="Straight Arrow Connector 15">
            <a:extLst>
              <a:ext uri="{FF2B5EF4-FFF2-40B4-BE49-F238E27FC236}">
                <a16:creationId xmlns:a16="http://schemas.microsoft.com/office/drawing/2014/main" id="{095A2D80-C656-429C-833B-E6796C055830}"/>
              </a:ext>
            </a:extLst>
          </p:cNvPr>
          <p:cNvCxnSpPr>
            <a:cxnSpLocks/>
          </p:cNvCxnSpPr>
          <p:nvPr/>
        </p:nvCxnSpPr>
        <p:spPr bwMode="auto">
          <a:xfrm>
            <a:off x="3810000" y="1600200"/>
            <a:ext cx="1143000" cy="5794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TextBox 16">
            <a:extLst>
              <a:ext uri="{FF2B5EF4-FFF2-40B4-BE49-F238E27FC236}">
                <a16:creationId xmlns:a16="http://schemas.microsoft.com/office/drawing/2014/main" id="{A4F0720B-55C1-400D-8B5A-57EC1185B79A}"/>
              </a:ext>
            </a:extLst>
          </p:cNvPr>
          <p:cNvSpPr txBox="1"/>
          <p:nvPr/>
        </p:nvSpPr>
        <p:spPr>
          <a:xfrm>
            <a:off x="4953000" y="2209800"/>
            <a:ext cx="3886200" cy="1169551"/>
          </a:xfrm>
          <a:prstGeom prst="rect">
            <a:avLst/>
          </a:prstGeom>
          <a:noFill/>
        </p:spPr>
        <p:txBody>
          <a:bodyPr wrap="square" rtlCol="0">
            <a:spAutoFit/>
          </a:bodyPr>
          <a:lstStyle/>
          <a:p>
            <a:r>
              <a:rPr lang="en-US" sz="1400" dirty="0"/>
              <a:t>Processor operates in different frequencies as we can see from the cycles per seconds. So As the cycles increases-&gt; the instructions increases respectively making changing respectively the IPC</a:t>
            </a:r>
          </a:p>
        </p:txBody>
      </p:sp>
    </p:spTree>
    <p:extLst>
      <p:ext uri="{BB962C8B-B14F-4D97-AF65-F5344CB8AC3E}">
        <p14:creationId xmlns:p14="http://schemas.microsoft.com/office/powerpoint/2010/main" val="362960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152400" y="274638"/>
            <a:ext cx="8839200" cy="639762"/>
          </a:xfrm>
        </p:spPr>
        <p:txBody>
          <a:bodyPr/>
          <a:lstStyle/>
          <a:p>
            <a:r>
              <a:rPr lang="en-US" altLang="el-GR" sz="2800"/>
              <a:t>Conclusions</a:t>
            </a:r>
            <a:endParaRPr lang="el-GR" altLang="el-GR" sz="2800"/>
          </a:p>
        </p:txBody>
      </p:sp>
      <p:sp>
        <p:nvSpPr>
          <p:cNvPr id="10243" name="Content Placeholder 2"/>
          <p:cNvSpPr>
            <a:spLocks noGrp="1" noChangeArrowheads="1"/>
          </p:cNvSpPr>
          <p:nvPr>
            <p:ph idx="1"/>
          </p:nvPr>
        </p:nvSpPr>
        <p:spPr>
          <a:xfrm>
            <a:off x="152400" y="1066800"/>
            <a:ext cx="8839200" cy="5334000"/>
          </a:xfrm>
        </p:spPr>
        <p:txBody>
          <a:bodyPr/>
          <a:lstStyle/>
          <a:p>
            <a:r>
              <a:rPr lang="en-US" sz="1400" dirty="0"/>
              <a:t> </a:t>
            </a:r>
            <a:r>
              <a:rPr lang="en-US" altLang="el-GR" sz="2000" dirty="0"/>
              <a:t>The programs depends not only on software, but there are many factors that can affect significantly the performance of a program</a:t>
            </a:r>
          </a:p>
          <a:p>
            <a:pPr>
              <a:buFont typeface="Arial" panose="020B0604020202020204" pitchFamily="34" charset="0"/>
              <a:buChar char="•"/>
            </a:pPr>
            <a:r>
              <a:rPr lang="en-US" sz="2000" dirty="0"/>
              <a:t>We have observed and realized that we can recognize some phases of the program (like functions with many branches , phases handling a lot of data) by observing how the program behaves during the execution .By observing we can derive many information about the behavior of a program</a:t>
            </a:r>
          </a:p>
          <a:p>
            <a:pPr>
              <a:buFont typeface="Arial" panose="020B0604020202020204" pitchFamily="34" charset="0"/>
              <a:buChar char="•"/>
            </a:pPr>
            <a:r>
              <a:rPr lang="en-US" sz="2000" dirty="0"/>
              <a:t>Last we have realized that many factors that we think affect the hardware , at the end might not affect it, as we think, but with a different way</a:t>
            </a:r>
          </a:p>
          <a:p>
            <a:pPr>
              <a:buFont typeface="Arial" panose="020B0604020202020204" pitchFamily="34" charset="0"/>
              <a:buChar char="•"/>
            </a:pPr>
            <a:r>
              <a:rPr lang="en-US" altLang="el-GR" sz="2000" dirty="0"/>
              <a:t>We have seen how different behaviors ,(like the number of branch-misses doesn’t affect directly IPC ) of a program can significantly affect other  parts.</a:t>
            </a:r>
          </a:p>
          <a:p>
            <a:pPr>
              <a:buFont typeface="Arial" panose="020B0604020202020204" pitchFamily="34" charset="0"/>
              <a:buChar char="•"/>
            </a:pPr>
            <a:endParaRPr lang="en-US" altLang="el-GR" sz="2000" dirty="0"/>
          </a:p>
          <a:p>
            <a:pPr marL="0" indent="0"/>
            <a:r>
              <a:rPr lang="en-US" altLang="el-GR" sz="2000" dirty="0"/>
              <a:t>We should observe the behavior of hardware </a:t>
            </a:r>
          </a:p>
          <a:p>
            <a:pPr marL="0" indent="0"/>
            <a:r>
              <a:rPr lang="en-US" altLang="el-GR" sz="2000" dirty="0"/>
              <a:t>during the execution of a program. We should </a:t>
            </a:r>
          </a:p>
          <a:p>
            <a:pPr marL="0" indent="0"/>
            <a:r>
              <a:rPr lang="en-US" altLang="el-GR" sz="2000" dirty="0"/>
              <a:t>look deeper than the abstraction of the code of </a:t>
            </a:r>
          </a:p>
          <a:p>
            <a:pPr marL="0" indent="0"/>
            <a:r>
              <a:rPr lang="en-US" altLang="el-GR" sz="2000" dirty="0"/>
              <a:t>the software.</a:t>
            </a:r>
            <a:endParaRPr lang="el-GR" altLang="el-GR" sz="2000" dirty="0"/>
          </a:p>
        </p:txBody>
      </p:sp>
      <p:pic>
        <p:nvPicPr>
          <p:cNvPr id="2" name="Picture 1">
            <a:extLst>
              <a:ext uri="{FF2B5EF4-FFF2-40B4-BE49-F238E27FC236}">
                <a16:creationId xmlns:a16="http://schemas.microsoft.com/office/drawing/2014/main" id="{29BE5E4A-3768-4289-A1D8-1A30C643FFAB}"/>
              </a:ext>
            </a:extLst>
          </p:cNvPr>
          <p:cNvPicPr>
            <a:picLocks noChangeAspect="1"/>
          </p:cNvPicPr>
          <p:nvPr/>
        </p:nvPicPr>
        <p:blipFill>
          <a:blip r:embed="rId2"/>
          <a:stretch>
            <a:fillRect/>
          </a:stretch>
        </p:blipFill>
        <p:spPr>
          <a:xfrm>
            <a:off x="5486400" y="4343400"/>
            <a:ext cx="3200400" cy="1867948"/>
          </a:xfrm>
          <a:prstGeom prst="rect">
            <a:avLst/>
          </a:prstGeom>
        </p:spPr>
      </p:pic>
      <p:sp>
        <p:nvSpPr>
          <p:cNvPr id="4" name="Oval 3">
            <a:extLst>
              <a:ext uri="{FF2B5EF4-FFF2-40B4-BE49-F238E27FC236}">
                <a16:creationId xmlns:a16="http://schemas.microsoft.com/office/drawing/2014/main" id="{64B0538D-5634-43B1-8A23-47E5B3ACC7FC}"/>
              </a:ext>
            </a:extLst>
          </p:cNvPr>
          <p:cNvSpPr/>
          <p:nvPr/>
        </p:nvSpPr>
        <p:spPr bwMode="auto">
          <a:xfrm>
            <a:off x="5562600" y="5010674"/>
            <a:ext cx="3048000" cy="533400"/>
          </a:xfrm>
          <a:prstGeom prst="ellipse">
            <a:avLst/>
          </a:prstGeom>
          <a:noFill/>
          <a:ln w="9525" cap="flat" cmpd="sng" algn="ctr">
            <a:solidFill>
              <a:srgbClr val="99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l-GR"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l-GR"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2809</TotalTime>
  <Words>1146</Words>
  <Application>Microsoft Office PowerPoint</Application>
  <PresentationFormat>On-screen Show (4:3)</PresentationFormat>
  <Paragraphs>242</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Courier New</vt:lpstr>
      <vt:lpstr>Times New Roman</vt:lpstr>
      <vt:lpstr>Default Design</vt:lpstr>
      <vt:lpstr>ΕΛΠ 221: Οργάνωση Υπολογιστών Εργασία 6</vt:lpstr>
      <vt:lpstr>Description of Benchmark:</vt:lpstr>
      <vt:lpstr>Analysis/Association of time with time and perf stat </vt:lpstr>
      <vt:lpstr>Mean/Standard Deviation of Statistics for 10 executions</vt:lpstr>
      <vt:lpstr>IPC Correlation Statistics</vt:lpstr>
      <vt:lpstr>IPC Correlation Statistics</vt:lpstr>
      <vt:lpstr>IPC Correlation Statistics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mpafit02</dc:creator>
  <cp:lastModifiedBy>Marios Pafitis</cp:lastModifiedBy>
  <cp:revision>354</cp:revision>
  <cp:lastPrinted>2012-10-10T06:08:52Z</cp:lastPrinted>
  <dcterms:created xsi:type="dcterms:W3CDTF">1601-01-01T00:00:00Z</dcterms:created>
  <dcterms:modified xsi:type="dcterms:W3CDTF">2018-12-02T14:29:07Z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