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60" r:id="rId4"/>
    <p:sldId id="259" r:id="rId5"/>
    <p:sldId id="261" r:id="rId6"/>
    <p:sldId id="264" r:id="rId7"/>
    <p:sldId id="265" r:id="rId8"/>
    <p:sldId id="263" r:id="rId9"/>
    <p:sldId id="266" r:id="rId10"/>
    <p:sldId id="267" r:id="rId11"/>
    <p:sldId id="268" r:id="rId12"/>
    <p:sldId id="269" r:id="rId13"/>
    <p:sldId id="270" r:id="rId14"/>
    <p:sldId id="271" r:id="rId15"/>
    <p:sldId id="272" r:id="rId16"/>
    <p:sldId id="262" r:id="rId17"/>
    <p:sldId id="273"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6" d="100"/>
          <a:sy n="96" d="100"/>
        </p:scale>
        <p:origin x="10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Samaras" userId="bca13e1ecd712678" providerId="LiveId" clId="{97382ABF-461B-436F-856D-56C0A7984A7C}"/>
    <pc:docChg chg="addSld">
      <pc:chgData name="Vasileios Samaras" userId="bca13e1ecd712678" providerId="LiveId" clId="{97382ABF-461B-436F-856D-56C0A7984A7C}" dt="2022-05-20T20:19:24.266" v="0" actId="680"/>
      <pc:docMkLst>
        <pc:docMk/>
      </pc:docMkLst>
      <pc:sldChg chg="new">
        <pc:chgData name="Vasileios Samaras" userId="bca13e1ecd712678" providerId="LiveId" clId="{97382ABF-461B-436F-856D-56C0A7984A7C}" dt="2022-05-20T20:19:24.266" v="0" actId="680"/>
        <pc:sldMkLst>
          <pc:docMk/>
          <pc:sldMk cId="1355301700" sldId="25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EBFA1-4ECC-424D-86A7-69B82ACF4EF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3298536-FB32-48E5-AF46-8A3812ABD119}">
      <dgm:prSet custT="1"/>
      <dgm:spPr/>
      <dgm:t>
        <a:bodyPr/>
        <a:lstStyle/>
        <a:p>
          <a:pPr algn="just">
            <a:lnSpc>
              <a:spcPct val="100000"/>
            </a:lnSpc>
          </a:pPr>
          <a:r>
            <a:rPr lang="en-US" sz="1600" b="0" i="0" baseline="0" dirty="0"/>
            <a:t>When comes to automotive engineering learning process, students always encounter problems because of lack of visualization skills.</a:t>
          </a:r>
          <a:endParaRPr lang="en-US" sz="1600" dirty="0"/>
        </a:p>
      </dgm:t>
    </dgm:pt>
    <dgm:pt modelId="{546A4F76-D9FF-46E9-AE01-9152838B6A79}" type="parTrans" cxnId="{000961D1-683B-4AFB-B941-F6C0F5B13565}">
      <dgm:prSet/>
      <dgm:spPr/>
      <dgm:t>
        <a:bodyPr/>
        <a:lstStyle/>
        <a:p>
          <a:pPr algn="just"/>
          <a:endParaRPr lang="en-US" sz="2400"/>
        </a:p>
      </dgm:t>
    </dgm:pt>
    <dgm:pt modelId="{FB6408EE-BBBF-4FE7-B331-31BCC7548F85}" type="sibTrans" cxnId="{000961D1-683B-4AFB-B941-F6C0F5B13565}">
      <dgm:prSet/>
      <dgm:spPr/>
      <dgm:t>
        <a:bodyPr/>
        <a:lstStyle/>
        <a:p>
          <a:pPr algn="just">
            <a:lnSpc>
              <a:spcPct val="100000"/>
            </a:lnSpc>
          </a:pPr>
          <a:endParaRPr lang="en-US" sz="2400"/>
        </a:p>
      </dgm:t>
    </dgm:pt>
    <dgm:pt modelId="{D6CAA792-924C-4860-B3ED-23CD17680827}">
      <dgm:prSet custT="1"/>
      <dgm:spPr/>
      <dgm:t>
        <a:bodyPr/>
        <a:lstStyle/>
        <a:p>
          <a:pPr algn="just">
            <a:lnSpc>
              <a:spcPct val="100000"/>
            </a:lnSpc>
          </a:pPr>
          <a:r>
            <a:rPr lang="en-US" sz="1600" b="0" i="0" baseline="0" dirty="0"/>
            <a:t>Conceptual thinking is the key to become an engineer and can dramatically improved with our web application!</a:t>
          </a:r>
          <a:endParaRPr lang="en-US" sz="1600" dirty="0"/>
        </a:p>
      </dgm:t>
    </dgm:pt>
    <dgm:pt modelId="{364906EA-F884-492F-84B8-FD80E2210D1C}" type="parTrans" cxnId="{938BB113-7348-4243-BDCD-915EAF5CF0A5}">
      <dgm:prSet/>
      <dgm:spPr/>
      <dgm:t>
        <a:bodyPr/>
        <a:lstStyle/>
        <a:p>
          <a:pPr algn="just"/>
          <a:endParaRPr lang="en-US" sz="2400"/>
        </a:p>
      </dgm:t>
    </dgm:pt>
    <dgm:pt modelId="{2D88E571-4A72-496D-901D-CB2BD8E909DD}" type="sibTrans" cxnId="{938BB113-7348-4243-BDCD-915EAF5CF0A5}">
      <dgm:prSet/>
      <dgm:spPr/>
      <dgm:t>
        <a:bodyPr/>
        <a:lstStyle/>
        <a:p>
          <a:pPr algn="just">
            <a:lnSpc>
              <a:spcPct val="100000"/>
            </a:lnSpc>
          </a:pPr>
          <a:endParaRPr lang="en-US" sz="2400"/>
        </a:p>
      </dgm:t>
    </dgm:pt>
    <dgm:pt modelId="{CFCFA10A-DF05-4BF5-A796-313D8F7D6C0E}">
      <dgm:prSet custT="1"/>
      <dgm:spPr/>
      <dgm:t>
        <a:bodyPr/>
        <a:lstStyle/>
        <a:p>
          <a:pPr algn="just">
            <a:lnSpc>
              <a:spcPct val="100000"/>
            </a:lnSpc>
          </a:pPr>
          <a:r>
            <a:rPr lang="en-US" sz="1600" dirty="0"/>
            <a:t>An assistive presentation of a system’s assembly with the help of AR or MR, can help the teacher to show both units and parts of a system together with the system assembly with added layers of information.  Thus, students shall be able to realize the system straightforwardly and avoid misconceptions, along with teacher’s guidance or  in a self-paced manner anytime anywhere! </a:t>
          </a:r>
        </a:p>
      </dgm:t>
    </dgm:pt>
    <dgm:pt modelId="{690F0042-2545-4246-B363-E70249F54B62}" type="parTrans" cxnId="{41FCEA0F-0F7B-4945-A938-0401E90D08BE}">
      <dgm:prSet/>
      <dgm:spPr/>
      <dgm:t>
        <a:bodyPr/>
        <a:lstStyle/>
        <a:p>
          <a:pPr algn="just"/>
          <a:endParaRPr lang="en-US" sz="2400"/>
        </a:p>
      </dgm:t>
    </dgm:pt>
    <dgm:pt modelId="{DDB48340-1FFB-415E-A64F-BF249DB2FA07}" type="sibTrans" cxnId="{41FCEA0F-0F7B-4945-A938-0401E90D08BE}">
      <dgm:prSet/>
      <dgm:spPr/>
      <dgm:t>
        <a:bodyPr/>
        <a:lstStyle/>
        <a:p>
          <a:pPr algn="just">
            <a:lnSpc>
              <a:spcPct val="100000"/>
            </a:lnSpc>
          </a:pPr>
          <a:endParaRPr lang="en-US" sz="2400"/>
        </a:p>
      </dgm:t>
    </dgm:pt>
    <dgm:pt modelId="{B2030058-48A9-4D34-9984-9B1070047D0B}">
      <dgm:prSet custT="1"/>
      <dgm:spPr/>
      <dgm:t>
        <a:bodyPr/>
        <a:lstStyle/>
        <a:p>
          <a:pPr algn="just">
            <a:lnSpc>
              <a:spcPct val="100000"/>
            </a:lnSpc>
          </a:pPr>
          <a:r>
            <a:rPr lang="en-US" sz="1600" dirty="0"/>
            <a:t>Now, students with different background and skills level, can exercise and realize the systems presented with quiz pages that provide information with a depth relevant to their academic level.</a:t>
          </a:r>
        </a:p>
      </dgm:t>
    </dgm:pt>
    <dgm:pt modelId="{C7466DFB-F29F-49F7-82AE-A73C676F45DB}" type="parTrans" cxnId="{267B6F88-D728-43E8-AC30-5BCDB16227B0}">
      <dgm:prSet/>
      <dgm:spPr/>
      <dgm:t>
        <a:bodyPr/>
        <a:lstStyle/>
        <a:p>
          <a:pPr algn="just"/>
          <a:endParaRPr lang="en-US" sz="2400"/>
        </a:p>
      </dgm:t>
    </dgm:pt>
    <dgm:pt modelId="{BA3C58B4-23B9-4B1F-BE18-A60D3F2065B8}" type="sibTrans" cxnId="{267B6F88-D728-43E8-AC30-5BCDB16227B0}">
      <dgm:prSet/>
      <dgm:spPr/>
      <dgm:t>
        <a:bodyPr/>
        <a:lstStyle/>
        <a:p>
          <a:pPr algn="just"/>
          <a:endParaRPr lang="en-US" sz="2400"/>
        </a:p>
      </dgm:t>
    </dgm:pt>
    <dgm:pt modelId="{50F02DD9-E0A8-4DC7-90C2-214E46D6238E}" type="pres">
      <dgm:prSet presAssocID="{09CEBFA1-4ECC-424D-86A7-69B82ACF4EF2}" presName="root" presStyleCnt="0">
        <dgm:presLayoutVars>
          <dgm:dir/>
          <dgm:resizeHandles val="exact"/>
        </dgm:presLayoutVars>
      </dgm:prSet>
      <dgm:spPr/>
    </dgm:pt>
    <dgm:pt modelId="{6DDE8A84-9073-4FA6-B8A9-7B80F243C370}" type="pres">
      <dgm:prSet presAssocID="{09CEBFA1-4ECC-424D-86A7-69B82ACF4EF2}" presName="container" presStyleCnt="0">
        <dgm:presLayoutVars>
          <dgm:dir/>
          <dgm:resizeHandles val="exact"/>
        </dgm:presLayoutVars>
      </dgm:prSet>
      <dgm:spPr/>
    </dgm:pt>
    <dgm:pt modelId="{2275784F-4032-4702-A028-EE236D780EFE}" type="pres">
      <dgm:prSet presAssocID="{D3298536-FB32-48E5-AF46-8A3812ABD119}" presName="compNode" presStyleCnt="0"/>
      <dgm:spPr/>
    </dgm:pt>
    <dgm:pt modelId="{75CC9091-ADEE-493A-BE22-7C35E74B4E62}" type="pres">
      <dgm:prSet presAssocID="{D3298536-FB32-48E5-AF46-8A3812ABD119}" presName="iconBgRect" presStyleLbl="bgShp" presStyleIdx="0" presStyleCnt="4"/>
      <dgm:spPr/>
    </dgm:pt>
    <dgm:pt modelId="{C79813D4-8B53-4A18-A930-D9D7EFA3F73F}" type="pres">
      <dgm:prSet presAssocID="{D3298536-FB32-48E5-AF46-8A3812ABD1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Αυτοκίνητο"/>
        </a:ext>
      </dgm:extLst>
    </dgm:pt>
    <dgm:pt modelId="{1AA996AA-2433-4B27-80AE-D9EB7D38859A}" type="pres">
      <dgm:prSet presAssocID="{D3298536-FB32-48E5-AF46-8A3812ABD119}" presName="spaceRect" presStyleCnt="0"/>
      <dgm:spPr/>
    </dgm:pt>
    <dgm:pt modelId="{9062DBB2-A65E-4FDF-951A-73E1DC074447}" type="pres">
      <dgm:prSet presAssocID="{D3298536-FB32-48E5-AF46-8A3812ABD119}" presName="textRect" presStyleLbl="revTx" presStyleIdx="0" presStyleCnt="4" custScaleX="121269" custLinFactNeighborX="7376">
        <dgm:presLayoutVars>
          <dgm:chMax val="1"/>
          <dgm:chPref val="1"/>
        </dgm:presLayoutVars>
      </dgm:prSet>
      <dgm:spPr/>
    </dgm:pt>
    <dgm:pt modelId="{F0DD9695-59BA-454C-94AF-48DC650716C0}" type="pres">
      <dgm:prSet presAssocID="{FB6408EE-BBBF-4FE7-B331-31BCC7548F85}" presName="sibTrans" presStyleLbl="sibTrans2D1" presStyleIdx="0" presStyleCnt="0"/>
      <dgm:spPr/>
    </dgm:pt>
    <dgm:pt modelId="{A4D14799-BFEA-4AF0-BE6F-530F4E637FD7}" type="pres">
      <dgm:prSet presAssocID="{D6CAA792-924C-4860-B3ED-23CD17680827}" presName="compNode" presStyleCnt="0"/>
      <dgm:spPr/>
    </dgm:pt>
    <dgm:pt modelId="{110F8070-9C60-4936-A1A0-6219B9C43EDB}" type="pres">
      <dgm:prSet presAssocID="{D6CAA792-924C-4860-B3ED-23CD17680827}" presName="iconBgRect" presStyleLbl="bgShp" presStyleIdx="1" presStyleCnt="4"/>
      <dgm:spPr/>
    </dgm:pt>
    <dgm:pt modelId="{480A22CD-FD2D-4FCE-893D-9F315B4492DC}" type="pres">
      <dgm:prSet presAssocID="{D6CAA792-924C-4860-B3ED-23CD176808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72425115-DD5D-4DCE-A5C6-DB5F9C7FE418}" type="pres">
      <dgm:prSet presAssocID="{D6CAA792-924C-4860-B3ED-23CD17680827}" presName="spaceRect" presStyleCnt="0"/>
      <dgm:spPr/>
    </dgm:pt>
    <dgm:pt modelId="{B72E26C9-99A7-4172-AFF1-6FF07924D5E9}" type="pres">
      <dgm:prSet presAssocID="{D6CAA792-924C-4860-B3ED-23CD17680827}" presName="textRect" presStyleLbl="revTx" presStyleIdx="1" presStyleCnt="4">
        <dgm:presLayoutVars>
          <dgm:chMax val="1"/>
          <dgm:chPref val="1"/>
        </dgm:presLayoutVars>
      </dgm:prSet>
      <dgm:spPr/>
    </dgm:pt>
    <dgm:pt modelId="{C1043C17-2451-4C8E-AB92-FA8832364F39}" type="pres">
      <dgm:prSet presAssocID="{2D88E571-4A72-496D-901D-CB2BD8E909DD}" presName="sibTrans" presStyleLbl="sibTrans2D1" presStyleIdx="0" presStyleCnt="0"/>
      <dgm:spPr/>
    </dgm:pt>
    <dgm:pt modelId="{2EB0B12B-8ECA-4F4E-A489-729C50B0C995}" type="pres">
      <dgm:prSet presAssocID="{CFCFA10A-DF05-4BF5-A796-313D8F7D6C0E}" presName="compNode" presStyleCnt="0"/>
      <dgm:spPr/>
    </dgm:pt>
    <dgm:pt modelId="{8BCA8A82-CC1E-44F2-9E36-7C55BD70EE21}" type="pres">
      <dgm:prSet presAssocID="{CFCFA10A-DF05-4BF5-A796-313D8F7D6C0E}" presName="iconBgRect" presStyleLbl="bgShp" presStyleIdx="2" presStyleCnt="4"/>
      <dgm:spPr/>
    </dgm:pt>
    <dgm:pt modelId="{C15292B1-8090-4787-85E3-7FC77295325F}" type="pres">
      <dgm:prSet presAssocID="{CFCFA10A-DF05-4BF5-A796-313D8F7D6C0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Αίθουσα τάξης"/>
        </a:ext>
      </dgm:extLst>
    </dgm:pt>
    <dgm:pt modelId="{8BB1B28C-AC2A-486A-B275-B183716CCE53}" type="pres">
      <dgm:prSet presAssocID="{CFCFA10A-DF05-4BF5-A796-313D8F7D6C0E}" presName="spaceRect" presStyleCnt="0"/>
      <dgm:spPr/>
    </dgm:pt>
    <dgm:pt modelId="{0E1CE84F-C4AD-44C5-8B21-BE91B7EEBAC8}" type="pres">
      <dgm:prSet presAssocID="{CFCFA10A-DF05-4BF5-A796-313D8F7D6C0E}" presName="textRect" presStyleLbl="revTx" presStyleIdx="2" presStyleCnt="4" custScaleX="124845" custLinFactNeighborX="5955">
        <dgm:presLayoutVars>
          <dgm:chMax val="1"/>
          <dgm:chPref val="1"/>
        </dgm:presLayoutVars>
      </dgm:prSet>
      <dgm:spPr/>
    </dgm:pt>
    <dgm:pt modelId="{62BC9302-C74D-42E7-8591-1992ADA64B6B}" type="pres">
      <dgm:prSet presAssocID="{DDB48340-1FFB-415E-A64F-BF249DB2FA07}" presName="sibTrans" presStyleLbl="sibTrans2D1" presStyleIdx="0" presStyleCnt="0"/>
      <dgm:spPr/>
    </dgm:pt>
    <dgm:pt modelId="{6840DB94-1BE9-4FF6-B6C8-14573590B486}" type="pres">
      <dgm:prSet presAssocID="{B2030058-48A9-4D34-9984-9B1070047D0B}" presName="compNode" presStyleCnt="0"/>
      <dgm:spPr/>
    </dgm:pt>
    <dgm:pt modelId="{D459E600-5B1C-4B44-8A37-C6ED0FFA8212}" type="pres">
      <dgm:prSet presAssocID="{B2030058-48A9-4D34-9984-9B1070047D0B}" presName="iconBgRect" presStyleLbl="bgShp" presStyleIdx="3" presStyleCnt="4"/>
      <dgm:spPr/>
    </dgm:pt>
    <dgm:pt modelId="{115FE0D1-252C-4775-B016-BBD1745A4359}" type="pres">
      <dgm:prSet presAssocID="{B2030058-48A9-4D34-9984-9B1070047D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Βιβλία"/>
        </a:ext>
      </dgm:extLst>
    </dgm:pt>
    <dgm:pt modelId="{ADD1395D-85E4-4ED5-AE8B-4F27AA44FE4B}" type="pres">
      <dgm:prSet presAssocID="{B2030058-48A9-4D34-9984-9B1070047D0B}" presName="spaceRect" presStyleCnt="0"/>
      <dgm:spPr/>
    </dgm:pt>
    <dgm:pt modelId="{BC0A33C8-D2D8-4884-B553-028BF6A871EC}" type="pres">
      <dgm:prSet presAssocID="{B2030058-48A9-4D34-9984-9B1070047D0B}" presName="textRect" presStyleLbl="revTx" presStyleIdx="3" presStyleCnt="4">
        <dgm:presLayoutVars>
          <dgm:chMax val="1"/>
          <dgm:chPref val="1"/>
        </dgm:presLayoutVars>
      </dgm:prSet>
      <dgm:spPr/>
    </dgm:pt>
  </dgm:ptLst>
  <dgm:cxnLst>
    <dgm:cxn modelId="{41FCEA0F-0F7B-4945-A938-0401E90D08BE}" srcId="{09CEBFA1-4ECC-424D-86A7-69B82ACF4EF2}" destId="{CFCFA10A-DF05-4BF5-A796-313D8F7D6C0E}" srcOrd="2" destOrd="0" parTransId="{690F0042-2545-4246-B363-E70249F54B62}" sibTransId="{DDB48340-1FFB-415E-A64F-BF249DB2FA07}"/>
    <dgm:cxn modelId="{2D6B9710-2E97-42CF-A461-CD828BA8DD2F}" type="presOf" srcId="{09CEBFA1-4ECC-424D-86A7-69B82ACF4EF2}" destId="{50F02DD9-E0A8-4DC7-90C2-214E46D6238E}" srcOrd="0" destOrd="0" presId="urn:microsoft.com/office/officeart/2018/2/layout/IconCircleList"/>
    <dgm:cxn modelId="{938BB113-7348-4243-BDCD-915EAF5CF0A5}" srcId="{09CEBFA1-4ECC-424D-86A7-69B82ACF4EF2}" destId="{D6CAA792-924C-4860-B3ED-23CD17680827}" srcOrd="1" destOrd="0" parTransId="{364906EA-F884-492F-84B8-FD80E2210D1C}" sibTransId="{2D88E571-4A72-496D-901D-CB2BD8E909DD}"/>
    <dgm:cxn modelId="{D5EC2B1F-A026-4151-9AF4-B80D286AB8F8}" type="presOf" srcId="{DDB48340-1FFB-415E-A64F-BF249DB2FA07}" destId="{62BC9302-C74D-42E7-8591-1992ADA64B6B}" srcOrd="0" destOrd="0" presId="urn:microsoft.com/office/officeart/2018/2/layout/IconCircleList"/>
    <dgm:cxn modelId="{65AF0D3A-E926-47C3-A544-E01AE150BD5B}" type="presOf" srcId="{CFCFA10A-DF05-4BF5-A796-313D8F7D6C0E}" destId="{0E1CE84F-C4AD-44C5-8B21-BE91B7EEBAC8}" srcOrd="0" destOrd="0" presId="urn:microsoft.com/office/officeart/2018/2/layout/IconCircleList"/>
    <dgm:cxn modelId="{06784164-E2BC-493E-ADBA-51060F57DE81}" type="presOf" srcId="{B2030058-48A9-4D34-9984-9B1070047D0B}" destId="{BC0A33C8-D2D8-4884-B553-028BF6A871EC}" srcOrd="0" destOrd="0" presId="urn:microsoft.com/office/officeart/2018/2/layout/IconCircleList"/>
    <dgm:cxn modelId="{267B6F88-D728-43E8-AC30-5BCDB16227B0}" srcId="{09CEBFA1-4ECC-424D-86A7-69B82ACF4EF2}" destId="{B2030058-48A9-4D34-9984-9B1070047D0B}" srcOrd="3" destOrd="0" parTransId="{C7466DFB-F29F-49F7-82AE-A73C676F45DB}" sibTransId="{BA3C58B4-23B9-4B1F-BE18-A60D3F2065B8}"/>
    <dgm:cxn modelId="{D108BE8D-7E2A-4019-81EA-FD1C2D6211BD}" type="presOf" srcId="{D6CAA792-924C-4860-B3ED-23CD17680827}" destId="{B72E26C9-99A7-4172-AFF1-6FF07924D5E9}" srcOrd="0" destOrd="0" presId="urn:microsoft.com/office/officeart/2018/2/layout/IconCircleList"/>
    <dgm:cxn modelId="{465F96CA-3D8A-4B64-89CB-35A63214FB0E}" type="presOf" srcId="{D3298536-FB32-48E5-AF46-8A3812ABD119}" destId="{9062DBB2-A65E-4FDF-951A-73E1DC074447}" srcOrd="0" destOrd="0" presId="urn:microsoft.com/office/officeart/2018/2/layout/IconCircleList"/>
    <dgm:cxn modelId="{ACC0D7CE-AB19-4564-A932-1D2466B7B30D}" type="presOf" srcId="{FB6408EE-BBBF-4FE7-B331-31BCC7548F85}" destId="{F0DD9695-59BA-454C-94AF-48DC650716C0}" srcOrd="0" destOrd="0" presId="urn:microsoft.com/office/officeart/2018/2/layout/IconCircleList"/>
    <dgm:cxn modelId="{000961D1-683B-4AFB-B941-F6C0F5B13565}" srcId="{09CEBFA1-4ECC-424D-86A7-69B82ACF4EF2}" destId="{D3298536-FB32-48E5-AF46-8A3812ABD119}" srcOrd="0" destOrd="0" parTransId="{546A4F76-D9FF-46E9-AE01-9152838B6A79}" sibTransId="{FB6408EE-BBBF-4FE7-B331-31BCC7548F85}"/>
    <dgm:cxn modelId="{1086FDED-2D77-4684-8A6E-C713FC0E3334}" type="presOf" srcId="{2D88E571-4A72-496D-901D-CB2BD8E909DD}" destId="{C1043C17-2451-4C8E-AB92-FA8832364F39}" srcOrd="0" destOrd="0" presId="urn:microsoft.com/office/officeart/2018/2/layout/IconCircleList"/>
    <dgm:cxn modelId="{F5CBB26F-EC8F-4193-926C-17F7DE064198}" type="presParOf" srcId="{50F02DD9-E0A8-4DC7-90C2-214E46D6238E}" destId="{6DDE8A84-9073-4FA6-B8A9-7B80F243C370}" srcOrd="0" destOrd="0" presId="urn:microsoft.com/office/officeart/2018/2/layout/IconCircleList"/>
    <dgm:cxn modelId="{DE7FC9F1-5AE3-4A13-91E4-78E669A18D44}" type="presParOf" srcId="{6DDE8A84-9073-4FA6-B8A9-7B80F243C370}" destId="{2275784F-4032-4702-A028-EE236D780EFE}" srcOrd="0" destOrd="0" presId="urn:microsoft.com/office/officeart/2018/2/layout/IconCircleList"/>
    <dgm:cxn modelId="{7D05E22F-AE77-4777-A949-BCCA052BE53B}" type="presParOf" srcId="{2275784F-4032-4702-A028-EE236D780EFE}" destId="{75CC9091-ADEE-493A-BE22-7C35E74B4E62}" srcOrd="0" destOrd="0" presId="urn:microsoft.com/office/officeart/2018/2/layout/IconCircleList"/>
    <dgm:cxn modelId="{7A039B75-9A03-4E9D-B987-03FFCDFB1A2B}" type="presParOf" srcId="{2275784F-4032-4702-A028-EE236D780EFE}" destId="{C79813D4-8B53-4A18-A930-D9D7EFA3F73F}" srcOrd="1" destOrd="0" presId="urn:microsoft.com/office/officeart/2018/2/layout/IconCircleList"/>
    <dgm:cxn modelId="{CDE0D729-65AF-4390-80FC-7634A0085C0E}" type="presParOf" srcId="{2275784F-4032-4702-A028-EE236D780EFE}" destId="{1AA996AA-2433-4B27-80AE-D9EB7D38859A}" srcOrd="2" destOrd="0" presId="urn:microsoft.com/office/officeart/2018/2/layout/IconCircleList"/>
    <dgm:cxn modelId="{8E23521C-CB27-45E4-8C42-2FF07C49C7BE}" type="presParOf" srcId="{2275784F-4032-4702-A028-EE236D780EFE}" destId="{9062DBB2-A65E-4FDF-951A-73E1DC074447}" srcOrd="3" destOrd="0" presId="urn:microsoft.com/office/officeart/2018/2/layout/IconCircleList"/>
    <dgm:cxn modelId="{AAFAE448-8456-4934-8DB9-AB8C9E4E8BF8}" type="presParOf" srcId="{6DDE8A84-9073-4FA6-B8A9-7B80F243C370}" destId="{F0DD9695-59BA-454C-94AF-48DC650716C0}" srcOrd="1" destOrd="0" presId="urn:microsoft.com/office/officeart/2018/2/layout/IconCircleList"/>
    <dgm:cxn modelId="{E423E758-D3BF-4B8F-AA01-47D7C20BA04C}" type="presParOf" srcId="{6DDE8A84-9073-4FA6-B8A9-7B80F243C370}" destId="{A4D14799-BFEA-4AF0-BE6F-530F4E637FD7}" srcOrd="2" destOrd="0" presId="urn:microsoft.com/office/officeart/2018/2/layout/IconCircleList"/>
    <dgm:cxn modelId="{CFE0C7E4-EE3F-46CD-9A5E-C22B11B11674}" type="presParOf" srcId="{A4D14799-BFEA-4AF0-BE6F-530F4E637FD7}" destId="{110F8070-9C60-4936-A1A0-6219B9C43EDB}" srcOrd="0" destOrd="0" presId="urn:microsoft.com/office/officeart/2018/2/layout/IconCircleList"/>
    <dgm:cxn modelId="{016C4D15-3DBE-4222-B9EF-A093A0B3862D}" type="presParOf" srcId="{A4D14799-BFEA-4AF0-BE6F-530F4E637FD7}" destId="{480A22CD-FD2D-4FCE-893D-9F315B4492DC}" srcOrd="1" destOrd="0" presId="urn:microsoft.com/office/officeart/2018/2/layout/IconCircleList"/>
    <dgm:cxn modelId="{57DE9D55-727E-4E3B-BC6E-064569C7ABA6}" type="presParOf" srcId="{A4D14799-BFEA-4AF0-BE6F-530F4E637FD7}" destId="{72425115-DD5D-4DCE-A5C6-DB5F9C7FE418}" srcOrd="2" destOrd="0" presId="urn:microsoft.com/office/officeart/2018/2/layout/IconCircleList"/>
    <dgm:cxn modelId="{E0D0494F-1346-40E9-8841-6626E7439169}" type="presParOf" srcId="{A4D14799-BFEA-4AF0-BE6F-530F4E637FD7}" destId="{B72E26C9-99A7-4172-AFF1-6FF07924D5E9}" srcOrd="3" destOrd="0" presId="urn:microsoft.com/office/officeart/2018/2/layout/IconCircleList"/>
    <dgm:cxn modelId="{0BCA808B-86F4-482D-99EC-171D5CC6359C}" type="presParOf" srcId="{6DDE8A84-9073-4FA6-B8A9-7B80F243C370}" destId="{C1043C17-2451-4C8E-AB92-FA8832364F39}" srcOrd="3" destOrd="0" presId="urn:microsoft.com/office/officeart/2018/2/layout/IconCircleList"/>
    <dgm:cxn modelId="{64317B5B-CF66-47C6-8163-B999E5D2DBDE}" type="presParOf" srcId="{6DDE8A84-9073-4FA6-B8A9-7B80F243C370}" destId="{2EB0B12B-8ECA-4F4E-A489-729C50B0C995}" srcOrd="4" destOrd="0" presId="urn:microsoft.com/office/officeart/2018/2/layout/IconCircleList"/>
    <dgm:cxn modelId="{83D81DC6-D9DE-4103-8081-E6FEF375E7A8}" type="presParOf" srcId="{2EB0B12B-8ECA-4F4E-A489-729C50B0C995}" destId="{8BCA8A82-CC1E-44F2-9E36-7C55BD70EE21}" srcOrd="0" destOrd="0" presId="urn:microsoft.com/office/officeart/2018/2/layout/IconCircleList"/>
    <dgm:cxn modelId="{34BA1343-D9D7-4258-BDE4-3FC705AAA176}" type="presParOf" srcId="{2EB0B12B-8ECA-4F4E-A489-729C50B0C995}" destId="{C15292B1-8090-4787-85E3-7FC77295325F}" srcOrd="1" destOrd="0" presId="urn:microsoft.com/office/officeart/2018/2/layout/IconCircleList"/>
    <dgm:cxn modelId="{1D7A8BAA-D8F0-4664-AEEA-7E6DC805405B}" type="presParOf" srcId="{2EB0B12B-8ECA-4F4E-A489-729C50B0C995}" destId="{8BB1B28C-AC2A-486A-B275-B183716CCE53}" srcOrd="2" destOrd="0" presId="urn:microsoft.com/office/officeart/2018/2/layout/IconCircleList"/>
    <dgm:cxn modelId="{A85C30DE-A1E3-4C5D-B538-DE493B8FF05B}" type="presParOf" srcId="{2EB0B12B-8ECA-4F4E-A489-729C50B0C995}" destId="{0E1CE84F-C4AD-44C5-8B21-BE91B7EEBAC8}" srcOrd="3" destOrd="0" presId="urn:microsoft.com/office/officeart/2018/2/layout/IconCircleList"/>
    <dgm:cxn modelId="{B38D4BB9-C38C-4743-A86B-18844D38C4DE}" type="presParOf" srcId="{6DDE8A84-9073-4FA6-B8A9-7B80F243C370}" destId="{62BC9302-C74D-42E7-8591-1992ADA64B6B}" srcOrd="5" destOrd="0" presId="urn:microsoft.com/office/officeart/2018/2/layout/IconCircleList"/>
    <dgm:cxn modelId="{057F763E-7B35-45E7-B3C4-27CAA2B42C43}" type="presParOf" srcId="{6DDE8A84-9073-4FA6-B8A9-7B80F243C370}" destId="{6840DB94-1BE9-4FF6-B6C8-14573590B486}" srcOrd="6" destOrd="0" presId="urn:microsoft.com/office/officeart/2018/2/layout/IconCircleList"/>
    <dgm:cxn modelId="{5F4DB616-9C09-44BD-BCC8-4BBD72DC77B8}" type="presParOf" srcId="{6840DB94-1BE9-4FF6-B6C8-14573590B486}" destId="{D459E600-5B1C-4B44-8A37-C6ED0FFA8212}" srcOrd="0" destOrd="0" presId="urn:microsoft.com/office/officeart/2018/2/layout/IconCircleList"/>
    <dgm:cxn modelId="{3A497E5A-B485-4288-93AB-C5C0FD7A7014}" type="presParOf" srcId="{6840DB94-1BE9-4FF6-B6C8-14573590B486}" destId="{115FE0D1-252C-4775-B016-BBD1745A4359}" srcOrd="1" destOrd="0" presId="urn:microsoft.com/office/officeart/2018/2/layout/IconCircleList"/>
    <dgm:cxn modelId="{83C0D407-E052-4087-A9F8-B6AC15E9AB54}" type="presParOf" srcId="{6840DB94-1BE9-4FF6-B6C8-14573590B486}" destId="{ADD1395D-85E4-4ED5-AE8B-4F27AA44FE4B}" srcOrd="2" destOrd="0" presId="urn:microsoft.com/office/officeart/2018/2/layout/IconCircleList"/>
    <dgm:cxn modelId="{B42F8B7D-6B8F-44B3-A02C-3B78BB85CE40}" type="presParOf" srcId="{6840DB94-1BE9-4FF6-B6C8-14573590B486}" destId="{BC0A33C8-D2D8-4884-B553-028BF6A871E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C9091-ADEE-493A-BE22-7C35E74B4E62}">
      <dsp:nvSpPr>
        <dsp:cNvPr id="0" name=""/>
        <dsp:cNvSpPr/>
      </dsp:nvSpPr>
      <dsp:spPr>
        <a:xfrm>
          <a:off x="150643" y="283950"/>
          <a:ext cx="1410672" cy="14106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813D4-8B53-4A18-A930-D9D7EFA3F73F}">
      <dsp:nvSpPr>
        <dsp:cNvPr id="0" name=""/>
        <dsp:cNvSpPr/>
      </dsp:nvSpPr>
      <dsp:spPr>
        <a:xfrm>
          <a:off x="446884" y="580191"/>
          <a:ext cx="818189" cy="8181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62DBB2-A65E-4FDF-951A-73E1DC074447}">
      <dsp:nvSpPr>
        <dsp:cNvPr id="0" name=""/>
        <dsp:cNvSpPr/>
      </dsp:nvSpPr>
      <dsp:spPr>
        <a:xfrm>
          <a:off x="1755252" y="283950"/>
          <a:ext cx="4032383" cy="141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US" sz="1600" b="0" i="0" kern="1200" baseline="0" dirty="0"/>
            <a:t>When comes to automotive engineering learning process, students always encounter problems because of lack of visualization skills.</a:t>
          </a:r>
          <a:endParaRPr lang="en-US" sz="1600" kern="1200" dirty="0"/>
        </a:p>
      </dsp:txBody>
      <dsp:txXfrm>
        <a:off x="1755252" y="283950"/>
        <a:ext cx="4032383" cy="1410672"/>
      </dsp:txXfrm>
    </dsp:sp>
    <dsp:sp modelId="{110F8070-9C60-4936-A1A0-6219B9C43EDB}">
      <dsp:nvSpPr>
        <dsp:cNvPr id="0" name=""/>
        <dsp:cNvSpPr/>
      </dsp:nvSpPr>
      <dsp:spPr>
        <a:xfrm>
          <a:off x="6121755" y="283950"/>
          <a:ext cx="1410672" cy="14106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A22CD-FD2D-4FCE-893D-9F315B4492DC}">
      <dsp:nvSpPr>
        <dsp:cNvPr id="0" name=""/>
        <dsp:cNvSpPr/>
      </dsp:nvSpPr>
      <dsp:spPr>
        <a:xfrm>
          <a:off x="6417996" y="580191"/>
          <a:ext cx="818189" cy="8181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2E26C9-99A7-4172-AFF1-6FF07924D5E9}">
      <dsp:nvSpPr>
        <dsp:cNvPr id="0" name=""/>
        <dsp:cNvSpPr/>
      </dsp:nvSpPr>
      <dsp:spPr>
        <a:xfrm>
          <a:off x="7834714" y="283950"/>
          <a:ext cx="3325155" cy="141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US" sz="1600" b="0" i="0" kern="1200" baseline="0" dirty="0"/>
            <a:t>Conceptual thinking is the key to become an engineer and can dramatically improved with our web application!</a:t>
          </a:r>
          <a:endParaRPr lang="en-US" sz="1600" kern="1200" dirty="0"/>
        </a:p>
      </dsp:txBody>
      <dsp:txXfrm>
        <a:off x="7834714" y="283950"/>
        <a:ext cx="3325155" cy="1410672"/>
      </dsp:txXfrm>
    </dsp:sp>
    <dsp:sp modelId="{8BCA8A82-CC1E-44F2-9E36-7C55BD70EE21}">
      <dsp:nvSpPr>
        <dsp:cNvPr id="0" name=""/>
        <dsp:cNvSpPr/>
      </dsp:nvSpPr>
      <dsp:spPr>
        <a:xfrm>
          <a:off x="150643" y="2388805"/>
          <a:ext cx="1410672" cy="14106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292B1-8090-4787-85E3-7FC77295325F}">
      <dsp:nvSpPr>
        <dsp:cNvPr id="0" name=""/>
        <dsp:cNvSpPr/>
      </dsp:nvSpPr>
      <dsp:spPr>
        <a:xfrm>
          <a:off x="446884" y="2685046"/>
          <a:ext cx="818189" cy="8181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CE84F-C4AD-44C5-8B21-BE91B7EEBAC8}">
      <dsp:nvSpPr>
        <dsp:cNvPr id="0" name=""/>
        <dsp:cNvSpPr/>
      </dsp:nvSpPr>
      <dsp:spPr>
        <a:xfrm>
          <a:off x="1648548" y="2388805"/>
          <a:ext cx="4151290" cy="141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US" sz="1600" kern="1200" dirty="0"/>
            <a:t>An assistive presentation of a system’s assembly with the help of AR or MR, can help the teacher to show both units and parts of a system together with the system assembly with added layers of information.  Thus, students shall be able to realize the system straightforwardly and avoid misconceptions, along with teacher’s guidance or  in a self-paced manner anytime anywhere! </a:t>
          </a:r>
        </a:p>
      </dsp:txBody>
      <dsp:txXfrm>
        <a:off x="1648548" y="2388805"/>
        <a:ext cx="4151290" cy="1410672"/>
      </dsp:txXfrm>
    </dsp:sp>
    <dsp:sp modelId="{D459E600-5B1C-4B44-8A37-C6ED0FFA8212}">
      <dsp:nvSpPr>
        <dsp:cNvPr id="0" name=""/>
        <dsp:cNvSpPr/>
      </dsp:nvSpPr>
      <dsp:spPr>
        <a:xfrm>
          <a:off x="6181208" y="2388805"/>
          <a:ext cx="1410672" cy="14106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FE0D1-252C-4775-B016-BBD1745A4359}">
      <dsp:nvSpPr>
        <dsp:cNvPr id="0" name=""/>
        <dsp:cNvSpPr/>
      </dsp:nvSpPr>
      <dsp:spPr>
        <a:xfrm>
          <a:off x="6477449" y="2685046"/>
          <a:ext cx="818189" cy="8181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A33C8-D2D8-4884-B553-028BF6A871EC}">
      <dsp:nvSpPr>
        <dsp:cNvPr id="0" name=""/>
        <dsp:cNvSpPr/>
      </dsp:nvSpPr>
      <dsp:spPr>
        <a:xfrm>
          <a:off x="7894167" y="2388805"/>
          <a:ext cx="3325155" cy="141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US" sz="1600" kern="1200" dirty="0"/>
            <a:t>Now, students with different background and skills level, can exercise and realize the systems presented with quiz pages that provide information with a depth relevant to their academic level.</a:t>
          </a:r>
        </a:p>
      </dsp:txBody>
      <dsp:txXfrm>
        <a:off x="7894167" y="2388805"/>
        <a:ext cx="3325155" cy="14106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6447D-F8D4-4DB3-B273-500E2FAFB53D}" type="datetimeFigureOut">
              <a:rPr lang="en-US" smtClean="0"/>
              <a:t>5/21/2022</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354C2-D169-4765-8F01-9E81962C5F9A}" type="slidenum">
              <a:rPr lang="en-US" smtClean="0"/>
              <a:t>‹#›</a:t>
            </a:fld>
            <a:endParaRPr lang="en-US"/>
          </a:p>
        </p:txBody>
      </p:sp>
    </p:spTree>
    <p:extLst>
      <p:ext uri="{BB962C8B-B14F-4D97-AF65-F5344CB8AC3E}">
        <p14:creationId xmlns:p14="http://schemas.microsoft.com/office/powerpoint/2010/main" val="29714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Different</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class</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levels</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particularities</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learning</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profile</a:t>
            </a:r>
            <a:r>
              <a:rPr lang="en-US" sz="1800" spc="-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students,</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proves</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that</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learning procedure over time is not a static element. Thus, educators may bypass easier parts or reach to a poor result of comprehension depending on time</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availability.</a:t>
            </a:r>
          </a:p>
          <a:p>
            <a:endParaRPr lang="en-US" dirty="0"/>
          </a:p>
        </p:txBody>
      </p:sp>
      <p:sp>
        <p:nvSpPr>
          <p:cNvPr id="4" name="Θέση αριθμού διαφάνειας 3"/>
          <p:cNvSpPr>
            <a:spLocks noGrp="1"/>
          </p:cNvSpPr>
          <p:nvPr>
            <p:ph type="sldNum" sz="quarter" idx="5"/>
          </p:nvPr>
        </p:nvSpPr>
        <p:spPr/>
        <p:txBody>
          <a:bodyPr/>
          <a:lstStyle/>
          <a:p>
            <a:fld id="{B03354C2-D169-4765-8F01-9E81962C5F9A}" type="slidenum">
              <a:rPr lang="en-US" smtClean="0"/>
              <a:t>9</a:t>
            </a:fld>
            <a:endParaRPr lang="en-US"/>
          </a:p>
        </p:txBody>
      </p:sp>
    </p:spTree>
    <p:extLst>
      <p:ext uri="{BB962C8B-B14F-4D97-AF65-F5344CB8AC3E}">
        <p14:creationId xmlns:p14="http://schemas.microsoft.com/office/powerpoint/2010/main" val="3481764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DA16AA21-1863-4931-97CB-99D0A168701B}"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3772C379-9A7C-4C87-A116-CBE9F58B04C5}" type="datetimeFigureOut">
              <a:rPr lang="en-US" dirty="0"/>
              <a:t>5/21/2022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8E6066-50E6-2A3A-A29B-CA8316037D69}"/>
              </a:ext>
            </a:extLst>
          </p:cNvPr>
          <p:cNvSpPr>
            <a:spLocks noGrp="1"/>
          </p:cNvSpPr>
          <p:nvPr>
            <p:ph type="ctrTitle"/>
          </p:nvPr>
        </p:nvSpPr>
        <p:spPr/>
        <p:txBody>
          <a:bodyPr/>
          <a:lstStyle/>
          <a:p>
            <a:pPr algn="ctr">
              <a:lnSpc>
                <a:spcPct val="100000"/>
              </a:lnSpc>
            </a:pPr>
            <a:r>
              <a:rPr lang="en-US" sz="4800" dirty="0"/>
              <a:t>Automotive engineering Teaching tool </a:t>
            </a:r>
            <a:br>
              <a:rPr lang="en-US" sz="4800" dirty="0"/>
            </a:br>
            <a:r>
              <a:rPr lang="en-US" sz="4800" dirty="0"/>
              <a:t>with </a:t>
            </a:r>
            <a:br>
              <a:rPr lang="en-US" sz="4800" dirty="0"/>
            </a:br>
            <a:r>
              <a:rPr lang="en-US" sz="4800" dirty="0"/>
              <a:t>interactive assistive elements </a:t>
            </a:r>
            <a:endParaRPr lang="el-CY" sz="4800" dirty="0"/>
          </a:p>
        </p:txBody>
      </p:sp>
      <p:sp>
        <p:nvSpPr>
          <p:cNvPr id="3" name="Υπότιτλος 2">
            <a:extLst>
              <a:ext uri="{FF2B5EF4-FFF2-40B4-BE49-F238E27FC236}">
                <a16:creationId xmlns:a16="http://schemas.microsoft.com/office/drawing/2014/main" id="{D7A3BD1C-94A3-5A09-2432-8DB7E260E41F}"/>
              </a:ext>
            </a:extLst>
          </p:cNvPr>
          <p:cNvSpPr>
            <a:spLocks noGrp="1"/>
          </p:cNvSpPr>
          <p:nvPr>
            <p:ph type="subTitle" idx="1"/>
          </p:nvPr>
        </p:nvSpPr>
        <p:spPr/>
        <p:txBody>
          <a:bodyPr>
            <a:normAutofit fontScale="92500" lnSpcReduction="20000"/>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spc="300" dirty="0"/>
              <a:t>Marios </a:t>
            </a:r>
            <a:r>
              <a:rPr lang="en-US" b="1" spc="300" dirty="0" err="1"/>
              <a:t>Pafitis</a:t>
            </a:r>
            <a:endParaRPr lang="en-US" b="1" spc="300" dirty="0"/>
          </a:p>
          <a:p>
            <a:pPr marL="342900" indent="-342900">
              <a:buFont typeface="Arial" panose="020B0604020202020204" pitchFamily="34" charset="0"/>
              <a:buChar char="•"/>
            </a:pPr>
            <a:r>
              <a:rPr lang="en-US" b="1" spc="300" dirty="0"/>
              <a:t>Vasileios Samaras</a:t>
            </a:r>
            <a:endParaRPr lang="el-CY" b="1" spc="300" dirty="0"/>
          </a:p>
        </p:txBody>
      </p:sp>
      <p:pic>
        <p:nvPicPr>
          <p:cNvPr id="5" name="Εικόνα 4">
            <a:extLst>
              <a:ext uri="{FF2B5EF4-FFF2-40B4-BE49-F238E27FC236}">
                <a16:creationId xmlns:a16="http://schemas.microsoft.com/office/drawing/2014/main" id="{3C404391-5325-30D8-CE1F-0E2337F8B1B0}"/>
              </a:ext>
            </a:extLst>
          </p:cNvPr>
          <p:cNvPicPr>
            <a:picLocks noChangeAspect="1"/>
          </p:cNvPicPr>
          <p:nvPr/>
        </p:nvPicPr>
        <p:blipFill>
          <a:blip r:embed="rId2"/>
          <a:stretch>
            <a:fillRect/>
          </a:stretch>
        </p:blipFill>
        <p:spPr>
          <a:xfrm>
            <a:off x="947808" y="527888"/>
            <a:ext cx="3322844" cy="395303"/>
          </a:xfrm>
          <a:prstGeom prst="rect">
            <a:avLst/>
          </a:prstGeom>
        </p:spPr>
      </p:pic>
      <p:sp>
        <p:nvSpPr>
          <p:cNvPr id="7" name="TextBox 6">
            <a:extLst>
              <a:ext uri="{FF2B5EF4-FFF2-40B4-BE49-F238E27FC236}">
                <a16:creationId xmlns:a16="http://schemas.microsoft.com/office/drawing/2014/main" id="{96E8AEC7-D1BE-8DFD-6392-96C5921FA00D}"/>
              </a:ext>
            </a:extLst>
          </p:cNvPr>
          <p:cNvSpPr txBox="1"/>
          <p:nvPr/>
        </p:nvSpPr>
        <p:spPr>
          <a:xfrm>
            <a:off x="4270652" y="527483"/>
            <a:ext cx="6888982" cy="369332"/>
          </a:xfrm>
          <a:prstGeom prst="rect">
            <a:avLst/>
          </a:prstGeom>
          <a:noFill/>
        </p:spPr>
        <p:txBody>
          <a:bodyPr wrap="square">
            <a:spAutoFit/>
          </a:bodyPr>
          <a:lstStyle/>
          <a:p>
            <a:pPr algn="ctr"/>
            <a:r>
              <a:rPr lang="en-US" sz="1800" b="0" i="0" u="none" strike="noStrike" baseline="0" dirty="0">
                <a:solidFill>
                  <a:srgbClr val="000000"/>
                </a:solidFill>
              </a:rPr>
              <a:t> WSS551 Interactive Design for Web Systems - Fall 2022 </a:t>
            </a:r>
            <a:endParaRPr lang="en-US" dirty="0"/>
          </a:p>
        </p:txBody>
      </p:sp>
      <p:pic>
        <p:nvPicPr>
          <p:cNvPr id="6" name="Γραφικό 5" descr="Δρομέας με συμπαγές γέμισμα">
            <a:extLst>
              <a:ext uri="{FF2B5EF4-FFF2-40B4-BE49-F238E27FC236}">
                <a16:creationId xmlns:a16="http://schemas.microsoft.com/office/drawing/2014/main" id="{032FAED2-C983-D2AD-0EFA-4654153122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09440" y="4546239"/>
            <a:ext cx="914400" cy="914400"/>
          </a:xfrm>
          <a:prstGeom prst="rect">
            <a:avLst/>
          </a:prstGeom>
        </p:spPr>
      </p:pic>
    </p:spTree>
    <p:extLst>
      <p:ext uri="{BB962C8B-B14F-4D97-AF65-F5344CB8AC3E}">
        <p14:creationId xmlns:p14="http://schemas.microsoft.com/office/powerpoint/2010/main" val="718797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1.25E-6 3.7037E-7 C 0.07734 -0.03079 0.15495 -0.06134 0.23125 -0.0662 C 0.30768 -0.07107 0.41862 -0.03704 0.45898 -0.02894 " pathEditMode="relative" rAng="0" ptsTypes="AAA">
                                      <p:cBhvr>
                                        <p:cTn id="26" dur="2000" fill="hold"/>
                                        <p:tgtEl>
                                          <p:spTgt spid="6"/>
                                        </p:tgtEl>
                                        <p:attrNameLst>
                                          <p:attrName>ppt_x</p:attrName>
                                          <p:attrName>ppt_y</p:attrName>
                                        </p:attrNameLst>
                                      </p:cBhvr>
                                      <p:rCtr x="22943" y="-3333"/>
                                    </p:animMotion>
                                  </p:childTnLst>
                                </p:cTn>
                              </p:par>
                              <p:par>
                                <p:cTn id="27" presetID="10" presetClass="entr" presetSubtype="0" fill="hold" grpId="0" nodeType="withEffect">
                                  <p:stCondLst>
                                    <p:cond delay="1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8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E3955-3BA8-7578-27B1-88503C9EDFCC}"/>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E9B43913-21B3-956C-3A32-6CAF8AB2F5F7}"/>
              </a:ext>
            </a:extLst>
          </p:cNvPr>
          <p:cNvSpPr txBox="1"/>
          <p:nvPr/>
        </p:nvSpPr>
        <p:spPr>
          <a:xfrm>
            <a:off x="1074656" y="1241683"/>
            <a:ext cx="8512404" cy="369332"/>
          </a:xfrm>
          <a:prstGeom prst="rect">
            <a:avLst/>
          </a:prstGeom>
          <a:noFill/>
        </p:spPr>
        <p:txBody>
          <a:bodyPr wrap="square">
            <a:spAutoFit/>
          </a:bodyPr>
          <a:lstStyle/>
          <a:p>
            <a:r>
              <a:rPr lang="en-US" dirty="0"/>
              <a:t>T</a:t>
            </a:r>
            <a:r>
              <a:rPr lang="en-US" sz="1800" dirty="0"/>
              <a:t>he methodology used to discuss and collect data from potential users.</a:t>
            </a:r>
          </a:p>
        </p:txBody>
      </p:sp>
      <p:sp>
        <p:nvSpPr>
          <p:cNvPr id="9" name="TextBox 8">
            <a:extLst>
              <a:ext uri="{FF2B5EF4-FFF2-40B4-BE49-F238E27FC236}">
                <a16:creationId xmlns:a16="http://schemas.microsoft.com/office/drawing/2014/main" id="{54CD8375-ADA8-9C00-251D-2A842E216884}"/>
              </a:ext>
            </a:extLst>
          </p:cNvPr>
          <p:cNvSpPr txBox="1"/>
          <p:nvPr/>
        </p:nvSpPr>
        <p:spPr>
          <a:xfrm>
            <a:off x="1074656" y="1732293"/>
            <a:ext cx="10369484" cy="1938992"/>
          </a:xfrm>
          <a:prstGeom prst="rect">
            <a:avLst/>
          </a:prstGeom>
          <a:noFill/>
        </p:spPr>
        <p:txBody>
          <a:bodyPr wrap="square">
            <a:spAutoFit/>
          </a:bodyPr>
          <a:lstStyle/>
          <a:p>
            <a:pPr algn="just"/>
            <a:r>
              <a:rPr lang="en-US" sz="2400" dirty="0"/>
              <a:t>Another concern is the obvious luck of student’s prerequisite knowledge that demands an extra level of simplification and formative assessment to be sure that they understood.</a:t>
            </a:r>
          </a:p>
          <a:p>
            <a:pPr algn="just"/>
            <a:r>
              <a:rPr lang="en-US" sz="2400" dirty="0">
                <a:solidFill>
                  <a:srgbClr val="0070C0"/>
                </a:solidFill>
              </a:rPr>
              <a:t>As for the student’s simplicity shake, the profound direct processed information by accessing their mobile device or pc, is their way.</a:t>
            </a:r>
          </a:p>
        </p:txBody>
      </p:sp>
      <p:pic>
        <p:nvPicPr>
          <p:cNvPr id="2050" name="Picture 2">
            <a:extLst>
              <a:ext uri="{FF2B5EF4-FFF2-40B4-BE49-F238E27FC236}">
                <a16:creationId xmlns:a16="http://schemas.microsoft.com/office/drawing/2014/main" id="{DB741594-7B82-2A78-EA5B-E6674633D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83999"/>
            <a:ext cx="12192000" cy="297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9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E3955-3BA8-7578-27B1-88503C9EDFCC}"/>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E9B43913-21B3-956C-3A32-6CAF8AB2F5F7}"/>
              </a:ext>
            </a:extLst>
          </p:cNvPr>
          <p:cNvSpPr txBox="1"/>
          <p:nvPr/>
        </p:nvSpPr>
        <p:spPr>
          <a:xfrm>
            <a:off x="1074656" y="1241683"/>
            <a:ext cx="8512404" cy="369332"/>
          </a:xfrm>
          <a:prstGeom prst="rect">
            <a:avLst/>
          </a:prstGeom>
          <a:noFill/>
        </p:spPr>
        <p:txBody>
          <a:bodyPr wrap="square">
            <a:spAutoFit/>
          </a:bodyPr>
          <a:lstStyle/>
          <a:p>
            <a:r>
              <a:rPr lang="en-US" dirty="0"/>
              <a:t>T</a:t>
            </a:r>
            <a:r>
              <a:rPr lang="en-US" sz="1800" dirty="0"/>
              <a:t>he system’s design</a:t>
            </a:r>
          </a:p>
        </p:txBody>
      </p:sp>
      <p:sp>
        <p:nvSpPr>
          <p:cNvPr id="9" name="TextBox 8">
            <a:extLst>
              <a:ext uri="{FF2B5EF4-FFF2-40B4-BE49-F238E27FC236}">
                <a16:creationId xmlns:a16="http://schemas.microsoft.com/office/drawing/2014/main" id="{54CD8375-ADA8-9C00-251D-2A842E216884}"/>
              </a:ext>
            </a:extLst>
          </p:cNvPr>
          <p:cNvSpPr txBox="1"/>
          <p:nvPr/>
        </p:nvSpPr>
        <p:spPr>
          <a:xfrm>
            <a:off x="1074656" y="2138695"/>
            <a:ext cx="10369484" cy="2940202"/>
          </a:xfrm>
          <a:prstGeom prst="rect">
            <a:avLst/>
          </a:prstGeom>
        </p:spPr>
        <p:txBody>
          <a:bodyPr vert="horz" lIns="91440" tIns="45720" rIns="91440" bIns="45720" rtlCol="0">
            <a:normAutofit/>
          </a:bodyPr>
          <a:lstStyle>
            <a:lvl1pPr marL="182880" indent="-182880" algn="just" defTabSz="914400">
              <a:lnSpc>
                <a:spcPct val="90000"/>
              </a:lnSpc>
              <a:spcBef>
                <a:spcPts val="1200"/>
              </a:spcBef>
              <a:buClr>
                <a:schemeClr val="accent1">
                  <a:lumMod val="75000"/>
                </a:schemeClr>
              </a:buClr>
              <a:buSzPct val="85000"/>
              <a:buFont typeface="Wingdings" pitchFamily="2" charset="2"/>
              <a:buChar char="§"/>
              <a:defRPr sz="20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sz="2400" dirty="0"/>
              <a:t>The system shall be a web application for automotive engineering students to learn the different components of mechanical systems through an interactive way. </a:t>
            </a:r>
          </a:p>
          <a:p>
            <a:r>
              <a:rPr lang="en-US" sz="2400" dirty="0"/>
              <a:t>The students shall be able to test their knowledge on each different system.</a:t>
            </a:r>
          </a:p>
          <a:p>
            <a:r>
              <a:rPr lang="en-US" sz="2400" dirty="0"/>
              <a:t> Different levels of difficulty should be available since the web application will assist high school students and undergraduates as well.</a:t>
            </a:r>
          </a:p>
        </p:txBody>
      </p:sp>
    </p:spTree>
    <p:extLst>
      <p:ext uri="{BB962C8B-B14F-4D97-AF65-F5344CB8AC3E}">
        <p14:creationId xmlns:p14="http://schemas.microsoft.com/office/powerpoint/2010/main" val="240990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E3955-3BA8-7578-27B1-88503C9EDFCC}"/>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E9B43913-21B3-956C-3A32-6CAF8AB2F5F7}"/>
              </a:ext>
            </a:extLst>
          </p:cNvPr>
          <p:cNvSpPr txBox="1"/>
          <p:nvPr/>
        </p:nvSpPr>
        <p:spPr>
          <a:xfrm>
            <a:off x="5145857" y="538888"/>
            <a:ext cx="8512404" cy="369332"/>
          </a:xfrm>
          <a:prstGeom prst="rect">
            <a:avLst/>
          </a:prstGeom>
          <a:noFill/>
        </p:spPr>
        <p:txBody>
          <a:bodyPr wrap="square">
            <a:spAutoFit/>
          </a:bodyPr>
          <a:lstStyle/>
          <a:p>
            <a:r>
              <a:rPr lang="en-US" dirty="0"/>
              <a:t>T</a:t>
            </a:r>
            <a:r>
              <a:rPr lang="en-US" sz="1800" dirty="0"/>
              <a:t>he system’s design</a:t>
            </a:r>
          </a:p>
        </p:txBody>
      </p:sp>
      <p:sp>
        <p:nvSpPr>
          <p:cNvPr id="9" name="TextBox 8">
            <a:extLst>
              <a:ext uri="{FF2B5EF4-FFF2-40B4-BE49-F238E27FC236}">
                <a16:creationId xmlns:a16="http://schemas.microsoft.com/office/drawing/2014/main" id="{54CD8375-ADA8-9C00-251D-2A842E216884}"/>
              </a:ext>
            </a:extLst>
          </p:cNvPr>
          <p:cNvSpPr txBox="1"/>
          <p:nvPr/>
        </p:nvSpPr>
        <p:spPr>
          <a:xfrm>
            <a:off x="951506" y="1053429"/>
            <a:ext cx="5520414" cy="2289540"/>
          </a:xfrm>
          <a:prstGeom prst="rect">
            <a:avLst/>
          </a:prstGeom>
        </p:spPr>
        <p:txBody>
          <a:bodyPr vert="horz" lIns="91440" tIns="45720" rIns="91440" bIns="45720" rtlCol="0">
            <a:noAutofit/>
          </a:bodyPr>
          <a:lstStyle>
            <a:lvl1pPr marL="182880" indent="-182880" algn="just" defTabSz="914400">
              <a:lnSpc>
                <a:spcPct val="90000"/>
              </a:lnSpc>
              <a:spcBef>
                <a:spcPts val="1200"/>
              </a:spcBef>
              <a:buClr>
                <a:schemeClr val="accent1">
                  <a:lumMod val="75000"/>
                </a:schemeClr>
              </a:buClr>
              <a:buSzPct val="85000"/>
              <a:buFont typeface="Wingdings" pitchFamily="2" charset="2"/>
              <a:buChar char="§"/>
              <a:defRPr sz="20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marL="0" indent="0">
              <a:buNone/>
            </a:pPr>
            <a:r>
              <a:rPr lang="en-US" sz="1800" b="1" dirty="0"/>
              <a:t>• Hardware:</a:t>
            </a:r>
          </a:p>
          <a:p>
            <a:pPr>
              <a:spcBef>
                <a:spcPts val="600"/>
              </a:spcBef>
            </a:pPr>
            <a:r>
              <a:rPr lang="en-US" sz="1800" dirty="0"/>
              <a:t>The web application will be hosted in a hosting service online (e.g., </a:t>
            </a:r>
            <a:r>
              <a:rPr lang="en-US" sz="1800" dirty="0" err="1"/>
              <a:t>Hostinger</a:t>
            </a:r>
            <a:r>
              <a:rPr lang="en-US" sz="1800" dirty="0"/>
              <a:t>, Amazon AWS)</a:t>
            </a:r>
          </a:p>
          <a:p>
            <a:pPr>
              <a:spcBef>
                <a:spcPts val="600"/>
              </a:spcBef>
            </a:pPr>
            <a:r>
              <a:rPr lang="en-US" sz="1800" dirty="0"/>
              <a:t>For testing the web application, a private localhost server shall be used.</a:t>
            </a:r>
          </a:p>
          <a:p>
            <a:pPr>
              <a:spcBef>
                <a:spcPts val="600"/>
              </a:spcBef>
            </a:pPr>
            <a:r>
              <a:rPr lang="en-US" sz="1800" dirty="0"/>
              <a:t>3D VR glasses (desktop) or a camera for AR (mobile) shall be used in the final product to see in the real world the scale of the different components of a mechanical system.</a:t>
            </a:r>
          </a:p>
        </p:txBody>
      </p:sp>
      <p:sp>
        <p:nvSpPr>
          <p:cNvPr id="6" name="TextBox 5">
            <a:extLst>
              <a:ext uri="{FF2B5EF4-FFF2-40B4-BE49-F238E27FC236}">
                <a16:creationId xmlns:a16="http://schemas.microsoft.com/office/drawing/2014/main" id="{2DCEF014-31D2-198E-6000-176DE9D4B624}"/>
              </a:ext>
            </a:extLst>
          </p:cNvPr>
          <p:cNvSpPr txBox="1"/>
          <p:nvPr/>
        </p:nvSpPr>
        <p:spPr>
          <a:xfrm>
            <a:off x="6595071" y="1053429"/>
            <a:ext cx="4828304" cy="2930808"/>
          </a:xfrm>
          <a:prstGeom prst="rect">
            <a:avLst/>
          </a:prstGeom>
        </p:spPr>
        <p:txBody>
          <a:bodyPr vert="horz" lIns="91440" tIns="45720" rIns="91440" bIns="45720" rtlCol="0">
            <a:noAutofit/>
          </a:bodyPr>
          <a:lstStyle>
            <a:lvl1pPr marL="182880" indent="-182880" algn="just" defTabSz="914400">
              <a:lnSpc>
                <a:spcPct val="90000"/>
              </a:lnSpc>
              <a:spcBef>
                <a:spcPts val="1200"/>
              </a:spcBef>
              <a:buClr>
                <a:schemeClr val="accent1">
                  <a:lumMod val="75000"/>
                </a:schemeClr>
              </a:buClr>
              <a:buSzPct val="85000"/>
              <a:buFont typeface="Wingdings" pitchFamily="2" charset="2"/>
              <a:buChar char="§"/>
              <a:defRPr sz="20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marL="0" indent="0">
              <a:buNone/>
            </a:pPr>
            <a:r>
              <a:rPr lang="en-US" sz="1800" b="1" dirty="0"/>
              <a:t>• Software:</a:t>
            </a:r>
          </a:p>
          <a:p>
            <a:pPr>
              <a:spcBef>
                <a:spcPts val="600"/>
              </a:spcBef>
            </a:pPr>
            <a:r>
              <a:rPr lang="en-US" sz="1800" dirty="0"/>
              <a:t>Angular.js</a:t>
            </a:r>
          </a:p>
          <a:p>
            <a:pPr>
              <a:spcBef>
                <a:spcPts val="0"/>
              </a:spcBef>
            </a:pPr>
            <a:r>
              <a:rPr lang="en-US" sz="1800" dirty="0"/>
              <a:t>Three.js (library for 3D rendering) </a:t>
            </a:r>
            <a:r>
              <a:rPr lang="en-US" sz="1800" dirty="0">
                <a:solidFill>
                  <a:schemeClr val="tx1">
                    <a:lumMod val="50000"/>
                    <a:lumOff val="50000"/>
                  </a:schemeClr>
                </a:solidFill>
              </a:rPr>
              <a:t>- Not to be utilized at the current stage since 2D images will be used.</a:t>
            </a:r>
          </a:p>
          <a:p>
            <a:pPr>
              <a:spcBef>
                <a:spcPts val="0"/>
              </a:spcBef>
            </a:pPr>
            <a:r>
              <a:rPr lang="en-US" sz="1800" dirty="0"/>
              <a:t>JavaScript</a:t>
            </a:r>
          </a:p>
          <a:p>
            <a:pPr>
              <a:spcBef>
                <a:spcPts val="0"/>
              </a:spcBef>
            </a:pPr>
            <a:r>
              <a:rPr lang="en-US" sz="1800" dirty="0"/>
              <a:t>Bootstrap</a:t>
            </a:r>
          </a:p>
          <a:p>
            <a:pPr>
              <a:spcBef>
                <a:spcPts val="0"/>
              </a:spcBef>
            </a:pPr>
            <a:r>
              <a:rPr lang="en-US" sz="1800" dirty="0"/>
              <a:t>HTML, CSS</a:t>
            </a:r>
          </a:p>
          <a:p>
            <a:pPr>
              <a:spcBef>
                <a:spcPts val="0"/>
              </a:spcBef>
            </a:pPr>
            <a:r>
              <a:rPr lang="en-US" sz="1800" dirty="0"/>
              <a:t>Express.js</a:t>
            </a:r>
          </a:p>
          <a:p>
            <a:pPr>
              <a:spcBef>
                <a:spcPts val="0"/>
              </a:spcBef>
            </a:pPr>
            <a:r>
              <a:rPr lang="en-US" sz="1800" dirty="0"/>
              <a:t>Node.js</a:t>
            </a:r>
          </a:p>
          <a:p>
            <a:pPr>
              <a:spcBef>
                <a:spcPts val="0"/>
              </a:spcBef>
            </a:pPr>
            <a:r>
              <a:rPr lang="en-US" sz="1800" dirty="0" err="1"/>
              <a:t>MongoDb-MongoDb</a:t>
            </a:r>
            <a:r>
              <a:rPr lang="en-US" sz="1800" dirty="0"/>
              <a:t> Compass</a:t>
            </a:r>
          </a:p>
        </p:txBody>
      </p:sp>
      <p:sp>
        <p:nvSpPr>
          <p:cNvPr id="14" name="TextBox 13">
            <a:extLst>
              <a:ext uri="{FF2B5EF4-FFF2-40B4-BE49-F238E27FC236}">
                <a16:creationId xmlns:a16="http://schemas.microsoft.com/office/drawing/2014/main" id="{E0C3C1BD-E782-1D34-2C84-FE43485FF9EF}"/>
              </a:ext>
            </a:extLst>
          </p:cNvPr>
          <p:cNvSpPr txBox="1"/>
          <p:nvPr/>
        </p:nvSpPr>
        <p:spPr>
          <a:xfrm>
            <a:off x="951506" y="3984237"/>
            <a:ext cx="10681694" cy="880963"/>
          </a:xfrm>
          <a:prstGeom prst="rect">
            <a:avLst/>
          </a:prstGeom>
        </p:spPr>
        <p:txBody>
          <a:bodyPr vert="horz" lIns="91440" tIns="45720" rIns="91440" bIns="45720" rtlCol="0">
            <a:noAutofit/>
          </a:bodyPr>
          <a:lstStyle>
            <a:lvl1pPr marL="182880" indent="-182880" algn="just" defTabSz="914400">
              <a:lnSpc>
                <a:spcPct val="90000"/>
              </a:lnSpc>
              <a:spcBef>
                <a:spcPts val="1200"/>
              </a:spcBef>
              <a:buClr>
                <a:schemeClr val="accent1">
                  <a:lumMod val="75000"/>
                </a:schemeClr>
              </a:buClr>
              <a:buSzPct val="85000"/>
              <a:buFont typeface="Wingdings" pitchFamily="2" charset="2"/>
              <a:buChar char="§"/>
              <a:defRPr sz="20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marL="0" indent="0">
              <a:buNone/>
            </a:pPr>
            <a:r>
              <a:rPr lang="en-US" sz="1800" b="1" dirty="0"/>
              <a:t>• Input/Output devices:</a:t>
            </a:r>
          </a:p>
          <a:p>
            <a:pPr>
              <a:spcBef>
                <a:spcPts val="0"/>
              </a:spcBef>
            </a:pPr>
            <a:r>
              <a:rPr lang="en-US" sz="1800" dirty="0"/>
              <a:t>Desktop: mouse (left-click, hover, scroll)</a:t>
            </a:r>
          </a:p>
          <a:p>
            <a:pPr>
              <a:spcBef>
                <a:spcPts val="0"/>
              </a:spcBef>
            </a:pPr>
            <a:r>
              <a:rPr lang="en-US" sz="1800" dirty="0"/>
              <a:t>Mobile: touch</a:t>
            </a:r>
          </a:p>
        </p:txBody>
      </p:sp>
      <p:sp>
        <p:nvSpPr>
          <p:cNvPr id="15" name="TextBox 14">
            <a:extLst>
              <a:ext uri="{FF2B5EF4-FFF2-40B4-BE49-F238E27FC236}">
                <a16:creationId xmlns:a16="http://schemas.microsoft.com/office/drawing/2014/main" id="{39AE37F6-D75B-A648-3CDB-365CBCED61C8}"/>
              </a:ext>
            </a:extLst>
          </p:cNvPr>
          <p:cNvSpPr txBox="1"/>
          <p:nvPr/>
        </p:nvSpPr>
        <p:spPr>
          <a:xfrm>
            <a:off x="951506" y="4769830"/>
            <a:ext cx="10792223" cy="1834170"/>
          </a:xfrm>
          <a:prstGeom prst="rect">
            <a:avLst/>
          </a:prstGeom>
        </p:spPr>
        <p:txBody>
          <a:bodyPr vert="horz" lIns="91440" tIns="45720" rIns="91440" bIns="45720" rtlCol="0">
            <a:noAutofit/>
          </a:bodyPr>
          <a:lstStyle>
            <a:lvl1pPr marL="182880" indent="-182880" algn="just" defTabSz="914400">
              <a:lnSpc>
                <a:spcPct val="90000"/>
              </a:lnSpc>
              <a:spcBef>
                <a:spcPts val="1200"/>
              </a:spcBef>
              <a:buClr>
                <a:schemeClr val="accent1">
                  <a:lumMod val="75000"/>
                </a:schemeClr>
              </a:buClr>
              <a:buSzPct val="85000"/>
              <a:buFont typeface="Wingdings" pitchFamily="2" charset="2"/>
              <a:buChar char="§"/>
              <a:defRPr sz="20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a:spcBef>
                <a:spcPts val="0"/>
              </a:spcBef>
            </a:pPr>
            <a:endParaRPr lang="en-US" sz="1800" dirty="0">
              <a:solidFill>
                <a:prstClr val="black"/>
              </a:solidFill>
            </a:endParaRPr>
          </a:p>
          <a:p>
            <a:pPr marL="0" indent="0">
              <a:spcBef>
                <a:spcPts val="0"/>
              </a:spcBef>
              <a:buNone/>
            </a:pPr>
            <a:r>
              <a:rPr lang="en-US" sz="1800" b="1" dirty="0">
                <a:solidFill>
                  <a:prstClr val="black"/>
                </a:solidFill>
              </a:rPr>
              <a:t>• Technical Restrictions:</a:t>
            </a:r>
            <a:endParaRPr lang="en-US" sz="1800" b="1" dirty="0"/>
          </a:p>
          <a:p>
            <a:pPr>
              <a:spcBef>
                <a:spcPts val="0"/>
              </a:spcBef>
            </a:pPr>
            <a:r>
              <a:rPr lang="en-US" sz="1800" dirty="0"/>
              <a:t>Mobile: In the mobile devices since hover is not available, after clicking on a component its description will become visible, while in the desktop after hovering above it.</a:t>
            </a:r>
          </a:p>
          <a:p>
            <a:pPr>
              <a:spcBef>
                <a:spcPts val="0"/>
              </a:spcBef>
            </a:pPr>
            <a:r>
              <a:rPr lang="en-US" sz="1800" dirty="0"/>
              <a:t>WIMP (Windows, Icons, Menus, Pointers) easy to use interface for uploading models and their descriptions as an educator.</a:t>
            </a:r>
          </a:p>
          <a:p>
            <a:pPr>
              <a:spcBef>
                <a:spcPts val="0"/>
              </a:spcBef>
            </a:pPr>
            <a:endParaRPr lang="en-US" sz="1800" dirty="0"/>
          </a:p>
        </p:txBody>
      </p:sp>
    </p:spTree>
    <p:extLst>
      <p:ext uri="{BB962C8B-B14F-4D97-AF65-F5344CB8AC3E}">
        <p14:creationId xmlns:p14="http://schemas.microsoft.com/office/powerpoint/2010/main" val="145414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fade">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fade">
                                      <p:cBhvr>
                                        <p:cTn id="57" dur="500"/>
                                        <p:tgtEl>
                                          <p:spTgt spid="6">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fade">
                                      <p:cBhvr>
                                        <p:cTn id="62" dur="500"/>
                                        <p:tgtEl>
                                          <p:spTgt spid="6">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fade">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xEl>
                                              <p:pRg st="0" end="0"/>
                                            </p:txEl>
                                          </p:spTgt>
                                        </p:tgtEl>
                                        <p:attrNameLst>
                                          <p:attrName>style.visibility</p:attrName>
                                        </p:attrNameLst>
                                      </p:cBhvr>
                                      <p:to>
                                        <p:strVal val="visible"/>
                                      </p:to>
                                    </p:set>
                                    <p:animEffect transition="in" filter="fade">
                                      <p:cBhvr>
                                        <p:cTn id="72" dur="500"/>
                                        <p:tgtEl>
                                          <p:spTgt spid="1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4">
                                            <p:txEl>
                                              <p:pRg st="1" end="1"/>
                                            </p:txEl>
                                          </p:spTgt>
                                        </p:tgtEl>
                                        <p:attrNameLst>
                                          <p:attrName>style.visibility</p:attrName>
                                        </p:attrNameLst>
                                      </p:cBhvr>
                                      <p:to>
                                        <p:strVal val="visible"/>
                                      </p:to>
                                    </p:set>
                                    <p:animEffect transition="in" filter="fade">
                                      <p:cBhvr>
                                        <p:cTn id="77" dur="500"/>
                                        <p:tgtEl>
                                          <p:spTgt spid="1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
                                            <p:txEl>
                                              <p:pRg st="2" end="2"/>
                                            </p:txEl>
                                          </p:spTgt>
                                        </p:tgtEl>
                                        <p:attrNameLst>
                                          <p:attrName>style.visibility</p:attrName>
                                        </p:attrNameLst>
                                      </p:cBhvr>
                                      <p:to>
                                        <p:strVal val="visible"/>
                                      </p:to>
                                    </p:set>
                                    <p:animEffect transition="in" filter="fade">
                                      <p:cBhvr>
                                        <p:cTn id="82" dur="500"/>
                                        <p:tgtEl>
                                          <p:spTgt spid="14">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
                                            <p:txEl>
                                              <p:pRg st="1" end="1"/>
                                            </p:txEl>
                                          </p:spTgt>
                                        </p:tgtEl>
                                        <p:attrNameLst>
                                          <p:attrName>style.visibility</p:attrName>
                                        </p:attrNameLst>
                                      </p:cBhvr>
                                      <p:to>
                                        <p:strVal val="visible"/>
                                      </p:to>
                                    </p:set>
                                    <p:animEffect transition="in" filter="fade">
                                      <p:cBhvr>
                                        <p:cTn id="87" dur="500"/>
                                        <p:tgtEl>
                                          <p:spTgt spid="15">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5">
                                            <p:txEl>
                                              <p:pRg st="2" end="2"/>
                                            </p:txEl>
                                          </p:spTgt>
                                        </p:tgtEl>
                                        <p:attrNameLst>
                                          <p:attrName>style.visibility</p:attrName>
                                        </p:attrNameLst>
                                      </p:cBhvr>
                                      <p:to>
                                        <p:strVal val="visible"/>
                                      </p:to>
                                    </p:set>
                                    <p:animEffect transition="in" filter="fade">
                                      <p:cBhvr>
                                        <p:cTn id="92" dur="500"/>
                                        <p:tgtEl>
                                          <p:spTgt spid="15">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5">
                                            <p:txEl>
                                              <p:pRg st="3" end="3"/>
                                            </p:txEl>
                                          </p:spTgt>
                                        </p:tgtEl>
                                        <p:attrNameLst>
                                          <p:attrName>style.visibility</p:attrName>
                                        </p:attrNameLst>
                                      </p:cBhvr>
                                      <p:to>
                                        <p:strVal val="visible"/>
                                      </p:to>
                                    </p:set>
                                    <p:animEffect transition="in" filter="fade">
                                      <p:cBhvr>
                                        <p:cTn id="9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uiExpand="1" build="p"/>
      <p:bldP spid="14" grpId="0" uiExpand="1" build="p"/>
      <p:bldP spid="1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jpeg" descr="Diagram  Description automatically generated">
            <a:extLst>
              <a:ext uri="{FF2B5EF4-FFF2-40B4-BE49-F238E27FC236}">
                <a16:creationId xmlns:a16="http://schemas.microsoft.com/office/drawing/2014/main" id="{CE3D69D5-4534-B0CB-F280-A93065AFA581}"/>
              </a:ext>
            </a:extLst>
          </p:cNvPr>
          <p:cNvPicPr>
            <a:picLocks noChangeAspect="1"/>
          </p:cNvPicPr>
          <p:nvPr/>
        </p:nvPicPr>
        <p:blipFill>
          <a:blip r:embed="rId2" cstate="print"/>
          <a:stretch>
            <a:fillRect/>
          </a:stretch>
        </p:blipFill>
        <p:spPr>
          <a:xfrm>
            <a:off x="2673626" y="37547"/>
            <a:ext cx="6818244" cy="6756641"/>
          </a:xfrm>
          <a:prstGeom prst="rect">
            <a:avLst/>
          </a:prstGeom>
        </p:spPr>
      </p:pic>
    </p:spTree>
    <p:extLst>
      <p:ext uri="{BB962C8B-B14F-4D97-AF65-F5344CB8AC3E}">
        <p14:creationId xmlns:p14="http://schemas.microsoft.com/office/powerpoint/2010/main" val="185506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24.jpeg" descr="A picture containing diagram  Description automatically generated">
            <a:extLst>
              <a:ext uri="{FF2B5EF4-FFF2-40B4-BE49-F238E27FC236}">
                <a16:creationId xmlns:a16="http://schemas.microsoft.com/office/drawing/2014/main" id="{E0F408DE-DA0F-2827-2435-36ACC75CF3D4}"/>
              </a:ext>
            </a:extLst>
          </p:cNvPr>
          <p:cNvPicPr>
            <a:picLocks noChangeAspect="1"/>
          </p:cNvPicPr>
          <p:nvPr/>
        </p:nvPicPr>
        <p:blipFill rotWithShape="1">
          <a:blip r:embed="rId2" cstate="print"/>
          <a:srcRect b="32520"/>
          <a:stretch/>
        </p:blipFill>
        <p:spPr>
          <a:xfrm>
            <a:off x="5828375" y="369211"/>
            <a:ext cx="6480878" cy="64887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2" name="Group 2">
            <a:extLst>
              <a:ext uri="{FF2B5EF4-FFF2-40B4-BE49-F238E27FC236}">
                <a16:creationId xmlns:a16="http://schemas.microsoft.com/office/drawing/2014/main" id="{B4FD088D-78F5-70EE-C417-97EE6DD0A770}"/>
              </a:ext>
            </a:extLst>
          </p:cNvPr>
          <p:cNvGrpSpPr>
            <a:grpSpLocks/>
          </p:cNvGrpSpPr>
          <p:nvPr/>
        </p:nvGrpSpPr>
        <p:grpSpPr bwMode="auto">
          <a:xfrm>
            <a:off x="0" y="3429000"/>
            <a:ext cx="12034837" cy="3787085"/>
            <a:chOff x="1833" y="345"/>
            <a:chExt cx="8547" cy="2588"/>
          </a:xfrm>
        </p:grpSpPr>
        <p:pic>
          <p:nvPicPr>
            <p:cNvPr id="3075" name="Picture 3" descr="Graphical user interface, text, application, Teams  Description automatically generated">
              <a:extLst>
                <a:ext uri="{FF2B5EF4-FFF2-40B4-BE49-F238E27FC236}">
                  <a16:creationId xmlns:a16="http://schemas.microsoft.com/office/drawing/2014/main" id="{E3747F98-3358-F1EC-D7F2-2D26EACF9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 y="344"/>
              <a:ext cx="8547"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Graphical user interface, text, application, Teams  Description automatically generated">
              <a:extLst>
                <a:ext uri="{FF2B5EF4-FFF2-40B4-BE49-F238E27FC236}">
                  <a16:creationId xmlns:a16="http://schemas.microsoft.com/office/drawing/2014/main" id="{116B4DCC-A2AD-3E09-AF06-49BE88066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 y="530"/>
              <a:ext cx="7764" cy="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a:extLst>
              <a:ext uri="{FF2B5EF4-FFF2-40B4-BE49-F238E27FC236}">
                <a16:creationId xmlns:a16="http://schemas.microsoft.com/office/drawing/2014/main" id="{2A9C2117-B427-E063-B317-4B9BDCF64885}"/>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42633B51-D2D1-9D39-F528-B5AF38DDFDA5}"/>
              </a:ext>
            </a:extLst>
          </p:cNvPr>
          <p:cNvSpPr txBox="1"/>
          <p:nvPr/>
        </p:nvSpPr>
        <p:spPr>
          <a:xfrm>
            <a:off x="1074656" y="1241683"/>
            <a:ext cx="8512404" cy="369332"/>
          </a:xfrm>
          <a:prstGeom prst="rect">
            <a:avLst/>
          </a:prstGeom>
          <a:noFill/>
        </p:spPr>
        <p:txBody>
          <a:bodyPr wrap="square">
            <a:spAutoFit/>
          </a:bodyPr>
          <a:lstStyle/>
          <a:p>
            <a:r>
              <a:rPr lang="en-US" dirty="0"/>
              <a:t>Prototype Design &amp; Evaluation</a:t>
            </a:r>
            <a:endParaRPr lang="en-US" sz="1800" dirty="0"/>
          </a:p>
        </p:txBody>
      </p:sp>
    </p:spTree>
    <p:extLst>
      <p:ext uri="{BB962C8B-B14F-4D97-AF65-F5344CB8AC3E}">
        <p14:creationId xmlns:p14="http://schemas.microsoft.com/office/powerpoint/2010/main" val="125168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4"/>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C2117-B427-E063-B317-4B9BDCF64885}"/>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42633B51-D2D1-9D39-F528-B5AF38DDFDA5}"/>
              </a:ext>
            </a:extLst>
          </p:cNvPr>
          <p:cNvSpPr txBox="1"/>
          <p:nvPr/>
        </p:nvSpPr>
        <p:spPr>
          <a:xfrm>
            <a:off x="1074656" y="1241683"/>
            <a:ext cx="8512404" cy="369332"/>
          </a:xfrm>
          <a:prstGeom prst="rect">
            <a:avLst/>
          </a:prstGeom>
          <a:noFill/>
        </p:spPr>
        <p:txBody>
          <a:bodyPr wrap="square">
            <a:spAutoFit/>
          </a:bodyPr>
          <a:lstStyle/>
          <a:p>
            <a:r>
              <a:rPr lang="en-US" dirty="0"/>
              <a:t>Prototype Design &amp; Evaluation</a:t>
            </a:r>
            <a:endParaRPr lang="en-US" sz="1800" dirty="0"/>
          </a:p>
        </p:txBody>
      </p:sp>
      <p:grpSp>
        <p:nvGrpSpPr>
          <p:cNvPr id="7" name="Group 5">
            <a:extLst>
              <a:ext uri="{FF2B5EF4-FFF2-40B4-BE49-F238E27FC236}">
                <a16:creationId xmlns:a16="http://schemas.microsoft.com/office/drawing/2014/main" id="{BDDEA81B-E855-DFFA-39D7-F5C7F5DE0E32}"/>
              </a:ext>
            </a:extLst>
          </p:cNvPr>
          <p:cNvGrpSpPr>
            <a:grpSpLocks/>
          </p:cNvGrpSpPr>
          <p:nvPr/>
        </p:nvGrpSpPr>
        <p:grpSpPr bwMode="auto">
          <a:xfrm>
            <a:off x="9587059" y="-52730"/>
            <a:ext cx="2442381" cy="1881530"/>
            <a:chOff x="7811" y="344"/>
            <a:chExt cx="2569" cy="2588"/>
          </a:xfrm>
        </p:grpSpPr>
        <p:pic>
          <p:nvPicPr>
            <p:cNvPr id="4102" name="Picture 6" descr="Graphical user interface, text, application, Teams  Description automatically generated">
              <a:extLst>
                <a:ext uri="{FF2B5EF4-FFF2-40B4-BE49-F238E27FC236}">
                  <a16:creationId xmlns:a16="http://schemas.microsoft.com/office/drawing/2014/main" id="{9208F6D5-622E-A442-0064-E6A644D86B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77"/>
            <a:stretch/>
          </p:blipFill>
          <p:spPr bwMode="auto">
            <a:xfrm>
              <a:off x="7811" y="344"/>
              <a:ext cx="2569"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Graphical user interface, text, application, Teams  Description automatically generated">
              <a:extLst>
                <a:ext uri="{FF2B5EF4-FFF2-40B4-BE49-F238E27FC236}">
                  <a16:creationId xmlns:a16="http://schemas.microsoft.com/office/drawing/2014/main" id="{E7595928-8510-1339-6493-8EE8711C36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94"/>
            <a:stretch/>
          </p:blipFill>
          <p:spPr bwMode="auto">
            <a:xfrm>
              <a:off x="8135" y="573"/>
              <a:ext cx="2004" cy="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8">
            <a:extLst>
              <a:ext uri="{FF2B5EF4-FFF2-40B4-BE49-F238E27FC236}">
                <a16:creationId xmlns:a16="http://schemas.microsoft.com/office/drawing/2014/main" id="{39CB7498-55BD-4B5F-E525-EC88FFBF3E45}"/>
              </a:ext>
            </a:extLst>
          </p:cNvPr>
          <p:cNvGrpSpPr>
            <a:grpSpLocks/>
          </p:cNvGrpSpPr>
          <p:nvPr/>
        </p:nvGrpSpPr>
        <p:grpSpPr bwMode="auto">
          <a:xfrm>
            <a:off x="6309600" y="673100"/>
            <a:ext cx="5222000" cy="6126737"/>
            <a:chOff x="0" y="0"/>
            <a:chExt cx="7909" cy="8845"/>
          </a:xfrm>
        </p:grpSpPr>
        <p:pic>
          <p:nvPicPr>
            <p:cNvPr id="4105" name="Picture 9" descr="Diagram  Description automatically generated">
              <a:extLst>
                <a:ext uri="{FF2B5EF4-FFF2-40B4-BE49-F238E27FC236}">
                  <a16:creationId xmlns:a16="http://schemas.microsoft.com/office/drawing/2014/main" id="{3493B547-E451-53C5-347F-9510D1F4FF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909" cy="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0" descr="Diagram  Description automatically generated">
              <a:extLst>
                <a:ext uri="{FF2B5EF4-FFF2-40B4-BE49-F238E27FC236}">
                  <a16:creationId xmlns:a16="http://schemas.microsoft.com/office/drawing/2014/main" id="{2F4A9394-0C40-1539-6711-D6449EC6BF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0975"/>
            <a:stretch/>
          </p:blipFill>
          <p:spPr bwMode="auto">
            <a:xfrm>
              <a:off x="250" y="182"/>
              <a:ext cx="7126" cy="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2">
            <a:extLst>
              <a:ext uri="{FF2B5EF4-FFF2-40B4-BE49-F238E27FC236}">
                <a16:creationId xmlns:a16="http://schemas.microsoft.com/office/drawing/2014/main" id="{5B713010-84B6-7AEF-4BDE-DBC8C7AAC185}"/>
              </a:ext>
            </a:extLst>
          </p:cNvPr>
          <p:cNvGrpSpPr>
            <a:grpSpLocks/>
          </p:cNvGrpSpPr>
          <p:nvPr/>
        </p:nvGrpSpPr>
        <p:grpSpPr bwMode="auto">
          <a:xfrm>
            <a:off x="3318718" y="4189994"/>
            <a:ext cx="3654278" cy="2764625"/>
            <a:chOff x="3896" y="1872"/>
            <a:chExt cx="3847" cy="2805"/>
          </a:xfrm>
        </p:grpSpPr>
        <p:pic>
          <p:nvPicPr>
            <p:cNvPr id="22" name="Picture 3" descr="Diagram  Description automatically generated">
              <a:extLst>
                <a:ext uri="{FF2B5EF4-FFF2-40B4-BE49-F238E27FC236}">
                  <a16:creationId xmlns:a16="http://schemas.microsoft.com/office/drawing/2014/main" id="{3C34AF2D-717E-8B40-5B6C-E91691B5FB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6" y="1872"/>
              <a:ext cx="3847" cy="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Diagram  Description automatically generated">
              <a:extLst>
                <a:ext uri="{FF2B5EF4-FFF2-40B4-BE49-F238E27FC236}">
                  <a16:creationId xmlns:a16="http://schemas.microsoft.com/office/drawing/2014/main" id="{FD74A332-65F9-F8C8-A027-25EF2B29DAF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17" t="33541" r="32063" b="21006"/>
            <a:stretch/>
          </p:blipFill>
          <p:spPr bwMode="auto">
            <a:xfrm>
              <a:off x="4024" y="2021"/>
              <a:ext cx="3446" cy="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5CFC24F7-C311-A521-7086-84F43044C00B}"/>
              </a:ext>
            </a:extLst>
          </p:cNvPr>
          <p:cNvSpPr txBox="1"/>
          <p:nvPr/>
        </p:nvSpPr>
        <p:spPr>
          <a:xfrm>
            <a:off x="89680" y="1565652"/>
            <a:ext cx="6384985" cy="3416320"/>
          </a:xfrm>
          <a:prstGeom prst="rect">
            <a:avLst/>
          </a:prstGeom>
          <a:noFill/>
        </p:spPr>
        <p:txBody>
          <a:bodyPr wrap="square">
            <a:spAutoFit/>
          </a:bodyPr>
          <a:lstStyle/>
          <a:p>
            <a:pPr algn="just"/>
            <a:r>
              <a:rPr lang="en-US" sz="2400" dirty="0"/>
              <a:t>We used Bootstrap, JavaScript, HTML, CSS and jQuery to create a medium fidelity prototype of the Website View. Simple functionalities were implemented. Examples of such functionalities are the drop-down menus, the navigation between sides, </a:t>
            </a:r>
          </a:p>
          <a:p>
            <a:pPr algn="just"/>
            <a:r>
              <a:rPr lang="en-US" sz="2400" dirty="0"/>
              <a:t>drag-and-drop of images (Quiz Tab) and area mapping on</a:t>
            </a:r>
          </a:p>
          <a:p>
            <a:pPr algn="just"/>
            <a:r>
              <a:rPr lang="en-US" sz="2400" dirty="0"/>
              <a:t> images (Learn Tab).</a:t>
            </a:r>
          </a:p>
        </p:txBody>
      </p:sp>
    </p:spTree>
    <p:extLst>
      <p:ext uri="{BB962C8B-B14F-4D97-AF65-F5344CB8AC3E}">
        <p14:creationId xmlns:p14="http://schemas.microsoft.com/office/powerpoint/2010/main" val="116007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4F512D2E-1952-6C15-DC26-772A5FFC689E}"/>
              </a:ext>
            </a:extLst>
          </p:cNvPr>
          <p:cNvPicPr>
            <a:picLocks noChangeAspect="1"/>
          </p:cNvPicPr>
          <p:nvPr/>
        </p:nvPicPr>
        <p:blipFill>
          <a:blip r:embed="rId2"/>
          <a:stretch>
            <a:fillRect/>
          </a:stretch>
        </p:blipFill>
        <p:spPr>
          <a:xfrm>
            <a:off x="643467" y="894927"/>
            <a:ext cx="10905066" cy="4907278"/>
          </a:xfrm>
          <a:prstGeom prst="rect">
            <a:avLst/>
          </a:prstGeom>
        </p:spPr>
      </p:pic>
    </p:spTree>
    <p:extLst>
      <p:ext uri="{BB962C8B-B14F-4D97-AF65-F5344CB8AC3E}">
        <p14:creationId xmlns:p14="http://schemas.microsoft.com/office/powerpoint/2010/main" val="246747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C2117-B427-E063-B317-4B9BDCF64885}"/>
              </a:ext>
            </a:extLst>
          </p:cNvPr>
          <p:cNvSpPr txBox="1"/>
          <p:nvPr/>
        </p:nvSpPr>
        <p:spPr>
          <a:xfrm>
            <a:off x="1074656" y="441870"/>
            <a:ext cx="8142402" cy="892552"/>
          </a:xfrm>
          <a:prstGeom prst="rect">
            <a:avLst/>
          </a:prstGeom>
          <a:noFill/>
        </p:spPr>
        <p:txBody>
          <a:bodyPr wrap="square">
            <a:spAutoFit/>
          </a:bodyPr>
          <a:lstStyle/>
          <a:p>
            <a:r>
              <a:rPr lang="en-US" sz="2800" dirty="0"/>
              <a:t>Project details  [Part #2]</a:t>
            </a:r>
          </a:p>
          <a:p>
            <a:pPr marL="342900" indent="-342900">
              <a:buAutoNum type="arabicPeriod"/>
            </a:pPr>
            <a:endParaRPr lang="en-US" sz="2400"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42633B51-D2D1-9D39-F528-B5AF38DDFDA5}"/>
              </a:ext>
            </a:extLst>
          </p:cNvPr>
          <p:cNvSpPr txBox="1"/>
          <p:nvPr/>
        </p:nvSpPr>
        <p:spPr>
          <a:xfrm>
            <a:off x="1074656" y="1241683"/>
            <a:ext cx="10536946" cy="369332"/>
          </a:xfrm>
          <a:prstGeom prst="rect">
            <a:avLst/>
          </a:prstGeom>
          <a:noFill/>
        </p:spPr>
        <p:txBody>
          <a:bodyPr wrap="square">
            <a:spAutoFit/>
          </a:bodyPr>
          <a:lstStyle/>
          <a:p>
            <a:r>
              <a:rPr lang="en-US" dirty="0"/>
              <a:t>A clear analysis of the parts of the work done by each member of the group </a:t>
            </a:r>
            <a:endParaRPr lang="en-US" sz="1800" dirty="0"/>
          </a:p>
        </p:txBody>
      </p:sp>
      <p:sp>
        <p:nvSpPr>
          <p:cNvPr id="5" name="Υπότιτλος 2">
            <a:extLst>
              <a:ext uri="{FF2B5EF4-FFF2-40B4-BE49-F238E27FC236}">
                <a16:creationId xmlns:a16="http://schemas.microsoft.com/office/drawing/2014/main" id="{1C052099-D22C-8ABE-4949-43938AF8D214}"/>
              </a:ext>
            </a:extLst>
          </p:cNvPr>
          <p:cNvSpPr txBox="1">
            <a:spLocks/>
          </p:cNvSpPr>
          <p:nvPr/>
        </p:nvSpPr>
        <p:spPr>
          <a:xfrm>
            <a:off x="580397" y="1426349"/>
            <a:ext cx="11031205" cy="5258689"/>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spcBef>
                <a:spcPts val="0"/>
              </a:spcBef>
              <a:buFont typeface="Arial" panose="020B0604020202020204" pitchFamily="34" charset="0"/>
              <a:buChar char="•"/>
            </a:pPr>
            <a:endParaRPr lang="en-US" sz="2400" dirty="0"/>
          </a:p>
          <a:p>
            <a:pPr marL="342900" indent="-342900">
              <a:spcBef>
                <a:spcPts val="0"/>
              </a:spcBef>
              <a:buFont typeface="Arial" panose="020B0604020202020204" pitchFamily="34" charset="0"/>
              <a:buChar char="•"/>
            </a:pPr>
            <a:r>
              <a:rPr lang="en-US" sz="2400" b="1" spc="300" dirty="0"/>
              <a:t>Marios </a:t>
            </a:r>
            <a:r>
              <a:rPr lang="en-US" sz="2400" b="1" spc="300" dirty="0" err="1"/>
              <a:t>Pafitis</a:t>
            </a:r>
            <a:endParaRPr lang="en-US" sz="2400" b="1" spc="300" dirty="0"/>
          </a:p>
          <a:p>
            <a:pPr marL="342900" indent="-342900">
              <a:spcBef>
                <a:spcPts val="0"/>
              </a:spcBef>
              <a:buFont typeface="Arial" panose="020B0604020202020204" pitchFamily="34" charset="0"/>
              <a:buChar char="•"/>
            </a:pPr>
            <a:r>
              <a:rPr lang="en-US" sz="2400" dirty="0"/>
              <a:t>Implementation of the Navigation Bar, and the Learn, Quiz, and Systems Views using  Html/</a:t>
            </a:r>
            <a:r>
              <a:rPr lang="en-US" sz="2400" dirty="0" err="1"/>
              <a:t>css</a:t>
            </a:r>
            <a:r>
              <a:rPr lang="en-US" sz="2400" dirty="0"/>
              <a:t> and </a:t>
            </a:r>
            <a:r>
              <a:rPr lang="en-US" sz="2400" dirty="0" err="1"/>
              <a:t>boostrap</a:t>
            </a:r>
            <a:r>
              <a:rPr lang="en-US" sz="2400" dirty="0"/>
              <a:t>.</a:t>
            </a:r>
          </a:p>
          <a:p>
            <a:pPr marL="342900" indent="-342900">
              <a:spcBef>
                <a:spcPts val="0"/>
              </a:spcBef>
              <a:buFont typeface="Arial" panose="020B0604020202020204" pitchFamily="34" charset="0"/>
              <a:buChar char="•"/>
            </a:pPr>
            <a:r>
              <a:rPr lang="en-US" sz="2400" dirty="0"/>
              <a:t>Implementation of the DOM behaviour using Angular </a:t>
            </a:r>
          </a:p>
          <a:p>
            <a:pPr marL="342900" indent="-342900">
              <a:spcBef>
                <a:spcPts val="0"/>
              </a:spcBef>
              <a:buFont typeface="Arial" panose="020B0604020202020204" pitchFamily="34" charset="0"/>
              <a:buChar char="•"/>
            </a:pPr>
            <a:r>
              <a:rPr lang="en-US" sz="2400" dirty="0"/>
              <a:t>Implementation of the database structure using </a:t>
            </a:r>
            <a:r>
              <a:rPr lang="en-US" sz="2400" dirty="0" err="1"/>
              <a:t>Mongodb</a:t>
            </a:r>
            <a:r>
              <a:rPr lang="en-US" sz="2400" dirty="0"/>
              <a:t> and </a:t>
            </a:r>
            <a:r>
              <a:rPr lang="en-US" sz="2400" dirty="0" err="1"/>
              <a:t>json</a:t>
            </a:r>
            <a:r>
              <a:rPr lang="en-US" sz="2400" dirty="0"/>
              <a:t> </a:t>
            </a:r>
            <a:r>
              <a:rPr lang="en-US" sz="2400" dirty="0" err="1"/>
              <a:t>scrypts</a:t>
            </a:r>
            <a:endParaRPr lang="en-US" sz="2400" dirty="0"/>
          </a:p>
          <a:p>
            <a:pPr marL="342900" indent="-342900">
              <a:spcBef>
                <a:spcPts val="0"/>
              </a:spcBef>
              <a:buFont typeface="Arial" panose="020B0604020202020204" pitchFamily="34" charset="0"/>
              <a:buChar char="•"/>
            </a:pPr>
            <a:r>
              <a:rPr lang="en-US" sz="2400" dirty="0"/>
              <a:t>Implement the authentication encryption using </a:t>
            </a:r>
            <a:r>
              <a:rPr lang="en-US" sz="2400" dirty="0" err="1"/>
              <a:t>javascript</a:t>
            </a:r>
            <a:r>
              <a:rPr lang="en-US" sz="2400" dirty="0"/>
              <a:t> and </a:t>
            </a:r>
            <a:r>
              <a:rPr lang="en-US" sz="2400" dirty="0" err="1"/>
              <a:t>bcrypt</a:t>
            </a:r>
            <a:r>
              <a:rPr lang="en-US" sz="2400" dirty="0"/>
              <a:t> module</a:t>
            </a:r>
          </a:p>
          <a:p>
            <a:pPr marL="342900" indent="-342900">
              <a:spcBef>
                <a:spcPts val="0"/>
              </a:spcBef>
              <a:buFont typeface="Arial" panose="020B0604020202020204" pitchFamily="34" charset="0"/>
              <a:buChar char="•"/>
            </a:pPr>
            <a:endParaRPr lang="en-US" sz="2400" dirty="0"/>
          </a:p>
          <a:p>
            <a:pPr marL="342900" indent="-342900">
              <a:spcBef>
                <a:spcPts val="0"/>
              </a:spcBef>
              <a:buFont typeface="Arial" panose="020B0604020202020204" pitchFamily="34" charset="0"/>
              <a:buChar char="•"/>
            </a:pPr>
            <a:r>
              <a:rPr lang="en-US" sz="2400" b="1" spc="300" dirty="0"/>
              <a:t>Vasileios Samaras</a:t>
            </a:r>
          </a:p>
          <a:p>
            <a:pPr marL="342900" indent="-342900">
              <a:spcBef>
                <a:spcPts val="0"/>
              </a:spcBef>
              <a:buFont typeface="Arial" panose="020B0604020202020204" pitchFamily="34" charset="0"/>
              <a:buChar char="•"/>
            </a:pPr>
            <a:r>
              <a:rPr lang="en-US" sz="2400" dirty="0"/>
              <a:t>Implementation of the </a:t>
            </a:r>
            <a:r>
              <a:rPr lang="en-US" sz="2400" dirty="0" err="1"/>
              <a:t>the</a:t>
            </a:r>
            <a:r>
              <a:rPr lang="en-US" sz="2400" dirty="0"/>
              <a:t> Learn, Quiz, and Systems content using  Html/</a:t>
            </a:r>
            <a:r>
              <a:rPr lang="en-US" sz="2400" dirty="0" err="1"/>
              <a:t>css</a:t>
            </a:r>
            <a:r>
              <a:rPr lang="en-US" sz="2400" dirty="0"/>
              <a:t> and </a:t>
            </a:r>
            <a:r>
              <a:rPr lang="en-US" sz="2400" dirty="0" err="1"/>
              <a:t>boostrap</a:t>
            </a:r>
            <a:r>
              <a:rPr lang="en-US" sz="2400" dirty="0"/>
              <a:t>.</a:t>
            </a:r>
          </a:p>
          <a:p>
            <a:pPr marL="342900" indent="-342900">
              <a:spcBef>
                <a:spcPts val="0"/>
              </a:spcBef>
              <a:buFont typeface="Arial" panose="020B0604020202020204" pitchFamily="34" charset="0"/>
              <a:buChar char="•"/>
            </a:pPr>
            <a:r>
              <a:rPr lang="en-US" sz="2400" dirty="0"/>
              <a:t>Implementation of the </a:t>
            </a:r>
            <a:r>
              <a:rPr lang="en-US" sz="2400" dirty="0" err="1"/>
              <a:t>middlewares</a:t>
            </a:r>
            <a:r>
              <a:rPr lang="en-US" sz="2400" dirty="0"/>
              <a:t> and routing using Express </a:t>
            </a:r>
          </a:p>
          <a:p>
            <a:pPr marL="342900" indent="-342900">
              <a:spcBef>
                <a:spcPts val="0"/>
              </a:spcBef>
              <a:buFont typeface="Arial" panose="020B0604020202020204" pitchFamily="34" charset="0"/>
              <a:buChar char="•"/>
            </a:pPr>
            <a:r>
              <a:rPr lang="en-US" sz="2400" dirty="0"/>
              <a:t>Implementation of the Login and Register behaviour using Express and </a:t>
            </a:r>
            <a:r>
              <a:rPr lang="en-US" sz="2400" dirty="0" err="1"/>
              <a:t>Mongodb</a:t>
            </a:r>
            <a:endParaRPr lang="en-US" sz="2400" dirty="0"/>
          </a:p>
          <a:p>
            <a:pPr marL="342900" indent="-342900">
              <a:spcBef>
                <a:spcPts val="0"/>
              </a:spcBef>
              <a:buFont typeface="Arial" panose="020B0604020202020204" pitchFamily="34" charset="0"/>
              <a:buChar char="•"/>
            </a:pPr>
            <a:endParaRPr lang="el-CY" sz="2400" b="1" spc="300" dirty="0"/>
          </a:p>
        </p:txBody>
      </p:sp>
    </p:spTree>
    <p:extLst>
      <p:ext uri="{BB962C8B-B14F-4D97-AF65-F5344CB8AC3E}">
        <p14:creationId xmlns:p14="http://schemas.microsoft.com/office/powerpoint/2010/main" val="68029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4"/>
                                        </p:tgtEl>
                                        <p:attrNameLst>
                                          <p:attrName>style.fontWeight</p:attrName>
                                        </p:attrNameLst>
                                      </p:cBhvr>
                                      <p:to>
                                        <p:strVal val="bold"/>
                                      </p:to>
                                    </p:set>
                                  </p:childTnLst>
                                </p:cTn>
                              </p:par>
                            </p:childTnLst>
                          </p:cTn>
                        </p:par>
                        <p:par>
                          <p:cTn id="7" fill="hold">
                            <p:stCondLst>
                              <p:cond delay="1475"/>
                            </p:stCondLst>
                            <p:childTnLst>
                              <p:par>
                                <p:cTn id="8" presetID="10" presetClass="entr" presetSubtype="0" fill="hold" grpId="0"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8C8519-C04A-3E43-73ED-F77726900F07}"/>
              </a:ext>
            </a:extLst>
          </p:cNvPr>
          <p:cNvSpPr txBox="1"/>
          <p:nvPr/>
        </p:nvSpPr>
        <p:spPr>
          <a:xfrm>
            <a:off x="1211140" y="443567"/>
            <a:ext cx="10104559" cy="6524863"/>
          </a:xfrm>
          <a:prstGeom prst="rect">
            <a:avLst/>
          </a:prstGeom>
          <a:noFill/>
        </p:spPr>
        <p:txBody>
          <a:bodyPr wrap="square">
            <a:spAutoFit/>
          </a:bodyPr>
          <a:lstStyle/>
          <a:p>
            <a:pPr algn="l"/>
            <a:r>
              <a:rPr lang="en-US" sz="2000" b="0"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The </a:t>
            </a:r>
            <a:r>
              <a:rPr lang="en-US" sz="1800" b="1" i="0" u="sng" strike="noStrike" baseline="0" dirty="0">
                <a:solidFill>
                  <a:srgbClr val="000000"/>
                </a:solidFill>
                <a:latin typeface="Times New Roman" panose="02020603050405020304" pitchFamily="18" charset="0"/>
              </a:rPr>
              <a:t>requirements</a:t>
            </a:r>
            <a:r>
              <a:rPr lang="en-US" sz="1800" b="0" i="0" u="none" strike="noStrike" baseline="0" dirty="0">
                <a:solidFill>
                  <a:srgbClr val="000000"/>
                </a:solidFill>
                <a:latin typeface="Times New Roman" panose="02020603050405020304" pitchFamily="18" charset="0"/>
              </a:rPr>
              <a:t> of the oral presentation are the following: </a:t>
            </a:r>
          </a:p>
          <a:p>
            <a:endParaRPr lang="en-US" sz="2000" b="0" i="0" u="none" strike="noStrike" baseline="0" dirty="0">
              <a:solidFill>
                <a:srgbClr val="000000"/>
              </a:solidFill>
              <a:latin typeface="Times New Roman" panose="02020603050405020304" pitchFamily="18" charset="0"/>
            </a:endParaRPr>
          </a:p>
          <a:p>
            <a:pPr marL="342900" indent="-342900">
              <a:buAutoNum type="arabicPeriod"/>
            </a:pPr>
            <a:r>
              <a:rPr lang="en-US" sz="1800" b="0" i="1" u="none" strike="noStrike" baseline="0" dirty="0">
                <a:solidFill>
                  <a:srgbClr val="000000"/>
                </a:solidFill>
                <a:latin typeface="Times New Roman" panose="02020603050405020304" pitchFamily="18" charset="0"/>
              </a:rPr>
              <a:t>Describe in detail Project Part #1:</a:t>
            </a: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B050"/>
                </a:solidFill>
                <a:latin typeface="Times New Roman" panose="02020603050405020304" pitchFamily="18" charset="0"/>
              </a:rPr>
              <a:t>introduce the idea and compare it with existing solutions</a:t>
            </a:r>
            <a:r>
              <a:rPr lang="en-US" sz="1800" b="0" i="0" u="none" strike="noStrike" baseline="0" dirty="0">
                <a:solidFill>
                  <a:srgbClr val="000000"/>
                </a:solidFill>
                <a:latin typeface="Times New Roman" panose="02020603050405020304" pitchFamily="18" charset="0"/>
              </a:rPr>
              <a:t>, [ok]</a:t>
            </a:r>
          </a:p>
          <a:p>
            <a:r>
              <a:rPr lang="en-US" sz="1800" b="0" i="0" u="none" strike="noStrike" baseline="0" dirty="0">
                <a:solidFill>
                  <a:schemeClr val="accent1">
                    <a:lumMod val="75000"/>
                  </a:schemeClr>
                </a:solidFill>
                <a:latin typeface="Times New Roman" panose="02020603050405020304" pitchFamily="18" charset="0"/>
              </a:rPr>
              <a:t>introduce the methodology used to discuss and collect data from potential users.</a:t>
            </a:r>
          </a:p>
          <a:p>
            <a:r>
              <a:rPr lang="en-US" sz="1800" b="0" i="0" u="none" strike="noStrike" baseline="0" dirty="0">
                <a:solidFill>
                  <a:srgbClr val="0070C0"/>
                </a:solidFill>
                <a:latin typeface="Times New Roman" panose="02020603050405020304" pitchFamily="18" charset="0"/>
              </a:rPr>
              <a:t>Decide the basics of your system design. </a:t>
            </a:r>
            <a:r>
              <a:rPr lang="en-US" sz="1800" b="0" i="0" u="none" strike="noStrike" baseline="0" dirty="0">
                <a:solidFill>
                  <a:srgbClr val="7030A0"/>
                </a:solidFill>
                <a:latin typeface="Times New Roman" panose="02020603050405020304" pitchFamily="18" charset="0"/>
              </a:rPr>
              <a:t>Describe the User Requirements Specifications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FF0000"/>
                </a:solidFill>
                <a:latin typeface="Times New Roman" panose="02020603050405020304" pitchFamily="18" charset="0"/>
              </a:rPr>
              <a:t>Introduce the Prototype Design.</a:t>
            </a:r>
          </a:p>
          <a:p>
            <a:r>
              <a:rPr lang="en-US" sz="1800" b="0" i="0" u="none" strike="noStrike" baseline="0" dirty="0">
                <a:solidFill>
                  <a:srgbClr val="000000"/>
                </a:solidFill>
                <a:latin typeface="Times New Roman" panose="02020603050405020304" pitchFamily="18" charset="0"/>
              </a:rPr>
              <a:t>Introduce the evaluation of your prototype designs. </a:t>
            </a:r>
          </a:p>
          <a:p>
            <a:pPr marL="342900" indent="-342900">
              <a:buAutoNum type="arabicPeriod"/>
            </a:pPr>
            <a:endParaRPr lang="en-US"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2. </a:t>
            </a:r>
            <a:r>
              <a:rPr lang="en-US" sz="1800" b="0" i="1" u="none" strike="noStrike" baseline="0" dirty="0">
                <a:solidFill>
                  <a:srgbClr val="000000"/>
                </a:solidFill>
                <a:latin typeface="Times New Roman" panose="02020603050405020304" pitchFamily="18" charset="0"/>
              </a:rPr>
              <a:t>Describe in detail Project Part #2: </a:t>
            </a:r>
            <a:r>
              <a:rPr lang="en-US" sz="1800" b="0" i="0" u="none" strike="noStrike" baseline="0" dirty="0">
                <a:solidFill>
                  <a:srgbClr val="000000"/>
                </a:solidFill>
                <a:latin typeface="Times New Roman" panose="02020603050405020304" pitchFamily="18" charset="0"/>
              </a:rPr>
              <a:t>Describe the web system (main “screens”) and its functionality. Discuss your implementation as well as the technologies and methodologies used during the implementation. Discuss the evaluation and experiences. </a:t>
            </a:r>
          </a:p>
          <a:p>
            <a:pPr marL="342900" indent="-342900">
              <a:buAutoNum type="arabicPeriod"/>
            </a:pPr>
            <a:endParaRPr lang="en-US" sz="1800" b="0" i="0" u="none" strike="noStrike" baseline="0" dirty="0">
              <a:solidFill>
                <a:srgbClr val="000000"/>
              </a:solidFill>
              <a:latin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3. Add a slide having a clear analysis of the parts of the work done by each member of the group (valid only in case of a group project)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4. Show and explain a promotional video (recommended, but optional)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5. Demonstrate your system. </a:t>
            </a:r>
          </a:p>
          <a:p>
            <a:pPr marL="342900" indent="-342900">
              <a:buAutoNum type="arabicPeriod"/>
            </a:pP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7601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A35E32C-2B0C-C3D6-1245-BA08B04133AB}"/>
              </a:ext>
            </a:extLst>
          </p:cNvPr>
          <p:cNvSpPr>
            <a:spLocks noGrp="1"/>
          </p:cNvSpPr>
          <p:nvPr>
            <p:ph type="title"/>
          </p:nvPr>
        </p:nvSpPr>
        <p:spPr>
          <a:xfrm>
            <a:off x="718157" y="87184"/>
            <a:ext cx="10058400" cy="1609344"/>
          </a:xfrm>
        </p:spPr>
        <p:txBody>
          <a:bodyPr/>
          <a:lstStyle/>
          <a:p>
            <a:r>
              <a:rPr lang="en-US" dirty="0"/>
              <a:t>The idea</a:t>
            </a:r>
            <a:endParaRPr lang="el-CY" dirty="0"/>
          </a:p>
        </p:txBody>
      </p:sp>
      <p:sp>
        <p:nvSpPr>
          <p:cNvPr id="3" name="Θέση περιεχομένου 2">
            <a:extLst>
              <a:ext uri="{FF2B5EF4-FFF2-40B4-BE49-F238E27FC236}">
                <a16:creationId xmlns:a16="http://schemas.microsoft.com/office/drawing/2014/main" id="{398E53B0-FDCE-0BA7-698A-21833387AC53}"/>
              </a:ext>
            </a:extLst>
          </p:cNvPr>
          <p:cNvSpPr>
            <a:spLocks noGrp="1"/>
          </p:cNvSpPr>
          <p:nvPr>
            <p:ph idx="1"/>
          </p:nvPr>
        </p:nvSpPr>
        <p:spPr>
          <a:xfrm>
            <a:off x="3234837" y="1324150"/>
            <a:ext cx="7010283" cy="1114161"/>
          </a:xfrm>
        </p:spPr>
        <p:txBody>
          <a:bodyPr/>
          <a:lstStyle/>
          <a:p>
            <a:pPr marL="0" indent="0">
              <a:buNone/>
            </a:pPr>
            <a:r>
              <a:rPr lang="en-US" dirty="0"/>
              <a:t>“ Learn Automotive Engineering </a:t>
            </a:r>
            <a:r>
              <a:rPr lang="en-US" b="1" dirty="0">
                <a:latin typeface="Aka-AcidGR-Muli" panose="02000603000000000000" pitchFamily="2" charset="-95"/>
              </a:rPr>
              <a:t>TheMech</a:t>
            </a:r>
            <a:r>
              <a:rPr lang="en-US" dirty="0"/>
              <a:t> way!’’</a:t>
            </a:r>
          </a:p>
          <a:p>
            <a:r>
              <a:rPr lang="en-US" dirty="0"/>
              <a:t>What if we could have a concise interactive tool to simplify the learning process of a complex mechanism?</a:t>
            </a:r>
          </a:p>
        </p:txBody>
      </p:sp>
      <p:pic>
        <p:nvPicPr>
          <p:cNvPr id="7" name="Εικόνα 6">
            <a:extLst>
              <a:ext uri="{FF2B5EF4-FFF2-40B4-BE49-F238E27FC236}">
                <a16:creationId xmlns:a16="http://schemas.microsoft.com/office/drawing/2014/main" id="{6403DDF7-2B59-BFE2-2800-EE73BC87125E}"/>
              </a:ext>
            </a:extLst>
          </p:cNvPr>
          <p:cNvPicPr>
            <a:picLocks noChangeAspect="1"/>
          </p:cNvPicPr>
          <p:nvPr/>
        </p:nvPicPr>
        <p:blipFill>
          <a:blip r:embed="rId2"/>
          <a:stretch>
            <a:fillRect/>
          </a:stretch>
        </p:blipFill>
        <p:spPr>
          <a:xfrm>
            <a:off x="3234837" y="534274"/>
            <a:ext cx="8096250" cy="790575"/>
          </a:xfrm>
          <a:prstGeom prst="rect">
            <a:avLst/>
          </a:prstGeom>
        </p:spPr>
      </p:pic>
      <p:graphicFrame>
        <p:nvGraphicFramePr>
          <p:cNvPr id="13" name="TextBox 10">
            <a:extLst>
              <a:ext uri="{FF2B5EF4-FFF2-40B4-BE49-F238E27FC236}">
                <a16:creationId xmlns:a16="http://schemas.microsoft.com/office/drawing/2014/main" id="{EBE8D15D-FB6A-6B3D-1B2D-D5D7F34D1FCC}"/>
              </a:ext>
            </a:extLst>
          </p:cNvPr>
          <p:cNvGraphicFramePr/>
          <p:nvPr>
            <p:extLst>
              <p:ext uri="{D42A27DB-BD31-4B8C-83A1-F6EECF244321}">
                <p14:modId xmlns:p14="http://schemas.microsoft.com/office/powerpoint/2010/main" val="2999012838"/>
              </p:ext>
            </p:extLst>
          </p:nvPr>
        </p:nvGraphicFramePr>
        <p:xfrm>
          <a:off x="411016" y="2326379"/>
          <a:ext cx="11369967" cy="4083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53017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graphicEl>
                                              <a:dgm id="{C79813D4-8B53-4A18-A930-D9D7EFA3F73F}"/>
                                            </p:graphicEl>
                                          </p:spTgt>
                                        </p:tgtEl>
                                        <p:attrNameLst>
                                          <p:attrName>style.visibility</p:attrName>
                                        </p:attrNameLst>
                                      </p:cBhvr>
                                      <p:to>
                                        <p:strVal val="visible"/>
                                      </p:to>
                                    </p:set>
                                    <p:animEffect transition="in" filter="fade">
                                      <p:cBhvr>
                                        <p:cTn id="22" dur="1000"/>
                                        <p:tgtEl>
                                          <p:spTgt spid="13">
                                            <p:graphicEl>
                                              <a:dgm id="{C79813D4-8B53-4A18-A930-D9D7EFA3F73F}"/>
                                            </p:graphicEl>
                                          </p:spTgt>
                                        </p:tgtEl>
                                      </p:cBhvr>
                                    </p:animEffect>
                                    <p:anim calcmode="lin" valueType="num">
                                      <p:cBhvr>
                                        <p:cTn id="23" dur="1000" fill="hold"/>
                                        <p:tgtEl>
                                          <p:spTgt spid="13">
                                            <p:graphicEl>
                                              <a:dgm id="{C79813D4-8B53-4A18-A930-D9D7EFA3F73F}"/>
                                            </p:graphicEl>
                                          </p:spTgt>
                                        </p:tgtEl>
                                        <p:attrNameLst>
                                          <p:attrName>ppt_x</p:attrName>
                                        </p:attrNameLst>
                                      </p:cBhvr>
                                      <p:tavLst>
                                        <p:tav tm="0">
                                          <p:val>
                                            <p:strVal val="#ppt_x"/>
                                          </p:val>
                                        </p:tav>
                                        <p:tav tm="100000">
                                          <p:val>
                                            <p:strVal val="#ppt_x"/>
                                          </p:val>
                                        </p:tav>
                                      </p:tavLst>
                                    </p:anim>
                                    <p:anim calcmode="lin" valueType="num">
                                      <p:cBhvr>
                                        <p:cTn id="24" dur="1000" fill="hold"/>
                                        <p:tgtEl>
                                          <p:spTgt spid="13">
                                            <p:graphicEl>
                                              <a:dgm id="{C79813D4-8B53-4A18-A930-D9D7EFA3F73F}"/>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graphicEl>
                                              <a:dgm id="{75CC9091-ADEE-493A-BE22-7C35E74B4E62}"/>
                                            </p:graphicEl>
                                          </p:spTgt>
                                        </p:tgtEl>
                                        <p:attrNameLst>
                                          <p:attrName>style.visibility</p:attrName>
                                        </p:attrNameLst>
                                      </p:cBhvr>
                                      <p:to>
                                        <p:strVal val="visible"/>
                                      </p:to>
                                    </p:set>
                                    <p:animEffect transition="in" filter="fade">
                                      <p:cBhvr>
                                        <p:cTn id="27" dur="1000"/>
                                        <p:tgtEl>
                                          <p:spTgt spid="13">
                                            <p:graphicEl>
                                              <a:dgm id="{75CC9091-ADEE-493A-BE22-7C35E74B4E62}"/>
                                            </p:graphicEl>
                                          </p:spTgt>
                                        </p:tgtEl>
                                      </p:cBhvr>
                                    </p:animEffect>
                                    <p:anim calcmode="lin" valueType="num">
                                      <p:cBhvr>
                                        <p:cTn id="28" dur="1000" fill="hold"/>
                                        <p:tgtEl>
                                          <p:spTgt spid="13">
                                            <p:graphicEl>
                                              <a:dgm id="{75CC9091-ADEE-493A-BE22-7C35E74B4E62}"/>
                                            </p:graphicEl>
                                          </p:spTgt>
                                        </p:tgtEl>
                                        <p:attrNameLst>
                                          <p:attrName>ppt_x</p:attrName>
                                        </p:attrNameLst>
                                      </p:cBhvr>
                                      <p:tavLst>
                                        <p:tav tm="0">
                                          <p:val>
                                            <p:strVal val="#ppt_x"/>
                                          </p:val>
                                        </p:tav>
                                        <p:tav tm="100000">
                                          <p:val>
                                            <p:strVal val="#ppt_x"/>
                                          </p:val>
                                        </p:tav>
                                      </p:tavLst>
                                    </p:anim>
                                    <p:anim calcmode="lin" valueType="num">
                                      <p:cBhvr>
                                        <p:cTn id="29" dur="1000" fill="hold"/>
                                        <p:tgtEl>
                                          <p:spTgt spid="13">
                                            <p:graphicEl>
                                              <a:dgm id="{75CC9091-ADEE-493A-BE22-7C35E74B4E62}"/>
                                            </p:graphic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13">
                                            <p:graphicEl>
                                              <a:dgm id="{9062DBB2-A65E-4FDF-951A-73E1DC074447}"/>
                                            </p:graphicEl>
                                          </p:spTgt>
                                        </p:tgtEl>
                                        <p:attrNameLst>
                                          <p:attrName>style.visibility</p:attrName>
                                        </p:attrNameLst>
                                      </p:cBhvr>
                                      <p:to>
                                        <p:strVal val="visible"/>
                                      </p:to>
                                    </p:set>
                                    <p:animEffect transition="in" filter="fade">
                                      <p:cBhvr>
                                        <p:cTn id="33" dur="1000"/>
                                        <p:tgtEl>
                                          <p:spTgt spid="13">
                                            <p:graphicEl>
                                              <a:dgm id="{9062DBB2-A65E-4FDF-951A-73E1DC074447}"/>
                                            </p:graphicEl>
                                          </p:spTgt>
                                        </p:tgtEl>
                                      </p:cBhvr>
                                    </p:animEffect>
                                    <p:anim calcmode="lin" valueType="num">
                                      <p:cBhvr>
                                        <p:cTn id="34" dur="1000" fill="hold"/>
                                        <p:tgtEl>
                                          <p:spTgt spid="13">
                                            <p:graphicEl>
                                              <a:dgm id="{9062DBB2-A65E-4FDF-951A-73E1DC074447}"/>
                                            </p:graphicEl>
                                          </p:spTgt>
                                        </p:tgtEl>
                                        <p:attrNameLst>
                                          <p:attrName>ppt_x</p:attrName>
                                        </p:attrNameLst>
                                      </p:cBhvr>
                                      <p:tavLst>
                                        <p:tav tm="0">
                                          <p:val>
                                            <p:strVal val="#ppt_x"/>
                                          </p:val>
                                        </p:tav>
                                        <p:tav tm="100000">
                                          <p:val>
                                            <p:strVal val="#ppt_x"/>
                                          </p:val>
                                        </p:tav>
                                      </p:tavLst>
                                    </p:anim>
                                    <p:anim calcmode="lin" valueType="num">
                                      <p:cBhvr>
                                        <p:cTn id="35" dur="1000" fill="hold"/>
                                        <p:tgtEl>
                                          <p:spTgt spid="13">
                                            <p:graphicEl>
                                              <a:dgm id="{9062DBB2-A65E-4FDF-951A-73E1DC074447}"/>
                                            </p:graphic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3">
                                            <p:graphicEl>
                                              <a:dgm id="{110F8070-9C60-4936-A1A0-6219B9C43EDB}"/>
                                            </p:graphicEl>
                                          </p:spTgt>
                                        </p:tgtEl>
                                        <p:attrNameLst>
                                          <p:attrName>style.visibility</p:attrName>
                                        </p:attrNameLst>
                                      </p:cBhvr>
                                      <p:to>
                                        <p:strVal val="visible"/>
                                      </p:to>
                                    </p:set>
                                    <p:animEffect transition="in" filter="fade">
                                      <p:cBhvr>
                                        <p:cTn id="40" dur="1000"/>
                                        <p:tgtEl>
                                          <p:spTgt spid="13">
                                            <p:graphicEl>
                                              <a:dgm id="{110F8070-9C60-4936-A1A0-6219B9C43EDB}"/>
                                            </p:graphicEl>
                                          </p:spTgt>
                                        </p:tgtEl>
                                      </p:cBhvr>
                                    </p:animEffect>
                                    <p:anim calcmode="lin" valueType="num">
                                      <p:cBhvr>
                                        <p:cTn id="41" dur="1000" fill="hold"/>
                                        <p:tgtEl>
                                          <p:spTgt spid="13">
                                            <p:graphicEl>
                                              <a:dgm id="{110F8070-9C60-4936-A1A0-6219B9C43EDB}"/>
                                            </p:graphicEl>
                                          </p:spTgt>
                                        </p:tgtEl>
                                        <p:attrNameLst>
                                          <p:attrName>ppt_x</p:attrName>
                                        </p:attrNameLst>
                                      </p:cBhvr>
                                      <p:tavLst>
                                        <p:tav tm="0">
                                          <p:val>
                                            <p:strVal val="#ppt_x"/>
                                          </p:val>
                                        </p:tav>
                                        <p:tav tm="100000">
                                          <p:val>
                                            <p:strVal val="#ppt_x"/>
                                          </p:val>
                                        </p:tav>
                                      </p:tavLst>
                                    </p:anim>
                                    <p:anim calcmode="lin" valueType="num">
                                      <p:cBhvr>
                                        <p:cTn id="42" dur="1000" fill="hold"/>
                                        <p:tgtEl>
                                          <p:spTgt spid="13">
                                            <p:graphicEl>
                                              <a:dgm id="{110F8070-9C60-4936-A1A0-6219B9C43ED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graphicEl>
                                              <a:dgm id="{480A22CD-FD2D-4FCE-893D-9F315B4492DC}"/>
                                            </p:graphicEl>
                                          </p:spTgt>
                                        </p:tgtEl>
                                        <p:attrNameLst>
                                          <p:attrName>style.visibility</p:attrName>
                                        </p:attrNameLst>
                                      </p:cBhvr>
                                      <p:to>
                                        <p:strVal val="visible"/>
                                      </p:to>
                                    </p:set>
                                    <p:animEffect transition="in" filter="fade">
                                      <p:cBhvr>
                                        <p:cTn id="45" dur="1000"/>
                                        <p:tgtEl>
                                          <p:spTgt spid="13">
                                            <p:graphicEl>
                                              <a:dgm id="{480A22CD-FD2D-4FCE-893D-9F315B4492DC}"/>
                                            </p:graphicEl>
                                          </p:spTgt>
                                        </p:tgtEl>
                                      </p:cBhvr>
                                    </p:animEffect>
                                    <p:anim calcmode="lin" valueType="num">
                                      <p:cBhvr>
                                        <p:cTn id="46" dur="1000" fill="hold"/>
                                        <p:tgtEl>
                                          <p:spTgt spid="13">
                                            <p:graphicEl>
                                              <a:dgm id="{480A22CD-FD2D-4FCE-893D-9F315B4492DC}"/>
                                            </p:graphicEl>
                                          </p:spTgt>
                                        </p:tgtEl>
                                        <p:attrNameLst>
                                          <p:attrName>ppt_x</p:attrName>
                                        </p:attrNameLst>
                                      </p:cBhvr>
                                      <p:tavLst>
                                        <p:tav tm="0">
                                          <p:val>
                                            <p:strVal val="#ppt_x"/>
                                          </p:val>
                                        </p:tav>
                                        <p:tav tm="100000">
                                          <p:val>
                                            <p:strVal val="#ppt_x"/>
                                          </p:val>
                                        </p:tav>
                                      </p:tavLst>
                                    </p:anim>
                                    <p:anim calcmode="lin" valueType="num">
                                      <p:cBhvr>
                                        <p:cTn id="47" dur="1000" fill="hold"/>
                                        <p:tgtEl>
                                          <p:spTgt spid="13">
                                            <p:graphicEl>
                                              <a:dgm id="{480A22CD-FD2D-4FCE-893D-9F315B4492DC}"/>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13">
                                            <p:graphicEl>
                                              <a:dgm id="{B72E26C9-99A7-4172-AFF1-6FF07924D5E9}"/>
                                            </p:graphicEl>
                                          </p:spTgt>
                                        </p:tgtEl>
                                        <p:attrNameLst>
                                          <p:attrName>style.visibility</p:attrName>
                                        </p:attrNameLst>
                                      </p:cBhvr>
                                      <p:to>
                                        <p:strVal val="visible"/>
                                      </p:to>
                                    </p:set>
                                    <p:animEffect transition="in" filter="fade">
                                      <p:cBhvr>
                                        <p:cTn id="51" dur="1000"/>
                                        <p:tgtEl>
                                          <p:spTgt spid="13">
                                            <p:graphicEl>
                                              <a:dgm id="{B72E26C9-99A7-4172-AFF1-6FF07924D5E9}"/>
                                            </p:graphicEl>
                                          </p:spTgt>
                                        </p:tgtEl>
                                      </p:cBhvr>
                                    </p:animEffect>
                                    <p:anim calcmode="lin" valueType="num">
                                      <p:cBhvr>
                                        <p:cTn id="52" dur="1000" fill="hold"/>
                                        <p:tgtEl>
                                          <p:spTgt spid="13">
                                            <p:graphicEl>
                                              <a:dgm id="{B72E26C9-99A7-4172-AFF1-6FF07924D5E9}"/>
                                            </p:graphicEl>
                                          </p:spTgt>
                                        </p:tgtEl>
                                        <p:attrNameLst>
                                          <p:attrName>ppt_x</p:attrName>
                                        </p:attrNameLst>
                                      </p:cBhvr>
                                      <p:tavLst>
                                        <p:tav tm="0">
                                          <p:val>
                                            <p:strVal val="#ppt_x"/>
                                          </p:val>
                                        </p:tav>
                                        <p:tav tm="100000">
                                          <p:val>
                                            <p:strVal val="#ppt_x"/>
                                          </p:val>
                                        </p:tav>
                                      </p:tavLst>
                                    </p:anim>
                                    <p:anim calcmode="lin" valueType="num">
                                      <p:cBhvr>
                                        <p:cTn id="53" dur="1000" fill="hold"/>
                                        <p:tgtEl>
                                          <p:spTgt spid="13">
                                            <p:graphicEl>
                                              <a:dgm id="{B72E26C9-99A7-4172-AFF1-6FF07924D5E9}"/>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3">
                                            <p:graphicEl>
                                              <a:dgm id="{8BCA8A82-CC1E-44F2-9E36-7C55BD70EE21}"/>
                                            </p:graphicEl>
                                          </p:spTgt>
                                        </p:tgtEl>
                                        <p:attrNameLst>
                                          <p:attrName>style.visibility</p:attrName>
                                        </p:attrNameLst>
                                      </p:cBhvr>
                                      <p:to>
                                        <p:strVal val="visible"/>
                                      </p:to>
                                    </p:set>
                                    <p:animEffect transition="in" filter="fade">
                                      <p:cBhvr>
                                        <p:cTn id="58" dur="1000"/>
                                        <p:tgtEl>
                                          <p:spTgt spid="13">
                                            <p:graphicEl>
                                              <a:dgm id="{8BCA8A82-CC1E-44F2-9E36-7C55BD70EE21}"/>
                                            </p:graphicEl>
                                          </p:spTgt>
                                        </p:tgtEl>
                                      </p:cBhvr>
                                    </p:animEffect>
                                    <p:anim calcmode="lin" valueType="num">
                                      <p:cBhvr>
                                        <p:cTn id="59" dur="1000" fill="hold"/>
                                        <p:tgtEl>
                                          <p:spTgt spid="13">
                                            <p:graphicEl>
                                              <a:dgm id="{8BCA8A82-CC1E-44F2-9E36-7C55BD70EE21}"/>
                                            </p:graphicEl>
                                          </p:spTgt>
                                        </p:tgtEl>
                                        <p:attrNameLst>
                                          <p:attrName>ppt_x</p:attrName>
                                        </p:attrNameLst>
                                      </p:cBhvr>
                                      <p:tavLst>
                                        <p:tav tm="0">
                                          <p:val>
                                            <p:strVal val="#ppt_x"/>
                                          </p:val>
                                        </p:tav>
                                        <p:tav tm="100000">
                                          <p:val>
                                            <p:strVal val="#ppt_x"/>
                                          </p:val>
                                        </p:tav>
                                      </p:tavLst>
                                    </p:anim>
                                    <p:anim calcmode="lin" valueType="num">
                                      <p:cBhvr>
                                        <p:cTn id="60" dur="1000" fill="hold"/>
                                        <p:tgtEl>
                                          <p:spTgt spid="13">
                                            <p:graphicEl>
                                              <a:dgm id="{8BCA8A82-CC1E-44F2-9E36-7C55BD70EE21}"/>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
                                            <p:graphicEl>
                                              <a:dgm id="{C15292B1-8090-4787-85E3-7FC77295325F}"/>
                                            </p:graphicEl>
                                          </p:spTgt>
                                        </p:tgtEl>
                                        <p:attrNameLst>
                                          <p:attrName>style.visibility</p:attrName>
                                        </p:attrNameLst>
                                      </p:cBhvr>
                                      <p:to>
                                        <p:strVal val="visible"/>
                                      </p:to>
                                    </p:set>
                                    <p:animEffect transition="in" filter="fade">
                                      <p:cBhvr>
                                        <p:cTn id="63" dur="1000"/>
                                        <p:tgtEl>
                                          <p:spTgt spid="13">
                                            <p:graphicEl>
                                              <a:dgm id="{C15292B1-8090-4787-85E3-7FC77295325F}"/>
                                            </p:graphicEl>
                                          </p:spTgt>
                                        </p:tgtEl>
                                      </p:cBhvr>
                                    </p:animEffect>
                                    <p:anim calcmode="lin" valueType="num">
                                      <p:cBhvr>
                                        <p:cTn id="64" dur="1000" fill="hold"/>
                                        <p:tgtEl>
                                          <p:spTgt spid="13">
                                            <p:graphicEl>
                                              <a:dgm id="{C15292B1-8090-4787-85E3-7FC77295325F}"/>
                                            </p:graphicEl>
                                          </p:spTgt>
                                        </p:tgtEl>
                                        <p:attrNameLst>
                                          <p:attrName>ppt_x</p:attrName>
                                        </p:attrNameLst>
                                      </p:cBhvr>
                                      <p:tavLst>
                                        <p:tav tm="0">
                                          <p:val>
                                            <p:strVal val="#ppt_x"/>
                                          </p:val>
                                        </p:tav>
                                        <p:tav tm="100000">
                                          <p:val>
                                            <p:strVal val="#ppt_x"/>
                                          </p:val>
                                        </p:tav>
                                      </p:tavLst>
                                    </p:anim>
                                    <p:anim calcmode="lin" valueType="num">
                                      <p:cBhvr>
                                        <p:cTn id="65" dur="1000" fill="hold"/>
                                        <p:tgtEl>
                                          <p:spTgt spid="13">
                                            <p:graphicEl>
                                              <a:dgm id="{C15292B1-8090-4787-85E3-7FC77295325F}"/>
                                            </p:graphicEl>
                                          </p:spTgt>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ntr" presetSubtype="0" fill="hold" grpId="0" nodeType="afterEffect">
                                  <p:stCondLst>
                                    <p:cond delay="0"/>
                                  </p:stCondLst>
                                  <p:childTnLst>
                                    <p:set>
                                      <p:cBhvr>
                                        <p:cTn id="68" dur="1" fill="hold">
                                          <p:stCondLst>
                                            <p:cond delay="0"/>
                                          </p:stCondLst>
                                        </p:cTn>
                                        <p:tgtEl>
                                          <p:spTgt spid="13">
                                            <p:graphicEl>
                                              <a:dgm id="{0E1CE84F-C4AD-44C5-8B21-BE91B7EEBAC8}"/>
                                            </p:graphicEl>
                                          </p:spTgt>
                                        </p:tgtEl>
                                        <p:attrNameLst>
                                          <p:attrName>style.visibility</p:attrName>
                                        </p:attrNameLst>
                                      </p:cBhvr>
                                      <p:to>
                                        <p:strVal val="visible"/>
                                      </p:to>
                                    </p:set>
                                    <p:animEffect transition="in" filter="fade">
                                      <p:cBhvr>
                                        <p:cTn id="69" dur="1000"/>
                                        <p:tgtEl>
                                          <p:spTgt spid="13">
                                            <p:graphicEl>
                                              <a:dgm id="{0E1CE84F-C4AD-44C5-8B21-BE91B7EEBAC8}"/>
                                            </p:graphicEl>
                                          </p:spTgt>
                                        </p:tgtEl>
                                      </p:cBhvr>
                                    </p:animEffect>
                                    <p:anim calcmode="lin" valueType="num">
                                      <p:cBhvr>
                                        <p:cTn id="70" dur="1000" fill="hold"/>
                                        <p:tgtEl>
                                          <p:spTgt spid="13">
                                            <p:graphicEl>
                                              <a:dgm id="{0E1CE84F-C4AD-44C5-8B21-BE91B7EEBAC8}"/>
                                            </p:graphicEl>
                                          </p:spTgt>
                                        </p:tgtEl>
                                        <p:attrNameLst>
                                          <p:attrName>ppt_x</p:attrName>
                                        </p:attrNameLst>
                                      </p:cBhvr>
                                      <p:tavLst>
                                        <p:tav tm="0">
                                          <p:val>
                                            <p:strVal val="#ppt_x"/>
                                          </p:val>
                                        </p:tav>
                                        <p:tav tm="100000">
                                          <p:val>
                                            <p:strVal val="#ppt_x"/>
                                          </p:val>
                                        </p:tav>
                                      </p:tavLst>
                                    </p:anim>
                                    <p:anim calcmode="lin" valueType="num">
                                      <p:cBhvr>
                                        <p:cTn id="71" dur="1000" fill="hold"/>
                                        <p:tgtEl>
                                          <p:spTgt spid="13">
                                            <p:graphicEl>
                                              <a:dgm id="{0E1CE84F-C4AD-44C5-8B21-BE91B7EEBAC8}"/>
                                            </p:graphic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3">
                                            <p:graphicEl>
                                              <a:dgm id="{115FE0D1-252C-4775-B016-BBD1745A4359}"/>
                                            </p:graphicEl>
                                          </p:spTgt>
                                        </p:tgtEl>
                                        <p:attrNameLst>
                                          <p:attrName>style.visibility</p:attrName>
                                        </p:attrNameLst>
                                      </p:cBhvr>
                                      <p:to>
                                        <p:strVal val="visible"/>
                                      </p:to>
                                    </p:set>
                                    <p:animEffect transition="in" filter="fade">
                                      <p:cBhvr>
                                        <p:cTn id="76" dur="1000"/>
                                        <p:tgtEl>
                                          <p:spTgt spid="13">
                                            <p:graphicEl>
                                              <a:dgm id="{115FE0D1-252C-4775-B016-BBD1745A4359}"/>
                                            </p:graphicEl>
                                          </p:spTgt>
                                        </p:tgtEl>
                                      </p:cBhvr>
                                    </p:animEffect>
                                    <p:anim calcmode="lin" valueType="num">
                                      <p:cBhvr>
                                        <p:cTn id="77" dur="1000" fill="hold"/>
                                        <p:tgtEl>
                                          <p:spTgt spid="13">
                                            <p:graphicEl>
                                              <a:dgm id="{115FE0D1-252C-4775-B016-BBD1745A4359}"/>
                                            </p:graphicEl>
                                          </p:spTgt>
                                        </p:tgtEl>
                                        <p:attrNameLst>
                                          <p:attrName>ppt_x</p:attrName>
                                        </p:attrNameLst>
                                      </p:cBhvr>
                                      <p:tavLst>
                                        <p:tav tm="0">
                                          <p:val>
                                            <p:strVal val="#ppt_x"/>
                                          </p:val>
                                        </p:tav>
                                        <p:tav tm="100000">
                                          <p:val>
                                            <p:strVal val="#ppt_x"/>
                                          </p:val>
                                        </p:tav>
                                      </p:tavLst>
                                    </p:anim>
                                    <p:anim calcmode="lin" valueType="num">
                                      <p:cBhvr>
                                        <p:cTn id="78" dur="1000" fill="hold"/>
                                        <p:tgtEl>
                                          <p:spTgt spid="13">
                                            <p:graphicEl>
                                              <a:dgm id="{115FE0D1-252C-4775-B016-BBD1745A4359}"/>
                                            </p:graphic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3">
                                            <p:graphicEl>
                                              <a:dgm id="{D459E600-5B1C-4B44-8A37-C6ED0FFA8212}"/>
                                            </p:graphicEl>
                                          </p:spTgt>
                                        </p:tgtEl>
                                        <p:attrNameLst>
                                          <p:attrName>style.visibility</p:attrName>
                                        </p:attrNameLst>
                                      </p:cBhvr>
                                      <p:to>
                                        <p:strVal val="visible"/>
                                      </p:to>
                                    </p:set>
                                    <p:animEffect transition="in" filter="fade">
                                      <p:cBhvr>
                                        <p:cTn id="81" dur="1000"/>
                                        <p:tgtEl>
                                          <p:spTgt spid="13">
                                            <p:graphicEl>
                                              <a:dgm id="{D459E600-5B1C-4B44-8A37-C6ED0FFA8212}"/>
                                            </p:graphicEl>
                                          </p:spTgt>
                                        </p:tgtEl>
                                      </p:cBhvr>
                                    </p:animEffect>
                                    <p:anim calcmode="lin" valueType="num">
                                      <p:cBhvr>
                                        <p:cTn id="82" dur="1000" fill="hold"/>
                                        <p:tgtEl>
                                          <p:spTgt spid="13">
                                            <p:graphicEl>
                                              <a:dgm id="{D459E600-5B1C-4B44-8A37-C6ED0FFA8212}"/>
                                            </p:graphicEl>
                                          </p:spTgt>
                                        </p:tgtEl>
                                        <p:attrNameLst>
                                          <p:attrName>ppt_x</p:attrName>
                                        </p:attrNameLst>
                                      </p:cBhvr>
                                      <p:tavLst>
                                        <p:tav tm="0">
                                          <p:val>
                                            <p:strVal val="#ppt_x"/>
                                          </p:val>
                                        </p:tav>
                                        <p:tav tm="100000">
                                          <p:val>
                                            <p:strVal val="#ppt_x"/>
                                          </p:val>
                                        </p:tav>
                                      </p:tavLst>
                                    </p:anim>
                                    <p:anim calcmode="lin" valueType="num">
                                      <p:cBhvr>
                                        <p:cTn id="83" dur="1000" fill="hold"/>
                                        <p:tgtEl>
                                          <p:spTgt spid="13">
                                            <p:graphicEl>
                                              <a:dgm id="{D459E600-5B1C-4B44-8A37-C6ED0FFA8212}"/>
                                            </p:graphicEl>
                                          </p:spTgt>
                                        </p:tgtEl>
                                        <p:attrNameLst>
                                          <p:attrName>ppt_y</p:attrName>
                                        </p:attrNameLst>
                                      </p:cBhvr>
                                      <p:tavLst>
                                        <p:tav tm="0">
                                          <p:val>
                                            <p:strVal val="#ppt_y+.1"/>
                                          </p:val>
                                        </p:tav>
                                        <p:tav tm="100000">
                                          <p:val>
                                            <p:strVal val="#ppt_y"/>
                                          </p:val>
                                        </p:tav>
                                      </p:tavLst>
                                    </p:anim>
                                  </p:childTnLst>
                                </p:cTn>
                              </p:par>
                            </p:childTnLst>
                          </p:cTn>
                        </p:par>
                        <p:par>
                          <p:cTn id="84" fill="hold">
                            <p:stCondLst>
                              <p:cond delay="1000"/>
                            </p:stCondLst>
                            <p:childTnLst>
                              <p:par>
                                <p:cTn id="85" presetID="42" presetClass="entr" presetSubtype="0" fill="hold" grpId="0" nodeType="afterEffect">
                                  <p:stCondLst>
                                    <p:cond delay="0"/>
                                  </p:stCondLst>
                                  <p:childTnLst>
                                    <p:set>
                                      <p:cBhvr>
                                        <p:cTn id="86" dur="1" fill="hold">
                                          <p:stCondLst>
                                            <p:cond delay="0"/>
                                          </p:stCondLst>
                                        </p:cTn>
                                        <p:tgtEl>
                                          <p:spTgt spid="13">
                                            <p:graphicEl>
                                              <a:dgm id="{BC0A33C8-D2D8-4884-B553-028BF6A871EC}"/>
                                            </p:graphicEl>
                                          </p:spTgt>
                                        </p:tgtEl>
                                        <p:attrNameLst>
                                          <p:attrName>style.visibility</p:attrName>
                                        </p:attrNameLst>
                                      </p:cBhvr>
                                      <p:to>
                                        <p:strVal val="visible"/>
                                      </p:to>
                                    </p:set>
                                    <p:animEffect transition="in" filter="fade">
                                      <p:cBhvr>
                                        <p:cTn id="87" dur="1000"/>
                                        <p:tgtEl>
                                          <p:spTgt spid="13">
                                            <p:graphicEl>
                                              <a:dgm id="{BC0A33C8-D2D8-4884-B553-028BF6A871EC}"/>
                                            </p:graphicEl>
                                          </p:spTgt>
                                        </p:tgtEl>
                                      </p:cBhvr>
                                    </p:animEffect>
                                    <p:anim calcmode="lin" valueType="num">
                                      <p:cBhvr>
                                        <p:cTn id="88" dur="1000" fill="hold"/>
                                        <p:tgtEl>
                                          <p:spTgt spid="13">
                                            <p:graphicEl>
                                              <a:dgm id="{BC0A33C8-D2D8-4884-B553-028BF6A871EC}"/>
                                            </p:graphicEl>
                                          </p:spTgt>
                                        </p:tgtEl>
                                        <p:attrNameLst>
                                          <p:attrName>ppt_x</p:attrName>
                                        </p:attrNameLst>
                                      </p:cBhvr>
                                      <p:tavLst>
                                        <p:tav tm="0">
                                          <p:val>
                                            <p:strVal val="#ppt_x"/>
                                          </p:val>
                                        </p:tav>
                                        <p:tav tm="100000">
                                          <p:val>
                                            <p:strVal val="#ppt_x"/>
                                          </p:val>
                                        </p:tav>
                                      </p:tavLst>
                                    </p:anim>
                                    <p:anim calcmode="lin" valueType="num">
                                      <p:cBhvr>
                                        <p:cTn id="89" dur="1000" fill="hold"/>
                                        <p:tgtEl>
                                          <p:spTgt spid="13">
                                            <p:graphicEl>
                                              <a:dgm id="{BC0A33C8-D2D8-4884-B553-028BF6A871E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Graphic spid="13"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A35E32C-2B0C-C3D6-1245-BA08B04133AB}"/>
              </a:ext>
            </a:extLst>
          </p:cNvPr>
          <p:cNvSpPr>
            <a:spLocks noGrp="1"/>
          </p:cNvSpPr>
          <p:nvPr>
            <p:ph type="title"/>
          </p:nvPr>
        </p:nvSpPr>
        <p:spPr>
          <a:xfrm>
            <a:off x="718157" y="87184"/>
            <a:ext cx="10058400" cy="1609344"/>
          </a:xfrm>
        </p:spPr>
        <p:txBody>
          <a:bodyPr/>
          <a:lstStyle/>
          <a:p>
            <a:r>
              <a:rPr lang="en-US" dirty="0"/>
              <a:t>	Why?</a:t>
            </a:r>
            <a:endParaRPr lang="el-CY" dirty="0"/>
          </a:p>
        </p:txBody>
      </p:sp>
      <p:sp>
        <p:nvSpPr>
          <p:cNvPr id="3" name="Θέση περιεχομένου 2">
            <a:extLst>
              <a:ext uri="{FF2B5EF4-FFF2-40B4-BE49-F238E27FC236}">
                <a16:creationId xmlns:a16="http://schemas.microsoft.com/office/drawing/2014/main" id="{398E53B0-FDCE-0BA7-698A-21833387AC53}"/>
              </a:ext>
            </a:extLst>
          </p:cNvPr>
          <p:cNvSpPr>
            <a:spLocks noGrp="1"/>
          </p:cNvSpPr>
          <p:nvPr>
            <p:ph idx="1"/>
          </p:nvPr>
        </p:nvSpPr>
        <p:spPr>
          <a:xfrm>
            <a:off x="407075" y="1315421"/>
            <a:ext cx="11473843" cy="5358755"/>
          </a:xfrm>
        </p:spPr>
        <p:txBody>
          <a:bodyPr>
            <a:normAutofit lnSpcReduction="10000"/>
          </a:bodyPr>
          <a:lstStyle/>
          <a:p>
            <a:pPr marL="0" indent="0">
              <a:buNone/>
            </a:pPr>
            <a:r>
              <a:rPr lang="en-US" dirty="0">
                <a:solidFill>
                  <a:schemeClr val="tx2">
                    <a:lumMod val="75000"/>
                  </a:schemeClr>
                </a:solidFill>
              </a:rPr>
              <a:t>			“ Learn Automotive Engineering </a:t>
            </a:r>
            <a:r>
              <a:rPr lang="en-US" b="1" dirty="0">
                <a:solidFill>
                  <a:schemeClr val="tx2">
                    <a:lumMod val="75000"/>
                  </a:schemeClr>
                </a:solidFill>
                <a:latin typeface="Aka-AcidGR-Muli" panose="02000603000000000000" pitchFamily="2" charset="-95"/>
              </a:rPr>
              <a:t>TheMech</a:t>
            </a:r>
            <a:r>
              <a:rPr lang="en-US" dirty="0">
                <a:solidFill>
                  <a:schemeClr val="tx2">
                    <a:lumMod val="75000"/>
                  </a:schemeClr>
                </a:solidFill>
              </a:rPr>
              <a:t> way!’’</a:t>
            </a:r>
          </a:p>
          <a:p>
            <a:endParaRPr lang="en-US" dirty="0"/>
          </a:p>
          <a:p>
            <a:r>
              <a:rPr lang="en-US" sz="2400" dirty="0"/>
              <a:t>Affordable and easy way to access selective educational content.</a:t>
            </a:r>
          </a:p>
          <a:p>
            <a:pPr marL="0" indent="0" algn="just">
              <a:buNone/>
            </a:pPr>
            <a:r>
              <a:rPr lang="en-US" dirty="0"/>
              <a:t>[ </a:t>
            </a:r>
            <a:r>
              <a:rPr lang="en-US" i="1" dirty="0"/>
              <a:t>Similar learning platforms are complicate for both students and teachers, and the walk-through process becomes counterproductive. The material is not combined to promote the mechanical system, and even expensive teaching material and extensive information lefts unexploited </a:t>
            </a:r>
            <a:r>
              <a:rPr lang="en-US" dirty="0"/>
              <a:t>]</a:t>
            </a:r>
          </a:p>
          <a:p>
            <a:r>
              <a:rPr lang="en-US" sz="2400" dirty="0"/>
              <a:t>Realize the system straightforwardly and avoid misconceptions with assistive interactive content.</a:t>
            </a:r>
          </a:p>
          <a:p>
            <a:pPr marL="0" indent="0" algn="just">
              <a:buNone/>
            </a:pPr>
            <a:r>
              <a:rPr lang="en-US" dirty="0"/>
              <a:t>[ </a:t>
            </a:r>
            <a:r>
              <a:rPr lang="en-US" i="1" dirty="0"/>
              <a:t>Common learning platforms structure, is limited to ordered static content with photos, videos and information that usually teenagers do not have the patience to go through and read comprehensively. Interactive points of interest (Contextual enhancements by hovering) and information layers over 3d elements are changing the game of learning and realization</a:t>
            </a:r>
            <a:r>
              <a:rPr lang="en-US" dirty="0"/>
              <a:t>]</a:t>
            </a:r>
          </a:p>
          <a:p>
            <a:r>
              <a:rPr lang="en-US" sz="2400" dirty="0"/>
              <a:t>Make the most out of productivity.</a:t>
            </a:r>
          </a:p>
          <a:p>
            <a:pPr marL="0" indent="0">
              <a:buNone/>
            </a:pPr>
            <a:r>
              <a:rPr lang="en-US" dirty="0"/>
              <a:t>[ </a:t>
            </a:r>
            <a:r>
              <a:rPr lang="en-US" i="1" dirty="0">
                <a:latin typeface="Adobe Devanagari" panose="02040503050201020203" pitchFamily="18" charset="0"/>
                <a:cs typeface="Adobe Devanagari" panose="02040503050201020203" pitchFamily="18" charset="0"/>
              </a:rPr>
              <a:t>∙ </a:t>
            </a:r>
            <a:r>
              <a:rPr lang="en-US" i="1" dirty="0"/>
              <a:t>Teachers can enhance their lesson with interactive content,					     	</a:t>
            </a:r>
            <a:r>
              <a:rPr lang="en-US" i="1" dirty="0">
                <a:latin typeface="Adobe Devanagari" panose="02040503050201020203" pitchFamily="18" charset="0"/>
                <a:cs typeface="Adobe Devanagari" panose="02040503050201020203" pitchFamily="18" charset="0"/>
              </a:rPr>
              <a:t>∙</a:t>
            </a:r>
            <a:r>
              <a:rPr lang="en-US" i="1" dirty="0"/>
              <a:t> Students can exercise and realize the system presented together with a quiz, 				</a:t>
            </a:r>
            <a:r>
              <a:rPr lang="en-US" i="1" dirty="0">
                <a:latin typeface="Adobe Devanagari" panose="02040503050201020203" pitchFamily="18" charset="0"/>
                <a:cs typeface="Adobe Devanagari" panose="02040503050201020203" pitchFamily="18" charset="0"/>
              </a:rPr>
              <a:t> ∙ </a:t>
            </a:r>
            <a:r>
              <a:rPr lang="en-US" i="1" dirty="0"/>
              <a:t>Both can attain straightforward valuable feedback metrics </a:t>
            </a:r>
            <a:r>
              <a:rPr lang="en-US" dirty="0"/>
              <a:t>]</a:t>
            </a:r>
          </a:p>
          <a:p>
            <a:endParaRPr lang="en-US" dirty="0"/>
          </a:p>
        </p:txBody>
      </p:sp>
      <p:pic>
        <p:nvPicPr>
          <p:cNvPr id="7" name="Εικόνα 6">
            <a:extLst>
              <a:ext uri="{FF2B5EF4-FFF2-40B4-BE49-F238E27FC236}">
                <a16:creationId xmlns:a16="http://schemas.microsoft.com/office/drawing/2014/main" id="{6403DDF7-2B59-BFE2-2800-EE73BC87125E}"/>
              </a:ext>
            </a:extLst>
          </p:cNvPr>
          <p:cNvPicPr>
            <a:picLocks noChangeAspect="1"/>
          </p:cNvPicPr>
          <p:nvPr/>
        </p:nvPicPr>
        <p:blipFill>
          <a:blip r:embed="rId2"/>
          <a:stretch>
            <a:fillRect/>
          </a:stretch>
        </p:blipFill>
        <p:spPr>
          <a:xfrm>
            <a:off x="3234837" y="524847"/>
            <a:ext cx="8096250" cy="790575"/>
          </a:xfrm>
          <a:prstGeom prst="rect">
            <a:avLst/>
          </a:prstGeom>
        </p:spPr>
      </p:pic>
    </p:spTree>
    <p:extLst>
      <p:ext uri="{BB962C8B-B14F-4D97-AF65-F5344CB8AC3E}">
        <p14:creationId xmlns:p14="http://schemas.microsoft.com/office/powerpoint/2010/main" val="23963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3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mph" presetSubtype="0" nodeType="clickEffect">
                                  <p:stCondLst>
                                    <p:cond delay="0"/>
                                  </p:stCondLst>
                                  <p:childTnLst>
                                    <p:set>
                                      <p:cBhvr>
                                        <p:cTn id="27" dur="indefinite"/>
                                        <p:tgtEl>
                                          <p:spTgt spid="3">
                                            <p:txEl>
                                              <p:pRg st="2" end="2"/>
                                            </p:txEl>
                                          </p:spTgt>
                                        </p:tgtEl>
                                        <p:attrNameLst>
                                          <p:attrName>style.opacity</p:attrName>
                                        </p:attrNameLst>
                                      </p:cBhvr>
                                      <p:to>
                                        <p:strVal val="0.5"/>
                                      </p:to>
                                    </p:set>
                                    <p:animEffect filter="image" prLst="opacity: 0.5">
                                      <p:cBhvr rctx="IE">
                                        <p:cTn id="28" dur="indefinite"/>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par>
                                <p:cTn id="29" presetID="9" presetClass="emph" presetSubtype="0" nodeType="withEffect">
                                  <p:stCondLst>
                                    <p:cond delay="0"/>
                                  </p:stCondLst>
                                  <p:childTnLst>
                                    <p:set>
                                      <p:cBhvr>
                                        <p:cTn id="30" dur="indefinite"/>
                                        <p:tgtEl>
                                          <p:spTgt spid="3">
                                            <p:txEl>
                                              <p:pRg st="3" end="3"/>
                                            </p:txEl>
                                          </p:spTgt>
                                        </p:tgtEl>
                                        <p:attrNameLst>
                                          <p:attrName>style.opacity</p:attrName>
                                        </p:attrNameLst>
                                      </p:cBhvr>
                                      <p:to>
                                        <p:strVal val="0.5"/>
                                      </p:to>
                                    </p:set>
                                    <p:animEffect filter="image" prLst="opacity: 0.5">
                                      <p:cBhvr rctx="IE">
                                        <p:cTn id="31" dur="indefinite"/>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childTnLst>
                          </p:cTn>
                        </p:par>
                        <p:par>
                          <p:cTn id="32" fill="hold">
                            <p:stCondLst>
                              <p:cond delay="0"/>
                            </p:stCondLst>
                            <p:childTnLst>
                              <p:par>
                                <p:cTn id="33" presetID="10"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p:cTn id="43" dur="indefinite"/>
                                        <p:tgtEl>
                                          <p:spTgt spid="3">
                                            <p:txEl>
                                              <p:pRg st="4" end="4"/>
                                            </p:txEl>
                                          </p:spTgt>
                                        </p:tgtEl>
                                        <p:attrNameLst>
                                          <p:attrName>style.opacity</p:attrName>
                                        </p:attrNameLst>
                                      </p:cBhvr>
                                      <p:to>
                                        <p:strVal val="0.5"/>
                                      </p:to>
                                    </p:set>
                                    <p:animEffect filter="image" prLst="opacity: 0.5">
                                      <p:cBhvr rctx="IE">
                                        <p:cTn id="44" dur="indefinite"/>
                                        <p:tgtEl>
                                          <p:spTgt spid="3">
                                            <p:txEl>
                                              <p:pRg st="4" end="4"/>
                                            </p:txEl>
                                          </p:spTgt>
                                        </p:tgtEl>
                                      </p:cBhvr>
                                    </p:animEffect>
                                  </p:childTnLst>
                                </p:cTn>
                              </p:par>
                              <p:par>
                                <p:cTn id="45" presetID="9" presetClass="emph" presetSubtype="0" nodeType="withEffect">
                                  <p:stCondLst>
                                    <p:cond delay="0"/>
                                  </p:stCondLst>
                                  <p:childTnLst>
                                    <p:set>
                                      <p:cBhvr>
                                        <p:cTn id="46" dur="indefinite"/>
                                        <p:tgtEl>
                                          <p:spTgt spid="3">
                                            <p:txEl>
                                              <p:pRg st="5" end="5"/>
                                            </p:txEl>
                                          </p:spTgt>
                                        </p:tgtEl>
                                        <p:attrNameLst>
                                          <p:attrName>style.opacity</p:attrName>
                                        </p:attrNameLst>
                                      </p:cBhvr>
                                      <p:to>
                                        <p:strVal val="0.5"/>
                                      </p:to>
                                    </p:set>
                                    <p:animEffect filter="image" prLst="opacity: 0.5">
                                      <p:cBhvr rctx="IE">
                                        <p:cTn id="47" dur="indefinite"/>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E467BB3-BABF-0EA6-0F87-3F4A5C8FEAF9}"/>
              </a:ext>
            </a:extLst>
          </p:cNvPr>
          <p:cNvSpPr>
            <a:spLocks noGrp="1"/>
          </p:cNvSpPr>
          <p:nvPr>
            <p:ph type="title"/>
          </p:nvPr>
        </p:nvSpPr>
        <p:spPr/>
        <p:txBody>
          <a:bodyPr>
            <a:normAutofit/>
          </a:bodyPr>
          <a:lstStyle/>
          <a:p>
            <a:r>
              <a:rPr lang="en-US" sz="4400" dirty="0"/>
              <a:t>The </a:t>
            </a:r>
            <a:r>
              <a:rPr lang="en-US" sz="3200" b="1" cap="none" dirty="0">
                <a:solidFill>
                  <a:schemeClr val="bg1">
                    <a:lumMod val="85000"/>
                  </a:schemeClr>
                </a:solidFill>
                <a:highlight>
                  <a:srgbClr val="000000"/>
                </a:highlight>
                <a:latin typeface="Aka-AcidGR-Muli" panose="02000603000000000000" pitchFamily="2" charset="-95"/>
                <a:ea typeface="+mn-ea"/>
                <a:cs typeface="+mn-cs"/>
              </a:rPr>
              <a:t>TheMech</a:t>
            </a:r>
            <a:r>
              <a:rPr lang="en-US" sz="4400" dirty="0"/>
              <a:t> learning systems technology</a:t>
            </a:r>
          </a:p>
        </p:txBody>
      </p:sp>
      <p:sp>
        <p:nvSpPr>
          <p:cNvPr id="3" name="Θέση περιεχομένου 2">
            <a:extLst>
              <a:ext uri="{FF2B5EF4-FFF2-40B4-BE49-F238E27FC236}">
                <a16:creationId xmlns:a16="http://schemas.microsoft.com/office/drawing/2014/main" id="{0C597E79-98B6-DA28-A020-D46EFEEF15F6}"/>
              </a:ext>
            </a:extLst>
          </p:cNvPr>
          <p:cNvSpPr>
            <a:spLocks noGrp="1"/>
          </p:cNvSpPr>
          <p:nvPr>
            <p:ph idx="1"/>
          </p:nvPr>
        </p:nvSpPr>
        <p:spPr/>
        <p:txBody>
          <a:bodyPr/>
          <a:lstStyle/>
          <a:p>
            <a:pPr algn="just"/>
            <a:r>
              <a:rPr lang="en-US" dirty="0"/>
              <a:t>An easier and smarter way to create customized web applications appending layers of 2D, 3D and pseudo-3D images over a basic background layer is introduced.</a:t>
            </a:r>
          </a:p>
          <a:p>
            <a:pPr algn="just"/>
            <a:r>
              <a:rPr lang="en-US" dirty="0"/>
              <a:t>Our aim is to use as little hardware resources (internet bandwidth, GPU utilization, CPU utilization) as possible while maintaining the learning levels high. </a:t>
            </a:r>
          </a:p>
          <a:p>
            <a:pPr algn="just"/>
            <a:r>
              <a:rPr lang="en-US" dirty="0"/>
              <a:t>Since, our web application will be used by mostly students, and usually students use their smartphones for accessing the internet, a lightweight system designed to be responsive and enjoyable. </a:t>
            </a:r>
          </a:p>
          <a:p>
            <a:pPr algn="just"/>
            <a:endParaRPr lang="en-US" dirty="0"/>
          </a:p>
          <a:p>
            <a:pPr marL="0" indent="0" algn="just">
              <a:buNone/>
            </a:pPr>
            <a:r>
              <a:rPr lang="en-US" dirty="0"/>
              <a:t>[ At the current stage we use 2D images for illustrating the different systems, and in the future, we will test 3D images, videos or AR and VR ]</a:t>
            </a:r>
          </a:p>
        </p:txBody>
      </p:sp>
    </p:spTree>
    <p:extLst>
      <p:ext uri="{BB962C8B-B14F-4D97-AF65-F5344CB8AC3E}">
        <p14:creationId xmlns:p14="http://schemas.microsoft.com/office/powerpoint/2010/main" val="17016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E3955-3BA8-7578-27B1-88503C9EDFCC}"/>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E9B43913-21B3-956C-3A32-6CAF8AB2F5F7}"/>
              </a:ext>
            </a:extLst>
          </p:cNvPr>
          <p:cNvSpPr txBox="1"/>
          <p:nvPr/>
        </p:nvSpPr>
        <p:spPr>
          <a:xfrm>
            <a:off x="1074656" y="1241683"/>
            <a:ext cx="8512404" cy="369332"/>
          </a:xfrm>
          <a:prstGeom prst="rect">
            <a:avLst/>
          </a:prstGeom>
          <a:noFill/>
        </p:spPr>
        <p:txBody>
          <a:bodyPr wrap="square">
            <a:spAutoFit/>
          </a:bodyPr>
          <a:lstStyle/>
          <a:p>
            <a:r>
              <a:rPr lang="en-US" dirty="0"/>
              <a:t>T</a:t>
            </a:r>
            <a:r>
              <a:rPr lang="en-US" sz="1800" dirty="0"/>
              <a:t>he methodology used to discuss and collect data from potential users.</a:t>
            </a:r>
          </a:p>
        </p:txBody>
      </p:sp>
      <p:sp>
        <p:nvSpPr>
          <p:cNvPr id="9" name="TextBox 8">
            <a:extLst>
              <a:ext uri="{FF2B5EF4-FFF2-40B4-BE49-F238E27FC236}">
                <a16:creationId xmlns:a16="http://schemas.microsoft.com/office/drawing/2014/main" id="{54CD8375-ADA8-9C00-251D-2A842E216884}"/>
              </a:ext>
            </a:extLst>
          </p:cNvPr>
          <p:cNvSpPr txBox="1"/>
          <p:nvPr/>
        </p:nvSpPr>
        <p:spPr>
          <a:xfrm>
            <a:off x="1074655" y="2138695"/>
            <a:ext cx="10454735" cy="3416320"/>
          </a:xfrm>
          <a:prstGeom prst="rect">
            <a:avLst/>
          </a:prstGeom>
          <a:noFill/>
        </p:spPr>
        <p:txBody>
          <a:bodyPr wrap="square">
            <a:spAutoFit/>
          </a:bodyPr>
          <a:lstStyle/>
          <a:p>
            <a:pPr algn="just"/>
            <a:r>
              <a:rPr lang="en-US" sz="2400" dirty="0"/>
              <a:t>The typical users of the system consist of two main categories:</a:t>
            </a:r>
          </a:p>
          <a:p>
            <a:pPr algn="just"/>
            <a:r>
              <a:rPr lang="en-US" sz="2400" dirty="0"/>
              <a:t> (</a:t>
            </a:r>
            <a:r>
              <a:rPr lang="en-US" sz="2400" dirty="0" err="1"/>
              <a:t>i</a:t>
            </a:r>
            <a:r>
              <a:rPr lang="en-US" sz="2400" dirty="0"/>
              <a:t>) Educators and (ii) Scholars. </a:t>
            </a:r>
          </a:p>
          <a:p>
            <a:pPr algn="just"/>
            <a:endParaRPr lang="en-US" sz="2400" dirty="0"/>
          </a:p>
          <a:p>
            <a:pPr marL="514350" indent="-514350" algn="just">
              <a:buFont typeface="+mj-lt"/>
              <a:buAutoNum type="romanLcPeriod"/>
            </a:pPr>
            <a:r>
              <a:rPr lang="en-US" sz="2400" dirty="0"/>
              <a:t>Educators shall use the proposed system as an assistive tool to improve the efficacy of their job.</a:t>
            </a:r>
          </a:p>
          <a:p>
            <a:pPr marL="514350" indent="-514350" algn="just">
              <a:buFont typeface="+mj-lt"/>
              <a:buAutoNum type="romanLcPeriod"/>
            </a:pPr>
            <a:r>
              <a:rPr lang="en-US" sz="2400" dirty="0"/>
              <a:t>Scholars, shall use the system as a supplementary training tool. </a:t>
            </a:r>
          </a:p>
          <a:p>
            <a:pPr algn="just"/>
            <a:endParaRPr lang="en-US" sz="2400" dirty="0"/>
          </a:p>
          <a:p>
            <a:pPr algn="just"/>
            <a:endParaRPr lang="en-US" sz="2400" dirty="0"/>
          </a:p>
          <a:p>
            <a:pPr algn="just"/>
            <a:r>
              <a:rPr lang="en-US" sz="2400" dirty="0"/>
              <a:t>A survey questionnaire carried out to evaluate these typical user profiles:</a:t>
            </a:r>
          </a:p>
        </p:txBody>
      </p:sp>
    </p:spTree>
    <p:extLst>
      <p:ext uri="{BB962C8B-B14F-4D97-AF65-F5344CB8AC3E}">
        <p14:creationId xmlns:p14="http://schemas.microsoft.com/office/powerpoint/2010/main" val="1358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Effect transition="in" filter="fade">
                                      <p:cBhvr>
                                        <p:cTn id="31"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7.png">
            <a:extLst>
              <a:ext uri="{FF2B5EF4-FFF2-40B4-BE49-F238E27FC236}">
                <a16:creationId xmlns:a16="http://schemas.microsoft.com/office/drawing/2014/main" id="{46A38CA7-A114-5394-CE8F-D2425768E5C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25000"/>
                    </a14:imgEffect>
                  </a14:imgLayer>
                </a14:imgProps>
              </a:ext>
            </a:extLst>
          </a:blip>
          <a:srcRect l="889" r="-1" b="-1"/>
          <a:stretch/>
        </p:blipFill>
        <p:spPr>
          <a:xfrm>
            <a:off x="1427669" y="803062"/>
            <a:ext cx="9336660" cy="5251874"/>
          </a:xfrm>
          <a:prstGeom prst="rect">
            <a:avLst/>
          </a:prstGeom>
        </p:spPr>
      </p:pic>
    </p:spTree>
    <p:extLst>
      <p:ext uri="{BB962C8B-B14F-4D97-AF65-F5344CB8AC3E}">
        <p14:creationId xmlns:p14="http://schemas.microsoft.com/office/powerpoint/2010/main" val="218723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8.png">
            <a:extLst>
              <a:ext uri="{FF2B5EF4-FFF2-40B4-BE49-F238E27FC236}">
                <a16:creationId xmlns:a16="http://schemas.microsoft.com/office/drawing/2014/main" id="{D5829770-7E5B-CC28-5AA4-D97E8792E489}"/>
              </a:ext>
            </a:extLst>
          </p:cNvPr>
          <p:cNvPicPr>
            <a:picLocks noChangeAspect="1"/>
          </p:cNvPicPr>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844125" y="803062"/>
            <a:ext cx="10503748" cy="5251874"/>
          </a:xfrm>
          <a:prstGeom prst="rect">
            <a:avLst/>
          </a:prstGeom>
        </p:spPr>
      </p:pic>
    </p:spTree>
    <p:extLst>
      <p:ext uri="{BB962C8B-B14F-4D97-AF65-F5344CB8AC3E}">
        <p14:creationId xmlns:p14="http://schemas.microsoft.com/office/powerpoint/2010/main" val="80415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E3955-3BA8-7578-27B1-88503C9EDFCC}"/>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E9B43913-21B3-956C-3A32-6CAF8AB2F5F7}"/>
              </a:ext>
            </a:extLst>
          </p:cNvPr>
          <p:cNvSpPr txBox="1"/>
          <p:nvPr/>
        </p:nvSpPr>
        <p:spPr>
          <a:xfrm>
            <a:off x="1074656" y="1241683"/>
            <a:ext cx="8512404" cy="369332"/>
          </a:xfrm>
          <a:prstGeom prst="rect">
            <a:avLst/>
          </a:prstGeom>
          <a:noFill/>
        </p:spPr>
        <p:txBody>
          <a:bodyPr wrap="square">
            <a:spAutoFit/>
          </a:bodyPr>
          <a:lstStyle/>
          <a:p>
            <a:r>
              <a:rPr lang="en-US" dirty="0"/>
              <a:t>T</a:t>
            </a:r>
            <a:r>
              <a:rPr lang="en-US" sz="1800" dirty="0"/>
              <a:t>he methodology used to discuss and collect data from potential users.</a:t>
            </a:r>
          </a:p>
        </p:txBody>
      </p:sp>
      <p:sp>
        <p:nvSpPr>
          <p:cNvPr id="9" name="TextBox 8">
            <a:extLst>
              <a:ext uri="{FF2B5EF4-FFF2-40B4-BE49-F238E27FC236}">
                <a16:creationId xmlns:a16="http://schemas.microsoft.com/office/drawing/2014/main" id="{54CD8375-ADA8-9C00-251D-2A842E216884}"/>
              </a:ext>
            </a:extLst>
          </p:cNvPr>
          <p:cNvSpPr txBox="1"/>
          <p:nvPr/>
        </p:nvSpPr>
        <p:spPr>
          <a:xfrm>
            <a:off x="1074656" y="1732293"/>
            <a:ext cx="10369484" cy="1200329"/>
          </a:xfrm>
          <a:prstGeom prst="rect">
            <a:avLst/>
          </a:prstGeom>
          <a:noFill/>
        </p:spPr>
        <p:txBody>
          <a:bodyPr wrap="square">
            <a:spAutoFit/>
          </a:bodyPr>
          <a:lstStyle/>
          <a:p>
            <a:pPr algn="just"/>
            <a:r>
              <a:rPr lang="en-US" sz="2400" dirty="0"/>
              <a:t>The results of our survey showed clearly that there are objective problems which make it difficult for the instructor to demonstrate the functioning of a mechanical system so as for the student to realize it. </a:t>
            </a:r>
          </a:p>
        </p:txBody>
      </p:sp>
      <p:sp>
        <p:nvSpPr>
          <p:cNvPr id="6" name="Θέση περιεχομένου 2">
            <a:extLst>
              <a:ext uri="{FF2B5EF4-FFF2-40B4-BE49-F238E27FC236}">
                <a16:creationId xmlns:a16="http://schemas.microsoft.com/office/drawing/2014/main" id="{5DEC2AC9-76A1-3677-DB45-0CED125A8140}"/>
              </a:ext>
            </a:extLst>
          </p:cNvPr>
          <p:cNvSpPr txBox="1">
            <a:spLocks/>
          </p:cNvSpPr>
          <p:nvPr/>
        </p:nvSpPr>
        <p:spPr>
          <a:xfrm>
            <a:off x="1074656" y="3049812"/>
            <a:ext cx="10112633" cy="3548541"/>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solidFill>
                  <a:srgbClr val="0070C0"/>
                </a:solidFill>
              </a:rPr>
              <a:t>The complexity of a system, demands to consequently visualize the overall assembly and simultaneously define every part.</a:t>
            </a:r>
          </a:p>
          <a:p>
            <a:endParaRPr lang="en-US" sz="2400" dirty="0"/>
          </a:p>
        </p:txBody>
      </p:sp>
      <p:pic>
        <p:nvPicPr>
          <p:cNvPr id="8" name="image2.png">
            <a:extLst>
              <a:ext uri="{FF2B5EF4-FFF2-40B4-BE49-F238E27FC236}">
                <a16:creationId xmlns:a16="http://schemas.microsoft.com/office/drawing/2014/main" id="{12D85E6F-6383-A266-53A8-71C72466B68C}"/>
              </a:ext>
            </a:extLst>
          </p:cNvPr>
          <p:cNvPicPr>
            <a:picLocks noChangeAspect="1"/>
          </p:cNvPicPr>
          <p:nvPr/>
        </p:nvPicPr>
        <p:blipFill>
          <a:blip r:embed="rId2" cstate="print"/>
          <a:stretch>
            <a:fillRect/>
          </a:stretch>
        </p:blipFill>
        <p:spPr>
          <a:xfrm>
            <a:off x="0" y="4059783"/>
            <a:ext cx="12177247" cy="2809506"/>
          </a:xfrm>
          <a:prstGeom prst="rect">
            <a:avLst/>
          </a:prstGeom>
        </p:spPr>
      </p:pic>
    </p:spTree>
    <p:extLst>
      <p:ext uri="{BB962C8B-B14F-4D97-AF65-F5344CB8AC3E}">
        <p14:creationId xmlns:p14="http://schemas.microsoft.com/office/powerpoint/2010/main" val="147314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E3955-3BA8-7578-27B1-88503C9EDFCC}"/>
              </a:ext>
            </a:extLst>
          </p:cNvPr>
          <p:cNvSpPr txBox="1"/>
          <p:nvPr/>
        </p:nvSpPr>
        <p:spPr>
          <a:xfrm>
            <a:off x="1074656" y="441870"/>
            <a:ext cx="8142402" cy="892552"/>
          </a:xfrm>
          <a:prstGeom prst="rect">
            <a:avLst/>
          </a:prstGeom>
          <a:noFill/>
        </p:spPr>
        <p:txBody>
          <a:bodyPr wrap="square">
            <a:spAutoFit/>
          </a:bodyPr>
          <a:lstStyle/>
          <a:p>
            <a:r>
              <a:rPr lang="en-US" sz="2800" dirty="0"/>
              <a:t>Project details  [Part #1]</a:t>
            </a:r>
          </a:p>
          <a:p>
            <a:pPr marL="342900" indent="-342900">
              <a:buAutoNum type="arabicPeriod"/>
            </a:pPr>
            <a:endParaRPr lang="en-US" sz="240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E9B43913-21B3-956C-3A32-6CAF8AB2F5F7}"/>
              </a:ext>
            </a:extLst>
          </p:cNvPr>
          <p:cNvSpPr txBox="1"/>
          <p:nvPr/>
        </p:nvSpPr>
        <p:spPr>
          <a:xfrm>
            <a:off x="1074656" y="1241683"/>
            <a:ext cx="8512404" cy="369332"/>
          </a:xfrm>
          <a:prstGeom prst="rect">
            <a:avLst/>
          </a:prstGeom>
          <a:noFill/>
        </p:spPr>
        <p:txBody>
          <a:bodyPr wrap="square">
            <a:spAutoFit/>
          </a:bodyPr>
          <a:lstStyle/>
          <a:p>
            <a:r>
              <a:rPr lang="en-US" dirty="0"/>
              <a:t>T</a:t>
            </a:r>
            <a:r>
              <a:rPr lang="en-US" sz="1800" dirty="0"/>
              <a:t>he methodology used to discuss and collect data from potential users.</a:t>
            </a:r>
          </a:p>
        </p:txBody>
      </p:sp>
      <p:sp>
        <p:nvSpPr>
          <p:cNvPr id="6" name="Θέση περιεχομένου 2">
            <a:extLst>
              <a:ext uri="{FF2B5EF4-FFF2-40B4-BE49-F238E27FC236}">
                <a16:creationId xmlns:a16="http://schemas.microsoft.com/office/drawing/2014/main" id="{5DEC2AC9-76A1-3677-DB45-0CED125A8140}"/>
              </a:ext>
            </a:extLst>
          </p:cNvPr>
          <p:cNvSpPr txBox="1">
            <a:spLocks/>
          </p:cNvSpPr>
          <p:nvPr/>
        </p:nvSpPr>
        <p:spPr>
          <a:xfrm>
            <a:off x="1074656" y="2410828"/>
            <a:ext cx="10112633" cy="993681"/>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solidFill>
                  <a:srgbClr val="0070C0"/>
                </a:solidFill>
              </a:rPr>
              <a:t>The limited time teaching schedule is critical for the overall understanding. </a:t>
            </a:r>
          </a:p>
        </p:txBody>
      </p:sp>
      <p:pic>
        <p:nvPicPr>
          <p:cNvPr id="8" name="image1.png">
            <a:extLst>
              <a:ext uri="{FF2B5EF4-FFF2-40B4-BE49-F238E27FC236}">
                <a16:creationId xmlns:a16="http://schemas.microsoft.com/office/drawing/2014/main" id="{08E53EB1-BC15-E60D-76DD-6CFE887183F6}"/>
              </a:ext>
            </a:extLst>
          </p:cNvPr>
          <p:cNvPicPr>
            <a:picLocks noChangeAspect="1"/>
          </p:cNvPicPr>
          <p:nvPr/>
        </p:nvPicPr>
        <p:blipFill rotWithShape="1">
          <a:blip r:embed="rId3" cstate="print"/>
          <a:srcRect l="-1" r="-5091"/>
          <a:stretch/>
        </p:blipFill>
        <p:spPr>
          <a:xfrm>
            <a:off x="0" y="3781778"/>
            <a:ext cx="12812770" cy="3087511"/>
          </a:xfrm>
          <a:prstGeom prst="rect">
            <a:avLst/>
          </a:prstGeom>
        </p:spPr>
      </p:pic>
    </p:spTree>
    <p:extLst>
      <p:ext uri="{BB962C8B-B14F-4D97-AF65-F5344CB8AC3E}">
        <p14:creationId xmlns:p14="http://schemas.microsoft.com/office/powerpoint/2010/main" val="44015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Ξυλογραφί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TM03090434[[fn=Ξυλογραφία]]</Template>
  <TotalTime>569</TotalTime>
  <Words>1447</Words>
  <Application>Microsoft Office PowerPoint</Application>
  <PresentationFormat>Ευρεία οθόνη</PresentationFormat>
  <Paragraphs>116</Paragraphs>
  <Slides>18</Slides>
  <Notes>1</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18</vt:i4>
      </vt:variant>
    </vt:vector>
  </HeadingPairs>
  <TitlesOfParts>
    <vt:vector size="28" baseType="lpstr">
      <vt:lpstr>Adobe Devanagari</vt:lpstr>
      <vt:lpstr>Aka-AcidGR-Muli</vt:lpstr>
      <vt:lpstr>Arial</vt:lpstr>
      <vt:lpstr>Calibri</vt:lpstr>
      <vt:lpstr>Cambria</vt:lpstr>
      <vt:lpstr>Rockwell</vt:lpstr>
      <vt:lpstr>Rockwell Condensed</vt:lpstr>
      <vt:lpstr>Times New Roman</vt:lpstr>
      <vt:lpstr>Wingdings</vt:lpstr>
      <vt:lpstr>Ξυλογραφία</vt:lpstr>
      <vt:lpstr>Automotive engineering Teaching tool  with  interactive assistive elements </vt:lpstr>
      <vt:lpstr>The idea</vt:lpstr>
      <vt:lpstr> Why?</vt:lpstr>
      <vt:lpstr>The TheMech learning systems technology</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engineering Teaching tool  with  interactive assistive elements </dc:title>
  <dc:creator>ΒΑΣΙΛΕΙΟΣ ΣΑΜΑΡΑΣ</dc:creator>
  <cp:lastModifiedBy>bs1gr@te.schools.ac.cy</cp:lastModifiedBy>
  <cp:revision>32</cp:revision>
  <dcterms:created xsi:type="dcterms:W3CDTF">2022-05-20T20:11:11Z</dcterms:created>
  <dcterms:modified xsi:type="dcterms:W3CDTF">2022-05-21T14:30:00Z</dcterms:modified>
</cp:coreProperties>
</file>