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Lst>
  <p:notesMasterIdLst>
    <p:notesMasterId r:id="rId37"/>
  </p:notesMasterIdLst>
  <p:handoutMasterIdLst>
    <p:handoutMasterId r:id="rId38"/>
  </p:handoutMasterIdLst>
  <p:sldIdLst>
    <p:sldId id="557" r:id="rId3"/>
    <p:sldId id="554" r:id="rId4"/>
    <p:sldId id="558" r:id="rId5"/>
    <p:sldId id="618" r:id="rId6"/>
    <p:sldId id="620" r:id="rId7"/>
    <p:sldId id="613" r:id="rId8"/>
    <p:sldId id="646" r:id="rId9"/>
    <p:sldId id="621" r:id="rId10"/>
    <p:sldId id="563" r:id="rId11"/>
    <p:sldId id="623" r:id="rId12"/>
    <p:sldId id="626" r:id="rId13"/>
    <p:sldId id="624" r:id="rId14"/>
    <p:sldId id="625" r:id="rId15"/>
    <p:sldId id="627" r:id="rId16"/>
    <p:sldId id="628" r:id="rId17"/>
    <p:sldId id="629" r:id="rId18"/>
    <p:sldId id="552" r:id="rId19"/>
    <p:sldId id="588" r:id="rId20"/>
    <p:sldId id="630" r:id="rId21"/>
    <p:sldId id="632" r:id="rId22"/>
    <p:sldId id="633" r:id="rId23"/>
    <p:sldId id="635" r:id="rId24"/>
    <p:sldId id="636" r:id="rId25"/>
    <p:sldId id="637" r:id="rId26"/>
    <p:sldId id="592" r:id="rId27"/>
    <p:sldId id="638" r:id="rId28"/>
    <p:sldId id="639" r:id="rId29"/>
    <p:sldId id="640" r:id="rId30"/>
    <p:sldId id="641" r:id="rId31"/>
    <p:sldId id="643" r:id="rId32"/>
    <p:sldId id="644" r:id="rId33"/>
    <p:sldId id="645" r:id="rId34"/>
    <p:sldId id="612" r:id="rId35"/>
    <p:sldId id="594" r:id="rId36"/>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424" userDrawn="1">
          <p15:clr>
            <a:srgbClr val="A4A3A4"/>
          </p15:clr>
        </p15:guide>
        <p15:guide id="2" pos="3816"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AA921"/>
    <a:srgbClr val="DADB40"/>
    <a:srgbClr val="D4CB43"/>
    <a:srgbClr val="CCC11D"/>
    <a:srgbClr val="E3D833"/>
    <a:srgbClr val="E5D23B"/>
    <a:srgbClr val="FCD03B"/>
    <a:srgbClr val="E0DA71"/>
    <a:srgbClr val="F7F2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B9631B5-78F2-41C9-869B-9F39066F8104}" styleName="Mittlere Formatvorlage 3 - Akz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4840" autoAdjust="0"/>
  </p:normalViewPr>
  <p:slideViewPr>
    <p:cSldViewPr snapToGrid="0">
      <p:cViewPr varScale="1">
        <p:scale>
          <a:sx n="66" d="100"/>
          <a:sy n="66" d="100"/>
        </p:scale>
        <p:origin x="-870" y="-96"/>
      </p:cViewPr>
      <p:guideLst>
        <p:guide orient="horz" pos="2424"/>
        <p:guide pos="381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3" d="100"/>
          <a:sy n="83" d="100"/>
        </p:scale>
        <p:origin x="50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FBB4D6AF-4538-4D14-8DE9-AF71902DB9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97BAAEC3-806E-48AA-9FDE-D039E69746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3E5BB2-A1FB-40DF-9345-346EDF792E25}" type="datetimeFigureOut">
              <a:rPr lang="en-US" smtClean="0"/>
              <a:t>30-Nov-21</a:t>
            </a:fld>
            <a:endParaRPr lang="en-US"/>
          </a:p>
        </p:txBody>
      </p:sp>
      <p:sp>
        <p:nvSpPr>
          <p:cNvPr id="4" name="Footer Placeholder 3">
            <a:extLst>
              <a:ext uri="{FF2B5EF4-FFF2-40B4-BE49-F238E27FC236}">
                <a16:creationId xmlns="" xmlns:a16="http://schemas.microsoft.com/office/drawing/2014/main" id="{07A88C50-3A40-43F4-BCAC-BD7231BC58E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5B365A30-5AF6-4B1A-B2A5-1297B07A67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C3579D-F889-409E-994B-C50D6D194849}" type="slidenum">
              <a:rPr lang="en-US" smtClean="0"/>
              <a:t>‹#›</a:t>
            </a:fld>
            <a:endParaRPr lang="en-US"/>
          </a:p>
        </p:txBody>
      </p:sp>
    </p:spTree>
    <p:extLst>
      <p:ext uri="{BB962C8B-B14F-4D97-AF65-F5344CB8AC3E}">
        <p14:creationId xmlns:p14="http://schemas.microsoft.com/office/powerpoint/2010/main" val="4046142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2D8BB-3CC5-4EE0-A656-05380867AB90}" type="datetimeFigureOut">
              <a:rPr lang="de-DE" smtClean="0"/>
              <a:t>30.11.2021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373C9C-8C03-421B-9024-0AFB12340F9F}" type="slidenum">
              <a:rPr lang="de-DE" smtClean="0"/>
              <a:t>‹#›</a:t>
            </a:fld>
            <a:endParaRPr lang="de-DE"/>
          </a:p>
        </p:txBody>
      </p:sp>
    </p:spTree>
    <p:extLst>
      <p:ext uri="{BB962C8B-B14F-4D97-AF65-F5344CB8AC3E}">
        <p14:creationId xmlns:p14="http://schemas.microsoft.com/office/powerpoint/2010/main" val="1457447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1</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763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Given a video of T frames, the developed model initially produces a set of deep feature representations using a </a:t>
            </a:r>
            <a:r>
              <a:rPr lang="en-US" sz="1200" b="0" i="0" u="none" strike="noStrike" kern="1200" baseline="0" dirty="0" err="1" smtClean="0">
                <a:solidFill>
                  <a:schemeClr val="tx1"/>
                </a:solidFill>
                <a:latin typeface="+mn-lt"/>
                <a:ea typeface="+mn-ea"/>
                <a:cs typeface="+mn-cs"/>
              </a:rPr>
              <a:t>pretrained</a:t>
            </a:r>
            <a:r>
              <a:rPr lang="en-US" sz="1200" b="0" i="0" u="none" strike="noStrike" kern="1200" baseline="0" dirty="0" smtClean="0">
                <a:solidFill>
                  <a:schemeClr val="tx1"/>
                </a:solidFill>
                <a:latin typeface="+mn-lt"/>
                <a:ea typeface="+mn-ea"/>
                <a:cs typeface="+mn-cs"/>
              </a:rPr>
              <a:t> CNN model. These representations form the input to the trainable part of the architecture and follow two different processing paths. </a:t>
            </a:r>
            <a:endParaRPr lang="el-GR" sz="1200" b="0" i="0" u="none" strike="noStrike" kern="1200" baseline="0" dirty="0" smtClean="0">
              <a:solidFill>
                <a:schemeClr val="tx1"/>
              </a:solidFill>
              <a:latin typeface="+mn-lt"/>
              <a:ea typeface="+mn-ea"/>
              <a:cs typeface="+mn-cs"/>
            </a:endParaRP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10</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763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One of these paths includes a global multi-head attention mechanism that aims to discover</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different </a:t>
            </a:r>
            <a:r>
              <a:rPr lang="en-US" sz="1200" b="0" i="0" u="none" strike="noStrike" kern="1200" baseline="0" dirty="0" err="1" smtClean="0">
                <a:solidFill>
                  <a:schemeClr val="tx1"/>
                </a:solidFill>
                <a:latin typeface="+mn-lt"/>
                <a:ea typeface="+mn-ea"/>
                <a:cs typeface="+mn-cs"/>
              </a:rPr>
              <a:t>modelings</a:t>
            </a:r>
            <a:r>
              <a:rPr lang="en-US" sz="1200" b="0" i="0" u="none" strike="noStrike" kern="1200" baseline="0" dirty="0" smtClean="0">
                <a:solidFill>
                  <a:schemeClr val="tx1"/>
                </a:solidFill>
                <a:latin typeface="+mn-lt"/>
                <a:ea typeface="+mn-ea"/>
                <a:cs typeface="+mn-cs"/>
              </a:rPr>
              <a:t> of the frames’ dependencies according</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to the entire frame sequence.</a:t>
            </a:r>
            <a:endParaRPr lang="el-GR" sz="1200" b="0" i="0" u="none" strike="noStrike" kern="1200" baseline="0" dirty="0" smtClean="0">
              <a:solidFill>
                <a:schemeClr val="tx1"/>
              </a:solidFill>
              <a:latin typeface="+mn-lt"/>
              <a:ea typeface="+mn-ea"/>
              <a:cs typeface="+mn-cs"/>
            </a:endParaRP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11</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763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used multi-head attention</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mechanism gets as input the set of</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feature vectors</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and forms the Query, Key and Value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matrices of the training process. In the simplest case of</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single-head attention, these matrices are fed to a triplet of</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linear layers and the produced </a:t>
            </a:r>
            <a:r>
              <a:rPr lang="en-US" sz="1200" b="0" i="0" u="none" strike="noStrike" kern="1200" baseline="0" dirty="0" err="1" smtClean="0">
                <a:solidFill>
                  <a:schemeClr val="tx1"/>
                </a:solidFill>
                <a:latin typeface="+mn-lt"/>
                <a:ea typeface="+mn-ea"/>
                <a:cs typeface="+mn-cs"/>
              </a:rPr>
              <a:t>embeddings</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that</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maintain the dimensions of Q, K, V</a:t>
            </a:r>
            <a:r>
              <a:rPr lang="el-GR" sz="1200" b="0"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 are given as input</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to the dot-product attention process, which produces the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attention values for the video frames. In</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the case of multi-head attention the different heads</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denoted by the existence of a set of H different linear layers</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associated to H dot-product attention processes</a:t>
            </a:r>
            <a:r>
              <a:rPr lang="el-GR" sz="1200" b="0"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 produce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different </a:t>
            </a:r>
            <a:r>
              <a:rPr lang="en-US" sz="1200" b="0" i="0" u="none" strike="noStrike" kern="1200" baseline="0" dirty="0" err="1" smtClean="0">
                <a:solidFill>
                  <a:schemeClr val="tx1"/>
                </a:solidFill>
                <a:latin typeface="+mn-lt"/>
                <a:ea typeface="+mn-ea"/>
                <a:cs typeface="+mn-cs"/>
              </a:rPr>
              <a:t>embeddings</a:t>
            </a:r>
            <a:r>
              <a:rPr lang="en-US" sz="1200" b="0" i="0" u="none" strike="noStrike" kern="1200" baseline="0" dirty="0" smtClean="0">
                <a:solidFill>
                  <a:schemeClr val="tx1"/>
                </a:solidFill>
                <a:latin typeface="+mn-lt"/>
                <a:ea typeface="+mn-ea"/>
                <a:cs typeface="+mn-cs"/>
              </a:rPr>
              <a:t> for the Query, Key and Value matrices</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in which the dimension</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of each representation is reduced to D/H. Each triplet</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of these </a:t>
            </a:r>
            <a:r>
              <a:rPr lang="en-US" sz="1200" b="0" i="0" u="none" strike="noStrike" kern="1200" baseline="0" dirty="0" err="1" smtClean="0">
                <a:solidFill>
                  <a:schemeClr val="tx1"/>
                </a:solidFill>
                <a:latin typeface="+mn-lt"/>
                <a:ea typeface="+mn-ea"/>
                <a:cs typeface="+mn-cs"/>
              </a:rPr>
              <a:t>embeddings</a:t>
            </a:r>
            <a:r>
              <a:rPr lang="en-US" sz="1200" b="0" i="0" u="none" strike="noStrike" kern="1200" baseline="0" dirty="0" smtClean="0">
                <a:solidFill>
                  <a:schemeClr val="tx1"/>
                </a:solidFill>
                <a:latin typeface="+mn-lt"/>
                <a:ea typeface="+mn-ea"/>
                <a:cs typeface="+mn-cs"/>
              </a:rPr>
              <a:t> (for simplicity, in this figure we depict</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the output of only the first triplet of linear layers) is then</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forwarded to a different dot-product attention process that</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computes a set of attention values. The computed sets of</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attention values for the different triplets of </a:t>
            </a:r>
            <a:r>
              <a:rPr lang="en-US" sz="1200" b="0" i="0" u="none" strike="noStrike" kern="1200" baseline="0" dirty="0" err="1" smtClean="0">
                <a:solidFill>
                  <a:schemeClr val="tx1"/>
                </a:solidFill>
                <a:latin typeface="+mn-lt"/>
                <a:ea typeface="+mn-ea"/>
                <a:cs typeface="+mn-cs"/>
              </a:rPr>
              <a:t>embeddings</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are then concatenated.</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The output of this process is fed to a linear layer that forms the final outcome of the global</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multi-head attention mechanism</a:t>
            </a:r>
            <a:r>
              <a:rPr lang="en-US" sz="1200" b="0" i="0" u="none" strike="noStrike" kern="1200" baseline="0" dirty="0" smtClean="0">
                <a:solidFill>
                  <a:schemeClr val="tx1"/>
                </a:solidFill>
                <a:latin typeface="+mn-lt"/>
                <a:ea typeface="+mn-ea"/>
                <a:cs typeface="+mn-cs"/>
              </a:rPr>
              <a:t>.</a:t>
            </a:r>
            <a:endParaRPr lang="de-DE" dirty="0"/>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12</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763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Regarding the dot-product attention, we enhance this process by incorporating knowledge about each frame’s position in the frame sequence. For this, we use a component that encodes the absolute position of the frames using sine and cosine functions of different frequencies (</a:t>
            </a:r>
            <a:r>
              <a:rPr lang="en-US" sz="1200" b="0" i="0" u="none" strike="noStrike" kern="1200" baseline="0" dirty="0" err="1" smtClean="0">
                <a:solidFill>
                  <a:schemeClr val="tx1"/>
                </a:solidFill>
                <a:latin typeface="+mn-lt"/>
                <a:ea typeface="+mn-ea"/>
                <a:cs typeface="+mn-cs"/>
              </a:rPr>
              <a:t>pos</a:t>
            </a:r>
            <a:r>
              <a:rPr lang="en-US" sz="1200" b="0" i="0" u="none" strike="noStrike" kern="1200" baseline="0" dirty="0" smtClean="0">
                <a:solidFill>
                  <a:schemeClr val="tx1"/>
                </a:solidFill>
                <a:latin typeface="+mn-lt"/>
                <a:ea typeface="+mn-ea"/>
                <a:cs typeface="+mn-cs"/>
              </a:rPr>
              <a:t> is the position and </a:t>
            </a:r>
            <a:r>
              <a:rPr lang="en-US" sz="1200" b="0" i="0" u="none" strike="noStrike" kern="1200" baseline="0" dirty="0" err="1" smtClean="0">
                <a:solidFill>
                  <a:schemeClr val="tx1"/>
                </a:solidFill>
                <a:latin typeface="+mn-lt"/>
                <a:ea typeface="+mn-ea"/>
                <a:cs typeface="+mn-cs"/>
              </a:rPr>
              <a:t>i</a:t>
            </a:r>
            <a:r>
              <a:rPr lang="en-US" sz="1200" b="0" i="0" u="none" strike="noStrike" kern="1200" baseline="0" dirty="0" smtClean="0">
                <a:solidFill>
                  <a:schemeClr val="tx1"/>
                </a:solidFill>
                <a:latin typeface="+mn-lt"/>
                <a:ea typeface="+mn-ea"/>
                <a:cs typeface="+mn-cs"/>
              </a:rPr>
              <a:t> is the index of each frame in the frame sequence). So, given the video of T frames that are represented by D-sized feature vectors, we compute a positional encoding matrix of size T×T. The encoded information of this T × T matrix is incorporated into the dot-product attention by being added to the output of a matrix multiplication that involves the Query and the (transposed) Key matrices</a:t>
            </a:r>
            <a:r>
              <a:rPr lang="en-US" sz="1200" b="0" i="0" u="none" strike="noStrike" kern="1200" baseline="0" dirty="0" smtClean="0">
                <a:solidFill>
                  <a:schemeClr val="tx1"/>
                </a:solidFill>
                <a:latin typeface="+mn-lt"/>
                <a:ea typeface="+mn-ea"/>
                <a:cs typeface="+mn-cs"/>
              </a:rPr>
              <a:t>.</a:t>
            </a:r>
            <a:endParaRPr lang="en-US" sz="1200" b="0" i="0" u="none" strike="noStrike" kern="1200" baseline="0" dirty="0" smtClean="0">
              <a:solidFill>
                <a:schemeClr val="tx1"/>
              </a:solidFill>
              <a:latin typeface="+mn-lt"/>
              <a:ea typeface="+mn-ea"/>
              <a:cs typeface="+mn-cs"/>
            </a:endParaRP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763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other processing path includes a segmentation step</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that splits the originally extracted set of deep feature vectors</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for the video frames into M consecutive and non-overlapping segments. Each one of these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segments contains the deep feature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vectors of the video frames that lie within the segment. Each set of feature vectors is</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then forwarded to a different local multi-head attention</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mechanism that focuses on the corresponding part of the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video. Based on the analysis pipeline described for the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case of the global multi-head attention mechanism, each</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local attention mechanism produces a new representation of the feature vectors of the frames that lie within the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associated segment of the video, that encodes data about the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importance of each video frame according to its dependence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to the frames within the same segment. The only difference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in this processing path is that the produced </a:t>
            </a:r>
            <a:r>
              <a:rPr lang="en-US" sz="1200" b="0" i="0" u="none" strike="noStrike" kern="1200" baseline="0" dirty="0" err="1" smtClean="0">
                <a:solidFill>
                  <a:schemeClr val="tx1"/>
                </a:solidFill>
                <a:latin typeface="+mn-lt"/>
                <a:ea typeface="+mn-ea"/>
                <a:cs typeface="+mn-cs"/>
              </a:rPr>
              <a:t>embeddings</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by the different heads of each local attention mechanism</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are formed through an</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additional dimensionality reduction step that relates to the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number of video segments and results in representations of</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dimension equal to D/(H・M).</a:t>
            </a:r>
            <a:endParaRPr lang="el-GR" sz="1200" b="0" i="0" u="none" strike="noStrike" kern="1200" baseline="0" dirty="0" smtClean="0">
              <a:solidFill>
                <a:schemeClr val="tx1"/>
              </a:solidFill>
              <a:latin typeface="+mn-lt"/>
              <a:ea typeface="+mn-ea"/>
              <a:cs typeface="+mn-cs"/>
            </a:endParaRPr>
          </a:p>
          <a:p>
            <a:endParaRPr lang="el-GR"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reason for applying such</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 additional dimensionality reduction in the case of multi</a:t>
            </a:r>
            <a:r>
              <a:rPr lang="el-GR" sz="1200" b="0"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head</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local attention mechanisms is to maintain a low level of</a:t>
            </a:r>
          </a:p>
          <a:p>
            <a:r>
              <a:rPr lang="en-US" sz="1200" b="0" i="0" u="none" strike="noStrike" kern="1200" baseline="0" dirty="0" smtClean="0">
                <a:solidFill>
                  <a:schemeClr val="tx1"/>
                </a:solidFill>
                <a:latin typeface="+mn-lt"/>
                <a:ea typeface="+mn-ea"/>
                <a:cs typeface="+mn-cs"/>
              </a:rPr>
              <a:t>computational complexity, and it was based on the intuition</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that smaller representations would be sufficient for modeling</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dependencies over shorter sequences of video frames. This</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intuition was experimentally validated after evaluating the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performance of a variation of the proposed model that does</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not perform the additional dimensionality reduction step.</a:t>
            </a:r>
            <a:endParaRPr lang="el-GR" sz="1200" b="0" i="0" u="none" strike="noStrike" kern="1200" baseline="0" dirty="0" smtClean="0">
              <a:solidFill>
                <a:schemeClr val="tx1"/>
              </a:solidFill>
              <a:latin typeface="+mn-lt"/>
              <a:ea typeface="+mn-ea"/>
              <a:cs typeface="+mn-cs"/>
            </a:endParaRP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14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763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Having available the generated representations from the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global </a:t>
            </a:r>
            <a:r>
              <a:rPr lang="en-US" sz="1200" b="0" i="0" u="none" strike="noStrike" kern="1200" baseline="0" dirty="0" smtClean="0">
                <a:solidFill>
                  <a:schemeClr val="tx1"/>
                </a:solidFill>
                <a:latin typeface="+mn-lt"/>
                <a:ea typeface="+mn-ea"/>
                <a:cs typeface="+mn-cs"/>
              </a:rPr>
              <a:t>and the multiple local multi-head attention</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mechanisms, the next step is to</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perform feature addition and produce a new representation for each</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video frame, that carries information about each frame’s</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global and local dependencies. The resulting set of representations is then</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added to the original deep representations via a residual skip connection that aims to facilitate </a:t>
            </a:r>
            <a:r>
              <a:rPr lang="en-US" sz="1200" b="0" i="0" u="none" strike="noStrike" kern="1200" baseline="0" dirty="0" err="1" smtClean="0">
                <a:solidFill>
                  <a:schemeClr val="tx1"/>
                </a:solidFill>
                <a:latin typeface="+mn-lt"/>
                <a:ea typeface="+mn-ea"/>
                <a:cs typeface="+mn-cs"/>
              </a:rPr>
              <a:t>backpropagation</a:t>
            </a:r>
            <a:r>
              <a:rPr lang="en-US" sz="1200" b="0" i="0" u="none" strike="noStrike" kern="1200" baseline="0" dirty="0" smtClean="0">
                <a:solidFill>
                  <a:schemeClr val="tx1"/>
                </a:solidFill>
                <a:latin typeface="+mn-lt"/>
                <a:ea typeface="+mn-ea"/>
                <a:cs typeface="+mn-cs"/>
              </a:rPr>
              <a:t>. The output of this operation (W) is forwarded to a dropout layer that is followed</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by a normalization layer. The resulting representation is given as input to the </a:t>
            </a:r>
            <a:r>
              <a:rPr lang="en-US" sz="1200" b="0" i="0" u="none" strike="noStrike" kern="1200" baseline="0" dirty="0" err="1" smtClean="0">
                <a:solidFill>
                  <a:schemeClr val="tx1"/>
                </a:solidFill>
                <a:latin typeface="+mn-lt"/>
                <a:ea typeface="+mn-ea"/>
                <a:cs typeface="+mn-cs"/>
              </a:rPr>
              <a:t>Regressor</a:t>
            </a:r>
            <a:r>
              <a:rPr lang="en-US" sz="1200" b="0" i="0" u="none" strike="noStrike" kern="1200" baseline="0" dirty="0" smtClean="0">
                <a:solidFill>
                  <a:schemeClr val="tx1"/>
                </a:solidFill>
                <a:latin typeface="+mn-lt"/>
                <a:ea typeface="+mn-ea"/>
                <a:cs typeface="+mn-cs"/>
              </a:rPr>
              <a:t> Network. Finally, the </a:t>
            </a:r>
            <a:r>
              <a:rPr lang="en-US" sz="1200" b="0" i="0" u="none" strike="noStrike" kern="1200" baseline="0" dirty="0" err="1" smtClean="0">
                <a:solidFill>
                  <a:schemeClr val="tx1"/>
                </a:solidFill>
                <a:latin typeface="+mn-lt"/>
                <a:ea typeface="+mn-ea"/>
                <a:cs typeface="+mn-cs"/>
              </a:rPr>
              <a:t>Regressor</a:t>
            </a:r>
            <a:r>
              <a:rPr lang="en-US" sz="1200" b="0" i="0" u="none" strike="noStrike" kern="1200" baseline="0" dirty="0" smtClean="0">
                <a:solidFill>
                  <a:schemeClr val="tx1"/>
                </a:solidFill>
                <a:latin typeface="+mn-lt"/>
                <a:ea typeface="+mn-ea"/>
                <a:cs typeface="+mn-cs"/>
              </a:rPr>
              <a:t> produces a</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set of frame-level scores that indicate the frames’ importance.</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15</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763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Given the output of the aforementioned processing</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pipeline, at training time, we compute the Mean Squared</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Error between this output and the ground-truth annotations. At inference time, the estimated importance scores are used to select the key-fragments of the video and form the video summary. For this, given a temporal segmentation of the video into its building blocks (obtained e.g., using the KTS algorithm [30]) fragment-level importance is calculated by averaging the scores of each fragment’s frames. Finally, provided that the summary does not exceed 15% of the video duration (which is a common setting in the relevant literature), we form the video summary by solving the Knapsack problem.</a:t>
            </a:r>
            <a:endParaRPr lang="el-GR" sz="1200" b="0" i="0" u="none" strike="noStrike" kern="1200" baseline="0" dirty="0" smtClean="0">
              <a:solidFill>
                <a:schemeClr val="tx1"/>
              </a:solidFill>
              <a:latin typeface="+mn-lt"/>
              <a:ea typeface="+mn-ea"/>
              <a:cs typeface="+mn-cs"/>
            </a:endParaRP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16</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763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To evaluate the performance of our PGL-SUM model we use two benchmarking datasets. The </a:t>
            </a:r>
            <a:r>
              <a:rPr lang="en-US" sz="1200" b="0" i="0" u="none" strike="noStrike" kern="1200" baseline="0" dirty="0" err="1" smtClean="0">
                <a:solidFill>
                  <a:schemeClr val="tx1"/>
                </a:solidFill>
                <a:latin typeface="+mn-lt"/>
                <a:ea typeface="+mn-ea"/>
                <a:cs typeface="+mn-cs"/>
              </a:rPr>
              <a:t>SumMe</a:t>
            </a:r>
            <a:r>
              <a:rPr lang="en-US" sz="1200" b="0" i="0" u="none" strike="noStrike" kern="1200" baseline="0" dirty="0" smtClean="0">
                <a:solidFill>
                  <a:schemeClr val="tx1"/>
                </a:solidFill>
                <a:latin typeface="+mn-lt"/>
                <a:ea typeface="+mn-ea"/>
                <a:cs typeface="+mn-cs"/>
              </a:rPr>
              <a:t> dataset [31] contains 25 videos (1-6 min. duration) covering multiple events from both first-person and third-person view. Each video is associated to multiple (15-18) annotations in the form of key-fragments. Moreover, a single ground-truth summary in the form of frame-level importance scores (calculated by averaging the key-fragment user summaries per frame) is also provided for each video, to support supervised training. </a:t>
            </a:r>
            <a:r>
              <a:rPr lang="en-US" sz="1200" b="0" i="0" u="none" strike="noStrike" kern="1200" baseline="0" dirty="0" err="1" smtClean="0">
                <a:solidFill>
                  <a:schemeClr val="tx1"/>
                </a:solidFill>
                <a:latin typeface="+mn-lt"/>
                <a:ea typeface="+mn-ea"/>
                <a:cs typeface="+mn-cs"/>
              </a:rPr>
              <a:t>TVSum</a:t>
            </a:r>
            <a:r>
              <a:rPr lang="en-US" sz="1200" b="0" i="0" u="none" strike="noStrike" kern="1200" baseline="0" dirty="0" smtClean="0">
                <a:solidFill>
                  <a:schemeClr val="tx1"/>
                </a:solidFill>
                <a:latin typeface="+mn-lt"/>
                <a:ea typeface="+mn-ea"/>
                <a:cs typeface="+mn-cs"/>
              </a:rPr>
              <a:t> is composed of 50 videos (1-11 min. duration) from 10 categories of the </a:t>
            </a:r>
            <a:r>
              <a:rPr lang="en-US" sz="1200" b="0" i="0" u="none" strike="noStrike" kern="1200" baseline="0" dirty="0" err="1" smtClean="0">
                <a:solidFill>
                  <a:schemeClr val="tx1"/>
                </a:solidFill>
                <a:latin typeface="+mn-lt"/>
                <a:ea typeface="+mn-ea"/>
                <a:cs typeface="+mn-cs"/>
              </a:rPr>
              <a:t>TRECVid</a:t>
            </a:r>
            <a:r>
              <a:rPr lang="en-US" sz="1200" b="0" i="0" u="none" strike="noStrike" kern="1200" baseline="0" dirty="0" smtClean="0">
                <a:solidFill>
                  <a:schemeClr val="tx1"/>
                </a:solidFill>
                <a:latin typeface="+mn-lt"/>
                <a:ea typeface="+mn-ea"/>
                <a:cs typeface="+mn-cs"/>
              </a:rPr>
              <a:t> MED dataset. Each video is annotated by 20 users in the form of frame-level importance scores, and a single ground-truth summary (computed by averaging all users’ scores) is available as well.</a:t>
            </a:r>
            <a:endParaRPr lang="de-DE" dirty="0"/>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17</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147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For fair comparison with the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majority of state-of-the-art approaches, we adopt the key</a:t>
            </a:r>
            <a:r>
              <a:rPr lang="el-GR" sz="1200" b="0"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fragment-based evaluation protocol proposed in [2]. The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similarity between a machine-generated and a user-defined</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summary is estimated by computing their overlap using the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F-Score (as percentage). So, given a video, we compare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the generated summary with the user summaries for this</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video, and compute an F-Score for each pair of compared</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summaries. Then, we average the computed F-Scores (for</a:t>
            </a:r>
            <a:r>
              <a:rPr lang="el-GR"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TVSum</a:t>
            </a:r>
            <a:r>
              <a:rPr lang="en-US" sz="1200" b="0" i="0" u="none" strike="noStrike" kern="1200" baseline="0" dirty="0" smtClean="0">
                <a:solidFill>
                  <a:schemeClr val="tx1"/>
                </a:solidFill>
                <a:latin typeface="+mn-lt"/>
                <a:ea typeface="+mn-ea"/>
                <a:cs typeface="+mn-cs"/>
              </a:rPr>
              <a:t>) or keep the maximum of them (for </a:t>
            </a:r>
            <a:r>
              <a:rPr lang="en-US" sz="1200" b="0" i="0" u="none" strike="noStrike" kern="1200" baseline="0" dirty="0" err="1" smtClean="0">
                <a:solidFill>
                  <a:schemeClr val="tx1"/>
                </a:solidFill>
                <a:latin typeface="+mn-lt"/>
                <a:ea typeface="+mn-ea"/>
                <a:cs typeface="+mn-cs"/>
              </a:rPr>
              <a:t>SumMe</a:t>
            </a:r>
            <a:r>
              <a:rPr lang="en-US" sz="1200" b="0" i="0" u="none" strike="noStrike" kern="1200" baseline="0" dirty="0" smtClean="0">
                <a:solidFill>
                  <a:schemeClr val="tx1"/>
                </a:solidFill>
                <a:latin typeface="+mn-lt"/>
                <a:ea typeface="+mn-ea"/>
                <a:cs typeface="+mn-cs"/>
              </a:rPr>
              <a:t>) and</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end up with the final F-Score for this video. The computed</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F-Scores for the entire set of test videos are averaged to</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form the final outcome about the method’s performance.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This protocol is directly applicable on </a:t>
            </a:r>
            <a:r>
              <a:rPr lang="en-US" sz="1200" b="0" i="0" u="none" strike="noStrike" kern="1200" baseline="0" dirty="0" err="1" smtClean="0">
                <a:solidFill>
                  <a:schemeClr val="tx1"/>
                </a:solidFill>
                <a:latin typeface="+mn-lt"/>
                <a:ea typeface="+mn-ea"/>
                <a:cs typeface="+mn-cs"/>
              </a:rPr>
              <a:t>SumMe</a:t>
            </a:r>
            <a:r>
              <a:rPr lang="en-US" sz="1200" b="0" i="0" u="none" strike="noStrike" kern="1200" baseline="0" dirty="0" smtClean="0">
                <a:solidFill>
                  <a:schemeClr val="tx1"/>
                </a:solidFill>
                <a:latin typeface="+mn-lt"/>
                <a:ea typeface="+mn-ea"/>
                <a:cs typeface="+mn-cs"/>
              </a:rPr>
              <a:t>, as user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annotations are in the form of key-fragments. For </a:t>
            </a:r>
            <a:r>
              <a:rPr lang="en-US" sz="1200" b="0" i="0" u="none" strike="noStrike" kern="1200" baseline="0" dirty="0" err="1" smtClean="0">
                <a:solidFill>
                  <a:schemeClr val="tx1"/>
                </a:solidFill>
                <a:latin typeface="+mn-lt"/>
                <a:ea typeface="+mn-ea"/>
                <a:cs typeface="+mn-cs"/>
              </a:rPr>
              <a:t>TVSum</a:t>
            </a:r>
            <a:r>
              <a:rPr lang="en-US" sz="1200" b="0" i="0" u="none" strike="noStrike" kern="1200" baseline="0" dirty="0" smtClean="0">
                <a:solidFill>
                  <a:schemeClr val="tx1"/>
                </a:solidFill>
                <a:latin typeface="+mn-lt"/>
                <a:ea typeface="+mn-ea"/>
                <a:cs typeface="+mn-cs"/>
              </a:rPr>
              <a:t>,</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frame-level annotations are converted to key-fragment annotations. Finally, we follow the established</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approach of using 80% of the videos of</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each dataset for training and the remaining 20% for testing.</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After the end of the training, m</a:t>
            </a:r>
            <a:r>
              <a:rPr lang="en-US" dirty="0" smtClean="0"/>
              <a:t>odel selection is based on a criterion that focuses on rapid changes in the curve of the training loss values or (if such changes do not occur) the minimization of the loss value. Finally, similarly to other works in the literature,</a:t>
            </a:r>
            <a:r>
              <a:rPr lang="en-US" baseline="0" dirty="0" smtClean="0"/>
              <a:t> w</a:t>
            </a:r>
            <a:r>
              <a:rPr lang="en-US" sz="1200" b="0" i="0" u="none" strike="noStrike" kern="1200" baseline="0" dirty="0" smtClean="0">
                <a:solidFill>
                  <a:schemeClr val="tx1"/>
                </a:solidFill>
                <a:latin typeface="+mn-lt"/>
                <a:ea typeface="+mn-ea"/>
                <a:cs typeface="+mn-cs"/>
              </a:rPr>
              <a:t>e run</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experiments on five different randomly-created splits for each dataset, and in the following we report the average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performance over these runs.</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18</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147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As in most state-of-the-art methods, videos are </a:t>
            </a:r>
            <a:r>
              <a:rPr lang="en-US" sz="1200" b="0" i="0" u="none" strike="noStrike" kern="1200" baseline="0" dirty="0" err="1" smtClean="0">
                <a:solidFill>
                  <a:schemeClr val="tx1"/>
                </a:solidFill>
                <a:latin typeface="+mn-lt"/>
                <a:ea typeface="+mn-ea"/>
                <a:cs typeface="+mn-cs"/>
              </a:rPr>
              <a:t>downsampled</a:t>
            </a:r>
            <a:r>
              <a:rPr lang="en-US" sz="1200" b="0" i="0" u="none" strike="noStrike" kern="1200" baseline="0" dirty="0" smtClean="0">
                <a:solidFill>
                  <a:schemeClr val="tx1"/>
                </a:solidFill>
                <a:latin typeface="+mn-lt"/>
                <a:ea typeface="+mn-ea"/>
                <a:cs typeface="+mn-cs"/>
              </a:rPr>
              <a:t> to 2 fps. Deep representations of frames are obtained by taking the output of the pool5 layer of </a:t>
            </a:r>
            <a:r>
              <a:rPr lang="en-US" sz="1200" b="0" i="0" u="none" strike="noStrike" kern="1200" baseline="0" dirty="0" err="1" smtClean="0">
                <a:solidFill>
                  <a:schemeClr val="tx1"/>
                </a:solidFill>
                <a:latin typeface="+mn-lt"/>
                <a:ea typeface="+mn-ea"/>
                <a:cs typeface="+mn-cs"/>
              </a:rPr>
              <a:t>GoogleNet</a:t>
            </a:r>
            <a:r>
              <a:rPr lang="en-US" sz="1200" b="0" i="0" u="none" strike="noStrike" kern="1200" baseline="0" dirty="0" smtClean="0">
                <a:solidFill>
                  <a:schemeClr val="tx1"/>
                </a:solidFill>
                <a:latin typeface="+mn-lt"/>
                <a:ea typeface="+mn-ea"/>
                <a:cs typeface="+mn-cs"/>
              </a:rPr>
              <a:t> [27] trained on </a:t>
            </a:r>
            <a:r>
              <a:rPr lang="en-US" sz="1200" b="0" i="0" u="none" strike="noStrike" kern="1200" baseline="0" dirty="0" err="1" smtClean="0">
                <a:solidFill>
                  <a:schemeClr val="tx1"/>
                </a:solidFill>
                <a:latin typeface="+mn-lt"/>
                <a:ea typeface="+mn-ea"/>
                <a:cs typeface="+mn-cs"/>
              </a:rPr>
              <a:t>ImageNet</a:t>
            </a:r>
            <a:r>
              <a:rPr lang="en-US" sz="1200" b="0" i="0" u="none" strike="noStrike" kern="1200" baseline="0" dirty="0" smtClean="0">
                <a:solidFill>
                  <a:schemeClr val="tx1"/>
                </a:solidFill>
                <a:latin typeface="+mn-lt"/>
                <a:ea typeface="+mn-ea"/>
                <a:cs typeface="+mn-cs"/>
              </a:rPr>
              <a:t>, and thus are of size D = 1024. The number of video segments M, which also determines the amount of local attention mechanisms, equals to 4. The number of the utilized attention heads H is set to 8 and 4 for the global and local attention mechanisms, respectively. Wherever applied, data fusion is based on addition. The learning rate, dropout rate and L2 regularization factor are equal to 5 ・ 10−5, 0.5 and 10−5, respectively. For the network’s weights initialization, we use the Xavier uniform initialization approach with gain = √2 and biases = 0.1. Training is performed in a full-batch mode (i.e., batch size is equal to the number of samples) using the Adam optimizer, and stops after 200 epochs.</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19</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147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2</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763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We start our experimentation by assessing the sensitivity</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of the proposed PGL-SUM model with respect to the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main hyper-parameters of the network architecture and the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different strategies for data fusion. Our plan is to estimate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the maximum learning capacity of the network for each</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one of the different examined configurations. So, as the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use of a model selection criterion can impact the evaluation</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outcome, in this set of experiments we do not consider such</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 criterion and the summarization performance is formed</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by averaging the maximum performance of each considered</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network configuration on the used data splits. </a:t>
            </a:r>
          </a:p>
          <a:p>
            <a:endParaRPr lang="el-GR"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Our first experiment aims to investigate the optimal</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choices about the number of video segments (which determines</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the amount of the utilized local attention mechanisms</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as well) and the applied strategy for fusing the generated representations</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by the global and local attention mechanisms of</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the architecture. The considered cases and the outcomes of</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this experiment are presented in the Table on the left. </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20</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147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 reported values indicate the use of four video segments in combination with an addition-based data fusion approach, as the best option for both datasets. Following, we examine different choices about the amount of attention heads for the global and local attention mechanisms of the architecture.</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21</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147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results in the Table on the right show that the use of 4-head local attention mechanisms is a good choice for both datasets. </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22</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1475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Concerning global attention, a large number of heads (equal to eight) favors the summarization performance on </a:t>
            </a:r>
            <a:r>
              <a:rPr lang="en-US" sz="1200" b="0" i="0" u="none" strike="noStrike" kern="1200" baseline="0" dirty="0" err="1" smtClean="0">
                <a:solidFill>
                  <a:schemeClr val="tx1"/>
                </a:solidFill>
                <a:latin typeface="+mn-lt"/>
                <a:ea typeface="+mn-ea"/>
                <a:cs typeface="+mn-cs"/>
              </a:rPr>
              <a:t>SumMe</a:t>
            </a:r>
            <a:r>
              <a:rPr lang="en-US" sz="1200" b="0" i="0" u="none" strike="noStrike" kern="1200" baseline="0" dirty="0" smtClean="0">
                <a:solidFill>
                  <a:schemeClr val="tx1"/>
                </a:solidFill>
                <a:latin typeface="+mn-lt"/>
                <a:ea typeface="+mn-ea"/>
                <a:cs typeface="+mn-cs"/>
              </a:rPr>
              <a:t>, while a smaller number of heads (equal to two) leads to the best performance on </a:t>
            </a:r>
            <a:r>
              <a:rPr lang="en-US" sz="1200" b="0" i="0" u="none" strike="noStrike" kern="1200" baseline="0" dirty="0" err="1" smtClean="0">
                <a:solidFill>
                  <a:schemeClr val="tx1"/>
                </a:solidFill>
                <a:latin typeface="+mn-lt"/>
                <a:ea typeface="+mn-ea"/>
                <a:cs typeface="+mn-cs"/>
              </a:rPr>
              <a:t>TVSum</a:t>
            </a:r>
            <a:r>
              <a:rPr lang="en-US" sz="1200" b="0" i="0" u="none" strike="noStrike" kern="1200" baseline="0" dirty="0" smtClean="0">
                <a:solidFill>
                  <a:schemeClr val="tx1"/>
                </a:solidFill>
                <a:latin typeface="+mn-lt"/>
                <a:ea typeface="+mn-ea"/>
                <a:cs typeface="+mn-cs"/>
              </a:rPr>
              <a:t>. </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23</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1475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To avoid dataset-tailored configurations of the network architecture, we decide to use an 8-head global attention mechanism in combination with the four 4-head local attention mechanisms, as this setting leads to consistently good performance on both datasets.</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24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147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best </a:t>
            </a:r>
            <a:r>
              <a:rPr lang="en-US" sz="1200" b="0" i="0" u="none" strike="noStrike" kern="1200" baseline="0" dirty="0" smtClean="0">
                <a:solidFill>
                  <a:schemeClr val="tx1"/>
                </a:solidFill>
                <a:latin typeface="+mn-lt"/>
                <a:ea typeface="+mn-ea"/>
                <a:cs typeface="+mn-cs"/>
              </a:rPr>
              <a:t>configuration of the PGL-SUM network architecture is subsequently compared with a set of supervised video summarization approaches from the bibliography. Our first set of comparisons is based on the experimental evaluation of two attention-based approaches of the literature with publicly-available implementations, that are among the most closely-related ones to our method. In particular, our method is compared with the </a:t>
            </a:r>
            <a:r>
              <a:rPr lang="en-US" sz="1200" b="0" i="0" u="none" strike="noStrike" kern="1200" baseline="0" dirty="0" err="1" smtClean="0">
                <a:solidFill>
                  <a:schemeClr val="tx1"/>
                </a:solidFill>
                <a:latin typeface="+mn-lt"/>
                <a:ea typeface="+mn-ea"/>
                <a:cs typeface="+mn-cs"/>
              </a:rPr>
              <a:t>VASNet</a:t>
            </a:r>
            <a:r>
              <a:rPr lang="en-US" sz="1200" b="0" i="0" u="none" strike="noStrike" kern="1200" baseline="0" dirty="0" smtClean="0">
                <a:solidFill>
                  <a:schemeClr val="tx1"/>
                </a:solidFill>
                <a:latin typeface="+mn-lt"/>
                <a:ea typeface="+mn-ea"/>
                <a:cs typeface="+mn-cs"/>
              </a:rPr>
              <a:t> method and the MSVA method, after evaluating all three methods under the exact same experimental conditions; i.e., using the same data splits, adopting the same batch size for training (that equals to one, according to the publicly-available implementations of the </a:t>
            </a:r>
            <a:r>
              <a:rPr lang="en-US" sz="1200" b="0" i="0" u="none" strike="noStrike" kern="1200" baseline="0" dirty="0" err="1" smtClean="0">
                <a:solidFill>
                  <a:schemeClr val="tx1"/>
                </a:solidFill>
                <a:latin typeface="+mn-lt"/>
                <a:ea typeface="+mn-ea"/>
                <a:cs typeface="+mn-cs"/>
              </a:rPr>
              <a:t>VASNet</a:t>
            </a:r>
            <a:r>
              <a:rPr lang="en-US" sz="1200" b="0" i="0" u="none" strike="noStrike" kern="1200" baseline="0" dirty="0" smtClean="0">
                <a:solidFill>
                  <a:schemeClr val="tx1"/>
                </a:solidFill>
                <a:latin typeface="+mn-lt"/>
                <a:ea typeface="+mn-ea"/>
                <a:cs typeface="+mn-cs"/>
              </a:rPr>
              <a:t> and MSVA methods), and applying the same evaluation approach that takes the average of the maximum values recorded for the videos of the test set of each utilized data split. </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a:t>
            </a:r>
            <a:r>
              <a:rPr lang="en-US" sz="1200" b="0" i="0" u="none" strike="noStrike" kern="1200" baseline="0" dirty="0" smtClean="0">
                <a:solidFill>
                  <a:schemeClr val="tx1"/>
                </a:solidFill>
                <a:latin typeface="+mn-lt"/>
                <a:ea typeface="+mn-ea"/>
                <a:cs typeface="+mn-cs"/>
              </a:rPr>
              <a:t>results of this experiment, presented in this Table, show that our method significantly outperforms the other two approaches on the </a:t>
            </a:r>
            <a:r>
              <a:rPr lang="en-US" sz="1200" b="0" i="0" u="none" strike="noStrike" kern="1200" baseline="0" dirty="0" err="1" smtClean="0">
                <a:solidFill>
                  <a:schemeClr val="tx1"/>
                </a:solidFill>
                <a:latin typeface="+mn-lt"/>
                <a:ea typeface="+mn-ea"/>
                <a:cs typeface="+mn-cs"/>
              </a:rPr>
              <a:t>SumMe</a:t>
            </a:r>
            <a:r>
              <a:rPr lang="en-US" sz="1200" b="0" i="0" u="none" strike="noStrike" kern="1200" baseline="0" dirty="0" smtClean="0">
                <a:solidFill>
                  <a:schemeClr val="tx1"/>
                </a:solidFill>
                <a:latin typeface="+mn-lt"/>
                <a:ea typeface="+mn-ea"/>
                <a:cs typeface="+mn-cs"/>
              </a:rPr>
              <a:t> dataset, while being also slightly better on the </a:t>
            </a:r>
            <a:r>
              <a:rPr lang="en-US" sz="1200" b="0" i="0" u="none" strike="noStrike" kern="1200" baseline="0" dirty="0" err="1" smtClean="0">
                <a:solidFill>
                  <a:schemeClr val="tx1"/>
                </a:solidFill>
                <a:latin typeface="+mn-lt"/>
                <a:ea typeface="+mn-ea"/>
                <a:cs typeface="+mn-cs"/>
              </a:rPr>
              <a:t>TVSum</a:t>
            </a:r>
            <a:r>
              <a:rPr lang="en-US" sz="1200" b="0" i="0" u="none" strike="noStrike" kern="1200" baseline="0" dirty="0" smtClean="0">
                <a:solidFill>
                  <a:schemeClr val="tx1"/>
                </a:solidFill>
                <a:latin typeface="+mn-lt"/>
                <a:ea typeface="+mn-ea"/>
                <a:cs typeface="+mn-cs"/>
              </a:rPr>
              <a:t> dataset. Moreover, the comparison of our method with </a:t>
            </a:r>
            <a:r>
              <a:rPr lang="en-US" sz="1200" b="0" i="0" u="none" strike="noStrike" kern="1200" baseline="0" dirty="0" err="1" smtClean="0">
                <a:solidFill>
                  <a:schemeClr val="tx1"/>
                </a:solidFill>
                <a:latin typeface="+mn-lt"/>
                <a:ea typeface="+mn-ea"/>
                <a:cs typeface="+mn-cs"/>
              </a:rPr>
              <a:t>VASNet</a:t>
            </a:r>
            <a:r>
              <a:rPr lang="en-US" sz="1200" b="0" i="0" u="none" strike="noStrike" kern="1200" baseline="0" dirty="0" smtClean="0">
                <a:solidFill>
                  <a:schemeClr val="tx1"/>
                </a:solidFill>
                <a:latin typeface="+mn-lt"/>
                <a:ea typeface="+mn-ea"/>
                <a:cs typeface="+mn-cs"/>
              </a:rPr>
              <a:t> - which was the basis for our developments - indicates the positive impact of the introduced extensions to the network architecture of </a:t>
            </a:r>
            <a:r>
              <a:rPr lang="en-US" sz="1200" b="0" i="0" u="none" strike="noStrike" kern="1200" baseline="0" dirty="0" err="1" smtClean="0">
                <a:solidFill>
                  <a:schemeClr val="tx1"/>
                </a:solidFill>
                <a:latin typeface="+mn-lt"/>
                <a:ea typeface="+mn-ea"/>
                <a:cs typeface="+mn-cs"/>
              </a:rPr>
              <a:t>VASNet</a:t>
            </a:r>
            <a:r>
              <a:rPr lang="en-US" sz="1200" b="0" i="0" u="none" strike="noStrike" kern="1200" baseline="0" dirty="0" smtClean="0">
                <a:solidFill>
                  <a:schemeClr val="tx1"/>
                </a:solidFill>
                <a:latin typeface="+mn-lt"/>
                <a:ea typeface="+mn-ea"/>
                <a:cs typeface="+mn-cs"/>
              </a:rPr>
              <a:t>.</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25</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147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Following, the proposed method is compared with a random summarizer and several state-of-the-art supervised video summarization approaches. In this case, our PGL-SUM network architecture is trained in a full-batch mode, and a well-trained model is selected using the criterion described in Section </a:t>
            </a:r>
            <a:r>
              <a:rPr lang="en-US" sz="1200" b="0" i="0" u="none" strike="noStrike" kern="1200" baseline="0" dirty="0" smtClean="0">
                <a:solidFill>
                  <a:schemeClr val="tx1"/>
                </a:solidFill>
                <a:latin typeface="+mn-lt"/>
                <a:ea typeface="+mn-ea"/>
                <a:cs typeface="+mn-cs"/>
              </a:rPr>
              <a:t>IV-B.</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performance of a random summarizer on a given video is measured by: </a:t>
            </a:r>
            <a:r>
              <a:rPr lang="en-US" sz="1200" b="0" i="0" u="none" strike="noStrike" kern="1200" baseline="0" dirty="0" err="1" smtClean="0">
                <a:solidFill>
                  <a:schemeClr val="tx1"/>
                </a:solidFill>
                <a:latin typeface="+mn-lt"/>
                <a:ea typeface="+mn-ea"/>
                <a:cs typeface="+mn-cs"/>
              </a:rPr>
              <a:t>i</a:t>
            </a:r>
            <a:r>
              <a:rPr lang="en-US" sz="1200" b="0" i="0" u="none" strike="noStrike" kern="1200" baseline="0" dirty="0" smtClean="0">
                <a:solidFill>
                  <a:schemeClr val="tx1"/>
                </a:solidFill>
                <a:latin typeface="+mn-lt"/>
                <a:ea typeface="+mn-ea"/>
                <a:cs typeface="+mn-cs"/>
              </a:rPr>
              <a:t>) randomly assigning importance scores to the video frames based on a uniform distribution of probabilities, ii) computing fragment-level scores based on a predefined KTS-based segmentation of the video, iii) using the Knapsack algorithm to form a summary with a length that does not exceed 15% of video duration. Random summarization is performed 100 times and we report the average score. The performance of each compared supervised method is from the corresponding paper, as the source code for implementing and evaluating these methods on the used data splits is not publicly-available.</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26</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147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reported values in Table IV show that the proposed approach is the best-performing one compared to other existing </a:t>
            </a:r>
            <a:r>
              <a:rPr lang="en-US" sz="1200" b="0" i="0" u="none" strike="noStrike" kern="1200" baseline="0" dirty="0" smtClean="0">
                <a:solidFill>
                  <a:schemeClr val="tx1"/>
                </a:solidFill>
                <a:latin typeface="+mn-lt"/>
                <a:ea typeface="+mn-ea"/>
                <a:cs typeface="+mn-cs"/>
              </a:rPr>
              <a:t>attention-based summarization </a:t>
            </a:r>
            <a:r>
              <a:rPr lang="en-US" sz="1200" b="0" i="0" u="none" strike="noStrike" kern="1200" baseline="0" dirty="0" smtClean="0">
                <a:solidFill>
                  <a:schemeClr val="tx1"/>
                </a:solidFill>
                <a:latin typeface="+mn-lt"/>
                <a:ea typeface="+mn-ea"/>
                <a:cs typeface="+mn-cs"/>
              </a:rPr>
              <a:t>approaches (marked with * in Table IV).</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27</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1475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Moreover, according to the average </a:t>
            </a:r>
            <a:r>
              <a:rPr lang="en-US" sz="1200" b="0" i="0" u="none" strike="noStrike" kern="1200" baseline="0" dirty="0" smtClean="0">
                <a:solidFill>
                  <a:schemeClr val="tx1"/>
                </a:solidFill>
                <a:latin typeface="+mn-lt"/>
                <a:ea typeface="+mn-ea"/>
                <a:cs typeface="+mn-cs"/>
              </a:rPr>
              <a:t>ranking, our </a:t>
            </a:r>
            <a:r>
              <a:rPr lang="en-US" sz="1200" b="0" i="0" u="none" strike="noStrike" kern="1200" baseline="0" dirty="0" smtClean="0">
                <a:solidFill>
                  <a:schemeClr val="tx1"/>
                </a:solidFill>
                <a:latin typeface="+mn-lt"/>
                <a:ea typeface="+mn-ea"/>
                <a:cs typeface="+mn-cs"/>
              </a:rPr>
              <a:t>method is the second-best among a large set of state-of-the-art supervised summarization methods, performing consistently well in both of </a:t>
            </a:r>
            <a:r>
              <a:rPr lang="en-US" sz="1200" b="0" i="0" u="none" strike="noStrike" kern="1200" baseline="0" dirty="0" smtClean="0">
                <a:solidFill>
                  <a:schemeClr val="tx1"/>
                </a:solidFill>
                <a:latin typeface="+mn-lt"/>
                <a:ea typeface="+mn-ea"/>
                <a:cs typeface="+mn-cs"/>
              </a:rPr>
              <a:t>the utilized </a:t>
            </a:r>
            <a:r>
              <a:rPr lang="en-US" sz="1200" b="0" i="0" u="none" strike="noStrike" kern="1200" baseline="0" dirty="0" smtClean="0">
                <a:solidFill>
                  <a:schemeClr val="tx1"/>
                </a:solidFill>
                <a:latin typeface="+mn-lt"/>
                <a:ea typeface="+mn-ea"/>
                <a:cs typeface="+mn-cs"/>
              </a:rPr>
              <a:t>datasets. </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28</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1475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Contrarily, the top-performing method on </a:t>
            </a:r>
            <a:r>
              <a:rPr lang="en-US" sz="1200" b="0" i="0" u="none" strike="noStrike" kern="1200" baseline="0" dirty="0" err="1" smtClean="0">
                <a:solidFill>
                  <a:schemeClr val="tx1"/>
                </a:solidFill>
                <a:latin typeface="+mn-lt"/>
                <a:ea typeface="+mn-ea"/>
                <a:cs typeface="+mn-cs"/>
              </a:rPr>
              <a:t>TVSum</a:t>
            </a:r>
            <a:r>
              <a:rPr lang="en-US" sz="1200" b="0" i="0" u="none" strike="noStrike" kern="1200" baseline="0" dirty="0" smtClean="0">
                <a:solidFill>
                  <a:schemeClr val="tx1"/>
                </a:solidFill>
                <a:latin typeface="+mn-lt"/>
                <a:ea typeface="+mn-ea"/>
                <a:cs typeface="+mn-cs"/>
              </a:rPr>
              <a:t> (MAVS [9]) shows random performance on </a:t>
            </a:r>
            <a:r>
              <a:rPr lang="en-US" sz="1200" b="0" i="0" u="none" strike="noStrike" kern="1200" baseline="0" dirty="0" err="1" smtClean="0">
                <a:solidFill>
                  <a:schemeClr val="tx1"/>
                </a:solidFill>
                <a:latin typeface="+mn-lt"/>
                <a:ea typeface="+mn-ea"/>
                <a:cs typeface="+mn-cs"/>
              </a:rPr>
              <a:t>SumMe</a:t>
            </a:r>
            <a:r>
              <a:rPr lang="en-US" sz="1200" b="0" i="0" u="none" strike="noStrike" kern="1200" baseline="0" dirty="0" smtClean="0">
                <a:solidFill>
                  <a:schemeClr val="tx1"/>
                </a:solidFill>
                <a:latin typeface="+mn-lt"/>
                <a:ea typeface="+mn-ea"/>
                <a:cs typeface="+mn-cs"/>
              </a:rPr>
              <a:t>. The best-performing method on </a:t>
            </a:r>
            <a:r>
              <a:rPr lang="en-US" sz="1200" b="0" i="0" u="none" strike="noStrike" kern="1200" baseline="0" dirty="0" err="1" smtClean="0">
                <a:solidFill>
                  <a:schemeClr val="tx1"/>
                </a:solidFill>
                <a:latin typeface="+mn-lt"/>
                <a:ea typeface="+mn-ea"/>
                <a:cs typeface="+mn-cs"/>
              </a:rPr>
              <a:t>SumMe</a:t>
            </a:r>
            <a:r>
              <a:rPr lang="en-US" sz="1200" b="0" i="0" u="none" strike="noStrike" kern="1200" baseline="0" dirty="0" smtClean="0">
                <a:solidFill>
                  <a:schemeClr val="tx1"/>
                </a:solidFill>
                <a:latin typeface="+mn-lt"/>
                <a:ea typeface="+mn-ea"/>
                <a:cs typeface="+mn-cs"/>
              </a:rPr>
              <a:t> (SMN [10]) exhibits very good performance on </a:t>
            </a:r>
            <a:r>
              <a:rPr lang="en-US" sz="1200" b="0" i="0" u="none" strike="noStrike" kern="1200" baseline="0" dirty="0" err="1" smtClean="0">
                <a:solidFill>
                  <a:schemeClr val="tx1"/>
                </a:solidFill>
                <a:latin typeface="+mn-lt"/>
                <a:ea typeface="+mn-ea"/>
                <a:cs typeface="+mn-cs"/>
              </a:rPr>
              <a:t>TVSum</a:t>
            </a:r>
            <a:r>
              <a:rPr lang="en-US" sz="1200" b="0" i="0" u="none" strike="noStrike" kern="1200" baseline="0" dirty="0" smtClean="0">
                <a:solidFill>
                  <a:schemeClr val="tx1"/>
                </a:solidFill>
                <a:latin typeface="+mn-lt"/>
                <a:ea typeface="+mn-ea"/>
                <a:cs typeface="+mn-cs"/>
              </a:rPr>
              <a:t> as well (being the second-best on this dataset). However, this method has been evaluated using only one randomly-created split of the used data. As discussed in a recent work, these random data splits show significantly varying levels of difficulty that affect the evaluation</a:t>
            </a:r>
          </a:p>
          <a:p>
            <a:r>
              <a:rPr lang="en-US" sz="1200" b="0" i="0" u="none" strike="noStrike" kern="1200" baseline="0" dirty="0" smtClean="0">
                <a:solidFill>
                  <a:schemeClr val="tx1"/>
                </a:solidFill>
                <a:latin typeface="+mn-lt"/>
                <a:ea typeface="+mn-ea"/>
                <a:cs typeface="+mn-cs"/>
              </a:rPr>
              <a:t>outcomes. And, to alleviate this effect to some extent, most works use more than one splits in their evaluations (see the rightmost column of the Table). Moreover, the SMN model [10] relies on the use of LSTMs, and thus its training can not be made in a fully-parallel way.</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Despite the fact that our PGL-SUM model has 3 times more learnable parameters than the SMN model, comparisons with a baseline variation of this model (called “Stack-LSTM” in [10]) that contains less parameters than SMN, showed that our model is trained 2.5 and 6 times faster on </a:t>
            </a:r>
            <a:r>
              <a:rPr lang="en-US" sz="1200" b="0" i="0" u="none" strike="noStrike" kern="1200" baseline="0" dirty="0" err="1" smtClean="0">
                <a:solidFill>
                  <a:schemeClr val="tx1"/>
                </a:solidFill>
                <a:latin typeface="+mn-lt"/>
                <a:ea typeface="+mn-ea"/>
                <a:cs typeface="+mn-cs"/>
              </a:rPr>
              <a:t>SumMe</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TVSum</a:t>
            </a:r>
            <a:r>
              <a:rPr lang="en-US" sz="1200" b="0" i="0" u="none" strike="noStrike" kern="1200" baseline="0" dirty="0" smtClean="0">
                <a:solidFill>
                  <a:schemeClr val="tx1"/>
                </a:solidFill>
                <a:latin typeface="+mn-lt"/>
                <a:ea typeface="+mn-ea"/>
                <a:cs typeface="+mn-cs"/>
              </a:rPr>
              <a:t>, respectively.</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29</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14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To present the problem, we start by the observation that nowadays, video, the most rich and descriptive means of communication, is everywhere. Captured by smart devices and instantly shared online through social networks and video sharing platforms. The current volume of video content on the Web is constantly and rapidly increasing. As seen in this Fig. according to recent announcements, only </a:t>
            </a:r>
            <a:r>
              <a:rPr lang="en-US" sz="1200" b="0" i="0" u="none" strike="noStrike" kern="1200" baseline="0" dirty="0" err="1" smtClean="0">
                <a:solidFill>
                  <a:schemeClr val="tx1"/>
                </a:solidFill>
                <a:latin typeface="+mn-lt"/>
                <a:ea typeface="+mn-ea"/>
                <a:cs typeface="+mn-cs"/>
              </a:rPr>
              <a:t>Youtube</a:t>
            </a:r>
            <a:r>
              <a:rPr lang="en-US" sz="1200" b="0" i="0" u="none" strike="noStrike" kern="1200" baseline="0" dirty="0" smtClean="0">
                <a:solidFill>
                  <a:schemeClr val="tx1"/>
                </a:solidFill>
                <a:latin typeface="+mn-lt"/>
                <a:ea typeface="+mn-ea"/>
                <a:cs typeface="+mn-cs"/>
              </a:rPr>
              <a:t> receives more than 500 hours of video content every single minute. </a:t>
            </a:r>
          </a:p>
          <a:p>
            <a:endParaRPr lang="en-US" sz="1200" b="0" i="0" u="none" strike="noStrike" kern="1200" baseline="0" dirty="0" smtClean="0">
              <a:solidFill>
                <a:schemeClr val="tx1"/>
              </a:solidFill>
              <a:latin typeface="+mn-lt"/>
              <a:ea typeface="+mn-ea"/>
              <a:cs typeface="+mn-cs"/>
            </a:endParaRPr>
          </a:p>
          <a:p>
            <a:pPr rtl="0"/>
            <a:r>
              <a:rPr lang="en-US" dirty="0" smtClean="0">
                <a:effectLst/>
              </a:rPr>
              <a:t>Nowadays, we see a constantly growing engagement of users social media and content sharing platforms, as well as with devices (such as smart-phones, </a:t>
            </a:r>
            <a:r>
              <a:rPr lang="en-US" dirty="0" err="1" smtClean="0">
                <a:effectLst/>
              </a:rPr>
              <a:t>wearables</a:t>
            </a:r>
            <a:r>
              <a:rPr lang="en-US" dirty="0" smtClean="0">
                <a:effectLst/>
              </a:rPr>
              <a:t> etc.) that allow recording and instant upload of videos on the Web. Thousands of hours of video are uploaded every single hour on the Web, mostly on video sharing platforms (e.g. YouTube, </a:t>
            </a:r>
            <a:r>
              <a:rPr lang="en-US" dirty="0" err="1" smtClean="0">
                <a:effectLst/>
              </a:rPr>
              <a:t>DailyMotion</a:t>
            </a:r>
            <a:r>
              <a:rPr lang="en-US" dirty="0" smtClean="0">
                <a:effectLst/>
              </a:rPr>
              <a:t>, </a:t>
            </a:r>
            <a:r>
              <a:rPr lang="en-US" dirty="0" err="1" smtClean="0">
                <a:effectLst/>
              </a:rPr>
              <a:t>Vimeo</a:t>
            </a:r>
            <a:r>
              <a:rPr lang="en-US" dirty="0" smtClean="0">
                <a:effectLst/>
              </a:rPr>
              <a:t>) and social networks (e.g. Facebook, Twitter, </a:t>
            </a:r>
            <a:r>
              <a:rPr lang="en-US" dirty="0" err="1" smtClean="0">
                <a:effectLst/>
              </a:rPr>
              <a:t>Instagram</a:t>
            </a:r>
            <a:r>
              <a:rPr lang="en-US" dirty="0" smtClean="0">
                <a:effectLst/>
              </a:rPr>
              <a:t>), but also on online repositories. As depicted on the image on the right, as of February 2020 approximately 500 </a:t>
            </a:r>
            <a:r>
              <a:rPr lang="en-US" dirty="0" err="1" smtClean="0">
                <a:effectLst/>
              </a:rPr>
              <a:t>hrs</a:t>
            </a:r>
            <a:r>
              <a:rPr lang="en-US" dirty="0" smtClean="0">
                <a:effectLst/>
              </a:rPr>
              <a:t> of video are uploaded only on YouTube very minute!</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3</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7631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To evaluate the contribution of each of the core components of our model, we conduct an ablation study that includes three variants of the proposed architecture. One that leaves out the global attention mechanism and uses only local attention to model the frames’ dependencies. One that does not</a:t>
            </a:r>
          </a:p>
          <a:p>
            <a:r>
              <a:rPr lang="en-US" sz="1200" b="0" i="0" u="none" strike="noStrike" kern="1200" baseline="0" dirty="0" smtClean="0">
                <a:solidFill>
                  <a:schemeClr val="tx1"/>
                </a:solidFill>
                <a:latin typeface="+mn-lt"/>
                <a:ea typeface="+mn-ea"/>
                <a:cs typeface="+mn-cs"/>
              </a:rPr>
              <a:t>contain any local attention mechanism and the modeling of frames’ dependencies relies on global attention. And one that excludes the absolute positional encoding component that is originally used when computing the dot-product attention.</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30</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1475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results in this Table show that the combination of global and local attention mechanisms is a good approach for modeling frames’ dependencies, as the removal of one of these mechanisms (and especially of the global one) severely affects the summarization performance on at least one of the used datasets. </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31</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1475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Moreover, the positional encoding component is also shown to have a positive impact, as it leads to improved performance on </a:t>
            </a:r>
            <a:r>
              <a:rPr lang="en-US" sz="1200" b="0" i="0" u="none" strike="noStrike" kern="1200" baseline="0" dirty="0" err="1" smtClean="0">
                <a:solidFill>
                  <a:schemeClr val="tx1"/>
                </a:solidFill>
                <a:latin typeface="+mn-lt"/>
                <a:ea typeface="+mn-ea"/>
                <a:cs typeface="+mn-cs"/>
              </a:rPr>
              <a:t>SumMe</a:t>
            </a:r>
            <a:r>
              <a:rPr lang="en-US" sz="1200" b="0" i="0" u="none" strike="noStrike" kern="1200" baseline="0" dirty="0" smtClean="0">
                <a:solidFill>
                  <a:schemeClr val="tx1"/>
                </a:solidFill>
                <a:latin typeface="+mn-lt"/>
                <a:ea typeface="+mn-ea"/>
                <a:cs typeface="+mn-cs"/>
              </a:rPr>
              <a:t>, while allowing the</a:t>
            </a:r>
          </a:p>
          <a:p>
            <a:r>
              <a:rPr lang="en-US" sz="1200" b="0" i="0" u="none" strike="noStrike" kern="1200" baseline="0" dirty="0" smtClean="0">
                <a:solidFill>
                  <a:schemeClr val="tx1"/>
                </a:solidFill>
                <a:latin typeface="+mn-lt"/>
                <a:ea typeface="+mn-ea"/>
                <a:cs typeface="+mn-cs"/>
              </a:rPr>
              <a:t>network to maintain the same high levels of summarization performance on </a:t>
            </a:r>
            <a:r>
              <a:rPr lang="en-US" sz="1200" b="0" i="0" u="none" strike="noStrike" kern="1200" baseline="0" dirty="0" err="1" smtClean="0">
                <a:solidFill>
                  <a:schemeClr val="tx1"/>
                </a:solidFill>
                <a:latin typeface="+mn-lt"/>
                <a:ea typeface="+mn-ea"/>
                <a:cs typeface="+mn-cs"/>
              </a:rPr>
              <a:t>TVSum</a:t>
            </a:r>
            <a:r>
              <a:rPr lang="en-US" sz="1200" b="0" i="0" u="none" strike="noStrike" kern="1200" baseline="0" dirty="0" smtClean="0">
                <a:solidFill>
                  <a:schemeClr val="tx1"/>
                </a:solidFill>
                <a:latin typeface="+mn-lt"/>
                <a:ea typeface="+mn-ea"/>
                <a:cs typeface="+mn-cs"/>
              </a:rPr>
              <a:t>.</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32</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1475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this work, we proposed a new network architecture for supervised video summarization, that aims to overcome limitations of existing approaches with respect to: </a:t>
            </a:r>
            <a:r>
              <a:rPr lang="en-US" sz="1200" b="0" i="0" u="none" strike="noStrike" kern="1200" baseline="0" dirty="0" err="1" smtClean="0">
                <a:solidFill>
                  <a:schemeClr val="tx1"/>
                </a:solidFill>
                <a:latin typeface="+mn-lt"/>
                <a:ea typeface="+mn-ea"/>
                <a:cs typeface="+mn-cs"/>
              </a:rPr>
              <a:t>i</a:t>
            </a:r>
            <a:r>
              <a:rPr lang="en-US" sz="1200" b="0" i="0" u="none" strike="noStrike" kern="1200" baseline="0" dirty="0" smtClean="0">
                <a:solidFill>
                  <a:schemeClr val="tx1"/>
                </a:solidFill>
                <a:latin typeface="+mn-lt"/>
                <a:ea typeface="+mn-ea"/>
                <a:cs typeface="+mn-cs"/>
              </a:rPr>
              <a:t>) the modeling of long-range frames’ dependencies, ii) the parallelization ability of the training process (two drawbacks of existing RNN-based methods), and iii) the granularity level at which the temporal dependencies between frames are modeled (a weakness of existing self-attention-based methods). The developed PGL-SUM model uses a number of multi-head attention mechanisms that integrate a component for encoding the temporal position of the video frames. One of these mechanisms aims to model the temporal dependence of frames according to the entire frame sequence, while the remaining ones try to discover </a:t>
            </a:r>
            <a:r>
              <a:rPr lang="en-US" sz="1200" b="0" i="0" u="none" strike="noStrike" kern="1200" baseline="0" dirty="0" err="1" smtClean="0">
                <a:solidFill>
                  <a:schemeClr val="tx1"/>
                </a:solidFill>
                <a:latin typeface="+mn-lt"/>
                <a:ea typeface="+mn-ea"/>
                <a:cs typeface="+mn-cs"/>
              </a:rPr>
              <a:t>modelings</a:t>
            </a:r>
            <a:r>
              <a:rPr lang="en-US" sz="1200" b="0" i="0" u="none" strike="noStrike" kern="1200" baseline="0" dirty="0" smtClean="0">
                <a:solidFill>
                  <a:schemeClr val="tx1"/>
                </a:solidFill>
                <a:latin typeface="+mn-lt"/>
                <a:ea typeface="+mn-ea"/>
                <a:cs typeface="+mn-cs"/>
              </a:rPr>
              <a:t> of such temporal dependencies by focusing on smaller parts of the video. Experiments on two benchmarking datasets (</a:t>
            </a:r>
            <a:r>
              <a:rPr lang="en-US" sz="1200" b="0" i="0" u="none" strike="noStrike" kern="1200" baseline="0" dirty="0" err="1" smtClean="0">
                <a:solidFill>
                  <a:schemeClr val="tx1"/>
                </a:solidFill>
                <a:latin typeface="+mn-lt"/>
                <a:ea typeface="+mn-ea"/>
                <a:cs typeface="+mn-cs"/>
              </a:rPr>
              <a:t>SumMe</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TVSum</a:t>
            </a:r>
            <a:r>
              <a:rPr lang="en-US" sz="1200" b="0" i="0" u="none" strike="noStrike" kern="1200" baseline="0" dirty="0" smtClean="0">
                <a:solidFill>
                  <a:schemeClr val="tx1"/>
                </a:solidFill>
                <a:latin typeface="+mn-lt"/>
                <a:ea typeface="+mn-ea"/>
                <a:cs typeface="+mn-cs"/>
              </a:rPr>
              <a:t>) showed that our PGL-SUM model is the best-performing one compared to existing methods that rely on self-attention mechanisms, demonstrated its competitiveness against other state-of-the-art supervised summarization approaches, and documented the positive contribution of our proposals, namely the use of global and local </a:t>
            </a:r>
            <a:r>
              <a:rPr lang="en-US" sz="1200" b="0" i="0" u="none" strike="noStrike" kern="1200" baseline="0" dirty="0" err="1" smtClean="0">
                <a:solidFill>
                  <a:schemeClr val="tx1"/>
                </a:solidFill>
                <a:latin typeface="+mn-lt"/>
                <a:ea typeface="+mn-ea"/>
                <a:cs typeface="+mn-cs"/>
              </a:rPr>
              <a:t>multihead</a:t>
            </a:r>
            <a:r>
              <a:rPr lang="en-US" sz="1200" b="0" i="0" u="none" strike="noStrike" kern="1200" baseline="0" dirty="0" smtClean="0">
                <a:solidFill>
                  <a:schemeClr val="tx1"/>
                </a:solidFill>
                <a:latin typeface="+mn-lt"/>
                <a:ea typeface="+mn-ea"/>
                <a:cs typeface="+mn-cs"/>
              </a:rPr>
              <a:t> attention mechanisms in combination with an absolute positional encoding component.</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33</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1475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34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147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effectLst/>
              </a:rPr>
              <a:t>However, this tremendous growth of the available video material lead to a serious problem. How the viewers can navigate within endless collections of videos in a time-efficient manner, and find the piece of video content that they are looking for? Part of the response to this demand is related to the development of techniques that allow to create and provide a synopsis that conveys the important parts of the full-length video; based on this, viewers can have a quick overview of the whole story without having to watch the entire content.</a:t>
            </a:r>
            <a:endParaRPr lang="en-US" sz="1200" b="0" i="0" u="none" strike="noStrike" kern="1200" baseline="0" dirty="0" smtClean="0">
              <a:solidFill>
                <a:schemeClr val="tx1"/>
              </a:solidFill>
              <a:latin typeface="+mn-lt"/>
              <a:ea typeface="+mn-ea"/>
              <a:cs typeface="+mn-cs"/>
            </a:endParaRP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763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a:r>
              <a:rPr lang="en-US" dirty="0" smtClean="0">
                <a:effectLst/>
              </a:rPr>
              <a:t>The video summary is a short visual summary that encapsulates the flow of the story and the essential parts of the full-length video. And in terms of presentation format, there are two fundamental types of video summaries: static video summary (a.k.a. video storyboard) and dynamic video summary (a.k.a. video skim). The video storyboard is a collection of representative video frames extracted from the original video. The video skim is a set of short video clips joined in a sequence and played as a video. For example here we can see a short clip from a British talent show, and on the right side there is a storyboard that gives a static summary of the video content. Sets of representative frames are not restricted by timing or synchronization issues and, therefore, they offer much more flexibility in terms of organization for browsing and navigation purposes. On the other hand though, video skims include audio and motion elements and thus they offer a more natural story narration, that is often more entertaining and interesting to the users.</a:t>
            </a:r>
            <a:br>
              <a:rPr lang="en-US" dirty="0" smtClean="0">
                <a:effectLst/>
              </a:rPr>
            </a:br>
            <a:r>
              <a:rPr lang="en-US" dirty="0" smtClean="0">
                <a:effectLst/>
              </a:rPr>
              <a:t/>
            </a:r>
            <a:br>
              <a:rPr lang="en-US" dirty="0" smtClean="0">
                <a:effectLst/>
              </a:rPr>
            </a:br>
            <a:endParaRPr lang="en-US" dirty="0" smtClean="0">
              <a:effectLst/>
            </a:endParaRPr>
          </a:p>
          <a:p>
            <a:pPr rtl="0" latinLnBrk="0"/>
            <a:r>
              <a:rPr lang="en-US" sz="1200" kern="1200" dirty="0" smtClean="0">
                <a:solidFill>
                  <a:schemeClr val="tx1"/>
                </a:solidFill>
                <a:effectLst/>
                <a:latin typeface="+mn-lt"/>
                <a:ea typeface="+mn-ea"/>
                <a:cs typeface="+mn-cs"/>
              </a:rPr>
              <a:t>The produced summary is usually composed of a set of representative video frames (a.k.a. video key-frames), or video fragments (a.k.a. video key-fragments) that have been stitched in chronological order to form a shorter video. The former type of a video summary is known as video storyboard, and the latter type is known as video skim. One advantage of video skims over static sets of frames is the ability to include audio and motion elements that offer a more natural story narration and potentially enhance the expressiveness and the amount of information conveyed by the video summary. Furthermore, it is often more entertaining and interesting for the viewer to watch a skim rather than a slide show of frames [14]. On the other hand, storyboards are not restricted by timing or synchronization issues and, therefore, they offer more flexibility in terms of data organization for browsing and navigation purposes</a:t>
            </a:r>
            <a:endParaRPr lang="en-US" sz="1200" b="0" i="0" u="none" strike="noStrike" kern="1200" baseline="0" dirty="0" smtClean="0">
              <a:solidFill>
                <a:schemeClr val="tx1"/>
              </a:solidFill>
              <a:latin typeface="+mn-lt"/>
              <a:ea typeface="+mn-ea"/>
              <a:cs typeface="+mn-cs"/>
            </a:endParaRP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763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Various approaches have been introduced to automate video summarization, and the current state of the art is represented by methods utilizing deep network architectures. For the sake of space, here we present in brief the relevant literature on supervised video </a:t>
            </a:r>
            <a:r>
              <a:rPr lang="en-US" sz="1200" b="0" i="0" u="none" strike="noStrike" kern="1200" baseline="0" dirty="0" smtClean="0">
                <a:solidFill>
                  <a:schemeClr val="tx1"/>
                </a:solidFill>
                <a:latin typeface="+mn-lt"/>
                <a:ea typeface="+mn-ea"/>
                <a:cs typeface="+mn-cs"/>
              </a:rPr>
              <a:t>summarization.</a:t>
            </a:r>
            <a:endParaRPr lang="en-US" dirty="0" smtClean="0"/>
          </a:p>
          <a:p>
            <a:endParaRPr lang="en-US" dirty="0" smtClean="0"/>
          </a:p>
          <a:p>
            <a:r>
              <a:rPr lang="en-US" dirty="0" smtClean="0"/>
              <a:t>…</a:t>
            </a:r>
          </a:p>
          <a:p>
            <a:endParaRPr lang="en-US" dirty="0" smtClean="0"/>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6</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763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Most approaches utilize RNNs to model the temporal dependence among video frames and learn how to estimate the frames’ importance. However, the use of RNNs and their variations for video summarization shows some weaknesses; these relate to the long paths that forward and backward signals have to traverse in the </a:t>
            </a:r>
            <a:r>
              <a:rPr lang="en-US" sz="1200" b="0" i="0" u="none" strike="noStrike" kern="1200" baseline="0" dirty="0" smtClean="0">
                <a:solidFill>
                  <a:schemeClr val="tx1"/>
                </a:solidFill>
                <a:latin typeface="+mn-lt"/>
                <a:ea typeface="+mn-ea"/>
                <a:cs typeface="+mn-cs"/>
              </a:rPr>
              <a:t>network and </a:t>
            </a:r>
            <a:r>
              <a:rPr lang="en-US" sz="1200" b="0" i="0" u="none" strike="noStrike" kern="1200" baseline="0" dirty="0" smtClean="0">
                <a:solidFill>
                  <a:schemeClr val="tx1"/>
                </a:solidFill>
                <a:latin typeface="+mn-lt"/>
                <a:ea typeface="+mn-ea"/>
                <a:cs typeface="+mn-cs"/>
              </a:rPr>
              <a:t>to </a:t>
            </a:r>
            <a:r>
              <a:rPr lang="en-US" sz="1200" b="0" i="0" u="none" strike="noStrike" kern="1200" baseline="0" dirty="0" smtClean="0">
                <a:solidFill>
                  <a:schemeClr val="tx1"/>
                </a:solidFill>
                <a:latin typeface="+mn-lt"/>
                <a:ea typeface="+mn-ea"/>
                <a:cs typeface="+mn-cs"/>
              </a:rPr>
              <a:t>the limited amount of parallelizable operations during training.</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To overcome these drawbacks, our method follows the approach of the last class of methods that rely on the use of feed-forward self-attention mechanisms that mainly involve easy-to-compute matrix multiplication processes</a:t>
            </a:r>
            <a:r>
              <a:rPr lang="en-US" sz="1200" b="0" i="0" u="none" strike="noStrike" kern="1200" baseline="0" dirty="0" smtClean="0">
                <a:solidFill>
                  <a:schemeClr val="tx1"/>
                </a:solidFill>
                <a:latin typeface="+mn-lt"/>
                <a:ea typeface="+mn-ea"/>
                <a:cs typeface="+mn-cs"/>
              </a:rPr>
              <a:t>.</a:t>
            </a:r>
            <a:endParaRPr lang="en-US" dirty="0" smtClean="0"/>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7</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763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starting point of our work was the supervised method of </a:t>
            </a:r>
            <a:r>
              <a:rPr lang="en-US" sz="1200" b="0" i="0" u="none" strike="noStrike" kern="1200" baseline="0" dirty="0" err="1" smtClean="0">
                <a:solidFill>
                  <a:schemeClr val="tx1"/>
                </a:solidFill>
                <a:latin typeface="+mn-lt"/>
                <a:ea typeface="+mn-ea"/>
                <a:cs typeface="+mn-cs"/>
              </a:rPr>
              <a:t>Fajtl</a:t>
            </a:r>
            <a:r>
              <a:rPr lang="en-US" sz="1200" b="0" i="0" u="none" strike="noStrike" kern="1200" baseline="0" dirty="0" smtClean="0">
                <a:solidFill>
                  <a:schemeClr val="tx1"/>
                </a:solidFill>
                <a:latin typeface="+mn-lt"/>
                <a:ea typeface="+mn-ea"/>
                <a:cs typeface="+mn-cs"/>
              </a:rPr>
              <a:t> et al. This method tackles video summarization as a sequence-to-sequence transformation, and uses a simple self-attention-based network to perform this transformation in a single feed forward pass and single backward pass during training. The output of this mechanism, namely the generated frame representations according to the computed attention weights, are then forwarded to a two-layer fully connected </a:t>
            </a:r>
            <a:r>
              <a:rPr lang="en-US" sz="1200" b="0" i="0" u="none" strike="noStrike" kern="1200" baseline="0" dirty="0" err="1" smtClean="0">
                <a:solidFill>
                  <a:schemeClr val="tx1"/>
                </a:solidFill>
                <a:latin typeface="+mn-lt"/>
                <a:ea typeface="+mn-ea"/>
                <a:cs typeface="+mn-cs"/>
              </a:rPr>
              <a:t>regressor</a:t>
            </a:r>
            <a:r>
              <a:rPr lang="en-US" sz="1200" b="0" i="0" u="none" strike="noStrike" kern="1200" baseline="0" dirty="0" smtClean="0">
                <a:solidFill>
                  <a:schemeClr val="tx1"/>
                </a:solidFill>
                <a:latin typeface="+mn-lt"/>
                <a:ea typeface="+mn-ea"/>
                <a:cs typeface="+mn-cs"/>
              </a:rPr>
              <a:t> network that produces estimates about each frame’s importance. These estimates are eventually compared to ground-truth annotations about the frames’ importance, thus allowing the network architecture to learn summarization in a supervised manner. This method has two main weaknesses that relate to: </a:t>
            </a:r>
            <a:r>
              <a:rPr lang="en-US" sz="1200" b="0" i="0" u="none" strike="noStrike" kern="1200" baseline="0" dirty="0" err="1" smtClean="0">
                <a:solidFill>
                  <a:schemeClr val="tx1"/>
                </a:solidFill>
                <a:latin typeface="+mn-lt"/>
                <a:ea typeface="+mn-ea"/>
                <a:cs typeface="+mn-cs"/>
              </a:rPr>
              <a:t>i</a:t>
            </a:r>
            <a:r>
              <a:rPr lang="en-US" sz="1200" b="0" i="0" u="none" strike="noStrike" kern="1200" baseline="0" dirty="0" smtClean="0">
                <a:solidFill>
                  <a:schemeClr val="tx1"/>
                </a:solidFill>
                <a:latin typeface="+mn-lt"/>
                <a:ea typeface="+mn-ea"/>
                <a:cs typeface="+mn-cs"/>
              </a:rPr>
              <a:t>) the complete lack of knowledge about the temporal position of the video frames (which is crucial when producing a temporally-coherent summary of the video content), and ii) the growing difficulty to accurately estimate the frames’ importance as the video duration increases.</a:t>
            </a:r>
            <a:endParaRPr lang="de-DE" dirty="0"/>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8</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763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To overcome these weaknesses we built a new architecture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that extends the aforementioned </a:t>
            </a:r>
            <a:r>
              <a:rPr lang="en-US" sz="1200" b="0" i="0" u="none" strike="noStrike" kern="1200" baseline="0" dirty="0" smtClean="0">
                <a:solidFill>
                  <a:schemeClr val="tx1"/>
                </a:solidFill>
                <a:latin typeface="+mn-lt"/>
                <a:ea typeface="+mn-ea"/>
                <a:cs typeface="+mn-cs"/>
              </a:rPr>
              <a:t>one </a:t>
            </a:r>
            <a:r>
              <a:rPr lang="en-US" sz="1200" b="0" i="0" u="none" strike="noStrike" kern="1200" baseline="0" dirty="0" smtClean="0">
                <a:solidFill>
                  <a:schemeClr val="tx1"/>
                </a:solidFill>
                <a:latin typeface="+mn-lt"/>
                <a:ea typeface="+mn-ea"/>
                <a:cs typeface="+mn-cs"/>
              </a:rPr>
              <a:t>by: </a:t>
            </a:r>
            <a:r>
              <a:rPr lang="en-US" sz="1200" b="0" i="0" u="none" strike="noStrike" kern="1200" baseline="0" dirty="0" err="1" smtClean="0">
                <a:solidFill>
                  <a:schemeClr val="tx1"/>
                </a:solidFill>
                <a:latin typeface="+mn-lt"/>
                <a:ea typeface="+mn-ea"/>
                <a:cs typeface="+mn-cs"/>
              </a:rPr>
              <a:t>i</a:t>
            </a:r>
            <a:r>
              <a:rPr lang="en-US" sz="1200" b="0" i="0" u="none" strike="noStrike" kern="1200" baseline="0" dirty="0" smtClean="0">
                <a:solidFill>
                  <a:schemeClr val="tx1"/>
                </a:solidFill>
                <a:latin typeface="+mn-lt"/>
                <a:ea typeface="+mn-ea"/>
                <a:cs typeface="+mn-cs"/>
              </a:rPr>
              <a:t>) utilizing a multi-head attention mechanism for modeling the frames’ dependencies according to the entire frame sequence, ii) introducing multiple </a:t>
            </a:r>
            <a:r>
              <a:rPr lang="en-US" sz="1200" b="0" i="0" u="none" strike="noStrike" kern="1200" baseline="0" dirty="0" err="1" smtClean="0">
                <a:solidFill>
                  <a:schemeClr val="tx1"/>
                </a:solidFill>
                <a:latin typeface="+mn-lt"/>
                <a:ea typeface="+mn-ea"/>
                <a:cs typeface="+mn-cs"/>
              </a:rPr>
              <a:t>multihead</a:t>
            </a:r>
            <a:r>
              <a:rPr lang="en-US" sz="1200" b="0" i="0" u="none" strike="noStrike" kern="1200" baseline="0" dirty="0" smtClean="0">
                <a:solidFill>
                  <a:schemeClr val="tx1"/>
                </a:solidFill>
                <a:latin typeface="+mn-lt"/>
                <a:ea typeface="+mn-ea"/>
                <a:cs typeface="+mn-cs"/>
              </a:rPr>
              <a:t> attention mechanisms that model short-term dependencies via focusing on smaller parts of the video, and iii) enhancing these attention mechanisms with a component that encodes the temporal position of the video frames.</a:t>
            </a:r>
            <a:endParaRPr lang="de-DE" dirty="0"/>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9</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763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3600" b="0" baseline="0">
                <a:solidFill>
                  <a:schemeClr val="tx1">
                    <a:lumMod val="85000"/>
                    <a:lumOff val="15000"/>
                  </a:schemeClr>
                </a:solidFill>
                <a:latin typeface="Calibri" panose="020F0502020204030204" pitchFamily="34" charset="0"/>
                <a:cs typeface="Calibri" panose="020F0502020204030204" pitchFamily="34" charset="0"/>
              </a:defRPr>
            </a:lvl1pPr>
          </a:lstStyle>
          <a:p>
            <a:pPr lvl="0"/>
            <a:r>
              <a:rPr lang="en-US" altLang="ko-KR" dirty="0"/>
              <a:t>BASIC LAYOUT</a:t>
            </a:r>
          </a:p>
        </p:txBody>
      </p:sp>
      <p:grpSp>
        <p:nvGrpSpPr>
          <p:cNvPr id="4" name="Group 3">
            <a:extLst>
              <a:ext uri="{FF2B5EF4-FFF2-40B4-BE49-F238E27FC236}">
                <a16:creationId xmlns="" xmlns:a16="http://schemas.microsoft.com/office/drawing/2014/main" id="{E3C46DD9-9A8F-411D-B597-946818B71DE8}"/>
              </a:ext>
            </a:extLst>
          </p:cNvPr>
          <p:cNvGrpSpPr/>
          <p:nvPr userDrawn="1"/>
        </p:nvGrpSpPr>
        <p:grpSpPr>
          <a:xfrm>
            <a:off x="0" y="6597854"/>
            <a:ext cx="12192000" cy="260151"/>
            <a:chOff x="4379494" y="697830"/>
            <a:chExt cx="2586787" cy="168444"/>
          </a:xfrm>
        </p:grpSpPr>
        <p:sp>
          <p:nvSpPr>
            <p:cNvPr id="6" name="Rectangle 5">
              <a:extLst>
                <a:ext uri="{FF2B5EF4-FFF2-40B4-BE49-F238E27FC236}">
                  <a16:creationId xmlns="" xmlns:a16="http://schemas.microsoft.com/office/drawing/2014/main" id="{E6E330ED-CBD0-49D6-96D9-8A0C1C4518A4}"/>
                </a:ext>
              </a:extLst>
            </p:cNvPr>
            <p:cNvSpPr/>
            <p:nvPr/>
          </p:nvSpPr>
          <p:spPr>
            <a:xfrm>
              <a:off x="4379494" y="697832"/>
              <a:ext cx="517358" cy="1684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a:extLst>
                <a:ext uri="{FF2B5EF4-FFF2-40B4-BE49-F238E27FC236}">
                  <a16:creationId xmlns="" xmlns:a16="http://schemas.microsoft.com/office/drawing/2014/main" id="{7D028152-6864-487D-B9D6-395800F0CC7C}"/>
                </a:ext>
              </a:extLst>
            </p:cNvPr>
            <p:cNvSpPr/>
            <p:nvPr/>
          </p:nvSpPr>
          <p:spPr>
            <a:xfrm>
              <a:off x="4896852" y="697832"/>
              <a:ext cx="517358" cy="168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a:extLst>
                <a:ext uri="{FF2B5EF4-FFF2-40B4-BE49-F238E27FC236}">
                  <a16:creationId xmlns="" xmlns:a16="http://schemas.microsoft.com/office/drawing/2014/main" id="{57E5C8F6-620C-4584-AE0A-5E4F2E6565C5}"/>
                </a:ext>
              </a:extLst>
            </p:cNvPr>
            <p:cNvSpPr/>
            <p:nvPr/>
          </p:nvSpPr>
          <p:spPr>
            <a:xfrm>
              <a:off x="5414209" y="697832"/>
              <a:ext cx="517358" cy="168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a:extLst>
                <a:ext uri="{FF2B5EF4-FFF2-40B4-BE49-F238E27FC236}">
                  <a16:creationId xmlns="" xmlns:a16="http://schemas.microsoft.com/office/drawing/2014/main" id="{B5925AB1-BE47-453E-8EF4-924465289B54}"/>
                </a:ext>
              </a:extLst>
            </p:cNvPr>
            <p:cNvSpPr/>
            <p:nvPr/>
          </p:nvSpPr>
          <p:spPr>
            <a:xfrm>
              <a:off x="5931566" y="697831"/>
              <a:ext cx="517358" cy="1684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a:extLst>
                <a:ext uri="{FF2B5EF4-FFF2-40B4-BE49-F238E27FC236}">
                  <a16:creationId xmlns="" xmlns:a16="http://schemas.microsoft.com/office/drawing/2014/main" id="{68FC2FC1-F83A-44D6-9D9A-A61E40D3B973}"/>
                </a:ext>
              </a:extLst>
            </p:cNvPr>
            <p:cNvSpPr/>
            <p:nvPr/>
          </p:nvSpPr>
          <p:spPr>
            <a:xfrm>
              <a:off x="6448923" y="697830"/>
              <a:ext cx="517358" cy="1684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Text Placeholder 11">
            <a:extLst>
              <a:ext uri="{FF2B5EF4-FFF2-40B4-BE49-F238E27FC236}">
                <a16:creationId xmlns="" xmlns:a16="http://schemas.microsoft.com/office/drawing/2014/main" id="{70E5366A-090D-431C-A96D-DEBE4F13E5A6}"/>
              </a:ext>
            </a:extLst>
          </p:cNvPr>
          <p:cNvSpPr>
            <a:spLocks noGrp="1"/>
          </p:cNvSpPr>
          <p:nvPr>
            <p:ph type="body" sz="quarter" idx="11"/>
          </p:nvPr>
        </p:nvSpPr>
        <p:spPr>
          <a:xfrm>
            <a:off x="323850" y="1466850"/>
            <a:ext cx="11572875" cy="4429125"/>
          </a:xfrm>
          <a:prstGeom prst="rect">
            <a:avLst/>
          </a:prstGeom>
        </p:spPr>
        <p:txBody>
          <a:bodyPr/>
          <a:lstStyle>
            <a:lvl1pPr>
              <a:lnSpc>
                <a:spcPts val="3000"/>
              </a:lnSpc>
              <a:defRPr sz="2400">
                <a:solidFill>
                  <a:schemeClr val="tx1"/>
                </a:solidFill>
                <a:latin typeface="Calibri" panose="020F0502020204030204" pitchFamily="34" charset="0"/>
                <a:cs typeface="Calibri" panose="020F0502020204030204" pitchFamily="34" charset="0"/>
              </a:defRPr>
            </a:lvl1pPr>
            <a:lvl2pPr>
              <a:lnSpc>
                <a:spcPts val="3000"/>
              </a:lnSpc>
              <a:defRPr sz="2000">
                <a:solidFill>
                  <a:schemeClr val="tx1"/>
                </a:solidFill>
                <a:latin typeface="Calibri" panose="020F0502020204030204" pitchFamily="34" charset="0"/>
                <a:cs typeface="Calibri" panose="020F0502020204030204" pitchFamily="34" charset="0"/>
              </a:defRPr>
            </a:lvl2pPr>
            <a:lvl3pPr>
              <a:lnSpc>
                <a:spcPts val="2800"/>
              </a:lnSpc>
              <a:defRPr sz="1800">
                <a:solidFill>
                  <a:schemeClr val="tx1"/>
                </a:solidFill>
                <a:latin typeface="Calibri" panose="020F0502020204030204" pitchFamily="34" charset="0"/>
                <a:cs typeface="Calibri" panose="020F0502020204030204" pitchFamily="34" charset="0"/>
              </a:defRPr>
            </a:lvl3pPr>
            <a:lvl4pPr>
              <a:lnSpc>
                <a:spcPts val="2800"/>
              </a:lnSpc>
              <a:defRPr sz="1600">
                <a:solidFill>
                  <a:schemeClr val="tx1"/>
                </a:solidFill>
                <a:latin typeface="Calibri" panose="020F0502020204030204" pitchFamily="34" charset="0"/>
                <a:cs typeface="Calibri" panose="020F0502020204030204" pitchFamily="34" charset="0"/>
              </a:defRPr>
            </a:lvl4pPr>
            <a:lvl5pPr>
              <a:lnSpc>
                <a:spcPts val="4900"/>
              </a:lnSpc>
              <a:defRPr sz="2800">
                <a:solidFill>
                  <a:schemeClr val="tx1"/>
                </a:solidFill>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Forth Level</a:t>
            </a:r>
          </a:p>
        </p:txBody>
      </p:sp>
      <p:sp>
        <p:nvSpPr>
          <p:cNvPr id="13" name="Foliennummernplatzhalter 1"/>
          <p:cNvSpPr>
            <a:spLocks noGrp="1"/>
          </p:cNvSpPr>
          <p:nvPr>
            <p:ph type="sldNum" sz="quarter" idx="4"/>
          </p:nvPr>
        </p:nvSpPr>
        <p:spPr>
          <a:xfrm>
            <a:off x="9340639" y="6552279"/>
            <a:ext cx="2743200" cy="365125"/>
          </a:xfrm>
          <a:prstGeom prst="rect">
            <a:avLst/>
          </a:prstGeom>
        </p:spPr>
        <p:txBody>
          <a:bodyPr vert="horz" lIns="91440" tIns="45720" rIns="91440" bIns="45720" rtlCol="0" anchor="ctr"/>
          <a:lstStyle>
            <a:lvl1pPr algn="r">
              <a:defRPr sz="1200">
                <a:solidFill>
                  <a:schemeClr val="tx2"/>
                </a:solidFill>
              </a:defRPr>
            </a:lvl1pPr>
          </a:lstStyle>
          <a:p>
            <a:fld id="{BC207A50-51F7-4E49-A1D5-3805966E55A3}" type="slidenum">
              <a:rPr lang="de-DE" smtClean="0"/>
              <a:pPr/>
              <a:t>‹#›</a:t>
            </a:fld>
            <a:endParaRPr lang="de-DE" dirty="0"/>
          </a:p>
        </p:txBody>
      </p:sp>
    </p:spTree>
    <p:extLst>
      <p:ext uri="{BB962C8B-B14F-4D97-AF65-F5344CB8AC3E}">
        <p14:creationId xmlns:p14="http://schemas.microsoft.com/office/powerpoint/2010/main" val="131028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52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3" name="Picture Placeholder 7">
            <a:extLst>
              <a:ext uri="{FF2B5EF4-FFF2-40B4-BE49-F238E27FC236}">
                <a16:creationId xmlns="" xmlns:a16="http://schemas.microsoft.com/office/drawing/2014/main" id="{CB7E376F-0253-46E6-902C-2CA1892242CD}"/>
              </a:ext>
            </a:extLst>
          </p:cNvPr>
          <p:cNvSpPr>
            <a:spLocks noGrp="1"/>
          </p:cNvSpPr>
          <p:nvPr>
            <p:ph type="pic" sz="quarter" idx="11" hasCustomPrompt="1"/>
          </p:nvPr>
        </p:nvSpPr>
        <p:spPr>
          <a:xfrm>
            <a:off x="0" y="3"/>
            <a:ext cx="12192002" cy="376034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atin typeface="Calibri" panose="020F0502020204030204" pitchFamily="34" charset="0"/>
                <a:cs typeface="Calibri" panose="020F0502020204030204" pitchFamily="34" charset="0"/>
              </a:defRPr>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319139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slide layout 4">
    <p:spTree>
      <p:nvGrpSpPr>
        <p:cNvPr id="1" name=""/>
        <p:cNvGrpSpPr/>
        <p:nvPr/>
      </p:nvGrpSpPr>
      <p:grpSpPr>
        <a:xfrm>
          <a:off x="0" y="0"/>
          <a:ext cx="0" cy="0"/>
          <a:chOff x="0" y="0"/>
          <a:chExt cx="0" cy="0"/>
        </a:xfrm>
      </p:grpSpPr>
      <p:sp>
        <p:nvSpPr>
          <p:cNvPr id="20" name="Picture Placeholder 19">
            <a:extLst>
              <a:ext uri="{FF2B5EF4-FFF2-40B4-BE49-F238E27FC236}">
                <a16:creationId xmlns="" xmlns:a16="http://schemas.microsoft.com/office/drawing/2014/main" id="{18B8CAF3-9328-4AEF-8C03-A4E21A15B3DF}"/>
              </a:ext>
            </a:extLst>
          </p:cNvPr>
          <p:cNvSpPr>
            <a:spLocks noGrp="1"/>
          </p:cNvSpPr>
          <p:nvPr>
            <p:ph type="pic" sz="quarter" idx="14" hasCustomPrompt="1"/>
          </p:nvPr>
        </p:nvSpPr>
        <p:spPr>
          <a:xfrm>
            <a:off x="815007" y="564046"/>
            <a:ext cx="6624018" cy="5729909"/>
          </a:xfrm>
          <a:custGeom>
            <a:avLst/>
            <a:gdLst>
              <a:gd name="connsiteX0" fmla="*/ 1832943 w 6624018"/>
              <a:gd name="connsiteY0" fmla="*/ 4748834 h 5729909"/>
              <a:gd name="connsiteX1" fmla="*/ 6624018 w 6624018"/>
              <a:gd name="connsiteY1" fmla="*/ 4748834 h 5729909"/>
              <a:gd name="connsiteX2" fmla="*/ 6624018 w 6624018"/>
              <a:gd name="connsiteY2" fmla="*/ 5729909 h 5729909"/>
              <a:gd name="connsiteX3" fmla="*/ 1832943 w 6624018"/>
              <a:gd name="connsiteY3" fmla="*/ 5729909 h 5729909"/>
              <a:gd name="connsiteX4" fmla="*/ 1841224 w 6624018"/>
              <a:gd name="connsiteY4" fmla="*/ 2822714 h 5729909"/>
              <a:gd name="connsiteX5" fmla="*/ 3091438 w 6624018"/>
              <a:gd name="connsiteY5" fmla="*/ 2822714 h 5729909"/>
              <a:gd name="connsiteX6" fmla="*/ 3091438 w 6624018"/>
              <a:gd name="connsiteY6" fmla="*/ 4611758 h 5729909"/>
              <a:gd name="connsiteX7" fmla="*/ 1841224 w 6624018"/>
              <a:gd name="connsiteY7" fmla="*/ 4611758 h 5729909"/>
              <a:gd name="connsiteX8" fmla="*/ 0 w 6624018"/>
              <a:gd name="connsiteY8" fmla="*/ 2822714 h 5729909"/>
              <a:gd name="connsiteX9" fmla="*/ 1690847 w 6624018"/>
              <a:gd name="connsiteY9" fmla="*/ 2822714 h 5729909"/>
              <a:gd name="connsiteX10" fmla="*/ 1690847 w 6624018"/>
              <a:gd name="connsiteY10" fmla="*/ 4949686 h 5729909"/>
              <a:gd name="connsiteX11" fmla="*/ 0 w 6624018"/>
              <a:gd name="connsiteY11" fmla="*/ 4949686 h 5729909"/>
              <a:gd name="connsiteX12" fmla="*/ 3241814 w 6624018"/>
              <a:gd name="connsiteY12" fmla="*/ 1928192 h 5729909"/>
              <a:gd name="connsiteX13" fmla="*/ 6042992 w 6624018"/>
              <a:gd name="connsiteY13" fmla="*/ 1928192 h 5729909"/>
              <a:gd name="connsiteX14" fmla="*/ 6042992 w 6624018"/>
              <a:gd name="connsiteY14" fmla="*/ 4611758 h 5729909"/>
              <a:gd name="connsiteX15" fmla="*/ 3241814 w 6624018"/>
              <a:gd name="connsiteY15" fmla="*/ 4611758 h 5729909"/>
              <a:gd name="connsiteX16" fmla="*/ 290259 w 6624018"/>
              <a:gd name="connsiteY16" fmla="*/ 894522 h 5729909"/>
              <a:gd name="connsiteX17" fmla="*/ 3091436 w 6624018"/>
              <a:gd name="connsiteY17" fmla="*/ 894522 h 5729909"/>
              <a:gd name="connsiteX18" fmla="*/ 3091436 w 6624018"/>
              <a:gd name="connsiteY18" fmla="*/ 2683566 h 5729909"/>
              <a:gd name="connsiteX19" fmla="*/ 290259 w 6624018"/>
              <a:gd name="connsiteY19" fmla="*/ 2683566 h 5729909"/>
              <a:gd name="connsiteX20" fmla="*/ 3241813 w 6624018"/>
              <a:gd name="connsiteY20" fmla="*/ 0 h 5729909"/>
              <a:gd name="connsiteX21" fmla="*/ 4979872 w 6624018"/>
              <a:gd name="connsiteY21" fmla="*/ 0 h 5729909"/>
              <a:gd name="connsiteX22" fmla="*/ 4979872 w 6624018"/>
              <a:gd name="connsiteY22" fmla="*/ 1789044 h 5729909"/>
              <a:gd name="connsiteX23" fmla="*/ 3241813 w 6624018"/>
              <a:gd name="connsiteY23" fmla="*/ 1789044 h 572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24018" h="5729909">
                <a:moveTo>
                  <a:pt x="1832943" y="4748834"/>
                </a:moveTo>
                <a:lnTo>
                  <a:pt x="6624018" y="4748834"/>
                </a:lnTo>
                <a:lnTo>
                  <a:pt x="6624018" y="5729909"/>
                </a:lnTo>
                <a:lnTo>
                  <a:pt x="1832943" y="5729909"/>
                </a:lnTo>
                <a:close/>
                <a:moveTo>
                  <a:pt x="1841224" y="2822714"/>
                </a:moveTo>
                <a:lnTo>
                  <a:pt x="3091438" y="2822714"/>
                </a:lnTo>
                <a:lnTo>
                  <a:pt x="3091438" y="4611758"/>
                </a:lnTo>
                <a:lnTo>
                  <a:pt x="1841224" y="4611758"/>
                </a:lnTo>
                <a:close/>
                <a:moveTo>
                  <a:pt x="0" y="2822714"/>
                </a:moveTo>
                <a:lnTo>
                  <a:pt x="1690847" y="2822714"/>
                </a:lnTo>
                <a:lnTo>
                  <a:pt x="1690847" y="4949686"/>
                </a:lnTo>
                <a:lnTo>
                  <a:pt x="0" y="4949686"/>
                </a:lnTo>
                <a:close/>
                <a:moveTo>
                  <a:pt x="3241814" y="1928192"/>
                </a:moveTo>
                <a:lnTo>
                  <a:pt x="6042992" y="1928192"/>
                </a:lnTo>
                <a:lnTo>
                  <a:pt x="6042992" y="4611758"/>
                </a:lnTo>
                <a:lnTo>
                  <a:pt x="3241814" y="4611758"/>
                </a:lnTo>
                <a:close/>
                <a:moveTo>
                  <a:pt x="290259" y="894522"/>
                </a:moveTo>
                <a:lnTo>
                  <a:pt x="3091436" y="894522"/>
                </a:lnTo>
                <a:lnTo>
                  <a:pt x="3091436" y="2683566"/>
                </a:lnTo>
                <a:lnTo>
                  <a:pt x="290259" y="2683566"/>
                </a:lnTo>
                <a:close/>
                <a:moveTo>
                  <a:pt x="3241813" y="0"/>
                </a:moveTo>
                <a:lnTo>
                  <a:pt x="4979872" y="0"/>
                </a:lnTo>
                <a:lnTo>
                  <a:pt x="4979872" y="1789044"/>
                </a:lnTo>
                <a:lnTo>
                  <a:pt x="3241813" y="1789044"/>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42300452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44A8E"/>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317AA0C9-B265-41E6-A83F-6562374A09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1511" y="6179145"/>
            <a:ext cx="555340" cy="373052"/>
          </a:xfrm>
          <a:prstGeom prst="rect">
            <a:avLst/>
          </a:prstGeom>
        </p:spPr>
      </p:pic>
      <p:sp>
        <p:nvSpPr>
          <p:cNvPr id="6" name="Rectangle 5">
            <a:extLst>
              <a:ext uri="{FF2B5EF4-FFF2-40B4-BE49-F238E27FC236}">
                <a16:creationId xmlns="" xmlns:a16="http://schemas.microsoft.com/office/drawing/2014/main" id="{3BB3E0E7-1EAE-4E6B-9B32-0E167FBFC076}"/>
              </a:ext>
            </a:extLst>
          </p:cNvPr>
          <p:cNvSpPr/>
          <p:nvPr userDrawn="1"/>
        </p:nvSpPr>
        <p:spPr>
          <a:xfrm>
            <a:off x="1466851" y="6180048"/>
            <a:ext cx="10343284" cy="276999"/>
          </a:xfrm>
          <a:prstGeom prst="rect">
            <a:avLst/>
          </a:prstGeom>
        </p:spPr>
        <p:txBody>
          <a:bodyPr wrap="square">
            <a:spAutoFit/>
          </a:bodyPr>
          <a:lstStyle/>
          <a:p>
            <a:r>
              <a:rPr lang="en-US" sz="1200" dirty="0">
                <a:solidFill>
                  <a:srgbClr val="FFFFFF"/>
                </a:solidFill>
                <a:latin typeface="Calibri" panose="020F0502020204030204" pitchFamily="34" charset="0"/>
                <a:cs typeface="Calibri" panose="020F0502020204030204" pitchFamily="34" charset="0"/>
              </a:rPr>
              <a:t>The MIRROR project has received funding from the European Union’s Horizon 2020 research and innovation action program under grant agreement № 832921.</a:t>
            </a:r>
          </a:p>
        </p:txBody>
      </p:sp>
      <p:pic>
        <p:nvPicPr>
          <p:cNvPr id="8" name="Picture 7">
            <a:extLst>
              <a:ext uri="{FF2B5EF4-FFF2-40B4-BE49-F238E27FC236}">
                <a16:creationId xmlns="" xmlns:a16="http://schemas.microsoft.com/office/drawing/2014/main" id="{941864BD-084D-4648-AABD-17A0378AC7C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65095" y="284489"/>
            <a:ext cx="5129290" cy="2782439"/>
          </a:xfrm>
          <a:prstGeom prst="rect">
            <a:avLst/>
          </a:prstGeom>
        </p:spPr>
      </p:pic>
      <p:sp>
        <p:nvSpPr>
          <p:cNvPr id="2" name="Foliennummernplatzhalter 1"/>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5FC5FF-71B3-41A8-85DF-ABEEDC83F1C9}" type="slidenum">
              <a:rPr lang="de-DE" smtClean="0"/>
              <a:t>‹#›</a:t>
            </a:fld>
            <a:endParaRPr lang="de-DE"/>
          </a:p>
        </p:txBody>
      </p:sp>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hf hdr="0" ftr="0" dt="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CCEC7290-6078-4497-9D4D-7C0F92853D0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248900" y="6026892"/>
            <a:ext cx="1485900" cy="576366"/>
          </a:xfrm>
          <a:prstGeom prst="rect">
            <a:avLst/>
          </a:prstGeom>
        </p:spPr>
      </p:pic>
      <p:sp>
        <p:nvSpPr>
          <p:cNvPr id="2" name="Foliennummernplatzhalter 1"/>
          <p:cNvSpPr>
            <a:spLocks noGrp="1"/>
          </p:cNvSpPr>
          <p:nvPr>
            <p:ph type="sldNum" sz="quarter" idx="4"/>
          </p:nvPr>
        </p:nvSpPr>
        <p:spPr>
          <a:xfrm>
            <a:off x="7332407" y="6493105"/>
            <a:ext cx="2743200" cy="365125"/>
          </a:xfrm>
          <a:prstGeom prst="rect">
            <a:avLst/>
          </a:prstGeom>
        </p:spPr>
        <p:txBody>
          <a:bodyPr vert="horz" lIns="91440" tIns="45720" rIns="91440" bIns="45720" rtlCol="0" anchor="ctr"/>
          <a:lstStyle>
            <a:lvl1pPr algn="r">
              <a:defRPr sz="1200">
                <a:solidFill>
                  <a:schemeClr val="tx2"/>
                </a:solidFill>
              </a:defRPr>
            </a:lvl1pPr>
          </a:lstStyle>
          <a:p>
            <a:fld id="{BC207A50-51F7-4E49-A1D5-3805966E55A3}" type="slidenum">
              <a:rPr lang="de-DE" smtClean="0"/>
              <a:pPr/>
              <a:t>‹#›</a:t>
            </a:fld>
            <a:endParaRPr lang="de-DE"/>
          </a:p>
        </p:txBody>
      </p:sp>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8" r:id="rId1"/>
    <p:sldLayoutId id="2147483742" r:id="rId2"/>
    <p:sldLayoutId id="2147483743" r:id="rId3"/>
    <p:sldLayoutId id="2147483750" r:id="rId4"/>
  </p:sldLayoutIdLst>
  <p:hf hdr="0" ftr="0" dt="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microsoft.com/office/2007/relationships/hdphoto" Target="../media/hdphoto3.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13" Type="http://schemas.microsoft.com/office/2007/relationships/hdphoto" Target="../media/hdphoto1.wdp"/><Relationship Id="rId3" Type="http://schemas.openxmlformats.org/officeDocument/2006/relationships/image" Target="../media/image8.jpeg"/><Relationship Id="rId7" Type="http://schemas.openxmlformats.org/officeDocument/2006/relationships/image" Target="../media/image12.jpeg"/><Relationship Id="rId12" Type="http://schemas.openxmlformats.org/officeDocument/2006/relationships/image" Target="../media/image17.png"/><Relationship Id="rId2" Type="http://schemas.openxmlformats.org/officeDocument/2006/relationships/notesSlide" Target="../notesSlides/notesSlide5.xml"/><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11.jpeg"/><Relationship Id="rId11" Type="http://schemas.openxmlformats.org/officeDocument/2006/relationships/image" Target="../media/image16.jpeg"/><Relationship Id="rId5" Type="http://schemas.openxmlformats.org/officeDocument/2006/relationships/image" Target="../media/image10.jpeg"/><Relationship Id="rId15" Type="http://schemas.microsoft.com/office/2007/relationships/hdphoto" Target="../media/hdphoto2.wdp"/><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Documents\Publications\2019 ACM MM AI4TV\presentation\iti_logo.png"/>
          <p:cNvPicPr>
            <a:picLocks noChangeAspect="1" noChangeArrowheads="1"/>
          </p:cNvPicPr>
          <p:nvPr/>
        </p:nvPicPr>
        <p:blipFill>
          <a:blip r:embed="rId3"/>
          <a:srcRect/>
          <a:stretch>
            <a:fillRect/>
          </a:stretch>
        </p:blipFill>
        <p:spPr bwMode="auto">
          <a:xfrm>
            <a:off x="228600" y="314717"/>
            <a:ext cx="4800600" cy="1437883"/>
          </a:xfrm>
          <a:prstGeom prst="rect">
            <a:avLst/>
          </a:prstGeom>
          <a:noFill/>
        </p:spPr>
      </p:pic>
      <p:sp>
        <p:nvSpPr>
          <p:cNvPr id="6" name="Rectangle 5"/>
          <p:cNvSpPr/>
          <p:nvPr/>
        </p:nvSpPr>
        <p:spPr>
          <a:xfrm>
            <a:off x="609600" y="2743200"/>
            <a:ext cx="10896600" cy="1077218"/>
          </a:xfrm>
          <a:prstGeom prst="rect">
            <a:avLst/>
          </a:prstGeom>
        </p:spPr>
        <p:txBody>
          <a:bodyPr wrap="square">
            <a:spAutoFit/>
          </a:bodyPr>
          <a:lstStyle/>
          <a:p>
            <a:pPr algn="ctr"/>
            <a:r>
              <a:rPr lang="en-US" altLang="el-GR" sz="3200" b="1" i="1" dirty="0">
                <a:latin typeface="Calibri" panose="020F0502020204030204" pitchFamily="34" charset="0"/>
                <a:ea typeface="Corbel"/>
                <a:cs typeface="Calibri" panose="020F0502020204030204" pitchFamily="34" charset="0"/>
                <a:sym typeface="Corbel"/>
              </a:rPr>
              <a:t>Combining Global and Local Attention with Positional Encoding</a:t>
            </a:r>
          </a:p>
          <a:p>
            <a:pPr algn="ctr"/>
            <a:r>
              <a:rPr lang="en-US" altLang="el-GR" sz="3200" b="1" i="1" dirty="0">
                <a:latin typeface="Calibri" panose="020F0502020204030204" pitchFamily="34" charset="0"/>
                <a:ea typeface="Corbel"/>
                <a:cs typeface="Calibri" panose="020F0502020204030204" pitchFamily="34" charset="0"/>
                <a:sym typeface="Corbel"/>
              </a:rPr>
              <a:t>for Video Summarization</a:t>
            </a:r>
            <a:endParaRPr lang="el-GR" altLang="el-GR" sz="3200" b="1" i="1" dirty="0" smtClean="0">
              <a:latin typeface="Calibri" panose="020F0502020204030204" pitchFamily="34" charset="0"/>
              <a:ea typeface="Corbel"/>
              <a:cs typeface="Calibri" panose="020F0502020204030204" pitchFamily="34" charset="0"/>
              <a:sym typeface="Corbel"/>
            </a:endParaRPr>
          </a:p>
        </p:txBody>
      </p:sp>
      <p:sp>
        <p:nvSpPr>
          <p:cNvPr id="7" name="Rectangle 6"/>
          <p:cNvSpPr/>
          <p:nvPr/>
        </p:nvSpPr>
        <p:spPr>
          <a:xfrm>
            <a:off x="1143000" y="4435495"/>
            <a:ext cx="9829800" cy="1415772"/>
          </a:xfrm>
          <a:prstGeom prst="rect">
            <a:avLst/>
          </a:prstGeom>
        </p:spPr>
        <p:txBody>
          <a:bodyPr wrap="square">
            <a:spAutoFit/>
          </a:bodyPr>
          <a:lstStyle/>
          <a:p>
            <a:pPr algn="ctr"/>
            <a:r>
              <a:rPr lang="en-US" altLang="el-GR" sz="2600" dirty="0" smtClean="0">
                <a:latin typeface="Calibri" panose="020F0502020204030204" pitchFamily="34" charset="0"/>
                <a:ea typeface="Corbel"/>
                <a:cs typeface="Calibri" panose="020F0502020204030204" pitchFamily="34" charset="0"/>
                <a:sym typeface="Corbel"/>
              </a:rPr>
              <a:t>E. Apostolidis</a:t>
            </a:r>
            <a:r>
              <a:rPr lang="en-US" altLang="el-GR" sz="2600" baseline="30000" dirty="0" smtClean="0">
                <a:latin typeface="Calibri" panose="020F0502020204030204" pitchFamily="34" charset="0"/>
                <a:ea typeface="Corbel"/>
                <a:cs typeface="Calibri" panose="020F0502020204030204" pitchFamily="34" charset="0"/>
                <a:sym typeface="Corbel"/>
              </a:rPr>
              <a:t>1,2</a:t>
            </a:r>
            <a:r>
              <a:rPr lang="en-US" altLang="el-GR" sz="2600" dirty="0" smtClean="0">
                <a:latin typeface="Calibri" panose="020F0502020204030204" pitchFamily="34" charset="0"/>
                <a:ea typeface="Corbel"/>
                <a:cs typeface="Calibri" panose="020F0502020204030204" pitchFamily="34" charset="0"/>
                <a:sym typeface="Corbel"/>
              </a:rPr>
              <a:t>, G. Balaouras</a:t>
            </a:r>
            <a:r>
              <a:rPr lang="en-US" altLang="el-GR" sz="2600" baseline="30000" dirty="0" smtClean="0">
                <a:latin typeface="Calibri" panose="020F0502020204030204" pitchFamily="34" charset="0"/>
                <a:ea typeface="Corbel"/>
                <a:cs typeface="Calibri" panose="020F0502020204030204" pitchFamily="34" charset="0"/>
                <a:sym typeface="Corbel"/>
              </a:rPr>
              <a:t>1</a:t>
            </a:r>
            <a:r>
              <a:rPr lang="en-US" altLang="el-GR" sz="2600" dirty="0" smtClean="0">
                <a:latin typeface="Calibri" panose="020F0502020204030204" pitchFamily="34" charset="0"/>
                <a:ea typeface="Corbel"/>
                <a:cs typeface="Calibri" panose="020F0502020204030204" pitchFamily="34" charset="0"/>
                <a:sym typeface="Corbel"/>
              </a:rPr>
              <a:t>, V. Mezaris</a:t>
            </a:r>
            <a:r>
              <a:rPr lang="en-US" altLang="el-GR" sz="2600" baseline="30000" dirty="0" smtClean="0">
                <a:latin typeface="Calibri" panose="020F0502020204030204" pitchFamily="34" charset="0"/>
                <a:ea typeface="Corbel"/>
                <a:cs typeface="Calibri" panose="020F0502020204030204" pitchFamily="34" charset="0"/>
                <a:sym typeface="Corbel"/>
              </a:rPr>
              <a:t>1</a:t>
            </a:r>
            <a:r>
              <a:rPr lang="en-US" altLang="el-GR" sz="2600" dirty="0" smtClean="0">
                <a:latin typeface="Calibri" panose="020F0502020204030204" pitchFamily="34" charset="0"/>
                <a:ea typeface="Corbel"/>
                <a:cs typeface="Calibri" panose="020F0502020204030204" pitchFamily="34" charset="0"/>
                <a:sym typeface="Corbel"/>
              </a:rPr>
              <a:t>, I. Patras</a:t>
            </a:r>
            <a:r>
              <a:rPr lang="en-US" altLang="el-GR" sz="2600" baseline="30000" dirty="0" smtClean="0">
                <a:latin typeface="Calibri" panose="020F0502020204030204" pitchFamily="34" charset="0"/>
                <a:ea typeface="Corbel"/>
                <a:cs typeface="Calibri" panose="020F0502020204030204" pitchFamily="34" charset="0"/>
                <a:sym typeface="Corbel"/>
              </a:rPr>
              <a:t>2</a:t>
            </a:r>
          </a:p>
          <a:p>
            <a:pPr algn="ctr"/>
            <a:endParaRPr lang="en-US" altLang="el-GR" sz="1800" dirty="0" smtClean="0">
              <a:latin typeface="Calibri" panose="020F0502020204030204" pitchFamily="34" charset="0"/>
              <a:ea typeface="Corbel"/>
              <a:cs typeface="Calibri" panose="020F0502020204030204" pitchFamily="34" charset="0"/>
              <a:sym typeface="Corbel"/>
            </a:endParaRPr>
          </a:p>
          <a:p>
            <a:pPr algn="ctr"/>
            <a:r>
              <a:rPr lang="en-US" altLang="el-GR" sz="2600" baseline="30000" dirty="0" smtClean="0">
                <a:latin typeface="Calibri" panose="020F0502020204030204" pitchFamily="34" charset="0"/>
                <a:ea typeface="Corbel"/>
                <a:cs typeface="Calibri" panose="020F0502020204030204" pitchFamily="34" charset="0"/>
                <a:sym typeface="Corbel"/>
              </a:rPr>
              <a:t>1</a:t>
            </a:r>
            <a:r>
              <a:rPr lang="en-US" altLang="el-GR" sz="2000" dirty="0" smtClean="0">
                <a:latin typeface="Calibri" panose="020F0502020204030204" pitchFamily="34" charset="0"/>
                <a:ea typeface="Corbel"/>
                <a:cs typeface="Calibri" panose="020F0502020204030204" pitchFamily="34" charset="0"/>
                <a:sym typeface="Corbel"/>
              </a:rPr>
              <a:t> Information Technologies Institute, CERTH, Thermi - Thessaloniki, Greece</a:t>
            </a:r>
          </a:p>
          <a:p>
            <a:pPr algn="ctr"/>
            <a:r>
              <a:rPr lang="en-US" altLang="el-GR" sz="2600" baseline="30000" dirty="0" smtClean="0">
                <a:latin typeface="Calibri" panose="020F0502020204030204" pitchFamily="34" charset="0"/>
                <a:ea typeface="Corbel"/>
                <a:cs typeface="Calibri" panose="020F0502020204030204" pitchFamily="34" charset="0"/>
                <a:sym typeface="Corbel"/>
              </a:rPr>
              <a:t>2 </a:t>
            </a:r>
            <a:r>
              <a:rPr lang="en-US" altLang="el-GR" sz="2000" dirty="0" smtClean="0">
                <a:latin typeface="Calibri" panose="020F0502020204030204" pitchFamily="34" charset="0"/>
                <a:ea typeface="Corbel"/>
                <a:cs typeface="Calibri" panose="020F0502020204030204" pitchFamily="34" charset="0"/>
                <a:sym typeface="Corbel"/>
              </a:rPr>
              <a:t>School of EECS, Queen Mary University of London, London, UK</a:t>
            </a:r>
            <a:endParaRPr lang="el-GR" altLang="el-GR" sz="2000" dirty="0" smtClean="0">
              <a:latin typeface="Calibri" panose="020F0502020204030204" pitchFamily="34" charset="0"/>
              <a:ea typeface="Corbel"/>
              <a:cs typeface="Calibri" panose="020F0502020204030204" pitchFamily="34" charset="0"/>
              <a:sym typeface="Corbel"/>
            </a:endParaRPr>
          </a:p>
        </p:txBody>
      </p:sp>
      <p:sp>
        <p:nvSpPr>
          <p:cNvPr id="8" name="Textplatzhalter 9"/>
          <p:cNvSpPr txBox="1">
            <a:spLocks/>
          </p:cNvSpPr>
          <p:nvPr/>
        </p:nvSpPr>
        <p:spPr>
          <a:xfrm>
            <a:off x="6019800" y="685800"/>
            <a:ext cx="5334000" cy="838200"/>
          </a:xfrm>
          <a:prstGeom prst="rect">
            <a:avLst/>
          </a:prstGeom>
          <a:ln w="28575">
            <a:solidFill>
              <a:srgbClr val="595959"/>
            </a:solidFill>
          </a:ln>
        </p:spPr>
        <p:txBody>
          <a:bodyPr/>
          <a:lstStyle/>
          <a:p>
            <a:pPr algn="ctr"/>
            <a:r>
              <a:rPr lang="en-US" altLang="el-GR" sz="2400" dirty="0" smtClean="0">
                <a:latin typeface="Calibri" panose="020F0502020204030204" pitchFamily="34" charset="0"/>
                <a:ea typeface="Corbel"/>
                <a:cs typeface="Calibri" panose="020F0502020204030204" pitchFamily="34" charset="0"/>
                <a:sym typeface="Corbel"/>
              </a:rPr>
              <a:t>23</a:t>
            </a:r>
            <a:r>
              <a:rPr lang="en-US" altLang="el-GR" sz="2400" baseline="30000" dirty="0" smtClean="0">
                <a:latin typeface="Calibri" panose="020F0502020204030204" pitchFamily="34" charset="0"/>
                <a:ea typeface="Corbel"/>
                <a:cs typeface="Calibri" panose="020F0502020204030204" pitchFamily="34" charset="0"/>
                <a:sym typeface="Corbel"/>
              </a:rPr>
              <a:t>rd</a:t>
            </a:r>
            <a:r>
              <a:rPr lang="en-US" altLang="el-GR" sz="2400" dirty="0" smtClean="0">
                <a:latin typeface="Calibri" panose="020F0502020204030204" pitchFamily="34" charset="0"/>
                <a:ea typeface="Corbel"/>
                <a:cs typeface="Calibri" panose="020F0502020204030204" pitchFamily="34" charset="0"/>
                <a:sym typeface="Corbel"/>
              </a:rPr>
              <a:t> IEEE International Symposium</a:t>
            </a:r>
          </a:p>
          <a:p>
            <a:pPr algn="ctr"/>
            <a:r>
              <a:rPr lang="en-US" altLang="el-GR" sz="2400" dirty="0" smtClean="0">
                <a:latin typeface="Calibri" panose="020F0502020204030204" pitchFamily="34" charset="0"/>
                <a:ea typeface="Corbel"/>
                <a:cs typeface="Calibri" panose="020F0502020204030204" pitchFamily="34" charset="0"/>
                <a:sym typeface="Corbel"/>
              </a:rPr>
              <a:t>on </a:t>
            </a:r>
            <a:r>
              <a:rPr lang="en-US" altLang="el-GR" sz="2400" dirty="0">
                <a:latin typeface="Calibri" panose="020F0502020204030204" pitchFamily="34" charset="0"/>
                <a:ea typeface="Corbel"/>
                <a:cs typeface="Calibri" panose="020F0502020204030204" pitchFamily="34" charset="0"/>
                <a:sym typeface="Corbel"/>
              </a:rPr>
              <a:t>Multimedia </a:t>
            </a:r>
            <a:r>
              <a:rPr lang="en-US" altLang="el-GR" sz="2400" dirty="0" smtClean="0">
                <a:latin typeface="Calibri" panose="020F0502020204030204" pitchFamily="34" charset="0"/>
                <a:ea typeface="Corbel"/>
                <a:cs typeface="Calibri" panose="020F0502020204030204" pitchFamily="34" charset="0"/>
                <a:sym typeface="Corbel"/>
              </a:rPr>
              <a:t>(ISM 2021)</a:t>
            </a:r>
          </a:p>
        </p:txBody>
      </p:sp>
    </p:spTree>
    <p:extLst>
      <p:ext uri="{BB962C8B-B14F-4D97-AF65-F5344CB8AC3E}">
        <p14:creationId xmlns:p14="http://schemas.microsoft.com/office/powerpoint/2010/main" val="25864275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smtClean="0"/>
              <a:t>Developed approach</a:t>
            </a:r>
            <a:endParaRPr lang="de-DE" dirty="0"/>
          </a:p>
        </p:txBody>
      </p:sp>
      <p:sp>
        <p:nvSpPr>
          <p:cNvPr id="4" name="Foliennummernplatzhalter 3"/>
          <p:cNvSpPr>
            <a:spLocks noGrp="1"/>
          </p:cNvSpPr>
          <p:nvPr>
            <p:ph type="sldNum" sz="quarter" idx="4"/>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7</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
        <p:nvSpPr>
          <p:cNvPr id="8" name="Textplatzhalter 2"/>
          <p:cNvSpPr>
            <a:spLocks noGrp="1"/>
          </p:cNvSpPr>
          <p:nvPr>
            <p:ph type="body" sz="quarter" idx="11"/>
          </p:nvPr>
        </p:nvSpPr>
        <p:spPr>
          <a:xfrm>
            <a:off x="323851" y="1272398"/>
            <a:ext cx="5357102" cy="4836302"/>
          </a:xfrm>
        </p:spPr>
        <p:txBody>
          <a:bodyPr/>
          <a:lstStyle/>
          <a:p>
            <a:pPr marL="0" indent="0">
              <a:lnSpc>
                <a:spcPct val="100000"/>
              </a:lnSpc>
              <a:buNone/>
            </a:pPr>
            <a:r>
              <a:rPr lang="en-US" b="1" dirty="0" smtClean="0"/>
              <a:t>New network </a:t>
            </a:r>
            <a:r>
              <a:rPr lang="en-US" b="1" dirty="0"/>
              <a:t>architecture (PGL-SUM)</a:t>
            </a:r>
            <a:endParaRPr lang="en-US" b="1" dirty="0" smtClean="0"/>
          </a:p>
          <a:p>
            <a:pPr>
              <a:lnSpc>
                <a:spcPct val="100000"/>
              </a:lnSpc>
            </a:pPr>
            <a:r>
              <a:rPr lang="en-US" dirty="0" smtClean="0"/>
              <a:t>Uses </a:t>
            </a:r>
            <a:r>
              <a:rPr lang="en-US" dirty="0"/>
              <a:t>a multi-head </a:t>
            </a:r>
            <a:r>
              <a:rPr lang="en-US" dirty="0" smtClean="0"/>
              <a:t>attention mechanism to </a:t>
            </a:r>
            <a:r>
              <a:rPr lang="en-US" dirty="0"/>
              <a:t>model frames</a:t>
            </a:r>
            <a:r>
              <a:rPr lang="en-US" dirty="0" smtClean="0"/>
              <a:t>’ dependence according </a:t>
            </a:r>
            <a:r>
              <a:rPr lang="en-US" dirty="0"/>
              <a:t>to the entire frame </a:t>
            </a:r>
            <a:r>
              <a:rPr lang="en-US" dirty="0" smtClean="0"/>
              <a:t>sequence</a:t>
            </a:r>
          </a:p>
          <a:p>
            <a:pPr>
              <a:lnSpc>
                <a:spcPct val="100000"/>
              </a:lnSpc>
            </a:pPr>
            <a:r>
              <a:rPr lang="en-US" dirty="0" smtClean="0"/>
              <a:t>Uses multiple multi-head </a:t>
            </a:r>
            <a:r>
              <a:rPr lang="en-US" dirty="0"/>
              <a:t>attention mechanisms </a:t>
            </a:r>
            <a:r>
              <a:rPr lang="en-US" dirty="0" smtClean="0"/>
              <a:t>to </a:t>
            </a:r>
            <a:r>
              <a:rPr lang="en-US" dirty="0"/>
              <a:t>model short-term </a:t>
            </a:r>
            <a:r>
              <a:rPr lang="en-US" dirty="0" smtClean="0"/>
              <a:t>dependencies over </a:t>
            </a:r>
            <a:r>
              <a:rPr lang="en-US" dirty="0"/>
              <a:t>smaller </a:t>
            </a:r>
            <a:r>
              <a:rPr lang="en-US" dirty="0" smtClean="0"/>
              <a:t>video parts</a:t>
            </a:r>
            <a:endParaRPr lang="en-US" sz="100" dirty="0"/>
          </a:p>
          <a:p>
            <a:pPr>
              <a:lnSpc>
                <a:spcPct val="100000"/>
              </a:lnSpc>
            </a:pPr>
            <a:r>
              <a:rPr lang="en-US" dirty="0"/>
              <a:t>E</a:t>
            </a:r>
            <a:r>
              <a:rPr lang="en-US" dirty="0" smtClean="0"/>
              <a:t>nhances </a:t>
            </a:r>
            <a:r>
              <a:rPr lang="en-US" dirty="0"/>
              <a:t>these </a:t>
            </a:r>
            <a:r>
              <a:rPr lang="en-US" dirty="0" smtClean="0"/>
              <a:t>mechanisms by adding a </a:t>
            </a:r>
            <a:r>
              <a:rPr lang="en-US" dirty="0"/>
              <a:t>component that encodes the temporal position of </a:t>
            </a:r>
            <a:r>
              <a:rPr lang="en-US" dirty="0" smtClean="0"/>
              <a:t>video </a:t>
            </a:r>
            <a:r>
              <a:rPr lang="en-US" dirty="0"/>
              <a:t>frames</a:t>
            </a:r>
            <a:endParaRPr lang="en-US" dirty="0" smtClean="0"/>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9609" y="1500612"/>
            <a:ext cx="5906236" cy="4020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a:xfrm>
            <a:off x="7376160" y="4459986"/>
            <a:ext cx="1901190" cy="1117854"/>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8507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smtClean="0"/>
              <a:t>Developed approach</a:t>
            </a:r>
            <a:endParaRPr lang="de-DE" dirty="0"/>
          </a:p>
        </p:txBody>
      </p:sp>
      <p:sp>
        <p:nvSpPr>
          <p:cNvPr id="4" name="Foliennummernplatzhalter 3"/>
          <p:cNvSpPr>
            <a:spLocks noGrp="1"/>
          </p:cNvSpPr>
          <p:nvPr>
            <p:ph type="sldNum" sz="quarter" idx="4"/>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7</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2783" y="1512243"/>
            <a:ext cx="5894962" cy="400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platzhalter 2"/>
          <p:cNvSpPr>
            <a:spLocks noGrp="1"/>
          </p:cNvSpPr>
          <p:nvPr>
            <p:ph type="body" sz="quarter" idx="11"/>
          </p:nvPr>
        </p:nvSpPr>
        <p:spPr>
          <a:xfrm>
            <a:off x="323851" y="1272398"/>
            <a:ext cx="5357102" cy="4836302"/>
          </a:xfrm>
        </p:spPr>
        <p:txBody>
          <a:bodyPr/>
          <a:lstStyle/>
          <a:p>
            <a:pPr marL="0" indent="0">
              <a:lnSpc>
                <a:spcPct val="100000"/>
              </a:lnSpc>
              <a:buNone/>
            </a:pPr>
            <a:r>
              <a:rPr lang="en-US" b="1" dirty="0" smtClean="0"/>
              <a:t>Global attention</a:t>
            </a:r>
          </a:p>
          <a:p>
            <a:pPr>
              <a:lnSpc>
                <a:spcPct val="100000"/>
              </a:lnSpc>
            </a:pPr>
            <a:r>
              <a:rPr lang="en-US" dirty="0" smtClean="0"/>
              <a:t>Uses </a:t>
            </a:r>
            <a:r>
              <a:rPr lang="en-US" dirty="0"/>
              <a:t>a multi-head </a:t>
            </a:r>
            <a:r>
              <a:rPr lang="en-US" dirty="0" smtClean="0"/>
              <a:t>attention mechanism to </a:t>
            </a:r>
            <a:r>
              <a:rPr lang="en-US" dirty="0"/>
              <a:t>model frames</a:t>
            </a:r>
            <a:r>
              <a:rPr lang="en-US" dirty="0" smtClean="0"/>
              <a:t>’ dependence according </a:t>
            </a:r>
            <a:r>
              <a:rPr lang="en-US" dirty="0"/>
              <a:t>to the entire frame </a:t>
            </a:r>
            <a:r>
              <a:rPr lang="en-US" dirty="0" smtClean="0"/>
              <a:t>sequence</a:t>
            </a:r>
          </a:p>
        </p:txBody>
      </p:sp>
      <p:grpSp>
        <p:nvGrpSpPr>
          <p:cNvPr id="6" name="Group 5"/>
          <p:cNvGrpSpPr/>
          <p:nvPr/>
        </p:nvGrpSpPr>
        <p:grpSpPr>
          <a:xfrm>
            <a:off x="5969609" y="1500611"/>
            <a:ext cx="5973444" cy="4020207"/>
            <a:chOff x="467333" y="2026592"/>
            <a:chExt cx="5962042" cy="4008576"/>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333" y="2026593"/>
              <a:ext cx="5894962" cy="400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3676651" y="2026592"/>
              <a:ext cx="2752724" cy="400857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847975" y="2026593"/>
              <a:ext cx="828677" cy="289783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00125" y="2683819"/>
              <a:ext cx="1847850" cy="224060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971800" y="4829174"/>
              <a:ext cx="704852" cy="1524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96938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1068" y="1447799"/>
            <a:ext cx="4193082" cy="4812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platzhalter 1"/>
          <p:cNvSpPr>
            <a:spLocks noGrp="1"/>
          </p:cNvSpPr>
          <p:nvPr>
            <p:ph type="body" sz="quarter" idx="10"/>
          </p:nvPr>
        </p:nvSpPr>
        <p:spPr>
          <a:xfrm>
            <a:off x="323529" y="260679"/>
            <a:ext cx="11573197" cy="724247"/>
          </a:xfrm>
        </p:spPr>
        <p:txBody>
          <a:bodyPr/>
          <a:lstStyle/>
          <a:p>
            <a:pPr algn="l"/>
            <a:r>
              <a:rPr lang="en-US" dirty="0" smtClean="0"/>
              <a:t>Developed approach</a:t>
            </a:r>
            <a:endParaRPr lang="de-DE" dirty="0"/>
          </a:p>
        </p:txBody>
      </p:sp>
      <p:sp>
        <p:nvSpPr>
          <p:cNvPr id="8" name="Textplatzhalter 2"/>
          <p:cNvSpPr>
            <a:spLocks noGrp="1"/>
          </p:cNvSpPr>
          <p:nvPr>
            <p:ph type="body" sz="quarter" idx="11"/>
          </p:nvPr>
        </p:nvSpPr>
        <p:spPr>
          <a:xfrm>
            <a:off x="323851" y="1272398"/>
            <a:ext cx="5357102" cy="4836302"/>
          </a:xfrm>
        </p:spPr>
        <p:txBody>
          <a:bodyPr/>
          <a:lstStyle/>
          <a:p>
            <a:pPr marL="0" indent="0">
              <a:lnSpc>
                <a:spcPct val="100000"/>
              </a:lnSpc>
              <a:buNone/>
            </a:pPr>
            <a:r>
              <a:rPr lang="en-US" b="1" dirty="0" smtClean="0"/>
              <a:t>Global attention</a:t>
            </a:r>
          </a:p>
        </p:txBody>
      </p:sp>
      <p:grpSp>
        <p:nvGrpSpPr>
          <p:cNvPr id="7" name="Group 6"/>
          <p:cNvGrpSpPr/>
          <p:nvPr/>
        </p:nvGrpSpPr>
        <p:grpSpPr>
          <a:xfrm>
            <a:off x="400833" y="2136377"/>
            <a:ext cx="4585680" cy="3351349"/>
            <a:chOff x="467333" y="2026592"/>
            <a:chExt cx="5962042" cy="4008576"/>
          </a:xfrm>
        </p:grpSpPr>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333" y="2026593"/>
              <a:ext cx="5894962" cy="400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676651" y="2026592"/>
              <a:ext cx="2752724" cy="400857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847975" y="2026593"/>
              <a:ext cx="828677" cy="289783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00125" y="2683819"/>
              <a:ext cx="1847850" cy="224060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971800" y="4829174"/>
              <a:ext cx="704852" cy="1524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8</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Tree>
    <p:extLst>
      <p:ext uri="{BB962C8B-B14F-4D97-AF65-F5344CB8AC3E}">
        <p14:creationId xmlns:p14="http://schemas.microsoft.com/office/powerpoint/2010/main" val="3303838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smtClean="0"/>
              <a:t>Developed approach</a:t>
            </a:r>
            <a:endParaRPr lang="de-DE" dirty="0"/>
          </a:p>
        </p:txBody>
      </p:sp>
      <p:sp>
        <p:nvSpPr>
          <p:cNvPr id="8" name="Textplatzhalter 2"/>
          <p:cNvSpPr>
            <a:spLocks noGrp="1"/>
          </p:cNvSpPr>
          <p:nvPr>
            <p:ph type="body" sz="quarter" idx="11"/>
          </p:nvPr>
        </p:nvSpPr>
        <p:spPr>
          <a:xfrm>
            <a:off x="323851" y="1272398"/>
            <a:ext cx="5357102" cy="4836302"/>
          </a:xfrm>
        </p:spPr>
        <p:txBody>
          <a:bodyPr/>
          <a:lstStyle/>
          <a:p>
            <a:pPr marL="0" indent="0">
              <a:lnSpc>
                <a:spcPct val="100000"/>
              </a:lnSpc>
              <a:buNone/>
            </a:pPr>
            <a:r>
              <a:rPr lang="en-US" b="1" dirty="0" smtClean="0"/>
              <a:t>Global attention</a:t>
            </a:r>
          </a:p>
        </p:txBody>
      </p:sp>
      <p:grpSp>
        <p:nvGrpSpPr>
          <p:cNvPr id="7" name="Group 6"/>
          <p:cNvGrpSpPr/>
          <p:nvPr/>
        </p:nvGrpSpPr>
        <p:grpSpPr>
          <a:xfrm>
            <a:off x="400833" y="2136377"/>
            <a:ext cx="4585680" cy="3351349"/>
            <a:chOff x="467333" y="2026592"/>
            <a:chExt cx="5962042" cy="4008576"/>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333" y="2026593"/>
              <a:ext cx="5894962" cy="400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676651" y="2026592"/>
              <a:ext cx="2752724" cy="400857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847975" y="2026593"/>
              <a:ext cx="828677" cy="289783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00125" y="2683819"/>
              <a:ext cx="1847850" cy="224060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971800" y="4829174"/>
              <a:ext cx="704852" cy="1524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20422" y="1632787"/>
            <a:ext cx="2320752" cy="4073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5335617" y="2136377"/>
            <a:ext cx="3094008" cy="3351349"/>
            <a:chOff x="5183217" y="2136377"/>
            <a:chExt cx="3094008" cy="3351349"/>
          </a:xfrm>
        </p:grpSpPr>
        <p:pic>
          <p:nvPicPr>
            <p:cNvPr id="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76851" y="2136377"/>
              <a:ext cx="2920220" cy="3351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5210175" y="4267200"/>
              <a:ext cx="3067050" cy="122052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206221" y="2136378"/>
              <a:ext cx="3067050" cy="110055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183217" y="3236931"/>
              <a:ext cx="175404" cy="103026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097867" y="3236932"/>
              <a:ext cx="175404" cy="103026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3381" y="5782723"/>
            <a:ext cx="3565787" cy="76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9</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Tree>
    <p:extLst>
      <p:ext uri="{BB962C8B-B14F-4D97-AF65-F5344CB8AC3E}">
        <p14:creationId xmlns:p14="http://schemas.microsoft.com/office/powerpoint/2010/main" val="1856884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smtClean="0"/>
              <a:t>Developed approach</a:t>
            </a:r>
            <a:endParaRPr lang="de-DE" dirty="0"/>
          </a:p>
        </p:txBody>
      </p:sp>
      <p:sp>
        <p:nvSpPr>
          <p:cNvPr id="4" name="Foliennummernplatzhalter 3"/>
          <p:cNvSpPr>
            <a:spLocks noGrp="1"/>
          </p:cNvSpPr>
          <p:nvPr>
            <p:ph type="sldNum" sz="quarter" idx="4"/>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10</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
        <p:nvSpPr>
          <p:cNvPr id="8" name="Textplatzhalter 2"/>
          <p:cNvSpPr>
            <a:spLocks noGrp="1"/>
          </p:cNvSpPr>
          <p:nvPr>
            <p:ph type="body" sz="quarter" idx="11"/>
          </p:nvPr>
        </p:nvSpPr>
        <p:spPr>
          <a:xfrm>
            <a:off x="323851" y="1272398"/>
            <a:ext cx="5357102" cy="4836302"/>
          </a:xfrm>
        </p:spPr>
        <p:txBody>
          <a:bodyPr/>
          <a:lstStyle/>
          <a:p>
            <a:pPr marL="0" indent="0">
              <a:lnSpc>
                <a:spcPct val="100000"/>
              </a:lnSpc>
              <a:buNone/>
            </a:pPr>
            <a:r>
              <a:rPr lang="en-US" b="1" dirty="0" smtClean="0"/>
              <a:t>Local attention</a:t>
            </a:r>
          </a:p>
          <a:p>
            <a:pPr>
              <a:lnSpc>
                <a:spcPct val="100000"/>
              </a:lnSpc>
            </a:pPr>
            <a:r>
              <a:rPr lang="en-US" dirty="0"/>
              <a:t>Uses multiple multi-head attention mechanisms to model short-term dependencies over smaller video parts</a:t>
            </a:r>
            <a:endParaRPr lang="en-US" sz="100" dirty="0"/>
          </a:p>
          <a:p>
            <a:pPr marL="0" indent="0">
              <a:lnSpc>
                <a:spcPct val="100000"/>
              </a:lnSpc>
              <a:buNone/>
            </a:pPr>
            <a:endParaRPr lang="en-US" b="1" dirty="0" smtClean="0"/>
          </a:p>
        </p:txBody>
      </p:sp>
      <p:grpSp>
        <p:nvGrpSpPr>
          <p:cNvPr id="3" name="Group 2"/>
          <p:cNvGrpSpPr/>
          <p:nvPr/>
        </p:nvGrpSpPr>
        <p:grpSpPr>
          <a:xfrm>
            <a:off x="5969608" y="1500612"/>
            <a:ext cx="5974742" cy="4090563"/>
            <a:chOff x="5969608" y="1500612"/>
            <a:chExt cx="5974742" cy="4090563"/>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2783" y="1512243"/>
              <a:ext cx="5894962" cy="400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9609" y="1500612"/>
              <a:ext cx="5906236" cy="4020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6477425" y="1500612"/>
              <a:ext cx="1876000" cy="55678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69608" y="1500612"/>
              <a:ext cx="507817" cy="282386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186420" y="1512243"/>
              <a:ext cx="1757930" cy="407893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478864" y="4324327"/>
              <a:ext cx="1707555" cy="15284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389714" y="4324652"/>
              <a:ext cx="2065311" cy="15284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353425" y="1510137"/>
              <a:ext cx="1832994" cy="38099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463314" y="5176356"/>
              <a:ext cx="723105" cy="38099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398823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smtClean="0"/>
              <a:t>Developed approach</a:t>
            </a:r>
            <a:endParaRPr lang="de-DE" dirty="0"/>
          </a:p>
        </p:txBody>
      </p:sp>
      <p:sp>
        <p:nvSpPr>
          <p:cNvPr id="4" name="Foliennummernplatzhalter 3"/>
          <p:cNvSpPr>
            <a:spLocks noGrp="1"/>
          </p:cNvSpPr>
          <p:nvPr>
            <p:ph type="sldNum" sz="quarter" idx="4"/>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11</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
        <p:nvSpPr>
          <p:cNvPr id="8" name="Textplatzhalter 2"/>
          <p:cNvSpPr>
            <a:spLocks noGrp="1"/>
          </p:cNvSpPr>
          <p:nvPr>
            <p:ph type="body" sz="quarter" idx="11"/>
          </p:nvPr>
        </p:nvSpPr>
        <p:spPr>
          <a:xfrm>
            <a:off x="323851" y="1272398"/>
            <a:ext cx="5357102" cy="4836302"/>
          </a:xfrm>
        </p:spPr>
        <p:txBody>
          <a:bodyPr/>
          <a:lstStyle/>
          <a:p>
            <a:pPr marL="0" indent="0">
              <a:lnSpc>
                <a:spcPct val="100000"/>
              </a:lnSpc>
              <a:buNone/>
            </a:pPr>
            <a:r>
              <a:rPr lang="en-US" b="1" dirty="0" smtClean="0"/>
              <a:t>Feature fusion &amp; importance estimation</a:t>
            </a:r>
          </a:p>
          <a:p>
            <a:pPr>
              <a:lnSpc>
                <a:spcPct val="100000"/>
              </a:lnSpc>
            </a:pPr>
            <a:r>
              <a:rPr lang="en-US" dirty="0" smtClean="0"/>
              <a:t>New </a:t>
            </a:r>
            <a:r>
              <a:rPr lang="en-US" dirty="0"/>
              <a:t>representation </a:t>
            </a:r>
            <a:r>
              <a:rPr lang="en-US" dirty="0" smtClean="0"/>
              <a:t>that </a:t>
            </a:r>
            <a:r>
              <a:rPr lang="en-US" dirty="0"/>
              <a:t>carries information about each </a:t>
            </a:r>
            <a:r>
              <a:rPr lang="en-US" dirty="0" smtClean="0"/>
              <a:t>frame’s</a:t>
            </a:r>
            <a:r>
              <a:rPr lang="en-US" dirty="0"/>
              <a:t> </a:t>
            </a:r>
            <a:r>
              <a:rPr lang="en-US" dirty="0" smtClean="0"/>
              <a:t>global </a:t>
            </a:r>
            <a:r>
              <a:rPr lang="en-US" dirty="0"/>
              <a:t>and local </a:t>
            </a:r>
            <a:r>
              <a:rPr lang="en-US" dirty="0" smtClean="0"/>
              <a:t>dependencies</a:t>
            </a:r>
          </a:p>
          <a:p>
            <a:pPr>
              <a:lnSpc>
                <a:spcPct val="100000"/>
              </a:lnSpc>
            </a:pPr>
            <a:r>
              <a:rPr lang="en-US" dirty="0"/>
              <a:t>R</a:t>
            </a:r>
            <a:r>
              <a:rPr lang="en-US" dirty="0" smtClean="0"/>
              <a:t>esidual </a:t>
            </a:r>
            <a:r>
              <a:rPr lang="en-US" dirty="0"/>
              <a:t>skip connection </a:t>
            </a:r>
            <a:r>
              <a:rPr lang="en-US" dirty="0" smtClean="0"/>
              <a:t>aims </a:t>
            </a:r>
            <a:r>
              <a:rPr lang="en-US" dirty="0"/>
              <a:t>to facilitate </a:t>
            </a:r>
            <a:r>
              <a:rPr lang="en-US" dirty="0" err="1" smtClean="0"/>
              <a:t>backpropagation</a:t>
            </a:r>
            <a:endParaRPr lang="en-US" dirty="0" smtClean="0"/>
          </a:p>
          <a:p>
            <a:pPr>
              <a:lnSpc>
                <a:spcPct val="100000"/>
              </a:lnSpc>
            </a:pPr>
            <a:r>
              <a:rPr lang="en-US" dirty="0" err="1"/>
              <a:t>Regressor</a:t>
            </a:r>
            <a:r>
              <a:rPr lang="en-US" dirty="0"/>
              <a:t> produces a</a:t>
            </a:r>
            <a:r>
              <a:rPr lang="el-GR" dirty="0"/>
              <a:t> </a:t>
            </a:r>
            <a:r>
              <a:rPr lang="en-US" dirty="0"/>
              <a:t>set of frame-level scores that indicate </a:t>
            </a:r>
            <a:r>
              <a:rPr lang="en-US" dirty="0" smtClean="0"/>
              <a:t>frames</a:t>
            </a:r>
            <a:r>
              <a:rPr lang="en-US" dirty="0"/>
              <a:t>’ importance</a:t>
            </a:r>
            <a:endParaRPr lang="en-US" b="1" dirty="0" smtClean="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2783" y="1512243"/>
            <a:ext cx="5894962" cy="400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9609" y="1500612"/>
            <a:ext cx="5906236" cy="4020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6477425" y="1500612"/>
            <a:ext cx="456775" cy="55678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69608" y="1500611"/>
            <a:ext cx="507817" cy="294280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477425" y="2145029"/>
            <a:ext cx="807296" cy="53625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477425" y="2681288"/>
            <a:ext cx="3708994" cy="172878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662159" y="2145029"/>
            <a:ext cx="524259" cy="53625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284721" y="2093831"/>
            <a:ext cx="1176654" cy="13406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484871" y="2111966"/>
            <a:ext cx="1177288" cy="13406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477424" y="4410071"/>
            <a:ext cx="1981569" cy="762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1522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smtClean="0"/>
              <a:t>Developed approach</a:t>
            </a:r>
            <a:endParaRPr lang="de-DE" dirty="0"/>
          </a:p>
        </p:txBody>
      </p:sp>
      <p:sp>
        <p:nvSpPr>
          <p:cNvPr id="4" name="Foliennummernplatzhalter 3"/>
          <p:cNvSpPr>
            <a:spLocks noGrp="1"/>
          </p:cNvSpPr>
          <p:nvPr>
            <p:ph type="sldNum" sz="quarter" idx="4"/>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12</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
        <p:nvSpPr>
          <p:cNvPr id="8" name="Textplatzhalter 2"/>
          <p:cNvSpPr>
            <a:spLocks noGrp="1"/>
          </p:cNvSpPr>
          <p:nvPr>
            <p:ph type="body" sz="quarter" idx="11"/>
          </p:nvPr>
        </p:nvSpPr>
        <p:spPr>
          <a:xfrm>
            <a:off x="323851" y="1272398"/>
            <a:ext cx="5357102" cy="4836302"/>
          </a:xfrm>
        </p:spPr>
        <p:txBody>
          <a:bodyPr/>
          <a:lstStyle/>
          <a:p>
            <a:pPr marL="0" indent="0">
              <a:lnSpc>
                <a:spcPct val="100000"/>
              </a:lnSpc>
              <a:buNone/>
            </a:pPr>
            <a:r>
              <a:rPr lang="en-US" b="1" dirty="0" smtClean="0"/>
              <a:t>Training time</a:t>
            </a:r>
          </a:p>
          <a:p>
            <a:pPr>
              <a:lnSpc>
                <a:spcPct val="100000"/>
              </a:lnSpc>
            </a:pPr>
            <a:r>
              <a:rPr lang="en-US" dirty="0" smtClean="0"/>
              <a:t>Compute MSE between machine and human frame-level importance scores</a:t>
            </a:r>
          </a:p>
          <a:p>
            <a:pPr marL="0" indent="0">
              <a:lnSpc>
                <a:spcPct val="100000"/>
              </a:lnSpc>
              <a:buNone/>
            </a:pPr>
            <a:r>
              <a:rPr lang="en-US" b="1" dirty="0" smtClean="0"/>
              <a:t>Inference time</a:t>
            </a:r>
          </a:p>
          <a:p>
            <a:pPr>
              <a:lnSpc>
                <a:spcPct val="100000"/>
              </a:lnSpc>
            </a:pPr>
            <a:r>
              <a:rPr lang="en-US" dirty="0"/>
              <a:t>Compute fragment-level importance </a:t>
            </a:r>
            <a:r>
              <a:rPr lang="en-US" dirty="0" smtClean="0"/>
              <a:t>based on a video segmentation</a:t>
            </a:r>
          </a:p>
          <a:p>
            <a:pPr>
              <a:lnSpc>
                <a:spcPct val="100000"/>
              </a:lnSpc>
            </a:pPr>
            <a:r>
              <a:rPr lang="en-US" dirty="0" smtClean="0"/>
              <a:t>Create the summary by selecting the key-fragments based on a time budget and by solving the Knapsack problem  </a:t>
            </a: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2783" y="1512243"/>
            <a:ext cx="5894962" cy="400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9609" y="1500612"/>
            <a:ext cx="5906236" cy="4020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le 2"/>
          <p:cNvSpPr/>
          <p:nvPr/>
        </p:nvSpPr>
        <p:spPr>
          <a:xfrm>
            <a:off x="9613900" y="4974336"/>
            <a:ext cx="2300045" cy="676656"/>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0184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smtClean="0"/>
              <a:t>Experiments</a:t>
            </a:r>
            <a:endParaRPr lang="de-DE" dirty="0"/>
          </a:p>
        </p:txBody>
      </p:sp>
      <p:sp>
        <p:nvSpPr>
          <p:cNvPr id="4" name="Foliennummernplatzhalter 3"/>
          <p:cNvSpPr>
            <a:spLocks noGrp="1"/>
          </p:cNvSpPr>
          <p:nvPr>
            <p:ph type="sldNum" sz="quarter" idx="4"/>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13</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
        <p:nvSpPr>
          <p:cNvPr id="6" name="Textplatzhalter 2"/>
          <p:cNvSpPr>
            <a:spLocks noGrp="1"/>
          </p:cNvSpPr>
          <p:nvPr>
            <p:ph type="body" sz="quarter" idx="11"/>
          </p:nvPr>
        </p:nvSpPr>
        <p:spPr>
          <a:xfrm>
            <a:off x="323850" y="1272398"/>
            <a:ext cx="11572875" cy="4836302"/>
          </a:xfrm>
        </p:spPr>
        <p:txBody>
          <a:bodyPr/>
          <a:lstStyle/>
          <a:p>
            <a:pPr marL="0" indent="0">
              <a:lnSpc>
                <a:spcPct val="100000"/>
              </a:lnSpc>
              <a:buNone/>
            </a:pPr>
            <a:r>
              <a:rPr lang="en-US" b="1" dirty="0" smtClean="0"/>
              <a:t>Datasets</a:t>
            </a:r>
          </a:p>
          <a:p>
            <a:pPr>
              <a:lnSpc>
                <a:spcPct val="100000"/>
              </a:lnSpc>
            </a:pPr>
            <a:r>
              <a:rPr lang="en-US" dirty="0" err="1"/>
              <a:t>SumMe</a:t>
            </a:r>
            <a:r>
              <a:rPr lang="en-US" dirty="0"/>
              <a:t> (https://gyglim.github.io/me/vsum/index.html#benchmark</a:t>
            </a:r>
            <a:r>
              <a:rPr lang="en-US" dirty="0" smtClean="0"/>
              <a:t>)</a:t>
            </a:r>
          </a:p>
          <a:p>
            <a:pPr lvl="1">
              <a:lnSpc>
                <a:spcPct val="100000"/>
              </a:lnSpc>
            </a:pPr>
            <a:r>
              <a:rPr lang="en-US" dirty="0"/>
              <a:t>25 videos capturing multiple events (e.g. cooking and sports)</a:t>
            </a:r>
          </a:p>
          <a:p>
            <a:pPr lvl="1">
              <a:lnSpc>
                <a:spcPct val="100000"/>
              </a:lnSpc>
            </a:pPr>
            <a:r>
              <a:rPr lang="en-US" dirty="0"/>
              <a:t>Video length: 1 to 6 min</a:t>
            </a:r>
          </a:p>
          <a:p>
            <a:pPr lvl="1">
              <a:lnSpc>
                <a:spcPct val="100000"/>
              </a:lnSpc>
            </a:pPr>
            <a:r>
              <a:rPr lang="en-US" dirty="0"/>
              <a:t>Annotation: fragment-based video summaries (15-18 per video</a:t>
            </a:r>
            <a:r>
              <a:rPr lang="en-US" dirty="0" smtClean="0"/>
              <a:t>)</a:t>
            </a:r>
            <a:endParaRPr lang="el-GR" dirty="0" smtClean="0"/>
          </a:p>
          <a:p>
            <a:pPr lvl="1">
              <a:lnSpc>
                <a:spcPct val="100000"/>
              </a:lnSpc>
            </a:pPr>
            <a:endParaRPr lang="el-GR" dirty="0" smtClean="0"/>
          </a:p>
          <a:p>
            <a:pPr lvl="1">
              <a:lnSpc>
                <a:spcPct val="100000"/>
              </a:lnSpc>
            </a:pPr>
            <a:endParaRPr lang="en-US" dirty="0"/>
          </a:p>
          <a:p>
            <a:pPr>
              <a:lnSpc>
                <a:spcPct val="100000"/>
              </a:lnSpc>
            </a:pPr>
            <a:r>
              <a:rPr lang="en-US" dirty="0" err="1"/>
              <a:t>TVSum</a:t>
            </a:r>
            <a:r>
              <a:rPr lang="en-US" dirty="0"/>
              <a:t> (https://github.com/yalesong/tvsum)</a:t>
            </a:r>
          </a:p>
          <a:p>
            <a:pPr lvl="1">
              <a:lnSpc>
                <a:spcPct val="100000"/>
              </a:lnSpc>
            </a:pPr>
            <a:r>
              <a:rPr lang="en-US" dirty="0"/>
              <a:t>50 videos from  10 categories of </a:t>
            </a:r>
            <a:r>
              <a:rPr lang="en-US" dirty="0" err="1"/>
              <a:t>TRECVid</a:t>
            </a:r>
            <a:r>
              <a:rPr lang="en-US" dirty="0"/>
              <a:t> MED task</a:t>
            </a:r>
          </a:p>
          <a:p>
            <a:pPr lvl="1">
              <a:lnSpc>
                <a:spcPct val="100000"/>
              </a:lnSpc>
            </a:pPr>
            <a:r>
              <a:rPr lang="en-US" dirty="0"/>
              <a:t>Video length: </a:t>
            </a:r>
            <a:r>
              <a:rPr lang="en-US" dirty="0" smtClean="0"/>
              <a:t>1 </a:t>
            </a:r>
            <a:r>
              <a:rPr lang="en-US" dirty="0"/>
              <a:t>to </a:t>
            </a:r>
            <a:r>
              <a:rPr lang="en-US" dirty="0" smtClean="0"/>
              <a:t>11 </a:t>
            </a:r>
            <a:r>
              <a:rPr lang="en-US" dirty="0"/>
              <a:t>min</a:t>
            </a:r>
          </a:p>
          <a:p>
            <a:pPr lvl="1">
              <a:lnSpc>
                <a:spcPct val="100000"/>
              </a:lnSpc>
            </a:pPr>
            <a:r>
              <a:rPr lang="en-US" dirty="0"/>
              <a:t>Annotation: frame-level importance scores (20 per video)</a:t>
            </a:r>
          </a:p>
          <a:p>
            <a:pPr>
              <a:lnSpc>
                <a:spcPct val="100000"/>
              </a:lnSpc>
            </a:pPr>
            <a:endParaRPr lang="en-US" dirty="0"/>
          </a:p>
        </p:txBody>
      </p:sp>
      <p:pic>
        <p:nvPicPr>
          <p:cNvPr id="5" name="Picture 4"/>
          <p:cNvPicPr>
            <a:picLocks noChangeAspect="1" noChangeArrowheads="1"/>
          </p:cNvPicPr>
          <p:nvPr/>
        </p:nvPicPr>
        <p:blipFill>
          <a:blip r:embed="rId3"/>
          <a:srcRect/>
          <a:stretch>
            <a:fillRect/>
          </a:stretch>
        </p:blipFill>
        <p:spPr bwMode="auto">
          <a:xfrm>
            <a:off x="2867025" y="3404382"/>
            <a:ext cx="6457950" cy="495300"/>
          </a:xfrm>
          <a:prstGeom prst="rect">
            <a:avLst/>
          </a:prstGeom>
          <a:noFill/>
          <a:ln w="9525">
            <a:noFill/>
            <a:miter lim="800000"/>
            <a:headEnd/>
            <a:tailEnd/>
          </a:ln>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1150" y="5741988"/>
            <a:ext cx="6473825"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20145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smtClean="0"/>
              <a:t>Experiments</a:t>
            </a:r>
            <a:endParaRPr lang="de-DE" dirty="0"/>
          </a:p>
        </p:txBody>
      </p:sp>
      <p:sp>
        <p:nvSpPr>
          <p:cNvPr id="4" name="Foliennummernplatzhalter 3"/>
          <p:cNvSpPr>
            <a:spLocks noGrp="1"/>
          </p:cNvSpPr>
          <p:nvPr>
            <p:ph type="sldNum" sz="quarter" idx="4"/>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14</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
        <p:nvSpPr>
          <p:cNvPr id="6" name="Textplatzhalter 2"/>
          <p:cNvSpPr>
            <a:spLocks noGrp="1"/>
          </p:cNvSpPr>
          <p:nvPr>
            <p:ph type="body" sz="quarter" idx="11"/>
          </p:nvPr>
        </p:nvSpPr>
        <p:spPr>
          <a:xfrm>
            <a:off x="323850" y="1272398"/>
            <a:ext cx="11572875" cy="4836302"/>
          </a:xfrm>
        </p:spPr>
        <p:txBody>
          <a:bodyPr/>
          <a:lstStyle/>
          <a:p>
            <a:pPr marL="0" indent="0">
              <a:lnSpc>
                <a:spcPct val="100000"/>
              </a:lnSpc>
              <a:buNone/>
            </a:pPr>
            <a:r>
              <a:rPr lang="en-US" b="1" dirty="0" smtClean="0"/>
              <a:t>Evaluation approach</a:t>
            </a:r>
          </a:p>
          <a:p>
            <a:pPr>
              <a:lnSpc>
                <a:spcPct val="100000"/>
              </a:lnSpc>
            </a:pPr>
            <a:r>
              <a:rPr lang="en-US" dirty="0"/>
              <a:t>The generated summary should not exceed 15% of the video length </a:t>
            </a:r>
          </a:p>
          <a:p>
            <a:pPr>
              <a:lnSpc>
                <a:spcPct val="100000"/>
              </a:lnSpc>
            </a:pPr>
            <a:r>
              <a:rPr lang="en-US" dirty="0"/>
              <a:t>Agreement between automatically-generated (A) and user-defined (U) summary is expressed by the F-Score (%), with (P)</a:t>
            </a:r>
            <a:r>
              <a:rPr lang="en-US" dirty="0" err="1"/>
              <a:t>recision</a:t>
            </a:r>
            <a:r>
              <a:rPr lang="en-US" dirty="0"/>
              <a:t> and (R)</a:t>
            </a:r>
            <a:r>
              <a:rPr lang="en-US" dirty="0" err="1"/>
              <a:t>ecall</a:t>
            </a:r>
            <a:r>
              <a:rPr lang="en-US" dirty="0"/>
              <a:t> measuring the temporal overlap (∩) (|| || means duration)</a:t>
            </a:r>
          </a:p>
          <a:p>
            <a:pPr>
              <a:lnSpc>
                <a:spcPct val="100000"/>
              </a:lnSpc>
            </a:pPr>
            <a:endParaRPr lang="en-US" dirty="0"/>
          </a:p>
          <a:p>
            <a:pPr>
              <a:lnSpc>
                <a:spcPct val="100000"/>
              </a:lnSpc>
            </a:pPr>
            <a:endParaRPr lang="en-US" sz="1200" dirty="0"/>
          </a:p>
          <a:p>
            <a:pPr>
              <a:lnSpc>
                <a:spcPct val="100000"/>
              </a:lnSpc>
            </a:pPr>
            <a:r>
              <a:rPr lang="en-US" dirty="0"/>
              <a:t>80% of video samples </a:t>
            </a:r>
            <a:r>
              <a:rPr lang="en-US" dirty="0" smtClean="0"/>
              <a:t>are used </a:t>
            </a:r>
            <a:r>
              <a:rPr lang="en-US" dirty="0"/>
              <a:t>for training and the remaining 20% for testing</a:t>
            </a:r>
          </a:p>
          <a:p>
            <a:pPr>
              <a:lnSpc>
                <a:spcPct val="100000"/>
              </a:lnSpc>
            </a:pPr>
            <a:r>
              <a:rPr lang="en-US" dirty="0" smtClean="0"/>
              <a:t>Model selection is based on a criterion that focuses on rapid changes in the curve of the training loss values or (if such changes do not occur) the minimization of the loss value</a:t>
            </a:r>
          </a:p>
          <a:p>
            <a:pPr>
              <a:lnSpc>
                <a:spcPct val="100000"/>
              </a:lnSpc>
            </a:pPr>
            <a:r>
              <a:rPr lang="en-US" dirty="0"/>
              <a:t>S</a:t>
            </a:r>
            <a:r>
              <a:rPr lang="en-US" dirty="0" smtClean="0"/>
              <a:t>ummarization </a:t>
            </a:r>
            <a:r>
              <a:rPr lang="en-US" dirty="0"/>
              <a:t>performance </a:t>
            </a:r>
            <a:r>
              <a:rPr lang="en-US" dirty="0" smtClean="0"/>
              <a:t>is formed by averaging the experimental results </a:t>
            </a:r>
            <a:r>
              <a:rPr lang="en-US" dirty="0"/>
              <a:t>on </a:t>
            </a:r>
            <a:r>
              <a:rPr lang="en-US" dirty="0" smtClean="0"/>
              <a:t>five </a:t>
            </a:r>
            <a:r>
              <a:rPr lang="en-US" dirty="0"/>
              <a:t>randomly-created splits of </a:t>
            </a:r>
            <a:r>
              <a:rPr lang="en-US" dirty="0" smtClean="0"/>
              <a:t>data</a:t>
            </a:r>
            <a:endParaRPr lang="en-US" dirty="0"/>
          </a:p>
        </p:txBody>
      </p:sp>
      <p:pic>
        <p:nvPicPr>
          <p:cNvPr id="5" name="Picture 4"/>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3041129" y="3508211"/>
            <a:ext cx="6445771" cy="776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2137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smtClean="0"/>
              <a:t>Experiments</a:t>
            </a:r>
            <a:endParaRPr lang="de-DE" dirty="0"/>
          </a:p>
        </p:txBody>
      </p:sp>
      <p:sp>
        <p:nvSpPr>
          <p:cNvPr id="4" name="Foliennummernplatzhalter 3"/>
          <p:cNvSpPr>
            <a:spLocks noGrp="1"/>
          </p:cNvSpPr>
          <p:nvPr>
            <p:ph type="sldNum" sz="quarter" idx="4"/>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15</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
        <p:nvSpPr>
          <p:cNvPr id="6" name="Textplatzhalter 2"/>
          <p:cNvSpPr>
            <a:spLocks noGrp="1"/>
          </p:cNvSpPr>
          <p:nvPr>
            <p:ph type="body" sz="quarter" idx="11"/>
          </p:nvPr>
        </p:nvSpPr>
        <p:spPr>
          <a:xfrm>
            <a:off x="323850" y="1272398"/>
            <a:ext cx="11658600" cy="4836302"/>
          </a:xfrm>
        </p:spPr>
        <p:txBody>
          <a:bodyPr/>
          <a:lstStyle/>
          <a:p>
            <a:pPr marL="0" indent="0">
              <a:lnSpc>
                <a:spcPct val="100000"/>
              </a:lnSpc>
              <a:buNone/>
            </a:pPr>
            <a:r>
              <a:rPr lang="en-US" b="1" dirty="0" smtClean="0"/>
              <a:t>Implementation details</a:t>
            </a:r>
          </a:p>
          <a:p>
            <a:pPr>
              <a:lnSpc>
                <a:spcPct val="100000"/>
              </a:lnSpc>
            </a:pPr>
            <a:r>
              <a:rPr lang="en-US" dirty="0"/>
              <a:t>Videos were down-sampled to 2 </a:t>
            </a:r>
            <a:r>
              <a:rPr lang="en-US" dirty="0" smtClean="0"/>
              <a:t>fps</a:t>
            </a:r>
          </a:p>
          <a:p>
            <a:pPr>
              <a:lnSpc>
                <a:spcPct val="100000"/>
              </a:lnSpc>
            </a:pPr>
            <a:r>
              <a:rPr lang="en-US" dirty="0" smtClean="0"/>
              <a:t>Feature extraction: pool5 </a:t>
            </a:r>
            <a:r>
              <a:rPr lang="en-US" dirty="0"/>
              <a:t>layer of </a:t>
            </a:r>
            <a:r>
              <a:rPr lang="en-US" dirty="0" err="1"/>
              <a:t>GoogleNet</a:t>
            </a:r>
            <a:r>
              <a:rPr lang="en-US" dirty="0"/>
              <a:t> trained on </a:t>
            </a:r>
            <a:r>
              <a:rPr lang="en-US" dirty="0" err="1" smtClean="0"/>
              <a:t>ImageNet</a:t>
            </a:r>
            <a:r>
              <a:rPr lang="el-GR" dirty="0" smtClean="0"/>
              <a:t> (</a:t>
            </a:r>
            <a:r>
              <a:rPr lang="en-US" dirty="0" smtClean="0"/>
              <a:t>D = 1024)</a:t>
            </a:r>
            <a:endParaRPr lang="en-US" dirty="0"/>
          </a:p>
          <a:p>
            <a:pPr>
              <a:lnSpc>
                <a:spcPct val="100000"/>
              </a:lnSpc>
            </a:pPr>
            <a:r>
              <a:rPr lang="en-US" dirty="0"/>
              <a:t># local attention mechanisms = # video segments M: 4</a:t>
            </a:r>
          </a:p>
          <a:p>
            <a:pPr>
              <a:lnSpc>
                <a:spcPct val="100000"/>
              </a:lnSpc>
            </a:pPr>
            <a:r>
              <a:rPr lang="en-US" dirty="0" smtClean="0"/>
              <a:t># global and local attention heads: 8 and 4 respectively</a:t>
            </a:r>
          </a:p>
          <a:p>
            <a:r>
              <a:rPr lang="en-US" dirty="0" smtClean="0"/>
              <a:t>Learning rate and </a:t>
            </a:r>
            <a:r>
              <a:rPr lang="en-US" dirty="0"/>
              <a:t>L2 regularization </a:t>
            </a:r>
            <a:r>
              <a:rPr lang="en-US" dirty="0" smtClean="0"/>
              <a:t>factor: 5 x 10</a:t>
            </a:r>
            <a:r>
              <a:rPr lang="en-US" baseline="30000" dirty="0" smtClean="0"/>
              <a:t>-5</a:t>
            </a:r>
            <a:r>
              <a:rPr lang="en-US" dirty="0"/>
              <a:t> and </a:t>
            </a:r>
            <a:r>
              <a:rPr lang="en-US" dirty="0" smtClean="0"/>
              <a:t>10</a:t>
            </a:r>
            <a:r>
              <a:rPr lang="en-US" baseline="30000" dirty="0" smtClean="0"/>
              <a:t>-5 </a:t>
            </a:r>
            <a:r>
              <a:rPr lang="en-US" dirty="0"/>
              <a:t> </a:t>
            </a:r>
            <a:r>
              <a:rPr lang="en-US" dirty="0" smtClean="0"/>
              <a:t>respectively</a:t>
            </a:r>
            <a:endParaRPr lang="en-US" dirty="0"/>
          </a:p>
          <a:p>
            <a:r>
              <a:rPr lang="en-US" dirty="0" smtClean="0"/>
              <a:t>Dropout rate: 0.5</a:t>
            </a:r>
            <a:endParaRPr lang="en-US" baseline="30000" dirty="0" smtClean="0"/>
          </a:p>
          <a:p>
            <a:r>
              <a:rPr lang="en-US" dirty="0" smtClean="0"/>
              <a:t>Network initialization approach: Xavier uniform (gain = √2; biases = 0.1)</a:t>
            </a:r>
          </a:p>
          <a:p>
            <a:r>
              <a:rPr lang="en-US" dirty="0" smtClean="0"/>
              <a:t>Training: full batch mode; Adam optimizer; 200 epochs</a:t>
            </a:r>
          </a:p>
          <a:p>
            <a:r>
              <a:rPr lang="en-US" dirty="0" smtClean="0"/>
              <a:t>Hardware: NVIDIA TITAN XP</a:t>
            </a:r>
            <a:endParaRPr lang="en-US" dirty="0"/>
          </a:p>
        </p:txBody>
      </p:sp>
    </p:spTree>
    <p:extLst>
      <p:ext uri="{BB962C8B-B14F-4D97-AF65-F5344CB8AC3E}">
        <p14:creationId xmlns:p14="http://schemas.microsoft.com/office/powerpoint/2010/main" val="6794715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smtClean="0"/>
              <a:t>Outline</a:t>
            </a:r>
            <a:endParaRPr lang="de-DE" dirty="0"/>
          </a:p>
        </p:txBody>
      </p:sp>
      <p:sp>
        <p:nvSpPr>
          <p:cNvPr id="3" name="Textplatzhalter 2"/>
          <p:cNvSpPr>
            <a:spLocks noGrp="1"/>
          </p:cNvSpPr>
          <p:nvPr>
            <p:ph type="body" sz="quarter" idx="11"/>
          </p:nvPr>
        </p:nvSpPr>
        <p:spPr>
          <a:xfrm>
            <a:off x="323850" y="1272398"/>
            <a:ext cx="11572875" cy="4836302"/>
          </a:xfrm>
        </p:spPr>
        <p:txBody>
          <a:bodyPr/>
          <a:lstStyle/>
          <a:p>
            <a:pPr>
              <a:lnSpc>
                <a:spcPct val="100000"/>
              </a:lnSpc>
            </a:pPr>
            <a:r>
              <a:rPr lang="en-US" dirty="0" smtClean="0"/>
              <a:t>Problem statement</a:t>
            </a:r>
          </a:p>
          <a:p>
            <a:pPr>
              <a:lnSpc>
                <a:spcPct val="100000"/>
              </a:lnSpc>
            </a:pPr>
            <a:r>
              <a:rPr lang="en-US" dirty="0" smtClean="0"/>
              <a:t>Related work</a:t>
            </a:r>
            <a:endParaRPr lang="en-US" dirty="0"/>
          </a:p>
          <a:p>
            <a:pPr>
              <a:lnSpc>
                <a:spcPct val="100000"/>
              </a:lnSpc>
            </a:pPr>
            <a:r>
              <a:rPr lang="en-US" dirty="0" smtClean="0"/>
              <a:t>Developed </a:t>
            </a:r>
            <a:r>
              <a:rPr lang="en-US" dirty="0"/>
              <a:t>approach</a:t>
            </a:r>
          </a:p>
          <a:p>
            <a:pPr>
              <a:lnSpc>
                <a:spcPct val="100000"/>
              </a:lnSpc>
            </a:pPr>
            <a:r>
              <a:rPr lang="en-US" dirty="0"/>
              <a:t>Experiments</a:t>
            </a:r>
          </a:p>
          <a:p>
            <a:pPr>
              <a:lnSpc>
                <a:spcPct val="100000"/>
              </a:lnSpc>
            </a:pPr>
            <a:r>
              <a:rPr lang="en-US" dirty="0" smtClean="0"/>
              <a:t>Conclusions</a:t>
            </a:r>
            <a:endParaRPr lang="en-US" dirty="0"/>
          </a:p>
        </p:txBody>
      </p:sp>
      <p:sp>
        <p:nvSpPr>
          <p:cNvPr id="4" name="Foliennummernplatzhalter 3"/>
          <p:cNvSpPr>
            <a:spLocks noGrp="1"/>
          </p:cNvSpPr>
          <p:nvPr>
            <p:ph type="sldNum" sz="quarter" idx="4"/>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lang="de-DE" dirty="0">
                <a:solidFill>
                  <a:srgbClr val="144A8E"/>
                </a:solidFill>
                <a:latin typeface="Arial"/>
              </a:rPr>
              <a:t>1</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Tree>
    <p:extLst>
      <p:ext uri="{BB962C8B-B14F-4D97-AF65-F5344CB8AC3E}">
        <p14:creationId xmlns:p14="http://schemas.microsoft.com/office/powerpoint/2010/main" val="27043956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smtClean="0"/>
              <a:t>Experiments</a:t>
            </a:r>
            <a:endParaRPr lang="de-DE" dirty="0"/>
          </a:p>
        </p:txBody>
      </p:sp>
      <p:sp>
        <p:nvSpPr>
          <p:cNvPr id="4" name="Foliennummernplatzhalter 3"/>
          <p:cNvSpPr>
            <a:spLocks noGrp="1"/>
          </p:cNvSpPr>
          <p:nvPr>
            <p:ph type="sldNum" sz="quarter" idx="4"/>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16</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
        <p:nvSpPr>
          <p:cNvPr id="6" name="Textplatzhalter 2"/>
          <p:cNvSpPr>
            <a:spLocks noGrp="1"/>
          </p:cNvSpPr>
          <p:nvPr>
            <p:ph type="body" sz="quarter" idx="11"/>
          </p:nvPr>
        </p:nvSpPr>
        <p:spPr>
          <a:xfrm>
            <a:off x="323850" y="1272398"/>
            <a:ext cx="5676900" cy="4836302"/>
          </a:xfrm>
        </p:spPr>
        <p:txBody>
          <a:bodyPr/>
          <a:lstStyle/>
          <a:p>
            <a:pPr marL="0" indent="0">
              <a:lnSpc>
                <a:spcPct val="100000"/>
              </a:lnSpc>
              <a:buNone/>
            </a:pPr>
            <a:r>
              <a:rPr lang="en-US" b="1" dirty="0" smtClean="0"/>
              <a:t>Sensitivity analysis</a:t>
            </a:r>
            <a:endParaRPr lang="en-US" b="1" dirty="0"/>
          </a:p>
          <a:p>
            <a:pPr>
              <a:lnSpc>
                <a:spcPct val="100000"/>
              </a:lnSpc>
            </a:pPr>
            <a:r>
              <a:rPr lang="en-US" dirty="0" smtClean="0"/>
              <a:t># video </a:t>
            </a:r>
            <a:r>
              <a:rPr lang="en-US" dirty="0"/>
              <a:t>segments </a:t>
            </a:r>
            <a:r>
              <a:rPr lang="en-US" dirty="0" smtClean="0"/>
              <a:t>(# local </a:t>
            </a:r>
            <a:r>
              <a:rPr lang="en-US" dirty="0"/>
              <a:t>attention </a:t>
            </a:r>
            <a:r>
              <a:rPr lang="en-US" dirty="0" smtClean="0"/>
              <a:t>mech.) &amp; global-local data fusion approach</a:t>
            </a:r>
            <a:endParaRPr lang="en-US" b="1" dirty="0" smtClean="0"/>
          </a:p>
        </p:txBody>
      </p:sp>
      <p:graphicFrame>
        <p:nvGraphicFramePr>
          <p:cNvPr id="3" name="Table 2"/>
          <p:cNvGraphicFramePr>
            <a:graphicFrameLocks noGrp="1"/>
          </p:cNvGraphicFramePr>
          <p:nvPr>
            <p:extLst>
              <p:ext uri="{D42A27DB-BD31-4B8C-83A1-F6EECF244321}">
                <p14:modId xmlns:p14="http://schemas.microsoft.com/office/powerpoint/2010/main" val="2094748343"/>
              </p:ext>
            </p:extLst>
          </p:nvPr>
        </p:nvGraphicFramePr>
        <p:xfrm>
          <a:off x="438738" y="2982329"/>
          <a:ext cx="5293624" cy="2468880"/>
        </p:xfrm>
        <a:graphic>
          <a:graphicData uri="http://schemas.openxmlformats.org/drawingml/2006/table">
            <a:tbl>
              <a:tblPr firstRow="1" bandRow="1">
                <a:tableStyleId>{5C22544A-7EE6-4342-B048-85BDC9FD1C3A}</a:tableStyleId>
              </a:tblPr>
              <a:tblGrid>
                <a:gridCol w="1691480"/>
                <a:gridCol w="603804"/>
                <a:gridCol w="603803"/>
                <a:gridCol w="603804"/>
                <a:gridCol w="596911"/>
                <a:gridCol w="596911"/>
                <a:gridCol w="596911"/>
              </a:tblGrid>
              <a:tr h="147165">
                <a:tc>
                  <a:txBody>
                    <a:bodyPr/>
                    <a:lstStyle/>
                    <a:p>
                      <a:endParaRPr lang="en-US" dirty="0">
                        <a:latin typeface="Calibri" panose="020F0502020204030204" pitchFamily="34" charset="0"/>
                        <a:cs typeface="Calibri" panose="020F0502020204030204" pitchFamily="34" charset="0"/>
                      </a:endParaRPr>
                    </a:p>
                  </a:txBody>
                  <a:tcPr/>
                </a:tc>
                <a:tc gridSpan="3">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cs typeface="Calibri" panose="020F0502020204030204" pitchFamily="34" charset="0"/>
                        </a:rPr>
                        <a:t>SumMe</a:t>
                      </a:r>
                      <a:endParaRPr lang="en-US" dirty="0" smtClean="0">
                        <a:latin typeface="Calibri" panose="020F0502020204030204" pitchFamily="34" charset="0"/>
                        <a:cs typeface="Calibri" panose="020F0502020204030204" pitchFamily="34" charset="0"/>
                      </a:endParaRPr>
                    </a:p>
                  </a:txBody>
                  <a:tcPr/>
                </a:tc>
                <a:tc hMerge="1">
                  <a:txBody>
                    <a:bodyPr/>
                    <a:lstStyle/>
                    <a:p>
                      <a:endParaRPr lang="en-US"/>
                    </a:p>
                  </a:txBody>
                  <a:tcPr/>
                </a:tc>
                <a:tc hMerge="1">
                  <a:txBody>
                    <a:bodyPr/>
                    <a:lstStyle/>
                    <a:p>
                      <a:endParaRPr lang="en-US"/>
                    </a:p>
                  </a:txBody>
                  <a:tcPr/>
                </a:tc>
                <a:tc gridSpan="3">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cs typeface="Calibri" panose="020F0502020204030204" pitchFamily="34" charset="0"/>
                        </a:rPr>
                        <a:t>TVSum</a:t>
                      </a:r>
                      <a:endParaRPr lang="en-US" dirty="0" smtClean="0">
                        <a:latin typeface="Calibri" panose="020F0502020204030204" pitchFamily="34" charset="0"/>
                        <a:cs typeface="Calibri" panose="020F0502020204030204" pitchFamily="34" charset="0"/>
                      </a:endParaRPr>
                    </a:p>
                  </a:txBody>
                  <a:tcPr/>
                </a:tc>
                <a:tc hMerge="1">
                  <a:txBody>
                    <a:bodyPr/>
                    <a:lstStyle/>
                    <a:p>
                      <a:endParaRPr lang="en-US"/>
                    </a:p>
                  </a:txBody>
                  <a:tcPr/>
                </a:tc>
                <a:tc hMerge="1">
                  <a:txBody>
                    <a:bodyPr/>
                    <a:lstStyle/>
                    <a:p>
                      <a:endParaRPr lang="en-US"/>
                    </a:p>
                  </a:txBody>
                  <a:tcPr/>
                </a:tc>
              </a:tr>
              <a:tr h="294329">
                <a:tc>
                  <a:txBody>
                    <a:bodyPr/>
                    <a:lstStyle/>
                    <a:p>
                      <a:pPr algn="r"/>
                      <a:r>
                        <a:rPr lang="en-US" dirty="0" smtClean="0">
                          <a:latin typeface="Calibri" panose="020F0502020204030204" pitchFamily="34" charset="0"/>
                          <a:cs typeface="Calibri" panose="020F0502020204030204" pitchFamily="34" charset="0"/>
                        </a:rPr>
                        <a:t>#</a:t>
                      </a:r>
                      <a:r>
                        <a:rPr lang="en-US" baseline="0"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Segm</a:t>
                      </a:r>
                      <a:r>
                        <a:rPr lang="en-US" dirty="0" smtClean="0">
                          <a:latin typeface="Calibri" panose="020F0502020204030204" pitchFamily="34" charset="0"/>
                          <a:cs typeface="Calibri" panose="020F0502020204030204" pitchFamily="34" charset="0"/>
                        </a:rPr>
                        <a:t>.</a:t>
                      </a:r>
                    </a:p>
                    <a:p>
                      <a:r>
                        <a:rPr lang="en-US" dirty="0" smtClean="0">
                          <a:latin typeface="Calibri" panose="020F0502020204030204" pitchFamily="34" charset="0"/>
                          <a:cs typeface="Calibri" panose="020F0502020204030204" pitchFamily="34" charset="0"/>
                        </a:rPr>
                        <a:t>Fusion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r>
              <a:tr h="294329">
                <a:tc>
                  <a:txBody>
                    <a:bodyPr/>
                    <a:lstStyle/>
                    <a:p>
                      <a:r>
                        <a:rPr lang="en-US" dirty="0" smtClean="0">
                          <a:latin typeface="Calibri" panose="020F0502020204030204" pitchFamily="34" charset="0"/>
                          <a:cs typeface="Calibri" panose="020F0502020204030204" pitchFamily="34" charset="0"/>
                        </a:rPr>
                        <a:t>Addition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49.8</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55.6</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51.9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61.1</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61.7</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59.5</a:t>
                      </a:r>
                      <a:endParaRPr lang="en-US" dirty="0">
                        <a:latin typeface="Calibri" panose="020F0502020204030204" pitchFamily="34" charset="0"/>
                        <a:cs typeface="Calibri" panose="020F0502020204030204" pitchFamily="34" charset="0"/>
                      </a:endParaRPr>
                    </a:p>
                  </a:txBody>
                  <a:tcPr/>
                </a:tc>
              </a:tr>
              <a:tr h="294329">
                <a:tc>
                  <a:txBody>
                    <a:bodyPr/>
                    <a:lstStyle/>
                    <a:p>
                      <a:r>
                        <a:rPr lang="en-US" dirty="0" smtClean="0">
                          <a:latin typeface="Calibri" panose="020F0502020204030204" pitchFamily="34" charset="0"/>
                          <a:cs typeface="Calibri" panose="020F0502020204030204" pitchFamily="34" charset="0"/>
                        </a:rPr>
                        <a:t>Average pooling</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51.5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59.7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58.7</a:t>
                      </a:r>
                      <a:endParaRPr lang="en-US" dirty="0">
                        <a:latin typeface="Calibri" panose="020F0502020204030204" pitchFamily="34" charset="0"/>
                        <a:cs typeface="Calibri" panose="020F0502020204030204" pitchFamily="34" charset="0"/>
                      </a:endParaRPr>
                    </a:p>
                  </a:txBody>
                  <a:tcPr/>
                </a:tc>
              </a:tr>
              <a:tr h="294329">
                <a:tc>
                  <a:txBody>
                    <a:bodyPr/>
                    <a:lstStyle/>
                    <a:p>
                      <a:r>
                        <a:rPr lang="en-US" dirty="0" smtClean="0">
                          <a:latin typeface="Calibri" panose="020F0502020204030204" pitchFamily="34" charset="0"/>
                          <a:cs typeface="Calibri" panose="020F0502020204030204" pitchFamily="34" charset="0"/>
                        </a:rPr>
                        <a:t>Max pooling</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51.1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53.9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59.6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58.5</a:t>
                      </a:r>
                      <a:endParaRPr lang="en-US" dirty="0">
                        <a:latin typeface="Calibri" panose="020F0502020204030204" pitchFamily="34" charset="0"/>
                        <a:cs typeface="Calibri" panose="020F0502020204030204" pitchFamily="34" charset="0"/>
                      </a:endParaRPr>
                    </a:p>
                  </a:txBody>
                  <a:tcPr/>
                </a:tc>
              </a:tr>
              <a:tr h="294329">
                <a:tc>
                  <a:txBody>
                    <a:bodyPr/>
                    <a:lstStyle/>
                    <a:p>
                      <a:r>
                        <a:rPr lang="en-US" dirty="0" smtClean="0">
                          <a:latin typeface="Calibri" panose="020F0502020204030204" pitchFamily="34" charset="0"/>
                          <a:cs typeface="Calibri" panose="020F0502020204030204" pitchFamily="34" charset="0"/>
                        </a:rPr>
                        <a:t>Multiplication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46.3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47.3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47.6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46.9</a:t>
                      </a:r>
                      <a:endParaRPr lang="en-US" dirty="0">
                        <a:latin typeface="Calibri" panose="020F0502020204030204" pitchFamily="34" charset="0"/>
                        <a:cs typeface="Calibri" panose="020F0502020204030204" pitchFamily="34" charset="0"/>
                      </a:endParaRPr>
                    </a:p>
                  </a:txBody>
                  <a:tcPr/>
                </a:tc>
              </a:tr>
            </a:tbl>
          </a:graphicData>
        </a:graphic>
      </p:graphicFrame>
      <p:cxnSp>
        <p:nvCxnSpPr>
          <p:cNvPr id="8" name="Straight Connector 7"/>
          <p:cNvCxnSpPr/>
          <p:nvPr/>
        </p:nvCxnSpPr>
        <p:spPr>
          <a:xfrm>
            <a:off x="443069" y="3371427"/>
            <a:ext cx="1673524" cy="6057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2922004394"/>
              </p:ext>
            </p:extLst>
          </p:nvPr>
        </p:nvGraphicFramePr>
        <p:xfrm>
          <a:off x="6353272" y="2981354"/>
          <a:ext cx="5293624" cy="2468880"/>
        </p:xfrm>
        <a:graphic>
          <a:graphicData uri="http://schemas.openxmlformats.org/drawingml/2006/table">
            <a:tbl>
              <a:tblPr firstRow="1" bandRow="1">
                <a:tableStyleId>{5C22544A-7EE6-4342-B048-85BDC9FD1C3A}</a:tableStyleId>
              </a:tblPr>
              <a:tblGrid>
                <a:gridCol w="1691480"/>
                <a:gridCol w="603804"/>
                <a:gridCol w="603803"/>
                <a:gridCol w="603804"/>
                <a:gridCol w="596911"/>
                <a:gridCol w="596911"/>
                <a:gridCol w="596911"/>
              </a:tblGrid>
              <a:tr h="147165">
                <a:tc>
                  <a:txBody>
                    <a:bodyPr/>
                    <a:lstStyle/>
                    <a:p>
                      <a:endParaRPr lang="en-US" dirty="0">
                        <a:latin typeface="Calibri" panose="020F0502020204030204" pitchFamily="34" charset="0"/>
                        <a:cs typeface="Calibri" panose="020F0502020204030204" pitchFamily="34" charset="0"/>
                      </a:endParaRPr>
                    </a:p>
                  </a:txBody>
                  <a:tcPr/>
                </a:tc>
                <a:tc gridSpan="3">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cs typeface="Calibri" panose="020F0502020204030204" pitchFamily="34" charset="0"/>
                        </a:rPr>
                        <a:t>SumMe</a:t>
                      </a:r>
                      <a:endParaRPr lang="en-US" dirty="0" smtClean="0">
                        <a:latin typeface="Calibri" panose="020F0502020204030204" pitchFamily="34" charset="0"/>
                        <a:cs typeface="Calibri" panose="020F0502020204030204" pitchFamily="34" charset="0"/>
                      </a:endParaRPr>
                    </a:p>
                  </a:txBody>
                  <a:tcPr/>
                </a:tc>
                <a:tc hMerge="1">
                  <a:txBody>
                    <a:bodyPr/>
                    <a:lstStyle/>
                    <a:p>
                      <a:endParaRPr lang="en-US"/>
                    </a:p>
                  </a:txBody>
                  <a:tcPr/>
                </a:tc>
                <a:tc hMerge="1">
                  <a:txBody>
                    <a:bodyPr/>
                    <a:lstStyle/>
                    <a:p>
                      <a:endParaRPr lang="en-US"/>
                    </a:p>
                  </a:txBody>
                  <a:tcPr/>
                </a:tc>
                <a:tc gridSpan="3">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cs typeface="Calibri" panose="020F0502020204030204" pitchFamily="34" charset="0"/>
                        </a:rPr>
                        <a:t>TVSum</a:t>
                      </a:r>
                      <a:endParaRPr lang="en-US" dirty="0" smtClean="0">
                        <a:latin typeface="Calibri" panose="020F0502020204030204" pitchFamily="34" charset="0"/>
                        <a:cs typeface="Calibri" panose="020F0502020204030204" pitchFamily="34" charset="0"/>
                      </a:endParaRPr>
                    </a:p>
                  </a:txBody>
                  <a:tcPr/>
                </a:tc>
                <a:tc hMerge="1">
                  <a:txBody>
                    <a:bodyPr/>
                    <a:lstStyle/>
                    <a:p>
                      <a:endParaRPr lang="en-US"/>
                    </a:p>
                  </a:txBody>
                  <a:tcPr/>
                </a:tc>
                <a:tc hMerge="1">
                  <a:txBody>
                    <a:bodyPr/>
                    <a:lstStyle/>
                    <a:p>
                      <a:endParaRPr lang="en-US"/>
                    </a:p>
                  </a:txBody>
                  <a:tcPr/>
                </a:tc>
              </a:tr>
              <a:tr h="294329">
                <a:tc>
                  <a:txBody>
                    <a:bodyPr/>
                    <a:lstStyle/>
                    <a:p>
                      <a:pPr algn="r"/>
                      <a:r>
                        <a:rPr lang="en-US" dirty="0" smtClean="0">
                          <a:latin typeface="Calibri" panose="020F0502020204030204" pitchFamily="34" charset="0"/>
                          <a:cs typeface="Calibri" panose="020F0502020204030204" pitchFamily="34" charset="0"/>
                        </a:rPr>
                        <a:t>Local</a:t>
                      </a:r>
                    </a:p>
                    <a:p>
                      <a:r>
                        <a:rPr lang="en-US" dirty="0" smtClean="0">
                          <a:latin typeface="Calibri" panose="020F0502020204030204" pitchFamily="34" charset="0"/>
                          <a:cs typeface="Calibri" panose="020F0502020204030204" pitchFamily="34" charset="0"/>
                        </a:rPr>
                        <a:t>Global</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r>
              <a:tr h="294329">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52.4</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61.4</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61.6</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61.4</a:t>
                      </a:r>
                      <a:endParaRPr lang="en-US" dirty="0">
                        <a:latin typeface="Calibri" panose="020F0502020204030204" pitchFamily="34" charset="0"/>
                        <a:cs typeface="Calibri" panose="020F0502020204030204" pitchFamily="34" charset="0"/>
                      </a:endParaRPr>
                    </a:p>
                  </a:txBody>
                  <a:tcPr/>
                </a:tc>
              </a:tr>
              <a:tr h="294329">
                <a:tc>
                  <a:txBody>
                    <a:bodyPr/>
                    <a:lstStyle/>
                    <a:p>
                      <a:pPr algn="ctr"/>
                      <a:r>
                        <a:rPr lang="en-US" dirty="0" smtClean="0">
                          <a:latin typeface="Calibri" panose="020F0502020204030204" pitchFamily="34" charset="0"/>
                          <a:cs typeface="Calibri" panose="020F0502020204030204" pitchFamily="34" charset="0"/>
                        </a:rPr>
                        <a:t>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49.2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60.4</a:t>
                      </a:r>
                      <a:endParaRPr lang="en-US" dirty="0">
                        <a:latin typeface="Calibri" panose="020F0502020204030204" pitchFamily="34" charset="0"/>
                        <a:cs typeface="Calibri" panose="020F0502020204030204" pitchFamily="34" charset="0"/>
                      </a:endParaRPr>
                    </a:p>
                  </a:txBody>
                  <a:tcPr/>
                </a:tc>
              </a:tr>
              <a:tr h="294329">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55.8</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58.8</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57.1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60.9</a:t>
                      </a:r>
                      <a:endParaRPr lang="en-US" dirty="0">
                        <a:latin typeface="Calibri" panose="020F0502020204030204" pitchFamily="34" charset="0"/>
                        <a:cs typeface="Calibri" panose="020F0502020204030204" pitchFamily="34" charset="0"/>
                      </a:endParaRPr>
                    </a:p>
                  </a:txBody>
                  <a:tcPr/>
                </a:tc>
              </a:tr>
              <a:tr h="294329">
                <a:tc>
                  <a:txBody>
                    <a:bodyPr/>
                    <a:lstStyle/>
                    <a:p>
                      <a:pPr algn="ctr"/>
                      <a:r>
                        <a:rPr lang="en-US" dirty="0" smtClean="0">
                          <a:latin typeface="Calibri" panose="020F0502020204030204" pitchFamily="34" charset="0"/>
                          <a:cs typeface="Calibri" panose="020F0502020204030204" pitchFamily="34" charset="0"/>
                        </a:rPr>
                        <a:t>16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56.7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57.7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60.1</a:t>
                      </a:r>
                      <a:endParaRPr lang="en-US" dirty="0">
                        <a:latin typeface="Calibri" panose="020F0502020204030204" pitchFamily="34" charset="0"/>
                        <a:cs typeface="Calibri" panose="020F0502020204030204" pitchFamily="34" charset="0"/>
                      </a:endParaRPr>
                    </a:p>
                  </a:txBody>
                  <a:tcPr/>
                </a:tc>
              </a:tr>
            </a:tbl>
          </a:graphicData>
        </a:graphic>
      </p:graphicFrame>
      <p:cxnSp>
        <p:nvCxnSpPr>
          <p:cNvPr id="14" name="Straight Connector 13"/>
          <p:cNvCxnSpPr/>
          <p:nvPr/>
        </p:nvCxnSpPr>
        <p:spPr>
          <a:xfrm>
            <a:off x="6362768" y="3387705"/>
            <a:ext cx="1673524" cy="6057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platzhalter 2"/>
          <p:cNvSpPr txBox="1">
            <a:spLocks/>
          </p:cNvSpPr>
          <p:nvPr/>
        </p:nvSpPr>
        <p:spPr>
          <a:xfrm>
            <a:off x="6276975" y="1281923"/>
            <a:ext cx="5676900" cy="4836302"/>
          </a:xfrm>
          <a:prstGeom prst="rect">
            <a:avLst/>
          </a:prstGeom>
        </p:spPr>
        <p:txBody>
          <a:bodyPr/>
          <a:lstStyle>
            <a:lvl1pPr marL="228605" indent="-228605" algn="l" defTabSz="914423" rtl="0" eaLnBrk="1" latinLnBrk="0" hangingPunct="1">
              <a:lnSpc>
                <a:spcPts val="3000"/>
              </a:lnSpc>
              <a:spcBef>
                <a:spcPts val="10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685818" indent="-228605" algn="l" defTabSz="914423" rtl="0" eaLnBrk="1" latinLnBrk="0" hangingPunct="1">
              <a:lnSpc>
                <a:spcPts val="3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1143028" indent="-228605" algn="l" defTabSz="914423" rtl="0" eaLnBrk="1" latinLnBrk="0" hangingPunct="1">
              <a:lnSpc>
                <a:spcPts val="28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600240" indent="-228605" algn="l" defTabSz="914423" rtl="0" eaLnBrk="1" latinLnBrk="0" hangingPunct="1">
              <a:lnSpc>
                <a:spcPts val="2800"/>
              </a:lnSpc>
              <a:spcBef>
                <a:spcPts val="500"/>
              </a:spcBef>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2057452" indent="-228605" algn="l" defTabSz="914423" rtl="0" eaLnBrk="1" latinLnBrk="0" hangingPunct="1">
              <a:lnSpc>
                <a:spcPts val="4900"/>
              </a:lnSpc>
              <a:spcBef>
                <a:spcPts val="5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b="1" dirty="0" smtClean="0"/>
              <a:t> </a:t>
            </a:r>
          </a:p>
          <a:p>
            <a:pPr>
              <a:lnSpc>
                <a:spcPct val="100000"/>
              </a:lnSpc>
            </a:pPr>
            <a:r>
              <a:rPr lang="en-US" dirty="0" smtClean="0"/>
              <a:t># local and global attention heads</a:t>
            </a:r>
            <a:endParaRPr lang="en-US" b="1" dirty="0" smtClean="0"/>
          </a:p>
        </p:txBody>
      </p:sp>
      <p:sp>
        <p:nvSpPr>
          <p:cNvPr id="10" name="Textplatzhalter 2"/>
          <p:cNvSpPr txBox="1">
            <a:spLocks/>
          </p:cNvSpPr>
          <p:nvPr/>
        </p:nvSpPr>
        <p:spPr>
          <a:xfrm>
            <a:off x="358404" y="5553071"/>
            <a:ext cx="4958664" cy="468843"/>
          </a:xfrm>
          <a:prstGeom prst="rect">
            <a:avLst/>
          </a:prstGeom>
        </p:spPr>
        <p:txBody>
          <a:bodyPr/>
          <a:lstStyle>
            <a:lvl1pPr marL="228605" indent="-228605" algn="l" defTabSz="914423" rtl="0" eaLnBrk="1" latinLnBrk="0" hangingPunct="1">
              <a:lnSpc>
                <a:spcPts val="3000"/>
              </a:lnSpc>
              <a:spcBef>
                <a:spcPts val="10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685818" indent="-228605" algn="l" defTabSz="914423" rtl="0" eaLnBrk="1" latinLnBrk="0" hangingPunct="1">
              <a:lnSpc>
                <a:spcPts val="3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1143028" indent="-228605" algn="l" defTabSz="914423" rtl="0" eaLnBrk="1" latinLnBrk="0" hangingPunct="1">
              <a:lnSpc>
                <a:spcPts val="28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600240" indent="-228605" algn="l" defTabSz="914423" rtl="0" eaLnBrk="1" latinLnBrk="0" hangingPunct="1">
              <a:lnSpc>
                <a:spcPts val="2800"/>
              </a:lnSpc>
              <a:spcBef>
                <a:spcPts val="500"/>
              </a:spcBef>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2057452" indent="-228605" algn="l" defTabSz="914423" rtl="0" eaLnBrk="1" latinLnBrk="0" hangingPunct="1">
              <a:lnSpc>
                <a:spcPts val="4900"/>
              </a:lnSpc>
              <a:spcBef>
                <a:spcPts val="5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000" dirty="0" smtClean="0"/>
              <a:t>Reported values represent F-Score (%)</a:t>
            </a:r>
            <a:endParaRPr lang="en-US" sz="2000" b="1" dirty="0" smtClean="0"/>
          </a:p>
        </p:txBody>
      </p:sp>
    </p:spTree>
    <p:extLst>
      <p:ext uri="{BB962C8B-B14F-4D97-AF65-F5344CB8AC3E}">
        <p14:creationId xmlns:p14="http://schemas.microsoft.com/office/powerpoint/2010/main" val="2505542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smtClean="0"/>
              <a:t>Experiments</a:t>
            </a:r>
            <a:endParaRPr lang="de-DE" dirty="0"/>
          </a:p>
        </p:txBody>
      </p:sp>
      <p:sp>
        <p:nvSpPr>
          <p:cNvPr id="4" name="Foliennummernplatzhalter 3"/>
          <p:cNvSpPr>
            <a:spLocks noGrp="1"/>
          </p:cNvSpPr>
          <p:nvPr>
            <p:ph type="sldNum" sz="quarter" idx="4"/>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16</a:t>
            </a:r>
          </a:p>
        </p:txBody>
      </p:sp>
      <p:sp>
        <p:nvSpPr>
          <p:cNvPr id="6" name="Textplatzhalter 2"/>
          <p:cNvSpPr>
            <a:spLocks noGrp="1"/>
          </p:cNvSpPr>
          <p:nvPr>
            <p:ph type="body" sz="quarter" idx="11"/>
          </p:nvPr>
        </p:nvSpPr>
        <p:spPr>
          <a:xfrm>
            <a:off x="323850" y="1272398"/>
            <a:ext cx="5676900" cy="4836302"/>
          </a:xfrm>
        </p:spPr>
        <p:txBody>
          <a:bodyPr/>
          <a:lstStyle/>
          <a:p>
            <a:pPr marL="0" indent="0">
              <a:lnSpc>
                <a:spcPct val="100000"/>
              </a:lnSpc>
              <a:buNone/>
            </a:pPr>
            <a:r>
              <a:rPr lang="en-US" b="1" dirty="0" smtClean="0"/>
              <a:t>Sensitivity analysis</a:t>
            </a:r>
            <a:endParaRPr lang="en-US" b="1" dirty="0"/>
          </a:p>
          <a:p>
            <a:pPr>
              <a:lnSpc>
                <a:spcPct val="100000"/>
              </a:lnSpc>
            </a:pPr>
            <a:r>
              <a:rPr lang="en-US" dirty="0" smtClean="0"/>
              <a:t># video </a:t>
            </a:r>
            <a:r>
              <a:rPr lang="en-US" dirty="0"/>
              <a:t>segments </a:t>
            </a:r>
            <a:r>
              <a:rPr lang="en-US" dirty="0" smtClean="0"/>
              <a:t>(# local </a:t>
            </a:r>
            <a:r>
              <a:rPr lang="en-US" dirty="0"/>
              <a:t>attention </a:t>
            </a:r>
            <a:r>
              <a:rPr lang="en-US" dirty="0" smtClean="0"/>
              <a:t>mech.) &amp; global-local data fusion approach</a:t>
            </a:r>
            <a:endParaRPr lang="en-US" b="1" dirty="0" smtClean="0"/>
          </a:p>
        </p:txBody>
      </p:sp>
      <p:graphicFrame>
        <p:nvGraphicFramePr>
          <p:cNvPr id="3" name="Table 2"/>
          <p:cNvGraphicFramePr>
            <a:graphicFrameLocks noGrp="1"/>
          </p:cNvGraphicFramePr>
          <p:nvPr>
            <p:extLst>
              <p:ext uri="{D42A27DB-BD31-4B8C-83A1-F6EECF244321}">
                <p14:modId xmlns:p14="http://schemas.microsoft.com/office/powerpoint/2010/main" val="1463036241"/>
              </p:ext>
            </p:extLst>
          </p:nvPr>
        </p:nvGraphicFramePr>
        <p:xfrm>
          <a:off x="438738" y="2982329"/>
          <a:ext cx="5293624" cy="2468880"/>
        </p:xfrm>
        <a:graphic>
          <a:graphicData uri="http://schemas.openxmlformats.org/drawingml/2006/table">
            <a:tbl>
              <a:tblPr firstRow="1" bandRow="1">
                <a:tableStyleId>{5C22544A-7EE6-4342-B048-85BDC9FD1C3A}</a:tableStyleId>
              </a:tblPr>
              <a:tblGrid>
                <a:gridCol w="1691480"/>
                <a:gridCol w="603804"/>
                <a:gridCol w="603803"/>
                <a:gridCol w="603804"/>
                <a:gridCol w="596911"/>
                <a:gridCol w="596911"/>
                <a:gridCol w="596911"/>
              </a:tblGrid>
              <a:tr h="147165">
                <a:tc>
                  <a:txBody>
                    <a:bodyPr/>
                    <a:lstStyle/>
                    <a:p>
                      <a:endParaRPr lang="en-US" dirty="0">
                        <a:latin typeface="Calibri" panose="020F0502020204030204" pitchFamily="34" charset="0"/>
                        <a:cs typeface="Calibri" panose="020F0502020204030204" pitchFamily="34" charset="0"/>
                      </a:endParaRPr>
                    </a:p>
                  </a:txBody>
                  <a:tcPr/>
                </a:tc>
                <a:tc gridSpan="3">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cs typeface="Calibri" panose="020F0502020204030204" pitchFamily="34" charset="0"/>
                        </a:rPr>
                        <a:t>SumMe</a:t>
                      </a:r>
                      <a:endParaRPr lang="en-US" dirty="0" smtClean="0">
                        <a:latin typeface="Calibri" panose="020F0502020204030204" pitchFamily="34" charset="0"/>
                        <a:cs typeface="Calibri" panose="020F0502020204030204" pitchFamily="34" charset="0"/>
                      </a:endParaRPr>
                    </a:p>
                  </a:txBody>
                  <a:tcPr/>
                </a:tc>
                <a:tc hMerge="1">
                  <a:txBody>
                    <a:bodyPr/>
                    <a:lstStyle/>
                    <a:p>
                      <a:endParaRPr lang="en-US"/>
                    </a:p>
                  </a:txBody>
                  <a:tcPr/>
                </a:tc>
                <a:tc hMerge="1">
                  <a:txBody>
                    <a:bodyPr/>
                    <a:lstStyle/>
                    <a:p>
                      <a:endParaRPr lang="en-US"/>
                    </a:p>
                  </a:txBody>
                  <a:tcPr/>
                </a:tc>
                <a:tc gridSpan="3">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cs typeface="Calibri" panose="020F0502020204030204" pitchFamily="34" charset="0"/>
                        </a:rPr>
                        <a:t>TVSum</a:t>
                      </a:r>
                      <a:endParaRPr lang="en-US" dirty="0" smtClean="0">
                        <a:latin typeface="Calibri" panose="020F0502020204030204" pitchFamily="34" charset="0"/>
                        <a:cs typeface="Calibri" panose="020F0502020204030204" pitchFamily="34" charset="0"/>
                      </a:endParaRPr>
                    </a:p>
                  </a:txBody>
                  <a:tcPr/>
                </a:tc>
                <a:tc hMerge="1">
                  <a:txBody>
                    <a:bodyPr/>
                    <a:lstStyle/>
                    <a:p>
                      <a:endParaRPr lang="en-US"/>
                    </a:p>
                  </a:txBody>
                  <a:tcPr/>
                </a:tc>
                <a:tc hMerge="1">
                  <a:txBody>
                    <a:bodyPr/>
                    <a:lstStyle/>
                    <a:p>
                      <a:endParaRPr lang="en-US"/>
                    </a:p>
                  </a:txBody>
                  <a:tcPr/>
                </a:tc>
              </a:tr>
              <a:tr h="294329">
                <a:tc>
                  <a:txBody>
                    <a:bodyPr/>
                    <a:lstStyle/>
                    <a:p>
                      <a:pPr algn="r"/>
                      <a:r>
                        <a:rPr lang="en-US" dirty="0" smtClean="0">
                          <a:latin typeface="Calibri" panose="020F0502020204030204" pitchFamily="34" charset="0"/>
                          <a:cs typeface="Calibri" panose="020F0502020204030204" pitchFamily="34" charset="0"/>
                        </a:rPr>
                        <a:t>#</a:t>
                      </a:r>
                      <a:r>
                        <a:rPr lang="en-US" baseline="0"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Segm</a:t>
                      </a:r>
                      <a:r>
                        <a:rPr lang="en-US" dirty="0" smtClean="0">
                          <a:latin typeface="Calibri" panose="020F0502020204030204" pitchFamily="34" charset="0"/>
                          <a:cs typeface="Calibri" panose="020F0502020204030204" pitchFamily="34" charset="0"/>
                        </a:rPr>
                        <a:t>.</a:t>
                      </a:r>
                    </a:p>
                    <a:p>
                      <a:r>
                        <a:rPr lang="en-US" dirty="0" smtClean="0">
                          <a:latin typeface="Calibri" panose="020F0502020204030204" pitchFamily="34" charset="0"/>
                          <a:cs typeface="Calibri" panose="020F0502020204030204" pitchFamily="34" charset="0"/>
                        </a:rPr>
                        <a:t>Fusion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4</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4</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r>
              <a:tr h="294329">
                <a:tc>
                  <a:txBody>
                    <a:bodyPr/>
                    <a:lstStyle/>
                    <a:p>
                      <a:r>
                        <a:rPr lang="en-US" b="1" dirty="0" smtClean="0">
                          <a:latin typeface="Calibri" panose="020F0502020204030204" pitchFamily="34" charset="0"/>
                          <a:cs typeface="Calibri" panose="020F0502020204030204" pitchFamily="34" charset="0"/>
                        </a:rPr>
                        <a:t>Addition</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49.8</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55.6</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51.9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61.1</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61.7</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59.5</a:t>
                      </a:r>
                      <a:endParaRPr lang="en-US" dirty="0">
                        <a:latin typeface="Calibri" panose="020F0502020204030204" pitchFamily="34" charset="0"/>
                        <a:cs typeface="Calibri" panose="020F0502020204030204" pitchFamily="34" charset="0"/>
                      </a:endParaRPr>
                    </a:p>
                  </a:txBody>
                  <a:tcPr/>
                </a:tc>
              </a:tr>
              <a:tr h="294329">
                <a:tc>
                  <a:txBody>
                    <a:bodyPr/>
                    <a:lstStyle/>
                    <a:p>
                      <a:r>
                        <a:rPr lang="en-US" dirty="0" smtClean="0">
                          <a:latin typeface="Calibri" panose="020F0502020204030204" pitchFamily="34" charset="0"/>
                          <a:cs typeface="Calibri" panose="020F0502020204030204" pitchFamily="34" charset="0"/>
                        </a:rPr>
                        <a:t>Average pooling</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51.5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59.7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58.7</a:t>
                      </a:r>
                      <a:endParaRPr lang="en-US" dirty="0">
                        <a:latin typeface="Calibri" panose="020F0502020204030204" pitchFamily="34" charset="0"/>
                        <a:cs typeface="Calibri" panose="020F0502020204030204" pitchFamily="34" charset="0"/>
                      </a:endParaRPr>
                    </a:p>
                  </a:txBody>
                  <a:tcPr/>
                </a:tc>
              </a:tr>
              <a:tr h="294329">
                <a:tc>
                  <a:txBody>
                    <a:bodyPr/>
                    <a:lstStyle/>
                    <a:p>
                      <a:r>
                        <a:rPr lang="en-US" dirty="0" smtClean="0">
                          <a:latin typeface="Calibri" panose="020F0502020204030204" pitchFamily="34" charset="0"/>
                          <a:cs typeface="Calibri" panose="020F0502020204030204" pitchFamily="34" charset="0"/>
                        </a:rPr>
                        <a:t>Max pooling</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51.1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53.9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59.6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58.5</a:t>
                      </a:r>
                      <a:endParaRPr lang="en-US" dirty="0">
                        <a:latin typeface="Calibri" panose="020F0502020204030204" pitchFamily="34" charset="0"/>
                        <a:cs typeface="Calibri" panose="020F0502020204030204" pitchFamily="34" charset="0"/>
                      </a:endParaRPr>
                    </a:p>
                  </a:txBody>
                  <a:tcPr/>
                </a:tc>
              </a:tr>
              <a:tr h="294329">
                <a:tc>
                  <a:txBody>
                    <a:bodyPr/>
                    <a:lstStyle/>
                    <a:p>
                      <a:r>
                        <a:rPr lang="en-US" dirty="0" smtClean="0">
                          <a:latin typeface="Calibri" panose="020F0502020204030204" pitchFamily="34" charset="0"/>
                          <a:cs typeface="Calibri" panose="020F0502020204030204" pitchFamily="34" charset="0"/>
                        </a:rPr>
                        <a:t>Multiplication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46.3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47.3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47.6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46.9</a:t>
                      </a:r>
                      <a:endParaRPr lang="en-US" dirty="0">
                        <a:latin typeface="Calibri" panose="020F0502020204030204" pitchFamily="34" charset="0"/>
                        <a:cs typeface="Calibri" panose="020F0502020204030204" pitchFamily="34" charset="0"/>
                      </a:endParaRPr>
                    </a:p>
                  </a:txBody>
                  <a:tcPr/>
                </a:tc>
              </a:tr>
            </a:tbl>
          </a:graphicData>
        </a:graphic>
      </p:graphicFrame>
      <p:cxnSp>
        <p:nvCxnSpPr>
          <p:cNvPr id="8" name="Straight Connector 7"/>
          <p:cNvCxnSpPr/>
          <p:nvPr/>
        </p:nvCxnSpPr>
        <p:spPr>
          <a:xfrm>
            <a:off x="443069" y="3371427"/>
            <a:ext cx="1673524" cy="6057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3371136440"/>
              </p:ext>
            </p:extLst>
          </p:nvPr>
        </p:nvGraphicFramePr>
        <p:xfrm>
          <a:off x="6353272" y="2981354"/>
          <a:ext cx="5293624" cy="2468880"/>
        </p:xfrm>
        <a:graphic>
          <a:graphicData uri="http://schemas.openxmlformats.org/drawingml/2006/table">
            <a:tbl>
              <a:tblPr firstRow="1" bandRow="1">
                <a:tableStyleId>{5C22544A-7EE6-4342-B048-85BDC9FD1C3A}</a:tableStyleId>
              </a:tblPr>
              <a:tblGrid>
                <a:gridCol w="1691480"/>
                <a:gridCol w="603804"/>
                <a:gridCol w="603803"/>
                <a:gridCol w="603804"/>
                <a:gridCol w="596911"/>
                <a:gridCol w="596911"/>
                <a:gridCol w="596911"/>
              </a:tblGrid>
              <a:tr h="147165">
                <a:tc>
                  <a:txBody>
                    <a:bodyPr/>
                    <a:lstStyle/>
                    <a:p>
                      <a:endParaRPr lang="en-US" dirty="0">
                        <a:latin typeface="Calibri" panose="020F0502020204030204" pitchFamily="34" charset="0"/>
                        <a:cs typeface="Calibri" panose="020F0502020204030204" pitchFamily="34" charset="0"/>
                      </a:endParaRPr>
                    </a:p>
                  </a:txBody>
                  <a:tcPr/>
                </a:tc>
                <a:tc gridSpan="3">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cs typeface="Calibri" panose="020F0502020204030204" pitchFamily="34" charset="0"/>
                        </a:rPr>
                        <a:t>SumMe</a:t>
                      </a:r>
                      <a:endParaRPr lang="en-US" dirty="0" smtClean="0">
                        <a:latin typeface="Calibri" panose="020F0502020204030204" pitchFamily="34" charset="0"/>
                        <a:cs typeface="Calibri" panose="020F0502020204030204" pitchFamily="34" charset="0"/>
                      </a:endParaRPr>
                    </a:p>
                  </a:txBody>
                  <a:tcPr/>
                </a:tc>
                <a:tc hMerge="1">
                  <a:txBody>
                    <a:bodyPr/>
                    <a:lstStyle/>
                    <a:p>
                      <a:endParaRPr lang="en-US"/>
                    </a:p>
                  </a:txBody>
                  <a:tcPr/>
                </a:tc>
                <a:tc hMerge="1">
                  <a:txBody>
                    <a:bodyPr/>
                    <a:lstStyle/>
                    <a:p>
                      <a:endParaRPr lang="en-US"/>
                    </a:p>
                  </a:txBody>
                  <a:tcPr/>
                </a:tc>
                <a:tc gridSpan="3">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cs typeface="Calibri" panose="020F0502020204030204" pitchFamily="34" charset="0"/>
                        </a:rPr>
                        <a:t>TVSum</a:t>
                      </a:r>
                      <a:endParaRPr lang="en-US" dirty="0" smtClean="0">
                        <a:latin typeface="Calibri" panose="020F0502020204030204" pitchFamily="34" charset="0"/>
                        <a:cs typeface="Calibri" panose="020F0502020204030204" pitchFamily="34" charset="0"/>
                      </a:endParaRPr>
                    </a:p>
                  </a:txBody>
                  <a:tcPr/>
                </a:tc>
                <a:tc hMerge="1">
                  <a:txBody>
                    <a:bodyPr/>
                    <a:lstStyle/>
                    <a:p>
                      <a:endParaRPr lang="en-US"/>
                    </a:p>
                  </a:txBody>
                  <a:tcPr/>
                </a:tc>
                <a:tc hMerge="1">
                  <a:txBody>
                    <a:bodyPr/>
                    <a:lstStyle/>
                    <a:p>
                      <a:endParaRPr lang="en-US"/>
                    </a:p>
                  </a:txBody>
                  <a:tcPr/>
                </a:tc>
              </a:tr>
              <a:tr h="294329">
                <a:tc>
                  <a:txBody>
                    <a:bodyPr/>
                    <a:lstStyle/>
                    <a:p>
                      <a:pPr algn="r"/>
                      <a:r>
                        <a:rPr lang="en-US" dirty="0" smtClean="0">
                          <a:latin typeface="Calibri" panose="020F0502020204030204" pitchFamily="34" charset="0"/>
                          <a:cs typeface="Calibri" panose="020F0502020204030204" pitchFamily="34" charset="0"/>
                        </a:rPr>
                        <a:t>Local</a:t>
                      </a:r>
                    </a:p>
                    <a:p>
                      <a:r>
                        <a:rPr lang="en-US" dirty="0" smtClean="0">
                          <a:latin typeface="Calibri" panose="020F0502020204030204" pitchFamily="34" charset="0"/>
                          <a:cs typeface="Calibri" panose="020F0502020204030204" pitchFamily="34" charset="0"/>
                        </a:rPr>
                        <a:t>Global</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r>
              <a:tr h="294329">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52.4</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61.4</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61.6</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61.4</a:t>
                      </a:r>
                      <a:endParaRPr lang="en-US" dirty="0">
                        <a:latin typeface="Calibri" panose="020F0502020204030204" pitchFamily="34" charset="0"/>
                        <a:cs typeface="Calibri" panose="020F0502020204030204" pitchFamily="34" charset="0"/>
                      </a:endParaRPr>
                    </a:p>
                  </a:txBody>
                  <a:tcPr/>
                </a:tc>
              </a:tr>
              <a:tr h="294329">
                <a:tc>
                  <a:txBody>
                    <a:bodyPr/>
                    <a:lstStyle/>
                    <a:p>
                      <a:pPr algn="ctr"/>
                      <a:r>
                        <a:rPr lang="en-US" dirty="0" smtClean="0">
                          <a:latin typeface="Calibri" panose="020F0502020204030204" pitchFamily="34" charset="0"/>
                          <a:cs typeface="Calibri" panose="020F0502020204030204" pitchFamily="34" charset="0"/>
                        </a:rPr>
                        <a:t>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49.2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60.4</a:t>
                      </a:r>
                      <a:endParaRPr lang="en-US" dirty="0">
                        <a:latin typeface="Calibri" panose="020F0502020204030204" pitchFamily="34" charset="0"/>
                        <a:cs typeface="Calibri" panose="020F0502020204030204" pitchFamily="34" charset="0"/>
                      </a:endParaRPr>
                    </a:p>
                  </a:txBody>
                  <a:tcPr/>
                </a:tc>
              </a:tr>
              <a:tr h="294329">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55.8</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58.8</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57.1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60.9</a:t>
                      </a:r>
                      <a:endParaRPr lang="en-US" dirty="0">
                        <a:latin typeface="Calibri" panose="020F0502020204030204" pitchFamily="34" charset="0"/>
                        <a:cs typeface="Calibri" panose="020F0502020204030204" pitchFamily="34" charset="0"/>
                      </a:endParaRPr>
                    </a:p>
                  </a:txBody>
                  <a:tcPr/>
                </a:tc>
              </a:tr>
              <a:tr h="294329">
                <a:tc>
                  <a:txBody>
                    <a:bodyPr/>
                    <a:lstStyle/>
                    <a:p>
                      <a:pPr algn="ctr"/>
                      <a:r>
                        <a:rPr lang="en-US" dirty="0" smtClean="0">
                          <a:latin typeface="Calibri" panose="020F0502020204030204" pitchFamily="34" charset="0"/>
                          <a:cs typeface="Calibri" panose="020F0502020204030204" pitchFamily="34" charset="0"/>
                        </a:rPr>
                        <a:t>16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56.7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57.7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60.1</a:t>
                      </a:r>
                      <a:endParaRPr lang="en-US" dirty="0">
                        <a:latin typeface="Calibri" panose="020F0502020204030204" pitchFamily="34" charset="0"/>
                        <a:cs typeface="Calibri" panose="020F0502020204030204" pitchFamily="34" charset="0"/>
                      </a:endParaRPr>
                    </a:p>
                  </a:txBody>
                  <a:tcPr/>
                </a:tc>
              </a:tr>
            </a:tbl>
          </a:graphicData>
        </a:graphic>
      </p:graphicFrame>
      <p:cxnSp>
        <p:nvCxnSpPr>
          <p:cNvPr id="14" name="Straight Connector 13"/>
          <p:cNvCxnSpPr/>
          <p:nvPr/>
        </p:nvCxnSpPr>
        <p:spPr>
          <a:xfrm>
            <a:off x="6362768" y="3387705"/>
            <a:ext cx="1673524" cy="6057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platzhalter 2"/>
          <p:cNvSpPr txBox="1">
            <a:spLocks/>
          </p:cNvSpPr>
          <p:nvPr/>
        </p:nvSpPr>
        <p:spPr>
          <a:xfrm>
            <a:off x="6276975" y="1281923"/>
            <a:ext cx="5676900" cy="4836302"/>
          </a:xfrm>
          <a:prstGeom prst="rect">
            <a:avLst/>
          </a:prstGeom>
        </p:spPr>
        <p:txBody>
          <a:bodyPr/>
          <a:lstStyle>
            <a:lvl1pPr marL="228605" indent="-228605" algn="l" defTabSz="914423" rtl="0" eaLnBrk="1" latinLnBrk="0" hangingPunct="1">
              <a:lnSpc>
                <a:spcPts val="3000"/>
              </a:lnSpc>
              <a:spcBef>
                <a:spcPts val="10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685818" indent="-228605" algn="l" defTabSz="914423" rtl="0" eaLnBrk="1" latinLnBrk="0" hangingPunct="1">
              <a:lnSpc>
                <a:spcPts val="3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1143028" indent="-228605" algn="l" defTabSz="914423" rtl="0" eaLnBrk="1" latinLnBrk="0" hangingPunct="1">
              <a:lnSpc>
                <a:spcPts val="28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600240" indent="-228605" algn="l" defTabSz="914423" rtl="0" eaLnBrk="1" latinLnBrk="0" hangingPunct="1">
              <a:lnSpc>
                <a:spcPts val="2800"/>
              </a:lnSpc>
              <a:spcBef>
                <a:spcPts val="500"/>
              </a:spcBef>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2057452" indent="-228605" algn="l" defTabSz="914423" rtl="0" eaLnBrk="1" latinLnBrk="0" hangingPunct="1">
              <a:lnSpc>
                <a:spcPts val="4900"/>
              </a:lnSpc>
              <a:spcBef>
                <a:spcPts val="5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b="1" dirty="0" smtClean="0"/>
              <a:t> </a:t>
            </a:r>
          </a:p>
          <a:p>
            <a:pPr>
              <a:lnSpc>
                <a:spcPct val="100000"/>
              </a:lnSpc>
            </a:pPr>
            <a:r>
              <a:rPr lang="en-US" dirty="0" smtClean="0"/>
              <a:t># local and global attention heads</a:t>
            </a:r>
            <a:endParaRPr lang="en-US" b="1" dirty="0" smtClean="0"/>
          </a:p>
        </p:txBody>
      </p:sp>
      <p:sp>
        <p:nvSpPr>
          <p:cNvPr id="10" name="Rounded Rectangle 9"/>
          <p:cNvSpPr/>
          <p:nvPr/>
        </p:nvSpPr>
        <p:spPr>
          <a:xfrm>
            <a:off x="443070" y="3969908"/>
            <a:ext cx="1673524" cy="388255"/>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738595" y="3969908"/>
            <a:ext cx="587403" cy="388255"/>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538820" y="3969907"/>
            <a:ext cx="587403" cy="388255"/>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737800" y="3361788"/>
            <a:ext cx="587403" cy="598481"/>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547550" y="3359770"/>
            <a:ext cx="587403" cy="598481"/>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platzhalter 2"/>
          <p:cNvSpPr txBox="1">
            <a:spLocks/>
          </p:cNvSpPr>
          <p:nvPr/>
        </p:nvSpPr>
        <p:spPr>
          <a:xfrm>
            <a:off x="358404" y="5553071"/>
            <a:ext cx="4958664" cy="468843"/>
          </a:xfrm>
          <a:prstGeom prst="rect">
            <a:avLst/>
          </a:prstGeom>
        </p:spPr>
        <p:txBody>
          <a:bodyPr/>
          <a:lstStyle>
            <a:lvl1pPr marL="228605" indent="-228605" algn="l" defTabSz="914423" rtl="0" eaLnBrk="1" latinLnBrk="0" hangingPunct="1">
              <a:lnSpc>
                <a:spcPts val="3000"/>
              </a:lnSpc>
              <a:spcBef>
                <a:spcPts val="10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685818" indent="-228605" algn="l" defTabSz="914423" rtl="0" eaLnBrk="1" latinLnBrk="0" hangingPunct="1">
              <a:lnSpc>
                <a:spcPts val="3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1143028" indent="-228605" algn="l" defTabSz="914423" rtl="0" eaLnBrk="1" latinLnBrk="0" hangingPunct="1">
              <a:lnSpc>
                <a:spcPts val="28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600240" indent="-228605" algn="l" defTabSz="914423" rtl="0" eaLnBrk="1" latinLnBrk="0" hangingPunct="1">
              <a:lnSpc>
                <a:spcPts val="2800"/>
              </a:lnSpc>
              <a:spcBef>
                <a:spcPts val="500"/>
              </a:spcBef>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2057452" indent="-228605" algn="l" defTabSz="914423" rtl="0" eaLnBrk="1" latinLnBrk="0" hangingPunct="1">
              <a:lnSpc>
                <a:spcPts val="4900"/>
              </a:lnSpc>
              <a:spcBef>
                <a:spcPts val="5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000" dirty="0" smtClean="0"/>
              <a:t>Reported values represent F-Score (%)</a:t>
            </a:r>
            <a:endParaRPr lang="en-US" sz="2000" b="1" dirty="0" smtClean="0"/>
          </a:p>
        </p:txBody>
      </p:sp>
    </p:spTree>
    <p:extLst>
      <p:ext uri="{BB962C8B-B14F-4D97-AF65-F5344CB8AC3E}">
        <p14:creationId xmlns:p14="http://schemas.microsoft.com/office/powerpoint/2010/main" val="2198366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smtClean="0"/>
              <a:t>Experiments</a:t>
            </a:r>
            <a:endParaRPr lang="de-DE" dirty="0"/>
          </a:p>
        </p:txBody>
      </p:sp>
      <p:sp>
        <p:nvSpPr>
          <p:cNvPr id="4" name="Foliennummernplatzhalter 3"/>
          <p:cNvSpPr>
            <a:spLocks noGrp="1"/>
          </p:cNvSpPr>
          <p:nvPr>
            <p:ph type="sldNum" sz="quarter" idx="4"/>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16</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
        <p:nvSpPr>
          <p:cNvPr id="6" name="Textplatzhalter 2"/>
          <p:cNvSpPr>
            <a:spLocks noGrp="1"/>
          </p:cNvSpPr>
          <p:nvPr>
            <p:ph type="body" sz="quarter" idx="11"/>
          </p:nvPr>
        </p:nvSpPr>
        <p:spPr>
          <a:xfrm>
            <a:off x="323850" y="1272398"/>
            <a:ext cx="5676900" cy="4836302"/>
          </a:xfrm>
        </p:spPr>
        <p:txBody>
          <a:bodyPr/>
          <a:lstStyle/>
          <a:p>
            <a:pPr marL="0" indent="0">
              <a:lnSpc>
                <a:spcPct val="100000"/>
              </a:lnSpc>
              <a:buNone/>
            </a:pPr>
            <a:r>
              <a:rPr lang="en-US" b="1" dirty="0" smtClean="0"/>
              <a:t>Sensitivity analysis</a:t>
            </a:r>
            <a:endParaRPr lang="en-US" b="1" dirty="0"/>
          </a:p>
          <a:p>
            <a:pPr>
              <a:lnSpc>
                <a:spcPct val="100000"/>
              </a:lnSpc>
            </a:pPr>
            <a:r>
              <a:rPr lang="en-US" dirty="0" smtClean="0"/>
              <a:t># video </a:t>
            </a:r>
            <a:r>
              <a:rPr lang="en-US" dirty="0"/>
              <a:t>segments </a:t>
            </a:r>
            <a:r>
              <a:rPr lang="en-US" dirty="0" smtClean="0"/>
              <a:t>(# local </a:t>
            </a:r>
            <a:r>
              <a:rPr lang="en-US" dirty="0"/>
              <a:t>attention </a:t>
            </a:r>
            <a:r>
              <a:rPr lang="en-US" dirty="0" smtClean="0"/>
              <a:t>mech.) &amp; global-local data fusion approach</a:t>
            </a:r>
            <a:endParaRPr lang="en-US" b="1" dirty="0" smtClean="0"/>
          </a:p>
        </p:txBody>
      </p:sp>
      <p:graphicFrame>
        <p:nvGraphicFramePr>
          <p:cNvPr id="3" name="Table 2"/>
          <p:cNvGraphicFramePr>
            <a:graphicFrameLocks noGrp="1"/>
          </p:cNvGraphicFramePr>
          <p:nvPr>
            <p:extLst>
              <p:ext uri="{D42A27DB-BD31-4B8C-83A1-F6EECF244321}">
                <p14:modId xmlns:p14="http://schemas.microsoft.com/office/powerpoint/2010/main" val="2098049209"/>
              </p:ext>
            </p:extLst>
          </p:nvPr>
        </p:nvGraphicFramePr>
        <p:xfrm>
          <a:off x="438738" y="2982329"/>
          <a:ext cx="5293624" cy="2468880"/>
        </p:xfrm>
        <a:graphic>
          <a:graphicData uri="http://schemas.openxmlformats.org/drawingml/2006/table">
            <a:tbl>
              <a:tblPr firstRow="1" bandRow="1">
                <a:tableStyleId>{5C22544A-7EE6-4342-B048-85BDC9FD1C3A}</a:tableStyleId>
              </a:tblPr>
              <a:tblGrid>
                <a:gridCol w="1691480"/>
                <a:gridCol w="603804"/>
                <a:gridCol w="603803"/>
                <a:gridCol w="603804"/>
                <a:gridCol w="596911"/>
                <a:gridCol w="596911"/>
                <a:gridCol w="596911"/>
              </a:tblGrid>
              <a:tr h="147165">
                <a:tc>
                  <a:txBody>
                    <a:bodyPr/>
                    <a:lstStyle/>
                    <a:p>
                      <a:endParaRPr lang="en-US" dirty="0">
                        <a:latin typeface="Calibri" panose="020F0502020204030204" pitchFamily="34" charset="0"/>
                        <a:cs typeface="Calibri" panose="020F0502020204030204" pitchFamily="34" charset="0"/>
                      </a:endParaRPr>
                    </a:p>
                  </a:txBody>
                  <a:tcPr/>
                </a:tc>
                <a:tc gridSpan="3">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cs typeface="Calibri" panose="020F0502020204030204" pitchFamily="34" charset="0"/>
                        </a:rPr>
                        <a:t>SumMe</a:t>
                      </a:r>
                      <a:endParaRPr lang="en-US" dirty="0" smtClean="0">
                        <a:latin typeface="Calibri" panose="020F0502020204030204" pitchFamily="34" charset="0"/>
                        <a:cs typeface="Calibri" panose="020F0502020204030204" pitchFamily="34" charset="0"/>
                      </a:endParaRPr>
                    </a:p>
                  </a:txBody>
                  <a:tcPr/>
                </a:tc>
                <a:tc hMerge="1">
                  <a:txBody>
                    <a:bodyPr/>
                    <a:lstStyle/>
                    <a:p>
                      <a:endParaRPr lang="en-US"/>
                    </a:p>
                  </a:txBody>
                  <a:tcPr/>
                </a:tc>
                <a:tc hMerge="1">
                  <a:txBody>
                    <a:bodyPr/>
                    <a:lstStyle/>
                    <a:p>
                      <a:endParaRPr lang="en-US"/>
                    </a:p>
                  </a:txBody>
                  <a:tcPr/>
                </a:tc>
                <a:tc gridSpan="3">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cs typeface="Calibri" panose="020F0502020204030204" pitchFamily="34" charset="0"/>
                        </a:rPr>
                        <a:t>TVSum</a:t>
                      </a:r>
                      <a:endParaRPr lang="en-US" dirty="0" smtClean="0">
                        <a:latin typeface="Calibri" panose="020F0502020204030204" pitchFamily="34" charset="0"/>
                        <a:cs typeface="Calibri" panose="020F0502020204030204" pitchFamily="34" charset="0"/>
                      </a:endParaRPr>
                    </a:p>
                  </a:txBody>
                  <a:tcPr/>
                </a:tc>
                <a:tc hMerge="1">
                  <a:txBody>
                    <a:bodyPr/>
                    <a:lstStyle/>
                    <a:p>
                      <a:endParaRPr lang="en-US"/>
                    </a:p>
                  </a:txBody>
                  <a:tcPr/>
                </a:tc>
                <a:tc hMerge="1">
                  <a:txBody>
                    <a:bodyPr/>
                    <a:lstStyle/>
                    <a:p>
                      <a:endParaRPr lang="en-US"/>
                    </a:p>
                  </a:txBody>
                  <a:tcPr/>
                </a:tc>
              </a:tr>
              <a:tr h="294329">
                <a:tc>
                  <a:txBody>
                    <a:bodyPr/>
                    <a:lstStyle/>
                    <a:p>
                      <a:pPr algn="r"/>
                      <a:r>
                        <a:rPr lang="en-US" dirty="0" smtClean="0">
                          <a:latin typeface="Calibri" panose="020F0502020204030204" pitchFamily="34" charset="0"/>
                          <a:cs typeface="Calibri" panose="020F0502020204030204" pitchFamily="34" charset="0"/>
                        </a:rPr>
                        <a:t>#</a:t>
                      </a:r>
                      <a:r>
                        <a:rPr lang="en-US" baseline="0"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Segm</a:t>
                      </a:r>
                      <a:r>
                        <a:rPr lang="en-US" dirty="0" smtClean="0">
                          <a:latin typeface="Calibri" panose="020F0502020204030204" pitchFamily="34" charset="0"/>
                          <a:cs typeface="Calibri" panose="020F0502020204030204" pitchFamily="34" charset="0"/>
                        </a:rPr>
                        <a:t>.</a:t>
                      </a:r>
                    </a:p>
                    <a:p>
                      <a:r>
                        <a:rPr lang="en-US" dirty="0" smtClean="0">
                          <a:latin typeface="Calibri" panose="020F0502020204030204" pitchFamily="34" charset="0"/>
                          <a:cs typeface="Calibri" panose="020F0502020204030204" pitchFamily="34" charset="0"/>
                        </a:rPr>
                        <a:t>Fusion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4</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4</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r>
              <a:tr h="294329">
                <a:tc>
                  <a:txBody>
                    <a:bodyPr/>
                    <a:lstStyle/>
                    <a:p>
                      <a:r>
                        <a:rPr lang="en-US" b="1" dirty="0" smtClean="0">
                          <a:latin typeface="Calibri" panose="020F0502020204030204" pitchFamily="34" charset="0"/>
                          <a:cs typeface="Calibri" panose="020F0502020204030204" pitchFamily="34" charset="0"/>
                        </a:rPr>
                        <a:t>Addition</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49.8</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55.6</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51.9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61.1</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61.7</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59.5</a:t>
                      </a:r>
                      <a:endParaRPr lang="en-US" dirty="0">
                        <a:latin typeface="Calibri" panose="020F0502020204030204" pitchFamily="34" charset="0"/>
                        <a:cs typeface="Calibri" panose="020F0502020204030204" pitchFamily="34" charset="0"/>
                      </a:endParaRPr>
                    </a:p>
                  </a:txBody>
                  <a:tcPr/>
                </a:tc>
              </a:tr>
              <a:tr h="294329">
                <a:tc>
                  <a:txBody>
                    <a:bodyPr/>
                    <a:lstStyle/>
                    <a:p>
                      <a:r>
                        <a:rPr lang="en-US" dirty="0" smtClean="0">
                          <a:latin typeface="Calibri" panose="020F0502020204030204" pitchFamily="34" charset="0"/>
                          <a:cs typeface="Calibri" panose="020F0502020204030204" pitchFamily="34" charset="0"/>
                        </a:rPr>
                        <a:t>Average pooling</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51.5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59.7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58.7</a:t>
                      </a:r>
                      <a:endParaRPr lang="en-US" dirty="0">
                        <a:latin typeface="Calibri" panose="020F0502020204030204" pitchFamily="34" charset="0"/>
                        <a:cs typeface="Calibri" panose="020F0502020204030204" pitchFamily="34" charset="0"/>
                      </a:endParaRPr>
                    </a:p>
                  </a:txBody>
                  <a:tcPr/>
                </a:tc>
              </a:tr>
              <a:tr h="294329">
                <a:tc>
                  <a:txBody>
                    <a:bodyPr/>
                    <a:lstStyle/>
                    <a:p>
                      <a:r>
                        <a:rPr lang="en-US" dirty="0" smtClean="0">
                          <a:latin typeface="Calibri" panose="020F0502020204030204" pitchFamily="34" charset="0"/>
                          <a:cs typeface="Calibri" panose="020F0502020204030204" pitchFamily="34" charset="0"/>
                        </a:rPr>
                        <a:t>Max pooling</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51.1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53.9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59.6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58.5</a:t>
                      </a:r>
                      <a:endParaRPr lang="en-US" dirty="0">
                        <a:latin typeface="Calibri" panose="020F0502020204030204" pitchFamily="34" charset="0"/>
                        <a:cs typeface="Calibri" panose="020F0502020204030204" pitchFamily="34" charset="0"/>
                      </a:endParaRPr>
                    </a:p>
                  </a:txBody>
                  <a:tcPr/>
                </a:tc>
              </a:tr>
              <a:tr h="294329">
                <a:tc>
                  <a:txBody>
                    <a:bodyPr/>
                    <a:lstStyle/>
                    <a:p>
                      <a:r>
                        <a:rPr lang="en-US" dirty="0" smtClean="0">
                          <a:latin typeface="Calibri" panose="020F0502020204030204" pitchFamily="34" charset="0"/>
                          <a:cs typeface="Calibri" panose="020F0502020204030204" pitchFamily="34" charset="0"/>
                        </a:rPr>
                        <a:t>Multiplication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46.3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47.3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47.6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46.9</a:t>
                      </a:r>
                      <a:endParaRPr lang="en-US" dirty="0">
                        <a:latin typeface="Calibri" panose="020F0502020204030204" pitchFamily="34" charset="0"/>
                        <a:cs typeface="Calibri" panose="020F0502020204030204" pitchFamily="34" charset="0"/>
                      </a:endParaRPr>
                    </a:p>
                  </a:txBody>
                  <a:tcPr/>
                </a:tc>
              </a:tr>
            </a:tbl>
          </a:graphicData>
        </a:graphic>
      </p:graphicFrame>
      <p:cxnSp>
        <p:nvCxnSpPr>
          <p:cNvPr id="8" name="Straight Connector 7"/>
          <p:cNvCxnSpPr/>
          <p:nvPr/>
        </p:nvCxnSpPr>
        <p:spPr>
          <a:xfrm>
            <a:off x="443069" y="3371427"/>
            <a:ext cx="1673524" cy="6057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1641123001"/>
              </p:ext>
            </p:extLst>
          </p:nvPr>
        </p:nvGraphicFramePr>
        <p:xfrm>
          <a:off x="6353272" y="2981354"/>
          <a:ext cx="5293624" cy="2468880"/>
        </p:xfrm>
        <a:graphic>
          <a:graphicData uri="http://schemas.openxmlformats.org/drawingml/2006/table">
            <a:tbl>
              <a:tblPr firstRow="1" bandRow="1">
                <a:tableStyleId>{5C22544A-7EE6-4342-B048-85BDC9FD1C3A}</a:tableStyleId>
              </a:tblPr>
              <a:tblGrid>
                <a:gridCol w="1691480"/>
                <a:gridCol w="603804"/>
                <a:gridCol w="603803"/>
                <a:gridCol w="603804"/>
                <a:gridCol w="596911"/>
                <a:gridCol w="596911"/>
                <a:gridCol w="596911"/>
              </a:tblGrid>
              <a:tr h="147165">
                <a:tc>
                  <a:txBody>
                    <a:bodyPr/>
                    <a:lstStyle/>
                    <a:p>
                      <a:endParaRPr lang="en-US" dirty="0">
                        <a:latin typeface="Calibri" panose="020F0502020204030204" pitchFamily="34" charset="0"/>
                        <a:cs typeface="Calibri" panose="020F0502020204030204" pitchFamily="34" charset="0"/>
                      </a:endParaRPr>
                    </a:p>
                  </a:txBody>
                  <a:tcPr/>
                </a:tc>
                <a:tc gridSpan="3">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cs typeface="Calibri" panose="020F0502020204030204" pitchFamily="34" charset="0"/>
                        </a:rPr>
                        <a:t>SumMe</a:t>
                      </a:r>
                      <a:endParaRPr lang="en-US" dirty="0" smtClean="0">
                        <a:latin typeface="Calibri" panose="020F0502020204030204" pitchFamily="34" charset="0"/>
                        <a:cs typeface="Calibri" panose="020F0502020204030204" pitchFamily="34" charset="0"/>
                      </a:endParaRPr>
                    </a:p>
                  </a:txBody>
                  <a:tcPr/>
                </a:tc>
                <a:tc hMerge="1">
                  <a:txBody>
                    <a:bodyPr/>
                    <a:lstStyle/>
                    <a:p>
                      <a:endParaRPr lang="en-US"/>
                    </a:p>
                  </a:txBody>
                  <a:tcPr/>
                </a:tc>
                <a:tc hMerge="1">
                  <a:txBody>
                    <a:bodyPr/>
                    <a:lstStyle/>
                    <a:p>
                      <a:endParaRPr lang="en-US"/>
                    </a:p>
                  </a:txBody>
                  <a:tcPr/>
                </a:tc>
                <a:tc gridSpan="3">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cs typeface="Calibri" panose="020F0502020204030204" pitchFamily="34" charset="0"/>
                        </a:rPr>
                        <a:t>TVSum</a:t>
                      </a:r>
                      <a:endParaRPr lang="en-US" dirty="0" smtClean="0">
                        <a:latin typeface="Calibri" panose="020F0502020204030204" pitchFamily="34" charset="0"/>
                        <a:cs typeface="Calibri" panose="020F0502020204030204" pitchFamily="34" charset="0"/>
                      </a:endParaRPr>
                    </a:p>
                  </a:txBody>
                  <a:tcPr/>
                </a:tc>
                <a:tc hMerge="1">
                  <a:txBody>
                    <a:bodyPr/>
                    <a:lstStyle/>
                    <a:p>
                      <a:endParaRPr lang="en-US"/>
                    </a:p>
                  </a:txBody>
                  <a:tcPr/>
                </a:tc>
                <a:tc hMerge="1">
                  <a:txBody>
                    <a:bodyPr/>
                    <a:lstStyle/>
                    <a:p>
                      <a:endParaRPr lang="en-US"/>
                    </a:p>
                  </a:txBody>
                  <a:tcPr/>
                </a:tc>
              </a:tr>
              <a:tr h="294329">
                <a:tc>
                  <a:txBody>
                    <a:bodyPr/>
                    <a:lstStyle/>
                    <a:p>
                      <a:pPr algn="r"/>
                      <a:r>
                        <a:rPr lang="en-US" dirty="0" smtClean="0">
                          <a:latin typeface="Calibri" panose="020F0502020204030204" pitchFamily="34" charset="0"/>
                          <a:cs typeface="Calibri" panose="020F0502020204030204" pitchFamily="34" charset="0"/>
                        </a:rPr>
                        <a:t>Local</a:t>
                      </a:r>
                    </a:p>
                    <a:p>
                      <a:r>
                        <a:rPr lang="en-US" dirty="0" smtClean="0">
                          <a:latin typeface="Calibri" panose="020F0502020204030204" pitchFamily="34" charset="0"/>
                          <a:cs typeface="Calibri" panose="020F0502020204030204" pitchFamily="34" charset="0"/>
                        </a:rPr>
                        <a:t>Global</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r>
              <a:tr h="294329">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52.4</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61.4</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61.6</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61.4</a:t>
                      </a:r>
                      <a:endParaRPr lang="en-US" dirty="0">
                        <a:latin typeface="Calibri" panose="020F0502020204030204" pitchFamily="34" charset="0"/>
                        <a:cs typeface="Calibri" panose="020F0502020204030204" pitchFamily="34" charset="0"/>
                      </a:endParaRPr>
                    </a:p>
                  </a:txBody>
                  <a:tcPr/>
                </a:tc>
              </a:tr>
              <a:tr h="294329">
                <a:tc>
                  <a:txBody>
                    <a:bodyPr/>
                    <a:lstStyle/>
                    <a:p>
                      <a:pPr algn="ctr"/>
                      <a:r>
                        <a:rPr lang="en-US" dirty="0" smtClean="0">
                          <a:latin typeface="Calibri" panose="020F0502020204030204" pitchFamily="34" charset="0"/>
                          <a:cs typeface="Calibri" panose="020F0502020204030204" pitchFamily="34" charset="0"/>
                        </a:rPr>
                        <a:t>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49.2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60.4</a:t>
                      </a:r>
                      <a:endParaRPr lang="en-US" dirty="0">
                        <a:latin typeface="Calibri" panose="020F0502020204030204" pitchFamily="34" charset="0"/>
                        <a:cs typeface="Calibri" panose="020F0502020204030204" pitchFamily="34" charset="0"/>
                      </a:endParaRPr>
                    </a:p>
                  </a:txBody>
                  <a:tcPr/>
                </a:tc>
              </a:tr>
              <a:tr h="294329">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55.8</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58.8</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57.1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60.9</a:t>
                      </a:r>
                      <a:endParaRPr lang="en-US" dirty="0">
                        <a:latin typeface="Calibri" panose="020F0502020204030204" pitchFamily="34" charset="0"/>
                        <a:cs typeface="Calibri" panose="020F0502020204030204" pitchFamily="34" charset="0"/>
                      </a:endParaRPr>
                    </a:p>
                  </a:txBody>
                  <a:tcPr/>
                </a:tc>
              </a:tr>
              <a:tr h="294329">
                <a:tc>
                  <a:txBody>
                    <a:bodyPr/>
                    <a:lstStyle/>
                    <a:p>
                      <a:pPr algn="ctr"/>
                      <a:r>
                        <a:rPr lang="en-US" dirty="0" smtClean="0">
                          <a:latin typeface="Calibri" panose="020F0502020204030204" pitchFamily="34" charset="0"/>
                          <a:cs typeface="Calibri" panose="020F0502020204030204" pitchFamily="34" charset="0"/>
                        </a:rPr>
                        <a:t>16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56.7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57.7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60.1</a:t>
                      </a:r>
                      <a:endParaRPr lang="en-US" dirty="0">
                        <a:latin typeface="Calibri" panose="020F0502020204030204" pitchFamily="34" charset="0"/>
                        <a:cs typeface="Calibri" panose="020F0502020204030204" pitchFamily="34" charset="0"/>
                      </a:endParaRPr>
                    </a:p>
                  </a:txBody>
                  <a:tcPr/>
                </a:tc>
              </a:tr>
            </a:tbl>
          </a:graphicData>
        </a:graphic>
      </p:graphicFrame>
      <p:cxnSp>
        <p:nvCxnSpPr>
          <p:cNvPr id="14" name="Straight Connector 13"/>
          <p:cNvCxnSpPr/>
          <p:nvPr/>
        </p:nvCxnSpPr>
        <p:spPr>
          <a:xfrm>
            <a:off x="6362768" y="3387705"/>
            <a:ext cx="1673524" cy="6057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platzhalter 2"/>
          <p:cNvSpPr txBox="1">
            <a:spLocks/>
          </p:cNvSpPr>
          <p:nvPr/>
        </p:nvSpPr>
        <p:spPr>
          <a:xfrm>
            <a:off x="6276975" y="1281923"/>
            <a:ext cx="5676900" cy="4836302"/>
          </a:xfrm>
          <a:prstGeom prst="rect">
            <a:avLst/>
          </a:prstGeom>
        </p:spPr>
        <p:txBody>
          <a:bodyPr/>
          <a:lstStyle>
            <a:lvl1pPr marL="228605" indent="-228605" algn="l" defTabSz="914423" rtl="0" eaLnBrk="1" latinLnBrk="0" hangingPunct="1">
              <a:lnSpc>
                <a:spcPts val="3000"/>
              </a:lnSpc>
              <a:spcBef>
                <a:spcPts val="10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685818" indent="-228605" algn="l" defTabSz="914423" rtl="0" eaLnBrk="1" latinLnBrk="0" hangingPunct="1">
              <a:lnSpc>
                <a:spcPts val="3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1143028" indent="-228605" algn="l" defTabSz="914423" rtl="0" eaLnBrk="1" latinLnBrk="0" hangingPunct="1">
              <a:lnSpc>
                <a:spcPts val="28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600240" indent="-228605" algn="l" defTabSz="914423" rtl="0" eaLnBrk="1" latinLnBrk="0" hangingPunct="1">
              <a:lnSpc>
                <a:spcPts val="2800"/>
              </a:lnSpc>
              <a:spcBef>
                <a:spcPts val="500"/>
              </a:spcBef>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2057452" indent="-228605" algn="l" defTabSz="914423" rtl="0" eaLnBrk="1" latinLnBrk="0" hangingPunct="1">
              <a:lnSpc>
                <a:spcPts val="4900"/>
              </a:lnSpc>
              <a:spcBef>
                <a:spcPts val="5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b="1" dirty="0" smtClean="0"/>
              <a:t> </a:t>
            </a:r>
          </a:p>
          <a:p>
            <a:pPr>
              <a:lnSpc>
                <a:spcPct val="100000"/>
              </a:lnSpc>
            </a:pPr>
            <a:r>
              <a:rPr lang="en-US" dirty="0" smtClean="0"/>
              <a:t># local and global attention heads</a:t>
            </a:r>
            <a:endParaRPr lang="en-US" b="1" dirty="0" smtClean="0"/>
          </a:p>
        </p:txBody>
      </p:sp>
      <p:sp>
        <p:nvSpPr>
          <p:cNvPr id="10" name="Rounded Rectangle 9"/>
          <p:cNvSpPr/>
          <p:nvPr/>
        </p:nvSpPr>
        <p:spPr>
          <a:xfrm>
            <a:off x="443070" y="3969908"/>
            <a:ext cx="1673524" cy="388255"/>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738595" y="3969908"/>
            <a:ext cx="587403" cy="388255"/>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538820" y="3969907"/>
            <a:ext cx="587403" cy="388255"/>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8653620" y="3371427"/>
            <a:ext cx="587403" cy="598481"/>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0463370" y="3369409"/>
            <a:ext cx="587403" cy="598481"/>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8653619" y="4712435"/>
            <a:ext cx="587403" cy="373916"/>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10463368" y="3967890"/>
            <a:ext cx="587403" cy="373916"/>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2737800" y="3361788"/>
            <a:ext cx="587403" cy="598481"/>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547550" y="3359770"/>
            <a:ext cx="587403" cy="598481"/>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platzhalter 2"/>
          <p:cNvSpPr txBox="1">
            <a:spLocks/>
          </p:cNvSpPr>
          <p:nvPr/>
        </p:nvSpPr>
        <p:spPr>
          <a:xfrm>
            <a:off x="358404" y="5553071"/>
            <a:ext cx="4958664" cy="468843"/>
          </a:xfrm>
          <a:prstGeom prst="rect">
            <a:avLst/>
          </a:prstGeom>
        </p:spPr>
        <p:txBody>
          <a:bodyPr/>
          <a:lstStyle>
            <a:lvl1pPr marL="228605" indent="-228605" algn="l" defTabSz="914423" rtl="0" eaLnBrk="1" latinLnBrk="0" hangingPunct="1">
              <a:lnSpc>
                <a:spcPts val="3000"/>
              </a:lnSpc>
              <a:spcBef>
                <a:spcPts val="10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685818" indent="-228605" algn="l" defTabSz="914423" rtl="0" eaLnBrk="1" latinLnBrk="0" hangingPunct="1">
              <a:lnSpc>
                <a:spcPts val="3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1143028" indent="-228605" algn="l" defTabSz="914423" rtl="0" eaLnBrk="1" latinLnBrk="0" hangingPunct="1">
              <a:lnSpc>
                <a:spcPts val="28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600240" indent="-228605" algn="l" defTabSz="914423" rtl="0" eaLnBrk="1" latinLnBrk="0" hangingPunct="1">
              <a:lnSpc>
                <a:spcPts val="2800"/>
              </a:lnSpc>
              <a:spcBef>
                <a:spcPts val="500"/>
              </a:spcBef>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2057452" indent="-228605" algn="l" defTabSz="914423" rtl="0" eaLnBrk="1" latinLnBrk="0" hangingPunct="1">
              <a:lnSpc>
                <a:spcPts val="4900"/>
              </a:lnSpc>
              <a:spcBef>
                <a:spcPts val="5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000" dirty="0" smtClean="0"/>
              <a:t>Reported values represent F-Score (%)</a:t>
            </a:r>
            <a:endParaRPr lang="en-US" sz="2000" b="1" dirty="0" smtClean="0"/>
          </a:p>
        </p:txBody>
      </p:sp>
    </p:spTree>
    <p:extLst>
      <p:ext uri="{BB962C8B-B14F-4D97-AF65-F5344CB8AC3E}">
        <p14:creationId xmlns:p14="http://schemas.microsoft.com/office/powerpoint/2010/main" val="42570358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smtClean="0"/>
              <a:t>Experiments</a:t>
            </a:r>
            <a:endParaRPr lang="de-DE" dirty="0"/>
          </a:p>
        </p:txBody>
      </p:sp>
      <p:sp>
        <p:nvSpPr>
          <p:cNvPr id="4" name="Foliennummernplatzhalter 3"/>
          <p:cNvSpPr>
            <a:spLocks noGrp="1"/>
          </p:cNvSpPr>
          <p:nvPr>
            <p:ph type="sldNum" sz="quarter" idx="4"/>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11</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
        <p:nvSpPr>
          <p:cNvPr id="6" name="Textplatzhalter 2"/>
          <p:cNvSpPr>
            <a:spLocks noGrp="1"/>
          </p:cNvSpPr>
          <p:nvPr>
            <p:ph type="body" sz="quarter" idx="11"/>
          </p:nvPr>
        </p:nvSpPr>
        <p:spPr>
          <a:xfrm>
            <a:off x="323850" y="1272398"/>
            <a:ext cx="5676900" cy="4836302"/>
          </a:xfrm>
        </p:spPr>
        <p:txBody>
          <a:bodyPr/>
          <a:lstStyle/>
          <a:p>
            <a:pPr marL="0" indent="0">
              <a:lnSpc>
                <a:spcPct val="100000"/>
              </a:lnSpc>
              <a:buNone/>
            </a:pPr>
            <a:r>
              <a:rPr lang="en-US" b="1" dirty="0" smtClean="0"/>
              <a:t>Sensitivity analysis</a:t>
            </a:r>
            <a:endParaRPr lang="en-US" b="1" dirty="0"/>
          </a:p>
          <a:p>
            <a:pPr>
              <a:lnSpc>
                <a:spcPct val="100000"/>
              </a:lnSpc>
            </a:pPr>
            <a:r>
              <a:rPr lang="en-US" dirty="0" smtClean="0"/>
              <a:t># video </a:t>
            </a:r>
            <a:r>
              <a:rPr lang="en-US" dirty="0"/>
              <a:t>segments </a:t>
            </a:r>
            <a:r>
              <a:rPr lang="en-US" dirty="0" smtClean="0"/>
              <a:t>(# local </a:t>
            </a:r>
            <a:r>
              <a:rPr lang="en-US" dirty="0"/>
              <a:t>attention </a:t>
            </a:r>
            <a:r>
              <a:rPr lang="en-US" dirty="0" smtClean="0"/>
              <a:t>mech.) &amp; global-local data fusion approach</a:t>
            </a:r>
            <a:endParaRPr lang="en-US" b="1" dirty="0" smtClean="0"/>
          </a:p>
        </p:txBody>
      </p:sp>
      <p:graphicFrame>
        <p:nvGraphicFramePr>
          <p:cNvPr id="3" name="Table 2"/>
          <p:cNvGraphicFramePr>
            <a:graphicFrameLocks noGrp="1"/>
          </p:cNvGraphicFramePr>
          <p:nvPr>
            <p:extLst>
              <p:ext uri="{D42A27DB-BD31-4B8C-83A1-F6EECF244321}">
                <p14:modId xmlns:p14="http://schemas.microsoft.com/office/powerpoint/2010/main" val="483183140"/>
              </p:ext>
            </p:extLst>
          </p:nvPr>
        </p:nvGraphicFramePr>
        <p:xfrm>
          <a:off x="438738" y="2982329"/>
          <a:ext cx="5293624" cy="2468880"/>
        </p:xfrm>
        <a:graphic>
          <a:graphicData uri="http://schemas.openxmlformats.org/drawingml/2006/table">
            <a:tbl>
              <a:tblPr firstRow="1" bandRow="1">
                <a:tableStyleId>{5C22544A-7EE6-4342-B048-85BDC9FD1C3A}</a:tableStyleId>
              </a:tblPr>
              <a:tblGrid>
                <a:gridCol w="1691480"/>
                <a:gridCol w="603804"/>
                <a:gridCol w="603803"/>
                <a:gridCol w="603804"/>
                <a:gridCol w="596911"/>
                <a:gridCol w="596911"/>
                <a:gridCol w="596911"/>
              </a:tblGrid>
              <a:tr h="147165">
                <a:tc>
                  <a:txBody>
                    <a:bodyPr/>
                    <a:lstStyle/>
                    <a:p>
                      <a:endParaRPr lang="en-US" dirty="0">
                        <a:latin typeface="Calibri" panose="020F0502020204030204" pitchFamily="34" charset="0"/>
                        <a:cs typeface="Calibri" panose="020F0502020204030204" pitchFamily="34" charset="0"/>
                      </a:endParaRPr>
                    </a:p>
                  </a:txBody>
                  <a:tcPr/>
                </a:tc>
                <a:tc gridSpan="3">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cs typeface="Calibri" panose="020F0502020204030204" pitchFamily="34" charset="0"/>
                        </a:rPr>
                        <a:t>SumMe</a:t>
                      </a:r>
                      <a:endParaRPr lang="en-US" dirty="0" smtClean="0">
                        <a:latin typeface="Calibri" panose="020F0502020204030204" pitchFamily="34" charset="0"/>
                        <a:cs typeface="Calibri" panose="020F0502020204030204" pitchFamily="34" charset="0"/>
                      </a:endParaRPr>
                    </a:p>
                  </a:txBody>
                  <a:tcPr/>
                </a:tc>
                <a:tc hMerge="1">
                  <a:txBody>
                    <a:bodyPr/>
                    <a:lstStyle/>
                    <a:p>
                      <a:endParaRPr lang="en-US"/>
                    </a:p>
                  </a:txBody>
                  <a:tcPr/>
                </a:tc>
                <a:tc hMerge="1">
                  <a:txBody>
                    <a:bodyPr/>
                    <a:lstStyle/>
                    <a:p>
                      <a:endParaRPr lang="en-US"/>
                    </a:p>
                  </a:txBody>
                  <a:tcPr/>
                </a:tc>
                <a:tc gridSpan="3">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cs typeface="Calibri" panose="020F0502020204030204" pitchFamily="34" charset="0"/>
                        </a:rPr>
                        <a:t>TVSum</a:t>
                      </a:r>
                      <a:endParaRPr lang="en-US" dirty="0" smtClean="0">
                        <a:latin typeface="Calibri" panose="020F0502020204030204" pitchFamily="34" charset="0"/>
                        <a:cs typeface="Calibri" panose="020F0502020204030204" pitchFamily="34" charset="0"/>
                      </a:endParaRPr>
                    </a:p>
                  </a:txBody>
                  <a:tcPr/>
                </a:tc>
                <a:tc hMerge="1">
                  <a:txBody>
                    <a:bodyPr/>
                    <a:lstStyle/>
                    <a:p>
                      <a:endParaRPr lang="en-US"/>
                    </a:p>
                  </a:txBody>
                  <a:tcPr/>
                </a:tc>
                <a:tc hMerge="1">
                  <a:txBody>
                    <a:bodyPr/>
                    <a:lstStyle/>
                    <a:p>
                      <a:endParaRPr lang="en-US"/>
                    </a:p>
                  </a:txBody>
                  <a:tcPr/>
                </a:tc>
              </a:tr>
              <a:tr h="294329">
                <a:tc>
                  <a:txBody>
                    <a:bodyPr/>
                    <a:lstStyle/>
                    <a:p>
                      <a:pPr algn="r"/>
                      <a:r>
                        <a:rPr lang="en-US" dirty="0" smtClean="0">
                          <a:latin typeface="Calibri" panose="020F0502020204030204" pitchFamily="34" charset="0"/>
                          <a:cs typeface="Calibri" panose="020F0502020204030204" pitchFamily="34" charset="0"/>
                        </a:rPr>
                        <a:t>#</a:t>
                      </a:r>
                      <a:r>
                        <a:rPr lang="en-US" baseline="0"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Segm</a:t>
                      </a:r>
                      <a:r>
                        <a:rPr lang="en-US" dirty="0" smtClean="0">
                          <a:latin typeface="Calibri" panose="020F0502020204030204" pitchFamily="34" charset="0"/>
                          <a:cs typeface="Calibri" panose="020F0502020204030204" pitchFamily="34" charset="0"/>
                        </a:rPr>
                        <a:t>.</a:t>
                      </a:r>
                    </a:p>
                    <a:p>
                      <a:r>
                        <a:rPr lang="en-US" dirty="0" smtClean="0">
                          <a:latin typeface="Calibri" panose="020F0502020204030204" pitchFamily="34" charset="0"/>
                          <a:cs typeface="Calibri" panose="020F0502020204030204" pitchFamily="34" charset="0"/>
                        </a:rPr>
                        <a:t>Fusion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4</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4</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r>
              <a:tr h="294329">
                <a:tc>
                  <a:txBody>
                    <a:bodyPr/>
                    <a:lstStyle/>
                    <a:p>
                      <a:r>
                        <a:rPr lang="en-US" b="1" dirty="0" smtClean="0">
                          <a:latin typeface="Calibri" panose="020F0502020204030204" pitchFamily="34" charset="0"/>
                          <a:cs typeface="Calibri" panose="020F0502020204030204" pitchFamily="34" charset="0"/>
                        </a:rPr>
                        <a:t>Addition</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49.8</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55.6</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51.9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61.1</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61.7</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59.5</a:t>
                      </a:r>
                      <a:endParaRPr lang="en-US" dirty="0">
                        <a:latin typeface="Calibri" panose="020F0502020204030204" pitchFamily="34" charset="0"/>
                        <a:cs typeface="Calibri" panose="020F0502020204030204" pitchFamily="34" charset="0"/>
                      </a:endParaRPr>
                    </a:p>
                  </a:txBody>
                  <a:tcPr/>
                </a:tc>
              </a:tr>
              <a:tr h="294329">
                <a:tc>
                  <a:txBody>
                    <a:bodyPr/>
                    <a:lstStyle/>
                    <a:p>
                      <a:r>
                        <a:rPr lang="en-US" dirty="0" smtClean="0">
                          <a:latin typeface="Calibri" panose="020F0502020204030204" pitchFamily="34" charset="0"/>
                          <a:cs typeface="Calibri" panose="020F0502020204030204" pitchFamily="34" charset="0"/>
                        </a:rPr>
                        <a:t>Average pooling</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51.5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59.7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58.7</a:t>
                      </a:r>
                      <a:endParaRPr lang="en-US" dirty="0">
                        <a:latin typeface="Calibri" panose="020F0502020204030204" pitchFamily="34" charset="0"/>
                        <a:cs typeface="Calibri" panose="020F0502020204030204" pitchFamily="34" charset="0"/>
                      </a:endParaRPr>
                    </a:p>
                  </a:txBody>
                  <a:tcPr/>
                </a:tc>
              </a:tr>
              <a:tr h="294329">
                <a:tc>
                  <a:txBody>
                    <a:bodyPr/>
                    <a:lstStyle/>
                    <a:p>
                      <a:r>
                        <a:rPr lang="en-US" dirty="0" smtClean="0">
                          <a:latin typeface="Calibri" panose="020F0502020204030204" pitchFamily="34" charset="0"/>
                          <a:cs typeface="Calibri" panose="020F0502020204030204" pitchFamily="34" charset="0"/>
                        </a:rPr>
                        <a:t>Max pooling</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51.1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53.9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59.6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58.5</a:t>
                      </a:r>
                      <a:endParaRPr lang="en-US" dirty="0">
                        <a:latin typeface="Calibri" panose="020F0502020204030204" pitchFamily="34" charset="0"/>
                        <a:cs typeface="Calibri" panose="020F0502020204030204" pitchFamily="34" charset="0"/>
                      </a:endParaRPr>
                    </a:p>
                  </a:txBody>
                  <a:tcPr/>
                </a:tc>
              </a:tr>
              <a:tr h="294329">
                <a:tc>
                  <a:txBody>
                    <a:bodyPr/>
                    <a:lstStyle/>
                    <a:p>
                      <a:r>
                        <a:rPr lang="en-US" dirty="0" smtClean="0">
                          <a:latin typeface="Calibri" panose="020F0502020204030204" pitchFamily="34" charset="0"/>
                          <a:cs typeface="Calibri" panose="020F0502020204030204" pitchFamily="34" charset="0"/>
                        </a:rPr>
                        <a:t>Multiplication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46.3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47.3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47.6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46.9</a:t>
                      </a:r>
                      <a:endParaRPr lang="en-US" dirty="0">
                        <a:latin typeface="Calibri" panose="020F0502020204030204" pitchFamily="34" charset="0"/>
                        <a:cs typeface="Calibri" panose="020F0502020204030204" pitchFamily="34" charset="0"/>
                      </a:endParaRPr>
                    </a:p>
                  </a:txBody>
                  <a:tcPr/>
                </a:tc>
              </a:tr>
            </a:tbl>
          </a:graphicData>
        </a:graphic>
      </p:graphicFrame>
      <p:cxnSp>
        <p:nvCxnSpPr>
          <p:cNvPr id="8" name="Straight Connector 7"/>
          <p:cNvCxnSpPr/>
          <p:nvPr/>
        </p:nvCxnSpPr>
        <p:spPr>
          <a:xfrm>
            <a:off x="443069" y="3371427"/>
            <a:ext cx="1673524" cy="6057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3930041865"/>
              </p:ext>
            </p:extLst>
          </p:nvPr>
        </p:nvGraphicFramePr>
        <p:xfrm>
          <a:off x="6353272" y="2981354"/>
          <a:ext cx="5293624" cy="2468880"/>
        </p:xfrm>
        <a:graphic>
          <a:graphicData uri="http://schemas.openxmlformats.org/drawingml/2006/table">
            <a:tbl>
              <a:tblPr firstRow="1" bandRow="1">
                <a:tableStyleId>{5C22544A-7EE6-4342-B048-85BDC9FD1C3A}</a:tableStyleId>
              </a:tblPr>
              <a:tblGrid>
                <a:gridCol w="1691480"/>
                <a:gridCol w="603804"/>
                <a:gridCol w="603803"/>
                <a:gridCol w="603804"/>
                <a:gridCol w="596911"/>
                <a:gridCol w="596911"/>
                <a:gridCol w="596911"/>
              </a:tblGrid>
              <a:tr h="147165">
                <a:tc>
                  <a:txBody>
                    <a:bodyPr/>
                    <a:lstStyle/>
                    <a:p>
                      <a:endParaRPr lang="en-US" dirty="0">
                        <a:latin typeface="Calibri" panose="020F0502020204030204" pitchFamily="34" charset="0"/>
                        <a:cs typeface="Calibri" panose="020F0502020204030204" pitchFamily="34" charset="0"/>
                      </a:endParaRPr>
                    </a:p>
                  </a:txBody>
                  <a:tcPr/>
                </a:tc>
                <a:tc gridSpan="3">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cs typeface="Calibri" panose="020F0502020204030204" pitchFamily="34" charset="0"/>
                        </a:rPr>
                        <a:t>SumMe</a:t>
                      </a:r>
                      <a:endParaRPr lang="en-US" dirty="0" smtClean="0">
                        <a:latin typeface="Calibri" panose="020F0502020204030204" pitchFamily="34" charset="0"/>
                        <a:cs typeface="Calibri" panose="020F0502020204030204" pitchFamily="34" charset="0"/>
                      </a:endParaRPr>
                    </a:p>
                  </a:txBody>
                  <a:tcPr/>
                </a:tc>
                <a:tc hMerge="1">
                  <a:txBody>
                    <a:bodyPr/>
                    <a:lstStyle/>
                    <a:p>
                      <a:endParaRPr lang="en-US"/>
                    </a:p>
                  </a:txBody>
                  <a:tcPr/>
                </a:tc>
                <a:tc hMerge="1">
                  <a:txBody>
                    <a:bodyPr/>
                    <a:lstStyle/>
                    <a:p>
                      <a:endParaRPr lang="en-US"/>
                    </a:p>
                  </a:txBody>
                  <a:tcPr/>
                </a:tc>
                <a:tc gridSpan="3">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cs typeface="Calibri" panose="020F0502020204030204" pitchFamily="34" charset="0"/>
                        </a:rPr>
                        <a:t>TVSum</a:t>
                      </a:r>
                      <a:endParaRPr lang="en-US" dirty="0" smtClean="0">
                        <a:latin typeface="Calibri" panose="020F0502020204030204" pitchFamily="34" charset="0"/>
                        <a:cs typeface="Calibri" panose="020F0502020204030204" pitchFamily="34" charset="0"/>
                      </a:endParaRPr>
                    </a:p>
                  </a:txBody>
                  <a:tcPr/>
                </a:tc>
                <a:tc hMerge="1">
                  <a:txBody>
                    <a:bodyPr/>
                    <a:lstStyle/>
                    <a:p>
                      <a:endParaRPr lang="en-US"/>
                    </a:p>
                  </a:txBody>
                  <a:tcPr/>
                </a:tc>
                <a:tc hMerge="1">
                  <a:txBody>
                    <a:bodyPr/>
                    <a:lstStyle/>
                    <a:p>
                      <a:endParaRPr lang="en-US"/>
                    </a:p>
                  </a:txBody>
                  <a:tcPr/>
                </a:tc>
              </a:tr>
              <a:tr h="294329">
                <a:tc>
                  <a:txBody>
                    <a:bodyPr/>
                    <a:lstStyle/>
                    <a:p>
                      <a:pPr algn="r"/>
                      <a:r>
                        <a:rPr lang="en-US" dirty="0" smtClean="0">
                          <a:latin typeface="Calibri" panose="020F0502020204030204" pitchFamily="34" charset="0"/>
                          <a:cs typeface="Calibri" panose="020F0502020204030204" pitchFamily="34" charset="0"/>
                        </a:rPr>
                        <a:t>Local</a:t>
                      </a:r>
                    </a:p>
                    <a:p>
                      <a:r>
                        <a:rPr lang="en-US" dirty="0" smtClean="0">
                          <a:latin typeface="Calibri" panose="020F0502020204030204" pitchFamily="34" charset="0"/>
                          <a:cs typeface="Calibri" panose="020F0502020204030204" pitchFamily="34" charset="0"/>
                        </a:rPr>
                        <a:t>Global</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r>
              <a:tr h="294329">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52.4</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61.4</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61.6</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61.4</a:t>
                      </a:r>
                      <a:endParaRPr lang="en-US" dirty="0">
                        <a:latin typeface="Calibri" panose="020F0502020204030204" pitchFamily="34" charset="0"/>
                        <a:cs typeface="Calibri" panose="020F0502020204030204" pitchFamily="34" charset="0"/>
                      </a:endParaRPr>
                    </a:p>
                  </a:txBody>
                  <a:tcPr/>
                </a:tc>
              </a:tr>
              <a:tr h="294329">
                <a:tc>
                  <a:txBody>
                    <a:bodyPr/>
                    <a:lstStyle/>
                    <a:p>
                      <a:pPr algn="ctr"/>
                      <a:r>
                        <a:rPr lang="en-US" dirty="0" smtClean="0">
                          <a:latin typeface="Calibri" panose="020F0502020204030204" pitchFamily="34" charset="0"/>
                          <a:cs typeface="Calibri" panose="020F0502020204030204" pitchFamily="34" charset="0"/>
                        </a:rPr>
                        <a:t>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49.2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60.4</a:t>
                      </a:r>
                      <a:endParaRPr lang="en-US" dirty="0">
                        <a:latin typeface="Calibri" panose="020F0502020204030204" pitchFamily="34" charset="0"/>
                        <a:cs typeface="Calibri" panose="020F0502020204030204" pitchFamily="34" charset="0"/>
                      </a:endParaRPr>
                    </a:p>
                  </a:txBody>
                  <a:tcPr/>
                </a:tc>
              </a:tr>
              <a:tr h="294329">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55.8</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58.8</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57.1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60.9</a:t>
                      </a:r>
                      <a:endParaRPr lang="en-US" dirty="0">
                        <a:latin typeface="Calibri" panose="020F0502020204030204" pitchFamily="34" charset="0"/>
                        <a:cs typeface="Calibri" panose="020F0502020204030204" pitchFamily="34" charset="0"/>
                      </a:endParaRPr>
                    </a:p>
                  </a:txBody>
                  <a:tcPr/>
                </a:tc>
              </a:tr>
              <a:tr h="294329">
                <a:tc>
                  <a:txBody>
                    <a:bodyPr/>
                    <a:lstStyle/>
                    <a:p>
                      <a:pPr algn="ctr"/>
                      <a:r>
                        <a:rPr lang="en-US" dirty="0" smtClean="0">
                          <a:latin typeface="Calibri" panose="020F0502020204030204" pitchFamily="34" charset="0"/>
                          <a:cs typeface="Calibri" panose="020F0502020204030204" pitchFamily="34" charset="0"/>
                        </a:rPr>
                        <a:t>16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56.7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57.7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60.1</a:t>
                      </a:r>
                      <a:endParaRPr lang="en-US" dirty="0">
                        <a:latin typeface="Calibri" panose="020F0502020204030204" pitchFamily="34" charset="0"/>
                        <a:cs typeface="Calibri" panose="020F0502020204030204" pitchFamily="34" charset="0"/>
                      </a:endParaRPr>
                    </a:p>
                  </a:txBody>
                  <a:tcPr/>
                </a:tc>
              </a:tr>
            </a:tbl>
          </a:graphicData>
        </a:graphic>
      </p:graphicFrame>
      <p:cxnSp>
        <p:nvCxnSpPr>
          <p:cNvPr id="14" name="Straight Connector 13"/>
          <p:cNvCxnSpPr/>
          <p:nvPr/>
        </p:nvCxnSpPr>
        <p:spPr>
          <a:xfrm>
            <a:off x="6362768" y="3387705"/>
            <a:ext cx="1673524" cy="6057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platzhalter 2"/>
          <p:cNvSpPr txBox="1">
            <a:spLocks/>
          </p:cNvSpPr>
          <p:nvPr/>
        </p:nvSpPr>
        <p:spPr>
          <a:xfrm>
            <a:off x="6276975" y="1281923"/>
            <a:ext cx="5676900" cy="4836302"/>
          </a:xfrm>
          <a:prstGeom prst="rect">
            <a:avLst/>
          </a:prstGeom>
        </p:spPr>
        <p:txBody>
          <a:bodyPr/>
          <a:lstStyle>
            <a:lvl1pPr marL="228605" indent="-228605" algn="l" defTabSz="914423" rtl="0" eaLnBrk="1" latinLnBrk="0" hangingPunct="1">
              <a:lnSpc>
                <a:spcPts val="3000"/>
              </a:lnSpc>
              <a:spcBef>
                <a:spcPts val="10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685818" indent="-228605" algn="l" defTabSz="914423" rtl="0" eaLnBrk="1" latinLnBrk="0" hangingPunct="1">
              <a:lnSpc>
                <a:spcPts val="3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1143028" indent="-228605" algn="l" defTabSz="914423" rtl="0" eaLnBrk="1" latinLnBrk="0" hangingPunct="1">
              <a:lnSpc>
                <a:spcPts val="28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600240" indent="-228605" algn="l" defTabSz="914423" rtl="0" eaLnBrk="1" latinLnBrk="0" hangingPunct="1">
              <a:lnSpc>
                <a:spcPts val="2800"/>
              </a:lnSpc>
              <a:spcBef>
                <a:spcPts val="500"/>
              </a:spcBef>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2057452" indent="-228605" algn="l" defTabSz="914423" rtl="0" eaLnBrk="1" latinLnBrk="0" hangingPunct="1">
              <a:lnSpc>
                <a:spcPts val="4900"/>
              </a:lnSpc>
              <a:spcBef>
                <a:spcPts val="5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b="1" dirty="0" smtClean="0"/>
              <a:t> </a:t>
            </a:r>
          </a:p>
          <a:p>
            <a:pPr>
              <a:lnSpc>
                <a:spcPct val="100000"/>
              </a:lnSpc>
            </a:pPr>
            <a:r>
              <a:rPr lang="en-US" dirty="0" smtClean="0"/>
              <a:t># local and global attention heads</a:t>
            </a:r>
            <a:endParaRPr lang="en-US" b="1" dirty="0" smtClean="0"/>
          </a:p>
        </p:txBody>
      </p:sp>
      <p:sp>
        <p:nvSpPr>
          <p:cNvPr id="10" name="Rounded Rectangle 9"/>
          <p:cNvSpPr/>
          <p:nvPr/>
        </p:nvSpPr>
        <p:spPr>
          <a:xfrm>
            <a:off x="443070" y="3969908"/>
            <a:ext cx="1673524" cy="388255"/>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738595" y="3969908"/>
            <a:ext cx="587403" cy="388255"/>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538820" y="3969907"/>
            <a:ext cx="587403" cy="388255"/>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383590" y="4712436"/>
            <a:ext cx="1652702" cy="373916"/>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8653619" y="4712435"/>
            <a:ext cx="587403" cy="373916"/>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10463368" y="3967890"/>
            <a:ext cx="587403" cy="373916"/>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2737800" y="3361788"/>
            <a:ext cx="587403" cy="598481"/>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547550" y="3359770"/>
            <a:ext cx="587403" cy="598481"/>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6381820" y="3998571"/>
            <a:ext cx="1652702" cy="373916"/>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platzhalter 2"/>
          <p:cNvSpPr txBox="1">
            <a:spLocks/>
          </p:cNvSpPr>
          <p:nvPr/>
        </p:nvSpPr>
        <p:spPr>
          <a:xfrm>
            <a:off x="358404" y="5553071"/>
            <a:ext cx="4958664" cy="468843"/>
          </a:xfrm>
          <a:prstGeom prst="rect">
            <a:avLst/>
          </a:prstGeom>
        </p:spPr>
        <p:txBody>
          <a:bodyPr/>
          <a:lstStyle>
            <a:lvl1pPr marL="228605" indent="-228605" algn="l" defTabSz="914423" rtl="0" eaLnBrk="1" latinLnBrk="0" hangingPunct="1">
              <a:lnSpc>
                <a:spcPts val="3000"/>
              </a:lnSpc>
              <a:spcBef>
                <a:spcPts val="10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685818" indent="-228605" algn="l" defTabSz="914423" rtl="0" eaLnBrk="1" latinLnBrk="0" hangingPunct="1">
              <a:lnSpc>
                <a:spcPts val="3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1143028" indent="-228605" algn="l" defTabSz="914423" rtl="0" eaLnBrk="1" latinLnBrk="0" hangingPunct="1">
              <a:lnSpc>
                <a:spcPts val="28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600240" indent="-228605" algn="l" defTabSz="914423" rtl="0" eaLnBrk="1" latinLnBrk="0" hangingPunct="1">
              <a:lnSpc>
                <a:spcPts val="2800"/>
              </a:lnSpc>
              <a:spcBef>
                <a:spcPts val="500"/>
              </a:spcBef>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2057452" indent="-228605" algn="l" defTabSz="914423" rtl="0" eaLnBrk="1" latinLnBrk="0" hangingPunct="1">
              <a:lnSpc>
                <a:spcPts val="4900"/>
              </a:lnSpc>
              <a:spcBef>
                <a:spcPts val="5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000" dirty="0" smtClean="0"/>
              <a:t>Reported values represent F-Score (%)</a:t>
            </a:r>
            <a:endParaRPr lang="en-US" sz="2000" b="1" dirty="0" smtClean="0"/>
          </a:p>
        </p:txBody>
      </p:sp>
    </p:spTree>
    <p:extLst>
      <p:ext uri="{BB962C8B-B14F-4D97-AF65-F5344CB8AC3E}">
        <p14:creationId xmlns:p14="http://schemas.microsoft.com/office/powerpoint/2010/main" val="2394037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smtClean="0"/>
              <a:t>Experiments</a:t>
            </a:r>
            <a:endParaRPr lang="de-DE" dirty="0"/>
          </a:p>
        </p:txBody>
      </p:sp>
      <p:sp>
        <p:nvSpPr>
          <p:cNvPr id="4" name="Foliennummernplatzhalter 3"/>
          <p:cNvSpPr>
            <a:spLocks noGrp="1"/>
          </p:cNvSpPr>
          <p:nvPr>
            <p:ph type="sldNum" sz="quarter" idx="4"/>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16</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
        <p:nvSpPr>
          <p:cNvPr id="6" name="Textplatzhalter 2"/>
          <p:cNvSpPr>
            <a:spLocks noGrp="1"/>
          </p:cNvSpPr>
          <p:nvPr>
            <p:ph type="body" sz="quarter" idx="11"/>
          </p:nvPr>
        </p:nvSpPr>
        <p:spPr>
          <a:xfrm>
            <a:off x="323850" y="1272398"/>
            <a:ext cx="5676900" cy="4836302"/>
          </a:xfrm>
        </p:spPr>
        <p:txBody>
          <a:bodyPr/>
          <a:lstStyle/>
          <a:p>
            <a:pPr marL="0" indent="0">
              <a:lnSpc>
                <a:spcPct val="100000"/>
              </a:lnSpc>
              <a:buNone/>
            </a:pPr>
            <a:r>
              <a:rPr lang="en-US" b="1" dirty="0" smtClean="0"/>
              <a:t>Sensitivity analysis</a:t>
            </a:r>
            <a:endParaRPr lang="en-US" b="1" dirty="0"/>
          </a:p>
          <a:p>
            <a:pPr>
              <a:lnSpc>
                <a:spcPct val="100000"/>
              </a:lnSpc>
            </a:pPr>
            <a:r>
              <a:rPr lang="en-US" dirty="0" smtClean="0"/>
              <a:t># video </a:t>
            </a:r>
            <a:r>
              <a:rPr lang="en-US" dirty="0"/>
              <a:t>segments </a:t>
            </a:r>
            <a:r>
              <a:rPr lang="en-US" dirty="0" smtClean="0"/>
              <a:t>(# local </a:t>
            </a:r>
            <a:r>
              <a:rPr lang="en-US" dirty="0"/>
              <a:t>attention </a:t>
            </a:r>
            <a:r>
              <a:rPr lang="en-US" dirty="0" smtClean="0"/>
              <a:t>mech.) &amp; global-local data fusion approach</a:t>
            </a:r>
            <a:endParaRPr lang="en-US" b="1" dirty="0" smtClean="0"/>
          </a:p>
        </p:txBody>
      </p:sp>
      <p:graphicFrame>
        <p:nvGraphicFramePr>
          <p:cNvPr id="3" name="Table 2"/>
          <p:cNvGraphicFramePr>
            <a:graphicFrameLocks noGrp="1"/>
          </p:cNvGraphicFramePr>
          <p:nvPr>
            <p:extLst>
              <p:ext uri="{D42A27DB-BD31-4B8C-83A1-F6EECF244321}">
                <p14:modId xmlns:p14="http://schemas.microsoft.com/office/powerpoint/2010/main" val="3136344939"/>
              </p:ext>
            </p:extLst>
          </p:nvPr>
        </p:nvGraphicFramePr>
        <p:xfrm>
          <a:off x="438738" y="2982329"/>
          <a:ext cx="5293624" cy="2468880"/>
        </p:xfrm>
        <a:graphic>
          <a:graphicData uri="http://schemas.openxmlformats.org/drawingml/2006/table">
            <a:tbl>
              <a:tblPr firstRow="1" bandRow="1">
                <a:tableStyleId>{5C22544A-7EE6-4342-B048-85BDC9FD1C3A}</a:tableStyleId>
              </a:tblPr>
              <a:tblGrid>
                <a:gridCol w="1691480"/>
                <a:gridCol w="603804"/>
                <a:gridCol w="603803"/>
                <a:gridCol w="603804"/>
                <a:gridCol w="596911"/>
                <a:gridCol w="596911"/>
                <a:gridCol w="596911"/>
              </a:tblGrid>
              <a:tr h="147165">
                <a:tc>
                  <a:txBody>
                    <a:bodyPr/>
                    <a:lstStyle/>
                    <a:p>
                      <a:endParaRPr lang="en-US" dirty="0">
                        <a:latin typeface="Calibri" panose="020F0502020204030204" pitchFamily="34" charset="0"/>
                        <a:cs typeface="Calibri" panose="020F0502020204030204" pitchFamily="34" charset="0"/>
                      </a:endParaRPr>
                    </a:p>
                  </a:txBody>
                  <a:tcPr/>
                </a:tc>
                <a:tc gridSpan="3">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cs typeface="Calibri" panose="020F0502020204030204" pitchFamily="34" charset="0"/>
                        </a:rPr>
                        <a:t>SumMe</a:t>
                      </a:r>
                      <a:endParaRPr lang="en-US" dirty="0" smtClean="0">
                        <a:latin typeface="Calibri" panose="020F0502020204030204" pitchFamily="34" charset="0"/>
                        <a:cs typeface="Calibri" panose="020F0502020204030204" pitchFamily="34" charset="0"/>
                      </a:endParaRPr>
                    </a:p>
                  </a:txBody>
                  <a:tcPr/>
                </a:tc>
                <a:tc hMerge="1">
                  <a:txBody>
                    <a:bodyPr/>
                    <a:lstStyle/>
                    <a:p>
                      <a:endParaRPr lang="en-US"/>
                    </a:p>
                  </a:txBody>
                  <a:tcPr/>
                </a:tc>
                <a:tc hMerge="1">
                  <a:txBody>
                    <a:bodyPr/>
                    <a:lstStyle/>
                    <a:p>
                      <a:endParaRPr lang="en-US"/>
                    </a:p>
                  </a:txBody>
                  <a:tcPr/>
                </a:tc>
                <a:tc gridSpan="3">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cs typeface="Calibri" panose="020F0502020204030204" pitchFamily="34" charset="0"/>
                        </a:rPr>
                        <a:t>TVSum</a:t>
                      </a:r>
                      <a:endParaRPr lang="en-US" dirty="0" smtClean="0">
                        <a:latin typeface="Calibri" panose="020F0502020204030204" pitchFamily="34" charset="0"/>
                        <a:cs typeface="Calibri" panose="020F0502020204030204" pitchFamily="34" charset="0"/>
                      </a:endParaRPr>
                    </a:p>
                  </a:txBody>
                  <a:tcPr/>
                </a:tc>
                <a:tc hMerge="1">
                  <a:txBody>
                    <a:bodyPr/>
                    <a:lstStyle/>
                    <a:p>
                      <a:endParaRPr lang="en-US"/>
                    </a:p>
                  </a:txBody>
                  <a:tcPr/>
                </a:tc>
                <a:tc hMerge="1">
                  <a:txBody>
                    <a:bodyPr/>
                    <a:lstStyle/>
                    <a:p>
                      <a:endParaRPr lang="en-US"/>
                    </a:p>
                  </a:txBody>
                  <a:tcPr/>
                </a:tc>
              </a:tr>
              <a:tr h="294329">
                <a:tc>
                  <a:txBody>
                    <a:bodyPr/>
                    <a:lstStyle/>
                    <a:p>
                      <a:pPr algn="r"/>
                      <a:r>
                        <a:rPr lang="en-US" dirty="0" smtClean="0">
                          <a:latin typeface="Calibri" panose="020F0502020204030204" pitchFamily="34" charset="0"/>
                          <a:cs typeface="Calibri" panose="020F0502020204030204" pitchFamily="34" charset="0"/>
                        </a:rPr>
                        <a:t>#</a:t>
                      </a:r>
                      <a:r>
                        <a:rPr lang="en-US" baseline="0"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Segm</a:t>
                      </a:r>
                      <a:r>
                        <a:rPr lang="en-US" dirty="0" smtClean="0">
                          <a:latin typeface="Calibri" panose="020F0502020204030204" pitchFamily="34" charset="0"/>
                          <a:cs typeface="Calibri" panose="020F0502020204030204" pitchFamily="34" charset="0"/>
                        </a:rPr>
                        <a:t>.</a:t>
                      </a:r>
                    </a:p>
                    <a:p>
                      <a:r>
                        <a:rPr lang="en-US" dirty="0" smtClean="0">
                          <a:latin typeface="Calibri" panose="020F0502020204030204" pitchFamily="34" charset="0"/>
                          <a:cs typeface="Calibri" panose="020F0502020204030204" pitchFamily="34" charset="0"/>
                        </a:rPr>
                        <a:t>Fusion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4</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4</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r>
              <a:tr h="294329">
                <a:tc>
                  <a:txBody>
                    <a:bodyPr/>
                    <a:lstStyle/>
                    <a:p>
                      <a:r>
                        <a:rPr lang="en-US" b="1" dirty="0" smtClean="0">
                          <a:latin typeface="Calibri" panose="020F0502020204030204" pitchFamily="34" charset="0"/>
                          <a:cs typeface="Calibri" panose="020F0502020204030204" pitchFamily="34" charset="0"/>
                        </a:rPr>
                        <a:t>Addition</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49.8</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55.6</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51.9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61.1</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61.7</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59.5</a:t>
                      </a:r>
                      <a:endParaRPr lang="en-US" dirty="0">
                        <a:latin typeface="Calibri" panose="020F0502020204030204" pitchFamily="34" charset="0"/>
                        <a:cs typeface="Calibri" panose="020F0502020204030204" pitchFamily="34" charset="0"/>
                      </a:endParaRPr>
                    </a:p>
                  </a:txBody>
                  <a:tcPr/>
                </a:tc>
              </a:tr>
              <a:tr h="294329">
                <a:tc>
                  <a:txBody>
                    <a:bodyPr/>
                    <a:lstStyle/>
                    <a:p>
                      <a:r>
                        <a:rPr lang="en-US" dirty="0" smtClean="0">
                          <a:latin typeface="Calibri" panose="020F0502020204030204" pitchFamily="34" charset="0"/>
                          <a:cs typeface="Calibri" panose="020F0502020204030204" pitchFamily="34" charset="0"/>
                        </a:rPr>
                        <a:t>Average pooling</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51.5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59.7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58.7</a:t>
                      </a:r>
                      <a:endParaRPr lang="en-US" dirty="0">
                        <a:latin typeface="Calibri" panose="020F0502020204030204" pitchFamily="34" charset="0"/>
                        <a:cs typeface="Calibri" panose="020F0502020204030204" pitchFamily="34" charset="0"/>
                      </a:endParaRPr>
                    </a:p>
                  </a:txBody>
                  <a:tcPr/>
                </a:tc>
              </a:tr>
              <a:tr h="294329">
                <a:tc>
                  <a:txBody>
                    <a:bodyPr/>
                    <a:lstStyle/>
                    <a:p>
                      <a:r>
                        <a:rPr lang="en-US" dirty="0" smtClean="0">
                          <a:latin typeface="Calibri" panose="020F0502020204030204" pitchFamily="34" charset="0"/>
                          <a:cs typeface="Calibri" panose="020F0502020204030204" pitchFamily="34" charset="0"/>
                        </a:rPr>
                        <a:t>Max pooling</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51.1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53.9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59.6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58.5</a:t>
                      </a:r>
                      <a:endParaRPr lang="en-US" dirty="0">
                        <a:latin typeface="Calibri" panose="020F0502020204030204" pitchFamily="34" charset="0"/>
                        <a:cs typeface="Calibri" panose="020F0502020204030204" pitchFamily="34" charset="0"/>
                      </a:endParaRPr>
                    </a:p>
                  </a:txBody>
                  <a:tcPr/>
                </a:tc>
              </a:tr>
              <a:tr h="294329">
                <a:tc>
                  <a:txBody>
                    <a:bodyPr/>
                    <a:lstStyle/>
                    <a:p>
                      <a:r>
                        <a:rPr lang="en-US" dirty="0" smtClean="0">
                          <a:latin typeface="Calibri" panose="020F0502020204030204" pitchFamily="34" charset="0"/>
                          <a:cs typeface="Calibri" panose="020F0502020204030204" pitchFamily="34" charset="0"/>
                        </a:rPr>
                        <a:t>Multiplication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46.3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47.3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47.6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46.9</a:t>
                      </a:r>
                      <a:endParaRPr lang="en-US" dirty="0">
                        <a:latin typeface="Calibri" panose="020F0502020204030204" pitchFamily="34" charset="0"/>
                        <a:cs typeface="Calibri" panose="020F0502020204030204" pitchFamily="34" charset="0"/>
                      </a:endParaRPr>
                    </a:p>
                  </a:txBody>
                  <a:tcPr/>
                </a:tc>
              </a:tr>
            </a:tbl>
          </a:graphicData>
        </a:graphic>
      </p:graphicFrame>
      <p:cxnSp>
        <p:nvCxnSpPr>
          <p:cNvPr id="8" name="Straight Connector 7"/>
          <p:cNvCxnSpPr/>
          <p:nvPr/>
        </p:nvCxnSpPr>
        <p:spPr>
          <a:xfrm>
            <a:off x="443069" y="3371427"/>
            <a:ext cx="1673524" cy="6057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1421785256"/>
              </p:ext>
            </p:extLst>
          </p:nvPr>
        </p:nvGraphicFramePr>
        <p:xfrm>
          <a:off x="6353272" y="2981354"/>
          <a:ext cx="5293624" cy="2468880"/>
        </p:xfrm>
        <a:graphic>
          <a:graphicData uri="http://schemas.openxmlformats.org/drawingml/2006/table">
            <a:tbl>
              <a:tblPr firstRow="1" bandRow="1">
                <a:tableStyleId>{5C22544A-7EE6-4342-B048-85BDC9FD1C3A}</a:tableStyleId>
              </a:tblPr>
              <a:tblGrid>
                <a:gridCol w="1691480"/>
                <a:gridCol w="603804"/>
                <a:gridCol w="603803"/>
                <a:gridCol w="603804"/>
                <a:gridCol w="596911"/>
                <a:gridCol w="596911"/>
                <a:gridCol w="596911"/>
              </a:tblGrid>
              <a:tr h="147165">
                <a:tc>
                  <a:txBody>
                    <a:bodyPr/>
                    <a:lstStyle/>
                    <a:p>
                      <a:endParaRPr lang="en-US" dirty="0">
                        <a:latin typeface="Calibri" panose="020F0502020204030204" pitchFamily="34" charset="0"/>
                        <a:cs typeface="Calibri" panose="020F0502020204030204" pitchFamily="34" charset="0"/>
                      </a:endParaRPr>
                    </a:p>
                  </a:txBody>
                  <a:tcPr/>
                </a:tc>
                <a:tc gridSpan="3">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cs typeface="Calibri" panose="020F0502020204030204" pitchFamily="34" charset="0"/>
                        </a:rPr>
                        <a:t>SumMe</a:t>
                      </a:r>
                      <a:endParaRPr lang="en-US" dirty="0" smtClean="0">
                        <a:latin typeface="Calibri" panose="020F0502020204030204" pitchFamily="34" charset="0"/>
                        <a:cs typeface="Calibri" panose="020F0502020204030204" pitchFamily="34" charset="0"/>
                      </a:endParaRPr>
                    </a:p>
                  </a:txBody>
                  <a:tcPr/>
                </a:tc>
                <a:tc hMerge="1">
                  <a:txBody>
                    <a:bodyPr/>
                    <a:lstStyle/>
                    <a:p>
                      <a:endParaRPr lang="en-US"/>
                    </a:p>
                  </a:txBody>
                  <a:tcPr/>
                </a:tc>
                <a:tc hMerge="1">
                  <a:txBody>
                    <a:bodyPr/>
                    <a:lstStyle/>
                    <a:p>
                      <a:endParaRPr lang="en-US"/>
                    </a:p>
                  </a:txBody>
                  <a:tcPr/>
                </a:tc>
                <a:tc gridSpan="3">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cs typeface="Calibri" panose="020F0502020204030204" pitchFamily="34" charset="0"/>
                        </a:rPr>
                        <a:t>TVSum</a:t>
                      </a:r>
                      <a:endParaRPr lang="en-US" dirty="0" smtClean="0">
                        <a:latin typeface="Calibri" panose="020F0502020204030204" pitchFamily="34" charset="0"/>
                        <a:cs typeface="Calibri" panose="020F0502020204030204" pitchFamily="34" charset="0"/>
                      </a:endParaRPr>
                    </a:p>
                  </a:txBody>
                  <a:tcPr/>
                </a:tc>
                <a:tc hMerge="1">
                  <a:txBody>
                    <a:bodyPr/>
                    <a:lstStyle/>
                    <a:p>
                      <a:endParaRPr lang="en-US"/>
                    </a:p>
                  </a:txBody>
                  <a:tcPr/>
                </a:tc>
                <a:tc hMerge="1">
                  <a:txBody>
                    <a:bodyPr/>
                    <a:lstStyle/>
                    <a:p>
                      <a:endParaRPr lang="en-US"/>
                    </a:p>
                  </a:txBody>
                  <a:tcPr/>
                </a:tc>
              </a:tr>
              <a:tr h="294329">
                <a:tc>
                  <a:txBody>
                    <a:bodyPr/>
                    <a:lstStyle/>
                    <a:p>
                      <a:pPr algn="r"/>
                      <a:r>
                        <a:rPr lang="en-US" dirty="0" smtClean="0">
                          <a:latin typeface="Calibri" panose="020F0502020204030204" pitchFamily="34" charset="0"/>
                          <a:cs typeface="Calibri" panose="020F0502020204030204" pitchFamily="34" charset="0"/>
                        </a:rPr>
                        <a:t>Local</a:t>
                      </a:r>
                    </a:p>
                    <a:p>
                      <a:r>
                        <a:rPr lang="en-US" dirty="0" smtClean="0">
                          <a:latin typeface="Calibri" panose="020F0502020204030204" pitchFamily="34" charset="0"/>
                          <a:cs typeface="Calibri" panose="020F0502020204030204" pitchFamily="34" charset="0"/>
                        </a:rPr>
                        <a:t>Global</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4</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4</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r>
              <a:tr h="294329">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52.4</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61.4</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61.6</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61.4</a:t>
                      </a:r>
                      <a:endParaRPr lang="en-US" dirty="0">
                        <a:latin typeface="Calibri" panose="020F0502020204030204" pitchFamily="34" charset="0"/>
                        <a:cs typeface="Calibri" panose="020F0502020204030204" pitchFamily="34" charset="0"/>
                      </a:endParaRPr>
                    </a:p>
                  </a:txBody>
                  <a:tcPr/>
                </a:tc>
              </a:tr>
              <a:tr h="294329">
                <a:tc>
                  <a:txBody>
                    <a:bodyPr/>
                    <a:lstStyle/>
                    <a:p>
                      <a:pPr algn="ctr"/>
                      <a:r>
                        <a:rPr lang="en-US" dirty="0" smtClean="0">
                          <a:latin typeface="Calibri" panose="020F0502020204030204" pitchFamily="34" charset="0"/>
                          <a:cs typeface="Calibri" panose="020F0502020204030204" pitchFamily="34" charset="0"/>
                        </a:rPr>
                        <a:t>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49.2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60.4</a:t>
                      </a:r>
                      <a:endParaRPr lang="en-US" dirty="0">
                        <a:latin typeface="Calibri" panose="020F0502020204030204" pitchFamily="34" charset="0"/>
                        <a:cs typeface="Calibri" panose="020F0502020204030204" pitchFamily="34" charset="0"/>
                      </a:endParaRPr>
                    </a:p>
                  </a:txBody>
                  <a:tcPr/>
                </a:tc>
              </a:tr>
              <a:tr h="294329">
                <a:tc>
                  <a:txBody>
                    <a:bodyPr/>
                    <a:lstStyle/>
                    <a:p>
                      <a:pPr algn="ctr"/>
                      <a:r>
                        <a:rPr lang="en-US" b="1" dirty="0" smtClean="0">
                          <a:latin typeface="Calibri" panose="020F0502020204030204" pitchFamily="34" charset="0"/>
                          <a:cs typeface="Calibri" panose="020F0502020204030204" pitchFamily="34" charset="0"/>
                        </a:rPr>
                        <a:t>8</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55.8</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58.8</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57.1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60.9</a:t>
                      </a:r>
                      <a:endParaRPr lang="en-US" dirty="0">
                        <a:latin typeface="Calibri" panose="020F0502020204030204" pitchFamily="34" charset="0"/>
                        <a:cs typeface="Calibri" panose="020F0502020204030204" pitchFamily="34" charset="0"/>
                      </a:endParaRPr>
                    </a:p>
                  </a:txBody>
                  <a:tcPr/>
                </a:tc>
              </a:tr>
              <a:tr h="294329">
                <a:tc>
                  <a:txBody>
                    <a:bodyPr/>
                    <a:lstStyle/>
                    <a:p>
                      <a:pPr algn="ctr"/>
                      <a:r>
                        <a:rPr lang="en-US" dirty="0" smtClean="0">
                          <a:latin typeface="Calibri" panose="020F0502020204030204" pitchFamily="34" charset="0"/>
                          <a:cs typeface="Calibri" panose="020F0502020204030204" pitchFamily="34" charset="0"/>
                        </a:rPr>
                        <a:t>16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56.7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57.7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60.1</a:t>
                      </a:r>
                      <a:endParaRPr lang="en-US" dirty="0">
                        <a:latin typeface="Calibri" panose="020F0502020204030204" pitchFamily="34" charset="0"/>
                        <a:cs typeface="Calibri" panose="020F0502020204030204" pitchFamily="34" charset="0"/>
                      </a:endParaRPr>
                    </a:p>
                  </a:txBody>
                  <a:tcPr/>
                </a:tc>
              </a:tr>
            </a:tbl>
          </a:graphicData>
        </a:graphic>
      </p:graphicFrame>
      <p:cxnSp>
        <p:nvCxnSpPr>
          <p:cNvPr id="14" name="Straight Connector 13"/>
          <p:cNvCxnSpPr/>
          <p:nvPr/>
        </p:nvCxnSpPr>
        <p:spPr>
          <a:xfrm>
            <a:off x="6362768" y="3387705"/>
            <a:ext cx="1673524" cy="6057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platzhalter 2"/>
          <p:cNvSpPr txBox="1">
            <a:spLocks/>
          </p:cNvSpPr>
          <p:nvPr/>
        </p:nvSpPr>
        <p:spPr>
          <a:xfrm>
            <a:off x="6276975" y="1281923"/>
            <a:ext cx="5676900" cy="4836302"/>
          </a:xfrm>
          <a:prstGeom prst="rect">
            <a:avLst/>
          </a:prstGeom>
        </p:spPr>
        <p:txBody>
          <a:bodyPr/>
          <a:lstStyle>
            <a:lvl1pPr marL="228605" indent="-228605" algn="l" defTabSz="914423" rtl="0" eaLnBrk="1" latinLnBrk="0" hangingPunct="1">
              <a:lnSpc>
                <a:spcPts val="3000"/>
              </a:lnSpc>
              <a:spcBef>
                <a:spcPts val="10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685818" indent="-228605" algn="l" defTabSz="914423" rtl="0" eaLnBrk="1" latinLnBrk="0" hangingPunct="1">
              <a:lnSpc>
                <a:spcPts val="3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1143028" indent="-228605" algn="l" defTabSz="914423" rtl="0" eaLnBrk="1" latinLnBrk="0" hangingPunct="1">
              <a:lnSpc>
                <a:spcPts val="28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600240" indent="-228605" algn="l" defTabSz="914423" rtl="0" eaLnBrk="1" latinLnBrk="0" hangingPunct="1">
              <a:lnSpc>
                <a:spcPts val="2800"/>
              </a:lnSpc>
              <a:spcBef>
                <a:spcPts val="500"/>
              </a:spcBef>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2057452" indent="-228605" algn="l" defTabSz="914423" rtl="0" eaLnBrk="1" latinLnBrk="0" hangingPunct="1">
              <a:lnSpc>
                <a:spcPts val="4900"/>
              </a:lnSpc>
              <a:spcBef>
                <a:spcPts val="5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b="1" dirty="0" smtClean="0"/>
              <a:t> </a:t>
            </a:r>
          </a:p>
          <a:p>
            <a:pPr>
              <a:lnSpc>
                <a:spcPct val="100000"/>
              </a:lnSpc>
            </a:pPr>
            <a:r>
              <a:rPr lang="en-US" dirty="0" smtClean="0"/>
              <a:t># local and global attention heads</a:t>
            </a:r>
            <a:endParaRPr lang="en-US" b="1" dirty="0" smtClean="0"/>
          </a:p>
        </p:txBody>
      </p:sp>
      <p:sp>
        <p:nvSpPr>
          <p:cNvPr id="10" name="Rounded Rectangle 9"/>
          <p:cNvSpPr/>
          <p:nvPr/>
        </p:nvSpPr>
        <p:spPr>
          <a:xfrm>
            <a:off x="443070" y="3969908"/>
            <a:ext cx="1673524" cy="388255"/>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738595" y="3969908"/>
            <a:ext cx="587403" cy="388255"/>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538820" y="3969907"/>
            <a:ext cx="587403" cy="388255"/>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383590" y="4712436"/>
            <a:ext cx="1652702" cy="373916"/>
          </a:xfrm>
          <a:prstGeom prst="roundRect">
            <a:avLst>
              <a:gd name="adj" fmla="val 0"/>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8653619" y="4712435"/>
            <a:ext cx="587403" cy="373916"/>
          </a:xfrm>
          <a:prstGeom prst="roundRect">
            <a:avLst>
              <a:gd name="adj" fmla="val 0"/>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10463368" y="4712435"/>
            <a:ext cx="587403" cy="373916"/>
          </a:xfrm>
          <a:prstGeom prst="roundRect">
            <a:avLst>
              <a:gd name="adj" fmla="val 0"/>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8653620" y="3371427"/>
            <a:ext cx="587403" cy="598481"/>
          </a:xfrm>
          <a:prstGeom prst="roundRect">
            <a:avLst>
              <a:gd name="adj" fmla="val 0"/>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10463370" y="3369409"/>
            <a:ext cx="587403" cy="598481"/>
          </a:xfrm>
          <a:prstGeom prst="roundRect">
            <a:avLst>
              <a:gd name="adj" fmla="val 0"/>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2737800" y="3361788"/>
            <a:ext cx="587403" cy="598481"/>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547550" y="3359770"/>
            <a:ext cx="587403" cy="598481"/>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platzhalter 2"/>
          <p:cNvSpPr txBox="1">
            <a:spLocks/>
          </p:cNvSpPr>
          <p:nvPr/>
        </p:nvSpPr>
        <p:spPr>
          <a:xfrm>
            <a:off x="358404" y="5553071"/>
            <a:ext cx="4958664" cy="468843"/>
          </a:xfrm>
          <a:prstGeom prst="rect">
            <a:avLst/>
          </a:prstGeom>
        </p:spPr>
        <p:txBody>
          <a:bodyPr/>
          <a:lstStyle>
            <a:lvl1pPr marL="228605" indent="-228605" algn="l" defTabSz="914423" rtl="0" eaLnBrk="1" latinLnBrk="0" hangingPunct="1">
              <a:lnSpc>
                <a:spcPts val="3000"/>
              </a:lnSpc>
              <a:spcBef>
                <a:spcPts val="10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685818" indent="-228605" algn="l" defTabSz="914423" rtl="0" eaLnBrk="1" latinLnBrk="0" hangingPunct="1">
              <a:lnSpc>
                <a:spcPts val="3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1143028" indent="-228605" algn="l" defTabSz="914423" rtl="0" eaLnBrk="1" latinLnBrk="0" hangingPunct="1">
              <a:lnSpc>
                <a:spcPts val="28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600240" indent="-228605" algn="l" defTabSz="914423" rtl="0" eaLnBrk="1" latinLnBrk="0" hangingPunct="1">
              <a:lnSpc>
                <a:spcPts val="2800"/>
              </a:lnSpc>
              <a:spcBef>
                <a:spcPts val="500"/>
              </a:spcBef>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2057452" indent="-228605" algn="l" defTabSz="914423" rtl="0" eaLnBrk="1" latinLnBrk="0" hangingPunct="1">
              <a:lnSpc>
                <a:spcPts val="4900"/>
              </a:lnSpc>
              <a:spcBef>
                <a:spcPts val="5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000" dirty="0" smtClean="0"/>
              <a:t>Reported values represent F-Score (%)</a:t>
            </a:r>
            <a:endParaRPr lang="en-US" sz="2000" b="1" dirty="0" smtClean="0"/>
          </a:p>
        </p:txBody>
      </p:sp>
    </p:spTree>
    <p:extLst>
      <p:ext uri="{BB962C8B-B14F-4D97-AF65-F5344CB8AC3E}">
        <p14:creationId xmlns:p14="http://schemas.microsoft.com/office/powerpoint/2010/main" val="36407846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smtClean="0"/>
              <a:t>Experiments</a:t>
            </a:r>
            <a:endParaRPr lang="de-DE" dirty="0"/>
          </a:p>
        </p:txBody>
      </p:sp>
      <p:sp>
        <p:nvSpPr>
          <p:cNvPr id="4" name="Foliennummernplatzhalter 3"/>
          <p:cNvSpPr>
            <a:spLocks noGrp="1"/>
          </p:cNvSpPr>
          <p:nvPr>
            <p:ph type="sldNum" sz="quarter" idx="4"/>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17</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
        <p:nvSpPr>
          <p:cNvPr id="6" name="Textplatzhalter 2"/>
          <p:cNvSpPr>
            <a:spLocks noGrp="1"/>
          </p:cNvSpPr>
          <p:nvPr>
            <p:ph type="body" sz="quarter" idx="11"/>
          </p:nvPr>
        </p:nvSpPr>
        <p:spPr>
          <a:xfrm>
            <a:off x="323850" y="1272398"/>
            <a:ext cx="11658600" cy="4836302"/>
          </a:xfrm>
        </p:spPr>
        <p:txBody>
          <a:bodyPr/>
          <a:lstStyle/>
          <a:p>
            <a:pPr marL="0" indent="0">
              <a:lnSpc>
                <a:spcPct val="100000"/>
              </a:lnSpc>
              <a:buNone/>
            </a:pPr>
            <a:r>
              <a:rPr lang="en-US" b="1" dirty="0"/>
              <a:t>Performance </a:t>
            </a:r>
            <a:r>
              <a:rPr lang="en-US" b="1" dirty="0" smtClean="0"/>
              <a:t>comparisons with two attention-based methods</a:t>
            </a:r>
          </a:p>
          <a:p>
            <a:pPr>
              <a:lnSpc>
                <a:spcPct val="100000"/>
              </a:lnSpc>
            </a:pPr>
            <a:r>
              <a:rPr lang="en-US" dirty="0" smtClean="0"/>
              <a:t>Evaluation was made under the exact same experimental conditions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666038007"/>
              </p:ext>
            </p:extLst>
          </p:nvPr>
        </p:nvGraphicFramePr>
        <p:xfrm>
          <a:off x="1594299" y="2810225"/>
          <a:ext cx="9048237" cy="1854200"/>
        </p:xfrm>
        <a:graphic>
          <a:graphicData uri="http://schemas.openxmlformats.org/drawingml/2006/table">
            <a:tbl>
              <a:tblPr firstRow="1" bandRow="1">
                <a:tableStyleId>{5C22544A-7EE6-4342-B048-85BDC9FD1C3A}</a:tableStyleId>
              </a:tblPr>
              <a:tblGrid>
                <a:gridCol w="2665253"/>
                <a:gridCol w="1042120"/>
                <a:gridCol w="1071068"/>
                <a:gridCol w="998698"/>
                <a:gridCol w="1090366"/>
                <a:gridCol w="1090366"/>
                <a:gridCol w="1090366"/>
              </a:tblGrid>
              <a:tr h="370840">
                <a:tc rowSpan="2">
                  <a:txBody>
                    <a:bodyPr/>
                    <a:lstStyle/>
                    <a:p>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err="1" smtClean="0">
                          <a:latin typeface="Calibri" panose="020F0502020204030204" pitchFamily="34" charset="0"/>
                          <a:cs typeface="Calibri" panose="020F0502020204030204" pitchFamily="34" charset="0"/>
                        </a:rPr>
                        <a:t>SumMe</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p>
                  </a:txBody>
                  <a:tcPr/>
                </a:tc>
                <a:tc gridSpan="2">
                  <a:txBody>
                    <a:bodyPr/>
                    <a:lstStyle/>
                    <a:p>
                      <a:pPr algn="ctr"/>
                      <a:r>
                        <a:rPr lang="en-US" dirty="0" err="1" smtClean="0">
                          <a:latin typeface="Calibri" panose="020F0502020204030204" pitchFamily="34" charset="0"/>
                          <a:cs typeface="Calibri" panose="020F0502020204030204" pitchFamily="34" charset="0"/>
                        </a:rPr>
                        <a:t>TVSum</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p>
                  </a:txBody>
                  <a:tcPr/>
                </a:tc>
                <a:tc rowSpan="2">
                  <a:txBody>
                    <a:bodyPr/>
                    <a:lstStyle/>
                    <a:p>
                      <a:pPr algn="ctr"/>
                      <a:r>
                        <a:rPr lang="en-US" dirty="0" smtClean="0">
                          <a:latin typeface="Calibri" panose="020F0502020204030204" pitchFamily="34" charset="0"/>
                          <a:cs typeface="Calibri" panose="020F0502020204030204" pitchFamily="34" charset="0"/>
                        </a:rPr>
                        <a:t>Average</a:t>
                      </a:r>
                      <a:r>
                        <a:rPr lang="en-US" baseline="0" dirty="0" smtClean="0">
                          <a:latin typeface="Calibri" panose="020F0502020204030204" pitchFamily="34" charset="0"/>
                          <a:cs typeface="Calibri" panose="020F0502020204030204" pitchFamily="34" charset="0"/>
                        </a:rPr>
                        <a:t> Rank</a:t>
                      </a:r>
                      <a:endParaRPr lang="en-US" dirty="0">
                        <a:latin typeface="Calibri" panose="020F0502020204030204" pitchFamily="34" charset="0"/>
                        <a:cs typeface="Calibri" panose="020F0502020204030204" pitchFamily="34" charset="0"/>
                      </a:endParaRPr>
                    </a:p>
                  </a:txBody>
                  <a:tcPr/>
                </a:tc>
                <a:tc rowSpan="2">
                  <a:txBody>
                    <a:bodyPr/>
                    <a:lstStyle/>
                    <a:p>
                      <a:pPr algn="ctr"/>
                      <a:r>
                        <a:rPr lang="en-US" dirty="0" smtClean="0">
                          <a:latin typeface="Calibri" panose="020F0502020204030204" pitchFamily="34" charset="0"/>
                          <a:cs typeface="Calibri" panose="020F0502020204030204" pitchFamily="34" charset="0"/>
                        </a:rPr>
                        <a:t>Data splits</a:t>
                      </a:r>
                      <a:endParaRPr lang="en-US" dirty="0">
                        <a:latin typeface="Calibri" panose="020F0502020204030204" pitchFamily="34" charset="0"/>
                        <a:cs typeface="Calibri" panose="020F0502020204030204" pitchFamily="34" charset="0"/>
                      </a:endParaRPr>
                    </a:p>
                  </a:txBody>
                  <a:tcPr/>
                </a:tc>
              </a:tr>
              <a:tr h="370840">
                <a:tc vMerge="1">
                  <a:txBody>
                    <a:bodyPr/>
                    <a:lstStyle/>
                    <a:p>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F1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Rank</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F1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Rank</a:t>
                      </a:r>
                      <a:endParaRPr lang="en-US" b="0" dirty="0">
                        <a:latin typeface="Calibri" panose="020F0502020204030204" pitchFamily="34" charset="0"/>
                        <a:cs typeface="Calibri" panose="020F0502020204030204" pitchFamily="34" charset="0"/>
                      </a:endParaRPr>
                    </a:p>
                  </a:txBody>
                  <a:tcPr/>
                </a:tc>
                <a:tc vMerge="1">
                  <a:txBody>
                    <a:bodyPr/>
                    <a:lstStyle/>
                    <a:p>
                      <a:pPr algn="ctr"/>
                      <a:endParaRPr lang="en-US" b="0" dirty="0">
                        <a:latin typeface="Calibri" panose="020F0502020204030204" pitchFamily="34" charset="0"/>
                        <a:cs typeface="Calibri" panose="020F0502020204030204" pitchFamily="34" charset="0"/>
                      </a:endParaRPr>
                    </a:p>
                  </a:txBody>
                  <a:tcPr/>
                </a:tc>
                <a:tc vMerge="1">
                  <a:txBody>
                    <a:bodyPr/>
                    <a:lstStyle/>
                    <a:p>
                      <a:pPr algn="ct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err="1" smtClean="0">
                          <a:latin typeface="Calibri" panose="020F0502020204030204" pitchFamily="34" charset="0"/>
                          <a:cs typeface="Calibri" panose="020F0502020204030204" pitchFamily="34" charset="0"/>
                        </a:rPr>
                        <a:t>VASNet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Fajtl</a:t>
                      </a:r>
                      <a:r>
                        <a:rPr lang="en-US" dirty="0" smtClean="0">
                          <a:latin typeface="Calibri" panose="020F0502020204030204" pitchFamily="34" charset="0"/>
                          <a:cs typeface="Calibri" panose="020F0502020204030204" pitchFamily="34" charset="0"/>
                        </a:rPr>
                        <a:t> et al., 2018)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50.0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62.5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 Rand</a:t>
                      </a:r>
                      <a:endParaRPr lang="en-US"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MSVA (</a:t>
                      </a:r>
                      <a:r>
                        <a:rPr lang="en-US" dirty="0" err="1" smtClean="0">
                          <a:latin typeface="Calibri" panose="020F0502020204030204" pitchFamily="34" charset="0"/>
                          <a:cs typeface="Calibri" panose="020F0502020204030204" pitchFamily="34" charset="0"/>
                        </a:rPr>
                        <a:t>Ghauri</a:t>
                      </a:r>
                      <a:r>
                        <a:rPr lang="en-US" baseline="0" dirty="0" smtClean="0">
                          <a:latin typeface="Calibri" panose="020F0502020204030204" pitchFamily="34" charset="0"/>
                          <a:cs typeface="Calibri" panose="020F0502020204030204" pitchFamily="34" charset="0"/>
                        </a:rPr>
                        <a:t> et al., 2021</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62.4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a:t>
                      </a:r>
                      <a:r>
                        <a:rPr lang="en-US" baseline="0" dirty="0" smtClean="0">
                          <a:latin typeface="Calibri" panose="020F0502020204030204" pitchFamily="34" charset="0"/>
                          <a:cs typeface="Calibri" panose="020F0502020204030204" pitchFamily="34" charset="0"/>
                        </a:rPr>
                        <a:t> Rand</a:t>
                      </a:r>
                      <a:endParaRPr lang="en-US"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PGL-SUM (Ours)</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57.1</a:t>
                      </a:r>
                      <a:endParaRPr lang="en-US" b="1"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1</a:t>
                      </a:r>
                      <a:endParaRPr lang="en-US" b="1"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62.7</a:t>
                      </a:r>
                      <a:endParaRPr lang="en-US" b="1"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1</a:t>
                      </a:r>
                      <a:endParaRPr lang="en-US" b="1"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1</a:t>
                      </a:r>
                      <a:endParaRPr lang="en-US" b="1"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r>
                        <a:rPr lang="en-US" b="0" baseline="0" dirty="0" smtClean="0">
                          <a:latin typeface="Calibri" panose="020F0502020204030204" pitchFamily="34" charset="0"/>
                          <a:cs typeface="Calibri" panose="020F0502020204030204" pitchFamily="34" charset="0"/>
                        </a:rPr>
                        <a:t> Rand</a:t>
                      </a:r>
                      <a:endParaRPr lang="en-US" b="0" dirty="0">
                        <a:latin typeface="Calibri" panose="020F0502020204030204" pitchFamily="34" charset="0"/>
                        <a:cs typeface="Calibri" panose="020F0502020204030204" pitchFamily="34" charset="0"/>
                      </a:endParaRPr>
                    </a:p>
                  </a:txBody>
                  <a:tcPr/>
                </a:tc>
              </a:tr>
            </a:tbl>
          </a:graphicData>
        </a:graphic>
      </p:graphicFrame>
      <p:sp>
        <p:nvSpPr>
          <p:cNvPr id="7" name="Rectangle 6"/>
          <p:cNvSpPr/>
          <p:nvPr/>
        </p:nvSpPr>
        <p:spPr>
          <a:xfrm>
            <a:off x="408756" y="5425280"/>
            <a:ext cx="9459144" cy="1166473"/>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Bef>
                <a:spcPts val="1200"/>
              </a:spcBef>
              <a:buClr>
                <a:schemeClr val="accent1"/>
              </a:buClr>
              <a:buSzPts val="2000"/>
            </a:pPr>
            <a:r>
              <a:rPr lang="en-US" sz="1800" i="1" dirty="0">
                <a:solidFill>
                  <a:schemeClr val="tx1"/>
                </a:solidFill>
                <a:latin typeface="Calibri" panose="020F0502020204030204" pitchFamily="34" charset="0"/>
                <a:ea typeface="Corbel"/>
                <a:cs typeface="Calibri" panose="020F0502020204030204" pitchFamily="34" charset="0"/>
                <a:sym typeface="Corbel"/>
              </a:rPr>
              <a:t>J. </a:t>
            </a:r>
            <a:r>
              <a:rPr lang="en-US" sz="1800" i="1" dirty="0" err="1">
                <a:solidFill>
                  <a:schemeClr val="tx1"/>
                </a:solidFill>
                <a:latin typeface="Calibri" panose="020F0502020204030204" pitchFamily="34" charset="0"/>
                <a:ea typeface="Corbel"/>
                <a:cs typeface="Calibri" panose="020F0502020204030204" pitchFamily="34" charset="0"/>
                <a:sym typeface="Corbel"/>
              </a:rPr>
              <a:t>Fajtl</a:t>
            </a:r>
            <a:r>
              <a:rPr lang="en-US" sz="1800" i="1" dirty="0">
                <a:solidFill>
                  <a:schemeClr val="tx1"/>
                </a:solidFill>
                <a:latin typeface="Calibri" panose="020F0502020204030204" pitchFamily="34" charset="0"/>
                <a:ea typeface="Corbel"/>
                <a:cs typeface="Calibri" panose="020F0502020204030204" pitchFamily="34" charset="0"/>
                <a:sym typeface="Corbel"/>
              </a:rPr>
              <a:t> et al., “Summarizing Videos with Attention,” in Asian Conf. on Comp. Vision 2018 Workshops. Cham: Springer Int. Publishing, 2018, pp. 39–54.</a:t>
            </a:r>
          </a:p>
          <a:p>
            <a:pPr>
              <a:lnSpc>
                <a:spcPct val="90000"/>
              </a:lnSpc>
              <a:spcBef>
                <a:spcPts val="600"/>
              </a:spcBef>
              <a:buClr>
                <a:schemeClr val="accent1"/>
              </a:buClr>
              <a:buSzPts val="2000"/>
            </a:pPr>
            <a:r>
              <a:rPr lang="en-US" sz="1800" i="1" dirty="0">
                <a:solidFill>
                  <a:schemeClr val="tx1"/>
                </a:solidFill>
                <a:latin typeface="Calibri" panose="020F0502020204030204" pitchFamily="34" charset="0"/>
                <a:ea typeface="Corbel"/>
                <a:cs typeface="Calibri" panose="020F0502020204030204" pitchFamily="34" charset="0"/>
                <a:sym typeface="Corbel"/>
              </a:rPr>
              <a:t>J. </a:t>
            </a:r>
            <a:r>
              <a:rPr lang="en-US" sz="1800" i="1" dirty="0" err="1">
                <a:solidFill>
                  <a:schemeClr val="tx1"/>
                </a:solidFill>
                <a:latin typeface="Calibri" panose="020F0502020204030204" pitchFamily="34" charset="0"/>
                <a:ea typeface="Corbel"/>
                <a:cs typeface="Calibri" panose="020F0502020204030204" pitchFamily="34" charset="0"/>
                <a:sym typeface="Corbel"/>
              </a:rPr>
              <a:t>Ghauri</a:t>
            </a:r>
            <a:r>
              <a:rPr lang="en-US" sz="1800" i="1" dirty="0">
                <a:solidFill>
                  <a:schemeClr val="tx1"/>
                </a:solidFill>
                <a:latin typeface="Calibri" panose="020F0502020204030204" pitchFamily="34" charset="0"/>
                <a:ea typeface="Corbel"/>
                <a:cs typeface="Calibri" panose="020F0502020204030204" pitchFamily="34" charset="0"/>
                <a:sym typeface="Corbel"/>
              </a:rPr>
              <a:t> et al., “Supervised Video Summarization Via Multiple Feature Sets with Parallel Attention,” in 2021 IEEE Int. Conf. on Multimedia and Expo. CA, USA: IEEE, 2021, pp. 1–6.</a:t>
            </a:r>
          </a:p>
        </p:txBody>
      </p:sp>
      <p:sp>
        <p:nvSpPr>
          <p:cNvPr id="8" name="Textplatzhalter 2"/>
          <p:cNvSpPr txBox="1">
            <a:spLocks/>
          </p:cNvSpPr>
          <p:nvPr/>
        </p:nvSpPr>
        <p:spPr>
          <a:xfrm>
            <a:off x="1577604" y="4733921"/>
            <a:ext cx="4958664" cy="468843"/>
          </a:xfrm>
          <a:prstGeom prst="rect">
            <a:avLst/>
          </a:prstGeom>
        </p:spPr>
        <p:txBody>
          <a:bodyPr/>
          <a:lstStyle>
            <a:lvl1pPr marL="228605" indent="-228605" algn="l" defTabSz="914423" rtl="0" eaLnBrk="1" latinLnBrk="0" hangingPunct="1">
              <a:lnSpc>
                <a:spcPts val="3000"/>
              </a:lnSpc>
              <a:spcBef>
                <a:spcPts val="10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685818" indent="-228605" algn="l" defTabSz="914423" rtl="0" eaLnBrk="1" latinLnBrk="0" hangingPunct="1">
              <a:lnSpc>
                <a:spcPts val="3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1143028" indent="-228605" algn="l" defTabSz="914423" rtl="0" eaLnBrk="1" latinLnBrk="0" hangingPunct="1">
              <a:lnSpc>
                <a:spcPts val="28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600240" indent="-228605" algn="l" defTabSz="914423" rtl="0" eaLnBrk="1" latinLnBrk="0" hangingPunct="1">
              <a:lnSpc>
                <a:spcPts val="2800"/>
              </a:lnSpc>
              <a:spcBef>
                <a:spcPts val="500"/>
              </a:spcBef>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2057452" indent="-228605" algn="l" defTabSz="914423" rtl="0" eaLnBrk="1" latinLnBrk="0" hangingPunct="1">
              <a:lnSpc>
                <a:spcPts val="4900"/>
              </a:lnSpc>
              <a:spcBef>
                <a:spcPts val="5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000" dirty="0" smtClean="0"/>
              <a:t>F1 denotes F-Score (%)</a:t>
            </a:r>
            <a:endParaRPr lang="en-US" sz="2000" b="1" dirty="0" smtClean="0"/>
          </a:p>
        </p:txBody>
      </p:sp>
    </p:spTree>
    <p:extLst>
      <p:ext uri="{BB962C8B-B14F-4D97-AF65-F5344CB8AC3E}">
        <p14:creationId xmlns:p14="http://schemas.microsoft.com/office/powerpoint/2010/main" val="2893682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smtClean="0"/>
              <a:t>Experiments</a:t>
            </a:r>
            <a:endParaRPr lang="de-DE" dirty="0"/>
          </a:p>
        </p:txBody>
      </p:sp>
      <p:sp>
        <p:nvSpPr>
          <p:cNvPr id="6" name="Textplatzhalter 2"/>
          <p:cNvSpPr>
            <a:spLocks noGrp="1"/>
          </p:cNvSpPr>
          <p:nvPr>
            <p:ph type="body" sz="quarter" idx="11"/>
          </p:nvPr>
        </p:nvSpPr>
        <p:spPr>
          <a:xfrm>
            <a:off x="323850" y="1272398"/>
            <a:ext cx="11658600" cy="4836302"/>
          </a:xfrm>
        </p:spPr>
        <p:txBody>
          <a:bodyPr/>
          <a:lstStyle/>
          <a:p>
            <a:pPr marL="0" indent="0">
              <a:lnSpc>
                <a:spcPct val="100000"/>
              </a:lnSpc>
              <a:buNone/>
            </a:pPr>
            <a:r>
              <a:rPr lang="en-US" b="1" dirty="0"/>
              <a:t>Performance </a:t>
            </a:r>
            <a:r>
              <a:rPr lang="en-US" b="1" dirty="0" smtClean="0"/>
              <a:t>comparisons with </a:t>
            </a:r>
            <a:r>
              <a:rPr lang="en-US" b="1" dirty="0" err="1" smtClean="0"/>
              <a:t>SoA</a:t>
            </a:r>
            <a:r>
              <a:rPr lang="en-US" b="1" dirty="0" smtClean="0"/>
              <a:t> supervised methods</a:t>
            </a:r>
          </a:p>
        </p:txBody>
      </p:sp>
      <p:graphicFrame>
        <p:nvGraphicFramePr>
          <p:cNvPr id="3" name="Table 2"/>
          <p:cNvGraphicFramePr>
            <a:graphicFrameLocks noGrp="1"/>
          </p:cNvGraphicFramePr>
          <p:nvPr>
            <p:extLst>
              <p:ext uri="{D42A27DB-BD31-4B8C-83A1-F6EECF244321}">
                <p14:modId xmlns:p14="http://schemas.microsoft.com/office/powerpoint/2010/main" val="2522793006"/>
              </p:ext>
            </p:extLst>
          </p:nvPr>
        </p:nvGraphicFramePr>
        <p:xfrm>
          <a:off x="81280" y="1764000"/>
          <a:ext cx="5974080" cy="4820920"/>
        </p:xfrm>
        <a:graphic>
          <a:graphicData uri="http://schemas.openxmlformats.org/drawingml/2006/table">
            <a:tbl>
              <a:tblPr firstRow="1" bandRow="1">
                <a:tableStyleId>{5C22544A-7EE6-4342-B048-85BDC9FD1C3A}</a:tableStyleId>
              </a:tblPr>
              <a:tblGrid>
                <a:gridCol w="1663015"/>
                <a:gridCol w="667354"/>
                <a:gridCol w="685892"/>
                <a:gridCol w="639547"/>
                <a:gridCol w="698251"/>
                <a:gridCol w="698251"/>
                <a:gridCol w="921770"/>
              </a:tblGrid>
              <a:tr h="370840">
                <a:tc rowSpan="2">
                  <a:txBody>
                    <a:bodyPr/>
                    <a:lstStyle/>
                    <a:p>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err="1" smtClean="0">
                          <a:latin typeface="Calibri" panose="020F0502020204030204" pitchFamily="34" charset="0"/>
                          <a:cs typeface="Calibri" panose="020F0502020204030204" pitchFamily="34" charset="0"/>
                        </a:rPr>
                        <a:t>SumMe</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p>
                  </a:txBody>
                  <a:tcPr/>
                </a:tc>
                <a:tc gridSpan="2">
                  <a:txBody>
                    <a:bodyPr/>
                    <a:lstStyle/>
                    <a:p>
                      <a:pPr algn="ctr"/>
                      <a:r>
                        <a:rPr lang="en-US" dirty="0" err="1" smtClean="0">
                          <a:latin typeface="Calibri" panose="020F0502020204030204" pitchFamily="34" charset="0"/>
                          <a:cs typeface="Calibri" panose="020F0502020204030204" pitchFamily="34" charset="0"/>
                        </a:rPr>
                        <a:t>TVSum</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p>
                  </a:txBody>
                  <a:tcPr/>
                </a:tc>
                <a:tc rowSpan="2">
                  <a:txBody>
                    <a:bodyPr/>
                    <a:lstStyle/>
                    <a:p>
                      <a:pPr algn="ctr"/>
                      <a:r>
                        <a:rPr lang="en-US" dirty="0" err="1" smtClean="0">
                          <a:latin typeface="Calibri" panose="020F0502020204030204" pitchFamily="34" charset="0"/>
                          <a:cs typeface="Calibri" panose="020F0502020204030204" pitchFamily="34" charset="0"/>
                        </a:rPr>
                        <a:t>Avg</a:t>
                      </a:r>
                      <a:r>
                        <a:rPr lang="en-US" baseline="0" dirty="0" smtClean="0">
                          <a:latin typeface="Calibri" panose="020F0502020204030204" pitchFamily="34" charset="0"/>
                          <a:cs typeface="Calibri" panose="020F0502020204030204" pitchFamily="34" charset="0"/>
                        </a:rPr>
                        <a:t> Rank</a:t>
                      </a:r>
                      <a:endParaRPr lang="en-US" dirty="0">
                        <a:latin typeface="Calibri" panose="020F0502020204030204" pitchFamily="34" charset="0"/>
                        <a:cs typeface="Calibri" panose="020F0502020204030204" pitchFamily="34" charset="0"/>
                      </a:endParaRPr>
                    </a:p>
                  </a:txBody>
                  <a:tcPr/>
                </a:tc>
                <a:tc rowSpan="2">
                  <a:txBody>
                    <a:bodyPr/>
                    <a:lstStyle/>
                    <a:p>
                      <a:pPr algn="ctr"/>
                      <a:r>
                        <a:rPr lang="en-US" dirty="0" smtClean="0">
                          <a:latin typeface="Calibri" panose="020F0502020204030204" pitchFamily="34" charset="0"/>
                          <a:cs typeface="Calibri" panose="020F0502020204030204" pitchFamily="34" charset="0"/>
                        </a:rPr>
                        <a:t>Data splits</a:t>
                      </a:r>
                      <a:endParaRPr lang="en-US" dirty="0">
                        <a:latin typeface="Calibri" panose="020F0502020204030204" pitchFamily="34" charset="0"/>
                        <a:cs typeface="Calibri" panose="020F0502020204030204" pitchFamily="34" charset="0"/>
                      </a:endParaRPr>
                    </a:p>
                  </a:txBody>
                  <a:tcPr/>
                </a:tc>
              </a:tr>
              <a:tr h="370840">
                <a:tc vMerge="1">
                  <a:txBody>
                    <a:bodyPr/>
                    <a:lstStyle/>
                    <a:p>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F1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Rank</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F1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Rank</a:t>
                      </a:r>
                      <a:endParaRPr lang="en-US" b="0" dirty="0">
                        <a:latin typeface="Calibri" panose="020F0502020204030204" pitchFamily="34" charset="0"/>
                        <a:cs typeface="Calibri" panose="020F0502020204030204" pitchFamily="34" charset="0"/>
                      </a:endParaRPr>
                    </a:p>
                  </a:txBody>
                  <a:tcPr/>
                </a:tc>
                <a:tc vMerge="1">
                  <a:txBody>
                    <a:bodyPr/>
                    <a:lstStyle/>
                    <a:p>
                      <a:pPr algn="ctr"/>
                      <a:endParaRPr lang="en-US" b="0" dirty="0">
                        <a:latin typeface="Calibri" panose="020F0502020204030204" pitchFamily="34" charset="0"/>
                        <a:cs typeface="Calibri" panose="020F0502020204030204" pitchFamily="34" charset="0"/>
                      </a:endParaRPr>
                    </a:p>
                  </a:txBody>
                  <a:tcPr/>
                </a:tc>
                <a:tc vMerge="1">
                  <a:txBody>
                    <a:bodyPr/>
                    <a:lstStyle/>
                    <a:p>
                      <a:pPr algn="ct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Random</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40.2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17.5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txBody>
                  <a:tcPr/>
                </a:tc>
              </a:tr>
              <a:tr h="370840">
                <a:tc>
                  <a:txBody>
                    <a:bodyPr/>
                    <a:lstStyle/>
                    <a:p>
                      <a:r>
                        <a:rPr lang="en-US" dirty="0" err="1" smtClean="0">
                          <a:latin typeface="Calibri" panose="020F0502020204030204" pitchFamily="34" charset="0"/>
                          <a:cs typeface="Calibri" panose="020F0502020204030204" pitchFamily="34" charset="0"/>
                        </a:rPr>
                        <a:t>vsLSTM</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37.6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19.5</a:t>
                      </a:r>
                      <a:endParaRPr lang="en-US"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1 Rand</a:t>
                      </a:r>
                      <a:endParaRPr lang="en-US" dirty="0">
                        <a:latin typeface="Calibri" panose="020F0502020204030204" pitchFamily="34" charset="0"/>
                        <a:cs typeface="Calibri" panose="020F0502020204030204" pitchFamily="34" charset="0"/>
                      </a:endParaRPr>
                    </a:p>
                  </a:txBody>
                  <a:tcPr/>
                </a:tc>
              </a:tr>
              <a:tr h="370840">
                <a:tc>
                  <a:txBody>
                    <a:bodyPr/>
                    <a:lstStyle/>
                    <a:p>
                      <a:r>
                        <a:rPr lang="en-US" b="0" dirty="0" err="1" smtClean="0">
                          <a:latin typeface="Calibri" panose="020F0502020204030204" pitchFamily="34" charset="0"/>
                          <a:cs typeface="Calibri" panose="020F0502020204030204" pitchFamily="34" charset="0"/>
                        </a:rPr>
                        <a:t>dppLSTM</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38.6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21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54.7</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baseline="0" dirty="0" smtClean="0">
                          <a:latin typeface="Calibri" panose="020F0502020204030204" pitchFamily="34" charset="0"/>
                          <a:cs typeface="Calibri" panose="020F0502020204030204" pitchFamily="34" charset="0"/>
                        </a:rPr>
                        <a:t>1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err="1" smtClean="0">
                          <a:latin typeface="Calibri" panose="020F0502020204030204" pitchFamily="34" charset="0"/>
                          <a:cs typeface="Calibri" panose="020F0502020204030204" pitchFamily="34" charset="0"/>
                        </a:rPr>
                        <a:t>ActionRanking</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40.1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20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56.3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17</a:t>
                      </a:r>
                      <a:endParaRPr lang="en-US" b="0" dirty="0">
                        <a:latin typeface="Calibri" panose="020F0502020204030204" pitchFamily="34" charset="0"/>
                        <a:cs typeface="Calibri" panose="020F0502020204030204" pitchFamily="34" charset="0"/>
                      </a:endParaRPr>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baseline="0" dirty="0" smtClean="0">
                          <a:latin typeface="Calibri" panose="020F0502020204030204" pitchFamily="34" charset="0"/>
                          <a:cs typeface="Calibri" panose="020F0502020204030204" pitchFamily="34" charset="0"/>
                        </a:rPr>
                        <a:t>1 Rand</a:t>
                      </a:r>
                      <a:endParaRPr lang="en-US" dirty="0" smtClean="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a:t>
                      </a:r>
                      <a:r>
                        <a:rPr lang="en-US" dirty="0" err="1" smtClean="0">
                          <a:latin typeface="Calibri" panose="020F0502020204030204" pitchFamily="34" charset="0"/>
                          <a:cs typeface="Calibri" panose="020F0502020204030204" pitchFamily="34" charset="0"/>
                        </a:rPr>
                        <a:t>vsLSTM+Att</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43.2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16</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1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a:t>
                      </a:r>
                      <a:r>
                        <a:rPr lang="en-US" dirty="0" err="1" smtClean="0">
                          <a:latin typeface="Calibri" panose="020F0502020204030204" pitchFamily="34" charset="0"/>
                          <a:cs typeface="Calibri" panose="020F0502020204030204" pitchFamily="34" charset="0"/>
                        </a:rPr>
                        <a:t>dppLSTM+Att</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43.8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15</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1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H-RNN</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42.1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17</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57.9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14.5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*A-AVS</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43.9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59.4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11</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5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*SF-CVS</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46.0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58.0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SUM-FCN</a:t>
                      </a:r>
                    </a:p>
                  </a:txBody>
                  <a:tcPr/>
                </a:tc>
                <a:tc>
                  <a:txBody>
                    <a:bodyPr/>
                    <a:lstStyle/>
                    <a:p>
                      <a:pPr algn="ctr"/>
                      <a:r>
                        <a:rPr lang="en-US" b="0" dirty="0" smtClean="0">
                          <a:latin typeface="Calibri" panose="020F0502020204030204" pitchFamily="34" charset="0"/>
                          <a:cs typeface="Calibri" panose="020F0502020204030204" pitchFamily="34" charset="0"/>
                        </a:rPr>
                        <a:t>47.5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7</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56.8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10</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M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HSA-RNN</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44.1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59.8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7</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870514225"/>
              </p:ext>
            </p:extLst>
          </p:nvPr>
        </p:nvGraphicFramePr>
        <p:xfrm>
          <a:off x="6136640" y="1764000"/>
          <a:ext cx="5974080" cy="4820920"/>
        </p:xfrm>
        <a:graphic>
          <a:graphicData uri="http://schemas.openxmlformats.org/drawingml/2006/table">
            <a:tbl>
              <a:tblPr firstRow="1" bandRow="1">
                <a:tableStyleId>{5C22544A-7EE6-4342-B048-85BDC9FD1C3A}</a:tableStyleId>
              </a:tblPr>
              <a:tblGrid>
                <a:gridCol w="1663015"/>
                <a:gridCol w="667354"/>
                <a:gridCol w="685892"/>
                <a:gridCol w="639547"/>
                <a:gridCol w="698251"/>
                <a:gridCol w="698251"/>
                <a:gridCol w="921770"/>
              </a:tblGrid>
              <a:tr h="370840">
                <a:tc rowSpan="2">
                  <a:txBody>
                    <a:bodyPr/>
                    <a:lstStyle/>
                    <a:p>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err="1" smtClean="0">
                          <a:latin typeface="Calibri" panose="020F0502020204030204" pitchFamily="34" charset="0"/>
                          <a:cs typeface="Calibri" panose="020F0502020204030204" pitchFamily="34" charset="0"/>
                        </a:rPr>
                        <a:t>SumMe</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p>
                  </a:txBody>
                  <a:tcPr/>
                </a:tc>
                <a:tc gridSpan="2">
                  <a:txBody>
                    <a:bodyPr/>
                    <a:lstStyle/>
                    <a:p>
                      <a:pPr algn="ctr"/>
                      <a:r>
                        <a:rPr lang="en-US" dirty="0" err="1" smtClean="0">
                          <a:latin typeface="Calibri" panose="020F0502020204030204" pitchFamily="34" charset="0"/>
                          <a:cs typeface="Calibri" panose="020F0502020204030204" pitchFamily="34" charset="0"/>
                        </a:rPr>
                        <a:t>TVSum</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p>
                  </a:txBody>
                  <a:tcPr/>
                </a:tc>
                <a:tc rowSpan="2">
                  <a:txBody>
                    <a:bodyPr/>
                    <a:lstStyle/>
                    <a:p>
                      <a:pPr algn="ctr"/>
                      <a:r>
                        <a:rPr lang="en-US" dirty="0" err="1" smtClean="0">
                          <a:latin typeface="Calibri" panose="020F0502020204030204" pitchFamily="34" charset="0"/>
                          <a:cs typeface="Calibri" panose="020F0502020204030204" pitchFamily="34" charset="0"/>
                        </a:rPr>
                        <a:t>Avg</a:t>
                      </a:r>
                      <a:r>
                        <a:rPr lang="en-US" baseline="0" dirty="0" smtClean="0">
                          <a:latin typeface="Calibri" panose="020F0502020204030204" pitchFamily="34" charset="0"/>
                          <a:cs typeface="Calibri" panose="020F0502020204030204" pitchFamily="34" charset="0"/>
                        </a:rPr>
                        <a:t> Rank</a:t>
                      </a:r>
                      <a:endParaRPr lang="en-US" dirty="0">
                        <a:latin typeface="Calibri" panose="020F0502020204030204" pitchFamily="34" charset="0"/>
                        <a:cs typeface="Calibri" panose="020F0502020204030204" pitchFamily="34" charset="0"/>
                      </a:endParaRPr>
                    </a:p>
                  </a:txBody>
                  <a:tcPr/>
                </a:tc>
                <a:tc rowSpan="2">
                  <a:txBody>
                    <a:bodyPr/>
                    <a:lstStyle/>
                    <a:p>
                      <a:pPr algn="ctr"/>
                      <a:r>
                        <a:rPr lang="en-US" dirty="0" smtClean="0">
                          <a:latin typeface="Calibri" panose="020F0502020204030204" pitchFamily="34" charset="0"/>
                          <a:cs typeface="Calibri" panose="020F0502020204030204" pitchFamily="34" charset="0"/>
                        </a:rPr>
                        <a:t>Data splits</a:t>
                      </a:r>
                      <a:endParaRPr lang="en-US" dirty="0">
                        <a:latin typeface="Calibri" panose="020F0502020204030204" pitchFamily="34" charset="0"/>
                        <a:cs typeface="Calibri" panose="020F0502020204030204" pitchFamily="34" charset="0"/>
                      </a:endParaRPr>
                    </a:p>
                  </a:txBody>
                  <a:tcPr/>
                </a:tc>
              </a:tr>
              <a:tr h="370840">
                <a:tc vMerge="1">
                  <a:txBody>
                    <a:bodyPr/>
                    <a:lstStyle/>
                    <a:p>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F1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Rank</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F1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Rank</a:t>
                      </a:r>
                      <a:endParaRPr lang="en-US" b="0" dirty="0">
                        <a:latin typeface="Calibri" panose="020F0502020204030204" pitchFamily="34" charset="0"/>
                        <a:cs typeface="Calibri" panose="020F0502020204030204" pitchFamily="34" charset="0"/>
                      </a:endParaRPr>
                    </a:p>
                  </a:txBody>
                  <a:tcPr/>
                </a:tc>
                <a:tc vMerge="1">
                  <a:txBody>
                    <a:bodyPr/>
                    <a:lstStyle/>
                    <a:p>
                      <a:pPr algn="ctr"/>
                      <a:endParaRPr lang="en-US" b="0" dirty="0">
                        <a:latin typeface="Calibri" panose="020F0502020204030204" pitchFamily="34" charset="0"/>
                        <a:cs typeface="Calibri" panose="020F0502020204030204" pitchFamily="34" charset="0"/>
                      </a:endParaRPr>
                    </a:p>
                  </a:txBody>
                  <a:tcPr/>
                </a:tc>
                <a:tc vMerge="1">
                  <a:txBody>
                    <a:bodyPr/>
                    <a:lstStyle/>
                    <a:p>
                      <a:pPr algn="ct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err="1" smtClean="0">
                          <a:latin typeface="Calibri" panose="020F0502020204030204" pitchFamily="34" charset="0"/>
                          <a:cs typeface="Calibri" panose="020F0502020204030204" pitchFamily="34" charset="0"/>
                        </a:rPr>
                        <a:t>CRSum</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47.3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9.5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a:t>
                      </a:r>
                      <a:r>
                        <a:rPr lang="en-US" baseline="0" dirty="0" smtClean="0">
                          <a:latin typeface="Calibri" panose="020F0502020204030204" pitchFamily="34" charset="0"/>
                          <a:cs typeface="Calibri" panose="020F0502020204030204" pitchFamily="34" charset="0"/>
                        </a:rPr>
                        <a:t> FCV</a:t>
                      </a:r>
                      <a:endParaRPr lang="en-US"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MAVS</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40.3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18</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66.8</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9.5</a:t>
                      </a:r>
                      <a:endParaRPr lang="en-US"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5 FCV</a:t>
                      </a:r>
                      <a:endParaRPr lang="en-US" dirty="0">
                        <a:latin typeface="Calibri" panose="020F0502020204030204" pitchFamily="34" charset="0"/>
                        <a:cs typeface="Calibri" panose="020F0502020204030204" pitchFamily="34" charset="0"/>
                      </a:endParaRPr>
                    </a:p>
                  </a:txBody>
                  <a:tcPr/>
                </a:tc>
              </a:tr>
              <a:tr h="370840">
                <a:tc>
                  <a:txBody>
                    <a:bodyPr/>
                    <a:lstStyle/>
                    <a:p>
                      <a:r>
                        <a:rPr lang="en-US" b="0" dirty="0" smtClean="0">
                          <a:latin typeface="Calibri" panose="020F0502020204030204" pitchFamily="34" charset="0"/>
                          <a:cs typeface="Calibri" panose="020F0502020204030204" pitchFamily="34" charset="0"/>
                        </a:rPr>
                        <a:t>TTH-RNN</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44.3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60.2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*M-AVS</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44.4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7.5</a:t>
                      </a:r>
                      <a:endParaRPr lang="en-US" b="0" dirty="0">
                        <a:latin typeface="Calibri" panose="020F0502020204030204" pitchFamily="34" charset="0"/>
                        <a:cs typeface="Calibri" panose="020F0502020204030204" pitchFamily="34" charset="0"/>
                      </a:endParaRPr>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baseline="0" dirty="0" smtClean="0">
                          <a:latin typeface="Calibri" panose="020F0502020204030204" pitchFamily="34" charset="0"/>
                          <a:cs typeface="Calibri" panose="020F0502020204030204" pitchFamily="34" charset="0"/>
                        </a:rPr>
                        <a:t>5 Rand</a:t>
                      </a:r>
                      <a:endParaRPr lang="en-US" dirty="0" smtClean="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SUM-</a:t>
                      </a:r>
                      <a:r>
                        <a:rPr lang="en-US" dirty="0" err="1" smtClean="0">
                          <a:latin typeface="Calibri" panose="020F0502020204030204" pitchFamily="34" charset="0"/>
                          <a:cs typeface="Calibri" panose="020F0502020204030204" pitchFamily="34" charset="0"/>
                        </a:rPr>
                        <a:t>DeepLab</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48.8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58.4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7.5</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M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*DASP</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45.5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63.6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6.5</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5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*SUM-GDA</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52.8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58.9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r>
                        <a:rPr lang="en-US" b="0" baseline="0" dirty="0" smtClean="0">
                          <a:latin typeface="Calibri" panose="020F0502020204030204" pitchFamily="34" charset="0"/>
                          <a:cs typeface="Calibri" panose="020F0502020204030204" pitchFamily="34" charset="0"/>
                        </a:rPr>
                        <a:t> FCV</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SMLD</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47.6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r>
                        <a:rPr lang="en-US" b="0" baseline="0" dirty="0" smtClean="0">
                          <a:latin typeface="Calibri" panose="020F0502020204030204" pitchFamily="34" charset="0"/>
                          <a:cs typeface="Calibri" panose="020F0502020204030204" pitchFamily="34" charset="0"/>
                        </a:rPr>
                        <a:t> FCV</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*H-MAN</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51.8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60.4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r>
                        <a:rPr lang="en-US" b="0" baseline="0" dirty="0" smtClean="0">
                          <a:latin typeface="Calibri" panose="020F0502020204030204" pitchFamily="34" charset="0"/>
                          <a:cs typeface="Calibri" panose="020F0502020204030204" pitchFamily="34" charset="0"/>
                        </a:rPr>
                        <a:t> FCV</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SMN</a:t>
                      </a:r>
                    </a:p>
                  </a:txBody>
                  <a:tcPr/>
                </a:tc>
                <a:tc>
                  <a:txBody>
                    <a:bodyPr/>
                    <a:lstStyle/>
                    <a:p>
                      <a:pPr algn="ctr"/>
                      <a:r>
                        <a:rPr lang="en-US" b="1" dirty="0" smtClean="0">
                          <a:latin typeface="Calibri" panose="020F0502020204030204" pitchFamily="34" charset="0"/>
                          <a:cs typeface="Calibri" panose="020F0502020204030204" pitchFamily="34" charset="0"/>
                        </a:rPr>
                        <a:t>58.3</a:t>
                      </a:r>
                      <a:endParaRPr lang="en-US" b="1"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64.5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2</a:t>
                      </a:r>
                      <a:endParaRPr lang="en-US" b="0"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1.5</a:t>
                      </a:r>
                      <a:endParaRPr lang="en-US" b="1"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1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PGL-SUM</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55.6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r>
                        <a:rPr lang="en-US" b="0" baseline="0" dirty="0" smtClean="0">
                          <a:latin typeface="Calibri" panose="020F0502020204030204" pitchFamily="34" charset="0"/>
                          <a:cs typeface="Calibri" panose="020F0502020204030204" pitchFamily="34" charset="0"/>
                        </a:rPr>
                        <a:t> Rand</a:t>
                      </a:r>
                      <a:endParaRPr lang="en-US" b="0" dirty="0">
                        <a:latin typeface="Calibri" panose="020F0502020204030204" pitchFamily="34" charset="0"/>
                        <a:cs typeface="Calibri" panose="020F0502020204030204" pitchFamily="34" charset="0"/>
                      </a:endParaRPr>
                    </a:p>
                  </a:txBody>
                  <a:tcPr/>
                </a:tc>
              </a:tr>
            </a:tbl>
          </a:graphicData>
        </a:graphic>
      </p:graphicFrame>
      <p:sp>
        <p:nvSpPr>
          <p:cNvPr id="22" name="Rounded Rectangle 21"/>
          <p:cNvSpPr/>
          <p:nvPr/>
        </p:nvSpPr>
        <p:spPr>
          <a:xfrm>
            <a:off x="6139750" y="6203960"/>
            <a:ext cx="5957000" cy="373916"/>
          </a:xfrm>
          <a:prstGeom prst="roundRect">
            <a:avLst>
              <a:gd name="adj" fmla="val 0"/>
            </a:avLst>
          </a:prstGeom>
          <a:no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18</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Tree>
    <p:extLst>
      <p:ext uri="{BB962C8B-B14F-4D97-AF65-F5344CB8AC3E}">
        <p14:creationId xmlns:p14="http://schemas.microsoft.com/office/powerpoint/2010/main" val="1415481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smtClean="0"/>
              <a:t>Experiments</a:t>
            </a:r>
            <a:endParaRPr lang="de-DE" dirty="0"/>
          </a:p>
        </p:txBody>
      </p:sp>
      <p:sp>
        <p:nvSpPr>
          <p:cNvPr id="4" name="Foliennummernplatzhalter 3"/>
          <p:cNvSpPr>
            <a:spLocks noGrp="1"/>
          </p:cNvSpPr>
          <p:nvPr>
            <p:ph type="sldNum" sz="quarter" idx="4"/>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12</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
        <p:nvSpPr>
          <p:cNvPr id="6" name="Textplatzhalter 2"/>
          <p:cNvSpPr>
            <a:spLocks noGrp="1"/>
          </p:cNvSpPr>
          <p:nvPr>
            <p:ph type="body" sz="quarter" idx="11"/>
          </p:nvPr>
        </p:nvSpPr>
        <p:spPr>
          <a:xfrm>
            <a:off x="323850" y="1272398"/>
            <a:ext cx="11658600" cy="4836302"/>
          </a:xfrm>
        </p:spPr>
        <p:txBody>
          <a:bodyPr/>
          <a:lstStyle/>
          <a:p>
            <a:pPr marL="0" indent="0">
              <a:lnSpc>
                <a:spcPct val="100000"/>
              </a:lnSpc>
              <a:buNone/>
            </a:pPr>
            <a:r>
              <a:rPr lang="en-US" b="1" dirty="0"/>
              <a:t>Performance </a:t>
            </a:r>
            <a:r>
              <a:rPr lang="en-US" b="1" dirty="0" smtClean="0"/>
              <a:t>comparisons with </a:t>
            </a:r>
            <a:r>
              <a:rPr lang="en-US" b="1" dirty="0" err="1" smtClean="0"/>
              <a:t>SoA</a:t>
            </a:r>
            <a:r>
              <a:rPr lang="en-US" b="1" dirty="0" smtClean="0"/>
              <a:t> supervised methods</a:t>
            </a:r>
          </a:p>
        </p:txBody>
      </p:sp>
      <p:graphicFrame>
        <p:nvGraphicFramePr>
          <p:cNvPr id="3" name="Table 2"/>
          <p:cNvGraphicFramePr>
            <a:graphicFrameLocks noGrp="1"/>
          </p:cNvGraphicFramePr>
          <p:nvPr>
            <p:extLst>
              <p:ext uri="{D42A27DB-BD31-4B8C-83A1-F6EECF244321}">
                <p14:modId xmlns:p14="http://schemas.microsoft.com/office/powerpoint/2010/main" val="1364812420"/>
              </p:ext>
            </p:extLst>
          </p:nvPr>
        </p:nvGraphicFramePr>
        <p:xfrm>
          <a:off x="81280" y="1764000"/>
          <a:ext cx="5974080" cy="4820920"/>
        </p:xfrm>
        <a:graphic>
          <a:graphicData uri="http://schemas.openxmlformats.org/drawingml/2006/table">
            <a:tbl>
              <a:tblPr firstRow="1" bandRow="1">
                <a:tableStyleId>{5C22544A-7EE6-4342-B048-85BDC9FD1C3A}</a:tableStyleId>
              </a:tblPr>
              <a:tblGrid>
                <a:gridCol w="1663015"/>
                <a:gridCol w="667354"/>
                <a:gridCol w="685892"/>
                <a:gridCol w="639547"/>
                <a:gridCol w="698251"/>
                <a:gridCol w="698251"/>
                <a:gridCol w="921770"/>
              </a:tblGrid>
              <a:tr h="370840">
                <a:tc rowSpan="2">
                  <a:txBody>
                    <a:bodyPr/>
                    <a:lstStyle/>
                    <a:p>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err="1" smtClean="0">
                          <a:latin typeface="Calibri" panose="020F0502020204030204" pitchFamily="34" charset="0"/>
                          <a:cs typeface="Calibri" panose="020F0502020204030204" pitchFamily="34" charset="0"/>
                        </a:rPr>
                        <a:t>SumMe</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p>
                  </a:txBody>
                  <a:tcPr/>
                </a:tc>
                <a:tc gridSpan="2">
                  <a:txBody>
                    <a:bodyPr/>
                    <a:lstStyle/>
                    <a:p>
                      <a:pPr algn="ctr"/>
                      <a:r>
                        <a:rPr lang="en-US" dirty="0" err="1" smtClean="0">
                          <a:latin typeface="Calibri" panose="020F0502020204030204" pitchFamily="34" charset="0"/>
                          <a:cs typeface="Calibri" panose="020F0502020204030204" pitchFamily="34" charset="0"/>
                        </a:rPr>
                        <a:t>TVSum</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p>
                  </a:txBody>
                  <a:tcPr/>
                </a:tc>
                <a:tc rowSpan="2">
                  <a:txBody>
                    <a:bodyPr/>
                    <a:lstStyle/>
                    <a:p>
                      <a:pPr algn="ctr"/>
                      <a:r>
                        <a:rPr lang="en-US" dirty="0" err="1" smtClean="0">
                          <a:latin typeface="Calibri" panose="020F0502020204030204" pitchFamily="34" charset="0"/>
                          <a:cs typeface="Calibri" panose="020F0502020204030204" pitchFamily="34" charset="0"/>
                        </a:rPr>
                        <a:t>Avg</a:t>
                      </a:r>
                      <a:r>
                        <a:rPr lang="en-US" baseline="0" dirty="0" smtClean="0">
                          <a:latin typeface="Calibri" panose="020F0502020204030204" pitchFamily="34" charset="0"/>
                          <a:cs typeface="Calibri" panose="020F0502020204030204" pitchFamily="34" charset="0"/>
                        </a:rPr>
                        <a:t> Rank</a:t>
                      </a:r>
                      <a:endParaRPr lang="en-US" dirty="0">
                        <a:latin typeface="Calibri" panose="020F0502020204030204" pitchFamily="34" charset="0"/>
                        <a:cs typeface="Calibri" panose="020F0502020204030204" pitchFamily="34" charset="0"/>
                      </a:endParaRPr>
                    </a:p>
                  </a:txBody>
                  <a:tcPr/>
                </a:tc>
                <a:tc rowSpan="2">
                  <a:txBody>
                    <a:bodyPr/>
                    <a:lstStyle/>
                    <a:p>
                      <a:pPr algn="ctr"/>
                      <a:r>
                        <a:rPr lang="en-US" dirty="0" smtClean="0">
                          <a:latin typeface="Calibri" panose="020F0502020204030204" pitchFamily="34" charset="0"/>
                          <a:cs typeface="Calibri" panose="020F0502020204030204" pitchFamily="34" charset="0"/>
                        </a:rPr>
                        <a:t>Data splits</a:t>
                      </a:r>
                      <a:endParaRPr lang="en-US" dirty="0">
                        <a:latin typeface="Calibri" panose="020F0502020204030204" pitchFamily="34" charset="0"/>
                        <a:cs typeface="Calibri" panose="020F0502020204030204" pitchFamily="34" charset="0"/>
                      </a:endParaRPr>
                    </a:p>
                  </a:txBody>
                  <a:tcPr/>
                </a:tc>
              </a:tr>
              <a:tr h="370840">
                <a:tc vMerge="1">
                  <a:txBody>
                    <a:bodyPr/>
                    <a:lstStyle/>
                    <a:p>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F1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Rank</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F1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Rank</a:t>
                      </a:r>
                      <a:endParaRPr lang="en-US" b="0" dirty="0">
                        <a:latin typeface="Calibri" panose="020F0502020204030204" pitchFamily="34" charset="0"/>
                        <a:cs typeface="Calibri" panose="020F0502020204030204" pitchFamily="34" charset="0"/>
                      </a:endParaRPr>
                    </a:p>
                  </a:txBody>
                  <a:tcPr/>
                </a:tc>
                <a:tc vMerge="1">
                  <a:txBody>
                    <a:bodyPr/>
                    <a:lstStyle/>
                    <a:p>
                      <a:pPr algn="ctr"/>
                      <a:endParaRPr lang="en-US" b="0" dirty="0">
                        <a:latin typeface="Calibri" panose="020F0502020204030204" pitchFamily="34" charset="0"/>
                        <a:cs typeface="Calibri" panose="020F0502020204030204" pitchFamily="34" charset="0"/>
                      </a:endParaRPr>
                    </a:p>
                  </a:txBody>
                  <a:tcPr/>
                </a:tc>
                <a:tc vMerge="1">
                  <a:txBody>
                    <a:bodyPr/>
                    <a:lstStyle/>
                    <a:p>
                      <a:pPr algn="ct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Random</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40.2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17.5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txBody>
                  <a:tcPr/>
                </a:tc>
              </a:tr>
              <a:tr h="370840">
                <a:tc>
                  <a:txBody>
                    <a:bodyPr/>
                    <a:lstStyle/>
                    <a:p>
                      <a:r>
                        <a:rPr lang="en-US" dirty="0" err="1" smtClean="0">
                          <a:latin typeface="Calibri" panose="020F0502020204030204" pitchFamily="34" charset="0"/>
                          <a:cs typeface="Calibri" panose="020F0502020204030204" pitchFamily="34" charset="0"/>
                        </a:rPr>
                        <a:t>vsLSTM</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37.6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19.5</a:t>
                      </a:r>
                      <a:endParaRPr lang="en-US"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1 Rand</a:t>
                      </a:r>
                      <a:endParaRPr lang="en-US" dirty="0">
                        <a:latin typeface="Calibri" panose="020F0502020204030204" pitchFamily="34" charset="0"/>
                        <a:cs typeface="Calibri" panose="020F0502020204030204" pitchFamily="34" charset="0"/>
                      </a:endParaRPr>
                    </a:p>
                  </a:txBody>
                  <a:tcPr/>
                </a:tc>
              </a:tr>
              <a:tr h="370840">
                <a:tc>
                  <a:txBody>
                    <a:bodyPr/>
                    <a:lstStyle/>
                    <a:p>
                      <a:r>
                        <a:rPr lang="en-US" b="0" dirty="0" err="1" smtClean="0">
                          <a:latin typeface="Calibri" panose="020F0502020204030204" pitchFamily="34" charset="0"/>
                          <a:cs typeface="Calibri" panose="020F0502020204030204" pitchFamily="34" charset="0"/>
                        </a:rPr>
                        <a:t>dppLSTM</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38.6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21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54.7</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baseline="0" dirty="0" smtClean="0">
                          <a:latin typeface="Calibri" panose="020F0502020204030204" pitchFamily="34" charset="0"/>
                          <a:cs typeface="Calibri" panose="020F0502020204030204" pitchFamily="34" charset="0"/>
                        </a:rPr>
                        <a:t>1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err="1" smtClean="0">
                          <a:latin typeface="Calibri" panose="020F0502020204030204" pitchFamily="34" charset="0"/>
                          <a:cs typeface="Calibri" panose="020F0502020204030204" pitchFamily="34" charset="0"/>
                        </a:rPr>
                        <a:t>ActionRanking</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40.1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20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56.3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17</a:t>
                      </a:r>
                      <a:endParaRPr lang="en-US" b="0" dirty="0">
                        <a:latin typeface="Calibri" panose="020F0502020204030204" pitchFamily="34" charset="0"/>
                        <a:cs typeface="Calibri" panose="020F0502020204030204" pitchFamily="34" charset="0"/>
                      </a:endParaRPr>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baseline="0" dirty="0" smtClean="0">
                          <a:latin typeface="Calibri" panose="020F0502020204030204" pitchFamily="34" charset="0"/>
                          <a:cs typeface="Calibri" panose="020F0502020204030204" pitchFamily="34" charset="0"/>
                        </a:rPr>
                        <a:t>1 Rand</a:t>
                      </a:r>
                      <a:endParaRPr lang="en-US" dirty="0" smtClean="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a:t>
                      </a:r>
                      <a:r>
                        <a:rPr lang="en-US" dirty="0" err="1" smtClean="0">
                          <a:latin typeface="Calibri" panose="020F0502020204030204" pitchFamily="34" charset="0"/>
                          <a:cs typeface="Calibri" panose="020F0502020204030204" pitchFamily="34" charset="0"/>
                        </a:rPr>
                        <a:t>vsLSTM+Att</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43.2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16</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1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a:t>
                      </a:r>
                      <a:r>
                        <a:rPr lang="en-US" dirty="0" err="1" smtClean="0">
                          <a:latin typeface="Calibri" panose="020F0502020204030204" pitchFamily="34" charset="0"/>
                          <a:cs typeface="Calibri" panose="020F0502020204030204" pitchFamily="34" charset="0"/>
                        </a:rPr>
                        <a:t>dppLSTM+Att</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43.8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15</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1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H-RNN</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42.1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17</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57.9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14.5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*A-AVS</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43.9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59.4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11</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5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*SF-CVS</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46.0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58.0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SUM-FCN</a:t>
                      </a:r>
                    </a:p>
                  </a:txBody>
                  <a:tcPr/>
                </a:tc>
                <a:tc>
                  <a:txBody>
                    <a:bodyPr/>
                    <a:lstStyle/>
                    <a:p>
                      <a:pPr algn="ctr"/>
                      <a:r>
                        <a:rPr lang="en-US" b="0" dirty="0" smtClean="0">
                          <a:latin typeface="Calibri" panose="020F0502020204030204" pitchFamily="34" charset="0"/>
                          <a:cs typeface="Calibri" panose="020F0502020204030204" pitchFamily="34" charset="0"/>
                        </a:rPr>
                        <a:t>47.5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7</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56.8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10</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M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HSA-RNN</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44.1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59.8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7</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76625972"/>
              </p:ext>
            </p:extLst>
          </p:nvPr>
        </p:nvGraphicFramePr>
        <p:xfrm>
          <a:off x="6136640" y="1764000"/>
          <a:ext cx="5974080" cy="4820920"/>
        </p:xfrm>
        <a:graphic>
          <a:graphicData uri="http://schemas.openxmlformats.org/drawingml/2006/table">
            <a:tbl>
              <a:tblPr firstRow="1" bandRow="1">
                <a:tableStyleId>{5C22544A-7EE6-4342-B048-85BDC9FD1C3A}</a:tableStyleId>
              </a:tblPr>
              <a:tblGrid>
                <a:gridCol w="1663015"/>
                <a:gridCol w="667354"/>
                <a:gridCol w="685892"/>
                <a:gridCol w="639547"/>
                <a:gridCol w="698251"/>
                <a:gridCol w="698251"/>
                <a:gridCol w="921770"/>
              </a:tblGrid>
              <a:tr h="370840">
                <a:tc rowSpan="2">
                  <a:txBody>
                    <a:bodyPr/>
                    <a:lstStyle/>
                    <a:p>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err="1" smtClean="0">
                          <a:latin typeface="Calibri" panose="020F0502020204030204" pitchFamily="34" charset="0"/>
                          <a:cs typeface="Calibri" panose="020F0502020204030204" pitchFamily="34" charset="0"/>
                        </a:rPr>
                        <a:t>SumMe</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p>
                  </a:txBody>
                  <a:tcPr/>
                </a:tc>
                <a:tc gridSpan="2">
                  <a:txBody>
                    <a:bodyPr/>
                    <a:lstStyle/>
                    <a:p>
                      <a:pPr algn="ctr"/>
                      <a:r>
                        <a:rPr lang="en-US" dirty="0" err="1" smtClean="0">
                          <a:latin typeface="Calibri" panose="020F0502020204030204" pitchFamily="34" charset="0"/>
                          <a:cs typeface="Calibri" panose="020F0502020204030204" pitchFamily="34" charset="0"/>
                        </a:rPr>
                        <a:t>TVSum</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p>
                  </a:txBody>
                  <a:tcPr/>
                </a:tc>
                <a:tc rowSpan="2">
                  <a:txBody>
                    <a:bodyPr/>
                    <a:lstStyle/>
                    <a:p>
                      <a:pPr algn="ctr"/>
                      <a:r>
                        <a:rPr lang="en-US" dirty="0" err="1" smtClean="0">
                          <a:latin typeface="Calibri" panose="020F0502020204030204" pitchFamily="34" charset="0"/>
                          <a:cs typeface="Calibri" panose="020F0502020204030204" pitchFamily="34" charset="0"/>
                        </a:rPr>
                        <a:t>Avg</a:t>
                      </a:r>
                      <a:r>
                        <a:rPr lang="en-US" baseline="0" dirty="0" smtClean="0">
                          <a:latin typeface="Calibri" panose="020F0502020204030204" pitchFamily="34" charset="0"/>
                          <a:cs typeface="Calibri" panose="020F0502020204030204" pitchFamily="34" charset="0"/>
                        </a:rPr>
                        <a:t> Rank</a:t>
                      </a:r>
                      <a:endParaRPr lang="en-US" dirty="0">
                        <a:latin typeface="Calibri" panose="020F0502020204030204" pitchFamily="34" charset="0"/>
                        <a:cs typeface="Calibri" panose="020F0502020204030204" pitchFamily="34" charset="0"/>
                      </a:endParaRPr>
                    </a:p>
                  </a:txBody>
                  <a:tcPr/>
                </a:tc>
                <a:tc rowSpan="2">
                  <a:txBody>
                    <a:bodyPr/>
                    <a:lstStyle/>
                    <a:p>
                      <a:pPr algn="ctr"/>
                      <a:r>
                        <a:rPr lang="en-US" dirty="0" smtClean="0">
                          <a:latin typeface="Calibri" panose="020F0502020204030204" pitchFamily="34" charset="0"/>
                          <a:cs typeface="Calibri" panose="020F0502020204030204" pitchFamily="34" charset="0"/>
                        </a:rPr>
                        <a:t>Data splits</a:t>
                      </a:r>
                      <a:endParaRPr lang="en-US" dirty="0">
                        <a:latin typeface="Calibri" panose="020F0502020204030204" pitchFamily="34" charset="0"/>
                        <a:cs typeface="Calibri" panose="020F0502020204030204" pitchFamily="34" charset="0"/>
                      </a:endParaRPr>
                    </a:p>
                  </a:txBody>
                  <a:tcPr/>
                </a:tc>
              </a:tr>
              <a:tr h="370840">
                <a:tc vMerge="1">
                  <a:txBody>
                    <a:bodyPr/>
                    <a:lstStyle/>
                    <a:p>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F1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Rank</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F1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Rank</a:t>
                      </a:r>
                      <a:endParaRPr lang="en-US" b="0" dirty="0">
                        <a:latin typeface="Calibri" panose="020F0502020204030204" pitchFamily="34" charset="0"/>
                        <a:cs typeface="Calibri" panose="020F0502020204030204" pitchFamily="34" charset="0"/>
                      </a:endParaRPr>
                    </a:p>
                  </a:txBody>
                  <a:tcPr/>
                </a:tc>
                <a:tc vMerge="1">
                  <a:txBody>
                    <a:bodyPr/>
                    <a:lstStyle/>
                    <a:p>
                      <a:pPr algn="ctr"/>
                      <a:endParaRPr lang="en-US" b="0" dirty="0">
                        <a:latin typeface="Calibri" panose="020F0502020204030204" pitchFamily="34" charset="0"/>
                        <a:cs typeface="Calibri" panose="020F0502020204030204" pitchFamily="34" charset="0"/>
                      </a:endParaRPr>
                    </a:p>
                  </a:txBody>
                  <a:tcPr/>
                </a:tc>
                <a:tc vMerge="1">
                  <a:txBody>
                    <a:bodyPr/>
                    <a:lstStyle/>
                    <a:p>
                      <a:pPr algn="ct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err="1" smtClean="0">
                          <a:latin typeface="Calibri" panose="020F0502020204030204" pitchFamily="34" charset="0"/>
                          <a:cs typeface="Calibri" panose="020F0502020204030204" pitchFamily="34" charset="0"/>
                        </a:rPr>
                        <a:t>CRSum</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47.3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9.5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a:t>
                      </a:r>
                      <a:r>
                        <a:rPr lang="en-US" baseline="0" dirty="0" smtClean="0">
                          <a:latin typeface="Calibri" panose="020F0502020204030204" pitchFamily="34" charset="0"/>
                          <a:cs typeface="Calibri" panose="020F0502020204030204" pitchFamily="34" charset="0"/>
                        </a:rPr>
                        <a:t> FCV</a:t>
                      </a:r>
                      <a:endParaRPr lang="en-US"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MAVS</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40.3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18</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66.8</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9.5</a:t>
                      </a:r>
                      <a:endParaRPr lang="en-US"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5 FCV</a:t>
                      </a:r>
                      <a:endParaRPr lang="en-US" dirty="0">
                        <a:latin typeface="Calibri" panose="020F0502020204030204" pitchFamily="34" charset="0"/>
                        <a:cs typeface="Calibri" panose="020F0502020204030204" pitchFamily="34" charset="0"/>
                      </a:endParaRPr>
                    </a:p>
                  </a:txBody>
                  <a:tcPr/>
                </a:tc>
              </a:tr>
              <a:tr h="370840">
                <a:tc>
                  <a:txBody>
                    <a:bodyPr/>
                    <a:lstStyle/>
                    <a:p>
                      <a:r>
                        <a:rPr lang="en-US" b="0" dirty="0" smtClean="0">
                          <a:latin typeface="Calibri" panose="020F0502020204030204" pitchFamily="34" charset="0"/>
                          <a:cs typeface="Calibri" panose="020F0502020204030204" pitchFamily="34" charset="0"/>
                        </a:rPr>
                        <a:t>TTH-RNN</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44.3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60.2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*M-AVS</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44.4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7.5</a:t>
                      </a:r>
                      <a:endParaRPr lang="en-US" b="0" dirty="0">
                        <a:latin typeface="Calibri" panose="020F0502020204030204" pitchFamily="34" charset="0"/>
                        <a:cs typeface="Calibri" panose="020F0502020204030204" pitchFamily="34" charset="0"/>
                      </a:endParaRPr>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baseline="0" dirty="0" smtClean="0">
                          <a:latin typeface="Calibri" panose="020F0502020204030204" pitchFamily="34" charset="0"/>
                          <a:cs typeface="Calibri" panose="020F0502020204030204" pitchFamily="34" charset="0"/>
                        </a:rPr>
                        <a:t>5 Rand</a:t>
                      </a:r>
                      <a:endParaRPr lang="en-US" dirty="0" smtClean="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SUM-</a:t>
                      </a:r>
                      <a:r>
                        <a:rPr lang="en-US" dirty="0" err="1" smtClean="0">
                          <a:latin typeface="Calibri" panose="020F0502020204030204" pitchFamily="34" charset="0"/>
                          <a:cs typeface="Calibri" panose="020F0502020204030204" pitchFamily="34" charset="0"/>
                        </a:rPr>
                        <a:t>DeepLab</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48.8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58.4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7.5</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M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*DASP</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45.5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63.6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6.5</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5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*SUM-GDA</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52.8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58.9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r>
                        <a:rPr lang="en-US" b="0" baseline="0" dirty="0" smtClean="0">
                          <a:latin typeface="Calibri" panose="020F0502020204030204" pitchFamily="34" charset="0"/>
                          <a:cs typeface="Calibri" panose="020F0502020204030204" pitchFamily="34" charset="0"/>
                        </a:rPr>
                        <a:t> FCV</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SMLD</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47.6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r>
                        <a:rPr lang="en-US" b="0" baseline="0" dirty="0" smtClean="0">
                          <a:latin typeface="Calibri" panose="020F0502020204030204" pitchFamily="34" charset="0"/>
                          <a:cs typeface="Calibri" panose="020F0502020204030204" pitchFamily="34" charset="0"/>
                        </a:rPr>
                        <a:t> FCV</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*H-MAN</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51.8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60.4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r>
                        <a:rPr lang="en-US" b="0" baseline="0" dirty="0" smtClean="0">
                          <a:latin typeface="Calibri" panose="020F0502020204030204" pitchFamily="34" charset="0"/>
                          <a:cs typeface="Calibri" panose="020F0502020204030204" pitchFamily="34" charset="0"/>
                        </a:rPr>
                        <a:t> FCV</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SMN</a:t>
                      </a:r>
                    </a:p>
                  </a:txBody>
                  <a:tcPr/>
                </a:tc>
                <a:tc>
                  <a:txBody>
                    <a:bodyPr/>
                    <a:lstStyle/>
                    <a:p>
                      <a:pPr algn="ctr"/>
                      <a:r>
                        <a:rPr lang="en-US" b="1" dirty="0" smtClean="0">
                          <a:latin typeface="Calibri" panose="020F0502020204030204" pitchFamily="34" charset="0"/>
                          <a:cs typeface="Calibri" panose="020F0502020204030204" pitchFamily="34" charset="0"/>
                        </a:rPr>
                        <a:t>58.3</a:t>
                      </a:r>
                      <a:endParaRPr lang="en-US" b="1"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64.5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2</a:t>
                      </a:r>
                      <a:endParaRPr lang="en-US" b="0"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1.5</a:t>
                      </a:r>
                      <a:endParaRPr lang="en-US" b="1"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1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PGL-SUM</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55.6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r>
                        <a:rPr lang="en-US" b="0" baseline="0" dirty="0" smtClean="0">
                          <a:latin typeface="Calibri" panose="020F0502020204030204" pitchFamily="34" charset="0"/>
                          <a:cs typeface="Calibri" panose="020F0502020204030204" pitchFamily="34" charset="0"/>
                        </a:rPr>
                        <a:t> Rand</a:t>
                      </a:r>
                      <a:endParaRPr lang="en-US" b="0" dirty="0">
                        <a:latin typeface="Calibri" panose="020F0502020204030204" pitchFamily="34" charset="0"/>
                        <a:cs typeface="Calibri" panose="020F0502020204030204" pitchFamily="34" charset="0"/>
                      </a:endParaRPr>
                    </a:p>
                  </a:txBody>
                  <a:tcPr/>
                </a:tc>
              </a:tr>
            </a:tbl>
          </a:graphicData>
        </a:graphic>
      </p:graphicFrame>
      <p:sp>
        <p:nvSpPr>
          <p:cNvPr id="8" name="Foliennummernplatzhalter 3"/>
          <p:cNvSpPr txBox="1">
            <a:spLocks/>
          </p:cNvSpPr>
          <p:nvPr/>
        </p:nvSpPr>
        <p:spPr>
          <a:xfrm>
            <a:off x="9340639" y="6552279"/>
            <a:ext cx="2743200" cy="365125"/>
          </a:xfrm>
          <a:prstGeom prst="rect">
            <a:avLst/>
          </a:prstGeom>
        </p:spPr>
        <p:txBody>
          <a:bodyPr vert="horz" lIns="91440" tIns="45720" rIns="91440" bIns="45720" rtlCol="0" anchor="ctr"/>
          <a:lstStyle>
            <a:defPPr>
              <a:defRPr lang="en-US"/>
            </a:defPPr>
            <a:lvl1pPr marL="0" algn="r" defTabSz="914286" rtl="0" eaLnBrk="1" latinLnBrk="0" hangingPunct="1">
              <a:defRPr sz="1200" kern="1200">
                <a:solidFill>
                  <a:schemeClr val="tx2"/>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defRPr/>
            </a:pPr>
            <a:r>
              <a:rPr lang="de-DE" dirty="0" smtClean="0">
                <a:solidFill>
                  <a:srgbClr val="144A8E"/>
                </a:solidFill>
                <a:latin typeface="Arial"/>
              </a:rPr>
              <a:t>18</a:t>
            </a:r>
            <a:endParaRPr lang="de-DE" dirty="0">
              <a:solidFill>
                <a:srgbClr val="144A8E"/>
              </a:solidFill>
              <a:latin typeface="Arial"/>
            </a:endParaRPr>
          </a:p>
        </p:txBody>
      </p:sp>
      <p:sp>
        <p:nvSpPr>
          <p:cNvPr id="12" name="Rounded Rectangle 11"/>
          <p:cNvSpPr/>
          <p:nvPr/>
        </p:nvSpPr>
        <p:spPr>
          <a:xfrm>
            <a:off x="6137712" y="5471163"/>
            <a:ext cx="5978088" cy="388255"/>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6137712" y="4723677"/>
            <a:ext cx="5978088" cy="388255"/>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137712" y="4335422"/>
            <a:ext cx="5978088" cy="388255"/>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141342" y="3616965"/>
            <a:ext cx="5978088" cy="388255"/>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87084" y="3959142"/>
            <a:ext cx="5978088" cy="388255"/>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87084" y="4347397"/>
            <a:ext cx="5978088" cy="388255"/>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4342" y="5094883"/>
            <a:ext cx="5978088" cy="388255"/>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94342" y="5468624"/>
            <a:ext cx="5978088" cy="388255"/>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6139750" y="6203960"/>
            <a:ext cx="5957000" cy="373916"/>
          </a:xfrm>
          <a:prstGeom prst="roundRect">
            <a:avLst>
              <a:gd name="adj" fmla="val 0"/>
            </a:avLst>
          </a:prstGeom>
          <a:no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61872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smtClean="0"/>
              <a:t>Experiments</a:t>
            </a:r>
            <a:endParaRPr lang="de-DE" dirty="0"/>
          </a:p>
        </p:txBody>
      </p:sp>
      <p:sp>
        <p:nvSpPr>
          <p:cNvPr id="6" name="Textplatzhalter 2"/>
          <p:cNvSpPr>
            <a:spLocks noGrp="1"/>
          </p:cNvSpPr>
          <p:nvPr>
            <p:ph type="body" sz="quarter" idx="11"/>
          </p:nvPr>
        </p:nvSpPr>
        <p:spPr>
          <a:xfrm>
            <a:off x="323850" y="1272398"/>
            <a:ext cx="11658600" cy="4836302"/>
          </a:xfrm>
        </p:spPr>
        <p:txBody>
          <a:bodyPr/>
          <a:lstStyle/>
          <a:p>
            <a:pPr marL="0" indent="0">
              <a:lnSpc>
                <a:spcPct val="100000"/>
              </a:lnSpc>
              <a:buNone/>
            </a:pPr>
            <a:r>
              <a:rPr lang="en-US" b="1" dirty="0"/>
              <a:t>Performance </a:t>
            </a:r>
            <a:r>
              <a:rPr lang="en-US" b="1" dirty="0" smtClean="0"/>
              <a:t>comparisons with </a:t>
            </a:r>
            <a:r>
              <a:rPr lang="en-US" b="1" dirty="0" err="1" smtClean="0"/>
              <a:t>SoA</a:t>
            </a:r>
            <a:r>
              <a:rPr lang="en-US" b="1" dirty="0" smtClean="0"/>
              <a:t> supervised methods</a:t>
            </a:r>
          </a:p>
        </p:txBody>
      </p:sp>
      <p:graphicFrame>
        <p:nvGraphicFramePr>
          <p:cNvPr id="3" name="Table 2"/>
          <p:cNvGraphicFramePr>
            <a:graphicFrameLocks noGrp="1"/>
          </p:cNvGraphicFramePr>
          <p:nvPr>
            <p:extLst>
              <p:ext uri="{D42A27DB-BD31-4B8C-83A1-F6EECF244321}">
                <p14:modId xmlns:p14="http://schemas.microsoft.com/office/powerpoint/2010/main" val="4107479127"/>
              </p:ext>
            </p:extLst>
          </p:nvPr>
        </p:nvGraphicFramePr>
        <p:xfrm>
          <a:off x="81280" y="1764000"/>
          <a:ext cx="5974080" cy="4820920"/>
        </p:xfrm>
        <a:graphic>
          <a:graphicData uri="http://schemas.openxmlformats.org/drawingml/2006/table">
            <a:tbl>
              <a:tblPr firstRow="1" bandRow="1">
                <a:tableStyleId>{5C22544A-7EE6-4342-B048-85BDC9FD1C3A}</a:tableStyleId>
              </a:tblPr>
              <a:tblGrid>
                <a:gridCol w="1663015"/>
                <a:gridCol w="667354"/>
                <a:gridCol w="685892"/>
                <a:gridCol w="639547"/>
                <a:gridCol w="698251"/>
                <a:gridCol w="698251"/>
                <a:gridCol w="921770"/>
              </a:tblGrid>
              <a:tr h="370840">
                <a:tc rowSpan="2">
                  <a:txBody>
                    <a:bodyPr/>
                    <a:lstStyle/>
                    <a:p>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err="1" smtClean="0">
                          <a:latin typeface="Calibri" panose="020F0502020204030204" pitchFamily="34" charset="0"/>
                          <a:cs typeface="Calibri" panose="020F0502020204030204" pitchFamily="34" charset="0"/>
                        </a:rPr>
                        <a:t>SumMe</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p>
                  </a:txBody>
                  <a:tcPr/>
                </a:tc>
                <a:tc gridSpan="2">
                  <a:txBody>
                    <a:bodyPr/>
                    <a:lstStyle/>
                    <a:p>
                      <a:pPr algn="ctr"/>
                      <a:r>
                        <a:rPr lang="en-US" dirty="0" err="1" smtClean="0">
                          <a:latin typeface="Calibri" panose="020F0502020204030204" pitchFamily="34" charset="0"/>
                          <a:cs typeface="Calibri" panose="020F0502020204030204" pitchFamily="34" charset="0"/>
                        </a:rPr>
                        <a:t>TVSum</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p>
                  </a:txBody>
                  <a:tcPr/>
                </a:tc>
                <a:tc rowSpan="2">
                  <a:txBody>
                    <a:bodyPr/>
                    <a:lstStyle/>
                    <a:p>
                      <a:pPr algn="ctr"/>
                      <a:r>
                        <a:rPr lang="en-US" dirty="0" err="1" smtClean="0">
                          <a:latin typeface="Calibri" panose="020F0502020204030204" pitchFamily="34" charset="0"/>
                          <a:cs typeface="Calibri" panose="020F0502020204030204" pitchFamily="34" charset="0"/>
                        </a:rPr>
                        <a:t>Avg</a:t>
                      </a:r>
                      <a:r>
                        <a:rPr lang="en-US" baseline="0" dirty="0" smtClean="0">
                          <a:latin typeface="Calibri" panose="020F0502020204030204" pitchFamily="34" charset="0"/>
                          <a:cs typeface="Calibri" panose="020F0502020204030204" pitchFamily="34" charset="0"/>
                        </a:rPr>
                        <a:t> Rank</a:t>
                      </a:r>
                      <a:endParaRPr lang="en-US" dirty="0">
                        <a:latin typeface="Calibri" panose="020F0502020204030204" pitchFamily="34" charset="0"/>
                        <a:cs typeface="Calibri" panose="020F0502020204030204" pitchFamily="34" charset="0"/>
                      </a:endParaRPr>
                    </a:p>
                  </a:txBody>
                  <a:tcPr/>
                </a:tc>
                <a:tc rowSpan="2">
                  <a:txBody>
                    <a:bodyPr/>
                    <a:lstStyle/>
                    <a:p>
                      <a:pPr algn="ctr"/>
                      <a:r>
                        <a:rPr lang="en-US" dirty="0" smtClean="0">
                          <a:latin typeface="Calibri" panose="020F0502020204030204" pitchFamily="34" charset="0"/>
                          <a:cs typeface="Calibri" panose="020F0502020204030204" pitchFamily="34" charset="0"/>
                        </a:rPr>
                        <a:t>Data splits</a:t>
                      </a:r>
                      <a:endParaRPr lang="en-US" dirty="0">
                        <a:latin typeface="Calibri" panose="020F0502020204030204" pitchFamily="34" charset="0"/>
                        <a:cs typeface="Calibri" panose="020F0502020204030204" pitchFamily="34" charset="0"/>
                      </a:endParaRPr>
                    </a:p>
                  </a:txBody>
                  <a:tcPr/>
                </a:tc>
              </a:tr>
              <a:tr h="370840">
                <a:tc vMerge="1">
                  <a:txBody>
                    <a:bodyPr/>
                    <a:lstStyle/>
                    <a:p>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F1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Rank</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F1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Rank</a:t>
                      </a:r>
                      <a:endParaRPr lang="en-US" b="0" dirty="0">
                        <a:latin typeface="Calibri" panose="020F0502020204030204" pitchFamily="34" charset="0"/>
                        <a:cs typeface="Calibri" panose="020F0502020204030204" pitchFamily="34" charset="0"/>
                      </a:endParaRPr>
                    </a:p>
                  </a:txBody>
                  <a:tcPr/>
                </a:tc>
                <a:tc vMerge="1">
                  <a:txBody>
                    <a:bodyPr/>
                    <a:lstStyle/>
                    <a:p>
                      <a:pPr algn="ctr"/>
                      <a:endParaRPr lang="en-US" b="0" dirty="0">
                        <a:latin typeface="Calibri" panose="020F0502020204030204" pitchFamily="34" charset="0"/>
                        <a:cs typeface="Calibri" panose="020F0502020204030204" pitchFamily="34" charset="0"/>
                      </a:endParaRPr>
                    </a:p>
                  </a:txBody>
                  <a:tcPr/>
                </a:tc>
                <a:tc vMerge="1">
                  <a:txBody>
                    <a:bodyPr/>
                    <a:lstStyle/>
                    <a:p>
                      <a:pPr algn="ct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Random</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40.2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17.5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txBody>
                  <a:tcPr/>
                </a:tc>
              </a:tr>
              <a:tr h="370840">
                <a:tc>
                  <a:txBody>
                    <a:bodyPr/>
                    <a:lstStyle/>
                    <a:p>
                      <a:r>
                        <a:rPr lang="en-US" dirty="0" err="1" smtClean="0">
                          <a:latin typeface="Calibri" panose="020F0502020204030204" pitchFamily="34" charset="0"/>
                          <a:cs typeface="Calibri" panose="020F0502020204030204" pitchFamily="34" charset="0"/>
                        </a:rPr>
                        <a:t>vsLSTM</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37.6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19.5</a:t>
                      </a:r>
                      <a:endParaRPr lang="en-US"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1 Rand</a:t>
                      </a:r>
                      <a:endParaRPr lang="en-US" dirty="0">
                        <a:latin typeface="Calibri" panose="020F0502020204030204" pitchFamily="34" charset="0"/>
                        <a:cs typeface="Calibri" panose="020F0502020204030204" pitchFamily="34" charset="0"/>
                      </a:endParaRPr>
                    </a:p>
                  </a:txBody>
                  <a:tcPr/>
                </a:tc>
              </a:tr>
              <a:tr h="370840">
                <a:tc>
                  <a:txBody>
                    <a:bodyPr/>
                    <a:lstStyle/>
                    <a:p>
                      <a:r>
                        <a:rPr lang="en-US" b="0" dirty="0" err="1" smtClean="0">
                          <a:latin typeface="Calibri" panose="020F0502020204030204" pitchFamily="34" charset="0"/>
                          <a:cs typeface="Calibri" panose="020F0502020204030204" pitchFamily="34" charset="0"/>
                        </a:rPr>
                        <a:t>dppLSTM</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38.6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21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54.7</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baseline="0" dirty="0" smtClean="0">
                          <a:latin typeface="Calibri" panose="020F0502020204030204" pitchFamily="34" charset="0"/>
                          <a:cs typeface="Calibri" panose="020F0502020204030204" pitchFamily="34" charset="0"/>
                        </a:rPr>
                        <a:t>1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err="1" smtClean="0">
                          <a:latin typeface="Calibri" panose="020F0502020204030204" pitchFamily="34" charset="0"/>
                          <a:cs typeface="Calibri" panose="020F0502020204030204" pitchFamily="34" charset="0"/>
                        </a:rPr>
                        <a:t>ActionRanking</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40.1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20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56.3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17</a:t>
                      </a:r>
                      <a:endParaRPr lang="en-US" b="0" dirty="0">
                        <a:latin typeface="Calibri" panose="020F0502020204030204" pitchFamily="34" charset="0"/>
                        <a:cs typeface="Calibri" panose="020F0502020204030204" pitchFamily="34" charset="0"/>
                      </a:endParaRPr>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baseline="0" dirty="0" smtClean="0">
                          <a:latin typeface="Calibri" panose="020F0502020204030204" pitchFamily="34" charset="0"/>
                          <a:cs typeface="Calibri" panose="020F0502020204030204" pitchFamily="34" charset="0"/>
                        </a:rPr>
                        <a:t>1 Rand</a:t>
                      </a:r>
                      <a:endParaRPr lang="en-US" dirty="0" smtClean="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a:t>
                      </a:r>
                      <a:r>
                        <a:rPr lang="en-US" dirty="0" err="1" smtClean="0">
                          <a:latin typeface="Calibri" panose="020F0502020204030204" pitchFamily="34" charset="0"/>
                          <a:cs typeface="Calibri" panose="020F0502020204030204" pitchFamily="34" charset="0"/>
                        </a:rPr>
                        <a:t>vsLSTM+Att</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43.2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16</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1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a:t>
                      </a:r>
                      <a:r>
                        <a:rPr lang="en-US" dirty="0" err="1" smtClean="0">
                          <a:latin typeface="Calibri" panose="020F0502020204030204" pitchFamily="34" charset="0"/>
                          <a:cs typeface="Calibri" panose="020F0502020204030204" pitchFamily="34" charset="0"/>
                        </a:rPr>
                        <a:t>dppLSTM+Att</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43.8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15</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1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H-RNN</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42.1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17</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57.9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14.5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*A-AVS</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43.9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59.4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11</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5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*SF-CVS</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46.0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58.0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SUM-FCN</a:t>
                      </a:r>
                    </a:p>
                  </a:txBody>
                  <a:tcPr/>
                </a:tc>
                <a:tc>
                  <a:txBody>
                    <a:bodyPr/>
                    <a:lstStyle/>
                    <a:p>
                      <a:pPr algn="ctr"/>
                      <a:r>
                        <a:rPr lang="en-US" b="0" dirty="0" smtClean="0">
                          <a:latin typeface="Calibri" panose="020F0502020204030204" pitchFamily="34" charset="0"/>
                          <a:cs typeface="Calibri" panose="020F0502020204030204" pitchFamily="34" charset="0"/>
                        </a:rPr>
                        <a:t>47.5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7</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56.8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10</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M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HSA-RNN</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44.1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59.8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7</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09953950"/>
              </p:ext>
            </p:extLst>
          </p:nvPr>
        </p:nvGraphicFramePr>
        <p:xfrm>
          <a:off x="6136640" y="1764000"/>
          <a:ext cx="5974080" cy="4820920"/>
        </p:xfrm>
        <a:graphic>
          <a:graphicData uri="http://schemas.openxmlformats.org/drawingml/2006/table">
            <a:tbl>
              <a:tblPr firstRow="1" bandRow="1">
                <a:tableStyleId>{5C22544A-7EE6-4342-B048-85BDC9FD1C3A}</a:tableStyleId>
              </a:tblPr>
              <a:tblGrid>
                <a:gridCol w="1663015"/>
                <a:gridCol w="667354"/>
                <a:gridCol w="685892"/>
                <a:gridCol w="639547"/>
                <a:gridCol w="698251"/>
                <a:gridCol w="698251"/>
                <a:gridCol w="921770"/>
              </a:tblGrid>
              <a:tr h="370840">
                <a:tc rowSpan="2">
                  <a:txBody>
                    <a:bodyPr/>
                    <a:lstStyle/>
                    <a:p>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err="1" smtClean="0">
                          <a:latin typeface="Calibri" panose="020F0502020204030204" pitchFamily="34" charset="0"/>
                          <a:cs typeface="Calibri" panose="020F0502020204030204" pitchFamily="34" charset="0"/>
                        </a:rPr>
                        <a:t>SumMe</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p>
                  </a:txBody>
                  <a:tcPr/>
                </a:tc>
                <a:tc gridSpan="2">
                  <a:txBody>
                    <a:bodyPr/>
                    <a:lstStyle/>
                    <a:p>
                      <a:pPr algn="ctr"/>
                      <a:r>
                        <a:rPr lang="en-US" dirty="0" err="1" smtClean="0">
                          <a:latin typeface="Calibri" panose="020F0502020204030204" pitchFamily="34" charset="0"/>
                          <a:cs typeface="Calibri" panose="020F0502020204030204" pitchFamily="34" charset="0"/>
                        </a:rPr>
                        <a:t>TVSum</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p>
                  </a:txBody>
                  <a:tcPr/>
                </a:tc>
                <a:tc rowSpan="2">
                  <a:txBody>
                    <a:bodyPr/>
                    <a:lstStyle/>
                    <a:p>
                      <a:pPr algn="ctr"/>
                      <a:r>
                        <a:rPr lang="en-US" dirty="0" err="1" smtClean="0">
                          <a:latin typeface="Calibri" panose="020F0502020204030204" pitchFamily="34" charset="0"/>
                          <a:cs typeface="Calibri" panose="020F0502020204030204" pitchFamily="34" charset="0"/>
                        </a:rPr>
                        <a:t>Avg</a:t>
                      </a:r>
                      <a:r>
                        <a:rPr lang="en-US" baseline="0" dirty="0" smtClean="0">
                          <a:latin typeface="Calibri" panose="020F0502020204030204" pitchFamily="34" charset="0"/>
                          <a:cs typeface="Calibri" panose="020F0502020204030204" pitchFamily="34" charset="0"/>
                        </a:rPr>
                        <a:t> Rank</a:t>
                      </a:r>
                      <a:endParaRPr lang="en-US" dirty="0">
                        <a:latin typeface="Calibri" panose="020F0502020204030204" pitchFamily="34" charset="0"/>
                        <a:cs typeface="Calibri" panose="020F0502020204030204" pitchFamily="34" charset="0"/>
                      </a:endParaRPr>
                    </a:p>
                  </a:txBody>
                  <a:tcPr/>
                </a:tc>
                <a:tc rowSpan="2">
                  <a:txBody>
                    <a:bodyPr/>
                    <a:lstStyle/>
                    <a:p>
                      <a:pPr algn="ctr"/>
                      <a:r>
                        <a:rPr lang="en-US" dirty="0" smtClean="0">
                          <a:latin typeface="Calibri" panose="020F0502020204030204" pitchFamily="34" charset="0"/>
                          <a:cs typeface="Calibri" panose="020F0502020204030204" pitchFamily="34" charset="0"/>
                        </a:rPr>
                        <a:t>Data splits</a:t>
                      </a:r>
                      <a:endParaRPr lang="en-US" dirty="0">
                        <a:latin typeface="Calibri" panose="020F0502020204030204" pitchFamily="34" charset="0"/>
                        <a:cs typeface="Calibri" panose="020F0502020204030204" pitchFamily="34" charset="0"/>
                      </a:endParaRPr>
                    </a:p>
                  </a:txBody>
                  <a:tcPr/>
                </a:tc>
              </a:tr>
              <a:tr h="370840">
                <a:tc vMerge="1">
                  <a:txBody>
                    <a:bodyPr/>
                    <a:lstStyle/>
                    <a:p>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F1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Rank</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F1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Rank</a:t>
                      </a:r>
                      <a:endParaRPr lang="en-US" b="0" dirty="0">
                        <a:latin typeface="Calibri" panose="020F0502020204030204" pitchFamily="34" charset="0"/>
                        <a:cs typeface="Calibri" panose="020F0502020204030204" pitchFamily="34" charset="0"/>
                      </a:endParaRPr>
                    </a:p>
                  </a:txBody>
                  <a:tcPr/>
                </a:tc>
                <a:tc vMerge="1">
                  <a:txBody>
                    <a:bodyPr/>
                    <a:lstStyle/>
                    <a:p>
                      <a:pPr algn="ctr"/>
                      <a:endParaRPr lang="en-US" b="0" dirty="0">
                        <a:latin typeface="Calibri" panose="020F0502020204030204" pitchFamily="34" charset="0"/>
                        <a:cs typeface="Calibri" panose="020F0502020204030204" pitchFamily="34" charset="0"/>
                      </a:endParaRPr>
                    </a:p>
                  </a:txBody>
                  <a:tcPr/>
                </a:tc>
                <a:tc vMerge="1">
                  <a:txBody>
                    <a:bodyPr/>
                    <a:lstStyle/>
                    <a:p>
                      <a:pPr algn="ct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err="1" smtClean="0">
                          <a:latin typeface="Calibri" panose="020F0502020204030204" pitchFamily="34" charset="0"/>
                          <a:cs typeface="Calibri" panose="020F0502020204030204" pitchFamily="34" charset="0"/>
                        </a:rPr>
                        <a:t>CRSum</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47.3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9.5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a:t>
                      </a:r>
                      <a:r>
                        <a:rPr lang="en-US" baseline="0" dirty="0" smtClean="0">
                          <a:latin typeface="Calibri" panose="020F0502020204030204" pitchFamily="34" charset="0"/>
                          <a:cs typeface="Calibri" panose="020F0502020204030204" pitchFamily="34" charset="0"/>
                        </a:rPr>
                        <a:t> FCV</a:t>
                      </a:r>
                      <a:endParaRPr lang="en-US"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MAVS</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40.3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18</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66.8</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9.5</a:t>
                      </a:r>
                      <a:endParaRPr lang="en-US"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5 FCV</a:t>
                      </a:r>
                      <a:endParaRPr lang="en-US" dirty="0">
                        <a:latin typeface="Calibri" panose="020F0502020204030204" pitchFamily="34" charset="0"/>
                        <a:cs typeface="Calibri" panose="020F0502020204030204" pitchFamily="34" charset="0"/>
                      </a:endParaRPr>
                    </a:p>
                  </a:txBody>
                  <a:tcPr/>
                </a:tc>
              </a:tr>
              <a:tr h="370840">
                <a:tc>
                  <a:txBody>
                    <a:bodyPr/>
                    <a:lstStyle/>
                    <a:p>
                      <a:r>
                        <a:rPr lang="en-US" b="0" dirty="0" smtClean="0">
                          <a:latin typeface="Calibri" panose="020F0502020204030204" pitchFamily="34" charset="0"/>
                          <a:cs typeface="Calibri" panose="020F0502020204030204" pitchFamily="34" charset="0"/>
                        </a:rPr>
                        <a:t>TTH-RNN</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44.3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60.2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*M-AVS</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44.4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7.5</a:t>
                      </a:r>
                      <a:endParaRPr lang="en-US" b="0" dirty="0">
                        <a:latin typeface="Calibri" panose="020F0502020204030204" pitchFamily="34" charset="0"/>
                        <a:cs typeface="Calibri" panose="020F0502020204030204" pitchFamily="34" charset="0"/>
                      </a:endParaRPr>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baseline="0" dirty="0" smtClean="0">
                          <a:latin typeface="Calibri" panose="020F0502020204030204" pitchFamily="34" charset="0"/>
                          <a:cs typeface="Calibri" panose="020F0502020204030204" pitchFamily="34" charset="0"/>
                        </a:rPr>
                        <a:t>5 Rand</a:t>
                      </a:r>
                      <a:endParaRPr lang="en-US" dirty="0" smtClean="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SUM-</a:t>
                      </a:r>
                      <a:r>
                        <a:rPr lang="en-US" dirty="0" err="1" smtClean="0">
                          <a:latin typeface="Calibri" panose="020F0502020204030204" pitchFamily="34" charset="0"/>
                          <a:cs typeface="Calibri" panose="020F0502020204030204" pitchFamily="34" charset="0"/>
                        </a:rPr>
                        <a:t>DeepLab</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48.8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58.4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7.5</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M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*DASP</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45.5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63.6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6.5</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5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*SUM-GDA</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52.8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58.9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r>
                        <a:rPr lang="en-US" b="0" baseline="0" dirty="0" smtClean="0">
                          <a:latin typeface="Calibri" panose="020F0502020204030204" pitchFamily="34" charset="0"/>
                          <a:cs typeface="Calibri" panose="020F0502020204030204" pitchFamily="34" charset="0"/>
                        </a:rPr>
                        <a:t> FCV</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SMLD</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47.6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r>
                        <a:rPr lang="en-US" b="0" baseline="0" dirty="0" smtClean="0">
                          <a:latin typeface="Calibri" panose="020F0502020204030204" pitchFamily="34" charset="0"/>
                          <a:cs typeface="Calibri" panose="020F0502020204030204" pitchFamily="34" charset="0"/>
                        </a:rPr>
                        <a:t> FCV</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*H-MAN</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51.8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60.4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r>
                        <a:rPr lang="en-US" b="0" baseline="0" dirty="0" smtClean="0">
                          <a:latin typeface="Calibri" panose="020F0502020204030204" pitchFamily="34" charset="0"/>
                          <a:cs typeface="Calibri" panose="020F0502020204030204" pitchFamily="34" charset="0"/>
                        </a:rPr>
                        <a:t> FCV</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SMN</a:t>
                      </a:r>
                    </a:p>
                  </a:txBody>
                  <a:tcPr/>
                </a:tc>
                <a:tc>
                  <a:txBody>
                    <a:bodyPr/>
                    <a:lstStyle/>
                    <a:p>
                      <a:pPr algn="ctr"/>
                      <a:r>
                        <a:rPr lang="en-US" b="1" dirty="0" smtClean="0">
                          <a:latin typeface="Calibri" panose="020F0502020204030204" pitchFamily="34" charset="0"/>
                          <a:cs typeface="Calibri" panose="020F0502020204030204" pitchFamily="34" charset="0"/>
                        </a:rPr>
                        <a:t>58.3</a:t>
                      </a:r>
                      <a:endParaRPr lang="en-US" b="1"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64.5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2</a:t>
                      </a:r>
                      <a:endParaRPr lang="en-US" b="0"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1.5</a:t>
                      </a:r>
                      <a:endParaRPr lang="en-US" b="1"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1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PGL-SUM</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55.6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r>
                        <a:rPr lang="en-US" b="0" baseline="0" dirty="0" smtClean="0">
                          <a:latin typeface="Calibri" panose="020F0502020204030204" pitchFamily="34" charset="0"/>
                          <a:cs typeface="Calibri" panose="020F0502020204030204" pitchFamily="34" charset="0"/>
                        </a:rPr>
                        <a:t> Rand</a:t>
                      </a:r>
                      <a:endParaRPr lang="en-US" b="0" dirty="0">
                        <a:latin typeface="Calibri" panose="020F0502020204030204" pitchFamily="34" charset="0"/>
                        <a:cs typeface="Calibri" panose="020F0502020204030204" pitchFamily="34" charset="0"/>
                      </a:endParaRPr>
                    </a:p>
                  </a:txBody>
                  <a:tcPr/>
                </a:tc>
              </a:tr>
            </a:tbl>
          </a:graphicData>
        </a:graphic>
      </p:graphicFrame>
      <p:sp>
        <p:nvSpPr>
          <p:cNvPr id="22" name="Rounded Rectangle 21"/>
          <p:cNvSpPr/>
          <p:nvPr/>
        </p:nvSpPr>
        <p:spPr>
          <a:xfrm>
            <a:off x="6139750" y="6203960"/>
            <a:ext cx="5957000" cy="373916"/>
          </a:xfrm>
          <a:prstGeom prst="roundRect">
            <a:avLst>
              <a:gd name="adj" fmla="val 0"/>
            </a:avLst>
          </a:prstGeom>
          <a:no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18</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
        <p:nvSpPr>
          <p:cNvPr id="8" name="Rounded Rectangle 7"/>
          <p:cNvSpPr/>
          <p:nvPr/>
        </p:nvSpPr>
        <p:spPr>
          <a:xfrm>
            <a:off x="10484742" y="6203960"/>
            <a:ext cx="691258" cy="388255"/>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86339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smtClean="0"/>
              <a:t>Experiments</a:t>
            </a:r>
            <a:endParaRPr lang="de-DE" dirty="0"/>
          </a:p>
        </p:txBody>
      </p:sp>
      <p:sp>
        <p:nvSpPr>
          <p:cNvPr id="6" name="Textplatzhalter 2"/>
          <p:cNvSpPr>
            <a:spLocks noGrp="1"/>
          </p:cNvSpPr>
          <p:nvPr>
            <p:ph type="body" sz="quarter" idx="11"/>
          </p:nvPr>
        </p:nvSpPr>
        <p:spPr>
          <a:xfrm>
            <a:off x="323850" y="1272398"/>
            <a:ext cx="11658600" cy="4836302"/>
          </a:xfrm>
        </p:spPr>
        <p:txBody>
          <a:bodyPr/>
          <a:lstStyle/>
          <a:p>
            <a:pPr marL="0" indent="0">
              <a:lnSpc>
                <a:spcPct val="100000"/>
              </a:lnSpc>
              <a:buNone/>
            </a:pPr>
            <a:r>
              <a:rPr lang="en-US" b="1" dirty="0"/>
              <a:t>Performance </a:t>
            </a:r>
            <a:r>
              <a:rPr lang="en-US" b="1" dirty="0" smtClean="0"/>
              <a:t>comparisons with </a:t>
            </a:r>
            <a:r>
              <a:rPr lang="en-US" b="1" dirty="0" err="1" smtClean="0"/>
              <a:t>SoA</a:t>
            </a:r>
            <a:r>
              <a:rPr lang="en-US" b="1" dirty="0" smtClean="0"/>
              <a:t> supervised methods</a:t>
            </a:r>
          </a:p>
        </p:txBody>
      </p:sp>
      <p:graphicFrame>
        <p:nvGraphicFramePr>
          <p:cNvPr id="3" name="Table 2"/>
          <p:cNvGraphicFramePr>
            <a:graphicFrameLocks noGrp="1"/>
          </p:cNvGraphicFramePr>
          <p:nvPr>
            <p:extLst>
              <p:ext uri="{D42A27DB-BD31-4B8C-83A1-F6EECF244321}">
                <p14:modId xmlns:p14="http://schemas.microsoft.com/office/powerpoint/2010/main" val="4069338343"/>
              </p:ext>
            </p:extLst>
          </p:nvPr>
        </p:nvGraphicFramePr>
        <p:xfrm>
          <a:off x="81280" y="1764000"/>
          <a:ext cx="5974080" cy="4820920"/>
        </p:xfrm>
        <a:graphic>
          <a:graphicData uri="http://schemas.openxmlformats.org/drawingml/2006/table">
            <a:tbl>
              <a:tblPr firstRow="1" bandRow="1">
                <a:tableStyleId>{5C22544A-7EE6-4342-B048-85BDC9FD1C3A}</a:tableStyleId>
              </a:tblPr>
              <a:tblGrid>
                <a:gridCol w="1663015"/>
                <a:gridCol w="667354"/>
                <a:gridCol w="685892"/>
                <a:gridCol w="639547"/>
                <a:gridCol w="698251"/>
                <a:gridCol w="698251"/>
                <a:gridCol w="921770"/>
              </a:tblGrid>
              <a:tr h="370840">
                <a:tc rowSpan="2">
                  <a:txBody>
                    <a:bodyPr/>
                    <a:lstStyle/>
                    <a:p>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err="1" smtClean="0">
                          <a:latin typeface="Calibri" panose="020F0502020204030204" pitchFamily="34" charset="0"/>
                          <a:cs typeface="Calibri" panose="020F0502020204030204" pitchFamily="34" charset="0"/>
                        </a:rPr>
                        <a:t>SumMe</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p>
                  </a:txBody>
                  <a:tcPr/>
                </a:tc>
                <a:tc gridSpan="2">
                  <a:txBody>
                    <a:bodyPr/>
                    <a:lstStyle/>
                    <a:p>
                      <a:pPr algn="ctr"/>
                      <a:r>
                        <a:rPr lang="en-US" dirty="0" err="1" smtClean="0">
                          <a:latin typeface="Calibri" panose="020F0502020204030204" pitchFamily="34" charset="0"/>
                          <a:cs typeface="Calibri" panose="020F0502020204030204" pitchFamily="34" charset="0"/>
                        </a:rPr>
                        <a:t>TVSum</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p>
                  </a:txBody>
                  <a:tcPr/>
                </a:tc>
                <a:tc rowSpan="2">
                  <a:txBody>
                    <a:bodyPr/>
                    <a:lstStyle/>
                    <a:p>
                      <a:pPr algn="ctr"/>
                      <a:r>
                        <a:rPr lang="en-US" dirty="0" err="1" smtClean="0">
                          <a:latin typeface="Calibri" panose="020F0502020204030204" pitchFamily="34" charset="0"/>
                          <a:cs typeface="Calibri" panose="020F0502020204030204" pitchFamily="34" charset="0"/>
                        </a:rPr>
                        <a:t>Avg</a:t>
                      </a:r>
                      <a:r>
                        <a:rPr lang="en-US" baseline="0" dirty="0" smtClean="0">
                          <a:latin typeface="Calibri" panose="020F0502020204030204" pitchFamily="34" charset="0"/>
                          <a:cs typeface="Calibri" panose="020F0502020204030204" pitchFamily="34" charset="0"/>
                        </a:rPr>
                        <a:t> Rank</a:t>
                      </a:r>
                      <a:endParaRPr lang="en-US" dirty="0">
                        <a:latin typeface="Calibri" panose="020F0502020204030204" pitchFamily="34" charset="0"/>
                        <a:cs typeface="Calibri" panose="020F0502020204030204" pitchFamily="34" charset="0"/>
                      </a:endParaRPr>
                    </a:p>
                  </a:txBody>
                  <a:tcPr/>
                </a:tc>
                <a:tc rowSpan="2">
                  <a:txBody>
                    <a:bodyPr/>
                    <a:lstStyle/>
                    <a:p>
                      <a:pPr algn="ctr"/>
                      <a:r>
                        <a:rPr lang="en-US" dirty="0" smtClean="0">
                          <a:latin typeface="Calibri" panose="020F0502020204030204" pitchFamily="34" charset="0"/>
                          <a:cs typeface="Calibri" panose="020F0502020204030204" pitchFamily="34" charset="0"/>
                        </a:rPr>
                        <a:t>Data splits</a:t>
                      </a:r>
                      <a:endParaRPr lang="en-US" dirty="0">
                        <a:latin typeface="Calibri" panose="020F0502020204030204" pitchFamily="34" charset="0"/>
                        <a:cs typeface="Calibri" panose="020F0502020204030204" pitchFamily="34" charset="0"/>
                      </a:endParaRPr>
                    </a:p>
                  </a:txBody>
                  <a:tcPr/>
                </a:tc>
              </a:tr>
              <a:tr h="370840">
                <a:tc vMerge="1">
                  <a:txBody>
                    <a:bodyPr/>
                    <a:lstStyle/>
                    <a:p>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F1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Rank</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F1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Rank</a:t>
                      </a:r>
                      <a:endParaRPr lang="en-US" b="0" dirty="0">
                        <a:latin typeface="Calibri" panose="020F0502020204030204" pitchFamily="34" charset="0"/>
                        <a:cs typeface="Calibri" panose="020F0502020204030204" pitchFamily="34" charset="0"/>
                      </a:endParaRPr>
                    </a:p>
                  </a:txBody>
                  <a:tcPr/>
                </a:tc>
                <a:tc vMerge="1">
                  <a:txBody>
                    <a:bodyPr/>
                    <a:lstStyle/>
                    <a:p>
                      <a:pPr algn="ctr"/>
                      <a:endParaRPr lang="en-US" b="0" dirty="0">
                        <a:latin typeface="Calibri" panose="020F0502020204030204" pitchFamily="34" charset="0"/>
                        <a:cs typeface="Calibri" panose="020F0502020204030204" pitchFamily="34" charset="0"/>
                      </a:endParaRPr>
                    </a:p>
                  </a:txBody>
                  <a:tcPr/>
                </a:tc>
                <a:tc vMerge="1">
                  <a:txBody>
                    <a:bodyPr/>
                    <a:lstStyle/>
                    <a:p>
                      <a:pPr algn="ct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Random</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40.2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17.5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txBody>
                  <a:tcPr/>
                </a:tc>
              </a:tr>
              <a:tr h="370840">
                <a:tc>
                  <a:txBody>
                    <a:bodyPr/>
                    <a:lstStyle/>
                    <a:p>
                      <a:r>
                        <a:rPr lang="en-US" dirty="0" err="1" smtClean="0">
                          <a:latin typeface="Calibri" panose="020F0502020204030204" pitchFamily="34" charset="0"/>
                          <a:cs typeface="Calibri" panose="020F0502020204030204" pitchFamily="34" charset="0"/>
                        </a:rPr>
                        <a:t>vsLSTM</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37.6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19.5</a:t>
                      </a:r>
                      <a:endParaRPr lang="en-US"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1 Rand</a:t>
                      </a:r>
                      <a:endParaRPr lang="en-US" dirty="0">
                        <a:latin typeface="Calibri" panose="020F0502020204030204" pitchFamily="34" charset="0"/>
                        <a:cs typeface="Calibri" panose="020F0502020204030204" pitchFamily="34" charset="0"/>
                      </a:endParaRPr>
                    </a:p>
                  </a:txBody>
                  <a:tcPr/>
                </a:tc>
              </a:tr>
              <a:tr h="370840">
                <a:tc>
                  <a:txBody>
                    <a:bodyPr/>
                    <a:lstStyle/>
                    <a:p>
                      <a:r>
                        <a:rPr lang="en-US" b="0" dirty="0" err="1" smtClean="0">
                          <a:latin typeface="Calibri" panose="020F0502020204030204" pitchFamily="34" charset="0"/>
                          <a:cs typeface="Calibri" panose="020F0502020204030204" pitchFamily="34" charset="0"/>
                        </a:rPr>
                        <a:t>dppLSTM</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38.6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21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54.7</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baseline="0" dirty="0" smtClean="0">
                          <a:latin typeface="Calibri" panose="020F0502020204030204" pitchFamily="34" charset="0"/>
                          <a:cs typeface="Calibri" panose="020F0502020204030204" pitchFamily="34" charset="0"/>
                        </a:rPr>
                        <a:t>1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err="1" smtClean="0">
                          <a:latin typeface="Calibri" panose="020F0502020204030204" pitchFamily="34" charset="0"/>
                          <a:cs typeface="Calibri" panose="020F0502020204030204" pitchFamily="34" charset="0"/>
                        </a:rPr>
                        <a:t>ActionRanking</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40.1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20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56.3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17</a:t>
                      </a:r>
                      <a:endParaRPr lang="en-US" b="0" dirty="0">
                        <a:latin typeface="Calibri" panose="020F0502020204030204" pitchFamily="34" charset="0"/>
                        <a:cs typeface="Calibri" panose="020F0502020204030204" pitchFamily="34" charset="0"/>
                      </a:endParaRPr>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baseline="0" dirty="0" smtClean="0">
                          <a:latin typeface="Calibri" panose="020F0502020204030204" pitchFamily="34" charset="0"/>
                          <a:cs typeface="Calibri" panose="020F0502020204030204" pitchFamily="34" charset="0"/>
                        </a:rPr>
                        <a:t>1 Rand</a:t>
                      </a:r>
                      <a:endParaRPr lang="en-US" dirty="0" smtClean="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a:t>
                      </a:r>
                      <a:r>
                        <a:rPr lang="en-US" dirty="0" err="1" smtClean="0">
                          <a:latin typeface="Calibri" panose="020F0502020204030204" pitchFamily="34" charset="0"/>
                          <a:cs typeface="Calibri" panose="020F0502020204030204" pitchFamily="34" charset="0"/>
                        </a:rPr>
                        <a:t>vsLSTM+Att</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43.2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16</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1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a:t>
                      </a:r>
                      <a:r>
                        <a:rPr lang="en-US" dirty="0" err="1" smtClean="0">
                          <a:latin typeface="Calibri" panose="020F0502020204030204" pitchFamily="34" charset="0"/>
                          <a:cs typeface="Calibri" panose="020F0502020204030204" pitchFamily="34" charset="0"/>
                        </a:rPr>
                        <a:t>dppLSTM+Att</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43.8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15</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1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H-RNN</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42.1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17</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57.9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14.5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*A-AVS</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43.9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59.4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11</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5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*SF-CVS</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46.0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58.0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SUM-FCN</a:t>
                      </a:r>
                    </a:p>
                  </a:txBody>
                  <a:tcPr/>
                </a:tc>
                <a:tc>
                  <a:txBody>
                    <a:bodyPr/>
                    <a:lstStyle/>
                    <a:p>
                      <a:pPr algn="ctr"/>
                      <a:r>
                        <a:rPr lang="en-US" b="0" dirty="0" smtClean="0">
                          <a:latin typeface="Calibri" panose="020F0502020204030204" pitchFamily="34" charset="0"/>
                          <a:cs typeface="Calibri" panose="020F0502020204030204" pitchFamily="34" charset="0"/>
                        </a:rPr>
                        <a:t>47.5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7</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56.8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10</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M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HSA-RNN</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44.1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59.8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7</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0186728"/>
              </p:ext>
            </p:extLst>
          </p:nvPr>
        </p:nvGraphicFramePr>
        <p:xfrm>
          <a:off x="6136640" y="1764000"/>
          <a:ext cx="5974080" cy="4820920"/>
        </p:xfrm>
        <a:graphic>
          <a:graphicData uri="http://schemas.openxmlformats.org/drawingml/2006/table">
            <a:tbl>
              <a:tblPr firstRow="1" bandRow="1">
                <a:tableStyleId>{5C22544A-7EE6-4342-B048-85BDC9FD1C3A}</a:tableStyleId>
              </a:tblPr>
              <a:tblGrid>
                <a:gridCol w="1663015"/>
                <a:gridCol w="667354"/>
                <a:gridCol w="685892"/>
                <a:gridCol w="639547"/>
                <a:gridCol w="698251"/>
                <a:gridCol w="698251"/>
                <a:gridCol w="921770"/>
              </a:tblGrid>
              <a:tr h="370840">
                <a:tc rowSpan="2">
                  <a:txBody>
                    <a:bodyPr/>
                    <a:lstStyle/>
                    <a:p>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err="1" smtClean="0">
                          <a:latin typeface="Calibri" panose="020F0502020204030204" pitchFamily="34" charset="0"/>
                          <a:cs typeface="Calibri" panose="020F0502020204030204" pitchFamily="34" charset="0"/>
                        </a:rPr>
                        <a:t>SumMe</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p>
                  </a:txBody>
                  <a:tcPr/>
                </a:tc>
                <a:tc gridSpan="2">
                  <a:txBody>
                    <a:bodyPr/>
                    <a:lstStyle/>
                    <a:p>
                      <a:pPr algn="ctr"/>
                      <a:r>
                        <a:rPr lang="en-US" dirty="0" err="1" smtClean="0">
                          <a:latin typeface="Calibri" panose="020F0502020204030204" pitchFamily="34" charset="0"/>
                          <a:cs typeface="Calibri" panose="020F0502020204030204" pitchFamily="34" charset="0"/>
                        </a:rPr>
                        <a:t>TVSum</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p>
                  </a:txBody>
                  <a:tcPr/>
                </a:tc>
                <a:tc rowSpan="2">
                  <a:txBody>
                    <a:bodyPr/>
                    <a:lstStyle/>
                    <a:p>
                      <a:pPr algn="ctr"/>
                      <a:r>
                        <a:rPr lang="en-US" dirty="0" err="1" smtClean="0">
                          <a:latin typeface="Calibri" panose="020F0502020204030204" pitchFamily="34" charset="0"/>
                          <a:cs typeface="Calibri" panose="020F0502020204030204" pitchFamily="34" charset="0"/>
                        </a:rPr>
                        <a:t>Avg</a:t>
                      </a:r>
                      <a:r>
                        <a:rPr lang="en-US" baseline="0" dirty="0" smtClean="0">
                          <a:latin typeface="Calibri" panose="020F0502020204030204" pitchFamily="34" charset="0"/>
                          <a:cs typeface="Calibri" panose="020F0502020204030204" pitchFamily="34" charset="0"/>
                        </a:rPr>
                        <a:t> Rank</a:t>
                      </a:r>
                      <a:endParaRPr lang="en-US" dirty="0">
                        <a:latin typeface="Calibri" panose="020F0502020204030204" pitchFamily="34" charset="0"/>
                        <a:cs typeface="Calibri" panose="020F0502020204030204" pitchFamily="34" charset="0"/>
                      </a:endParaRPr>
                    </a:p>
                  </a:txBody>
                  <a:tcPr/>
                </a:tc>
                <a:tc rowSpan="2">
                  <a:txBody>
                    <a:bodyPr/>
                    <a:lstStyle/>
                    <a:p>
                      <a:pPr algn="ctr"/>
                      <a:r>
                        <a:rPr lang="en-US" dirty="0" smtClean="0">
                          <a:latin typeface="Calibri" panose="020F0502020204030204" pitchFamily="34" charset="0"/>
                          <a:cs typeface="Calibri" panose="020F0502020204030204" pitchFamily="34" charset="0"/>
                        </a:rPr>
                        <a:t>Data splits</a:t>
                      </a:r>
                      <a:endParaRPr lang="en-US" dirty="0">
                        <a:latin typeface="Calibri" panose="020F0502020204030204" pitchFamily="34" charset="0"/>
                        <a:cs typeface="Calibri" panose="020F0502020204030204" pitchFamily="34" charset="0"/>
                      </a:endParaRPr>
                    </a:p>
                  </a:txBody>
                  <a:tcPr/>
                </a:tc>
              </a:tr>
              <a:tr h="370840">
                <a:tc vMerge="1">
                  <a:txBody>
                    <a:bodyPr/>
                    <a:lstStyle/>
                    <a:p>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F1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Rank</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F1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Rank</a:t>
                      </a:r>
                      <a:endParaRPr lang="en-US" b="0" dirty="0">
                        <a:latin typeface="Calibri" panose="020F0502020204030204" pitchFamily="34" charset="0"/>
                        <a:cs typeface="Calibri" panose="020F0502020204030204" pitchFamily="34" charset="0"/>
                      </a:endParaRPr>
                    </a:p>
                  </a:txBody>
                  <a:tcPr/>
                </a:tc>
                <a:tc vMerge="1">
                  <a:txBody>
                    <a:bodyPr/>
                    <a:lstStyle/>
                    <a:p>
                      <a:pPr algn="ctr"/>
                      <a:endParaRPr lang="en-US" b="0" dirty="0">
                        <a:latin typeface="Calibri" panose="020F0502020204030204" pitchFamily="34" charset="0"/>
                        <a:cs typeface="Calibri" panose="020F0502020204030204" pitchFamily="34" charset="0"/>
                      </a:endParaRPr>
                    </a:p>
                  </a:txBody>
                  <a:tcPr/>
                </a:tc>
                <a:tc vMerge="1">
                  <a:txBody>
                    <a:bodyPr/>
                    <a:lstStyle/>
                    <a:p>
                      <a:pPr algn="ct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err="1" smtClean="0">
                          <a:latin typeface="Calibri" panose="020F0502020204030204" pitchFamily="34" charset="0"/>
                          <a:cs typeface="Calibri" panose="020F0502020204030204" pitchFamily="34" charset="0"/>
                        </a:rPr>
                        <a:t>CRSum</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47.3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9.5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a:t>
                      </a:r>
                      <a:r>
                        <a:rPr lang="en-US" baseline="0" dirty="0" smtClean="0">
                          <a:latin typeface="Calibri" panose="020F0502020204030204" pitchFamily="34" charset="0"/>
                          <a:cs typeface="Calibri" panose="020F0502020204030204" pitchFamily="34" charset="0"/>
                        </a:rPr>
                        <a:t> FCV</a:t>
                      </a:r>
                      <a:endParaRPr lang="en-US"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MAVS</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40.3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18</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66.8</a:t>
                      </a:r>
                      <a:endParaRPr lang="en-US" b="1"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9.5</a:t>
                      </a:r>
                      <a:endParaRPr lang="en-US"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5 FCV</a:t>
                      </a:r>
                      <a:endParaRPr lang="en-US" dirty="0">
                        <a:latin typeface="Calibri" panose="020F0502020204030204" pitchFamily="34" charset="0"/>
                        <a:cs typeface="Calibri" panose="020F0502020204030204" pitchFamily="34" charset="0"/>
                      </a:endParaRPr>
                    </a:p>
                  </a:txBody>
                  <a:tcPr/>
                </a:tc>
              </a:tr>
              <a:tr h="370840">
                <a:tc>
                  <a:txBody>
                    <a:bodyPr/>
                    <a:lstStyle/>
                    <a:p>
                      <a:r>
                        <a:rPr lang="en-US" b="0" dirty="0" smtClean="0">
                          <a:latin typeface="Calibri" panose="020F0502020204030204" pitchFamily="34" charset="0"/>
                          <a:cs typeface="Calibri" panose="020F0502020204030204" pitchFamily="34" charset="0"/>
                        </a:rPr>
                        <a:t>TTH-RNN</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44.3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60.2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*M-AVS</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44.4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7.5</a:t>
                      </a:r>
                      <a:endParaRPr lang="en-US" b="0" dirty="0">
                        <a:latin typeface="Calibri" panose="020F0502020204030204" pitchFamily="34" charset="0"/>
                        <a:cs typeface="Calibri" panose="020F0502020204030204" pitchFamily="34" charset="0"/>
                      </a:endParaRPr>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baseline="0" dirty="0" smtClean="0">
                          <a:latin typeface="Calibri" panose="020F0502020204030204" pitchFamily="34" charset="0"/>
                          <a:cs typeface="Calibri" panose="020F0502020204030204" pitchFamily="34" charset="0"/>
                        </a:rPr>
                        <a:t>5 Rand</a:t>
                      </a:r>
                      <a:endParaRPr lang="en-US" dirty="0" smtClean="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SUM-</a:t>
                      </a:r>
                      <a:r>
                        <a:rPr lang="en-US" dirty="0" err="1" smtClean="0">
                          <a:latin typeface="Calibri" panose="020F0502020204030204" pitchFamily="34" charset="0"/>
                          <a:cs typeface="Calibri" panose="020F0502020204030204" pitchFamily="34" charset="0"/>
                        </a:rPr>
                        <a:t>DeepLab</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48.8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58.4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7.5</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M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*DASP</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45.5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63.6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6.5</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5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*SUM-GDA</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52.8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58.9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r>
                        <a:rPr lang="en-US" b="0" baseline="0" dirty="0" smtClean="0">
                          <a:latin typeface="Calibri" panose="020F0502020204030204" pitchFamily="34" charset="0"/>
                          <a:cs typeface="Calibri" panose="020F0502020204030204" pitchFamily="34" charset="0"/>
                        </a:rPr>
                        <a:t> FCV</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SMLD</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47.6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r>
                        <a:rPr lang="en-US" b="0" baseline="0" dirty="0" smtClean="0">
                          <a:latin typeface="Calibri" panose="020F0502020204030204" pitchFamily="34" charset="0"/>
                          <a:cs typeface="Calibri" panose="020F0502020204030204" pitchFamily="34" charset="0"/>
                        </a:rPr>
                        <a:t> FCV</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*H-MAN</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51.8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60.4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r>
                        <a:rPr lang="en-US" b="0" baseline="0" dirty="0" smtClean="0">
                          <a:latin typeface="Calibri" panose="020F0502020204030204" pitchFamily="34" charset="0"/>
                          <a:cs typeface="Calibri" panose="020F0502020204030204" pitchFamily="34" charset="0"/>
                        </a:rPr>
                        <a:t> FCV</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SMN</a:t>
                      </a:r>
                    </a:p>
                  </a:txBody>
                  <a:tcPr/>
                </a:tc>
                <a:tc>
                  <a:txBody>
                    <a:bodyPr/>
                    <a:lstStyle/>
                    <a:p>
                      <a:pPr algn="ctr"/>
                      <a:r>
                        <a:rPr lang="en-US" b="1" dirty="0" smtClean="0">
                          <a:latin typeface="Calibri" panose="020F0502020204030204" pitchFamily="34" charset="0"/>
                          <a:cs typeface="Calibri" panose="020F0502020204030204" pitchFamily="34" charset="0"/>
                        </a:rPr>
                        <a:t>58.3</a:t>
                      </a:r>
                      <a:endParaRPr lang="en-US" b="1"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64.5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2</a:t>
                      </a:r>
                      <a:endParaRPr lang="en-US" b="0"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1.5</a:t>
                      </a:r>
                      <a:endParaRPr lang="en-US" b="1"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1 Rand</a:t>
                      </a:r>
                      <a:endParaRPr lang="en-US" b="0" dirty="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PGL-SUM</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55.6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r>
                        <a:rPr lang="en-US" b="0" baseline="0" dirty="0" smtClean="0">
                          <a:latin typeface="Calibri" panose="020F0502020204030204" pitchFamily="34" charset="0"/>
                          <a:cs typeface="Calibri" panose="020F0502020204030204" pitchFamily="34" charset="0"/>
                        </a:rPr>
                        <a:t> Rand</a:t>
                      </a:r>
                      <a:endParaRPr lang="en-US" b="0" dirty="0">
                        <a:latin typeface="Calibri" panose="020F0502020204030204" pitchFamily="34" charset="0"/>
                        <a:cs typeface="Calibri" panose="020F0502020204030204" pitchFamily="34" charset="0"/>
                      </a:endParaRPr>
                    </a:p>
                  </a:txBody>
                  <a:tcPr/>
                </a:tc>
              </a:tr>
            </a:tbl>
          </a:graphicData>
        </a:graphic>
      </p:graphicFrame>
      <p:sp>
        <p:nvSpPr>
          <p:cNvPr id="22" name="Rounded Rectangle 21"/>
          <p:cNvSpPr/>
          <p:nvPr/>
        </p:nvSpPr>
        <p:spPr>
          <a:xfrm>
            <a:off x="6139750" y="6203960"/>
            <a:ext cx="5957000" cy="373916"/>
          </a:xfrm>
          <a:prstGeom prst="roundRect">
            <a:avLst>
              <a:gd name="adj" fmla="val 0"/>
            </a:avLst>
          </a:prstGeom>
          <a:no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141342" y="2873989"/>
            <a:ext cx="5978088" cy="388255"/>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137712" y="5795013"/>
            <a:ext cx="5978088" cy="388255"/>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18</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Tree>
    <p:extLst>
      <p:ext uri="{BB962C8B-B14F-4D97-AF65-F5344CB8AC3E}">
        <p14:creationId xmlns:p14="http://schemas.microsoft.com/office/powerpoint/2010/main" val="3911441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1962" y="2776317"/>
            <a:ext cx="4641274" cy="3048001"/>
          </a:xfrm>
          <a:prstGeom prst="rect">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platzhalter 1"/>
          <p:cNvSpPr>
            <a:spLocks noGrp="1"/>
          </p:cNvSpPr>
          <p:nvPr>
            <p:ph type="body" sz="quarter" idx="10"/>
          </p:nvPr>
        </p:nvSpPr>
        <p:spPr>
          <a:xfrm>
            <a:off x="323529" y="260679"/>
            <a:ext cx="11573197" cy="724247"/>
          </a:xfrm>
        </p:spPr>
        <p:txBody>
          <a:bodyPr/>
          <a:lstStyle/>
          <a:p>
            <a:pPr algn="l"/>
            <a:r>
              <a:rPr lang="en-US" dirty="0" smtClean="0"/>
              <a:t>Problem statement</a:t>
            </a:r>
            <a:endParaRPr lang="de-DE" dirty="0"/>
          </a:p>
        </p:txBody>
      </p:sp>
      <p:sp>
        <p:nvSpPr>
          <p:cNvPr id="4" name="Foliennummernplatzhalter 3"/>
          <p:cNvSpPr>
            <a:spLocks noGrp="1"/>
          </p:cNvSpPr>
          <p:nvPr>
            <p:ph type="sldNum" sz="quarter" idx="4"/>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lang="de-DE" dirty="0">
                <a:solidFill>
                  <a:srgbClr val="144A8E"/>
                </a:solidFill>
                <a:latin typeface="Arial"/>
              </a:rPr>
              <a:t>2</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
        <p:nvSpPr>
          <p:cNvPr id="5" name="Text Placeholder 4"/>
          <p:cNvSpPr>
            <a:spLocks noGrp="1"/>
          </p:cNvSpPr>
          <p:nvPr>
            <p:ph type="body" sz="quarter" idx="11"/>
          </p:nvPr>
        </p:nvSpPr>
        <p:spPr>
          <a:xfrm>
            <a:off x="323852" y="1243921"/>
            <a:ext cx="5139416" cy="4429125"/>
          </a:xfrm>
        </p:spPr>
        <p:txBody>
          <a:bodyPr/>
          <a:lstStyle/>
          <a:p>
            <a:pPr marL="0" indent="0">
              <a:buNone/>
            </a:pPr>
            <a:r>
              <a:rPr lang="en-US" b="1" dirty="0" smtClean="0"/>
              <a:t>Video is everywhere!</a:t>
            </a:r>
          </a:p>
          <a:p>
            <a:r>
              <a:rPr lang="en-US" dirty="0" smtClean="0"/>
              <a:t>Captured by smart devices </a:t>
            </a:r>
            <a:r>
              <a:rPr lang="en-US" dirty="0"/>
              <a:t>and instantly shared </a:t>
            </a:r>
            <a:r>
              <a:rPr lang="en-US" dirty="0" smtClean="0"/>
              <a:t>online</a:t>
            </a:r>
            <a:endParaRPr lang="en-US" dirty="0"/>
          </a:p>
        </p:txBody>
      </p:sp>
      <p:sp>
        <p:nvSpPr>
          <p:cNvPr id="13" name="Text Placeholder 4"/>
          <p:cNvSpPr txBox="1">
            <a:spLocks/>
          </p:cNvSpPr>
          <p:nvPr/>
        </p:nvSpPr>
        <p:spPr>
          <a:xfrm>
            <a:off x="6190276" y="1219450"/>
            <a:ext cx="5415572" cy="4429125"/>
          </a:xfrm>
          <a:prstGeom prst="rect">
            <a:avLst/>
          </a:prstGeom>
        </p:spPr>
        <p:txBody>
          <a:bodyPr/>
          <a:lstStyle>
            <a:lvl1pPr marL="228605" indent="-228605" algn="l" defTabSz="914423" rtl="0" eaLnBrk="1" latinLnBrk="0" hangingPunct="1">
              <a:lnSpc>
                <a:spcPts val="3000"/>
              </a:lnSpc>
              <a:spcBef>
                <a:spcPts val="10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685818" indent="-228605" algn="l" defTabSz="914423" rtl="0" eaLnBrk="1" latinLnBrk="0" hangingPunct="1">
              <a:lnSpc>
                <a:spcPts val="3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1143028" indent="-228605" algn="l" defTabSz="914423" rtl="0" eaLnBrk="1" latinLnBrk="0" hangingPunct="1">
              <a:lnSpc>
                <a:spcPts val="28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600240" indent="-228605" algn="l" defTabSz="914423" rtl="0" eaLnBrk="1" latinLnBrk="0" hangingPunct="1">
              <a:lnSpc>
                <a:spcPts val="2800"/>
              </a:lnSpc>
              <a:spcBef>
                <a:spcPts val="500"/>
              </a:spcBef>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2057452" indent="-228605" algn="l" defTabSz="914423" rtl="0" eaLnBrk="1" latinLnBrk="0" hangingPunct="1">
              <a:lnSpc>
                <a:spcPts val="4900"/>
              </a:lnSpc>
              <a:spcBef>
                <a:spcPts val="5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endParaRPr lang="en-US" dirty="0" smtClean="0"/>
          </a:p>
          <a:p>
            <a:pPr fontAlgn="base"/>
            <a:r>
              <a:rPr lang="en-US" dirty="0" smtClean="0"/>
              <a:t>Constantly </a:t>
            </a:r>
            <a:r>
              <a:rPr lang="en-US" dirty="0"/>
              <a:t>and rapidly </a:t>
            </a:r>
            <a:r>
              <a:rPr lang="en-US" dirty="0" smtClean="0"/>
              <a:t>increasing </a:t>
            </a:r>
            <a:r>
              <a:rPr lang="en-US" dirty="0"/>
              <a:t>volumes of video </a:t>
            </a:r>
            <a:r>
              <a:rPr lang="en-US" dirty="0" smtClean="0"/>
              <a:t>content on the Web</a:t>
            </a:r>
            <a:endParaRPr lang="en-US" dirty="0"/>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308" y="2776318"/>
            <a:ext cx="4541837" cy="30353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6982757" y="2776318"/>
            <a:ext cx="3704256" cy="584775"/>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dirty="0">
                <a:solidFill>
                  <a:schemeClr val="tx1"/>
                </a:solidFill>
                <a:latin typeface="Calibri" panose="020F0502020204030204" pitchFamily="34" charset="0"/>
                <a:ea typeface="Corbel"/>
                <a:cs typeface="Calibri" panose="020F0502020204030204" pitchFamily="34" charset="0"/>
              </a:rPr>
              <a:t>Hours of video content uploaded on YouTube every </a:t>
            </a:r>
            <a:r>
              <a:rPr lang="en-US" sz="1600" dirty="0" smtClean="0">
                <a:solidFill>
                  <a:schemeClr val="tx1"/>
                </a:solidFill>
                <a:latin typeface="Calibri" panose="020F0502020204030204" pitchFamily="34" charset="0"/>
                <a:ea typeface="Corbel"/>
                <a:cs typeface="Calibri" panose="020F0502020204030204" pitchFamily="34" charset="0"/>
              </a:rPr>
              <a:t>minute</a:t>
            </a:r>
            <a:endParaRPr lang="en-US" sz="1600" dirty="0">
              <a:solidFill>
                <a:schemeClr val="tx1"/>
              </a:solidFill>
              <a:latin typeface="Calibri" panose="020F0502020204030204" pitchFamily="34" charset="0"/>
              <a:ea typeface="Corbel"/>
              <a:cs typeface="Calibri" panose="020F0502020204030204" pitchFamily="34" charset="0"/>
            </a:endParaRPr>
          </a:p>
        </p:txBody>
      </p:sp>
      <p:sp>
        <p:nvSpPr>
          <p:cNvPr id="19" name="Rectangle 18"/>
          <p:cNvSpPr/>
          <p:nvPr/>
        </p:nvSpPr>
        <p:spPr>
          <a:xfrm>
            <a:off x="518469" y="5992229"/>
            <a:ext cx="9639684" cy="646331"/>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i="1" dirty="0" smtClean="0">
                <a:solidFill>
                  <a:schemeClr val="tx1"/>
                </a:solidFill>
                <a:latin typeface="Calibri" panose="020F0502020204030204" pitchFamily="34" charset="0"/>
                <a:ea typeface="Corbel"/>
                <a:cs typeface="Calibri" panose="020F0502020204030204" pitchFamily="34" charset="0"/>
                <a:sym typeface="Roboto"/>
              </a:rPr>
              <a:t>Image sources: </a:t>
            </a:r>
            <a:r>
              <a:rPr lang="en-US" sz="1800" i="1" dirty="0">
                <a:solidFill>
                  <a:schemeClr val="tx1"/>
                </a:solidFill>
                <a:latin typeface="Calibri" panose="020F0502020204030204" pitchFamily="34" charset="0"/>
                <a:ea typeface="Corbel"/>
                <a:cs typeface="Calibri" panose="020F0502020204030204" pitchFamily="34" charset="0"/>
                <a:sym typeface="Roboto"/>
              </a:rPr>
              <a:t>https://www.financialexpress.com/india-news/govt-agencies-adopt-new-age-video-sharing-apps-like-tiktok/1767354</a:t>
            </a:r>
            <a:r>
              <a:rPr lang="en-US" sz="1800" i="1" dirty="0" smtClean="0">
                <a:solidFill>
                  <a:schemeClr val="tx1"/>
                </a:solidFill>
                <a:latin typeface="Calibri" panose="020F0502020204030204" pitchFamily="34" charset="0"/>
                <a:ea typeface="Corbel"/>
                <a:cs typeface="Calibri" panose="020F0502020204030204" pitchFamily="34" charset="0"/>
                <a:sym typeface="Roboto"/>
              </a:rPr>
              <a:t>/ (left) &amp; </a:t>
            </a:r>
            <a:r>
              <a:rPr lang="en-US" sz="1800" dirty="0">
                <a:solidFill>
                  <a:schemeClr val="tx1"/>
                </a:solidFill>
                <a:latin typeface="Calibri" panose="020F0502020204030204" pitchFamily="34" charset="0"/>
                <a:ea typeface="Corbel"/>
                <a:cs typeface="Calibri" panose="020F0502020204030204" pitchFamily="34" charset="0"/>
              </a:rPr>
              <a:t>https://www.statista.com</a:t>
            </a:r>
            <a:r>
              <a:rPr lang="en-US" sz="1800" dirty="0" smtClean="0">
                <a:solidFill>
                  <a:schemeClr val="tx1"/>
                </a:solidFill>
                <a:latin typeface="Calibri" panose="020F0502020204030204" pitchFamily="34" charset="0"/>
                <a:ea typeface="Corbel"/>
                <a:cs typeface="Calibri" panose="020F0502020204030204" pitchFamily="34" charset="0"/>
              </a:rPr>
              <a:t>/  (right)</a:t>
            </a:r>
            <a:endParaRPr lang="el-GR" sz="1800" dirty="0">
              <a:solidFill>
                <a:schemeClr val="tx1"/>
              </a:solidFill>
              <a:latin typeface="Calibri" panose="020F0502020204030204" pitchFamily="34" charset="0"/>
              <a:ea typeface="Corbel"/>
              <a:cs typeface="Calibri" panose="020F0502020204030204" pitchFamily="34" charset="0"/>
              <a:sym typeface="Roboto"/>
            </a:endParaRPr>
          </a:p>
        </p:txBody>
      </p:sp>
    </p:spTree>
    <p:extLst>
      <p:ext uri="{BB962C8B-B14F-4D97-AF65-F5344CB8AC3E}">
        <p14:creationId xmlns:p14="http://schemas.microsoft.com/office/powerpoint/2010/main" val="25711185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smtClean="0"/>
              <a:t>Experiments</a:t>
            </a:r>
            <a:endParaRPr lang="de-DE" dirty="0"/>
          </a:p>
        </p:txBody>
      </p:sp>
      <p:sp>
        <p:nvSpPr>
          <p:cNvPr id="4" name="Foliennummernplatzhalter 3"/>
          <p:cNvSpPr>
            <a:spLocks noGrp="1"/>
          </p:cNvSpPr>
          <p:nvPr>
            <p:ph type="sldNum" sz="quarter" idx="4"/>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19</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
        <p:nvSpPr>
          <p:cNvPr id="6" name="Textplatzhalter 2"/>
          <p:cNvSpPr>
            <a:spLocks noGrp="1"/>
          </p:cNvSpPr>
          <p:nvPr>
            <p:ph type="body" sz="quarter" idx="11"/>
          </p:nvPr>
        </p:nvSpPr>
        <p:spPr>
          <a:xfrm>
            <a:off x="323850" y="1272398"/>
            <a:ext cx="11658600" cy="4836302"/>
          </a:xfrm>
        </p:spPr>
        <p:txBody>
          <a:bodyPr/>
          <a:lstStyle/>
          <a:p>
            <a:pPr marL="0" indent="0">
              <a:lnSpc>
                <a:spcPct val="100000"/>
              </a:lnSpc>
              <a:buNone/>
            </a:pPr>
            <a:r>
              <a:rPr lang="en-US" b="1" dirty="0" smtClean="0"/>
              <a:t>Ablation study</a:t>
            </a:r>
          </a:p>
          <a:p>
            <a:pPr marL="0" indent="0">
              <a:lnSpc>
                <a:spcPct val="100000"/>
              </a:lnSpc>
              <a:buNone/>
            </a:pPr>
            <a:endParaRPr lang="en-US" b="1" dirty="0"/>
          </a:p>
          <a:p>
            <a:pPr marL="0" indent="0">
              <a:lnSpc>
                <a:spcPct val="100000"/>
              </a:lnSpc>
              <a:buNone/>
            </a:pPr>
            <a:endParaRPr lang="en-US" b="1" dirty="0" smtClean="0"/>
          </a:p>
          <a:p>
            <a:pPr marL="0" indent="0">
              <a:lnSpc>
                <a:spcPct val="100000"/>
              </a:lnSpc>
              <a:buNone/>
            </a:pPr>
            <a:endParaRPr lang="en-US" b="1" dirty="0"/>
          </a:p>
          <a:p>
            <a:pPr marL="0" indent="0">
              <a:lnSpc>
                <a:spcPct val="100000"/>
              </a:lnSpc>
              <a:buNone/>
            </a:pPr>
            <a:endParaRPr lang="en-US" b="1" dirty="0" smtClean="0"/>
          </a:p>
          <a:p>
            <a:pPr marL="0" indent="0">
              <a:lnSpc>
                <a:spcPct val="100000"/>
              </a:lnSpc>
              <a:buNone/>
            </a:pPr>
            <a:endParaRPr lang="en-US" sz="900" b="1" dirty="0" smtClean="0"/>
          </a:p>
        </p:txBody>
      </p:sp>
      <p:graphicFrame>
        <p:nvGraphicFramePr>
          <p:cNvPr id="7" name="Table 6"/>
          <p:cNvGraphicFramePr>
            <a:graphicFrameLocks noGrp="1"/>
          </p:cNvGraphicFramePr>
          <p:nvPr>
            <p:extLst>
              <p:ext uri="{D42A27DB-BD31-4B8C-83A1-F6EECF244321}">
                <p14:modId xmlns:p14="http://schemas.microsoft.com/office/powerpoint/2010/main" val="1934751995"/>
              </p:ext>
            </p:extLst>
          </p:nvPr>
        </p:nvGraphicFramePr>
        <p:xfrm>
          <a:off x="412965" y="2123442"/>
          <a:ext cx="7296150" cy="2763520"/>
        </p:xfrm>
        <a:graphic>
          <a:graphicData uri="http://schemas.openxmlformats.org/drawingml/2006/table">
            <a:tbl>
              <a:tblPr firstRow="1" bandRow="1">
                <a:tableStyleId>{5C22544A-7EE6-4342-B048-85BDC9FD1C3A}</a:tableStyleId>
              </a:tblPr>
              <a:tblGrid>
                <a:gridCol w="1489614"/>
                <a:gridCol w="1117211"/>
                <a:gridCol w="1117211"/>
                <a:gridCol w="1117211"/>
                <a:gridCol w="1235703"/>
                <a:gridCol w="1219200"/>
              </a:tblGrid>
              <a:tr h="370840">
                <a:tc>
                  <a:txBody>
                    <a:bodyPr/>
                    <a:lstStyle/>
                    <a:p>
                      <a:endParaRPr lang="en-US" dirty="0">
                        <a:latin typeface="Calibri" panose="020F0502020204030204" pitchFamily="34" charset="0"/>
                        <a:cs typeface="Calibri" panose="020F0502020204030204" pitchFamily="34" charset="0"/>
                      </a:endParaRPr>
                    </a:p>
                  </a:txBody>
                  <a:tcPr/>
                </a:tc>
                <a:tc gridSpan="3">
                  <a:txBody>
                    <a:bodyPr/>
                    <a:lstStyle/>
                    <a:p>
                      <a:pPr algn="ctr"/>
                      <a:r>
                        <a:rPr lang="en-US" dirty="0" smtClean="0">
                          <a:latin typeface="Calibri" panose="020F0502020204030204" pitchFamily="34" charset="0"/>
                          <a:cs typeface="Calibri" panose="020F0502020204030204" pitchFamily="34" charset="0"/>
                        </a:rPr>
                        <a:t>Core components</a:t>
                      </a:r>
                      <a:endParaRPr lang="en-US" dirty="0">
                        <a:latin typeface="Calibri" panose="020F0502020204030204" pitchFamily="34" charset="0"/>
                        <a:cs typeface="Calibri" panose="020F0502020204030204" pitchFamily="34" charset="0"/>
                      </a:endParaRPr>
                    </a:p>
                  </a:txBody>
                  <a:tcPr/>
                </a:tc>
                <a:tc hMerge="1">
                  <a:txBody>
                    <a:bodyPr/>
                    <a:lstStyle/>
                    <a:p>
                      <a:endParaRPr lang="en-US"/>
                    </a:p>
                  </a:txBody>
                  <a:tcPr/>
                </a:tc>
                <a:tc hMerge="1">
                  <a:txBody>
                    <a:bodyPr/>
                    <a:lstStyle/>
                    <a:p>
                      <a:endParaRPr lang="en-US"/>
                    </a:p>
                  </a:txBody>
                  <a:tcPr/>
                </a:tc>
                <a:tc rowSpan="2">
                  <a:txBody>
                    <a:bodyPr/>
                    <a:lstStyle/>
                    <a:p>
                      <a:pPr algn="ctr"/>
                      <a:r>
                        <a:rPr lang="en-US" dirty="0" err="1" smtClean="0">
                          <a:latin typeface="Calibri" panose="020F0502020204030204" pitchFamily="34" charset="0"/>
                          <a:cs typeface="Calibri" panose="020F0502020204030204" pitchFamily="34" charset="0"/>
                        </a:rPr>
                        <a:t>SumMe</a:t>
                      </a:r>
                      <a:endParaRPr lang="en-US" dirty="0">
                        <a:latin typeface="Calibri" panose="020F0502020204030204" pitchFamily="34" charset="0"/>
                        <a:cs typeface="Calibri" panose="020F0502020204030204" pitchFamily="34" charset="0"/>
                      </a:endParaRPr>
                    </a:p>
                  </a:txBody>
                  <a:tcPr anchor="ctr"/>
                </a:tc>
                <a:tc rowSpan="2">
                  <a:txBody>
                    <a:bodyPr/>
                    <a:lstStyle/>
                    <a:p>
                      <a:pPr algn="ctr"/>
                      <a:r>
                        <a:rPr lang="en-US" dirty="0" err="1" smtClean="0">
                          <a:latin typeface="Calibri" panose="020F0502020204030204" pitchFamily="34" charset="0"/>
                          <a:cs typeface="Calibri" panose="020F0502020204030204" pitchFamily="34" charset="0"/>
                        </a:rPr>
                        <a:t>TVSum</a:t>
                      </a:r>
                      <a:endParaRPr lang="en-US" dirty="0">
                        <a:latin typeface="Calibri" panose="020F0502020204030204" pitchFamily="34" charset="0"/>
                        <a:cs typeface="Calibri" panose="020F0502020204030204" pitchFamily="34" charset="0"/>
                      </a:endParaRPr>
                    </a:p>
                  </a:txBody>
                  <a:tcPr anchor="ctr"/>
                </a:tc>
              </a:tr>
              <a:tr h="370840">
                <a:tc>
                  <a:txBody>
                    <a:bodyPr/>
                    <a:lstStyle/>
                    <a:p>
                      <a:pPr marL="0" marR="0" indent="0" algn="l" defTabSz="914423" rtl="0" eaLnBrk="1" fontAlgn="auto" latinLnBrk="0" hangingPunct="1">
                        <a:lnSpc>
                          <a:spcPct val="100000"/>
                        </a:lnSpc>
                        <a:spcBef>
                          <a:spcPts val="0"/>
                        </a:spcBef>
                        <a:spcAft>
                          <a:spcPts val="0"/>
                        </a:spcAft>
                        <a:buClrTx/>
                        <a:buSzTx/>
                        <a:buFontTx/>
                        <a:buNone/>
                        <a:tabLst/>
                        <a:defRPr/>
                      </a:pPr>
                      <a:endParaRPr lang="en-US" dirty="0" smtClean="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Global attention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Local attention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Positional encoding</a:t>
                      </a:r>
                      <a:endParaRPr lang="en-US" dirty="0">
                        <a:latin typeface="Calibri" panose="020F0502020204030204" pitchFamily="34" charset="0"/>
                        <a:cs typeface="Calibri" panose="020F0502020204030204" pitchFamily="34" charset="0"/>
                      </a:endParaRPr>
                    </a:p>
                  </a:txBody>
                  <a:tcPr/>
                </a:tc>
                <a:tc vMerge="1">
                  <a:txBody>
                    <a:bodyPr/>
                    <a:lstStyle/>
                    <a:p>
                      <a:pPr algn="ctr"/>
                      <a:endParaRPr lang="en-US" dirty="0" smtClean="0">
                        <a:latin typeface="Calibri" panose="020F0502020204030204" pitchFamily="34" charset="0"/>
                        <a:cs typeface="Calibri" panose="020F0502020204030204" pitchFamily="34" charset="0"/>
                      </a:endParaRPr>
                    </a:p>
                  </a:txBody>
                  <a:tcPr/>
                </a:tc>
                <a:tc vMerge="1">
                  <a:txBody>
                    <a:bodyPr/>
                    <a:lstStyle/>
                    <a:p>
                      <a:pPr algn="ctr"/>
                      <a:endParaRPr lang="en-US" dirty="0" smtClean="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Variant #1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X</a:t>
                      </a:r>
                      <a:endParaRPr lang="en-US" dirty="0">
                        <a:latin typeface="Calibri" panose="020F0502020204030204" pitchFamily="34" charset="0"/>
                        <a:cs typeface="Calibri" panose="020F0502020204030204" pitchFamily="34" charset="0"/>
                      </a:endParaRPr>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smtClean="0">
                          <a:latin typeface="Calibri"/>
                          <a:cs typeface="Calibri"/>
                        </a:rPr>
                        <a:t>√</a:t>
                      </a:r>
                      <a:endParaRPr lang="en-US" dirty="0" smtClean="0">
                        <a:latin typeface="Calibri" panose="020F0502020204030204" pitchFamily="34" charset="0"/>
                        <a:cs typeface="Calibri" panose="020F0502020204030204" pitchFamily="34" charset="0"/>
                      </a:endParaRPr>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smtClean="0">
                          <a:latin typeface="Calibri"/>
                          <a:cs typeface="Calibri"/>
                        </a:rPr>
                        <a:t>√</a:t>
                      </a:r>
                      <a:endParaRPr lang="en-US" dirty="0" smtClean="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46.9</a:t>
                      </a:r>
                    </a:p>
                  </a:txBody>
                  <a:tcPr/>
                </a:tc>
                <a:tc>
                  <a:txBody>
                    <a:bodyPr/>
                    <a:lstStyle/>
                    <a:p>
                      <a:pPr algn="ctr"/>
                      <a:r>
                        <a:rPr lang="en-US" dirty="0" smtClean="0">
                          <a:latin typeface="Calibri" panose="020F0502020204030204" pitchFamily="34" charset="0"/>
                          <a:cs typeface="Calibri" panose="020F0502020204030204" pitchFamily="34" charset="0"/>
                        </a:rPr>
                        <a:t>52.4</a:t>
                      </a:r>
                    </a:p>
                  </a:txBody>
                  <a:tcPr/>
                </a:tc>
              </a:tr>
              <a:tr h="370840">
                <a:tc>
                  <a:txBody>
                    <a:bodyPr/>
                    <a:lstStyle/>
                    <a:p>
                      <a:r>
                        <a:rPr lang="en-US" dirty="0" smtClean="0">
                          <a:latin typeface="Calibri" panose="020F0502020204030204" pitchFamily="34" charset="0"/>
                          <a:cs typeface="Calibri" panose="020F0502020204030204" pitchFamily="34" charset="0"/>
                        </a:rPr>
                        <a:t>Variant #2</a:t>
                      </a:r>
                      <a:endParaRPr lang="en-US" dirty="0">
                        <a:latin typeface="Calibri" panose="020F0502020204030204" pitchFamily="34" charset="0"/>
                        <a:cs typeface="Calibri" panose="020F0502020204030204" pitchFamily="34" charset="0"/>
                      </a:endParaRPr>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smtClean="0">
                          <a:latin typeface="Calibri"/>
                          <a:cs typeface="Calibri"/>
                        </a:rPr>
                        <a:t>√</a:t>
                      </a:r>
                      <a:endParaRPr lang="en-US" dirty="0" smtClean="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X</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46.7</a:t>
                      </a:r>
                    </a:p>
                  </a:txBody>
                  <a:tcPr/>
                </a:tc>
                <a:tc>
                  <a:txBody>
                    <a:bodyPr/>
                    <a:lstStyle/>
                    <a:p>
                      <a:pPr algn="ctr"/>
                      <a:r>
                        <a:rPr lang="en-US" dirty="0" smtClean="0">
                          <a:latin typeface="Calibri" panose="020F0502020204030204" pitchFamily="34" charset="0"/>
                          <a:cs typeface="Calibri" panose="020F0502020204030204" pitchFamily="34" charset="0"/>
                        </a:rPr>
                        <a:t>59.9</a:t>
                      </a:r>
                    </a:p>
                  </a:txBody>
                  <a:tcPr/>
                </a:tc>
              </a:tr>
              <a:tr h="370840">
                <a:tc>
                  <a:txBody>
                    <a:bodyPr/>
                    <a:lstStyle/>
                    <a:p>
                      <a:r>
                        <a:rPr lang="en-US" dirty="0" smtClean="0">
                          <a:latin typeface="Calibri" panose="020F0502020204030204" pitchFamily="34" charset="0"/>
                          <a:cs typeface="Calibri" panose="020F0502020204030204" pitchFamily="34" charset="0"/>
                        </a:rPr>
                        <a:t>Variant #3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smtClean="0">
                          <a:latin typeface="Calibri"/>
                          <a:cs typeface="Calibri"/>
                        </a:rPr>
                        <a:t>√</a:t>
                      </a:r>
                      <a:endParaRPr lang="en-US" dirty="0" smtClean="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X</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53.1</a:t>
                      </a:r>
                    </a:p>
                  </a:txBody>
                  <a:tcPr/>
                </a:tc>
                <a:tc>
                  <a:txBody>
                    <a:bodyPr/>
                    <a:lstStyle/>
                    <a:p>
                      <a:pPr algn="ctr"/>
                      <a:r>
                        <a:rPr lang="en-US" b="1" dirty="0" smtClean="0">
                          <a:latin typeface="Calibri" panose="020F0502020204030204" pitchFamily="34" charset="0"/>
                          <a:cs typeface="Calibri" panose="020F0502020204030204" pitchFamily="34" charset="0"/>
                        </a:rPr>
                        <a:t>61.0</a:t>
                      </a:r>
                    </a:p>
                  </a:txBody>
                  <a:tcPr/>
                </a:tc>
              </a:tr>
              <a:tr h="370840">
                <a:tc>
                  <a:txBody>
                    <a:bodyPr/>
                    <a:lstStyle/>
                    <a:p>
                      <a:r>
                        <a:rPr lang="en-US" dirty="0" smtClean="0">
                          <a:latin typeface="Calibri" panose="020F0502020204030204" pitchFamily="34" charset="0"/>
                          <a:cs typeface="Calibri" panose="020F0502020204030204" pitchFamily="34" charset="0"/>
                        </a:rPr>
                        <a:t>PGL-SUM </a:t>
                      </a:r>
                      <a:r>
                        <a:rPr lang="en-US" dirty="0" smtClean="0">
                          <a:latin typeface="Calibri" panose="020F0502020204030204" pitchFamily="34" charset="0"/>
                          <a:cs typeface="Calibri" panose="020F0502020204030204" pitchFamily="34" charset="0"/>
                        </a:rPr>
                        <a:t>(Proposed)</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55.6</a:t>
                      </a:r>
                      <a:endParaRPr lang="en-US" b="1"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61.0</a:t>
                      </a:r>
                      <a:endParaRPr lang="en-US" b="1" dirty="0">
                        <a:latin typeface="Calibri" panose="020F0502020204030204" pitchFamily="34" charset="0"/>
                        <a:cs typeface="Calibri" panose="020F0502020204030204" pitchFamily="34" charset="0"/>
                      </a:endParaRPr>
                    </a:p>
                  </a:txBody>
                  <a:tcPr/>
                </a:tc>
              </a:tr>
            </a:tbl>
          </a:graphicData>
        </a:graphic>
      </p:graphicFrame>
      <p:sp>
        <p:nvSpPr>
          <p:cNvPr id="9" name="Rounded Rectangle 8"/>
          <p:cNvSpPr/>
          <p:nvPr/>
        </p:nvSpPr>
        <p:spPr>
          <a:xfrm>
            <a:off x="410682" y="3121400"/>
            <a:ext cx="4812408" cy="1136275"/>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platzhalter 2"/>
          <p:cNvSpPr txBox="1">
            <a:spLocks/>
          </p:cNvSpPr>
          <p:nvPr/>
        </p:nvSpPr>
        <p:spPr>
          <a:xfrm>
            <a:off x="358404" y="4962521"/>
            <a:ext cx="4958664" cy="468843"/>
          </a:xfrm>
          <a:prstGeom prst="rect">
            <a:avLst/>
          </a:prstGeom>
        </p:spPr>
        <p:txBody>
          <a:bodyPr/>
          <a:lstStyle>
            <a:lvl1pPr marL="228605" indent="-228605" algn="l" defTabSz="914423" rtl="0" eaLnBrk="1" latinLnBrk="0" hangingPunct="1">
              <a:lnSpc>
                <a:spcPts val="3000"/>
              </a:lnSpc>
              <a:spcBef>
                <a:spcPts val="10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685818" indent="-228605" algn="l" defTabSz="914423" rtl="0" eaLnBrk="1" latinLnBrk="0" hangingPunct="1">
              <a:lnSpc>
                <a:spcPts val="3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1143028" indent="-228605" algn="l" defTabSz="914423" rtl="0" eaLnBrk="1" latinLnBrk="0" hangingPunct="1">
              <a:lnSpc>
                <a:spcPts val="28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600240" indent="-228605" algn="l" defTabSz="914423" rtl="0" eaLnBrk="1" latinLnBrk="0" hangingPunct="1">
              <a:lnSpc>
                <a:spcPts val="2800"/>
              </a:lnSpc>
              <a:spcBef>
                <a:spcPts val="500"/>
              </a:spcBef>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2057452" indent="-228605" algn="l" defTabSz="914423" rtl="0" eaLnBrk="1" latinLnBrk="0" hangingPunct="1">
              <a:lnSpc>
                <a:spcPts val="4900"/>
              </a:lnSpc>
              <a:spcBef>
                <a:spcPts val="5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000" dirty="0" smtClean="0"/>
              <a:t>Reported values represent F-Score (%)</a:t>
            </a:r>
            <a:endParaRPr lang="en-US" sz="2000" b="1" dirty="0" smtClean="0"/>
          </a:p>
        </p:txBody>
      </p:sp>
    </p:spTree>
    <p:extLst>
      <p:ext uri="{BB962C8B-B14F-4D97-AF65-F5344CB8AC3E}">
        <p14:creationId xmlns:p14="http://schemas.microsoft.com/office/powerpoint/2010/main" val="1358139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smtClean="0"/>
              <a:t>Experiments</a:t>
            </a:r>
            <a:endParaRPr lang="de-DE" dirty="0"/>
          </a:p>
        </p:txBody>
      </p:sp>
      <p:sp>
        <p:nvSpPr>
          <p:cNvPr id="4" name="Foliennummernplatzhalter 3"/>
          <p:cNvSpPr>
            <a:spLocks noGrp="1"/>
          </p:cNvSpPr>
          <p:nvPr>
            <p:ph type="sldNum" sz="quarter" idx="4"/>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19</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
        <p:nvSpPr>
          <p:cNvPr id="6" name="Textplatzhalter 2"/>
          <p:cNvSpPr>
            <a:spLocks noGrp="1"/>
          </p:cNvSpPr>
          <p:nvPr>
            <p:ph type="body" sz="quarter" idx="11"/>
          </p:nvPr>
        </p:nvSpPr>
        <p:spPr>
          <a:xfrm>
            <a:off x="323850" y="1272398"/>
            <a:ext cx="11658600" cy="4836302"/>
          </a:xfrm>
        </p:spPr>
        <p:txBody>
          <a:bodyPr/>
          <a:lstStyle/>
          <a:p>
            <a:pPr marL="0" indent="0">
              <a:lnSpc>
                <a:spcPct val="100000"/>
              </a:lnSpc>
              <a:buNone/>
            </a:pPr>
            <a:r>
              <a:rPr lang="en-US" b="1" dirty="0" smtClean="0"/>
              <a:t>Ablation study</a:t>
            </a:r>
          </a:p>
          <a:p>
            <a:pPr marL="0" indent="0">
              <a:lnSpc>
                <a:spcPct val="100000"/>
              </a:lnSpc>
              <a:buNone/>
            </a:pPr>
            <a:endParaRPr lang="en-US" b="1" dirty="0"/>
          </a:p>
          <a:p>
            <a:pPr marL="0" indent="0">
              <a:lnSpc>
                <a:spcPct val="100000"/>
              </a:lnSpc>
              <a:buNone/>
            </a:pPr>
            <a:endParaRPr lang="en-US" b="1" dirty="0" smtClean="0"/>
          </a:p>
          <a:p>
            <a:pPr marL="0" indent="0">
              <a:lnSpc>
                <a:spcPct val="100000"/>
              </a:lnSpc>
              <a:buNone/>
            </a:pPr>
            <a:endParaRPr lang="en-US" b="1" dirty="0"/>
          </a:p>
          <a:p>
            <a:pPr marL="0" indent="0">
              <a:lnSpc>
                <a:spcPct val="100000"/>
              </a:lnSpc>
              <a:buNone/>
            </a:pPr>
            <a:endParaRPr lang="en-US" b="1" dirty="0" smtClean="0"/>
          </a:p>
          <a:p>
            <a:pPr marL="0" indent="0">
              <a:lnSpc>
                <a:spcPct val="100000"/>
              </a:lnSpc>
              <a:buNone/>
            </a:pPr>
            <a:endParaRPr lang="en-US" sz="900" b="1" dirty="0" smtClean="0"/>
          </a:p>
        </p:txBody>
      </p:sp>
      <p:graphicFrame>
        <p:nvGraphicFramePr>
          <p:cNvPr id="7" name="Table 6"/>
          <p:cNvGraphicFramePr>
            <a:graphicFrameLocks noGrp="1"/>
          </p:cNvGraphicFramePr>
          <p:nvPr>
            <p:extLst>
              <p:ext uri="{D42A27DB-BD31-4B8C-83A1-F6EECF244321}">
                <p14:modId xmlns:p14="http://schemas.microsoft.com/office/powerpoint/2010/main" val="3960130252"/>
              </p:ext>
            </p:extLst>
          </p:nvPr>
        </p:nvGraphicFramePr>
        <p:xfrm>
          <a:off x="412965" y="2123442"/>
          <a:ext cx="7296150" cy="2763520"/>
        </p:xfrm>
        <a:graphic>
          <a:graphicData uri="http://schemas.openxmlformats.org/drawingml/2006/table">
            <a:tbl>
              <a:tblPr firstRow="1" bandRow="1">
                <a:tableStyleId>{5C22544A-7EE6-4342-B048-85BDC9FD1C3A}</a:tableStyleId>
              </a:tblPr>
              <a:tblGrid>
                <a:gridCol w="1489614"/>
                <a:gridCol w="1117211"/>
                <a:gridCol w="1117211"/>
                <a:gridCol w="1117211"/>
                <a:gridCol w="1235703"/>
                <a:gridCol w="1219200"/>
              </a:tblGrid>
              <a:tr h="370840">
                <a:tc>
                  <a:txBody>
                    <a:bodyPr/>
                    <a:lstStyle/>
                    <a:p>
                      <a:endParaRPr lang="en-US" dirty="0">
                        <a:latin typeface="Calibri" panose="020F0502020204030204" pitchFamily="34" charset="0"/>
                        <a:cs typeface="Calibri" panose="020F0502020204030204" pitchFamily="34" charset="0"/>
                      </a:endParaRPr>
                    </a:p>
                  </a:txBody>
                  <a:tcPr/>
                </a:tc>
                <a:tc gridSpan="3">
                  <a:txBody>
                    <a:bodyPr/>
                    <a:lstStyle/>
                    <a:p>
                      <a:pPr algn="ctr"/>
                      <a:r>
                        <a:rPr lang="en-US" dirty="0" smtClean="0">
                          <a:latin typeface="Calibri" panose="020F0502020204030204" pitchFamily="34" charset="0"/>
                          <a:cs typeface="Calibri" panose="020F0502020204030204" pitchFamily="34" charset="0"/>
                        </a:rPr>
                        <a:t>Core components</a:t>
                      </a:r>
                      <a:endParaRPr lang="en-US" dirty="0">
                        <a:latin typeface="Calibri" panose="020F0502020204030204" pitchFamily="34" charset="0"/>
                        <a:cs typeface="Calibri" panose="020F0502020204030204" pitchFamily="34" charset="0"/>
                      </a:endParaRPr>
                    </a:p>
                  </a:txBody>
                  <a:tcPr/>
                </a:tc>
                <a:tc hMerge="1">
                  <a:txBody>
                    <a:bodyPr/>
                    <a:lstStyle/>
                    <a:p>
                      <a:endParaRPr lang="en-US"/>
                    </a:p>
                  </a:txBody>
                  <a:tcPr/>
                </a:tc>
                <a:tc hMerge="1">
                  <a:txBody>
                    <a:bodyPr/>
                    <a:lstStyle/>
                    <a:p>
                      <a:endParaRPr lang="en-US"/>
                    </a:p>
                  </a:txBody>
                  <a:tcPr/>
                </a:tc>
                <a:tc rowSpan="2">
                  <a:txBody>
                    <a:bodyPr/>
                    <a:lstStyle/>
                    <a:p>
                      <a:pPr algn="ctr"/>
                      <a:r>
                        <a:rPr lang="en-US" dirty="0" err="1" smtClean="0">
                          <a:latin typeface="Calibri" panose="020F0502020204030204" pitchFamily="34" charset="0"/>
                          <a:cs typeface="Calibri" panose="020F0502020204030204" pitchFamily="34" charset="0"/>
                        </a:rPr>
                        <a:t>SumMe</a:t>
                      </a:r>
                      <a:endParaRPr lang="en-US" dirty="0">
                        <a:latin typeface="Calibri" panose="020F0502020204030204" pitchFamily="34" charset="0"/>
                        <a:cs typeface="Calibri" panose="020F0502020204030204" pitchFamily="34" charset="0"/>
                      </a:endParaRPr>
                    </a:p>
                  </a:txBody>
                  <a:tcPr anchor="ctr"/>
                </a:tc>
                <a:tc rowSpan="2">
                  <a:txBody>
                    <a:bodyPr/>
                    <a:lstStyle/>
                    <a:p>
                      <a:pPr algn="ctr"/>
                      <a:r>
                        <a:rPr lang="en-US" dirty="0" err="1" smtClean="0">
                          <a:latin typeface="Calibri" panose="020F0502020204030204" pitchFamily="34" charset="0"/>
                          <a:cs typeface="Calibri" panose="020F0502020204030204" pitchFamily="34" charset="0"/>
                        </a:rPr>
                        <a:t>TVSum</a:t>
                      </a:r>
                      <a:endParaRPr lang="en-US" dirty="0">
                        <a:latin typeface="Calibri" panose="020F0502020204030204" pitchFamily="34" charset="0"/>
                        <a:cs typeface="Calibri" panose="020F0502020204030204" pitchFamily="34" charset="0"/>
                      </a:endParaRPr>
                    </a:p>
                  </a:txBody>
                  <a:tcPr anchor="ctr"/>
                </a:tc>
              </a:tr>
              <a:tr h="370840">
                <a:tc>
                  <a:txBody>
                    <a:bodyPr/>
                    <a:lstStyle/>
                    <a:p>
                      <a:pPr marL="0" marR="0" indent="0" algn="l" defTabSz="914423" rtl="0" eaLnBrk="1" fontAlgn="auto" latinLnBrk="0" hangingPunct="1">
                        <a:lnSpc>
                          <a:spcPct val="100000"/>
                        </a:lnSpc>
                        <a:spcBef>
                          <a:spcPts val="0"/>
                        </a:spcBef>
                        <a:spcAft>
                          <a:spcPts val="0"/>
                        </a:spcAft>
                        <a:buClrTx/>
                        <a:buSzTx/>
                        <a:buFontTx/>
                        <a:buNone/>
                        <a:tabLst/>
                        <a:defRPr/>
                      </a:pPr>
                      <a:endParaRPr lang="en-US" dirty="0" smtClean="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Global attention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Local attention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Positional encoding</a:t>
                      </a:r>
                      <a:endParaRPr lang="en-US" dirty="0">
                        <a:latin typeface="Calibri" panose="020F0502020204030204" pitchFamily="34" charset="0"/>
                        <a:cs typeface="Calibri" panose="020F0502020204030204" pitchFamily="34" charset="0"/>
                      </a:endParaRPr>
                    </a:p>
                  </a:txBody>
                  <a:tcPr/>
                </a:tc>
                <a:tc vMerge="1">
                  <a:txBody>
                    <a:bodyPr/>
                    <a:lstStyle/>
                    <a:p>
                      <a:pPr algn="ctr"/>
                      <a:endParaRPr lang="en-US" dirty="0" smtClean="0">
                        <a:latin typeface="Calibri" panose="020F0502020204030204" pitchFamily="34" charset="0"/>
                        <a:cs typeface="Calibri" panose="020F0502020204030204" pitchFamily="34" charset="0"/>
                      </a:endParaRPr>
                    </a:p>
                  </a:txBody>
                  <a:tcPr/>
                </a:tc>
                <a:tc vMerge="1">
                  <a:txBody>
                    <a:bodyPr/>
                    <a:lstStyle/>
                    <a:p>
                      <a:pPr algn="ctr"/>
                      <a:endParaRPr lang="en-US" dirty="0" smtClean="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Variant #1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X</a:t>
                      </a:r>
                      <a:endParaRPr lang="en-US" dirty="0">
                        <a:latin typeface="Calibri" panose="020F0502020204030204" pitchFamily="34" charset="0"/>
                        <a:cs typeface="Calibri" panose="020F0502020204030204" pitchFamily="34" charset="0"/>
                      </a:endParaRPr>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smtClean="0">
                          <a:latin typeface="Calibri"/>
                          <a:cs typeface="Calibri"/>
                        </a:rPr>
                        <a:t>√</a:t>
                      </a:r>
                      <a:endParaRPr lang="en-US" dirty="0" smtClean="0">
                        <a:latin typeface="Calibri" panose="020F0502020204030204" pitchFamily="34" charset="0"/>
                        <a:cs typeface="Calibri" panose="020F0502020204030204" pitchFamily="34" charset="0"/>
                      </a:endParaRPr>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smtClean="0">
                          <a:latin typeface="Calibri"/>
                          <a:cs typeface="Calibri"/>
                        </a:rPr>
                        <a:t>√</a:t>
                      </a:r>
                      <a:endParaRPr lang="en-US" dirty="0" smtClean="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46.9</a:t>
                      </a:r>
                    </a:p>
                  </a:txBody>
                  <a:tcPr/>
                </a:tc>
                <a:tc>
                  <a:txBody>
                    <a:bodyPr/>
                    <a:lstStyle/>
                    <a:p>
                      <a:pPr algn="ctr"/>
                      <a:r>
                        <a:rPr lang="en-US" dirty="0" smtClean="0">
                          <a:latin typeface="Calibri" panose="020F0502020204030204" pitchFamily="34" charset="0"/>
                          <a:cs typeface="Calibri" panose="020F0502020204030204" pitchFamily="34" charset="0"/>
                        </a:rPr>
                        <a:t>52.4</a:t>
                      </a:r>
                    </a:p>
                  </a:txBody>
                  <a:tcPr/>
                </a:tc>
              </a:tr>
              <a:tr h="370840">
                <a:tc>
                  <a:txBody>
                    <a:bodyPr/>
                    <a:lstStyle/>
                    <a:p>
                      <a:r>
                        <a:rPr lang="en-US" dirty="0" smtClean="0">
                          <a:latin typeface="Calibri" panose="020F0502020204030204" pitchFamily="34" charset="0"/>
                          <a:cs typeface="Calibri" panose="020F0502020204030204" pitchFamily="34" charset="0"/>
                        </a:rPr>
                        <a:t>Variant #2</a:t>
                      </a:r>
                      <a:endParaRPr lang="en-US" dirty="0">
                        <a:latin typeface="Calibri" panose="020F0502020204030204" pitchFamily="34" charset="0"/>
                        <a:cs typeface="Calibri" panose="020F0502020204030204" pitchFamily="34" charset="0"/>
                      </a:endParaRPr>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smtClean="0">
                          <a:latin typeface="Calibri"/>
                          <a:cs typeface="Calibri"/>
                        </a:rPr>
                        <a:t>√</a:t>
                      </a:r>
                      <a:endParaRPr lang="en-US" dirty="0" smtClean="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X</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46.7</a:t>
                      </a:r>
                    </a:p>
                  </a:txBody>
                  <a:tcPr/>
                </a:tc>
                <a:tc>
                  <a:txBody>
                    <a:bodyPr/>
                    <a:lstStyle/>
                    <a:p>
                      <a:pPr algn="ctr"/>
                      <a:r>
                        <a:rPr lang="en-US" dirty="0" smtClean="0">
                          <a:latin typeface="Calibri" panose="020F0502020204030204" pitchFamily="34" charset="0"/>
                          <a:cs typeface="Calibri" panose="020F0502020204030204" pitchFamily="34" charset="0"/>
                        </a:rPr>
                        <a:t>59.9</a:t>
                      </a:r>
                    </a:p>
                  </a:txBody>
                  <a:tcPr/>
                </a:tc>
              </a:tr>
              <a:tr h="370840">
                <a:tc>
                  <a:txBody>
                    <a:bodyPr/>
                    <a:lstStyle/>
                    <a:p>
                      <a:r>
                        <a:rPr lang="en-US" dirty="0" smtClean="0">
                          <a:latin typeface="Calibri" panose="020F0502020204030204" pitchFamily="34" charset="0"/>
                          <a:cs typeface="Calibri" panose="020F0502020204030204" pitchFamily="34" charset="0"/>
                        </a:rPr>
                        <a:t>Variant #3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smtClean="0">
                          <a:latin typeface="Calibri"/>
                          <a:cs typeface="Calibri"/>
                        </a:rPr>
                        <a:t>√</a:t>
                      </a:r>
                      <a:endParaRPr lang="en-US" dirty="0" smtClean="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X</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53.1</a:t>
                      </a:r>
                    </a:p>
                  </a:txBody>
                  <a:tcPr/>
                </a:tc>
                <a:tc>
                  <a:txBody>
                    <a:bodyPr/>
                    <a:lstStyle/>
                    <a:p>
                      <a:pPr algn="ctr"/>
                      <a:r>
                        <a:rPr lang="en-US" b="1" dirty="0" smtClean="0">
                          <a:latin typeface="Calibri" panose="020F0502020204030204" pitchFamily="34" charset="0"/>
                          <a:cs typeface="Calibri" panose="020F0502020204030204" pitchFamily="34" charset="0"/>
                        </a:rPr>
                        <a:t>61.0</a:t>
                      </a:r>
                    </a:p>
                  </a:txBody>
                  <a:tcPr/>
                </a:tc>
              </a:tr>
              <a:tr h="370840">
                <a:tc>
                  <a:txBody>
                    <a:bodyPr/>
                    <a:lstStyle/>
                    <a:p>
                      <a:r>
                        <a:rPr lang="en-US" dirty="0" smtClean="0">
                          <a:latin typeface="Calibri" panose="020F0502020204030204" pitchFamily="34" charset="0"/>
                          <a:cs typeface="Calibri" panose="020F0502020204030204" pitchFamily="34" charset="0"/>
                        </a:rPr>
                        <a:t>PGL-SUM </a:t>
                      </a:r>
                      <a:r>
                        <a:rPr lang="en-US" dirty="0" smtClean="0">
                          <a:latin typeface="Calibri" panose="020F0502020204030204" pitchFamily="34" charset="0"/>
                          <a:cs typeface="Calibri" panose="020F0502020204030204" pitchFamily="34" charset="0"/>
                        </a:rPr>
                        <a:t>(Proposed)</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55.6</a:t>
                      </a:r>
                      <a:endParaRPr lang="en-US" b="1"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61.0</a:t>
                      </a:r>
                      <a:endParaRPr lang="en-US" b="1" dirty="0">
                        <a:latin typeface="Calibri" panose="020F0502020204030204" pitchFamily="34" charset="0"/>
                        <a:cs typeface="Calibri" panose="020F0502020204030204" pitchFamily="34" charset="0"/>
                      </a:endParaRPr>
                    </a:p>
                  </a:txBody>
                  <a:tcPr/>
                </a:tc>
              </a:tr>
            </a:tbl>
          </a:graphicData>
        </a:graphic>
      </p:graphicFrame>
      <p:sp>
        <p:nvSpPr>
          <p:cNvPr id="9" name="Rounded Rectangle 8"/>
          <p:cNvSpPr/>
          <p:nvPr/>
        </p:nvSpPr>
        <p:spPr>
          <a:xfrm>
            <a:off x="410681" y="3864634"/>
            <a:ext cx="7285733" cy="393041"/>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844286" y="3192099"/>
            <a:ext cx="3801374" cy="1015663"/>
          </a:xfrm>
          <a:prstGeom prst="rect">
            <a:avLst/>
          </a:prstGeom>
        </p:spPr>
        <p:txBody>
          <a:bodyPr wrap="square">
            <a:spAutoFit/>
          </a:bodyPr>
          <a:lstStyle/>
          <a:p>
            <a:pPr algn="ctr"/>
            <a:r>
              <a:rPr lang="en-US" sz="2000" dirty="0">
                <a:latin typeface="Calibri" pitchFamily="34" charset="0"/>
                <a:cs typeface="Calibri" pitchFamily="34" charset="0"/>
              </a:rPr>
              <a:t>Combing global and local attention allows to learn a better modeling of frames’ dependencies</a:t>
            </a:r>
          </a:p>
        </p:txBody>
      </p:sp>
      <p:sp>
        <p:nvSpPr>
          <p:cNvPr id="8" name="Textplatzhalter 2"/>
          <p:cNvSpPr txBox="1">
            <a:spLocks/>
          </p:cNvSpPr>
          <p:nvPr/>
        </p:nvSpPr>
        <p:spPr>
          <a:xfrm>
            <a:off x="358404" y="4962521"/>
            <a:ext cx="4958664" cy="468843"/>
          </a:xfrm>
          <a:prstGeom prst="rect">
            <a:avLst/>
          </a:prstGeom>
        </p:spPr>
        <p:txBody>
          <a:bodyPr/>
          <a:lstStyle>
            <a:lvl1pPr marL="228605" indent="-228605" algn="l" defTabSz="914423" rtl="0" eaLnBrk="1" latinLnBrk="0" hangingPunct="1">
              <a:lnSpc>
                <a:spcPts val="3000"/>
              </a:lnSpc>
              <a:spcBef>
                <a:spcPts val="10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685818" indent="-228605" algn="l" defTabSz="914423" rtl="0" eaLnBrk="1" latinLnBrk="0" hangingPunct="1">
              <a:lnSpc>
                <a:spcPts val="3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1143028" indent="-228605" algn="l" defTabSz="914423" rtl="0" eaLnBrk="1" latinLnBrk="0" hangingPunct="1">
              <a:lnSpc>
                <a:spcPts val="28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600240" indent="-228605" algn="l" defTabSz="914423" rtl="0" eaLnBrk="1" latinLnBrk="0" hangingPunct="1">
              <a:lnSpc>
                <a:spcPts val="2800"/>
              </a:lnSpc>
              <a:spcBef>
                <a:spcPts val="500"/>
              </a:spcBef>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2057452" indent="-228605" algn="l" defTabSz="914423" rtl="0" eaLnBrk="1" latinLnBrk="0" hangingPunct="1">
              <a:lnSpc>
                <a:spcPts val="4900"/>
              </a:lnSpc>
              <a:spcBef>
                <a:spcPts val="5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000" dirty="0" smtClean="0"/>
              <a:t>Reported values represent F-Score (%)</a:t>
            </a:r>
            <a:endParaRPr lang="en-US" sz="2000" b="1" dirty="0" smtClean="0"/>
          </a:p>
        </p:txBody>
      </p:sp>
    </p:spTree>
    <p:extLst>
      <p:ext uri="{BB962C8B-B14F-4D97-AF65-F5344CB8AC3E}">
        <p14:creationId xmlns:p14="http://schemas.microsoft.com/office/powerpoint/2010/main" val="34321029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smtClean="0"/>
              <a:t>Experiments</a:t>
            </a:r>
            <a:endParaRPr lang="de-DE" dirty="0"/>
          </a:p>
        </p:txBody>
      </p:sp>
      <p:sp>
        <p:nvSpPr>
          <p:cNvPr id="4" name="Foliennummernplatzhalter 3"/>
          <p:cNvSpPr>
            <a:spLocks noGrp="1"/>
          </p:cNvSpPr>
          <p:nvPr>
            <p:ph type="sldNum" sz="quarter" idx="4"/>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19</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
        <p:nvSpPr>
          <p:cNvPr id="6" name="Textplatzhalter 2"/>
          <p:cNvSpPr>
            <a:spLocks noGrp="1"/>
          </p:cNvSpPr>
          <p:nvPr>
            <p:ph type="body" sz="quarter" idx="11"/>
          </p:nvPr>
        </p:nvSpPr>
        <p:spPr>
          <a:xfrm>
            <a:off x="323850" y="1272398"/>
            <a:ext cx="11658600" cy="4836302"/>
          </a:xfrm>
        </p:spPr>
        <p:txBody>
          <a:bodyPr/>
          <a:lstStyle/>
          <a:p>
            <a:pPr marL="0" indent="0">
              <a:lnSpc>
                <a:spcPct val="100000"/>
              </a:lnSpc>
              <a:buNone/>
            </a:pPr>
            <a:r>
              <a:rPr lang="en-US" b="1" dirty="0" smtClean="0"/>
              <a:t>Ablation study</a:t>
            </a:r>
          </a:p>
          <a:p>
            <a:pPr marL="0" indent="0">
              <a:lnSpc>
                <a:spcPct val="100000"/>
              </a:lnSpc>
              <a:buNone/>
            </a:pPr>
            <a:endParaRPr lang="en-US" b="1" dirty="0"/>
          </a:p>
          <a:p>
            <a:pPr marL="0" indent="0">
              <a:lnSpc>
                <a:spcPct val="100000"/>
              </a:lnSpc>
              <a:buNone/>
            </a:pPr>
            <a:endParaRPr lang="en-US" b="1" dirty="0" smtClean="0"/>
          </a:p>
          <a:p>
            <a:pPr marL="0" indent="0">
              <a:lnSpc>
                <a:spcPct val="100000"/>
              </a:lnSpc>
              <a:buNone/>
            </a:pPr>
            <a:endParaRPr lang="en-US" b="1" dirty="0"/>
          </a:p>
          <a:p>
            <a:pPr marL="0" indent="0">
              <a:lnSpc>
                <a:spcPct val="100000"/>
              </a:lnSpc>
              <a:buNone/>
            </a:pPr>
            <a:endParaRPr lang="en-US" b="1" dirty="0" smtClean="0"/>
          </a:p>
          <a:p>
            <a:pPr marL="0" indent="0">
              <a:lnSpc>
                <a:spcPct val="100000"/>
              </a:lnSpc>
              <a:buNone/>
            </a:pPr>
            <a:endParaRPr lang="en-US" sz="900" b="1" dirty="0" smtClean="0"/>
          </a:p>
        </p:txBody>
      </p:sp>
      <p:graphicFrame>
        <p:nvGraphicFramePr>
          <p:cNvPr id="7" name="Table 6"/>
          <p:cNvGraphicFramePr>
            <a:graphicFrameLocks noGrp="1"/>
          </p:cNvGraphicFramePr>
          <p:nvPr>
            <p:extLst>
              <p:ext uri="{D42A27DB-BD31-4B8C-83A1-F6EECF244321}">
                <p14:modId xmlns:p14="http://schemas.microsoft.com/office/powerpoint/2010/main" val="942582675"/>
              </p:ext>
            </p:extLst>
          </p:nvPr>
        </p:nvGraphicFramePr>
        <p:xfrm>
          <a:off x="412965" y="2123442"/>
          <a:ext cx="7296150" cy="2763520"/>
        </p:xfrm>
        <a:graphic>
          <a:graphicData uri="http://schemas.openxmlformats.org/drawingml/2006/table">
            <a:tbl>
              <a:tblPr firstRow="1" bandRow="1">
                <a:tableStyleId>{5C22544A-7EE6-4342-B048-85BDC9FD1C3A}</a:tableStyleId>
              </a:tblPr>
              <a:tblGrid>
                <a:gridCol w="1489614"/>
                <a:gridCol w="1117211"/>
                <a:gridCol w="1117211"/>
                <a:gridCol w="1117211"/>
                <a:gridCol w="1235703"/>
                <a:gridCol w="1219200"/>
              </a:tblGrid>
              <a:tr h="370840">
                <a:tc>
                  <a:txBody>
                    <a:bodyPr/>
                    <a:lstStyle/>
                    <a:p>
                      <a:endParaRPr lang="en-US" dirty="0">
                        <a:latin typeface="Calibri" panose="020F0502020204030204" pitchFamily="34" charset="0"/>
                        <a:cs typeface="Calibri" panose="020F0502020204030204" pitchFamily="34" charset="0"/>
                      </a:endParaRPr>
                    </a:p>
                  </a:txBody>
                  <a:tcPr/>
                </a:tc>
                <a:tc gridSpan="3">
                  <a:txBody>
                    <a:bodyPr/>
                    <a:lstStyle/>
                    <a:p>
                      <a:pPr algn="ctr"/>
                      <a:r>
                        <a:rPr lang="en-US" dirty="0" smtClean="0">
                          <a:latin typeface="Calibri" panose="020F0502020204030204" pitchFamily="34" charset="0"/>
                          <a:cs typeface="Calibri" panose="020F0502020204030204" pitchFamily="34" charset="0"/>
                        </a:rPr>
                        <a:t>Core components</a:t>
                      </a:r>
                      <a:endParaRPr lang="en-US" dirty="0">
                        <a:latin typeface="Calibri" panose="020F0502020204030204" pitchFamily="34" charset="0"/>
                        <a:cs typeface="Calibri" panose="020F0502020204030204" pitchFamily="34" charset="0"/>
                      </a:endParaRPr>
                    </a:p>
                  </a:txBody>
                  <a:tcPr/>
                </a:tc>
                <a:tc hMerge="1">
                  <a:txBody>
                    <a:bodyPr/>
                    <a:lstStyle/>
                    <a:p>
                      <a:endParaRPr lang="en-US"/>
                    </a:p>
                  </a:txBody>
                  <a:tcPr/>
                </a:tc>
                <a:tc hMerge="1">
                  <a:txBody>
                    <a:bodyPr/>
                    <a:lstStyle/>
                    <a:p>
                      <a:endParaRPr lang="en-US"/>
                    </a:p>
                  </a:txBody>
                  <a:tcPr/>
                </a:tc>
                <a:tc rowSpan="2">
                  <a:txBody>
                    <a:bodyPr/>
                    <a:lstStyle/>
                    <a:p>
                      <a:pPr algn="ctr"/>
                      <a:r>
                        <a:rPr lang="en-US" dirty="0" err="1" smtClean="0">
                          <a:latin typeface="Calibri" panose="020F0502020204030204" pitchFamily="34" charset="0"/>
                          <a:cs typeface="Calibri" panose="020F0502020204030204" pitchFamily="34" charset="0"/>
                        </a:rPr>
                        <a:t>SumMe</a:t>
                      </a:r>
                      <a:endParaRPr lang="en-US" dirty="0">
                        <a:latin typeface="Calibri" panose="020F0502020204030204" pitchFamily="34" charset="0"/>
                        <a:cs typeface="Calibri" panose="020F0502020204030204" pitchFamily="34" charset="0"/>
                      </a:endParaRPr>
                    </a:p>
                  </a:txBody>
                  <a:tcPr anchor="ctr"/>
                </a:tc>
                <a:tc rowSpan="2">
                  <a:txBody>
                    <a:bodyPr/>
                    <a:lstStyle/>
                    <a:p>
                      <a:pPr algn="ctr"/>
                      <a:r>
                        <a:rPr lang="en-US" dirty="0" err="1" smtClean="0">
                          <a:latin typeface="Calibri" panose="020F0502020204030204" pitchFamily="34" charset="0"/>
                          <a:cs typeface="Calibri" panose="020F0502020204030204" pitchFamily="34" charset="0"/>
                        </a:rPr>
                        <a:t>TVSum</a:t>
                      </a:r>
                      <a:endParaRPr lang="en-US" dirty="0">
                        <a:latin typeface="Calibri" panose="020F0502020204030204" pitchFamily="34" charset="0"/>
                        <a:cs typeface="Calibri" panose="020F0502020204030204" pitchFamily="34" charset="0"/>
                      </a:endParaRPr>
                    </a:p>
                  </a:txBody>
                  <a:tcPr anchor="ctr"/>
                </a:tc>
              </a:tr>
              <a:tr h="370840">
                <a:tc>
                  <a:txBody>
                    <a:bodyPr/>
                    <a:lstStyle/>
                    <a:p>
                      <a:pPr marL="0" marR="0" indent="0" algn="l" defTabSz="914423" rtl="0" eaLnBrk="1" fontAlgn="auto" latinLnBrk="0" hangingPunct="1">
                        <a:lnSpc>
                          <a:spcPct val="100000"/>
                        </a:lnSpc>
                        <a:spcBef>
                          <a:spcPts val="0"/>
                        </a:spcBef>
                        <a:spcAft>
                          <a:spcPts val="0"/>
                        </a:spcAft>
                        <a:buClrTx/>
                        <a:buSzTx/>
                        <a:buFontTx/>
                        <a:buNone/>
                        <a:tabLst/>
                        <a:defRPr/>
                      </a:pPr>
                      <a:endParaRPr lang="en-US" dirty="0" smtClean="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Global attention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Local attention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Positional encoding</a:t>
                      </a:r>
                      <a:endParaRPr lang="en-US" dirty="0">
                        <a:latin typeface="Calibri" panose="020F0502020204030204" pitchFamily="34" charset="0"/>
                        <a:cs typeface="Calibri" panose="020F0502020204030204" pitchFamily="34" charset="0"/>
                      </a:endParaRPr>
                    </a:p>
                  </a:txBody>
                  <a:tcPr/>
                </a:tc>
                <a:tc vMerge="1">
                  <a:txBody>
                    <a:bodyPr/>
                    <a:lstStyle/>
                    <a:p>
                      <a:pPr algn="ctr"/>
                      <a:endParaRPr lang="en-US" dirty="0" smtClean="0">
                        <a:latin typeface="Calibri" panose="020F0502020204030204" pitchFamily="34" charset="0"/>
                        <a:cs typeface="Calibri" panose="020F0502020204030204" pitchFamily="34" charset="0"/>
                      </a:endParaRPr>
                    </a:p>
                  </a:txBody>
                  <a:tcPr/>
                </a:tc>
                <a:tc vMerge="1">
                  <a:txBody>
                    <a:bodyPr/>
                    <a:lstStyle/>
                    <a:p>
                      <a:pPr algn="ctr"/>
                      <a:endParaRPr lang="en-US" dirty="0" smtClean="0">
                        <a:latin typeface="Calibri" panose="020F0502020204030204" pitchFamily="34" charset="0"/>
                        <a:cs typeface="Calibri" panose="020F0502020204030204" pitchFamily="34" charset="0"/>
                      </a:endParaRPr>
                    </a:p>
                  </a:txBody>
                  <a:tcPr/>
                </a:tc>
              </a:tr>
              <a:tr h="370840">
                <a:tc>
                  <a:txBody>
                    <a:bodyPr/>
                    <a:lstStyle/>
                    <a:p>
                      <a:r>
                        <a:rPr lang="en-US" dirty="0" smtClean="0">
                          <a:latin typeface="Calibri" panose="020F0502020204030204" pitchFamily="34" charset="0"/>
                          <a:cs typeface="Calibri" panose="020F0502020204030204" pitchFamily="34" charset="0"/>
                        </a:rPr>
                        <a:t>Variant #1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X</a:t>
                      </a:r>
                      <a:endParaRPr lang="en-US" dirty="0">
                        <a:latin typeface="Calibri" panose="020F0502020204030204" pitchFamily="34" charset="0"/>
                        <a:cs typeface="Calibri" panose="020F0502020204030204" pitchFamily="34" charset="0"/>
                      </a:endParaRPr>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smtClean="0">
                          <a:latin typeface="Calibri"/>
                          <a:cs typeface="Calibri"/>
                        </a:rPr>
                        <a:t>√</a:t>
                      </a:r>
                      <a:endParaRPr lang="en-US" dirty="0" smtClean="0">
                        <a:latin typeface="Calibri" panose="020F0502020204030204" pitchFamily="34" charset="0"/>
                        <a:cs typeface="Calibri" panose="020F0502020204030204" pitchFamily="34" charset="0"/>
                      </a:endParaRPr>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smtClean="0">
                          <a:latin typeface="Calibri"/>
                          <a:cs typeface="Calibri"/>
                        </a:rPr>
                        <a:t>√</a:t>
                      </a:r>
                      <a:endParaRPr lang="en-US" dirty="0" smtClean="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46.9</a:t>
                      </a:r>
                    </a:p>
                  </a:txBody>
                  <a:tcPr/>
                </a:tc>
                <a:tc>
                  <a:txBody>
                    <a:bodyPr/>
                    <a:lstStyle/>
                    <a:p>
                      <a:pPr algn="ctr"/>
                      <a:r>
                        <a:rPr lang="en-US" dirty="0" smtClean="0">
                          <a:latin typeface="Calibri" panose="020F0502020204030204" pitchFamily="34" charset="0"/>
                          <a:cs typeface="Calibri" panose="020F0502020204030204" pitchFamily="34" charset="0"/>
                        </a:rPr>
                        <a:t>52.4</a:t>
                      </a:r>
                    </a:p>
                  </a:txBody>
                  <a:tcPr/>
                </a:tc>
              </a:tr>
              <a:tr h="370840">
                <a:tc>
                  <a:txBody>
                    <a:bodyPr/>
                    <a:lstStyle/>
                    <a:p>
                      <a:r>
                        <a:rPr lang="en-US" dirty="0" smtClean="0">
                          <a:latin typeface="Calibri" panose="020F0502020204030204" pitchFamily="34" charset="0"/>
                          <a:cs typeface="Calibri" panose="020F0502020204030204" pitchFamily="34" charset="0"/>
                        </a:rPr>
                        <a:t>Variant #2</a:t>
                      </a:r>
                      <a:endParaRPr lang="en-US" dirty="0">
                        <a:latin typeface="Calibri" panose="020F0502020204030204" pitchFamily="34" charset="0"/>
                        <a:cs typeface="Calibri" panose="020F0502020204030204" pitchFamily="34" charset="0"/>
                      </a:endParaRPr>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smtClean="0">
                          <a:latin typeface="Calibri"/>
                          <a:cs typeface="Calibri"/>
                        </a:rPr>
                        <a:t>√</a:t>
                      </a:r>
                      <a:endParaRPr lang="en-US" dirty="0" smtClean="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X</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46.7</a:t>
                      </a:r>
                    </a:p>
                  </a:txBody>
                  <a:tcPr/>
                </a:tc>
                <a:tc>
                  <a:txBody>
                    <a:bodyPr/>
                    <a:lstStyle/>
                    <a:p>
                      <a:pPr algn="ctr"/>
                      <a:r>
                        <a:rPr lang="en-US" dirty="0" smtClean="0">
                          <a:latin typeface="Calibri" panose="020F0502020204030204" pitchFamily="34" charset="0"/>
                          <a:cs typeface="Calibri" panose="020F0502020204030204" pitchFamily="34" charset="0"/>
                        </a:rPr>
                        <a:t>59.9</a:t>
                      </a:r>
                    </a:p>
                  </a:txBody>
                  <a:tcPr/>
                </a:tc>
              </a:tr>
              <a:tr h="370840">
                <a:tc>
                  <a:txBody>
                    <a:bodyPr/>
                    <a:lstStyle/>
                    <a:p>
                      <a:r>
                        <a:rPr lang="en-US" dirty="0" smtClean="0">
                          <a:latin typeface="Calibri" panose="020F0502020204030204" pitchFamily="34" charset="0"/>
                          <a:cs typeface="Calibri" panose="020F0502020204030204" pitchFamily="34" charset="0"/>
                        </a:rPr>
                        <a:t>Variant #3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dirty="0" smtClean="0">
                          <a:latin typeface="Calibri"/>
                          <a:cs typeface="Calibri"/>
                        </a:rPr>
                        <a:t>√</a:t>
                      </a:r>
                      <a:endParaRPr lang="en-US" dirty="0" smtClean="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X</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53.1</a:t>
                      </a:r>
                    </a:p>
                  </a:txBody>
                  <a:tcPr/>
                </a:tc>
                <a:tc>
                  <a:txBody>
                    <a:bodyPr/>
                    <a:lstStyle/>
                    <a:p>
                      <a:pPr algn="ctr"/>
                      <a:r>
                        <a:rPr lang="en-US" b="1" dirty="0" smtClean="0">
                          <a:latin typeface="Calibri" panose="020F0502020204030204" pitchFamily="34" charset="0"/>
                          <a:cs typeface="Calibri" panose="020F0502020204030204" pitchFamily="34" charset="0"/>
                        </a:rPr>
                        <a:t>61.0</a:t>
                      </a:r>
                    </a:p>
                  </a:txBody>
                  <a:tcPr/>
                </a:tc>
              </a:tr>
              <a:tr h="370840">
                <a:tc>
                  <a:txBody>
                    <a:bodyPr/>
                    <a:lstStyle/>
                    <a:p>
                      <a:r>
                        <a:rPr lang="en-US" dirty="0" smtClean="0">
                          <a:latin typeface="Calibri" panose="020F0502020204030204" pitchFamily="34" charset="0"/>
                          <a:cs typeface="Calibri" panose="020F0502020204030204" pitchFamily="34" charset="0"/>
                        </a:rPr>
                        <a:t>PGL-SUM (Proposed)</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55.6</a:t>
                      </a:r>
                      <a:endParaRPr lang="en-US" b="1"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61.0</a:t>
                      </a:r>
                      <a:endParaRPr lang="en-US" b="1" dirty="0">
                        <a:latin typeface="Calibri" panose="020F0502020204030204" pitchFamily="34" charset="0"/>
                        <a:cs typeface="Calibri" panose="020F0502020204030204" pitchFamily="34" charset="0"/>
                      </a:endParaRPr>
                    </a:p>
                  </a:txBody>
                  <a:tcPr/>
                </a:tc>
              </a:tr>
            </a:tbl>
          </a:graphicData>
        </a:graphic>
      </p:graphicFrame>
      <p:sp>
        <p:nvSpPr>
          <p:cNvPr id="9" name="Rounded Rectangle 8"/>
          <p:cNvSpPr/>
          <p:nvPr/>
        </p:nvSpPr>
        <p:spPr>
          <a:xfrm>
            <a:off x="410681" y="4245634"/>
            <a:ext cx="7285733" cy="643866"/>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844286" y="3192099"/>
            <a:ext cx="3801374" cy="1015663"/>
          </a:xfrm>
          <a:prstGeom prst="rect">
            <a:avLst/>
          </a:prstGeom>
        </p:spPr>
        <p:txBody>
          <a:bodyPr wrap="square">
            <a:spAutoFit/>
          </a:bodyPr>
          <a:lstStyle/>
          <a:p>
            <a:pPr algn="ctr"/>
            <a:r>
              <a:rPr lang="en-US" sz="2000" dirty="0" smtClean="0">
                <a:latin typeface="Calibri" pitchFamily="34" charset="0"/>
                <a:cs typeface="Calibri" pitchFamily="34" charset="0"/>
              </a:rPr>
              <a:t>Integrating knowledge about the frames’ position positively affects the summarization performance</a:t>
            </a:r>
            <a:endParaRPr lang="en-US" sz="2000" dirty="0">
              <a:latin typeface="Calibri" pitchFamily="34" charset="0"/>
              <a:cs typeface="Calibri" pitchFamily="34" charset="0"/>
            </a:endParaRPr>
          </a:p>
        </p:txBody>
      </p:sp>
      <p:sp>
        <p:nvSpPr>
          <p:cNvPr id="10" name="Textplatzhalter 2"/>
          <p:cNvSpPr txBox="1">
            <a:spLocks/>
          </p:cNvSpPr>
          <p:nvPr/>
        </p:nvSpPr>
        <p:spPr>
          <a:xfrm>
            <a:off x="358404" y="4962521"/>
            <a:ext cx="4958664" cy="468843"/>
          </a:xfrm>
          <a:prstGeom prst="rect">
            <a:avLst/>
          </a:prstGeom>
        </p:spPr>
        <p:txBody>
          <a:bodyPr/>
          <a:lstStyle>
            <a:lvl1pPr marL="228605" indent="-228605" algn="l" defTabSz="914423" rtl="0" eaLnBrk="1" latinLnBrk="0" hangingPunct="1">
              <a:lnSpc>
                <a:spcPts val="3000"/>
              </a:lnSpc>
              <a:spcBef>
                <a:spcPts val="10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685818" indent="-228605" algn="l" defTabSz="914423" rtl="0" eaLnBrk="1" latinLnBrk="0" hangingPunct="1">
              <a:lnSpc>
                <a:spcPts val="3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1143028" indent="-228605" algn="l" defTabSz="914423" rtl="0" eaLnBrk="1" latinLnBrk="0" hangingPunct="1">
              <a:lnSpc>
                <a:spcPts val="28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600240" indent="-228605" algn="l" defTabSz="914423" rtl="0" eaLnBrk="1" latinLnBrk="0" hangingPunct="1">
              <a:lnSpc>
                <a:spcPts val="2800"/>
              </a:lnSpc>
              <a:spcBef>
                <a:spcPts val="500"/>
              </a:spcBef>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2057452" indent="-228605" algn="l" defTabSz="914423" rtl="0" eaLnBrk="1" latinLnBrk="0" hangingPunct="1">
              <a:lnSpc>
                <a:spcPts val="4900"/>
              </a:lnSpc>
              <a:spcBef>
                <a:spcPts val="5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000" dirty="0" smtClean="0"/>
              <a:t>Reported values represent F-Score (%)</a:t>
            </a:r>
            <a:endParaRPr lang="en-US" sz="2000" b="1" dirty="0" smtClean="0"/>
          </a:p>
        </p:txBody>
      </p:sp>
    </p:spTree>
    <p:extLst>
      <p:ext uri="{BB962C8B-B14F-4D97-AF65-F5344CB8AC3E}">
        <p14:creationId xmlns:p14="http://schemas.microsoft.com/office/powerpoint/2010/main" val="2103816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smtClean="0"/>
              <a:t>Conclusions</a:t>
            </a:r>
            <a:endParaRPr lang="de-DE" dirty="0"/>
          </a:p>
        </p:txBody>
      </p:sp>
      <p:sp>
        <p:nvSpPr>
          <p:cNvPr id="4" name="Foliennummernplatzhalter 3"/>
          <p:cNvSpPr>
            <a:spLocks noGrp="1"/>
          </p:cNvSpPr>
          <p:nvPr>
            <p:ph type="sldNum" sz="quarter" idx="4"/>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20</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
        <p:nvSpPr>
          <p:cNvPr id="6" name="Textplatzhalter 2"/>
          <p:cNvSpPr>
            <a:spLocks noGrp="1"/>
          </p:cNvSpPr>
          <p:nvPr>
            <p:ph type="body" sz="quarter" idx="11"/>
          </p:nvPr>
        </p:nvSpPr>
        <p:spPr>
          <a:xfrm>
            <a:off x="323850" y="1272398"/>
            <a:ext cx="11321810" cy="5204602"/>
          </a:xfrm>
        </p:spPr>
        <p:txBody>
          <a:bodyPr/>
          <a:lstStyle/>
          <a:p>
            <a:pPr>
              <a:lnSpc>
                <a:spcPct val="100000"/>
              </a:lnSpc>
            </a:pPr>
            <a:r>
              <a:rPr lang="en-US" dirty="0" smtClean="0"/>
              <a:t>PGL-SUM model for supervised video summarization aims to improve</a:t>
            </a:r>
          </a:p>
          <a:p>
            <a:pPr lvl="1">
              <a:lnSpc>
                <a:spcPct val="100000"/>
              </a:lnSpc>
            </a:pPr>
            <a:r>
              <a:rPr lang="en-US" dirty="0"/>
              <a:t>modeling of long-range frames’ </a:t>
            </a:r>
            <a:r>
              <a:rPr lang="en-US" dirty="0" smtClean="0"/>
              <a:t>dependencies</a:t>
            </a:r>
          </a:p>
          <a:p>
            <a:pPr lvl="1">
              <a:lnSpc>
                <a:spcPct val="100000"/>
              </a:lnSpc>
            </a:pPr>
            <a:r>
              <a:rPr lang="en-US" dirty="0"/>
              <a:t>parallelization ability of the training process </a:t>
            </a:r>
            <a:endParaRPr lang="en-US" dirty="0" smtClean="0"/>
          </a:p>
          <a:p>
            <a:pPr lvl="1">
              <a:lnSpc>
                <a:spcPct val="100000"/>
              </a:lnSpc>
            </a:pPr>
            <a:r>
              <a:rPr lang="en-US" dirty="0"/>
              <a:t>granularity level at which the temporal dependencies between frames are modeled </a:t>
            </a:r>
            <a:endParaRPr lang="en-US" dirty="0" smtClean="0"/>
          </a:p>
          <a:p>
            <a:pPr>
              <a:lnSpc>
                <a:spcPct val="100000"/>
              </a:lnSpc>
            </a:pPr>
            <a:r>
              <a:rPr lang="en-US" dirty="0" smtClean="0"/>
              <a:t>PGL-SUM contains multiple attention </a:t>
            </a:r>
            <a:r>
              <a:rPr lang="en-US" dirty="0"/>
              <a:t>mechanisms that </a:t>
            </a:r>
            <a:r>
              <a:rPr lang="en-US" dirty="0" smtClean="0"/>
              <a:t>encode frames’ position</a:t>
            </a:r>
          </a:p>
          <a:p>
            <a:pPr lvl="1">
              <a:lnSpc>
                <a:spcPct val="100000"/>
              </a:lnSpc>
            </a:pPr>
            <a:r>
              <a:rPr lang="en-US" dirty="0"/>
              <a:t>A</a:t>
            </a:r>
            <a:r>
              <a:rPr lang="en-US" dirty="0" smtClean="0"/>
              <a:t> global multi-head </a:t>
            </a:r>
            <a:r>
              <a:rPr lang="en-US" dirty="0"/>
              <a:t>attention </a:t>
            </a:r>
            <a:r>
              <a:rPr lang="en-US" dirty="0" smtClean="0"/>
              <a:t>mechanism models frames’ dependence based on the </a:t>
            </a:r>
            <a:r>
              <a:rPr lang="en-US" dirty="0"/>
              <a:t>entire </a:t>
            </a:r>
            <a:r>
              <a:rPr lang="en-US" dirty="0" smtClean="0"/>
              <a:t>video</a:t>
            </a:r>
          </a:p>
          <a:p>
            <a:pPr lvl="1">
              <a:lnSpc>
                <a:spcPct val="100000"/>
              </a:lnSpc>
            </a:pPr>
            <a:r>
              <a:rPr lang="en-US" dirty="0" smtClean="0"/>
              <a:t>Multiple </a:t>
            </a:r>
            <a:r>
              <a:rPr lang="en-US" dirty="0" smtClean="0"/>
              <a:t>local multi-head </a:t>
            </a:r>
            <a:r>
              <a:rPr lang="en-US" dirty="0" smtClean="0"/>
              <a:t>attention mechanisms discover </a:t>
            </a:r>
            <a:r>
              <a:rPr lang="en-US" dirty="0" err="1"/>
              <a:t>modelings</a:t>
            </a:r>
            <a:r>
              <a:rPr lang="en-US" dirty="0"/>
              <a:t> </a:t>
            </a:r>
            <a:r>
              <a:rPr lang="en-US" dirty="0" smtClean="0"/>
              <a:t>of frames’ </a:t>
            </a:r>
            <a:r>
              <a:rPr lang="en-US" dirty="0"/>
              <a:t>dependencies </a:t>
            </a:r>
            <a:r>
              <a:rPr lang="en-US" dirty="0" smtClean="0"/>
              <a:t>by focusing on smaller </a:t>
            </a:r>
            <a:r>
              <a:rPr lang="en-US" dirty="0"/>
              <a:t>parts of the </a:t>
            </a:r>
            <a:r>
              <a:rPr lang="en-US" dirty="0" smtClean="0"/>
              <a:t>video</a:t>
            </a:r>
          </a:p>
          <a:p>
            <a:pPr>
              <a:lnSpc>
                <a:spcPct val="100000"/>
              </a:lnSpc>
            </a:pPr>
            <a:r>
              <a:rPr lang="en-US" dirty="0" smtClean="0"/>
              <a:t>Experiments on </a:t>
            </a:r>
            <a:r>
              <a:rPr lang="en-US" dirty="0"/>
              <a:t>two benchmark datasets </a:t>
            </a:r>
            <a:r>
              <a:rPr lang="en-US" dirty="0" smtClean="0"/>
              <a:t>(</a:t>
            </a:r>
            <a:r>
              <a:rPr lang="en-US" dirty="0" err="1" smtClean="0"/>
              <a:t>SumMe</a:t>
            </a:r>
            <a:r>
              <a:rPr lang="en-US" dirty="0" smtClean="0"/>
              <a:t> </a:t>
            </a:r>
            <a:r>
              <a:rPr lang="en-US" dirty="0"/>
              <a:t>and </a:t>
            </a:r>
            <a:r>
              <a:rPr lang="en-US" dirty="0" err="1" smtClean="0"/>
              <a:t>TVSum</a:t>
            </a:r>
            <a:r>
              <a:rPr lang="en-US" dirty="0" smtClean="0"/>
              <a:t>)</a:t>
            </a:r>
          </a:p>
          <a:p>
            <a:pPr lvl="1">
              <a:lnSpc>
                <a:spcPct val="100000"/>
              </a:lnSpc>
            </a:pPr>
            <a:r>
              <a:rPr lang="en-US" dirty="0"/>
              <a:t>S</a:t>
            </a:r>
            <a:r>
              <a:rPr lang="en-US" dirty="0" smtClean="0"/>
              <a:t>howed </a:t>
            </a:r>
            <a:r>
              <a:rPr lang="en-US" dirty="0"/>
              <a:t>PGL-SUM’s excellence </a:t>
            </a:r>
            <a:r>
              <a:rPr lang="en-US" dirty="0" smtClean="0"/>
              <a:t>against other methods that rely </a:t>
            </a:r>
            <a:r>
              <a:rPr lang="en-US" dirty="0"/>
              <a:t>on self-attention </a:t>
            </a:r>
            <a:r>
              <a:rPr lang="en-US" dirty="0" smtClean="0"/>
              <a:t>mechanisms</a:t>
            </a:r>
          </a:p>
          <a:p>
            <a:pPr lvl="1">
              <a:lnSpc>
                <a:spcPct val="100000"/>
              </a:lnSpc>
            </a:pPr>
            <a:r>
              <a:rPr lang="en-US" dirty="0"/>
              <a:t>D</a:t>
            </a:r>
            <a:r>
              <a:rPr lang="en-US" dirty="0" smtClean="0"/>
              <a:t>emonstrated </a:t>
            </a:r>
            <a:r>
              <a:rPr lang="en-US" dirty="0"/>
              <a:t>PGL-SUM’s competitiveness against other </a:t>
            </a:r>
            <a:r>
              <a:rPr lang="en-US" dirty="0" err="1" smtClean="0"/>
              <a:t>SoA</a:t>
            </a:r>
            <a:r>
              <a:rPr lang="en-US" dirty="0" smtClean="0"/>
              <a:t> </a:t>
            </a:r>
            <a:r>
              <a:rPr lang="en-US" dirty="0"/>
              <a:t>supervised summarization approaches</a:t>
            </a:r>
            <a:endParaRPr lang="en-US" dirty="0" smtClean="0"/>
          </a:p>
          <a:p>
            <a:pPr lvl="1">
              <a:lnSpc>
                <a:spcPct val="100000"/>
              </a:lnSpc>
            </a:pPr>
            <a:r>
              <a:rPr lang="en-US" dirty="0" smtClean="0"/>
              <a:t>Documented the </a:t>
            </a:r>
            <a:r>
              <a:rPr lang="en-US" dirty="0"/>
              <a:t>positive contribution of </a:t>
            </a:r>
            <a:r>
              <a:rPr lang="en-US" dirty="0" smtClean="0"/>
              <a:t>combining global </a:t>
            </a:r>
            <a:r>
              <a:rPr lang="en-US" dirty="0"/>
              <a:t>and local </a:t>
            </a:r>
            <a:r>
              <a:rPr lang="en-US" dirty="0" smtClean="0"/>
              <a:t>multi-head </a:t>
            </a:r>
            <a:r>
              <a:rPr lang="en-US" dirty="0"/>
              <a:t>attention </a:t>
            </a:r>
            <a:r>
              <a:rPr lang="en-US" dirty="0" smtClean="0"/>
              <a:t>with absolute </a:t>
            </a:r>
            <a:r>
              <a:rPr lang="en-US" dirty="0"/>
              <a:t>positional </a:t>
            </a:r>
            <a:r>
              <a:rPr lang="en-US" dirty="0" smtClean="0"/>
              <a:t>encoding</a:t>
            </a:r>
          </a:p>
        </p:txBody>
      </p:sp>
    </p:spTree>
    <p:extLst>
      <p:ext uri="{BB962C8B-B14F-4D97-AF65-F5344CB8AC3E}">
        <p14:creationId xmlns:p14="http://schemas.microsoft.com/office/powerpoint/2010/main" val="1678222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2"/>
          <p:cNvSpPr>
            <a:spLocks noGrp="1"/>
          </p:cNvSpPr>
          <p:nvPr>
            <p:ph type="body" sz="quarter" idx="11"/>
          </p:nvPr>
        </p:nvSpPr>
        <p:spPr>
          <a:xfrm>
            <a:off x="0" y="643748"/>
            <a:ext cx="12192000" cy="5680852"/>
          </a:xfrm>
        </p:spPr>
        <p:txBody>
          <a:bodyPr/>
          <a:lstStyle/>
          <a:p>
            <a:pPr marL="0" indent="0" algn="ctr">
              <a:lnSpc>
                <a:spcPct val="100000"/>
              </a:lnSpc>
              <a:buNone/>
            </a:pPr>
            <a:r>
              <a:rPr lang="en-US" sz="4000" dirty="0"/>
              <a:t>Thank you for your attention!</a:t>
            </a:r>
            <a:br>
              <a:rPr lang="en-US" sz="4000" dirty="0"/>
            </a:br>
            <a:r>
              <a:rPr lang="en-US" sz="4000" dirty="0"/>
              <a:t>Questions</a:t>
            </a:r>
            <a:r>
              <a:rPr lang="en-US" sz="4000" dirty="0" smtClean="0"/>
              <a:t>?</a:t>
            </a:r>
          </a:p>
          <a:p>
            <a:pPr marL="0" indent="0" algn="ctr">
              <a:lnSpc>
                <a:spcPct val="100000"/>
              </a:lnSpc>
              <a:buNone/>
            </a:pPr>
            <a:endParaRPr lang="en-US" sz="2800" dirty="0" smtClean="0"/>
          </a:p>
          <a:p>
            <a:pPr marL="0" indent="0" algn="ctr">
              <a:lnSpc>
                <a:spcPct val="100000"/>
              </a:lnSpc>
              <a:buNone/>
            </a:pPr>
            <a:r>
              <a:rPr lang="en-US" sz="3200" dirty="0" err="1" smtClean="0"/>
              <a:t>Evlampios</a:t>
            </a:r>
            <a:r>
              <a:rPr lang="en-US" sz="3200" dirty="0" smtClean="0"/>
              <a:t> </a:t>
            </a:r>
            <a:r>
              <a:rPr lang="en-US" sz="3200" dirty="0" err="1" smtClean="0"/>
              <a:t>Apostolidis</a:t>
            </a:r>
            <a:r>
              <a:rPr lang="en-US" sz="3200" dirty="0" smtClean="0"/>
              <a:t>, </a:t>
            </a:r>
            <a:r>
              <a:rPr lang="en-US" sz="3200" b="1" dirty="0" smtClean="0"/>
              <a:t>apostolid@iti.gr</a:t>
            </a:r>
          </a:p>
          <a:p>
            <a:pPr marL="0" indent="0" algn="ctr">
              <a:lnSpc>
                <a:spcPct val="100000"/>
              </a:lnSpc>
              <a:buNone/>
            </a:pPr>
            <a:endParaRPr lang="en-US" sz="3200" dirty="0" smtClean="0"/>
          </a:p>
          <a:p>
            <a:pPr marL="0" indent="0" algn="ctr">
              <a:lnSpc>
                <a:spcPct val="100000"/>
              </a:lnSpc>
              <a:spcBef>
                <a:spcPts val="0"/>
              </a:spcBef>
              <a:buNone/>
            </a:pPr>
            <a:r>
              <a:rPr lang="en-US" sz="2800" dirty="0" smtClean="0"/>
              <a:t>Code and documentation publicly available at: </a:t>
            </a:r>
            <a:br>
              <a:rPr lang="en-US" sz="2800" dirty="0" smtClean="0"/>
            </a:br>
            <a:r>
              <a:rPr lang="en-US" sz="2800" b="1" u="sng" dirty="0" smtClean="0"/>
              <a:t>https://github.com/e-apostolidis/PGL-SUM</a:t>
            </a:r>
            <a:r>
              <a:rPr lang="en-US" sz="4000" dirty="0" smtClean="0"/>
              <a:t/>
            </a:r>
            <a:br>
              <a:rPr lang="en-US" sz="4000" dirty="0" smtClean="0"/>
            </a:br>
            <a:endParaRPr lang="en-US" sz="4000" dirty="0" smtClean="0"/>
          </a:p>
          <a:p>
            <a:pPr marL="0" indent="0" algn="ctr">
              <a:lnSpc>
                <a:spcPct val="100000"/>
              </a:lnSpc>
              <a:spcBef>
                <a:spcPts val="0"/>
              </a:spcBef>
              <a:buNone/>
            </a:pPr>
            <a:r>
              <a:rPr lang="en-US" dirty="0" smtClean="0"/>
              <a:t>This </a:t>
            </a:r>
            <a:r>
              <a:rPr lang="en-US" dirty="0"/>
              <a:t>work was supported by the EUs Horizon 2020 research and </a:t>
            </a:r>
            <a:r>
              <a:rPr lang="en-US" dirty="0" smtClean="0"/>
              <a:t>innovation </a:t>
            </a:r>
            <a:r>
              <a:rPr lang="en-US" dirty="0" err="1" smtClean="0"/>
              <a:t>programme</a:t>
            </a:r>
            <a:r>
              <a:rPr lang="en-US" dirty="0" smtClean="0"/>
              <a:t> </a:t>
            </a:r>
            <a:r>
              <a:rPr lang="en-US" dirty="0"/>
              <a:t>under grant agreement H2020-832921 MIRROR, and by EPSRC under </a:t>
            </a:r>
            <a:r>
              <a:rPr lang="en-US" dirty="0" smtClean="0"/>
              <a:t>grant No</a:t>
            </a:r>
            <a:r>
              <a:rPr lang="en-US" dirty="0"/>
              <a:t>. </a:t>
            </a:r>
            <a:r>
              <a:rPr lang="en-US" dirty="0" smtClean="0"/>
              <a:t>EP/R026424/1</a:t>
            </a:r>
            <a:endParaRPr lang="en-US" sz="2000" b="1" dirty="0" smtClean="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91624" y="6072550"/>
            <a:ext cx="731520" cy="487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2052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smtClean="0"/>
              <a:t>Problem statement</a:t>
            </a:r>
            <a:endParaRPr lang="de-DE" dirty="0"/>
          </a:p>
        </p:txBody>
      </p:sp>
      <p:sp>
        <p:nvSpPr>
          <p:cNvPr id="4" name="Foliennummernplatzhalter 3"/>
          <p:cNvSpPr>
            <a:spLocks noGrp="1"/>
          </p:cNvSpPr>
          <p:nvPr>
            <p:ph type="sldNum" sz="quarter" idx="4"/>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3</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
        <p:nvSpPr>
          <p:cNvPr id="5" name="Text Placeholder 4"/>
          <p:cNvSpPr>
            <a:spLocks noGrp="1"/>
          </p:cNvSpPr>
          <p:nvPr>
            <p:ph type="body" sz="quarter" idx="11"/>
          </p:nvPr>
        </p:nvSpPr>
        <p:spPr>
          <a:xfrm>
            <a:off x="323851" y="1207775"/>
            <a:ext cx="11193235" cy="4429125"/>
          </a:xfrm>
        </p:spPr>
        <p:txBody>
          <a:bodyPr/>
          <a:lstStyle/>
          <a:p>
            <a:pPr marL="0" indent="0">
              <a:lnSpc>
                <a:spcPct val="120000"/>
              </a:lnSpc>
              <a:spcBef>
                <a:spcPts val="0"/>
              </a:spcBef>
              <a:buNone/>
            </a:pPr>
            <a:r>
              <a:rPr lang="en-US" b="1" dirty="0"/>
              <a:t>But how to </a:t>
            </a:r>
            <a:r>
              <a:rPr lang="en-US" b="1" dirty="0" smtClean="0"/>
              <a:t>find what </a:t>
            </a:r>
            <a:r>
              <a:rPr lang="en-US" b="1" dirty="0"/>
              <a:t>we are looking for in endless collections of video content</a:t>
            </a:r>
            <a:r>
              <a:rPr lang="en-US" b="1" dirty="0" smtClean="0"/>
              <a:t>?</a:t>
            </a:r>
            <a:endParaRPr lang="en-US" b="1" dirty="0"/>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45" y="1875065"/>
            <a:ext cx="5914798" cy="396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7136936" y="2978095"/>
            <a:ext cx="3661693" cy="1089529"/>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85725" indent="6350" algn="ctr">
              <a:lnSpc>
                <a:spcPct val="90000"/>
              </a:lnSpc>
              <a:spcBef>
                <a:spcPts val="1200"/>
              </a:spcBef>
              <a:buClr>
                <a:schemeClr val="accent1"/>
              </a:buClr>
              <a:buSzPts val="2000"/>
            </a:pPr>
            <a:r>
              <a:rPr lang="en-US" sz="2400" b="1" dirty="0">
                <a:solidFill>
                  <a:schemeClr val="tx1"/>
                </a:solidFill>
                <a:latin typeface="Calibri" panose="020F0502020204030204" pitchFamily="34" charset="0"/>
                <a:ea typeface="Corbel"/>
                <a:cs typeface="Calibri" panose="020F0502020204030204" pitchFamily="34" charset="0"/>
                <a:sym typeface="Corbel"/>
              </a:rPr>
              <a:t>Quickly inspect a video’s content by checking its synopsis!</a:t>
            </a:r>
          </a:p>
        </p:txBody>
      </p:sp>
      <p:sp>
        <p:nvSpPr>
          <p:cNvPr id="18" name="Rectangle 17"/>
          <p:cNvSpPr/>
          <p:nvPr/>
        </p:nvSpPr>
        <p:spPr>
          <a:xfrm>
            <a:off x="718232" y="6039467"/>
            <a:ext cx="8249549" cy="369332"/>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i="1" dirty="0">
                <a:solidFill>
                  <a:schemeClr val="tx1"/>
                </a:solidFill>
                <a:latin typeface="Calibri" panose="020F0502020204030204" pitchFamily="34" charset="0"/>
                <a:ea typeface="Corbel"/>
                <a:cs typeface="Calibri" panose="020F0502020204030204" pitchFamily="34" charset="0"/>
                <a:sym typeface="Roboto"/>
              </a:rPr>
              <a:t>Image source</a:t>
            </a:r>
            <a:r>
              <a:rPr lang="en-US" sz="1800" i="1" dirty="0" smtClean="0">
                <a:solidFill>
                  <a:schemeClr val="tx1"/>
                </a:solidFill>
                <a:latin typeface="Calibri" panose="020F0502020204030204" pitchFamily="34" charset="0"/>
                <a:ea typeface="Corbel"/>
                <a:cs typeface="Calibri" panose="020F0502020204030204" pitchFamily="34" charset="0"/>
                <a:sym typeface="Roboto"/>
              </a:rPr>
              <a:t>: https</a:t>
            </a:r>
            <a:r>
              <a:rPr lang="en-US" sz="1800" i="1" dirty="0">
                <a:solidFill>
                  <a:schemeClr val="tx1"/>
                </a:solidFill>
                <a:latin typeface="Calibri" panose="020F0502020204030204" pitchFamily="34" charset="0"/>
                <a:ea typeface="Corbel"/>
                <a:cs typeface="Calibri" panose="020F0502020204030204" pitchFamily="34" charset="0"/>
                <a:sym typeface="Roboto"/>
              </a:rPr>
              <a:t>://www.voicendata.com/sprint-removes-video-streaming-limits</a:t>
            </a:r>
            <a:r>
              <a:rPr lang="en-US" sz="1800" i="1" dirty="0" smtClean="0">
                <a:solidFill>
                  <a:schemeClr val="tx1"/>
                </a:solidFill>
                <a:latin typeface="Calibri" panose="020F0502020204030204" pitchFamily="34" charset="0"/>
                <a:ea typeface="Corbel"/>
                <a:cs typeface="Calibri" panose="020F0502020204030204" pitchFamily="34" charset="0"/>
                <a:sym typeface="Roboto"/>
              </a:rPr>
              <a:t>/ </a:t>
            </a:r>
            <a:endParaRPr lang="en-US" sz="1800" i="1" dirty="0">
              <a:solidFill>
                <a:schemeClr val="tx1"/>
              </a:solidFill>
              <a:latin typeface="Calibri" panose="020F0502020204030204" pitchFamily="34" charset="0"/>
              <a:ea typeface="Corbel"/>
              <a:cs typeface="Calibri" panose="020F0502020204030204" pitchFamily="34" charset="0"/>
              <a:sym typeface="Roboto"/>
            </a:endParaRPr>
          </a:p>
        </p:txBody>
      </p:sp>
    </p:spTree>
    <p:extLst>
      <p:ext uri="{BB962C8B-B14F-4D97-AF65-F5344CB8AC3E}">
        <p14:creationId xmlns:p14="http://schemas.microsoft.com/office/powerpoint/2010/main" val="3747407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smtClean="0"/>
              <a:t>Goal of video summarization technologies</a:t>
            </a:r>
            <a:endParaRPr lang="de-DE" dirty="0"/>
          </a:p>
        </p:txBody>
      </p:sp>
      <p:sp>
        <p:nvSpPr>
          <p:cNvPr id="4" name="Foliennummernplatzhalter 3"/>
          <p:cNvSpPr>
            <a:spLocks noGrp="1"/>
          </p:cNvSpPr>
          <p:nvPr>
            <p:ph type="sldNum" sz="quarter" idx="4"/>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4</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
        <p:nvSpPr>
          <p:cNvPr id="41" name="Marcador de Posição de Conteúdo 2">
            <a:extLst>
              <a:ext uri="{FF2B5EF4-FFF2-40B4-BE49-F238E27FC236}">
                <a16:creationId xmlns="" xmlns:a16="http://schemas.microsoft.com/office/drawing/2014/main" id="{E9F17395-DFC2-46BD-BB3B-486D48E1A128}"/>
              </a:ext>
            </a:extLst>
          </p:cNvPr>
          <p:cNvSpPr txBox="1">
            <a:spLocks/>
          </p:cNvSpPr>
          <p:nvPr/>
        </p:nvSpPr>
        <p:spPr>
          <a:xfrm>
            <a:off x="415875" y="1363323"/>
            <a:ext cx="4799373" cy="1457219"/>
          </a:xfrm>
          <a:prstGeom prst="rect">
            <a:avLst/>
          </a:prstGeom>
        </p:spPr>
        <p:txBody>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base">
              <a:buNone/>
            </a:pPr>
            <a:r>
              <a:rPr lang="en-US" sz="2400" b="1" i="1" dirty="0">
                <a:latin typeface="Calibri" panose="020F0502020204030204" pitchFamily="34" charset="0"/>
                <a:cs typeface="Calibri" panose="020F0502020204030204" pitchFamily="34" charset="0"/>
              </a:rPr>
              <a:t>“Generate a short visual synopsis that summarizes the video content by selecting the most informative and important parts of it”</a:t>
            </a:r>
          </a:p>
        </p:txBody>
      </p:sp>
      <p:sp>
        <p:nvSpPr>
          <p:cNvPr id="42" name="Rectangle 41"/>
          <p:cNvSpPr/>
          <p:nvPr/>
        </p:nvSpPr>
        <p:spPr>
          <a:xfrm>
            <a:off x="408757" y="5455324"/>
            <a:ext cx="5233072" cy="1166473"/>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Bef>
                <a:spcPts val="1200"/>
              </a:spcBef>
              <a:buClr>
                <a:schemeClr val="accent1"/>
              </a:buClr>
              <a:buSzPts val="2000"/>
            </a:pPr>
            <a:r>
              <a:rPr lang="en-US" sz="1800" i="1" dirty="0" smtClean="0">
                <a:solidFill>
                  <a:schemeClr val="tx1"/>
                </a:solidFill>
                <a:latin typeface="Calibri" panose="020F0502020204030204" pitchFamily="34" charset="0"/>
                <a:ea typeface="Corbel"/>
                <a:cs typeface="Calibri" panose="020F0502020204030204" pitchFamily="34" charset="0"/>
                <a:sym typeface="Corbel"/>
              </a:rPr>
              <a:t>Video title: “Susan Boyle's First Audition - I Dreamed a Dream - Britain's Got Talent 2009”</a:t>
            </a:r>
          </a:p>
          <a:p>
            <a:pPr>
              <a:lnSpc>
                <a:spcPct val="90000"/>
              </a:lnSpc>
              <a:spcBef>
                <a:spcPts val="600"/>
              </a:spcBef>
              <a:buClr>
                <a:schemeClr val="accent1"/>
              </a:buClr>
              <a:buSzPts val="2000"/>
            </a:pPr>
            <a:r>
              <a:rPr lang="en-US" sz="1800" i="1" dirty="0" smtClean="0">
                <a:solidFill>
                  <a:schemeClr val="tx1"/>
                </a:solidFill>
                <a:latin typeface="Calibri" panose="020F0502020204030204" pitchFamily="34" charset="0"/>
                <a:ea typeface="Corbel"/>
                <a:cs typeface="Calibri" panose="020F0502020204030204" pitchFamily="34" charset="0"/>
                <a:sym typeface="Corbel"/>
              </a:rPr>
              <a:t>Video source</a:t>
            </a:r>
            <a:r>
              <a:rPr lang="en-US" sz="1800" i="1" dirty="0">
                <a:solidFill>
                  <a:schemeClr val="tx1"/>
                </a:solidFill>
                <a:latin typeface="Calibri" panose="020F0502020204030204" pitchFamily="34" charset="0"/>
                <a:ea typeface="Corbel"/>
                <a:cs typeface="Calibri" panose="020F0502020204030204" pitchFamily="34" charset="0"/>
                <a:sym typeface="Corbel"/>
              </a:rPr>
              <a:t>: </a:t>
            </a:r>
            <a:r>
              <a:rPr lang="en-US" sz="1800" i="1" dirty="0" smtClean="0">
                <a:solidFill>
                  <a:schemeClr val="tx1"/>
                </a:solidFill>
                <a:latin typeface="Calibri" panose="020F0502020204030204" pitchFamily="34" charset="0"/>
                <a:ea typeface="Corbel"/>
                <a:cs typeface="Calibri" panose="020F0502020204030204" pitchFamily="34" charset="0"/>
                <a:sym typeface="Corbel"/>
              </a:rPr>
              <a:t>OVP dataset (video also available at: https</a:t>
            </a:r>
            <a:r>
              <a:rPr lang="en-US" sz="1800" i="1" dirty="0">
                <a:solidFill>
                  <a:schemeClr val="tx1"/>
                </a:solidFill>
                <a:latin typeface="Calibri" panose="020F0502020204030204" pitchFamily="34" charset="0"/>
                <a:ea typeface="Corbel"/>
                <a:cs typeface="Calibri" panose="020F0502020204030204" pitchFamily="34" charset="0"/>
                <a:sym typeface="Corbel"/>
              </a:rPr>
              <a:t>://</a:t>
            </a:r>
            <a:r>
              <a:rPr lang="en-US" sz="1800" i="1" dirty="0" smtClean="0">
                <a:solidFill>
                  <a:schemeClr val="tx1"/>
                </a:solidFill>
                <a:latin typeface="Calibri" panose="020F0502020204030204" pitchFamily="34" charset="0"/>
                <a:ea typeface="Corbel"/>
                <a:cs typeface="Calibri" panose="020F0502020204030204" pitchFamily="34" charset="0"/>
                <a:sym typeface="Corbel"/>
              </a:rPr>
              <a:t>www.youtube.com/watch?v=deRF9oEbRso)</a:t>
            </a:r>
            <a:endParaRPr lang="el-GR" sz="1800" i="1" dirty="0">
              <a:solidFill>
                <a:schemeClr val="tx1"/>
              </a:solidFill>
              <a:latin typeface="Calibri" panose="020F0502020204030204" pitchFamily="34" charset="0"/>
              <a:ea typeface="Corbel"/>
              <a:cs typeface="Calibri" panose="020F0502020204030204" pitchFamily="34" charset="0"/>
              <a:sym typeface="Corbel"/>
            </a:endParaRPr>
          </a:p>
        </p:txBody>
      </p:sp>
      <p:sp>
        <p:nvSpPr>
          <p:cNvPr id="20" name="Rectangle 19"/>
          <p:cNvSpPr/>
          <p:nvPr/>
        </p:nvSpPr>
        <p:spPr>
          <a:xfrm>
            <a:off x="5641829" y="5933191"/>
            <a:ext cx="3023456" cy="646331"/>
          </a:xfrm>
          <a:prstGeom prst="rect">
            <a:avLst/>
          </a:prstGeom>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9pPr>
          </a:lstStyle>
          <a:p>
            <a:pPr algn="ctr"/>
            <a:r>
              <a:rPr lang="en-US" sz="1800" dirty="0">
                <a:solidFill>
                  <a:schemeClr val="tx1"/>
                </a:solidFill>
                <a:latin typeface="Calibri" panose="020F0502020204030204" pitchFamily="34" charset="0"/>
                <a:ea typeface="+mn-ea"/>
                <a:cs typeface="Calibri" panose="020F0502020204030204" pitchFamily="34" charset="0"/>
                <a:sym typeface="Roboto"/>
              </a:rPr>
              <a:t>Static video summary</a:t>
            </a:r>
          </a:p>
          <a:p>
            <a:pPr algn="ctr"/>
            <a:r>
              <a:rPr lang="en-US" sz="1800" dirty="0">
                <a:solidFill>
                  <a:schemeClr val="tx1"/>
                </a:solidFill>
                <a:latin typeface="Calibri" panose="020F0502020204030204" pitchFamily="34" charset="0"/>
                <a:ea typeface="+mn-ea"/>
                <a:cs typeface="Calibri" panose="020F0502020204030204" pitchFamily="34" charset="0"/>
                <a:sym typeface="Roboto"/>
              </a:rPr>
              <a:t>(made of selected key-frames</a:t>
            </a:r>
            <a:r>
              <a:rPr lang="en-US" sz="1800" dirty="0" smtClean="0">
                <a:solidFill>
                  <a:schemeClr val="tx1"/>
                </a:solidFill>
                <a:latin typeface="Calibri" panose="020F0502020204030204" pitchFamily="34" charset="0"/>
                <a:ea typeface="Roboto"/>
                <a:cs typeface="Calibri" panose="020F0502020204030204" pitchFamily="34" charset="0"/>
                <a:sym typeface="Roboto"/>
              </a:rPr>
              <a:t>)</a:t>
            </a:r>
            <a:endParaRPr lang="en-US" sz="1800" dirty="0">
              <a:solidFill>
                <a:schemeClr val="tx1"/>
              </a:solidFill>
              <a:latin typeface="Calibri" panose="020F0502020204030204" pitchFamily="34" charset="0"/>
              <a:ea typeface="Roboto"/>
              <a:cs typeface="Calibri" panose="020F0502020204030204" pitchFamily="34" charset="0"/>
              <a:sym typeface="Roboto"/>
            </a:endParaRPr>
          </a:p>
        </p:txBody>
      </p:sp>
      <p:grpSp>
        <p:nvGrpSpPr>
          <p:cNvPr id="21" name="Group 20"/>
          <p:cNvGrpSpPr>
            <a:grpSpLocks noChangeAspect="1"/>
          </p:cNvGrpSpPr>
          <p:nvPr/>
        </p:nvGrpSpPr>
        <p:grpSpPr>
          <a:xfrm>
            <a:off x="6145258" y="3638161"/>
            <a:ext cx="2004424" cy="2273895"/>
            <a:chOff x="6321152" y="1700808"/>
            <a:chExt cx="3070584" cy="3445728"/>
          </a:xfrm>
        </p:grpSpPr>
        <p:pic>
          <p:nvPicPr>
            <p:cNvPr id="22" name="Picture 21" descr="D:\Algorithms\Video Summarization\Datasets\Youtube\newUserSummary\v106\user3\frame6.jpg"/>
            <p:cNvPicPr>
              <a:picLocks noChangeAspect="1" noChangeArrowheads="1"/>
            </p:cNvPicPr>
            <p:nvPr/>
          </p:nvPicPr>
          <p:blipFill>
            <a:blip r:embed="rId3"/>
            <a:srcRect/>
            <a:stretch>
              <a:fillRect/>
            </a:stretch>
          </p:blipFill>
          <p:spPr bwMode="auto">
            <a:xfrm>
              <a:off x="6321152" y="1700808"/>
              <a:ext cx="1524000" cy="853440"/>
            </a:xfrm>
            <a:prstGeom prst="rect">
              <a:avLst/>
            </a:prstGeom>
            <a:noFill/>
          </p:spPr>
        </p:pic>
        <p:pic>
          <p:nvPicPr>
            <p:cNvPr id="23" name="Picture 22" descr="D:\Algorithms\Video Summarization\Datasets\Youtube\newUserSummary\v106\user3\frame25.jpg"/>
            <p:cNvPicPr>
              <a:picLocks noChangeAspect="1" noChangeArrowheads="1"/>
            </p:cNvPicPr>
            <p:nvPr/>
          </p:nvPicPr>
          <p:blipFill>
            <a:blip r:embed="rId4"/>
            <a:srcRect/>
            <a:stretch>
              <a:fillRect/>
            </a:stretch>
          </p:blipFill>
          <p:spPr bwMode="auto">
            <a:xfrm>
              <a:off x="7867736" y="1700808"/>
              <a:ext cx="1524000" cy="853439"/>
            </a:xfrm>
            <a:prstGeom prst="rect">
              <a:avLst/>
            </a:prstGeom>
            <a:noFill/>
          </p:spPr>
        </p:pic>
        <p:pic>
          <p:nvPicPr>
            <p:cNvPr id="24" name="Picture 23" descr="D:\Algorithms\Video Summarization\Datasets\Youtube\newUserSummary\v106\user3\frame34.jpg"/>
            <p:cNvPicPr>
              <a:picLocks noChangeAspect="1" noChangeArrowheads="1"/>
            </p:cNvPicPr>
            <p:nvPr/>
          </p:nvPicPr>
          <p:blipFill>
            <a:blip r:embed="rId5"/>
            <a:srcRect/>
            <a:stretch>
              <a:fillRect/>
            </a:stretch>
          </p:blipFill>
          <p:spPr bwMode="auto">
            <a:xfrm>
              <a:off x="6321152" y="2564904"/>
              <a:ext cx="1524000" cy="853440"/>
            </a:xfrm>
            <a:prstGeom prst="rect">
              <a:avLst/>
            </a:prstGeom>
            <a:noFill/>
          </p:spPr>
        </p:pic>
        <p:pic>
          <p:nvPicPr>
            <p:cNvPr id="25" name="Picture 24" descr="D:\Algorithms\Video Summarization\Datasets\Youtube\newUserSummary\v106\user3\frame36.jpg"/>
            <p:cNvPicPr>
              <a:picLocks noChangeAspect="1" noChangeArrowheads="1"/>
            </p:cNvPicPr>
            <p:nvPr/>
          </p:nvPicPr>
          <p:blipFill>
            <a:blip r:embed="rId6"/>
            <a:srcRect/>
            <a:stretch>
              <a:fillRect/>
            </a:stretch>
          </p:blipFill>
          <p:spPr bwMode="auto">
            <a:xfrm>
              <a:off x="7867736" y="2564905"/>
              <a:ext cx="1524000" cy="853439"/>
            </a:xfrm>
            <a:prstGeom prst="rect">
              <a:avLst/>
            </a:prstGeom>
            <a:noFill/>
          </p:spPr>
        </p:pic>
        <p:pic>
          <p:nvPicPr>
            <p:cNvPr id="26" name="Picture 25" descr="D:\Algorithms\Video Summarization\Datasets\Youtube\newUserSummary\v106\user3\frame48.jpg"/>
            <p:cNvPicPr>
              <a:picLocks noChangeAspect="1" noChangeArrowheads="1"/>
            </p:cNvPicPr>
            <p:nvPr/>
          </p:nvPicPr>
          <p:blipFill>
            <a:blip r:embed="rId7"/>
            <a:srcRect/>
            <a:stretch>
              <a:fillRect/>
            </a:stretch>
          </p:blipFill>
          <p:spPr bwMode="auto">
            <a:xfrm>
              <a:off x="6321152" y="3441741"/>
              <a:ext cx="1524000" cy="853439"/>
            </a:xfrm>
            <a:prstGeom prst="rect">
              <a:avLst/>
            </a:prstGeom>
            <a:noFill/>
          </p:spPr>
        </p:pic>
        <p:pic>
          <p:nvPicPr>
            <p:cNvPr id="27" name="Picture 26" descr="D:\Algorithms\Video Summarization\Datasets\Youtube\newUserSummary\v106\user3\frame77.jpg"/>
            <p:cNvPicPr>
              <a:picLocks noChangeAspect="1" noChangeArrowheads="1"/>
            </p:cNvPicPr>
            <p:nvPr/>
          </p:nvPicPr>
          <p:blipFill>
            <a:blip r:embed="rId8"/>
            <a:srcRect/>
            <a:stretch>
              <a:fillRect/>
            </a:stretch>
          </p:blipFill>
          <p:spPr bwMode="auto">
            <a:xfrm>
              <a:off x="7867736" y="3441741"/>
              <a:ext cx="1524000" cy="853439"/>
            </a:xfrm>
            <a:prstGeom prst="rect">
              <a:avLst/>
            </a:prstGeom>
            <a:noFill/>
          </p:spPr>
        </p:pic>
        <p:pic>
          <p:nvPicPr>
            <p:cNvPr id="28" name="Picture 27" descr="D:\Algorithms\Video Summarization\Datasets\Youtube\newUserSummary\v106\user3\frame106.jpg"/>
            <p:cNvPicPr>
              <a:picLocks noChangeAspect="1" noChangeArrowheads="1"/>
            </p:cNvPicPr>
            <p:nvPr/>
          </p:nvPicPr>
          <p:blipFill>
            <a:blip r:embed="rId9"/>
            <a:srcRect/>
            <a:stretch>
              <a:fillRect/>
            </a:stretch>
          </p:blipFill>
          <p:spPr bwMode="auto">
            <a:xfrm>
              <a:off x="6321152" y="4293096"/>
              <a:ext cx="1524000" cy="853440"/>
            </a:xfrm>
            <a:prstGeom prst="rect">
              <a:avLst/>
            </a:prstGeom>
            <a:noFill/>
          </p:spPr>
        </p:pic>
        <p:pic>
          <p:nvPicPr>
            <p:cNvPr id="29" name="Picture 28" descr="D:\Algorithms\Video Summarization\Datasets\Youtube\newUserSummary\v106\user3\frame151.jpg"/>
            <p:cNvPicPr>
              <a:picLocks noChangeAspect="1" noChangeArrowheads="1"/>
            </p:cNvPicPr>
            <p:nvPr/>
          </p:nvPicPr>
          <p:blipFill>
            <a:blip r:embed="rId10"/>
            <a:srcRect/>
            <a:stretch>
              <a:fillRect/>
            </a:stretch>
          </p:blipFill>
          <p:spPr bwMode="auto">
            <a:xfrm>
              <a:off x="7867736" y="4293097"/>
              <a:ext cx="1524000" cy="853439"/>
            </a:xfrm>
            <a:prstGeom prst="rect">
              <a:avLst/>
            </a:prstGeom>
            <a:noFill/>
          </p:spPr>
        </p:pic>
      </p:grpSp>
      <p:sp>
        <p:nvSpPr>
          <p:cNvPr id="31" name="Rectangle 30"/>
          <p:cNvSpPr/>
          <p:nvPr/>
        </p:nvSpPr>
        <p:spPr>
          <a:xfrm>
            <a:off x="8538584" y="5405662"/>
            <a:ext cx="3329117" cy="646331"/>
          </a:xfrm>
          <a:prstGeom prst="rect">
            <a:avLst/>
          </a:prstGeom>
          <a:solidFill>
            <a:schemeClr val="bg1"/>
          </a:solidFill>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9pPr>
          </a:lstStyle>
          <a:p>
            <a:pPr algn="ctr"/>
            <a:r>
              <a:rPr lang="en-US" sz="1800" dirty="0">
                <a:solidFill>
                  <a:schemeClr val="tx1"/>
                </a:solidFill>
                <a:latin typeface="Calibri" panose="020F0502020204030204" pitchFamily="34" charset="0"/>
                <a:ea typeface="+mn-ea"/>
                <a:cs typeface="Calibri" panose="020F0502020204030204" pitchFamily="34" charset="0"/>
                <a:sym typeface="Roboto"/>
              </a:rPr>
              <a:t>Dynamic video summary</a:t>
            </a:r>
          </a:p>
          <a:p>
            <a:pPr algn="ctr"/>
            <a:r>
              <a:rPr lang="en-US" sz="1800" dirty="0">
                <a:solidFill>
                  <a:schemeClr val="tx1"/>
                </a:solidFill>
                <a:latin typeface="Calibri" panose="020F0502020204030204" pitchFamily="34" charset="0"/>
                <a:ea typeface="+mn-ea"/>
                <a:cs typeface="Calibri" panose="020F0502020204030204" pitchFamily="34" charset="0"/>
                <a:sym typeface="Roboto"/>
              </a:rPr>
              <a:t>(made of selected key-fragments</a:t>
            </a:r>
            <a:r>
              <a:rPr lang="en-US" sz="1800" dirty="0" smtClean="0">
                <a:solidFill>
                  <a:schemeClr val="tx1"/>
                </a:solidFill>
                <a:latin typeface="Calibri" panose="020F0502020204030204" pitchFamily="34" charset="0"/>
                <a:ea typeface="Roboto"/>
                <a:cs typeface="Calibri" panose="020F0502020204030204" pitchFamily="34" charset="0"/>
                <a:sym typeface="Roboto"/>
              </a:rPr>
              <a:t>)</a:t>
            </a:r>
            <a:endParaRPr lang="en-US" sz="1800" dirty="0">
              <a:solidFill>
                <a:schemeClr val="tx1"/>
              </a:solidFill>
              <a:latin typeface="Calibri" panose="020F0502020204030204" pitchFamily="34" charset="0"/>
              <a:ea typeface="Roboto"/>
              <a:cs typeface="Calibri" panose="020F0502020204030204" pitchFamily="34" charset="0"/>
              <a:sym typeface="Roboto"/>
            </a:endParaRPr>
          </a:p>
        </p:txBody>
      </p:sp>
      <p:grpSp>
        <p:nvGrpSpPr>
          <p:cNvPr id="32" name="Group 31"/>
          <p:cNvGrpSpPr>
            <a:grpSpLocks noChangeAspect="1"/>
          </p:cNvGrpSpPr>
          <p:nvPr/>
        </p:nvGrpSpPr>
        <p:grpSpPr>
          <a:xfrm>
            <a:off x="8636436" y="3641879"/>
            <a:ext cx="3136493" cy="1762900"/>
            <a:chOff x="8652681" y="4276993"/>
            <a:chExt cx="3267179" cy="1836354"/>
          </a:xfrm>
        </p:grpSpPr>
        <p:pic>
          <p:nvPicPr>
            <p:cNvPr id="33" name="Picture 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52681" y="4276993"/>
              <a:ext cx="3267179" cy="1836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4"/>
            <p:cNvPicPr>
              <a:picLocks noChangeAspect="1" noChangeArrowheads="1"/>
            </p:cNvPicPr>
            <p:nvPr/>
          </p:nvPicPr>
          <p:blipFill>
            <a:blip r:embed="rId12" cstate="print">
              <a:extLst>
                <a:ext uri="{BEBA8EAE-BF5A-486C-A8C5-ECC9F3942E4B}">
                  <a14:imgProps xmlns:a14="http://schemas.microsoft.com/office/drawing/2010/main">
                    <a14:imgLayer r:embed="rId13">
                      <a14:imgEffect>
                        <a14:sharpenSoften amount="-50000"/>
                      </a14:imgEffect>
                      <a14:imgEffect>
                        <a14:colorTemperature colorTemp="4700"/>
                      </a14:imgEffect>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flipH="1">
              <a:off x="9192411" y="6013007"/>
              <a:ext cx="32223" cy="5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4"/>
            <p:cNvPicPr>
              <a:picLocks noChangeAspect="1" noChangeArrowheads="1"/>
            </p:cNvPicPr>
            <p:nvPr/>
          </p:nvPicPr>
          <p:blipFill>
            <a:blip r:embed="rId14" cstate="print">
              <a:extLst>
                <a:ext uri="{BEBA8EAE-BF5A-486C-A8C5-ECC9F3942E4B}">
                  <a14:imgProps xmlns:a14="http://schemas.microsoft.com/office/drawing/2010/main">
                    <a14:imgLayer r:embed="rId15">
                      <a14:imgEffect>
                        <a14:sharpenSoften amount="-50000"/>
                      </a14:imgEffect>
                      <a14:imgEffect>
                        <a14:colorTemperature colorTemp="4700"/>
                      </a14:imgEffect>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flipH="1">
              <a:off x="9337668" y="6013023"/>
              <a:ext cx="32223" cy="5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8" name="Group 37"/>
          <p:cNvGrpSpPr>
            <a:grpSpLocks noChangeAspect="1"/>
          </p:cNvGrpSpPr>
          <p:nvPr/>
        </p:nvGrpSpPr>
        <p:grpSpPr>
          <a:xfrm>
            <a:off x="6120276" y="1120507"/>
            <a:ext cx="5563723" cy="2307105"/>
            <a:chOff x="6199546" y="1104580"/>
            <a:chExt cx="5677269" cy="2354188"/>
          </a:xfrm>
        </p:grpSpPr>
        <p:pic>
          <p:nvPicPr>
            <p:cNvPr id="39" name="Picture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99546" y="1104580"/>
              <a:ext cx="3690210" cy="2082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Rectangle 42"/>
            <p:cNvSpPr/>
            <p:nvPr/>
          </p:nvSpPr>
          <p:spPr>
            <a:xfrm>
              <a:off x="9889756" y="1462370"/>
              <a:ext cx="1642436" cy="376869"/>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9pPr>
            </a:lstStyle>
            <a:p>
              <a:pPr algn="ctr"/>
              <a:r>
                <a:rPr lang="en-US" sz="1800" dirty="0">
                  <a:solidFill>
                    <a:schemeClr val="tx1"/>
                  </a:solidFill>
                  <a:latin typeface="Calibri" panose="020F0502020204030204" pitchFamily="34" charset="0"/>
                  <a:ea typeface="+mn-ea"/>
                  <a:cs typeface="Calibri" panose="020F0502020204030204" pitchFamily="34" charset="0"/>
                  <a:sym typeface="Roboto"/>
                </a:rPr>
                <a:t>Video content</a:t>
              </a:r>
            </a:p>
          </p:txBody>
        </p:sp>
        <p:sp>
          <p:nvSpPr>
            <p:cNvPr id="44" name="Rectangle 43"/>
            <p:cNvSpPr/>
            <p:nvPr/>
          </p:nvSpPr>
          <p:spPr>
            <a:xfrm>
              <a:off x="6253850" y="3194488"/>
              <a:ext cx="3583782" cy="141755"/>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44"/>
            <p:cNvSpPr/>
            <p:nvPr/>
          </p:nvSpPr>
          <p:spPr>
            <a:xfrm>
              <a:off x="6391962" y="3194488"/>
              <a:ext cx="233363" cy="141755"/>
            </a:xfrm>
            <a:prstGeom prst="rect">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p:cNvSpPr/>
            <p:nvPr/>
          </p:nvSpPr>
          <p:spPr>
            <a:xfrm>
              <a:off x="7046806" y="3194488"/>
              <a:ext cx="390526" cy="141755"/>
            </a:xfrm>
            <a:prstGeom prst="rect">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Rectangle 46"/>
            <p:cNvSpPr/>
            <p:nvPr/>
          </p:nvSpPr>
          <p:spPr>
            <a:xfrm>
              <a:off x="9113835" y="3194487"/>
              <a:ext cx="338138" cy="141755"/>
            </a:xfrm>
            <a:prstGeom prst="rect">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ectangle 47"/>
            <p:cNvSpPr/>
            <p:nvPr/>
          </p:nvSpPr>
          <p:spPr>
            <a:xfrm>
              <a:off x="8042071" y="3194486"/>
              <a:ext cx="534284" cy="141755"/>
            </a:xfrm>
            <a:prstGeom prst="rect">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Rectangle 49"/>
            <p:cNvSpPr/>
            <p:nvPr/>
          </p:nvSpPr>
          <p:spPr>
            <a:xfrm>
              <a:off x="10366908" y="2185448"/>
              <a:ext cx="1401975" cy="338554"/>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9pPr>
            </a:lstStyle>
            <a:p>
              <a:pPr algn="ctr"/>
              <a:r>
                <a:rPr lang="en-US" dirty="0">
                  <a:solidFill>
                    <a:schemeClr val="tx1"/>
                  </a:solidFill>
                  <a:latin typeface="Calibri" panose="020F0502020204030204" pitchFamily="34" charset="0"/>
                  <a:ea typeface="+mn-ea"/>
                  <a:cs typeface="Calibri" panose="020F0502020204030204" pitchFamily="34" charset="0"/>
                  <a:sym typeface="Roboto"/>
                </a:rPr>
                <a:t>Key-fragment</a:t>
              </a:r>
            </a:p>
          </p:txBody>
        </p:sp>
        <p:cxnSp>
          <p:nvCxnSpPr>
            <p:cNvPr id="51" name="Straight Connector 50"/>
            <p:cNvCxnSpPr/>
            <p:nvPr/>
          </p:nvCxnSpPr>
          <p:spPr>
            <a:xfrm>
              <a:off x="6515687" y="3187345"/>
              <a:ext cx="0" cy="258117"/>
            </a:xfrm>
            <a:prstGeom prst="line">
              <a:avLst/>
            </a:prstGeom>
            <a:ln w="38100">
              <a:solidFill>
                <a:srgbClr val="FFC000"/>
              </a:solidFill>
              <a:tailEnd type="diamon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140527" y="3194488"/>
              <a:ext cx="0" cy="258117"/>
            </a:xfrm>
            <a:prstGeom prst="line">
              <a:avLst/>
            </a:prstGeom>
            <a:ln w="38100">
              <a:solidFill>
                <a:srgbClr val="FFC000"/>
              </a:solidFill>
              <a:tailEnd type="diamon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318640" y="3194488"/>
              <a:ext cx="0" cy="258117"/>
            </a:xfrm>
            <a:prstGeom prst="line">
              <a:avLst/>
            </a:prstGeom>
            <a:ln w="38100">
              <a:solidFill>
                <a:srgbClr val="FFC000"/>
              </a:solidFill>
              <a:tailEnd type="diamon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9225305" y="3194488"/>
              <a:ext cx="0" cy="258117"/>
            </a:xfrm>
            <a:prstGeom prst="line">
              <a:avLst/>
            </a:prstGeom>
            <a:ln w="38100">
              <a:solidFill>
                <a:srgbClr val="FFC000"/>
              </a:solidFill>
              <a:tailEnd type="diamon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8129730" y="3194488"/>
              <a:ext cx="0" cy="258117"/>
            </a:xfrm>
            <a:prstGeom prst="line">
              <a:avLst/>
            </a:prstGeom>
            <a:ln w="38100">
              <a:solidFill>
                <a:srgbClr val="FFC000"/>
              </a:solidFill>
              <a:tailEnd type="diamon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282130" y="3194488"/>
              <a:ext cx="0" cy="258117"/>
            </a:xfrm>
            <a:prstGeom prst="line">
              <a:avLst/>
            </a:prstGeom>
            <a:ln w="38100">
              <a:solidFill>
                <a:srgbClr val="FFC000"/>
              </a:solidFill>
              <a:tailEnd type="diamon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8498380" y="3192108"/>
              <a:ext cx="0" cy="258117"/>
            </a:xfrm>
            <a:prstGeom prst="line">
              <a:avLst/>
            </a:prstGeom>
            <a:ln w="38100">
              <a:solidFill>
                <a:srgbClr val="FFC000"/>
              </a:solidFill>
              <a:tailEnd type="diamon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9374874" y="3192107"/>
              <a:ext cx="0" cy="258117"/>
            </a:xfrm>
            <a:prstGeom prst="line">
              <a:avLst/>
            </a:prstGeom>
            <a:ln w="38100">
              <a:solidFill>
                <a:srgbClr val="FFC000"/>
              </a:solidFill>
              <a:tailEnd type="diamond"/>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0334824" y="2492184"/>
              <a:ext cx="1197368" cy="338554"/>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9pPr>
            </a:lstStyle>
            <a:p>
              <a:pPr algn="ctr"/>
              <a:r>
                <a:rPr lang="en-US" dirty="0">
                  <a:solidFill>
                    <a:schemeClr val="tx1"/>
                  </a:solidFill>
                  <a:latin typeface="Calibri" panose="020F0502020204030204" pitchFamily="34" charset="0"/>
                  <a:ea typeface="+mn-ea"/>
                  <a:cs typeface="Calibri" panose="020F0502020204030204" pitchFamily="34" charset="0"/>
                  <a:sym typeface="Roboto"/>
                </a:rPr>
                <a:t>Key-frame</a:t>
              </a:r>
            </a:p>
          </p:txBody>
        </p:sp>
        <p:sp>
          <p:nvSpPr>
            <p:cNvPr id="63" name="Rectangle 62"/>
            <p:cNvSpPr/>
            <p:nvPr/>
          </p:nvSpPr>
          <p:spPr>
            <a:xfrm>
              <a:off x="10096630" y="2283847"/>
              <a:ext cx="233363" cy="141755"/>
            </a:xfrm>
            <a:prstGeom prst="rect">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4" name="Straight Connector 63"/>
            <p:cNvCxnSpPr/>
            <p:nvPr/>
          </p:nvCxnSpPr>
          <p:spPr>
            <a:xfrm>
              <a:off x="10213311" y="2510128"/>
              <a:ext cx="0" cy="258117"/>
            </a:xfrm>
            <a:prstGeom prst="line">
              <a:avLst/>
            </a:prstGeom>
            <a:ln w="38100">
              <a:solidFill>
                <a:srgbClr val="FFC000"/>
              </a:solidFill>
              <a:tailEnd type="diamond"/>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9835456" y="3081899"/>
              <a:ext cx="2041359" cy="376869"/>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9pPr>
            </a:lstStyle>
            <a:p>
              <a:pPr algn="ctr"/>
              <a:r>
                <a:rPr lang="en-US" sz="1800" dirty="0">
                  <a:solidFill>
                    <a:schemeClr val="tx1"/>
                  </a:solidFill>
                  <a:latin typeface="Calibri" panose="020F0502020204030204" pitchFamily="34" charset="0"/>
                  <a:ea typeface="+mn-ea"/>
                  <a:cs typeface="Calibri" panose="020F0502020204030204" pitchFamily="34" charset="0"/>
                  <a:sym typeface="Roboto"/>
                </a:rPr>
                <a:t>Analysis outcomes</a:t>
              </a:r>
            </a:p>
          </p:txBody>
        </p:sp>
      </p:grpSp>
      <p:sp>
        <p:nvSpPr>
          <p:cNvPr id="66" name="Marcador de Posição de Conteúdo 2">
            <a:extLst>
              <a:ext uri="{FF2B5EF4-FFF2-40B4-BE49-F238E27FC236}">
                <a16:creationId xmlns:a16="http://schemas.microsoft.com/office/drawing/2014/main" xmlns="" id="{E9F17395-DFC2-46BD-BB3B-486D48E1A128}"/>
              </a:ext>
            </a:extLst>
          </p:cNvPr>
          <p:cNvSpPr txBox="1">
            <a:spLocks/>
          </p:cNvSpPr>
          <p:nvPr/>
        </p:nvSpPr>
        <p:spPr>
          <a:xfrm>
            <a:off x="415876" y="3279088"/>
            <a:ext cx="5215123" cy="1843310"/>
          </a:xfrm>
          <a:prstGeom prst="rect">
            <a:avLst/>
          </a:prstGeom>
        </p:spPr>
        <p:txBody>
          <a:bodyPr/>
          <a:lstStyle>
            <a:lvl1pPr marL="354013" indent="-354013" algn="l" defTabSz="914400" rtl="0" eaLnBrk="1" latinLnBrk="0" hangingPunct="1">
              <a:lnSpc>
                <a:spcPct val="90000"/>
              </a:lnSpc>
              <a:spcBef>
                <a:spcPts val="1000"/>
              </a:spcBef>
              <a:buClr>
                <a:srgbClr val="8600E9"/>
              </a:buClr>
              <a:buFont typeface="Arial" panose="020B0604020202020204" pitchFamily="34" charset="0"/>
              <a:buChar char="•"/>
              <a:defRPr sz="2400" kern="1200">
                <a:solidFill>
                  <a:srgbClr val="4D4D4D"/>
                </a:solidFill>
                <a:latin typeface="+mn-lt"/>
                <a:ea typeface="+mn-ea"/>
                <a:cs typeface="+mn-cs"/>
              </a:defRPr>
            </a:lvl1pPr>
            <a:lvl2pPr marL="806450" indent="-349250" algn="l" defTabSz="914400" rtl="0" eaLnBrk="1" latinLnBrk="0" hangingPunct="1">
              <a:lnSpc>
                <a:spcPct val="90000"/>
              </a:lnSpc>
              <a:spcBef>
                <a:spcPts val="500"/>
              </a:spcBef>
              <a:buClr>
                <a:srgbClr val="8600E9"/>
              </a:buClr>
              <a:buFont typeface="Arial" panose="020B0604020202020204" pitchFamily="34" charset="0"/>
              <a:buChar char="•"/>
              <a:defRPr sz="2400" b="0" kern="1200">
                <a:solidFill>
                  <a:srgbClr val="4D4D4D"/>
                </a:solidFill>
                <a:latin typeface="+mn-lt"/>
                <a:ea typeface="+mn-ea"/>
                <a:cs typeface="+mn-cs"/>
              </a:defRPr>
            </a:lvl2pPr>
            <a:lvl3pPr marL="1258888" indent="-344488" algn="l" defTabSz="914400" rtl="0" eaLnBrk="1" latinLnBrk="0" hangingPunct="1">
              <a:lnSpc>
                <a:spcPct val="90000"/>
              </a:lnSpc>
              <a:spcBef>
                <a:spcPts val="500"/>
              </a:spcBef>
              <a:buClr>
                <a:srgbClr val="8600E9"/>
              </a:buClr>
              <a:buFont typeface="Arial" panose="020B0604020202020204" pitchFamily="34" charset="0"/>
              <a:buChar char="•"/>
              <a:defRPr sz="2400" b="0" kern="1200">
                <a:solidFill>
                  <a:srgbClr val="4D4D4D"/>
                </a:solidFill>
                <a:latin typeface="+mn-lt"/>
                <a:ea typeface="+mn-ea"/>
                <a:cs typeface="+mn-cs"/>
              </a:defRPr>
            </a:lvl3pPr>
            <a:lvl4pPr marL="1700213" indent="-328613" algn="l" defTabSz="914400" rtl="0" eaLnBrk="1" latinLnBrk="0" hangingPunct="1">
              <a:lnSpc>
                <a:spcPct val="90000"/>
              </a:lnSpc>
              <a:spcBef>
                <a:spcPts val="500"/>
              </a:spcBef>
              <a:buClr>
                <a:srgbClr val="8600E9"/>
              </a:buClr>
              <a:buFont typeface="Arial" panose="020B0604020202020204" pitchFamily="34" charset="0"/>
              <a:buChar char="•"/>
              <a:defRPr sz="2400" b="0" kern="1200">
                <a:solidFill>
                  <a:srgbClr val="4D4D4D"/>
                </a:solidFill>
                <a:latin typeface="+mn-lt"/>
                <a:ea typeface="+mn-ea"/>
                <a:cs typeface="+mn-cs"/>
              </a:defRPr>
            </a:lvl4pPr>
            <a:lvl5pPr marL="2152650" indent="-323850" algn="l" defTabSz="914400" rtl="0" eaLnBrk="1" latinLnBrk="0" hangingPunct="1">
              <a:lnSpc>
                <a:spcPct val="90000"/>
              </a:lnSpc>
              <a:spcBef>
                <a:spcPts val="500"/>
              </a:spcBef>
              <a:buClr>
                <a:srgbClr val="8600E9"/>
              </a:buClr>
              <a:buFont typeface="Arial" panose="020B0604020202020204" pitchFamily="34" charset="0"/>
              <a:buChar char="•"/>
              <a:defRPr sz="2400" b="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GB" dirty="0" smtClean="0">
                <a:solidFill>
                  <a:schemeClr val="tx1"/>
                </a:solidFill>
                <a:latin typeface="Calibri" panose="020F0502020204030204" pitchFamily="34" charset="0"/>
                <a:cs typeface="Calibri" panose="020F0502020204030204" pitchFamily="34" charset="0"/>
              </a:rPr>
              <a:t>This synopsis can be:</a:t>
            </a:r>
          </a:p>
          <a:p>
            <a:pPr marL="446088" lvl="1" indent="-258763" defTabSz="914423" fontAlgn="base">
              <a:lnSpc>
                <a:spcPct val="100000"/>
              </a:lnSpc>
              <a:buClrTx/>
            </a:pPr>
            <a:r>
              <a:rPr lang="en-US" sz="2000" dirty="0">
                <a:solidFill>
                  <a:schemeClr val="tx1"/>
                </a:solidFill>
                <a:latin typeface="Calibri" panose="020F0502020204030204" pitchFamily="34" charset="0"/>
                <a:cs typeface="Calibri" panose="020F0502020204030204" pitchFamily="34" charset="0"/>
              </a:rPr>
              <a:t>Static, composed of a set representative video (key-)frames (a.k.a. video storyboard)</a:t>
            </a:r>
          </a:p>
          <a:p>
            <a:pPr marL="446088" lvl="1" indent="-258763" defTabSz="914423" fontAlgn="base">
              <a:lnSpc>
                <a:spcPct val="100000"/>
              </a:lnSpc>
              <a:buClrTx/>
            </a:pPr>
            <a:r>
              <a:rPr lang="en-US" sz="2000" dirty="0">
                <a:solidFill>
                  <a:schemeClr val="tx1"/>
                </a:solidFill>
                <a:latin typeface="Calibri" panose="020F0502020204030204" pitchFamily="34" charset="0"/>
                <a:cs typeface="Calibri" panose="020F0502020204030204" pitchFamily="34" charset="0"/>
              </a:rPr>
              <a:t>Dynamic, formed of a set of representative video (key-)fragments (a.k.a. video skim)</a:t>
            </a:r>
          </a:p>
        </p:txBody>
      </p:sp>
    </p:spTree>
    <p:extLst>
      <p:ext uri="{BB962C8B-B14F-4D97-AF65-F5344CB8AC3E}">
        <p14:creationId xmlns:p14="http://schemas.microsoft.com/office/powerpoint/2010/main" val="3041500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smtClean="0"/>
              <a:t>Related work (supervised approaches)</a:t>
            </a:r>
            <a:endParaRPr lang="de-DE" dirty="0"/>
          </a:p>
        </p:txBody>
      </p:sp>
      <p:sp>
        <p:nvSpPr>
          <p:cNvPr id="3" name="Textplatzhalter 2"/>
          <p:cNvSpPr>
            <a:spLocks noGrp="1"/>
          </p:cNvSpPr>
          <p:nvPr>
            <p:ph type="body" sz="quarter" idx="11"/>
          </p:nvPr>
        </p:nvSpPr>
        <p:spPr>
          <a:xfrm>
            <a:off x="323850" y="1272398"/>
            <a:ext cx="11628664" cy="5215488"/>
          </a:xfrm>
        </p:spPr>
        <p:txBody>
          <a:bodyPr/>
          <a:lstStyle/>
          <a:p>
            <a:pPr>
              <a:lnSpc>
                <a:spcPct val="100000"/>
              </a:lnSpc>
            </a:pPr>
            <a:r>
              <a:rPr lang="en-US" b="1" dirty="0" smtClean="0"/>
              <a:t>Methods modeling the variable-range temporal dependence among frames, using:</a:t>
            </a:r>
          </a:p>
          <a:p>
            <a:pPr lvl="1">
              <a:lnSpc>
                <a:spcPct val="100000"/>
              </a:lnSpc>
            </a:pPr>
            <a:r>
              <a:rPr lang="en-US" dirty="0" smtClean="0"/>
              <a:t>Structures of Recurrent Neural Networks (RNNs)</a:t>
            </a:r>
          </a:p>
          <a:p>
            <a:pPr lvl="1">
              <a:lnSpc>
                <a:spcPct val="100000"/>
              </a:lnSpc>
            </a:pPr>
            <a:r>
              <a:rPr lang="en-US" dirty="0" smtClean="0"/>
              <a:t>Combinations of LSTMs with external storage or memory layers</a:t>
            </a:r>
          </a:p>
          <a:p>
            <a:pPr lvl="1">
              <a:lnSpc>
                <a:spcPct val="100000"/>
              </a:lnSpc>
            </a:pPr>
            <a:r>
              <a:rPr lang="en-US" dirty="0" smtClean="0"/>
              <a:t>Attention mechanisms combined with classic or seq2seq RNN-based architectures</a:t>
            </a:r>
          </a:p>
          <a:p>
            <a:pPr>
              <a:lnSpc>
                <a:spcPct val="100000"/>
              </a:lnSpc>
            </a:pPr>
            <a:r>
              <a:rPr lang="en-US" b="1" dirty="0" smtClean="0"/>
              <a:t>Methods modeling the spatiotemporal structure of the video, using:</a:t>
            </a:r>
            <a:endParaRPr lang="en-US" b="1" dirty="0"/>
          </a:p>
          <a:p>
            <a:pPr lvl="1">
              <a:lnSpc>
                <a:spcPct val="100000"/>
              </a:lnSpc>
            </a:pPr>
            <a:r>
              <a:rPr lang="en-US" dirty="0" smtClean="0"/>
              <a:t>3D-Convolutional Neural Networks</a:t>
            </a:r>
          </a:p>
          <a:p>
            <a:pPr lvl="1">
              <a:lnSpc>
                <a:spcPct val="100000"/>
              </a:lnSpc>
            </a:pPr>
            <a:r>
              <a:rPr lang="en-US" dirty="0" smtClean="0"/>
              <a:t>Combinations of </a:t>
            </a:r>
            <a:r>
              <a:rPr lang="en-US" dirty="0"/>
              <a:t>CNNs </a:t>
            </a:r>
            <a:r>
              <a:rPr lang="en-US" dirty="0" smtClean="0"/>
              <a:t>with convolutional LSTMs, GRUs and optical flow maps </a:t>
            </a:r>
          </a:p>
          <a:p>
            <a:pPr>
              <a:lnSpc>
                <a:spcPct val="100000"/>
              </a:lnSpc>
            </a:pPr>
            <a:r>
              <a:rPr lang="en-US" b="1" dirty="0" smtClean="0"/>
              <a:t>Methods learning summarization using Generative Adversarial Networks</a:t>
            </a:r>
          </a:p>
          <a:p>
            <a:pPr lvl="1">
              <a:lnSpc>
                <a:spcPct val="100000"/>
              </a:lnSpc>
            </a:pPr>
            <a:r>
              <a:rPr lang="en-US" dirty="0"/>
              <a:t>S</a:t>
            </a:r>
            <a:r>
              <a:rPr lang="en-US" dirty="0" smtClean="0"/>
              <a:t>ummarizer aims </a:t>
            </a:r>
            <a:r>
              <a:rPr lang="en-US" dirty="0"/>
              <a:t>to fool </a:t>
            </a:r>
            <a:r>
              <a:rPr lang="en-US" dirty="0" smtClean="0"/>
              <a:t>Discriminator </a:t>
            </a:r>
            <a:r>
              <a:rPr lang="en-US" dirty="0"/>
              <a:t>when </a:t>
            </a:r>
            <a:r>
              <a:rPr lang="en-US" dirty="0" smtClean="0"/>
              <a:t>distinguishing machine- </a:t>
            </a:r>
            <a:r>
              <a:rPr lang="en-US" dirty="0"/>
              <a:t>from </a:t>
            </a:r>
            <a:r>
              <a:rPr lang="en-US" dirty="0" smtClean="0"/>
              <a:t>human-generated summary</a:t>
            </a:r>
          </a:p>
          <a:p>
            <a:pPr>
              <a:lnSpc>
                <a:spcPct val="100000"/>
              </a:lnSpc>
            </a:pPr>
            <a:r>
              <a:rPr lang="en-US" b="1" dirty="0" smtClean="0"/>
              <a:t>Methods modeling frames’ dependence by combining self-attention mechanisms, with:</a:t>
            </a:r>
          </a:p>
          <a:p>
            <a:pPr lvl="1">
              <a:lnSpc>
                <a:spcPct val="100000"/>
              </a:lnSpc>
            </a:pPr>
            <a:r>
              <a:rPr lang="en-US" dirty="0" smtClean="0"/>
              <a:t>Trainable </a:t>
            </a:r>
            <a:r>
              <a:rPr lang="en-US" dirty="0" err="1" smtClean="0"/>
              <a:t>Regressor</a:t>
            </a:r>
            <a:r>
              <a:rPr lang="en-US" dirty="0" smtClean="0"/>
              <a:t> Networks that estimate frames’ importance</a:t>
            </a:r>
          </a:p>
          <a:p>
            <a:pPr lvl="1">
              <a:lnSpc>
                <a:spcPct val="100000"/>
              </a:lnSpc>
            </a:pPr>
            <a:r>
              <a:rPr lang="en-US" dirty="0" smtClean="0"/>
              <a:t>Fragmentations of the video content in hierarchical key-frame selection strategies</a:t>
            </a:r>
            <a:endParaRPr lang="en-US" dirty="0"/>
          </a:p>
          <a:p>
            <a:pPr lvl="1">
              <a:lnSpc>
                <a:spcPct val="100000"/>
              </a:lnSpc>
            </a:pPr>
            <a:r>
              <a:rPr lang="en-US" dirty="0" smtClean="0"/>
              <a:t>Multiple representations of the visual content (CNN-based &amp; Inflated 3D </a:t>
            </a:r>
            <a:r>
              <a:rPr lang="en-US" dirty="0" err="1" smtClean="0"/>
              <a:t>ConvNet</a:t>
            </a:r>
            <a:r>
              <a:rPr lang="en-US" dirty="0" smtClean="0"/>
              <a:t>)</a:t>
            </a:r>
            <a:endParaRPr lang="en-US" dirty="0"/>
          </a:p>
        </p:txBody>
      </p:sp>
      <p:sp>
        <p:nvSpPr>
          <p:cNvPr id="4" name="Foliennummernplatzhalter 3"/>
          <p:cNvSpPr>
            <a:spLocks noGrp="1"/>
          </p:cNvSpPr>
          <p:nvPr>
            <p:ph type="sldNum" sz="quarter" idx="4"/>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lang="de-DE" dirty="0">
                <a:solidFill>
                  <a:srgbClr val="144A8E"/>
                </a:solidFill>
                <a:latin typeface="Arial"/>
              </a:rPr>
              <a:t>5</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Tree>
    <p:extLst>
      <p:ext uri="{BB962C8B-B14F-4D97-AF65-F5344CB8AC3E}">
        <p14:creationId xmlns:p14="http://schemas.microsoft.com/office/powerpoint/2010/main" val="1648616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smtClean="0"/>
              <a:t>Related work (supervised approaches)</a:t>
            </a:r>
            <a:endParaRPr lang="de-DE" dirty="0"/>
          </a:p>
        </p:txBody>
      </p:sp>
      <p:sp>
        <p:nvSpPr>
          <p:cNvPr id="3" name="Textplatzhalter 2"/>
          <p:cNvSpPr>
            <a:spLocks noGrp="1"/>
          </p:cNvSpPr>
          <p:nvPr>
            <p:ph type="body" sz="quarter" idx="11"/>
          </p:nvPr>
        </p:nvSpPr>
        <p:spPr>
          <a:xfrm>
            <a:off x="323850" y="1272398"/>
            <a:ext cx="11628664" cy="5215488"/>
          </a:xfrm>
        </p:spPr>
        <p:txBody>
          <a:bodyPr/>
          <a:lstStyle/>
          <a:p>
            <a:pPr>
              <a:lnSpc>
                <a:spcPct val="100000"/>
              </a:lnSpc>
            </a:pPr>
            <a:r>
              <a:rPr lang="en-US" b="1" dirty="0" smtClean="0"/>
              <a:t>Methods modeling the variable-range temporal dependence among frames, using:</a:t>
            </a:r>
          </a:p>
          <a:p>
            <a:pPr lvl="1">
              <a:lnSpc>
                <a:spcPct val="100000"/>
              </a:lnSpc>
            </a:pPr>
            <a:r>
              <a:rPr lang="en-US" dirty="0" smtClean="0">
                <a:solidFill>
                  <a:srgbClr val="C00000"/>
                </a:solidFill>
              </a:rPr>
              <a:t>Structures of Recurrent Neural Networks (RNNs)</a:t>
            </a:r>
          </a:p>
          <a:p>
            <a:pPr lvl="1">
              <a:lnSpc>
                <a:spcPct val="100000"/>
              </a:lnSpc>
            </a:pPr>
            <a:r>
              <a:rPr lang="en-US" dirty="0" smtClean="0">
                <a:solidFill>
                  <a:srgbClr val="C00000"/>
                </a:solidFill>
              </a:rPr>
              <a:t>Combinations of LSTMs with external storage or memory layers</a:t>
            </a:r>
          </a:p>
          <a:p>
            <a:pPr lvl="1">
              <a:lnSpc>
                <a:spcPct val="100000"/>
              </a:lnSpc>
            </a:pPr>
            <a:r>
              <a:rPr lang="en-US" dirty="0" smtClean="0">
                <a:solidFill>
                  <a:srgbClr val="C00000"/>
                </a:solidFill>
              </a:rPr>
              <a:t>Attention mechanisms combined with classic or seq2seq RNN-based architectures</a:t>
            </a:r>
          </a:p>
          <a:p>
            <a:pPr>
              <a:lnSpc>
                <a:spcPct val="100000"/>
              </a:lnSpc>
            </a:pPr>
            <a:r>
              <a:rPr lang="en-US" b="1" dirty="0" smtClean="0"/>
              <a:t>Methods modeling the spatiotemporal structure of the video, using:</a:t>
            </a:r>
            <a:endParaRPr lang="en-US" b="1" dirty="0"/>
          </a:p>
          <a:p>
            <a:pPr lvl="1">
              <a:lnSpc>
                <a:spcPct val="100000"/>
              </a:lnSpc>
            </a:pPr>
            <a:r>
              <a:rPr lang="en-US" dirty="0" smtClean="0"/>
              <a:t>3D-Convolutional Neural Networks</a:t>
            </a:r>
          </a:p>
          <a:p>
            <a:pPr lvl="1">
              <a:lnSpc>
                <a:spcPct val="100000"/>
              </a:lnSpc>
            </a:pPr>
            <a:r>
              <a:rPr lang="en-US" dirty="0" smtClean="0">
                <a:solidFill>
                  <a:srgbClr val="C00000"/>
                </a:solidFill>
              </a:rPr>
              <a:t>Combinations of </a:t>
            </a:r>
            <a:r>
              <a:rPr lang="en-US" dirty="0">
                <a:solidFill>
                  <a:srgbClr val="C00000"/>
                </a:solidFill>
              </a:rPr>
              <a:t>CNNs </a:t>
            </a:r>
            <a:r>
              <a:rPr lang="en-US" dirty="0" smtClean="0">
                <a:solidFill>
                  <a:srgbClr val="C00000"/>
                </a:solidFill>
              </a:rPr>
              <a:t>with convolutional LSTMs, GRUs and optical flow maps </a:t>
            </a:r>
          </a:p>
          <a:p>
            <a:pPr>
              <a:lnSpc>
                <a:spcPct val="100000"/>
              </a:lnSpc>
            </a:pPr>
            <a:r>
              <a:rPr lang="en-US" b="1" dirty="0" smtClean="0"/>
              <a:t>Methods learning summarization using Generative Adversarial Networks</a:t>
            </a:r>
          </a:p>
          <a:p>
            <a:pPr lvl="1">
              <a:lnSpc>
                <a:spcPct val="100000"/>
              </a:lnSpc>
            </a:pPr>
            <a:r>
              <a:rPr lang="en-US" dirty="0">
                <a:solidFill>
                  <a:srgbClr val="C00000"/>
                </a:solidFill>
              </a:rPr>
              <a:t>S</a:t>
            </a:r>
            <a:r>
              <a:rPr lang="en-US" dirty="0" smtClean="0">
                <a:solidFill>
                  <a:srgbClr val="C00000"/>
                </a:solidFill>
              </a:rPr>
              <a:t>ummarizer aims </a:t>
            </a:r>
            <a:r>
              <a:rPr lang="en-US" dirty="0">
                <a:solidFill>
                  <a:srgbClr val="C00000"/>
                </a:solidFill>
              </a:rPr>
              <a:t>to fool </a:t>
            </a:r>
            <a:r>
              <a:rPr lang="en-US" dirty="0" smtClean="0">
                <a:solidFill>
                  <a:srgbClr val="C00000"/>
                </a:solidFill>
              </a:rPr>
              <a:t>Discriminator </a:t>
            </a:r>
            <a:r>
              <a:rPr lang="en-US" dirty="0">
                <a:solidFill>
                  <a:srgbClr val="C00000"/>
                </a:solidFill>
              </a:rPr>
              <a:t>when </a:t>
            </a:r>
            <a:r>
              <a:rPr lang="en-US" dirty="0" smtClean="0">
                <a:solidFill>
                  <a:srgbClr val="C00000"/>
                </a:solidFill>
              </a:rPr>
              <a:t>distinguishing machine- </a:t>
            </a:r>
            <a:r>
              <a:rPr lang="en-US" dirty="0">
                <a:solidFill>
                  <a:srgbClr val="C00000"/>
                </a:solidFill>
              </a:rPr>
              <a:t>from </a:t>
            </a:r>
            <a:r>
              <a:rPr lang="en-US" dirty="0" smtClean="0">
                <a:solidFill>
                  <a:srgbClr val="C00000"/>
                </a:solidFill>
              </a:rPr>
              <a:t>human-generated summary</a:t>
            </a:r>
          </a:p>
          <a:p>
            <a:pPr>
              <a:lnSpc>
                <a:spcPct val="100000"/>
              </a:lnSpc>
            </a:pPr>
            <a:r>
              <a:rPr lang="en-US" b="1" dirty="0" smtClean="0"/>
              <a:t>Methods modeling frames’ dependence by combining self-attention mechanisms, with:</a:t>
            </a:r>
          </a:p>
          <a:p>
            <a:pPr lvl="1">
              <a:lnSpc>
                <a:spcPct val="100000"/>
              </a:lnSpc>
            </a:pPr>
            <a:r>
              <a:rPr lang="en-US" dirty="0" smtClean="0"/>
              <a:t>Trainable </a:t>
            </a:r>
            <a:r>
              <a:rPr lang="en-US" dirty="0" err="1" smtClean="0"/>
              <a:t>Regressor</a:t>
            </a:r>
            <a:r>
              <a:rPr lang="en-US" dirty="0" smtClean="0"/>
              <a:t> Networks that estimate frames’ importance</a:t>
            </a:r>
          </a:p>
          <a:p>
            <a:pPr lvl="1">
              <a:lnSpc>
                <a:spcPct val="100000"/>
              </a:lnSpc>
            </a:pPr>
            <a:r>
              <a:rPr lang="en-US" dirty="0" smtClean="0"/>
              <a:t>Fragmentations of the video content in hierarchical key-frame selection strategies</a:t>
            </a:r>
            <a:endParaRPr lang="en-US" dirty="0"/>
          </a:p>
          <a:p>
            <a:pPr lvl="1">
              <a:lnSpc>
                <a:spcPct val="100000"/>
              </a:lnSpc>
            </a:pPr>
            <a:r>
              <a:rPr lang="en-US" dirty="0" smtClean="0"/>
              <a:t>Multiple representations of the visual content (CNN-based &amp; Inflated 3D </a:t>
            </a:r>
            <a:r>
              <a:rPr lang="en-US" dirty="0" err="1" smtClean="0"/>
              <a:t>ConvNet</a:t>
            </a:r>
            <a:r>
              <a:rPr lang="en-US" dirty="0" smtClean="0"/>
              <a:t>)</a:t>
            </a:r>
            <a:endParaRPr lang="en-US" dirty="0"/>
          </a:p>
        </p:txBody>
      </p:sp>
      <p:sp>
        <p:nvSpPr>
          <p:cNvPr id="4" name="Foliennummernplatzhalter 3"/>
          <p:cNvSpPr>
            <a:spLocks noGrp="1"/>
          </p:cNvSpPr>
          <p:nvPr>
            <p:ph type="sldNum" sz="quarter" idx="4"/>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lang="de-DE" dirty="0">
                <a:solidFill>
                  <a:srgbClr val="144A8E"/>
                </a:solidFill>
                <a:latin typeface="Arial"/>
              </a:rPr>
              <a:t>5</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Tree>
    <p:extLst>
      <p:ext uri="{BB962C8B-B14F-4D97-AF65-F5344CB8AC3E}">
        <p14:creationId xmlns:p14="http://schemas.microsoft.com/office/powerpoint/2010/main" val="1994737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smtClean="0"/>
              <a:t>Developed approach</a:t>
            </a:r>
            <a:endParaRPr lang="de-DE" dirty="0"/>
          </a:p>
        </p:txBody>
      </p:sp>
      <p:sp>
        <p:nvSpPr>
          <p:cNvPr id="3" name="Textplatzhalter 2"/>
          <p:cNvSpPr>
            <a:spLocks noGrp="1"/>
          </p:cNvSpPr>
          <p:nvPr>
            <p:ph type="body" sz="quarter" idx="11"/>
          </p:nvPr>
        </p:nvSpPr>
        <p:spPr>
          <a:xfrm>
            <a:off x="323851" y="1272398"/>
            <a:ext cx="5357102" cy="4836302"/>
          </a:xfrm>
        </p:spPr>
        <p:txBody>
          <a:bodyPr/>
          <a:lstStyle/>
          <a:p>
            <a:pPr marL="0" indent="0">
              <a:lnSpc>
                <a:spcPct val="100000"/>
              </a:lnSpc>
              <a:buNone/>
            </a:pPr>
            <a:r>
              <a:rPr lang="en-US" b="1" dirty="0" smtClean="0"/>
              <a:t>Starting point</a:t>
            </a:r>
          </a:p>
          <a:p>
            <a:pPr>
              <a:lnSpc>
                <a:spcPct val="100000"/>
              </a:lnSpc>
            </a:pPr>
            <a:r>
              <a:rPr lang="en-US" dirty="0" err="1" smtClean="0"/>
              <a:t>VASNet</a:t>
            </a:r>
            <a:r>
              <a:rPr lang="en-US" dirty="0" smtClean="0"/>
              <a:t> model (</a:t>
            </a:r>
            <a:r>
              <a:rPr lang="en-US" dirty="0" err="1" smtClean="0"/>
              <a:t>Fajtl</a:t>
            </a:r>
            <a:r>
              <a:rPr lang="en-US" dirty="0" smtClean="0"/>
              <a:t> </a:t>
            </a:r>
            <a:r>
              <a:rPr lang="en-US" dirty="0" smtClean="0"/>
              <a:t>et </a:t>
            </a:r>
            <a:r>
              <a:rPr lang="en-US" dirty="0" smtClean="0"/>
              <a:t>al., 2018</a:t>
            </a:r>
            <a:r>
              <a:rPr lang="en-US" dirty="0" smtClean="0"/>
              <a:t>)</a:t>
            </a:r>
          </a:p>
          <a:p>
            <a:pPr>
              <a:lnSpc>
                <a:spcPct val="100000"/>
              </a:lnSpc>
            </a:pPr>
            <a:r>
              <a:rPr lang="en-US" dirty="0" smtClean="0"/>
              <a:t>Seq2seq transformation using a soft self-attention mechanism</a:t>
            </a:r>
          </a:p>
          <a:p>
            <a:pPr marL="0" indent="0">
              <a:lnSpc>
                <a:spcPct val="100000"/>
              </a:lnSpc>
              <a:buNone/>
            </a:pPr>
            <a:endParaRPr lang="en-US" sz="100" dirty="0" smtClean="0"/>
          </a:p>
          <a:p>
            <a:pPr marL="0" indent="0">
              <a:lnSpc>
                <a:spcPct val="100000"/>
              </a:lnSpc>
              <a:buNone/>
            </a:pPr>
            <a:r>
              <a:rPr lang="en-US" b="1" dirty="0" smtClean="0"/>
              <a:t>Main weaknesses</a:t>
            </a:r>
          </a:p>
          <a:p>
            <a:pPr>
              <a:lnSpc>
                <a:spcPct val="100000"/>
              </a:lnSpc>
            </a:pPr>
            <a:r>
              <a:rPr lang="en-US" dirty="0"/>
              <a:t>L</a:t>
            </a:r>
            <a:r>
              <a:rPr lang="en-US" dirty="0" smtClean="0"/>
              <a:t>ack </a:t>
            </a:r>
            <a:r>
              <a:rPr lang="en-US" dirty="0"/>
              <a:t>of knowledge </a:t>
            </a:r>
            <a:r>
              <a:rPr lang="en-US" dirty="0" smtClean="0"/>
              <a:t>about the temporal </a:t>
            </a:r>
            <a:r>
              <a:rPr lang="en-US" dirty="0"/>
              <a:t>position of </a:t>
            </a:r>
            <a:r>
              <a:rPr lang="en-US" dirty="0" smtClean="0"/>
              <a:t>video frames</a:t>
            </a:r>
          </a:p>
          <a:p>
            <a:pPr>
              <a:lnSpc>
                <a:spcPct val="100000"/>
              </a:lnSpc>
            </a:pPr>
            <a:r>
              <a:rPr lang="en-US" dirty="0"/>
              <a:t>G</a:t>
            </a:r>
            <a:r>
              <a:rPr lang="en-US" dirty="0" smtClean="0"/>
              <a:t>rowing </a:t>
            </a:r>
            <a:r>
              <a:rPr lang="en-US" dirty="0"/>
              <a:t>difficulty to </a:t>
            </a:r>
            <a:r>
              <a:rPr lang="en-US" dirty="0" smtClean="0"/>
              <a:t>estimate </a:t>
            </a:r>
            <a:r>
              <a:rPr lang="en-US" dirty="0"/>
              <a:t>frames’ importance as </a:t>
            </a:r>
            <a:r>
              <a:rPr lang="en-US" dirty="0" smtClean="0"/>
              <a:t>video </a:t>
            </a:r>
            <a:r>
              <a:rPr lang="en-US" dirty="0"/>
              <a:t>duration increases</a:t>
            </a:r>
            <a:endParaRPr lang="en-US" dirty="0" smtClean="0"/>
          </a:p>
        </p:txBody>
      </p:sp>
      <p:sp>
        <p:nvSpPr>
          <p:cNvPr id="4" name="Foliennummernplatzhalter 3"/>
          <p:cNvSpPr>
            <a:spLocks noGrp="1"/>
          </p:cNvSpPr>
          <p:nvPr>
            <p:ph type="sldNum" sz="quarter" idx="4"/>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6</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0060" y="1458971"/>
            <a:ext cx="5550727" cy="3404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08756" y="5982374"/>
            <a:ext cx="9821094" cy="590931"/>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Bef>
                <a:spcPts val="1200"/>
              </a:spcBef>
              <a:buClr>
                <a:schemeClr val="accent1"/>
              </a:buClr>
              <a:buSzPts val="2000"/>
            </a:pPr>
            <a:r>
              <a:rPr lang="en-US" sz="1800" i="1" dirty="0">
                <a:solidFill>
                  <a:schemeClr val="tx1"/>
                </a:solidFill>
                <a:latin typeface="Calibri" panose="020F0502020204030204" pitchFamily="34" charset="0"/>
                <a:ea typeface="Corbel"/>
                <a:cs typeface="Calibri" panose="020F0502020204030204" pitchFamily="34" charset="0"/>
                <a:sym typeface="Corbel"/>
              </a:rPr>
              <a:t>J. </a:t>
            </a:r>
            <a:r>
              <a:rPr lang="en-US" sz="1800" i="1" dirty="0" err="1" smtClean="0">
                <a:solidFill>
                  <a:schemeClr val="tx1"/>
                </a:solidFill>
                <a:latin typeface="Calibri" panose="020F0502020204030204" pitchFamily="34" charset="0"/>
                <a:ea typeface="Corbel"/>
                <a:cs typeface="Calibri" panose="020F0502020204030204" pitchFamily="34" charset="0"/>
                <a:sym typeface="Corbel"/>
              </a:rPr>
              <a:t>Fajtl</a:t>
            </a:r>
            <a:r>
              <a:rPr lang="en-US" sz="1800" i="1" dirty="0">
                <a:solidFill>
                  <a:schemeClr val="tx1"/>
                </a:solidFill>
                <a:latin typeface="Calibri" panose="020F0502020204030204" pitchFamily="34" charset="0"/>
                <a:ea typeface="Corbel"/>
                <a:cs typeface="Calibri" panose="020F0502020204030204" pitchFamily="34" charset="0"/>
                <a:sym typeface="Corbel"/>
              </a:rPr>
              <a:t>, </a:t>
            </a:r>
            <a:r>
              <a:rPr lang="en-US" sz="1800" i="1" dirty="0" smtClean="0">
                <a:solidFill>
                  <a:schemeClr val="tx1"/>
                </a:solidFill>
                <a:latin typeface="Calibri" panose="020F0502020204030204" pitchFamily="34" charset="0"/>
                <a:ea typeface="Corbel"/>
                <a:cs typeface="Calibri" panose="020F0502020204030204" pitchFamily="34" charset="0"/>
                <a:sym typeface="Corbel"/>
              </a:rPr>
              <a:t>H. S. </a:t>
            </a:r>
            <a:r>
              <a:rPr lang="en-US" sz="1800" i="1" dirty="0" err="1" smtClean="0">
                <a:solidFill>
                  <a:schemeClr val="tx1"/>
                </a:solidFill>
                <a:latin typeface="Calibri" panose="020F0502020204030204" pitchFamily="34" charset="0"/>
                <a:ea typeface="Corbel"/>
                <a:cs typeface="Calibri" panose="020F0502020204030204" pitchFamily="34" charset="0"/>
                <a:sym typeface="Corbel"/>
              </a:rPr>
              <a:t>Sokeh</a:t>
            </a:r>
            <a:r>
              <a:rPr lang="en-US" sz="1800" i="1" dirty="0" smtClean="0">
                <a:solidFill>
                  <a:schemeClr val="tx1"/>
                </a:solidFill>
                <a:latin typeface="Calibri" panose="020F0502020204030204" pitchFamily="34" charset="0"/>
                <a:ea typeface="Corbel"/>
                <a:cs typeface="Calibri" panose="020F0502020204030204" pitchFamily="34" charset="0"/>
                <a:sym typeface="Corbel"/>
              </a:rPr>
              <a:t>, V. </a:t>
            </a:r>
            <a:r>
              <a:rPr lang="en-US" sz="1800" i="1" dirty="0" err="1" smtClean="0">
                <a:solidFill>
                  <a:schemeClr val="tx1"/>
                </a:solidFill>
                <a:latin typeface="Calibri" panose="020F0502020204030204" pitchFamily="34" charset="0"/>
                <a:ea typeface="Corbel"/>
                <a:cs typeface="Calibri" panose="020F0502020204030204" pitchFamily="34" charset="0"/>
                <a:sym typeface="Corbel"/>
              </a:rPr>
              <a:t>Argyriou</a:t>
            </a:r>
            <a:r>
              <a:rPr lang="en-US" sz="1800" i="1" dirty="0" smtClean="0">
                <a:solidFill>
                  <a:schemeClr val="tx1"/>
                </a:solidFill>
                <a:latin typeface="Calibri" panose="020F0502020204030204" pitchFamily="34" charset="0"/>
                <a:ea typeface="Corbel"/>
                <a:cs typeface="Calibri" panose="020F0502020204030204" pitchFamily="34" charset="0"/>
                <a:sym typeface="Corbel"/>
              </a:rPr>
              <a:t>, D. </a:t>
            </a:r>
            <a:r>
              <a:rPr lang="en-US" sz="1800" i="1" dirty="0" err="1" smtClean="0">
                <a:solidFill>
                  <a:schemeClr val="tx1"/>
                </a:solidFill>
                <a:latin typeface="Calibri" panose="020F0502020204030204" pitchFamily="34" charset="0"/>
                <a:ea typeface="Corbel"/>
                <a:cs typeface="Calibri" panose="020F0502020204030204" pitchFamily="34" charset="0"/>
                <a:sym typeface="Corbel"/>
              </a:rPr>
              <a:t>Monekosso</a:t>
            </a:r>
            <a:r>
              <a:rPr lang="en-US" sz="1800" i="1" dirty="0" smtClean="0">
                <a:solidFill>
                  <a:schemeClr val="tx1"/>
                </a:solidFill>
                <a:latin typeface="Calibri" panose="020F0502020204030204" pitchFamily="34" charset="0"/>
                <a:ea typeface="Corbel"/>
                <a:cs typeface="Calibri" panose="020F0502020204030204" pitchFamily="34" charset="0"/>
                <a:sym typeface="Corbel"/>
              </a:rPr>
              <a:t>, P. </a:t>
            </a:r>
            <a:r>
              <a:rPr lang="en-US" sz="1800" i="1" dirty="0" err="1" smtClean="0">
                <a:solidFill>
                  <a:schemeClr val="tx1"/>
                </a:solidFill>
                <a:latin typeface="Calibri" panose="020F0502020204030204" pitchFamily="34" charset="0"/>
                <a:ea typeface="Corbel"/>
                <a:cs typeface="Calibri" panose="020F0502020204030204" pitchFamily="34" charset="0"/>
                <a:sym typeface="Corbel"/>
              </a:rPr>
              <a:t>Remagnino</a:t>
            </a:r>
            <a:r>
              <a:rPr lang="en-US" sz="1800" i="1" dirty="0" smtClean="0">
                <a:solidFill>
                  <a:schemeClr val="tx1"/>
                </a:solidFill>
                <a:latin typeface="Calibri" panose="020F0502020204030204" pitchFamily="34" charset="0"/>
                <a:ea typeface="Corbel"/>
                <a:cs typeface="Calibri" panose="020F0502020204030204" pitchFamily="34" charset="0"/>
                <a:sym typeface="Corbel"/>
              </a:rPr>
              <a:t>, </a:t>
            </a:r>
            <a:r>
              <a:rPr lang="en-US" sz="1800" i="1" dirty="0">
                <a:solidFill>
                  <a:schemeClr val="tx1"/>
                </a:solidFill>
                <a:latin typeface="Calibri" panose="020F0502020204030204" pitchFamily="34" charset="0"/>
                <a:ea typeface="Corbel"/>
                <a:cs typeface="Calibri" panose="020F0502020204030204" pitchFamily="34" charset="0"/>
                <a:sym typeface="Corbel"/>
              </a:rPr>
              <a:t>“Summarizing Videos with Attention,” in </a:t>
            </a:r>
            <a:r>
              <a:rPr lang="en-US" sz="1800" i="1" dirty="0" smtClean="0">
                <a:solidFill>
                  <a:schemeClr val="tx1"/>
                </a:solidFill>
                <a:latin typeface="Calibri" panose="020F0502020204030204" pitchFamily="34" charset="0"/>
                <a:ea typeface="Corbel"/>
                <a:cs typeface="Calibri" panose="020F0502020204030204" pitchFamily="34" charset="0"/>
                <a:sym typeface="Corbel"/>
              </a:rPr>
              <a:t>Asian Conference </a:t>
            </a:r>
            <a:r>
              <a:rPr lang="en-US" sz="1800" i="1" dirty="0">
                <a:solidFill>
                  <a:schemeClr val="tx1"/>
                </a:solidFill>
                <a:latin typeface="Calibri" panose="020F0502020204030204" pitchFamily="34" charset="0"/>
                <a:ea typeface="Corbel"/>
                <a:cs typeface="Calibri" panose="020F0502020204030204" pitchFamily="34" charset="0"/>
                <a:sym typeface="Corbel"/>
              </a:rPr>
              <a:t>on </a:t>
            </a:r>
            <a:r>
              <a:rPr lang="en-US" sz="1800" i="1" dirty="0" smtClean="0">
                <a:solidFill>
                  <a:schemeClr val="tx1"/>
                </a:solidFill>
                <a:latin typeface="Calibri" panose="020F0502020204030204" pitchFamily="34" charset="0"/>
                <a:ea typeface="Corbel"/>
                <a:cs typeface="Calibri" panose="020F0502020204030204" pitchFamily="34" charset="0"/>
                <a:sym typeface="Corbel"/>
              </a:rPr>
              <a:t>Computer </a:t>
            </a:r>
            <a:r>
              <a:rPr lang="en-US" sz="1800" i="1" dirty="0">
                <a:solidFill>
                  <a:schemeClr val="tx1"/>
                </a:solidFill>
                <a:latin typeface="Calibri" panose="020F0502020204030204" pitchFamily="34" charset="0"/>
                <a:ea typeface="Corbel"/>
                <a:cs typeface="Calibri" panose="020F0502020204030204" pitchFamily="34" charset="0"/>
                <a:sym typeface="Corbel"/>
              </a:rPr>
              <a:t>Vision </a:t>
            </a:r>
            <a:r>
              <a:rPr lang="en-US" sz="1800" i="1" dirty="0" smtClean="0">
                <a:solidFill>
                  <a:schemeClr val="tx1"/>
                </a:solidFill>
                <a:latin typeface="Calibri" panose="020F0502020204030204" pitchFamily="34" charset="0"/>
                <a:ea typeface="Corbel"/>
                <a:cs typeface="Calibri" panose="020F0502020204030204" pitchFamily="34" charset="0"/>
                <a:sym typeface="Corbel"/>
              </a:rPr>
              <a:t>2018 </a:t>
            </a:r>
            <a:r>
              <a:rPr lang="en-US" sz="1800" i="1" dirty="0">
                <a:solidFill>
                  <a:schemeClr val="tx1"/>
                </a:solidFill>
                <a:latin typeface="Calibri" panose="020F0502020204030204" pitchFamily="34" charset="0"/>
                <a:ea typeface="Corbel"/>
                <a:cs typeface="Calibri" panose="020F0502020204030204" pitchFamily="34" charset="0"/>
                <a:sym typeface="Corbel"/>
              </a:rPr>
              <a:t>Workshops. Cham: </a:t>
            </a:r>
            <a:r>
              <a:rPr lang="en-US" sz="1800" i="1" dirty="0" smtClean="0">
                <a:solidFill>
                  <a:schemeClr val="tx1"/>
                </a:solidFill>
                <a:latin typeface="Calibri" panose="020F0502020204030204" pitchFamily="34" charset="0"/>
                <a:ea typeface="Corbel"/>
                <a:cs typeface="Calibri" panose="020F0502020204030204" pitchFamily="34" charset="0"/>
                <a:sym typeface="Corbel"/>
              </a:rPr>
              <a:t>Springer Int. Publishing</a:t>
            </a:r>
            <a:r>
              <a:rPr lang="en-US" sz="1800" i="1" dirty="0">
                <a:solidFill>
                  <a:schemeClr val="tx1"/>
                </a:solidFill>
                <a:latin typeface="Calibri" panose="020F0502020204030204" pitchFamily="34" charset="0"/>
                <a:ea typeface="Corbel"/>
                <a:cs typeface="Calibri" panose="020F0502020204030204" pitchFamily="34" charset="0"/>
                <a:sym typeface="Corbel"/>
              </a:rPr>
              <a:t>, 2018, pp. </a:t>
            </a:r>
            <a:r>
              <a:rPr lang="en-US" sz="1800" i="1" dirty="0" smtClean="0">
                <a:solidFill>
                  <a:schemeClr val="tx1"/>
                </a:solidFill>
                <a:latin typeface="Calibri" panose="020F0502020204030204" pitchFamily="34" charset="0"/>
                <a:ea typeface="Corbel"/>
                <a:cs typeface="Calibri" panose="020F0502020204030204" pitchFamily="34" charset="0"/>
                <a:sym typeface="Corbel"/>
              </a:rPr>
              <a:t>39-54</a:t>
            </a:r>
            <a:r>
              <a:rPr lang="en-US" sz="1800" i="1" dirty="0">
                <a:solidFill>
                  <a:schemeClr val="tx1"/>
                </a:solidFill>
                <a:latin typeface="Calibri" panose="020F0502020204030204" pitchFamily="34" charset="0"/>
                <a:ea typeface="Corbel"/>
                <a:cs typeface="Calibri" panose="020F0502020204030204" pitchFamily="34" charset="0"/>
                <a:sym typeface="Corbel"/>
              </a:rPr>
              <a:t>.</a:t>
            </a:r>
          </a:p>
        </p:txBody>
      </p:sp>
      <p:sp>
        <p:nvSpPr>
          <p:cNvPr id="9" name="Rectangle 8"/>
          <p:cNvSpPr/>
          <p:nvPr/>
        </p:nvSpPr>
        <p:spPr>
          <a:xfrm>
            <a:off x="6070060" y="4891604"/>
            <a:ext cx="5550727" cy="584775"/>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i="1" dirty="0">
                <a:solidFill>
                  <a:schemeClr val="tx1"/>
                </a:solidFill>
                <a:latin typeface="Calibri" panose="020F0502020204030204" pitchFamily="34" charset="0"/>
                <a:ea typeface="Corbel"/>
                <a:cs typeface="Calibri" panose="020F0502020204030204" pitchFamily="34" charset="0"/>
                <a:sym typeface="Roboto"/>
              </a:rPr>
              <a:t>Image source</a:t>
            </a:r>
            <a:r>
              <a:rPr lang="en-US" sz="1600" i="1" dirty="0" smtClean="0">
                <a:solidFill>
                  <a:schemeClr val="tx1"/>
                </a:solidFill>
                <a:latin typeface="Calibri" panose="020F0502020204030204" pitchFamily="34" charset="0"/>
                <a:ea typeface="Corbel"/>
                <a:cs typeface="Calibri" panose="020F0502020204030204" pitchFamily="34" charset="0"/>
                <a:sym typeface="Roboto"/>
              </a:rPr>
              <a:t>: </a:t>
            </a:r>
            <a:r>
              <a:rPr lang="en-US" sz="1600" i="1" dirty="0" err="1" smtClean="0">
                <a:solidFill>
                  <a:schemeClr val="tx1"/>
                </a:solidFill>
                <a:latin typeface="Calibri" panose="020F0502020204030204" pitchFamily="34" charset="0"/>
                <a:ea typeface="Corbel"/>
                <a:cs typeface="Calibri" panose="020F0502020204030204" pitchFamily="34" charset="0"/>
                <a:sym typeface="Roboto"/>
              </a:rPr>
              <a:t>Fajtl</a:t>
            </a:r>
            <a:r>
              <a:rPr lang="en-US" sz="1600" i="1" dirty="0" smtClean="0">
                <a:solidFill>
                  <a:schemeClr val="tx1"/>
                </a:solidFill>
                <a:latin typeface="Calibri" panose="020F0502020204030204" pitchFamily="34" charset="0"/>
                <a:ea typeface="Corbel"/>
                <a:cs typeface="Calibri" panose="020F0502020204030204" pitchFamily="34" charset="0"/>
                <a:sym typeface="Roboto"/>
              </a:rPr>
              <a:t> et al., “Summarizing Videos with Attention”, ACCV 2018 Workshops</a:t>
            </a:r>
            <a:endParaRPr lang="en-US" sz="1600" i="1" dirty="0">
              <a:solidFill>
                <a:schemeClr val="tx1"/>
              </a:solidFill>
              <a:latin typeface="Calibri" panose="020F0502020204030204" pitchFamily="34" charset="0"/>
              <a:ea typeface="Corbel"/>
              <a:cs typeface="Calibri" panose="020F0502020204030204" pitchFamily="34" charset="0"/>
              <a:sym typeface="Roboto"/>
            </a:endParaRPr>
          </a:p>
        </p:txBody>
      </p:sp>
    </p:spTree>
    <p:extLst>
      <p:ext uri="{BB962C8B-B14F-4D97-AF65-F5344CB8AC3E}">
        <p14:creationId xmlns:p14="http://schemas.microsoft.com/office/powerpoint/2010/main" val="836527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smtClean="0"/>
              <a:t>Developed approach</a:t>
            </a:r>
            <a:endParaRPr lang="de-DE" dirty="0"/>
          </a:p>
        </p:txBody>
      </p:sp>
      <p:sp>
        <p:nvSpPr>
          <p:cNvPr id="4" name="Foliennummernplatzhalter 3"/>
          <p:cNvSpPr>
            <a:spLocks noGrp="1"/>
          </p:cNvSpPr>
          <p:nvPr>
            <p:ph type="sldNum" sz="quarter" idx="4"/>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smtClean="0">
                <a:ln>
                  <a:noFill/>
                </a:ln>
                <a:solidFill>
                  <a:srgbClr val="144A8E"/>
                </a:solidFill>
                <a:effectLst/>
                <a:uLnTx/>
                <a:uFillTx/>
                <a:latin typeface="Arial"/>
                <a:cs typeface="+mn-cs"/>
              </a:rPr>
              <a:t>7</a:t>
            </a:r>
            <a:endParaRPr kumimoji="0" lang="de-DE" sz="1200" b="0" i="0" u="none" strike="noStrike" kern="1200" cap="none" spc="0" normalizeH="0" baseline="0" noProof="0" dirty="0">
              <a:ln>
                <a:noFill/>
              </a:ln>
              <a:solidFill>
                <a:srgbClr val="144A8E"/>
              </a:solidFill>
              <a:effectLst/>
              <a:uLnTx/>
              <a:uFillTx/>
              <a:latin typeface="Arial"/>
              <a:cs typeface="+mn-cs"/>
            </a:endParaRPr>
          </a:p>
        </p:txBody>
      </p:sp>
      <p:sp>
        <p:nvSpPr>
          <p:cNvPr id="8" name="Textplatzhalter 2"/>
          <p:cNvSpPr>
            <a:spLocks noGrp="1"/>
          </p:cNvSpPr>
          <p:nvPr>
            <p:ph type="body" sz="quarter" idx="11"/>
          </p:nvPr>
        </p:nvSpPr>
        <p:spPr>
          <a:xfrm>
            <a:off x="323851" y="1272398"/>
            <a:ext cx="5357102" cy="4836302"/>
          </a:xfrm>
        </p:spPr>
        <p:txBody>
          <a:bodyPr/>
          <a:lstStyle/>
          <a:p>
            <a:pPr marL="0" indent="0">
              <a:lnSpc>
                <a:spcPct val="100000"/>
              </a:lnSpc>
              <a:buNone/>
            </a:pPr>
            <a:r>
              <a:rPr lang="en-US" b="1" dirty="0" smtClean="0"/>
              <a:t>New network </a:t>
            </a:r>
            <a:r>
              <a:rPr lang="en-US" b="1" dirty="0" smtClean="0"/>
              <a:t>architecture (PGL-SUM)</a:t>
            </a:r>
            <a:endParaRPr lang="en-US" b="1" dirty="0" smtClean="0"/>
          </a:p>
          <a:p>
            <a:pPr>
              <a:lnSpc>
                <a:spcPct val="100000"/>
              </a:lnSpc>
            </a:pPr>
            <a:r>
              <a:rPr lang="en-US" dirty="0" smtClean="0"/>
              <a:t>Uses </a:t>
            </a:r>
            <a:r>
              <a:rPr lang="en-US" dirty="0"/>
              <a:t>a multi-head </a:t>
            </a:r>
            <a:r>
              <a:rPr lang="en-US" dirty="0" smtClean="0"/>
              <a:t>attention mechanism to model frames’ dependence according </a:t>
            </a:r>
            <a:r>
              <a:rPr lang="en-US" dirty="0"/>
              <a:t>to the entire frame </a:t>
            </a:r>
            <a:r>
              <a:rPr lang="en-US" dirty="0" smtClean="0"/>
              <a:t>sequence</a:t>
            </a:r>
          </a:p>
          <a:p>
            <a:pPr>
              <a:lnSpc>
                <a:spcPct val="100000"/>
              </a:lnSpc>
            </a:pPr>
            <a:r>
              <a:rPr lang="en-US" dirty="0" smtClean="0"/>
              <a:t>Uses multiple multi-head </a:t>
            </a:r>
            <a:r>
              <a:rPr lang="en-US" dirty="0"/>
              <a:t>attention mechanisms </a:t>
            </a:r>
            <a:r>
              <a:rPr lang="en-US" dirty="0" smtClean="0"/>
              <a:t>to </a:t>
            </a:r>
            <a:r>
              <a:rPr lang="en-US" dirty="0"/>
              <a:t>model short-term </a:t>
            </a:r>
            <a:r>
              <a:rPr lang="en-US" dirty="0" smtClean="0"/>
              <a:t>dependencies over </a:t>
            </a:r>
            <a:r>
              <a:rPr lang="en-US" dirty="0"/>
              <a:t>smaller </a:t>
            </a:r>
            <a:r>
              <a:rPr lang="en-US" dirty="0" smtClean="0"/>
              <a:t>video parts</a:t>
            </a:r>
            <a:endParaRPr lang="en-US" sz="100" dirty="0"/>
          </a:p>
          <a:p>
            <a:pPr>
              <a:lnSpc>
                <a:spcPct val="100000"/>
              </a:lnSpc>
            </a:pPr>
            <a:r>
              <a:rPr lang="en-US" dirty="0"/>
              <a:t>E</a:t>
            </a:r>
            <a:r>
              <a:rPr lang="en-US" dirty="0" smtClean="0"/>
              <a:t>nhances </a:t>
            </a:r>
            <a:r>
              <a:rPr lang="en-US" dirty="0"/>
              <a:t>these </a:t>
            </a:r>
            <a:r>
              <a:rPr lang="en-US" dirty="0" smtClean="0"/>
              <a:t>mechanisms by adding a </a:t>
            </a:r>
            <a:r>
              <a:rPr lang="en-US" dirty="0"/>
              <a:t>component that encodes the temporal position of </a:t>
            </a:r>
            <a:r>
              <a:rPr lang="en-US" dirty="0" smtClean="0"/>
              <a:t>video </a:t>
            </a:r>
            <a:r>
              <a:rPr lang="en-US" dirty="0"/>
              <a:t>frames</a:t>
            </a:r>
            <a:endParaRPr lang="en-US" dirty="0" smtClean="0"/>
          </a:p>
        </p:txBody>
      </p:sp>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9609" y="1500612"/>
            <a:ext cx="5906236" cy="4020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7229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Custom 8">
      <a:dk1>
        <a:sysClr val="windowText" lastClr="000000"/>
      </a:dk1>
      <a:lt1>
        <a:srgbClr val="144A8E"/>
      </a:lt1>
      <a:dk2>
        <a:srgbClr val="000000"/>
      </a:dk2>
      <a:lt2>
        <a:srgbClr val="EBEBEB"/>
      </a:lt2>
      <a:accent1>
        <a:srgbClr val="144A8E"/>
      </a:accent1>
      <a:accent2>
        <a:srgbClr val="FDD03B"/>
      </a:accent2>
      <a:accent3>
        <a:srgbClr val="FDD03B"/>
      </a:accent3>
      <a:accent4>
        <a:srgbClr val="FDD03B"/>
      </a:accent4>
      <a:accent5>
        <a:srgbClr val="FDD03B"/>
      </a:accent5>
      <a:accent6>
        <a:srgbClr val="144A8E"/>
      </a:accent6>
      <a:hlink>
        <a:srgbClr val="828282"/>
      </a:hlink>
      <a:folHlink>
        <a:srgbClr val="A5A5A5"/>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emplate for ppt" id="{13DCE77E-0B59-4798-BF52-96CC6A56C9F8}" vid="{74157157-3C20-4C57-8361-DB15629549ED}"/>
    </a:ext>
  </a:extLst>
</a:theme>
</file>

<file path=ppt/theme/theme2.xml><?xml version="1.0" encoding="utf-8"?>
<a:theme xmlns:a="http://schemas.openxmlformats.org/drawingml/2006/main" name="Contents Slide Master">
  <a:themeElements>
    <a:clrScheme name="Custom 5">
      <a:dk1>
        <a:sysClr val="windowText" lastClr="000000"/>
      </a:dk1>
      <a:lt1>
        <a:srgbClr val="FFFFFF"/>
      </a:lt1>
      <a:dk2>
        <a:srgbClr val="144A8E"/>
      </a:dk2>
      <a:lt2>
        <a:srgbClr val="FFFFFF"/>
      </a:lt2>
      <a:accent1>
        <a:srgbClr val="144A8E"/>
      </a:accent1>
      <a:accent2>
        <a:srgbClr val="144A8E"/>
      </a:accent2>
      <a:accent3>
        <a:srgbClr val="144A8E"/>
      </a:accent3>
      <a:accent4>
        <a:srgbClr val="FDD03B"/>
      </a:accent4>
      <a:accent5>
        <a:srgbClr val="FDD03B"/>
      </a:accent5>
      <a:accent6>
        <a:srgbClr val="FDD03B"/>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Template for ppt" id="{13DCE77E-0B59-4798-BF52-96CC6A56C9F8}" vid="{B6073B1C-0716-4CAF-BE74-DF826DA19185}"/>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riss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for ppt</Template>
  <TotalTime>18106</TotalTime>
  <Words>6797</Words>
  <Application>Microsoft Office PowerPoint</Application>
  <PresentationFormat>Custom</PresentationFormat>
  <Paragraphs>1522</Paragraphs>
  <Slides>34</Slides>
  <Notes>34</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Cover and End Slide Master</vt:lpstr>
      <vt:lpstr>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MIRROR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Template</dc:subject>
  <dc:creator>Katja Prinz</dc:creator>
  <cp:lastModifiedBy>LambarasD</cp:lastModifiedBy>
  <cp:revision>420</cp:revision>
  <dcterms:created xsi:type="dcterms:W3CDTF">2019-11-12T12:22:32Z</dcterms:created>
  <dcterms:modified xsi:type="dcterms:W3CDTF">2021-12-01T10:22:31Z</dcterms:modified>
</cp:coreProperties>
</file>