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Lst>
  <p:notesMasterIdLst>
    <p:notesMasterId r:id="rId41"/>
  </p:notesMasterIdLst>
  <p:handoutMasterIdLst>
    <p:handoutMasterId r:id="rId42"/>
  </p:handoutMasterIdLst>
  <p:sldIdLst>
    <p:sldId id="557" r:id="rId3"/>
    <p:sldId id="554" r:id="rId4"/>
    <p:sldId id="677" r:id="rId5"/>
    <p:sldId id="678" r:id="rId6"/>
    <p:sldId id="679" r:id="rId7"/>
    <p:sldId id="648" r:id="rId8"/>
    <p:sldId id="647" r:id="rId9"/>
    <p:sldId id="621" r:id="rId10"/>
    <p:sldId id="653" r:id="rId11"/>
    <p:sldId id="655" r:id="rId12"/>
    <p:sldId id="656" r:id="rId13"/>
    <p:sldId id="654" r:id="rId14"/>
    <p:sldId id="657" r:id="rId15"/>
    <p:sldId id="658" r:id="rId16"/>
    <p:sldId id="659" r:id="rId17"/>
    <p:sldId id="674" r:id="rId18"/>
    <p:sldId id="673" r:id="rId19"/>
    <p:sldId id="675" r:id="rId20"/>
    <p:sldId id="676" r:id="rId21"/>
    <p:sldId id="552" r:id="rId22"/>
    <p:sldId id="588" r:id="rId23"/>
    <p:sldId id="660" r:id="rId24"/>
    <p:sldId id="630" r:id="rId25"/>
    <p:sldId id="632" r:id="rId26"/>
    <p:sldId id="638" r:id="rId27"/>
    <p:sldId id="661" r:id="rId28"/>
    <p:sldId id="664" r:id="rId29"/>
    <p:sldId id="665" r:id="rId30"/>
    <p:sldId id="666" r:id="rId31"/>
    <p:sldId id="667" r:id="rId32"/>
    <p:sldId id="668" r:id="rId33"/>
    <p:sldId id="669" r:id="rId34"/>
    <p:sldId id="643" r:id="rId35"/>
    <p:sldId id="670" r:id="rId36"/>
    <p:sldId id="671" r:id="rId37"/>
    <p:sldId id="672" r:id="rId38"/>
    <p:sldId id="612" r:id="rId39"/>
    <p:sldId id="594" r:id="rId40"/>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45C7"/>
    <a:srgbClr val="8A3CC4"/>
    <a:srgbClr val="FFFFFF"/>
    <a:srgbClr val="BAA921"/>
    <a:srgbClr val="DADB40"/>
    <a:srgbClr val="D4CB43"/>
    <a:srgbClr val="CCC11D"/>
    <a:srgbClr val="E3D833"/>
    <a:srgbClr val="E5D23B"/>
    <a:srgbClr val="FCD0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79767" autoAdjust="0"/>
  </p:normalViewPr>
  <p:slideViewPr>
    <p:cSldViewPr snapToGrid="0">
      <p:cViewPr varScale="1">
        <p:scale>
          <a:sx n="58" d="100"/>
          <a:sy n="58" d="100"/>
        </p:scale>
        <p:origin x="1260" y="72"/>
      </p:cViewPr>
      <p:guideLst>
        <p:guide orient="horz" pos="2424"/>
        <p:guide pos="381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3" d="100"/>
          <a:sy n="83" d="100"/>
        </p:scale>
        <p:origin x="50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B4D6AF-4538-4D14-8DE9-AF71902DB9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7BAAEC3-806E-48AA-9FDE-D039E69746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3E5BB2-A1FB-40DF-9345-346EDF792E25}" type="datetimeFigureOut">
              <a:rPr lang="en-US" smtClean="0"/>
              <a:t>06-Jun-22</a:t>
            </a:fld>
            <a:endParaRPr lang="en-US"/>
          </a:p>
        </p:txBody>
      </p:sp>
      <p:sp>
        <p:nvSpPr>
          <p:cNvPr id="4" name="Footer Placeholder 3">
            <a:extLst>
              <a:ext uri="{FF2B5EF4-FFF2-40B4-BE49-F238E27FC236}">
                <a16:creationId xmlns:a16="http://schemas.microsoft.com/office/drawing/2014/main" id="{07A88C50-3A40-43F4-BCAC-BD7231BC58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B365A30-5AF6-4B1A-B2A5-1297B07A67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C3579D-F889-409E-994B-C50D6D194849}" type="slidenum">
              <a:rPr lang="en-US" smtClean="0"/>
              <a:t>‹#›</a:t>
            </a:fld>
            <a:endParaRPr lang="en-US"/>
          </a:p>
        </p:txBody>
      </p:sp>
    </p:spTree>
    <p:extLst>
      <p:ext uri="{BB962C8B-B14F-4D97-AF65-F5344CB8AC3E}">
        <p14:creationId xmlns:p14="http://schemas.microsoft.com/office/powerpoint/2010/main" val="4046142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2D8BB-3CC5-4EE0-A656-05380867AB90}" type="datetimeFigureOut">
              <a:rPr lang="de-DE" smtClean="0"/>
              <a:t>06.06.2022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73C9C-8C03-421B-9024-0AFB12340F9F}" type="slidenum">
              <a:rPr lang="de-DE" smtClean="0"/>
              <a:t>‹#›</a:t>
            </a:fld>
            <a:endParaRPr lang="de-DE"/>
          </a:p>
        </p:txBody>
      </p:sp>
    </p:spTree>
    <p:extLst>
      <p:ext uri="{BB962C8B-B14F-4D97-AF65-F5344CB8AC3E}">
        <p14:creationId xmlns:p14="http://schemas.microsoft.com/office/powerpoint/2010/main" val="1457447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Given a video of T frames, </a:t>
            </a:r>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380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the CA-SUM method initially produces a set of deep feature representations using a </a:t>
            </a:r>
            <a:r>
              <a:rPr lang="en-US" sz="1200" b="0" i="0" u="none" strike="noStrike" kern="1200" baseline="0" dirty="0" err="1" smtClean="0">
                <a:solidFill>
                  <a:schemeClr val="tx1"/>
                </a:solidFill>
                <a:latin typeface="+mn-lt"/>
                <a:ea typeface="+mn-ea"/>
                <a:cs typeface="+mn-cs"/>
              </a:rPr>
              <a:t>pretrained</a:t>
            </a:r>
            <a:r>
              <a:rPr lang="en-US" sz="1200" b="0" i="0" u="none" strike="noStrike" kern="1200" baseline="0" dirty="0" smtClean="0">
                <a:solidFill>
                  <a:schemeClr val="tx1"/>
                </a:solidFill>
                <a:latin typeface="+mn-lt"/>
                <a:ea typeface="+mn-ea"/>
                <a:cs typeface="+mn-cs"/>
              </a:rPr>
              <a:t> CNN model. </a:t>
            </a:r>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147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These representations form the input of the attention mechanism and are utilized also via a residual skip connection to facilitate back-propagation and assist the model’s convergence.</a:t>
            </a:r>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7885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 illustrated in the lower part of the figure, the attention mechanism passes the set of frame feature vectors through three different linear layers and forms the Query, Key and Value matrices of the training process. The Query and Key matrices participate in a matrix multiplication process that is followed by a </a:t>
            </a:r>
            <a:r>
              <a:rPr lang="en-US" sz="1200" b="0" i="0" u="none" strike="noStrike" kern="1200" baseline="0" dirty="0" err="1" smtClean="0">
                <a:solidFill>
                  <a:schemeClr val="tx1"/>
                </a:solidFill>
                <a:latin typeface="+mn-lt"/>
                <a:ea typeface="+mn-ea"/>
                <a:cs typeface="+mn-cs"/>
              </a:rPr>
              <a:t>softmax</a:t>
            </a:r>
            <a:r>
              <a:rPr lang="en-US" sz="1200" b="0" i="0" u="none" strike="noStrike" kern="1200" baseline="0" dirty="0" smtClean="0">
                <a:solidFill>
                  <a:schemeClr val="tx1"/>
                </a:solidFill>
                <a:latin typeface="+mn-lt"/>
                <a:ea typeface="+mn-ea"/>
                <a:cs typeface="+mn-cs"/>
              </a:rPr>
              <a:t> layer, and formulate the values of the attention matrix.</a:t>
            </a:r>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139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computed attention values are then utilized by the concentrated attention mechanism. </a:t>
            </a:r>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8602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mechanism focuses on non-overlapping blocks of size 𝑀 that are in the main diagonal of the attention matrix, and aims to enrich the existing information in each of these blocks by integrating knowledge about the attentive uniqueness and diversity of the associated frames of the video. The adopted terminology for these two values relates to the fact that the computed attention values are taken into account for estimating the frames’ uniqueness and diversity. The outputs of this mechanism are: </a:t>
            </a:r>
            <a:r>
              <a:rPr lang="en-US" sz="1200" b="0" i="0" u="none" strike="noStrike" kern="1200" baseline="0" dirty="0" err="1" smtClean="0">
                <a:solidFill>
                  <a:schemeClr val="tx1"/>
                </a:solidFill>
                <a:latin typeface="+mn-lt"/>
                <a:ea typeface="+mn-ea"/>
                <a:cs typeface="+mn-cs"/>
              </a:rPr>
              <a:t>i</a:t>
            </a:r>
            <a:r>
              <a:rPr lang="en-US" sz="1200" b="0" i="0" u="none" strike="noStrike" kern="1200" baseline="0" dirty="0" smtClean="0">
                <a:solidFill>
                  <a:schemeClr val="tx1"/>
                </a:solidFill>
                <a:latin typeface="+mn-lt"/>
                <a:ea typeface="+mn-ea"/>
                <a:cs typeface="+mn-cs"/>
              </a:rPr>
              <a:t>) a block diagonal sparse attention matrix that concentrates the information about the significance of different consecutive and non-overlapping parts of the video in a narrow area around its main diagonal, and ii) a pair of values for each frame, that represent its attentive uniqueness (𝑢𝑡 ∈ R+ and 𝑡 ∈ [1,𝑇 ]) and diversity (𝑑𝑡 ∈ R+ and 𝑡 ∈ [1,𝑇 ]) from the video frames outside the block of interest.</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9597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Each pair of attentive uniqueness and diversity values is concatenated at the end of the corresponding feature vector that is created after a matrix multiplication process involving the block diagonal sparse attention matrix and the Value matrix. The generated feature vectors of size 𝐷 + 2 pass through a linear layer that reduces their dimensionality to 𝐷. </a:t>
            </a:r>
            <a:endParaRPr lang="de-DE" dirty="0" smtClean="0"/>
          </a:p>
          <a:p>
            <a:endParaRPr lang="en-US"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7970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generated feature vectors at the output of the attention mechanism are then added to the original feature vectors via a residual skip connection. </a:t>
            </a:r>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456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result of this operation is forwarded to a dropout layer that is followed by a normalization layer. The produced representations are given as input to the </a:t>
            </a:r>
            <a:r>
              <a:rPr lang="en-US" sz="1200" b="0" i="0" u="none" strike="noStrike" kern="1200" baseline="0" dirty="0" err="1" smtClean="0">
                <a:solidFill>
                  <a:schemeClr val="tx1"/>
                </a:solidFill>
                <a:latin typeface="+mn-lt"/>
                <a:ea typeface="+mn-ea"/>
                <a:cs typeface="+mn-cs"/>
              </a:rPr>
              <a:t>Regressor</a:t>
            </a:r>
            <a:r>
              <a:rPr lang="en-US" sz="1200" b="0" i="0" u="none" strike="noStrike" kern="1200" baseline="0" dirty="0" smtClean="0">
                <a:solidFill>
                  <a:schemeClr val="tx1"/>
                </a:solidFill>
                <a:latin typeface="+mn-lt"/>
                <a:ea typeface="+mn-ea"/>
                <a:cs typeface="+mn-cs"/>
              </a:rPr>
              <a:t> Network, which produces a set of frame-level scores that indicate the frames’ importance.</a:t>
            </a:r>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9627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Given the output of the aforementioned processing pipeline, at training time, we compute a length regularization loss, where 𝜎 is the summary length regularization factor, a tunable hyper-parameter of our method. The computed training loss is then back-propagated to compute the gradients and update all the different parts of the architecture.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At inference time, the estimated importance scores are used to select the key-fragments of the video and form the video summary. For this, given a temporal segmentation of the video into its building blocks (obtained e.g., using the KTS algorithm), fragment-level importance is calculated by averaging the scores of the frames within each fragment. Finally, provided that the summary does not exceed 15% of the video duration (which is a common setting in the relevant literature), we form the video summary by solving the Knapsack problem.</a:t>
            </a:r>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19</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0540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evaluate the performance of our CA-SUM model we use two benchmarking datasets. The </a:t>
            </a:r>
            <a:r>
              <a:rPr lang="en-US" sz="1200" b="0" i="0" u="none" strike="noStrike" kern="1200" baseline="0" dirty="0" err="1" smtClean="0">
                <a:solidFill>
                  <a:schemeClr val="tx1"/>
                </a:solidFill>
                <a:latin typeface="+mn-lt"/>
                <a:ea typeface="+mn-ea"/>
                <a:cs typeface="+mn-cs"/>
              </a:rPr>
              <a:t>SumMe</a:t>
            </a:r>
            <a:r>
              <a:rPr lang="en-US" sz="1200" b="0" i="0" u="none" strike="noStrike" kern="1200" baseline="0" dirty="0" smtClean="0">
                <a:solidFill>
                  <a:schemeClr val="tx1"/>
                </a:solidFill>
                <a:latin typeface="+mn-lt"/>
                <a:ea typeface="+mn-ea"/>
                <a:cs typeface="+mn-cs"/>
              </a:rPr>
              <a:t> dataset includes 25 videos (1-6 min. duration) with diverse video contents (e.g., covering holidays, events and sports), captured from both first-person and third-person view. Each video has been annotated by 15 to 18 users in the form of key-fragments, and thus is associated to multiple user summaries of varying length (5-15% of the initial video duration). The </a:t>
            </a:r>
            <a:r>
              <a:rPr lang="en-US" sz="1200" b="0" i="0" u="none" strike="noStrike" kern="1200" baseline="0" dirty="0" err="1" smtClean="0">
                <a:solidFill>
                  <a:schemeClr val="tx1"/>
                </a:solidFill>
                <a:latin typeface="+mn-lt"/>
                <a:ea typeface="+mn-ea"/>
                <a:cs typeface="+mn-cs"/>
              </a:rPr>
              <a:t>TVSum</a:t>
            </a:r>
            <a:r>
              <a:rPr lang="en-US" sz="1200" b="0" i="0" u="none" strike="noStrike" kern="1200" baseline="0" dirty="0" smtClean="0">
                <a:solidFill>
                  <a:schemeClr val="tx1"/>
                </a:solidFill>
                <a:latin typeface="+mn-lt"/>
                <a:ea typeface="+mn-ea"/>
                <a:cs typeface="+mn-cs"/>
              </a:rPr>
              <a:t> dataset [26] contains 50 videos (1-11 min. duration) from 10 categories of the </a:t>
            </a:r>
            <a:r>
              <a:rPr lang="en-US" sz="1200" b="0" i="0" u="none" strike="noStrike" kern="1200" baseline="0" dirty="0" err="1" smtClean="0">
                <a:solidFill>
                  <a:schemeClr val="tx1"/>
                </a:solidFill>
                <a:latin typeface="+mn-lt"/>
                <a:ea typeface="+mn-ea"/>
                <a:cs typeface="+mn-cs"/>
              </a:rPr>
              <a:t>TRECVid</a:t>
            </a:r>
            <a:r>
              <a:rPr lang="en-US" sz="1200" b="0" i="0" u="none" strike="noStrike" kern="1200" baseline="0" dirty="0" smtClean="0">
                <a:solidFill>
                  <a:schemeClr val="tx1"/>
                </a:solidFill>
                <a:latin typeface="+mn-lt"/>
                <a:ea typeface="+mn-ea"/>
                <a:cs typeface="+mn-cs"/>
              </a:rPr>
              <a:t> MED task [25] (5 videos per category). Each video has been annotated by 20 users in the form of frame-level importance scores, ranging from 1 (not important) to 5 (very important).</a:t>
            </a:r>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20</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Our assessments are based on two different evaluation approaches. The first approach (adopted by the majority of the state of the art video summarization methods) estimates the similarity between a machine-generated and a user-defined summary by computing their overlap using the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F-Score (as percentage). So, given a video, we compare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 generated summary with the user summaries for this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video, and compute an F-Score for each pair of compared</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summaries. Then, we average the computed F-Scores (for</a:t>
            </a:r>
            <a:r>
              <a:rPr lang="el-GR"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TVSum</a:t>
            </a:r>
            <a:r>
              <a:rPr lang="en-US" sz="1200" b="0" i="0" u="none" strike="noStrike" kern="1200" baseline="0" dirty="0" smtClean="0">
                <a:solidFill>
                  <a:schemeClr val="tx1"/>
                </a:solidFill>
                <a:latin typeface="+mn-lt"/>
                <a:ea typeface="+mn-ea"/>
                <a:cs typeface="+mn-cs"/>
              </a:rPr>
              <a:t>) or keep the maximum of them (for </a:t>
            </a:r>
            <a:r>
              <a:rPr lang="en-US" sz="1200" b="0" i="0" u="none" strike="noStrike" kern="1200" baseline="0" dirty="0" err="1" smtClean="0">
                <a:solidFill>
                  <a:schemeClr val="tx1"/>
                </a:solidFill>
                <a:latin typeface="+mn-lt"/>
                <a:ea typeface="+mn-ea"/>
                <a:cs typeface="+mn-cs"/>
              </a:rPr>
              <a:t>SumMe</a:t>
            </a:r>
            <a:r>
              <a:rPr lang="en-US" sz="1200" b="0" i="0" u="none" strike="noStrike" kern="1200" baseline="0" dirty="0" smtClean="0">
                <a:solidFill>
                  <a:schemeClr val="tx1"/>
                </a:solidFill>
                <a:latin typeface="+mn-lt"/>
                <a:ea typeface="+mn-ea"/>
                <a:cs typeface="+mn-cs"/>
              </a:rPr>
              <a:t>, to account for the fact that multiple summaries of varying length are possible for a video) and</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end up with the final F-Score for this video. The computed</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F-Scores for all test videos are averaged and this average indicates the method’s performance on the test set.</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This protocol is directly applicable on the </a:t>
            </a:r>
            <a:r>
              <a:rPr lang="en-US" sz="1200" b="0" i="0" u="none" strike="noStrike" kern="1200" baseline="0" dirty="0" err="1" smtClean="0">
                <a:solidFill>
                  <a:schemeClr val="tx1"/>
                </a:solidFill>
                <a:latin typeface="+mn-lt"/>
                <a:ea typeface="+mn-ea"/>
                <a:cs typeface="+mn-cs"/>
              </a:rPr>
              <a:t>SumMe</a:t>
            </a:r>
            <a:r>
              <a:rPr lang="en-US" sz="1200" b="0" i="0" u="none" strike="noStrike" kern="1200" baseline="0" dirty="0" smtClean="0">
                <a:solidFill>
                  <a:schemeClr val="tx1"/>
                </a:solidFill>
                <a:latin typeface="+mn-lt"/>
                <a:ea typeface="+mn-ea"/>
                <a:cs typeface="+mn-cs"/>
              </a:rPr>
              <a:t> dataset, as the video annotations are in the form of key-fragments. For the </a:t>
            </a:r>
            <a:r>
              <a:rPr lang="en-US" sz="1200" b="0" i="0" u="none" strike="noStrike" kern="1200" baseline="0" dirty="0" err="1" smtClean="0">
                <a:solidFill>
                  <a:schemeClr val="tx1"/>
                </a:solidFill>
                <a:latin typeface="+mn-lt"/>
                <a:ea typeface="+mn-ea"/>
                <a:cs typeface="+mn-cs"/>
              </a:rPr>
              <a:t>TVSum</a:t>
            </a:r>
            <a:r>
              <a:rPr lang="en-US" sz="1200" b="0" i="0" u="none" strike="noStrike" kern="1200" baseline="0" dirty="0" smtClean="0">
                <a:solidFill>
                  <a:schemeClr val="tx1"/>
                </a:solidFill>
                <a:latin typeface="+mn-lt"/>
                <a:ea typeface="+mn-ea"/>
                <a:cs typeface="+mn-cs"/>
              </a:rPr>
              <a:t>,</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 frame-level annotations of the videos are initially converted to key-fragment annotations.</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second evaluation approach (proposed in [20]) eliminates the impact of any utilized video fragmentation and key-fragment selection mechanism (e.g., the Knapsack algorithm). It assesses the quality of a machine-generated video summary by considering the produced frame-level importance scores at the output of a network architecture as rankings, and comparing them with the user-generated frame-level importance scores using the Kendall’s 𝜏 and Spearman’s 𝜌 rank correlation coefficients. In this case, for a given test video we compare the estimated frame-level importance scores with the available user annotations (also frame-level importance scores) for this video, and compute the 𝜏 and 𝜌 values for each pair of comparisons. Then, we average the computed sets of 𝜏 and 𝜌 values, and form the final 𝜏 and 𝜌 values for this video. The computed 𝜏 and 𝜌 values for all test videos are then averaged and this average defines the method’s performance on the test set. This evaluation approach is applicable only on the videos of the </a:t>
            </a:r>
            <a:r>
              <a:rPr lang="en-US" sz="1200" b="0" i="0" u="none" strike="noStrike" kern="1200" baseline="0" dirty="0" err="1" smtClean="0">
                <a:solidFill>
                  <a:schemeClr val="tx1"/>
                </a:solidFill>
                <a:latin typeface="+mn-lt"/>
                <a:ea typeface="+mn-ea"/>
                <a:cs typeface="+mn-cs"/>
              </a:rPr>
              <a:t>TVSum</a:t>
            </a:r>
            <a:r>
              <a:rPr lang="en-US" sz="1200" b="0" i="0" u="none" strike="noStrike" kern="1200" baseline="0" dirty="0" smtClean="0">
                <a:solidFill>
                  <a:schemeClr val="tx1"/>
                </a:solidFill>
                <a:latin typeface="+mn-lt"/>
                <a:ea typeface="+mn-ea"/>
                <a:cs typeface="+mn-cs"/>
              </a:rPr>
              <a:t> dataset, that have been annotated with frame-level importance scores.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Finally, similarly to most of the existing works we split each dataset into a training (80% of the videos) and a testing set (the remaining 20% of the videos) and we run experiments on five different randomly-created splits for each dataset. In the following, we report the average performance over these runs (cf. Tables 1-3 and 5).</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2500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 in most state-of-the-art methods, videos are </a:t>
            </a:r>
            <a:r>
              <a:rPr lang="en-US" sz="1200" b="0" i="0" u="none" strike="noStrike" kern="1200" baseline="0" dirty="0" err="1" smtClean="0">
                <a:solidFill>
                  <a:schemeClr val="tx1"/>
                </a:solidFill>
                <a:latin typeface="+mn-lt"/>
                <a:ea typeface="+mn-ea"/>
                <a:cs typeface="+mn-cs"/>
              </a:rPr>
              <a:t>downsampled</a:t>
            </a:r>
            <a:r>
              <a:rPr lang="en-US" sz="1200" b="0" i="0" u="none" strike="noStrike" kern="1200" baseline="0" dirty="0" smtClean="0">
                <a:solidFill>
                  <a:schemeClr val="tx1"/>
                </a:solidFill>
                <a:latin typeface="+mn-lt"/>
                <a:ea typeface="+mn-ea"/>
                <a:cs typeface="+mn-cs"/>
              </a:rPr>
              <a:t> to 2 fps. Deep representations of frames are obtained by taking the output of the pool5 layer of </a:t>
            </a:r>
            <a:r>
              <a:rPr lang="en-US" sz="1200" b="0" i="0" u="none" strike="noStrike" kern="1200" baseline="0" dirty="0" err="1" smtClean="0">
                <a:solidFill>
                  <a:schemeClr val="tx1"/>
                </a:solidFill>
                <a:latin typeface="+mn-lt"/>
                <a:ea typeface="+mn-ea"/>
                <a:cs typeface="+mn-cs"/>
              </a:rPr>
              <a:t>GoogleNet</a:t>
            </a:r>
            <a:r>
              <a:rPr lang="en-US" sz="1200" b="0" i="0" u="none" strike="noStrike" kern="1200" baseline="0" dirty="0" smtClean="0">
                <a:solidFill>
                  <a:schemeClr val="tx1"/>
                </a:solidFill>
                <a:latin typeface="+mn-lt"/>
                <a:ea typeface="+mn-ea"/>
                <a:cs typeface="+mn-cs"/>
              </a:rPr>
              <a:t> trained on ImageNet, and thus are of size D = 1024. The block size 𝑀 is set to 60, based on the findings of a sensitivity analysis that examined different options for the value of parameter 𝑀. The learning rate and the L2 regularization factor for training the architecture are equal to 5 ・ 10−4, and 10−5, respectively. For initializing the network’s parameters we use the Xavier uniform initialization approach with gain = √2 and biases = 0.1 (as in </a:t>
            </a:r>
            <a:r>
              <a:rPr lang="en-US" sz="1200" b="0" i="0" u="none" strike="noStrike" kern="1200" baseline="0" dirty="0" err="1" smtClean="0">
                <a:solidFill>
                  <a:schemeClr val="tx1"/>
                </a:solidFill>
                <a:latin typeface="+mn-lt"/>
                <a:ea typeface="+mn-ea"/>
                <a:cs typeface="+mn-cs"/>
              </a:rPr>
              <a:t>VASNet</a:t>
            </a:r>
            <a:r>
              <a:rPr lang="en-US" sz="1200" b="0" i="0" u="none" strike="noStrike" kern="1200" baseline="0" dirty="0" smtClean="0">
                <a:solidFill>
                  <a:schemeClr val="tx1"/>
                </a:solidFill>
                <a:latin typeface="+mn-lt"/>
                <a:ea typeface="+mn-ea"/>
                <a:cs typeface="+mn-cs"/>
              </a:rPr>
              <a:t>). Training is performed in a full-batch mode (i.e., batch size is equal to the number of training samples) using the Adam optimizer, and stops after 400 epochs.</a:t>
            </a:r>
          </a:p>
          <a:p>
            <a:endParaRPr lang="en-US"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The selection of a well-trained model is based on a two-step process. First, we keep one trained model per considered value for the length regularization factor sigma, by selecting the model (i.e., the epoch) that minimizes the training loss. Then, we choose the best-performing model (i.e., the sigma value) for a given data split through a mechanism that involves a fully-untrained model of the architecture and is based on </a:t>
            </a:r>
            <a:r>
              <a:rPr lang="en-US" sz="1200" b="0" i="0" kern="1200" dirty="0" err="1" smtClean="0">
                <a:solidFill>
                  <a:schemeClr val="tx1"/>
                </a:solidFill>
                <a:effectLst/>
                <a:latin typeface="+mn-lt"/>
                <a:ea typeface="+mn-ea"/>
                <a:cs typeface="+mn-cs"/>
              </a:rPr>
              <a:t>transductive</a:t>
            </a:r>
            <a:r>
              <a:rPr lang="en-US" sz="1200" b="0" i="0" kern="1200" dirty="0" smtClean="0">
                <a:solidFill>
                  <a:schemeClr val="tx1"/>
                </a:solidFill>
                <a:effectLst/>
                <a:latin typeface="+mn-lt"/>
                <a:ea typeface="+mn-ea"/>
                <a:cs typeface="+mn-cs"/>
              </a:rPr>
              <a:t> inference.</a:t>
            </a:r>
            <a:endParaRPr lang="en-US"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Since the concentrated attention mechanism, which produces the block diagonal sparse attention matrix, is in the core of the processing pipeline at both training and inference stage, we examined different options about the size 𝑀 of the block. This size indicates the length of the video fragment where the attention mechanism concentrates each time, and thus the level of granularity for estimating the attention-based significance of the video. The different options for this hyper-parameter, and the summarization performance of the CA-SUM model according to the F-Score, Spearman’s 𝜌 and Kendall’s 𝜏 measures, are presented in the Table. These results show that the increment of the block size almost constantly leads to improved summarization performance on </a:t>
            </a:r>
            <a:r>
              <a:rPr lang="en-US" sz="1200" b="0" i="0" u="none" strike="noStrike" kern="1200" baseline="0" dirty="0" err="1" smtClean="0">
                <a:solidFill>
                  <a:schemeClr val="tx1"/>
                </a:solidFill>
                <a:latin typeface="+mn-lt"/>
                <a:ea typeface="+mn-ea"/>
                <a:cs typeface="+mn-cs"/>
              </a:rPr>
              <a:t>TVSum</a:t>
            </a:r>
            <a:r>
              <a:rPr lang="en-US" sz="1200" b="0" i="0" u="none" strike="noStrike" kern="1200" baseline="0" dirty="0" smtClean="0">
                <a:solidFill>
                  <a:schemeClr val="tx1"/>
                </a:solidFill>
                <a:latin typeface="+mn-lt"/>
                <a:ea typeface="+mn-ea"/>
                <a:cs typeface="+mn-cs"/>
              </a:rPr>
              <a:t>, but the findings for the </a:t>
            </a:r>
            <a:r>
              <a:rPr lang="en-US" sz="1200" b="0" i="0" u="none" strike="noStrike" kern="1200" baseline="0" dirty="0" err="1" smtClean="0">
                <a:solidFill>
                  <a:schemeClr val="tx1"/>
                </a:solidFill>
                <a:latin typeface="+mn-lt"/>
                <a:ea typeface="+mn-ea"/>
                <a:cs typeface="+mn-cs"/>
              </a:rPr>
              <a:t>SumMe</a:t>
            </a:r>
            <a:r>
              <a:rPr lang="en-US" sz="1200" b="0" i="0" u="none" strike="noStrike" kern="1200" baseline="0" dirty="0" smtClean="0">
                <a:solidFill>
                  <a:schemeClr val="tx1"/>
                </a:solidFill>
                <a:latin typeface="+mn-lt"/>
                <a:ea typeface="+mn-ea"/>
                <a:cs typeface="+mn-cs"/>
              </a:rPr>
              <a:t> dataset are mixed. The best option for this hyper-parameter is 𝑀 = 60 as it leads to the highest performance on both datasets and according to all considered measures. Higher values were not taken under consideration in this experiment, as the maximum possible value is dictated by the shortest video in our datasets, which in our case is 60 frames. Finally, the use of blocks that correspond to the detected video fragments by the KTS algorithm (which is the most commonly used approach for video segmentation in the relevant literature) results in the worst summarization performance.</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best configuration of the CA-SUM network architecture was subsequently compared with a random summarizer and several state-of-the-art unsupervised video summarization approaches.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performance of a random summarizer on a given video was measured as proposed in [1]. In particular, we initially assigned randomly-created importance scores to the video frames based on a uniform distribution of probabilities. Then, we computed fragment-level scores based on a predefined KTS-based segmentation of the video. Finally, we used the Knapsack algorithm to form a summary with a length that does not exceed 15% of video duration. Random summarization was performed 100 times and we report the average score over these runs.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reported values in Table 2 show that the proposed CA-SUM method performs consistently good on both of the utilized datasets, being the top-performing one on </a:t>
            </a:r>
            <a:r>
              <a:rPr lang="en-US" sz="1200" b="0" i="0" u="none" strike="noStrike" kern="1200" baseline="0" dirty="0" err="1" smtClean="0">
                <a:solidFill>
                  <a:schemeClr val="tx1"/>
                </a:solidFill>
                <a:latin typeface="+mn-lt"/>
                <a:ea typeface="+mn-ea"/>
                <a:cs typeface="+mn-cs"/>
              </a:rPr>
              <a:t>TVSum</a:t>
            </a:r>
            <a:r>
              <a:rPr lang="en-US" sz="1200" b="0" i="0" u="none" strike="noStrike" kern="1200" baseline="0" dirty="0" smtClean="0">
                <a:solidFill>
                  <a:schemeClr val="tx1"/>
                </a:solidFill>
                <a:latin typeface="+mn-lt"/>
                <a:ea typeface="+mn-ea"/>
                <a:cs typeface="+mn-cs"/>
              </a:rPr>
              <a:t> and the second best performing one on </a:t>
            </a:r>
            <a:r>
              <a:rPr lang="en-US" sz="1200" b="0" i="0" u="none" strike="noStrike" kern="1200" baseline="0" dirty="0" err="1" smtClean="0">
                <a:solidFill>
                  <a:schemeClr val="tx1"/>
                </a:solidFill>
                <a:latin typeface="+mn-lt"/>
                <a:ea typeface="+mn-ea"/>
                <a:cs typeface="+mn-cs"/>
              </a:rPr>
              <a:t>SumMe</a:t>
            </a:r>
            <a:r>
              <a:rPr lang="en-US" sz="1200" b="0" i="0" u="none" strike="noStrike" kern="1200" baseline="0" dirty="0" smtClean="0">
                <a:solidFill>
                  <a:schemeClr val="tx1"/>
                </a:solidFill>
                <a:latin typeface="+mn-lt"/>
                <a:ea typeface="+mn-ea"/>
                <a:cs typeface="+mn-cs"/>
              </a:rPr>
              <a:t>, according to the F-Score measure. </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addition, our idea to work with a self-attention mechanism seems to be right, as five out of the six top-performing approaches (including our CA-SUM model) contain some kind of attention mechanism. </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7269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improved summarization performance of the proposed CA-SUM method is highlighted also by the results shown in this Table. Our method is by far the top performing one, according to both Spearman’s 𝜌 and Kendall’s 𝜏 rank correlation coefficients. Moreover, the performance of CA-SUM on the used data splits of the </a:t>
            </a:r>
            <a:r>
              <a:rPr lang="en-US" sz="1200" b="0" i="0" u="none" strike="noStrike" kern="1200" baseline="0" dirty="0" err="1" smtClean="0">
                <a:solidFill>
                  <a:schemeClr val="tx1"/>
                </a:solidFill>
                <a:latin typeface="+mn-lt"/>
                <a:ea typeface="+mn-ea"/>
                <a:cs typeface="+mn-cs"/>
              </a:rPr>
              <a:t>TVSum</a:t>
            </a:r>
            <a:r>
              <a:rPr lang="en-US" sz="1200" b="0" i="0" u="none" strike="noStrike" kern="1200" baseline="0" dirty="0" smtClean="0">
                <a:solidFill>
                  <a:schemeClr val="tx1"/>
                </a:solidFill>
                <a:latin typeface="+mn-lt"/>
                <a:ea typeface="+mn-ea"/>
                <a:cs typeface="+mn-cs"/>
              </a:rPr>
              <a:t> dataset approximates the performance of the average human annotator. These results clearly indicate that the proposed method is able to produce structures of frame-level importance scores, that are highly aligned to the human preferences.</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27</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1866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Finally, we compared different unsupervised video summarization methods with publicly available implementations, with respect to the training time (seconds per training epoch) and the amount of learnable parameters (in Millions). These experiments were carried out using the same PC (with an i5-11600K CPU, 32GB RAM and an NVIDIA RTX 2080 </a:t>
            </a:r>
            <a:r>
              <a:rPr lang="en-US" sz="1200" b="0" i="0" u="none" strike="noStrike" kern="1200" baseline="0" dirty="0" err="1" smtClean="0">
                <a:solidFill>
                  <a:schemeClr val="tx1"/>
                </a:solidFill>
                <a:latin typeface="+mn-lt"/>
                <a:ea typeface="+mn-ea"/>
                <a:cs typeface="+mn-cs"/>
              </a:rPr>
              <a:t>Ti</a:t>
            </a:r>
            <a:r>
              <a:rPr lang="en-US" sz="1200" b="0" i="0" u="none" strike="noStrike" kern="1200" baseline="0" dirty="0" smtClean="0">
                <a:solidFill>
                  <a:schemeClr val="tx1"/>
                </a:solidFill>
                <a:latin typeface="+mn-lt"/>
                <a:ea typeface="+mn-ea"/>
                <a:cs typeface="+mn-cs"/>
              </a:rPr>
              <a:t> GPU) and the exact same five splits of data. The findings presented in this Table show that…</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28</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3220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use of Generator-Discriminator architectures for learning the summarization task is the most demanding approach, in terms of both the training time and the memory required.</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29</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7709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Current practice in the media industry for the production of a video summary requires an editor to watch the entire content and decide about the parts of it that should be included in the summary. This time-consuming and cumbersome task can be significantly accelerated by technologies for automated video summarization. </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8976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use of less complex architectures where the estimation of the frames’ importance is based on the modeling of the frames’ dependencies purely using RNNs, can significantly reduce the training time, but at the cost of a lower summarization performance (as shown before).</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30</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4976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Finally, the use of self-attention mechanisms - either solely (as in our proposed method) or in combination with RNNs - leads to several times faster training, while ensuring high summarization performance. </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31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9041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Being highly parallelizable, the proposed CA-SUM method needs the least time for model training.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With respect to the required computational resources for training the proposed CA-SUM method, the memory footprint of the network architecture is 1.16 GBs; this means that our method can process up to 2 hours of video content (in a single-batch mode) using a GPU with memory capacity similar to that of an NVIDIA RTX 2080 </a:t>
            </a:r>
            <a:r>
              <a:rPr lang="en-US" sz="1200" b="0" i="0" u="none" strike="noStrike" kern="1200" baseline="0" dirty="0" err="1" smtClean="0">
                <a:solidFill>
                  <a:schemeClr val="tx1"/>
                </a:solidFill>
                <a:latin typeface="+mn-lt"/>
                <a:ea typeface="+mn-ea"/>
                <a:cs typeface="+mn-cs"/>
              </a:rPr>
              <a:t>Ti</a:t>
            </a:r>
            <a:r>
              <a:rPr lang="en-US" sz="1200" b="0" i="0" u="none" strike="noStrike" kern="1200" baseline="0" dirty="0" smtClean="0">
                <a:solidFill>
                  <a:schemeClr val="tx1"/>
                </a:solidFill>
                <a:latin typeface="+mn-lt"/>
                <a:ea typeface="+mn-ea"/>
                <a:cs typeface="+mn-cs"/>
              </a:rPr>
              <a:t>.</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32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680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assess the impact of each of the main changes that were introduced in the processing pipeline of the supervised </a:t>
            </a:r>
            <a:r>
              <a:rPr lang="en-US" sz="1200" b="0" i="0" u="none" strike="noStrike" kern="1200" baseline="0" dirty="0" err="1" smtClean="0">
                <a:solidFill>
                  <a:schemeClr val="tx1"/>
                </a:solidFill>
                <a:latin typeface="+mn-lt"/>
                <a:ea typeface="+mn-ea"/>
                <a:cs typeface="+mn-cs"/>
              </a:rPr>
              <a:t>VASNet</a:t>
            </a:r>
            <a:r>
              <a:rPr lang="en-US" sz="1200" b="0" i="0" u="none" strike="noStrike" kern="1200" baseline="0" dirty="0" smtClean="0">
                <a:solidFill>
                  <a:schemeClr val="tx1"/>
                </a:solidFill>
                <a:latin typeface="+mn-lt"/>
                <a:ea typeface="+mn-ea"/>
                <a:cs typeface="+mn-cs"/>
              </a:rPr>
              <a:t> method [7] in order to develop our unsupervised CA-SUM model, we conducted an ablation study that included the following variants of the proposed architecture:</a:t>
            </a:r>
          </a:p>
          <a:p>
            <a:r>
              <a:rPr lang="en-US" sz="1200" b="0" i="0" u="none" strike="noStrike" kern="1200" baseline="0" dirty="0" smtClean="0">
                <a:solidFill>
                  <a:schemeClr val="tx1"/>
                </a:solidFill>
                <a:latin typeface="+mn-lt"/>
                <a:ea typeface="+mn-ea"/>
                <a:cs typeface="+mn-cs"/>
              </a:rPr>
              <a:t>• Variant #1 leaves out the entire concentrated attention mechanism, thus avoiding the computation of both the block diagonal sparse attention matrix and the estimates about the attentive uniqueness and diversity of the video frames.</a:t>
            </a:r>
          </a:p>
          <a:p>
            <a:r>
              <a:rPr lang="en-US" sz="1200" b="0" i="0" u="none" strike="noStrike" kern="1200" baseline="0" dirty="0" smtClean="0">
                <a:solidFill>
                  <a:schemeClr val="tx1"/>
                </a:solidFill>
                <a:latin typeface="+mn-lt"/>
                <a:ea typeface="+mn-ea"/>
                <a:cs typeface="+mn-cs"/>
              </a:rPr>
              <a:t>• Variant #2 does not compute any estimates about the frames’ uniqueness and diversity, and the created block diagonal sparse attention matrix can be seen as the case where the attention mechanism performs local attention only.</a:t>
            </a:r>
          </a:p>
          <a:p>
            <a:r>
              <a:rPr lang="en-US" sz="1200" b="0" i="0" u="none" strike="noStrike" kern="1200" baseline="0" dirty="0" smtClean="0">
                <a:solidFill>
                  <a:schemeClr val="tx1"/>
                </a:solidFill>
                <a:latin typeface="+mn-lt"/>
                <a:ea typeface="+mn-ea"/>
                <a:cs typeface="+mn-cs"/>
              </a:rPr>
              <a:t>• Variant #3 excludes the generation of a block diagonal sparse attention matrix, and the computed estimates about the frames’ attentive uniqueness and diversity are used only to enrich the output of a matrix multiplication process that involves the Attention (𝑨) and the Value (𝑽) matrices.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results in this Table show that…</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33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…removing the block diagonal sparse attention matrix does not allow the network to learn anything meaningful. In particular, the network sticks in a case where all the video frames are assigned with the same extremely low (≈ 0) or extremely high (≈ 1) importance scores. The generation of the summary completely depends on the choices made by the Knapsack algorithm, that are purely related to the length of the video fragments. Since there is no counted variation in the assigned importance scores, no values can be computed for the Spearman’s 𝜌 and Kendall’s 𝜏 rank correlation coefficients. </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34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4649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When no estimates about the frames’ attentive uniqueness and diversity are being computed, and the block diagonal sparse attention matrix provides information about the frames’ attention only at the local-level, the network also fails to learn the summarization task. The computed F-Score, Spearman’s 𝜌 and Kendall’s 𝜏 values, indicate a random-level performing summarizer on both utilized datasets. </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35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74822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combination of a block diagonal sparse attention matrix with attention-based statistics about the frames’ uniqueness and diversity, as proposed, allows the network architecture to effectively learn the video summarization task and exhibit state-of-the-art performance on both of the utilized datasets and according to both of the adopted evaluation protocols.</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36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88560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proposed a new method for unsupervised video</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summarization, that aims to overcome drawbacks of existing approaches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with respect to: </a:t>
            </a:r>
            <a:r>
              <a:rPr lang="en-US" sz="1200" b="0" i="0" u="none" strike="noStrike" kern="1200" baseline="0" dirty="0" err="1" smtClean="0">
                <a:solidFill>
                  <a:schemeClr val="tx1"/>
                </a:solidFill>
                <a:latin typeface="+mn-lt"/>
                <a:ea typeface="+mn-ea"/>
                <a:cs typeface="+mn-cs"/>
              </a:rPr>
              <a:t>i</a:t>
            </a:r>
            <a:r>
              <a:rPr lang="en-US" sz="1200" b="0" i="0" u="none" strike="noStrike" kern="1200" baseline="0" dirty="0" smtClean="0">
                <a:solidFill>
                  <a:schemeClr val="tx1"/>
                </a:solidFill>
                <a:latin typeface="+mn-lt"/>
                <a:ea typeface="+mn-ea"/>
                <a:cs typeface="+mn-cs"/>
              </a:rPr>
              <a:t>) unstable training of Generator – Discriminator</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architectures, ii) the use of RNNs for modeling long-range</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frames’ dependencies, and iii) the parallelization ability of</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 training process of existing RNN-based network architectures.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 developed CA-SUM method relies on the use of a self-attention</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mechanism, and extends its functionality by concentrating attention</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on non-overlapping blocks in the main diagonal of the attention</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matrix and by utilizing information about the frames’ uniqueness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diversity. The proposed methodology allows the attention</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mechanism to make better estimates about the importance of different</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parts of the video. Experiments on two benchmarking datasets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SumMe</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TVSum</a:t>
            </a:r>
            <a:r>
              <a:rPr lang="en-US" sz="1200" b="0" i="0" u="none" strike="noStrike" kern="1200" baseline="0" dirty="0" smtClean="0">
                <a:solidFill>
                  <a:schemeClr val="tx1"/>
                </a:solidFill>
                <a:latin typeface="+mn-lt"/>
                <a:ea typeface="+mn-ea"/>
                <a:cs typeface="+mn-cs"/>
              </a:rPr>
              <a:t>) indicated the competitiveness of our CA-SUM</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method against other state-of-the-art unsupervised summarization</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approaches, and demonstrated its ability to produce summaries</a:t>
            </a:r>
            <a:r>
              <a:rPr lang="el-G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that meet the human expectations.</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37</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38</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147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Hence, such technologies are nowadays of high demand by media organizations, as they can drastically reduce the needed resources for video summary production in terms of both time and human effort.</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4935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en-US" dirty="0" smtClean="0">
                <a:effectLst/>
              </a:rPr>
              <a:t>The video summary is a short visual summary that encapsulates the flow of the story and the essential parts of the full-length video. And in terms of presentation format, there are two fundamental types of video summaries: static video summary (a.k.a. video storyboard) and dynamic video summary (a.k.a. video skim). The video storyboard is a collection of representative video frames extracted from the original video. The video skim is a set of short video clips joined in a sequence and played as a video. For example here we can see a short clip from a British talent show, and on the right side there is a storyboard that gives a static summary of the video content. Sets of representative frames are not restricted by timing or synchronization issues and, therefore, they offer much more flexibility in terms of organization for browsing and navigation purposes. On the other hand though, video skims include audio and motion elements and thus they offer a more natural story narration, that is often more entertaining and interesting to the users.</a:t>
            </a:r>
            <a:endParaRPr lang="en-US" sz="1200" b="0" i="0" u="none" strike="noStrike" kern="1200" baseline="0" dirty="0" smtClean="0">
              <a:solidFill>
                <a:schemeClr val="tx1"/>
              </a:solidFill>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3468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Various approaches have been introduced to automate video summarization, and the current state of the art is represented by methods utilizing deep network architectures. For the sake of space, here we present in brief the relevant literature on unsupervised video summarization, as the relevant approaches are most closely related to the proposed method.</a:t>
            </a:r>
          </a:p>
          <a:p>
            <a:endParaRPr lang="en-US" sz="1200" b="0" i="0" u="none" strike="noStrike" kern="1200" baseline="0" dirty="0" smtClean="0">
              <a:solidFill>
                <a:schemeClr val="tx1"/>
              </a:solidFill>
              <a:latin typeface="+mn-lt"/>
              <a:ea typeface="+mn-ea"/>
              <a:cs typeface="+mn-cs"/>
            </a:endParaRPr>
          </a:p>
          <a:p>
            <a:r>
              <a:rPr lang="en-US" dirty="0" smtClean="0"/>
              <a:t>The complete absence of any guidance (in the form of ground-truth data) for learning video summarization, led researchers in seeking the most important characteristics of a good video summary. To this direction, most existing unsupervised approaches aim to learn how to build summaries that are highly representative of the video content.</a:t>
            </a:r>
          </a:p>
          <a:p>
            <a:endParaRPr lang="en-US" dirty="0" smtClean="0"/>
          </a:p>
          <a:p>
            <a:r>
              <a:rPr lang="en-US" dirty="0" smtClean="0"/>
              <a:t>Based on the intuition that a representative summary ought to assist the viewer to infer the original video content, most of these</a:t>
            </a:r>
            <a:r>
              <a:rPr lang="en-US" baseline="0" dirty="0" smtClean="0"/>
              <a:t> </a:t>
            </a:r>
            <a:r>
              <a:rPr lang="en-US" dirty="0" smtClean="0"/>
              <a:t>methods rely on the use of Generator-Discriminator architectures along with adversarial learning mechanisms that force the summarization component (which is usually a part of the Generator) to build a summary that allows a good reconstruction of the original video.</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179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another recent work, Wu et al. [29] suggested that taking into account only the representativeness of the video summary is not sufficient for learning the summarization task, as a good summary should also contain the high priority events/entities of the visual content. Based on this observation, Wu et al. [29] extended a Generator-Discriminator architecture by introducing an Adversarial </a:t>
            </a:r>
            <a:r>
              <a:rPr lang="en-US" sz="1200" b="0" i="0" u="none" strike="noStrike" kern="1200" baseline="0" dirty="0" err="1" smtClean="0">
                <a:solidFill>
                  <a:schemeClr val="tx1"/>
                </a:solidFill>
                <a:latin typeface="+mn-lt"/>
                <a:ea typeface="+mn-ea"/>
                <a:cs typeface="+mn-cs"/>
              </a:rPr>
              <a:t>Spatio</a:t>
            </a:r>
            <a:r>
              <a:rPr lang="en-US" sz="1200" b="0" i="0" u="none" strike="noStrike" kern="1200" baseline="0" dirty="0" smtClean="0">
                <a:solidFill>
                  <a:schemeClr val="tx1"/>
                </a:solidFill>
                <a:latin typeface="+mn-lt"/>
                <a:ea typeface="+mn-ea"/>
                <a:cs typeface="+mn-cs"/>
              </a:rPr>
              <a:t>-Temporal network that constructs the relationship among entities, using this information while estimating frames’ importance, and improving the stability of the Discriminator’s training using the earth moving distance of the Wasserstein GAN [6]. </a:t>
            </a:r>
          </a:p>
          <a:p>
            <a:endParaRPr lang="en-US" sz="1200" b="0" i="0" u="none" strike="noStrike" kern="1200" baseline="0" dirty="0" smtClean="0">
              <a:solidFill>
                <a:schemeClr val="tx1"/>
              </a:solidFill>
              <a:latin typeface="+mn-lt"/>
              <a:ea typeface="+mn-ea"/>
              <a:cs typeface="+mn-cs"/>
            </a:endParaRPr>
          </a:p>
          <a:p>
            <a:r>
              <a:rPr lang="en-US" dirty="0" smtClean="0"/>
              <a:t>A few unsupervised approaches define different hand-crafted reward functions that quantify the existence of desired characteristics in the generated summary, and train a network architecture for video summarization based on reinforcement learning. In this context, Zhou et al. [34] formulated video summarization as a sequential decision-making process and trained a simple LSTM-based network architecture using a pair of diversity and representativeness rewards. The former computes the dissimilarity among the selected key-frames and the latter measures the distance (i.e., the visual resemblance) of the selected key-frames from the remaining video frames. </a:t>
            </a:r>
            <a:r>
              <a:rPr lang="en-US" dirty="0" err="1" smtClean="0"/>
              <a:t>Gonuguntla</a:t>
            </a:r>
            <a:r>
              <a:rPr lang="en-US" dirty="0" smtClean="0"/>
              <a:t> et al. [8] utilized Temporal Segment Networks [28] to extract spatial and temporal information about the video frames, and trained a video summarization architecture based on a reward function that evaluates the preservation of the video’s main spatiotemporal patterns in the produced summary. Zhao et al. [33] described a mechanism that performs both video summarization and reconstruction. Video reconstruction aims to assess the extent to which the summary allows the viewer to infer the original video, and video summarization is learned based on the output of the video reconstruction process and the output of trained models that evaluate the representativeness and diversity of the generated summary. In another recent work, </a:t>
            </a:r>
            <a:r>
              <a:rPr lang="en-US" dirty="0" err="1" smtClean="0"/>
              <a:t>Yaliniz</a:t>
            </a:r>
            <a:r>
              <a:rPr lang="en-US" dirty="0" smtClean="0"/>
              <a:t> et al. [30] used Independently Recurrent Neural Networks (</a:t>
            </a:r>
            <a:r>
              <a:rPr lang="en-US" dirty="0" err="1" smtClean="0"/>
              <a:t>IndRNNs</a:t>
            </a:r>
            <a:r>
              <a:rPr lang="en-US" dirty="0" smtClean="0"/>
              <a:t>) [18] to model the temporal dependence of video frames, and learned summarization by using rewards associated with the representativeness, diversity and uniformity (i.e., the temporal coherence) of the video summary. Finally, </a:t>
            </a:r>
            <a:r>
              <a:rPr lang="en-US" dirty="0" err="1" smtClean="0"/>
              <a:t>Phaphuangwittayakul</a:t>
            </a:r>
            <a:r>
              <a:rPr lang="en-US" dirty="0" smtClean="0"/>
              <a:t> et al. [21] presented a variation of the network architecture from [34], which estimates the frames’ importance by combining the created representations for the video frames at the output of a bi-directional RNN and a self-attention mechanism.</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On a different basis, </a:t>
            </a:r>
            <a:r>
              <a:rPr lang="en-US" dirty="0" err="1" smtClean="0"/>
              <a:t>Rochan</a:t>
            </a:r>
            <a:r>
              <a:rPr lang="en-US" dirty="0" smtClean="0"/>
              <a:t> et al. [23] used a Generator-Discriminator architecture to learn video summarization from unpaired data. The generative part is composed of a Fully-Convolutional Sequence Network (FCSN) encoder-decoder, while the discriminative part contains only the decoding part of the FCSN. The goal is to learn a mapping function of a raw video to a humanlike summary, such that the distribution of the generated summary is similar to the distribution of human-created summaries.</a:t>
            </a:r>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6939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basis of our developments was the network architecture of </a:t>
            </a:r>
            <a:r>
              <a:rPr lang="en-US" sz="1200" b="0" i="0" u="none" strike="noStrike" kern="1200" baseline="0" dirty="0" err="1" smtClean="0">
                <a:solidFill>
                  <a:schemeClr val="tx1"/>
                </a:solidFill>
                <a:latin typeface="+mn-lt"/>
                <a:ea typeface="+mn-ea"/>
                <a:cs typeface="+mn-cs"/>
              </a:rPr>
              <a:t>VASNet</a:t>
            </a:r>
            <a:r>
              <a:rPr lang="en-US" sz="1200" b="0" i="0" u="none" strike="noStrike" kern="1200" baseline="0" dirty="0" smtClean="0">
                <a:solidFill>
                  <a:schemeClr val="tx1"/>
                </a:solidFill>
                <a:latin typeface="+mn-lt"/>
                <a:ea typeface="+mn-ea"/>
                <a:cs typeface="+mn-cs"/>
              </a:rPr>
              <a:t>. The heart of this supervised video summarization method is a soft self-attention mechanism that takes into account the entire frame sequence and models the frames’ dependencies according to their pair-wise similarities in a learned latent space. The output of this mechanism is forwarded to a two-layer, fully connected network that produces estimates about each frame’s importance. These estimates are compared with ground-truth annotations about the frames’ importance, and the computed loss value guides the supervised training of the architecture.</a:t>
            </a:r>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763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train this architecture in a fully-unsupervised manner, we developed a new method that allows the attention mechanism to: </a:t>
            </a:r>
            <a:r>
              <a:rPr lang="en-US" sz="1200" b="0" i="0" u="none" strike="noStrike" kern="1200" baseline="0" dirty="0" err="1" smtClean="0">
                <a:solidFill>
                  <a:schemeClr val="tx1"/>
                </a:solidFill>
                <a:latin typeface="+mn-lt"/>
                <a:ea typeface="+mn-ea"/>
                <a:cs typeface="+mn-cs"/>
              </a:rPr>
              <a:t>i</a:t>
            </a:r>
            <a:r>
              <a:rPr lang="en-US" sz="1200" b="0" i="0" u="none" strike="noStrike" kern="1200" baseline="0" dirty="0" smtClean="0">
                <a:solidFill>
                  <a:schemeClr val="tx1"/>
                </a:solidFill>
                <a:latin typeface="+mn-lt"/>
                <a:ea typeface="+mn-ea"/>
                <a:cs typeface="+mn-cs"/>
              </a:rPr>
              <a:t>) concentrate on specific parts of the attention matrix, that correspond to different non-overlapping video fragments of fixed length, ii) make better estimates about the significance of each of these parts, by extracting and exploiting information about the uniqueness and diversity of the associated video frames, iii) produce a block diagonal sparse attention matrix, thus significantly reducing the number of learnable parameters, and iv) learn the video summarization task via a simple loss function that relates to the length of the generated summary.</a:t>
            </a:r>
            <a:endParaRPr lang="de-DE" dirty="0"/>
          </a:p>
        </p:txBody>
      </p:sp>
      <p:sp>
        <p:nvSpPr>
          <p:cNvPr id="4" name="Foliennummernplatzhalter 3"/>
          <p:cNvSpPr>
            <a:spLocks noGrp="1"/>
          </p:cNvSpPr>
          <p:nvPr>
            <p:ph type="sldNum" sz="quarter" idx="10"/>
          </p:nvPr>
        </p:nvSpPr>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fld id="{D0373C9C-8C03-421B-9024-0AFB12340F9F}"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86"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4683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3600" b="0" baseline="0">
                <a:solidFill>
                  <a:schemeClr val="tx1">
                    <a:lumMod val="85000"/>
                    <a:lumOff val="15000"/>
                  </a:schemeClr>
                </a:solidFill>
                <a:latin typeface="Calibri" panose="020F0502020204030204" pitchFamily="34" charset="0"/>
                <a:cs typeface="Calibri" panose="020F0502020204030204" pitchFamily="34" charset="0"/>
              </a:defRPr>
            </a:lvl1pPr>
          </a:lstStyle>
          <a:p>
            <a:pPr lvl="0"/>
            <a:r>
              <a:rPr lang="en-US" altLang="ko-KR" dirty="0"/>
              <a:t>BASIC LAYOUT</a:t>
            </a:r>
          </a:p>
        </p:txBody>
      </p:sp>
      <p:sp>
        <p:nvSpPr>
          <p:cNvPr id="6" name="Rectangle 5">
            <a:extLst>
              <a:ext uri="{FF2B5EF4-FFF2-40B4-BE49-F238E27FC236}">
                <a16:creationId xmlns:a16="http://schemas.microsoft.com/office/drawing/2014/main" id="{E6E330ED-CBD0-49D6-96D9-8A0C1C4518A4}"/>
              </a:ext>
            </a:extLst>
          </p:cNvPr>
          <p:cNvSpPr/>
          <p:nvPr/>
        </p:nvSpPr>
        <p:spPr>
          <a:xfrm>
            <a:off x="-4" y="6597857"/>
            <a:ext cx="2039111" cy="2601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 Placeholder 11">
            <a:extLst>
              <a:ext uri="{FF2B5EF4-FFF2-40B4-BE49-F238E27FC236}">
                <a16:creationId xmlns:a16="http://schemas.microsoft.com/office/drawing/2014/main" id="{70E5366A-090D-431C-A96D-DEBE4F13E5A6}"/>
              </a:ext>
            </a:extLst>
          </p:cNvPr>
          <p:cNvSpPr>
            <a:spLocks noGrp="1"/>
          </p:cNvSpPr>
          <p:nvPr>
            <p:ph type="body" sz="quarter" idx="11"/>
          </p:nvPr>
        </p:nvSpPr>
        <p:spPr>
          <a:xfrm>
            <a:off x="323850" y="1466850"/>
            <a:ext cx="11572875" cy="4429125"/>
          </a:xfrm>
          <a:prstGeom prst="rect">
            <a:avLst/>
          </a:prstGeom>
        </p:spPr>
        <p:txBody>
          <a:bodyPr/>
          <a:lstStyle>
            <a:lvl1pPr>
              <a:lnSpc>
                <a:spcPts val="3000"/>
              </a:lnSpc>
              <a:defRPr sz="2400">
                <a:solidFill>
                  <a:schemeClr val="tx1"/>
                </a:solidFill>
                <a:latin typeface="Calibri" panose="020F0502020204030204" pitchFamily="34" charset="0"/>
                <a:cs typeface="Calibri" panose="020F0502020204030204" pitchFamily="34" charset="0"/>
              </a:defRPr>
            </a:lvl1pPr>
            <a:lvl2pPr>
              <a:lnSpc>
                <a:spcPts val="3000"/>
              </a:lnSpc>
              <a:defRPr sz="2000">
                <a:solidFill>
                  <a:schemeClr val="tx1"/>
                </a:solidFill>
                <a:latin typeface="Calibri" panose="020F0502020204030204" pitchFamily="34" charset="0"/>
                <a:cs typeface="Calibri" panose="020F0502020204030204" pitchFamily="34" charset="0"/>
              </a:defRPr>
            </a:lvl2pPr>
            <a:lvl3pPr>
              <a:lnSpc>
                <a:spcPts val="2800"/>
              </a:lnSpc>
              <a:defRPr sz="1800">
                <a:solidFill>
                  <a:schemeClr val="tx1"/>
                </a:solidFill>
                <a:latin typeface="Calibri" panose="020F0502020204030204" pitchFamily="34" charset="0"/>
                <a:cs typeface="Calibri" panose="020F0502020204030204" pitchFamily="34" charset="0"/>
              </a:defRPr>
            </a:lvl3pPr>
            <a:lvl4pPr>
              <a:lnSpc>
                <a:spcPts val="2800"/>
              </a:lnSpc>
              <a:defRPr sz="1600">
                <a:solidFill>
                  <a:schemeClr val="tx1"/>
                </a:solidFill>
                <a:latin typeface="Calibri" panose="020F0502020204030204" pitchFamily="34" charset="0"/>
                <a:cs typeface="Calibri" panose="020F0502020204030204" pitchFamily="34" charset="0"/>
              </a:defRPr>
            </a:lvl4pPr>
            <a:lvl5pPr>
              <a:lnSpc>
                <a:spcPts val="4900"/>
              </a:lnSpc>
              <a:defRPr sz="2800">
                <a:solidFill>
                  <a:schemeClr val="tx1"/>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p:txBody>
      </p:sp>
      <p:sp>
        <p:nvSpPr>
          <p:cNvPr id="13" name="Foliennummernplatzhalter 1"/>
          <p:cNvSpPr>
            <a:spLocks noGrp="1"/>
          </p:cNvSpPr>
          <p:nvPr>
            <p:ph type="sldNum" sz="quarter" idx="4"/>
          </p:nvPr>
        </p:nvSpPr>
        <p:spPr>
          <a:xfrm>
            <a:off x="9340639" y="6552279"/>
            <a:ext cx="2743200" cy="365125"/>
          </a:xfrm>
          <a:prstGeom prst="rect">
            <a:avLst/>
          </a:prstGeom>
        </p:spPr>
        <p:txBody>
          <a:bodyPr vert="horz" lIns="91440" tIns="45720" rIns="91440" bIns="45720" rtlCol="0" anchor="ctr"/>
          <a:lstStyle>
            <a:lvl1pPr algn="r">
              <a:defRPr sz="1200">
                <a:solidFill>
                  <a:schemeClr val="bg1"/>
                </a:solidFill>
              </a:defRPr>
            </a:lvl1pPr>
          </a:lstStyle>
          <a:p>
            <a:fld id="{BC207A50-51F7-4E49-A1D5-3805966E55A3}" type="slidenum">
              <a:rPr lang="de-DE" smtClean="0"/>
              <a:pPr/>
              <a:t>‹#›</a:t>
            </a:fld>
            <a:endParaRPr lang="de-DE" dirty="0"/>
          </a:p>
        </p:txBody>
      </p:sp>
      <p:sp>
        <p:nvSpPr>
          <p:cNvPr id="11" name="Rectangle 10">
            <a:extLst>
              <a:ext uri="{FF2B5EF4-FFF2-40B4-BE49-F238E27FC236}">
                <a16:creationId xmlns:a16="http://schemas.microsoft.com/office/drawing/2014/main" id="{E6E330ED-CBD0-49D6-96D9-8A0C1C4518A4}"/>
              </a:ext>
            </a:extLst>
          </p:cNvPr>
          <p:cNvSpPr/>
          <p:nvPr userDrawn="1"/>
        </p:nvSpPr>
        <p:spPr>
          <a:xfrm>
            <a:off x="2025435" y="6597852"/>
            <a:ext cx="2039111" cy="2601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a:extLst>
              <a:ext uri="{FF2B5EF4-FFF2-40B4-BE49-F238E27FC236}">
                <a16:creationId xmlns:a16="http://schemas.microsoft.com/office/drawing/2014/main" id="{E6E330ED-CBD0-49D6-96D9-8A0C1C4518A4}"/>
              </a:ext>
            </a:extLst>
          </p:cNvPr>
          <p:cNvSpPr/>
          <p:nvPr userDrawn="1"/>
        </p:nvSpPr>
        <p:spPr>
          <a:xfrm>
            <a:off x="4052920" y="6599174"/>
            <a:ext cx="2039111" cy="2601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15" name="Rectangle 14">
            <a:extLst>
              <a:ext uri="{FF2B5EF4-FFF2-40B4-BE49-F238E27FC236}">
                <a16:creationId xmlns:a16="http://schemas.microsoft.com/office/drawing/2014/main" id="{E6E330ED-CBD0-49D6-96D9-8A0C1C4518A4}"/>
              </a:ext>
            </a:extLst>
          </p:cNvPr>
          <p:cNvSpPr/>
          <p:nvPr userDrawn="1"/>
        </p:nvSpPr>
        <p:spPr>
          <a:xfrm>
            <a:off x="6090598" y="6597852"/>
            <a:ext cx="2039111" cy="2601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16" name="Rectangle 15">
            <a:extLst>
              <a:ext uri="{FF2B5EF4-FFF2-40B4-BE49-F238E27FC236}">
                <a16:creationId xmlns:a16="http://schemas.microsoft.com/office/drawing/2014/main" id="{E6E330ED-CBD0-49D6-96D9-8A0C1C4518A4}"/>
              </a:ext>
            </a:extLst>
          </p:cNvPr>
          <p:cNvSpPr/>
          <p:nvPr userDrawn="1"/>
        </p:nvSpPr>
        <p:spPr>
          <a:xfrm>
            <a:off x="8109483" y="6597147"/>
            <a:ext cx="2039111" cy="260148"/>
          </a:xfrm>
          <a:prstGeom prst="rect">
            <a:avLst/>
          </a:prstGeom>
          <a:solidFill>
            <a:srgbClr val="8F4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17" name="Rectangle 16">
            <a:extLst>
              <a:ext uri="{FF2B5EF4-FFF2-40B4-BE49-F238E27FC236}">
                <a16:creationId xmlns:a16="http://schemas.microsoft.com/office/drawing/2014/main" id="{E6E330ED-CBD0-49D6-96D9-8A0C1C4518A4}"/>
              </a:ext>
            </a:extLst>
          </p:cNvPr>
          <p:cNvSpPr/>
          <p:nvPr userDrawn="1"/>
        </p:nvSpPr>
        <p:spPr>
          <a:xfrm>
            <a:off x="10148851" y="6596442"/>
            <a:ext cx="2039111" cy="260148"/>
          </a:xfrm>
          <a:prstGeom prst="rect">
            <a:avLst/>
          </a:prstGeom>
          <a:solidFill>
            <a:srgbClr val="8F4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Tree>
    <p:extLst>
      <p:ext uri="{BB962C8B-B14F-4D97-AF65-F5344CB8AC3E}">
        <p14:creationId xmlns:p14="http://schemas.microsoft.com/office/powerpoint/2010/main" val="131028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5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CB7E376F-0253-46E6-902C-2CA1892242CD}"/>
              </a:ext>
            </a:extLst>
          </p:cNvPr>
          <p:cNvSpPr>
            <a:spLocks noGrp="1"/>
          </p:cNvSpPr>
          <p:nvPr>
            <p:ph type="pic" sz="quarter" idx="11" hasCustomPrompt="1"/>
          </p:nvPr>
        </p:nvSpPr>
        <p:spPr>
          <a:xfrm>
            <a:off x="0" y="3"/>
            <a:ext cx="12192002" cy="376034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atin typeface="Calibri" panose="020F0502020204030204" pitchFamily="34" charset="0"/>
                <a:cs typeface="Calibri" panose="020F0502020204030204" pitchFamily="34" charset="0"/>
              </a:defRPr>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31913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slide layout 4">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8B8CAF3-9328-4AEF-8C03-A4E21A15B3DF}"/>
              </a:ext>
            </a:extLst>
          </p:cNvPr>
          <p:cNvSpPr>
            <a:spLocks noGrp="1"/>
          </p:cNvSpPr>
          <p:nvPr>
            <p:ph type="pic" sz="quarter" idx="14" hasCustomPrompt="1"/>
          </p:nvPr>
        </p:nvSpPr>
        <p:spPr>
          <a:xfrm>
            <a:off x="815007" y="564046"/>
            <a:ext cx="6624018" cy="5729909"/>
          </a:xfrm>
          <a:custGeom>
            <a:avLst/>
            <a:gdLst>
              <a:gd name="connsiteX0" fmla="*/ 1832943 w 6624018"/>
              <a:gd name="connsiteY0" fmla="*/ 4748834 h 5729909"/>
              <a:gd name="connsiteX1" fmla="*/ 6624018 w 6624018"/>
              <a:gd name="connsiteY1" fmla="*/ 4748834 h 5729909"/>
              <a:gd name="connsiteX2" fmla="*/ 6624018 w 6624018"/>
              <a:gd name="connsiteY2" fmla="*/ 5729909 h 5729909"/>
              <a:gd name="connsiteX3" fmla="*/ 1832943 w 6624018"/>
              <a:gd name="connsiteY3" fmla="*/ 5729909 h 5729909"/>
              <a:gd name="connsiteX4" fmla="*/ 1841224 w 6624018"/>
              <a:gd name="connsiteY4" fmla="*/ 2822714 h 5729909"/>
              <a:gd name="connsiteX5" fmla="*/ 3091438 w 6624018"/>
              <a:gd name="connsiteY5" fmla="*/ 2822714 h 5729909"/>
              <a:gd name="connsiteX6" fmla="*/ 3091438 w 6624018"/>
              <a:gd name="connsiteY6" fmla="*/ 4611758 h 5729909"/>
              <a:gd name="connsiteX7" fmla="*/ 1841224 w 6624018"/>
              <a:gd name="connsiteY7" fmla="*/ 4611758 h 5729909"/>
              <a:gd name="connsiteX8" fmla="*/ 0 w 6624018"/>
              <a:gd name="connsiteY8" fmla="*/ 2822714 h 5729909"/>
              <a:gd name="connsiteX9" fmla="*/ 1690847 w 6624018"/>
              <a:gd name="connsiteY9" fmla="*/ 2822714 h 5729909"/>
              <a:gd name="connsiteX10" fmla="*/ 1690847 w 6624018"/>
              <a:gd name="connsiteY10" fmla="*/ 4949686 h 5729909"/>
              <a:gd name="connsiteX11" fmla="*/ 0 w 6624018"/>
              <a:gd name="connsiteY11" fmla="*/ 4949686 h 5729909"/>
              <a:gd name="connsiteX12" fmla="*/ 3241814 w 6624018"/>
              <a:gd name="connsiteY12" fmla="*/ 1928192 h 5729909"/>
              <a:gd name="connsiteX13" fmla="*/ 6042992 w 6624018"/>
              <a:gd name="connsiteY13" fmla="*/ 1928192 h 5729909"/>
              <a:gd name="connsiteX14" fmla="*/ 6042992 w 6624018"/>
              <a:gd name="connsiteY14" fmla="*/ 4611758 h 5729909"/>
              <a:gd name="connsiteX15" fmla="*/ 3241814 w 6624018"/>
              <a:gd name="connsiteY15" fmla="*/ 4611758 h 5729909"/>
              <a:gd name="connsiteX16" fmla="*/ 290259 w 6624018"/>
              <a:gd name="connsiteY16" fmla="*/ 894522 h 5729909"/>
              <a:gd name="connsiteX17" fmla="*/ 3091436 w 6624018"/>
              <a:gd name="connsiteY17" fmla="*/ 894522 h 5729909"/>
              <a:gd name="connsiteX18" fmla="*/ 3091436 w 6624018"/>
              <a:gd name="connsiteY18" fmla="*/ 2683566 h 5729909"/>
              <a:gd name="connsiteX19" fmla="*/ 290259 w 6624018"/>
              <a:gd name="connsiteY19" fmla="*/ 2683566 h 5729909"/>
              <a:gd name="connsiteX20" fmla="*/ 3241813 w 6624018"/>
              <a:gd name="connsiteY20" fmla="*/ 0 h 5729909"/>
              <a:gd name="connsiteX21" fmla="*/ 4979872 w 6624018"/>
              <a:gd name="connsiteY21" fmla="*/ 0 h 5729909"/>
              <a:gd name="connsiteX22" fmla="*/ 4979872 w 6624018"/>
              <a:gd name="connsiteY22" fmla="*/ 1789044 h 5729909"/>
              <a:gd name="connsiteX23" fmla="*/ 3241813 w 6624018"/>
              <a:gd name="connsiteY23" fmla="*/ 1789044 h 572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24018" h="5729909">
                <a:moveTo>
                  <a:pt x="1832943" y="4748834"/>
                </a:moveTo>
                <a:lnTo>
                  <a:pt x="6624018" y="4748834"/>
                </a:lnTo>
                <a:lnTo>
                  <a:pt x="6624018" y="5729909"/>
                </a:lnTo>
                <a:lnTo>
                  <a:pt x="1832943" y="5729909"/>
                </a:lnTo>
                <a:close/>
                <a:moveTo>
                  <a:pt x="1841224" y="2822714"/>
                </a:moveTo>
                <a:lnTo>
                  <a:pt x="3091438" y="2822714"/>
                </a:lnTo>
                <a:lnTo>
                  <a:pt x="3091438" y="4611758"/>
                </a:lnTo>
                <a:lnTo>
                  <a:pt x="1841224" y="4611758"/>
                </a:lnTo>
                <a:close/>
                <a:moveTo>
                  <a:pt x="0" y="2822714"/>
                </a:moveTo>
                <a:lnTo>
                  <a:pt x="1690847" y="2822714"/>
                </a:lnTo>
                <a:lnTo>
                  <a:pt x="1690847" y="4949686"/>
                </a:lnTo>
                <a:lnTo>
                  <a:pt x="0" y="4949686"/>
                </a:lnTo>
                <a:close/>
                <a:moveTo>
                  <a:pt x="3241814" y="1928192"/>
                </a:moveTo>
                <a:lnTo>
                  <a:pt x="6042992" y="1928192"/>
                </a:lnTo>
                <a:lnTo>
                  <a:pt x="6042992" y="4611758"/>
                </a:lnTo>
                <a:lnTo>
                  <a:pt x="3241814" y="4611758"/>
                </a:lnTo>
                <a:close/>
                <a:moveTo>
                  <a:pt x="290259" y="894522"/>
                </a:moveTo>
                <a:lnTo>
                  <a:pt x="3091436" y="894522"/>
                </a:lnTo>
                <a:lnTo>
                  <a:pt x="3091436" y="2683566"/>
                </a:lnTo>
                <a:lnTo>
                  <a:pt x="290259" y="2683566"/>
                </a:lnTo>
                <a:close/>
                <a:moveTo>
                  <a:pt x="3241813" y="0"/>
                </a:moveTo>
                <a:lnTo>
                  <a:pt x="4979872" y="0"/>
                </a:lnTo>
                <a:lnTo>
                  <a:pt x="4979872" y="1789044"/>
                </a:lnTo>
                <a:lnTo>
                  <a:pt x="3241813" y="1789044"/>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42300452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44A8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7AA0C9-B265-41E6-A83F-6562374A09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1511" y="6179145"/>
            <a:ext cx="555340" cy="373052"/>
          </a:xfrm>
          <a:prstGeom prst="rect">
            <a:avLst/>
          </a:prstGeom>
        </p:spPr>
      </p:pic>
      <p:sp>
        <p:nvSpPr>
          <p:cNvPr id="6" name="Rectangle 5">
            <a:extLst>
              <a:ext uri="{FF2B5EF4-FFF2-40B4-BE49-F238E27FC236}">
                <a16:creationId xmlns:a16="http://schemas.microsoft.com/office/drawing/2014/main" id="{3BB3E0E7-1EAE-4E6B-9B32-0E167FBFC076}"/>
              </a:ext>
            </a:extLst>
          </p:cNvPr>
          <p:cNvSpPr/>
          <p:nvPr userDrawn="1"/>
        </p:nvSpPr>
        <p:spPr>
          <a:xfrm>
            <a:off x="1466851" y="6180048"/>
            <a:ext cx="10343284" cy="276999"/>
          </a:xfrm>
          <a:prstGeom prst="rect">
            <a:avLst/>
          </a:prstGeom>
        </p:spPr>
        <p:txBody>
          <a:bodyPr wrap="square">
            <a:spAutoFit/>
          </a:bodyPr>
          <a:lstStyle/>
          <a:p>
            <a:r>
              <a:rPr lang="en-US" sz="1200" dirty="0">
                <a:solidFill>
                  <a:srgbClr val="FFFFFF"/>
                </a:solidFill>
                <a:latin typeface="Calibri" panose="020F0502020204030204" pitchFamily="34" charset="0"/>
                <a:cs typeface="Calibri" panose="020F0502020204030204" pitchFamily="34" charset="0"/>
              </a:rPr>
              <a:t>The MIRROR project has received funding from the European Union’s Horizon 2020 research and innovation action program under grant agreement № 832921.</a:t>
            </a:r>
          </a:p>
        </p:txBody>
      </p:sp>
      <p:pic>
        <p:nvPicPr>
          <p:cNvPr id="8" name="Picture 7">
            <a:extLst>
              <a:ext uri="{FF2B5EF4-FFF2-40B4-BE49-F238E27FC236}">
                <a16:creationId xmlns:a16="http://schemas.microsoft.com/office/drawing/2014/main" id="{941864BD-084D-4648-AABD-17A0378AC7C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65095" y="284489"/>
            <a:ext cx="5129290" cy="2782439"/>
          </a:xfrm>
          <a:prstGeom prst="rect">
            <a:avLst/>
          </a:prstGeom>
        </p:spPr>
      </p:pic>
      <p:sp>
        <p:nvSpPr>
          <p:cNvPr id="2" name="Foliennummernplatzhalter 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FC5FF-71B3-41A8-85DF-ABEEDC83F1C9}" type="slidenum">
              <a:rPr lang="de-DE" smtClean="0"/>
              <a:t>‹#›</a:t>
            </a:fld>
            <a:endParaRPr lang="de-DE"/>
          </a:p>
        </p:txBody>
      </p:sp>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hf hdr="0" ft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EC7290-6078-4497-9D4D-7C0F92853D0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203990" y="6026892"/>
            <a:ext cx="1485900" cy="576366"/>
          </a:xfrm>
          <a:prstGeom prst="rect">
            <a:avLst/>
          </a:prstGeom>
        </p:spPr>
      </p:pic>
      <p:sp>
        <p:nvSpPr>
          <p:cNvPr id="2" name="Foliennummernplatzhalter 1"/>
          <p:cNvSpPr>
            <a:spLocks noGrp="1"/>
          </p:cNvSpPr>
          <p:nvPr>
            <p:ph type="sldNum" sz="quarter" idx="4"/>
          </p:nvPr>
        </p:nvSpPr>
        <p:spPr>
          <a:xfrm>
            <a:off x="7332407" y="6493105"/>
            <a:ext cx="2743200" cy="365125"/>
          </a:xfrm>
          <a:prstGeom prst="rect">
            <a:avLst/>
          </a:prstGeom>
        </p:spPr>
        <p:txBody>
          <a:bodyPr vert="horz" lIns="91440" tIns="45720" rIns="91440" bIns="45720" rtlCol="0" anchor="ctr"/>
          <a:lstStyle>
            <a:lvl1pPr algn="r">
              <a:defRPr sz="1200">
                <a:solidFill>
                  <a:schemeClr val="tx2"/>
                </a:solidFill>
              </a:defRPr>
            </a:lvl1pPr>
          </a:lstStyle>
          <a:p>
            <a:fld id="{BC207A50-51F7-4E49-A1D5-3805966E55A3}" type="slidenum">
              <a:rPr lang="de-DE" smtClean="0"/>
              <a:pPr/>
              <a:t>‹#›</a:t>
            </a:fld>
            <a:endParaRPr lang="de-DE"/>
          </a:p>
        </p:txBody>
      </p:sp>
      <p:pic>
        <p:nvPicPr>
          <p:cNvPr id="3" name="Picture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895764" y="5929313"/>
            <a:ext cx="1026632" cy="726076"/>
          </a:xfrm>
          <a:prstGeom prst="rect">
            <a:avLst/>
          </a:prstGeom>
        </p:spPr>
      </p:pic>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8" r:id="rId1"/>
    <p:sldLayoutId id="2147483742" r:id="rId2"/>
    <p:sldLayoutId id="2147483743" r:id="rId3"/>
    <p:sldLayoutId id="2147483750" r:id="rId4"/>
  </p:sldLayoutIdLst>
  <p:hf hdr="0" ft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13" Type="http://schemas.microsoft.com/office/2007/relationships/hdphoto" Target="../media/hdphoto1.wdp"/><Relationship Id="rId3" Type="http://schemas.openxmlformats.org/officeDocument/2006/relationships/image" Target="../media/image7.jpeg"/><Relationship Id="rId7" Type="http://schemas.openxmlformats.org/officeDocument/2006/relationships/image" Target="../media/image11.jpeg"/><Relationship Id="rId12"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5" Type="http://schemas.microsoft.com/office/2007/relationships/hdphoto" Target="../media/hdphoto2.wdp"/><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Documents\Publications\2019 ACM MM AI4TV\presentation\iti_logo.png"/>
          <p:cNvPicPr>
            <a:picLocks noChangeAspect="1" noChangeArrowheads="1"/>
          </p:cNvPicPr>
          <p:nvPr/>
        </p:nvPicPr>
        <p:blipFill>
          <a:blip r:embed="rId3"/>
          <a:srcRect/>
          <a:stretch>
            <a:fillRect/>
          </a:stretch>
        </p:blipFill>
        <p:spPr bwMode="auto">
          <a:xfrm>
            <a:off x="228600" y="314717"/>
            <a:ext cx="4800600" cy="1437883"/>
          </a:xfrm>
          <a:prstGeom prst="rect">
            <a:avLst/>
          </a:prstGeom>
          <a:noFill/>
        </p:spPr>
      </p:pic>
      <p:sp>
        <p:nvSpPr>
          <p:cNvPr id="6" name="Rectangle 5"/>
          <p:cNvSpPr/>
          <p:nvPr/>
        </p:nvSpPr>
        <p:spPr>
          <a:xfrm>
            <a:off x="609600" y="2743200"/>
            <a:ext cx="10896600" cy="1077218"/>
          </a:xfrm>
          <a:prstGeom prst="rect">
            <a:avLst/>
          </a:prstGeom>
        </p:spPr>
        <p:txBody>
          <a:bodyPr wrap="square">
            <a:spAutoFit/>
          </a:bodyPr>
          <a:lstStyle/>
          <a:p>
            <a:pPr algn="ctr"/>
            <a:r>
              <a:rPr lang="en-US" altLang="el-GR" sz="3200" b="1" i="1" dirty="0">
                <a:latin typeface="Calibri" panose="020F0502020204030204" pitchFamily="34" charset="0"/>
                <a:ea typeface="Corbel"/>
                <a:cs typeface="Calibri" panose="020F0502020204030204" pitchFamily="34" charset="0"/>
                <a:sym typeface="Corbel"/>
              </a:rPr>
              <a:t>Summarizing Videos using Concentrated Attention and</a:t>
            </a:r>
          </a:p>
          <a:p>
            <a:pPr algn="ctr"/>
            <a:r>
              <a:rPr lang="en-US" altLang="el-GR" sz="3200" b="1" i="1" dirty="0">
                <a:latin typeface="Calibri" panose="020F0502020204030204" pitchFamily="34" charset="0"/>
                <a:ea typeface="Corbel"/>
                <a:cs typeface="Calibri" panose="020F0502020204030204" pitchFamily="34" charset="0"/>
                <a:sym typeface="Corbel"/>
              </a:rPr>
              <a:t>Considering the Uniqueness and Diversity of the Video Frames</a:t>
            </a:r>
            <a:endParaRPr lang="el-GR" altLang="el-GR" sz="3200" b="1" i="1" dirty="0" smtClean="0">
              <a:latin typeface="Calibri" panose="020F0502020204030204" pitchFamily="34" charset="0"/>
              <a:ea typeface="Corbel"/>
              <a:cs typeface="Calibri" panose="020F0502020204030204" pitchFamily="34" charset="0"/>
              <a:sym typeface="Corbel"/>
            </a:endParaRPr>
          </a:p>
        </p:txBody>
      </p:sp>
      <p:sp>
        <p:nvSpPr>
          <p:cNvPr id="7" name="Rectangle 6"/>
          <p:cNvSpPr/>
          <p:nvPr/>
        </p:nvSpPr>
        <p:spPr>
          <a:xfrm>
            <a:off x="1143000" y="4435495"/>
            <a:ext cx="9829800" cy="1415772"/>
          </a:xfrm>
          <a:prstGeom prst="rect">
            <a:avLst/>
          </a:prstGeom>
        </p:spPr>
        <p:txBody>
          <a:bodyPr wrap="square">
            <a:spAutoFit/>
          </a:bodyPr>
          <a:lstStyle/>
          <a:p>
            <a:pPr algn="ctr"/>
            <a:r>
              <a:rPr lang="en-US" altLang="el-GR" sz="2600" dirty="0" smtClean="0">
                <a:latin typeface="Calibri" panose="020F0502020204030204" pitchFamily="34" charset="0"/>
                <a:ea typeface="Corbel"/>
                <a:cs typeface="Calibri" panose="020F0502020204030204" pitchFamily="34" charset="0"/>
                <a:sym typeface="Corbel"/>
              </a:rPr>
              <a:t>E. Apostolidis</a:t>
            </a:r>
            <a:r>
              <a:rPr lang="en-US" altLang="el-GR" sz="2600" baseline="30000" dirty="0" smtClean="0">
                <a:latin typeface="Calibri" panose="020F0502020204030204" pitchFamily="34" charset="0"/>
                <a:ea typeface="Corbel"/>
                <a:cs typeface="Calibri" panose="020F0502020204030204" pitchFamily="34" charset="0"/>
                <a:sym typeface="Corbel"/>
              </a:rPr>
              <a:t>1,2</a:t>
            </a:r>
            <a:r>
              <a:rPr lang="en-US" altLang="el-GR" sz="2600" dirty="0" smtClean="0">
                <a:latin typeface="Calibri" panose="020F0502020204030204" pitchFamily="34" charset="0"/>
                <a:ea typeface="Corbel"/>
                <a:cs typeface="Calibri" panose="020F0502020204030204" pitchFamily="34" charset="0"/>
                <a:sym typeface="Corbel"/>
              </a:rPr>
              <a:t>, G. Balaouras</a:t>
            </a:r>
            <a:r>
              <a:rPr lang="en-US" altLang="el-GR" sz="2600" baseline="30000" dirty="0" smtClean="0">
                <a:latin typeface="Calibri" panose="020F0502020204030204" pitchFamily="34" charset="0"/>
                <a:ea typeface="Corbel"/>
                <a:cs typeface="Calibri" panose="020F0502020204030204" pitchFamily="34" charset="0"/>
                <a:sym typeface="Corbel"/>
              </a:rPr>
              <a:t>1</a:t>
            </a:r>
            <a:r>
              <a:rPr lang="en-US" altLang="el-GR" sz="2600" dirty="0" smtClean="0">
                <a:latin typeface="Calibri" panose="020F0502020204030204" pitchFamily="34" charset="0"/>
                <a:ea typeface="Corbel"/>
                <a:cs typeface="Calibri" panose="020F0502020204030204" pitchFamily="34" charset="0"/>
                <a:sym typeface="Corbel"/>
              </a:rPr>
              <a:t>, V. Mezaris</a:t>
            </a:r>
            <a:r>
              <a:rPr lang="en-US" altLang="el-GR" sz="2600" baseline="30000" dirty="0" smtClean="0">
                <a:latin typeface="Calibri" panose="020F0502020204030204" pitchFamily="34" charset="0"/>
                <a:ea typeface="Corbel"/>
                <a:cs typeface="Calibri" panose="020F0502020204030204" pitchFamily="34" charset="0"/>
                <a:sym typeface="Corbel"/>
              </a:rPr>
              <a:t>1</a:t>
            </a:r>
            <a:r>
              <a:rPr lang="en-US" altLang="el-GR" sz="2600" dirty="0" smtClean="0">
                <a:latin typeface="Calibri" panose="020F0502020204030204" pitchFamily="34" charset="0"/>
                <a:ea typeface="Corbel"/>
                <a:cs typeface="Calibri" panose="020F0502020204030204" pitchFamily="34" charset="0"/>
                <a:sym typeface="Corbel"/>
              </a:rPr>
              <a:t>, I. Patras</a:t>
            </a:r>
            <a:r>
              <a:rPr lang="en-US" altLang="el-GR" sz="2600" baseline="30000" dirty="0" smtClean="0">
                <a:latin typeface="Calibri" panose="020F0502020204030204" pitchFamily="34" charset="0"/>
                <a:ea typeface="Corbel"/>
                <a:cs typeface="Calibri" panose="020F0502020204030204" pitchFamily="34" charset="0"/>
                <a:sym typeface="Corbel"/>
              </a:rPr>
              <a:t>2</a:t>
            </a:r>
          </a:p>
          <a:p>
            <a:pPr algn="ctr"/>
            <a:endParaRPr lang="en-US" altLang="el-GR" sz="1800" dirty="0" smtClean="0">
              <a:latin typeface="Calibri" panose="020F0502020204030204" pitchFamily="34" charset="0"/>
              <a:ea typeface="Corbel"/>
              <a:cs typeface="Calibri" panose="020F0502020204030204" pitchFamily="34" charset="0"/>
              <a:sym typeface="Corbel"/>
            </a:endParaRPr>
          </a:p>
          <a:p>
            <a:pPr algn="ctr"/>
            <a:r>
              <a:rPr lang="en-US" altLang="el-GR" sz="2600" baseline="30000" dirty="0" smtClean="0">
                <a:latin typeface="Calibri" panose="020F0502020204030204" pitchFamily="34" charset="0"/>
                <a:ea typeface="Corbel"/>
                <a:cs typeface="Calibri" panose="020F0502020204030204" pitchFamily="34" charset="0"/>
                <a:sym typeface="Corbel"/>
              </a:rPr>
              <a:t>1</a:t>
            </a:r>
            <a:r>
              <a:rPr lang="en-US" altLang="el-GR" sz="2000" dirty="0" smtClean="0">
                <a:latin typeface="Calibri" panose="020F0502020204030204" pitchFamily="34" charset="0"/>
                <a:ea typeface="Corbel"/>
                <a:cs typeface="Calibri" panose="020F0502020204030204" pitchFamily="34" charset="0"/>
                <a:sym typeface="Corbel"/>
              </a:rPr>
              <a:t> Information Technologies Institute, CERTH, Thermi - Thessaloniki, Greece</a:t>
            </a:r>
          </a:p>
          <a:p>
            <a:pPr algn="ctr"/>
            <a:r>
              <a:rPr lang="en-US" altLang="el-GR" sz="2600" baseline="30000" dirty="0" smtClean="0">
                <a:latin typeface="Calibri" panose="020F0502020204030204" pitchFamily="34" charset="0"/>
                <a:ea typeface="Corbel"/>
                <a:cs typeface="Calibri" panose="020F0502020204030204" pitchFamily="34" charset="0"/>
                <a:sym typeface="Corbel"/>
              </a:rPr>
              <a:t>2 </a:t>
            </a:r>
            <a:r>
              <a:rPr lang="en-US" altLang="el-GR" sz="2000" dirty="0" smtClean="0">
                <a:latin typeface="Calibri" panose="020F0502020204030204" pitchFamily="34" charset="0"/>
                <a:ea typeface="Corbel"/>
                <a:cs typeface="Calibri" panose="020F0502020204030204" pitchFamily="34" charset="0"/>
                <a:sym typeface="Corbel"/>
              </a:rPr>
              <a:t>School of EECS, Queen Mary University of London, London, UK</a:t>
            </a:r>
            <a:endParaRPr lang="el-GR" altLang="el-GR" sz="2000" dirty="0" smtClean="0">
              <a:latin typeface="Calibri" panose="020F0502020204030204" pitchFamily="34" charset="0"/>
              <a:ea typeface="Corbel"/>
              <a:cs typeface="Calibri" panose="020F0502020204030204" pitchFamily="34" charset="0"/>
              <a:sym typeface="Corbel"/>
            </a:endParaRPr>
          </a:p>
        </p:txBody>
      </p:sp>
      <p:sp>
        <p:nvSpPr>
          <p:cNvPr id="8" name="Textplatzhalter 9"/>
          <p:cNvSpPr txBox="1">
            <a:spLocks/>
          </p:cNvSpPr>
          <p:nvPr/>
        </p:nvSpPr>
        <p:spPr>
          <a:xfrm>
            <a:off x="6019800" y="685800"/>
            <a:ext cx="5334000" cy="838200"/>
          </a:xfrm>
          <a:prstGeom prst="rect">
            <a:avLst/>
          </a:prstGeom>
          <a:ln w="28575">
            <a:solidFill>
              <a:srgbClr val="595959"/>
            </a:solidFill>
          </a:ln>
        </p:spPr>
        <p:txBody>
          <a:bodyPr/>
          <a:lstStyle/>
          <a:p>
            <a:pPr algn="ctr"/>
            <a:r>
              <a:rPr lang="en-US" altLang="el-GR" sz="2400" dirty="0" smtClean="0">
                <a:latin typeface="Calibri" panose="020F0502020204030204" pitchFamily="34" charset="0"/>
                <a:ea typeface="Corbel"/>
                <a:cs typeface="Calibri" panose="020F0502020204030204" pitchFamily="34" charset="0"/>
                <a:sym typeface="Corbel"/>
              </a:rPr>
              <a:t>2022 </a:t>
            </a:r>
            <a:r>
              <a:rPr lang="en-US" altLang="el-GR" sz="2400" dirty="0">
                <a:latin typeface="Calibri" panose="020F0502020204030204" pitchFamily="34" charset="0"/>
                <a:ea typeface="Corbel"/>
                <a:cs typeface="Calibri" panose="020F0502020204030204" pitchFamily="34" charset="0"/>
                <a:sym typeface="Corbel"/>
              </a:rPr>
              <a:t>ACM International Conference       on Multimedia Retrieval</a:t>
            </a:r>
          </a:p>
        </p:txBody>
      </p:sp>
    </p:spTree>
    <p:extLst>
      <p:ext uri="{BB962C8B-B14F-4D97-AF65-F5344CB8AC3E}">
        <p14:creationId xmlns:p14="http://schemas.microsoft.com/office/powerpoint/2010/main" val="2586427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Developed approach: CA-SUM model</a:t>
            </a:r>
            <a:endParaRPr lang="de-DE"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815" y="1134214"/>
            <a:ext cx="9500624" cy="5215043"/>
          </a:xfrm>
          <a:prstGeom prst="rect">
            <a:avLst/>
          </a:prstGeom>
        </p:spPr>
      </p:pic>
      <p:sp>
        <p:nvSpPr>
          <p:cNvPr id="5"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lang="de-DE" sz="1600" dirty="0">
                <a:latin typeface="Calibri" panose="020F0502020204030204" pitchFamily="34" charset="0"/>
                <a:cs typeface="Calibri" panose="020F0502020204030204" pitchFamily="34" charset="0"/>
              </a:rPr>
              <a:t>8</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1991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a:t>Developed approach</a:t>
            </a:r>
            <a:r>
              <a:rPr lang="en-US" dirty="0" smtClean="0"/>
              <a:t>: </a:t>
            </a:r>
            <a:r>
              <a:rPr lang="en-US" dirty="0"/>
              <a:t>CA-SUM model</a:t>
            </a:r>
            <a:endParaRPr lang="de-DE"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815" y="1134214"/>
            <a:ext cx="9500624" cy="5215043"/>
          </a:xfrm>
          <a:prstGeom prst="rect">
            <a:avLst/>
          </a:prstGeom>
        </p:spPr>
      </p:pic>
      <p:sp>
        <p:nvSpPr>
          <p:cNvPr id="16" name="Rounded Rectangle 15"/>
          <p:cNvSpPr/>
          <p:nvPr/>
        </p:nvSpPr>
        <p:spPr>
          <a:xfrm>
            <a:off x="1322493" y="1212574"/>
            <a:ext cx="2857621" cy="2405270"/>
          </a:xfrm>
          <a:prstGeom prst="roundRect">
            <a:avLst>
              <a:gd name="adj" fmla="val 9438"/>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59815" y="3637722"/>
            <a:ext cx="9500624" cy="271153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lang="de-DE" sz="1600" dirty="0">
                <a:latin typeface="Calibri" panose="020F0502020204030204" pitchFamily="34" charset="0"/>
                <a:cs typeface="Calibri" panose="020F0502020204030204" pitchFamily="34" charset="0"/>
              </a:rPr>
              <a:t>8</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9705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a:t>Developed approach</a:t>
            </a:r>
            <a:r>
              <a:rPr lang="en-US" dirty="0" smtClean="0"/>
              <a:t>: </a:t>
            </a:r>
            <a:r>
              <a:rPr lang="en-US" dirty="0"/>
              <a:t>CA-SUM model</a:t>
            </a:r>
            <a:endParaRPr lang="de-DE"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815" y="1134214"/>
            <a:ext cx="9500624" cy="5215043"/>
          </a:xfrm>
          <a:prstGeom prst="rect">
            <a:avLst/>
          </a:prstGeom>
        </p:spPr>
      </p:pic>
      <p:cxnSp>
        <p:nvCxnSpPr>
          <p:cNvPr id="8" name="Straight Arrow Connector 7"/>
          <p:cNvCxnSpPr/>
          <p:nvPr/>
        </p:nvCxnSpPr>
        <p:spPr>
          <a:xfrm>
            <a:off x="3821906" y="2509838"/>
            <a:ext cx="621507" cy="7143"/>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p:cNvCxnSpPr/>
          <p:nvPr/>
        </p:nvCxnSpPr>
        <p:spPr>
          <a:xfrm>
            <a:off x="7148515" y="1654969"/>
            <a:ext cx="2379" cy="785812"/>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p:nvPr/>
        </p:nvCxnSpPr>
        <p:spPr>
          <a:xfrm>
            <a:off x="4257675" y="1654969"/>
            <a:ext cx="2381" cy="854869"/>
          </a:xfrm>
          <a:prstGeom prst="straightConnector1">
            <a:avLst/>
          </a:prstGeom>
          <a:noFill/>
          <a:ln w="28575">
            <a:solidFill>
              <a:srgbClr val="FFC000"/>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p:nvPr/>
        </p:nvCxnSpPr>
        <p:spPr>
          <a:xfrm>
            <a:off x="4255123" y="1654969"/>
            <a:ext cx="2893392" cy="0"/>
          </a:xfrm>
          <a:prstGeom prst="straightConnector1">
            <a:avLst/>
          </a:prstGeom>
          <a:noFill/>
          <a:ln w="28575">
            <a:solidFill>
              <a:srgbClr val="FFC000"/>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40" name="Rectangle 39"/>
          <p:cNvSpPr/>
          <p:nvPr/>
        </p:nvSpPr>
        <p:spPr>
          <a:xfrm>
            <a:off x="1359815" y="3637722"/>
            <a:ext cx="9500624" cy="271153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lang="de-DE" sz="1600" dirty="0">
                <a:latin typeface="Calibri" panose="020F0502020204030204" pitchFamily="34" charset="0"/>
                <a:cs typeface="Calibri" panose="020F0502020204030204" pitchFamily="34" charset="0"/>
              </a:rPr>
              <a:t>8</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5078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a:t>Developed approach</a:t>
            </a:r>
            <a:r>
              <a:rPr lang="en-US" dirty="0" smtClean="0"/>
              <a:t>: </a:t>
            </a:r>
            <a:r>
              <a:rPr lang="en-US" dirty="0"/>
              <a:t>CA-SUM model</a:t>
            </a:r>
            <a:endParaRPr lang="de-DE"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815" y="1134214"/>
            <a:ext cx="9500624" cy="5215043"/>
          </a:xfrm>
          <a:prstGeom prst="rect">
            <a:avLst/>
          </a:prstGeom>
        </p:spPr>
      </p:pic>
      <p:cxnSp>
        <p:nvCxnSpPr>
          <p:cNvPr id="8" name="Straight Arrow Connector 7"/>
          <p:cNvCxnSpPr/>
          <p:nvPr/>
        </p:nvCxnSpPr>
        <p:spPr>
          <a:xfrm>
            <a:off x="3821906" y="2509838"/>
            <a:ext cx="621507" cy="7143"/>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p:cNvCxnSpPr/>
          <p:nvPr/>
        </p:nvCxnSpPr>
        <p:spPr>
          <a:xfrm>
            <a:off x="6631558" y="2516981"/>
            <a:ext cx="438373" cy="0"/>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19" name="Rounded Rectangle 18"/>
          <p:cNvSpPr/>
          <p:nvPr/>
        </p:nvSpPr>
        <p:spPr>
          <a:xfrm>
            <a:off x="1359815" y="4758612"/>
            <a:ext cx="2876283" cy="1436916"/>
          </a:xfrm>
          <a:prstGeom prst="roundRect">
            <a:avLst>
              <a:gd name="adj" fmla="val 9438"/>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102230" y="1134215"/>
            <a:ext cx="2739554" cy="24300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059244" y="1134213"/>
            <a:ext cx="3913555" cy="24300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2193925" y="2955925"/>
            <a:ext cx="2249488" cy="869950"/>
          </a:xfrm>
          <a:prstGeom prst="straightConnector1">
            <a:avLst/>
          </a:prstGeom>
          <a:noFill/>
          <a:ln w="28575">
            <a:solidFill>
              <a:schemeClr val="accent1"/>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p:cNvCxnSpPr/>
          <p:nvPr/>
        </p:nvCxnSpPr>
        <p:spPr>
          <a:xfrm>
            <a:off x="6610835" y="2955925"/>
            <a:ext cx="3399940" cy="869950"/>
          </a:xfrm>
          <a:prstGeom prst="straightConnector1">
            <a:avLst/>
          </a:prstGeom>
          <a:noFill/>
          <a:ln w="28575">
            <a:solidFill>
              <a:schemeClr val="accent1"/>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14"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lang="de-DE" sz="1600" dirty="0">
                <a:latin typeface="Calibri" panose="020F0502020204030204" pitchFamily="34" charset="0"/>
                <a:cs typeface="Calibri" panose="020F0502020204030204" pitchFamily="34" charset="0"/>
              </a:rPr>
              <a:t>8</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9723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a:t>Developed approach: </a:t>
            </a:r>
            <a:r>
              <a:rPr lang="en-US" dirty="0" smtClean="0"/>
              <a:t>CA-SUM </a:t>
            </a:r>
            <a:r>
              <a:rPr lang="en-US" dirty="0"/>
              <a:t>model</a:t>
            </a:r>
            <a:endParaRPr lang="de-DE"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815" y="1134214"/>
            <a:ext cx="9500624" cy="5215043"/>
          </a:xfrm>
          <a:prstGeom prst="rect">
            <a:avLst/>
          </a:prstGeom>
        </p:spPr>
      </p:pic>
      <p:cxnSp>
        <p:nvCxnSpPr>
          <p:cNvPr id="8" name="Straight Arrow Connector 7"/>
          <p:cNvCxnSpPr/>
          <p:nvPr/>
        </p:nvCxnSpPr>
        <p:spPr>
          <a:xfrm>
            <a:off x="3821906" y="2509838"/>
            <a:ext cx="621507" cy="7143"/>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p:cNvCxnSpPr/>
          <p:nvPr/>
        </p:nvCxnSpPr>
        <p:spPr>
          <a:xfrm>
            <a:off x="6631558" y="2516981"/>
            <a:ext cx="438373" cy="0"/>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19" name="Rounded Rectangle 18"/>
          <p:cNvSpPr/>
          <p:nvPr/>
        </p:nvSpPr>
        <p:spPr>
          <a:xfrm>
            <a:off x="4229100" y="4264819"/>
            <a:ext cx="1518557" cy="1754982"/>
          </a:xfrm>
          <a:prstGeom prst="roundRect">
            <a:avLst>
              <a:gd name="adj" fmla="val 9438"/>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02230" y="1134215"/>
            <a:ext cx="2739554" cy="24300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059244" y="1134213"/>
            <a:ext cx="3913555" cy="24300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2193925" y="2955925"/>
            <a:ext cx="2249488" cy="869950"/>
          </a:xfrm>
          <a:prstGeom prst="straightConnector1">
            <a:avLst/>
          </a:prstGeom>
          <a:noFill/>
          <a:ln w="28575">
            <a:solidFill>
              <a:schemeClr val="accent1"/>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p:cNvCxnSpPr/>
          <p:nvPr/>
        </p:nvCxnSpPr>
        <p:spPr>
          <a:xfrm>
            <a:off x="6610835" y="2955925"/>
            <a:ext cx="3399940" cy="869950"/>
          </a:xfrm>
          <a:prstGeom prst="straightConnector1">
            <a:avLst/>
          </a:prstGeom>
          <a:noFill/>
          <a:ln w="28575">
            <a:solidFill>
              <a:schemeClr val="accent1"/>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15"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lang="de-DE" sz="1600" dirty="0">
                <a:latin typeface="Calibri" panose="020F0502020204030204" pitchFamily="34" charset="0"/>
                <a:cs typeface="Calibri" panose="020F0502020204030204" pitchFamily="34" charset="0"/>
              </a:rPr>
              <a:t>8</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8871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a:t>Developed approach: </a:t>
            </a:r>
            <a:r>
              <a:rPr lang="en-US" dirty="0" smtClean="0"/>
              <a:t>CA-SUM </a:t>
            </a:r>
            <a:r>
              <a:rPr lang="en-US" dirty="0"/>
              <a:t>model</a:t>
            </a:r>
            <a:endParaRPr lang="de-DE"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815" y="1134214"/>
            <a:ext cx="9500624" cy="5215043"/>
          </a:xfrm>
          <a:prstGeom prst="rect">
            <a:avLst/>
          </a:prstGeom>
        </p:spPr>
      </p:pic>
      <p:cxnSp>
        <p:nvCxnSpPr>
          <p:cNvPr id="8" name="Straight Arrow Connector 7"/>
          <p:cNvCxnSpPr/>
          <p:nvPr/>
        </p:nvCxnSpPr>
        <p:spPr>
          <a:xfrm>
            <a:off x="3821906" y="2509838"/>
            <a:ext cx="621507" cy="7143"/>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p:cNvCxnSpPr/>
          <p:nvPr/>
        </p:nvCxnSpPr>
        <p:spPr>
          <a:xfrm>
            <a:off x="6631558" y="2516981"/>
            <a:ext cx="438373" cy="0"/>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19" name="Rounded Rectangle 18"/>
          <p:cNvSpPr/>
          <p:nvPr/>
        </p:nvSpPr>
        <p:spPr>
          <a:xfrm>
            <a:off x="6943726" y="4657724"/>
            <a:ext cx="1409700" cy="1362075"/>
          </a:xfrm>
          <a:prstGeom prst="roundRect">
            <a:avLst>
              <a:gd name="adj" fmla="val 9438"/>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810250" y="4657723"/>
            <a:ext cx="895350" cy="1362075"/>
          </a:xfrm>
          <a:prstGeom prst="roundRect">
            <a:avLst>
              <a:gd name="adj" fmla="val 9438"/>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02230" y="1134215"/>
            <a:ext cx="2739554" cy="24300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059244" y="1134213"/>
            <a:ext cx="3913555" cy="24300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233187" y="1225652"/>
            <a:ext cx="4796253" cy="1730273"/>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7335520" y="1301075"/>
                <a:ext cx="4307840" cy="10558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baseline="-25000" smtClean="0">
                          <a:latin typeface="Cambria Math" panose="02040503050406030204" pitchFamily="18" charset="0"/>
                        </a:rPr>
                        <m:t>𝑖</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𝑒</m:t>
                          </m:r>
                          <m:r>
                            <a:rPr lang="en-US" i="1" baseline="-25000">
                              <a:latin typeface="Cambria Math" panose="02040503050406030204" pitchFamily="18" charset="0"/>
                            </a:rPr>
                            <m:t>𝑖</m:t>
                          </m:r>
                        </m:num>
                        <m:den>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𝑇</m:t>
                              </m:r>
                            </m:sup>
                            <m:e>
                              <m:d>
                                <m:dPr>
                                  <m:begChr m:val="|"/>
                                  <m:endChr m:val="|"/>
                                  <m:ctrlPr>
                                    <a:rPr lang="en-US" i="1" smtClean="0">
                                      <a:latin typeface="Cambria Math" panose="02040503050406030204" pitchFamily="18" charset="0"/>
                                    </a:rPr>
                                  </m:ctrlPr>
                                </m:dPr>
                                <m:e>
                                  <m:r>
                                    <a:rPr lang="en-US" i="1">
                                      <a:latin typeface="Cambria Math" panose="02040503050406030204" pitchFamily="18" charset="0"/>
                                    </a:rPr>
                                    <m:t>𝑒</m:t>
                                  </m:r>
                                  <m:r>
                                    <a:rPr lang="en-US" i="1" baseline="-25000">
                                      <a:latin typeface="Cambria Math" panose="02040503050406030204" pitchFamily="18" charset="0"/>
                                    </a:rPr>
                                    <m:t>𝑖</m:t>
                                  </m:r>
                                </m:e>
                              </m:d>
                            </m:e>
                          </m:nary>
                        </m:den>
                      </m:f>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i="1">
                          <a:latin typeface="Cambria Math" panose="02040503050406030204" pitchFamily="18" charset="0"/>
                        </a:rPr>
                        <m:t>𝑒</m:t>
                      </m:r>
                      <m:r>
                        <a:rPr lang="en-US" i="1" baseline="-25000">
                          <a:latin typeface="Cambria Math" panose="02040503050406030204" pitchFamily="18" charset="0"/>
                        </a:rPr>
                        <m:t>𝑖</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𝑇</m:t>
                          </m:r>
                        </m:sup>
                        <m:e>
                          <m:r>
                            <a:rPr lang="en-US" i="1">
                              <a:latin typeface="Cambria Math" panose="02040503050406030204" pitchFamily="18" charset="0"/>
                            </a:rPr>
                            <m:t>𝑎</m:t>
                          </m:r>
                          <m:r>
                            <a:rPr lang="en-US" i="1" baseline="-25000">
                              <a:latin typeface="Cambria Math" panose="02040503050406030204" pitchFamily="18" charset="0"/>
                            </a:rPr>
                            <m:t>𝑖</m:t>
                          </m:r>
                          <m:r>
                            <a:rPr lang="en-US" i="1" baseline="-25000">
                              <a:latin typeface="Cambria Math" panose="02040503050406030204" pitchFamily="18" charset="0"/>
                            </a:rPr>
                            <m:t>,</m:t>
                          </m:r>
                          <m:r>
                            <a:rPr lang="en-US" i="1" baseline="-25000">
                              <a:latin typeface="Cambria Math" panose="02040503050406030204" pitchFamily="18" charset="0"/>
                            </a:rPr>
                            <m:t>𝑡</m:t>
                          </m:r>
                        </m:e>
                      </m:nary>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𝑙𝑜𝑔</m:t>
                      </m:r>
                      <m:r>
                        <a:rPr lang="en-US">
                          <a:latin typeface="Cambria Math" panose="02040503050406030204" pitchFamily="18" charset="0"/>
                        </a:rPr>
                        <m:t>(</m:t>
                      </m:r>
                      <m:r>
                        <a:rPr lang="en-US" i="1">
                          <a:latin typeface="Cambria Math" panose="02040503050406030204" pitchFamily="18" charset="0"/>
                        </a:rPr>
                        <m:t>𝑎</m:t>
                      </m:r>
                      <m:r>
                        <a:rPr lang="en-US" i="1" baseline="-25000">
                          <a:latin typeface="Cambria Math" panose="02040503050406030204" pitchFamily="18" charset="0"/>
                        </a:rPr>
                        <m:t>𝑖</m:t>
                      </m:r>
                      <m:r>
                        <a:rPr lang="en-US" i="1" baseline="-25000">
                          <a:latin typeface="Cambria Math" panose="02040503050406030204" pitchFamily="18" charset="0"/>
                        </a:rPr>
                        <m:t>,</m:t>
                      </m:r>
                      <m:r>
                        <a:rPr lang="en-US" i="1" baseline="-25000">
                          <a:latin typeface="Cambria Math" panose="02040503050406030204" pitchFamily="18" charset="0"/>
                        </a:rPr>
                        <m:t>𝑡</m:t>
                      </m:r>
                      <m:r>
                        <m:rPr>
                          <m:nor/>
                        </m:rPr>
                        <a:rPr lang="en-US" dirty="0"/>
                        <m:t>)</m:t>
                      </m:r>
                    </m:oMath>
                  </m:oMathPara>
                </a14:m>
                <a:endParaRPr lang="en-US" dirty="0"/>
              </a:p>
              <a:p>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7335520" y="1301075"/>
                <a:ext cx="4307840" cy="105586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386321" y="2149168"/>
                <a:ext cx="4530725" cy="723018"/>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𝑑</m:t>
                    </m:r>
                    <m:r>
                      <a:rPr lang="en-US" b="0" i="1" baseline="-25000" smtClean="0">
                        <a:latin typeface="Cambria Math" panose="02040503050406030204" pitchFamily="18" charset="0"/>
                      </a:rPr>
                      <m:t>𝑖</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nary>
                          <m:naryPr>
                            <m:chr m:val="∑"/>
                            <m:supHide m:val="on"/>
                            <m:ctrlPr>
                              <a:rPr lang="en-US" i="1">
                                <a:latin typeface="Cambria Math" panose="02040503050406030204" pitchFamily="18" charset="0"/>
                              </a:rPr>
                            </m:ctrlPr>
                          </m:naryPr>
                          <m:sub>
                            <m:r>
                              <a:rPr lang="en-US" b="0" i="1" smtClean="0">
                                <a:latin typeface="Cambria Math" panose="02040503050406030204" pitchFamily="18" charset="0"/>
                              </a:rPr>
                              <m:t>𝑙</m:t>
                            </m:r>
                          </m:sub>
                          <m:sup/>
                          <m:e>
                            <m:r>
                              <a:rPr lang="en-US" b="0" i="1" smtClean="0">
                                <a:latin typeface="Cambria Math" panose="02040503050406030204" pitchFamily="18" charset="0"/>
                              </a:rPr>
                              <m:t>𝐷𝑖𝑠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e>
                        </m:nary>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𝑙</m:t>
                        </m:r>
                      </m:sub>
                      <m:sup/>
                      <m:e>
                        <m:r>
                          <a:rPr lang="en-US" b="0" i="1" smtClean="0">
                            <a:latin typeface="Cambria Math" panose="02040503050406030204" pitchFamily="18" charset="0"/>
                          </a:rPr>
                          <m:t>(</m:t>
                        </m:r>
                        <m:r>
                          <a:rPr lang="en-US" b="0" i="1" smtClean="0">
                            <a:latin typeface="Cambria Math" panose="02040503050406030204" pitchFamily="18" charset="0"/>
                          </a:rPr>
                          <m:t>𝐷𝑖𝑠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e>
                    </m:nary>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𝑎</m:t>
                    </m:r>
                    <m:r>
                      <a:rPr lang="en-US" i="1" baseline="-25000">
                        <a:latin typeface="Cambria Math" panose="02040503050406030204" pitchFamily="18" charset="0"/>
                      </a:rPr>
                      <m:t>𝑖</m:t>
                    </m:r>
                    <m:r>
                      <a:rPr lang="en-US" i="1" baseline="-25000">
                        <a:latin typeface="Cambria Math" panose="02040503050406030204" pitchFamily="18" charset="0"/>
                      </a:rPr>
                      <m:t>,</m:t>
                    </m:r>
                    <m:r>
                      <a:rPr lang="en-US" b="0" i="1" baseline="-25000" smtClean="0">
                        <a:latin typeface="Cambria Math" panose="02040503050406030204" pitchFamily="18" charset="0"/>
                      </a:rPr>
                      <m:t>𝑙</m:t>
                    </m:r>
                  </m:oMath>
                </a14:m>
                <a:r>
                  <a:rPr lang="en-US" dirty="0" smtClean="0"/>
                  <a:t>)</a:t>
                </a:r>
                <a:r>
                  <a:rPr lang="en-US" i="1" dirty="0" smtClean="0"/>
                  <a:t>, </a:t>
                </a:r>
                <a:r>
                  <a:rPr lang="en-US" i="1" dirty="0" smtClean="0">
                    <a:latin typeface="Calibri" panose="020F0502020204030204" pitchFamily="34" charset="0"/>
                    <a:cs typeface="Calibri" panose="020F0502020204030204" pitchFamily="34" charset="0"/>
                  </a:rPr>
                  <a:t>with</a:t>
                </a:r>
                <a:r>
                  <a:rPr lang="en-US" i="1" dirty="0" smtClean="0"/>
                  <a:t> </a:t>
                </a:r>
                <a14:m>
                  <m:oMath xmlns:m="http://schemas.openxmlformats.org/officeDocument/2006/math">
                    <m:r>
                      <a:rPr lang="en-US" i="1">
                        <a:latin typeface="Cambria Math" panose="02040503050406030204" pitchFamily="18" charset="0"/>
                      </a:rPr>
                      <m:t>𝑙</m:t>
                    </m:r>
                    <m:r>
                      <a:rPr lang="en-US" i="1" smtClean="0">
                        <a:latin typeface="Cambria Math" panose="02040503050406030204" pitchFamily="18" charset="0"/>
                      </a:rPr>
                      <m:t>∉</m:t>
                    </m:r>
                    <m:r>
                      <a:rPr lang="en-US" b="0" i="1" smtClean="0">
                        <a:latin typeface="Cambria Math" panose="02040503050406030204" pitchFamily="18" charset="0"/>
                      </a:rPr>
                      <m:t>𝑏𝑙𝑜𝑐𝑘</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𝐷𝑖𝑠</m:t>
                    </m:r>
                    <m:d>
                      <m:dPr>
                        <m:ctrlPr>
                          <a:rPr lang="en-US" b="0" i="1" smtClean="0">
                            <a:latin typeface="Cambria Math" panose="02040503050406030204" pitchFamily="18" charset="0"/>
                          </a:rPr>
                        </m:ctrlPr>
                      </m:dPr>
                      <m:e>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𝑑𝑒𝑛𝑜𝑡𝑖𝑛𝑔</m:t>
                    </m:r>
                    <m:r>
                      <a:rPr lang="en-US" b="0" i="1" smtClean="0">
                        <a:latin typeface="Cambria Math" panose="02040503050406030204" pitchFamily="18" charset="0"/>
                      </a:rPr>
                      <m:t> </m:t>
                    </m:r>
                    <m:r>
                      <a:rPr lang="en-US" b="0" i="1" smtClean="0">
                        <a:latin typeface="Cambria Math" panose="02040503050406030204" pitchFamily="18" charset="0"/>
                      </a:rPr>
                      <m:t>𝑐𝑜𝑠𝑖𝑛𝑒</m:t>
                    </m:r>
                    <m:r>
                      <a:rPr lang="en-US" b="0" i="1" smtClean="0">
                        <a:latin typeface="Cambria Math" panose="02040503050406030204" pitchFamily="18" charset="0"/>
                      </a:rPr>
                      <m:t> </m:t>
                    </m:r>
                    <m:r>
                      <a:rPr lang="en-US" b="0" i="1" smtClean="0">
                        <a:latin typeface="Cambria Math" panose="02040503050406030204" pitchFamily="18" charset="0"/>
                      </a:rPr>
                      <m:t>𝑑𝑖𝑠𝑡𝑎𝑛𝑐𝑒</m:t>
                    </m:r>
                  </m:oMath>
                </a14:m>
                <a:r>
                  <a:rPr lang="en-US" dirty="0" smtClean="0"/>
                  <a:t> </a:t>
                </a:r>
              </a:p>
            </p:txBody>
          </p:sp>
        </mc:Choice>
        <mc:Fallback xmlns="">
          <p:sp>
            <p:nvSpPr>
              <p:cNvPr id="16" name="TextBox 15"/>
              <p:cNvSpPr txBox="1">
                <a:spLocks noRot="1" noChangeAspect="1" noMove="1" noResize="1" noEditPoints="1" noAdjustHandles="1" noChangeArrowheads="1" noChangeShapeType="1" noTextEdit="1"/>
              </p:cNvSpPr>
              <p:nvPr/>
            </p:nvSpPr>
            <p:spPr>
              <a:xfrm>
                <a:off x="7386321" y="2149168"/>
                <a:ext cx="4530725" cy="723018"/>
              </a:xfrm>
              <a:prstGeom prst="rect">
                <a:avLst/>
              </a:prstGeom>
              <a:blipFill>
                <a:blip r:embed="rId5"/>
                <a:stretch>
                  <a:fillRect l="-1884" t="-60169" r="-135" b="-48305"/>
                </a:stretch>
              </a:blipFill>
            </p:spPr>
            <p:txBody>
              <a:bodyPr/>
              <a:lstStyle/>
              <a:p>
                <a:r>
                  <a:rPr lang="en-US">
                    <a:noFill/>
                  </a:rPr>
                  <a:t> </a:t>
                </a:r>
              </a:p>
            </p:txBody>
          </p:sp>
        </mc:Fallback>
      </mc:AlternateContent>
      <p:cxnSp>
        <p:nvCxnSpPr>
          <p:cNvPr id="9" name="Straight Arrow Connector 8"/>
          <p:cNvCxnSpPr/>
          <p:nvPr/>
        </p:nvCxnSpPr>
        <p:spPr>
          <a:xfrm flipH="1">
            <a:off x="2193925" y="2955925"/>
            <a:ext cx="2249488" cy="869950"/>
          </a:xfrm>
          <a:prstGeom prst="straightConnector1">
            <a:avLst/>
          </a:prstGeom>
          <a:noFill/>
          <a:ln w="28575">
            <a:solidFill>
              <a:schemeClr val="accent1"/>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p:cNvCxnSpPr/>
          <p:nvPr/>
        </p:nvCxnSpPr>
        <p:spPr>
          <a:xfrm>
            <a:off x="6610835" y="2955925"/>
            <a:ext cx="3399940" cy="869950"/>
          </a:xfrm>
          <a:prstGeom prst="straightConnector1">
            <a:avLst/>
          </a:prstGeom>
          <a:noFill/>
          <a:ln w="28575">
            <a:solidFill>
              <a:schemeClr val="accent1"/>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21"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lang="de-DE" sz="1600" dirty="0">
                <a:latin typeface="Calibri" panose="020F0502020204030204" pitchFamily="34" charset="0"/>
                <a:cs typeface="Calibri" panose="020F0502020204030204" pitchFamily="34" charset="0"/>
              </a:rPr>
              <a:t>8</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6239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a:t>Developed approach: </a:t>
            </a:r>
            <a:r>
              <a:rPr lang="en-US" dirty="0" smtClean="0"/>
              <a:t>CA-SUM </a:t>
            </a:r>
            <a:r>
              <a:rPr lang="en-US" dirty="0"/>
              <a:t>model</a:t>
            </a:r>
            <a:endParaRPr lang="de-DE"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815" y="1134214"/>
            <a:ext cx="9500624" cy="5215043"/>
          </a:xfrm>
          <a:prstGeom prst="rect">
            <a:avLst/>
          </a:prstGeom>
        </p:spPr>
      </p:pic>
      <p:cxnSp>
        <p:nvCxnSpPr>
          <p:cNvPr id="8" name="Straight Arrow Connector 7"/>
          <p:cNvCxnSpPr/>
          <p:nvPr/>
        </p:nvCxnSpPr>
        <p:spPr>
          <a:xfrm>
            <a:off x="3821906" y="2509838"/>
            <a:ext cx="621507" cy="7143"/>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p:cNvCxnSpPr/>
          <p:nvPr/>
        </p:nvCxnSpPr>
        <p:spPr>
          <a:xfrm>
            <a:off x="6631558" y="2516981"/>
            <a:ext cx="438373" cy="0"/>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12" name="Rectangle 11"/>
          <p:cNvSpPr/>
          <p:nvPr/>
        </p:nvSpPr>
        <p:spPr>
          <a:xfrm>
            <a:off x="1102230" y="1134215"/>
            <a:ext cx="2739554" cy="24300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059244" y="1134213"/>
            <a:ext cx="3913555" cy="24300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2193925" y="2955925"/>
            <a:ext cx="2249488" cy="869950"/>
          </a:xfrm>
          <a:prstGeom prst="straightConnector1">
            <a:avLst/>
          </a:prstGeom>
          <a:noFill/>
          <a:ln w="28575">
            <a:solidFill>
              <a:schemeClr val="accent1"/>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p:cNvCxnSpPr/>
          <p:nvPr/>
        </p:nvCxnSpPr>
        <p:spPr>
          <a:xfrm>
            <a:off x="6610835" y="2955925"/>
            <a:ext cx="3399940" cy="869950"/>
          </a:xfrm>
          <a:prstGeom prst="straightConnector1">
            <a:avLst/>
          </a:prstGeom>
          <a:noFill/>
          <a:ln w="28575">
            <a:solidFill>
              <a:schemeClr val="accent1"/>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Arrow Connector 20"/>
          <p:cNvCxnSpPr/>
          <p:nvPr/>
        </p:nvCxnSpPr>
        <p:spPr>
          <a:xfrm flipV="1">
            <a:off x="8289495" y="5342574"/>
            <a:ext cx="409211" cy="4762"/>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p:cNvCxnSpPr/>
          <p:nvPr/>
        </p:nvCxnSpPr>
        <p:spPr>
          <a:xfrm flipV="1">
            <a:off x="8870156" y="5342574"/>
            <a:ext cx="273844" cy="4762"/>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Arrow Connector 22"/>
          <p:cNvCxnSpPr/>
          <p:nvPr/>
        </p:nvCxnSpPr>
        <p:spPr>
          <a:xfrm flipV="1">
            <a:off x="8979694" y="5614037"/>
            <a:ext cx="170868" cy="5714"/>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Arrow Connector 24"/>
          <p:cNvCxnSpPr/>
          <p:nvPr/>
        </p:nvCxnSpPr>
        <p:spPr>
          <a:xfrm flipV="1">
            <a:off x="8527838" y="5607593"/>
            <a:ext cx="170868" cy="5714"/>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p:cNvCxnSpPr/>
          <p:nvPr/>
        </p:nvCxnSpPr>
        <p:spPr>
          <a:xfrm flipV="1">
            <a:off x="8534402" y="5606166"/>
            <a:ext cx="0" cy="449354"/>
          </a:xfrm>
          <a:prstGeom prst="straightConnector1">
            <a:avLst/>
          </a:prstGeom>
          <a:noFill/>
          <a:ln w="28575">
            <a:solidFill>
              <a:srgbClr val="FFC000"/>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Arrow Connector 29"/>
          <p:cNvCxnSpPr/>
          <p:nvPr/>
        </p:nvCxnSpPr>
        <p:spPr>
          <a:xfrm flipV="1">
            <a:off x="8979694" y="5613307"/>
            <a:ext cx="0" cy="662931"/>
          </a:xfrm>
          <a:prstGeom prst="straightConnector1">
            <a:avLst/>
          </a:prstGeom>
          <a:noFill/>
          <a:ln w="28575">
            <a:solidFill>
              <a:srgbClr val="FFC000"/>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Arrow Connector 33"/>
          <p:cNvCxnSpPr/>
          <p:nvPr/>
        </p:nvCxnSpPr>
        <p:spPr>
          <a:xfrm flipV="1">
            <a:off x="6100761" y="6255544"/>
            <a:ext cx="2878933" cy="2381"/>
          </a:xfrm>
          <a:prstGeom prst="straightConnector1">
            <a:avLst/>
          </a:prstGeom>
          <a:noFill/>
          <a:ln w="28575">
            <a:solidFill>
              <a:srgbClr val="FFC000"/>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Arrow Connector 42"/>
          <p:cNvCxnSpPr/>
          <p:nvPr/>
        </p:nvCxnSpPr>
        <p:spPr>
          <a:xfrm flipV="1">
            <a:off x="6560344" y="5958591"/>
            <a:ext cx="2" cy="296953"/>
          </a:xfrm>
          <a:prstGeom prst="straightConnector1">
            <a:avLst/>
          </a:prstGeom>
          <a:noFill/>
          <a:ln w="28575">
            <a:solidFill>
              <a:srgbClr val="FFC000"/>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Arrow Connector 44"/>
          <p:cNvCxnSpPr/>
          <p:nvPr/>
        </p:nvCxnSpPr>
        <p:spPr>
          <a:xfrm flipV="1">
            <a:off x="6110127" y="5964260"/>
            <a:ext cx="2" cy="296953"/>
          </a:xfrm>
          <a:prstGeom prst="straightConnector1">
            <a:avLst/>
          </a:prstGeom>
          <a:noFill/>
          <a:ln w="28575">
            <a:solidFill>
              <a:srgbClr val="FFC000"/>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Arrow Connector 45"/>
          <p:cNvCxnSpPr/>
          <p:nvPr/>
        </p:nvCxnSpPr>
        <p:spPr>
          <a:xfrm>
            <a:off x="2814638" y="6052522"/>
            <a:ext cx="5726329" cy="2998"/>
          </a:xfrm>
          <a:prstGeom prst="straightConnector1">
            <a:avLst/>
          </a:prstGeom>
          <a:noFill/>
          <a:ln w="28575">
            <a:solidFill>
              <a:srgbClr val="FFC000"/>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Arrow Connector 48"/>
          <p:cNvCxnSpPr/>
          <p:nvPr/>
        </p:nvCxnSpPr>
        <p:spPr>
          <a:xfrm flipV="1">
            <a:off x="9315450" y="5342574"/>
            <a:ext cx="352425" cy="4762"/>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27"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lang="de-DE" sz="1600" dirty="0">
                <a:latin typeface="Calibri" panose="020F0502020204030204" pitchFamily="34" charset="0"/>
                <a:cs typeface="Calibri" panose="020F0502020204030204" pitchFamily="34" charset="0"/>
              </a:rPr>
              <a:t>8</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9976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a:t>Developed approach: </a:t>
            </a:r>
            <a:r>
              <a:rPr lang="en-US" dirty="0" smtClean="0"/>
              <a:t>CA-SUM </a:t>
            </a:r>
            <a:r>
              <a:rPr lang="en-US" dirty="0"/>
              <a:t>model</a:t>
            </a:r>
            <a:endParaRPr lang="de-DE"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815" y="1134214"/>
            <a:ext cx="9500624" cy="5215043"/>
          </a:xfrm>
          <a:prstGeom prst="rect">
            <a:avLst/>
          </a:prstGeom>
        </p:spPr>
      </p:pic>
      <p:cxnSp>
        <p:nvCxnSpPr>
          <p:cNvPr id="8" name="Straight Arrow Connector 7"/>
          <p:cNvCxnSpPr/>
          <p:nvPr/>
        </p:nvCxnSpPr>
        <p:spPr>
          <a:xfrm>
            <a:off x="3821906" y="2509838"/>
            <a:ext cx="621507" cy="7143"/>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p:cNvCxnSpPr/>
          <p:nvPr/>
        </p:nvCxnSpPr>
        <p:spPr>
          <a:xfrm>
            <a:off x="6631558" y="2516981"/>
            <a:ext cx="438373" cy="0"/>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53" name="Rectangle 52"/>
          <p:cNvSpPr/>
          <p:nvPr/>
        </p:nvSpPr>
        <p:spPr>
          <a:xfrm>
            <a:off x="2193925" y="3637722"/>
            <a:ext cx="7675632" cy="271153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flipV="1">
            <a:off x="9839325" y="5342574"/>
            <a:ext cx="901082" cy="4762"/>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Arrow Connector 54"/>
          <p:cNvCxnSpPr/>
          <p:nvPr/>
        </p:nvCxnSpPr>
        <p:spPr>
          <a:xfrm flipV="1">
            <a:off x="1511300" y="5416201"/>
            <a:ext cx="682211" cy="349"/>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Arrow Connector 57"/>
          <p:cNvCxnSpPr/>
          <p:nvPr/>
        </p:nvCxnSpPr>
        <p:spPr>
          <a:xfrm>
            <a:off x="7148515" y="1654969"/>
            <a:ext cx="2379" cy="785812"/>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Arrow Connector 58"/>
          <p:cNvCxnSpPr/>
          <p:nvPr/>
        </p:nvCxnSpPr>
        <p:spPr>
          <a:xfrm>
            <a:off x="4257675" y="1654969"/>
            <a:ext cx="2381" cy="854869"/>
          </a:xfrm>
          <a:prstGeom prst="straightConnector1">
            <a:avLst/>
          </a:prstGeom>
          <a:noFill/>
          <a:ln w="28575">
            <a:solidFill>
              <a:srgbClr val="FFC000"/>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Arrow Connector 59"/>
          <p:cNvCxnSpPr/>
          <p:nvPr/>
        </p:nvCxnSpPr>
        <p:spPr>
          <a:xfrm>
            <a:off x="4255123" y="1654969"/>
            <a:ext cx="2893392" cy="0"/>
          </a:xfrm>
          <a:prstGeom prst="straightConnector1">
            <a:avLst/>
          </a:prstGeom>
          <a:noFill/>
          <a:ln w="28575">
            <a:solidFill>
              <a:srgbClr val="FFC000"/>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13"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lang="de-DE" sz="1600" dirty="0">
                <a:latin typeface="Calibri" panose="020F0502020204030204" pitchFamily="34" charset="0"/>
                <a:cs typeface="Calibri" panose="020F0502020204030204" pitchFamily="34" charset="0"/>
              </a:rPr>
              <a:t>8</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7481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a:t>Developed approach</a:t>
            </a:r>
            <a:r>
              <a:rPr lang="en-US" dirty="0" smtClean="0"/>
              <a:t>: </a:t>
            </a:r>
            <a:r>
              <a:rPr lang="en-US" dirty="0"/>
              <a:t>CA-SUM model</a:t>
            </a:r>
            <a:endParaRPr lang="de-DE"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815" y="1134214"/>
            <a:ext cx="9500624" cy="5215043"/>
          </a:xfrm>
          <a:prstGeom prst="rect">
            <a:avLst/>
          </a:prstGeom>
        </p:spPr>
      </p:pic>
      <p:cxnSp>
        <p:nvCxnSpPr>
          <p:cNvPr id="17" name="Straight Arrow Connector 16"/>
          <p:cNvCxnSpPr/>
          <p:nvPr/>
        </p:nvCxnSpPr>
        <p:spPr>
          <a:xfrm flipV="1">
            <a:off x="7247508" y="2511425"/>
            <a:ext cx="991617" cy="5557"/>
          </a:xfrm>
          <a:prstGeom prst="straightConnector1">
            <a:avLst/>
          </a:prstGeom>
          <a:noFill/>
          <a:ln w="28575">
            <a:solidFill>
              <a:srgbClr val="FFC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53" name="Rectangle 52"/>
          <p:cNvSpPr/>
          <p:nvPr/>
        </p:nvSpPr>
        <p:spPr>
          <a:xfrm>
            <a:off x="1359815" y="3637722"/>
            <a:ext cx="9500624" cy="271153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9899374" y="1908313"/>
            <a:ext cx="1063487" cy="1381540"/>
          </a:xfrm>
          <a:prstGeom prst="roundRect">
            <a:avLst>
              <a:gd name="adj" fmla="val 9438"/>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lang="de-DE" sz="1600" dirty="0">
                <a:latin typeface="Calibri" panose="020F0502020204030204" pitchFamily="34" charset="0"/>
                <a:cs typeface="Calibri" panose="020F0502020204030204" pitchFamily="34" charset="0"/>
              </a:rPr>
              <a:t>8</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5602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a:t>Developed approach: </a:t>
            </a:r>
            <a:r>
              <a:rPr lang="en-US" dirty="0" smtClean="0"/>
              <a:t>CA-SUM </a:t>
            </a:r>
            <a:r>
              <a:rPr lang="en-US" dirty="0"/>
              <a:t>model</a:t>
            </a:r>
            <a:endParaRPr lang="de-DE" dirty="0"/>
          </a:p>
        </p:txBody>
      </p:sp>
      <p:sp>
        <p:nvSpPr>
          <p:cNvPr id="53" name="Rectangle 52"/>
          <p:cNvSpPr/>
          <p:nvPr/>
        </p:nvSpPr>
        <p:spPr>
          <a:xfrm>
            <a:off x="2193925" y="3637722"/>
            <a:ext cx="7675632" cy="271153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platzhalter 2"/>
          <p:cNvSpPr>
            <a:spLocks noGrp="1"/>
          </p:cNvSpPr>
          <p:nvPr>
            <p:ph type="body" sz="quarter" idx="11"/>
          </p:nvPr>
        </p:nvSpPr>
        <p:spPr>
          <a:xfrm>
            <a:off x="323850" y="1272398"/>
            <a:ext cx="11182349" cy="4836302"/>
          </a:xfrm>
        </p:spPr>
        <p:txBody>
          <a:bodyPr/>
          <a:lstStyle/>
          <a:p>
            <a:pPr marL="0" indent="0">
              <a:lnSpc>
                <a:spcPct val="100000"/>
              </a:lnSpc>
              <a:buNone/>
            </a:pPr>
            <a:r>
              <a:rPr lang="en-US" b="1" dirty="0" smtClean="0"/>
              <a:t>Training time</a:t>
            </a:r>
          </a:p>
          <a:p>
            <a:pPr>
              <a:lnSpc>
                <a:spcPct val="100000"/>
              </a:lnSpc>
            </a:pPr>
            <a:r>
              <a:rPr lang="en-US" dirty="0" smtClean="0"/>
              <a:t>Compute a length regularization loss</a:t>
            </a:r>
          </a:p>
          <a:p>
            <a:pPr marL="0" indent="0">
              <a:lnSpc>
                <a:spcPct val="100000"/>
              </a:lnSpc>
              <a:buNone/>
            </a:pPr>
            <a:endParaRPr lang="en-US" dirty="0"/>
          </a:p>
          <a:p>
            <a:pPr marL="0" indent="0">
              <a:lnSpc>
                <a:spcPct val="100000"/>
              </a:lnSpc>
              <a:buNone/>
            </a:pPr>
            <a:endParaRPr lang="en-US" dirty="0" smtClean="0"/>
          </a:p>
          <a:p>
            <a:pPr marL="0" indent="0">
              <a:lnSpc>
                <a:spcPct val="100000"/>
              </a:lnSpc>
              <a:buNone/>
            </a:pPr>
            <a:endParaRPr lang="en-US" sz="1000" b="1" dirty="0" smtClean="0"/>
          </a:p>
          <a:p>
            <a:pPr marL="0" indent="0">
              <a:lnSpc>
                <a:spcPct val="100000"/>
              </a:lnSpc>
              <a:buNone/>
            </a:pPr>
            <a:r>
              <a:rPr lang="en-US" b="1" dirty="0" smtClean="0"/>
              <a:t>Inference time</a:t>
            </a:r>
          </a:p>
          <a:p>
            <a:pPr>
              <a:lnSpc>
                <a:spcPct val="100000"/>
              </a:lnSpc>
            </a:pPr>
            <a:r>
              <a:rPr lang="en-US" dirty="0"/>
              <a:t>Compute fragment-level importance </a:t>
            </a:r>
            <a:r>
              <a:rPr lang="en-US" dirty="0" smtClean="0"/>
              <a:t>based on a video segmentation</a:t>
            </a:r>
          </a:p>
          <a:p>
            <a:pPr>
              <a:lnSpc>
                <a:spcPct val="100000"/>
              </a:lnSpc>
            </a:pPr>
            <a:r>
              <a:rPr lang="en-US" dirty="0" smtClean="0"/>
              <a:t>Create the summary by selecting the key-fragments based on a time budget and by solving the Knapsack problem  </a:t>
            </a:r>
          </a:p>
        </p:txBody>
      </p:sp>
      <mc:AlternateContent xmlns:mc="http://schemas.openxmlformats.org/markup-compatibility/2006" xmlns:a14="http://schemas.microsoft.com/office/drawing/2010/main">
        <mc:Choice Requires="a14">
          <p:sp>
            <p:nvSpPr>
              <p:cNvPr id="3" name="TextBox 2"/>
              <p:cNvSpPr txBox="1"/>
              <p:nvPr/>
            </p:nvSpPr>
            <p:spPr>
              <a:xfrm>
                <a:off x="688482" y="2425700"/>
                <a:ext cx="3010885" cy="550022"/>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𝐿</m:t>
                    </m:r>
                    <m:r>
                      <a:rPr lang="en-US" sz="2400" b="0" i="1" baseline="-25000" smtClean="0">
                        <a:latin typeface="Cambria Math" panose="02040503050406030204" pitchFamily="18" charset="0"/>
                      </a:rPr>
                      <m:t>𝑟𝑒𝑔</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𝑇</m:t>
                            </m:r>
                          </m:den>
                        </m:f>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e>
                            <m:r>
                              <a:rPr lang="en-US" sz="2400" b="0" i="1" smtClean="0">
                                <a:latin typeface="Cambria Math" panose="02040503050406030204" pitchFamily="18" charset="0"/>
                              </a:rPr>
                              <m:t>𝑦</m:t>
                            </m:r>
                            <m:r>
                              <a:rPr lang="en-US" sz="2400" b="0" i="1" baseline="-25000" smtClean="0">
                                <a:latin typeface="Cambria Math" panose="02040503050406030204" pitchFamily="18" charset="0"/>
                              </a:rPr>
                              <m:t>𝑡</m:t>
                            </m:r>
                          </m:e>
                        </m:nary>
                        <m:r>
                          <a:rPr lang="en-US" sz="2400" b="0" i="1" smtClean="0">
                            <a:latin typeface="Cambria Math" panose="02040503050406030204" pitchFamily="18" charset="0"/>
                          </a:rPr>
                          <m:t>−</m:t>
                        </m:r>
                        <m:r>
                          <a:rPr lang="el-GR" sz="2400" b="0" i="1" smtClean="0">
                            <a:latin typeface="Cambria Math" panose="02040503050406030204" pitchFamily="18" charset="0"/>
                          </a:rPr>
                          <m:t>𝜎</m:t>
                        </m:r>
                      </m:e>
                    </m:d>
                  </m:oMath>
                </a14:m>
                <a:r>
                  <a:rPr lang="en-US" sz="2400" dirty="0" smtClean="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88482" y="2425700"/>
                <a:ext cx="3010885" cy="550022"/>
              </a:xfrm>
              <a:prstGeom prst="rect">
                <a:avLst/>
              </a:prstGeom>
              <a:blipFill>
                <a:blip r:embed="rId3"/>
                <a:stretch>
                  <a:fillRect/>
                </a:stretch>
              </a:blipFill>
            </p:spPr>
            <p:txBody>
              <a:bodyPr/>
              <a:lstStyle/>
              <a:p>
                <a:r>
                  <a:rPr lang="en-US">
                    <a:noFill/>
                  </a:rPr>
                  <a:t> </a:t>
                </a:r>
              </a:p>
            </p:txBody>
          </p:sp>
        </mc:Fallback>
      </mc:AlternateContent>
      <p:sp>
        <p:nvSpPr>
          <p:cNvPr id="8"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9</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3334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Outline</a:t>
            </a:r>
            <a:endParaRPr lang="de-DE" dirty="0"/>
          </a:p>
        </p:txBody>
      </p:sp>
      <p:sp>
        <p:nvSpPr>
          <p:cNvPr id="3" name="Textplatzhalter 2"/>
          <p:cNvSpPr>
            <a:spLocks noGrp="1"/>
          </p:cNvSpPr>
          <p:nvPr>
            <p:ph type="body" sz="quarter" idx="11"/>
          </p:nvPr>
        </p:nvSpPr>
        <p:spPr>
          <a:xfrm>
            <a:off x="323850" y="1272398"/>
            <a:ext cx="11572875" cy="4836302"/>
          </a:xfrm>
        </p:spPr>
        <p:txBody>
          <a:bodyPr/>
          <a:lstStyle/>
          <a:p>
            <a:pPr>
              <a:lnSpc>
                <a:spcPct val="100000"/>
              </a:lnSpc>
            </a:pPr>
            <a:r>
              <a:rPr lang="en-US" dirty="0" smtClean="0"/>
              <a:t>Problem statement</a:t>
            </a:r>
          </a:p>
          <a:p>
            <a:pPr>
              <a:lnSpc>
                <a:spcPct val="100000"/>
              </a:lnSpc>
            </a:pPr>
            <a:r>
              <a:rPr lang="en-US" dirty="0" smtClean="0"/>
              <a:t>Related work</a:t>
            </a:r>
            <a:endParaRPr lang="en-US" dirty="0"/>
          </a:p>
          <a:p>
            <a:pPr>
              <a:lnSpc>
                <a:spcPct val="100000"/>
              </a:lnSpc>
            </a:pPr>
            <a:r>
              <a:rPr lang="en-US" dirty="0" smtClean="0"/>
              <a:t>Developed </a:t>
            </a:r>
            <a:r>
              <a:rPr lang="en-US" dirty="0"/>
              <a:t>approach</a:t>
            </a:r>
          </a:p>
          <a:p>
            <a:pPr>
              <a:lnSpc>
                <a:spcPct val="100000"/>
              </a:lnSpc>
            </a:pPr>
            <a:r>
              <a:rPr lang="en-US" dirty="0"/>
              <a:t>Experiments</a:t>
            </a:r>
          </a:p>
          <a:p>
            <a:pPr>
              <a:lnSpc>
                <a:spcPct val="100000"/>
              </a:lnSpc>
            </a:pPr>
            <a:r>
              <a:rPr lang="en-US" dirty="0" smtClean="0"/>
              <a:t>Conclusions</a:t>
            </a:r>
            <a:endParaRPr lang="en-US" dirty="0"/>
          </a:p>
        </p:txBody>
      </p:sp>
      <p:sp>
        <p:nvSpPr>
          <p:cNvPr id="5"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lang="de-DE" sz="1600" dirty="0">
                <a:latin typeface="Calibri" panose="020F0502020204030204" pitchFamily="34" charset="0"/>
                <a:cs typeface="Calibri" panose="020F0502020204030204" pitchFamily="34" charset="0"/>
              </a:rPr>
              <a:t>1</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4395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 </a:t>
            </a:r>
            <a:r>
              <a:rPr lang="de-DE" dirty="0"/>
              <a:t>D</a:t>
            </a:r>
            <a:r>
              <a:rPr lang="de-DE" dirty="0" smtClean="0"/>
              <a:t>atasets</a:t>
            </a:r>
            <a:endParaRPr lang="de-DE" dirty="0"/>
          </a:p>
        </p:txBody>
      </p:sp>
      <p:sp>
        <p:nvSpPr>
          <p:cNvPr id="6" name="Textplatzhalter 2"/>
          <p:cNvSpPr>
            <a:spLocks noGrp="1"/>
          </p:cNvSpPr>
          <p:nvPr>
            <p:ph type="body" sz="quarter" idx="11"/>
          </p:nvPr>
        </p:nvSpPr>
        <p:spPr>
          <a:xfrm>
            <a:off x="323850" y="1272398"/>
            <a:ext cx="11572875" cy="4836302"/>
          </a:xfrm>
        </p:spPr>
        <p:txBody>
          <a:bodyPr/>
          <a:lstStyle/>
          <a:p>
            <a:pPr marL="0" indent="0">
              <a:lnSpc>
                <a:spcPct val="100000"/>
              </a:lnSpc>
              <a:buNone/>
            </a:pPr>
            <a:r>
              <a:rPr lang="en-US" b="1" dirty="0" err="1" smtClean="0"/>
              <a:t>SumMe</a:t>
            </a:r>
            <a:r>
              <a:rPr lang="en-US" b="1" dirty="0" smtClean="0"/>
              <a:t> </a:t>
            </a:r>
            <a:r>
              <a:rPr lang="en-US" dirty="0"/>
              <a:t>(https://gyglim.github.io/me/vsum/index.html#benchmark</a:t>
            </a:r>
            <a:r>
              <a:rPr lang="en-US" dirty="0" smtClean="0"/>
              <a:t>)</a:t>
            </a:r>
          </a:p>
          <a:p>
            <a:pPr>
              <a:lnSpc>
                <a:spcPct val="100000"/>
              </a:lnSpc>
            </a:pPr>
            <a:r>
              <a:rPr lang="en-US" dirty="0"/>
              <a:t>25 videos capturing multiple events (e.g. cooking and sports)</a:t>
            </a:r>
          </a:p>
          <a:p>
            <a:pPr>
              <a:lnSpc>
                <a:spcPct val="100000"/>
              </a:lnSpc>
            </a:pPr>
            <a:r>
              <a:rPr lang="en-US" dirty="0"/>
              <a:t>Video length: 1 to 6 min</a:t>
            </a:r>
          </a:p>
          <a:p>
            <a:pPr>
              <a:lnSpc>
                <a:spcPct val="100000"/>
              </a:lnSpc>
            </a:pPr>
            <a:r>
              <a:rPr lang="en-US" dirty="0"/>
              <a:t>Annotation: fragment-based video summaries (15-18 per video</a:t>
            </a:r>
            <a:r>
              <a:rPr lang="en-US" dirty="0" smtClean="0"/>
              <a:t>)</a:t>
            </a:r>
            <a:endParaRPr lang="el-GR" dirty="0" smtClean="0"/>
          </a:p>
          <a:p>
            <a:pPr lvl="1">
              <a:lnSpc>
                <a:spcPct val="100000"/>
              </a:lnSpc>
            </a:pPr>
            <a:endParaRPr lang="el-GR" dirty="0" smtClean="0"/>
          </a:p>
          <a:p>
            <a:pPr marL="457213" lvl="1" indent="0">
              <a:lnSpc>
                <a:spcPct val="100000"/>
              </a:lnSpc>
              <a:buNone/>
            </a:pPr>
            <a:endParaRPr lang="en-US" sz="1200" dirty="0"/>
          </a:p>
          <a:p>
            <a:pPr marL="0" indent="0">
              <a:lnSpc>
                <a:spcPct val="100000"/>
              </a:lnSpc>
              <a:buNone/>
            </a:pPr>
            <a:r>
              <a:rPr lang="en-US" b="1" dirty="0" err="1"/>
              <a:t>TVSum</a:t>
            </a:r>
            <a:r>
              <a:rPr lang="en-US" b="1" dirty="0"/>
              <a:t> </a:t>
            </a:r>
            <a:r>
              <a:rPr lang="en-US" dirty="0"/>
              <a:t>(https://github.com/yalesong/tvsum)</a:t>
            </a:r>
          </a:p>
          <a:p>
            <a:pPr>
              <a:lnSpc>
                <a:spcPct val="100000"/>
              </a:lnSpc>
            </a:pPr>
            <a:r>
              <a:rPr lang="en-US" dirty="0"/>
              <a:t>50 videos from  10 categories of </a:t>
            </a:r>
            <a:r>
              <a:rPr lang="en-US" dirty="0" err="1"/>
              <a:t>TRECVid</a:t>
            </a:r>
            <a:r>
              <a:rPr lang="en-US" dirty="0"/>
              <a:t> MED task</a:t>
            </a:r>
          </a:p>
          <a:p>
            <a:pPr>
              <a:lnSpc>
                <a:spcPct val="100000"/>
              </a:lnSpc>
            </a:pPr>
            <a:r>
              <a:rPr lang="en-US" dirty="0"/>
              <a:t>Video length: </a:t>
            </a:r>
            <a:r>
              <a:rPr lang="en-US" dirty="0" smtClean="0"/>
              <a:t>1 </a:t>
            </a:r>
            <a:r>
              <a:rPr lang="en-US" dirty="0"/>
              <a:t>to </a:t>
            </a:r>
            <a:r>
              <a:rPr lang="en-US" dirty="0" smtClean="0"/>
              <a:t>11 </a:t>
            </a:r>
            <a:r>
              <a:rPr lang="en-US" dirty="0"/>
              <a:t>min</a:t>
            </a:r>
          </a:p>
          <a:p>
            <a:pPr>
              <a:lnSpc>
                <a:spcPct val="100000"/>
              </a:lnSpc>
            </a:pPr>
            <a:r>
              <a:rPr lang="en-US" dirty="0"/>
              <a:t>Annotation: frame-level importance scores (20 per video)</a:t>
            </a:r>
          </a:p>
          <a:p>
            <a:pPr>
              <a:lnSpc>
                <a:spcPct val="100000"/>
              </a:lnSpc>
            </a:pPr>
            <a:endParaRPr lang="en-US" dirty="0"/>
          </a:p>
        </p:txBody>
      </p:sp>
      <p:pic>
        <p:nvPicPr>
          <p:cNvPr id="5" name="Picture 4"/>
          <p:cNvPicPr>
            <a:picLocks noChangeAspect="1" noChangeArrowheads="1"/>
          </p:cNvPicPr>
          <p:nvPr/>
        </p:nvPicPr>
        <p:blipFill>
          <a:blip r:embed="rId3"/>
          <a:srcRect/>
          <a:stretch>
            <a:fillRect/>
          </a:stretch>
        </p:blipFill>
        <p:spPr bwMode="auto">
          <a:xfrm>
            <a:off x="2640529" y="3200840"/>
            <a:ext cx="6457950" cy="495300"/>
          </a:xfrm>
          <a:prstGeom prst="rect">
            <a:avLst/>
          </a:prstGeom>
          <a:noFill/>
          <a:ln w="9525">
            <a:noFill/>
            <a:miter lim="800000"/>
            <a:headEnd/>
            <a:tailEnd/>
          </a:ln>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654" y="5814892"/>
            <a:ext cx="6473825"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10</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20145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 Evaluation approach</a:t>
            </a:r>
            <a:endParaRPr lang="de-DE" dirty="0"/>
          </a:p>
        </p:txBody>
      </p:sp>
      <p:sp>
        <p:nvSpPr>
          <p:cNvPr id="6" name="Textplatzhalter 2"/>
          <p:cNvSpPr>
            <a:spLocks noGrp="1"/>
          </p:cNvSpPr>
          <p:nvPr>
            <p:ph type="body" sz="quarter" idx="11"/>
          </p:nvPr>
        </p:nvSpPr>
        <p:spPr>
          <a:xfrm>
            <a:off x="323850" y="1272397"/>
            <a:ext cx="11572875" cy="5279881"/>
          </a:xfrm>
        </p:spPr>
        <p:txBody>
          <a:bodyPr/>
          <a:lstStyle/>
          <a:p>
            <a:pPr marL="0" indent="0">
              <a:lnSpc>
                <a:spcPct val="100000"/>
              </a:lnSpc>
              <a:buNone/>
            </a:pPr>
            <a:r>
              <a:rPr lang="en-US" b="1" dirty="0" smtClean="0"/>
              <a:t>Approach #1</a:t>
            </a:r>
          </a:p>
          <a:p>
            <a:pPr>
              <a:lnSpc>
                <a:spcPct val="100000"/>
              </a:lnSpc>
            </a:pPr>
            <a:r>
              <a:rPr lang="en-US" dirty="0"/>
              <a:t>The generated summary should not exceed 15% of the video length </a:t>
            </a:r>
          </a:p>
          <a:p>
            <a:pPr>
              <a:lnSpc>
                <a:spcPct val="100000"/>
              </a:lnSpc>
            </a:pPr>
            <a:r>
              <a:rPr lang="en-US" dirty="0"/>
              <a:t>Agreement between machine</a:t>
            </a:r>
            <a:r>
              <a:rPr lang="en-US" dirty="0" smtClean="0"/>
              <a:t>-generated (M) </a:t>
            </a:r>
            <a:r>
              <a:rPr lang="en-US" dirty="0"/>
              <a:t>and user-defined (U) summary is expressed by the F-Score (%), with (P)</a:t>
            </a:r>
            <a:r>
              <a:rPr lang="en-US" dirty="0" err="1"/>
              <a:t>recision</a:t>
            </a:r>
            <a:r>
              <a:rPr lang="en-US" dirty="0"/>
              <a:t> and (R)</a:t>
            </a:r>
            <a:r>
              <a:rPr lang="en-US" dirty="0" err="1"/>
              <a:t>ecall</a:t>
            </a:r>
            <a:r>
              <a:rPr lang="en-US" dirty="0"/>
              <a:t> measuring the temporal overlap (∩) (|| || means duration)</a:t>
            </a:r>
          </a:p>
          <a:p>
            <a:pPr>
              <a:lnSpc>
                <a:spcPct val="100000"/>
              </a:lnSpc>
            </a:pPr>
            <a:endParaRPr lang="en-US" sz="3200" dirty="0"/>
          </a:p>
          <a:p>
            <a:pPr>
              <a:lnSpc>
                <a:spcPct val="100000"/>
              </a:lnSpc>
            </a:pPr>
            <a:endParaRPr lang="en-US" sz="1200" dirty="0"/>
          </a:p>
          <a:p>
            <a:pPr>
              <a:lnSpc>
                <a:spcPct val="100000"/>
              </a:lnSpc>
            </a:pPr>
            <a:r>
              <a:rPr lang="en-US" dirty="0"/>
              <a:t>D</a:t>
            </a:r>
            <a:r>
              <a:rPr lang="en-US" dirty="0" smtClean="0"/>
              <a:t>irectly </a:t>
            </a:r>
            <a:r>
              <a:rPr lang="en-US" dirty="0"/>
              <a:t>applicable on </a:t>
            </a:r>
            <a:r>
              <a:rPr lang="en-US" dirty="0" err="1" smtClean="0"/>
              <a:t>SumMe</a:t>
            </a:r>
            <a:r>
              <a:rPr lang="en-US" dirty="0" smtClean="0"/>
              <a:t> videos, where annotations define videos’ key-fragments</a:t>
            </a:r>
          </a:p>
          <a:p>
            <a:pPr>
              <a:lnSpc>
                <a:spcPct val="100000"/>
              </a:lnSpc>
            </a:pPr>
            <a:r>
              <a:rPr lang="en-US" dirty="0" err="1" smtClean="0"/>
              <a:t>TVSum</a:t>
            </a:r>
            <a:r>
              <a:rPr lang="en-US" dirty="0"/>
              <a:t> </a:t>
            </a:r>
            <a:r>
              <a:rPr lang="en-US" dirty="0" smtClean="0"/>
              <a:t>videos’ frame-level </a:t>
            </a:r>
            <a:r>
              <a:rPr lang="en-US" dirty="0"/>
              <a:t>annotations </a:t>
            </a:r>
            <a:r>
              <a:rPr lang="en-US" dirty="0" smtClean="0"/>
              <a:t>are </a:t>
            </a:r>
            <a:r>
              <a:rPr lang="en-US" dirty="0"/>
              <a:t>initially converted to </a:t>
            </a:r>
            <a:r>
              <a:rPr lang="en-US" dirty="0" smtClean="0"/>
              <a:t>define key-fragments</a:t>
            </a:r>
          </a:p>
        </p:txBody>
      </p:sp>
      <p:pic>
        <p:nvPicPr>
          <p:cNvPr id="3" name="Picture 2"/>
          <p:cNvPicPr>
            <a:picLocks noChangeAspect="1"/>
          </p:cNvPicPr>
          <p:nvPr/>
        </p:nvPicPr>
        <p:blipFill>
          <a:blip r:embed="rId3"/>
          <a:stretch>
            <a:fillRect/>
          </a:stretch>
        </p:blipFill>
        <p:spPr>
          <a:xfrm>
            <a:off x="2490765" y="3548526"/>
            <a:ext cx="7238724" cy="776412"/>
          </a:xfrm>
          <a:prstGeom prst="rect">
            <a:avLst/>
          </a:prstGeom>
        </p:spPr>
      </p:pic>
      <p:sp>
        <p:nvSpPr>
          <p:cNvPr id="7"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11</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2137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 Evaluation approach</a:t>
            </a:r>
            <a:endParaRPr lang="de-DE" dirty="0"/>
          </a:p>
        </p:txBody>
      </p:sp>
      <p:sp>
        <p:nvSpPr>
          <p:cNvPr id="6" name="Textplatzhalter 2"/>
          <p:cNvSpPr>
            <a:spLocks noGrp="1"/>
          </p:cNvSpPr>
          <p:nvPr>
            <p:ph type="body" sz="quarter" idx="11"/>
          </p:nvPr>
        </p:nvSpPr>
        <p:spPr>
          <a:xfrm>
            <a:off x="323850" y="1272397"/>
            <a:ext cx="11572875" cy="5279881"/>
          </a:xfrm>
        </p:spPr>
        <p:txBody>
          <a:bodyPr/>
          <a:lstStyle/>
          <a:p>
            <a:pPr marL="0" indent="0">
              <a:lnSpc>
                <a:spcPct val="100000"/>
              </a:lnSpc>
              <a:buNone/>
            </a:pPr>
            <a:r>
              <a:rPr lang="en-US" b="1" dirty="0" smtClean="0"/>
              <a:t>Approach #2</a:t>
            </a:r>
          </a:p>
          <a:p>
            <a:pPr>
              <a:lnSpc>
                <a:spcPct val="100000"/>
              </a:lnSpc>
            </a:pPr>
            <a:r>
              <a:rPr lang="en-US" dirty="0"/>
              <a:t>E</a:t>
            </a:r>
            <a:r>
              <a:rPr lang="en-US" dirty="0" smtClean="0"/>
              <a:t>liminates </a:t>
            </a:r>
            <a:r>
              <a:rPr lang="en-US" dirty="0"/>
              <a:t>the impact of </a:t>
            </a:r>
            <a:r>
              <a:rPr lang="en-US" dirty="0" smtClean="0"/>
              <a:t>video </a:t>
            </a:r>
            <a:r>
              <a:rPr lang="en-US" dirty="0"/>
              <a:t>fragmentation and key-fragment selection </a:t>
            </a:r>
            <a:r>
              <a:rPr lang="en-US" dirty="0" smtClean="0"/>
              <a:t>mechanisms</a:t>
            </a:r>
          </a:p>
          <a:p>
            <a:pPr>
              <a:lnSpc>
                <a:spcPct val="100000"/>
              </a:lnSpc>
            </a:pPr>
            <a:r>
              <a:rPr lang="en-US" dirty="0" smtClean="0"/>
              <a:t>Alignment </a:t>
            </a:r>
            <a:r>
              <a:rPr lang="en-US" dirty="0"/>
              <a:t>between </a:t>
            </a:r>
            <a:r>
              <a:rPr lang="en-US" dirty="0" smtClean="0"/>
              <a:t>machine-estimated and </a:t>
            </a:r>
            <a:r>
              <a:rPr lang="en-US" dirty="0"/>
              <a:t>user-defined </a:t>
            </a:r>
            <a:r>
              <a:rPr lang="en-US" dirty="0" smtClean="0"/>
              <a:t>frame-level </a:t>
            </a:r>
            <a:r>
              <a:rPr lang="en-US" dirty="0"/>
              <a:t>importance scores </a:t>
            </a:r>
            <a:r>
              <a:rPr lang="en-US" dirty="0" smtClean="0"/>
              <a:t>is estimated using the Kendall’s </a:t>
            </a:r>
            <a:r>
              <a:rPr lang="el-GR" dirty="0" smtClean="0"/>
              <a:t>τ </a:t>
            </a:r>
            <a:r>
              <a:rPr lang="en-US" dirty="0" smtClean="0"/>
              <a:t>an Spearman’s </a:t>
            </a:r>
            <a:r>
              <a:rPr lang="el-GR" dirty="0" smtClean="0"/>
              <a:t>ρ </a:t>
            </a:r>
            <a:r>
              <a:rPr lang="en-US" dirty="0" smtClean="0"/>
              <a:t>rank correlation coefficients</a:t>
            </a:r>
            <a:endParaRPr lang="en-US" sz="1200" dirty="0"/>
          </a:p>
          <a:p>
            <a:pPr>
              <a:lnSpc>
                <a:spcPct val="100000"/>
              </a:lnSpc>
            </a:pPr>
            <a:r>
              <a:rPr lang="en-US" dirty="0" smtClean="0"/>
              <a:t>Applicable only on </a:t>
            </a:r>
            <a:r>
              <a:rPr lang="en-US" dirty="0" err="1" smtClean="0"/>
              <a:t>TVSum</a:t>
            </a:r>
            <a:r>
              <a:rPr lang="en-US" dirty="0" smtClean="0"/>
              <a:t> videos, where annotations define frame’s importance</a:t>
            </a:r>
          </a:p>
          <a:p>
            <a:pPr marL="0" indent="0">
              <a:lnSpc>
                <a:spcPct val="100000"/>
              </a:lnSpc>
              <a:buNone/>
            </a:pPr>
            <a:endParaRPr lang="en-US" sz="300" dirty="0"/>
          </a:p>
          <a:p>
            <a:pPr marL="0" indent="0">
              <a:lnSpc>
                <a:spcPct val="100000"/>
              </a:lnSpc>
              <a:buNone/>
            </a:pPr>
            <a:r>
              <a:rPr lang="en-US" b="1" dirty="0"/>
              <a:t>C</a:t>
            </a:r>
            <a:r>
              <a:rPr lang="en-US" b="1" dirty="0" smtClean="0"/>
              <a:t>ommon rules</a:t>
            </a:r>
          </a:p>
          <a:p>
            <a:pPr>
              <a:lnSpc>
                <a:spcPct val="100000"/>
              </a:lnSpc>
            </a:pPr>
            <a:r>
              <a:rPr lang="en-US" dirty="0"/>
              <a:t>80% of video samples are used for training and the remaining 20% for </a:t>
            </a:r>
            <a:r>
              <a:rPr lang="en-US" dirty="0" smtClean="0"/>
              <a:t>testing</a:t>
            </a:r>
          </a:p>
          <a:p>
            <a:pPr>
              <a:lnSpc>
                <a:spcPct val="100000"/>
              </a:lnSpc>
            </a:pPr>
            <a:r>
              <a:rPr lang="en-US" dirty="0" smtClean="0"/>
              <a:t>Summarization </a:t>
            </a:r>
            <a:r>
              <a:rPr lang="en-US" dirty="0"/>
              <a:t>performance is formed by averaging the experimental results on five randomly-created splits of data</a:t>
            </a:r>
          </a:p>
          <a:p>
            <a:pPr>
              <a:lnSpc>
                <a:spcPct val="100000"/>
              </a:lnSpc>
            </a:pPr>
            <a:endParaRPr lang="en-US" dirty="0" smtClean="0"/>
          </a:p>
          <a:p>
            <a:pPr>
              <a:lnSpc>
                <a:spcPct val="100000"/>
              </a:lnSpc>
            </a:pPr>
            <a:endParaRPr lang="en-US" dirty="0" smtClean="0"/>
          </a:p>
        </p:txBody>
      </p:sp>
      <p:sp>
        <p:nvSpPr>
          <p:cNvPr id="5"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12</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77382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 Implementation </a:t>
            </a:r>
            <a:r>
              <a:rPr lang="de-DE" dirty="0" err="1" smtClean="0"/>
              <a:t>details</a:t>
            </a:r>
            <a:endParaRPr lang="de-DE" dirty="0"/>
          </a:p>
        </p:txBody>
      </p:sp>
      <mc:AlternateContent xmlns:mc="http://schemas.openxmlformats.org/markup-compatibility/2006" xmlns:a14="http://schemas.microsoft.com/office/drawing/2010/main">
        <mc:Choice Requires="a14">
          <p:sp>
            <p:nvSpPr>
              <p:cNvPr id="6" name="Textplatzhalter 2"/>
              <p:cNvSpPr>
                <a:spLocks noGrp="1"/>
              </p:cNvSpPr>
              <p:nvPr>
                <p:ph type="body" sz="quarter" idx="11"/>
              </p:nvPr>
            </p:nvSpPr>
            <p:spPr>
              <a:xfrm>
                <a:off x="323850" y="1272398"/>
                <a:ext cx="11658600" cy="4760102"/>
              </a:xfrm>
            </p:spPr>
            <p:txBody>
              <a:bodyPr/>
              <a:lstStyle/>
              <a:p>
                <a:pPr>
                  <a:lnSpc>
                    <a:spcPct val="100000"/>
                  </a:lnSpc>
                </a:pPr>
                <a:r>
                  <a:rPr lang="en-US" dirty="0" smtClean="0"/>
                  <a:t>Videos </a:t>
                </a:r>
                <a:r>
                  <a:rPr lang="en-US" dirty="0"/>
                  <a:t>were down-sampled to 2 </a:t>
                </a:r>
                <a:r>
                  <a:rPr lang="en-US" dirty="0" smtClean="0"/>
                  <a:t>fps</a:t>
                </a:r>
              </a:p>
              <a:p>
                <a:pPr>
                  <a:lnSpc>
                    <a:spcPct val="100000"/>
                  </a:lnSpc>
                </a:pPr>
                <a:r>
                  <a:rPr lang="en-US" dirty="0" smtClean="0"/>
                  <a:t>Feature extraction: pool5 </a:t>
                </a:r>
                <a:r>
                  <a:rPr lang="en-US" dirty="0"/>
                  <a:t>layer of </a:t>
                </a:r>
                <a:r>
                  <a:rPr lang="en-US" dirty="0" err="1"/>
                  <a:t>GoogleNet</a:t>
                </a:r>
                <a:r>
                  <a:rPr lang="en-US" dirty="0"/>
                  <a:t> trained on </a:t>
                </a:r>
                <a:r>
                  <a:rPr lang="en-US" dirty="0" err="1" smtClean="0"/>
                  <a:t>ImageNet</a:t>
                </a:r>
                <a:r>
                  <a:rPr lang="el-GR" dirty="0" smtClean="0"/>
                  <a:t> (</a:t>
                </a:r>
                <a:r>
                  <a:rPr lang="en-US" dirty="0" smtClean="0"/>
                  <a:t>D = 1024)</a:t>
                </a:r>
                <a:endParaRPr lang="en-US" dirty="0"/>
              </a:p>
              <a:p>
                <a:pPr>
                  <a:lnSpc>
                    <a:spcPct val="100000"/>
                  </a:lnSpc>
                </a:pPr>
                <a:r>
                  <a:rPr lang="en-US" dirty="0" smtClean="0"/>
                  <a:t>Block size M = 60</a:t>
                </a:r>
              </a:p>
              <a:p>
                <a:pPr>
                  <a:lnSpc>
                    <a:spcPct val="100000"/>
                  </a:lnSpc>
                </a:pPr>
                <a:r>
                  <a:rPr lang="en-US" dirty="0" smtClean="0"/>
                  <a:t>Learning rate and </a:t>
                </a:r>
                <a:r>
                  <a:rPr lang="en-US" dirty="0"/>
                  <a:t>L2 regularization </a:t>
                </a:r>
                <a:r>
                  <a:rPr lang="en-US" dirty="0" smtClean="0"/>
                  <a:t>factor: 5 x 10</a:t>
                </a:r>
                <a:r>
                  <a:rPr lang="en-US" baseline="30000" dirty="0" smtClean="0"/>
                  <a:t>-4</a:t>
                </a:r>
                <a:r>
                  <a:rPr lang="en-US" dirty="0" smtClean="0"/>
                  <a:t> </a:t>
                </a:r>
                <a:r>
                  <a:rPr lang="en-US" dirty="0"/>
                  <a:t>and </a:t>
                </a:r>
                <a:r>
                  <a:rPr lang="en-US" dirty="0" smtClean="0"/>
                  <a:t>10</a:t>
                </a:r>
                <a:r>
                  <a:rPr lang="en-US" baseline="30000" dirty="0" smtClean="0"/>
                  <a:t>-5 </a:t>
                </a:r>
                <a:r>
                  <a:rPr lang="en-US" dirty="0"/>
                  <a:t> </a:t>
                </a:r>
                <a:r>
                  <a:rPr lang="en-US" dirty="0" smtClean="0"/>
                  <a:t>respectively</a:t>
                </a:r>
                <a:endParaRPr lang="en-US" dirty="0"/>
              </a:p>
              <a:p>
                <a:r>
                  <a:rPr lang="en-US" dirty="0" smtClean="0"/>
                  <a:t>Network initialization approach: Xavier uniform (gain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m:t>
                        </m:r>
                      </m:e>
                    </m:rad>
                  </m:oMath>
                </a14:m>
                <a:r>
                  <a:rPr lang="en-US" dirty="0" smtClean="0"/>
                  <a:t>; biases = 0.1)</a:t>
                </a:r>
              </a:p>
              <a:p>
                <a:r>
                  <a:rPr lang="en-US" dirty="0" smtClean="0"/>
                  <a:t>Training: in a full-batch mode using the Adam optimizer and stops after 400 epochs</a:t>
                </a:r>
              </a:p>
              <a:p>
                <a:r>
                  <a:rPr lang="en-US" dirty="0" smtClean="0"/>
                  <a:t>Length </a:t>
                </a:r>
                <a:r>
                  <a:rPr lang="en-US" dirty="0"/>
                  <a:t>regularization factor = [0.5; 0.1; 0.9]</a:t>
                </a:r>
              </a:p>
              <a:p>
                <a:pPr>
                  <a:lnSpc>
                    <a:spcPct val="100000"/>
                  </a:lnSpc>
                </a:pPr>
                <a:r>
                  <a:rPr lang="en-US" dirty="0"/>
                  <a:t>Model </a:t>
                </a:r>
                <a:r>
                  <a:rPr lang="en-US" dirty="0" smtClean="0"/>
                  <a:t>selection is based </a:t>
                </a:r>
                <a:r>
                  <a:rPr lang="en-US" dirty="0"/>
                  <a:t>on a two-step </a:t>
                </a:r>
                <a:r>
                  <a:rPr lang="en-US" dirty="0" smtClean="0"/>
                  <a:t>process:</a:t>
                </a:r>
              </a:p>
              <a:p>
                <a:pPr lvl="1">
                  <a:lnSpc>
                    <a:spcPct val="100000"/>
                  </a:lnSpc>
                </a:pPr>
                <a:r>
                  <a:rPr lang="en-US" dirty="0" smtClean="0"/>
                  <a:t>Keep one </a:t>
                </a:r>
                <a:r>
                  <a:rPr lang="en-US" dirty="0"/>
                  <a:t>model </a:t>
                </a:r>
                <a:r>
                  <a:rPr lang="en-US" dirty="0" smtClean="0"/>
                  <a:t>per length </a:t>
                </a:r>
                <a:r>
                  <a:rPr lang="en-US" dirty="0"/>
                  <a:t>regularization </a:t>
                </a:r>
                <a:r>
                  <a:rPr lang="en-US" dirty="0" smtClean="0"/>
                  <a:t>factor based on the minimization of </a:t>
                </a:r>
                <a:r>
                  <a:rPr lang="en-US" dirty="0"/>
                  <a:t>the training </a:t>
                </a:r>
                <a:r>
                  <a:rPr lang="en-US" dirty="0" smtClean="0"/>
                  <a:t>loss</a:t>
                </a:r>
              </a:p>
              <a:p>
                <a:pPr lvl="1">
                  <a:lnSpc>
                    <a:spcPct val="100000"/>
                  </a:lnSpc>
                </a:pPr>
                <a:r>
                  <a:rPr lang="en-US" dirty="0" smtClean="0"/>
                  <a:t>Choose </a:t>
                </a:r>
                <a:r>
                  <a:rPr lang="en-US" dirty="0"/>
                  <a:t>the best-performing </a:t>
                </a:r>
                <a:r>
                  <a:rPr lang="en-US" dirty="0" smtClean="0"/>
                  <a:t>one via </a:t>
                </a:r>
                <a:r>
                  <a:rPr lang="en-US" dirty="0" err="1"/>
                  <a:t>transductive</a:t>
                </a:r>
                <a:r>
                  <a:rPr lang="en-US" dirty="0"/>
                  <a:t> </a:t>
                </a:r>
                <a:r>
                  <a:rPr lang="en-US" dirty="0" smtClean="0"/>
                  <a:t>inference and comparison with a </a:t>
                </a:r>
                <a:r>
                  <a:rPr lang="en-US" dirty="0"/>
                  <a:t>fully-untrained </a:t>
                </a:r>
                <a:r>
                  <a:rPr lang="en-US" dirty="0" smtClean="0"/>
                  <a:t>model of the network architecture</a:t>
                </a:r>
              </a:p>
            </p:txBody>
          </p:sp>
        </mc:Choice>
        <mc:Fallback xmlns="">
          <p:sp>
            <p:nvSpPr>
              <p:cNvPr id="6" name="Textplatzhalter 2"/>
              <p:cNvSpPr>
                <a:spLocks noGrp="1" noRot="1" noChangeAspect="1" noMove="1" noResize="1" noEditPoints="1" noAdjustHandles="1" noChangeArrowheads="1" noChangeShapeType="1" noTextEdit="1"/>
              </p:cNvSpPr>
              <p:nvPr>
                <p:ph type="body" sz="quarter" idx="11"/>
              </p:nvPr>
            </p:nvSpPr>
            <p:spPr>
              <a:xfrm>
                <a:off x="323850" y="1272398"/>
                <a:ext cx="11658600" cy="4760102"/>
              </a:xfrm>
              <a:blipFill>
                <a:blip r:embed="rId3"/>
                <a:stretch>
                  <a:fillRect l="-680" t="-1024" r="-941" b="-7170"/>
                </a:stretch>
              </a:blipFill>
            </p:spPr>
            <p:txBody>
              <a:bodyPr/>
              <a:lstStyle/>
              <a:p>
                <a:r>
                  <a:rPr lang="en-US">
                    <a:noFill/>
                  </a:rPr>
                  <a:t> </a:t>
                </a:r>
              </a:p>
            </p:txBody>
          </p:sp>
        </mc:Fallback>
      </mc:AlternateContent>
      <p:sp>
        <p:nvSpPr>
          <p:cNvPr id="5"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13</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94715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 </a:t>
            </a:r>
            <a:r>
              <a:rPr lang="de-DE" dirty="0" err="1" smtClean="0"/>
              <a:t>Sensitivity</a:t>
            </a:r>
            <a:r>
              <a:rPr lang="de-DE" dirty="0" smtClean="0"/>
              <a:t> </a:t>
            </a:r>
            <a:r>
              <a:rPr lang="de-DE" dirty="0" err="1" smtClean="0"/>
              <a:t>analysis</a:t>
            </a:r>
            <a:endParaRPr lang="de-DE" dirty="0"/>
          </a:p>
        </p:txBody>
      </p:sp>
      <p:sp>
        <p:nvSpPr>
          <p:cNvPr id="6" name="Textplatzhalter 2"/>
          <p:cNvSpPr>
            <a:spLocks noGrp="1"/>
          </p:cNvSpPr>
          <p:nvPr>
            <p:ph type="body" sz="quarter" idx="11"/>
          </p:nvPr>
        </p:nvSpPr>
        <p:spPr>
          <a:xfrm>
            <a:off x="323849" y="1272398"/>
            <a:ext cx="11427163" cy="4836302"/>
          </a:xfrm>
        </p:spPr>
        <p:txBody>
          <a:bodyPr/>
          <a:lstStyle/>
          <a:p>
            <a:pPr marL="0" indent="0">
              <a:lnSpc>
                <a:spcPct val="100000"/>
              </a:lnSpc>
              <a:buNone/>
            </a:pPr>
            <a:r>
              <a:rPr lang="en-US" b="1" dirty="0" smtClean="0"/>
              <a:t>Tuning of block size M</a:t>
            </a:r>
          </a:p>
          <a:p>
            <a:pPr>
              <a:lnSpc>
                <a:spcPct val="100000"/>
              </a:lnSpc>
            </a:pPr>
            <a:r>
              <a:rPr lang="en-US" dirty="0"/>
              <a:t>I</a:t>
            </a:r>
            <a:r>
              <a:rPr lang="en-US" dirty="0" smtClean="0"/>
              <a:t>ndicates the </a:t>
            </a:r>
            <a:r>
              <a:rPr lang="en-US" dirty="0"/>
              <a:t>level of granularity for estimating </a:t>
            </a:r>
            <a:r>
              <a:rPr lang="en-US" dirty="0" smtClean="0"/>
              <a:t>attention-based </a:t>
            </a:r>
            <a:r>
              <a:rPr lang="en-US" dirty="0"/>
              <a:t>significance of the </a:t>
            </a:r>
            <a:r>
              <a:rPr lang="en-US" dirty="0" smtClean="0"/>
              <a:t>video</a:t>
            </a:r>
          </a:p>
          <a:p>
            <a:pPr>
              <a:lnSpc>
                <a:spcPct val="100000"/>
              </a:lnSpc>
            </a:pPr>
            <a:r>
              <a:rPr lang="en-US" dirty="0" smtClean="0"/>
              <a:t>Largest value is dictated by </a:t>
            </a:r>
            <a:r>
              <a:rPr lang="en-US" dirty="0"/>
              <a:t>the shortest video in our </a:t>
            </a:r>
            <a:r>
              <a:rPr lang="en-US" dirty="0" smtClean="0"/>
              <a:t>datasets (60 sec.)</a:t>
            </a:r>
            <a:endParaRPr lang="en-US" dirty="0"/>
          </a:p>
        </p:txBody>
      </p:sp>
      <p:cxnSp>
        <p:nvCxnSpPr>
          <p:cNvPr id="8" name="Straight Connector 7"/>
          <p:cNvCxnSpPr/>
          <p:nvPr/>
        </p:nvCxnSpPr>
        <p:spPr>
          <a:xfrm>
            <a:off x="443069" y="3371427"/>
            <a:ext cx="1673524" cy="605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62768" y="3387705"/>
            <a:ext cx="1673524" cy="605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447002387"/>
              </p:ext>
            </p:extLst>
          </p:nvPr>
        </p:nvGraphicFramePr>
        <p:xfrm>
          <a:off x="888644" y="2907325"/>
          <a:ext cx="8128000" cy="33375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50007978"/>
                    </a:ext>
                  </a:extLst>
                </a:gridCol>
                <a:gridCol w="1625600">
                  <a:extLst>
                    <a:ext uri="{9D8B030D-6E8A-4147-A177-3AD203B41FA5}">
                      <a16:colId xmlns:a16="http://schemas.microsoft.com/office/drawing/2014/main" val="3987738747"/>
                    </a:ext>
                  </a:extLst>
                </a:gridCol>
                <a:gridCol w="1625600">
                  <a:extLst>
                    <a:ext uri="{9D8B030D-6E8A-4147-A177-3AD203B41FA5}">
                      <a16:colId xmlns:a16="http://schemas.microsoft.com/office/drawing/2014/main" val="4151795547"/>
                    </a:ext>
                  </a:extLst>
                </a:gridCol>
                <a:gridCol w="1625600">
                  <a:extLst>
                    <a:ext uri="{9D8B030D-6E8A-4147-A177-3AD203B41FA5}">
                      <a16:colId xmlns:a16="http://schemas.microsoft.com/office/drawing/2014/main" val="3090562057"/>
                    </a:ext>
                  </a:extLst>
                </a:gridCol>
                <a:gridCol w="1625600">
                  <a:extLst>
                    <a:ext uri="{9D8B030D-6E8A-4147-A177-3AD203B41FA5}">
                      <a16:colId xmlns:a16="http://schemas.microsoft.com/office/drawing/2014/main" val="1794865784"/>
                    </a:ext>
                  </a:extLst>
                </a:gridCol>
              </a:tblGrid>
              <a:tr h="370840">
                <a:tc rowSpan="2">
                  <a:txBody>
                    <a:bodyPr/>
                    <a:lstStyle/>
                    <a:p>
                      <a:pPr algn="ctr"/>
                      <a:r>
                        <a:rPr lang="en-US" dirty="0" smtClean="0">
                          <a:latin typeface="Calibri" panose="020F0502020204030204" pitchFamily="34" charset="0"/>
                          <a:cs typeface="Calibri" panose="020F0502020204030204" pitchFamily="34" charset="0"/>
                        </a:rPr>
                        <a:t>Block</a:t>
                      </a:r>
                      <a:r>
                        <a:rPr lang="en-US" baseline="0" dirty="0" smtClean="0">
                          <a:latin typeface="Calibri" panose="020F0502020204030204" pitchFamily="34" charset="0"/>
                          <a:cs typeface="Calibri" panose="020F0502020204030204" pitchFamily="34" charset="0"/>
                        </a:rPr>
                        <a:t> size</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67937050"/>
                  </a:ext>
                </a:extLst>
              </a:tr>
              <a:tr h="370840">
                <a:tc vMerge="1">
                  <a:txBody>
                    <a:bodyPr/>
                    <a:lstStyle/>
                    <a:p>
                      <a:pPr algn="ctr"/>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smtClean="0">
                          <a:solidFill>
                            <a:schemeClr val="bg1"/>
                          </a:solidFill>
                          <a:latin typeface="Calibri" panose="020F0502020204030204" pitchFamily="34" charset="0"/>
                          <a:cs typeface="Calibri" panose="020F0502020204030204" pitchFamily="34" charset="0"/>
                        </a:rPr>
                        <a:t>F-score</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hMerge="1">
                  <a:txBody>
                    <a:bodyPr/>
                    <a:lstStyle/>
                    <a:p>
                      <a:pPr algn="ct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solidFill>
                            <a:schemeClr val="bg1"/>
                          </a:solidFill>
                          <a:latin typeface="Calibri" panose="020F0502020204030204" pitchFamily="34" charset="0"/>
                          <a:cs typeface="Calibri" panose="020F0502020204030204" pitchFamily="34" charset="0"/>
                        </a:rPr>
                        <a:t>Spearmans</a:t>
                      </a:r>
                      <a:r>
                        <a:rPr lang="en-US" dirty="0" smtClean="0">
                          <a:solidFill>
                            <a:schemeClr val="bg1"/>
                          </a:solidFill>
                          <a:latin typeface="Calibri" panose="020F0502020204030204" pitchFamily="34" charset="0"/>
                          <a:cs typeface="Calibri" panose="020F0502020204030204" pitchFamily="34" charset="0"/>
                        </a:rPr>
                        <a:t>’ </a:t>
                      </a:r>
                      <a:r>
                        <a:rPr lang="el-GR" dirty="0" smtClean="0">
                          <a:solidFill>
                            <a:schemeClr val="bg1"/>
                          </a:solidFill>
                          <a:latin typeface="Calibri" panose="020F0502020204030204" pitchFamily="34" charset="0"/>
                          <a:cs typeface="Calibri" panose="020F0502020204030204" pitchFamily="34" charset="0"/>
                        </a:rPr>
                        <a:t>ρ</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solidFill>
                            <a:schemeClr val="bg1"/>
                          </a:solidFill>
                          <a:latin typeface="Calibri" panose="020F0502020204030204" pitchFamily="34" charset="0"/>
                          <a:cs typeface="Calibri" panose="020F0502020204030204" pitchFamily="34" charset="0"/>
                        </a:rPr>
                        <a:t>Kendall’s </a:t>
                      </a:r>
                      <a:r>
                        <a:rPr lang="el-GR" dirty="0" smtClean="0">
                          <a:solidFill>
                            <a:schemeClr val="bg1"/>
                          </a:solidFill>
                          <a:latin typeface="Calibri" panose="020F0502020204030204" pitchFamily="34" charset="0"/>
                          <a:cs typeface="Calibri" panose="020F0502020204030204" pitchFamily="34" charset="0"/>
                        </a:rPr>
                        <a:t>τ</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extLst>
                  <a:ext uri="{0D108BD9-81ED-4DB2-BD59-A6C34878D82A}">
                    <a16:rowId xmlns:a16="http://schemas.microsoft.com/office/drawing/2014/main" val="675121903"/>
                  </a:ext>
                </a:extLst>
              </a:tr>
              <a:tr h="370840">
                <a:tc>
                  <a:txBody>
                    <a:bodyPr/>
                    <a:lstStyle/>
                    <a:p>
                      <a:pPr algn="ctr"/>
                      <a:r>
                        <a:rPr lang="en-US" dirty="0" smtClean="0">
                          <a:latin typeface="Calibri" panose="020F0502020204030204" pitchFamily="34" charset="0"/>
                          <a:cs typeface="Calibri" panose="020F0502020204030204" pitchFamily="34" charset="0"/>
                        </a:rPr>
                        <a:t>10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44.8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55.7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0.090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0.070</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57385029"/>
                  </a:ext>
                </a:extLst>
              </a:tr>
              <a:tr h="370840">
                <a:tc>
                  <a:txBody>
                    <a:bodyPr/>
                    <a:lstStyle/>
                    <a:p>
                      <a:pPr algn="ctr"/>
                      <a:r>
                        <a:rPr lang="en-US" dirty="0" smtClean="0">
                          <a:latin typeface="Calibri" panose="020F0502020204030204" pitchFamily="34" charset="0"/>
                          <a:cs typeface="Calibri" panose="020F0502020204030204" pitchFamily="34" charset="0"/>
                        </a:rPr>
                        <a:t>20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46.3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57.0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0.140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0.110</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84505049"/>
                  </a:ext>
                </a:extLst>
              </a:tr>
              <a:tr h="370840">
                <a:tc>
                  <a:txBody>
                    <a:bodyPr/>
                    <a:lstStyle/>
                    <a:p>
                      <a:pPr algn="ctr"/>
                      <a:r>
                        <a:rPr lang="en-US" dirty="0" smtClean="0">
                          <a:latin typeface="Calibri" panose="020F0502020204030204" pitchFamily="34" charset="0"/>
                          <a:cs typeface="Calibri" panose="020F0502020204030204" pitchFamily="34" charset="0"/>
                        </a:rPr>
                        <a:t>30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57.6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0.160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0.120</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39867313"/>
                  </a:ext>
                </a:extLst>
              </a:tr>
              <a:tr h="370840">
                <a:tc>
                  <a:txBody>
                    <a:bodyPr/>
                    <a:lstStyle/>
                    <a:p>
                      <a:pPr algn="ctr"/>
                      <a:r>
                        <a:rPr lang="en-US" dirty="0" smtClean="0">
                          <a:latin typeface="Calibri" panose="020F0502020204030204" pitchFamily="34" charset="0"/>
                          <a:cs typeface="Calibri" panose="020F0502020204030204" pitchFamily="34" charset="0"/>
                        </a:rPr>
                        <a:t>40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46.1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0.170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0.130</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27579367"/>
                  </a:ext>
                </a:extLst>
              </a:tr>
              <a:tr h="370840">
                <a:tc>
                  <a:txBody>
                    <a:bodyPr/>
                    <a:lstStyle/>
                    <a:p>
                      <a:pPr algn="ctr"/>
                      <a:r>
                        <a:rPr lang="en-US" dirty="0" smtClean="0">
                          <a:latin typeface="Calibri" panose="020F0502020204030204" pitchFamily="34" charset="0"/>
                          <a:cs typeface="Calibri" panose="020F0502020204030204" pitchFamily="34" charset="0"/>
                        </a:rPr>
                        <a:t>50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44.3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60.4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0.190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0.150</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59628024"/>
                  </a:ext>
                </a:extLst>
              </a:tr>
              <a:tr h="370840">
                <a:tc>
                  <a:txBody>
                    <a:bodyPr/>
                    <a:lstStyle/>
                    <a:p>
                      <a:pPr algn="ctr"/>
                      <a:r>
                        <a:rPr lang="en-US" dirty="0" smtClean="0">
                          <a:latin typeface="Calibri" panose="020F0502020204030204" pitchFamily="34" charset="0"/>
                          <a:cs typeface="Calibri" panose="020F0502020204030204" pitchFamily="34" charset="0"/>
                        </a:rPr>
                        <a:t>60</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51.1</a:t>
                      </a:r>
                      <a:endParaRPr lang="en-US" b="1"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61.4</a:t>
                      </a:r>
                      <a:endParaRPr lang="en-US" b="1"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0.210</a:t>
                      </a:r>
                      <a:endParaRPr lang="en-US" b="1"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0.160</a:t>
                      </a:r>
                      <a:endParaRPr lang="en-US"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40625721"/>
                  </a:ext>
                </a:extLst>
              </a:tr>
              <a:tr h="370840">
                <a:tc>
                  <a:txBody>
                    <a:bodyPr/>
                    <a:lstStyle/>
                    <a:p>
                      <a:pPr algn="ctr"/>
                      <a:r>
                        <a:rPr lang="en-US" dirty="0" smtClean="0">
                          <a:latin typeface="Calibri" panose="020F0502020204030204" pitchFamily="34" charset="0"/>
                          <a:cs typeface="Calibri" panose="020F0502020204030204" pitchFamily="34" charset="0"/>
                        </a:rPr>
                        <a:t>KTS</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40.8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0.060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0.050</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77713535"/>
                  </a:ext>
                </a:extLst>
              </a:tr>
            </a:tbl>
          </a:graphicData>
        </a:graphic>
      </p:graphicFrame>
      <p:sp>
        <p:nvSpPr>
          <p:cNvPr id="15" name="Rounded Rectangle 14"/>
          <p:cNvSpPr/>
          <p:nvPr/>
        </p:nvSpPr>
        <p:spPr>
          <a:xfrm>
            <a:off x="888644" y="5510751"/>
            <a:ext cx="8128000" cy="362233"/>
          </a:xfrm>
          <a:prstGeom prst="roundRect">
            <a:avLst>
              <a:gd name="adj" fmla="val 0"/>
            </a:avLst>
          </a:prstGeom>
          <a:noFill/>
          <a:ln w="28575">
            <a:solidFill>
              <a:srgbClr val="8F45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14</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55420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a:t>Experiments: Performance </a:t>
            </a:r>
            <a:r>
              <a:rPr lang="de-DE" dirty="0" err="1"/>
              <a:t>comparisons</a:t>
            </a:r>
            <a:endParaRPr lang="de-DE" dirty="0"/>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smtClean="0"/>
              <a:t>Against </a:t>
            </a:r>
            <a:r>
              <a:rPr lang="en-US" b="1" dirty="0" err="1" smtClean="0"/>
              <a:t>SoA</a:t>
            </a:r>
            <a:r>
              <a:rPr lang="en-US" b="1" dirty="0" smtClean="0"/>
              <a:t> unsupervised methods based on F-Score</a:t>
            </a:r>
          </a:p>
        </p:txBody>
      </p:sp>
      <p:graphicFrame>
        <p:nvGraphicFramePr>
          <p:cNvPr id="3" name="Table 2"/>
          <p:cNvGraphicFramePr>
            <a:graphicFrameLocks noGrp="1"/>
          </p:cNvGraphicFramePr>
          <p:nvPr>
            <p:extLst>
              <p:ext uri="{D42A27DB-BD31-4B8C-83A1-F6EECF244321}">
                <p14:modId xmlns:p14="http://schemas.microsoft.com/office/powerpoint/2010/main" val="2614068443"/>
              </p:ext>
            </p:extLst>
          </p:nvPr>
        </p:nvGraphicFramePr>
        <p:xfrm>
          <a:off x="36830" y="1859250"/>
          <a:ext cx="5974080" cy="4450080"/>
        </p:xfrm>
        <a:graphic>
          <a:graphicData uri="http://schemas.openxmlformats.org/drawingml/2006/table">
            <a:tbl>
              <a:tblPr firstRow="1" bandRow="1">
                <a:tableStyleId>{5C22544A-7EE6-4342-B048-85BDC9FD1C3A}</a:tableStyleId>
              </a:tblPr>
              <a:tblGrid>
                <a:gridCol w="1663015">
                  <a:extLst>
                    <a:ext uri="{9D8B030D-6E8A-4147-A177-3AD203B41FA5}">
                      <a16:colId xmlns:a16="http://schemas.microsoft.com/office/drawing/2014/main" val="20000"/>
                    </a:ext>
                  </a:extLst>
                </a:gridCol>
                <a:gridCol w="667354">
                  <a:extLst>
                    <a:ext uri="{9D8B030D-6E8A-4147-A177-3AD203B41FA5}">
                      <a16:colId xmlns:a16="http://schemas.microsoft.com/office/drawing/2014/main" val="20001"/>
                    </a:ext>
                  </a:extLst>
                </a:gridCol>
                <a:gridCol w="685892">
                  <a:extLst>
                    <a:ext uri="{9D8B030D-6E8A-4147-A177-3AD203B41FA5}">
                      <a16:colId xmlns:a16="http://schemas.microsoft.com/office/drawing/2014/main" val="20002"/>
                    </a:ext>
                  </a:extLst>
                </a:gridCol>
                <a:gridCol w="639547">
                  <a:extLst>
                    <a:ext uri="{9D8B030D-6E8A-4147-A177-3AD203B41FA5}">
                      <a16:colId xmlns:a16="http://schemas.microsoft.com/office/drawing/2014/main" val="20003"/>
                    </a:ext>
                  </a:extLst>
                </a:gridCol>
                <a:gridCol w="698251">
                  <a:extLst>
                    <a:ext uri="{9D8B030D-6E8A-4147-A177-3AD203B41FA5}">
                      <a16:colId xmlns:a16="http://schemas.microsoft.com/office/drawing/2014/main" val="20004"/>
                    </a:ext>
                  </a:extLst>
                </a:gridCol>
                <a:gridCol w="698251">
                  <a:extLst>
                    <a:ext uri="{9D8B030D-6E8A-4147-A177-3AD203B41FA5}">
                      <a16:colId xmlns:a16="http://schemas.microsoft.com/office/drawing/2014/main" val="20005"/>
                    </a:ext>
                  </a:extLst>
                </a:gridCol>
                <a:gridCol w="921770">
                  <a:extLst>
                    <a:ext uri="{9D8B030D-6E8A-4147-A177-3AD203B41FA5}">
                      <a16:colId xmlns:a16="http://schemas.microsoft.com/office/drawing/2014/main" val="20006"/>
                    </a:ext>
                  </a:extLst>
                </a:gridCol>
              </a:tblGrid>
              <a:tr h="370840">
                <a:tc rowSpan="2">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Method</a:t>
                      </a:r>
                    </a:p>
                    <a:p>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grid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rowSpan="2">
                  <a:txBody>
                    <a:bodyPr/>
                    <a:lstStyle/>
                    <a:p>
                      <a:pPr algn="ctr"/>
                      <a:r>
                        <a:rPr lang="en-US" dirty="0" err="1" smtClean="0">
                          <a:latin typeface="Calibri" panose="020F0502020204030204" pitchFamily="34" charset="0"/>
                          <a:cs typeface="Calibri" panose="020F0502020204030204" pitchFamily="34" charset="0"/>
                        </a:rPr>
                        <a:t>Avg</a:t>
                      </a:r>
                      <a:r>
                        <a:rPr lang="en-US" baseline="0" dirty="0" smtClean="0">
                          <a:latin typeface="Calibri" panose="020F0502020204030204" pitchFamily="34" charset="0"/>
                          <a:cs typeface="Calibri" panose="020F0502020204030204" pitchFamily="34" charset="0"/>
                        </a:rPr>
                        <a:t> Rank</a:t>
                      </a:r>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Data splits</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370840">
                <a:tc vMerge="1">
                  <a:txBody>
                    <a:bodyPr/>
                    <a:lstStyle/>
                    <a:p>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370840">
                <a:tc>
                  <a:txBody>
                    <a:bodyPr/>
                    <a:lstStyle/>
                    <a:p>
                      <a:r>
                        <a:rPr lang="en-US" dirty="0" smtClean="0">
                          <a:latin typeface="Calibri" panose="020F0502020204030204" pitchFamily="34" charset="0"/>
                          <a:cs typeface="Calibri" panose="020F0502020204030204" pitchFamily="34" charset="0"/>
                        </a:rPr>
                        <a:t>Random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40.2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16.5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370840">
                <a:tc>
                  <a:txBody>
                    <a:bodyPr/>
                    <a:lstStyle/>
                    <a:p>
                      <a:r>
                        <a:rPr lang="en-US" dirty="0" smtClean="0">
                          <a:latin typeface="Calibri" panose="020F0502020204030204" pitchFamily="34" charset="0"/>
                          <a:cs typeface="Calibri" panose="020F0502020204030204" pitchFamily="34" charset="0"/>
                        </a:rPr>
                        <a:t>SUM-</a:t>
                      </a:r>
                      <a:r>
                        <a:rPr lang="en-US" dirty="0" err="1" smtClean="0">
                          <a:latin typeface="Calibri" panose="020F0502020204030204" pitchFamily="34" charset="0"/>
                          <a:cs typeface="Calibri" panose="020F0502020204030204" pitchFamily="34" charset="0"/>
                        </a:rPr>
                        <a:t>FCN</a:t>
                      </a:r>
                      <a:r>
                        <a:rPr lang="en-US" baseline="-25000" dirty="0" err="1" smtClean="0">
                          <a:latin typeface="Calibri" panose="020F0502020204030204" pitchFamily="34" charset="0"/>
                          <a:cs typeface="Calibri" panose="020F0502020204030204" pitchFamily="34" charset="0"/>
                        </a:rPr>
                        <a:t>unsup</a:t>
                      </a:r>
                      <a:endParaRPr lang="en-US" baseline="-25000"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41.5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16</a:t>
                      </a:r>
                      <a:endParaRPr lang="en-US"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M Rand</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370840">
                <a:tc>
                  <a:txBody>
                    <a:bodyPr/>
                    <a:lstStyle/>
                    <a:p>
                      <a:r>
                        <a:rPr lang="en-US" b="0" dirty="0" smtClean="0">
                          <a:latin typeface="Calibri" panose="020F0502020204030204" pitchFamily="34" charset="0"/>
                          <a:cs typeface="Calibri" panose="020F0502020204030204" pitchFamily="34" charset="0"/>
                        </a:rPr>
                        <a:t>DR-DSN</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41.4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57.6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14.5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baseline="0" dirty="0" smtClean="0">
                          <a:latin typeface="Calibri" panose="020F0502020204030204" pitchFamily="34" charset="0"/>
                          <a:cs typeface="Calibri" panose="020F0502020204030204" pitchFamily="34" charset="0"/>
                        </a:rPr>
                        <a:t>5 Rand</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370840">
                <a:tc>
                  <a:txBody>
                    <a:bodyPr/>
                    <a:lstStyle/>
                    <a:p>
                      <a:r>
                        <a:rPr lang="en-US" dirty="0" smtClean="0">
                          <a:latin typeface="Calibri" panose="020F0502020204030204" pitchFamily="34" charset="0"/>
                          <a:cs typeface="Calibri" panose="020F0502020204030204" pitchFamily="34" charset="0"/>
                        </a:rPr>
                        <a:t>EDSN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42.6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57.3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13.5</a:t>
                      </a:r>
                      <a:endParaRPr lang="en-US" b="0"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baseline="0" dirty="0" smtClean="0">
                          <a:latin typeface="Calibri" panose="020F0502020204030204" pitchFamily="34" charset="0"/>
                          <a:cs typeface="Calibri" panose="020F0502020204030204" pitchFamily="34" charset="0"/>
                        </a:rPr>
                        <a:t>5 Rand</a:t>
                      </a:r>
                      <a:endParaRPr lang="en-US" dirty="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RSGN</a:t>
                      </a:r>
                      <a:r>
                        <a:rPr lang="en-US" baseline="-25000" dirty="0" err="1" smtClean="0">
                          <a:latin typeface="Calibri" panose="020F0502020204030204" pitchFamily="34" charset="0"/>
                          <a:cs typeface="Calibri" panose="020F0502020204030204" pitchFamily="34" charset="0"/>
                        </a:rPr>
                        <a:t>unsup</a:t>
                      </a:r>
                      <a:endParaRPr lang="en-US" baseline="-25000" dirty="0" smtClean="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42.3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Rand</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r h="370840">
                <a:tc>
                  <a:txBody>
                    <a:bodyPr/>
                    <a:lstStyle/>
                    <a:p>
                      <a:r>
                        <a:rPr lang="en-US" dirty="0" err="1" smtClean="0">
                          <a:latin typeface="Calibri" panose="020F0502020204030204" pitchFamily="34" charset="0"/>
                          <a:cs typeface="Calibri" panose="020F0502020204030204" pitchFamily="34" charset="0"/>
                        </a:rPr>
                        <a:t>UnpairedVSN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47.5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55.6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12.5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Rand</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7"/>
                  </a:ext>
                </a:extLst>
              </a:tr>
              <a:tr h="370840">
                <a:tc>
                  <a:txBody>
                    <a:bodyPr/>
                    <a:lstStyle/>
                    <a:p>
                      <a:r>
                        <a:rPr lang="en-US" dirty="0" smtClean="0">
                          <a:latin typeface="Calibri" panose="020F0502020204030204" pitchFamily="34" charset="0"/>
                          <a:cs typeface="Calibri" panose="020F0502020204030204" pitchFamily="34" charset="0"/>
                        </a:rPr>
                        <a:t>PCDL</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42.7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 FCV</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8"/>
                  </a:ext>
                </a:extLst>
              </a:tr>
              <a:tr h="370840">
                <a:tc>
                  <a:txBody>
                    <a:bodyPr/>
                    <a:lstStyle/>
                    <a:p>
                      <a:r>
                        <a:rPr lang="en-US" dirty="0" smtClean="0">
                          <a:latin typeface="Calibri" panose="020F0502020204030204" pitchFamily="34" charset="0"/>
                          <a:cs typeface="Calibri" panose="020F0502020204030204" pitchFamily="34" charset="0"/>
                        </a:rPr>
                        <a:t>ACGAN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46.0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FCV</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9"/>
                  </a:ext>
                </a:extLst>
              </a:tr>
              <a:tr h="370840">
                <a:tc>
                  <a:txBody>
                    <a:bodyPr/>
                    <a:lstStyle/>
                    <a:p>
                      <a:r>
                        <a:rPr lang="en-US" dirty="0" smtClean="0">
                          <a:latin typeface="Calibri" panose="020F0502020204030204" pitchFamily="34" charset="0"/>
                          <a:cs typeface="Calibri" panose="020F0502020204030204" pitchFamily="34" charset="0"/>
                        </a:rPr>
                        <a:t>SUM-</a:t>
                      </a:r>
                      <a:r>
                        <a:rPr lang="en-US" dirty="0" err="1" smtClean="0">
                          <a:latin typeface="Calibri" panose="020F0502020204030204" pitchFamily="34" charset="0"/>
                          <a:cs typeface="Calibri" panose="020F0502020204030204" pitchFamily="34" charset="0"/>
                        </a:rPr>
                        <a:t>Ind</a:t>
                      </a:r>
                      <a:r>
                        <a:rPr lang="en-US" baseline="-25000" dirty="0" err="1" smtClean="0">
                          <a:latin typeface="Calibri" panose="020F0502020204030204" pitchFamily="34" charset="0"/>
                          <a:cs typeface="Calibri" panose="020F0502020204030204" pitchFamily="34" charset="0"/>
                        </a:rPr>
                        <a:t>LU</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46.0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Rand</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0"/>
                  </a:ext>
                </a:extLst>
              </a:tr>
              <a:tr h="370840">
                <a:tc>
                  <a:txBody>
                    <a:bodyPr/>
                    <a:lstStyle/>
                    <a:p>
                      <a:pPr marL="0" indent="0">
                        <a:buFont typeface="Arial" panose="020B0604020202020204" pitchFamily="34" charset="0"/>
                        <a:buNone/>
                      </a:pPr>
                      <a:r>
                        <a:rPr lang="en-US" dirty="0" smtClean="0">
                          <a:latin typeface="Calibri" panose="020F0502020204030204" pitchFamily="34" charset="0"/>
                          <a:cs typeface="Calibri" panose="020F0502020204030204" pitchFamily="34" charset="0"/>
                        </a:rPr>
                        <a:t>ERA</a:t>
                      </a:r>
                    </a:p>
                  </a:txBody>
                  <a:tcPr/>
                </a:tc>
                <a:tc>
                  <a:txBody>
                    <a:bodyPr/>
                    <a:lstStyle/>
                    <a:p>
                      <a:pPr algn="ctr"/>
                      <a:r>
                        <a:rPr lang="en-US" b="0" dirty="0" smtClean="0">
                          <a:latin typeface="Calibri" panose="020F0502020204030204" pitchFamily="34" charset="0"/>
                          <a:cs typeface="Calibri" panose="020F0502020204030204" pitchFamily="34" charset="0"/>
                        </a:rPr>
                        <a:t>48.8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Rand</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4525486"/>
              </p:ext>
            </p:extLst>
          </p:nvPr>
        </p:nvGraphicFramePr>
        <p:xfrm>
          <a:off x="6093461" y="1859250"/>
          <a:ext cx="6055360" cy="4079240"/>
        </p:xfrm>
        <a:graphic>
          <a:graphicData uri="http://schemas.openxmlformats.org/drawingml/2006/table">
            <a:tbl>
              <a:tblPr firstRow="1" bandRow="1">
                <a:tableStyleId>{5C22544A-7EE6-4342-B048-85BDC9FD1C3A}</a:tableStyleId>
              </a:tblPr>
              <a:tblGrid>
                <a:gridCol w="1685641">
                  <a:extLst>
                    <a:ext uri="{9D8B030D-6E8A-4147-A177-3AD203B41FA5}">
                      <a16:colId xmlns:a16="http://schemas.microsoft.com/office/drawing/2014/main" val="20000"/>
                    </a:ext>
                  </a:extLst>
                </a:gridCol>
                <a:gridCol w="676434">
                  <a:extLst>
                    <a:ext uri="{9D8B030D-6E8A-4147-A177-3AD203B41FA5}">
                      <a16:colId xmlns:a16="http://schemas.microsoft.com/office/drawing/2014/main" val="20001"/>
                    </a:ext>
                  </a:extLst>
                </a:gridCol>
                <a:gridCol w="695224">
                  <a:extLst>
                    <a:ext uri="{9D8B030D-6E8A-4147-A177-3AD203B41FA5}">
                      <a16:colId xmlns:a16="http://schemas.microsoft.com/office/drawing/2014/main" val="20002"/>
                    </a:ext>
                  </a:extLst>
                </a:gridCol>
                <a:gridCol w="648248">
                  <a:extLst>
                    <a:ext uri="{9D8B030D-6E8A-4147-A177-3AD203B41FA5}">
                      <a16:colId xmlns:a16="http://schemas.microsoft.com/office/drawing/2014/main" val="20003"/>
                    </a:ext>
                  </a:extLst>
                </a:gridCol>
                <a:gridCol w="707751">
                  <a:extLst>
                    <a:ext uri="{9D8B030D-6E8A-4147-A177-3AD203B41FA5}">
                      <a16:colId xmlns:a16="http://schemas.microsoft.com/office/drawing/2014/main" val="20004"/>
                    </a:ext>
                  </a:extLst>
                </a:gridCol>
                <a:gridCol w="707751">
                  <a:extLst>
                    <a:ext uri="{9D8B030D-6E8A-4147-A177-3AD203B41FA5}">
                      <a16:colId xmlns:a16="http://schemas.microsoft.com/office/drawing/2014/main" val="20005"/>
                    </a:ext>
                  </a:extLst>
                </a:gridCol>
                <a:gridCol w="934311">
                  <a:extLst>
                    <a:ext uri="{9D8B030D-6E8A-4147-A177-3AD203B41FA5}">
                      <a16:colId xmlns:a16="http://schemas.microsoft.com/office/drawing/2014/main" val="20006"/>
                    </a:ext>
                  </a:extLst>
                </a:gridCol>
              </a:tblGrid>
              <a:tr h="370840">
                <a:tc rowSpan="2">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Method</a:t>
                      </a:r>
                    </a:p>
                    <a:p>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grid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rowSpan="2">
                  <a:txBody>
                    <a:bodyPr/>
                    <a:lstStyle/>
                    <a:p>
                      <a:pPr algn="ctr"/>
                      <a:r>
                        <a:rPr lang="en-US" dirty="0" err="1" smtClean="0">
                          <a:latin typeface="Calibri" panose="020F0502020204030204" pitchFamily="34" charset="0"/>
                          <a:cs typeface="Calibri" panose="020F0502020204030204" pitchFamily="34" charset="0"/>
                        </a:rPr>
                        <a:t>Avg</a:t>
                      </a:r>
                      <a:r>
                        <a:rPr lang="en-US" baseline="0" dirty="0" smtClean="0">
                          <a:latin typeface="Calibri" panose="020F0502020204030204" pitchFamily="34" charset="0"/>
                          <a:cs typeface="Calibri" panose="020F0502020204030204" pitchFamily="34" charset="0"/>
                        </a:rPr>
                        <a:t> Rank</a:t>
                      </a:r>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Data splits</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370840">
                <a:tc vMerge="1">
                  <a:txBody>
                    <a:bodyPr/>
                    <a:lstStyle/>
                    <a:p>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370840">
                <a:tc>
                  <a:txBody>
                    <a:bodyPr/>
                    <a:lstStyle/>
                    <a:p>
                      <a:r>
                        <a:rPr lang="en-US" dirty="0" smtClean="0">
                          <a:latin typeface="Calibri" panose="020F0502020204030204" pitchFamily="34" charset="0"/>
                          <a:cs typeface="Calibri" panose="020F0502020204030204" pitchFamily="34" charset="0"/>
                        </a:rPr>
                        <a:t>SUM-GAN-</a:t>
                      </a:r>
                      <a:r>
                        <a:rPr lang="en-US" dirty="0" err="1" smtClean="0">
                          <a:latin typeface="Calibri" panose="020F0502020204030204" pitchFamily="34" charset="0"/>
                          <a:cs typeface="Calibri" panose="020F0502020204030204" pitchFamily="34" charset="0"/>
                        </a:rPr>
                        <a:t>sl</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47.8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Rand</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370840">
                <a:tc>
                  <a:txBody>
                    <a:bodyPr/>
                    <a:lstStyle/>
                    <a:p>
                      <a:r>
                        <a:rPr lang="en-US" dirty="0" smtClean="0">
                          <a:latin typeface="Calibri" panose="020F0502020204030204" pitchFamily="34" charset="0"/>
                          <a:cs typeface="Calibri" panose="020F0502020204030204" pitchFamily="34" charset="0"/>
                        </a:rPr>
                        <a:t>SUM-GAN-AAE</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48.9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a:t>
                      </a:r>
                      <a:r>
                        <a:rPr lang="en-US" baseline="0" dirty="0" smtClean="0">
                          <a:latin typeface="Calibri" panose="020F0502020204030204" pitchFamily="34" charset="0"/>
                          <a:cs typeface="Calibri" panose="020F0502020204030204" pitchFamily="34" charset="0"/>
                        </a:rPr>
                        <a:t> Rand</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r h="370840">
                <a:tc>
                  <a:txBody>
                    <a:bodyPr/>
                    <a:lstStyle/>
                    <a:p>
                      <a:r>
                        <a:rPr lang="en-US" dirty="0" err="1" smtClean="0">
                          <a:latin typeface="Calibri" panose="020F0502020204030204" pitchFamily="34" charset="0"/>
                          <a:cs typeface="Calibri" panose="020F0502020204030204" pitchFamily="34" charset="0"/>
                        </a:rPr>
                        <a:t>MCSF</a:t>
                      </a:r>
                      <a:r>
                        <a:rPr lang="en-US" baseline="-25000" dirty="0" err="1" smtClean="0">
                          <a:latin typeface="Calibri" panose="020F0502020204030204" pitchFamily="34" charset="0"/>
                          <a:cs typeface="Calibri" panose="020F0502020204030204" pitchFamily="34" charset="0"/>
                        </a:rPr>
                        <a:t>late</a:t>
                      </a:r>
                      <a:endParaRPr lang="en-US" baseline="-25000"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59.1</a:t>
                      </a:r>
                      <a:endParaRPr lang="en-US" b="0"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7</a:t>
                      </a:r>
                      <a:endParaRPr lang="en-US"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Rand</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r h="370840">
                <a:tc>
                  <a:txBody>
                    <a:bodyPr/>
                    <a:lstStyle/>
                    <a:p>
                      <a:r>
                        <a:rPr lang="en-US" b="0" dirty="0" smtClean="0">
                          <a:latin typeface="Calibri" panose="020F0502020204030204" pitchFamily="34" charset="0"/>
                          <a:cs typeface="Calibri" panose="020F0502020204030204" pitchFamily="34" charset="0"/>
                        </a:rPr>
                        <a:t>SUM-</a:t>
                      </a:r>
                      <a:r>
                        <a:rPr lang="en-US" b="0" dirty="0" err="1" smtClean="0">
                          <a:latin typeface="Calibri" panose="020F0502020204030204" pitchFamily="34" charset="0"/>
                          <a:cs typeface="Calibri" panose="020F0502020204030204" pitchFamily="34" charset="0"/>
                        </a:rPr>
                        <a:t>GDA</a:t>
                      </a:r>
                      <a:r>
                        <a:rPr lang="en-US" b="0" baseline="-25000" dirty="0" err="1" smtClean="0">
                          <a:latin typeface="Calibri" panose="020F0502020204030204" pitchFamily="34" charset="0"/>
                          <a:cs typeface="Calibri" panose="020F0502020204030204" pitchFamily="34" charset="0"/>
                        </a:rPr>
                        <a:t>unsup</a:t>
                      </a:r>
                      <a:endParaRPr lang="en-US" b="0" baseline="-2500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50.0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59.6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FCV</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7"/>
                  </a:ext>
                </a:extLst>
              </a:tr>
              <a:tr h="370840">
                <a:tc>
                  <a:txBody>
                    <a:bodyPr/>
                    <a:lstStyle/>
                    <a:p>
                      <a:r>
                        <a:rPr lang="en-US" dirty="0" err="1" smtClean="0">
                          <a:latin typeface="Calibri" panose="020F0502020204030204" pitchFamily="34" charset="0"/>
                          <a:cs typeface="Calibri" panose="020F0502020204030204" pitchFamily="34" charset="0"/>
                        </a:rPr>
                        <a:t>CSNet+GL-RPE</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50.2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59.1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baseline="0" dirty="0" smtClean="0">
                          <a:latin typeface="Calibri" panose="020F0502020204030204" pitchFamily="34" charset="0"/>
                          <a:cs typeface="Calibri" panose="020F0502020204030204" pitchFamily="34" charset="0"/>
                        </a:rPr>
                        <a:t>5 FCV</a:t>
                      </a:r>
                      <a:endParaRPr lang="en-US" dirty="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8"/>
                  </a:ext>
                </a:extLst>
              </a:tr>
              <a:tr h="370840">
                <a:tc>
                  <a:txBody>
                    <a:bodyPr/>
                    <a:lstStyle/>
                    <a:p>
                      <a:r>
                        <a:rPr lang="en-US" dirty="0" err="1" smtClean="0">
                          <a:latin typeface="Calibri" panose="020F0502020204030204" pitchFamily="34" charset="0"/>
                          <a:cs typeface="Calibri" panose="020F0502020204030204" pitchFamily="34" charset="0"/>
                        </a:rPr>
                        <a:t>CSNet</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51.3</a:t>
                      </a:r>
                      <a:endParaRPr lang="en-US" b="1"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FCV</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9"/>
                  </a:ext>
                </a:extLst>
              </a:tr>
              <a:tr h="370840">
                <a:tc>
                  <a:txBody>
                    <a:bodyPr/>
                    <a:lstStyle/>
                    <a:p>
                      <a:r>
                        <a:rPr lang="en-US" dirty="0" smtClean="0">
                          <a:latin typeface="Calibri" panose="020F0502020204030204" pitchFamily="34" charset="0"/>
                          <a:cs typeface="Calibri" panose="020F0502020204030204" pitchFamily="34" charset="0"/>
                        </a:rPr>
                        <a:t>DSR-RL-GRU</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50.3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60.2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Rand</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0"/>
                  </a:ext>
                </a:extLst>
              </a:tr>
              <a:tr h="370840">
                <a:tc>
                  <a:txBody>
                    <a:bodyPr/>
                    <a:lstStyle/>
                    <a:p>
                      <a:r>
                        <a:rPr lang="en-US" dirty="0" smtClean="0">
                          <a:latin typeface="Calibri" panose="020F0502020204030204" pitchFamily="34" charset="0"/>
                          <a:cs typeface="Calibri" panose="020F0502020204030204" pitchFamily="34" charset="0"/>
                        </a:rPr>
                        <a:t>AC-SUM-GAN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50.8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60.6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Rand</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1"/>
                  </a:ext>
                </a:extLst>
              </a:tr>
              <a:tr h="370840">
                <a:tc>
                  <a:txBody>
                    <a:bodyPr/>
                    <a:lstStyle/>
                    <a:p>
                      <a:r>
                        <a:rPr lang="en-US" dirty="0" smtClean="0">
                          <a:latin typeface="Calibri" panose="020F0502020204030204" pitchFamily="34" charset="0"/>
                          <a:cs typeface="Calibri" panose="020F0502020204030204" pitchFamily="34" charset="0"/>
                        </a:rPr>
                        <a:t>CA-SUM</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51.1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a:t>
                      </a:r>
                      <a:endParaRPr lang="en-US" b="0"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61.4</a:t>
                      </a:r>
                      <a:endParaRPr lang="en-US" b="1"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a:t>
                      </a:r>
                      <a:endParaRPr lang="en-US" b="0"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1.5</a:t>
                      </a:r>
                      <a:endParaRPr lang="en-US" b="1"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Rand</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2"/>
                  </a:ext>
                </a:extLst>
              </a:tr>
            </a:tbl>
          </a:graphicData>
        </a:graphic>
      </p:graphicFrame>
      <p:sp>
        <p:nvSpPr>
          <p:cNvPr id="8" name="Rounded Rectangle 7"/>
          <p:cNvSpPr/>
          <p:nvPr/>
        </p:nvSpPr>
        <p:spPr>
          <a:xfrm>
            <a:off x="6110127" y="5563557"/>
            <a:ext cx="6038694" cy="362233"/>
          </a:xfrm>
          <a:prstGeom prst="roundRect">
            <a:avLst>
              <a:gd name="adj" fmla="val 0"/>
            </a:avLst>
          </a:prstGeom>
          <a:noFill/>
          <a:ln w="28575">
            <a:solidFill>
              <a:srgbClr val="8F45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15</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548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a:t>Experiments: Performance </a:t>
            </a:r>
            <a:r>
              <a:rPr lang="de-DE" dirty="0" err="1"/>
              <a:t>comparisons</a:t>
            </a:r>
            <a:endParaRPr lang="de-DE" dirty="0"/>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smtClean="0"/>
              <a:t>Against </a:t>
            </a:r>
            <a:r>
              <a:rPr lang="en-US" b="1" dirty="0" err="1" smtClean="0"/>
              <a:t>SoA</a:t>
            </a:r>
            <a:r>
              <a:rPr lang="en-US" b="1" dirty="0" smtClean="0"/>
              <a:t> unsupervised methods based on F-Score</a:t>
            </a:r>
          </a:p>
        </p:txBody>
      </p:sp>
      <p:graphicFrame>
        <p:nvGraphicFramePr>
          <p:cNvPr id="3" name="Table 2"/>
          <p:cNvGraphicFramePr>
            <a:graphicFrameLocks noGrp="1"/>
          </p:cNvGraphicFramePr>
          <p:nvPr>
            <p:extLst>
              <p:ext uri="{D42A27DB-BD31-4B8C-83A1-F6EECF244321}">
                <p14:modId xmlns:p14="http://schemas.microsoft.com/office/powerpoint/2010/main" val="593107607"/>
              </p:ext>
            </p:extLst>
          </p:nvPr>
        </p:nvGraphicFramePr>
        <p:xfrm>
          <a:off x="36830" y="1859250"/>
          <a:ext cx="5974080" cy="4450080"/>
        </p:xfrm>
        <a:graphic>
          <a:graphicData uri="http://schemas.openxmlformats.org/drawingml/2006/table">
            <a:tbl>
              <a:tblPr firstRow="1" bandRow="1">
                <a:tableStyleId>{5C22544A-7EE6-4342-B048-85BDC9FD1C3A}</a:tableStyleId>
              </a:tblPr>
              <a:tblGrid>
                <a:gridCol w="1663015">
                  <a:extLst>
                    <a:ext uri="{9D8B030D-6E8A-4147-A177-3AD203B41FA5}">
                      <a16:colId xmlns:a16="http://schemas.microsoft.com/office/drawing/2014/main" val="20000"/>
                    </a:ext>
                  </a:extLst>
                </a:gridCol>
                <a:gridCol w="667354">
                  <a:extLst>
                    <a:ext uri="{9D8B030D-6E8A-4147-A177-3AD203B41FA5}">
                      <a16:colId xmlns:a16="http://schemas.microsoft.com/office/drawing/2014/main" val="20001"/>
                    </a:ext>
                  </a:extLst>
                </a:gridCol>
                <a:gridCol w="685892">
                  <a:extLst>
                    <a:ext uri="{9D8B030D-6E8A-4147-A177-3AD203B41FA5}">
                      <a16:colId xmlns:a16="http://schemas.microsoft.com/office/drawing/2014/main" val="20002"/>
                    </a:ext>
                  </a:extLst>
                </a:gridCol>
                <a:gridCol w="639547">
                  <a:extLst>
                    <a:ext uri="{9D8B030D-6E8A-4147-A177-3AD203B41FA5}">
                      <a16:colId xmlns:a16="http://schemas.microsoft.com/office/drawing/2014/main" val="20003"/>
                    </a:ext>
                  </a:extLst>
                </a:gridCol>
                <a:gridCol w="698251">
                  <a:extLst>
                    <a:ext uri="{9D8B030D-6E8A-4147-A177-3AD203B41FA5}">
                      <a16:colId xmlns:a16="http://schemas.microsoft.com/office/drawing/2014/main" val="20004"/>
                    </a:ext>
                  </a:extLst>
                </a:gridCol>
                <a:gridCol w="698251">
                  <a:extLst>
                    <a:ext uri="{9D8B030D-6E8A-4147-A177-3AD203B41FA5}">
                      <a16:colId xmlns:a16="http://schemas.microsoft.com/office/drawing/2014/main" val="20005"/>
                    </a:ext>
                  </a:extLst>
                </a:gridCol>
                <a:gridCol w="921770">
                  <a:extLst>
                    <a:ext uri="{9D8B030D-6E8A-4147-A177-3AD203B41FA5}">
                      <a16:colId xmlns:a16="http://schemas.microsoft.com/office/drawing/2014/main" val="20006"/>
                    </a:ext>
                  </a:extLst>
                </a:gridCol>
              </a:tblGrid>
              <a:tr h="370840">
                <a:tc rowSpan="2">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Method</a:t>
                      </a:r>
                    </a:p>
                    <a:p>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grid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rowSpan="2">
                  <a:txBody>
                    <a:bodyPr/>
                    <a:lstStyle/>
                    <a:p>
                      <a:pPr algn="ctr"/>
                      <a:r>
                        <a:rPr lang="en-US" dirty="0" err="1" smtClean="0">
                          <a:latin typeface="Calibri" panose="020F0502020204030204" pitchFamily="34" charset="0"/>
                          <a:cs typeface="Calibri" panose="020F0502020204030204" pitchFamily="34" charset="0"/>
                        </a:rPr>
                        <a:t>Avg</a:t>
                      </a:r>
                      <a:r>
                        <a:rPr lang="en-US" baseline="0" dirty="0" smtClean="0">
                          <a:latin typeface="Calibri" panose="020F0502020204030204" pitchFamily="34" charset="0"/>
                          <a:cs typeface="Calibri" panose="020F0502020204030204" pitchFamily="34" charset="0"/>
                        </a:rPr>
                        <a:t> Rank</a:t>
                      </a:r>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Data splits</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370840">
                <a:tc vMerge="1">
                  <a:txBody>
                    <a:bodyPr/>
                    <a:lstStyle/>
                    <a:p>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370840">
                <a:tc>
                  <a:txBody>
                    <a:bodyPr/>
                    <a:lstStyle/>
                    <a:p>
                      <a:r>
                        <a:rPr lang="en-US" dirty="0" smtClean="0">
                          <a:latin typeface="Calibri" panose="020F0502020204030204" pitchFamily="34" charset="0"/>
                          <a:cs typeface="Calibri" panose="020F0502020204030204" pitchFamily="34" charset="0"/>
                        </a:rPr>
                        <a:t>Random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40.2</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16.5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370840">
                <a:tc>
                  <a:txBody>
                    <a:bodyPr/>
                    <a:lstStyle/>
                    <a:p>
                      <a:r>
                        <a:rPr lang="en-US" dirty="0" smtClean="0">
                          <a:latin typeface="Calibri" panose="020F0502020204030204" pitchFamily="34" charset="0"/>
                          <a:cs typeface="Calibri" panose="020F0502020204030204" pitchFamily="34" charset="0"/>
                        </a:rPr>
                        <a:t>SUM-</a:t>
                      </a:r>
                      <a:r>
                        <a:rPr lang="en-US" dirty="0" err="1" smtClean="0">
                          <a:latin typeface="Calibri" panose="020F0502020204030204" pitchFamily="34" charset="0"/>
                          <a:cs typeface="Calibri" panose="020F0502020204030204" pitchFamily="34" charset="0"/>
                        </a:rPr>
                        <a:t>FCN</a:t>
                      </a:r>
                      <a:r>
                        <a:rPr lang="en-US" baseline="-25000" dirty="0" err="1" smtClean="0">
                          <a:latin typeface="Calibri" panose="020F0502020204030204" pitchFamily="34" charset="0"/>
                          <a:cs typeface="Calibri" panose="020F0502020204030204" pitchFamily="34" charset="0"/>
                        </a:rPr>
                        <a:t>unsup</a:t>
                      </a:r>
                      <a:endParaRPr lang="en-US" baseline="-25000"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41.5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16</a:t>
                      </a:r>
                      <a:endParaRPr lang="en-US"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M Rand</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370840">
                <a:tc>
                  <a:txBody>
                    <a:bodyPr/>
                    <a:lstStyle/>
                    <a:p>
                      <a:r>
                        <a:rPr lang="en-US" b="0" dirty="0" smtClean="0">
                          <a:latin typeface="Calibri" panose="020F0502020204030204" pitchFamily="34" charset="0"/>
                          <a:cs typeface="Calibri" panose="020F0502020204030204" pitchFamily="34" charset="0"/>
                        </a:rPr>
                        <a:t>DR-DSN</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41.4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57.6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14.5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baseline="0" dirty="0" smtClean="0">
                          <a:latin typeface="Calibri" panose="020F0502020204030204" pitchFamily="34" charset="0"/>
                          <a:cs typeface="Calibri" panose="020F0502020204030204" pitchFamily="34" charset="0"/>
                        </a:rPr>
                        <a:t>5 Rand</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370840">
                <a:tc>
                  <a:txBody>
                    <a:bodyPr/>
                    <a:lstStyle/>
                    <a:p>
                      <a:r>
                        <a:rPr lang="en-US" dirty="0" smtClean="0">
                          <a:latin typeface="Calibri" panose="020F0502020204030204" pitchFamily="34" charset="0"/>
                          <a:cs typeface="Calibri" panose="020F0502020204030204" pitchFamily="34" charset="0"/>
                        </a:rPr>
                        <a:t>EDSN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42.6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57.3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13.5</a:t>
                      </a:r>
                      <a:endParaRPr lang="en-US" b="0"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baseline="0" dirty="0" smtClean="0">
                          <a:latin typeface="Calibri" panose="020F0502020204030204" pitchFamily="34" charset="0"/>
                          <a:cs typeface="Calibri" panose="020F0502020204030204" pitchFamily="34" charset="0"/>
                        </a:rPr>
                        <a:t>5 Rand</a:t>
                      </a:r>
                      <a:endParaRPr lang="en-US" dirty="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RSGN</a:t>
                      </a:r>
                      <a:r>
                        <a:rPr lang="en-US" baseline="-25000" dirty="0" err="1" smtClean="0">
                          <a:latin typeface="Calibri" panose="020F0502020204030204" pitchFamily="34" charset="0"/>
                          <a:cs typeface="Calibri" panose="020F0502020204030204" pitchFamily="34" charset="0"/>
                        </a:rPr>
                        <a:t>unsup</a:t>
                      </a:r>
                      <a:endParaRPr lang="en-US" baseline="-25000" dirty="0" smtClean="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42.3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Rand</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r h="370840">
                <a:tc>
                  <a:txBody>
                    <a:bodyPr/>
                    <a:lstStyle/>
                    <a:p>
                      <a:r>
                        <a:rPr lang="en-US" dirty="0" err="1" smtClean="0">
                          <a:latin typeface="Calibri" panose="020F0502020204030204" pitchFamily="34" charset="0"/>
                          <a:cs typeface="Calibri" panose="020F0502020204030204" pitchFamily="34" charset="0"/>
                        </a:rPr>
                        <a:t>UnpairedVSN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47.5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55.6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12.5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Rand</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7"/>
                  </a:ext>
                </a:extLst>
              </a:tr>
              <a:tr h="370840">
                <a:tc>
                  <a:txBody>
                    <a:bodyPr/>
                    <a:lstStyle/>
                    <a:p>
                      <a:r>
                        <a:rPr lang="en-US" dirty="0" smtClean="0">
                          <a:latin typeface="Calibri" panose="020F0502020204030204" pitchFamily="34" charset="0"/>
                          <a:cs typeface="Calibri" panose="020F0502020204030204" pitchFamily="34" charset="0"/>
                        </a:rPr>
                        <a:t>PCDL</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42.7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 FCV</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8"/>
                  </a:ext>
                </a:extLst>
              </a:tr>
              <a:tr h="370840">
                <a:tc>
                  <a:txBody>
                    <a:bodyPr/>
                    <a:lstStyle/>
                    <a:p>
                      <a:r>
                        <a:rPr lang="en-US" dirty="0" smtClean="0">
                          <a:latin typeface="Calibri" panose="020F0502020204030204" pitchFamily="34" charset="0"/>
                          <a:cs typeface="Calibri" panose="020F0502020204030204" pitchFamily="34" charset="0"/>
                        </a:rPr>
                        <a:t>ACGAN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46.0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FCV</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9"/>
                  </a:ext>
                </a:extLst>
              </a:tr>
              <a:tr h="370840">
                <a:tc>
                  <a:txBody>
                    <a:bodyPr/>
                    <a:lstStyle/>
                    <a:p>
                      <a:r>
                        <a:rPr lang="en-US" dirty="0" smtClean="0">
                          <a:latin typeface="Calibri" panose="020F0502020204030204" pitchFamily="34" charset="0"/>
                          <a:cs typeface="Calibri" panose="020F0502020204030204" pitchFamily="34" charset="0"/>
                        </a:rPr>
                        <a:t>SUM-</a:t>
                      </a:r>
                      <a:r>
                        <a:rPr lang="en-US" dirty="0" err="1" smtClean="0">
                          <a:latin typeface="Calibri" panose="020F0502020204030204" pitchFamily="34" charset="0"/>
                          <a:cs typeface="Calibri" panose="020F0502020204030204" pitchFamily="34" charset="0"/>
                        </a:rPr>
                        <a:t>Ind</a:t>
                      </a:r>
                      <a:r>
                        <a:rPr lang="en-US" baseline="-25000" dirty="0" err="1" smtClean="0">
                          <a:latin typeface="Calibri" panose="020F0502020204030204" pitchFamily="34" charset="0"/>
                          <a:cs typeface="Calibri" panose="020F0502020204030204" pitchFamily="34" charset="0"/>
                        </a:rPr>
                        <a:t>LU</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46.0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7</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Rand</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0"/>
                  </a:ext>
                </a:extLst>
              </a:tr>
              <a:tr h="370840">
                <a:tc>
                  <a:txBody>
                    <a:bodyPr/>
                    <a:lstStyle/>
                    <a:p>
                      <a:pPr marL="0" indent="0">
                        <a:buFont typeface="Arial" panose="020B0604020202020204" pitchFamily="34" charset="0"/>
                        <a:buNone/>
                      </a:pPr>
                      <a:r>
                        <a:rPr lang="en-US" dirty="0" smtClean="0">
                          <a:latin typeface="Calibri" panose="020F0502020204030204" pitchFamily="34" charset="0"/>
                          <a:cs typeface="Calibri" panose="020F0502020204030204" pitchFamily="34" charset="0"/>
                        </a:rPr>
                        <a:t>ERA</a:t>
                      </a:r>
                    </a:p>
                  </a:txBody>
                  <a:tcPr/>
                </a:tc>
                <a:tc>
                  <a:txBody>
                    <a:bodyPr/>
                    <a:lstStyle/>
                    <a:p>
                      <a:pPr algn="ctr"/>
                      <a:r>
                        <a:rPr lang="en-US" b="0" dirty="0" smtClean="0">
                          <a:latin typeface="Calibri" panose="020F0502020204030204" pitchFamily="34" charset="0"/>
                          <a:cs typeface="Calibri" panose="020F0502020204030204" pitchFamily="34" charset="0"/>
                        </a:rPr>
                        <a:t>48.8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Rand</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04271537"/>
              </p:ext>
            </p:extLst>
          </p:nvPr>
        </p:nvGraphicFramePr>
        <p:xfrm>
          <a:off x="6093461" y="1859250"/>
          <a:ext cx="6055360" cy="4079240"/>
        </p:xfrm>
        <a:graphic>
          <a:graphicData uri="http://schemas.openxmlformats.org/drawingml/2006/table">
            <a:tbl>
              <a:tblPr firstRow="1" bandRow="1">
                <a:tableStyleId>{5C22544A-7EE6-4342-B048-85BDC9FD1C3A}</a:tableStyleId>
              </a:tblPr>
              <a:tblGrid>
                <a:gridCol w="1685641">
                  <a:extLst>
                    <a:ext uri="{9D8B030D-6E8A-4147-A177-3AD203B41FA5}">
                      <a16:colId xmlns:a16="http://schemas.microsoft.com/office/drawing/2014/main" val="20000"/>
                    </a:ext>
                  </a:extLst>
                </a:gridCol>
                <a:gridCol w="676434">
                  <a:extLst>
                    <a:ext uri="{9D8B030D-6E8A-4147-A177-3AD203B41FA5}">
                      <a16:colId xmlns:a16="http://schemas.microsoft.com/office/drawing/2014/main" val="20001"/>
                    </a:ext>
                  </a:extLst>
                </a:gridCol>
                <a:gridCol w="695224">
                  <a:extLst>
                    <a:ext uri="{9D8B030D-6E8A-4147-A177-3AD203B41FA5}">
                      <a16:colId xmlns:a16="http://schemas.microsoft.com/office/drawing/2014/main" val="20002"/>
                    </a:ext>
                  </a:extLst>
                </a:gridCol>
                <a:gridCol w="648248">
                  <a:extLst>
                    <a:ext uri="{9D8B030D-6E8A-4147-A177-3AD203B41FA5}">
                      <a16:colId xmlns:a16="http://schemas.microsoft.com/office/drawing/2014/main" val="20003"/>
                    </a:ext>
                  </a:extLst>
                </a:gridCol>
                <a:gridCol w="707751">
                  <a:extLst>
                    <a:ext uri="{9D8B030D-6E8A-4147-A177-3AD203B41FA5}">
                      <a16:colId xmlns:a16="http://schemas.microsoft.com/office/drawing/2014/main" val="20004"/>
                    </a:ext>
                  </a:extLst>
                </a:gridCol>
                <a:gridCol w="707751">
                  <a:extLst>
                    <a:ext uri="{9D8B030D-6E8A-4147-A177-3AD203B41FA5}">
                      <a16:colId xmlns:a16="http://schemas.microsoft.com/office/drawing/2014/main" val="20005"/>
                    </a:ext>
                  </a:extLst>
                </a:gridCol>
                <a:gridCol w="934311">
                  <a:extLst>
                    <a:ext uri="{9D8B030D-6E8A-4147-A177-3AD203B41FA5}">
                      <a16:colId xmlns:a16="http://schemas.microsoft.com/office/drawing/2014/main" val="20006"/>
                    </a:ext>
                  </a:extLst>
                </a:gridCol>
              </a:tblGrid>
              <a:tr h="370840">
                <a:tc rowSpan="2">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Method</a:t>
                      </a:r>
                    </a:p>
                    <a:p>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grid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p>
                  </a:txBody>
                  <a:tcPr/>
                </a:tc>
                <a:tc rowSpan="2">
                  <a:txBody>
                    <a:bodyPr/>
                    <a:lstStyle/>
                    <a:p>
                      <a:pPr algn="ctr"/>
                      <a:r>
                        <a:rPr lang="en-US" dirty="0" err="1" smtClean="0">
                          <a:latin typeface="Calibri" panose="020F0502020204030204" pitchFamily="34" charset="0"/>
                          <a:cs typeface="Calibri" panose="020F0502020204030204" pitchFamily="34" charset="0"/>
                        </a:rPr>
                        <a:t>Avg</a:t>
                      </a:r>
                      <a:r>
                        <a:rPr lang="en-US" baseline="0" dirty="0" smtClean="0">
                          <a:latin typeface="Calibri" panose="020F0502020204030204" pitchFamily="34" charset="0"/>
                          <a:cs typeface="Calibri" panose="020F0502020204030204" pitchFamily="34" charset="0"/>
                        </a:rPr>
                        <a:t> Rank</a:t>
                      </a:r>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Data splits</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370840">
                <a:tc vMerge="1">
                  <a:txBody>
                    <a:bodyPr/>
                    <a:lstStyle/>
                    <a:p>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F1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Rank</a:t>
                      </a: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tc vMerge="1">
                  <a:txBody>
                    <a:bodyPr/>
                    <a:lstStyle/>
                    <a:p>
                      <a:pPr algn="ct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370840">
                <a:tc>
                  <a:txBody>
                    <a:bodyPr/>
                    <a:lstStyle/>
                    <a:p>
                      <a:r>
                        <a:rPr lang="en-US" dirty="0" smtClean="0">
                          <a:latin typeface="Calibri" panose="020F0502020204030204" pitchFamily="34" charset="0"/>
                          <a:cs typeface="Calibri" panose="020F0502020204030204" pitchFamily="34" charset="0"/>
                        </a:rPr>
                        <a:t>SUM-GAN-</a:t>
                      </a:r>
                      <a:r>
                        <a:rPr lang="en-US" dirty="0" err="1" smtClean="0">
                          <a:latin typeface="Calibri" panose="020F0502020204030204" pitchFamily="34" charset="0"/>
                          <a:cs typeface="Calibri" panose="020F0502020204030204" pitchFamily="34" charset="0"/>
                        </a:rPr>
                        <a:t>sl</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47.8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9.5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Rand</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370840">
                <a:tc>
                  <a:txBody>
                    <a:bodyPr/>
                    <a:lstStyle/>
                    <a:p>
                      <a:r>
                        <a:rPr lang="en-US" dirty="0" smtClean="0">
                          <a:latin typeface="Calibri" panose="020F0502020204030204" pitchFamily="34" charset="0"/>
                          <a:cs typeface="Calibri" panose="020F0502020204030204" pitchFamily="34" charset="0"/>
                        </a:rPr>
                        <a:t>SUM-GAN-AAE</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48.9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a:t>
                      </a:r>
                      <a:r>
                        <a:rPr lang="en-US" baseline="0" dirty="0" smtClean="0">
                          <a:latin typeface="Calibri" panose="020F0502020204030204" pitchFamily="34" charset="0"/>
                          <a:cs typeface="Calibri" panose="020F0502020204030204" pitchFamily="34" charset="0"/>
                        </a:rPr>
                        <a:t> Rand</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r h="370840">
                <a:tc>
                  <a:txBody>
                    <a:bodyPr/>
                    <a:lstStyle/>
                    <a:p>
                      <a:r>
                        <a:rPr lang="en-US" dirty="0" err="1" smtClean="0">
                          <a:latin typeface="Calibri" panose="020F0502020204030204" pitchFamily="34" charset="0"/>
                          <a:cs typeface="Calibri" panose="020F0502020204030204" pitchFamily="34" charset="0"/>
                        </a:rPr>
                        <a:t>MCSF</a:t>
                      </a:r>
                      <a:r>
                        <a:rPr lang="en-US" baseline="-25000" dirty="0" err="1" smtClean="0">
                          <a:latin typeface="Calibri" panose="020F0502020204030204" pitchFamily="34" charset="0"/>
                          <a:cs typeface="Calibri" panose="020F0502020204030204" pitchFamily="34" charset="0"/>
                        </a:rPr>
                        <a:t>late</a:t>
                      </a:r>
                      <a:endParaRPr lang="en-US" baseline="-25000"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59.1</a:t>
                      </a:r>
                      <a:endParaRPr lang="en-US" b="0"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7</a:t>
                      </a:r>
                      <a:endParaRPr lang="en-US"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Rand</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r h="370840">
                <a:tc>
                  <a:txBody>
                    <a:bodyPr/>
                    <a:lstStyle/>
                    <a:p>
                      <a:r>
                        <a:rPr lang="en-US" b="0" dirty="0" smtClean="0">
                          <a:latin typeface="Calibri" panose="020F0502020204030204" pitchFamily="34" charset="0"/>
                          <a:cs typeface="Calibri" panose="020F0502020204030204" pitchFamily="34" charset="0"/>
                        </a:rPr>
                        <a:t>SUM-</a:t>
                      </a:r>
                      <a:r>
                        <a:rPr lang="en-US" b="0" dirty="0" err="1" smtClean="0">
                          <a:latin typeface="Calibri" panose="020F0502020204030204" pitchFamily="34" charset="0"/>
                          <a:cs typeface="Calibri" panose="020F0502020204030204" pitchFamily="34" charset="0"/>
                        </a:rPr>
                        <a:t>GDA</a:t>
                      </a:r>
                      <a:r>
                        <a:rPr lang="en-US" b="0" baseline="-25000" dirty="0" err="1" smtClean="0">
                          <a:latin typeface="Calibri" panose="020F0502020204030204" pitchFamily="34" charset="0"/>
                          <a:cs typeface="Calibri" panose="020F0502020204030204" pitchFamily="34" charset="0"/>
                        </a:rPr>
                        <a:t>unsup</a:t>
                      </a:r>
                      <a:endParaRPr lang="en-US" b="0" baseline="-2500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50.0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59.6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FCV</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7"/>
                  </a:ext>
                </a:extLst>
              </a:tr>
              <a:tr h="370840">
                <a:tc>
                  <a:txBody>
                    <a:bodyPr/>
                    <a:lstStyle/>
                    <a:p>
                      <a:r>
                        <a:rPr lang="en-US" dirty="0" err="1" smtClean="0">
                          <a:latin typeface="Calibri" panose="020F0502020204030204" pitchFamily="34" charset="0"/>
                          <a:cs typeface="Calibri" panose="020F0502020204030204" pitchFamily="34" charset="0"/>
                        </a:rPr>
                        <a:t>CSNet+GL-RPE</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50.2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59.1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endParaRPr lang="en-US" b="0" dirty="0">
                        <a:latin typeface="Calibri" panose="020F0502020204030204" pitchFamily="34" charset="0"/>
                        <a:cs typeface="Calibri" panose="020F0502020204030204" pitchFamily="34" charset="0"/>
                      </a:endParaRPr>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en-US" baseline="0" dirty="0" smtClean="0">
                          <a:latin typeface="Calibri" panose="020F0502020204030204" pitchFamily="34" charset="0"/>
                          <a:cs typeface="Calibri" panose="020F0502020204030204" pitchFamily="34" charset="0"/>
                        </a:rPr>
                        <a:t>5 FCV</a:t>
                      </a:r>
                      <a:endParaRPr lang="en-US" dirty="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8"/>
                  </a:ext>
                </a:extLst>
              </a:tr>
              <a:tr h="370840">
                <a:tc>
                  <a:txBody>
                    <a:bodyPr/>
                    <a:lstStyle/>
                    <a:p>
                      <a:r>
                        <a:rPr lang="en-US" dirty="0" err="1" smtClean="0">
                          <a:latin typeface="Calibri" panose="020F0502020204030204" pitchFamily="34" charset="0"/>
                          <a:cs typeface="Calibri" panose="020F0502020204030204" pitchFamily="34" charset="0"/>
                        </a:rPr>
                        <a:t>CSNet</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51.3</a:t>
                      </a:r>
                      <a:endParaRPr lang="en-US" b="1"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58.8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FCV</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9"/>
                  </a:ext>
                </a:extLst>
              </a:tr>
              <a:tr h="370840">
                <a:tc>
                  <a:txBody>
                    <a:bodyPr/>
                    <a:lstStyle/>
                    <a:p>
                      <a:r>
                        <a:rPr lang="en-US" dirty="0" smtClean="0">
                          <a:latin typeface="Calibri" panose="020F0502020204030204" pitchFamily="34" charset="0"/>
                          <a:cs typeface="Calibri" panose="020F0502020204030204" pitchFamily="34" charset="0"/>
                        </a:rPr>
                        <a:t>DSR-RL-GRU</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50.3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60.2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3.5</a:t>
                      </a:r>
                      <a:endParaRPr lang="en-US" b="0" dirty="0">
                        <a:latin typeface="Calibri" panose="020F0502020204030204" pitchFamily="34" charset="0"/>
                        <a:cs typeface="Calibri" panose="020F0502020204030204" pitchFamily="34" charset="0"/>
                      </a:endParaRPr>
                    </a:p>
                  </a:txBody>
                  <a:tcPr/>
                </a:tc>
                <a:tc>
                  <a:txBody>
                    <a:bodyPr/>
                    <a:lstStyle/>
                    <a:p>
                      <a:pPr algn="ctr"/>
                      <a:r>
                        <a:rPr lang="en-US" baseline="0" dirty="0" smtClean="0">
                          <a:latin typeface="Calibri" panose="020F0502020204030204" pitchFamily="34" charset="0"/>
                          <a:cs typeface="Calibri" panose="020F0502020204030204" pitchFamily="34" charset="0"/>
                        </a:rPr>
                        <a:t>5 Rand</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0"/>
                  </a:ext>
                </a:extLst>
              </a:tr>
              <a:tr h="370840">
                <a:tc>
                  <a:txBody>
                    <a:bodyPr/>
                    <a:lstStyle/>
                    <a:p>
                      <a:r>
                        <a:rPr lang="en-US" dirty="0" smtClean="0">
                          <a:latin typeface="Calibri" panose="020F0502020204030204" pitchFamily="34" charset="0"/>
                          <a:cs typeface="Calibri" panose="020F0502020204030204" pitchFamily="34" charset="0"/>
                        </a:rPr>
                        <a:t>AC-SUM-GAN</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50.8</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60.6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2.5</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Rand</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1"/>
                  </a:ext>
                </a:extLst>
              </a:tr>
              <a:tr h="370840">
                <a:tc>
                  <a:txBody>
                    <a:bodyPr/>
                    <a:lstStyle/>
                    <a:p>
                      <a:r>
                        <a:rPr lang="en-US" dirty="0" smtClean="0">
                          <a:latin typeface="Calibri" panose="020F0502020204030204" pitchFamily="34" charset="0"/>
                          <a:cs typeface="Calibri" panose="020F0502020204030204" pitchFamily="34" charset="0"/>
                        </a:rPr>
                        <a:t>CA-SUM</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51.1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2</a:t>
                      </a:r>
                      <a:endParaRPr lang="en-US" b="0"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61.4</a:t>
                      </a:r>
                      <a:endParaRPr lang="en-US" b="1"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a:t>
                      </a:r>
                      <a:endParaRPr lang="en-US" b="0"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1.5</a:t>
                      </a:r>
                      <a:endParaRPr lang="en-US" b="1"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5</a:t>
                      </a:r>
                      <a:r>
                        <a:rPr lang="en-US" b="0" baseline="0" dirty="0" smtClean="0">
                          <a:latin typeface="Calibri" panose="020F0502020204030204" pitchFamily="34" charset="0"/>
                          <a:cs typeface="Calibri" panose="020F0502020204030204" pitchFamily="34" charset="0"/>
                        </a:rPr>
                        <a:t> Rand</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2"/>
                  </a:ext>
                </a:extLst>
              </a:tr>
            </a:tbl>
          </a:graphicData>
        </a:graphic>
      </p:graphicFrame>
      <p:sp>
        <p:nvSpPr>
          <p:cNvPr id="8" name="Rounded Rectangle 7"/>
          <p:cNvSpPr/>
          <p:nvPr/>
        </p:nvSpPr>
        <p:spPr>
          <a:xfrm>
            <a:off x="6093461" y="4852438"/>
            <a:ext cx="6036310" cy="335593"/>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093461" y="4486000"/>
            <a:ext cx="6036310" cy="345118"/>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093461" y="4071388"/>
            <a:ext cx="6036310" cy="378730"/>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093461" y="3724000"/>
            <a:ext cx="6017260" cy="335593"/>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110127" y="5563557"/>
            <a:ext cx="6038694" cy="362233"/>
          </a:xfrm>
          <a:prstGeom prst="roundRect">
            <a:avLst>
              <a:gd name="adj" fmla="val 0"/>
            </a:avLst>
          </a:prstGeom>
          <a:noFill/>
          <a:ln w="28575">
            <a:solidFill>
              <a:srgbClr val="8F45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15</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5520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a:t>Experiments: Performance </a:t>
            </a:r>
            <a:r>
              <a:rPr lang="de-DE" dirty="0" err="1"/>
              <a:t>comparisons</a:t>
            </a:r>
            <a:endParaRPr lang="de-DE" dirty="0"/>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smtClean="0"/>
              <a:t>Against </a:t>
            </a:r>
            <a:r>
              <a:rPr lang="en-US" b="1" dirty="0" err="1" smtClean="0"/>
              <a:t>SoA</a:t>
            </a:r>
            <a:r>
              <a:rPr lang="en-US" b="1" dirty="0" smtClean="0"/>
              <a:t> unsupervised methods using rank correlation coefficients</a:t>
            </a:r>
          </a:p>
        </p:txBody>
      </p:sp>
      <p:graphicFrame>
        <p:nvGraphicFramePr>
          <p:cNvPr id="9" name="Table 8"/>
          <p:cNvGraphicFramePr>
            <a:graphicFrameLocks noGrp="1"/>
          </p:cNvGraphicFramePr>
          <p:nvPr>
            <p:extLst>
              <p:ext uri="{D42A27DB-BD31-4B8C-83A1-F6EECF244321}">
                <p14:modId xmlns:p14="http://schemas.microsoft.com/office/powerpoint/2010/main" val="2951163557"/>
              </p:ext>
            </p:extLst>
          </p:nvPr>
        </p:nvGraphicFramePr>
        <p:xfrm>
          <a:off x="3390900" y="2055194"/>
          <a:ext cx="5105400" cy="3337560"/>
        </p:xfrm>
        <a:graphic>
          <a:graphicData uri="http://schemas.openxmlformats.org/drawingml/2006/table">
            <a:tbl>
              <a:tblPr firstRow="1" bandRow="1">
                <a:tableStyleId>{5C22544A-7EE6-4342-B048-85BDC9FD1C3A}</a:tableStyleId>
              </a:tblPr>
              <a:tblGrid>
                <a:gridCol w="2038350">
                  <a:extLst>
                    <a:ext uri="{9D8B030D-6E8A-4147-A177-3AD203B41FA5}">
                      <a16:colId xmlns:a16="http://schemas.microsoft.com/office/drawing/2014/main" val="20000"/>
                    </a:ext>
                  </a:extLst>
                </a:gridCol>
                <a:gridCol w="161925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Method</a:t>
                      </a:r>
                    </a:p>
                  </a:txBody>
                  <a:tcPr/>
                </a:tc>
                <a:tc>
                  <a:txBody>
                    <a:bodyPr/>
                    <a:lstStyle/>
                    <a:p>
                      <a:pPr algn="ctr"/>
                      <a:r>
                        <a:rPr lang="en-US" b="0" dirty="0" smtClean="0">
                          <a:latin typeface="Calibri" panose="020F0502020204030204" pitchFamily="34" charset="0"/>
                          <a:cs typeface="Calibri" panose="020F0502020204030204" pitchFamily="34" charset="0"/>
                        </a:rPr>
                        <a:t>Spearman’s </a:t>
                      </a:r>
                      <a:r>
                        <a:rPr lang="el-GR" b="0" dirty="0" smtClean="0">
                          <a:latin typeface="Calibri" panose="020F0502020204030204" pitchFamily="34" charset="0"/>
                          <a:cs typeface="Calibri" panose="020F0502020204030204" pitchFamily="34" charset="0"/>
                        </a:rPr>
                        <a:t>ρ</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Kendall’s </a:t>
                      </a:r>
                      <a:r>
                        <a:rPr lang="el-GR" b="0" dirty="0" smtClean="0">
                          <a:latin typeface="Calibri" panose="020F0502020204030204" pitchFamily="34" charset="0"/>
                          <a:cs typeface="Calibri" panose="020F0502020204030204" pitchFamily="34" charset="0"/>
                        </a:rPr>
                        <a:t>τ</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370840">
                <a:tc>
                  <a:txBody>
                    <a:bodyPr/>
                    <a:lstStyle/>
                    <a:p>
                      <a:r>
                        <a:rPr lang="en-US" dirty="0" smtClean="0">
                          <a:latin typeface="Calibri" panose="020F0502020204030204" pitchFamily="34" charset="0"/>
                          <a:cs typeface="Calibri" panose="020F0502020204030204" pitchFamily="34" charset="0"/>
                        </a:rPr>
                        <a:t>Random</a:t>
                      </a:r>
                      <a:r>
                        <a:rPr lang="en-US" baseline="0" dirty="0" smtClean="0">
                          <a:latin typeface="Calibri" panose="020F0502020204030204" pitchFamily="34" charset="0"/>
                          <a:cs typeface="Calibri" panose="020F0502020204030204" pitchFamily="34" charset="0"/>
                        </a:rPr>
                        <a:t> summary</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0.000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0.000</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r h="370840">
                <a:tc>
                  <a:txBody>
                    <a:bodyPr/>
                    <a:lstStyle/>
                    <a:p>
                      <a:r>
                        <a:rPr lang="en-US" baseline="0" dirty="0" smtClean="0">
                          <a:latin typeface="Calibri" panose="020F0502020204030204" pitchFamily="34" charset="0"/>
                          <a:cs typeface="Calibri" panose="020F0502020204030204" pitchFamily="34" charset="0"/>
                        </a:rPr>
                        <a:t>Human summary</a:t>
                      </a:r>
                      <a:endParaRPr lang="en-US" baseline="-25000"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0.204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0.177</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r h="370840">
                <a:tc>
                  <a:txBody>
                    <a:bodyPr/>
                    <a:lstStyle/>
                    <a:p>
                      <a:r>
                        <a:rPr lang="en-US" b="0" baseline="0" dirty="0" smtClean="0">
                          <a:latin typeface="Calibri" panose="020F0502020204030204" pitchFamily="34" charset="0"/>
                          <a:cs typeface="Calibri" panose="020F0502020204030204" pitchFamily="34" charset="0"/>
                        </a:rPr>
                        <a:t>DR-DSN</a:t>
                      </a:r>
                      <a:endParaRPr lang="en-US" b="0" baseline="-2500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0.026</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0.020</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7"/>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CSNet</a:t>
                      </a:r>
                      <a:endParaRPr lang="en-US" dirty="0" smtClean="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0.034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0.025</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8"/>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RSGN</a:t>
                      </a:r>
                      <a:r>
                        <a:rPr lang="en-US" baseline="-25000" dirty="0" err="1" smtClean="0">
                          <a:latin typeface="Calibri" panose="020F0502020204030204" pitchFamily="34" charset="0"/>
                          <a:cs typeface="Calibri" panose="020F0502020204030204" pitchFamily="34" charset="0"/>
                        </a:rPr>
                        <a:t>unsup</a:t>
                      </a:r>
                      <a:endParaRPr lang="en-US" baseline="-25000" dirty="0" smtClean="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0.052</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0.048</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9"/>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cs typeface="Calibri" panose="020F0502020204030204" pitchFamily="34" charset="0"/>
                        </a:rPr>
                        <a:t>CSNet+GL-RPE</a:t>
                      </a:r>
                      <a:endParaRPr lang="en-US" dirty="0" smtClean="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0.091</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0.070</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0"/>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DSR-RL-GRU</a:t>
                      </a:r>
                    </a:p>
                  </a:txBody>
                  <a:tcPr/>
                </a:tc>
                <a:tc>
                  <a:txBody>
                    <a:bodyPr/>
                    <a:lstStyle/>
                    <a:p>
                      <a:pPr algn="ctr"/>
                      <a:r>
                        <a:rPr lang="en-US" b="0" dirty="0" smtClean="0">
                          <a:latin typeface="Calibri" panose="020F0502020204030204" pitchFamily="34" charset="0"/>
                          <a:cs typeface="Calibri" panose="020F0502020204030204" pitchFamily="34" charset="0"/>
                        </a:rPr>
                        <a:t>0.114</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0.086</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1"/>
                  </a:ext>
                </a:extLst>
              </a:tr>
              <a:tr h="370840">
                <a:tc>
                  <a:txBody>
                    <a:bodyPr/>
                    <a:lstStyle/>
                    <a:p>
                      <a:r>
                        <a:rPr lang="en-US" dirty="0" smtClean="0">
                          <a:latin typeface="Calibri" panose="020F0502020204030204" pitchFamily="34" charset="0"/>
                          <a:cs typeface="Calibri" panose="020F0502020204030204" pitchFamily="34" charset="0"/>
                        </a:rPr>
                        <a:t>CA-SUM</a:t>
                      </a:r>
                      <a:endParaRPr lang="en-US"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0.210</a:t>
                      </a:r>
                      <a:endParaRPr lang="en-US" b="1" dirty="0">
                        <a:latin typeface="Calibri" panose="020F0502020204030204" pitchFamily="34" charset="0"/>
                        <a:cs typeface="Calibri" panose="020F0502020204030204" pitchFamily="34" charset="0"/>
                      </a:endParaRPr>
                    </a:p>
                  </a:txBody>
                  <a:tcPr/>
                </a:tc>
                <a:tc>
                  <a:txBody>
                    <a:bodyPr/>
                    <a:lstStyle/>
                    <a:p>
                      <a:pPr algn="ctr"/>
                      <a:r>
                        <a:rPr lang="en-US" b="1" dirty="0" smtClean="0">
                          <a:latin typeface="Calibri" panose="020F0502020204030204" pitchFamily="34" charset="0"/>
                          <a:cs typeface="Calibri" panose="020F0502020204030204" pitchFamily="34" charset="0"/>
                        </a:rPr>
                        <a:t>0.160</a:t>
                      </a:r>
                      <a:endParaRPr lang="en-US"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2"/>
                  </a:ext>
                </a:extLst>
              </a:tr>
            </a:tbl>
          </a:graphicData>
        </a:graphic>
      </p:graphicFrame>
      <p:sp>
        <p:nvSpPr>
          <p:cNvPr id="12" name="Rounded Rectangle 11"/>
          <p:cNvSpPr/>
          <p:nvPr/>
        </p:nvSpPr>
        <p:spPr>
          <a:xfrm>
            <a:off x="3390900" y="2436740"/>
            <a:ext cx="5105400" cy="746244"/>
          </a:xfrm>
          <a:prstGeom prst="roundRect">
            <a:avLst>
              <a:gd name="adj" fmla="val 0"/>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390900" y="5017821"/>
            <a:ext cx="5105400" cy="362233"/>
          </a:xfrm>
          <a:prstGeom prst="roundRect">
            <a:avLst>
              <a:gd name="adj" fmla="val 0"/>
            </a:avLst>
          </a:prstGeom>
          <a:noFill/>
          <a:ln w="28575">
            <a:solidFill>
              <a:srgbClr val="8F45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16</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26946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a:t>Experiments: Performance </a:t>
            </a:r>
            <a:r>
              <a:rPr lang="de-DE" dirty="0" err="1"/>
              <a:t>comparisons</a:t>
            </a:r>
            <a:endParaRPr lang="de-DE" dirty="0"/>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smtClean="0"/>
              <a:t>In terms of training time and number of learnable parameters</a:t>
            </a:r>
          </a:p>
        </p:txBody>
      </p:sp>
      <p:graphicFrame>
        <p:nvGraphicFramePr>
          <p:cNvPr id="8" name="Table 7"/>
          <p:cNvGraphicFramePr>
            <a:graphicFrameLocks noGrp="1"/>
          </p:cNvGraphicFramePr>
          <p:nvPr>
            <p:extLst>
              <p:ext uri="{D42A27DB-BD31-4B8C-83A1-F6EECF244321}">
                <p14:modId xmlns:p14="http://schemas.microsoft.com/office/powerpoint/2010/main" val="916206348"/>
              </p:ext>
            </p:extLst>
          </p:nvPr>
        </p:nvGraphicFramePr>
        <p:xfrm>
          <a:off x="2967791" y="2021730"/>
          <a:ext cx="6372848" cy="3708400"/>
        </p:xfrm>
        <a:graphic>
          <a:graphicData uri="http://schemas.openxmlformats.org/drawingml/2006/table">
            <a:tbl>
              <a:tblPr firstRow="1" bandRow="1">
                <a:tableStyleId>{5C22544A-7EE6-4342-B048-85BDC9FD1C3A}</a:tableStyleId>
              </a:tblPr>
              <a:tblGrid>
                <a:gridCol w="1593212">
                  <a:extLst>
                    <a:ext uri="{9D8B030D-6E8A-4147-A177-3AD203B41FA5}">
                      <a16:colId xmlns:a16="http://schemas.microsoft.com/office/drawing/2014/main" val="3250007978"/>
                    </a:ext>
                  </a:extLst>
                </a:gridCol>
                <a:gridCol w="1593212">
                  <a:extLst>
                    <a:ext uri="{9D8B030D-6E8A-4147-A177-3AD203B41FA5}">
                      <a16:colId xmlns:a16="http://schemas.microsoft.com/office/drawing/2014/main" val="3090562057"/>
                    </a:ext>
                  </a:extLst>
                </a:gridCol>
                <a:gridCol w="1593212">
                  <a:extLst>
                    <a:ext uri="{9D8B030D-6E8A-4147-A177-3AD203B41FA5}">
                      <a16:colId xmlns:a16="http://schemas.microsoft.com/office/drawing/2014/main" val="1794865784"/>
                    </a:ext>
                  </a:extLst>
                </a:gridCol>
                <a:gridCol w="1593212">
                  <a:extLst>
                    <a:ext uri="{9D8B030D-6E8A-4147-A177-3AD203B41FA5}">
                      <a16:colId xmlns:a16="http://schemas.microsoft.com/office/drawing/2014/main" val="2511876244"/>
                    </a:ext>
                  </a:extLst>
                </a:gridCol>
              </a:tblGrid>
              <a:tr h="370840">
                <a:tc rowSpan="2">
                  <a:txBody>
                    <a:bodyPr/>
                    <a:lstStyle/>
                    <a:p>
                      <a:pPr algn="l"/>
                      <a:r>
                        <a:rPr lang="en-US" dirty="0" smtClean="0">
                          <a:latin typeface="Calibri" panose="020F0502020204030204" pitchFamily="34" charset="0"/>
                          <a:cs typeface="Calibri" panose="020F0502020204030204" pitchFamily="34" charset="0"/>
                        </a:rPr>
                        <a:t>Method</a:t>
                      </a:r>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smtClean="0">
                          <a:latin typeface="Calibri" panose="020F0502020204030204" pitchFamily="34" charset="0"/>
                          <a:cs typeface="Calibri" panose="020F0502020204030204" pitchFamily="34" charset="0"/>
                        </a:rPr>
                        <a:t>Training time (sec</a:t>
                      </a:r>
                      <a:r>
                        <a:rPr lang="en-US" baseline="0" dirty="0" smtClean="0">
                          <a:latin typeface="Calibri" panose="020F0502020204030204" pitchFamily="34" charset="0"/>
                          <a:cs typeface="Calibri" panose="020F0502020204030204" pitchFamily="34" charset="0"/>
                        </a:rPr>
                        <a:t> / epoch)</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 Parameters (in</a:t>
                      </a:r>
                      <a:r>
                        <a:rPr lang="en-US" baseline="0" dirty="0" smtClean="0">
                          <a:latin typeface="Calibri" panose="020F0502020204030204" pitchFamily="34" charset="0"/>
                          <a:cs typeface="Calibri" panose="020F0502020204030204" pitchFamily="34" charset="0"/>
                        </a:rPr>
                        <a:t> Millions)</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67937050"/>
                  </a:ext>
                </a:extLst>
              </a:tr>
              <a:tr h="370840">
                <a:tc vMerge="1">
                  <a:txBody>
                    <a:bodyPr/>
                    <a:lstStyle/>
                    <a:p>
                      <a:pPr algn="ct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solidFill>
                            <a:schemeClr val="bg1"/>
                          </a:solidFill>
                          <a:latin typeface="Calibri" panose="020F0502020204030204" pitchFamily="34" charset="0"/>
                          <a:cs typeface="Calibri" panose="020F0502020204030204" pitchFamily="34" charset="0"/>
                        </a:rPr>
                        <a:t>SumMe</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err="1" smtClean="0">
                          <a:solidFill>
                            <a:schemeClr val="bg1"/>
                          </a:solidFill>
                          <a:latin typeface="Calibri" panose="020F0502020204030204" pitchFamily="34" charset="0"/>
                          <a:cs typeface="Calibri" panose="020F0502020204030204" pitchFamily="34" charset="0"/>
                        </a:rPr>
                        <a:t>TVSum</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vMerge="1">
                  <a:txBody>
                    <a:bodyPr/>
                    <a:lstStyle/>
                    <a:p>
                      <a:pPr algn="ct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extLst>
                  <a:ext uri="{0D108BD9-81ED-4DB2-BD59-A6C34878D82A}">
                    <a16:rowId xmlns:a16="http://schemas.microsoft.com/office/drawing/2014/main" val="675121903"/>
                  </a:ext>
                </a:extLst>
              </a:tr>
              <a:tr h="370840">
                <a:tc>
                  <a:txBody>
                    <a:bodyPr/>
                    <a:lstStyle/>
                    <a:p>
                      <a:pPr algn="l"/>
                      <a:r>
                        <a:rPr lang="en-US" dirty="0" smtClean="0">
                          <a:latin typeface="Calibri" panose="020F0502020204030204" pitchFamily="34" charset="0"/>
                          <a:cs typeface="Calibri" panose="020F0502020204030204" pitchFamily="34" charset="0"/>
                        </a:rPr>
                        <a:t>DR-DSN</a:t>
                      </a:r>
                    </a:p>
                  </a:txBody>
                  <a:tcPr/>
                </a:tc>
                <a:tc>
                  <a:txBody>
                    <a:bodyPr/>
                    <a:lstStyle/>
                    <a:p>
                      <a:pPr algn="ctr"/>
                      <a:r>
                        <a:rPr lang="en-US" dirty="0" smtClean="0">
                          <a:latin typeface="Calibri" panose="020F0502020204030204" pitchFamily="34" charset="0"/>
                          <a:cs typeface="Calibri" panose="020F0502020204030204" pitchFamily="34" charset="0"/>
                        </a:rPr>
                        <a:t>0.33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0.98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2.63</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57385029"/>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SUM-</a:t>
                      </a:r>
                      <a:r>
                        <a:rPr lang="en-US" dirty="0" err="1" smtClean="0">
                          <a:latin typeface="Calibri" panose="020F0502020204030204" pitchFamily="34" charset="0"/>
                          <a:cs typeface="Calibri" panose="020F0502020204030204" pitchFamily="34" charset="0"/>
                        </a:rPr>
                        <a:t>Ind</a:t>
                      </a:r>
                      <a:r>
                        <a:rPr lang="en-US" baseline="-25000" dirty="0" err="1" smtClean="0">
                          <a:latin typeface="Calibri" panose="020F0502020204030204" pitchFamily="34" charset="0"/>
                          <a:cs typeface="Calibri" panose="020F0502020204030204" pitchFamily="34" charset="0"/>
                        </a:rPr>
                        <a:t>LU</a:t>
                      </a:r>
                      <a:endParaRPr lang="en-US" dirty="0" smtClean="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2.07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9.84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0.33</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84505049"/>
                  </a:ext>
                </a:extLst>
              </a:tr>
              <a:tr h="370840">
                <a:tc>
                  <a:txBody>
                    <a:bodyPr/>
                    <a:lstStyle/>
                    <a:p>
                      <a:pPr algn="l"/>
                      <a:r>
                        <a:rPr lang="en-US" dirty="0" smtClean="0">
                          <a:latin typeface="Calibri" panose="020F0502020204030204" pitchFamily="34" charset="0"/>
                          <a:cs typeface="Calibri" panose="020F0502020204030204" pitchFamily="34" charset="0"/>
                        </a:rPr>
                        <a:t>SUM-GAN-</a:t>
                      </a:r>
                      <a:r>
                        <a:rPr lang="en-US" dirty="0" err="1" smtClean="0">
                          <a:latin typeface="Calibri" panose="020F0502020204030204" pitchFamily="34" charset="0"/>
                          <a:cs typeface="Calibri" panose="020F0502020204030204" pitchFamily="34" charset="0"/>
                        </a:rPr>
                        <a:t>sl</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11.85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38.95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23.31</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39867313"/>
                  </a:ext>
                </a:extLst>
              </a:tr>
              <a:tr h="370840">
                <a:tc>
                  <a:txBody>
                    <a:bodyPr/>
                    <a:lstStyle/>
                    <a:p>
                      <a:pPr algn="l"/>
                      <a:r>
                        <a:rPr lang="en-US" dirty="0" smtClean="0">
                          <a:latin typeface="Calibri" panose="020F0502020204030204" pitchFamily="34" charset="0"/>
                          <a:cs typeface="Calibri" panose="020F0502020204030204" pitchFamily="34" charset="0"/>
                        </a:rPr>
                        <a:t>SUM-GAN-AAE</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16.39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54.23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24.31</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27579367"/>
                  </a:ext>
                </a:extLst>
              </a:tr>
              <a:tr h="370840">
                <a:tc>
                  <a:txBody>
                    <a:bodyPr/>
                    <a:lstStyle/>
                    <a:p>
                      <a:pPr algn="l"/>
                      <a:r>
                        <a:rPr lang="en-US" dirty="0" err="1" smtClean="0">
                          <a:latin typeface="Calibri" panose="020F0502020204030204" pitchFamily="34" charset="0"/>
                          <a:cs typeface="Calibri" panose="020F0502020204030204" pitchFamily="34" charset="0"/>
                        </a:rPr>
                        <a:t>CSNet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28.43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89.85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100.76</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59628024"/>
                  </a:ext>
                </a:extLst>
              </a:tr>
              <a:tr h="370840">
                <a:tc>
                  <a:txBody>
                    <a:bodyPr/>
                    <a:lstStyle/>
                    <a:p>
                      <a:pPr algn="l"/>
                      <a:r>
                        <a:rPr lang="en-US" dirty="0" smtClean="0">
                          <a:latin typeface="Calibri" panose="020F0502020204030204" pitchFamily="34" charset="0"/>
                          <a:cs typeface="Calibri" panose="020F0502020204030204" pitchFamily="34" charset="0"/>
                        </a:rPr>
                        <a:t>DSR-RL-GRU</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0.23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0.50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13.64</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40625721"/>
                  </a:ext>
                </a:extLst>
              </a:tr>
              <a:tr h="370840">
                <a:tc>
                  <a:txBody>
                    <a:bodyPr/>
                    <a:lstStyle/>
                    <a:p>
                      <a:pPr algn="l"/>
                      <a:r>
                        <a:rPr lang="en-US" dirty="0" smtClean="0">
                          <a:latin typeface="Calibri" panose="020F0502020204030204" pitchFamily="34" charset="0"/>
                          <a:cs typeface="Calibri" panose="020F0502020204030204" pitchFamily="34" charset="0"/>
                        </a:rPr>
                        <a:t>AC-SUM-GAN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28.25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93.80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26.75</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77713535"/>
                  </a:ext>
                </a:extLst>
              </a:tr>
              <a:tr h="370840">
                <a:tc>
                  <a:txBody>
                    <a:bodyPr/>
                    <a:lstStyle/>
                    <a:p>
                      <a:pPr algn="l"/>
                      <a:r>
                        <a:rPr lang="en-US" dirty="0" smtClean="0">
                          <a:latin typeface="Calibri" panose="020F0502020204030204" pitchFamily="34" charset="0"/>
                          <a:cs typeface="Calibri" panose="020F0502020204030204" pitchFamily="34" charset="0"/>
                        </a:rPr>
                        <a:t>CA-SUM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5.25</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73707974"/>
                  </a:ext>
                </a:extLst>
              </a:tr>
            </a:tbl>
          </a:graphicData>
        </a:graphic>
      </p:graphicFrame>
      <p:sp>
        <p:nvSpPr>
          <p:cNvPr id="11" name="Rounded Rectangle 10"/>
          <p:cNvSpPr/>
          <p:nvPr/>
        </p:nvSpPr>
        <p:spPr>
          <a:xfrm>
            <a:off x="2967791" y="5367897"/>
            <a:ext cx="6372848" cy="362233"/>
          </a:xfrm>
          <a:prstGeom prst="roundRect">
            <a:avLst>
              <a:gd name="adj" fmla="val 0"/>
            </a:avLst>
          </a:prstGeom>
          <a:noFill/>
          <a:ln w="28575">
            <a:solidFill>
              <a:srgbClr val="8F45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17</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50945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a:t>Experiments: Performance </a:t>
            </a:r>
            <a:r>
              <a:rPr lang="de-DE" dirty="0" err="1"/>
              <a:t>comparisons</a:t>
            </a:r>
            <a:endParaRPr lang="de-DE" dirty="0"/>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smtClean="0"/>
              <a:t>In terms of training time and number of learnable parameters</a:t>
            </a:r>
          </a:p>
        </p:txBody>
      </p:sp>
      <p:graphicFrame>
        <p:nvGraphicFramePr>
          <p:cNvPr id="8" name="Table 7"/>
          <p:cNvGraphicFramePr>
            <a:graphicFrameLocks noGrp="1"/>
          </p:cNvGraphicFramePr>
          <p:nvPr>
            <p:extLst>
              <p:ext uri="{D42A27DB-BD31-4B8C-83A1-F6EECF244321}">
                <p14:modId xmlns:p14="http://schemas.microsoft.com/office/powerpoint/2010/main" val="1659055988"/>
              </p:ext>
            </p:extLst>
          </p:nvPr>
        </p:nvGraphicFramePr>
        <p:xfrm>
          <a:off x="2967791" y="2021730"/>
          <a:ext cx="6372848" cy="3708400"/>
        </p:xfrm>
        <a:graphic>
          <a:graphicData uri="http://schemas.openxmlformats.org/drawingml/2006/table">
            <a:tbl>
              <a:tblPr firstRow="1" bandRow="1">
                <a:tableStyleId>{5C22544A-7EE6-4342-B048-85BDC9FD1C3A}</a:tableStyleId>
              </a:tblPr>
              <a:tblGrid>
                <a:gridCol w="1593212">
                  <a:extLst>
                    <a:ext uri="{9D8B030D-6E8A-4147-A177-3AD203B41FA5}">
                      <a16:colId xmlns:a16="http://schemas.microsoft.com/office/drawing/2014/main" val="3250007978"/>
                    </a:ext>
                  </a:extLst>
                </a:gridCol>
                <a:gridCol w="1593212">
                  <a:extLst>
                    <a:ext uri="{9D8B030D-6E8A-4147-A177-3AD203B41FA5}">
                      <a16:colId xmlns:a16="http://schemas.microsoft.com/office/drawing/2014/main" val="3090562057"/>
                    </a:ext>
                  </a:extLst>
                </a:gridCol>
                <a:gridCol w="1593212">
                  <a:extLst>
                    <a:ext uri="{9D8B030D-6E8A-4147-A177-3AD203B41FA5}">
                      <a16:colId xmlns:a16="http://schemas.microsoft.com/office/drawing/2014/main" val="1794865784"/>
                    </a:ext>
                  </a:extLst>
                </a:gridCol>
                <a:gridCol w="1593212">
                  <a:extLst>
                    <a:ext uri="{9D8B030D-6E8A-4147-A177-3AD203B41FA5}">
                      <a16:colId xmlns:a16="http://schemas.microsoft.com/office/drawing/2014/main" val="2511876244"/>
                    </a:ext>
                  </a:extLst>
                </a:gridCol>
              </a:tblGrid>
              <a:tr h="370840">
                <a:tc rowSpan="2">
                  <a:txBody>
                    <a:bodyPr/>
                    <a:lstStyle/>
                    <a:p>
                      <a:pPr algn="l"/>
                      <a:r>
                        <a:rPr lang="en-US" dirty="0" smtClean="0">
                          <a:latin typeface="Calibri" panose="020F0502020204030204" pitchFamily="34" charset="0"/>
                          <a:cs typeface="Calibri" panose="020F0502020204030204" pitchFamily="34" charset="0"/>
                        </a:rPr>
                        <a:t>Method</a:t>
                      </a:r>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smtClean="0">
                          <a:latin typeface="Calibri" panose="020F0502020204030204" pitchFamily="34" charset="0"/>
                          <a:cs typeface="Calibri" panose="020F0502020204030204" pitchFamily="34" charset="0"/>
                        </a:rPr>
                        <a:t>Training time (sec</a:t>
                      </a:r>
                      <a:r>
                        <a:rPr lang="en-US" baseline="0" dirty="0" smtClean="0">
                          <a:latin typeface="Calibri" panose="020F0502020204030204" pitchFamily="34" charset="0"/>
                          <a:cs typeface="Calibri" panose="020F0502020204030204" pitchFamily="34" charset="0"/>
                        </a:rPr>
                        <a:t> / epoch)</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 Parameters (in</a:t>
                      </a:r>
                      <a:r>
                        <a:rPr lang="en-US" baseline="0" dirty="0" smtClean="0">
                          <a:latin typeface="Calibri" panose="020F0502020204030204" pitchFamily="34" charset="0"/>
                          <a:cs typeface="Calibri" panose="020F0502020204030204" pitchFamily="34" charset="0"/>
                        </a:rPr>
                        <a:t> Millions)</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67937050"/>
                  </a:ext>
                </a:extLst>
              </a:tr>
              <a:tr h="370840">
                <a:tc vMerge="1">
                  <a:txBody>
                    <a:bodyPr/>
                    <a:lstStyle/>
                    <a:p>
                      <a:pPr algn="ct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solidFill>
                            <a:schemeClr val="bg1"/>
                          </a:solidFill>
                          <a:latin typeface="Calibri" panose="020F0502020204030204" pitchFamily="34" charset="0"/>
                          <a:cs typeface="Calibri" panose="020F0502020204030204" pitchFamily="34" charset="0"/>
                        </a:rPr>
                        <a:t>SumMe</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err="1" smtClean="0">
                          <a:solidFill>
                            <a:schemeClr val="bg1"/>
                          </a:solidFill>
                          <a:latin typeface="Calibri" panose="020F0502020204030204" pitchFamily="34" charset="0"/>
                          <a:cs typeface="Calibri" panose="020F0502020204030204" pitchFamily="34" charset="0"/>
                        </a:rPr>
                        <a:t>TVSum</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vMerge="1">
                  <a:txBody>
                    <a:bodyPr/>
                    <a:lstStyle/>
                    <a:p>
                      <a:pPr algn="ct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extLst>
                  <a:ext uri="{0D108BD9-81ED-4DB2-BD59-A6C34878D82A}">
                    <a16:rowId xmlns:a16="http://schemas.microsoft.com/office/drawing/2014/main" val="675121903"/>
                  </a:ext>
                </a:extLst>
              </a:tr>
              <a:tr h="370840">
                <a:tc>
                  <a:txBody>
                    <a:bodyPr/>
                    <a:lstStyle/>
                    <a:p>
                      <a:pPr algn="l"/>
                      <a:r>
                        <a:rPr lang="en-US" dirty="0" smtClean="0">
                          <a:latin typeface="Calibri" panose="020F0502020204030204" pitchFamily="34" charset="0"/>
                          <a:cs typeface="Calibri" panose="020F0502020204030204" pitchFamily="34" charset="0"/>
                        </a:rPr>
                        <a:t>DR-DSN</a:t>
                      </a:r>
                    </a:p>
                  </a:txBody>
                  <a:tcPr/>
                </a:tc>
                <a:tc>
                  <a:txBody>
                    <a:bodyPr/>
                    <a:lstStyle/>
                    <a:p>
                      <a:pPr algn="ctr"/>
                      <a:r>
                        <a:rPr lang="en-US" dirty="0" smtClean="0">
                          <a:latin typeface="Calibri" panose="020F0502020204030204" pitchFamily="34" charset="0"/>
                          <a:cs typeface="Calibri" panose="020F0502020204030204" pitchFamily="34" charset="0"/>
                        </a:rPr>
                        <a:t>0.33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0.98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2.63</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57385029"/>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SUM-</a:t>
                      </a:r>
                      <a:r>
                        <a:rPr lang="en-US" dirty="0" err="1" smtClean="0">
                          <a:latin typeface="Calibri" panose="020F0502020204030204" pitchFamily="34" charset="0"/>
                          <a:cs typeface="Calibri" panose="020F0502020204030204" pitchFamily="34" charset="0"/>
                        </a:rPr>
                        <a:t>Ind</a:t>
                      </a:r>
                      <a:r>
                        <a:rPr lang="en-US" baseline="-25000" dirty="0" err="1" smtClean="0">
                          <a:latin typeface="Calibri" panose="020F0502020204030204" pitchFamily="34" charset="0"/>
                          <a:cs typeface="Calibri" panose="020F0502020204030204" pitchFamily="34" charset="0"/>
                        </a:rPr>
                        <a:t>LU</a:t>
                      </a:r>
                      <a:endParaRPr lang="en-US" dirty="0" smtClean="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2.07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9.84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0.33</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84505049"/>
                  </a:ext>
                </a:extLst>
              </a:tr>
              <a:tr h="370840">
                <a:tc>
                  <a:txBody>
                    <a:bodyPr/>
                    <a:lstStyle/>
                    <a:p>
                      <a:pPr algn="l"/>
                      <a:r>
                        <a:rPr lang="en-US" dirty="0" smtClean="0">
                          <a:latin typeface="Calibri" panose="020F0502020204030204" pitchFamily="34" charset="0"/>
                          <a:cs typeface="Calibri" panose="020F0502020204030204" pitchFamily="34" charset="0"/>
                        </a:rPr>
                        <a:t>SUM-GAN-</a:t>
                      </a:r>
                      <a:r>
                        <a:rPr lang="en-US" dirty="0" err="1" smtClean="0">
                          <a:latin typeface="Calibri" panose="020F0502020204030204" pitchFamily="34" charset="0"/>
                          <a:cs typeface="Calibri" panose="020F0502020204030204" pitchFamily="34" charset="0"/>
                        </a:rPr>
                        <a:t>sl</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11.85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38.95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23.31</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39867313"/>
                  </a:ext>
                </a:extLst>
              </a:tr>
              <a:tr h="370840">
                <a:tc>
                  <a:txBody>
                    <a:bodyPr/>
                    <a:lstStyle/>
                    <a:p>
                      <a:pPr algn="l"/>
                      <a:r>
                        <a:rPr lang="en-US" dirty="0" smtClean="0">
                          <a:latin typeface="Calibri" panose="020F0502020204030204" pitchFamily="34" charset="0"/>
                          <a:cs typeface="Calibri" panose="020F0502020204030204" pitchFamily="34" charset="0"/>
                        </a:rPr>
                        <a:t>SUM-GAN-AAE</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16.39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54.23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24.31</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27579367"/>
                  </a:ext>
                </a:extLst>
              </a:tr>
              <a:tr h="370840">
                <a:tc>
                  <a:txBody>
                    <a:bodyPr/>
                    <a:lstStyle/>
                    <a:p>
                      <a:pPr algn="l"/>
                      <a:r>
                        <a:rPr lang="en-US" dirty="0" err="1" smtClean="0">
                          <a:latin typeface="Calibri" panose="020F0502020204030204" pitchFamily="34" charset="0"/>
                          <a:cs typeface="Calibri" panose="020F0502020204030204" pitchFamily="34" charset="0"/>
                        </a:rPr>
                        <a:t>CSNet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28.43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89.85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100.76</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59628024"/>
                  </a:ext>
                </a:extLst>
              </a:tr>
              <a:tr h="370840">
                <a:tc>
                  <a:txBody>
                    <a:bodyPr/>
                    <a:lstStyle/>
                    <a:p>
                      <a:pPr algn="l"/>
                      <a:r>
                        <a:rPr lang="en-US" dirty="0" smtClean="0">
                          <a:latin typeface="Calibri" panose="020F0502020204030204" pitchFamily="34" charset="0"/>
                          <a:cs typeface="Calibri" panose="020F0502020204030204" pitchFamily="34" charset="0"/>
                        </a:rPr>
                        <a:t>DSR-RL-GRU</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0.23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0.50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13.64</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40625721"/>
                  </a:ext>
                </a:extLst>
              </a:tr>
              <a:tr h="370840">
                <a:tc>
                  <a:txBody>
                    <a:bodyPr/>
                    <a:lstStyle/>
                    <a:p>
                      <a:pPr algn="l"/>
                      <a:r>
                        <a:rPr lang="en-US" dirty="0" smtClean="0">
                          <a:latin typeface="Calibri" panose="020F0502020204030204" pitchFamily="34" charset="0"/>
                          <a:cs typeface="Calibri" panose="020F0502020204030204" pitchFamily="34" charset="0"/>
                        </a:rPr>
                        <a:t>AC-SUM-GAN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28.25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93.80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26.75</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77713535"/>
                  </a:ext>
                </a:extLst>
              </a:tr>
              <a:tr h="370840">
                <a:tc>
                  <a:txBody>
                    <a:bodyPr/>
                    <a:lstStyle/>
                    <a:p>
                      <a:pPr algn="l"/>
                      <a:r>
                        <a:rPr lang="en-US" dirty="0" smtClean="0">
                          <a:latin typeface="Calibri" panose="020F0502020204030204" pitchFamily="34" charset="0"/>
                          <a:cs typeface="Calibri" panose="020F0502020204030204" pitchFamily="34" charset="0"/>
                        </a:rPr>
                        <a:t>CA-SUM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5.25</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73707974"/>
                  </a:ext>
                </a:extLst>
              </a:tr>
            </a:tbl>
          </a:graphicData>
        </a:graphic>
      </p:graphicFrame>
      <p:sp>
        <p:nvSpPr>
          <p:cNvPr id="10" name="Rounded Rectangle 9"/>
          <p:cNvSpPr/>
          <p:nvPr/>
        </p:nvSpPr>
        <p:spPr>
          <a:xfrm>
            <a:off x="2967792" y="3518779"/>
            <a:ext cx="6372848" cy="345118"/>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967792" y="3880729"/>
            <a:ext cx="6372848" cy="345118"/>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967792" y="4261729"/>
            <a:ext cx="6372848" cy="345118"/>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967792" y="4985629"/>
            <a:ext cx="6372848" cy="345118"/>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967791" y="5367897"/>
            <a:ext cx="6372848" cy="362233"/>
          </a:xfrm>
          <a:prstGeom prst="roundRect">
            <a:avLst>
              <a:gd name="adj" fmla="val 0"/>
            </a:avLst>
          </a:prstGeom>
          <a:noFill/>
          <a:ln w="28575">
            <a:solidFill>
              <a:srgbClr val="8F45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17</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527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Problem statement</a:t>
            </a:r>
            <a:endParaRPr lang="de-DE" dirty="0"/>
          </a:p>
        </p:txBody>
      </p:sp>
      <p:sp>
        <p:nvSpPr>
          <p:cNvPr id="5" name="Text Placeholder 4"/>
          <p:cNvSpPr>
            <a:spLocks noGrp="1"/>
          </p:cNvSpPr>
          <p:nvPr>
            <p:ph type="body" sz="quarter" idx="11"/>
          </p:nvPr>
        </p:nvSpPr>
        <p:spPr>
          <a:xfrm>
            <a:off x="323851" y="1207775"/>
            <a:ext cx="8832849" cy="650759"/>
          </a:xfrm>
        </p:spPr>
        <p:txBody>
          <a:bodyPr/>
          <a:lstStyle/>
          <a:p>
            <a:pPr marL="0" indent="0">
              <a:lnSpc>
                <a:spcPct val="120000"/>
              </a:lnSpc>
              <a:spcBef>
                <a:spcPts val="0"/>
              </a:spcBef>
              <a:buNone/>
            </a:pPr>
            <a:r>
              <a:rPr lang="en-US" b="1" dirty="0" smtClean="0"/>
              <a:t>Current practice in Media industry for producing a video summary</a:t>
            </a:r>
            <a:endParaRPr lang="en-US" b="1" dirty="0"/>
          </a:p>
        </p:txBody>
      </p:sp>
      <p:sp>
        <p:nvSpPr>
          <p:cNvPr id="18" name="Rectangle 17"/>
          <p:cNvSpPr/>
          <p:nvPr/>
        </p:nvSpPr>
        <p:spPr>
          <a:xfrm>
            <a:off x="6627251" y="4977982"/>
            <a:ext cx="5004136" cy="646331"/>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i="1" dirty="0">
                <a:solidFill>
                  <a:schemeClr val="tx1"/>
                </a:solidFill>
                <a:latin typeface="Calibri" panose="020F0502020204030204" pitchFamily="34" charset="0"/>
                <a:ea typeface="Corbel"/>
                <a:cs typeface="Calibri" panose="020F0502020204030204" pitchFamily="34" charset="0"/>
                <a:sym typeface="Roboto"/>
              </a:rPr>
              <a:t>Image source</a:t>
            </a:r>
            <a:r>
              <a:rPr lang="en-US" sz="1800" i="1" dirty="0" smtClean="0">
                <a:solidFill>
                  <a:schemeClr val="tx1"/>
                </a:solidFill>
                <a:latin typeface="Calibri" panose="020F0502020204030204" pitchFamily="34" charset="0"/>
                <a:ea typeface="Corbel"/>
                <a:cs typeface="Calibri" panose="020F0502020204030204" pitchFamily="34" charset="0"/>
                <a:sym typeface="Roboto"/>
              </a:rPr>
              <a:t>: https</a:t>
            </a:r>
            <a:r>
              <a:rPr lang="en-US" sz="1800" i="1" dirty="0">
                <a:solidFill>
                  <a:schemeClr val="tx1"/>
                </a:solidFill>
                <a:latin typeface="Calibri" panose="020F0502020204030204" pitchFamily="34" charset="0"/>
                <a:ea typeface="Corbel"/>
                <a:cs typeface="Calibri" panose="020F0502020204030204" pitchFamily="34" charset="0"/>
                <a:sym typeface="Roboto"/>
              </a:rPr>
              <a:t>://</a:t>
            </a:r>
            <a:r>
              <a:rPr lang="en-US" sz="1800" i="1" dirty="0" smtClean="0">
                <a:solidFill>
                  <a:schemeClr val="tx1"/>
                </a:solidFill>
                <a:latin typeface="Calibri" panose="020F0502020204030204" pitchFamily="34" charset="0"/>
                <a:ea typeface="Corbel"/>
                <a:cs typeface="Calibri" panose="020F0502020204030204" pitchFamily="34" charset="0"/>
                <a:sym typeface="Roboto"/>
              </a:rPr>
              <a:t>www.premiumbeat.com/ blog/3-tips-for-difficult-video-edit</a:t>
            </a:r>
            <a:r>
              <a:rPr lang="en-US" sz="1800" i="1" dirty="0">
                <a:solidFill>
                  <a:schemeClr val="tx1"/>
                </a:solidFill>
                <a:latin typeface="Calibri" panose="020F0502020204030204" pitchFamily="34" charset="0"/>
                <a:ea typeface="Corbel"/>
                <a:cs typeface="Calibri" panose="020F0502020204030204" pitchFamily="34" charset="0"/>
                <a:sym typeface="Roboto"/>
              </a:rPr>
              <a:t>/</a:t>
            </a:r>
          </a:p>
        </p:txBody>
      </p:sp>
      <p:pic>
        <p:nvPicPr>
          <p:cNvPr id="1028" name="Picture 4" descr="3 Ways to Get Un-Stuck When You're Struggling with An Ed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250" y="1967210"/>
            <a:ext cx="5004136" cy="29224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4"/>
          <p:cNvSpPr txBox="1">
            <a:spLocks/>
          </p:cNvSpPr>
          <p:nvPr/>
        </p:nvSpPr>
        <p:spPr>
          <a:xfrm>
            <a:off x="336551" y="1347475"/>
            <a:ext cx="6366899" cy="3427725"/>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endParaRPr lang="en-US" b="1" dirty="0" smtClean="0"/>
          </a:p>
          <a:p>
            <a:pPr>
              <a:lnSpc>
                <a:spcPct val="120000"/>
              </a:lnSpc>
              <a:spcBef>
                <a:spcPts val="0"/>
              </a:spcBef>
            </a:pPr>
            <a:endParaRPr lang="en-US" dirty="0"/>
          </a:p>
        </p:txBody>
      </p:sp>
      <p:sp>
        <p:nvSpPr>
          <p:cNvPr id="13" name="Textplatzhalter 2"/>
          <p:cNvSpPr txBox="1">
            <a:spLocks/>
          </p:cNvSpPr>
          <p:nvPr/>
        </p:nvSpPr>
        <p:spPr>
          <a:xfrm>
            <a:off x="323529" y="1815077"/>
            <a:ext cx="6034409" cy="2916666"/>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An editor has to </a:t>
            </a:r>
            <a:r>
              <a:rPr lang="en-US" u="sng" dirty="0"/>
              <a:t>watch the entire content </a:t>
            </a:r>
            <a:r>
              <a:rPr lang="en-US" dirty="0"/>
              <a:t>and decide about the parts that should be included in the summary</a:t>
            </a:r>
          </a:p>
          <a:p>
            <a:pPr>
              <a:lnSpc>
                <a:spcPct val="100000"/>
              </a:lnSpc>
            </a:pPr>
            <a:r>
              <a:rPr lang="en-US" dirty="0"/>
              <a:t>Time-consuming </a:t>
            </a:r>
            <a:r>
              <a:rPr lang="en-US" dirty="0" smtClean="0"/>
              <a:t>task </a:t>
            </a:r>
            <a:r>
              <a:rPr lang="en-US" dirty="0"/>
              <a:t>that can be significantly accelerated by </a:t>
            </a:r>
            <a:r>
              <a:rPr lang="en-US" dirty="0" smtClean="0"/>
              <a:t>technologies </a:t>
            </a:r>
            <a:r>
              <a:rPr lang="en-US" dirty="0"/>
              <a:t>for automated video summarization</a:t>
            </a:r>
          </a:p>
        </p:txBody>
      </p:sp>
      <p:sp>
        <p:nvSpPr>
          <p:cNvPr id="9"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2</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6507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a:t>Experiments: Performance </a:t>
            </a:r>
            <a:r>
              <a:rPr lang="de-DE" dirty="0" err="1"/>
              <a:t>comparisons</a:t>
            </a:r>
            <a:endParaRPr lang="de-DE" dirty="0"/>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smtClean="0"/>
              <a:t>In terms of training time and number of learnable parameters</a:t>
            </a:r>
          </a:p>
        </p:txBody>
      </p:sp>
      <p:graphicFrame>
        <p:nvGraphicFramePr>
          <p:cNvPr id="8" name="Table 7"/>
          <p:cNvGraphicFramePr>
            <a:graphicFrameLocks noGrp="1"/>
          </p:cNvGraphicFramePr>
          <p:nvPr>
            <p:extLst>
              <p:ext uri="{D42A27DB-BD31-4B8C-83A1-F6EECF244321}">
                <p14:modId xmlns:p14="http://schemas.microsoft.com/office/powerpoint/2010/main" val="3753885335"/>
              </p:ext>
            </p:extLst>
          </p:nvPr>
        </p:nvGraphicFramePr>
        <p:xfrm>
          <a:off x="2967791" y="2021730"/>
          <a:ext cx="6372848" cy="3708400"/>
        </p:xfrm>
        <a:graphic>
          <a:graphicData uri="http://schemas.openxmlformats.org/drawingml/2006/table">
            <a:tbl>
              <a:tblPr firstRow="1" bandRow="1">
                <a:tableStyleId>{5C22544A-7EE6-4342-B048-85BDC9FD1C3A}</a:tableStyleId>
              </a:tblPr>
              <a:tblGrid>
                <a:gridCol w="1593212">
                  <a:extLst>
                    <a:ext uri="{9D8B030D-6E8A-4147-A177-3AD203B41FA5}">
                      <a16:colId xmlns:a16="http://schemas.microsoft.com/office/drawing/2014/main" val="3250007978"/>
                    </a:ext>
                  </a:extLst>
                </a:gridCol>
                <a:gridCol w="1593212">
                  <a:extLst>
                    <a:ext uri="{9D8B030D-6E8A-4147-A177-3AD203B41FA5}">
                      <a16:colId xmlns:a16="http://schemas.microsoft.com/office/drawing/2014/main" val="3090562057"/>
                    </a:ext>
                  </a:extLst>
                </a:gridCol>
                <a:gridCol w="1593212">
                  <a:extLst>
                    <a:ext uri="{9D8B030D-6E8A-4147-A177-3AD203B41FA5}">
                      <a16:colId xmlns:a16="http://schemas.microsoft.com/office/drawing/2014/main" val="1794865784"/>
                    </a:ext>
                  </a:extLst>
                </a:gridCol>
                <a:gridCol w="1593212">
                  <a:extLst>
                    <a:ext uri="{9D8B030D-6E8A-4147-A177-3AD203B41FA5}">
                      <a16:colId xmlns:a16="http://schemas.microsoft.com/office/drawing/2014/main" val="2511876244"/>
                    </a:ext>
                  </a:extLst>
                </a:gridCol>
              </a:tblGrid>
              <a:tr h="370840">
                <a:tc rowSpan="2">
                  <a:txBody>
                    <a:bodyPr/>
                    <a:lstStyle/>
                    <a:p>
                      <a:pPr algn="l"/>
                      <a:r>
                        <a:rPr lang="en-US" dirty="0" smtClean="0">
                          <a:latin typeface="Calibri" panose="020F0502020204030204" pitchFamily="34" charset="0"/>
                          <a:cs typeface="Calibri" panose="020F0502020204030204" pitchFamily="34" charset="0"/>
                        </a:rPr>
                        <a:t>Method</a:t>
                      </a:r>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smtClean="0">
                          <a:latin typeface="Calibri" panose="020F0502020204030204" pitchFamily="34" charset="0"/>
                          <a:cs typeface="Calibri" panose="020F0502020204030204" pitchFamily="34" charset="0"/>
                        </a:rPr>
                        <a:t>Training time (sec</a:t>
                      </a:r>
                      <a:r>
                        <a:rPr lang="en-US" baseline="0" dirty="0" smtClean="0">
                          <a:latin typeface="Calibri" panose="020F0502020204030204" pitchFamily="34" charset="0"/>
                          <a:cs typeface="Calibri" panose="020F0502020204030204" pitchFamily="34" charset="0"/>
                        </a:rPr>
                        <a:t> / epoch)</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 Parameters (in</a:t>
                      </a:r>
                      <a:r>
                        <a:rPr lang="en-US" baseline="0" dirty="0" smtClean="0">
                          <a:latin typeface="Calibri" panose="020F0502020204030204" pitchFamily="34" charset="0"/>
                          <a:cs typeface="Calibri" panose="020F0502020204030204" pitchFamily="34" charset="0"/>
                        </a:rPr>
                        <a:t> Millions)</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67937050"/>
                  </a:ext>
                </a:extLst>
              </a:tr>
              <a:tr h="370840">
                <a:tc vMerge="1">
                  <a:txBody>
                    <a:bodyPr/>
                    <a:lstStyle/>
                    <a:p>
                      <a:pPr algn="ct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solidFill>
                            <a:schemeClr val="bg1"/>
                          </a:solidFill>
                          <a:latin typeface="Calibri" panose="020F0502020204030204" pitchFamily="34" charset="0"/>
                          <a:cs typeface="Calibri" panose="020F0502020204030204" pitchFamily="34" charset="0"/>
                        </a:rPr>
                        <a:t>SumMe</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err="1" smtClean="0">
                          <a:solidFill>
                            <a:schemeClr val="bg1"/>
                          </a:solidFill>
                          <a:latin typeface="Calibri" panose="020F0502020204030204" pitchFamily="34" charset="0"/>
                          <a:cs typeface="Calibri" panose="020F0502020204030204" pitchFamily="34" charset="0"/>
                        </a:rPr>
                        <a:t>TVSum</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vMerge="1">
                  <a:txBody>
                    <a:bodyPr/>
                    <a:lstStyle/>
                    <a:p>
                      <a:pPr algn="ct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extLst>
                  <a:ext uri="{0D108BD9-81ED-4DB2-BD59-A6C34878D82A}">
                    <a16:rowId xmlns:a16="http://schemas.microsoft.com/office/drawing/2014/main" val="675121903"/>
                  </a:ext>
                </a:extLst>
              </a:tr>
              <a:tr h="370840">
                <a:tc>
                  <a:txBody>
                    <a:bodyPr/>
                    <a:lstStyle/>
                    <a:p>
                      <a:pPr algn="l"/>
                      <a:r>
                        <a:rPr lang="en-US" dirty="0" smtClean="0">
                          <a:latin typeface="Calibri" panose="020F0502020204030204" pitchFamily="34" charset="0"/>
                          <a:cs typeface="Calibri" panose="020F0502020204030204" pitchFamily="34" charset="0"/>
                        </a:rPr>
                        <a:t>DR-DSN</a:t>
                      </a:r>
                    </a:p>
                  </a:txBody>
                  <a:tcPr/>
                </a:tc>
                <a:tc>
                  <a:txBody>
                    <a:bodyPr/>
                    <a:lstStyle/>
                    <a:p>
                      <a:pPr algn="ctr"/>
                      <a:r>
                        <a:rPr lang="en-US" dirty="0" smtClean="0">
                          <a:latin typeface="Calibri" panose="020F0502020204030204" pitchFamily="34" charset="0"/>
                          <a:cs typeface="Calibri" panose="020F0502020204030204" pitchFamily="34" charset="0"/>
                        </a:rPr>
                        <a:t>0.33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0.98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2.63</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57385029"/>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SUM-</a:t>
                      </a:r>
                      <a:r>
                        <a:rPr lang="en-US" dirty="0" err="1" smtClean="0">
                          <a:latin typeface="Calibri" panose="020F0502020204030204" pitchFamily="34" charset="0"/>
                          <a:cs typeface="Calibri" panose="020F0502020204030204" pitchFamily="34" charset="0"/>
                        </a:rPr>
                        <a:t>Ind</a:t>
                      </a:r>
                      <a:r>
                        <a:rPr lang="en-US" baseline="-25000" dirty="0" err="1" smtClean="0">
                          <a:latin typeface="Calibri" panose="020F0502020204030204" pitchFamily="34" charset="0"/>
                          <a:cs typeface="Calibri" panose="020F0502020204030204" pitchFamily="34" charset="0"/>
                        </a:rPr>
                        <a:t>LU</a:t>
                      </a:r>
                      <a:endParaRPr lang="en-US" dirty="0" smtClean="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2.07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9.84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0.33</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84505049"/>
                  </a:ext>
                </a:extLst>
              </a:tr>
              <a:tr h="370840">
                <a:tc>
                  <a:txBody>
                    <a:bodyPr/>
                    <a:lstStyle/>
                    <a:p>
                      <a:pPr algn="l"/>
                      <a:r>
                        <a:rPr lang="en-US" dirty="0" smtClean="0">
                          <a:latin typeface="Calibri" panose="020F0502020204030204" pitchFamily="34" charset="0"/>
                          <a:cs typeface="Calibri" panose="020F0502020204030204" pitchFamily="34" charset="0"/>
                        </a:rPr>
                        <a:t>SUM-GAN-</a:t>
                      </a:r>
                      <a:r>
                        <a:rPr lang="en-US" dirty="0" err="1" smtClean="0">
                          <a:latin typeface="Calibri" panose="020F0502020204030204" pitchFamily="34" charset="0"/>
                          <a:cs typeface="Calibri" panose="020F0502020204030204" pitchFamily="34" charset="0"/>
                        </a:rPr>
                        <a:t>sl</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11.85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38.95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23.31</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39867313"/>
                  </a:ext>
                </a:extLst>
              </a:tr>
              <a:tr h="370840">
                <a:tc>
                  <a:txBody>
                    <a:bodyPr/>
                    <a:lstStyle/>
                    <a:p>
                      <a:pPr algn="l"/>
                      <a:r>
                        <a:rPr lang="en-US" dirty="0" smtClean="0">
                          <a:latin typeface="Calibri" panose="020F0502020204030204" pitchFamily="34" charset="0"/>
                          <a:cs typeface="Calibri" panose="020F0502020204030204" pitchFamily="34" charset="0"/>
                        </a:rPr>
                        <a:t>SUM-GAN-AAE</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16.39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54.23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24.31</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27579367"/>
                  </a:ext>
                </a:extLst>
              </a:tr>
              <a:tr h="370840">
                <a:tc>
                  <a:txBody>
                    <a:bodyPr/>
                    <a:lstStyle/>
                    <a:p>
                      <a:pPr algn="l"/>
                      <a:r>
                        <a:rPr lang="en-US" dirty="0" err="1" smtClean="0">
                          <a:latin typeface="Calibri" panose="020F0502020204030204" pitchFamily="34" charset="0"/>
                          <a:cs typeface="Calibri" panose="020F0502020204030204" pitchFamily="34" charset="0"/>
                        </a:rPr>
                        <a:t>CSNet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28.43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89.85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100.76</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59628024"/>
                  </a:ext>
                </a:extLst>
              </a:tr>
              <a:tr h="370840">
                <a:tc>
                  <a:txBody>
                    <a:bodyPr/>
                    <a:lstStyle/>
                    <a:p>
                      <a:pPr algn="l"/>
                      <a:r>
                        <a:rPr lang="en-US" dirty="0" smtClean="0">
                          <a:latin typeface="Calibri" panose="020F0502020204030204" pitchFamily="34" charset="0"/>
                          <a:cs typeface="Calibri" panose="020F0502020204030204" pitchFamily="34" charset="0"/>
                        </a:rPr>
                        <a:t>DSR-RL-GRU</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0.23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0.50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13.64</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40625721"/>
                  </a:ext>
                </a:extLst>
              </a:tr>
              <a:tr h="370840">
                <a:tc>
                  <a:txBody>
                    <a:bodyPr/>
                    <a:lstStyle/>
                    <a:p>
                      <a:pPr algn="l"/>
                      <a:r>
                        <a:rPr lang="en-US" dirty="0" smtClean="0">
                          <a:latin typeface="Calibri" panose="020F0502020204030204" pitchFamily="34" charset="0"/>
                          <a:cs typeface="Calibri" panose="020F0502020204030204" pitchFamily="34" charset="0"/>
                        </a:rPr>
                        <a:t>AC-SUM-GAN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28.25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93.80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26.75</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77713535"/>
                  </a:ext>
                </a:extLst>
              </a:tr>
              <a:tr h="370840">
                <a:tc>
                  <a:txBody>
                    <a:bodyPr/>
                    <a:lstStyle/>
                    <a:p>
                      <a:pPr algn="l"/>
                      <a:r>
                        <a:rPr lang="en-US" dirty="0" smtClean="0">
                          <a:latin typeface="Calibri" panose="020F0502020204030204" pitchFamily="34" charset="0"/>
                          <a:cs typeface="Calibri" panose="020F0502020204030204" pitchFamily="34" charset="0"/>
                        </a:rPr>
                        <a:t>CA-SUM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5.25</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73707974"/>
                  </a:ext>
                </a:extLst>
              </a:tr>
            </a:tbl>
          </a:graphicData>
        </a:graphic>
      </p:graphicFrame>
      <p:sp>
        <p:nvSpPr>
          <p:cNvPr id="10" name="Rounded Rectangle 9"/>
          <p:cNvSpPr/>
          <p:nvPr/>
        </p:nvSpPr>
        <p:spPr>
          <a:xfrm>
            <a:off x="2967792" y="2766304"/>
            <a:ext cx="6372848" cy="345118"/>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967792" y="3128254"/>
            <a:ext cx="6372848" cy="345118"/>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967791" y="5367897"/>
            <a:ext cx="6372848" cy="362233"/>
          </a:xfrm>
          <a:prstGeom prst="roundRect">
            <a:avLst>
              <a:gd name="adj" fmla="val 0"/>
            </a:avLst>
          </a:prstGeom>
          <a:noFill/>
          <a:ln w="28575">
            <a:solidFill>
              <a:srgbClr val="8F45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17</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307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a:t>Experiments: Performance </a:t>
            </a:r>
            <a:r>
              <a:rPr lang="de-DE" dirty="0" err="1"/>
              <a:t>comparisons</a:t>
            </a:r>
            <a:endParaRPr lang="de-DE" dirty="0"/>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smtClean="0"/>
              <a:t>In terms of training time and number of learnable parameters</a:t>
            </a:r>
          </a:p>
        </p:txBody>
      </p:sp>
      <p:graphicFrame>
        <p:nvGraphicFramePr>
          <p:cNvPr id="8" name="Table 7"/>
          <p:cNvGraphicFramePr>
            <a:graphicFrameLocks noGrp="1"/>
          </p:cNvGraphicFramePr>
          <p:nvPr>
            <p:extLst>
              <p:ext uri="{D42A27DB-BD31-4B8C-83A1-F6EECF244321}">
                <p14:modId xmlns:p14="http://schemas.microsoft.com/office/powerpoint/2010/main" val="263158944"/>
              </p:ext>
            </p:extLst>
          </p:nvPr>
        </p:nvGraphicFramePr>
        <p:xfrm>
          <a:off x="2967791" y="2021730"/>
          <a:ext cx="6372848" cy="3708400"/>
        </p:xfrm>
        <a:graphic>
          <a:graphicData uri="http://schemas.openxmlformats.org/drawingml/2006/table">
            <a:tbl>
              <a:tblPr firstRow="1" bandRow="1">
                <a:tableStyleId>{5C22544A-7EE6-4342-B048-85BDC9FD1C3A}</a:tableStyleId>
              </a:tblPr>
              <a:tblGrid>
                <a:gridCol w="1593212">
                  <a:extLst>
                    <a:ext uri="{9D8B030D-6E8A-4147-A177-3AD203B41FA5}">
                      <a16:colId xmlns:a16="http://schemas.microsoft.com/office/drawing/2014/main" val="3250007978"/>
                    </a:ext>
                  </a:extLst>
                </a:gridCol>
                <a:gridCol w="1593212">
                  <a:extLst>
                    <a:ext uri="{9D8B030D-6E8A-4147-A177-3AD203B41FA5}">
                      <a16:colId xmlns:a16="http://schemas.microsoft.com/office/drawing/2014/main" val="3090562057"/>
                    </a:ext>
                  </a:extLst>
                </a:gridCol>
                <a:gridCol w="1593212">
                  <a:extLst>
                    <a:ext uri="{9D8B030D-6E8A-4147-A177-3AD203B41FA5}">
                      <a16:colId xmlns:a16="http://schemas.microsoft.com/office/drawing/2014/main" val="1794865784"/>
                    </a:ext>
                  </a:extLst>
                </a:gridCol>
                <a:gridCol w="1593212">
                  <a:extLst>
                    <a:ext uri="{9D8B030D-6E8A-4147-A177-3AD203B41FA5}">
                      <a16:colId xmlns:a16="http://schemas.microsoft.com/office/drawing/2014/main" val="2511876244"/>
                    </a:ext>
                  </a:extLst>
                </a:gridCol>
              </a:tblGrid>
              <a:tr h="370840">
                <a:tc rowSpan="2">
                  <a:txBody>
                    <a:bodyPr/>
                    <a:lstStyle/>
                    <a:p>
                      <a:pPr algn="l"/>
                      <a:r>
                        <a:rPr lang="en-US" dirty="0" smtClean="0">
                          <a:latin typeface="Calibri" panose="020F0502020204030204" pitchFamily="34" charset="0"/>
                          <a:cs typeface="Calibri" panose="020F0502020204030204" pitchFamily="34" charset="0"/>
                        </a:rPr>
                        <a:t>Method</a:t>
                      </a:r>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smtClean="0">
                          <a:latin typeface="Calibri" panose="020F0502020204030204" pitchFamily="34" charset="0"/>
                          <a:cs typeface="Calibri" panose="020F0502020204030204" pitchFamily="34" charset="0"/>
                        </a:rPr>
                        <a:t>Training time (sec</a:t>
                      </a:r>
                      <a:r>
                        <a:rPr lang="en-US" baseline="0" dirty="0" smtClean="0">
                          <a:latin typeface="Calibri" panose="020F0502020204030204" pitchFamily="34" charset="0"/>
                          <a:cs typeface="Calibri" panose="020F0502020204030204" pitchFamily="34" charset="0"/>
                        </a:rPr>
                        <a:t> / epoch)</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 Parameters (in</a:t>
                      </a:r>
                      <a:r>
                        <a:rPr lang="en-US" baseline="0" dirty="0" smtClean="0">
                          <a:latin typeface="Calibri" panose="020F0502020204030204" pitchFamily="34" charset="0"/>
                          <a:cs typeface="Calibri" panose="020F0502020204030204" pitchFamily="34" charset="0"/>
                        </a:rPr>
                        <a:t> Millions)</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67937050"/>
                  </a:ext>
                </a:extLst>
              </a:tr>
              <a:tr h="370840">
                <a:tc vMerge="1">
                  <a:txBody>
                    <a:bodyPr/>
                    <a:lstStyle/>
                    <a:p>
                      <a:pPr algn="ct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solidFill>
                            <a:schemeClr val="bg1"/>
                          </a:solidFill>
                          <a:latin typeface="Calibri" panose="020F0502020204030204" pitchFamily="34" charset="0"/>
                          <a:cs typeface="Calibri" panose="020F0502020204030204" pitchFamily="34" charset="0"/>
                        </a:rPr>
                        <a:t>SumMe</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err="1" smtClean="0">
                          <a:solidFill>
                            <a:schemeClr val="bg1"/>
                          </a:solidFill>
                          <a:latin typeface="Calibri" panose="020F0502020204030204" pitchFamily="34" charset="0"/>
                          <a:cs typeface="Calibri" panose="020F0502020204030204" pitchFamily="34" charset="0"/>
                        </a:rPr>
                        <a:t>TVSum</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vMerge="1">
                  <a:txBody>
                    <a:bodyPr/>
                    <a:lstStyle/>
                    <a:p>
                      <a:pPr algn="ct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extLst>
                  <a:ext uri="{0D108BD9-81ED-4DB2-BD59-A6C34878D82A}">
                    <a16:rowId xmlns:a16="http://schemas.microsoft.com/office/drawing/2014/main" val="675121903"/>
                  </a:ext>
                </a:extLst>
              </a:tr>
              <a:tr h="370840">
                <a:tc>
                  <a:txBody>
                    <a:bodyPr/>
                    <a:lstStyle/>
                    <a:p>
                      <a:pPr algn="l"/>
                      <a:r>
                        <a:rPr lang="en-US" dirty="0" smtClean="0">
                          <a:latin typeface="Calibri" panose="020F0502020204030204" pitchFamily="34" charset="0"/>
                          <a:cs typeface="Calibri" panose="020F0502020204030204" pitchFamily="34" charset="0"/>
                        </a:rPr>
                        <a:t>DR-DSN</a:t>
                      </a:r>
                    </a:p>
                  </a:txBody>
                  <a:tcPr/>
                </a:tc>
                <a:tc>
                  <a:txBody>
                    <a:bodyPr/>
                    <a:lstStyle/>
                    <a:p>
                      <a:pPr algn="ctr"/>
                      <a:r>
                        <a:rPr lang="en-US" dirty="0" smtClean="0">
                          <a:latin typeface="Calibri" panose="020F0502020204030204" pitchFamily="34" charset="0"/>
                          <a:cs typeface="Calibri" panose="020F0502020204030204" pitchFamily="34" charset="0"/>
                        </a:rPr>
                        <a:t>0.33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0.98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2.63</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57385029"/>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SUM-</a:t>
                      </a:r>
                      <a:r>
                        <a:rPr lang="en-US" dirty="0" err="1" smtClean="0">
                          <a:latin typeface="Calibri" panose="020F0502020204030204" pitchFamily="34" charset="0"/>
                          <a:cs typeface="Calibri" panose="020F0502020204030204" pitchFamily="34" charset="0"/>
                        </a:rPr>
                        <a:t>Ind</a:t>
                      </a:r>
                      <a:r>
                        <a:rPr lang="en-US" baseline="-25000" dirty="0" err="1" smtClean="0">
                          <a:latin typeface="Calibri" panose="020F0502020204030204" pitchFamily="34" charset="0"/>
                          <a:cs typeface="Calibri" panose="020F0502020204030204" pitchFamily="34" charset="0"/>
                        </a:rPr>
                        <a:t>LU</a:t>
                      </a:r>
                      <a:endParaRPr lang="en-US" dirty="0" smtClean="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2.07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9.84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0.33</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84505049"/>
                  </a:ext>
                </a:extLst>
              </a:tr>
              <a:tr h="370840">
                <a:tc>
                  <a:txBody>
                    <a:bodyPr/>
                    <a:lstStyle/>
                    <a:p>
                      <a:pPr algn="l"/>
                      <a:r>
                        <a:rPr lang="en-US" dirty="0" smtClean="0">
                          <a:latin typeface="Calibri" panose="020F0502020204030204" pitchFamily="34" charset="0"/>
                          <a:cs typeface="Calibri" panose="020F0502020204030204" pitchFamily="34" charset="0"/>
                        </a:rPr>
                        <a:t>SUM-GAN-</a:t>
                      </a:r>
                      <a:r>
                        <a:rPr lang="en-US" dirty="0" err="1" smtClean="0">
                          <a:latin typeface="Calibri" panose="020F0502020204030204" pitchFamily="34" charset="0"/>
                          <a:cs typeface="Calibri" panose="020F0502020204030204" pitchFamily="34" charset="0"/>
                        </a:rPr>
                        <a:t>sl</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11.85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38.95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23.31</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39867313"/>
                  </a:ext>
                </a:extLst>
              </a:tr>
              <a:tr h="370840">
                <a:tc>
                  <a:txBody>
                    <a:bodyPr/>
                    <a:lstStyle/>
                    <a:p>
                      <a:pPr algn="l"/>
                      <a:r>
                        <a:rPr lang="en-US" dirty="0" smtClean="0">
                          <a:latin typeface="Calibri" panose="020F0502020204030204" pitchFamily="34" charset="0"/>
                          <a:cs typeface="Calibri" panose="020F0502020204030204" pitchFamily="34" charset="0"/>
                        </a:rPr>
                        <a:t>SUM-GAN-AAE</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16.39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54.23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24.31</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27579367"/>
                  </a:ext>
                </a:extLst>
              </a:tr>
              <a:tr h="370840">
                <a:tc>
                  <a:txBody>
                    <a:bodyPr/>
                    <a:lstStyle/>
                    <a:p>
                      <a:pPr algn="l"/>
                      <a:r>
                        <a:rPr lang="en-US" dirty="0" err="1" smtClean="0">
                          <a:latin typeface="Calibri" panose="020F0502020204030204" pitchFamily="34" charset="0"/>
                          <a:cs typeface="Calibri" panose="020F0502020204030204" pitchFamily="34" charset="0"/>
                        </a:rPr>
                        <a:t>CSNet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28.43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89.85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100.76</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59628024"/>
                  </a:ext>
                </a:extLst>
              </a:tr>
              <a:tr h="370840">
                <a:tc>
                  <a:txBody>
                    <a:bodyPr/>
                    <a:lstStyle/>
                    <a:p>
                      <a:pPr algn="l"/>
                      <a:r>
                        <a:rPr lang="en-US" dirty="0" smtClean="0">
                          <a:latin typeface="Calibri" panose="020F0502020204030204" pitchFamily="34" charset="0"/>
                          <a:cs typeface="Calibri" panose="020F0502020204030204" pitchFamily="34" charset="0"/>
                        </a:rPr>
                        <a:t>DSR-RL-GRU</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0.23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0.50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13.64</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40625721"/>
                  </a:ext>
                </a:extLst>
              </a:tr>
              <a:tr h="370840">
                <a:tc>
                  <a:txBody>
                    <a:bodyPr/>
                    <a:lstStyle/>
                    <a:p>
                      <a:pPr algn="l"/>
                      <a:r>
                        <a:rPr lang="en-US" dirty="0" smtClean="0">
                          <a:latin typeface="Calibri" panose="020F0502020204030204" pitchFamily="34" charset="0"/>
                          <a:cs typeface="Calibri" panose="020F0502020204030204" pitchFamily="34" charset="0"/>
                        </a:rPr>
                        <a:t>AC-SUM-GAN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28.25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93.80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26.75</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77713535"/>
                  </a:ext>
                </a:extLst>
              </a:tr>
              <a:tr h="370840">
                <a:tc>
                  <a:txBody>
                    <a:bodyPr/>
                    <a:lstStyle/>
                    <a:p>
                      <a:pPr algn="l"/>
                      <a:r>
                        <a:rPr lang="en-US" dirty="0" smtClean="0">
                          <a:latin typeface="Calibri" panose="020F0502020204030204" pitchFamily="34" charset="0"/>
                          <a:cs typeface="Calibri" panose="020F0502020204030204" pitchFamily="34" charset="0"/>
                        </a:rPr>
                        <a:t>CA-SUM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5.25</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73707974"/>
                  </a:ext>
                </a:extLst>
              </a:tr>
            </a:tbl>
          </a:graphicData>
        </a:graphic>
      </p:graphicFrame>
      <p:sp>
        <p:nvSpPr>
          <p:cNvPr id="9" name="Rounded Rectangle 8"/>
          <p:cNvSpPr/>
          <p:nvPr/>
        </p:nvSpPr>
        <p:spPr>
          <a:xfrm>
            <a:off x="2967792" y="4633204"/>
            <a:ext cx="6372848" cy="345118"/>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967791" y="5367897"/>
            <a:ext cx="6372848" cy="362233"/>
          </a:xfrm>
          <a:prstGeom prst="roundRect">
            <a:avLst>
              <a:gd name="adj" fmla="val 0"/>
            </a:avLst>
          </a:prstGeom>
          <a:noFill/>
          <a:ln w="28575">
            <a:solidFill>
              <a:srgbClr val="8F45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17</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11329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a:t>Experiments: Performance </a:t>
            </a:r>
            <a:r>
              <a:rPr lang="de-DE" dirty="0" err="1"/>
              <a:t>comparisons</a:t>
            </a:r>
            <a:endParaRPr lang="de-DE" dirty="0"/>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smtClean="0"/>
              <a:t>In terms of training time and number of learnable parameters</a:t>
            </a:r>
          </a:p>
        </p:txBody>
      </p:sp>
      <p:graphicFrame>
        <p:nvGraphicFramePr>
          <p:cNvPr id="8" name="Table 7"/>
          <p:cNvGraphicFramePr>
            <a:graphicFrameLocks noGrp="1"/>
          </p:cNvGraphicFramePr>
          <p:nvPr>
            <p:extLst>
              <p:ext uri="{D42A27DB-BD31-4B8C-83A1-F6EECF244321}">
                <p14:modId xmlns:p14="http://schemas.microsoft.com/office/powerpoint/2010/main" val="390326305"/>
              </p:ext>
            </p:extLst>
          </p:nvPr>
        </p:nvGraphicFramePr>
        <p:xfrm>
          <a:off x="2967791" y="2021730"/>
          <a:ext cx="6372848" cy="3708400"/>
        </p:xfrm>
        <a:graphic>
          <a:graphicData uri="http://schemas.openxmlformats.org/drawingml/2006/table">
            <a:tbl>
              <a:tblPr firstRow="1" bandRow="1">
                <a:tableStyleId>{5C22544A-7EE6-4342-B048-85BDC9FD1C3A}</a:tableStyleId>
              </a:tblPr>
              <a:tblGrid>
                <a:gridCol w="1593212">
                  <a:extLst>
                    <a:ext uri="{9D8B030D-6E8A-4147-A177-3AD203B41FA5}">
                      <a16:colId xmlns:a16="http://schemas.microsoft.com/office/drawing/2014/main" val="3250007978"/>
                    </a:ext>
                  </a:extLst>
                </a:gridCol>
                <a:gridCol w="1593212">
                  <a:extLst>
                    <a:ext uri="{9D8B030D-6E8A-4147-A177-3AD203B41FA5}">
                      <a16:colId xmlns:a16="http://schemas.microsoft.com/office/drawing/2014/main" val="3090562057"/>
                    </a:ext>
                  </a:extLst>
                </a:gridCol>
                <a:gridCol w="1593212">
                  <a:extLst>
                    <a:ext uri="{9D8B030D-6E8A-4147-A177-3AD203B41FA5}">
                      <a16:colId xmlns:a16="http://schemas.microsoft.com/office/drawing/2014/main" val="1794865784"/>
                    </a:ext>
                  </a:extLst>
                </a:gridCol>
                <a:gridCol w="1593212">
                  <a:extLst>
                    <a:ext uri="{9D8B030D-6E8A-4147-A177-3AD203B41FA5}">
                      <a16:colId xmlns:a16="http://schemas.microsoft.com/office/drawing/2014/main" val="2511876244"/>
                    </a:ext>
                  </a:extLst>
                </a:gridCol>
              </a:tblGrid>
              <a:tr h="370840">
                <a:tc rowSpan="2">
                  <a:txBody>
                    <a:bodyPr/>
                    <a:lstStyle/>
                    <a:p>
                      <a:pPr algn="l"/>
                      <a:r>
                        <a:rPr lang="en-US" dirty="0" smtClean="0">
                          <a:latin typeface="Calibri" panose="020F0502020204030204" pitchFamily="34" charset="0"/>
                          <a:cs typeface="Calibri" panose="020F0502020204030204" pitchFamily="34" charset="0"/>
                        </a:rPr>
                        <a:t>Method</a:t>
                      </a:r>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smtClean="0">
                          <a:latin typeface="Calibri" panose="020F0502020204030204" pitchFamily="34" charset="0"/>
                          <a:cs typeface="Calibri" panose="020F0502020204030204" pitchFamily="34" charset="0"/>
                        </a:rPr>
                        <a:t>Training time (sec</a:t>
                      </a:r>
                      <a:r>
                        <a:rPr lang="en-US" baseline="0" dirty="0" smtClean="0">
                          <a:latin typeface="Calibri" panose="020F0502020204030204" pitchFamily="34" charset="0"/>
                          <a:cs typeface="Calibri" panose="020F0502020204030204" pitchFamily="34" charset="0"/>
                        </a:rPr>
                        <a:t> / epoch)</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 Parameters (in</a:t>
                      </a:r>
                      <a:r>
                        <a:rPr lang="en-US" baseline="0" dirty="0" smtClean="0">
                          <a:latin typeface="Calibri" panose="020F0502020204030204" pitchFamily="34" charset="0"/>
                          <a:cs typeface="Calibri" panose="020F0502020204030204" pitchFamily="34" charset="0"/>
                        </a:rPr>
                        <a:t> Millions)</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67937050"/>
                  </a:ext>
                </a:extLst>
              </a:tr>
              <a:tr h="370840">
                <a:tc vMerge="1">
                  <a:txBody>
                    <a:bodyPr/>
                    <a:lstStyle/>
                    <a:p>
                      <a:pPr algn="ct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solidFill>
                            <a:schemeClr val="bg1"/>
                          </a:solidFill>
                          <a:latin typeface="Calibri" panose="020F0502020204030204" pitchFamily="34" charset="0"/>
                          <a:cs typeface="Calibri" panose="020F0502020204030204" pitchFamily="34" charset="0"/>
                        </a:rPr>
                        <a:t>SumMe</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err="1" smtClean="0">
                          <a:solidFill>
                            <a:schemeClr val="bg1"/>
                          </a:solidFill>
                          <a:latin typeface="Calibri" panose="020F0502020204030204" pitchFamily="34" charset="0"/>
                          <a:cs typeface="Calibri" panose="020F0502020204030204" pitchFamily="34" charset="0"/>
                        </a:rPr>
                        <a:t>TVSum</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vMerge="1">
                  <a:txBody>
                    <a:bodyPr/>
                    <a:lstStyle/>
                    <a:p>
                      <a:pPr algn="ct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extLst>
                  <a:ext uri="{0D108BD9-81ED-4DB2-BD59-A6C34878D82A}">
                    <a16:rowId xmlns:a16="http://schemas.microsoft.com/office/drawing/2014/main" val="675121903"/>
                  </a:ext>
                </a:extLst>
              </a:tr>
              <a:tr h="370840">
                <a:tc>
                  <a:txBody>
                    <a:bodyPr/>
                    <a:lstStyle/>
                    <a:p>
                      <a:pPr algn="l"/>
                      <a:r>
                        <a:rPr lang="en-US" dirty="0" smtClean="0">
                          <a:latin typeface="Calibri" panose="020F0502020204030204" pitchFamily="34" charset="0"/>
                          <a:cs typeface="Calibri" panose="020F0502020204030204" pitchFamily="34" charset="0"/>
                        </a:rPr>
                        <a:t>DR-DSN</a:t>
                      </a:r>
                    </a:p>
                  </a:txBody>
                  <a:tcPr/>
                </a:tc>
                <a:tc>
                  <a:txBody>
                    <a:bodyPr/>
                    <a:lstStyle/>
                    <a:p>
                      <a:pPr algn="ctr"/>
                      <a:r>
                        <a:rPr lang="en-US" dirty="0" smtClean="0">
                          <a:latin typeface="Calibri" panose="020F0502020204030204" pitchFamily="34" charset="0"/>
                          <a:cs typeface="Calibri" panose="020F0502020204030204" pitchFamily="34" charset="0"/>
                        </a:rPr>
                        <a:t>0.33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0.98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2.63</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57385029"/>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SUM-</a:t>
                      </a:r>
                      <a:r>
                        <a:rPr lang="en-US" dirty="0" err="1" smtClean="0">
                          <a:latin typeface="Calibri" panose="020F0502020204030204" pitchFamily="34" charset="0"/>
                          <a:cs typeface="Calibri" panose="020F0502020204030204" pitchFamily="34" charset="0"/>
                        </a:rPr>
                        <a:t>Ind</a:t>
                      </a:r>
                      <a:r>
                        <a:rPr lang="en-US" baseline="-25000" dirty="0" err="1" smtClean="0">
                          <a:latin typeface="Calibri" panose="020F0502020204030204" pitchFamily="34" charset="0"/>
                          <a:cs typeface="Calibri" panose="020F0502020204030204" pitchFamily="34" charset="0"/>
                        </a:rPr>
                        <a:t>LU</a:t>
                      </a:r>
                      <a:endParaRPr lang="en-US" dirty="0" smtClean="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2.07</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9.84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0.33</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84505049"/>
                  </a:ext>
                </a:extLst>
              </a:tr>
              <a:tr h="370840">
                <a:tc>
                  <a:txBody>
                    <a:bodyPr/>
                    <a:lstStyle/>
                    <a:p>
                      <a:pPr algn="l"/>
                      <a:r>
                        <a:rPr lang="en-US" dirty="0" smtClean="0">
                          <a:latin typeface="Calibri" panose="020F0502020204030204" pitchFamily="34" charset="0"/>
                          <a:cs typeface="Calibri" panose="020F0502020204030204" pitchFamily="34" charset="0"/>
                        </a:rPr>
                        <a:t>SUM-GAN-</a:t>
                      </a:r>
                      <a:r>
                        <a:rPr lang="en-US" dirty="0" err="1" smtClean="0">
                          <a:latin typeface="Calibri" panose="020F0502020204030204" pitchFamily="34" charset="0"/>
                          <a:cs typeface="Calibri" panose="020F0502020204030204" pitchFamily="34" charset="0"/>
                        </a:rPr>
                        <a:t>sl</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11.85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38.95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23.31</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39867313"/>
                  </a:ext>
                </a:extLst>
              </a:tr>
              <a:tr h="370840">
                <a:tc>
                  <a:txBody>
                    <a:bodyPr/>
                    <a:lstStyle/>
                    <a:p>
                      <a:pPr algn="l"/>
                      <a:r>
                        <a:rPr lang="en-US" dirty="0" smtClean="0">
                          <a:latin typeface="Calibri" panose="020F0502020204030204" pitchFamily="34" charset="0"/>
                          <a:cs typeface="Calibri" panose="020F0502020204030204" pitchFamily="34" charset="0"/>
                        </a:rPr>
                        <a:t>SUM-GAN-AAE</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16.39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54.23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24.31</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27579367"/>
                  </a:ext>
                </a:extLst>
              </a:tr>
              <a:tr h="370840">
                <a:tc>
                  <a:txBody>
                    <a:bodyPr/>
                    <a:lstStyle/>
                    <a:p>
                      <a:pPr algn="l"/>
                      <a:r>
                        <a:rPr lang="en-US" dirty="0" err="1" smtClean="0">
                          <a:latin typeface="Calibri" panose="020F0502020204030204" pitchFamily="34" charset="0"/>
                          <a:cs typeface="Calibri" panose="020F0502020204030204" pitchFamily="34" charset="0"/>
                        </a:rPr>
                        <a:t>CSNet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28.43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89.85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100.76</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59628024"/>
                  </a:ext>
                </a:extLst>
              </a:tr>
              <a:tr h="370840">
                <a:tc>
                  <a:txBody>
                    <a:bodyPr/>
                    <a:lstStyle/>
                    <a:p>
                      <a:pPr algn="l"/>
                      <a:r>
                        <a:rPr lang="en-US" dirty="0" smtClean="0">
                          <a:latin typeface="Calibri" panose="020F0502020204030204" pitchFamily="34" charset="0"/>
                          <a:cs typeface="Calibri" panose="020F0502020204030204" pitchFamily="34" charset="0"/>
                        </a:rPr>
                        <a:t>DSR-RL-GRU</a:t>
                      </a:r>
                      <a:endParaRPr lang="en-US"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0.23</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0.50</a:t>
                      </a:r>
                      <a:endParaRPr lang="en-US" b="0" dirty="0">
                        <a:latin typeface="Calibri" panose="020F0502020204030204" pitchFamily="34" charset="0"/>
                        <a:cs typeface="Calibri" panose="020F0502020204030204" pitchFamily="34" charset="0"/>
                      </a:endParaRPr>
                    </a:p>
                  </a:txBody>
                  <a:tcPr/>
                </a:tc>
                <a:tc>
                  <a:txBody>
                    <a:bodyPr/>
                    <a:lstStyle/>
                    <a:p>
                      <a:pPr algn="ctr"/>
                      <a:r>
                        <a:rPr lang="en-US" b="0" dirty="0" smtClean="0">
                          <a:latin typeface="Calibri" panose="020F0502020204030204" pitchFamily="34" charset="0"/>
                          <a:cs typeface="Calibri" panose="020F0502020204030204" pitchFamily="34" charset="0"/>
                        </a:rPr>
                        <a:t>13.64</a:t>
                      </a:r>
                      <a:endParaRPr lang="en-US"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40625721"/>
                  </a:ext>
                </a:extLst>
              </a:tr>
              <a:tr h="370840">
                <a:tc>
                  <a:txBody>
                    <a:bodyPr/>
                    <a:lstStyle/>
                    <a:p>
                      <a:pPr algn="l"/>
                      <a:r>
                        <a:rPr lang="en-US" dirty="0" smtClean="0">
                          <a:latin typeface="Calibri" panose="020F0502020204030204" pitchFamily="34" charset="0"/>
                          <a:cs typeface="Calibri" panose="020F0502020204030204" pitchFamily="34" charset="0"/>
                        </a:rPr>
                        <a:t>AC-SUM-GAN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28.25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93.80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26.75</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77713535"/>
                  </a:ext>
                </a:extLst>
              </a:tr>
              <a:tr h="370840">
                <a:tc>
                  <a:txBody>
                    <a:bodyPr/>
                    <a:lstStyle/>
                    <a:p>
                      <a:pPr algn="l"/>
                      <a:r>
                        <a:rPr lang="en-US" dirty="0" smtClean="0">
                          <a:latin typeface="Calibri" panose="020F0502020204030204" pitchFamily="34" charset="0"/>
                          <a:cs typeface="Calibri" panose="020F0502020204030204" pitchFamily="34" charset="0"/>
                        </a:rPr>
                        <a:t>CA-SUM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0.06</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0.13</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5.25</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73707974"/>
                  </a:ext>
                </a:extLst>
              </a:tr>
            </a:tbl>
          </a:graphicData>
        </a:graphic>
      </p:graphicFrame>
      <p:sp>
        <p:nvSpPr>
          <p:cNvPr id="10" name="Rounded Rectangle 9"/>
          <p:cNvSpPr/>
          <p:nvPr/>
        </p:nvSpPr>
        <p:spPr>
          <a:xfrm>
            <a:off x="2967791" y="5367897"/>
            <a:ext cx="6372848" cy="362233"/>
          </a:xfrm>
          <a:prstGeom prst="roundRect">
            <a:avLst>
              <a:gd name="adj" fmla="val 0"/>
            </a:avLst>
          </a:prstGeom>
          <a:noFill/>
          <a:ln w="28575">
            <a:solidFill>
              <a:srgbClr val="8F45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17</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29993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 Performance </a:t>
            </a:r>
            <a:r>
              <a:rPr lang="de-DE" dirty="0" err="1" smtClean="0"/>
              <a:t>comparisons</a:t>
            </a:r>
            <a:endParaRPr lang="de-DE" dirty="0"/>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smtClean="0"/>
              <a:t>Ablation study</a:t>
            </a:r>
          </a:p>
          <a:p>
            <a:pPr marL="0" indent="0">
              <a:lnSpc>
                <a:spcPct val="100000"/>
              </a:lnSpc>
              <a:buNone/>
            </a:pPr>
            <a:endParaRPr lang="en-US" b="1" dirty="0"/>
          </a:p>
          <a:p>
            <a:pPr marL="0" indent="0">
              <a:lnSpc>
                <a:spcPct val="100000"/>
              </a:lnSpc>
              <a:buNone/>
            </a:pPr>
            <a:endParaRPr lang="en-US" b="1" dirty="0" smtClean="0"/>
          </a:p>
          <a:p>
            <a:pPr marL="0" indent="0">
              <a:lnSpc>
                <a:spcPct val="100000"/>
              </a:lnSpc>
              <a:buNone/>
            </a:pPr>
            <a:endParaRPr lang="en-US" b="1" dirty="0"/>
          </a:p>
          <a:p>
            <a:pPr marL="0" indent="0">
              <a:lnSpc>
                <a:spcPct val="100000"/>
              </a:lnSpc>
              <a:buNone/>
            </a:pPr>
            <a:endParaRPr lang="en-US" b="1" dirty="0" smtClean="0"/>
          </a:p>
          <a:p>
            <a:pPr marL="0" indent="0">
              <a:lnSpc>
                <a:spcPct val="100000"/>
              </a:lnSpc>
              <a:buNone/>
            </a:pPr>
            <a:endParaRPr lang="en-US" sz="9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1908288553"/>
              </p:ext>
            </p:extLst>
          </p:nvPr>
        </p:nvGraphicFramePr>
        <p:xfrm>
          <a:off x="323528" y="2062046"/>
          <a:ext cx="11573198" cy="2225040"/>
        </p:xfrm>
        <a:graphic>
          <a:graphicData uri="http://schemas.openxmlformats.org/drawingml/2006/table">
            <a:tbl>
              <a:tblPr firstRow="1" bandRow="1">
                <a:tableStyleId>{5C22544A-7EE6-4342-B048-85BDC9FD1C3A}</a:tableStyleId>
              </a:tblPr>
              <a:tblGrid>
                <a:gridCol w="1577843">
                  <a:extLst>
                    <a:ext uri="{9D8B030D-6E8A-4147-A177-3AD203B41FA5}">
                      <a16:colId xmlns:a16="http://schemas.microsoft.com/office/drawing/2014/main" val="1910883744"/>
                    </a:ext>
                  </a:extLst>
                </a:gridCol>
                <a:gridCol w="2249715">
                  <a:extLst>
                    <a:ext uri="{9D8B030D-6E8A-4147-A177-3AD203B41FA5}">
                      <a16:colId xmlns:a16="http://schemas.microsoft.com/office/drawing/2014/main" val="3798868899"/>
                    </a:ext>
                  </a:extLst>
                </a:gridCol>
                <a:gridCol w="2351314">
                  <a:extLst>
                    <a:ext uri="{9D8B030D-6E8A-4147-A177-3AD203B41FA5}">
                      <a16:colId xmlns:a16="http://schemas.microsoft.com/office/drawing/2014/main" val="2528914561"/>
                    </a:ext>
                  </a:extLst>
                </a:gridCol>
                <a:gridCol w="1219200">
                  <a:extLst>
                    <a:ext uri="{9D8B030D-6E8A-4147-A177-3AD203B41FA5}">
                      <a16:colId xmlns:a16="http://schemas.microsoft.com/office/drawing/2014/main" val="4175741885"/>
                    </a:ext>
                  </a:extLst>
                </a:gridCol>
                <a:gridCol w="1306286">
                  <a:extLst>
                    <a:ext uri="{9D8B030D-6E8A-4147-A177-3AD203B41FA5}">
                      <a16:colId xmlns:a16="http://schemas.microsoft.com/office/drawing/2014/main" val="615356342"/>
                    </a:ext>
                  </a:extLst>
                </a:gridCol>
                <a:gridCol w="1494971">
                  <a:extLst>
                    <a:ext uri="{9D8B030D-6E8A-4147-A177-3AD203B41FA5}">
                      <a16:colId xmlns:a16="http://schemas.microsoft.com/office/drawing/2014/main" val="350513234"/>
                    </a:ext>
                  </a:extLst>
                </a:gridCol>
                <a:gridCol w="1373869">
                  <a:extLst>
                    <a:ext uri="{9D8B030D-6E8A-4147-A177-3AD203B41FA5}">
                      <a16:colId xmlns:a16="http://schemas.microsoft.com/office/drawing/2014/main" val="3744456842"/>
                    </a:ext>
                  </a:extLst>
                </a:gridCol>
              </a:tblGrid>
              <a:tr h="370840">
                <a:tc rowSpan="2">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Method</a:t>
                      </a:r>
                    </a:p>
                  </a:txBody>
                  <a:tcPr/>
                </a:tc>
                <a:tc rowSpan="2">
                  <a:txBody>
                    <a:bodyPr/>
                    <a:lstStyle/>
                    <a:p>
                      <a:pPr algn="ctr"/>
                      <a:r>
                        <a:rPr lang="en-US" dirty="0" smtClean="0">
                          <a:latin typeface="Calibri" panose="020F0502020204030204" pitchFamily="34" charset="0"/>
                          <a:cs typeface="Calibri" panose="020F0502020204030204" pitchFamily="34" charset="0"/>
                        </a:rPr>
                        <a:t>Block diagonal sparse attention</a:t>
                      </a:r>
                      <a:r>
                        <a:rPr lang="en-US" baseline="0" dirty="0" smtClean="0">
                          <a:latin typeface="Calibri" panose="020F0502020204030204" pitchFamily="34" charset="0"/>
                          <a:cs typeface="Calibri" panose="020F0502020204030204" pitchFamily="34" charset="0"/>
                        </a:rPr>
                        <a:t> matrix</a:t>
                      </a:r>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Attentive frame uniqueness &amp;</a:t>
                      </a:r>
                      <a:r>
                        <a:rPr lang="en-US" baseline="0" dirty="0" smtClean="0">
                          <a:latin typeface="Calibri" panose="020F0502020204030204" pitchFamily="34" charset="0"/>
                          <a:cs typeface="Calibri" panose="020F0502020204030204" pitchFamily="34" charset="0"/>
                        </a:rPr>
                        <a:t> diversity</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09416905"/>
                  </a:ext>
                </a:extLst>
              </a:tr>
              <a:tr h="370840">
                <a:tc vMerge="1">
                  <a:txBody>
                    <a:bodyPr/>
                    <a:lstStyle/>
                    <a:p>
                      <a:endParaRPr lang="en-US" dirty="0">
                        <a:latin typeface="Calibri" panose="020F0502020204030204" pitchFamily="34" charset="0"/>
                        <a:cs typeface="Calibri" panose="020F0502020204030204" pitchFamily="34" charset="0"/>
                      </a:endParaRPr>
                    </a:p>
                  </a:txBody>
                  <a:tcPr/>
                </a:tc>
                <a:tc vMerge="1">
                  <a:txBody>
                    <a:bodyPr/>
                    <a:lstStyle/>
                    <a:p>
                      <a:endParaRPr lang="en-US" dirty="0">
                        <a:latin typeface="Calibri" panose="020F0502020204030204" pitchFamily="34" charset="0"/>
                        <a:cs typeface="Calibri" panose="020F0502020204030204" pitchFamily="34" charset="0"/>
                      </a:endParaRPr>
                    </a:p>
                  </a:txBody>
                  <a:tcPr/>
                </a:tc>
                <a:tc vMerge="1">
                  <a:txBody>
                    <a:bodyPr/>
                    <a:lstStyle/>
                    <a:p>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smtClean="0">
                          <a:solidFill>
                            <a:schemeClr val="bg1"/>
                          </a:solidFill>
                          <a:latin typeface="Calibri" panose="020F0502020204030204" pitchFamily="34" charset="0"/>
                          <a:cs typeface="Calibri" panose="020F0502020204030204" pitchFamily="34" charset="0"/>
                        </a:rPr>
                        <a:t>F-Score</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hMerge="1">
                  <a:txBody>
                    <a:bodyPr/>
                    <a:lstStyle/>
                    <a:p>
                      <a:endParaRPr lang="en-US"/>
                    </a:p>
                  </a:txBody>
                  <a:tcPr/>
                </a:tc>
                <a:tc>
                  <a:txBody>
                    <a:bodyPr/>
                    <a:lstStyle/>
                    <a:p>
                      <a:pPr algn="ctr"/>
                      <a:r>
                        <a:rPr lang="en-US" dirty="0" smtClean="0">
                          <a:solidFill>
                            <a:schemeClr val="bg1"/>
                          </a:solidFill>
                          <a:latin typeface="Calibri" panose="020F0502020204030204" pitchFamily="34" charset="0"/>
                          <a:cs typeface="Calibri" panose="020F0502020204030204" pitchFamily="34" charset="0"/>
                        </a:rPr>
                        <a:t>Spearman’s </a:t>
                      </a:r>
                      <a:r>
                        <a:rPr lang="el-GR" dirty="0" smtClean="0">
                          <a:solidFill>
                            <a:schemeClr val="bg1"/>
                          </a:solidFill>
                          <a:latin typeface="Calibri" panose="020F0502020204030204" pitchFamily="34" charset="0"/>
                          <a:cs typeface="Calibri" panose="020F0502020204030204" pitchFamily="34" charset="0"/>
                        </a:rPr>
                        <a:t>ρ</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solidFill>
                            <a:schemeClr val="bg1"/>
                          </a:solidFill>
                          <a:latin typeface="Calibri" panose="020F0502020204030204" pitchFamily="34" charset="0"/>
                          <a:cs typeface="Calibri" panose="020F0502020204030204" pitchFamily="34" charset="0"/>
                        </a:rPr>
                        <a:t>Kendall’s </a:t>
                      </a:r>
                      <a:r>
                        <a:rPr lang="el-GR" dirty="0" smtClean="0">
                          <a:solidFill>
                            <a:schemeClr val="bg1"/>
                          </a:solidFill>
                          <a:latin typeface="Calibri" panose="020F0502020204030204" pitchFamily="34" charset="0"/>
                          <a:cs typeface="Calibri" panose="020F0502020204030204" pitchFamily="34" charset="0"/>
                        </a:rPr>
                        <a:t>τ</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extLst>
                  <a:ext uri="{0D108BD9-81ED-4DB2-BD59-A6C34878D82A}">
                    <a16:rowId xmlns:a16="http://schemas.microsoft.com/office/drawing/2014/main" val="1318633499"/>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Variant #1</a:t>
                      </a: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45.8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NaN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NaN</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6848040"/>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Variant #2</a:t>
                      </a: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56.5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0.010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0.010</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84076667"/>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Variant #3</a:t>
                      </a: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45.8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NaN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NaN</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19556471"/>
                  </a:ext>
                </a:extLst>
              </a:tr>
              <a:tr h="370840">
                <a:tc>
                  <a:txBody>
                    <a:bodyPr/>
                    <a:lstStyle/>
                    <a:p>
                      <a:r>
                        <a:rPr lang="en-US" dirty="0" smtClean="0">
                          <a:latin typeface="Calibri" panose="020F0502020204030204" pitchFamily="34" charset="0"/>
                          <a:cs typeface="Calibri" panose="020F0502020204030204" pitchFamily="34" charset="0"/>
                        </a:rPr>
                        <a:t>CA-SUM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0.210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0.160</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63530789"/>
                  </a:ext>
                </a:extLst>
              </a:tr>
            </a:tbl>
          </a:graphicData>
        </a:graphic>
      </p:graphicFrame>
      <p:sp>
        <p:nvSpPr>
          <p:cNvPr id="11" name="Rounded Rectangle 10"/>
          <p:cNvSpPr/>
          <p:nvPr/>
        </p:nvSpPr>
        <p:spPr>
          <a:xfrm>
            <a:off x="323528" y="2811780"/>
            <a:ext cx="6176332" cy="1112520"/>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18</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8139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 Performance </a:t>
            </a:r>
            <a:r>
              <a:rPr lang="de-DE" dirty="0" err="1" smtClean="0"/>
              <a:t>comparisons</a:t>
            </a:r>
            <a:endParaRPr lang="de-DE" dirty="0"/>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smtClean="0"/>
              <a:t>Ablation study</a:t>
            </a:r>
          </a:p>
          <a:p>
            <a:pPr marL="0" indent="0">
              <a:lnSpc>
                <a:spcPct val="100000"/>
              </a:lnSpc>
              <a:buNone/>
            </a:pPr>
            <a:endParaRPr lang="en-US" b="1" dirty="0"/>
          </a:p>
          <a:p>
            <a:pPr marL="0" indent="0">
              <a:lnSpc>
                <a:spcPct val="100000"/>
              </a:lnSpc>
              <a:buNone/>
            </a:pPr>
            <a:endParaRPr lang="en-US" b="1" dirty="0" smtClean="0"/>
          </a:p>
          <a:p>
            <a:pPr marL="0" indent="0">
              <a:lnSpc>
                <a:spcPct val="100000"/>
              </a:lnSpc>
              <a:buNone/>
            </a:pPr>
            <a:endParaRPr lang="en-US" b="1" dirty="0"/>
          </a:p>
          <a:p>
            <a:pPr marL="0" indent="0">
              <a:lnSpc>
                <a:spcPct val="100000"/>
              </a:lnSpc>
              <a:buNone/>
            </a:pPr>
            <a:endParaRPr lang="en-US" b="1" dirty="0" smtClean="0"/>
          </a:p>
          <a:p>
            <a:pPr marL="0" indent="0">
              <a:lnSpc>
                <a:spcPct val="100000"/>
              </a:lnSpc>
              <a:buNone/>
            </a:pPr>
            <a:endParaRPr lang="en-US" sz="9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4181922303"/>
              </p:ext>
            </p:extLst>
          </p:nvPr>
        </p:nvGraphicFramePr>
        <p:xfrm>
          <a:off x="323528" y="2062046"/>
          <a:ext cx="11573198" cy="2225040"/>
        </p:xfrm>
        <a:graphic>
          <a:graphicData uri="http://schemas.openxmlformats.org/drawingml/2006/table">
            <a:tbl>
              <a:tblPr firstRow="1" bandRow="1">
                <a:tableStyleId>{5C22544A-7EE6-4342-B048-85BDC9FD1C3A}</a:tableStyleId>
              </a:tblPr>
              <a:tblGrid>
                <a:gridCol w="1577843">
                  <a:extLst>
                    <a:ext uri="{9D8B030D-6E8A-4147-A177-3AD203B41FA5}">
                      <a16:colId xmlns:a16="http://schemas.microsoft.com/office/drawing/2014/main" val="1910883744"/>
                    </a:ext>
                  </a:extLst>
                </a:gridCol>
                <a:gridCol w="2249715">
                  <a:extLst>
                    <a:ext uri="{9D8B030D-6E8A-4147-A177-3AD203B41FA5}">
                      <a16:colId xmlns:a16="http://schemas.microsoft.com/office/drawing/2014/main" val="3798868899"/>
                    </a:ext>
                  </a:extLst>
                </a:gridCol>
                <a:gridCol w="2351314">
                  <a:extLst>
                    <a:ext uri="{9D8B030D-6E8A-4147-A177-3AD203B41FA5}">
                      <a16:colId xmlns:a16="http://schemas.microsoft.com/office/drawing/2014/main" val="2528914561"/>
                    </a:ext>
                  </a:extLst>
                </a:gridCol>
                <a:gridCol w="1219200">
                  <a:extLst>
                    <a:ext uri="{9D8B030D-6E8A-4147-A177-3AD203B41FA5}">
                      <a16:colId xmlns:a16="http://schemas.microsoft.com/office/drawing/2014/main" val="4175741885"/>
                    </a:ext>
                  </a:extLst>
                </a:gridCol>
                <a:gridCol w="1306286">
                  <a:extLst>
                    <a:ext uri="{9D8B030D-6E8A-4147-A177-3AD203B41FA5}">
                      <a16:colId xmlns:a16="http://schemas.microsoft.com/office/drawing/2014/main" val="615356342"/>
                    </a:ext>
                  </a:extLst>
                </a:gridCol>
                <a:gridCol w="1494971">
                  <a:extLst>
                    <a:ext uri="{9D8B030D-6E8A-4147-A177-3AD203B41FA5}">
                      <a16:colId xmlns:a16="http://schemas.microsoft.com/office/drawing/2014/main" val="350513234"/>
                    </a:ext>
                  </a:extLst>
                </a:gridCol>
                <a:gridCol w="1373869">
                  <a:extLst>
                    <a:ext uri="{9D8B030D-6E8A-4147-A177-3AD203B41FA5}">
                      <a16:colId xmlns:a16="http://schemas.microsoft.com/office/drawing/2014/main" val="3744456842"/>
                    </a:ext>
                  </a:extLst>
                </a:gridCol>
              </a:tblGrid>
              <a:tr h="370840">
                <a:tc rowSpan="2">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Method</a:t>
                      </a:r>
                    </a:p>
                    <a:p>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Block diagonal sparse attention</a:t>
                      </a:r>
                      <a:r>
                        <a:rPr lang="en-US" baseline="0" dirty="0" smtClean="0">
                          <a:latin typeface="Calibri" panose="020F0502020204030204" pitchFamily="34" charset="0"/>
                          <a:cs typeface="Calibri" panose="020F0502020204030204" pitchFamily="34" charset="0"/>
                        </a:rPr>
                        <a:t> matrix</a:t>
                      </a:r>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Attentive frame uniqueness &amp;</a:t>
                      </a:r>
                      <a:r>
                        <a:rPr lang="en-US" baseline="0" dirty="0" smtClean="0">
                          <a:latin typeface="Calibri" panose="020F0502020204030204" pitchFamily="34" charset="0"/>
                          <a:cs typeface="Calibri" panose="020F0502020204030204" pitchFamily="34" charset="0"/>
                        </a:rPr>
                        <a:t> diversity</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09416905"/>
                  </a:ext>
                </a:extLst>
              </a:tr>
              <a:tr h="370840">
                <a:tc vMerge="1">
                  <a:txBody>
                    <a:bodyPr/>
                    <a:lstStyle/>
                    <a:p>
                      <a:endParaRPr lang="en-US" dirty="0">
                        <a:latin typeface="Calibri" panose="020F0502020204030204" pitchFamily="34" charset="0"/>
                        <a:cs typeface="Calibri" panose="020F0502020204030204" pitchFamily="34" charset="0"/>
                      </a:endParaRPr>
                    </a:p>
                  </a:txBody>
                  <a:tcPr/>
                </a:tc>
                <a:tc vMerge="1">
                  <a:txBody>
                    <a:bodyPr/>
                    <a:lstStyle/>
                    <a:p>
                      <a:endParaRPr lang="en-US" dirty="0">
                        <a:latin typeface="Calibri" panose="020F0502020204030204" pitchFamily="34" charset="0"/>
                        <a:cs typeface="Calibri" panose="020F0502020204030204" pitchFamily="34" charset="0"/>
                      </a:endParaRPr>
                    </a:p>
                  </a:txBody>
                  <a:tcPr/>
                </a:tc>
                <a:tc vMerge="1">
                  <a:txBody>
                    <a:bodyPr/>
                    <a:lstStyle/>
                    <a:p>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smtClean="0">
                          <a:solidFill>
                            <a:schemeClr val="bg1"/>
                          </a:solidFill>
                          <a:latin typeface="Calibri" panose="020F0502020204030204" pitchFamily="34" charset="0"/>
                          <a:cs typeface="Calibri" panose="020F0502020204030204" pitchFamily="34" charset="0"/>
                        </a:rPr>
                        <a:t>F-Score</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hMerge="1">
                  <a:txBody>
                    <a:bodyPr/>
                    <a:lstStyle/>
                    <a:p>
                      <a:endParaRPr lang="en-US"/>
                    </a:p>
                  </a:txBody>
                  <a:tcPr/>
                </a:tc>
                <a:tc>
                  <a:txBody>
                    <a:bodyPr/>
                    <a:lstStyle/>
                    <a:p>
                      <a:pPr algn="ctr"/>
                      <a:r>
                        <a:rPr lang="en-US" dirty="0" smtClean="0">
                          <a:solidFill>
                            <a:schemeClr val="bg1"/>
                          </a:solidFill>
                          <a:latin typeface="Calibri" panose="020F0502020204030204" pitchFamily="34" charset="0"/>
                          <a:cs typeface="Calibri" panose="020F0502020204030204" pitchFamily="34" charset="0"/>
                        </a:rPr>
                        <a:t>Spearman’s </a:t>
                      </a:r>
                      <a:r>
                        <a:rPr lang="el-GR" dirty="0" smtClean="0">
                          <a:solidFill>
                            <a:schemeClr val="bg1"/>
                          </a:solidFill>
                          <a:latin typeface="Calibri" panose="020F0502020204030204" pitchFamily="34" charset="0"/>
                          <a:cs typeface="Calibri" panose="020F0502020204030204" pitchFamily="34" charset="0"/>
                        </a:rPr>
                        <a:t>ρ</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solidFill>
                            <a:schemeClr val="bg1"/>
                          </a:solidFill>
                          <a:latin typeface="Calibri" panose="020F0502020204030204" pitchFamily="34" charset="0"/>
                          <a:cs typeface="Calibri" panose="020F0502020204030204" pitchFamily="34" charset="0"/>
                        </a:rPr>
                        <a:t>Kendall’s </a:t>
                      </a:r>
                      <a:r>
                        <a:rPr lang="el-GR" dirty="0" smtClean="0">
                          <a:solidFill>
                            <a:schemeClr val="bg1"/>
                          </a:solidFill>
                          <a:latin typeface="Calibri" panose="020F0502020204030204" pitchFamily="34" charset="0"/>
                          <a:cs typeface="Calibri" panose="020F0502020204030204" pitchFamily="34" charset="0"/>
                        </a:rPr>
                        <a:t>τ</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extLst>
                  <a:ext uri="{0D108BD9-81ED-4DB2-BD59-A6C34878D82A}">
                    <a16:rowId xmlns:a16="http://schemas.microsoft.com/office/drawing/2014/main" val="1318633499"/>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Variant #1</a:t>
                      </a: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45.8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NaN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NaN</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6848040"/>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Variant #2</a:t>
                      </a: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56.5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0.010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0.010</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84076667"/>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Variant #3</a:t>
                      </a: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45.8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NaN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NaN</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19556471"/>
                  </a:ext>
                </a:extLst>
              </a:tr>
              <a:tr h="370840">
                <a:tc>
                  <a:txBody>
                    <a:bodyPr/>
                    <a:lstStyle/>
                    <a:p>
                      <a:r>
                        <a:rPr lang="en-US" dirty="0" smtClean="0">
                          <a:latin typeface="Calibri" panose="020F0502020204030204" pitchFamily="34" charset="0"/>
                          <a:cs typeface="Calibri" panose="020F0502020204030204" pitchFamily="34" charset="0"/>
                        </a:rPr>
                        <a:t>CA-SUM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0.210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0.160</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63530789"/>
                  </a:ext>
                </a:extLst>
              </a:tr>
            </a:tbl>
          </a:graphicData>
        </a:graphic>
      </p:graphicFrame>
      <p:sp>
        <p:nvSpPr>
          <p:cNvPr id="7" name="Rounded Rectangle 6"/>
          <p:cNvSpPr/>
          <p:nvPr/>
        </p:nvSpPr>
        <p:spPr>
          <a:xfrm>
            <a:off x="323528" y="2811780"/>
            <a:ext cx="11573198" cy="381000"/>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23528" y="3538149"/>
            <a:ext cx="11573198" cy="381000"/>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3529" y="4947095"/>
            <a:ext cx="6182780" cy="707886"/>
          </a:xfrm>
          <a:prstGeom prst="rect">
            <a:avLst/>
          </a:prstGeom>
        </p:spPr>
        <p:txBody>
          <a:bodyPr wrap="square">
            <a:spAutoFit/>
          </a:bodyPr>
          <a:lstStyle/>
          <a:p>
            <a:r>
              <a:rPr lang="en-US" sz="2000" dirty="0" smtClean="0">
                <a:latin typeface="Calibri" pitchFamily="34" charset="0"/>
                <a:cs typeface="Calibri" pitchFamily="34" charset="0"/>
              </a:rPr>
              <a:t>Removing </a:t>
            </a:r>
            <a:r>
              <a:rPr lang="en-US" sz="2000" dirty="0">
                <a:latin typeface="Calibri" pitchFamily="34" charset="0"/>
                <a:cs typeface="Calibri" pitchFamily="34" charset="0"/>
              </a:rPr>
              <a:t>the block diagonal sparse attention matrix does not allow the network to learn anything meaningful</a:t>
            </a:r>
          </a:p>
        </p:txBody>
      </p:sp>
      <p:sp>
        <p:nvSpPr>
          <p:cNvPr id="10"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18</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16494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 Performance </a:t>
            </a:r>
            <a:r>
              <a:rPr lang="de-DE" dirty="0" err="1" smtClean="0"/>
              <a:t>comparisons</a:t>
            </a:r>
            <a:endParaRPr lang="de-DE" dirty="0"/>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smtClean="0"/>
              <a:t>Ablation study</a:t>
            </a:r>
          </a:p>
          <a:p>
            <a:pPr marL="0" indent="0">
              <a:lnSpc>
                <a:spcPct val="100000"/>
              </a:lnSpc>
              <a:buNone/>
            </a:pPr>
            <a:endParaRPr lang="en-US" b="1" dirty="0"/>
          </a:p>
          <a:p>
            <a:pPr marL="0" indent="0">
              <a:lnSpc>
                <a:spcPct val="100000"/>
              </a:lnSpc>
              <a:buNone/>
            </a:pPr>
            <a:endParaRPr lang="en-US" b="1" dirty="0" smtClean="0"/>
          </a:p>
          <a:p>
            <a:pPr marL="0" indent="0">
              <a:lnSpc>
                <a:spcPct val="100000"/>
              </a:lnSpc>
              <a:buNone/>
            </a:pPr>
            <a:endParaRPr lang="en-US" b="1" dirty="0"/>
          </a:p>
          <a:p>
            <a:pPr marL="0" indent="0">
              <a:lnSpc>
                <a:spcPct val="100000"/>
              </a:lnSpc>
              <a:buNone/>
            </a:pPr>
            <a:endParaRPr lang="en-US" b="1" dirty="0" smtClean="0"/>
          </a:p>
          <a:p>
            <a:pPr marL="0" indent="0">
              <a:lnSpc>
                <a:spcPct val="100000"/>
              </a:lnSpc>
              <a:buNone/>
            </a:pPr>
            <a:endParaRPr lang="en-US" sz="9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156948268"/>
              </p:ext>
            </p:extLst>
          </p:nvPr>
        </p:nvGraphicFramePr>
        <p:xfrm>
          <a:off x="323528" y="2062046"/>
          <a:ext cx="11573198" cy="2225040"/>
        </p:xfrm>
        <a:graphic>
          <a:graphicData uri="http://schemas.openxmlformats.org/drawingml/2006/table">
            <a:tbl>
              <a:tblPr firstRow="1" bandRow="1">
                <a:tableStyleId>{5C22544A-7EE6-4342-B048-85BDC9FD1C3A}</a:tableStyleId>
              </a:tblPr>
              <a:tblGrid>
                <a:gridCol w="1577843">
                  <a:extLst>
                    <a:ext uri="{9D8B030D-6E8A-4147-A177-3AD203B41FA5}">
                      <a16:colId xmlns:a16="http://schemas.microsoft.com/office/drawing/2014/main" val="1910883744"/>
                    </a:ext>
                  </a:extLst>
                </a:gridCol>
                <a:gridCol w="2249715">
                  <a:extLst>
                    <a:ext uri="{9D8B030D-6E8A-4147-A177-3AD203B41FA5}">
                      <a16:colId xmlns:a16="http://schemas.microsoft.com/office/drawing/2014/main" val="3798868899"/>
                    </a:ext>
                  </a:extLst>
                </a:gridCol>
                <a:gridCol w="2351314">
                  <a:extLst>
                    <a:ext uri="{9D8B030D-6E8A-4147-A177-3AD203B41FA5}">
                      <a16:colId xmlns:a16="http://schemas.microsoft.com/office/drawing/2014/main" val="2528914561"/>
                    </a:ext>
                  </a:extLst>
                </a:gridCol>
                <a:gridCol w="1219200">
                  <a:extLst>
                    <a:ext uri="{9D8B030D-6E8A-4147-A177-3AD203B41FA5}">
                      <a16:colId xmlns:a16="http://schemas.microsoft.com/office/drawing/2014/main" val="4175741885"/>
                    </a:ext>
                  </a:extLst>
                </a:gridCol>
                <a:gridCol w="1306286">
                  <a:extLst>
                    <a:ext uri="{9D8B030D-6E8A-4147-A177-3AD203B41FA5}">
                      <a16:colId xmlns:a16="http://schemas.microsoft.com/office/drawing/2014/main" val="615356342"/>
                    </a:ext>
                  </a:extLst>
                </a:gridCol>
                <a:gridCol w="1494971">
                  <a:extLst>
                    <a:ext uri="{9D8B030D-6E8A-4147-A177-3AD203B41FA5}">
                      <a16:colId xmlns:a16="http://schemas.microsoft.com/office/drawing/2014/main" val="350513234"/>
                    </a:ext>
                  </a:extLst>
                </a:gridCol>
                <a:gridCol w="1373869">
                  <a:extLst>
                    <a:ext uri="{9D8B030D-6E8A-4147-A177-3AD203B41FA5}">
                      <a16:colId xmlns:a16="http://schemas.microsoft.com/office/drawing/2014/main" val="3744456842"/>
                    </a:ext>
                  </a:extLst>
                </a:gridCol>
              </a:tblGrid>
              <a:tr h="370840">
                <a:tc rowSpan="2">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Method</a:t>
                      </a:r>
                    </a:p>
                    <a:p>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Block diagonal sparse attention</a:t>
                      </a:r>
                      <a:r>
                        <a:rPr lang="en-US" baseline="0" dirty="0" smtClean="0">
                          <a:latin typeface="Calibri" panose="020F0502020204030204" pitchFamily="34" charset="0"/>
                          <a:cs typeface="Calibri" panose="020F0502020204030204" pitchFamily="34" charset="0"/>
                        </a:rPr>
                        <a:t> matrix</a:t>
                      </a:r>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Attentive frame uniqueness &amp;</a:t>
                      </a:r>
                      <a:r>
                        <a:rPr lang="en-US" baseline="0" dirty="0" smtClean="0">
                          <a:latin typeface="Calibri" panose="020F0502020204030204" pitchFamily="34" charset="0"/>
                          <a:cs typeface="Calibri" panose="020F0502020204030204" pitchFamily="34" charset="0"/>
                        </a:rPr>
                        <a:t> diversity</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09416905"/>
                  </a:ext>
                </a:extLst>
              </a:tr>
              <a:tr h="370840">
                <a:tc vMerge="1">
                  <a:txBody>
                    <a:bodyPr/>
                    <a:lstStyle/>
                    <a:p>
                      <a:endParaRPr lang="en-US" dirty="0">
                        <a:latin typeface="Calibri" panose="020F0502020204030204" pitchFamily="34" charset="0"/>
                        <a:cs typeface="Calibri" panose="020F0502020204030204" pitchFamily="34" charset="0"/>
                      </a:endParaRPr>
                    </a:p>
                  </a:txBody>
                  <a:tcPr/>
                </a:tc>
                <a:tc vMerge="1">
                  <a:txBody>
                    <a:bodyPr/>
                    <a:lstStyle/>
                    <a:p>
                      <a:endParaRPr lang="en-US" dirty="0">
                        <a:latin typeface="Calibri" panose="020F0502020204030204" pitchFamily="34" charset="0"/>
                        <a:cs typeface="Calibri" panose="020F0502020204030204" pitchFamily="34" charset="0"/>
                      </a:endParaRPr>
                    </a:p>
                  </a:txBody>
                  <a:tcPr/>
                </a:tc>
                <a:tc vMerge="1">
                  <a:txBody>
                    <a:bodyPr/>
                    <a:lstStyle/>
                    <a:p>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smtClean="0">
                          <a:solidFill>
                            <a:schemeClr val="bg1"/>
                          </a:solidFill>
                          <a:latin typeface="Calibri" panose="020F0502020204030204" pitchFamily="34" charset="0"/>
                          <a:cs typeface="Calibri" panose="020F0502020204030204" pitchFamily="34" charset="0"/>
                        </a:rPr>
                        <a:t>F-Score</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hMerge="1">
                  <a:txBody>
                    <a:bodyPr/>
                    <a:lstStyle/>
                    <a:p>
                      <a:endParaRPr lang="en-US"/>
                    </a:p>
                  </a:txBody>
                  <a:tcPr/>
                </a:tc>
                <a:tc>
                  <a:txBody>
                    <a:bodyPr/>
                    <a:lstStyle/>
                    <a:p>
                      <a:pPr algn="ctr"/>
                      <a:r>
                        <a:rPr lang="en-US" dirty="0" smtClean="0">
                          <a:solidFill>
                            <a:schemeClr val="bg1"/>
                          </a:solidFill>
                          <a:latin typeface="Calibri" panose="020F0502020204030204" pitchFamily="34" charset="0"/>
                          <a:cs typeface="Calibri" panose="020F0502020204030204" pitchFamily="34" charset="0"/>
                        </a:rPr>
                        <a:t>Spearman’s </a:t>
                      </a:r>
                      <a:r>
                        <a:rPr lang="el-GR" dirty="0" smtClean="0">
                          <a:solidFill>
                            <a:schemeClr val="bg1"/>
                          </a:solidFill>
                          <a:latin typeface="Calibri" panose="020F0502020204030204" pitchFamily="34" charset="0"/>
                          <a:cs typeface="Calibri" panose="020F0502020204030204" pitchFamily="34" charset="0"/>
                        </a:rPr>
                        <a:t>ρ</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solidFill>
                            <a:schemeClr val="bg1"/>
                          </a:solidFill>
                          <a:latin typeface="Calibri" panose="020F0502020204030204" pitchFamily="34" charset="0"/>
                          <a:cs typeface="Calibri" panose="020F0502020204030204" pitchFamily="34" charset="0"/>
                        </a:rPr>
                        <a:t>Kendall’s </a:t>
                      </a:r>
                      <a:r>
                        <a:rPr lang="el-GR" dirty="0" smtClean="0">
                          <a:solidFill>
                            <a:schemeClr val="bg1"/>
                          </a:solidFill>
                          <a:latin typeface="Calibri" panose="020F0502020204030204" pitchFamily="34" charset="0"/>
                          <a:cs typeface="Calibri" panose="020F0502020204030204" pitchFamily="34" charset="0"/>
                        </a:rPr>
                        <a:t>τ</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extLst>
                  <a:ext uri="{0D108BD9-81ED-4DB2-BD59-A6C34878D82A}">
                    <a16:rowId xmlns:a16="http://schemas.microsoft.com/office/drawing/2014/main" val="1318633499"/>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Variant #1</a:t>
                      </a: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45.8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NaN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NaN</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6848040"/>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Variant #2</a:t>
                      </a: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56.5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0.010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0.010</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84076667"/>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Variant #3</a:t>
                      </a: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45.8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NaN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NaN</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19556471"/>
                  </a:ext>
                </a:extLst>
              </a:tr>
              <a:tr h="370840">
                <a:tc>
                  <a:txBody>
                    <a:bodyPr/>
                    <a:lstStyle/>
                    <a:p>
                      <a:r>
                        <a:rPr lang="en-US" dirty="0" smtClean="0">
                          <a:latin typeface="Calibri" panose="020F0502020204030204" pitchFamily="34" charset="0"/>
                          <a:cs typeface="Calibri" panose="020F0502020204030204" pitchFamily="34" charset="0"/>
                        </a:rPr>
                        <a:t>CA-SUM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0.210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0.160</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63530789"/>
                  </a:ext>
                </a:extLst>
              </a:tr>
            </a:tbl>
          </a:graphicData>
        </a:graphic>
      </p:graphicFrame>
      <p:sp>
        <p:nvSpPr>
          <p:cNvPr id="7" name="Rounded Rectangle 6"/>
          <p:cNvSpPr/>
          <p:nvPr/>
        </p:nvSpPr>
        <p:spPr>
          <a:xfrm>
            <a:off x="323528" y="3163470"/>
            <a:ext cx="11573198" cy="381000"/>
          </a:xfrm>
          <a:prstGeom prst="roundRect">
            <a:avLst>
              <a:gd name="adj" fmla="val 0"/>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3528" y="4947095"/>
            <a:ext cx="6318571" cy="707886"/>
          </a:xfrm>
          <a:prstGeom prst="rect">
            <a:avLst/>
          </a:prstGeom>
        </p:spPr>
        <p:txBody>
          <a:bodyPr wrap="square">
            <a:spAutoFit/>
          </a:bodyPr>
          <a:lstStyle/>
          <a:p>
            <a:r>
              <a:rPr lang="en-US" sz="2000" dirty="0">
                <a:latin typeface="Calibri" pitchFamily="34" charset="0"/>
                <a:cs typeface="Calibri" pitchFamily="34" charset="0"/>
              </a:rPr>
              <a:t>Ignoring the frames’ uniqueness &amp; diversity and using only local attention, results in poor summarization performance</a:t>
            </a:r>
          </a:p>
        </p:txBody>
      </p:sp>
      <p:sp>
        <p:nvSpPr>
          <p:cNvPr id="8"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18</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81499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Experiments: Performance </a:t>
            </a:r>
            <a:r>
              <a:rPr lang="de-DE" dirty="0" err="1" smtClean="0"/>
              <a:t>comparisons</a:t>
            </a:r>
            <a:endParaRPr lang="de-DE" dirty="0"/>
          </a:p>
        </p:txBody>
      </p:sp>
      <p:sp>
        <p:nvSpPr>
          <p:cNvPr id="6" name="Textplatzhalter 2"/>
          <p:cNvSpPr>
            <a:spLocks noGrp="1"/>
          </p:cNvSpPr>
          <p:nvPr>
            <p:ph type="body" sz="quarter" idx="11"/>
          </p:nvPr>
        </p:nvSpPr>
        <p:spPr>
          <a:xfrm>
            <a:off x="323850" y="1272398"/>
            <a:ext cx="11658600" cy="4836302"/>
          </a:xfrm>
        </p:spPr>
        <p:txBody>
          <a:bodyPr/>
          <a:lstStyle/>
          <a:p>
            <a:pPr marL="0" indent="0">
              <a:lnSpc>
                <a:spcPct val="100000"/>
              </a:lnSpc>
              <a:buNone/>
            </a:pPr>
            <a:r>
              <a:rPr lang="en-US" b="1" dirty="0" smtClean="0"/>
              <a:t>Ablation study</a:t>
            </a:r>
          </a:p>
          <a:p>
            <a:pPr marL="0" indent="0">
              <a:lnSpc>
                <a:spcPct val="100000"/>
              </a:lnSpc>
              <a:buNone/>
            </a:pPr>
            <a:endParaRPr lang="en-US" b="1" dirty="0"/>
          </a:p>
          <a:p>
            <a:pPr marL="0" indent="0">
              <a:lnSpc>
                <a:spcPct val="100000"/>
              </a:lnSpc>
              <a:buNone/>
            </a:pPr>
            <a:endParaRPr lang="en-US" b="1" dirty="0" smtClean="0"/>
          </a:p>
          <a:p>
            <a:pPr marL="0" indent="0">
              <a:lnSpc>
                <a:spcPct val="100000"/>
              </a:lnSpc>
              <a:buNone/>
            </a:pPr>
            <a:endParaRPr lang="en-US" b="1" dirty="0"/>
          </a:p>
          <a:p>
            <a:pPr marL="0" indent="0">
              <a:lnSpc>
                <a:spcPct val="100000"/>
              </a:lnSpc>
              <a:buNone/>
            </a:pPr>
            <a:endParaRPr lang="en-US" b="1" dirty="0" smtClean="0"/>
          </a:p>
          <a:p>
            <a:pPr marL="0" indent="0">
              <a:lnSpc>
                <a:spcPct val="100000"/>
              </a:lnSpc>
              <a:buNone/>
            </a:pPr>
            <a:endParaRPr lang="en-US" sz="9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3622047651"/>
              </p:ext>
            </p:extLst>
          </p:nvPr>
        </p:nvGraphicFramePr>
        <p:xfrm>
          <a:off x="323528" y="2062046"/>
          <a:ext cx="11573198" cy="2225040"/>
        </p:xfrm>
        <a:graphic>
          <a:graphicData uri="http://schemas.openxmlformats.org/drawingml/2006/table">
            <a:tbl>
              <a:tblPr firstRow="1" bandRow="1">
                <a:tableStyleId>{5C22544A-7EE6-4342-B048-85BDC9FD1C3A}</a:tableStyleId>
              </a:tblPr>
              <a:tblGrid>
                <a:gridCol w="1577843">
                  <a:extLst>
                    <a:ext uri="{9D8B030D-6E8A-4147-A177-3AD203B41FA5}">
                      <a16:colId xmlns:a16="http://schemas.microsoft.com/office/drawing/2014/main" val="1910883744"/>
                    </a:ext>
                  </a:extLst>
                </a:gridCol>
                <a:gridCol w="2249715">
                  <a:extLst>
                    <a:ext uri="{9D8B030D-6E8A-4147-A177-3AD203B41FA5}">
                      <a16:colId xmlns:a16="http://schemas.microsoft.com/office/drawing/2014/main" val="3798868899"/>
                    </a:ext>
                  </a:extLst>
                </a:gridCol>
                <a:gridCol w="2351314">
                  <a:extLst>
                    <a:ext uri="{9D8B030D-6E8A-4147-A177-3AD203B41FA5}">
                      <a16:colId xmlns:a16="http://schemas.microsoft.com/office/drawing/2014/main" val="2528914561"/>
                    </a:ext>
                  </a:extLst>
                </a:gridCol>
                <a:gridCol w="1219200">
                  <a:extLst>
                    <a:ext uri="{9D8B030D-6E8A-4147-A177-3AD203B41FA5}">
                      <a16:colId xmlns:a16="http://schemas.microsoft.com/office/drawing/2014/main" val="4175741885"/>
                    </a:ext>
                  </a:extLst>
                </a:gridCol>
                <a:gridCol w="1306286">
                  <a:extLst>
                    <a:ext uri="{9D8B030D-6E8A-4147-A177-3AD203B41FA5}">
                      <a16:colId xmlns:a16="http://schemas.microsoft.com/office/drawing/2014/main" val="615356342"/>
                    </a:ext>
                  </a:extLst>
                </a:gridCol>
                <a:gridCol w="1494971">
                  <a:extLst>
                    <a:ext uri="{9D8B030D-6E8A-4147-A177-3AD203B41FA5}">
                      <a16:colId xmlns:a16="http://schemas.microsoft.com/office/drawing/2014/main" val="350513234"/>
                    </a:ext>
                  </a:extLst>
                </a:gridCol>
                <a:gridCol w="1373869">
                  <a:extLst>
                    <a:ext uri="{9D8B030D-6E8A-4147-A177-3AD203B41FA5}">
                      <a16:colId xmlns:a16="http://schemas.microsoft.com/office/drawing/2014/main" val="3744456842"/>
                    </a:ext>
                  </a:extLst>
                </a:gridCol>
              </a:tblGrid>
              <a:tr h="370840">
                <a:tc rowSpan="2">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Method</a:t>
                      </a:r>
                    </a:p>
                    <a:p>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Block diagonal sparse attention</a:t>
                      </a:r>
                      <a:r>
                        <a:rPr lang="en-US" baseline="0" dirty="0" smtClean="0">
                          <a:latin typeface="Calibri" panose="020F0502020204030204" pitchFamily="34" charset="0"/>
                          <a:cs typeface="Calibri" panose="020F0502020204030204" pitchFamily="34" charset="0"/>
                        </a:rPr>
                        <a:t> matrix</a:t>
                      </a:r>
                      <a:endParaRPr lang="en-US" dirty="0">
                        <a:latin typeface="Calibri" panose="020F0502020204030204" pitchFamily="34" charset="0"/>
                        <a:cs typeface="Calibri" panose="020F0502020204030204" pitchFamily="34" charset="0"/>
                      </a:endParaRPr>
                    </a:p>
                  </a:txBody>
                  <a:tcPr/>
                </a:tc>
                <a:tc rowSpan="2">
                  <a:txBody>
                    <a:bodyPr/>
                    <a:lstStyle/>
                    <a:p>
                      <a:pPr algn="ctr"/>
                      <a:r>
                        <a:rPr lang="en-US" dirty="0" smtClean="0">
                          <a:latin typeface="Calibri" panose="020F0502020204030204" pitchFamily="34" charset="0"/>
                          <a:cs typeface="Calibri" panose="020F0502020204030204" pitchFamily="34" charset="0"/>
                        </a:rPr>
                        <a:t>Attentive frame uniqueness &amp;</a:t>
                      </a:r>
                      <a:r>
                        <a:rPr lang="en-US" baseline="0" dirty="0" smtClean="0">
                          <a:latin typeface="Calibri" panose="020F0502020204030204" pitchFamily="34" charset="0"/>
                          <a:cs typeface="Calibri" panose="020F0502020204030204" pitchFamily="34" charset="0"/>
                        </a:rPr>
                        <a:t> diversity</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SumMe</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err="1" smtClean="0">
                          <a:latin typeface="Calibri" panose="020F0502020204030204" pitchFamily="34" charset="0"/>
                          <a:cs typeface="Calibri" panose="020F0502020204030204" pitchFamily="34" charset="0"/>
                        </a:rPr>
                        <a:t>TVSum</a:t>
                      </a:r>
                      <a:endParaRPr lang="en-US" dirty="0">
                        <a:latin typeface="Calibri" panose="020F0502020204030204" pitchFamily="34" charset="0"/>
                        <a:cs typeface="Calibri" panose="020F0502020204030204" pitchFamily="34" charset="0"/>
                      </a:endParaRPr>
                    </a:p>
                  </a:txBody>
                  <a:tcPr/>
                </a:tc>
                <a:tc hMerge="1">
                  <a:txBody>
                    <a:bodyPr/>
                    <a:lstStyle/>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09416905"/>
                  </a:ext>
                </a:extLst>
              </a:tr>
              <a:tr h="370840">
                <a:tc vMerge="1">
                  <a:txBody>
                    <a:bodyPr/>
                    <a:lstStyle/>
                    <a:p>
                      <a:endParaRPr lang="en-US" dirty="0">
                        <a:latin typeface="Calibri" panose="020F0502020204030204" pitchFamily="34" charset="0"/>
                        <a:cs typeface="Calibri" panose="020F0502020204030204" pitchFamily="34" charset="0"/>
                      </a:endParaRPr>
                    </a:p>
                  </a:txBody>
                  <a:tcPr/>
                </a:tc>
                <a:tc vMerge="1">
                  <a:txBody>
                    <a:bodyPr/>
                    <a:lstStyle/>
                    <a:p>
                      <a:endParaRPr lang="en-US" dirty="0">
                        <a:latin typeface="Calibri" panose="020F0502020204030204" pitchFamily="34" charset="0"/>
                        <a:cs typeface="Calibri" panose="020F0502020204030204" pitchFamily="34" charset="0"/>
                      </a:endParaRPr>
                    </a:p>
                  </a:txBody>
                  <a:tcPr/>
                </a:tc>
                <a:tc vMerge="1">
                  <a:txBody>
                    <a:bodyPr/>
                    <a:lstStyle/>
                    <a:p>
                      <a:endParaRPr lang="en-US" dirty="0">
                        <a:latin typeface="Calibri" panose="020F0502020204030204" pitchFamily="34" charset="0"/>
                        <a:cs typeface="Calibri" panose="020F0502020204030204" pitchFamily="34" charset="0"/>
                      </a:endParaRPr>
                    </a:p>
                  </a:txBody>
                  <a:tcPr/>
                </a:tc>
                <a:tc gridSpan="2">
                  <a:txBody>
                    <a:bodyPr/>
                    <a:lstStyle/>
                    <a:p>
                      <a:pPr algn="ctr"/>
                      <a:r>
                        <a:rPr lang="en-US" dirty="0" smtClean="0">
                          <a:solidFill>
                            <a:schemeClr val="bg1"/>
                          </a:solidFill>
                          <a:latin typeface="Calibri" panose="020F0502020204030204" pitchFamily="34" charset="0"/>
                          <a:cs typeface="Calibri" panose="020F0502020204030204" pitchFamily="34" charset="0"/>
                        </a:rPr>
                        <a:t>F-Score</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hMerge="1">
                  <a:txBody>
                    <a:bodyPr/>
                    <a:lstStyle/>
                    <a:p>
                      <a:endParaRPr lang="en-US"/>
                    </a:p>
                  </a:txBody>
                  <a:tcPr/>
                </a:tc>
                <a:tc>
                  <a:txBody>
                    <a:bodyPr/>
                    <a:lstStyle/>
                    <a:p>
                      <a:pPr algn="ctr"/>
                      <a:r>
                        <a:rPr lang="en-US" dirty="0" smtClean="0">
                          <a:solidFill>
                            <a:schemeClr val="bg1"/>
                          </a:solidFill>
                          <a:latin typeface="Calibri" panose="020F0502020204030204" pitchFamily="34" charset="0"/>
                          <a:cs typeface="Calibri" panose="020F0502020204030204" pitchFamily="34" charset="0"/>
                        </a:rPr>
                        <a:t>Spearman’s </a:t>
                      </a:r>
                      <a:r>
                        <a:rPr lang="el-GR" dirty="0" smtClean="0">
                          <a:solidFill>
                            <a:schemeClr val="bg1"/>
                          </a:solidFill>
                          <a:latin typeface="Calibri" panose="020F0502020204030204" pitchFamily="34" charset="0"/>
                          <a:cs typeface="Calibri" panose="020F0502020204030204" pitchFamily="34" charset="0"/>
                        </a:rPr>
                        <a:t>ρ</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dirty="0" smtClean="0">
                          <a:solidFill>
                            <a:schemeClr val="bg1"/>
                          </a:solidFill>
                          <a:latin typeface="Calibri" panose="020F0502020204030204" pitchFamily="34" charset="0"/>
                          <a:cs typeface="Calibri" panose="020F0502020204030204" pitchFamily="34" charset="0"/>
                        </a:rPr>
                        <a:t>Kendall’s </a:t>
                      </a:r>
                      <a:r>
                        <a:rPr lang="el-GR" dirty="0" smtClean="0">
                          <a:solidFill>
                            <a:schemeClr val="bg1"/>
                          </a:solidFill>
                          <a:latin typeface="Calibri" panose="020F0502020204030204" pitchFamily="34" charset="0"/>
                          <a:cs typeface="Calibri" panose="020F0502020204030204" pitchFamily="34" charset="0"/>
                        </a:rPr>
                        <a:t>τ</a:t>
                      </a:r>
                      <a:endParaRPr lang="en-US" dirty="0">
                        <a:solidFill>
                          <a:schemeClr val="bg1"/>
                        </a:solidFill>
                        <a:latin typeface="Calibri" panose="020F0502020204030204" pitchFamily="34" charset="0"/>
                        <a:cs typeface="Calibri" panose="020F0502020204030204" pitchFamily="34" charset="0"/>
                      </a:endParaRPr>
                    </a:p>
                  </a:txBody>
                  <a:tcPr>
                    <a:solidFill>
                      <a:schemeClr val="accent1"/>
                    </a:solidFill>
                  </a:tcPr>
                </a:tc>
                <a:extLst>
                  <a:ext uri="{0D108BD9-81ED-4DB2-BD59-A6C34878D82A}">
                    <a16:rowId xmlns:a16="http://schemas.microsoft.com/office/drawing/2014/main" val="1318633499"/>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Variant #1</a:t>
                      </a: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45.8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NaN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NaN</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6848040"/>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Variant #2</a:t>
                      </a: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47.4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56.5</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0.010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0.010</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84076667"/>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Variant #3</a:t>
                      </a:r>
                    </a:p>
                  </a:txBody>
                  <a:tcPr/>
                </a:tc>
                <a:tc>
                  <a:txBody>
                    <a:bodyPr/>
                    <a:lstStyle/>
                    <a:p>
                      <a:pPr algn="ctr"/>
                      <a:r>
                        <a:rPr lang="en-US" dirty="0" smtClean="0">
                          <a:latin typeface="Calibri"/>
                          <a:cs typeface="Calibri"/>
                        </a:rPr>
                        <a:t>X</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45.8</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58.9</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NaN</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err="1" smtClean="0">
                          <a:latin typeface="Calibri" panose="020F0502020204030204" pitchFamily="34" charset="0"/>
                          <a:cs typeface="Calibri" panose="020F0502020204030204" pitchFamily="34" charset="0"/>
                        </a:rPr>
                        <a:t>NaN</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19556471"/>
                  </a:ext>
                </a:extLst>
              </a:tr>
              <a:tr h="370840">
                <a:tc>
                  <a:txBody>
                    <a:bodyPr/>
                    <a:lstStyle/>
                    <a:p>
                      <a:r>
                        <a:rPr lang="en-US" dirty="0" smtClean="0">
                          <a:latin typeface="Calibri" panose="020F0502020204030204" pitchFamily="34" charset="0"/>
                          <a:cs typeface="Calibri" panose="020F0502020204030204" pitchFamily="34" charset="0"/>
                        </a:rPr>
                        <a:t>CA-SUM</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a:cs typeface="Calibri"/>
                        </a:rPr>
                        <a:t>√</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51.1</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61.4</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0.210</a:t>
                      </a:r>
                      <a:endParaRPr lang="en-US" dirty="0">
                        <a:latin typeface="Calibri" panose="020F0502020204030204" pitchFamily="34" charset="0"/>
                        <a:cs typeface="Calibri" panose="020F0502020204030204" pitchFamily="34" charset="0"/>
                      </a:endParaRPr>
                    </a:p>
                  </a:txBody>
                  <a:tcPr/>
                </a:tc>
                <a:tc>
                  <a:txBody>
                    <a:bodyPr/>
                    <a:lstStyle/>
                    <a:p>
                      <a:pPr algn="ctr"/>
                      <a:r>
                        <a:rPr lang="en-US" dirty="0" smtClean="0">
                          <a:latin typeface="Calibri" panose="020F0502020204030204" pitchFamily="34" charset="0"/>
                          <a:cs typeface="Calibri" panose="020F0502020204030204" pitchFamily="34" charset="0"/>
                        </a:rPr>
                        <a:t>0.160</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63530789"/>
                  </a:ext>
                </a:extLst>
              </a:tr>
            </a:tbl>
          </a:graphicData>
        </a:graphic>
      </p:graphicFrame>
      <p:sp>
        <p:nvSpPr>
          <p:cNvPr id="7" name="Rounded Rectangle 6"/>
          <p:cNvSpPr/>
          <p:nvPr/>
        </p:nvSpPr>
        <p:spPr>
          <a:xfrm>
            <a:off x="323528" y="3908626"/>
            <a:ext cx="11573198" cy="381000"/>
          </a:xfrm>
          <a:prstGeom prst="roundRect">
            <a:avLst>
              <a:gd name="adj" fmla="val 0"/>
            </a:avLst>
          </a:prstGeom>
          <a:noFill/>
          <a:ln w="28575">
            <a:solidFill>
              <a:srgbClr val="8F45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3528" y="4947095"/>
            <a:ext cx="7766372" cy="1015663"/>
          </a:xfrm>
          <a:prstGeom prst="rect">
            <a:avLst/>
          </a:prstGeom>
        </p:spPr>
        <p:txBody>
          <a:bodyPr wrap="square">
            <a:spAutoFit/>
          </a:bodyPr>
          <a:lstStyle/>
          <a:p>
            <a:r>
              <a:rPr lang="en-US" sz="2000" dirty="0">
                <a:latin typeface="Calibri" pitchFamily="34" charset="0"/>
                <a:cs typeface="Calibri" pitchFamily="34" charset="0"/>
              </a:rPr>
              <a:t>Combining a block diagonal sparse attention matrix with attention-based statistics about the frames’ uniqueness &amp; diversity, allows the network to effectively learn the video summarization task </a:t>
            </a:r>
          </a:p>
        </p:txBody>
      </p:sp>
      <p:sp>
        <p:nvSpPr>
          <p:cNvPr id="9"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18</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67358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de-DE" dirty="0" smtClean="0"/>
              <a:t>Conclusions</a:t>
            </a:r>
            <a:endParaRPr lang="de-DE" dirty="0"/>
          </a:p>
        </p:txBody>
      </p:sp>
      <p:sp>
        <p:nvSpPr>
          <p:cNvPr id="6" name="Textplatzhalter 2"/>
          <p:cNvSpPr>
            <a:spLocks noGrp="1"/>
          </p:cNvSpPr>
          <p:nvPr>
            <p:ph type="body" sz="quarter" idx="11"/>
          </p:nvPr>
        </p:nvSpPr>
        <p:spPr>
          <a:xfrm>
            <a:off x="323850" y="1272398"/>
            <a:ext cx="11321810" cy="5204602"/>
          </a:xfrm>
        </p:spPr>
        <p:txBody>
          <a:bodyPr/>
          <a:lstStyle/>
          <a:p>
            <a:pPr>
              <a:lnSpc>
                <a:spcPct val="100000"/>
              </a:lnSpc>
            </a:pPr>
            <a:r>
              <a:rPr lang="en-US" dirty="0" smtClean="0"/>
              <a:t>CA-SUM model for unsupervised video summarization overcomes drawbacks of existing methods</a:t>
            </a:r>
            <a:r>
              <a:rPr lang="el-GR" dirty="0" smtClean="0"/>
              <a:t>, </a:t>
            </a:r>
            <a:r>
              <a:rPr lang="en-US" dirty="0" smtClean="0"/>
              <a:t>with regards to:</a:t>
            </a:r>
          </a:p>
          <a:p>
            <a:pPr lvl="1">
              <a:lnSpc>
                <a:spcPct val="100000"/>
              </a:lnSpc>
            </a:pPr>
            <a:r>
              <a:rPr lang="en-US" dirty="0" smtClean="0"/>
              <a:t>The unstable </a:t>
            </a:r>
            <a:r>
              <a:rPr lang="en-US" dirty="0"/>
              <a:t>training of Generator </a:t>
            </a:r>
            <a:r>
              <a:rPr lang="en-US" dirty="0" smtClean="0"/>
              <a:t>- </a:t>
            </a:r>
            <a:r>
              <a:rPr lang="en-US" dirty="0"/>
              <a:t>Discriminator</a:t>
            </a:r>
            <a:r>
              <a:rPr lang="el-GR" dirty="0"/>
              <a:t> </a:t>
            </a:r>
            <a:r>
              <a:rPr lang="en-US" dirty="0"/>
              <a:t>architectures</a:t>
            </a:r>
            <a:endParaRPr lang="en-US" dirty="0" smtClean="0"/>
          </a:p>
          <a:p>
            <a:pPr lvl="1">
              <a:lnSpc>
                <a:spcPct val="100000"/>
              </a:lnSpc>
            </a:pPr>
            <a:r>
              <a:rPr lang="en-US" dirty="0"/>
              <a:t>T</a:t>
            </a:r>
            <a:r>
              <a:rPr lang="en-US" dirty="0" smtClean="0"/>
              <a:t>he limited ability </a:t>
            </a:r>
            <a:r>
              <a:rPr lang="en-US" dirty="0"/>
              <a:t>of RNNs for modeling </a:t>
            </a:r>
            <a:r>
              <a:rPr lang="en-US" dirty="0" smtClean="0"/>
              <a:t>long-range</a:t>
            </a:r>
            <a:r>
              <a:rPr lang="el-GR" dirty="0" smtClean="0"/>
              <a:t> </a:t>
            </a:r>
            <a:r>
              <a:rPr lang="en-US" dirty="0"/>
              <a:t>frames’ dependencies</a:t>
            </a:r>
            <a:r>
              <a:rPr lang="en-US" dirty="0" smtClean="0"/>
              <a:t> </a:t>
            </a:r>
          </a:p>
          <a:p>
            <a:pPr lvl="1">
              <a:lnSpc>
                <a:spcPct val="100000"/>
              </a:lnSpc>
            </a:pPr>
            <a:r>
              <a:rPr lang="en-US" dirty="0"/>
              <a:t>T</a:t>
            </a:r>
            <a:r>
              <a:rPr lang="en-US" dirty="0" smtClean="0"/>
              <a:t>he </a:t>
            </a:r>
            <a:r>
              <a:rPr lang="en-US" dirty="0"/>
              <a:t>parallelization </a:t>
            </a:r>
            <a:r>
              <a:rPr lang="en-US" dirty="0" smtClean="0"/>
              <a:t>of the </a:t>
            </a:r>
            <a:r>
              <a:rPr lang="en-US" dirty="0"/>
              <a:t>training process of existing RNN-based network </a:t>
            </a:r>
            <a:r>
              <a:rPr lang="en-US" dirty="0" smtClean="0"/>
              <a:t>architectures </a:t>
            </a:r>
          </a:p>
          <a:p>
            <a:pPr>
              <a:lnSpc>
                <a:spcPct val="100000"/>
              </a:lnSpc>
            </a:pPr>
            <a:r>
              <a:rPr lang="en-US" dirty="0" smtClean="0"/>
              <a:t>CA-SUM adapts and extends the use </a:t>
            </a:r>
            <a:r>
              <a:rPr lang="en-US" dirty="0"/>
              <a:t>of a self-attention</a:t>
            </a:r>
            <a:r>
              <a:rPr lang="el-GR" dirty="0"/>
              <a:t> </a:t>
            </a:r>
            <a:r>
              <a:rPr lang="en-US" dirty="0" smtClean="0"/>
              <a:t>mechanism to:</a:t>
            </a:r>
          </a:p>
          <a:p>
            <a:pPr lvl="1">
              <a:lnSpc>
                <a:spcPct val="100000"/>
              </a:lnSpc>
            </a:pPr>
            <a:r>
              <a:rPr lang="en-US" dirty="0"/>
              <a:t>C</a:t>
            </a:r>
            <a:r>
              <a:rPr lang="en-US" dirty="0" smtClean="0"/>
              <a:t>oncentrate on </a:t>
            </a:r>
            <a:r>
              <a:rPr lang="en-US" dirty="0"/>
              <a:t>non-overlapping blocks in the main diagonal of the attention</a:t>
            </a:r>
            <a:r>
              <a:rPr lang="el-GR" dirty="0"/>
              <a:t> </a:t>
            </a:r>
            <a:r>
              <a:rPr lang="en-US" dirty="0" smtClean="0"/>
              <a:t>matrix</a:t>
            </a:r>
          </a:p>
          <a:p>
            <a:pPr lvl="1">
              <a:lnSpc>
                <a:spcPct val="100000"/>
              </a:lnSpc>
            </a:pPr>
            <a:r>
              <a:rPr lang="en-US" dirty="0"/>
              <a:t>U</a:t>
            </a:r>
            <a:r>
              <a:rPr lang="en-US" dirty="0" smtClean="0"/>
              <a:t>tilize </a:t>
            </a:r>
            <a:r>
              <a:rPr lang="en-US" dirty="0"/>
              <a:t>information about the frames’ uniqueness</a:t>
            </a:r>
            <a:r>
              <a:rPr lang="el-GR" dirty="0"/>
              <a:t> </a:t>
            </a:r>
            <a:r>
              <a:rPr lang="en-US" dirty="0"/>
              <a:t>and </a:t>
            </a:r>
            <a:r>
              <a:rPr lang="en-US" dirty="0" smtClean="0"/>
              <a:t>diversity</a:t>
            </a:r>
          </a:p>
          <a:p>
            <a:pPr lvl="1">
              <a:lnSpc>
                <a:spcPct val="100000"/>
              </a:lnSpc>
            </a:pPr>
            <a:r>
              <a:rPr lang="en-US" dirty="0" smtClean="0"/>
              <a:t>Make better estimates about </a:t>
            </a:r>
            <a:r>
              <a:rPr lang="en-US" dirty="0"/>
              <a:t>the importance of different</a:t>
            </a:r>
            <a:r>
              <a:rPr lang="el-GR" dirty="0"/>
              <a:t> </a:t>
            </a:r>
            <a:r>
              <a:rPr lang="en-US" dirty="0"/>
              <a:t>parts of the video</a:t>
            </a:r>
            <a:endParaRPr lang="en-US" dirty="0" smtClean="0"/>
          </a:p>
          <a:p>
            <a:pPr>
              <a:lnSpc>
                <a:spcPct val="100000"/>
              </a:lnSpc>
            </a:pPr>
            <a:r>
              <a:rPr lang="en-US" dirty="0" smtClean="0"/>
              <a:t>Experiments on </a:t>
            </a:r>
            <a:r>
              <a:rPr lang="en-US" dirty="0"/>
              <a:t>two benchmark datasets </a:t>
            </a:r>
            <a:r>
              <a:rPr lang="en-US" dirty="0" smtClean="0"/>
              <a:t>(</a:t>
            </a:r>
            <a:r>
              <a:rPr lang="en-US" dirty="0" err="1" smtClean="0"/>
              <a:t>SumMe</a:t>
            </a:r>
            <a:r>
              <a:rPr lang="en-US" dirty="0" smtClean="0"/>
              <a:t> </a:t>
            </a:r>
            <a:r>
              <a:rPr lang="en-US" dirty="0"/>
              <a:t>and </a:t>
            </a:r>
            <a:r>
              <a:rPr lang="en-US" dirty="0" err="1" smtClean="0"/>
              <a:t>TVSum</a:t>
            </a:r>
            <a:r>
              <a:rPr lang="en-US" dirty="0" smtClean="0"/>
              <a:t>)</a:t>
            </a:r>
          </a:p>
          <a:p>
            <a:pPr lvl="1">
              <a:lnSpc>
                <a:spcPct val="100000"/>
              </a:lnSpc>
            </a:pPr>
            <a:r>
              <a:rPr lang="en-US" dirty="0"/>
              <a:t>Documented </a:t>
            </a:r>
            <a:r>
              <a:rPr lang="en-US" dirty="0" smtClean="0"/>
              <a:t>CA-SUM’s </a:t>
            </a:r>
            <a:r>
              <a:rPr lang="en-US" dirty="0"/>
              <a:t>competitiveness against other </a:t>
            </a:r>
            <a:r>
              <a:rPr lang="en-US" dirty="0" err="1" smtClean="0"/>
              <a:t>SoA</a:t>
            </a:r>
            <a:r>
              <a:rPr lang="en-US" dirty="0" smtClean="0"/>
              <a:t> unsupervised </a:t>
            </a:r>
            <a:r>
              <a:rPr lang="en-US" dirty="0"/>
              <a:t>summarization approaches</a:t>
            </a:r>
            <a:endParaRPr lang="en-US" dirty="0" smtClean="0"/>
          </a:p>
          <a:p>
            <a:pPr lvl="1">
              <a:lnSpc>
                <a:spcPct val="100000"/>
              </a:lnSpc>
            </a:pPr>
            <a:r>
              <a:rPr lang="en-US" dirty="0" smtClean="0"/>
              <a:t>Demonstrated CA-SUM’s ability to produce summaries that meet the human expectations</a:t>
            </a:r>
          </a:p>
        </p:txBody>
      </p:sp>
      <p:sp>
        <p:nvSpPr>
          <p:cNvPr id="5"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19</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8222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2"/>
          <p:cNvSpPr>
            <a:spLocks noGrp="1"/>
          </p:cNvSpPr>
          <p:nvPr>
            <p:ph type="body" sz="quarter" idx="11"/>
          </p:nvPr>
        </p:nvSpPr>
        <p:spPr>
          <a:xfrm>
            <a:off x="0" y="643748"/>
            <a:ext cx="12192000" cy="5323298"/>
          </a:xfrm>
        </p:spPr>
        <p:txBody>
          <a:bodyPr/>
          <a:lstStyle/>
          <a:p>
            <a:pPr marL="0" indent="0" algn="ctr">
              <a:lnSpc>
                <a:spcPct val="100000"/>
              </a:lnSpc>
              <a:buNone/>
            </a:pPr>
            <a:r>
              <a:rPr lang="en-US" sz="4000" dirty="0"/>
              <a:t>Thank you for your attention!</a:t>
            </a:r>
            <a:br>
              <a:rPr lang="en-US" sz="4000" dirty="0"/>
            </a:br>
            <a:r>
              <a:rPr lang="en-US" sz="4000" dirty="0"/>
              <a:t>Questions</a:t>
            </a:r>
            <a:r>
              <a:rPr lang="en-US" sz="4000" dirty="0" smtClean="0"/>
              <a:t>?</a:t>
            </a:r>
          </a:p>
          <a:p>
            <a:pPr marL="0" indent="0" algn="ctr">
              <a:lnSpc>
                <a:spcPct val="100000"/>
              </a:lnSpc>
              <a:buNone/>
            </a:pPr>
            <a:endParaRPr lang="en-US" sz="2800" dirty="0" smtClean="0"/>
          </a:p>
          <a:p>
            <a:pPr marL="0" indent="0" algn="ctr">
              <a:lnSpc>
                <a:spcPct val="100000"/>
              </a:lnSpc>
              <a:buNone/>
            </a:pPr>
            <a:r>
              <a:rPr lang="en-US" sz="3200" dirty="0" err="1" smtClean="0"/>
              <a:t>Evlampios</a:t>
            </a:r>
            <a:r>
              <a:rPr lang="en-US" sz="3200" dirty="0" smtClean="0"/>
              <a:t> </a:t>
            </a:r>
            <a:r>
              <a:rPr lang="en-US" sz="3200" dirty="0" err="1" smtClean="0"/>
              <a:t>Apostolidis</a:t>
            </a:r>
            <a:r>
              <a:rPr lang="en-US" sz="3200" dirty="0" smtClean="0"/>
              <a:t>, </a:t>
            </a:r>
            <a:r>
              <a:rPr lang="en-US" sz="3200" b="1" dirty="0" smtClean="0"/>
              <a:t>apostolid@iti.gr</a:t>
            </a:r>
          </a:p>
          <a:p>
            <a:pPr marL="0" indent="0" algn="ctr">
              <a:lnSpc>
                <a:spcPct val="100000"/>
              </a:lnSpc>
              <a:buNone/>
            </a:pPr>
            <a:endParaRPr lang="en-US" sz="3200" dirty="0" smtClean="0"/>
          </a:p>
          <a:p>
            <a:pPr marL="0" indent="0" algn="ctr">
              <a:lnSpc>
                <a:spcPct val="100000"/>
              </a:lnSpc>
              <a:spcBef>
                <a:spcPts val="0"/>
              </a:spcBef>
              <a:buNone/>
            </a:pPr>
            <a:r>
              <a:rPr lang="en-US" sz="2800" dirty="0" smtClean="0"/>
              <a:t>Code and documentation publicly available at: </a:t>
            </a:r>
            <a:br>
              <a:rPr lang="en-US" sz="2800" dirty="0" smtClean="0"/>
            </a:br>
            <a:r>
              <a:rPr lang="en-US" sz="2800" b="1" u="sng" dirty="0" smtClean="0"/>
              <a:t>https://github.com/e-apostolidis/CA-SUM</a:t>
            </a:r>
            <a:r>
              <a:rPr lang="en-US" sz="4000" dirty="0" smtClean="0"/>
              <a:t/>
            </a:r>
            <a:br>
              <a:rPr lang="en-US" sz="4000" dirty="0" smtClean="0"/>
            </a:br>
            <a:endParaRPr lang="en-US" sz="4000" dirty="0" smtClean="0"/>
          </a:p>
          <a:p>
            <a:pPr marL="0" indent="0" algn="ctr">
              <a:lnSpc>
                <a:spcPct val="100000"/>
              </a:lnSpc>
              <a:spcBef>
                <a:spcPts val="0"/>
              </a:spcBef>
              <a:buNone/>
            </a:pPr>
            <a:r>
              <a:rPr lang="en-US" dirty="0" smtClean="0"/>
              <a:t>This </a:t>
            </a:r>
            <a:r>
              <a:rPr lang="en-US" dirty="0"/>
              <a:t>work was supported by the EUs Horizon 2020 research and </a:t>
            </a:r>
            <a:r>
              <a:rPr lang="en-US" dirty="0" smtClean="0"/>
              <a:t>innovation </a:t>
            </a:r>
            <a:r>
              <a:rPr lang="en-US" dirty="0" err="1" smtClean="0"/>
              <a:t>programme</a:t>
            </a:r>
            <a:endParaRPr lang="en-US" dirty="0"/>
          </a:p>
          <a:p>
            <a:pPr marL="0" indent="0" algn="ctr">
              <a:lnSpc>
                <a:spcPct val="100000"/>
              </a:lnSpc>
              <a:spcBef>
                <a:spcPts val="0"/>
              </a:spcBef>
              <a:buNone/>
            </a:pPr>
            <a:r>
              <a:rPr lang="en-US" dirty="0" smtClean="0"/>
              <a:t>under </a:t>
            </a:r>
            <a:r>
              <a:rPr lang="en-US" dirty="0"/>
              <a:t>grant </a:t>
            </a:r>
            <a:r>
              <a:rPr lang="en-US" dirty="0" smtClean="0"/>
              <a:t>agreements </a:t>
            </a:r>
            <a:r>
              <a:rPr lang="en-US" dirty="0"/>
              <a:t>H2020-832921 MIRROR </a:t>
            </a:r>
            <a:r>
              <a:rPr lang="en-US" dirty="0" smtClean="0"/>
              <a:t>and H2020-951911 AI4Media</a:t>
            </a:r>
            <a:endParaRPr lang="en-US" sz="2000" b="1" dirty="0" smtClean="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3874" y="6072550"/>
            <a:ext cx="731520" cy="487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2052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Problem statement</a:t>
            </a:r>
            <a:endParaRPr lang="de-DE" dirty="0"/>
          </a:p>
        </p:txBody>
      </p:sp>
      <p:sp>
        <p:nvSpPr>
          <p:cNvPr id="5" name="Text Placeholder 4"/>
          <p:cNvSpPr>
            <a:spLocks noGrp="1"/>
          </p:cNvSpPr>
          <p:nvPr>
            <p:ph type="body" sz="quarter" idx="11"/>
          </p:nvPr>
        </p:nvSpPr>
        <p:spPr>
          <a:xfrm>
            <a:off x="323851" y="1207775"/>
            <a:ext cx="8832849" cy="650759"/>
          </a:xfrm>
        </p:spPr>
        <p:txBody>
          <a:bodyPr/>
          <a:lstStyle/>
          <a:p>
            <a:pPr marL="0" indent="0">
              <a:lnSpc>
                <a:spcPct val="120000"/>
              </a:lnSpc>
              <a:spcBef>
                <a:spcPts val="0"/>
              </a:spcBef>
              <a:buNone/>
            </a:pPr>
            <a:r>
              <a:rPr lang="en-US" b="1" dirty="0" smtClean="0"/>
              <a:t>Current practice in Media industry for producing a video summary</a:t>
            </a:r>
            <a:endParaRPr lang="en-US" b="1" dirty="0"/>
          </a:p>
        </p:txBody>
      </p:sp>
      <p:sp>
        <p:nvSpPr>
          <p:cNvPr id="12" name="Rectangle 11"/>
          <p:cNvSpPr/>
          <p:nvPr/>
        </p:nvSpPr>
        <p:spPr>
          <a:xfrm>
            <a:off x="336552" y="4756382"/>
            <a:ext cx="5683248" cy="1421928"/>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85725" indent="6350" algn="ctr">
              <a:lnSpc>
                <a:spcPct val="90000"/>
              </a:lnSpc>
              <a:spcBef>
                <a:spcPts val="1200"/>
              </a:spcBef>
              <a:buClr>
                <a:schemeClr val="accent1"/>
              </a:buClr>
              <a:buSzPts val="2000"/>
            </a:pPr>
            <a:r>
              <a:rPr lang="en-US" sz="2400" b="1" dirty="0" smtClean="0">
                <a:solidFill>
                  <a:schemeClr val="tx1"/>
                </a:solidFill>
                <a:latin typeface="Calibri" panose="020F0502020204030204" pitchFamily="34" charset="0"/>
                <a:ea typeface="Corbel"/>
                <a:cs typeface="Calibri" panose="020F0502020204030204" pitchFamily="34" charset="0"/>
                <a:sym typeface="Corbel"/>
              </a:rPr>
              <a:t>Video summarization technologies </a:t>
            </a:r>
            <a:r>
              <a:rPr lang="en-US" sz="2400" b="1" dirty="0">
                <a:solidFill>
                  <a:schemeClr val="tx1"/>
                </a:solidFill>
                <a:latin typeface="Calibri" panose="020F0502020204030204" pitchFamily="34" charset="0"/>
                <a:ea typeface="Corbel"/>
                <a:cs typeface="Calibri" panose="020F0502020204030204" pitchFamily="34" charset="0"/>
                <a:sym typeface="Corbel"/>
              </a:rPr>
              <a:t>can </a:t>
            </a:r>
            <a:r>
              <a:rPr lang="en-US" sz="2400" b="1" dirty="0" smtClean="0">
                <a:solidFill>
                  <a:schemeClr val="tx1"/>
                </a:solidFill>
                <a:latin typeface="Calibri" panose="020F0502020204030204" pitchFamily="34" charset="0"/>
                <a:ea typeface="Corbel"/>
                <a:cs typeface="Calibri" panose="020F0502020204030204" pitchFamily="34" charset="0"/>
                <a:sym typeface="Corbel"/>
              </a:rPr>
              <a:t>drastically reduce </a:t>
            </a:r>
            <a:r>
              <a:rPr lang="en-US" sz="2400" b="1" dirty="0">
                <a:solidFill>
                  <a:schemeClr val="tx1"/>
                </a:solidFill>
                <a:latin typeface="Calibri" panose="020F0502020204030204" pitchFamily="34" charset="0"/>
                <a:ea typeface="Corbel"/>
                <a:cs typeface="Calibri" panose="020F0502020204030204" pitchFamily="34" charset="0"/>
                <a:sym typeface="Corbel"/>
              </a:rPr>
              <a:t>the needed resources for video summary production in terms of both time and human effort</a:t>
            </a:r>
          </a:p>
        </p:txBody>
      </p:sp>
      <p:sp>
        <p:nvSpPr>
          <p:cNvPr id="18" name="Rectangle 17"/>
          <p:cNvSpPr/>
          <p:nvPr/>
        </p:nvSpPr>
        <p:spPr>
          <a:xfrm>
            <a:off x="6627251" y="4977982"/>
            <a:ext cx="5004136" cy="646331"/>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i="1" dirty="0">
                <a:solidFill>
                  <a:schemeClr val="tx1"/>
                </a:solidFill>
                <a:latin typeface="Calibri" panose="020F0502020204030204" pitchFamily="34" charset="0"/>
                <a:ea typeface="Corbel"/>
                <a:cs typeface="Calibri" panose="020F0502020204030204" pitchFamily="34" charset="0"/>
                <a:sym typeface="Roboto"/>
              </a:rPr>
              <a:t>Image source</a:t>
            </a:r>
            <a:r>
              <a:rPr lang="en-US" sz="1800" i="1" dirty="0" smtClean="0">
                <a:solidFill>
                  <a:schemeClr val="tx1"/>
                </a:solidFill>
                <a:latin typeface="Calibri" panose="020F0502020204030204" pitchFamily="34" charset="0"/>
                <a:ea typeface="Corbel"/>
                <a:cs typeface="Calibri" panose="020F0502020204030204" pitchFamily="34" charset="0"/>
                <a:sym typeface="Roboto"/>
              </a:rPr>
              <a:t>: https</a:t>
            </a:r>
            <a:r>
              <a:rPr lang="en-US" sz="1800" i="1" dirty="0">
                <a:solidFill>
                  <a:schemeClr val="tx1"/>
                </a:solidFill>
                <a:latin typeface="Calibri" panose="020F0502020204030204" pitchFamily="34" charset="0"/>
                <a:ea typeface="Corbel"/>
                <a:cs typeface="Calibri" panose="020F0502020204030204" pitchFamily="34" charset="0"/>
                <a:sym typeface="Roboto"/>
              </a:rPr>
              <a:t>://</a:t>
            </a:r>
            <a:r>
              <a:rPr lang="en-US" sz="1800" i="1" dirty="0" smtClean="0">
                <a:solidFill>
                  <a:schemeClr val="tx1"/>
                </a:solidFill>
                <a:latin typeface="Calibri" panose="020F0502020204030204" pitchFamily="34" charset="0"/>
                <a:ea typeface="Corbel"/>
                <a:cs typeface="Calibri" panose="020F0502020204030204" pitchFamily="34" charset="0"/>
                <a:sym typeface="Roboto"/>
              </a:rPr>
              <a:t>www.premiumbeat.com/ blog/3-tips-for-difficult-video-edit</a:t>
            </a:r>
            <a:r>
              <a:rPr lang="en-US" sz="1800" i="1" dirty="0">
                <a:solidFill>
                  <a:schemeClr val="tx1"/>
                </a:solidFill>
                <a:latin typeface="Calibri" panose="020F0502020204030204" pitchFamily="34" charset="0"/>
                <a:ea typeface="Corbel"/>
                <a:cs typeface="Calibri" panose="020F0502020204030204" pitchFamily="34" charset="0"/>
                <a:sym typeface="Roboto"/>
              </a:rPr>
              <a:t>/</a:t>
            </a:r>
          </a:p>
        </p:txBody>
      </p:sp>
      <p:pic>
        <p:nvPicPr>
          <p:cNvPr id="1028" name="Picture 4" descr="3 Ways to Get Un-Stuck When You're Struggling with An Ed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250" y="1967210"/>
            <a:ext cx="5004136" cy="29224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4"/>
          <p:cNvSpPr txBox="1">
            <a:spLocks/>
          </p:cNvSpPr>
          <p:nvPr/>
        </p:nvSpPr>
        <p:spPr>
          <a:xfrm>
            <a:off x="336551" y="1347475"/>
            <a:ext cx="6366899" cy="3427725"/>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endParaRPr lang="en-US" b="1" dirty="0" smtClean="0"/>
          </a:p>
          <a:p>
            <a:pPr>
              <a:lnSpc>
                <a:spcPct val="120000"/>
              </a:lnSpc>
              <a:spcBef>
                <a:spcPts val="0"/>
              </a:spcBef>
            </a:pPr>
            <a:endParaRPr lang="en-US" dirty="0"/>
          </a:p>
        </p:txBody>
      </p:sp>
      <p:sp>
        <p:nvSpPr>
          <p:cNvPr id="11"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2</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
        <p:nvSpPr>
          <p:cNvPr id="14" name="Textplatzhalter 2"/>
          <p:cNvSpPr txBox="1">
            <a:spLocks/>
          </p:cNvSpPr>
          <p:nvPr/>
        </p:nvSpPr>
        <p:spPr>
          <a:xfrm>
            <a:off x="323529" y="1815077"/>
            <a:ext cx="6034409" cy="2916666"/>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An editor has to </a:t>
            </a:r>
            <a:r>
              <a:rPr lang="en-US" u="sng" dirty="0"/>
              <a:t>watch the entire content </a:t>
            </a:r>
            <a:r>
              <a:rPr lang="en-US" dirty="0"/>
              <a:t>and decide about the parts that should be included in the summary</a:t>
            </a:r>
          </a:p>
          <a:p>
            <a:pPr>
              <a:lnSpc>
                <a:spcPct val="100000"/>
              </a:lnSpc>
            </a:pPr>
            <a:r>
              <a:rPr lang="en-US" dirty="0"/>
              <a:t>Time-consuming </a:t>
            </a:r>
            <a:r>
              <a:rPr lang="en-US" dirty="0" smtClean="0"/>
              <a:t>task </a:t>
            </a:r>
            <a:r>
              <a:rPr lang="en-US" dirty="0"/>
              <a:t>that can be significantly accelerated by </a:t>
            </a:r>
            <a:r>
              <a:rPr lang="en-US" dirty="0" smtClean="0"/>
              <a:t>technologies </a:t>
            </a:r>
            <a:r>
              <a:rPr lang="en-US" dirty="0"/>
              <a:t>for automated video summarization</a:t>
            </a:r>
          </a:p>
        </p:txBody>
      </p:sp>
    </p:spTree>
    <p:extLst>
      <p:ext uri="{BB962C8B-B14F-4D97-AF65-F5344CB8AC3E}">
        <p14:creationId xmlns:p14="http://schemas.microsoft.com/office/powerpoint/2010/main" val="2688685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Goal of video summarization technologies</a:t>
            </a:r>
            <a:endParaRPr lang="de-DE" dirty="0"/>
          </a:p>
        </p:txBody>
      </p:sp>
      <p:sp>
        <p:nvSpPr>
          <p:cNvPr id="41" name="Marcador de Posição de Conteúdo 2">
            <a:extLst>
              <a:ext uri="{FF2B5EF4-FFF2-40B4-BE49-F238E27FC236}">
                <a16:creationId xmlns:a16="http://schemas.microsoft.com/office/drawing/2014/main" id="{E9F17395-DFC2-46BD-BB3B-486D48E1A128}"/>
              </a:ext>
            </a:extLst>
          </p:cNvPr>
          <p:cNvSpPr txBox="1">
            <a:spLocks/>
          </p:cNvSpPr>
          <p:nvPr/>
        </p:nvSpPr>
        <p:spPr>
          <a:xfrm>
            <a:off x="415875" y="1363323"/>
            <a:ext cx="4799373" cy="1457219"/>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base">
              <a:buNone/>
            </a:pPr>
            <a:r>
              <a:rPr lang="en-US" sz="2400" b="1" i="1" dirty="0">
                <a:latin typeface="Calibri" panose="020F0502020204030204" pitchFamily="34" charset="0"/>
                <a:cs typeface="Calibri" panose="020F0502020204030204" pitchFamily="34" charset="0"/>
              </a:rPr>
              <a:t>“Generate a short visual synopsis that summarizes the video content by selecting the most informative and important parts of it”</a:t>
            </a:r>
          </a:p>
        </p:txBody>
      </p:sp>
      <p:sp>
        <p:nvSpPr>
          <p:cNvPr id="42" name="Rectangle 41"/>
          <p:cNvSpPr/>
          <p:nvPr/>
        </p:nvSpPr>
        <p:spPr>
          <a:xfrm>
            <a:off x="408757" y="5455324"/>
            <a:ext cx="5233072" cy="1166473"/>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ts val="1200"/>
              </a:spcBef>
              <a:buClr>
                <a:schemeClr val="accent1"/>
              </a:buClr>
              <a:buSzPts val="2000"/>
            </a:pPr>
            <a:r>
              <a:rPr lang="en-US" sz="1800" i="1" dirty="0" smtClean="0">
                <a:solidFill>
                  <a:schemeClr val="tx1"/>
                </a:solidFill>
                <a:latin typeface="Calibri" panose="020F0502020204030204" pitchFamily="34" charset="0"/>
                <a:ea typeface="Corbel"/>
                <a:cs typeface="Calibri" panose="020F0502020204030204" pitchFamily="34" charset="0"/>
                <a:sym typeface="Corbel"/>
              </a:rPr>
              <a:t>Video title: “Susan Boyle's First Audition - I Dreamed a Dream - Britain's Got Talent 2009”</a:t>
            </a:r>
          </a:p>
          <a:p>
            <a:pPr>
              <a:lnSpc>
                <a:spcPct val="90000"/>
              </a:lnSpc>
              <a:spcBef>
                <a:spcPts val="600"/>
              </a:spcBef>
              <a:buClr>
                <a:schemeClr val="accent1"/>
              </a:buClr>
              <a:buSzPts val="2000"/>
            </a:pPr>
            <a:r>
              <a:rPr lang="en-US" sz="1800" i="1" dirty="0" smtClean="0">
                <a:solidFill>
                  <a:schemeClr val="tx1"/>
                </a:solidFill>
                <a:latin typeface="Calibri" panose="020F0502020204030204" pitchFamily="34" charset="0"/>
                <a:ea typeface="Corbel"/>
                <a:cs typeface="Calibri" panose="020F0502020204030204" pitchFamily="34" charset="0"/>
                <a:sym typeface="Corbel"/>
              </a:rPr>
              <a:t>Video source</a:t>
            </a:r>
            <a:r>
              <a:rPr lang="en-US" sz="1800" i="1" dirty="0">
                <a:solidFill>
                  <a:schemeClr val="tx1"/>
                </a:solidFill>
                <a:latin typeface="Calibri" panose="020F0502020204030204" pitchFamily="34" charset="0"/>
                <a:ea typeface="Corbel"/>
                <a:cs typeface="Calibri" panose="020F0502020204030204" pitchFamily="34" charset="0"/>
                <a:sym typeface="Corbel"/>
              </a:rPr>
              <a:t>: </a:t>
            </a:r>
            <a:r>
              <a:rPr lang="en-US" sz="1800" i="1" dirty="0" smtClean="0">
                <a:solidFill>
                  <a:schemeClr val="tx1"/>
                </a:solidFill>
                <a:latin typeface="Calibri" panose="020F0502020204030204" pitchFamily="34" charset="0"/>
                <a:ea typeface="Corbel"/>
                <a:cs typeface="Calibri" panose="020F0502020204030204" pitchFamily="34" charset="0"/>
                <a:sym typeface="Corbel"/>
              </a:rPr>
              <a:t>OVP dataset (video also available at: https</a:t>
            </a:r>
            <a:r>
              <a:rPr lang="en-US" sz="1800" i="1" dirty="0">
                <a:solidFill>
                  <a:schemeClr val="tx1"/>
                </a:solidFill>
                <a:latin typeface="Calibri" panose="020F0502020204030204" pitchFamily="34" charset="0"/>
                <a:ea typeface="Corbel"/>
                <a:cs typeface="Calibri" panose="020F0502020204030204" pitchFamily="34" charset="0"/>
                <a:sym typeface="Corbel"/>
              </a:rPr>
              <a:t>://</a:t>
            </a:r>
            <a:r>
              <a:rPr lang="en-US" sz="1800" i="1" dirty="0" smtClean="0">
                <a:solidFill>
                  <a:schemeClr val="tx1"/>
                </a:solidFill>
                <a:latin typeface="Calibri" panose="020F0502020204030204" pitchFamily="34" charset="0"/>
                <a:ea typeface="Corbel"/>
                <a:cs typeface="Calibri" panose="020F0502020204030204" pitchFamily="34" charset="0"/>
                <a:sym typeface="Corbel"/>
              </a:rPr>
              <a:t>www.youtube.com/watch?v=deRF9oEbRso)</a:t>
            </a:r>
            <a:endParaRPr lang="el-GR" sz="1800" i="1" dirty="0">
              <a:solidFill>
                <a:schemeClr val="tx1"/>
              </a:solidFill>
              <a:latin typeface="Calibri" panose="020F0502020204030204" pitchFamily="34" charset="0"/>
              <a:ea typeface="Corbel"/>
              <a:cs typeface="Calibri" panose="020F0502020204030204" pitchFamily="34" charset="0"/>
              <a:sym typeface="Corbel"/>
            </a:endParaRPr>
          </a:p>
        </p:txBody>
      </p:sp>
      <p:sp>
        <p:nvSpPr>
          <p:cNvPr id="20" name="Rectangle 19"/>
          <p:cNvSpPr/>
          <p:nvPr/>
        </p:nvSpPr>
        <p:spPr>
          <a:xfrm>
            <a:off x="5641829" y="5933191"/>
            <a:ext cx="3023456" cy="646331"/>
          </a:xfrm>
          <a:prstGeom prst="rect">
            <a:avLst/>
          </a:prstGeom>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9pPr>
          </a:lstStyle>
          <a:p>
            <a:pPr algn="ctr"/>
            <a:r>
              <a:rPr lang="en-US" sz="1800" dirty="0">
                <a:solidFill>
                  <a:schemeClr val="tx1"/>
                </a:solidFill>
                <a:latin typeface="Calibri" panose="020F0502020204030204" pitchFamily="34" charset="0"/>
                <a:ea typeface="+mn-ea"/>
                <a:cs typeface="Calibri" panose="020F0502020204030204" pitchFamily="34" charset="0"/>
                <a:sym typeface="Roboto"/>
              </a:rPr>
              <a:t>Static video summary</a:t>
            </a:r>
          </a:p>
          <a:p>
            <a:pPr algn="ctr"/>
            <a:r>
              <a:rPr lang="en-US" sz="1800" dirty="0">
                <a:solidFill>
                  <a:schemeClr val="tx1"/>
                </a:solidFill>
                <a:latin typeface="Calibri" panose="020F0502020204030204" pitchFamily="34" charset="0"/>
                <a:ea typeface="+mn-ea"/>
                <a:cs typeface="Calibri" panose="020F0502020204030204" pitchFamily="34" charset="0"/>
                <a:sym typeface="Roboto"/>
              </a:rPr>
              <a:t>(made of selected key-frames</a:t>
            </a:r>
            <a:r>
              <a:rPr lang="en-US" sz="1800" dirty="0" smtClean="0">
                <a:solidFill>
                  <a:schemeClr val="tx1"/>
                </a:solidFill>
                <a:latin typeface="Calibri" panose="020F0502020204030204" pitchFamily="34" charset="0"/>
                <a:ea typeface="Roboto"/>
                <a:cs typeface="Calibri" panose="020F0502020204030204" pitchFamily="34" charset="0"/>
                <a:sym typeface="Roboto"/>
              </a:rPr>
              <a:t>)</a:t>
            </a:r>
            <a:endParaRPr lang="en-US" sz="1800" dirty="0">
              <a:solidFill>
                <a:schemeClr val="tx1"/>
              </a:solidFill>
              <a:latin typeface="Calibri" panose="020F0502020204030204" pitchFamily="34" charset="0"/>
              <a:ea typeface="Roboto"/>
              <a:cs typeface="Calibri" panose="020F0502020204030204" pitchFamily="34" charset="0"/>
              <a:sym typeface="Roboto"/>
            </a:endParaRPr>
          </a:p>
        </p:txBody>
      </p:sp>
      <p:grpSp>
        <p:nvGrpSpPr>
          <p:cNvPr id="21" name="Group 20"/>
          <p:cNvGrpSpPr>
            <a:grpSpLocks noChangeAspect="1"/>
          </p:cNvGrpSpPr>
          <p:nvPr/>
        </p:nvGrpSpPr>
        <p:grpSpPr>
          <a:xfrm>
            <a:off x="6145258" y="3638161"/>
            <a:ext cx="2004424" cy="2273895"/>
            <a:chOff x="6321152" y="1700808"/>
            <a:chExt cx="3070584" cy="3445728"/>
          </a:xfrm>
        </p:grpSpPr>
        <p:pic>
          <p:nvPicPr>
            <p:cNvPr id="22" name="Picture 21" descr="D:\Algorithms\Video Summarization\Datasets\Youtube\newUserSummary\v106\user3\frame6.jpg"/>
            <p:cNvPicPr>
              <a:picLocks noChangeAspect="1" noChangeArrowheads="1"/>
            </p:cNvPicPr>
            <p:nvPr/>
          </p:nvPicPr>
          <p:blipFill>
            <a:blip r:embed="rId3"/>
            <a:srcRect/>
            <a:stretch>
              <a:fillRect/>
            </a:stretch>
          </p:blipFill>
          <p:spPr bwMode="auto">
            <a:xfrm>
              <a:off x="6321152" y="1700808"/>
              <a:ext cx="1524000" cy="853440"/>
            </a:xfrm>
            <a:prstGeom prst="rect">
              <a:avLst/>
            </a:prstGeom>
            <a:noFill/>
          </p:spPr>
        </p:pic>
        <p:pic>
          <p:nvPicPr>
            <p:cNvPr id="23" name="Picture 22" descr="D:\Algorithms\Video Summarization\Datasets\Youtube\newUserSummary\v106\user3\frame25.jpg"/>
            <p:cNvPicPr>
              <a:picLocks noChangeAspect="1" noChangeArrowheads="1"/>
            </p:cNvPicPr>
            <p:nvPr/>
          </p:nvPicPr>
          <p:blipFill>
            <a:blip r:embed="rId4"/>
            <a:srcRect/>
            <a:stretch>
              <a:fillRect/>
            </a:stretch>
          </p:blipFill>
          <p:spPr bwMode="auto">
            <a:xfrm>
              <a:off x="7867736" y="1700808"/>
              <a:ext cx="1524000" cy="853439"/>
            </a:xfrm>
            <a:prstGeom prst="rect">
              <a:avLst/>
            </a:prstGeom>
            <a:noFill/>
          </p:spPr>
        </p:pic>
        <p:pic>
          <p:nvPicPr>
            <p:cNvPr id="24" name="Picture 23" descr="D:\Algorithms\Video Summarization\Datasets\Youtube\newUserSummary\v106\user3\frame34.jpg"/>
            <p:cNvPicPr>
              <a:picLocks noChangeAspect="1" noChangeArrowheads="1"/>
            </p:cNvPicPr>
            <p:nvPr/>
          </p:nvPicPr>
          <p:blipFill>
            <a:blip r:embed="rId5"/>
            <a:srcRect/>
            <a:stretch>
              <a:fillRect/>
            </a:stretch>
          </p:blipFill>
          <p:spPr bwMode="auto">
            <a:xfrm>
              <a:off x="6321152" y="2564904"/>
              <a:ext cx="1524000" cy="853440"/>
            </a:xfrm>
            <a:prstGeom prst="rect">
              <a:avLst/>
            </a:prstGeom>
            <a:noFill/>
          </p:spPr>
        </p:pic>
        <p:pic>
          <p:nvPicPr>
            <p:cNvPr id="25" name="Picture 24" descr="D:\Algorithms\Video Summarization\Datasets\Youtube\newUserSummary\v106\user3\frame36.jpg"/>
            <p:cNvPicPr>
              <a:picLocks noChangeAspect="1" noChangeArrowheads="1"/>
            </p:cNvPicPr>
            <p:nvPr/>
          </p:nvPicPr>
          <p:blipFill>
            <a:blip r:embed="rId6"/>
            <a:srcRect/>
            <a:stretch>
              <a:fillRect/>
            </a:stretch>
          </p:blipFill>
          <p:spPr bwMode="auto">
            <a:xfrm>
              <a:off x="7867736" y="2564905"/>
              <a:ext cx="1524000" cy="853439"/>
            </a:xfrm>
            <a:prstGeom prst="rect">
              <a:avLst/>
            </a:prstGeom>
            <a:noFill/>
          </p:spPr>
        </p:pic>
        <p:pic>
          <p:nvPicPr>
            <p:cNvPr id="26" name="Picture 25" descr="D:\Algorithms\Video Summarization\Datasets\Youtube\newUserSummary\v106\user3\frame48.jpg"/>
            <p:cNvPicPr>
              <a:picLocks noChangeAspect="1" noChangeArrowheads="1"/>
            </p:cNvPicPr>
            <p:nvPr/>
          </p:nvPicPr>
          <p:blipFill>
            <a:blip r:embed="rId7"/>
            <a:srcRect/>
            <a:stretch>
              <a:fillRect/>
            </a:stretch>
          </p:blipFill>
          <p:spPr bwMode="auto">
            <a:xfrm>
              <a:off x="6321152" y="3441741"/>
              <a:ext cx="1524000" cy="853439"/>
            </a:xfrm>
            <a:prstGeom prst="rect">
              <a:avLst/>
            </a:prstGeom>
            <a:noFill/>
          </p:spPr>
        </p:pic>
        <p:pic>
          <p:nvPicPr>
            <p:cNvPr id="27" name="Picture 26" descr="D:\Algorithms\Video Summarization\Datasets\Youtube\newUserSummary\v106\user3\frame77.jpg"/>
            <p:cNvPicPr>
              <a:picLocks noChangeAspect="1" noChangeArrowheads="1"/>
            </p:cNvPicPr>
            <p:nvPr/>
          </p:nvPicPr>
          <p:blipFill>
            <a:blip r:embed="rId8"/>
            <a:srcRect/>
            <a:stretch>
              <a:fillRect/>
            </a:stretch>
          </p:blipFill>
          <p:spPr bwMode="auto">
            <a:xfrm>
              <a:off x="7867736" y="3441741"/>
              <a:ext cx="1524000" cy="853439"/>
            </a:xfrm>
            <a:prstGeom prst="rect">
              <a:avLst/>
            </a:prstGeom>
            <a:noFill/>
          </p:spPr>
        </p:pic>
        <p:pic>
          <p:nvPicPr>
            <p:cNvPr id="28" name="Picture 27" descr="D:\Algorithms\Video Summarization\Datasets\Youtube\newUserSummary\v106\user3\frame106.jpg"/>
            <p:cNvPicPr>
              <a:picLocks noChangeAspect="1" noChangeArrowheads="1"/>
            </p:cNvPicPr>
            <p:nvPr/>
          </p:nvPicPr>
          <p:blipFill>
            <a:blip r:embed="rId9"/>
            <a:srcRect/>
            <a:stretch>
              <a:fillRect/>
            </a:stretch>
          </p:blipFill>
          <p:spPr bwMode="auto">
            <a:xfrm>
              <a:off x="6321152" y="4293096"/>
              <a:ext cx="1524000" cy="853440"/>
            </a:xfrm>
            <a:prstGeom prst="rect">
              <a:avLst/>
            </a:prstGeom>
            <a:noFill/>
          </p:spPr>
        </p:pic>
        <p:pic>
          <p:nvPicPr>
            <p:cNvPr id="29" name="Picture 28" descr="D:\Algorithms\Video Summarization\Datasets\Youtube\newUserSummary\v106\user3\frame151.jpg"/>
            <p:cNvPicPr>
              <a:picLocks noChangeAspect="1" noChangeArrowheads="1"/>
            </p:cNvPicPr>
            <p:nvPr/>
          </p:nvPicPr>
          <p:blipFill>
            <a:blip r:embed="rId10"/>
            <a:srcRect/>
            <a:stretch>
              <a:fillRect/>
            </a:stretch>
          </p:blipFill>
          <p:spPr bwMode="auto">
            <a:xfrm>
              <a:off x="7867736" y="4293097"/>
              <a:ext cx="1524000" cy="853439"/>
            </a:xfrm>
            <a:prstGeom prst="rect">
              <a:avLst/>
            </a:prstGeom>
            <a:noFill/>
          </p:spPr>
        </p:pic>
      </p:grpSp>
      <p:sp>
        <p:nvSpPr>
          <p:cNvPr id="31" name="Rectangle 30"/>
          <p:cNvSpPr/>
          <p:nvPr/>
        </p:nvSpPr>
        <p:spPr>
          <a:xfrm>
            <a:off x="8538584" y="5405662"/>
            <a:ext cx="3329117" cy="646331"/>
          </a:xfrm>
          <a:prstGeom prst="rect">
            <a:avLst/>
          </a:prstGeom>
          <a:solidFill>
            <a:schemeClr val="bg1"/>
          </a:solidFill>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9pPr>
          </a:lstStyle>
          <a:p>
            <a:pPr algn="ctr"/>
            <a:r>
              <a:rPr lang="en-US" sz="1800" dirty="0">
                <a:solidFill>
                  <a:schemeClr val="tx1"/>
                </a:solidFill>
                <a:latin typeface="Calibri" panose="020F0502020204030204" pitchFamily="34" charset="0"/>
                <a:ea typeface="+mn-ea"/>
                <a:cs typeface="Calibri" panose="020F0502020204030204" pitchFamily="34" charset="0"/>
                <a:sym typeface="Roboto"/>
              </a:rPr>
              <a:t>Dynamic video summary</a:t>
            </a:r>
          </a:p>
          <a:p>
            <a:pPr algn="ctr"/>
            <a:r>
              <a:rPr lang="en-US" sz="1800" dirty="0">
                <a:solidFill>
                  <a:schemeClr val="tx1"/>
                </a:solidFill>
                <a:latin typeface="Calibri" panose="020F0502020204030204" pitchFamily="34" charset="0"/>
                <a:ea typeface="+mn-ea"/>
                <a:cs typeface="Calibri" panose="020F0502020204030204" pitchFamily="34" charset="0"/>
                <a:sym typeface="Roboto"/>
              </a:rPr>
              <a:t>(made of selected key-fragments</a:t>
            </a:r>
            <a:r>
              <a:rPr lang="en-US" sz="1800" dirty="0" smtClean="0">
                <a:solidFill>
                  <a:schemeClr val="tx1"/>
                </a:solidFill>
                <a:latin typeface="Calibri" panose="020F0502020204030204" pitchFamily="34" charset="0"/>
                <a:ea typeface="Roboto"/>
                <a:cs typeface="Calibri" panose="020F0502020204030204" pitchFamily="34" charset="0"/>
                <a:sym typeface="Roboto"/>
              </a:rPr>
              <a:t>)</a:t>
            </a:r>
            <a:endParaRPr lang="en-US" sz="1800" dirty="0">
              <a:solidFill>
                <a:schemeClr val="tx1"/>
              </a:solidFill>
              <a:latin typeface="Calibri" panose="020F0502020204030204" pitchFamily="34" charset="0"/>
              <a:ea typeface="Roboto"/>
              <a:cs typeface="Calibri" panose="020F0502020204030204" pitchFamily="34" charset="0"/>
              <a:sym typeface="Roboto"/>
            </a:endParaRPr>
          </a:p>
        </p:txBody>
      </p:sp>
      <p:grpSp>
        <p:nvGrpSpPr>
          <p:cNvPr id="32" name="Group 31"/>
          <p:cNvGrpSpPr>
            <a:grpSpLocks noChangeAspect="1"/>
          </p:cNvGrpSpPr>
          <p:nvPr/>
        </p:nvGrpSpPr>
        <p:grpSpPr>
          <a:xfrm>
            <a:off x="8636436" y="3641879"/>
            <a:ext cx="3136493" cy="1762900"/>
            <a:chOff x="8652681" y="4276993"/>
            <a:chExt cx="3267179" cy="1836354"/>
          </a:xfrm>
        </p:grpSpPr>
        <p:pic>
          <p:nvPicPr>
            <p:cNvPr id="33"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52681" y="4276993"/>
              <a:ext cx="3267179" cy="1836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4"/>
            <p:cNvPicPr>
              <a:picLocks noChangeAspect="1" noChangeArrowheads="1"/>
            </p:cNvPicPr>
            <p:nvPr/>
          </p:nvPicPr>
          <p:blipFill>
            <a:blip r:embed="rId12" cstate="print">
              <a:extLst>
                <a:ext uri="{BEBA8EAE-BF5A-486C-A8C5-ECC9F3942E4B}">
                  <a14:imgProps xmlns:a14="http://schemas.microsoft.com/office/drawing/2010/main">
                    <a14:imgLayer r:embed="rId13">
                      <a14:imgEffect>
                        <a14:sharpenSoften amount="-50000"/>
                      </a14:imgEffect>
                      <a14:imgEffect>
                        <a14:colorTemperature colorTemp="47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flipH="1">
              <a:off x="9192411" y="6013007"/>
              <a:ext cx="32223" cy="5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4"/>
            <p:cNvPicPr>
              <a:picLocks noChangeAspect="1" noChangeArrowheads="1"/>
            </p:cNvPicPr>
            <p:nvPr/>
          </p:nvPicPr>
          <p:blipFill>
            <a:blip r:embed="rId14" cstate="print">
              <a:extLst>
                <a:ext uri="{BEBA8EAE-BF5A-486C-A8C5-ECC9F3942E4B}">
                  <a14:imgProps xmlns:a14="http://schemas.microsoft.com/office/drawing/2010/main">
                    <a14:imgLayer r:embed="rId15">
                      <a14:imgEffect>
                        <a14:sharpenSoften amount="-50000"/>
                      </a14:imgEffect>
                      <a14:imgEffect>
                        <a14:colorTemperature colorTemp="47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flipH="1">
              <a:off x="9337668" y="6013023"/>
              <a:ext cx="32223" cy="5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6120276" y="1120507"/>
            <a:ext cx="5563723" cy="2307105"/>
            <a:chOff x="6199546" y="1104580"/>
            <a:chExt cx="5677269" cy="2354188"/>
          </a:xfrm>
        </p:grpSpPr>
        <p:pic>
          <p:nvPicPr>
            <p:cNvPr id="39" name="Picture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99546" y="1104580"/>
              <a:ext cx="3690210" cy="2082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Rectangle 42"/>
            <p:cNvSpPr/>
            <p:nvPr/>
          </p:nvSpPr>
          <p:spPr>
            <a:xfrm>
              <a:off x="9889756" y="1462370"/>
              <a:ext cx="1642436" cy="376869"/>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9pPr>
            </a:lstStyle>
            <a:p>
              <a:pPr algn="ctr"/>
              <a:r>
                <a:rPr lang="en-US" sz="1800" dirty="0">
                  <a:solidFill>
                    <a:schemeClr val="tx1"/>
                  </a:solidFill>
                  <a:latin typeface="Calibri" panose="020F0502020204030204" pitchFamily="34" charset="0"/>
                  <a:ea typeface="+mn-ea"/>
                  <a:cs typeface="Calibri" panose="020F0502020204030204" pitchFamily="34" charset="0"/>
                  <a:sym typeface="Roboto"/>
                </a:rPr>
                <a:t>Video content</a:t>
              </a:r>
            </a:p>
          </p:txBody>
        </p:sp>
        <p:sp>
          <p:nvSpPr>
            <p:cNvPr id="44" name="Rectangle 43"/>
            <p:cNvSpPr/>
            <p:nvPr/>
          </p:nvSpPr>
          <p:spPr>
            <a:xfrm>
              <a:off x="6253850" y="3194488"/>
              <a:ext cx="3583782" cy="141755"/>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p:cNvSpPr/>
            <p:nvPr/>
          </p:nvSpPr>
          <p:spPr>
            <a:xfrm>
              <a:off x="6391962" y="3194488"/>
              <a:ext cx="233363" cy="141755"/>
            </a:xfrm>
            <a:prstGeom prst="rect">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p:cNvSpPr/>
            <p:nvPr/>
          </p:nvSpPr>
          <p:spPr>
            <a:xfrm>
              <a:off x="7046806" y="3194488"/>
              <a:ext cx="390526" cy="141755"/>
            </a:xfrm>
            <a:prstGeom prst="rect">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46"/>
            <p:cNvSpPr/>
            <p:nvPr/>
          </p:nvSpPr>
          <p:spPr>
            <a:xfrm>
              <a:off x="9113835" y="3194487"/>
              <a:ext cx="338138" cy="141755"/>
            </a:xfrm>
            <a:prstGeom prst="rect">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p:cNvSpPr/>
            <p:nvPr/>
          </p:nvSpPr>
          <p:spPr>
            <a:xfrm>
              <a:off x="8042071" y="3194486"/>
              <a:ext cx="534284" cy="141755"/>
            </a:xfrm>
            <a:prstGeom prst="rect">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p:cNvSpPr/>
            <p:nvPr/>
          </p:nvSpPr>
          <p:spPr>
            <a:xfrm>
              <a:off x="10366908" y="2185448"/>
              <a:ext cx="1401975" cy="338554"/>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9pPr>
            </a:lstStyle>
            <a:p>
              <a:pPr algn="ctr"/>
              <a:r>
                <a:rPr lang="en-US" dirty="0">
                  <a:solidFill>
                    <a:schemeClr val="tx1"/>
                  </a:solidFill>
                  <a:latin typeface="Calibri" panose="020F0502020204030204" pitchFamily="34" charset="0"/>
                  <a:ea typeface="+mn-ea"/>
                  <a:cs typeface="Calibri" panose="020F0502020204030204" pitchFamily="34" charset="0"/>
                  <a:sym typeface="Roboto"/>
                </a:rPr>
                <a:t>Key-fragment</a:t>
              </a:r>
            </a:p>
          </p:txBody>
        </p:sp>
        <p:cxnSp>
          <p:nvCxnSpPr>
            <p:cNvPr id="51" name="Straight Connector 50"/>
            <p:cNvCxnSpPr/>
            <p:nvPr/>
          </p:nvCxnSpPr>
          <p:spPr>
            <a:xfrm>
              <a:off x="6515687" y="3187345"/>
              <a:ext cx="0" cy="258117"/>
            </a:xfrm>
            <a:prstGeom prst="line">
              <a:avLst/>
            </a:prstGeom>
            <a:ln w="38100">
              <a:solidFill>
                <a:srgbClr val="FFC000"/>
              </a:solidFill>
              <a:tailEnd type="diamon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140527" y="3194488"/>
              <a:ext cx="0" cy="258117"/>
            </a:xfrm>
            <a:prstGeom prst="line">
              <a:avLst/>
            </a:prstGeom>
            <a:ln w="38100">
              <a:solidFill>
                <a:srgbClr val="FFC000"/>
              </a:solidFill>
              <a:tailEnd type="diamo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318640" y="3194488"/>
              <a:ext cx="0" cy="258117"/>
            </a:xfrm>
            <a:prstGeom prst="line">
              <a:avLst/>
            </a:prstGeom>
            <a:ln w="38100">
              <a:solidFill>
                <a:srgbClr val="FFC000"/>
              </a:solidFill>
              <a:tailEnd type="diamo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225305" y="3194488"/>
              <a:ext cx="0" cy="258117"/>
            </a:xfrm>
            <a:prstGeom prst="line">
              <a:avLst/>
            </a:prstGeom>
            <a:ln w="38100">
              <a:solidFill>
                <a:srgbClr val="FFC000"/>
              </a:solidFill>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129730" y="3194488"/>
              <a:ext cx="0" cy="258117"/>
            </a:xfrm>
            <a:prstGeom prst="line">
              <a:avLst/>
            </a:prstGeom>
            <a:ln w="38100">
              <a:solidFill>
                <a:srgbClr val="FFC000"/>
              </a:solidFill>
              <a:tailEnd type="diamon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282130" y="3194488"/>
              <a:ext cx="0" cy="258117"/>
            </a:xfrm>
            <a:prstGeom prst="line">
              <a:avLst/>
            </a:prstGeom>
            <a:ln w="38100">
              <a:solidFill>
                <a:srgbClr val="FFC000"/>
              </a:solidFill>
              <a:tailEnd type="diamon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498380" y="3192108"/>
              <a:ext cx="0" cy="258117"/>
            </a:xfrm>
            <a:prstGeom prst="line">
              <a:avLst/>
            </a:prstGeom>
            <a:ln w="38100">
              <a:solidFill>
                <a:srgbClr val="FFC000"/>
              </a:solidFill>
              <a:tailEnd type="diamon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9374874" y="3192107"/>
              <a:ext cx="0" cy="258117"/>
            </a:xfrm>
            <a:prstGeom prst="line">
              <a:avLst/>
            </a:prstGeom>
            <a:ln w="38100">
              <a:solidFill>
                <a:srgbClr val="FFC000"/>
              </a:solidFill>
              <a:tailEnd type="diamond"/>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0334824" y="2492184"/>
              <a:ext cx="1197368" cy="338554"/>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9pPr>
            </a:lstStyle>
            <a:p>
              <a:pPr algn="ctr"/>
              <a:r>
                <a:rPr lang="en-US" dirty="0">
                  <a:solidFill>
                    <a:schemeClr val="tx1"/>
                  </a:solidFill>
                  <a:latin typeface="Calibri" panose="020F0502020204030204" pitchFamily="34" charset="0"/>
                  <a:ea typeface="+mn-ea"/>
                  <a:cs typeface="Calibri" panose="020F0502020204030204" pitchFamily="34" charset="0"/>
                  <a:sym typeface="Roboto"/>
                </a:rPr>
                <a:t>Key-frame</a:t>
              </a:r>
            </a:p>
          </p:txBody>
        </p:sp>
        <p:sp>
          <p:nvSpPr>
            <p:cNvPr id="63" name="Rectangle 62"/>
            <p:cNvSpPr/>
            <p:nvPr/>
          </p:nvSpPr>
          <p:spPr>
            <a:xfrm>
              <a:off x="10096630" y="2283847"/>
              <a:ext cx="233363" cy="141755"/>
            </a:xfrm>
            <a:prstGeom prst="rect">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4" name="Straight Connector 63"/>
            <p:cNvCxnSpPr/>
            <p:nvPr/>
          </p:nvCxnSpPr>
          <p:spPr>
            <a:xfrm>
              <a:off x="10213311" y="2510128"/>
              <a:ext cx="0" cy="258117"/>
            </a:xfrm>
            <a:prstGeom prst="line">
              <a:avLst/>
            </a:prstGeom>
            <a:ln w="38100">
              <a:solidFill>
                <a:srgbClr val="FFC000"/>
              </a:solidFill>
              <a:tailEnd type="diamond"/>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9835456" y="3081899"/>
              <a:ext cx="2041359" cy="376869"/>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9pPr>
            </a:lstStyle>
            <a:p>
              <a:pPr algn="ctr"/>
              <a:r>
                <a:rPr lang="en-US" sz="1800" dirty="0">
                  <a:solidFill>
                    <a:schemeClr val="tx1"/>
                  </a:solidFill>
                  <a:latin typeface="Calibri" panose="020F0502020204030204" pitchFamily="34" charset="0"/>
                  <a:ea typeface="+mn-ea"/>
                  <a:cs typeface="Calibri" panose="020F0502020204030204" pitchFamily="34" charset="0"/>
                  <a:sym typeface="Roboto"/>
                </a:rPr>
                <a:t>Analysis outcomes</a:t>
              </a:r>
            </a:p>
          </p:txBody>
        </p:sp>
      </p:grpSp>
      <p:sp>
        <p:nvSpPr>
          <p:cNvPr id="66" name="Marcador de Posição de Conteúdo 2">
            <a:extLst>
              <a:ext uri="{FF2B5EF4-FFF2-40B4-BE49-F238E27FC236}">
                <a16:creationId xmlns:a16="http://schemas.microsoft.com/office/drawing/2014/main" id="{E9F17395-DFC2-46BD-BB3B-486D48E1A128}"/>
              </a:ext>
            </a:extLst>
          </p:cNvPr>
          <p:cNvSpPr txBox="1">
            <a:spLocks/>
          </p:cNvSpPr>
          <p:nvPr/>
        </p:nvSpPr>
        <p:spPr>
          <a:xfrm>
            <a:off x="415876" y="3279088"/>
            <a:ext cx="5215123" cy="1843310"/>
          </a:xfrm>
          <a:prstGeom prst="rect">
            <a:avLst/>
          </a:prstGeom>
        </p:spPr>
        <p:txBody>
          <a:bodyPr/>
          <a:lstStyle>
            <a:lvl1pPr marL="354013" indent="-354013" algn="l" defTabSz="914400" rtl="0" eaLnBrk="1" latinLnBrk="0" hangingPunct="1">
              <a:lnSpc>
                <a:spcPct val="90000"/>
              </a:lnSpc>
              <a:spcBef>
                <a:spcPts val="1000"/>
              </a:spcBef>
              <a:buClr>
                <a:srgbClr val="8600E9"/>
              </a:buClr>
              <a:buFont typeface="Arial" panose="020B0604020202020204" pitchFamily="34" charset="0"/>
              <a:buChar char="•"/>
              <a:defRPr sz="2400" kern="1200">
                <a:solidFill>
                  <a:srgbClr val="4D4D4D"/>
                </a:solidFill>
                <a:latin typeface="+mn-lt"/>
                <a:ea typeface="+mn-ea"/>
                <a:cs typeface="+mn-cs"/>
              </a:defRPr>
            </a:lvl1pPr>
            <a:lvl2pPr marL="806450" indent="-349250" algn="l" defTabSz="914400" rtl="0" eaLnBrk="1" latinLnBrk="0" hangingPunct="1">
              <a:lnSpc>
                <a:spcPct val="90000"/>
              </a:lnSpc>
              <a:spcBef>
                <a:spcPts val="500"/>
              </a:spcBef>
              <a:buClr>
                <a:srgbClr val="8600E9"/>
              </a:buClr>
              <a:buFont typeface="Arial" panose="020B0604020202020204" pitchFamily="34" charset="0"/>
              <a:buChar char="•"/>
              <a:defRPr sz="2400" b="0" kern="1200">
                <a:solidFill>
                  <a:srgbClr val="4D4D4D"/>
                </a:solidFill>
                <a:latin typeface="+mn-lt"/>
                <a:ea typeface="+mn-ea"/>
                <a:cs typeface="+mn-cs"/>
              </a:defRPr>
            </a:lvl2pPr>
            <a:lvl3pPr marL="1258888" indent="-344488" algn="l" defTabSz="914400" rtl="0" eaLnBrk="1" latinLnBrk="0" hangingPunct="1">
              <a:lnSpc>
                <a:spcPct val="90000"/>
              </a:lnSpc>
              <a:spcBef>
                <a:spcPts val="500"/>
              </a:spcBef>
              <a:buClr>
                <a:srgbClr val="8600E9"/>
              </a:buClr>
              <a:buFont typeface="Arial" panose="020B0604020202020204" pitchFamily="34" charset="0"/>
              <a:buChar char="•"/>
              <a:defRPr sz="2400" b="0" kern="1200">
                <a:solidFill>
                  <a:srgbClr val="4D4D4D"/>
                </a:solidFill>
                <a:latin typeface="+mn-lt"/>
                <a:ea typeface="+mn-ea"/>
                <a:cs typeface="+mn-cs"/>
              </a:defRPr>
            </a:lvl3pPr>
            <a:lvl4pPr marL="1700213" indent="-328613" algn="l" defTabSz="914400" rtl="0" eaLnBrk="1" latinLnBrk="0" hangingPunct="1">
              <a:lnSpc>
                <a:spcPct val="90000"/>
              </a:lnSpc>
              <a:spcBef>
                <a:spcPts val="500"/>
              </a:spcBef>
              <a:buClr>
                <a:srgbClr val="8600E9"/>
              </a:buClr>
              <a:buFont typeface="Arial" panose="020B0604020202020204" pitchFamily="34" charset="0"/>
              <a:buChar char="•"/>
              <a:defRPr sz="2400" b="0" kern="1200">
                <a:solidFill>
                  <a:srgbClr val="4D4D4D"/>
                </a:solidFill>
                <a:latin typeface="+mn-lt"/>
                <a:ea typeface="+mn-ea"/>
                <a:cs typeface="+mn-cs"/>
              </a:defRPr>
            </a:lvl4pPr>
            <a:lvl5pPr marL="2152650" indent="-323850" algn="l" defTabSz="914400" rtl="0" eaLnBrk="1" latinLnBrk="0" hangingPunct="1">
              <a:lnSpc>
                <a:spcPct val="90000"/>
              </a:lnSpc>
              <a:spcBef>
                <a:spcPts val="500"/>
              </a:spcBef>
              <a:buClr>
                <a:srgbClr val="8600E9"/>
              </a:buClr>
              <a:buFont typeface="Arial" panose="020B0604020202020204" pitchFamily="34" charset="0"/>
              <a:buChar char="•"/>
              <a:defRPr sz="2400" b="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GB" dirty="0" smtClean="0">
                <a:solidFill>
                  <a:schemeClr val="tx1"/>
                </a:solidFill>
                <a:latin typeface="Calibri" panose="020F0502020204030204" pitchFamily="34" charset="0"/>
                <a:cs typeface="Calibri" panose="020F0502020204030204" pitchFamily="34" charset="0"/>
              </a:rPr>
              <a:t>This synopsis can be:</a:t>
            </a:r>
          </a:p>
          <a:p>
            <a:pPr marL="446088" lvl="1" indent="-258763" defTabSz="914423" fontAlgn="base">
              <a:lnSpc>
                <a:spcPct val="100000"/>
              </a:lnSpc>
              <a:buClrTx/>
            </a:pPr>
            <a:r>
              <a:rPr lang="en-US" sz="2000" dirty="0">
                <a:solidFill>
                  <a:schemeClr val="tx1"/>
                </a:solidFill>
                <a:latin typeface="Calibri" panose="020F0502020204030204" pitchFamily="34" charset="0"/>
                <a:cs typeface="Calibri" panose="020F0502020204030204" pitchFamily="34" charset="0"/>
              </a:rPr>
              <a:t>Static, composed of a set representative video (key-)frames (a.k.a. video storyboard)</a:t>
            </a:r>
          </a:p>
          <a:p>
            <a:pPr marL="446088" lvl="1" indent="-258763" defTabSz="914423" fontAlgn="base">
              <a:lnSpc>
                <a:spcPct val="100000"/>
              </a:lnSpc>
              <a:buClrTx/>
            </a:pPr>
            <a:r>
              <a:rPr lang="en-US" sz="2000" dirty="0">
                <a:solidFill>
                  <a:schemeClr val="tx1"/>
                </a:solidFill>
                <a:latin typeface="Calibri" panose="020F0502020204030204" pitchFamily="34" charset="0"/>
                <a:cs typeface="Calibri" panose="020F0502020204030204" pitchFamily="34" charset="0"/>
              </a:rPr>
              <a:t>Dynamic, formed of a set of representative video (key-)fragments (a.k.a. video skim)</a:t>
            </a:r>
          </a:p>
        </p:txBody>
      </p:sp>
      <p:sp>
        <p:nvSpPr>
          <p:cNvPr id="49"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3</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7229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Related work (unsupervised approaches)</a:t>
            </a:r>
            <a:endParaRPr lang="de-DE" dirty="0"/>
          </a:p>
        </p:txBody>
      </p:sp>
      <p:sp>
        <p:nvSpPr>
          <p:cNvPr id="3" name="Textplatzhalter 2"/>
          <p:cNvSpPr>
            <a:spLocks noGrp="1"/>
          </p:cNvSpPr>
          <p:nvPr>
            <p:ph type="body" sz="quarter" idx="11"/>
          </p:nvPr>
        </p:nvSpPr>
        <p:spPr>
          <a:xfrm>
            <a:off x="323850" y="1272398"/>
            <a:ext cx="11628664" cy="5215488"/>
          </a:xfrm>
        </p:spPr>
        <p:txBody>
          <a:bodyPr/>
          <a:lstStyle/>
          <a:p>
            <a:pPr>
              <a:lnSpc>
                <a:spcPct val="100000"/>
              </a:lnSpc>
            </a:pPr>
            <a:r>
              <a:rPr lang="en-US" b="1" dirty="0" smtClean="0"/>
              <a:t>Increasing the summary representativeness using summary-to-video </a:t>
            </a:r>
            <a:r>
              <a:rPr lang="en-US" b="1" dirty="0"/>
              <a:t>reconstruction </a:t>
            </a:r>
            <a:r>
              <a:rPr lang="en-US" b="1" dirty="0" smtClean="0"/>
              <a:t>mechanisms as part of </a:t>
            </a:r>
            <a:r>
              <a:rPr lang="en-US" b="1" dirty="0" err="1" smtClean="0"/>
              <a:t>adversarially</a:t>
            </a:r>
            <a:r>
              <a:rPr lang="en-US" b="1" dirty="0" smtClean="0"/>
              <a:t>-trained Generator-Discriminator architectures</a:t>
            </a:r>
            <a:endParaRPr lang="en-US" b="1" dirty="0"/>
          </a:p>
          <a:p>
            <a:pPr lvl="1">
              <a:lnSpc>
                <a:spcPct val="100000"/>
              </a:lnSpc>
            </a:pPr>
            <a:r>
              <a:rPr lang="en-US" dirty="0" smtClean="0"/>
              <a:t>Frames’ importance estimation is based on</a:t>
            </a:r>
          </a:p>
          <a:p>
            <a:pPr lvl="2">
              <a:lnSpc>
                <a:spcPct val="100000"/>
              </a:lnSpc>
            </a:pPr>
            <a:r>
              <a:rPr lang="en-US" dirty="0" smtClean="0"/>
              <a:t>Long Short-Term Memory networks (LSTMs)</a:t>
            </a:r>
          </a:p>
          <a:p>
            <a:pPr lvl="2">
              <a:lnSpc>
                <a:spcPct val="100000"/>
              </a:lnSpc>
            </a:pPr>
            <a:r>
              <a:rPr lang="en-US" dirty="0" smtClean="0"/>
              <a:t>Combinations of LSTMs with tailored multi-level (local, global) attention mechanisms</a:t>
            </a:r>
          </a:p>
          <a:p>
            <a:pPr lvl="2">
              <a:lnSpc>
                <a:spcPct val="100000"/>
              </a:lnSpc>
            </a:pPr>
            <a:r>
              <a:rPr lang="en-US" dirty="0" smtClean="0"/>
              <a:t>Combinations </a:t>
            </a:r>
            <a:r>
              <a:rPr lang="en-US" dirty="0"/>
              <a:t>of LSTMs with </a:t>
            </a:r>
            <a:r>
              <a:rPr lang="en-US" dirty="0" smtClean="0"/>
              <a:t>Transformer-based multi-head self-attention mechanisms</a:t>
            </a:r>
          </a:p>
          <a:p>
            <a:pPr lvl="2">
              <a:lnSpc>
                <a:spcPct val="100000"/>
              </a:lnSpc>
            </a:pPr>
            <a:r>
              <a:rPr lang="en-US" dirty="0"/>
              <a:t>Combinations of LSTMs </a:t>
            </a:r>
            <a:r>
              <a:rPr lang="en-US" dirty="0" smtClean="0"/>
              <a:t>with Actor-Critic (AC) models</a:t>
            </a:r>
          </a:p>
          <a:p>
            <a:pPr lvl="2">
              <a:lnSpc>
                <a:spcPct val="100000"/>
              </a:lnSpc>
            </a:pPr>
            <a:r>
              <a:rPr lang="en-US" dirty="0" smtClean="0"/>
              <a:t>Transformer-based multi-level </a:t>
            </a:r>
            <a:r>
              <a:rPr lang="en-US" dirty="0"/>
              <a:t>(local, global</a:t>
            </a:r>
            <a:r>
              <a:rPr lang="en-US" dirty="0" smtClean="0"/>
              <a:t>) self-attention mechanisms</a:t>
            </a:r>
          </a:p>
          <a:p>
            <a:pPr lvl="1">
              <a:lnSpc>
                <a:spcPct val="100000"/>
              </a:lnSpc>
            </a:pPr>
            <a:r>
              <a:rPr lang="en-US" dirty="0" smtClean="0"/>
              <a:t>Summary-to-video reconstruction is made using</a:t>
            </a:r>
          </a:p>
          <a:p>
            <a:pPr lvl="2">
              <a:lnSpc>
                <a:spcPct val="100000"/>
              </a:lnSpc>
            </a:pPr>
            <a:r>
              <a:rPr lang="en-US" dirty="0" err="1" smtClean="0"/>
              <a:t>Variational</a:t>
            </a:r>
            <a:r>
              <a:rPr lang="en-US" dirty="0" smtClean="0"/>
              <a:t> Auto-Encoders (VAE)</a:t>
            </a:r>
          </a:p>
          <a:p>
            <a:pPr lvl="2">
              <a:lnSpc>
                <a:spcPct val="100000"/>
              </a:lnSpc>
            </a:pPr>
            <a:r>
              <a:rPr lang="en-US" dirty="0" smtClean="0"/>
              <a:t>Deterministic Attentive Auto-Encoders (AAE)</a:t>
            </a:r>
          </a:p>
        </p:txBody>
      </p:sp>
      <p:sp>
        <p:nvSpPr>
          <p:cNvPr id="5"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lang="de-DE" sz="1600" noProof="0" dirty="0" smtClean="0">
                <a:latin typeface="Calibri" panose="020F0502020204030204" pitchFamily="34" charset="0"/>
                <a:cs typeface="Calibri" panose="020F0502020204030204" pitchFamily="34" charset="0"/>
              </a:rPr>
              <a:t>4</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0568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Related work (unsupervised approaches)</a:t>
            </a:r>
            <a:endParaRPr lang="de-DE" dirty="0"/>
          </a:p>
        </p:txBody>
      </p:sp>
      <p:sp>
        <p:nvSpPr>
          <p:cNvPr id="3" name="Textplatzhalter 2"/>
          <p:cNvSpPr>
            <a:spLocks noGrp="1"/>
          </p:cNvSpPr>
          <p:nvPr>
            <p:ph type="body" sz="quarter" idx="11"/>
          </p:nvPr>
        </p:nvSpPr>
        <p:spPr>
          <a:xfrm>
            <a:off x="323850" y="1272398"/>
            <a:ext cx="11628664" cy="5215488"/>
          </a:xfrm>
        </p:spPr>
        <p:txBody>
          <a:bodyPr/>
          <a:lstStyle/>
          <a:p>
            <a:pPr>
              <a:lnSpc>
                <a:spcPct val="100000"/>
              </a:lnSpc>
            </a:pPr>
            <a:r>
              <a:rPr lang="en-US" b="1" dirty="0" smtClean="0"/>
              <a:t>Targeting additional desired characteristics for a video summary</a:t>
            </a:r>
          </a:p>
          <a:p>
            <a:pPr lvl="1">
              <a:lnSpc>
                <a:spcPct val="100000"/>
              </a:lnSpc>
            </a:pPr>
            <a:r>
              <a:rPr lang="en-US" dirty="0" smtClean="0"/>
              <a:t>Identify relationships among high priority entities of the visual content via spatiotemporal analysis,    and maintain these entities in the video summary</a:t>
            </a:r>
          </a:p>
          <a:p>
            <a:pPr lvl="1">
              <a:lnSpc>
                <a:spcPct val="100000"/>
              </a:lnSpc>
            </a:pPr>
            <a:r>
              <a:rPr lang="en-US" dirty="0"/>
              <a:t>Apply reinforcement learning </a:t>
            </a:r>
            <a:r>
              <a:rPr lang="en-US" dirty="0" smtClean="0"/>
              <a:t>(RL) using hand-crafted reward functions that reward</a:t>
            </a:r>
          </a:p>
          <a:p>
            <a:pPr lvl="2">
              <a:lnSpc>
                <a:spcPct val="100000"/>
              </a:lnSpc>
            </a:pPr>
            <a:r>
              <a:rPr lang="en-US" dirty="0" smtClean="0"/>
              <a:t>Representativeness, diversity and temporal coherence of the video summary</a:t>
            </a:r>
          </a:p>
          <a:p>
            <a:pPr lvl="2">
              <a:lnSpc>
                <a:spcPct val="100000"/>
              </a:lnSpc>
            </a:pPr>
            <a:r>
              <a:rPr lang="en-US" dirty="0" smtClean="0"/>
              <a:t>Preservation in the summary of the video’s main spatiotemporal patterns</a:t>
            </a:r>
            <a:endParaRPr lang="en-US" dirty="0"/>
          </a:p>
          <a:p>
            <a:pPr>
              <a:lnSpc>
                <a:spcPct val="100000"/>
              </a:lnSpc>
            </a:pPr>
            <a:r>
              <a:rPr lang="en-US" b="1" dirty="0" smtClean="0"/>
              <a:t>Learning a video-to-summary mapping function from unpaired data</a:t>
            </a:r>
          </a:p>
          <a:p>
            <a:pPr lvl="1">
              <a:lnSpc>
                <a:spcPct val="100000"/>
              </a:lnSpc>
            </a:pPr>
            <a:r>
              <a:rPr lang="en-US" dirty="0" smtClean="0"/>
              <a:t>Summary generation is based on a Fully-Convolutional Sequence Network (FCSN) Encoder-Decoder</a:t>
            </a:r>
          </a:p>
          <a:p>
            <a:pPr lvl="1">
              <a:lnSpc>
                <a:spcPct val="100000"/>
              </a:lnSpc>
            </a:pPr>
            <a:r>
              <a:rPr lang="en-US" dirty="0" smtClean="0"/>
              <a:t>Summary discrimination is based on an FCSN decoder</a:t>
            </a:r>
            <a:endParaRPr lang="en-US" dirty="0"/>
          </a:p>
          <a:p>
            <a:pPr>
              <a:lnSpc>
                <a:spcPct val="100000"/>
              </a:lnSpc>
            </a:pPr>
            <a:r>
              <a:rPr lang="en-US" b="1" dirty="0" smtClean="0"/>
              <a:t>Observed limitations</a:t>
            </a:r>
          </a:p>
          <a:p>
            <a:pPr lvl="1">
              <a:lnSpc>
                <a:spcPct val="100000"/>
              </a:lnSpc>
            </a:pPr>
            <a:r>
              <a:rPr lang="en-US" dirty="0"/>
              <a:t>U</a:t>
            </a:r>
            <a:r>
              <a:rPr lang="en-US" dirty="0" smtClean="0"/>
              <a:t>nstable </a:t>
            </a:r>
            <a:r>
              <a:rPr lang="en-US" dirty="0"/>
              <a:t>training of Generator - Discriminator</a:t>
            </a:r>
            <a:r>
              <a:rPr lang="el-GR" dirty="0"/>
              <a:t> </a:t>
            </a:r>
            <a:r>
              <a:rPr lang="en-US" dirty="0"/>
              <a:t>architectures</a:t>
            </a:r>
          </a:p>
          <a:p>
            <a:pPr lvl="1">
              <a:lnSpc>
                <a:spcPct val="100000"/>
              </a:lnSpc>
            </a:pPr>
            <a:r>
              <a:rPr lang="en-US" dirty="0"/>
              <a:t>L</a:t>
            </a:r>
            <a:r>
              <a:rPr lang="en-US" dirty="0" smtClean="0"/>
              <a:t>imited </a:t>
            </a:r>
            <a:r>
              <a:rPr lang="en-US" dirty="0"/>
              <a:t>ability of RNNs for modeling long-range</a:t>
            </a:r>
            <a:r>
              <a:rPr lang="el-GR" dirty="0"/>
              <a:t> </a:t>
            </a:r>
            <a:r>
              <a:rPr lang="en-US" dirty="0" smtClean="0"/>
              <a:t>frame </a:t>
            </a:r>
            <a:r>
              <a:rPr lang="en-US" dirty="0"/>
              <a:t>dependencies </a:t>
            </a:r>
          </a:p>
          <a:p>
            <a:pPr lvl="1">
              <a:lnSpc>
                <a:spcPct val="100000"/>
              </a:lnSpc>
            </a:pPr>
            <a:r>
              <a:rPr lang="en-US" dirty="0"/>
              <a:t>P</a:t>
            </a:r>
            <a:r>
              <a:rPr lang="en-US" dirty="0" smtClean="0"/>
              <a:t>arallelization ability of </a:t>
            </a:r>
            <a:r>
              <a:rPr lang="en-US" dirty="0"/>
              <a:t>the training process of </a:t>
            </a:r>
            <a:r>
              <a:rPr lang="en-US" dirty="0" smtClean="0"/>
              <a:t>RNN-based </a:t>
            </a:r>
            <a:r>
              <a:rPr lang="en-US" dirty="0"/>
              <a:t>network architectures </a:t>
            </a:r>
          </a:p>
        </p:txBody>
      </p:sp>
      <p:sp>
        <p:nvSpPr>
          <p:cNvPr id="5"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lang="de-DE" sz="1600" noProof="0" dirty="0" smtClean="0">
                <a:latin typeface="Calibri" panose="020F0502020204030204" pitchFamily="34" charset="0"/>
                <a:cs typeface="Calibri" panose="020F0502020204030204" pitchFamily="34" charset="0"/>
              </a:rPr>
              <a:t>5</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201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Developed approach: Starting point</a:t>
            </a:r>
            <a:endParaRPr lang="de-DE" dirty="0"/>
          </a:p>
        </p:txBody>
      </p:sp>
      <p:sp>
        <p:nvSpPr>
          <p:cNvPr id="3" name="Textplatzhalter 2"/>
          <p:cNvSpPr>
            <a:spLocks noGrp="1"/>
          </p:cNvSpPr>
          <p:nvPr>
            <p:ph type="body" sz="quarter" idx="11"/>
          </p:nvPr>
        </p:nvSpPr>
        <p:spPr>
          <a:xfrm>
            <a:off x="323852" y="1755478"/>
            <a:ext cx="5848348" cy="4836302"/>
          </a:xfrm>
        </p:spPr>
        <p:txBody>
          <a:bodyPr/>
          <a:lstStyle/>
          <a:p>
            <a:pPr>
              <a:lnSpc>
                <a:spcPct val="100000"/>
              </a:lnSpc>
            </a:pPr>
            <a:r>
              <a:rPr lang="en-US" dirty="0" smtClean="0"/>
              <a:t>Frames’ importance estimation (for video summarization) is formulated as a seq2seq transformation</a:t>
            </a:r>
          </a:p>
          <a:p>
            <a:pPr>
              <a:lnSpc>
                <a:spcPct val="100000"/>
              </a:lnSpc>
            </a:pPr>
            <a:r>
              <a:rPr lang="en-US" dirty="0" smtClean="0"/>
              <a:t>Frames’ dependencies are modeled using a soft self-attention mechanism</a:t>
            </a:r>
          </a:p>
        </p:txBody>
      </p:sp>
      <p:sp>
        <p:nvSpPr>
          <p:cNvPr id="8" name="Rectangle 7"/>
          <p:cNvSpPr/>
          <p:nvPr/>
        </p:nvSpPr>
        <p:spPr>
          <a:xfrm>
            <a:off x="408757" y="5993262"/>
            <a:ext cx="7516044" cy="590931"/>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ts val="1200"/>
              </a:spcBef>
              <a:buClr>
                <a:schemeClr val="accent1"/>
              </a:buClr>
              <a:buSzPts val="2000"/>
            </a:pPr>
            <a:r>
              <a:rPr lang="en-US" sz="1800" i="1" dirty="0">
                <a:solidFill>
                  <a:schemeClr val="tx1"/>
                </a:solidFill>
                <a:latin typeface="Calibri" panose="020F0502020204030204" pitchFamily="34" charset="0"/>
                <a:ea typeface="Corbel"/>
                <a:cs typeface="Calibri" panose="020F0502020204030204" pitchFamily="34" charset="0"/>
                <a:sym typeface="Corbel"/>
              </a:rPr>
              <a:t>J. </a:t>
            </a:r>
            <a:r>
              <a:rPr lang="en-US" sz="1800" i="1" dirty="0" err="1" smtClean="0">
                <a:solidFill>
                  <a:schemeClr val="tx1"/>
                </a:solidFill>
                <a:latin typeface="Calibri" panose="020F0502020204030204" pitchFamily="34" charset="0"/>
                <a:ea typeface="Corbel"/>
                <a:cs typeface="Calibri" panose="020F0502020204030204" pitchFamily="34" charset="0"/>
                <a:sym typeface="Corbel"/>
              </a:rPr>
              <a:t>Fajtl</a:t>
            </a:r>
            <a:r>
              <a:rPr lang="en-US" sz="1800" i="1" dirty="0">
                <a:solidFill>
                  <a:schemeClr val="tx1"/>
                </a:solidFill>
                <a:latin typeface="Calibri" panose="020F0502020204030204" pitchFamily="34" charset="0"/>
                <a:ea typeface="Corbel"/>
                <a:cs typeface="Calibri" panose="020F0502020204030204" pitchFamily="34" charset="0"/>
                <a:sym typeface="Corbel"/>
              </a:rPr>
              <a:t>, </a:t>
            </a:r>
            <a:r>
              <a:rPr lang="en-US" sz="1800" i="1" dirty="0" smtClean="0">
                <a:solidFill>
                  <a:schemeClr val="tx1"/>
                </a:solidFill>
                <a:latin typeface="Calibri" panose="020F0502020204030204" pitchFamily="34" charset="0"/>
                <a:ea typeface="Corbel"/>
                <a:cs typeface="Calibri" panose="020F0502020204030204" pitchFamily="34" charset="0"/>
                <a:sym typeface="Corbel"/>
              </a:rPr>
              <a:t>et al., </a:t>
            </a:r>
            <a:r>
              <a:rPr lang="en-US" sz="1800" i="1" dirty="0">
                <a:solidFill>
                  <a:schemeClr val="tx1"/>
                </a:solidFill>
                <a:latin typeface="Calibri" panose="020F0502020204030204" pitchFamily="34" charset="0"/>
                <a:ea typeface="Corbel"/>
                <a:cs typeface="Calibri" panose="020F0502020204030204" pitchFamily="34" charset="0"/>
                <a:sym typeface="Corbel"/>
              </a:rPr>
              <a:t>“Summarizing Videos with Attention,” in </a:t>
            </a:r>
            <a:r>
              <a:rPr lang="en-US" sz="1800" i="1" dirty="0" smtClean="0">
                <a:solidFill>
                  <a:schemeClr val="tx1"/>
                </a:solidFill>
                <a:latin typeface="Calibri" panose="020F0502020204030204" pitchFamily="34" charset="0"/>
                <a:ea typeface="Corbel"/>
                <a:cs typeface="Calibri" panose="020F0502020204030204" pitchFamily="34" charset="0"/>
                <a:sym typeface="Corbel"/>
              </a:rPr>
              <a:t>Asian Conf. </a:t>
            </a:r>
            <a:r>
              <a:rPr lang="en-US" sz="1800" i="1" dirty="0">
                <a:solidFill>
                  <a:schemeClr val="tx1"/>
                </a:solidFill>
                <a:latin typeface="Calibri" panose="020F0502020204030204" pitchFamily="34" charset="0"/>
                <a:ea typeface="Corbel"/>
                <a:cs typeface="Calibri" panose="020F0502020204030204" pitchFamily="34" charset="0"/>
                <a:sym typeface="Corbel"/>
              </a:rPr>
              <a:t>on </a:t>
            </a:r>
            <a:r>
              <a:rPr lang="en-US" sz="1800" i="1" dirty="0" smtClean="0">
                <a:solidFill>
                  <a:schemeClr val="tx1"/>
                </a:solidFill>
                <a:latin typeface="Calibri" panose="020F0502020204030204" pitchFamily="34" charset="0"/>
                <a:ea typeface="Corbel"/>
                <a:cs typeface="Calibri" panose="020F0502020204030204" pitchFamily="34" charset="0"/>
                <a:sym typeface="Corbel"/>
              </a:rPr>
              <a:t>Computer </a:t>
            </a:r>
            <a:r>
              <a:rPr lang="en-US" sz="1800" i="1" dirty="0">
                <a:solidFill>
                  <a:schemeClr val="tx1"/>
                </a:solidFill>
                <a:latin typeface="Calibri" panose="020F0502020204030204" pitchFamily="34" charset="0"/>
                <a:ea typeface="Corbel"/>
                <a:cs typeface="Calibri" panose="020F0502020204030204" pitchFamily="34" charset="0"/>
                <a:sym typeface="Corbel"/>
              </a:rPr>
              <a:t>Vision </a:t>
            </a:r>
            <a:r>
              <a:rPr lang="en-US" sz="1800" i="1" dirty="0" smtClean="0">
                <a:solidFill>
                  <a:schemeClr val="tx1"/>
                </a:solidFill>
                <a:latin typeface="Calibri" panose="020F0502020204030204" pitchFamily="34" charset="0"/>
                <a:ea typeface="Corbel"/>
                <a:cs typeface="Calibri" panose="020F0502020204030204" pitchFamily="34" charset="0"/>
                <a:sym typeface="Corbel"/>
              </a:rPr>
              <a:t>2018 </a:t>
            </a:r>
            <a:r>
              <a:rPr lang="en-US" sz="1800" i="1" dirty="0">
                <a:solidFill>
                  <a:schemeClr val="tx1"/>
                </a:solidFill>
                <a:latin typeface="Calibri" panose="020F0502020204030204" pitchFamily="34" charset="0"/>
                <a:ea typeface="Corbel"/>
                <a:cs typeface="Calibri" panose="020F0502020204030204" pitchFamily="34" charset="0"/>
                <a:sym typeface="Corbel"/>
              </a:rPr>
              <a:t>Workshops. Cham: </a:t>
            </a:r>
            <a:r>
              <a:rPr lang="en-US" sz="1800" i="1" dirty="0" smtClean="0">
                <a:solidFill>
                  <a:schemeClr val="tx1"/>
                </a:solidFill>
                <a:latin typeface="Calibri" panose="020F0502020204030204" pitchFamily="34" charset="0"/>
                <a:ea typeface="Corbel"/>
                <a:cs typeface="Calibri" panose="020F0502020204030204" pitchFamily="34" charset="0"/>
                <a:sym typeface="Corbel"/>
              </a:rPr>
              <a:t>Springer Int. Publishing</a:t>
            </a:r>
            <a:r>
              <a:rPr lang="en-US" sz="1800" i="1" dirty="0">
                <a:solidFill>
                  <a:schemeClr val="tx1"/>
                </a:solidFill>
                <a:latin typeface="Calibri" panose="020F0502020204030204" pitchFamily="34" charset="0"/>
                <a:ea typeface="Corbel"/>
                <a:cs typeface="Calibri" panose="020F0502020204030204" pitchFamily="34" charset="0"/>
                <a:sym typeface="Corbel"/>
              </a:rPr>
              <a:t>, 2018, pp. </a:t>
            </a:r>
            <a:r>
              <a:rPr lang="en-US" sz="1800" i="1" dirty="0" smtClean="0">
                <a:solidFill>
                  <a:schemeClr val="tx1"/>
                </a:solidFill>
                <a:latin typeface="Calibri" panose="020F0502020204030204" pitchFamily="34" charset="0"/>
                <a:ea typeface="Corbel"/>
                <a:cs typeface="Calibri" panose="020F0502020204030204" pitchFamily="34" charset="0"/>
                <a:sym typeface="Corbel"/>
              </a:rPr>
              <a:t>39-54</a:t>
            </a:r>
            <a:r>
              <a:rPr lang="en-US" sz="1800" i="1" dirty="0">
                <a:solidFill>
                  <a:schemeClr val="tx1"/>
                </a:solidFill>
                <a:latin typeface="Calibri" panose="020F0502020204030204" pitchFamily="34" charset="0"/>
                <a:ea typeface="Corbel"/>
                <a:cs typeface="Calibri" panose="020F0502020204030204" pitchFamily="34" charset="0"/>
                <a:sym typeface="Corbel"/>
              </a:rPr>
              <a:t>.</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9914" y="1949710"/>
            <a:ext cx="5230873" cy="3208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6389914" y="5186144"/>
            <a:ext cx="5230873" cy="584775"/>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i="1" dirty="0">
                <a:solidFill>
                  <a:schemeClr val="tx1"/>
                </a:solidFill>
                <a:latin typeface="Calibri" panose="020F0502020204030204" pitchFamily="34" charset="0"/>
                <a:ea typeface="Corbel"/>
                <a:cs typeface="Calibri" panose="020F0502020204030204" pitchFamily="34" charset="0"/>
                <a:sym typeface="Roboto"/>
              </a:rPr>
              <a:t>Image source</a:t>
            </a:r>
            <a:r>
              <a:rPr lang="en-US" sz="1600" i="1" dirty="0" smtClean="0">
                <a:solidFill>
                  <a:schemeClr val="tx1"/>
                </a:solidFill>
                <a:latin typeface="Calibri" panose="020F0502020204030204" pitchFamily="34" charset="0"/>
                <a:ea typeface="Corbel"/>
                <a:cs typeface="Calibri" panose="020F0502020204030204" pitchFamily="34" charset="0"/>
                <a:sym typeface="Roboto"/>
              </a:rPr>
              <a:t>: </a:t>
            </a:r>
            <a:r>
              <a:rPr lang="en-US" sz="1600" i="1" dirty="0" err="1" smtClean="0">
                <a:solidFill>
                  <a:schemeClr val="tx1"/>
                </a:solidFill>
                <a:latin typeface="Calibri" panose="020F0502020204030204" pitchFamily="34" charset="0"/>
                <a:ea typeface="Corbel"/>
                <a:cs typeface="Calibri" panose="020F0502020204030204" pitchFamily="34" charset="0"/>
                <a:sym typeface="Roboto"/>
              </a:rPr>
              <a:t>Fajtl</a:t>
            </a:r>
            <a:r>
              <a:rPr lang="en-US" sz="1600" i="1" dirty="0" smtClean="0">
                <a:solidFill>
                  <a:schemeClr val="tx1"/>
                </a:solidFill>
                <a:latin typeface="Calibri" panose="020F0502020204030204" pitchFamily="34" charset="0"/>
                <a:ea typeface="Corbel"/>
                <a:cs typeface="Calibri" panose="020F0502020204030204" pitchFamily="34" charset="0"/>
                <a:sym typeface="Roboto"/>
              </a:rPr>
              <a:t> et al., “Summarizing Videos with Attention”, ACCV 2018 Workshops</a:t>
            </a:r>
            <a:endParaRPr lang="en-US" sz="1600" i="1" dirty="0">
              <a:solidFill>
                <a:schemeClr val="tx1"/>
              </a:solidFill>
              <a:latin typeface="Calibri" panose="020F0502020204030204" pitchFamily="34" charset="0"/>
              <a:ea typeface="Corbel"/>
              <a:cs typeface="Calibri" panose="020F0502020204030204" pitchFamily="34" charset="0"/>
              <a:sym typeface="Roboto"/>
            </a:endParaRPr>
          </a:p>
        </p:txBody>
      </p:sp>
      <p:sp>
        <p:nvSpPr>
          <p:cNvPr id="12" name="Textplatzhalter 2"/>
          <p:cNvSpPr txBox="1">
            <a:spLocks/>
          </p:cNvSpPr>
          <p:nvPr/>
        </p:nvSpPr>
        <p:spPr>
          <a:xfrm>
            <a:off x="320975" y="1269521"/>
            <a:ext cx="6068939" cy="2893721"/>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b="1" dirty="0" smtClean="0"/>
              <a:t>Supervised </a:t>
            </a:r>
            <a:r>
              <a:rPr lang="en-US" b="1" dirty="0" err="1" smtClean="0"/>
              <a:t>VASNet</a:t>
            </a:r>
            <a:r>
              <a:rPr lang="en-US" b="1" dirty="0" smtClean="0"/>
              <a:t> model</a:t>
            </a:r>
            <a:r>
              <a:rPr lang="en-US" dirty="0" smtClean="0"/>
              <a:t> (</a:t>
            </a:r>
            <a:r>
              <a:rPr lang="en-US" dirty="0" err="1" smtClean="0"/>
              <a:t>Fajtl</a:t>
            </a:r>
            <a:r>
              <a:rPr lang="en-US" dirty="0" smtClean="0"/>
              <a:t> et al., 2018)</a:t>
            </a:r>
          </a:p>
        </p:txBody>
      </p:sp>
      <p:sp>
        <p:nvSpPr>
          <p:cNvPr id="9"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effectLst/>
                <a:uLnTx/>
                <a:uFillTx/>
                <a:latin typeface="Calibri" panose="020F0502020204030204" pitchFamily="34" charset="0"/>
                <a:cs typeface="Calibri" panose="020F0502020204030204" pitchFamily="34" charset="0"/>
              </a:rPr>
              <a:t>6</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6527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323529" y="260679"/>
            <a:ext cx="11573197" cy="724247"/>
          </a:xfrm>
        </p:spPr>
        <p:txBody>
          <a:bodyPr/>
          <a:lstStyle/>
          <a:p>
            <a:pPr algn="l"/>
            <a:r>
              <a:rPr lang="en-US" dirty="0" smtClean="0"/>
              <a:t>Developed approach: End point</a:t>
            </a:r>
            <a:endParaRPr lang="de-DE" dirty="0"/>
          </a:p>
        </p:txBody>
      </p:sp>
      <p:sp>
        <p:nvSpPr>
          <p:cNvPr id="3" name="Textplatzhalter 2"/>
          <p:cNvSpPr>
            <a:spLocks noGrp="1"/>
          </p:cNvSpPr>
          <p:nvPr>
            <p:ph type="body" sz="quarter" idx="11"/>
          </p:nvPr>
        </p:nvSpPr>
        <p:spPr>
          <a:xfrm>
            <a:off x="323852" y="1755478"/>
            <a:ext cx="5848348" cy="4836302"/>
          </a:xfrm>
        </p:spPr>
        <p:txBody>
          <a:bodyPr/>
          <a:lstStyle/>
          <a:p>
            <a:pPr marL="0" indent="0">
              <a:lnSpc>
                <a:spcPct val="100000"/>
              </a:lnSpc>
              <a:buNone/>
            </a:pPr>
            <a:r>
              <a:rPr lang="en-US" dirty="0" smtClean="0"/>
              <a:t>Attention mechanism able to:</a:t>
            </a:r>
          </a:p>
          <a:p>
            <a:pPr>
              <a:lnSpc>
                <a:spcPct val="100000"/>
              </a:lnSpc>
            </a:pPr>
            <a:r>
              <a:rPr lang="en-US" dirty="0"/>
              <a:t>C</a:t>
            </a:r>
            <a:r>
              <a:rPr lang="en-US" dirty="0" smtClean="0"/>
              <a:t>oncentrate </a:t>
            </a:r>
            <a:r>
              <a:rPr lang="en-US" dirty="0"/>
              <a:t>on specific parts of the attention </a:t>
            </a:r>
            <a:r>
              <a:rPr lang="en-US" dirty="0" smtClean="0"/>
              <a:t>matrix</a:t>
            </a:r>
          </a:p>
          <a:p>
            <a:pPr>
              <a:lnSpc>
                <a:spcPct val="100000"/>
              </a:lnSpc>
            </a:pPr>
            <a:r>
              <a:rPr lang="en-US" dirty="0"/>
              <a:t>B</a:t>
            </a:r>
            <a:r>
              <a:rPr lang="en-US" dirty="0" smtClean="0"/>
              <a:t>etter estimate frames’ significance using information also about their </a:t>
            </a:r>
            <a:r>
              <a:rPr lang="en-US" dirty="0"/>
              <a:t>uniqueness and </a:t>
            </a:r>
            <a:r>
              <a:rPr lang="en-US" dirty="0" smtClean="0"/>
              <a:t>diversity</a:t>
            </a:r>
          </a:p>
          <a:p>
            <a:pPr>
              <a:lnSpc>
                <a:spcPct val="100000"/>
              </a:lnSpc>
            </a:pPr>
            <a:r>
              <a:rPr lang="en-US" dirty="0"/>
              <a:t>S</a:t>
            </a:r>
            <a:r>
              <a:rPr lang="en-US" dirty="0" smtClean="0"/>
              <a:t>ignificantly reduce </a:t>
            </a:r>
            <a:r>
              <a:rPr lang="en-US" dirty="0"/>
              <a:t>the number of learnable </a:t>
            </a:r>
            <a:r>
              <a:rPr lang="en-US" dirty="0" smtClean="0"/>
              <a:t>parameters</a:t>
            </a:r>
          </a:p>
          <a:p>
            <a:pPr>
              <a:lnSpc>
                <a:spcPct val="100000"/>
              </a:lnSpc>
            </a:pPr>
            <a:r>
              <a:rPr lang="en-US" dirty="0"/>
              <a:t>L</a:t>
            </a:r>
            <a:r>
              <a:rPr lang="en-US" dirty="0" smtClean="0"/>
              <a:t>earn </a:t>
            </a:r>
            <a:r>
              <a:rPr lang="en-US" dirty="0"/>
              <a:t>the </a:t>
            </a:r>
            <a:r>
              <a:rPr lang="en-US" dirty="0" smtClean="0"/>
              <a:t>task </a:t>
            </a:r>
            <a:r>
              <a:rPr lang="en-US" dirty="0"/>
              <a:t>via a simple loss function that relates to the length of </a:t>
            </a:r>
            <a:r>
              <a:rPr lang="en-US" dirty="0" smtClean="0"/>
              <a:t>the </a:t>
            </a:r>
            <a:r>
              <a:rPr lang="en-US" dirty="0"/>
              <a:t>summary</a:t>
            </a:r>
            <a:endParaRPr lang="en-US" dirty="0" smtClean="0"/>
          </a:p>
          <a:p>
            <a:pPr marL="0" indent="0">
              <a:lnSpc>
                <a:spcPct val="100000"/>
              </a:lnSpc>
              <a:buNone/>
            </a:pPr>
            <a:endParaRPr lang="en-US" dirty="0" smtClean="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9914" y="1949710"/>
            <a:ext cx="5230873" cy="3208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6389914" y="5186144"/>
            <a:ext cx="5230873" cy="584775"/>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i="1" dirty="0">
                <a:solidFill>
                  <a:schemeClr val="tx1"/>
                </a:solidFill>
                <a:latin typeface="Calibri" panose="020F0502020204030204" pitchFamily="34" charset="0"/>
                <a:ea typeface="Corbel"/>
                <a:cs typeface="Calibri" panose="020F0502020204030204" pitchFamily="34" charset="0"/>
                <a:sym typeface="Roboto"/>
              </a:rPr>
              <a:t>Image source</a:t>
            </a:r>
            <a:r>
              <a:rPr lang="en-US" sz="1600" i="1" dirty="0" smtClean="0">
                <a:solidFill>
                  <a:schemeClr val="tx1"/>
                </a:solidFill>
                <a:latin typeface="Calibri" panose="020F0502020204030204" pitchFamily="34" charset="0"/>
                <a:ea typeface="Corbel"/>
                <a:cs typeface="Calibri" panose="020F0502020204030204" pitchFamily="34" charset="0"/>
                <a:sym typeface="Roboto"/>
              </a:rPr>
              <a:t>: </a:t>
            </a:r>
            <a:r>
              <a:rPr lang="en-US" sz="1600" i="1" dirty="0" err="1" smtClean="0">
                <a:solidFill>
                  <a:schemeClr val="tx1"/>
                </a:solidFill>
                <a:latin typeface="Calibri" panose="020F0502020204030204" pitchFamily="34" charset="0"/>
                <a:ea typeface="Corbel"/>
                <a:cs typeface="Calibri" panose="020F0502020204030204" pitchFamily="34" charset="0"/>
                <a:sym typeface="Roboto"/>
              </a:rPr>
              <a:t>Fajtl</a:t>
            </a:r>
            <a:r>
              <a:rPr lang="en-US" sz="1600" i="1" dirty="0" smtClean="0">
                <a:solidFill>
                  <a:schemeClr val="tx1"/>
                </a:solidFill>
                <a:latin typeface="Calibri" panose="020F0502020204030204" pitchFamily="34" charset="0"/>
                <a:ea typeface="Corbel"/>
                <a:cs typeface="Calibri" panose="020F0502020204030204" pitchFamily="34" charset="0"/>
                <a:sym typeface="Roboto"/>
              </a:rPr>
              <a:t> et al., “Summarizing Videos with Attention”, ACCV 2018 Workshops</a:t>
            </a:r>
            <a:endParaRPr lang="en-US" sz="1600" i="1" dirty="0">
              <a:solidFill>
                <a:schemeClr val="tx1"/>
              </a:solidFill>
              <a:latin typeface="Calibri" panose="020F0502020204030204" pitchFamily="34" charset="0"/>
              <a:ea typeface="Corbel"/>
              <a:cs typeface="Calibri" panose="020F0502020204030204" pitchFamily="34" charset="0"/>
              <a:sym typeface="Roboto"/>
            </a:endParaRPr>
          </a:p>
        </p:txBody>
      </p:sp>
      <p:sp>
        <p:nvSpPr>
          <p:cNvPr id="12" name="Textplatzhalter 2"/>
          <p:cNvSpPr txBox="1">
            <a:spLocks/>
          </p:cNvSpPr>
          <p:nvPr/>
        </p:nvSpPr>
        <p:spPr>
          <a:xfrm>
            <a:off x="320975" y="1269521"/>
            <a:ext cx="8426210" cy="2893721"/>
          </a:xfrm>
          <a:prstGeom prst="rect">
            <a:avLst/>
          </a:prstGeom>
        </p:spPr>
        <p:txBody>
          <a:bodyPr/>
          <a:lstStyle>
            <a:lvl1pPr marL="228605" indent="-228605" algn="l" defTabSz="914423" rtl="0" eaLnBrk="1" latinLnBrk="0" hangingPunct="1">
              <a:lnSpc>
                <a:spcPts val="3000"/>
              </a:lnSpc>
              <a:spcBef>
                <a:spcPts val="10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18" indent="-228605" algn="l" defTabSz="914423" rtl="0" eaLnBrk="1" latinLnBrk="0" hangingPunct="1">
              <a:lnSpc>
                <a:spcPts val="3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28" indent="-228605" algn="l" defTabSz="914423" rtl="0" eaLnBrk="1" latinLnBrk="0" hangingPunct="1">
              <a:lnSpc>
                <a:spcPts val="28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40" indent="-228605" algn="l" defTabSz="914423" rtl="0" eaLnBrk="1" latinLnBrk="0" hangingPunct="1">
              <a:lnSpc>
                <a:spcPts val="2800"/>
              </a:lnSpc>
              <a:spcBef>
                <a:spcPts val="500"/>
              </a:spcBef>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52" indent="-228605" algn="l" defTabSz="914423" rtl="0" eaLnBrk="1" latinLnBrk="0" hangingPunct="1">
              <a:lnSpc>
                <a:spcPts val="4900"/>
              </a:lnSpc>
              <a:spcBef>
                <a:spcPts val="5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b="1" dirty="0" smtClean="0"/>
              <a:t>Unsupervised CA-SUM model</a:t>
            </a:r>
          </a:p>
        </p:txBody>
      </p:sp>
      <p:sp>
        <p:nvSpPr>
          <p:cNvPr id="9" name="Rounded Rectangle 8"/>
          <p:cNvSpPr/>
          <p:nvPr/>
        </p:nvSpPr>
        <p:spPr>
          <a:xfrm>
            <a:off x="6924675" y="2143125"/>
            <a:ext cx="542925" cy="548887"/>
          </a:xfrm>
          <a:prstGeom prst="roundRect">
            <a:avLst>
              <a:gd name="adj" fmla="val 9438"/>
            </a:avLst>
          </a:prstGeom>
          <a:solidFill>
            <a:srgbClr val="FFC000">
              <a:alpha val="33000"/>
            </a:srgb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517017" y="2143125"/>
            <a:ext cx="542925" cy="548887"/>
          </a:xfrm>
          <a:prstGeom prst="roundRect">
            <a:avLst>
              <a:gd name="adj" fmla="val 9438"/>
            </a:avLst>
          </a:prstGeom>
          <a:solidFill>
            <a:srgbClr val="FFC000">
              <a:alpha val="33000"/>
            </a:srgb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560919" y="2137292"/>
            <a:ext cx="542925" cy="548887"/>
          </a:xfrm>
          <a:prstGeom prst="roundRect">
            <a:avLst>
              <a:gd name="adj" fmla="val 9438"/>
            </a:avLst>
          </a:prstGeom>
          <a:solidFill>
            <a:srgbClr val="FFC000">
              <a:alpha val="33000"/>
            </a:srgb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9861550" y="3366368"/>
            <a:ext cx="1499577" cy="9223"/>
          </a:xfrm>
          <a:prstGeom prst="straightConnector1">
            <a:avLst/>
          </a:prstGeom>
          <a:noFill/>
          <a:ln w="28575">
            <a:solidFill>
              <a:srgbClr val="8F45C7"/>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p:cNvCxnSpPr/>
          <p:nvPr/>
        </p:nvCxnSpPr>
        <p:spPr>
          <a:xfrm>
            <a:off x="11354776" y="2663177"/>
            <a:ext cx="0" cy="709541"/>
          </a:xfrm>
          <a:prstGeom prst="straightConnector1">
            <a:avLst/>
          </a:prstGeom>
          <a:noFill/>
          <a:ln w="28575">
            <a:solidFill>
              <a:srgbClr val="8F45C7"/>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Arrow Connector 27"/>
          <p:cNvCxnSpPr/>
          <p:nvPr/>
        </p:nvCxnSpPr>
        <p:spPr>
          <a:xfrm>
            <a:off x="10942026" y="2658564"/>
            <a:ext cx="0" cy="709541"/>
          </a:xfrm>
          <a:prstGeom prst="straightConnector1">
            <a:avLst/>
          </a:prstGeom>
          <a:noFill/>
          <a:ln w="28575">
            <a:solidFill>
              <a:srgbClr val="8F45C7"/>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p:nvPr/>
        </p:nvCxnSpPr>
        <p:spPr>
          <a:xfrm>
            <a:off x="10472126" y="2656826"/>
            <a:ext cx="0" cy="709541"/>
          </a:xfrm>
          <a:prstGeom prst="straightConnector1">
            <a:avLst/>
          </a:prstGeom>
          <a:noFill/>
          <a:ln w="28575">
            <a:solidFill>
              <a:srgbClr val="8F45C7"/>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Arrow Connector 29"/>
          <p:cNvCxnSpPr/>
          <p:nvPr/>
        </p:nvCxnSpPr>
        <p:spPr>
          <a:xfrm>
            <a:off x="6598625" y="3368105"/>
            <a:ext cx="1528602" cy="4613"/>
          </a:xfrm>
          <a:prstGeom prst="straightConnector1">
            <a:avLst/>
          </a:prstGeom>
          <a:noFill/>
          <a:ln w="28575">
            <a:solidFill>
              <a:srgbClr val="8F45C7"/>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Arrow Connector 30"/>
          <p:cNvCxnSpPr/>
          <p:nvPr/>
        </p:nvCxnSpPr>
        <p:spPr>
          <a:xfrm>
            <a:off x="7697175" y="2652212"/>
            <a:ext cx="0" cy="709541"/>
          </a:xfrm>
          <a:prstGeom prst="straightConnector1">
            <a:avLst/>
          </a:prstGeom>
          <a:noFill/>
          <a:ln w="28575">
            <a:solidFill>
              <a:srgbClr val="8F45C7"/>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p:nvPr/>
        </p:nvCxnSpPr>
        <p:spPr>
          <a:xfrm>
            <a:off x="7196137" y="2652211"/>
            <a:ext cx="0" cy="709541"/>
          </a:xfrm>
          <a:prstGeom prst="straightConnector1">
            <a:avLst/>
          </a:prstGeom>
          <a:noFill/>
          <a:ln w="28575">
            <a:solidFill>
              <a:srgbClr val="8F45C7"/>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p:nvPr/>
        </p:nvCxnSpPr>
        <p:spPr>
          <a:xfrm>
            <a:off x="6604975" y="2652213"/>
            <a:ext cx="0" cy="709541"/>
          </a:xfrm>
          <a:prstGeom prst="straightConnector1">
            <a:avLst/>
          </a:prstGeom>
          <a:noFill/>
          <a:ln w="28575">
            <a:solidFill>
              <a:srgbClr val="8F45C7"/>
            </a:solidFill>
            <a:headEnd type="none"/>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40" name="Rectangle 39"/>
          <p:cNvSpPr/>
          <p:nvPr/>
        </p:nvSpPr>
        <p:spPr>
          <a:xfrm>
            <a:off x="9919787" y="3377966"/>
            <a:ext cx="1893314" cy="584775"/>
          </a:xfrm>
          <a:prstGeom prst="rect">
            <a:avLst/>
          </a:prstGeom>
        </p:spPr>
        <p:txBody>
          <a:bodyPr wrap="square">
            <a:spAutoFit/>
          </a:bodyPr>
          <a:lstStyle/>
          <a:p>
            <a:r>
              <a:rPr lang="en-US" sz="1600" dirty="0" smtClean="0">
                <a:solidFill>
                  <a:srgbClr val="8F45C7"/>
                </a:solidFill>
                <a:latin typeface="Calibri" panose="020F0502020204030204" pitchFamily="34" charset="0"/>
                <a:cs typeface="Calibri" panose="020F0502020204030204" pitchFamily="34" charset="0"/>
              </a:rPr>
              <a:t>Frames’ uniqueness and diversity</a:t>
            </a:r>
            <a:endParaRPr lang="en-US" sz="1600" dirty="0">
              <a:solidFill>
                <a:srgbClr val="8F45C7"/>
              </a:solidFill>
              <a:latin typeface="Calibri" panose="020F0502020204030204" pitchFamily="34" charset="0"/>
              <a:cs typeface="Calibri" panose="020F0502020204030204" pitchFamily="34" charset="0"/>
            </a:endParaRPr>
          </a:p>
        </p:txBody>
      </p:sp>
      <p:sp>
        <p:nvSpPr>
          <p:cNvPr id="20" name="Foliennummernplatzhalter 3"/>
          <p:cNvSpPr>
            <a:spLocks noGrp="1"/>
          </p:cNvSpPr>
          <p:nvPr>
            <p:ph type="sldNum" sz="quarter" idx="4"/>
          </p:nvPr>
        </p:nvSpPr>
        <p:spPr>
          <a:xfrm>
            <a:off x="9340639" y="6552279"/>
            <a:ext cx="2743200" cy="365125"/>
          </a:xfrm>
        </p:spPr>
        <p:txBody>
          <a:bodyPr/>
          <a:lstStyle/>
          <a:p>
            <a:pPr marL="0" marR="0" lvl="0" indent="0" algn="r" defTabSz="914286" rtl="0" eaLnBrk="1" fontAlgn="auto" latinLnBrk="0" hangingPunct="1">
              <a:lnSpc>
                <a:spcPct val="100000"/>
              </a:lnSpc>
              <a:spcBef>
                <a:spcPts val="0"/>
              </a:spcBef>
              <a:spcAft>
                <a:spcPts val="0"/>
              </a:spcAft>
              <a:buClrTx/>
              <a:buSzTx/>
              <a:buFontTx/>
              <a:buNone/>
              <a:tabLst/>
              <a:defRPr/>
            </a:pPr>
            <a:r>
              <a:rPr lang="de-DE" sz="1600" noProof="0" dirty="0" smtClean="0">
                <a:latin typeface="Calibri" panose="020F0502020204030204" pitchFamily="34" charset="0"/>
                <a:cs typeface="Calibri" panose="020F0502020204030204" pitchFamily="34" charset="0"/>
              </a:rPr>
              <a:t>7</a:t>
            </a:r>
            <a:endParaRPr kumimoji="0" lang="de-DE"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9468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Custom 8">
      <a:dk1>
        <a:sysClr val="windowText" lastClr="000000"/>
      </a:dk1>
      <a:lt1>
        <a:srgbClr val="144A8E"/>
      </a:lt1>
      <a:dk2>
        <a:srgbClr val="000000"/>
      </a:dk2>
      <a:lt2>
        <a:srgbClr val="EBEBEB"/>
      </a:lt2>
      <a:accent1>
        <a:srgbClr val="144A8E"/>
      </a:accent1>
      <a:accent2>
        <a:srgbClr val="FDD03B"/>
      </a:accent2>
      <a:accent3>
        <a:srgbClr val="FDD03B"/>
      </a:accent3>
      <a:accent4>
        <a:srgbClr val="FDD03B"/>
      </a:accent4>
      <a:accent5>
        <a:srgbClr val="FDD03B"/>
      </a:accent5>
      <a:accent6>
        <a:srgbClr val="144A8E"/>
      </a:accent6>
      <a:hlink>
        <a:srgbClr val="828282"/>
      </a:hlink>
      <a:folHlink>
        <a:srgbClr val="A5A5A5"/>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for ppt" id="{13DCE77E-0B59-4798-BF52-96CC6A56C9F8}" vid="{74157157-3C20-4C57-8361-DB15629549ED}"/>
    </a:ext>
  </a:extLst>
</a:theme>
</file>

<file path=ppt/theme/theme2.xml><?xml version="1.0" encoding="utf-8"?>
<a:theme xmlns:a="http://schemas.openxmlformats.org/drawingml/2006/main" name="Contents Slide Master">
  <a:themeElements>
    <a:clrScheme name="Custom 5">
      <a:dk1>
        <a:sysClr val="windowText" lastClr="000000"/>
      </a:dk1>
      <a:lt1>
        <a:srgbClr val="FFFFFF"/>
      </a:lt1>
      <a:dk2>
        <a:srgbClr val="144A8E"/>
      </a:dk2>
      <a:lt2>
        <a:srgbClr val="FFFFFF"/>
      </a:lt2>
      <a:accent1>
        <a:srgbClr val="144A8E"/>
      </a:accent1>
      <a:accent2>
        <a:srgbClr val="144A8E"/>
      </a:accent2>
      <a:accent3>
        <a:srgbClr val="144A8E"/>
      </a:accent3>
      <a:accent4>
        <a:srgbClr val="FDD03B"/>
      </a:accent4>
      <a:accent5>
        <a:srgbClr val="FDD03B"/>
      </a:accent5>
      <a:accent6>
        <a:srgbClr val="FDD03B"/>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emplate for ppt" id="{13DCE77E-0B59-4798-BF52-96CC6A56C9F8}" vid="{B6073B1C-0716-4CAF-BE74-DF826DA19185}"/>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for ppt</Template>
  <TotalTime>31142</TotalTime>
  <Words>6598</Words>
  <Application>Microsoft Office PowerPoint</Application>
  <PresentationFormat>Widescreen</PresentationFormat>
  <Paragraphs>1038</Paragraphs>
  <Slides>38</Slides>
  <Notes>38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Arial Unicode MS</vt:lpstr>
      <vt:lpstr>Calibri</vt:lpstr>
      <vt:lpstr>Cambria Math</vt:lpstr>
      <vt:lpstr>Corbel</vt:lpstr>
      <vt:lpstr>Roboto</vt:lpstr>
      <vt:lpstr>Cover and End Slide Master</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MIRROR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Template</dc:subject>
  <dc:creator>Katja Prinz</dc:creator>
  <cp:lastModifiedBy>Evlampios Apostolidis</cp:lastModifiedBy>
  <cp:revision>522</cp:revision>
  <dcterms:created xsi:type="dcterms:W3CDTF">2019-11-12T12:22:32Z</dcterms:created>
  <dcterms:modified xsi:type="dcterms:W3CDTF">2022-06-06T13:17:33Z</dcterms:modified>
</cp:coreProperties>
</file>