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Merriweather"/>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Merriweather-regular.fntdata"/><Relationship Id="rId21" Type="http://schemas.openxmlformats.org/officeDocument/2006/relationships/font" Target="fonts/Roboto-boldItalic.fntdata"/><Relationship Id="rId24" Type="http://schemas.openxmlformats.org/officeDocument/2006/relationships/font" Target="fonts/Merriweather-italic.fntdata"/><Relationship Id="rId23" Type="http://schemas.openxmlformats.org/officeDocument/2006/relationships/font" Target="fonts/Merriweather-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Merriweather-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5d2bcd0131_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5d2bcd0131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5d2bcd0131_2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5d2bcd0131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37f5075629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37f5075629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5ee4b99ac6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5ee4b99ac6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37f507562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37f507562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Within the first couple minutes of the presentation, the audience can clearly understand why the</a:t>
            </a:r>
            <a:endParaRPr sz="1200"/>
          </a:p>
          <a:p>
            <a:pPr indent="457200" lvl="0" marL="0" rtl="0" algn="l">
              <a:spcBef>
                <a:spcPts val="0"/>
              </a:spcBef>
              <a:spcAft>
                <a:spcPts val="0"/>
              </a:spcAft>
              <a:buNone/>
            </a:pPr>
            <a:r>
              <a:rPr lang="en" sz="1200"/>
              <a:t>problem is interesting or important.</a:t>
            </a:r>
            <a:endParaRPr sz="1200"/>
          </a:p>
          <a:p>
            <a:pPr indent="-304800" lvl="0" marL="457200" rtl="0" algn="l">
              <a:spcBef>
                <a:spcPts val="0"/>
              </a:spcBef>
              <a:spcAft>
                <a:spcPts val="0"/>
              </a:spcAft>
              <a:buSzPts val="1200"/>
              <a:buChar char="-"/>
            </a:pPr>
            <a:r>
              <a:rPr lang="en" sz="1200"/>
              <a:t>The audience has a clear picture of the kind and amount of data you are working with, and any</a:t>
            </a:r>
            <a:endParaRPr sz="1200"/>
          </a:p>
          <a:p>
            <a:pPr indent="457200" lvl="0" marL="0" rtl="0" algn="l">
              <a:spcBef>
                <a:spcPts val="0"/>
              </a:spcBef>
              <a:spcAft>
                <a:spcPts val="0"/>
              </a:spcAft>
              <a:buNone/>
            </a:pPr>
            <a:r>
              <a:rPr lang="en" sz="1200"/>
              <a:t>potential limitations of your data.</a:t>
            </a:r>
            <a:endParaRPr sz="1200"/>
          </a:p>
          <a:p>
            <a:pPr indent="-304800" lvl="0" marL="457200" rtl="0" algn="l">
              <a:spcBef>
                <a:spcPts val="0"/>
              </a:spcBef>
              <a:spcAft>
                <a:spcPts val="0"/>
              </a:spcAft>
              <a:buSzPts val="1200"/>
              <a:buChar char="-"/>
            </a:pPr>
            <a:r>
              <a:rPr lang="en" sz="1200"/>
              <a:t>A TA in the audience should be able to come up with rudimentary ideas of how to solve your</a:t>
            </a:r>
            <a:endParaRPr sz="1200"/>
          </a:p>
          <a:p>
            <a:pPr indent="457200" lvl="0" marL="0" rtl="0" algn="l">
              <a:spcBef>
                <a:spcPts val="0"/>
              </a:spcBef>
              <a:spcAft>
                <a:spcPts val="0"/>
              </a:spcAft>
              <a:buNone/>
            </a:pPr>
            <a:r>
              <a:rPr lang="en" sz="1200"/>
              <a:t>problem based on the information presented in the first couple minutes.</a:t>
            </a:r>
            <a:endParaRPr sz="1200"/>
          </a:p>
          <a:p>
            <a:pPr indent="-304800" lvl="0" marL="457200" rtl="0" algn="l">
              <a:spcBef>
                <a:spcPts val="0"/>
              </a:spcBef>
              <a:spcAft>
                <a:spcPts val="0"/>
              </a:spcAft>
              <a:buSzPts val="1200"/>
              <a:buChar char="-"/>
            </a:pPr>
            <a:r>
              <a:rPr lang="en" sz="1200"/>
              <a:t>The audience is aware of any nuances that makes the problem easier or harder than what someone</a:t>
            </a:r>
            <a:endParaRPr sz="1200"/>
          </a:p>
          <a:p>
            <a:pPr indent="457200" lvl="0" marL="0" rtl="0" algn="l">
              <a:spcBef>
                <a:spcPts val="0"/>
              </a:spcBef>
              <a:spcAft>
                <a:spcPts val="0"/>
              </a:spcAft>
              <a:buNone/>
            </a:pPr>
            <a:r>
              <a:rPr lang="en" sz="1200"/>
              <a:t>might expect.</a:t>
            </a:r>
            <a:endParaRPr sz="1200"/>
          </a:p>
          <a:p>
            <a:pPr indent="0" lvl="0" marL="0" rtl="0" algn="l">
              <a:spcBef>
                <a:spcPts val="0"/>
              </a:spcBef>
              <a:spcAft>
                <a:spcPts val="0"/>
              </a:spcAft>
              <a:buNone/>
            </a:pPr>
            <a:r>
              <a:rPr lang="en" sz="1200"/>
              <a:t>—</a:t>
            </a:r>
            <a:r>
              <a:rPr lang="en" sz="1200">
                <a:solidFill>
                  <a:schemeClr val="dk1"/>
                </a:solidFill>
              </a:rPr>
              <a:t>—————————————————————</a:t>
            </a:r>
            <a:r>
              <a:rPr lang="en" sz="1200">
                <a:solidFill>
                  <a:schemeClr val="dk1"/>
                </a:solidFill>
              </a:rPr>
              <a:t>—————————————————————————————————————————————</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Weather forecasting is a complex task due to the inherent unpredictability and chaotic nature of the Earth's atmosphere. Meteorologists have traditionally relied on various numerical models and statistical techniques to make forecasts. However, with advancements in machine learning and deep learning, there has been a growing interest in utilizing these approaches to enhance weather predictions. There is always room to improve when forecasting the weather since predictions can get more accurate when looking further and further into the future. As time passes deep learning, including our model, will play the biggest role in pushing weather forecasts to achieve this, which is important because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*next box</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Weather forecasting is not only a matter of convenience but a crucial aspect of modern life, impacting numerous industries and daily activities. Accurate weather predictions can *read list.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5d2bcd0131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5d2bcd0131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5d2bcd0131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5d2bcd0131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5ee4b99ac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5ee4b99ac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5e0b6a7649_0_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5e0b6a7649_0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5d2bcd0131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5d2bcd0131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28600" lvl="0" marL="457200" rtl="0" algn="l">
              <a:lnSpc>
                <a:spcPct val="115000"/>
              </a:lnSpc>
              <a:spcBef>
                <a:spcPts val="1500"/>
              </a:spcBef>
              <a:spcAft>
                <a:spcPts val="0"/>
              </a:spcAft>
              <a:buClr>
                <a:schemeClr val="dk1"/>
              </a:buClr>
              <a:buSzPts val="1200"/>
              <a:buFont typeface="Arial"/>
              <a:buNone/>
            </a:pPr>
            <a:r>
              <a:rPr b="1" lang="en" sz="1200">
                <a:solidFill>
                  <a:schemeClr val="dk1"/>
                </a:solidFill>
              </a:rPr>
              <a:t>Data Handling:</a:t>
            </a:r>
            <a:endParaRPr b="1" sz="1200">
              <a:solidFill>
                <a:schemeClr val="dk1"/>
              </a:solidFill>
            </a:endParaRPr>
          </a:p>
          <a:p>
            <a:pPr indent="-304800" lvl="1" marL="914400" rtl="0" algn="l">
              <a:lnSpc>
                <a:spcPct val="115000"/>
              </a:lnSpc>
              <a:spcBef>
                <a:spcPts val="0"/>
              </a:spcBef>
              <a:spcAft>
                <a:spcPts val="0"/>
              </a:spcAft>
              <a:buClr>
                <a:schemeClr val="dk1"/>
              </a:buClr>
              <a:buSzPts val="1200"/>
              <a:buFont typeface="Arial"/>
              <a:buChar char="●"/>
            </a:pPr>
            <a:r>
              <a:rPr lang="en" sz="1200">
                <a:solidFill>
                  <a:schemeClr val="dk1"/>
                </a:solidFill>
              </a:rPr>
              <a:t>LSTM is designed to handle sequential data, making it suitable for weather time series.</a:t>
            </a:r>
            <a:endParaRPr sz="1200">
              <a:solidFill>
                <a:schemeClr val="dk1"/>
              </a:solidFill>
            </a:endParaRPr>
          </a:p>
          <a:p>
            <a:pPr indent="-304800" lvl="1" marL="914400" rtl="0" algn="l">
              <a:lnSpc>
                <a:spcPct val="115000"/>
              </a:lnSpc>
              <a:spcBef>
                <a:spcPts val="0"/>
              </a:spcBef>
              <a:spcAft>
                <a:spcPts val="0"/>
              </a:spcAft>
              <a:buClr>
                <a:schemeClr val="dk1"/>
              </a:buClr>
              <a:buSzPts val="1200"/>
              <a:buFont typeface="Arial"/>
              <a:buChar char="●"/>
            </a:pPr>
            <a:r>
              <a:rPr lang="en" sz="1200">
                <a:solidFill>
                  <a:schemeClr val="dk1"/>
                </a:solidFill>
              </a:rPr>
              <a:t>ARIMA is designed for time series data but lacks the ability to handle sequences directly.</a:t>
            </a:r>
            <a:endParaRPr sz="1200">
              <a:solidFill>
                <a:schemeClr val="dk1"/>
              </a:solidFill>
            </a:endParaRPr>
          </a:p>
          <a:p>
            <a:pPr indent="-304800" lvl="1" marL="914400" rtl="0" algn="l">
              <a:lnSpc>
                <a:spcPct val="115000"/>
              </a:lnSpc>
              <a:spcBef>
                <a:spcPts val="0"/>
              </a:spcBef>
              <a:spcAft>
                <a:spcPts val="0"/>
              </a:spcAft>
              <a:buClr>
                <a:schemeClr val="dk1"/>
              </a:buClr>
              <a:buSzPts val="1200"/>
              <a:buFont typeface="Arial"/>
              <a:buChar char="●"/>
            </a:pPr>
            <a:r>
              <a:rPr lang="en" sz="1200">
                <a:solidFill>
                  <a:schemeClr val="dk1"/>
                </a:solidFill>
              </a:rPr>
              <a:t>CNN is designed for grid-like data, such as images, which is not the natural format of weather time series.</a:t>
            </a:r>
            <a:endParaRPr sz="1200">
              <a:solidFill>
                <a:schemeClr val="dk1"/>
              </a:solidFill>
            </a:endParaRPr>
          </a:p>
          <a:p>
            <a:pPr indent="-228600" lvl="0" marL="457200" rtl="0" algn="l">
              <a:lnSpc>
                <a:spcPct val="115000"/>
              </a:lnSpc>
              <a:spcBef>
                <a:spcPts val="0"/>
              </a:spcBef>
              <a:spcAft>
                <a:spcPts val="0"/>
              </a:spcAft>
              <a:buClr>
                <a:schemeClr val="dk1"/>
              </a:buClr>
              <a:buSzPts val="1200"/>
              <a:buFont typeface="Arial"/>
              <a:buNone/>
            </a:pPr>
            <a:r>
              <a:rPr b="1" lang="en" sz="1200">
                <a:solidFill>
                  <a:schemeClr val="dk1"/>
                </a:solidFill>
              </a:rPr>
              <a:t>Temporal Patterns:</a:t>
            </a:r>
            <a:endParaRPr b="1" sz="1200">
              <a:solidFill>
                <a:schemeClr val="dk1"/>
              </a:solidFill>
            </a:endParaRPr>
          </a:p>
          <a:p>
            <a:pPr indent="-304800" lvl="1" marL="914400" rtl="0" algn="l">
              <a:lnSpc>
                <a:spcPct val="115000"/>
              </a:lnSpc>
              <a:spcBef>
                <a:spcPts val="0"/>
              </a:spcBef>
              <a:spcAft>
                <a:spcPts val="0"/>
              </a:spcAft>
              <a:buClr>
                <a:schemeClr val="dk1"/>
              </a:buClr>
              <a:buSzPts val="1200"/>
              <a:buFont typeface="Arial"/>
              <a:buChar char="●"/>
            </a:pPr>
            <a:r>
              <a:rPr lang="en" sz="1200">
                <a:solidFill>
                  <a:schemeClr val="dk1"/>
                </a:solidFill>
              </a:rPr>
              <a:t>LSTM excels at capturing long-term dependencies, essential for capturing seasonality and complex weather patterns.</a:t>
            </a:r>
            <a:endParaRPr sz="1200">
              <a:solidFill>
                <a:schemeClr val="dk1"/>
              </a:solidFill>
            </a:endParaRPr>
          </a:p>
          <a:p>
            <a:pPr indent="-304800" lvl="1" marL="914400" rtl="0" algn="l">
              <a:lnSpc>
                <a:spcPct val="115000"/>
              </a:lnSpc>
              <a:spcBef>
                <a:spcPts val="0"/>
              </a:spcBef>
              <a:spcAft>
                <a:spcPts val="0"/>
              </a:spcAft>
              <a:buClr>
                <a:schemeClr val="dk1"/>
              </a:buClr>
              <a:buSzPts val="1200"/>
              <a:buFont typeface="Arial"/>
              <a:buChar char="●"/>
            </a:pPr>
            <a:r>
              <a:rPr lang="en" sz="1200">
                <a:solidFill>
                  <a:schemeClr val="dk1"/>
                </a:solidFill>
              </a:rPr>
              <a:t>ARIMA is limited to capturing short-term dependencies and struggles with long-range patterns.</a:t>
            </a:r>
            <a:endParaRPr sz="1200">
              <a:solidFill>
                <a:schemeClr val="dk1"/>
              </a:solidFill>
            </a:endParaRPr>
          </a:p>
          <a:p>
            <a:pPr indent="-304800" lvl="1" marL="914400" rtl="0" algn="l">
              <a:lnSpc>
                <a:spcPct val="115000"/>
              </a:lnSpc>
              <a:spcBef>
                <a:spcPts val="0"/>
              </a:spcBef>
              <a:spcAft>
                <a:spcPts val="0"/>
              </a:spcAft>
              <a:buClr>
                <a:schemeClr val="dk1"/>
              </a:buClr>
              <a:buSzPts val="1200"/>
              <a:buFont typeface="Arial"/>
              <a:buChar char="●"/>
            </a:pPr>
            <a:r>
              <a:rPr lang="en" sz="1200">
                <a:solidFill>
                  <a:schemeClr val="dk1"/>
                </a:solidFill>
              </a:rPr>
              <a:t>CNN does not inherently capture temporal patterns and may not effectively model weather time series.</a:t>
            </a:r>
            <a:endParaRPr sz="1200">
              <a:solidFill>
                <a:schemeClr val="dk1"/>
              </a:solidFill>
            </a:endParaRPr>
          </a:p>
          <a:p>
            <a:pPr indent="-228600" lvl="0" marL="457200" rtl="0" algn="l">
              <a:lnSpc>
                <a:spcPct val="115000"/>
              </a:lnSpc>
              <a:spcBef>
                <a:spcPts val="0"/>
              </a:spcBef>
              <a:spcAft>
                <a:spcPts val="0"/>
              </a:spcAft>
              <a:buClr>
                <a:schemeClr val="dk1"/>
              </a:buClr>
              <a:buSzPts val="1200"/>
              <a:buFont typeface="Arial"/>
              <a:buNone/>
            </a:pPr>
            <a:r>
              <a:rPr b="1" lang="en" sz="1200">
                <a:solidFill>
                  <a:schemeClr val="dk1"/>
                </a:solidFill>
              </a:rPr>
              <a:t>Long-Term Memory:</a:t>
            </a:r>
            <a:endParaRPr b="1" sz="1200">
              <a:solidFill>
                <a:schemeClr val="dk1"/>
              </a:solidFill>
            </a:endParaRPr>
          </a:p>
          <a:p>
            <a:pPr indent="-304800" lvl="1" marL="914400" rtl="0" algn="l">
              <a:lnSpc>
                <a:spcPct val="115000"/>
              </a:lnSpc>
              <a:spcBef>
                <a:spcPts val="0"/>
              </a:spcBef>
              <a:spcAft>
                <a:spcPts val="0"/>
              </a:spcAft>
              <a:buClr>
                <a:schemeClr val="dk1"/>
              </a:buClr>
              <a:buSzPts val="1200"/>
              <a:buFont typeface="Arial"/>
              <a:buChar char="●"/>
            </a:pPr>
            <a:r>
              <a:rPr lang="en" sz="1200">
                <a:solidFill>
                  <a:schemeClr val="dk1"/>
                </a:solidFill>
              </a:rPr>
              <a:t>LSTM uses its gating mechanism to maintain long-term memory, which is crucial for accurate weather predictions.</a:t>
            </a:r>
            <a:endParaRPr sz="1200">
              <a:solidFill>
                <a:schemeClr val="dk1"/>
              </a:solidFill>
            </a:endParaRPr>
          </a:p>
          <a:p>
            <a:pPr indent="-304800" lvl="1" marL="914400" rtl="0" algn="l">
              <a:lnSpc>
                <a:spcPct val="115000"/>
              </a:lnSpc>
              <a:spcBef>
                <a:spcPts val="0"/>
              </a:spcBef>
              <a:spcAft>
                <a:spcPts val="0"/>
              </a:spcAft>
              <a:buClr>
                <a:schemeClr val="dk1"/>
              </a:buClr>
              <a:buSzPts val="1200"/>
              <a:buFont typeface="Arial"/>
              <a:buChar char="●"/>
            </a:pPr>
            <a:r>
              <a:rPr lang="en" sz="1200">
                <a:solidFill>
                  <a:schemeClr val="dk1"/>
                </a:solidFill>
              </a:rPr>
              <a:t>ARIMA lacks long-term memory and is more suitable for stationary time series.</a:t>
            </a:r>
            <a:endParaRPr sz="1200">
              <a:solidFill>
                <a:schemeClr val="dk1"/>
              </a:solidFill>
            </a:endParaRPr>
          </a:p>
          <a:p>
            <a:pPr indent="-304800" lvl="1" marL="914400" rtl="0" algn="l">
              <a:lnSpc>
                <a:spcPct val="115000"/>
              </a:lnSpc>
              <a:spcBef>
                <a:spcPts val="0"/>
              </a:spcBef>
              <a:spcAft>
                <a:spcPts val="0"/>
              </a:spcAft>
              <a:buClr>
                <a:schemeClr val="dk1"/>
              </a:buClr>
              <a:buSzPts val="1200"/>
              <a:buFont typeface="Arial"/>
              <a:buChar char="●"/>
            </a:pPr>
            <a:r>
              <a:rPr lang="en" sz="1200">
                <a:solidFill>
                  <a:schemeClr val="dk1"/>
                </a:solidFill>
              </a:rPr>
              <a:t>CNN does not have a memory mechanism and is not designed for time-dependent sequences.</a:t>
            </a:r>
            <a:endParaRPr sz="1200">
              <a:solidFill>
                <a:schemeClr val="dk1"/>
              </a:solidFill>
            </a:endParaRPr>
          </a:p>
          <a:p>
            <a:pPr indent="-228600" lvl="0" marL="457200" rtl="0" algn="l">
              <a:lnSpc>
                <a:spcPct val="115000"/>
              </a:lnSpc>
              <a:spcBef>
                <a:spcPts val="0"/>
              </a:spcBef>
              <a:spcAft>
                <a:spcPts val="0"/>
              </a:spcAft>
              <a:buClr>
                <a:schemeClr val="dk1"/>
              </a:buClr>
              <a:buSzPts val="1200"/>
              <a:buFont typeface="Arial"/>
              <a:buNone/>
            </a:pPr>
            <a:r>
              <a:rPr b="1" lang="en" sz="1200">
                <a:solidFill>
                  <a:schemeClr val="dk1"/>
                </a:solidFill>
              </a:rPr>
              <a:t>Handling Variable Length:</a:t>
            </a:r>
            <a:endParaRPr b="1" sz="1200">
              <a:solidFill>
                <a:schemeClr val="dk1"/>
              </a:solidFill>
            </a:endParaRPr>
          </a:p>
          <a:p>
            <a:pPr indent="-304800" lvl="1" marL="914400" rtl="0" algn="l">
              <a:lnSpc>
                <a:spcPct val="115000"/>
              </a:lnSpc>
              <a:spcBef>
                <a:spcPts val="0"/>
              </a:spcBef>
              <a:spcAft>
                <a:spcPts val="0"/>
              </a:spcAft>
              <a:buClr>
                <a:schemeClr val="dk1"/>
              </a:buClr>
              <a:buSzPts val="1200"/>
              <a:buFont typeface="Arial"/>
              <a:buChar char="●"/>
            </a:pPr>
            <a:r>
              <a:rPr lang="en" sz="1200">
                <a:solidFill>
                  <a:schemeClr val="dk1"/>
                </a:solidFill>
              </a:rPr>
              <a:t>LSTM can handle variable-length sequences, which is common in weather data due to irregular observations.</a:t>
            </a:r>
            <a:endParaRPr sz="1200">
              <a:solidFill>
                <a:schemeClr val="dk1"/>
              </a:solidFill>
            </a:endParaRPr>
          </a:p>
          <a:p>
            <a:pPr indent="-304800" lvl="1" marL="914400" rtl="0" algn="l">
              <a:lnSpc>
                <a:spcPct val="115000"/>
              </a:lnSpc>
              <a:spcBef>
                <a:spcPts val="0"/>
              </a:spcBef>
              <a:spcAft>
                <a:spcPts val="0"/>
              </a:spcAft>
              <a:buClr>
                <a:schemeClr val="dk1"/>
              </a:buClr>
              <a:buSzPts val="1200"/>
              <a:buFont typeface="Arial"/>
              <a:buChar char="●"/>
            </a:pPr>
            <a:r>
              <a:rPr lang="en" sz="1200">
                <a:solidFill>
                  <a:schemeClr val="dk1"/>
                </a:solidFill>
              </a:rPr>
              <a:t>ARIMA requires equally spaced time intervals and struggles with missing data points.</a:t>
            </a:r>
            <a:endParaRPr sz="1200">
              <a:solidFill>
                <a:schemeClr val="dk1"/>
              </a:solidFill>
            </a:endParaRPr>
          </a:p>
          <a:p>
            <a:pPr indent="-304800" lvl="1" marL="914400" rtl="0" algn="l">
              <a:lnSpc>
                <a:spcPct val="115000"/>
              </a:lnSpc>
              <a:spcBef>
                <a:spcPts val="0"/>
              </a:spcBef>
              <a:spcAft>
                <a:spcPts val="0"/>
              </a:spcAft>
              <a:buClr>
                <a:schemeClr val="dk1"/>
              </a:buClr>
              <a:buSzPts val="1200"/>
              <a:buFont typeface="Arial"/>
              <a:buChar char="●"/>
            </a:pPr>
            <a:r>
              <a:rPr lang="en" sz="1200">
                <a:solidFill>
                  <a:schemeClr val="dk1"/>
                </a:solidFill>
              </a:rPr>
              <a:t>CNN is not designed for handling variable-length sequences and may require data padding.</a:t>
            </a:r>
            <a:endParaRPr sz="1200">
              <a:solidFill>
                <a:schemeClr val="dk1"/>
              </a:solidFill>
            </a:endParaRPr>
          </a:p>
          <a:p>
            <a:pPr indent="-228600" lvl="0" marL="457200" rtl="0" algn="l">
              <a:lnSpc>
                <a:spcPct val="115000"/>
              </a:lnSpc>
              <a:spcBef>
                <a:spcPts val="0"/>
              </a:spcBef>
              <a:spcAft>
                <a:spcPts val="0"/>
              </a:spcAft>
              <a:buClr>
                <a:schemeClr val="dk1"/>
              </a:buClr>
              <a:buSzPts val="1200"/>
              <a:buFont typeface="Arial"/>
              <a:buNone/>
            </a:pPr>
            <a:r>
              <a:rPr b="1" lang="en" sz="1200">
                <a:solidFill>
                  <a:schemeClr val="dk1"/>
                </a:solidFill>
              </a:rPr>
              <a:t>Performance in Forecasting:</a:t>
            </a:r>
            <a:endParaRPr b="1" sz="1200">
              <a:solidFill>
                <a:schemeClr val="dk1"/>
              </a:solidFill>
            </a:endParaRPr>
          </a:p>
          <a:p>
            <a:pPr indent="-304800" lvl="1" marL="914400" rtl="0" algn="l">
              <a:lnSpc>
                <a:spcPct val="115000"/>
              </a:lnSpc>
              <a:spcBef>
                <a:spcPts val="0"/>
              </a:spcBef>
              <a:spcAft>
                <a:spcPts val="0"/>
              </a:spcAft>
              <a:buClr>
                <a:schemeClr val="dk1"/>
              </a:buClr>
              <a:buSzPts val="1200"/>
              <a:buFont typeface="Arial"/>
              <a:buChar char="●"/>
            </a:pPr>
            <a:r>
              <a:rPr lang="en" sz="1200">
                <a:solidFill>
                  <a:schemeClr val="dk1"/>
                </a:solidFill>
              </a:rPr>
              <a:t>LSTM outperforms ARIMA and CNN in weather forecasting due to its ability to capture long-term dependencies and handle sequential data effectively.</a:t>
            </a:r>
            <a:endParaRPr sz="1200">
              <a:solidFill>
                <a:schemeClr val="dk1"/>
              </a:solidFill>
            </a:endParaRPr>
          </a:p>
          <a:p>
            <a:pPr indent="-304800" lvl="1" marL="914400" rtl="0" algn="l">
              <a:lnSpc>
                <a:spcPct val="115000"/>
              </a:lnSpc>
              <a:spcBef>
                <a:spcPts val="0"/>
              </a:spcBef>
              <a:spcAft>
                <a:spcPts val="0"/>
              </a:spcAft>
              <a:buClr>
                <a:schemeClr val="dk1"/>
              </a:buClr>
              <a:buSzPts val="1200"/>
              <a:buFont typeface="Arial"/>
              <a:buChar char="●"/>
            </a:pPr>
            <a:r>
              <a:rPr lang="en" sz="1200">
                <a:solidFill>
                  <a:schemeClr val="dk1"/>
                </a:solidFill>
              </a:rPr>
              <a:t>ARIMA provides moderate forecasting performance but may struggle with non-linear and complex weather patterns.</a:t>
            </a:r>
            <a:endParaRPr sz="1200">
              <a:solidFill>
                <a:schemeClr val="dk1"/>
              </a:solidFill>
            </a:endParaRPr>
          </a:p>
          <a:p>
            <a:pPr indent="-304800" lvl="1" marL="914400" rtl="0" algn="l">
              <a:lnSpc>
                <a:spcPct val="115000"/>
              </a:lnSpc>
              <a:spcBef>
                <a:spcPts val="0"/>
              </a:spcBef>
              <a:spcAft>
                <a:spcPts val="0"/>
              </a:spcAft>
              <a:buClr>
                <a:schemeClr val="dk1"/>
              </a:buClr>
              <a:buSzPts val="1200"/>
              <a:buFont typeface="Arial"/>
              <a:buChar char="●"/>
            </a:pPr>
            <a:r>
              <a:rPr lang="en" sz="1200">
                <a:solidFill>
                  <a:schemeClr val="dk1"/>
                </a:solidFill>
              </a:rPr>
              <a:t>CNN is not specifically designed for forecasting time series data and may not perform well in this context.</a:t>
            </a:r>
            <a:endParaRPr sz="1200">
              <a:solidFill>
                <a:schemeClr val="dk1"/>
              </a:solidFill>
            </a:endParaRPr>
          </a:p>
          <a:p>
            <a:pPr indent="-228600" lvl="0" marL="457200" rtl="0" algn="l">
              <a:lnSpc>
                <a:spcPct val="115000"/>
              </a:lnSpc>
              <a:spcBef>
                <a:spcPts val="0"/>
              </a:spcBef>
              <a:spcAft>
                <a:spcPts val="0"/>
              </a:spcAft>
              <a:buClr>
                <a:schemeClr val="dk1"/>
              </a:buClr>
              <a:buSzPts val="1200"/>
              <a:buFont typeface="Arial"/>
              <a:buNone/>
            </a:pPr>
            <a:r>
              <a:rPr b="1" lang="en" sz="1200">
                <a:solidFill>
                  <a:schemeClr val="dk1"/>
                </a:solidFill>
              </a:rPr>
              <a:t>Complexity:</a:t>
            </a:r>
            <a:endParaRPr b="1" sz="1200">
              <a:solidFill>
                <a:schemeClr val="dk1"/>
              </a:solidFill>
            </a:endParaRPr>
          </a:p>
          <a:p>
            <a:pPr indent="-304800" lvl="1" marL="914400" rtl="0" algn="l">
              <a:lnSpc>
                <a:spcPct val="115000"/>
              </a:lnSpc>
              <a:spcBef>
                <a:spcPts val="0"/>
              </a:spcBef>
              <a:spcAft>
                <a:spcPts val="0"/>
              </a:spcAft>
              <a:buClr>
                <a:schemeClr val="dk1"/>
              </a:buClr>
              <a:buSzPts val="1200"/>
              <a:buFont typeface="Arial"/>
              <a:buChar char="●"/>
            </a:pPr>
            <a:r>
              <a:rPr lang="en" sz="1200">
                <a:solidFill>
                  <a:schemeClr val="dk1"/>
                </a:solidFill>
              </a:rPr>
              <a:t>LSTM has moderate complexity with its cell structure, but its performance justifies the computational cost.</a:t>
            </a:r>
            <a:endParaRPr sz="1200">
              <a:solidFill>
                <a:schemeClr val="dk1"/>
              </a:solidFill>
            </a:endParaRPr>
          </a:p>
          <a:p>
            <a:pPr indent="-304800" lvl="1" marL="914400" rtl="0" algn="l">
              <a:lnSpc>
                <a:spcPct val="115000"/>
              </a:lnSpc>
              <a:spcBef>
                <a:spcPts val="0"/>
              </a:spcBef>
              <a:spcAft>
                <a:spcPts val="0"/>
              </a:spcAft>
              <a:buClr>
                <a:schemeClr val="dk1"/>
              </a:buClr>
              <a:buSzPts val="1200"/>
              <a:buFont typeface="Arial"/>
              <a:buChar char="●"/>
            </a:pPr>
            <a:r>
              <a:rPr lang="en" sz="1200">
                <a:solidFill>
                  <a:schemeClr val="dk1"/>
                </a:solidFill>
              </a:rPr>
              <a:t>ARIMA is relatively simple compared to LSTM, but its forecasting power may be limited in complex weather scenarios.</a:t>
            </a:r>
            <a:endParaRPr sz="1200">
              <a:solidFill>
                <a:schemeClr val="dk1"/>
              </a:solidFill>
            </a:endParaRPr>
          </a:p>
          <a:p>
            <a:pPr indent="-304800" lvl="1" marL="914400" rtl="0" algn="l">
              <a:lnSpc>
                <a:spcPct val="115000"/>
              </a:lnSpc>
              <a:spcBef>
                <a:spcPts val="0"/>
              </a:spcBef>
              <a:spcAft>
                <a:spcPts val="0"/>
              </a:spcAft>
              <a:buClr>
                <a:schemeClr val="dk1"/>
              </a:buClr>
              <a:buSzPts val="1200"/>
              <a:buFont typeface="Arial"/>
              <a:buChar char="●"/>
            </a:pPr>
            <a:r>
              <a:rPr lang="en" sz="1200">
                <a:solidFill>
                  <a:schemeClr val="dk1"/>
                </a:solidFill>
              </a:rPr>
              <a:t>CNN's complexity lies in its convolutional layers, but its application is more suitable for image processing.</a:t>
            </a:r>
            <a:endParaRPr sz="1200">
              <a:solidFill>
                <a:schemeClr val="dk1"/>
              </a:solidFill>
            </a:endParaRPr>
          </a:p>
          <a:p>
            <a:pPr indent="-228600" lvl="0" marL="457200" rtl="0" algn="l">
              <a:lnSpc>
                <a:spcPct val="115000"/>
              </a:lnSpc>
              <a:spcBef>
                <a:spcPts val="0"/>
              </a:spcBef>
              <a:spcAft>
                <a:spcPts val="0"/>
              </a:spcAft>
              <a:buClr>
                <a:schemeClr val="dk1"/>
              </a:buClr>
              <a:buSzPts val="1200"/>
              <a:buFont typeface="Arial"/>
              <a:buNone/>
            </a:pPr>
            <a:r>
              <a:rPr b="1" lang="en" sz="1200">
                <a:solidFill>
                  <a:schemeClr val="dk1"/>
                </a:solidFill>
              </a:rPr>
              <a:t>Suitability for Weather Forecasting:</a:t>
            </a:r>
            <a:endParaRPr b="1" sz="1200">
              <a:solidFill>
                <a:schemeClr val="dk1"/>
              </a:solidFill>
            </a:endParaRPr>
          </a:p>
          <a:p>
            <a:pPr indent="-304800" lvl="1" marL="914400" rtl="0" algn="l">
              <a:lnSpc>
                <a:spcPct val="115000"/>
              </a:lnSpc>
              <a:spcBef>
                <a:spcPts val="0"/>
              </a:spcBef>
              <a:spcAft>
                <a:spcPts val="0"/>
              </a:spcAft>
              <a:buClr>
                <a:schemeClr val="dk1"/>
              </a:buClr>
              <a:buSzPts val="1200"/>
              <a:buFont typeface="Arial"/>
              <a:buChar char="●"/>
            </a:pPr>
            <a:r>
              <a:rPr lang="en" sz="1200">
                <a:solidFill>
                  <a:schemeClr val="dk1"/>
                </a:solidFill>
              </a:rPr>
              <a:t>LSTM stands out as the best choice for weather forecasting tasks, given its strengths in handling sequential data, capturing long-term dependencies, and exhibiting superior performance.</a:t>
            </a:r>
            <a:endParaRPr sz="1200">
              <a:solidFill>
                <a:schemeClr val="dk1"/>
              </a:solidFill>
            </a:endParaRPr>
          </a:p>
          <a:p>
            <a:pPr indent="0" lvl="0" marL="0" rtl="0" algn="l">
              <a:spcBef>
                <a:spcPts val="1500"/>
              </a:spcBef>
              <a:spcAft>
                <a:spcPts val="0"/>
              </a:spcAft>
              <a:buNone/>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5ee4b99ac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5ee4b99ac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5d2bcd0131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5d2bcd0131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hyperlink" Target="https://colab.research.google.com/drive/1IQ-zKpyy-Yk1flKSa-byiks4nEUF6r5r?usp=sharin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2.png"/><Relationship Id="rId5"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5.png"/><Relationship Id="rId6"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hyperlink" Target="https://link.springer.com/article/10.1007/s12517-021-06982-y"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Team 0- Weather Forecasting RNN</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Liza Abraham, Matthew Grech, Mitchell Palermo, Andrew Radke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2"/>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Model uses mean squared error</a:t>
            </a:r>
            <a:endParaRPr sz="1600"/>
          </a:p>
          <a:p>
            <a:pPr indent="-311150" lvl="0" marL="457200" rtl="0" algn="l">
              <a:spcBef>
                <a:spcPts val="0"/>
              </a:spcBef>
              <a:spcAft>
                <a:spcPts val="0"/>
              </a:spcAft>
              <a:buSzPts val="1300"/>
              <a:buChar char="●"/>
            </a:pPr>
            <a:r>
              <a:rPr lang="en" sz="1600"/>
              <a:t>Validation error was 1.37</a:t>
            </a:r>
            <a:r>
              <a:rPr lang="en" sz="1800">
                <a:solidFill>
                  <a:srgbClr val="202124"/>
                </a:solidFill>
                <a:highlight>
                  <a:srgbClr val="FFFFFF"/>
                </a:highlight>
              </a:rPr>
              <a:t>°</a:t>
            </a:r>
            <a:endParaRPr sz="1800">
              <a:solidFill>
                <a:srgbClr val="202124"/>
              </a:solidFill>
              <a:highlight>
                <a:srgbClr val="FFFFFF"/>
              </a:highlight>
            </a:endParaRPr>
          </a:p>
          <a:p>
            <a:pPr indent="-311150" lvl="0" marL="457200" rtl="0" algn="l">
              <a:spcBef>
                <a:spcPts val="0"/>
              </a:spcBef>
              <a:spcAft>
                <a:spcPts val="0"/>
              </a:spcAft>
              <a:buSzPts val="1300"/>
              <a:buChar char="●"/>
            </a:pPr>
            <a:r>
              <a:rPr lang="en" sz="1600"/>
              <a:t>Testing error was 1.5</a:t>
            </a:r>
            <a:r>
              <a:rPr lang="en" sz="1800">
                <a:solidFill>
                  <a:srgbClr val="202124"/>
                </a:solidFill>
                <a:highlight>
                  <a:srgbClr val="FFFFFF"/>
                </a:highlight>
              </a:rPr>
              <a:t>°</a:t>
            </a:r>
            <a:endParaRPr sz="1800">
              <a:solidFill>
                <a:srgbClr val="202124"/>
              </a:solidFill>
              <a:highlight>
                <a:srgbClr val="FFFFFF"/>
              </a:highlight>
            </a:endParaRPr>
          </a:p>
          <a:p>
            <a:pPr indent="-330200" lvl="0" marL="457200" rtl="0" algn="l">
              <a:spcBef>
                <a:spcPts val="0"/>
              </a:spcBef>
              <a:spcAft>
                <a:spcPts val="0"/>
              </a:spcAft>
              <a:buSzPts val="1600"/>
              <a:buChar char="●"/>
            </a:pPr>
            <a:r>
              <a:rPr lang="en" sz="1600"/>
              <a:t>Loss reaches a minimum of 0.05</a:t>
            </a:r>
            <a:endParaRPr sz="1800">
              <a:solidFill>
                <a:srgbClr val="202124"/>
              </a:solidFill>
              <a:highlight>
                <a:srgbClr val="FFFFFF"/>
              </a:highlight>
            </a:endParaRPr>
          </a:p>
        </p:txBody>
      </p:sp>
      <p:sp>
        <p:nvSpPr>
          <p:cNvPr id="211" name="Google Shape;211;p2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20"/>
              <a:t>Results - Quantitative</a:t>
            </a:r>
            <a:endParaRPr sz="2820"/>
          </a:p>
          <a:p>
            <a:pPr indent="0" lvl="0" marL="0" rtl="0" algn="l">
              <a:spcBef>
                <a:spcPts val="0"/>
              </a:spcBef>
              <a:spcAft>
                <a:spcPts val="0"/>
              </a:spcAft>
              <a:buSzPts val="990"/>
              <a:buNone/>
            </a:pPr>
            <a:r>
              <a:t/>
            </a:r>
            <a:endParaRPr sz="2520"/>
          </a:p>
        </p:txBody>
      </p:sp>
      <p:pic>
        <p:nvPicPr>
          <p:cNvPr id="212" name="Google Shape;212;p22"/>
          <p:cNvPicPr preferRelativeResize="0"/>
          <p:nvPr/>
        </p:nvPicPr>
        <p:blipFill rotWithShape="1">
          <a:blip r:embed="rId3">
            <a:alphaModFix/>
          </a:blip>
          <a:srcRect b="159" l="0" r="0" t="149"/>
          <a:stretch/>
        </p:blipFill>
        <p:spPr>
          <a:xfrm>
            <a:off x="4508475" y="1600013"/>
            <a:ext cx="3903250" cy="2887566"/>
          </a:xfrm>
          <a:prstGeom prst="rect">
            <a:avLst/>
          </a:prstGeom>
          <a:noFill/>
          <a:ln>
            <a:noFill/>
          </a:ln>
        </p:spPr>
      </p:pic>
      <p:sp>
        <p:nvSpPr>
          <p:cNvPr id="213" name="Google Shape;213;p22"/>
          <p:cNvSpPr txBox="1"/>
          <p:nvPr/>
        </p:nvSpPr>
        <p:spPr>
          <a:xfrm>
            <a:off x="6113000" y="4626625"/>
            <a:ext cx="694200" cy="39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Epoch</a:t>
            </a:r>
            <a:endParaRPr>
              <a:latin typeface="Roboto"/>
              <a:ea typeface="Roboto"/>
              <a:cs typeface="Roboto"/>
              <a:sym typeface="Roboto"/>
            </a:endParaRPr>
          </a:p>
        </p:txBody>
      </p:sp>
      <p:sp>
        <p:nvSpPr>
          <p:cNvPr id="214" name="Google Shape;214;p22"/>
          <p:cNvSpPr txBox="1"/>
          <p:nvPr/>
        </p:nvSpPr>
        <p:spPr>
          <a:xfrm rot="-5400000">
            <a:off x="3909550" y="2846700"/>
            <a:ext cx="694200" cy="39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Loss</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3"/>
          <p:cNvSpPr txBox="1"/>
          <p:nvPr>
            <p:ph type="title"/>
          </p:nvPr>
        </p:nvSpPr>
        <p:spPr>
          <a:xfrm>
            <a:off x="311750" y="831175"/>
            <a:ext cx="8703300" cy="124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4300"/>
              <a:t>Model Demo</a:t>
            </a:r>
            <a:endParaRPr sz="4300"/>
          </a:p>
        </p:txBody>
      </p:sp>
      <p:sp>
        <p:nvSpPr>
          <p:cNvPr id="220" name="Google Shape;220;p23"/>
          <p:cNvSpPr txBox="1"/>
          <p:nvPr>
            <p:ph idx="1" type="body"/>
          </p:nvPr>
        </p:nvSpPr>
        <p:spPr>
          <a:xfrm>
            <a:off x="311700" y="2121425"/>
            <a:ext cx="8703300" cy="942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Link: </a:t>
            </a:r>
            <a:r>
              <a:rPr lang="en" u="sng">
                <a:solidFill>
                  <a:schemeClr val="hlink"/>
                </a:solidFill>
                <a:hlinkClick r:id="rId3"/>
              </a:rPr>
              <a:t>here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4"/>
          <p:cNvSpPr txBox="1"/>
          <p:nvPr>
            <p:ph type="title"/>
          </p:nvPr>
        </p:nvSpPr>
        <p:spPr>
          <a:xfrm>
            <a:off x="1520850" y="1949400"/>
            <a:ext cx="6102300" cy="124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7600"/>
              <a:t>Thank you!</a:t>
            </a:r>
            <a:endParaRPr sz="7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Forecasting Accurate Weather Data</a:t>
            </a:r>
            <a:endParaRPr/>
          </a:p>
        </p:txBody>
      </p:sp>
      <p:sp>
        <p:nvSpPr>
          <p:cNvPr id="71" name="Google Shape;71;p14"/>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What is the Problem?</a:t>
            </a:r>
            <a:endParaRPr sz="1500"/>
          </a:p>
          <a:p>
            <a:pPr indent="-323850" lvl="0" marL="457200" rtl="0" algn="l">
              <a:spcBef>
                <a:spcPts val="1200"/>
              </a:spcBef>
              <a:spcAft>
                <a:spcPts val="0"/>
              </a:spcAft>
              <a:buSzPts val="1500"/>
              <a:buChar char="●"/>
            </a:pPr>
            <a:r>
              <a:rPr lang="en" sz="1500"/>
              <a:t>Weather Forecasting is a complex task</a:t>
            </a:r>
            <a:endParaRPr sz="1500"/>
          </a:p>
          <a:p>
            <a:pPr indent="-323850" lvl="0" marL="457200" rtl="0" algn="l">
              <a:spcBef>
                <a:spcPts val="0"/>
              </a:spcBef>
              <a:spcAft>
                <a:spcPts val="0"/>
              </a:spcAft>
              <a:buSzPts val="1500"/>
              <a:buChar char="●"/>
            </a:pPr>
            <a:r>
              <a:rPr lang="en" sz="1500"/>
              <a:t>Other weather forecasting methods are outdated and less accurate</a:t>
            </a:r>
            <a:endParaRPr sz="1500"/>
          </a:p>
          <a:p>
            <a:pPr indent="-323850" lvl="1" marL="914400" rtl="0" algn="l">
              <a:spcBef>
                <a:spcPts val="0"/>
              </a:spcBef>
              <a:spcAft>
                <a:spcPts val="0"/>
              </a:spcAft>
              <a:buSzPts val="1500"/>
              <a:buChar char="○"/>
            </a:pPr>
            <a:r>
              <a:rPr lang="en" sz="1500"/>
              <a:t>Numerical </a:t>
            </a:r>
            <a:endParaRPr sz="1500"/>
          </a:p>
          <a:p>
            <a:pPr indent="-323850" lvl="1" marL="914400" rtl="0" algn="l">
              <a:spcBef>
                <a:spcPts val="0"/>
              </a:spcBef>
              <a:spcAft>
                <a:spcPts val="0"/>
              </a:spcAft>
              <a:buSzPts val="1500"/>
              <a:buChar char="○"/>
            </a:pPr>
            <a:r>
              <a:rPr lang="en" sz="1500"/>
              <a:t>Statistical</a:t>
            </a:r>
            <a:endParaRPr sz="1500"/>
          </a:p>
          <a:p>
            <a:pPr indent="-323850" lvl="1" marL="914400" rtl="0" algn="l">
              <a:spcBef>
                <a:spcPts val="0"/>
              </a:spcBef>
              <a:spcAft>
                <a:spcPts val="0"/>
              </a:spcAft>
              <a:buSzPts val="1500"/>
              <a:buChar char="○"/>
            </a:pPr>
            <a:r>
              <a:rPr lang="en" sz="1500"/>
              <a:t>Rule based</a:t>
            </a:r>
            <a:endParaRPr sz="1500"/>
          </a:p>
          <a:p>
            <a:pPr indent="-323850" lvl="0" marL="457200" rtl="0" algn="l">
              <a:spcBef>
                <a:spcPts val="0"/>
              </a:spcBef>
              <a:spcAft>
                <a:spcPts val="0"/>
              </a:spcAft>
              <a:buSzPts val="1500"/>
              <a:buChar char="●"/>
            </a:pPr>
            <a:r>
              <a:rPr lang="en" sz="1500"/>
              <a:t>There is always room to </a:t>
            </a:r>
            <a:r>
              <a:rPr lang="en" sz="1500"/>
              <a:t>improve</a:t>
            </a:r>
            <a:r>
              <a:rPr lang="en" sz="1500"/>
              <a:t> when </a:t>
            </a:r>
            <a:r>
              <a:rPr lang="en" sz="1500"/>
              <a:t>forecasting</a:t>
            </a:r>
            <a:r>
              <a:rPr lang="en" sz="1500"/>
              <a:t> the weather</a:t>
            </a:r>
            <a:endParaRPr sz="1500"/>
          </a:p>
        </p:txBody>
      </p:sp>
      <p:sp>
        <p:nvSpPr>
          <p:cNvPr id="72" name="Google Shape;72;p14"/>
          <p:cNvSpPr txBox="1"/>
          <p:nvPr>
            <p:ph idx="1" type="body"/>
          </p:nvPr>
        </p:nvSpPr>
        <p:spPr>
          <a:xfrm>
            <a:off x="4832400" y="146625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Why is Weather Forecasting Important?</a:t>
            </a:r>
            <a:endParaRPr sz="1500"/>
          </a:p>
          <a:p>
            <a:pPr indent="0" lvl="0" marL="0" rtl="0" algn="l">
              <a:spcBef>
                <a:spcPts val="1200"/>
              </a:spcBef>
              <a:spcAft>
                <a:spcPts val="0"/>
              </a:spcAft>
              <a:buNone/>
            </a:pPr>
            <a:r>
              <a:rPr lang="en" sz="1400"/>
              <a:t>Accurate weather predictions:</a:t>
            </a:r>
            <a:endParaRPr sz="1400"/>
          </a:p>
          <a:p>
            <a:pPr indent="-317500" lvl="0" marL="457200" rtl="0" algn="l">
              <a:spcBef>
                <a:spcPts val="0"/>
              </a:spcBef>
              <a:spcAft>
                <a:spcPts val="0"/>
              </a:spcAft>
              <a:buSzPts val="1400"/>
              <a:buChar char="●"/>
            </a:pPr>
            <a:r>
              <a:rPr lang="en" sz="1400"/>
              <a:t>Save lives</a:t>
            </a:r>
            <a:endParaRPr sz="1400"/>
          </a:p>
          <a:p>
            <a:pPr indent="-317500" lvl="0" marL="457200" rtl="0" algn="l">
              <a:spcBef>
                <a:spcPts val="0"/>
              </a:spcBef>
              <a:spcAft>
                <a:spcPts val="0"/>
              </a:spcAft>
              <a:buSzPts val="1400"/>
              <a:buChar char="●"/>
            </a:pPr>
            <a:r>
              <a:rPr lang="en" sz="1400"/>
              <a:t>Support Disaster Preparedness</a:t>
            </a:r>
            <a:endParaRPr sz="1400"/>
          </a:p>
          <a:p>
            <a:pPr indent="-317500" lvl="0" marL="457200" rtl="0" algn="l">
              <a:spcBef>
                <a:spcPts val="0"/>
              </a:spcBef>
              <a:spcAft>
                <a:spcPts val="0"/>
              </a:spcAft>
              <a:buSzPts val="1400"/>
              <a:buChar char="●"/>
            </a:pPr>
            <a:r>
              <a:rPr lang="en" sz="1400"/>
              <a:t>Optimize sectors including</a:t>
            </a:r>
            <a:endParaRPr sz="1400"/>
          </a:p>
          <a:p>
            <a:pPr indent="-317500" lvl="1" marL="914400" rtl="0" algn="l">
              <a:spcBef>
                <a:spcPts val="0"/>
              </a:spcBef>
              <a:spcAft>
                <a:spcPts val="0"/>
              </a:spcAft>
              <a:buSzPts val="1400"/>
              <a:buChar char="○"/>
            </a:pPr>
            <a:r>
              <a:rPr lang="en" sz="1400"/>
              <a:t>Agriculture</a:t>
            </a:r>
            <a:endParaRPr sz="1400"/>
          </a:p>
          <a:p>
            <a:pPr indent="-317500" lvl="1" marL="914400" rtl="0" algn="l">
              <a:spcBef>
                <a:spcPts val="0"/>
              </a:spcBef>
              <a:spcAft>
                <a:spcPts val="0"/>
              </a:spcAft>
              <a:buSzPts val="1400"/>
              <a:buChar char="○"/>
            </a:pPr>
            <a:r>
              <a:rPr lang="en" sz="1400"/>
              <a:t>Transportation</a:t>
            </a:r>
            <a:endParaRPr sz="1400"/>
          </a:p>
          <a:p>
            <a:pPr indent="-317500" lvl="1" marL="914400" rtl="0" algn="l">
              <a:spcBef>
                <a:spcPts val="0"/>
              </a:spcBef>
              <a:spcAft>
                <a:spcPts val="0"/>
              </a:spcAft>
              <a:buSzPts val="1400"/>
              <a:buChar char="○"/>
            </a:pPr>
            <a:r>
              <a:rPr lang="en" sz="1400"/>
              <a:t>Renewable energy generation</a:t>
            </a:r>
            <a:endParaRPr sz="1300"/>
          </a:p>
          <a:p>
            <a:pPr indent="0" lvl="0" marL="0" rtl="0" algn="l">
              <a:spcBef>
                <a:spcPts val="0"/>
              </a:spcBef>
              <a:spcAft>
                <a:spcPts val="1200"/>
              </a:spcAft>
              <a:buNone/>
            </a:pPr>
            <a:r>
              <a:t/>
            </a:r>
            <a:endParaRPr sz="1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xEl>
                                              <p:pRg end="0" st="0"/>
                                            </p:txEl>
                                          </p:spTgt>
                                        </p:tgtEl>
                                        <p:attrNameLst>
                                          <p:attrName>style.visibility</p:attrName>
                                        </p:attrNameLst>
                                      </p:cBhvr>
                                      <p:to>
                                        <p:strVal val="visible"/>
                                      </p:to>
                                    </p:set>
                                    <p:animEffect filter="fade" transition="in">
                                      <p:cBhvr>
                                        <p:cTn dur="1000"/>
                                        <p:tgtEl>
                                          <p:spTgt spid="7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xEl>
                                              <p:pRg end="1" st="1"/>
                                            </p:txEl>
                                          </p:spTgt>
                                        </p:tgtEl>
                                        <p:attrNameLst>
                                          <p:attrName>style.visibility</p:attrName>
                                        </p:attrNameLst>
                                      </p:cBhvr>
                                      <p:to>
                                        <p:strVal val="visible"/>
                                      </p:to>
                                    </p:set>
                                    <p:animEffect filter="fade" transition="in">
                                      <p:cBhvr>
                                        <p:cTn dur="1000"/>
                                        <p:tgtEl>
                                          <p:spTgt spid="7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xEl>
                                              <p:pRg end="2" st="2"/>
                                            </p:txEl>
                                          </p:spTgt>
                                        </p:tgtEl>
                                        <p:attrNameLst>
                                          <p:attrName>style.visibility</p:attrName>
                                        </p:attrNameLst>
                                      </p:cBhvr>
                                      <p:to>
                                        <p:strVal val="visible"/>
                                      </p:to>
                                    </p:set>
                                    <p:animEffect filter="fade" transition="in">
                                      <p:cBhvr>
                                        <p:cTn dur="1000"/>
                                        <p:tgtEl>
                                          <p:spTgt spid="7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xEl>
                                              <p:pRg end="3" st="3"/>
                                            </p:txEl>
                                          </p:spTgt>
                                        </p:tgtEl>
                                        <p:attrNameLst>
                                          <p:attrName>style.visibility</p:attrName>
                                        </p:attrNameLst>
                                      </p:cBhvr>
                                      <p:to>
                                        <p:strVal val="visible"/>
                                      </p:to>
                                    </p:set>
                                    <p:animEffect filter="fade" transition="in">
                                      <p:cBhvr>
                                        <p:cTn dur="1000"/>
                                        <p:tgtEl>
                                          <p:spTgt spid="7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xEl>
                                              <p:pRg end="4" st="4"/>
                                            </p:txEl>
                                          </p:spTgt>
                                        </p:tgtEl>
                                        <p:attrNameLst>
                                          <p:attrName>style.visibility</p:attrName>
                                        </p:attrNameLst>
                                      </p:cBhvr>
                                      <p:to>
                                        <p:strVal val="visible"/>
                                      </p:to>
                                    </p:set>
                                    <p:animEffect filter="fade" transition="in">
                                      <p:cBhvr>
                                        <p:cTn dur="1000"/>
                                        <p:tgtEl>
                                          <p:spTgt spid="7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xEl>
                                              <p:pRg end="5" st="5"/>
                                            </p:txEl>
                                          </p:spTgt>
                                        </p:tgtEl>
                                        <p:attrNameLst>
                                          <p:attrName>style.visibility</p:attrName>
                                        </p:attrNameLst>
                                      </p:cBhvr>
                                      <p:to>
                                        <p:strVal val="visible"/>
                                      </p:to>
                                    </p:set>
                                    <p:animEffect filter="fade" transition="in">
                                      <p:cBhvr>
                                        <p:cTn dur="1000"/>
                                        <p:tgtEl>
                                          <p:spTgt spid="7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xEl>
                                              <p:pRg end="6" st="6"/>
                                            </p:txEl>
                                          </p:spTgt>
                                        </p:tgtEl>
                                        <p:attrNameLst>
                                          <p:attrName>style.visibility</p:attrName>
                                        </p:attrNameLst>
                                      </p:cBhvr>
                                      <p:to>
                                        <p:strVal val="visible"/>
                                      </p:to>
                                    </p:set>
                                    <p:animEffect filter="fade" transition="in">
                                      <p:cBhvr>
                                        <p:cTn dur="1000"/>
                                        <p:tgtEl>
                                          <p:spTgt spid="7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gtEl>
                                        <p:attrNameLst>
                                          <p:attrName>style.visibility</p:attrName>
                                        </p:attrNameLst>
                                      </p:cBhvr>
                                      <p:to>
                                        <p:strVal val="visible"/>
                                      </p:to>
                                    </p:set>
                                    <p:animEffect filter="fade" transition="in">
                                      <p:cBhvr>
                                        <p:cTn dur="1000"/>
                                        <p:tgtEl>
                                          <p:spTgt spid="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Forecasting Accurate Weather Data</a:t>
            </a:r>
            <a:endParaRPr/>
          </a:p>
        </p:txBody>
      </p:sp>
      <p:sp>
        <p:nvSpPr>
          <p:cNvPr id="78" name="Google Shape;78;p15"/>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Historical Weather Data from:</a:t>
            </a:r>
            <a:endParaRPr sz="1600"/>
          </a:p>
          <a:p>
            <a:pPr indent="-317500" lvl="1" marL="914400" rtl="0" algn="l">
              <a:spcBef>
                <a:spcPts val="0"/>
              </a:spcBef>
              <a:spcAft>
                <a:spcPts val="0"/>
              </a:spcAft>
              <a:buSzPts val="1400"/>
              <a:buChar char="○"/>
            </a:pPr>
            <a:r>
              <a:rPr lang="en" sz="1400"/>
              <a:t>Government of Canada</a:t>
            </a:r>
            <a:endParaRPr sz="1400"/>
          </a:p>
          <a:p>
            <a:pPr indent="-330200" lvl="0" marL="457200" rtl="0" algn="l">
              <a:spcBef>
                <a:spcPts val="0"/>
              </a:spcBef>
              <a:spcAft>
                <a:spcPts val="0"/>
              </a:spcAft>
              <a:buSzPts val="1600"/>
              <a:buChar char="●"/>
            </a:pPr>
            <a:r>
              <a:rPr lang="en" sz="1600"/>
              <a:t>Metrics:</a:t>
            </a:r>
            <a:endParaRPr sz="1600"/>
          </a:p>
          <a:p>
            <a:pPr indent="-317500" lvl="1" marL="914400" rtl="0" algn="l">
              <a:spcBef>
                <a:spcPts val="0"/>
              </a:spcBef>
              <a:spcAft>
                <a:spcPts val="0"/>
              </a:spcAft>
              <a:buSzPts val="1400"/>
              <a:buChar char="○"/>
            </a:pPr>
            <a:r>
              <a:rPr lang="en" sz="1400"/>
              <a:t>Rainfall (mm)</a:t>
            </a:r>
            <a:endParaRPr sz="1400"/>
          </a:p>
          <a:p>
            <a:pPr indent="-317500" lvl="1" marL="914400" rtl="0" algn="l">
              <a:spcBef>
                <a:spcPts val="0"/>
              </a:spcBef>
              <a:spcAft>
                <a:spcPts val="0"/>
              </a:spcAft>
              <a:buSzPts val="1400"/>
              <a:buChar char="○"/>
            </a:pPr>
            <a:r>
              <a:rPr lang="en" sz="1400"/>
              <a:t>Relative Humidity (%)</a:t>
            </a:r>
            <a:endParaRPr sz="1400"/>
          </a:p>
          <a:p>
            <a:pPr indent="-317500" lvl="1" marL="914400" rtl="0" algn="l">
              <a:spcBef>
                <a:spcPts val="0"/>
              </a:spcBef>
              <a:spcAft>
                <a:spcPts val="0"/>
              </a:spcAft>
              <a:buSzPts val="1400"/>
              <a:buChar char="○"/>
            </a:pPr>
            <a:r>
              <a:rPr lang="en" sz="1400"/>
              <a:t>Temperature (ºC)</a:t>
            </a:r>
            <a:endParaRPr sz="1400"/>
          </a:p>
          <a:p>
            <a:pPr indent="-317500" lvl="1" marL="914400" rtl="0" algn="l">
              <a:spcBef>
                <a:spcPts val="0"/>
              </a:spcBef>
              <a:spcAft>
                <a:spcPts val="0"/>
              </a:spcAft>
              <a:buSzPts val="1400"/>
              <a:buChar char="○"/>
            </a:pPr>
            <a:r>
              <a:rPr lang="en" sz="1400"/>
              <a:t>Wind Speed (km/h)</a:t>
            </a:r>
            <a:endParaRPr sz="1400"/>
          </a:p>
          <a:p>
            <a:pPr indent="-330200" lvl="0" marL="457200" rtl="0" algn="l">
              <a:spcBef>
                <a:spcPts val="0"/>
              </a:spcBef>
              <a:spcAft>
                <a:spcPts val="0"/>
              </a:spcAft>
              <a:buSzPts val="1600"/>
              <a:buChar char="●"/>
            </a:pPr>
            <a:r>
              <a:rPr lang="en" sz="1600"/>
              <a:t>Nuances:</a:t>
            </a:r>
            <a:endParaRPr sz="1600"/>
          </a:p>
          <a:p>
            <a:pPr indent="-317500" lvl="1" marL="914400" rtl="0" algn="l">
              <a:spcBef>
                <a:spcPts val="0"/>
              </a:spcBef>
              <a:spcAft>
                <a:spcPts val="0"/>
              </a:spcAft>
              <a:buSzPts val="1400"/>
              <a:buFont typeface="Arial"/>
              <a:buChar char="○"/>
            </a:pPr>
            <a:r>
              <a:rPr lang="en" sz="1500">
                <a:latin typeface="Arial"/>
                <a:ea typeface="Arial"/>
                <a:cs typeface="Arial"/>
                <a:sym typeface="Arial"/>
              </a:rPr>
              <a:t>Extreme Weather Events</a:t>
            </a:r>
            <a:endParaRPr sz="1500">
              <a:latin typeface="Arial"/>
              <a:ea typeface="Arial"/>
              <a:cs typeface="Arial"/>
              <a:sym typeface="Arial"/>
            </a:endParaRPr>
          </a:p>
          <a:p>
            <a:pPr indent="-317500" lvl="1" marL="914400" rtl="0" algn="l">
              <a:spcBef>
                <a:spcPts val="0"/>
              </a:spcBef>
              <a:spcAft>
                <a:spcPts val="0"/>
              </a:spcAft>
              <a:buSzPts val="1400"/>
              <a:buFont typeface="Arial"/>
              <a:buChar char="○"/>
            </a:pPr>
            <a:r>
              <a:rPr lang="en" sz="1500">
                <a:latin typeface="Arial"/>
                <a:ea typeface="Arial"/>
                <a:cs typeface="Arial"/>
                <a:sym typeface="Arial"/>
              </a:rPr>
              <a:t>Spatial Variations</a:t>
            </a:r>
            <a:endParaRPr sz="1500">
              <a:latin typeface="Arial"/>
              <a:ea typeface="Arial"/>
              <a:cs typeface="Arial"/>
              <a:sym typeface="Arial"/>
            </a:endParaRPr>
          </a:p>
          <a:p>
            <a:pPr indent="-317500" lvl="1" marL="914400" rtl="0" algn="l">
              <a:spcBef>
                <a:spcPts val="0"/>
              </a:spcBef>
              <a:spcAft>
                <a:spcPts val="0"/>
              </a:spcAft>
              <a:buSzPts val="1400"/>
              <a:buFont typeface="Arial"/>
              <a:buChar char="○"/>
            </a:pPr>
            <a:r>
              <a:rPr lang="en" sz="1500">
                <a:latin typeface="Arial"/>
                <a:ea typeface="Arial"/>
                <a:cs typeface="Arial"/>
                <a:sym typeface="Arial"/>
              </a:rPr>
              <a:t>Seasonal changes</a:t>
            </a:r>
            <a:endParaRPr sz="1500">
              <a:latin typeface="Arial"/>
              <a:ea typeface="Arial"/>
              <a:cs typeface="Arial"/>
              <a:sym typeface="Arial"/>
            </a:endParaRPr>
          </a:p>
          <a:p>
            <a:pPr indent="-323850" lvl="1" marL="914400" rtl="0" algn="l">
              <a:spcBef>
                <a:spcPts val="0"/>
              </a:spcBef>
              <a:spcAft>
                <a:spcPts val="0"/>
              </a:spcAft>
              <a:buSzPts val="1500"/>
              <a:buFont typeface="Arial"/>
              <a:buChar char="○"/>
            </a:pPr>
            <a:r>
              <a:rPr lang="en" sz="1500">
                <a:latin typeface="Arial"/>
                <a:ea typeface="Arial"/>
                <a:cs typeface="Arial"/>
                <a:sym typeface="Arial"/>
              </a:rPr>
              <a:t>Climate Change </a:t>
            </a:r>
            <a:endParaRPr sz="1500">
              <a:latin typeface="Arial"/>
              <a:ea typeface="Arial"/>
              <a:cs typeface="Arial"/>
              <a:sym typeface="Arial"/>
            </a:endParaRPr>
          </a:p>
        </p:txBody>
      </p:sp>
      <p:sp>
        <p:nvSpPr>
          <p:cNvPr id="79" name="Google Shape;79;p15"/>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Available</a:t>
            </a:r>
            <a:r>
              <a:rPr lang="en"/>
              <a:t> Data and Nuances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0" st="0"/>
                                            </p:txEl>
                                          </p:spTgt>
                                        </p:tgtEl>
                                        <p:attrNameLst>
                                          <p:attrName>style.visibility</p:attrName>
                                        </p:attrNameLst>
                                      </p:cBhvr>
                                      <p:to>
                                        <p:strVal val="visible"/>
                                      </p:to>
                                    </p:set>
                                    <p:animEffect filter="fade" transition="in">
                                      <p:cBhvr>
                                        <p:cTn dur="2000"/>
                                        <p:tgtEl>
                                          <p:spTgt spid="7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1" st="1"/>
                                            </p:txEl>
                                          </p:spTgt>
                                        </p:tgtEl>
                                        <p:attrNameLst>
                                          <p:attrName>style.visibility</p:attrName>
                                        </p:attrNameLst>
                                      </p:cBhvr>
                                      <p:to>
                                        <p:strVal val="visible"/>
                                      </p:to>
                                    </p:set>
                                    <p:animEffect filter="fade" transition="in">
                                      <p:cBhvr>
                                        <p:cTn dur="2000"/>
                                        <p:tgtEl>
                                          <p:spTgt spid="7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2" st="2"/>
                                            </p:txEl>
                                          </p:spTgt>
                                        </p:tgtEl>
                                        <p:attrNameLst>
                                          <p:attrName>style.visibility</p:attrName>
                                        </p:attrNameLst>
                                      </p:cBhvr>
                                      <p:to>
                                        <p:strVal val="visible"/>
                                      </p:to>
                                    </p:set>
                                    <p:animEffect filter="fade" transition="in">
                                      <p:cBhvr>
                                        <p:cTn dur="2000"/>
                                        <p:tgtEl>
                                          <p:spTgt spid="7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3" st="3"/>
                                            </p:txEl>
                                          </p:spTgt>
                                        </p:tgtEl>
                                        <p:attrNameLst>
                                          <p:attrName>style.visibility</p:attrName>
                                        </p:attrNameLst>
                                      </p:cBhvr>
                                      <p:to>
                                        <p:strVal val="visible"/>
                                      </p:to>
                                    </p:set>
                                    <p:animEffect filter="fade" transition="in">
                                      <p:cBhvr>
                                        <p:cTn dur="2000"/>
                                        <p:tgtEl>
                                          <p:spTgt spid="7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4" st="4"/>
                                            </p:txEl>
                                          </p:spTgt>
                                        </p:tgtEl>
                                        <p:attrNameLst>
                                          <p:attrName>style.visibility</p:attrName>
                                        </p:attrNameLst>
                                      </p:cBhvr>
                                      <p:to>
                                        <p:strVal val="visible"/>
                                      </p:to>
                                    </p:set>
                                    <p:animEffect filter="fade" transition="in">
                                      <p:cBhvr>
                                        <p:cTn dur="2000"/>
                                        <p:tgtEl>
                                          <p:spTgt spid="7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5" st="5"/>
                                            </p:txEl>
                                          </p:spTgt>
                                        </p:tgtEl>
                                        <p:attrNameLst>
                                          <p:attrName>style.visibility</p:attrName>
                                        </p:attrNameLst>
                                      </p:cBhvr>
                                      <p:to>
                                        <p:strVal val="visible"/>
                                      </p:to>
                                    </p:set>
                                    <p:animEffect filter="fade" transition="in">
                                      <p:cBhvr>
                                        <p:cTn dur="2000"/>
                                        <p:tgtEl>
                                          <p:spTgt spid="7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6" st="6"/>
                                            </p:txEl>
                                          </p:spTgt>
                                        </p:tgtEl>
                                        <p:attrNameLst>
                                          <p:attrName>style.visibility</p:attrName>
                                        </p:attrNameLst>
                                      </p:cBhvr>
                                      <p:to>
                                        <p:strVal val="visible"/>
                                      </p:to>
                                    </p:set>
                                    <p:animEffect filter="fade" transition="in">
                                      <p:cBhvr>
                                        <p:cTn dur="2000"/>
                                        <p:tgtEl>
                                          <p:spTgt spid="7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7" st="7"/>
                                            </p:txEl>
                                          </p:spTgt>
                                        </p:tgtEl>
                                        <p:attrNameLst>
                                          <p:attrName>style.visibility</p:attrName>
                                        </p:attrNameLst>
                                      </p:cBhvr>
                                      <p:to>
                                        <p:strVal val="visible"/>
                                      </p:to>
                                    </p:set>
                                    <p:animEffect filter="fade" transition="in">
                                      <p:cBhvr>
                                        <p:cTn dur="2000"/>
                                        <p:tgtEl>
                                          <p:spTgt spid="7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8" st="8"/>
                                            </p:txEl>
                                          </p:spTgt>
                                        </p:tgtEl>
                                        <p:attrNameLst>
                                          <p:attrName>style.visibility</p:attrName>
                                        </p:attrNameLst>
                                      </p:cBhvr>
                                      <p:to>
                                        <p:strVal val="visible"/>
                                      </p:to>
                                    </p:set>
                                    <p:animEffect filter="fade" transition="in">
                                      <p:cBhvr>
                                        <p:cTn dur="2000"/>
                                        <p:tgtEl>
                                          <p:spTgt spid="7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9" st="9"/>
                                            </p:txEl>
                                          </p:spTgt>
                                        </p:tgtEl>
                                        <p:attrNameLst>
                                          <p:attrName>style.visibility</p:attrName>
                                        </p:attrNameLst>
                                      </p:cBhvr>
                                      <p:to>
                                        <p:strVal val="visible"/>
                                      </p:to>
                                    </p:set>
                                    <p:animEffect filter="fade" transition="in">
                                      <p:cBhvr>
                                        <p:cTn dur="2000"/>
                                        <p:tgtEl>
                                          <p:spTgt spid="78">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10" st="10"/>
                                            </p:txEl>
                                          </p:spTgt>
                                        </p:tgtEl>
                                        <p:attrNameLst>
                                          <p:attrName>style.visibility</p:attrName>
                                        </p:attrNameLst>
                                      </p:cBhvr>
                                      <p:to>
                                        <p:strVal val="visible"/>
                                      </p:to>
                                    </p:set>
                                    <p:animEffect filter="fade" transition="in">
                                      <p:cBhvr>
                                        <p:cTn dur="2000"/>
                                        <p:tgtEl>
                                          <p:spTgt spid="78">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11" st="11"/>
                                            </p:txEl>
                                          </p:spTgt>
                                        </p:tgtEl>
                                        <p:attrNameLst>
                                          <p:attrName>style.visibility</p:attrName>
                                        </p:attrNameLst>
                                      </p:cBhvr>
                                      <p:to>
                                        <p:strVal val="visible"/>
                                      </p:to>
                                    </p:set>
                                    <p:animEffect filter="fade" transition="in">
                                      <p:cBhvr>
                                        <p:cTn dur="2000"/>
                                        <p:tgtEl>
                                          <p:spTgt spid="78">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Processing- Creating the Data frame</a:t>
            </a:r>
            <a:endParaRPr/>
          </a:p>
        </p:txBody>
      </p:sp>
      <p:grpSp>
        <p:nvGrpSpPr>
          <p:cNvPr id="85" name="Google Shape;85;p16"/>
          <p:cNvGrpSpPr/>
          <p:nvPr/>
        </p:nvGrpSpPr>
        <p:grpSpPr>
          <a:xfrm>
            <a:off x="0" y="1347284"/>
            <a:ext cx="3628622" cy="3602143"/>
            <a:chOff x="0" y="1189989"/>
            <a:chExt cx="2214600" cy="3217636"/>
          </a:xfrm>
        </p:grpSpPr>
        <p:sp>
          <p:nvSpPr>
            <p:cNvPr id="86" name="Google Shape;86;p16"/>
            <p:cNvSpPr/>
            <p:nvPr/>
          </p:nvSpPr>
          <p:spPr>
            <a:xfrm>
              <a:off x="0" y="1189989"/>
              <a:ext cx="2214600" cy="669000"/>
            </a:xfrm>
            <a:prstGeom prst="homePlate">
              <a:avLst>
                <a:gd fmla="val 50000" name="adj"/>
              </a:avLst>
            </a:prstGeom>
            <a:solidFill>
              <a:srgbClr val="134F5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Step 1: Data Downloading</a:t>
              </a:r>
              <a:endParaRPr sz="1800">
                <a:solidFill>
                  <a:srgbClr val="FFFFFF"/>
                </a:solidFill>
                <a:latin typeface="Roboto"/>
                <a:ea typeface="Roboto"/>
                <a:cs typeface="Roboto"/>
                <a:sym typeface="Roboto"/>
              </a:endParaRPr>
            </a:p>
          </p:txBody>
        </p:sp>
        <p:sp>
          <p:nvSpPr>
            <p:cNvPr id="87" name="Google Shape;87;p16"/>
            <p:cNvSpPr txBox="1"/>
            <p:nvPr/>
          </p:nvSpPr>
          <p:spPr>
            <a:xfrm>
              <a:off x="295050" y="2057125"/>
              <a:ext cx="1624500" cy="23505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Font typeface="Roboto"/>
                <a:buChar char="●"/>
              </a:pPr>
              <a:r>
                <a:rPr lang="en" sz="1600">
                  <a:latin typeface="Roboto"/>
                  <a:ea typeface="Roboto"/>
                  <a:cs typeface="Roboto"/>
                  <a:sym typeface="Roboto"/>
                </a:rPr>
                <a:t>Government of Canada csv files</a:t>
              </a:r>
              <a:endParaRPr sz="1600">
                <a:latin typeface="Roboto"/>
                <a:ea typeface="Roboto"/>
                <a:cs typeface="Roboto"/>
                <a:sym typeface="Roboto"/>
              </a:endParaRPr>
            </a:p>
            <a:p>
              <a:pPr indent="-330200" lvl="0" marL="457200" rtl="0" algn="l">
                <a:lnSpc>
                  <a:spcPct val="115000"/>
                </a:lnSpc>
                <a:spcBef>
                  <a:spcPts val="0"/>
                </a:spcBef>
                <a:spcAft>
                  <a:spcPts val="0"/>
                </a:spcAft>
                <a:buSzPts val="1600"/>
                <a:buFont typeface="Roboto"/>
                <a:buChar char="●"/>
              </a:pPr>
              <a:r>
                <a:rPr lang="en" sz="1600">
                  <a:latin typeface="Roboto"/>
                  <a:ea typeface="Roboto"/>
                  <a:cs typeface="Roboto"/>
                  <a:sym typeface="Roboto"/>
                </a:rPr>
                <a:t>Google Drive Folder</a:t>
              </a:r>
              <a:endParaRPr sz="1600">
                <a:latin typeface="Roboto"/>
                <a:ea typeface="Roboto"/>
                <a:cs typeface="Roboto"/>
                <a:sym typeface="Roboto"/>
              </a:endParaRPr>
            </a:p>
          </p:txBody>
        </p:sp>
      </p:grpSp>
      <p:grpSp>
        <p:nvGrpSpPr>
          <p:cNvPr id="88" name="Google Shape;88;p16"/>
          <p:cNvGrpSpPr/>
          <p:nvPr/>
        </p:nvGrpSpPr>
        <p:grpSpPr>
          <a:xfrm>
            <a:off x="3012095" y="1347044"/>
            <a:ext cx="3381864" cy="3602383"/>
            <a:chOff x="1838325" y="1189775"/>
            <a:chExt cx="2064000" cy="3217850"/>
          </a:xfrm>
        </p:grpSpPr>
        <p:sp>
          <p:nvSpPr>
            <p:cNvPr id="89" name="Google Shape;89;p16"/>
            <p:cNvSpPr/>
            <p:nvPr/>
          </p:nvSpPr>
          <p:spPr>
            <a:xfrm>
              <a:off x="1838325" y="1189775"/>
              <a:ext cx="2064000" cy="669000"/>
            </a:xfrm>
            <a:prstGeom prst="chevron">
              <a:avLst>
                <a:gd fmla="val 50000" name="adj"/>
              </a:avLst>
            </a:prstGeom>
            <a:solidFill>
              <a:srgbClr val="45818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Step 2:  Data Loading </a:t>
              </a:r>
              <a:endParaRPr sz="1800">
                <a:solidFill>
                  <a:srgbClr val="FFFFFF"/>
                </a:solidFill>
                <a:latin typeface="Roboto"/>
                <a:ea typeface="Roboto"/>
                <a:cs typeface="Roboto"/>
                <a:sym typeface="Roboto"/>
              </a:endParaRPr>
            </a:p>
          </p:txBody>
        </p:sp>
        <p:sp>
          <p:nvSpPr>
            <p:cNvPr id="90" name="Google Shape;90;p16"/>
            <p:cNvSpPr txBox="1"/>
            <p:nvPr/>
          </p:nvSpPr>
          <p:spPr>
            <a:xfrm>
              <a:off x="2017250" y="2057125"/>
              <a:ext cx="1624500" cy="23505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Font typeface="Roboto"/>
                <a:buChar char="●"/>
              </a:pPr>
              <a:r>
                <a:rPr lang="en" sz="1600">
                  <a:latin typeface="Roboto"/>
                  <a:ea typeface="Roboto"/>
                  <a:cs typeface="Roboto"/>
                  <a:sym typeface="Roboto"/>
                </a:rPr>
                <a:t>Use </a:t>
              </a:r>
              <a:r>
                <a:rPr lang="en" sz="1600">
                  <a:latin typeface="Roboto"/>
                  <a:ea typeface="Roboto"/>
                  <a:cs typeface="Roboto"/>
                  <a:sym typeface="Roboto"/>
                </a:rPr>
                <a:t>panda’s function to combine all the csv files into a single pandas dataframe</a:t>
              </a:r>
              <a:endParaRPr sz="1600">
                <a:latin typeface="Roboto"/>
                <a:ea typeface="Roboto"/>
                <a:cs typeface="Roboto"/>
                <a:sym typeface="Roboto"/>
              </a:endParaRPr>
            </a:p>
          </p:txBody>
        </p:sp>
      </p:grpSp>
      <p:grpSp>
        <p:nvGrpSpPr>
          <p:cNvPr id="91" name="Google Shape;91;p16"/>
          <p:cNvGrpSpPr/>
          <p:nvPr/>
        </p:nvGrpSpPr>
        <p:grpSpPr>
          <a:xfrm>
            <a:off x="5762194" y="1347044"/>
            <a:ext cx="3381864" cy="3602383"/>
            <a:chOff x="3516750" y="1189775"/>
            <a:chExt cx="2064000" cy="3217850"/>
          </a:xfrm>
        </p:grpSpPr>
        <p:sp>
          <p:nvSpPr>
            <p:cNvPr id="92" name="Google Shape;92;p16"/>
            <p:cNvSpPr/>
            <p:nvPr/>
          </p:nvSpPr>
          <p:spPr>
            <a:xfrm>
              <a:off x="3516750" y="1189775"/>
              <a:ext cx="2064000" cy="669000"/>
            </a:xfrm>
            <a:prstGeom prst="chevron">
              <a:avLst>
                <a:gd fmla="val 50000" name="adj"/>
              </a:avLst>
            </a:prstGeom>
            <a:solidFill>
              <a:srgbClr val="76A5A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Step 3: Data Manipulation</a:t>
              </a:r>
              <a:endParaRPr sz="1800">
                <a:solidFill>
                  <a:srgbClr val="FFFFFF"/>
                </a:solidFill>
                <a:latin typeface="Roboto"/>
                <a:ea typeface="Roboto"/>
                <a:cs typeface="Roboto"/>
                <a:sym typeface="Roboto"/>
              </a:endParaRPr>
            </a:p>
          </p:txBody>
        </p:sp>
        <p:sp>
          <p:nvSpPr>
            <p:cNvPr id="93" name="Google Shape;93;p16"/>
            <p:cNvSpPr txBox="1"/>
            <p:nvPr/>
          </p:nvSpPr>
          <p:spPr>
            <a:xfrm>
              <a:off x="3739450" y="2057125"/>
              <a:ext cx="1624500" cy="23505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Font typeface="Roboto"/>
                <a:buChar char="●"/>
              </a:pPr>
              <a:r>
                <a:rPr lang="en" sz="1600">
                  <a:latin typeface="Roboto"/>
                  <a:ea typeface="Roboto"/>
                  <a:cs typeface="Roboto"/>
                  <a:sym typeface="Roboto"/>
                </a:rPr>
                <a:t>Sort chronologically</a:t>
              </a:r>
              <a:endParaRPr sz="1600">
                <a:latin typeface="Roboto"/>
                <a:ea typeface="Roboto"/>
                <a:cs typeface="Roboto"/>
                <a:sym typeface="Roboto"/>
              </a:endParaRPr>
            </a:p>
            <a:p>
              <a:pPr indent="-330200" lvl="0" marL="457200" rtl="0" algn="l">
                <a:lnSpc>
                  <a:spcPct val="115000"/>
                </a:lnSpc>
                <a:spcBef>
                  <a:spcPts val="0"/>
                </a:spcBef>
                <a:spcAft>
                  <a:spcPts val="0"/>
                </a:spcAft>
                <a:buSzPts val="1600"/>
                <a:buFont typeface="Roboto"/>
                <a:buChar char="●"/>
              </a:pPr>
              <a:r>
                <a:rPr lang="en" sz="1600">
                  <a:latin typeface="Roboto"/>
                  <a:ea typeface="Roboto"/>
                  <a:cs typeface="Roboto"/>
                  <a:sym typeface="Roboto"/>
                </a:rPr>
                <a:t>Cast columns to appropriate </a:t>
              </a:r>
              <a:r>
                <a:rPr lang="en" sz="1600">
                  <a:latin typeface="Roboto"/>
                  <a:ea typeface="Roboto"/>
                  <a:cs typeface="Roboto"/>
                  <a:sym typeface="Roboto"/>
                </a:rPr>
                <a:t>data types</a:t>
              </a:r>
              <a:endParaRPr sz="1600">
                <a:latin typeface="Roboto"/>
                <a:ea typeface="Roboto"/>
                <a:cs typeface="Roboto"/>
                <a:sym typeface="Roboto"/>
              </a:endParaRPr>
            </a:p>
            <a:p>
              <a:pPr indent="-330200" lvl="0" marL="457200" rtl="0" algn="l">
                <a:lnSpc>
                  <a:spcPct val="115000"/>
                </a:lnSpc>
                <a:spcBef>
                  <a:spcPts val="0"/>
                </a:spcBef>
                <a:spcAft>
                  <a:spcPts val="0"/>
                </a:spcAft>
                <a:buSzPts val="1600"/>
                <a:buFont typeface="Roboto"/>
                <a:buChar char="●"/>
              </a:pPr>
              <a:r>
                <a:rPr lang="en" sz="1600">
                  <a:latin typeface="Roboto"/>
                  <a:ea typeface="Roboto"/>
                  <a:cs typeface="Roboto"/>
                  <a:sym typeface="Roboto"/>
                </a:rPr>
                <a:t>Drop null values</a:t>
              </a:r>
              <a:endParaRPr sz="1600">
                <a:latin typeface="Roboto"/>
                <a:ea typeface="Roboto"/>
                <a:cs typeface="Roboto"/>
                <a:sym typeface="Roboto"/>
              </a:endParaRPr>
            </a:p>
            <a:p>
              <a:pPr indent="-330200" lvl="0" marL="457200" rtl="0" algn="l">
                <a:lnSpc>
                  <a:spcPct val="115000"/>
                </a:lnSpc>
                <a:spcBef>
                  <a:spcPts val="0"/>
                </a:spcBef>
                <a:spcAft>
                  <a:spcPts val="0"/>
                </a:spcAft>
                <a:buSzPts val="1600"/>
                <a:buFont typeface="Roboto"/>
                <a:buChar char="●"/>
              </a:pPr>
              <a:r>
                <a:rPr lang="en" sz="1600">
                  <a:latin typeface="Roboto"/>
                  <a:ea typeface="Roboto"/>
                  <a:cs typeface="Roboto"/>
                  <a:sym typeface="Roboto"/>
                </a:rPr>
                <a:t>Drop </a:t>
              </a:r>
              <a:r>
                <a:rPr lang="en" sz="1600">
                  <a:latin typeface="Roboto"/>
                  <a:ea typeface="Roboto"/>
                  <a:cs typeface="Roboto"/>
                  <a:sym typeface="Roboto"/>
                </a:rPr>
                <a:t>unneeded columns(time, date etc.)</a:t>
              </a:r>
              <a:endParaRPr sz="1600">
                <a:latin typeface="Roboto"/>
                <a:ea typeface="Roboto"/>
                <a:cs typeface="Roboto"/>
                <a:sym typeface="Roboto"/>
              </a:endParaRPr>
            </a:p>
          </p:txBody>
        </p:sp>
      </p:grpSp>
      <p:pic>
        <p:nvPicPr>
          <p:cNvPr id="94" name="Google Shape;94;p16"/>
          <p:cNvPicPr preferRelativeResize="0"/>
          <p:nvPr/>
        </p:nvPicPr>
        <p:blipFill>
          <a:blip r:embed="rId3">
            <a:alphaModFix/>
          </a:blip>
          <a:stretch>
            <a:fillRect/>
          </a:stretch>
        </p:blipFill>
        <p:spPr>
          <a:xfrm>
            <a:off x="311725" y="3887475"/>
            <a:ext cx="932275" cy="932275"/>
          </a:xfrm>
          <a:prstGeom prst="rect">
            <a:avLst/>
          </a:prstGeom>
          <a:noFill/>
          <a:ln>
            <a:noFill/>
          </a:ln>
        </p:spPr>
      </p:pic>
      <p:pic>
        <p:nvPicPr>
          <p:cNvPr id="95" name="Google Shape;95;p16"/>
          <p:cNvPicPr preferRelativeResize="0"/>
          <p:nvPr/>
        </p:nvPicPr>
        <p:blipFill>
          <a:blip r:embed="rId4">
            <a:alphaModFix/>
          </a:blip>
          <a:stretch>
            <a:fillRect/>
          </a:stretch>
        </p:blipFill>
        <p:spPr>
          <a:xfrm>
            <a:off x="1494363" y="3552376"/>
            <a:ext cx="1267374" cy="1267374"/>
          </a:xfrm>
          <a:prstGeom prst="rect">
            <a:avLst/>
          </a:prstGeom>
          <a:noFill/>
          <a:ln>
            <a:noFill/>
          </a:ln>
        </p:spPr>
      </p:pic>
      <p:pic>
        <p:nvPicPr>
          <p:cNvPr id="96" name="Google Shape;96;p16"/>
          <p:cNvPicPr preferRelativeResize="0"/>
          <p:nvPr/>
        </p:nvPicPr>
        <p:blipFill>
          <a:blip r:embed="rId5">
            <a:alphaModFix/>
          </a:blip>
          <a:stretch>
            <a:fillRect/>
          </a:stretch>
        </p:blipFill>
        <p:spPr>
          <a:xfrm>
            <a:off x="3628627" y="4072499"/>
            <a:ext cx="2259225" cy="470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After Data Processing</a:t>
            </a:r>
            <a:endParaRPr/>
          </a:p>
        </p:txBody>
      </p:sp>
      <p:sp>
        <p:nvSpPr>
          <p:cNvPr id="102" name="Google Shape;102;p17"/>
          <p:cNvSpPr txBox="1"/>
          <p:nvPr>
            <p:ph idx="2" type="body"/>
          </p:nvPr>
        </p:nvSpPr>
        <p:spPr>
          <a:xfrm>
            <a:off x="5069325" y="1427113"/>
            <a:ext cx="3999900" cy="4485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sz="1700"/>
              <a:t>Cleaned Up Data Frame</a:t>
            </a:r>
            <a:endParaRPr b="1" sz="1700"/>
          </a:p>
        </p:txBody>
      </p:sp>
      <p:pic>
        <p:nvPicPr>
          <p:cNvPr id="103" name="Google Shape;103;p17"/>
          <p:cNvPicPr preferRelativeResize="0"/>
          <p:nvPr/>
        </p:nvPicPr>
        <p:blipFill rotWithShape="1">
          <a:blip r:embed="rId3">
            <a:alphaModFix/>
          </a:blip>
          <a:srcRect b="14784" l="10047" r="0" t="0"/>
          <a:stretch/>
        </p:blipFill>
        <p:spPr>
          <a:xfrm>
            <a:off x="5069325" y="2178125"/>
            <a:ext cx="3999899" cy="1745925"/>
          </a:xfrm>
          <a:prstGeom prst="rect">
            <a:avLst/>
          </a:prstGeom>
          <a:noFill/>
          <a:ln>
            <a:noFill/>
          </a:ln>
        </p:spPr>
      </p:pic>
      <p:sp>
        <p:nvSpPr>
          <p:cNvPr id="104" name="Google Shape;104;p17"/>
          <p:cNvSpPr txBox="1"/>
          <p:nvPr>
            <p:ph idx="2" type="body"/>
          </p:nvPr>
        </p:nvSpPr>
        <p:spPr>
          <a:xfrm>
            <a:off x="1106300" y="1427125"/>
            <a:ext cx="2711400" cy="4485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sz="1700"/>
              <a:t>Raw Data from CSV</a:t>
            </a:r>
            <a:endParaRPr b="1" sz="1700"/>
          </a:p>
        </p:txBody>
      </p:sp>
      <p:pic>
        <p:nvPicPr>
          <p:cNvPr id="105" name="Google Shape;105;p17"/>
          <p:cNvPicPr preferRelativeResize="0"/>
          <p:nvPr/>
        </p:nvPicPr>
        <p:blipFill rotWithShape="1">
          <a:blip r:embed="rId4">
            <a:alphaModFix/>
          </a:blip>
          <a:srcRect b="0" l="0" r="29898" t="0"/>
          <a:stretch/>
        </p:blipFill>
        <p:spPr>
          <a:xfrm>
            <a:off x="123975" y="1826500"/>
            <a:ext cx="4789748" cy="2288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8"/>
          <p:cNvSpPr/>
          <p:nvPr/>
        </p:nvSpPr>
        <p:spPr>
          <a:xfrm>
            <a:off x="149525" y="2386250"/>
            <a:ext cx="3479100" cy="261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8"/>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133"/>
              <a:t>Data Processing- Creating Loaders</a:t>
            </a:r>
            <a:endParaRPr sz="3133"/>
          </a:p>
          <a:p>
            <a:pPr indent="0" lvl="0" marL="0" rtl="0" algn="l">
              <a:spcBef>
                <a:spcPts val="0"/>
              </a:spcBef>
              <a:spcAft>
                <a:spcPts val="0"/>
              </a:spcAft>
              <a:buNone/>
            </a:pPr>
            <a:r>
              <a:t/>
            </a:r>
            <a:endParaRPr/>
          </a:p>
        </p:txBody>
      </p:sp>
      <p:grpSp>
        <p:nvGrpSpPr>
          <p:cNvPr id="112" name="Google Shape;112;p18"/>
          <p:cNvGrpSpPr/>
          <p:nvPr/>
        </p:nvGrpSpPr>
        <p:grpSpPr>
          <a:xfrm>
            <a:off x="0" y="1347168"/>
            <a:ext cx="3628622" cy="927349"/>
            <a:chOff x="0" y="1189989"/>
            <a:chExt cx="2214600" cy="1567792"/>
          </a:xfrm>
        </p:grpSpPr>
        <p:sp>
          <p:nvSpPr>
            <p:cNvPr id="113" name="Google Shape;113;p18"/>
            <p:cNvSpPr/>
            <p:nvPr/>
          </p:nvSpPr>
          <p:spPr>
            <a:xfrm>
              <a:off x="0" y="1189989"/>
              <a:ext cx="2214600" cy="669000"/>
            </a:xfrm>
            <a:prstGeom prst="homePlate">
              <a:avLst>
                <a:gd fmla="val 50000" name="adj"/>
              </a:avLst>
            </a:prstGeom>
            <a:solidFill>
              <a:srgbClr val="134F5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rgbClr val="FFFFFF"/>
                  </a:solidFill>
                  <a:latin typeface="Roboto"/>
                  <a:ea typeface="Roboto"/>
                  <a:cs typeface="Roboto"/>
                  <a:sym typeface="Roboto"/>
                </a:rPr>
                <a:t>Step 1: Data </a:t>
              </a:r>
              <a:r>
                <a:rPr lang="en" sz="1300">
                  <a:solidFill>
                    <a:srgbClr val="FFFFFF"/>
                  </a:solidFill>
                  <a:latin typeface="Roboto"/>
                  <a:ea typeface="Roboto"/>
                  <a:cs typeface="Roboto"/>
                  <a:sym typeface="Roboto"/>
                </a:rPr>
                <a:t>Standardization</a:t>
              </a:r>
              <a:endParaRPr sz="1300">
                <a:solidFill>
                  <a:srgbClr val="FFFFFF"/>
                </a:solidFill>
                <a:latin typeface="Roboto"/>
                <a:ea typeface="Roboto"/>
                <a:cs typeface="Roboto"/>
                <a:sym typeface="Roboto"/>
              </a:endParaRPr>
            </a:p>
          </p:txBody>
        </p:sp>
        <p:sp>
          <p:nvSpPr>
            <p:cNvPr id="114" name="Google Shape;114;p18"/>
            <p:cNvSpPr txBox="1"/>
            <p:nvPr/>
          </p:nvSpPr>
          <p:spPr>
            <a:xfrm>
              <a:off x="190243" y="1858981"/>
              <a:ext cx="1624500" cy="898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latin typeface="Roboto"/>
                  <a:ea typeface="Roboto"/>
                  <a:cs typeface="Roboto"/>
                  <a:sym typeface="Roboto"/>
                </a:rPr>
                <a:t>Transform using StandardScalar() from sklearn library data &amp; cast to numpy array</a:t>
              </a:r>
              <a:endParaRPr sz="1100">
                <a:latin typeface="Roboto"/>
                <a:ea typeface="Roboto"/>
                <a:cs typeface="Roboto"/>
                <a:sym typeface="Roboto"/>
              </a:endParaRPr>
            </a:p>
          </p:txBody>
        </p:sp>
      </p:grpSp>
      <p:grpSp>
        <p:nvGrpSpPr>
          <p:cNvPr id="115" name="Google Shape;115;p18"/>
          <p:cNvGrpSpPr/>
          <p:nvPr/>
        </p:nvGrpSpPr>
        <p:grpSpPr>
          <a:xfrm>
            <a:off x="3469628" y="1347050"/>
            <a:ext cx="5470219" cy="1915615"/>
            <a:chOff x="1838325" y="1189775"/>
            <a:chExt cx="2064000" cy="3238572"/>
          </a:xfrm>
        </p:grpSpPr>
        <p:sp>
          <p:nvSpPr>
            <p:cNvPr id="116" name="Google Shape;116;p18"/>
            <p:cNvSpPr/>
            <p:nvPr/>
          </p:nvSpPr>
          <p:spPr>
            <a:xfrm>
              <a:off x="1838325" y="1189775"/>
              <a:ext cx="2064000" cy="669000"/>
            </a:xfrm>
            <a:prstGeom prst="chevron">
              <a:avLst>
                <a:gd fmla="val 50000" name="adj"/>
              </a:avLst>
            </a:prstGeom>
            <a:solidFill>
              <a:srgbClr val="458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Roboto"/>
                  <a:ea typeface="Roboto"/>
                  <a:cs typeface="Roboto"/>
                  <a:sym typeface="Roboto"/>
                </a:rPr>
                <a:t>Step 2:  Define Input &amp; Target Datasets</a:t>
              </a:r>
              <a:endParaRPr sz="1300">
                <a:solidFill>
                  <a:srgbClr val="FFFFFF"/>
                </a:solidFill>
                <a:latin typeface="Roboto"/>
                <a:ea typeface="Roboto"/>
                <a:cs typeface="Roboto"/>
                <a:sym typeface="Roboto"/>
              </a:endParaRPr>
            </a:p>
          </p:txBody>
        </p:sp>
        <p:sp>
          <p:nvSpPr>
            <p:cNvPr id="117" name="Google Shape;117;p18"/>
            <p:cNvSpPr txBox="1"/>
            <p:nvPr/>
          </p:nvSpPr>
          <p:spPr>
            <a:xfrm>
              <a:off x="2017247" y="2057147"/>
              <a:ext cx="604500" cy="237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latin typeface="Roboto"/>
                  <a:ea typeface="Roboto"/>
                  <a:cs typeface="Roboto"/>
                  <a:sym typeface="Roboto"/>
                </a:rPr>
                <a:t>Inputs Dataset</a:t>
              </a:r>
              <a:r>
                <a:rPr lang="en" sz="1100">
                  <a:latin typeface="Roboto"/>
                  <a:ea typeface="Roboto"/>
                  <a:cs typeface="Roboto"/>
                  <a:sym typeface="Roboto"/>
                </a:rPr>
                <a:t>:  For each </a:t>
              </a:r>
              <a:r>
                <a:rPr lang="en" sz="1100">
                  <a:latin typeface="Roboto"/>
                  <a:ea typeface="Roboto"/>
                  <a:cs typeface="Roboto"/>
                  <a:sym typeface="Roboto"/>
                </a:rPr>
                <a:t>prediction</a:t>
              </a:r>
              <a:r>
                <a:rPr lang="en" sz="1100">
                  <a:latin typeface="Roboto"/>
                  <a:ea typeface="Roboto"/>
                  <a:cs typeface="Roboto"/>
                  <a:sym typeface="Roboto"/>
                </a:rPr>
                <a:t>, they model will look at the past 4 hours and all 6 features so </a:t>
              </a:r>
              <a:r>
                <a:rPr lang="en" sz="1100">
                  <a:latin typeface="Roboto"/>
                  <a:ea typeface="Roboto"/>
                  <a:cs typeface="Roboto"/>
                  <a:sym typeface="Roboto"/>
                </a:rPr>
                <a:t>shape will be (26284, 4, 6)</a:t>
              </a:r>
              <a:endParaRPr sz="1100">
                <a:latin typeface="Roboto"/>
                <a:ea typeface="Roboto"/>
                <a:cs typeface="Roboto"/>
                <a:sym typeface="Roboto"/>
              </a:endParaRPr>
            </a:p>
            <a:p>
              <a:pPr indent="0" lvl="0" marL="0" rtl="0" algn="l">
                <a:lnSpc>
                  <a:spcPct val="115000"/>
                </a:lnSpc>
                <a:spcBef>
                  <a:spcPts val="0"/>
                </a:spcBef>
                <a:spcAft>
                  <a:spcPts val="0"/>
                </a:spcAft>
                <a:buNone/>
              </a:pPr>
              <a:r>
                <a:t/>
              </a:r>
              <a:endParaRPr sz="1100">
                <a:latin typeface="Roboto"/>
                <a:ea typeface="Roboto"/>
                <a:cs typeface="Roboto"/>
                <a:sym typeface="Roboto"/>
              </a:endParaRPr>
            </a:p>
            <a:p>
              <a:pPr indent="0" lvl="0" marL="0" rtl="0" algn="l">
                <a:lnSpc>
                  <a:spcPct val="115000"/>
                </a:lnSpc>
                <a:spcBef>
                  <a:spcPts val="0"/>
                </a:spcBef>
                <a:spcAft>
                  <a:spcPts val="0"/>
                </a:spcAft>
                <a:buNone/>
              </a:pPr>
              <a:r>
                <a:t/>
              </a:r>
              <a:endParaRPr sz="1100">
                <a:latin typeface="Roboto"/>
                <a:ea typeface="Roboto"/>
                <a:cs typeface="Roboto"/>
                <a:sym typeface="Roboto"/>
              </a:endParaRPr>
            </a:p>
            <a:p>
              <a:pPr indent="0" lvl="0" marL="0" rtl="0" algn="l">
                <a:lnSpc>
                  <a:spcPct val="115000"/>
                </a:lnSpc>
                <a:spcBef>
                  <a:spcPts val="0"/>
                </a:spcBef>
                <a:spcAft>
                  <a:spcPts val="0"/>
                </a:spcAft>
                <a:buNone/>
              </a:pPr>
              <a:r>
                <a:t/>
              </a:r>
              <a:endParaRPr sz="1100">
                <a:latin typeface="Roboto"/>
                <a:ea typeface="Roboto"/>
                <a:cs typeface="Roboto"/>
                <a:sym typeface="Roboto"/>
              </a:endParaRPr>
            </a:p>
          </p:txBody>
        </p:sp>
      </p:grpSp>
      <p:pic>
        <p:nvPicPr>
          <p:cNvPr id="118" name="Google Shape;118;p18"/>
          <p:cNvPicPr preferRelativeResize="0"/>
          <p:nvPr/>
        </p:nvPicPr>
        <p:blipFill>
          <a:blip r:embed="rId3">
            <a:alphaModFix/>
          </a:blip>
          <a:stretch>
            <a:fillRect/>
          </a:stretch>
        </p:blipFill>
        <p:spPr>
          <a:xfrm>
            <a:off x="232238" y="2484425"/>
            <a:ext cx="3323975" cy="1319225"/>
          </a:xfrm>
          <a:prstGeom prst="rect">
            <a:avLst/>
          </a:prstGeom>
          <a:noFill/>
          <a:ln>
            <a:noFill/>
          </a:ln>
        </p:spPr>
      </p:pic>
      <p:pic>
        <p:nvPicPr>
          <p:cNvPr id="119" name="Google Shape;119;p18"/>
          <p:cNvPicPr preferRelativeResize="0"/>
          <p:nvPr/>
        </p:nvPicPr>
        <p:blipFill>
          <a:blip r:embed="rId4">
            <a:alphaModFix/>
          </a:blip>
          <a:stretch>
            <a:fillRect/>
          </a:stretch>
        </p:blipFill>
        <p:spPr>
          <a:xfrm>
            <a:off x="221938" y="3857850"/>
            <a:ext cx="3323975" cy="1044125"/>
          </a:xfrm>
          <a:prstGeom prst="rect">
            <a:avLst/>
          </a:prstGeom>
          <a:noFill/>
          <a:ln>
            <a:noFill/>
          </a:ln>
        </p:spPr>
      </p:pic>
      <p:sp>
        <p:nvSpPr>
          <p:cNvPr id="120" name="Google Shape;120;p18"/>
          <p:cNvSpPr txBox="1"/>
          <p:nvPr/>
        </p:nvSpPr>
        <p:spPr>
          <a:xfrm>
            <a:off x="3957450" y="3624613"/>
            <a:ext cx="1736100" cy="132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100">
                <a:latin typeface="Roboto"/>
                <a:ea typeface="Roboto"/>
                <a:cs typeface="Roboto"/>
                <a:sym typeface="Roboto"/>
              </a:rPr>
              <a:t>Target Dataset</a:t>
            </a:r>
            <a:r>
              <a:rPr lang="en" sz="1100">
                <a:latin typeface="Roboto"/>
                <a:ea typeface="Roboto"/>
                <a:cs typeface="Roboto"/>
                <a:sym typeface="Roboto"/>
              </a:rPr>
              <a:t>:  The model is looking to predict the temperature of the next hour, so target dataset will has a shape of (26284, 1) </a:t>
            </a:r>
            <a:endParaRPr/>
          </a:p>
        </p:txBody>
      </p:sp>
      <p:pic>
        <p:nvPicPr>
          <p:cNvPr id="121" name="Google Shape;121;p18"/>
          <p:cNvPicPr preferRelativeResize="0"/>
          <p:nvPr/>
        </p:nvPicPr>
        <p:blipFill>
          <a:blip r:embed="rId5">
            <a:alphaModFix/>
          </a:blip>
          <a:stretch>
            <a:fillRect/>
          </a:stretch>
        </p:blipFill>
        <p:spPr>
          <a:xfrm>
            <a:off x="5693550" y="1812475"/>
            <a:ext cx="3323974" cy="1812150"/>
          </a:xfrm>
          <a:prstGeom prst="rect">
            <a:avLst/>
          </a:prstGeom>
          <a:noFill/>
          <a:ln>
            <a:noFill/>
          </a:ln>
        </p:spPr>
      </p:pic>
      <p:pic>
        <p:nvPicPr>
          <p:cNvPr id="122" name="Google Shape;122;p18"/>
          <p:cNvPicPr preferRelativeResize="0"/>
          <p:nvPr/>
        </p:nvPicPr>
        <p:blipFill>
          <a:blip r:embed="rId6">
            <a:alphaModFix/>
          </a:blip>
          <a:stretch>
            <a:fillRect/>
          </a:stretch>
        </p:blipFill>
        <p:spPr>
          <a:xfrm>
            <a:off x="6286650" y="3712100"/>
            <a:ext cx="1276350" cy="1152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p:nvPr/>
        </p:nvSpPr>
        <p:spPr>
          <a:xfrm>
            <a:off x="4174630" y="1352875"/>
            <a:ext cx="1202100" cy="3003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rgbClr val="FFFFFF"/>
                </a:solidFill>
                <a:latin typeface="Roboto"/>
                <a:ea typeface="Roboto"/>
                <a:cs typeface="Roboto"/>
                <a:sym typeface="Roboto"/>
              </a:rPr>
              <a:t>CNN</a:t>
            </a:r>
            <a:endParaRPr>
              <a:solidFill>
                <a:srgbClr val="FFFFFF"/>
              </a:solidFill>
              <a:latin typeface="Roboto"/>
              <a:ea typeface="Roboto"/>
              <a:cs typeface="Roboto"/>
              <a:sym typeface="Roboto"/>
            </a:endParaRPr>
          </a:p>
        </p:txBody>
      </p:sp>
      <p:sp>
        <p:nvSpPr>
          <p:cNvPr id="128" name="Google Shape;128;p19"/>
          <p:cNvSpPr/>
          <p:nvPr/>
        </p:nvSpPr>
        <p:spPr>
          <a:xfrm>
            <a:off x="6623495" y="1352900"/>
            <a:ext cx="1202100" cy="3003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rgbClr val="FFFFFF"/>
                </a:solidFill>
                <a:latin typeface="Roboto"/>
                <a:ea typeface="Roboto"/>
                <a:cs typeface="Roboto"/>
                <a:sym typeface="Roboto"/>
              </a:rPr>
              <a:t>LSTM</a:t>
            </a:r>
            <a:endParaRPr>
              <a:solidFill>
                <a:srgbClr val="FFFFFF"/>
              </a:solidFill>
              <a:latin typeface="Roboto"/>
              <a:ea typeface="Roboto"/>
              <a:cs typeface="Roboto"/>
              <a:sym typeface="Roboto"/>
            </a:endParaRPr>
          </a:p>
        </p:txBody>
      </p:sp>
      <p:sp>
        <p:nvSpPr>
          <p:cNvPr id="129" name="Google Shape;129;p19"/>
          <p:cNvSpPr/>
          <p:nvPr/>
        </p:nvSpPr>
        <p:spPr>
          <a:xfrm>
            <a:off x="1318250" y="1352875"/>
            <a:ext cx="2842200" cy="300300"/>
          </a:xfrm>
          <a:prstGeom prst="rect">
            <a:avLst/>
          </a:prstGeom>
          <a:solidFill>
            <a:srgbClr val="1B786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Roboto"/>
                <a:ea typeface="Roboto"/>
                <a:cs typeface="Roboto"/>
                <a:sym typeface="Roboto"/>
              </a:rPr>
              <a:t>Criteria</a:t>
            </a:r>
            <a:endParaRPr>
              <a:solidFill>
                <a:schemeClr val="lt1"/>
              </a:solidFill>
              <a:latin typeface="Roboto"/>
              <a:ea typeface="Roboto"/>
              <a:cs typeface="Roboto"/>
              <a:sym typeface="Roboto"/>
            </a:endParaRPr>
          </a:p>
        </p:txBody>
      </p:sp>
      <p:grpSp>
        <p:nvGrpSpPr>
          <p:cNvPr id="130" name="Google Shape;130;p19"/>
          <p:cNvGrpSpPr/>
          <p:nvPr/>
        </p:nvGrpSpPr>
        <p:grpSpPr>
          <a:xfrm>
            <a:off x="1319365" y="3719835"/>
            <a:ext cx="6506395" cy="674450"/>
            <a:chOff x="943723" y="4469050"/>
            <a:chExt cx="5450155" cy="674450"/>
          </a:xfrm>
        </p:grpSpPr>
        <p:sp>
          <p:nvSpPr>
            <p:cNvPr id="131" name="Google Shape;131;p19"/>
            <p:cNvSpPr/>
            <p:nvPr/>
          </p:nvSpPr>
          <p:spPr>
            <a:xfrm>
              <a:off x="943723" y="4469050"/>
              <a:ext cx="2379900" cy="6744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9"/>
            <p:cNvSpPr/>
            <p:nvPr/>
          </p:nvSpPr>
          <p:spPr>
            <a:xfrm>
              <a:off x="1632122" y="4469063"/>
              <a:ext cx="674400" cy="674400"/>
            </a:xfrm>
            <a:prstGeom prst="rtTriangle">
              <a:avLst/>
            </a:prstGeom>
            <a:solidFill>
              <a:srgbClr val="1F8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9"/>
            <p:cNvSpPr/>
            <p:nvPr/>
          </p:nvSpPr>
          <p:spPr>
            <a:xfrm>
              <a:off x="943723" y="4469063"/>
              <a:ext cx="687600" cy="674400"/>
            </a:xfrm>
            <a:prstGeom prst="rtTriangle">
              <a:avLst/>
            </a:prstGeom>
            <a:solidFill>
              <a:srgbClr val="249C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9"/>
            <p:cNvSpPr/>
            <p:nvPr/>
          </p:nvSpPr>
          <p:spPr>
            <a:xfrm>
              <a:off x="3335463" y="4469063"/>
              <a:ext cx="1007100" cy="6744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9"/>
            <p:cNvSpPr/>
            <p:nvPr/>
          </p:nvSpPr>
          <p:spPr>
            <a:xfrm>
              <a:off x="5386779" y="4469088"/>
              <a:ext cx="1007100" cy="6744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9"/>
            <p:cNvSpPr/>
            <p:nvPr/>
          </p:nvSpPr>
          <p:spPr>
            <a:xfrm>
              <a:off x="1210848" y="4469107"/>
              <a:ext cx="425700" cy="409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Roboto"/>
                  <a:ea typeface="Roboto"/>
                  <a:cs typeface="Roboto"/>
                  <a:sym typeface="Roboto"/>
                </a:rPr>
                <a:t>4</a:t>
              </a:r>
              <a:endParaRPr sz="1600">
                <a:solidFill>
                  <a:srgbClr val="FFFFFF"/>
                </a:solidFill>
                <a:latin typeface="Roboto"/>
                <a:ea typeface="Roboto"/>
                <a:cs typeface="Roboto"/>
                <a:sym typeface="Roboto"/>
              </a:endParaRPr>
            </a:p>
          </p:txBody>
        </p:sp>
        <p:sp>
          <p:nvSpPr>
            <p:cNvPr id="137" name="Google Shape;137;p19"/>
            <p:cNvSpPr/>
            <p:nvPr/>
          </p:nvSpPr>
          <p:spPr>
            <a:xfrm>
              <a:off x="3633813" y="4601063"/>
              <a:ext cx="410400" cy="410400"/>
            </a:xfrm>
            <a:prstGeom prst="mathMultiply">
              <a:avLst>
                <a:gd fmla="val 5080" name="adj1"/>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9"/>
            <p:cNvSpPr/>
            <p:nvPr/>
          </p:nvSpPr>
          <p:spPr>
            <a:xfrm>
              <a:off x="1704725" y="4469100"/>
              <a:ext cx="1488600" cy="67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Roboto"/>
                  <a:ea typeface="Roboto"/>
                  <a:cs typeface="Roboto"/>
                  <a:sym typeface="Roboto"/>
                </a:rPr>
                <a:t>Long-Term Memory</a:t>
              </a:r>
              <a:endParaRPr sz="1300">
                <a:solidFill>
                  <a:srgbClr val="FFFFFF"/>
                </a:solidFill>
                <a:latin typeface="Roboto"/>
                <a:ea typeface="Roboto"/>
                <a:cs typeface="Roboto"/>
                <a:sym typeface="Roboto"/>
              </a:endParaRPr>
            </a:p>
          </p:txBody>
        </p:sp>
      </p:grpSp>
      <p:grpSp>
        <p:nvGrpSpPr>
          <p:cNvPr id="139" name="Google Shape;139;p19"/>
          <p:cNvGrpSpPr/>
          <p:nvPr/>
        </p:nvGrpSpPr>
        <p:grpSpPr>
          <a:xfrm>
            <a:off x="1319365" y="4405111"/>
            <a:ext cx="6506395" cy="674450"/>
            <a:chOff x="943723" y="4469050"/>
            <a:chExt cx="5450155" cy="674450"/>
          </a:xfrm>
        </p:grpSpPr>
        <p:sp>
          <p:nvSpPr>
            <p:cNvPr id="140" name="Google Shape;140;p19"/>
            <p:cNvSpPr/>
            <p:nvPr/>
          </p:nvSpPr>
          <p:spPr>
            <a:xfrm>
              <a:off x="943723" y="4469050"/>
              <a:ext cx="2379900" cy="6744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Roboto"/>
                <a:ea typeface="Roboto"/>
                <a:cs typeface="Roboto"/>
                <a:sym typeface="Roboto"/>
              </a:endParaRPr>
            </a:p>
          </p:txBody>
        </p:sp>
        <p:sp>
          <p:nvSpPr>
            <p:cNvPr id="141" name="Google Shape;141;p19"/>
            <p:cNvSpPr/>
            <p:nvPr/>
          </p:nvSpPr>
          <p:spPr>
            <a:xfrm>
              <a:off x="1632122" y="4469063"/>
              <a:ext cx="674400" cy="674400"/>
            </a:xfrm>
            <a:prstGeom prst="rtTriangle">
              <a:avLst/>
            </a:prstGeom>
            <a:solidFill>
              <a:srgbClr val="1F8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Roboto"/>
                <a:ea typeface="Roboto"/>
                <a:cs typeface="Roboto"/>
                <a:sym typeface="Roboto"/>
              </a:endParaRPr>
            </a:p>
          </p:txBody>
        </p:sp>
        <p:sp>
          <p:nvSpPr>
            <p:cNvPr id="142" name="Google Shape;142;p19"/>
            <p:cNvSpPr/>
            <p:nvPr/>
          </p:nvSpPr>
          <p:spPr>
            <a:xfrm>
              <a:off x="943723" y="4469063"/>
              <a:ext cx="687600" cy="674400"/>
            </a:xfrm>
            <a:prstGeom prst="rtTriangle">
              <a:avLst/>
            </a:prstGeom>
            <a:solidFill>
              <a:srgbClr val="249C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Roboto"/>
                <a:ea typeface="Roboto"/>
                <a:cs typeface="Roboto"/>
                <a:sym typeface="Roboto"/>
              </a:endParaRPr>
            </a:p>
          </p:txBody>
        </p:sp>
        <p:sp>
          <p:nvSpPr>
            <p:cNvPr id="143" name="Google Shape;143;p19"/>
            <p:cNvSpPr/>
            <p:nvPr/>
          </p:nvSpPr>
          <p:spPr>
            <a:xfrm>
              <a:off x="3335463" y="4469063"/>
              <a:ext cx="1007100" cy="674400"/>
            </a:xfrm>
            <a:prstGeom prst="rect">
              <a:avLst/>
            </a:prstGeom>
            <a:solidFill>
              <a:srgbClr val="1B786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Roboto"/>
                  <a:ea typeface="Roboto"/>
                  <a:cs typeface="Roboto"/>
                  <a:sym typeface="Roboto"/>
                </a:rPr>
                <a:t>Limited</a:t>
              </a:r>
              <a:endParaRPr>
                <a:solidFill>
                  <a:schemeClr val="lt1"/>
                </a:solidFill>
                <a:latin typeface="Roboto"/>
                <a:ea typeface="Roboto"/>
                <a:cs typeface="Roboto"/>
                <a:sym typeface="Roboto"/>
              </a:endParaRPr>
            </a:p>
          </p:txBody>
        </p:sp>
        <p:sp>
          <p:nvSpPr>
            <p:cNvPr id="144" name="Google Shape;144;p19"/>
            <p:cNvSpPr/>
            <p:nvPr/>
          </p:nvSpPr>
          <p:spPr>
            <a:xfrm>
              <a:off x="5386779" y="4469063"/>
              <a:ext cx="1007100" cy="674400"/>
            </a:xfrm>
            <a:prstGeom prst="rect">
              <a:avLst/>
            </a:prstGeom>
            <a:solidFill>
              <a:srgbClr val="1B786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Roboto"/>
                  <a:ea typeface="Roboto"/>
                  <a:cs typeface="Roboto"/>
                  <a:sym typeface="Roboto"/>
                </a:rPr>
                <a:t>Best</a:t>
              </a:r>
              <a:endParaRPr>
                <a:solidFill>
                  <a:schemeClr val="lt1"/>
                </a:solidFill>
                <a:latin typeface="Roboto"/>
                <a:ea typeface="Roboto"/>
                <a:cs typeface="Roboto"/>
                <a:sym typeface="Roboto"/>
              </a:endParaRPr>
            </a:p>
          </p:txBody>
        </p:sp>
        <p:sp>
          <p:nvSpPr>
            <p:cNvPr id="145" name="Google Shape;145;p19"/>
            <p:cNvSpPr/>
            <p:nvPr/>
          </p:nvSpPr>
          <p:spPr>
            <a:xfrm>
              <a:off x="1210848" y="4469107"/>
              <a:ext cx="425700" cy="409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600">
                  <a:solidFill>
                    <a:schemeClr val="lt1"/>
                  </a:solidFill>
                  <a:latin typeface="Roboto"/>
                  <a:ea typeface="Roboto"/>
                  <a:cs typeface="Roboto"/>
                  <a:sym typeface="Roboto"/>
                </a:rPr>
                <a:t>5</a:t>
              </a:r>
              <a:endParaRPr sz="1600">
                <a:solidFill>
                  <a:schemeClr val="lt1"/>
                </a:solidFill>
                <a:latin typeface="Roboto"/>
                <a:ea typeface="Roboto"/>
                <a:cs typeface="Roboto"/>
                <a:sym typeface="Roboto"/>
              </a:endParaRPr>
            </a:p>
          </p:txBody>
        </p:sp>
        <p:sp>
          <p:nvSpPr>
            <p:cNvPr id="146" name="Google Shape;146;p19"/>
            <p:cNvSpPr/>
            <p:nvPr/>
          </p:nvSpPr>
          <p:spPr>
            <a:xfrm rot="-2700000">
              <a:off x="4705031" y="4706942"/>
              <a:ext cx="305894" cy="116673"/>
            </a:xfrm>
            <a:prstGeom prst="corner">
              <a:avLst>
                <a:gd fmla="val 18804" name="adj1"/>
                <a:gd fmla="val 1814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Roboto"/>
                <a:ea typeface="Roboto"/>
                <a:cs typeface="Roboto"/>
                <a:sym typeface="Roboto"/>
              </a:endParaRPr>
            </a:p>
          </p:txBody>
        </p:sp>
        <p:sp>
          <p:nvSpPr>
            <p:cNvPr id="147" name="Google Shape;147;p19"/>
            <p:cNvSpPr/>
            <p:nvPr/>
          </p:nvSpPr>
          <p:spPr>
            <a:xfrm>
              <a:off x="1704725" y="4469100"/>
              <a:ext cx="1488600" cy="67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Roboto"/>
                  <a:ea typeface="Roboto"/>
                  <a:cs typeface="Roboto"/>
                  <a:sym typeface="Roboto"/>
                </a:rPr>
                <a:t>Suitability for Problem</a:t>
              </a:r>
              <a:endParaRPr sz="1300">
                <a:solidFill>
                  <a:schemeClr val="lt1"/>
                </a:solidFill>
                <a:latin typeface="Roboto"/>
                <a:ea typeface="Roboto"/>
                <a:cs typeface="Roboto"/>
                <a:sym typeface="Roboto"/>
              </a:endParaRPr>
            </a:p>
          </p:txBody>
        </p:sp>
      </p:grpSp>
      <p:sp>
        <p:nvSpPr>
          <p:cNvPr id="148" name="Google Shape;148;p19"/>
          <p:cNvSpPr/>
          <p:nvPr/>
        </p:nvSpPr>
        <p:spPr>
          <a:xfrm>
            <a:off x="5399053" y="1352900"/>
            <a:ext cx="1202100" cy="3003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rgbClr val="FFFFFF"/>
                </a:solidFill>
                <a:latin typeface="Roboto"/>
                <a:ea typeface="Roboto"/>
                <a:cs typeface="Roboto"/>
                <a:sym typeface="Roboto"/>
              </a:rPr>
              <a:t>Arima</a:t>
            </a:r>
            <a:endParaRPr>
              <a:solidFill>
                <a:srgbClr val="FFFFFF"/>
              </a:solidFill>
              <a:latin typeface="Roboto"/>
              <a:ea typeface="Roboto"/>
              <a:cs typeface="Roboto"/>
              <a:sym typeface="Roboto"/>
            </a:endParaRPr>
          </a:p>
        </p:txBody>
      </p:sp>
      <p:sp>
        <p:nvSpPr>
          <p:cNvPr id="149" name="Google Shape;149;p19"/>
          <p:cNvSpPr/>
          <p:nvPr/>
        </p:nvSpPr>
        <p:spPr>
          <a:xfrm>
            <a:off x="1319367" y="3034565"/>
            <a:ext cx="2841000" cy="6744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9"/>
          <p:cNvSpPr/>
          <p:nvPr/>
        </p:nvSpPr>
        <p:spPr>
          <a:xfrm>
            <a:off x="2141178" y="3034577"/>
            <a:ext cx="804900" cy="674400"/>
          </a:xfrm>
          <a:prstGeom prst="rtTriangle">
            <a:avLst/>
          </a:prstGeom>
          <a:solidFill>
            <a:srgbClr val="1F8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9"/>
          <p:cNvSpPr/>
          <p:nvPr/>
        </p:nvSpPr>
        <p:spPr>
          <a:xfrm rot="-2396565">
            <a:off x="5823906" y="3266474"/>
            <a:ext cx="336904" cy="128639"/>
          </a:xfrm>
          <a:prstGeom prst="corner">
            <a:avLst>
              <a:gd fmla="val 18804" name="adj1"/>
              <a:gd fmla="val 1814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9"/>
          <p:cNvSpPr/>
          <p:nvPr/>
        </p:nvSpPr>
        <p:spPr>
          <a:xfrm>
            <a:off x="4530801" y="3166577"/>
            <a:ext cx="489900" cy="410400"/>
          </a:xfrm>
          <a:prstGeom prst="mathMultiply">
            <a:avLst>
              <a:gd fmla="val 5080" name="adj1"/>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3" name="Google Shape;153;p19"/>
          <p:cNvGrpSpPr/>
          <p:nvPr/>
        </p:nvGrpSpPr>
        <p:grpSpPr>
          <a:xfrm>
            <a:off x="1319365" y="1664009"/>
            <a:ext cx="6506395" cy="674466"/>
            <a:chOff x="1319365" y="1664009"/>
            <a:chExt cx="6506395" cy="674466"/>
          </a:xfrm>
        </p:grpSpPr>
        <p:grpSp>
          <p:nvGrpSpPr>
            <p:cNvPr id="154" name="Google Shape;154;p19"/>
            <p:cNvGrpSpPr/>
            <p:nvPr/>
          </p:nvGrpSpPr>
          <p:grpSpPr>
            <a:xfrm>
              <a:off x="1319365" y="1664009"/>
              <a:ext cx="6506395" cy="674450"/>
              <a:chOff x="943723" y="3098500"/>
              <a:chExt cx="5450155" cy="674450"/>
            </a:xfrm>
          </p:grpSpPr>
          <p:sp>
            <p:nvSpPr>
              <p:cNvPr id="155" name="Google Shape;155;p19"/>
              <p:cNvSpPr/>
              <p:nvPr/>
            </p:nvSpPr>
            <p:spPr>
              <a:xfrm>
                <a:off x="943723" y="3098500"/>
                <a:ext cx="2379900" cy="6744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9"/>
              <p:cNvSpPr/>
              <p:nvPr/>
            </p:nvSpPr>
            <p:spPr>
              <a:xfrm>
                <a:off x="1632122" y="3098513"/>
                <a:ext cx="674400" cy="674400"/>
              </a:xfrm>
              <a:prstGeom prst="rtTriangle">
                <a:avLst/>
              </a:prstGeom>
              <a:solidFill>
                <a:srgbClr val="1F8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9"/>
              <p:cNvSpPr/>
              <p:nvPr/>
            </p:nvSpPr>
            <p:spPr>
              <a:xfrm>
                <a:off x="943723" y="3098513"/>
                <a:ext cx="687600" cy="674400"/>
              </a:xfrm>
              <a:prstGeom prst="rtTriangle">
                <a:avLst/>
              </a:prstGeom>
              <a:solidFill>
                <a:srgbClr val="249C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8" name="Google Shape;158;p19"/>
              <p:cNvSpPr/>
              <p:nvPr/>
            </p:nvSpPr>
            <p:spPr>
              <a:xfrm>
                <a:off x="3335463" y="3098513"/>
                <a:ext cx="1007100" cy="6744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Roboto"/>
                    <a:ea typeface="Roboto"/>
                    <a:cs typeface="Roboto"/>
                    <a:sym typeface="Roboto"/>
                  </a:rPr>
                  <a:t>Grid Like</a:t>
                </a:r>
                <a:endParaRPr>
                  <a:solidFill>
                    <a:schemeClr val="lt1"/>
                  </a:solidFill>
                  <a:latin typeface="Roboto"/>
                  <a:ea typeface="Roboto"/>
                  <a:cs typeface="Roboto"/>
                  <a:sym typeface="Roboto"/>
                </a:endParaRPr>
              </a:p>
            </p:txBody>
          </p:sp>
          <p:sp>
            <p:nvSpPr>
              <p:cNvPr id="159" name="Google Shape;159;p19"/>
              <p:cNvSpPr/>
              <p:nvPr/>
            </p:nvSpPr>
            <p:spPr>
              <a:xfrm>
                <a:off x="5386779" y="3098538"/>
                <a:ext cx="1007100" cy="6744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Roboto"/>
                    <a:ea typeface="Roboto"/>
                    <a:cs typeface="Roboto"/>
                    <a:sym typeface="Roboto"/>
                  </a:rPr>
                  <a:t>Sequential data</a:t>
                </a:r>
                <a:endParaRPr sz="1300">
                  <a:solidFill>
                    <a:schemeClr val="lt1"/>
                  </a:solidFill>
                  <a:latin typeface="Roboto"/>
                  <a:ea typeface="Roboto"/>
                  <a:cs typeface="Roboto"/>
                  <a:sym typeface="Roboto"/>
                </a:endParaRPr>
              </a:p>
            </p:txBody>
          </p:sp>
          <p:sp>
            <p:nvSpPr>
              <p:cNvPr id="160" name="Google Shape;160;p19"/>
              <p:cNvSpPr/>
              <p:nvPr/>
            </p:nvSpPr>
            <p:spPr>
              <a:xfrm>
                <a:off x="1210848" y="3098557"/>
                <a:ext cx="425700" cy="409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Roboto"/>
                    <a:ea typeface="Roboto"/>
                    <a:cs typeface="Roboto"/>
                    <a:sym typeface="Roboto"/>
                  </a:rPr>
                  <a:t>1</a:t>
                </a:r>
                <a:endParaRPr sz="1600">
                  <a:solidFill>
                    <a:srgbClr val="FFFFFF"/>
                  </a:solidFill>
                  <a:latin typeface="Roboto"/>
                  <a:ea typeface="Roboto"/>
                  <a:cs typeface="Roboto"/>
                  <a:sym typeface="Roboto"/>
                </a:endParaRPr>
              </a:p>
            </p:txBody>
          </p:sp>
          <p:sp>
            <p:nvSpPr>
              <p:cNvPr id="161" name="Google Shape;161;p19"/>
              <p:cNvSpPr/>
              <p:nvPr/>
            </p:nvSpPr>
            <p:spPr>
              <a:xfrm rot="-2700000">
                <a:off x="4705031" y="3336392"/>
                <a:ext cx="305894" cy="116673"/>
              </a:xfrm>
              <a:prstGeom prst="corner">
                <a:avLst>
                  <a:gd fmla="val 18804" name="adj1"/>
                  <a:gd fmla="val 1814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9"/>
              <p:cNvSpPr/>
              <p:nvPr/>
            </p:nvSpPr>
            <p:spPr>
              <a:xfrm>
                <a:off x="1704725" y="3098550"/>
                <a:ext cx="1488600" cy="67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Roboto"/>
                    <a:ea typeface="Roboto"/>
                    <a:cs typeface="Roboto"/>
                    <a:sym typeface="Roboto"/>
                  </a:rPr>
                  <a:t>Data </a:t>
                </a:r>
                <a:r>
                  <a:rPr lang="en" sz="1300">
                    <a:solidFill>
                      <a:srgbClr val="FFFFFF"/>
                    </a:solidFill>
                    <a:latin typeface="Roboto"/>
                    <a:ea typeface="Roboto"/>
                    <a:cs typeface="Roboto"/>
                    <a:sym typeface="Roboto"/>
                  </a:rPr>
                  <a:t>Handling</a:t>
                </a:r>
                <a:endParaRPr sz="1300">
                  <a:solidFill>
                    <a:srgbClr val="FFFFFF"/>
                  </a:solidFill>
                  <a:latin typeface="Roboto"/>
                  <a:ea typeface="Roboto"/>
                  <a:cs typeface="Roboto"/>
                  <a:sym typeface="Roboto"/>
                </a:endParaRPr>
              </a:p>
            </p:txBody>
          </p:sp>
        </p:grpSp>
        <p:sp>
          <p:nvSpPr>
            <p:cNvPr id="163" name="Google Shape;163;p19"/>
            <p:cNvSpPr/>
            <p:nvPr/>
          </p:nvSpPr>
          <p:spPr>
            <a:xfrm>
              <a:off x="5399072" y="1664075"/>
              <a:ext cx="1202100" cy="6744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Roboto"/>
                  <a:ea typeface="Roboto"/>
                  <a:cs typeface="Roboto"/>
                  <a:sym typeface="Roboto"/>
                </a:rPr>
                <a:t>Time Series</a:t>
              </a:r>
              <a:endParaRPr>
                <a:solidFill>
                  <a:schemeClr val="lt1"/>
                </a:solidFill>
                <a:latin typeface="Roboto"/>
                <a:ea typeface="Roboto"/>
                <a:cs typeface="Roboto"/>
                <a:sym typeface="Roboto"/>
              </a:endParaRPr>
            </a:p>
          </p:txBody>
        </p:sp>
      </p:grpSp>
      <p:grpSp>
        <p:nvGrpSpPr>
          <p:cNvPr id="164" name="Google Shape;164;p19"/>
          <p:cNvGrpSpPr/>
          <p:nvPr/>
        </p:nvGrpSpPr>
        <p:grpSpPr>
          <a:xfrm>
            <a:off x="1319365" y="2349284"/>
            <a:ext cx="6506395" cy="674450"/>
            <a:chOff x="1319365" y="2349284"/>
            <a:chExt cx="6506395" cy="674450"/>
          </a:xfrm>
        </p:grpSpPr>
        <p:grpSp>
          <p:nvGrpSpPr>
            <p:cNvPr id="165" name="Google Shape;165;p19"/>
            <p:cNvGrpSpPr/>
            <p:nvPr/>
          </p:nvGrpSpPr>
          <p:grpSpPr>
            <a:xfrm>
              <a:off x="1319365" y="2349284"/>
              <a:ext cx="6506395" cy="674450"/>
              <a:chOff x="943723" y="3783775"/>
              <a:chExt cx="5450155" cy="674450"/>
            </a:xfrm>
          </p:grpSpPr>
          <p:sp>
            <p:nvSpPr>
              <p:cNvPr id="166" name="Google Shape;166;p19"/>
              <p:cNvSpPr/>
              <p:nvPr/>
            </p:nvSpPr>
            <p:spPr>
              <a:xfrm>
                <a:off x="943723" y="3783775"/>
                <a:ext cx="2379900" cy="6744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9"/>
              <p:cNvSpPr/>
              <p:nvPr/>
            </p:nvSpPr>
            <p:spPr>
              <a:xfrm>
                <a:off x="1632122" y="3783788"/>
                <a:ext cx="674400" cy="674400"/>
              </a:xfrm>
              <a:prstGeom prst="rtTriangle">
                <a:avLst/>
              </a:prstGeom>
              <a:solidFill>
                <a:srgbClr val="1F8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9"/>
              <p:cNvSpPr/>
              <p:nvPr/>
            </p:nvSpPr>
            <p:spPr>
              <a:xfrm>
                <a:off x="943723" y="3783788"/>
                <a:ext cx="687600" cy="674400"/>
              </a:xfrm>
              <a:prstGeom prst="rtTriangle">
                <a:avLst/>
              </a:prstGeom>
              <a:solidFill>
                <a:srgbClr val="249C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9"/>
              <p:cNvSpPr/>
              <p:nvPr/>
            </p:nvSpPr>
            <p:spPr>
              <a:xfrm>
                <a:off x="3335463" y="3783788"/>
                <a:ext cx="1007100" cy="6744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9"/>
              <p:cNvSpPr/>
              <p:nvPr/>
            </p:nvSpPr>
            <p:spPr>
              <a:xfrm>
                <a:off x="5386779" y="3783813"/>
                <a:ext cx="1007100" cy="6744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chemeClr val="lt1"/>
                    </a:solidFill>
                    <a:latin typeface="Roboto"/>
                    <a:ea typeface="Roboto"/>
                    <a:cs typeface="Roboto"/>
                    <a:sym typeface="Roboto"/>
                  </a:rPr>
                  <a:t>Captures long-term dependencies</a:t>
                </a:r>
                <a:endParaRPr sz="1100">
                  <a:solidFill>
                    <a:schemeClr val="lt1"/>
                  </a:solidFill>
                  <a:latin typeface="Roboto"/>
                  <a:ea typeface="Roboto"/>
                  <a:cs typeface="Roboto"/>
                  <a:sym typeface="Roboto"/>
                </a:endParaRPr>
              </a:p>
            </p:txBody>
          </p:sp>
          <p:sp>
            <p:nvSpPr>
              <p:cNvPr id="171" name="Google Shape;171;p19"/>
              <p:cNvSpPr/>
              <p:nvPr/>
            </p:nvSpPr>
            <p:spPr>
              <a:xfrm>
                <a:off x="1210848" y="3783832"/>
                <a:ext cx="425700" cy="409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Roboto"/>
                    <a:ea typeface="Roboto"/>
                    <a:cs typeface="Roboto"/>
                    <a:sym typeface="Roboto"/>
                  </a:rPr>
                  <a:t>2</a:t>
                </a:r>
                <a:endParaRPr sz="1600">
                  <a:solidFill>
                    <a:srgbClr val="FFFFFF"/>
                  </a:solidFill>
                  <a:latin typeface="Roboto"/>
                  <a:ea typeface="Roboto"/>
                  <a:cs typeface="Roboto"/>
                  <a:sym typeface="Roboto"/>
                </a:endParaRPr>
              </a:p>
            </p:txBody>
          </p:sp>
          <p:sp>
            <p:nvSpPr>
              <p:cNvPr id="172" name="Google Shape;172;p19"/>
              <p:cNvSpPr/>
              <p:nvPr/>
            </p:nvSpPr>
            <p:spPr>
              <a:xfrm rot="-2700000">
                <a:off x="4705031" y="4021667"/>
                <a:ext cx="305894" cy="116673"/>
              </a:xfrm>
              <a:prstGeom prst="corner">
                <a:avLst>
                  <a:gd fmla="val 18804" name="adj1"/>
                  <a:gd fmla="val 1814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9"/>
              <p:cNvSpPr/>
              <p:nvPr/>
            </p:nvSpPr>
            <p:spPr>
              <a:xfrm>
                <a:off x="3633813" y="3915788"/>
                <a:ext cx="410400" cy="410400"/>
              </a:xfrm>
              <a:prstGeom prst="mathMultiply">
                <a:avLst>
                  <a:gd fmla="val 5080" name="adj1"/>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9"/>
              <p:cNvSpPr/>
              <p:nvPr/>
            </p:nvSpPr>
            <p:spPr>
              <a:xfrm>
                <a:off x="1704725" y="3783825"/>
                <a:ext cx="1488600" cy="67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Roboto"/>
                    <a:ea typeface="Roboto"/>
                    <a:cs typeface="Roboto"/>
                    <a:sym typeface="Roboto"/>
                  </a:rPr>
                  <a:t>Temporal Patterns</a:t>
                </a:r>
                <a:endParaRPr sz="1300">
                  <a:solidFill>
                    <a:srgbClr val="FFFFFF"/>
                  </a:solidFill>
                  <a:latin typeface="Roboto"/>
                  <a:ea typeface="Roboto"/>
                  <a:cs typeface="Roboto"/>
                  <a:sym typeface="Roboto"/>
                </a:endParaRPr>
              </a:p>
            </p:txBody>
          </p:sp>
        </p:grpSp>
        <p:sp>
          <p:nvSpPr>
            <p:cNvPr id="175" name="Google Shape;175;p19"/>
            <p:cNvSpPr/>
            <p:nvPr/>
          </p:nvSpPr>
          <p:spPr>
            <a:xfrm>
              <a:off x="5399072" y="2349326"/>
              <a:ext cx="1202100" cy="6744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chemeClr val="lt1"/>
                  </a:solidFill>
                  <a:latin typeface="Roboto"/>
                  <a:ea typeface="Roboto"/>
                  <a:cs typeface="Roboto"/>
                  <a:sym typeface="Roboto"/>
                </a:rPr>
                <a:t>Short-Term Dependencies</a:t>
              </a:r>
              <a:endParaRPr sz="1100">
                <a:solidFill>
                  <a:schemeClr val="lt1"/>
                </a:solidFill>
                <a:latin typeface="Roboto"/>
                <a:ea typeface="Roboto"/>
                <a:cs typeface="Roboto"/>
                <a:sym typeface="Roboto"/>
              </a:endParaRPr>
            </a:p>
          </p:txBody>
        </p:sp>
      </p:grpSp>
      <p:grpSp>
        <p:nvGrpSpPr>
          <p:cNvPr id="176" name="Google Shape;176;p19"/>
          <p:cNvGrpSpPr/>
          <p:nvPr/>
        </p:nvGrpSpPr>
        <p:grpSpPr>
          <a:xfrm>
            <a:off x="1319367" y="3034577"/>
            <a:ext cx="6506227" cy="674437"/>
            <a:chOff x="1319367" y="3034577"/>
            <a:chExt cx="6506227" cy="674437"/>
          </a:xfrm>
        </p:grpSpPr>
        <p:sp>
          <p:nvSpPr>
            <p:cNvPr id="177" name="Google Shape;177;p19"/>
            <p:cNvSpPr/>
            <p:nvPr/>
          </p:nvSpPr>
          <p:spPr>
            <a:xfrm>
              <a:off x="1319367" y="3034577"/>
              <a:ext cx="820800" cy="674400"/>
            </a:xfrm>
            <a:prstGeom prst="rtTriangle">
              <a:avLst/>
            </a:prstGeom>
            <a:solidFill>
              <a:srgbClr val="249C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9"/>
            <p:cNvSpPr/>
            <p:nvPr/>
          </p:nvSpPr>
          <p:spPr>
            <a:xfrm>
              <a:off x="4174630" y="3034577"/>
              <a:ext cx="1202100" cy="6744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9"/>
            <p:cNvSpPr/>
            <p:nvPr/>
          </p:nvSpPr>
          <p:spPr>
            <a:xfrm>
              <a:off x="6623495" y="3034602"/>
              <a:ext cx="1202100" cy="6744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9"/>
            <p:cNvSpPr/>
            <p:nvPr/>
          </p:nvSpPr>
          <p:spPr>
            <a:xfrm>
              <a:off x="1638261" y="3034622"/>
              <a:ext cx="508200" cy="409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Roboto"/>
                  <a:ea typeface="Roboto"/>
                  <a:cs typeface="Roboto"/>
                  <a:sym typeface="Roboto"/>
                </a:rPr>
                <a:t>3</a:t>
              </a:r>
              <a:endParaRPr sz="1600">
                <a:solidFill>
                  <a:srgbClr val="FFFFFF"/>
                </a:solidFill>
                <a:latin typeface="Roboto"/>
                <a:ea typeface="Roboto"/>
                <a:cs typeface="Roboto"/>
                <a:sym typeface="Roboto"/>
              </a:endParaRPr>
            </a:p>
          </p:txBody>
        </p:sp>
        <p:sp>
          <p:nvSpPr>
            <p:cNvPr id="181" name="Google Shape;181;p19"/>
            <p:cNvSpPr/>
            <p:nvPr/>
          </p:nvSpPr>
          <p:spPr>
            <a:xfrm>
              <a:off x="2227852" y="3034615"/>
              <a:ext cx="1776900" cy="67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Roboto"/>
                  <a:ea typeface="Roboto"/>
                  <a:cs typeface="Roboto"/>
                  <a:sym typeface="Roboto"/>
                </a:rPr>
                <a:t>Handling Variable Length</a:t>
              </a:r>
              <a:endParaRPr sz="1300">
                <a:solidFill>
                  <a:srgbClr val="FFFFFF"/>
                </a:solidFill>
                <a:latin typeface="Roboto"/>
                <a:ea typeface="Roboto"/>
                <a:cs typeface="Roboto"/>
                <a:sym typeface="Roboto"/>
              </a:endParaRPr>
            </a:p>
          </p:txBody>
        </p:sp>
        <p:sp>
          <p:nvSpPr>
            <p:cNvPr id="182" name="Google Shape;182;p19"/>
            <p:cNvSpPr/>
            <p:nvPr/>
          </p:nvSpPr>
          <p:spPr>
            <a:xfrm>
              <a:off x="5399072" y="3034602"/>
              <a:ext cx="1202100" cy="6744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 name="Google Shape;183;p19"/>
          <p:cNvSpPr/>
          <p:nvPr/>
        </p:nvSpPr>
        <p:spPr>
          <a:xfrm>
            <a:off x="5399072" y="3719853"/>
            <a:ext cx="1202100" cy="6744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9"/>
          <p:cNvSpPr/>
          <p:nvPr/>
        </p:nvSpPr>
        <p:spPr>
          <a:xfrm>
            <a:off x="5399072" y="4405129"/>
            <a:ext cx="1202100" cy="674400"/>
          </a:xfrm>
          <a:prstGeom prst="rect">
            <a:avLst/>
          </a:prstGeom>
          <a:solidFill>
            <a:srgbClr val="1B786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Roboto"/>
                <a:ea typeface="Roboto"/>
                <a:cs typeface="Roboto"/>
                <a:sym typeface="Roboto"/>
              </a:rPr>
              <a:t>Moderate</a:t>
            </a:r>
            <a:endParaRPr>
              <a:solidFill>
                <a:schemeClr val="lt1"/>
              </a:solidFill>
              <a:latin typeface="Roboto"/>
              <a:ea typeface="Roboto"/>
              <a:cs typeface="Roboto"/>
              <a:sym typeface="Roboto"/>
            </a:endParaRPr>
          </a:p>
        </p:txBody>
      </p:sp>
      <p:sp>
        <p:nvSpPr>
          <p:cNvPr id="185" name="Google Shape;185;p19"/>
          <p:cNvSpPr/>
          <p:nvPr/>
        </p:nvSpPr>
        <p:spPr>
          <a:xfrm>
            <a:off x="5755224" y="3181402"/>
            <a:ext cx="489900" cy="410400"/>
          </a:xfrm>
          <a:prstGeom prst="mathMultiply">
            <a:avLst>
              <a:gd fmla="val 5080" name="adj1"/>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9"/>
          <p:cNvSpPr/>
          <p:nvPr/>
        </p:nvSpPr>
        <p:spPr>
          <a:xfrm>
            <a:off x="5747225" y="3851866"/>
            <a:ext cx="489900" cy="410400"/>
          </a:xfrm>
          <a:prstGeom prst="mathMultiply">
            <a:avLst>
              <a:gd fmla="val 5080" name="adj1"/>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9"/>
          <p:cNvSpPr/>
          <p:nvPr/>
        </p:nvSpPr>
        <p:spPr>
          <a:xfrm rot="-2396565">
            <a:off x="7052343" y="3307474"/>
            <a:ext cx="336904" cy="128639"/>
          </a:xfrm>
          <a:prstGeom prst="corner">
            <a:avLst>
              <a:gd fmla="val 18804" name="adj1"/>
              <a:gd fmla="val 1814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9"/>
          <p:cNvSpPr/>
          <p:nvPr/>
        </p:nvSpPr>
        <p:spPr>
          <a:xfrm rot="-2396565">
            <a:off x="7056312" y="3936950"/>
            <a:ext cx="336904" cy="128639"/>
          </a:xfrm>
          <a:prstGeom prst="corner">
            <a:avLst>
              <a:gd fmla="val 18804" name="adj1"/>
              <a:gd fmla="val 1814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9"/>
          <p:cNvSpPr/>
          <p:nvPr/>
        </p:nvSpPr>
        <p:spPr>
          <a:xfrm>
            <a:off x="4530794" y="3166571"/>
            <a:ext cx="489900" cy="410400"/>
          </a:xfrm>
          <a:prstGeom prst="mathMultiply">
            <a:avLst>
              <a:gd fmla="val 5080" name="adj1"/>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9"/>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133"/>
              <a:t>Model - Choice of Architecture</a:t>
            </a:r>
            <a:endParaRPr sz="3133"/>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0"/>
          <p:cNvSpPr txBox="1"/>
          <p:nvPr/>
        </p:nvSpPr>
        <p:spPr>
          <a:xfrm>
            <a:off x="724375" y="1531025"/>
            <a:ext cx="7695300" cy="3879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t>Input Size and Type:</a:t>
            </a:r>
            <a:endParaRPr b="1" sz="1200"/>
          </a:p>
          <a:p>
            <a:pPr indent="0" lvl="0" marL="0" rtl="0" algn="l">
              <a:lnSpc>
                <a:spcPct val="115000"/>
              </a:lnSpc>
              <a:spcBef>
                <a:spcPts val="0"/>
              </a:spcBef>
              <a:spcAft>
                <a:spcPts val="0"/>
              </a:spcAft>
              <a:buNone/>
            </a:pPr>
            <a:r>
              <a:rPr b="1" lang="en" sz="1200"/>
              <a:t>	</a:t>
            </a:r>
            <a:r>
              <a:rPr lang="en" sz="1000"/>
              <a:t>The most prominent atmospheric factors that predict future temperature are determined to be the following features [</a:t>
            </a:r>
            <a:r>
              <a:rPr lang="en" sz="1000" u="sng">
                <a:solidFill>
                  <a:schemeClr val="accent5"/>
                </a:solidFill>
                <a:hlinkClick r:id="rId3">
                  <a:extLst>
                    <a:ext uri="{A12FA001-AC4F-418D-AE19-62706E023703}">
                      <ahyp:hlinkClr val="tx"/>
                    </a:ext>
                  </a:extLst>
                </a:hlinkClick>
              </a:rPr>
              <a:t>link here</a:t>
            </a:r>
            <a:r>
              <a:rPr lang="en" sz="1000"/>
              <a:t>]</a:t>
            </a:r>
            <a:endParaRPr sz="1000"/>
          </a:p>
          <a:p>
            <a:pPr indent="457200" lvl="0" marL="0" rtl="0" algn="l">
              <a:lnSpc>
                <a:spcPct val="115000"/>
              </a:lnSpc>
              <a:spcBef>
                <a:spcPts val="0"/>
              </a:spcBef>
              <a:spcAft>
                <a:spcPts val="0"/>
              </a:spcAft>
              <a:buNone/>
            </a:pPr>
            <a:r>
              <a:rPr lang="en" sz="1000"/>
              <a:t>The ideal amount of data preceding the hour the model will forecast was found experimentally.</a:t>
            </a:r>
            <a:endParaRPr sz="1000"/>
          </a:p>
          <a:p>
            <a:pPr indent="0" lvl="0" marL="0" rtl="0" algn="l">
              <a:lnSpc>
                <a:spcPct val="115000"/>
              </a:lnSpc>
              <a:spcBef>
                <a:spcPts val="0"/>
              </a:spcBef>
              <a:spcAft>
                <a:spcPts val="0"/>
              </a:spcAft>
              <a:buNone/>
            </a:pPr>
            <a:r>
              <a:rPr lang="en" sz="1000"/>
              <a:t>		</a:t>
            </a:r>
            <a:r>
              <a:rPr lang="en" sz="1000" u="sng"/>
              <a:t>Prediction Window: 4 hour window </a:t>
            </a:r>
            <a:r>
              <a:rPr lang="en" sz="1000"/>
              <a:t>of data is ingested by the model to predict the next hour’s temperature</a:t>
            </a:r>
            <a:endParaRPr sz="1000"/>
          </a:p>
          <a:p>
            <a:pPr indent="457200" lvl="0" marL="457200" rtl="0" algn="l">
              <a:lnSpc>
                <a:spcPct val="115000"/>
              </a:lnSpc>
              <a:spcBef>
                <a:spcPts val="0"/>
              </a:spcBef>
              <a:spcAft>
                <a:spcPts val="0"/>
              </a:spcAft>
              <a:buNone/>
            </a:pPr>
            <a:r>
              <a:rPr lang="en" sz="1000" u="sng"/>
              <a:t>Prediction parameters: Temperature, Humidity, Dew point, wind speed, pressure, visibility</a:t>
            </a:r>
            <a:endParaRPr sz="1000"/>
          </a:p>
          <a:p>
            <a:pPr indent="0" lvl="0" marL="0" rtl="0" algn="l">
              <a:lnSpc>
                <a:spcPct val="115000"/>
              </a:lnSpc>
              <a:spcBef>
                <a:spcPts val="0"/>
              </a:spcBef>
              <a:spcAft>
                <a:spcPts val="0"/>
              </a:spcAft>
              <a:buNone/>
            </a:pPr>
            <a:r>
              <a:rPr b="1" lang="en" sz="1200"/>
              <a:t>Model Size:</a:t>
            </a:r>
            <a:endParaRPr b="1" sz="1200"/>
          </a:p>
          <a:p>
            <a:pPr indent="0" lvl="0" marL="0" rtl="0" algn="l">
              <a:lnSpc>
                <a:spcPct val="115000"/>
              </a:lnSpc>
              <a:spcBef>
                <a:spcPts val="0"/>
              </a:spcBef>
              <a:spcAft>
                <a:spcPts val="0"/>
              </a:spcAft>
              <a:buNone/>
            </a:pPr>
            <a:r>
              <a:rPr lang="en" sz="1000"/>
              <a:t>	Through experimentation with our data we have determined the best size for this network.</a:t>
            </a:r>
            <a:endParaRPr sz="1000"/>
          </a:p>
          <a:p>
            <a:pPr indent="0" lvl="0" marL="0" rtl="0" algn="l">
              <a:lnSpc>
                <a:spcPct val="115000"/>
              </a:lnSpc>
              <a:spcBef>
                <a:spcPts val="0"/>
              </a:spcBef>
              <a:spcAft>
                <a:spcPts val="0"/>
              </a:spcAft>
              <a:buNone/>
            </a:pPr>
            <a:r>
              <a:rPr lang="en" sz="1000"/>
              <a:t>		</a:t>
            </a:r>
            <a:r>
              <a:rPr lang="en" sz="1000" u="sng"/>
              <a:t>Number of Layers: 1</a:t>
            </a:r>
            <a:endParaRPr sz="1000" u="sng"/>
          </a:p>
          <a:p>
            <a:pPr indent="0" lvl="0" marL="0" rtl="0" algn="l">
              <a:lnSpc>
                <a:spcPct val="115000"/>
              </a:lnSpc>
              <a:spcBef>
                <a:spcPts val="0"/>
              </a:spcBef>
              <a:spcAft>
                <a:spcPts val="0"/>
              </a:spcAft>
              <a:buNone/>
            </a:pPr>
            <a:r>
              <a:rPr lang="en" sz="1000" u="sng"/>
              <a:t>		Number of Nodes per layer: 32</a:t>
            </a:r>
            <a:endParaRPr sz="1000" u="sng"/>
          </a:p>
          <a:p>
            <a:pPr indent="0" lvl="0" marL="0" rtl="0" algn="l">
              <a:lnSpc>
                <a:spcPct val="115000"/>
              </a:lnSpc>
              <a:spcBef>
                <a:spcPts val="0"/>
              </a:spcBef>
              <a:spcAft>
                <a:spcPts val="0"/>
              </a:spcAft>
              <a:buNone/>
            </a:pPr>
            <a:r>
              <a:rPr b="1" lang="en" sz="1200"/>
              <a:t>Model Functions:</a:t>
            </a:r>
            <a:endParaRPr b="1" sz="1200"/>
          </a:p>
          <a:p>
            <a:pPr indent="0" lvl="0" marL="0" rtl="0" algn="l">
              <a:lnSpc>
                <a:spcPct val="115000"/>
              </a:lnSpc>
              <a:spcBef>
                <a:spcPts val="0"/>
              </a:spcBef>
              <a:spcAft>
                <a:spcPts val="0"/>
              </a:spcAft>
              <a:buNone/>
            </a:pPr>
            <a:r>
              <a:rPr lang="en" sz="1000"/>
              <a:t>	Industry standards and most common used formulae helped determine which activation, loss, and optimizer would be used</a:t>
            </a:r>
            <a:endParaRPr sz="1000"/>
          </a:p>
          <a:p>
            <a:pPr indent="0" lvl="0" marL="914400" rtl="0" algn="l">
              <a:lnSpc>
                <a:spcPct val="115000"/>
              </a:lnSpc>
              <a:spcBef>
                <a:spcPts val="0"/>
              </a:spcBef>
              <a:spcAft>
                <a:spcPts val="0"/>
              </a:spcAft>
              <a:buNone/>
            </a:pPr>
            <a:r>
              <a:rPr lang="en" sz="1000" u="sng"/>
              <a:t>Activation Function: ReLU</a:t>
            </a:r>
            <a:endParaRPr sz="1000" u="sng"/>
          </a:p>
          <a:p>
            <a:pPr indent="0" lvl="0" marL="914400" rtl="0" algn="l">
              <a:lnSpc>
                <a:spcPct val="115000"/>
              </a:lnSpc>
              <a:spcBef>
                <a:spcPts val="0"/>
              </a:spcBef>
              <a:spcAft>
                <a:spcPts val="0"/>
              </a:spcAft>
              <a:buNone/>
            </a:pPr>
            <a:r>
              <a:rPr lang="en" sz="1000" u="sng"/>
              <a:t>Loss Function: Mean Squared Error</a:t>
            </a:r>
            <a:endParaRPr sz="1000" u="sng"/>
          </a:p>
          <a:p>
            <a:pPr indent="0" lvl="0" marL="914400" rtl="0" algn="l">
              <a:lnSpc>
                <a:spcPct val="115000"/>
              </a:lnSpc>
              <a:spcBef>
                <a:spcPts val="0"/>
              </a:spcBef>
              <a:spcAft>
                <a:spcPts val="0"/>
              </a:spcAft>
              <a:buNone/>
            </a:pPr>
            <a:r>
              <a:rPr lang="en" sz="1000" u="sng"/>
              <a:t>Optimiser Function: adam </a:t>
            </a:r>
            <a:endParaRPr sz="1000" u="sng"/>
          </a:p>
          <a:p>
            <a:pPr indent="0" lvl="0" marL="0" rtl="0" algn="l">
              <a:lnSpc>
                <a:spcPct val="115000"/>
              </a:lnSpc>
              <a:spcBef>
                <a:spcPts val="0"/>
              </a:spcBef>
              <a:spcAft>
                <a:spcPts val="0"/>
              </a:spcAft>
              <a:buNone/>
            </a:pPr>
            <a:r>
              <a:rPr b="1" lang="en" sz="1200"/>
              <a:t>Additional Features - Dropout:</a:t>
            </a:r>
            <a:endParaRPr b="1" sz="1200"/>
          </a:p>
          <a:p>
            <a:pPr indent="0" lvl="0" marL="0" rtl="0" algn="l">
              <a:lnSpc>
                <a:spcPct val="115000"/>
              </a:lnSpc>
              <a:spcBef>
                <a:spcPts val="0"/>
              </a:spcBef>
              <a:spcAft>
                <a:spcPts val="0"/>
              </a:spcAft>
              <a:buNone/>
            </a:pPr>
            <a:r>
              <a:rPr lang="en" sz="1000"/>
              <a:t>	Experimental results helped determine the ideal amount of dropout and regressive dropout in the network. </a:t>
            </a:r>
            <a:endParaRPr sz="1000"/>
          </a:p>
          <a:p>
            <a:pPr indent="0" lvl="0" marL="457200" rtl="0" algn="l">
              <a:lnSpc>
                <a:spcPct val="115000"/>
              </a:lnSpc>
              <a:spcBef>
                <a:spcPts val="0"/>
              </a:spcBef>
              <a:spcAft>
                <a:spcPts val="0"/>
              </a:spcAft>
              <a:buNone/>
            </a:pPr>
            <a:r>
              <a:rPr lang="en" sz="1000"/>
              <a:t>	</a:t>
            </a:r>
            <a:r>
              <a:rPr lang="en" sz="1000" u="sng"/>
              <a:t>Standard Dropout: .2</a:t>
            </a:r>
            <a:endParaRPr sz="1000" u="sng"/>
          </a:p>
          <a:p>
            <a:pPr indent="0" lvl="0" marL="457200" rtl="0" algn="l">
              <a:lnSpc>
                <a:spcPct val="115000"/>
              </a:lnSpc>
              <a:spcBef>
                <a:spcPts val="0"/>
              </a:spcBef>
              <a:spcAft>
                <a:spcPts val="0"/>
              </a:spcAft>
              <a:buNone/>
            </a:pPr>
            <a:r>
              <a:rPr lang="en" sz="1000" u="sng"/>
              <a:t>	Regressive Dropout: .3</a:t>
            </a:r>
            <a:endParaRPr sz="1000" u="sng"/>
          </a:p>
          <a:p>
            <a:pPr indent="0" lvl="0" marL="0" rtl="0" algn="l">
              <a:lnSpc>
                <a:spcPct val="115000"/>
              </a:lnSpc>
              <a:spcBef>
                <a:spcPts val="0"/>
              </a:spcBef>
              <a:spcAft>
                <a:spcPts val="0"/>
              </a:spcAft>
              <a:buNone/>
            </a:pPr>
            <a:r>
              <a:t/>
            </a:r>
            <a:endParaRPr sz="1000"/>
          </a:p>
          <a:p>
            <a:pPr indent="0" lvl="0" marL="0" rtl="0" algn="l">
              <a:lnSpc>
                <a:spcPct val="115000"/>
              </a:lnSpc>
              <a:spcBef>
                <a:spcPts val="0"/>
              </a:spcBef>
              <a:spcAft>
                <a:spcPts val="0"/>
              </a:spcAft>
              <a:buNone/>
            </a:pPr>
            <a:r>
              <a:t/>
            </a:r>
            <a:endParaRPr sz="1000"/>
          </a:p>
        </p:txBody>
      </p:sp>
      <p:sp>
        <p:nvSpPr>
          <p:cNvPr id="196" name="Google Shape;196;p20"/>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133"/>
              <a:t>Model - Choice of Settings</a:t>
            </a:r>
            <a:endParaRPr sz="3133"/>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21"/>
          <p:cNvPicPr preferRelativeResize="0"/>
          <p:nvPr/>
        </p:nvPicPr>
        <p:blipFill>
          <a:blip r:embed="rId3">
            <a:alphaModFix/>
          </a:blip>
          <a:stretch>
            <a:fillRect/>
          </a:stretch>
        </p:blipFill>
        <p:spPr>
          <a:xfrm>
            <a:off x="311725" y="1720538"/>
            <a:ext cx="3838550" cy="2944475"/>
          </a:xfrm>
          <a:prstGeom prst="rect">
            <a:avLst/>
          </a:prstGeom>
          <a:noFill/>
          <a:ln>
            <a:noFill/>
          </a:ln>
        </p:spPr>
      </p:pic>
      <p:sp>
        <p:nvSpPr>
          <p:cNvPr id="202" name="Google Shape;202;p21"/>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133"/>
              <a:t>Results - Qualitative</a:t>
            </a:r>
            <a:endParaRPr sz="3133"/>
          </a:p>
          <a:p>
            <a:pPr indent="0" lvl="0" marL="0" rtl="0" algn="l">
              <a:spcBef>
                <a:spcPts val="0"/>
              </a:spcBef>
              <a:spcAft>
                <a:spcPts val="0"/>
              </a:spcAft>
              <a:buNone/>
            </a:pPr>
            <a:r>
              <a:t/>
            </a:r>
            <a:endParaRPr/>
          </a:p>
        </p:txBody>
      </p:sp>
      <p:pic>
        <p:nvPicPr>
          <p:cNvPr id="203" name="Google Shape;203;p21"/>
          <p:cNvPicPr preferRelativeResize="0"/>
          <p:nvPr/>
        </p:nvPicPr>
        <p:blipFill>
          <a:blip r:embed="rId4">
            <a:alphaModFix/>
          </a:blip>
          <a:stretch>
            <a:fillRect/>
          </a:stretch>
        </p:blipFill>
        <p:spPr>
          <a:xfrm>
            <a:off x="4310038" y="1554475"/>
            <a:ext cx="4429125" cy="3276600"/>
          </a:xfrm>
          <a:prstGeom prst="rect">
            <a:avLst/>
          </a:prstGeom>
          <a:noFill/>
          <a:ln>
            <a:noFill/>
          </a:ln>
        </p:spPr>
      </p:pic>
      <p:sp>
        <p:nvSpPr>
          <p:cNvPr id="204" name="Google Shape;204;p21"/>
          <p:cNvSpPr txBox="1"/>
          <p:nvPr/>
        </p:nvSpPr>
        <p:spPr>
          <a:xfrm rot="-5400000">
            <a:off x="3473350" y="2995675"/>
            <a:ext cx="1279200" cy="39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Temperature</a:t>
            </a:r>
            <a:endParaRPr>
              <a:latin typeface="Roboto"/>
              <a:ea typeface="Roboto"/>
              <a:cs typeface="Roboto"/>
              <a:sym typeface="Roboto"/>
            </a:endParaRPr>
          </a:p>
        </p:txBody>
      </p:sp>
      <p:sp>
        <p:nvSpPr>
          <p:cNvPr id="205" name="Google Shape;205;p21"/>
          <p:cNvSpPr txBox="1"/>
          <p:nvPr/>
        </p:nvSpPr>
        <p:spPr>
          <a:xfrm>
            <a:off x="6254450" y="4749300"/>
            <a:ext cx="694200" cy="39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Hours</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