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9" r:id="rId10"/>
    <p:sldId id="260" r:id="rId11"/>
    <p:sldId id="261" r:id="rId12"/>
    <p:sldId id="262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60"/>
  </p:normalViewPr>
  <p:slideViewPr>
    <p:cSldViewPr>
      <p:cViewPr varScale="1">
        <p:scale>
          <a:sx n="122" d="100"/>
          <a:sy n="122" d="100"/>
        </p:scale>
        <p:origin x="3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89648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00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8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90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491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7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60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6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34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4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7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46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2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76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6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9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9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2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7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2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2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Conceptual Design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Brian Quinn, Mark Paluta, Eliseo Miranda, Pat Wall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Conceptual CAD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1" b="99624" l="6432" r="96238">
                        <a14:backgroundMark x1="36893" y1="55263" x2="36893" y2="55263"/>
                        <a14:backgroundMark x1="35316" y1="64474" x2="35316" y2="644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8192" y="1276350"/>
            <a:ext cx="4610100" cy="2976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1" b="100000" l="5345" r="98031">
                        <a14:foregroundMark x1="26864" y1="70973" x2="26864" y2="70973"/>
                        <a14:foregroundMark x1="27848" y1="65310" x2="27848" y2="65310"/>
                        <a14:foregroundMark x1="28129" y1="62832" x2="28129" y2="62832"/>
                        <a14:foregroundMark x1="28129" y1="63009" x2="26864" y2="69558"/>
                        <a14:foregroundMark x1="78059" y1="56637" x2="76090" y2="63717"/>
                        <a14:foregroundMark x1="25176" y1="70973" x2="28270" y2="71504"/>
                        <a14:foregroundMark x1="27989" y1="61062" x2="27989" y2="61062"/>
                        <a14:backgroundMark x1="23347" y1="49912" x2="23347" y2="499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063228"/>
            <a:ext cx="4243754" cy="337232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Performance Predictions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Climb </a:t>
            </a:r>
            <a:r>
              <a:rPr lang="en" dirty="0" smtClean="0"/>
              <a:t>rate of 18.3 ft/s   (for 10 s)</a:t>
            </a:r>
            <a:endParaRPr lang="en" dirty="0"/>
          </a:p>
          <a:p>
            <a:pPr lvl="0" rtl="0">
              <a:buNone/>
            </a:pPr>
            <a:r>
              <a:rPr lang="en" dirty="0"/>
              <a:t>Descent rate </a:t>
            </a:r>
            <a:r>
              <a:rPr lang="en" dirty="0" smtClean="0"/>
              <a:t>of 2.5 ft/s</a:t>
            </a:r>
          </a:p>
          <a:p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4462973" y="1474375"/>
            <a:ext cx="2166427" cy="640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 defTabSz="685800">
              <a:lnSpc>
                <a:spcPct val="120000"/>
              </a:lnSpc>
              <a:spcBef>
                <a:spcPts val="750"/>
              </a:spcBef>
              <a:buSzPct val="125000"/>
            </a:pPr>
            <a:r>
              <a:rPr lang="en" sz="1800" kern="12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 Glide time of 73 s</a:t>
            </a:r>
            <a:endParaRPr lang="en" sz="1800" kern="1200" dirty="0">
              <a:solidFill>
                <a:prstClr val="white"/>
              </a:solidFill>
              <a:latin typeface="Tw Cen MT" panose="020B0602020104020603"/>
            </a:endParaRPr>
          </a:p>
          <a:p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4038600" y="1352550"/>
            <a:ext cx="228600" cy="685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 seek to optimize primarily glide rate, and secondarily climb rate.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Primary design driver is weight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Secondary design driver is L/D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 Drivers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1.) Low Weight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2.) High Lift/Drag (L/D)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Justification: Low weight helps all aspects of the mission. High L/D will help with glide.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049" y="133350"/>
            <a:ext cx="83695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Figure of Merit (FOM) Analysis</a:t>
            </a:r>
            <a:endParaRPr lang="en-US" sz="4400" b="1" cap="none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529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Key Factors: Weight, High Lift/Drag, Stability and Control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67393"/>
              </p:ext>
            </p:extLst>
          </p:nvPr>
        </p:nvGraphicFramePr>
        <p:xfrm>
          <a:off x="381002" y="967740"/>
          <a:ext cx="8534400" cy="3413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7903">
                <a:tc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Weight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High L/D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Ease of Construction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Stability &amp; Control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Payload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Bias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Weight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23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High L/D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Ease of Construction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13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Stability &amp; Control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Payload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12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Column Total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effectLst/>
                      </a:endParaRPr>
                    </a:p>
                  </a:txBody>
                  <a:tcPr marL="22103" marR="2210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100 %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103" marR="2210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6489" y="131624"/>
            <a:ext cx="79341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- Control Surface</a:t>
            </a:r>
            <a:endParaRPr lang="en-US" sz="4000" b="1" cap="none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44" y="45529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Best Result: 2x Ailerons, 2x Elevators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32763"/>
              </p:ext>
            </p:extLst>
          </p:nvPr>
        </p:nvGraphicFramePr>
        <p:xfrm>
          <a:off x="304802" y="1028699"/>
          <a:ext cx="8534393" cy="3383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19198"/>
                <a:gridCol w="1219200"/>
                <a:gridCol w="1219199"/>
                <a:gridCol w="1219199"/>
                <a:gridCol w="1219199"/>
                <a:gridCol w="1219199"/>
                <a:gridCol w="1219199"/>
              </a:tblGrid>
              <a:tr h="476251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n-US" sz="1400" b="1" dirty="0"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2x Ailerons, 2x Elevator, 2x Flaps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2x Ailerons, 1x Elevators, 2x Flaps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2x Ailerons, 2x Elevators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2x </a:t>
                      </a:r>
                      <a:r>
                        <a:rPr lang="en-US" sz="1400" b="1" dirty="0" err="1">
                          <a:effectLst/>
                        </a:rPr>
                        <a:t>Elevons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Row Totals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effectLst/>
                        </a:rPr>
                        <a:t>Bias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Weight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>
                          <a:effectLst/>
                        </a:rPr>
                        <a:t>11.00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effectLst/>
                        </a:rPr>
                        <a:t>23 %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High L/D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13.00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effectLst/>
                        </a:rPr>
                        <a:t>20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11.00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effectLst/>
                        </a:rPr>
                        <a:t>11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Ease of Construction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10.00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effectLst/>
                        </a:rPr>
                        <a:t>13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Stability &amp; Control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>
                          <a:effectLst/>
                        </a:rPr>
                        <a:t>2.00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9.00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effectLst/>
                        </a:rPr>
                        <a:t>21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Payload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effectLst/>
                        </a:rPr>
                        <a:t>12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effectLst/>
                        </a:rPr>
                        <a:t>Column Average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1.88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2.02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600" b="1" i="1" u="sng" dirty="0" smtClean="0">
                          <a:effectLst/>
                        </a:rPr>
                        <a:t>2.85</a:t>
                      </a:r>
                      <a:endParaRPr lang="en-US" sz="1600" b="1" i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2.77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54.00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effectLst/>
                        </a:rPr>
                        <a:t>100 %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071" marR="2607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5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261" y="133350"/>
            <a:ext cx="87831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- Landing Gear</a:t>
            </a:r>
            <a:endParaRPr lang="en-US" sz="4800" b="1" cap="none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291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Best Result: Trike Landing Gear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489120"/>
              </p:ext>
            </p:extLst>
          </p:nvPr>
        </p:nvGraphicFramePr>
        <p:xfrm>
          <a:off x="457197" y="910590"/>
          <a:ext cx="8305800" cy="3413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95403"/>
                <a:gridCol w="781047"/>
                <a:gridCol w="1038225"/>
                <a:gridCol w="1038225"/>
                <a:gridCol w="1038225"/>
                <a:gridCol w="1038225"/>
                <a:gridCol w="1038225"/>
                <a:gridCol w="1038225"/>
              </a:tblGrid>
              <a:tr h="426720">
                <a:tc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effectLst/>
                      </a:endParaRPr>
                    </a:p>
                  </a:txBody>
                  <a:tcPr marL="23139" marR="2313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None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Trike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Skids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Retractable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Tail Dragger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Monowheel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Bias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b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Weight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3.50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23 %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High L/D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3.50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Ease of Construction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13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Stability &amp; Control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Payload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12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Column Average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3.09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1" u="sng" dirty="0" smtClean="0">
                          <a:effectLst/>
                        </a:rPr>
                        <a:t>3.32</a:t>
                      </a:r>
                      <a:endParaRPr lang="en-US" sz="1600" b="1" i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2.65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1.30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2.93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2.63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100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3139" marR="2313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2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016" y="238342"/>
            <a:ext cx="87879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- Wing Configuration</a:t>
            </a:r>
            <a:endParaRPr lang="en-US" sz="4000" b="1" cap="none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413523"/>
              </p:ext>
            </p:extLst>
          </p:nvPr>
        </p:nvGraphicFramePr>
        <p:xfrm>
          <a:off x="457201" y="1005840"/>
          <a:ext cx="8229598" cy="359283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95399"/>
                <a:gridCol w="1086852"/>
                <a:gridCol w="777454"/>
                <a:gridCol w="1464955"/>
                <a:gridCol w="1881462"/>
                <a:gridCol w="861738"/>
                <a:gridCol w="861738"/>
              </a:tblGrid>
              <a:tr h="605790">
                <a:tc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Monoplane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Biplane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Tandem Wing/Canard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effectLst/>
                        </a:rPr>
                        <a:t>Flying Wing/Blended Body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Winglets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Bias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Weight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23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High L/D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3.50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Ease of Construction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13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Stability &amp; Control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4.50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Payload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1.50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12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Column Average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1" u="sng" dirty="0" smtClean="0">
                          <a:effectLst/>
                        </a:rPr>
                        <a:t>3.81</a:t>
                      </a:r>
                      <a:endParaRPr lang="en-US" sz="1600" b="1" i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2.85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2.66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2.81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3.33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100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543" marR="21543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" y="47053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Best Result: Monoplane (Single Wing)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295" y="57150"/>
            <a:ext cx="85331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– Tail Configuration</a:t>
            </a:r>
            <a:endParaRPr lang="en-US" sz="4000" b="1" cap="none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95153" y="44767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Best Result: Conventional Tail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456302"/>
              </p:ext>
            </p:extLst>
          </p:nvPr>
        </p:nvGraphicFramePr>
        <p:xfrm>
          <a:off x="304800" y="1047750"/>
          <a:ext cx="8610603" cy="32194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95402"/>
                <a:gridCol w="2722879"/>
                <a:gridCol w="1530774"/>
                <a:gridCol w="1530774"/>
                <a:gridCol w="1530774"/>
              </a:tblGrid>
              <a:tr h="232409">
                <a:tc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Conventional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V-Tail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H-Tail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Importance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Weight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23 %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High L/D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Ease of Construction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13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Stability &amp; Control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Payload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12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Column Average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1" u="sng" dirty="0" smtClean="0">
                          <a:effectLst/>
                        </a:rPr>
                        <a:t>4.10</a:t>
                      </a:r>
                      <a:endParaRPr lang="en-US" sz="1600" b="1" i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3.29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3.14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100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4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3485" y="-27980"/>
            <a:ext cx="7686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- Engine</a:t>
            </a:r>
            <a:endParaRPr lang="en-US" sz="5400" b="1" cap="none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529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Best Result: Tractor Configuration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231188"/>
              </p:ext>
            </p:extLst>
          </p:nvPr>
        </p:nvGraphicFramePr>
        <p:xfrm>
          <a:off x="457200" y="1047750"/>
          <a:ext cx="8229600" cy="3200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192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Tractor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Pusher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Bias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Weight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23 %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High L/D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Ease of Construction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13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Stability &amp; Control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21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Payload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12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Column Average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1" u="sng" dirty="0" smtClean="0">
                          <a:effectLst/>
                        </a:rPr>
                        <a:t>3.90</a:t>
                      </a:r>
                      <a:endParaRPr lang="en-US" sz="1600" b="1" i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2.82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100</a:t>
                      </a:r>
                      <a:r>
                        <a:rPr lang="en-US" sz="1400" b="1" baseline="0" dirty="0" smtClean="0">
                          <a:effectLst/>
                        </a:rPr>
                        <a:t> %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4215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Important Quantities from Spreadsheets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Aspect ratio = </a:t>
            </a:r>
            <a:r>
              <a:rPr lang="en" dirty="0" smtClean="0"/>
              <a:t>7</a:t>
            </a:r>
            <a:endParaRPr lang="en" dirty="0"/>
          </a:p>
          <a:p>
            <a:pPr lvl="0" rtl="0">
              <a:buNone/>
            </a:pPr>
            <a:r>
              <a:rPr lang="en" dirty="0"/>
              <a:t>Span = </a:t>
            </a:r>
            <a:r>
              <a:rPr lang="en" dirty="0" smtClean="0"/>
              <a:t>5’ 6”</a:t>
            </a:r>
            <a:endParaRPr lang="en" dirty="0"/>
          </a:p>
          <a:p>
            <a:pPr lvl="0" rtl="0">
              <a:buNone/>
            </a:pPr>
            <a:r>
              <a:rPr lang="en" dirty="0"/>
              <a:t>Length = </a:t>
            </a:r>
            <a:r>
              <a:rPr lang="en" dirty="0" smtClean="0"/>
              <a:t>3’</a:t>
            </a:r>
            <a:endParaRPr lang="en" dirty="0"/>
          </a:p>
          <a:p>
            <a:pPr lvl="0" rtl="0">
              <a:buNone/>
            </a:pPr>
            <a:r>
              <a:rPr lang="en" dirty="0"/>
              <a:t>Takeoff Weight = </a:t>
            </a:r>
            <a:r>
              <a:rPr lang="en" dirty="0" smtClean="0"/>
              <a:t>3.7 lbs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57</TotalTime>
  <Words>598</Words>
  <Application>Microsoft Office PowerPoint</Application>
  <PresentationFormat>On-screen Show (16:9)</PresentationFormat>
  <Paragraphs>334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Circuit</vt:lpstr>
      <vt:lpstr>Conceptual Design</vt:lpstr>
      <vt:lpstr>Design Drivers</vt:lpstr>
      <vt:lpstr>PowerPoint Presentation</vt:lpstr>
      <vt:lpstr>PowerPoint Presentation</vt:lpstr>
      <vt:lpstr>PowerPoint Presentation</vt:lpstr>
      <vt:lpstr>FOM Analysis - Wing Configuration</vt:lpstr>
      <vt:lpstr>PowerPoint Presentation</vt:lpstr>
      <vt:lpstr>PowerPoint Presentation</vt:lpstr>
      <vt:lpstr>Important Quantities from Spreadsheets</vt:lpstr>
      <vt:lpstr>Conceptual CAD Model</vt:lpstr>
      <vt:lpstr>Performance Predictions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Design</dc:title>
  <dc:creator>Brian</dc:creator>
  <cp:lastModifiedBy>Brian</cp:lastModifiedBy>
  <cp:revision>19</cp:revision>
  <dcterms:modified xsi:type="dcterms:W3CDTF">2014-02-06T15:55:50Z</dcterms:modified>
</cp:coreProperties>
</file>