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5" r:id="rId2"/>
    <p:sldId id="257" r:id="rId3"/>
    <p:sldId id="258" r:id="rId4"/>
    <p:sldId id="280" r:id="rId5"/>
    <p:sldId id="286" r:id="rId6"/>
    <p:sldId id="289" r:id="rId7"/>
    <p:sldId id="283" r:id="rId8"/>
    <p:sldId id="284" r:id="rId9"/>
    <p:sldId id="285" r:id="rId10"/>
    <p:sldId id="287" r:id="rId11"/>
    <p:sldId id="288" r:id="rId12"/>
    <p:sldId id="260" r:id="rId13"/>
    <p:sldId id="264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473E6-BD03-4AF3-B1F0-F275A3392935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C2BF1-8799-4023-8DA7-097832CA8F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473E6-BD03-4AF3-B1F0-F275A3392935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C2BF1-8799-4023-8DA7-097832CA8F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473E6-BD03-4AF3-B1F0-F275A3392935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C2BF1-8799-4023-8DA7-097832CA8F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473E6-BD03-4AF3-B1F0-F275A3392935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C2BF1-8799-4023-8DA7-097832CA8F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473E6-BD03-4AF3-B1F0-F275A3392935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C2BF1-8799-4023-8DA7-097832CA8F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473E6-BD03-4AF3-B1F0-F275A3392935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C2BF1-8799-4023-8DA7-097832CA8F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473E6-BD03-4AF3-B1F0-F275A3392935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C2BF1-8799-4023-8DA7-097832CA8F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473E6-BD03-4AF3-B1F0-F275A3392935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C2BF1-8799-4023-8DA7-097832CA8F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473E6-BD03-4AF3-B1F0-F275A3392935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C2BF1-8799-4023-8DA7-097832CA8F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473E6-BD03-4AF3-B1F0-F275A3392935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C2BF1-8799-4023-8DA7-097832CA8F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E473E6-BD03-4AF3-B1F0-F275A3392935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CC2BF1-8799-4023-8DA7-097832CA8F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6E473E6-BD03-4AF3-B1F0-F275A3392935}" type="datetimeFigureOut">
              <a:rPr lang="en-US" smtClean="0"/>
              <a:pPr/>
              <a:t>1/21/2014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BCC2BF1-8799-4023-8DA7-097832CA8F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notredame.box.com/fil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04" y="0"/>
            <a:ext cx="10275404" cy="682470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295400" y="1066800"/>
            <a:ext cx="77724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FOM Analysis</a:t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Design, Build, Fly!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066800" y="2971800"/>
            <a:ext cx="7772400" cy="914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r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1" i="0" u="none" strike="noStrike" kern="1200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+mn-lt"/>
                <a:ea typeface="+mn-ea"/>
                <a:cs typeface="+mn-cs"/>
              </a:rPr>
              <a:t>9/15/13</a:t>
            </a:r>
            <a:endParaRPr kumimoji="0" lang="en-US" sz="2800" b="1" i="0" u="none" strike="noStrike" kern="1200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Gear Configuration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05419"/>
              </p:ext>
            </p:extLst>
          </p:nvPr>
        </p:nvGraphicFramePr>
        <p:xfrm>
          <a:off x="762000" y="914400"/>
          <a:ext cx="7619999" cy="4012155"/>
        </p:xfrm>
        <a:graphic>
          <a:graphicData uri="http://schemas.openxmlformats.org/drawingml/2006/table">
            <a:tbl>
              <a:tblPr/>
              <a:tblGrid>
                <a:gridCol w="1397591"/>
                <a:gridCol w="583611"/>
                <a:gridCol w="843947"/>
                <a:gridCol w="958970"/>
                <a:gridCol w="958970"/>
                <a:gridCol w="958970"/>
                <a:gridCol w="958970"/>
                <a:gridCol w="958970"/>
              </a:tblGrid>
              <a:tr h="1744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Landing Gear Configuration</a:t>
                      </a: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Weight</a:t>
                      </a:r>
                      <a:b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(%)</a:t>
                      </a: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None</a:t>
                      </a:r>
                    </a:p>
                  </a:txBody>
                  <a:tcPr marL="6541" marR="6541" marT="6541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Trike</a:t>
                      </a:r>
                    </a:p>
                  </a:txBody>
                  <a:tcPr marL="6541" marR="6541" marT="6541" marB="0" anchor="b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Skids</a:t>
                      </a:r>
                    </a:p>
                  </a:txBody>
                  <a:tcPr marL="6541" marR="6541" marT="6541" marB="0" anchor="b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Retractable</a:t>
                      </a:r>
                    </a:p>
                  </a:txBody>
                  <a:tcPr marL="6541" marR="6541" marT="6541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Tail Dragger</a:t>
                      </a:r>
                    </a:p>
                  </a:txBody>
                  <a:tcPr marL="6541" marR="6541" marT="6541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Mono Wheel</a:t>
                      </a:r>
                    </a:p>
                  </a:txBody>
                  <a:tcPr marL="6541" marR="6541" marT="6541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  <a:tr h="2775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Weight</a:t>
                      </a: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18.25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High Lift/Short Takeoff</a:t>
                      </a: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9.5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775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Speed</a:t>
                      </a: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19.06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775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Size</a:t>
                      </a: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11.12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Ease of Store 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Construction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11.12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775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Stability &amp; Control</a:t>
                      </a: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18.25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100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3.07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3.2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2.4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1.9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2.8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2.5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6541" marR="6541" marT="6541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Surface Configuration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51761"/>
              </p:ext>
            </p:extLst>
          </p:nvPr>
        </p:nvGraphicFramePr>
        <p:xfrm>
          <a:off x="685800" y="762002"/>
          <a:ext cx="7696199" cy="5005623"/>
        </p:xfrm>
        <a:graphic>
          <a:graphicData uri="http://schemas.openxmlformats.org/drawingml/2006/table">
            <a:tbl>
              <a:tblPr/>
              <a:tblGrid>
                <a:gridCol w="1886360"/>
                <a:gridCol w="780640"/>
                <a:gridCol w="1146167"/>
                <a:gridCol w="1294344"/>
                <a:gridCol w="1294344"/>
                <a:gridCol w="1294344"/>
              </a:tblGrid>
              <a:tr h="18342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Control Surface Configuration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Weight</a:t>
                      </a:r>
                      <a:b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(%)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2x Ailerons,</a:t>
                      </a:r>
                      <a:b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2x Elevator,</a:t>
                      </a:r>
                      <a:b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2x Flaps</a:t>
                      </a:r>
                    </a:p>
                  </a:txBody>
                  <a:tcPr marL="8742" marR="8742" marT="8742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2x Ailerons,</a:t>
                      </a:r>
                      <a:b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1x Elevator,</a:t>
                      </a:r>
                      <a:b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2x Flaps</a:t>
                      </a:r>
                    </a:p>
                  </a:txBody>
                  <a:tcPr marL="8742" marR="8742" marT="8742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2x Ailerons,</a:t>
                      </a:r>
                      <a:b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2x </a:t>
                      </a: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Elevator</a:t>
                      </a:r>
                    </a:p>
                  </a:txBody>
                  <a:tcPr marL="8742" marR="8742" marT="8742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2x Elevons</a:t>
                      </a:r>
                    </a:p>
                  </a:txBody>
                  <a:tcPr marL="8742" marR="8742" marT="8742" marB="0" anchor="b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  <a:tr h="291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Weight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13.10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High Lift/Short Takeoff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9.52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1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Glide Rate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16.67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1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Size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9.52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Ease of </a:t>
                      </a:r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Construction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9.52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91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Stability &amp; Control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14.88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Payload Capability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10.12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N/A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Climb Rate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16.70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7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3.5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3.5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3.75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3.5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6779078" y="1388836"/>
            <a:ext cx="1602921" cy="744764"/>
          </a:xfrm>
          <a:prstGeom prst="roundRect">
            <a:avLst/>
          </a:prstGeom>
          <a:gradFill rotWithShape="1">
            <a:gsLst>
              <a:gs pos="0">
                <a:srgbClr val="9BBB59">
                  <a:lumMod val="50000"/>
                </a:srgbClr>
              </a:gs>
              <a:gs pos="35000">
                <a:srgbClr val="9BBB59">
                  <a:lumMod val="75000"/>
                </a:srgbClr>
              </a:gs>
              <a:gs pos="100000">
                <a:srgbClr val="9BBB59">
                  <a:lumMod val="60000"/>
                  <a:lumOff val="40000"/>
                </a:srgbClr>
              </a:gs>
            </a:gsLst>
            <a:lin ang="16200000" scaled="1"/>
          </a:gra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 w="3175">
                  <a:solidFill>
                    <a:sysClr val="windowText" lastClr="000000"/>
                  </a:solidFill>
                </a:ln>
                <a:solidFill>
                  <a:srgbClr val="3399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Graduate Advisors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Annie Legault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Tamuto Takakura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048000" y="457200"/>
            <a:ext cx="3048000" cy="609600"/>
          </a:xfrm>
          <a:prstGeom prst="roundRect">
            <a:avLst/>
          </a:prstGeom>
          <a:gradFill rotWithShape="1">
            <a:gsLst>
              <a:gs pos="0">
                <a:srgbClr val="1F497D">
                  <a:lumMod val="50000"/>
                </a:srgbClr>
              </a:gs>
              <a:gs pos="35000">
                <a:srgbClr val="1F497D">
                  <a:lumMod val="75000"/>
                </a:srgbClr>
              </a:gs>
              <a:gs pos="100000">
                <a:srgbClr val="1F497D">
                  <a:lumMod val="60000"/>
                  <a:lumOff val="40000"/>
                </a:srgbClr>
              </a:gs>
            </a:gsLst>
            <a:lin ang="16200000" scaled="1"/>
          </a:gradFill>
          <a:ln w="28575" cap="flat" cmpd="sng" algn="ctr">
            <a:solidFill>
              <a:srgbClr val="FAE80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 w="6350">
                  <a:solidFill>
                    <a:sysClr val="windowText" lastClr="000000"/>
                  </a:solidFill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University of Notre Dame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 w="6350">
                  <a:solidFill>
                    <a:sysClr val="windowText" lastClr="000000"/>
                  </a:solidFill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AIAA DBF</a:t>
            </a:r>
            <a:endParaRPr kumimoji="0" lang="en-US" sz="2000" b="1" i="0" u="none" strike="noStrike" kern="0" cap="none" spc="0" normalizeH="0" baseline="0" noProof="0" dirty="0">
              <a:ln w="6350">
                <a:solidFill>
                  <a:sysClr val="windowText" lastClr="000000"/>
                </a:solidFill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770612" y="767823"/>
            <a:ext cx="1582040" cy="457200"/>
          </a:xfrm>
          <a:prstGeom prst="roundRect">
            <a:avLst/>
          </a:prstGeom>
          <a:gradFill rotWithShape="1">
            <a:gsLst>
              <a:gs pos="0">
                <a:srgbClr val="9BBB59">
                  <a:lumMod val="50000"/>
                </a:srgbClr>
              </a:gs>
              <a:gs pos="35000">
                <a:srgbClr val="9BBB59">
                  <a:lumMod val="75000"/>
                </a:srgbClr>
              </a:gs>
              <a:gs pos="100000">
                <a:srgbClr val="9BBB59">
                  <a:lumMod val="60000"/>
                  <a:lumOff val="40000"/>
                </a:srgbClr>
              </a:gs>
            </a:gsLst>
            <a:lin ang="16200000" scaled="1"/>
          </a:gra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 w="3175">
                  <a:solidFill>
                    <a:sysClr val="windowText" lastClr="000000"/>
                  </a:solidFill>
                </a:ln>
                <a:solidFill>
                  <a:srgbClr val="3399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Faculty Advisor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TBD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38200" y="1095375"/>
            <a:ext cx="1582040" cy="657225"/>
          </a:xfrm>
          <a:prstGeom prst="roundRect">
            <a:avLst/>
          </a:prstGeom>
          <a:gradFill rotWithShape="1">
            <a:gsLst>
              <a:gs pos="0">
                <a:srgbClr val="9BBB59">
                  <a:lumMod val="50000"/>
                </a:srgbClr>
              </a:gs>
              <a:gs pos="35000">
                <a:srgbClr val="9BBB59">
                  <a:lumMod val="75000"/>
                </a:srgbClr>
              </a:gs>
              <a:gs pos="100000">
                <a:srgbClr val="9BBB59">
                  <a:lumMod val="60000"/>
                  <a:lumOff val="40000"/>
                </a:srgbClr>
              </a:gs>
            </a:gsLst>
            <a:lin ang="16200000" scaled="1"/>
          </a:gra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 w="3175">
                  <a:solidFill>
                    <a:sysClr val="windowText" lastClr="000000"/>
                  </a:solidFill>
                </a:ln>
                <a:solidFill>
                  <a:srgbClr val="3399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Pilots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Terry</a:t>
            </a:r>
            <a:r>
              <a:rPr kumimoji="0" lang="en-US" sz="1400" b="1" i="0" u="none" strike="noStrike" kern="0" cap="none" spc="0" normalizeH="0" noProof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1" i="0" u="none" strike="noStrike" kern="0" cap="none" spc="0" normalizeH="0" noProof="0" dirty="0" err="1" smtClean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Rensberger</a:t>
            </a:r>
            <a:endParaRPr kumimoji="0" lang="en-US" sz="1400" b="1" i="0" u="none" strike="noStrike" kern="0" cap="none" spc="0" normalizeH="0" noProof="0" dirty="0" smtClean="0">
              <a:ln w="3175"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baseline="0" dirty="0" smtClean="0">
                <a:ln w="3175">
                  <a:noFill/>
                </a:ln>
                <a:solidFill>
                  <a:sysClr val="windowText" lastClr="000000"/>
                </a:solidFill>
                <a:latin typeface="Calibri"/>
              </a:rPr>
              <a:t>Paul</a:t>
            </a:r>
            <a:r>
              <a:rPr lang="en-US" sz="1400" b="1" kern="0" dirty="0" smtClean="0">
                <a:ln w="3175">
                  <a:noFill/>
                </a:ln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1400" b="1" kern="0" dirty="0" err="1" smtClean="0">
                <a:ln w="3175">
                  <a:noFill/>
                </a:ln>
                <a:solidFill>
                  <a:sysClr val="windowText" lastClr="000000"/>
                </a:solidFill>
                <a:latin typeface="Calibri"/>
              </a:rPr>
              <a:t>Distler</a:t>
            </a:r>
            <a:endParaRPr kumimoji="0" lang="en-US" sz="1400" b="1" i="0" u="none" strike="noStrike" kern="0" cap="none" spc="0" normalizeH="0" baseline="0" noProof="0" dirty="0" smtClean="0">
              <a:ln w="3175"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780980" y="1668803"/>
            <a:ext cx="1582040" cy="690675"/>
          </a:xfrm>
          <a:prstGeom prst="roundRect">
            <a:avLst/>
          </a:prstGeom>
          <a:gradFill rotWithShape="1">
            <a:gsLst>
              <a:gs pos="0">
                <a:srgbClr val="9BBB59">
                  <a:lumMod val="50000"/>
                </a:srgbClr>
              </a:gs>
              <a:gs pos="35000">
                <a:srgbClr val="9BBB59">
                  <a:lumMod val="75000"/>
                </a:srgbClr>
              </a:gs>
              <a:gs pos="100000">
                <a:srgbClr val="9BBB59">
                  <a:lumMod val="60000"/>
                  <a:lumOff val="40000"/>
                </a:srgbClr>
              </a:gs>
            </a:gsLst>
            <a:lin ang="16200000" scaled="1"/>
          </a:gra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 w="3175">
                  <a:solidFill>
                    <a:sysClr val="windowText" lastClr="000000"/>
                  </a:solidFill>
                </a:ln>
                <a:solidFill>
                  <a:srgbClr val="3399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Team Leads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Harrison Yates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Eliseo Miranda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52400" y="2819400"/>
            <a:ext cx="1638300" cy="838200"/>
          </a:xfrm>
          <a:prstGeom prst="roundRect">
            <a:avLst/>
          </a:prstGeom>
          <a:gradFill rotWithShape="1">
            <a:gsLst>
              <a:gs pos="0">
                <a:srgbClr val="9BBB59">
                  <a:lumMod val="50000"/>
                </a:srgbClr>
              </a:gs>
              <a:gs pos="35000">
                <a:srgbClr val="9BBB59">
                  <a:lumMod val="75000"/>
                </a:srgbClr>
              </a:gs>
              <a:gs pos="100000">
                <a:srgbClr val="9BBB59">
                  <a:lumMod val="60000"/>
                  <a:lumOff val="40000"/>
                </a:srgbClr>
              </a:gs>
            </a:gsLst>
            <a:lin ang="16200000" scaled="1"/>
          </a:gra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 w="3175">
                  <a:solidFill>
                    <a:sysClr val="windowText" lastClr="000000"/>
                  </a:solidFill>
                </a:ln>
                <a:solidFill>
                  <a:srgbClr val="3399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Report Lead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Eliseo Miranda/Harrison Yates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429000" y="2824842"/>
            <a:ext cx="1675484" cy="685800"/>
          </a:xfrm>
          <a:prstGeom prst="roundRect">
            <a:avLst/>
          </a:prstGeom>
          <a:gradFill rotWithShape="1">
            <a:gsLst>
              <a:gs pos="0">
                <a:srgbClr val="9BBB59">
                  <a:lumMod val="50000"/>
                </a:srgbClr>
              </a:gs>
              <a:gs pos="35000">
                <a:srgbClr val="9BBB59">
                  <a:lumMod val="75000"/>
                </a:srgbClr>
              </a:gs>
              <a:gs pos="100000">
                <a:srgbClr val="9BBB59">
                  <a:lumMod val="60000"/>
                  <a:lumOff val="40000"/>
                </a:srgbClr>
              </a:gs>
            </a:gsLst>
            <a:lin ang="16200000" scaled="1"/>
          </a:gra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 w="3175">
                  <a:solidFill>
                    <a:sysClr val="windowText" lastClr="000000"/>
                  </a:solidFill>
                </a:ln>
                <a:solidFill>
                  <a:srgbClr val="3399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Structures / CAD Lead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Keldan Mulvey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128977" y="2819400"/>
            <a:ext cx="1905000" cy="685800"/>
          </a:xfrm>
          <a:prstGeom prst="roundRect">
            <a:avLst/>
          </a:prstGeom>
          <a:gradFill rotWithShape="1">
            <a:gsLst>
              <a:gs pos="0">
                <a:srgbClr val="9BBB59">
                  <a:lumMod val="50000"/>
                </a:srgbClr>
              </a:gs>
              <a:gs pos="35000">
                <a:srgbClr val="9BBB59">
                  <a:lumMod val="75000"/>
                </a:srgbClr>
              </a:gs>
              <a:gs pos="100000">
                <a:srgbClr val="9BBB59">
                  <a:lumMod val="60000"/>
                  <a:lumOff val="40000"/>
                </a:srgbClr>
              </a:gs>
            </a:gsLst>
            <a:lin ang="16200000" scaled="1"/>
          </a:gra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 w="3175">
                  <a:solidFill>
                    <a:sysClr val="windowText" lastClr="000000"/>
                  </a:solidFill>
                </a:ln>
                <a:solidFill>
                  <a:srgbClr val="3399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Propulsion / Electronics Lead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Joshua Vahala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828800" y="2819400"/>
            <a:ext cx="1556657" cy="685800"/>
          </a:xfrm>
          <a:prstGeom prst="roundRect">
            <a:avLst/>
          </a:prstGeom>
          <a:gradFill rotWithShape="1">
            <a:gsLst>
              <a:gs pos="0">
                <a:srgbClr val="9BBB59">
                  <a:lumMod val="50000"/>
                </a:srgbClr>
              </a:gs>
              <a:gs pos="35000">
                <a:srgbClr val="9BBB59">
                  <a:lumMod val="75000"/>
                </a:srgbClr>
              </a:gs>
              <a:gs pos="100000">
                <a:srgbClr val="9BBB59">
                  <a:lumMod val="60000"/>
                  <a:lumOff val="40000"/>
                </a:srgbClr>
              </a:gs>
            </a:gsLst>
            <a:lin ang="16200000" scaled="1"/>
          </a:gra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 w="3175">
                  <a:solidFill>
                    <a:sysClr val="windowText" lastClr="000000"/>
                  </a:solidFill>
                </a:ln>
                <a:solidFill>
                  <a:srgbClr val="3399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Aerodynamics Lead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Kate Disser</a:t>
            </a:r>
            <a:endParaRPr kumimoji="0" lang="en-US" sz="1400" b="1" i="0" u="none" strike="noStrike" kern="0" cap="none" spc="0" normalizeH="0" baseline="0" noProof="0" dirty="0">
              <a:ln w="3175"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974271" y="2514600"/>
            <a:ext cx="7064829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46" name="Straight Connector 45"/>
          <p:cNvCxnSpPr>
            <a:stCxn id="44" idx="0"/>
          </p:cNvCxnSpPr>
          <p:nvPr/>
        </p:nvCxnSpPr>
        <p:spPr>
          <a:xfrm flipV="1">
            <a:off x="2607129" y="2509157"/>
            <a:ext cx="0" cy="31024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cxnSp>
      <p:cxnSp>
        <p:nvCxnSpPr>
          <p:cNvPr id="47" name="Straight Connector 46"/>
          <p:cNvCxnSpPr>
            <a:stCxn id="42" idx="0"/>
          </p:cNvCxnSpPr>
          <p:nvPr/>
        </p:nvCxnSpPr>
        <p:spPr>
          <a:xfrm flipV="1">
            <a:off x="4266742" y="2514600"/>
            <a:ext cx="0" cy="31024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cxnSp>
      <p:cxnSp>
        <p:nvCxnSpPr>
          <p:cNvPr id="48" name="Straight Connector 47"/>
          <p:cNvCxnSpPr>
            <a:stCxn id="43" idx="0"/>
          </p:cNvCxnSpPr>
          <p:nvPr/>
        </p:nvCxnSpPr>
        <p:spPr>
          <a:xfrm flipV="1">
            <a:off x="6081477" y="2509157"/>
            <a:ext cx="0" cy="31024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cxnSp>
      <p:cxnSp>
        <p:nvCxnSpPr>
          <p:cNvPr id="49" name="Straight Connector 48"/>
          <p:cNvCxnSpPr>
            <a:stCxn id="41" idx="0"/>
          </p:cNvCxnSpPr>
          <p:nvPr/>
        </p:nvCxnSpPr>
        <p:spPr>
          <a:xfrm flipV="1">
            <a:off x="971550" y="2514600"/>
            <a:ext cx="0" cy="3048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cxnSp>
      <p:sp>
        <p:nvSpPr>
          <p:cNvPr id="50" name="Rounded Rectangle 49"/>
          <p:cNvSpPr/>
          <p:nvPr/>
        </p:nvSpPr>
        <p:spPr>
          <a:xfrm>
            <a:off x="3429000" y="4038600"/>
            <a:ext cx="1668236" cy="914400"/>
          </a:xfrm>
          <a:prstGeom prst="roundRect">
            <a:avLst/>
          </a:prstGeom>
          <a:gradFill rotWithShape="1">
            <a:gsLst>
              <a:gs pos="0">
                <a:srgbClr val="9BBB59">
                  <a:lumMod val="50000"/>
                </a:srgbClr>
              </a:gs>
              <a:gs pos="35000">
                <a:srgbClr val="9BBB59">
                  <a:lumMod val="75000"/>
                </a:srgbClr>
              </a:gs>
              <a:gs pos="100000">
                <a:srgbClr val="9BBB59">
                  <a:lumMod val="60000"/>
                  <a:lumOff val="40000"/>
                </a:srgbClr>
              </a:gs>
            </a:gsLst>
            <a:lin ang="16200000" scaled="1"/>
          </a:gra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 w="3175">
                  <a:solidFill>
                    <a:sysClr val="windowText" lastClr="000000"/>
                  </a:solidFill>
                </a:ln>
                <a:solidFill>
                  <a:srgbClr val="3399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TBD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 w="3175"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828800" y="4038600"/>
            <a:ext cx="1556657" cy="1828800"/>
          </a:xfrm>
          <a:prstGeom prst="roundRect">
            <a:avLst/>
          </a:prstGeom>
          <a:gradFill rotWithShape="1">
            <a:gsLst>
              <a:gs pos="0">
                <a:srgbClr val="9BBB59">
                  <a:lumMod val="50000"/>
                </a:srgbClr>
              </a:gs>
              <a:gs pos="35000">
                <a:srgbClr val="9BBB59">
                  <a:lumMod val="75000"/>
                </a:srgbClr>
              </a:gs>
              <a:gs pos="100000">
                <a:srgbClr val="9BBB59">
                  <a:lumMod val="60000"/>
                  <a:lumOff val="40000"/>
                </a:srgbClr>
              </a:gs>
            </a:gsLst>
            <a:lin ang="16200000" scaled="1"/>
          </a:gra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TBD</a:t>
            </a:r>
          </a:p>
        </p:txBody>
      </p:sp>
      <p:cxnSp>
        <p:nvCxnSpPr>
          <p:cNvPr id="52" name="Straight Connector 51"/>
          <p:cNvCxnSpPr>
            <a:stCxn id="40" idx="0"/>
            <a:endCxn id="37" idx="2"/>
          </p:cNvCxnSpPr>
          <p:nvPr/>
        </p:nvCxnSpPr>
        <p:spPr>
          <a:xfrm flipV="1">
            <a:off x="4572000" y="1066800"/>
            <a:ext cx="0" cy="60200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cxnSp>
      <p:cxnSp>
        <p:nvCxnSpPr>
          <p:cNvPr id="53" name="Straight Connector 52"/>
          <p:cNvCxnSpPr>
            <a:stCxn id="39" idx="3"/>
          </p:cNvCxnSpPr>
          <p:nvPr/>
        </p:nvCxnSpPr>
        <p:spPr>
          <a:xfrm>
            <a:off x="2420240" y="1423988"/>
            <a:ext cx="2162646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Straight Connector 53"/>
          <p:cNvCxnSpPr/>
          <p:nvPr/>
        </p:nvCxnSpPr>
        <p:spPr>
          <a:xfrm flipH="1">
            <a:off x="4572000" y="1423988"/>
            <a:ext cx="18288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cxnSp>
      <p:cxnSp>
        <p:nvCxnSpPr>
          <p:cNvPr id="55" name="Straight Connector 54"/>
          <p:cNvCxnSpPr>
            <a:stCxn id="38" idx="1"/>
          </p:cNvCxnSpPr>
          <p:nvPr/>
        </p:nvCxnSpPr>
        <p:spPr>
          <a:xfrm flipH="1">
            <a:off x="6392334" y="996423"/>
            <a:ext cx="378278" cy="4191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Straight Connector 55"/>
          <p:cNvCxnSpPr>
            <a:stCxn id="36" idx="1"/>
          </p:cNvCxnSpPr>
          <p:nvPr/>
        </p:nvCxnSpPr>
        <p:spPr>
          <a:xfrm flipH="1" flipV="1">
            <a:off x="6392336" y="1423988"/>
            <a:ext cx="386742" cy="33723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cxnSp>
      <p:sp>
        <p:nvSpPr>
          <p:cNvPr id="57" name="Rounded Rectangle 56"/>
          <p:cNvSpPr/>
          <p:nvPr/>
        </p:nvSpPr>
        <p:spPr>
          <a:xfrm>
            <a:off x="7086600" y="2824842"/>
            <a:ext cx="1905000" cy="685800"/>
          </a:xfrm>
          <a:prstGeom prst="roundRect">
            <a:avLst/>
          </a:prstGeom>
          <a:gradFill rotWithShape="1">
            <a:gsLst>
              <a:gs pos="0">
                <a:srgbClr val="9BBB59">
                  <a:lumMod val="50000"/>
                </a:srgbClr>
              </a:gs>
              <a:gs pos="35000">
                <a:srgbClr val="9BBB59">
                  <a:lumMod val="75000"/>
                </a:srgbClr>
              </a:gs>
              <a:gs pos="100000">
                <a:srgbClr val="9BBB59">
                  <a:lumMod val="60000"/>
                  <a:lumOff val="40000"/>
                </a:srgbClr>
              </a:gs>
            </a:gsLst>
            <a:lin ang="16200000" scaled="1"/>
          </a:gra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 w="3175">
                  <a:solidFill>
                    <a:sysClr val="windowText" lastClr="000000"/>
                  </a:solidFill>
                </a:ln>
                <a:solidFill>
                  <a:srgbClr val="33996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Construction/Testing Lead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Tom Paulius</a:t>
            </a:r>
          </a:p>
        </p:txBody>
      </p:sp>
      <p:cxnSp>
        <p:nvCxnSpPr>
          <p:cNvPr id="58" name="Straight Connector 57"/>
          <p:cNvCxnSpPr>
            <a:stCxn id="57" idx="0"/>
          </p:cNvCxnSpPr>
          <p:nvPr/>
        </p:nvCxnSpPr>
        <p:spPr>
          <a:xfrm flipV="1">
            <a:off x="8039100" y="2514600"/>
            <a:ext cx="0" cy="31024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cxnSp>
      <p:sp>
        <p:nvSpPr>
          <p:cNvPr id="59" name="Rounded Rectangle 58"/>
          <p:cNvSpPr/>
          <p:nvPr/>
        </p:nvSpPr>
        <p:spPr>
          <a:xfrm>
            <a:off x="7086600" y="4038600"/>
            <a:ext cx="1905000" cy="1828800"/>
          </a:xfrm>
          <a:prstGeom prst="roundRect">
            <a:avLst/>
          </a:prstGeom>
          <a:gradFill rotWithShape="1">
            <a:gsLst>
              <a:gs pos="0">
                <a:srgbClr val="9BBB59">
                  <a:lumMod val="50000"/>
                </a:srgbClr>
              </a:gs>
              <a:gs pos="35000">
                <a:srgbClr val="9BBB59">
                  <a:lumMod val="75000"/>
                </a:srgbClr>
              </a:gs>
              <a:gs pos="100000">
                <a:srgbClr val="9BBB59">
                  <a:lumMod val="60000"/>
                  <a:lumOff val="40000"/>
                </a:srgbClr>
              </a:gs>
            </a:gsLst>
            <a:lin ang="16200000" scaled="1"/>
          </a:gra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TBD</a:t>
            </a:r>
          </a:p>
        </p:txBody>
      </p:sp>
      <p:cxnSp>
        <p:nvCxnSpPr>
          <p:cNvPr id="60" name="Straight Connector 59"/>
          <p:cNvCxnSpPr>
            <a:stCxn id="59" idx="0"/>
            <a:endCxn id="57" idx="2"/>
          </p:cNvCxnSpPr>
          <p:nvPr/>
        </p:nvCxnSpPr>
        <p:spPr>
          <a:xfrm flipV="1">
            <a:off x="8039100" y="3510642"/>
            <a:ext cx="0" cy="527958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cxnSp>
      <p:cxnSp>
        <p:nvCxnSpPr>
          <p:cNvPr id="61" name="Straight Connector 60"/>
          <p:cNvCxnSpPr>
            <a:stCxn id="51" idx="0"/>
            <a:endCxn id="44" idx="2"/>
          </p:cNvCxnSpPr>
          <p:nvPr/>
        </p:nvCxnSpPr>
        <p:spPr>
          <a:xfrm flipV="1">
            <a:off x="2607129" y="3505200"/>
            <a:ext cx="0" cy="5334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Straight Connector 61"/>
          <p:cNvCxnSpPr>
            <a:stCxn id="50" idx="0"/>
            <a:endCxn id="42" idx="2"/>
          </p:cNvCxnSpPr>
          <p:nvPr/>
        </p:nvCxnSpPr>
        <p:spPr>
          <a:xfrm flipV="1">
            <a:off x="4263118" y="3510642"/>
            <a:ext cx="3624" cy="527958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cxnSp>
      <p:cxnSp>
        <p:nvCxnSpPr>
          <p:cNvPr id="63" name="Straight Connector 62"/>
          <p:cNvCxnSpPr>
            <a:endCxn id="40" idx="2"/>
          </p:cNvCxnSpPr>
          <p:nvPr/>
        </p:nvCxnSpPr>
        <p:spPr>
          <a:xfrm flipV="1">
            <a:off x="4572000" y="2359478"/>
            <a:ext cx="0" cy="14968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cxnSp>
      <p:sp>
        <p:nvSpPr>
          <p:cNvPr id="64" name="TextBox 63"/>
          <p:cNvSpPr txBox="1"/>
          <p:nvPr/>
        </p:nvSpPr>
        <p:spPr>
          <a:xfrm>
            <a:off x="838200" y="533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2013-2014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95943" y="4267200"/>
            <a:ext cx="1594757" cy="568779"/>
          </a:xfrm>
          <a:prstGeom prst="roundRect">
            <a:avLst/>
          </a:prstGeom>
          <a:gradFill rotWithShape="1">
            <a:gsLst>
              <a:gs pos="0">
                <a:srgbClr val="9BBB59">
                  <a:lumMod val="50000"/>
                </a:srgbClr>
              </a:gs>
              <a:gs pos="35000">
                <a:srgbClr val="9BBB59">
                  <a:lumMod val="75000"/>
                </a:srgbClr>
              </a:gs>
              <a:gs pos="100000">
                <a:srgbClr val="9BBB59">
                  <a:lumMod val="60000"/>
                  <a:lumOff val="40000"/>
                </a:srgbClr>
              </a:gs>
            </a:gsLst>
            <a:lin ang="16200000" scaled="1"/>
          </a:gra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TBD</a:t>
            </a:r>
          </a:p>
        </p:txBody>
      </p:sp>
      <p:cxnSp>
        <p:nvCxnSpPr>
          <p:cNvPr id="66" name="Straight Connector 65"/>
          <p:cNvCxnSpPr>
            <a:stCxn id="65" idx="0"/>
          </p:cNvCxnSpPr>
          <p:nvPr/>
        </p:nvCxnSpPr>
        <p:spPr>
          <a:xfrm flipH="1" flipV="1">
            <a:off x="976993" y="3657600"/>
            <a:ext cx="16329" cy="6096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cxnSp>
      <p:cxnSp>
        <p:nvCxnSpPr>
          <p:cNvPr id="67" name="Straight Connector 66"/>
          <p:cNvCxnSpPr>
            <a:stCxn id="68" idx="0"/>
            <a:endCxn id="43" idx="2"/>
          </p:cNvCxnSpPr>
          <p:nvPr/>
        </p:nvCxnSpPr>
        <p:spPr>
          <a:xfrm flipV="1">
            <a:off x="6055179" y="3505200"/>
            <a:ext cx="26298" cy="6858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cxnSp>
      <p:sp>
        <p:nvSpPr>
          <p:cNvPr id="68" name="Rounded Rectangle 67"/>
          <p:cNvSpPr/>
          <p:nvPr/>
        </p:nvSpPr>
        <p:spPr>
          <a:xfrm>
            <a:off x="5257800" y="4191000"/>
            <a:ext cx="1594757" cy="568779"/>
          </a:xfrm>
          <a:prstGeom prst="roundRect">
            <a:avLst/>
          </a:prstGeom>
          <a:gradFill rotWithShape="1">
            <a:gsLst>
              <a:gs pos="0">
                <a:srgbClr val="9BBB59">
                  <a:lumMod val="50000"/>
                </a:srgbClr>
              </a:gs>
              <a:gs pos="35000">
                <a:srgbClr val="9BBB59">
                  <a:lumMod val="75000"/>
                </a:srgbClr>
              </a:gs>
              <a:gs pos="100000">
                <a:srgbClr val="9BBB59">
                  <a:lumMod val="60000"/>
                  <a:lumOff val="40000"/>
                </a:srgbClr>
              </a:gs>
            </a:gsLst>
            <a:lin ang="16200000" scaled="1"/>
          </a:gradFill>
          <a:ln w="2857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4717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students now have 50GB worth of cloud storage within Box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notredame.box.com/files</a:t>
            </a:r>
            <a:endParaRPr lang="en-US" dirty="0" smtClean="0"/>
          </a:p>
          <a:p>
            <a:pPr lvl="1"/>
            <a:r>
              <a:rPr lang="en-US" dirty="0" smtClean="0"/>
              <a:t>Invites to the DBF “Box” will be sent shortly</a:t>
            </a:r>
          </a:p>
          <a:p>
            <a:pPr lvl="2"/>
            <a:r>
              <a:rPr lang="en-US" dirty="0" smtClean="0"/>
              <a:t>Used for all team data storage (Report files, CAD files, pictures, etc.)</a:t>
            </a:r>
          </a:p>
          <a:p>
            <a:r>
              <a:rPr lang="en-US" dirty="0" smtClean="0"/>
              <a:t>Machine Shop Training</a:t>
            </a:r>
          </a:p>
          <a:p>
            <a:pPr lvl="1"/>
            <a:r>
              <a:rPr lang="en-US" dirty="0" smtClean="0"/>
              <a:t>Laser Cutter, Safety, 3D Printer</a:t>
            </a:r>
          </a:p>
          <a:p>
            <a:r>
              <a:rPr lang="en-US" dirty="0" smtClean="0"/>
              <a:t>Weekly Meetings</a:t>
            </a:r>
          </a:p>
          <a:p>
            <a:pPr lvl="1"/>
            <a:r>
              <a:rPr lang="en-US" dirty="0" smtClean="0"/>
              <a:t>Sunday @ 4:30pm</a:t>
            </a:r>
          </a:p>
          <a:p>
            <a:pPr lvl="1"/>
            <a:r>
              <a:rPr lang="en-US" dirty="0" smtClean="0"/>
              <a:t>Stinson-</a:t>
            </a:r>
            <a:r>
              <a:rPr lang="en-US" dirty="0" err="1" smtClean="0"/>
              <a:t>Remick</a:t>
            </a:r>
            <a:r>
              <a:rPr lang="en-US" dirty="0" smtClean="0"/>
              <a:t> 109</a:t>
            </a:r>
          </a:p>
        </p:txBody>
      </p:sp>
      <p:pic>
        <p:nvPicPr>
          <p:cNvPr id="2050" name="Picture 2" descr="H:\External Hard Drive Files\101___02\IMG_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429000"/>
            <a:ext cx="3200400" cy="2400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28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6720" y="5562600"/>
            <a:ext cx="8183880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Notre Dame </a:t>
            </a:r>
            <a:br>
              <a:rPr lang="en-US" dirty="0" smtClean="0"/>
            </a:br>
            <a:r>
              <a:rPr lang="en-US" dirty="0" smtClean="0"/>
              <a:t>Design/Build/Fly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 descr="C:\Downloads\2013-04-19 18.33.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533400"/>
            <a:ext cx="5334000" cy="400049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371600" y="4640759"/>
            <a:ext cx="624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Questions?</a:t>
            </a:r>
            <a:endParaRPr lang="en-US" sz="44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4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953000"/>
            <a:ext cx="8183880" cy="1051560"/>
          </a:xfrm>
        </p:spPr>
        <p:txBody>
          <a:bodyPr/>
          <a:lstStyle/>
          <a:p>
            <a:r>
              <a:rPr lang="en-US" dirty="0" smtClean="0"/>
              <a:t>Missions 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0520" y="530352"/>
            <a:ext cx="8183880" cy="4187952"/>
          </a:xfrm>
        </p:spPr>
        <p:txBody>
          <a:bodyPr>
            <a:noAutofit/>
          </a:bodyPr>
          <a:lstStyle/>
          <a:p>
            <a:pPr lvl="1"/>
            <a:r>
              <a:rPr lang="en-US" sz="2000" b="1" dirty="0" smtClean="0"/>
              <a:t>Backcountry Rough Field Bush Plane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Pre-Flight Rough Field Taxi Mission</a:t>
            </a:r>
          </a:p>
          <a:p>
            <a:pPr lvl="1"/>
            <a:r>
              <a:rPr lang="en-US" sz="2000" dirty="0" smtClean="0"/>
              <a:t>Mission 1 – Complete as many laps as possible in 4 minutes</a:t>
            </a:r>
          </a:p>
          <a:p>
            <a:pPr lvl="1"/>
            <a:r>
              <a:rPr lang="en-US" sz="2000" dirty="0" smtClean="0"/>
              <a:t>Mission 2 – 3 lap max load flight – 6”x6”x6” wood blocks</a:t>
            </a:r>
          </a:p>
          <a:p>
            <a:pPr lvl="1"/>
            <a:r>
              <a:rPr lang="en-US" sz="2000" dirty="0" smtClean="0"/>
              <a:t>Mission 3 – Emergency Medical Mission – 3 lap, prescribed load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Competition in Wichita, KS</a:t>
            </a:r>
            <a:endParaRPr lang="en-US" sz="2000" dirty="0"/>
          </a:p>
        </p:txBody>
      </p:sp>
      <p:pic>
        <p:nvPicPr>
          <p:cNvPr id="1030" name="Picture 6" descr="http://www.bush-planes.com/images/GippslandOrangeW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6180" y="3352800"/>
            <a:ext cx="3694420" cy="24574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877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8200" y="4572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Scoring Analysis Conclusions</a:t>
            </a:r>
            <a:endParaRPr lang="en-US" sz="2800" dirty="0"/>
          </a:p>
        </p:txBody>
      </p:sp>
      <p:pic>
        <p:nvPicPr>
          <p:cNvPr id="12289" name="Picture 1" descr="C:\Users\Eliseo\Documents\College\Notre Dame\DBF\Scoring Analysis\ScoringOpportun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66800"/>
            <a:ext cx="6129034" cy="479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43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8200" y="4572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Scoring Analysis Conclusions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Competition Scenarios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371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Fast and Light Plane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29072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Large Towing Capacity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4419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Renaissance Plane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17526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M1 = 1.7 – M2=1.5 – M3=5.8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RAC=2.5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Final Score = 324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32766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M1 = 1.1 – M2=4 – M3=4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RAC=4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Final Score = 204.75 </a:t>
            </a:r>
            <a:r>
              <a:rPr lang="en-US" dirty="0" smtClean="0"/>
              <a:t>-- (if RAC=5, Score=163.8)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9200" y="48006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M1 = 1.45 – M2=3 – M3=5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RAC=3.5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Final Score = 243.00</a:t>
            </a:r>
            <a:endParaRPr lang="en-US" b="1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5562600" y="990600"/>
            <a:ext cx="29718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Design Drivers</a:t>
            </a:r>
            <a:endParaRPr lang="en-US" sz="2400" dirty="0"/>
          </a:p>
        </p:txBody>
      </p:sp>
      <p:sp>
        <p:nvSpPr>
          <p:cNvPr id="13" name="Text Placeholder 9"/>
          <p:cNvSpPr txBox="1">
            <a:spLocks/>
          </p:cNvSpPr>
          <p:nvPr/>
        </p:nvSpPr>
        <p:spPr>
          <a:xfrm>
            <a:off x="5562663" y="1905002"/>
            <a:ext cx="2971800" cy="4206112"/>
          </a:xfrm>
          <a:prstGeom prst="rect">
            <a:avLst/>
          </a:prstGeom>
        </p:spPr>
        <p:txBody>
          <a:bodyPr/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Primary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Empty Weight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Secondary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Speed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6400" y="1219200"/>
            <a:ext cx="31242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81600"/>
            <a:ext cx="8183880" cy="1051560"/>
          </a:xfrm>
        </p:spPr>
        <p:txBody>
          <a:bodyPr/>
          <a:lstStyle/>
          <a:p>
            <a:r>
              <a:rPr lang="en-US" dirty="0" smtClean="0"/>
              <a:t>Figure of Merit Weights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88814"/>
              </p:ext>
            </p:extLst>
          </p:nvPr>
        </p:nvGraphicFramePr>
        <p:xfrm>
          <a:off x="609600" y="533400"/>
          <a:ext cx="7924800" cy="5138870"/>
        </p:xfrm>
        <a:graphic>
          <a:graphicData uri="http://schemas.openxmlformats.org/drawingml/2006/table">
            <a:tbl>
              <a:tblPr/>
              <a:tblGrid>
                <a:gridCol w="1138865"/>
                <a:gridCol w="687454"/>
                <a:gridCol w="608773"/>
                <a:gridCol w="841508"/>
                <a:gridCol w="741301"/>
                <a:gridCol w="730528"/>
                <a:gridCol w="786028"/>
                <a:gridCol w="796781"/>
                <a:gridCol w="796781"/>
                <a:gridCol w="796781"/>
              </a:tblGrid>
              <a:tr h="1182706"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Weight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High</a:t>
                      </a:r>
                      <a:r>
                        <a:rPr lang="en-US" sz="1600" b="1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Lift/Short TO</a:t>
                      </a:r>
                      <a:endParaRPr lang="en-US" sz="1600" b="1" i="0" u="none" strike="noStrike" dirty="0" smtClean="0">
                        <a:solidFill>
                          <a:srgbClr val="FFFFFF"/>
                        </a:solidFill>
                        <a:latin typeface="Calibri"/>
                      </a:endParaRPr>
                    </a:p>
                    <a:p>
                      <a:endParaRPr lang="en-US" dirty="0"/>
                    </a:p>
                  </a:txBody>
                  <a:tcPr marL="8742" marR="8742" marT="8742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Glide Capability</a:t>
                      </a:r>
                    </a:p>
                    <a:p>
                      <a:endParaRPr lang="en-US" dirty="0"/>
                    </a:p>
                  </a:txBody>
                  <a:tcPr marL="8742" marR="8742" marT="8742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Size</a:t>
                      </a: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Ease</a:t>
                      </a:r>
                      <a:r>
                        <a:rPr lang="en-US" sz="1600" b="1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of Construction</a:t>
                      </a:r>
                      <a:endParaRPr lang="en-US" sz="1600" b="1" i="0" u="none" strike="noStrike" dirty="0" smtClean="0">
                        <a:solidFill>
                          <a:srgbClr val="FFFFFF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b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Stability</a:t>
                      </a:r>
                      <a:r>
                        <a:rPr lang="en-US" sz="1600" b="1" i="0" u="none" strike="noStrike" baseline="0" dirty="0" smtClean="0">
                          <a:solidFill>
                            <a:srgbClr val="FFFFFF"/>
                          </a:solidFill>
                          <a:latin typeface="Calibri"/>
                        </a:rPr>
                        <a:t> &amp; Control</a:t>
                      </a:r>
                      <a:endParaRPr lang="en-US" sz="1600" b="1" i="0" u="none" strike="noStrike" dirty="0" smtClean="0">
                        <a:solidFill>
                          <a:srgbClr val="FFFFFF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b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Payload Capability</a:t>
                      </a:r>
                    </a:p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b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Totals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b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Weight (%)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b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  <a:tr h="4735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Weight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18.25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5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High Lift/Short Takeoff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9.5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735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Glide Capability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19.06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735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Size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11.12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5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Ease of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Construction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11.12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4735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Stability &amp; Control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18.25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5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Payload Capability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12.7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9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126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of Merit Weights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67132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Figure of Merit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Short-Take Off/High</a:t>
                      </a:r>
                      <a:r>
                        <a:rPr lang="en-US" baseline="0" dirty="0" smtClean="0"/>
                        <a:t> Lift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Payload</a:t>
                      </a:r>
                      <a:r>
                        <a:rPr lang="en-US" baseline="0" dirty="0" smtClean="0"/>
                        <a:t> Capability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Stability &amp;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Ease of 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Wing Configuration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209599"/>
              </p:ext>
            </p:extLst>
          </p:nvPr>
        </p:nvGraphicFramePr>
        <p:xfrm>
          <a:off x="685800" y="1066799"/>
          <a:ext cx="7924799" cy="4082482"/>
        </p:xfrm>
        <a:graphic>
          <a:graphicData uri="http://schemas.openxmlformats.org/drawingml/2006/table">
            <a:tbl>
              <a:tblPr/>
              <a:tblGrid>
                <a:gridCol w="1905000"/>
                <a:gridCol w="688639"/>
                <a:gridCol w="1332790"/>
                <a:gridCol w="1332790"/>
                <a:gridCol w="1332790"/>
                <a:gridCol w="1332790"/>
              </a:tblGrid>
              <a:tr h="16905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Wing</a:t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Configuration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Weight</a:t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(%)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Monoplane</a:t>
                      </a:r>
                    </a:p>
                  </a:txBody>
                  <a:tcPr marL="8742" marR="8742" marT="8742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Biplane</a:t>
                      </a:r>
                    </a:p>
                  </a:txBody>
                  <a:tcPr marL="8742" marR="8742" marT="8742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Tandem Wing / </a:t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Canard</a:t>
                      </a:r>
                    </a:p>
                  </a:txBody>
                  <a:tcPr marL="8742" marR="8742" marT="8742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Flying Wing / </a:t>
                      </a:r>
                      <a:b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Blended Body</a:t>
                      </a:r>
                    </a:p>
                  </a:txBody>
                  <a:tcPr marL="8742" marR="8742" marT="8742" marB="0" anchor="b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  <a:tr h="268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Weight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18.25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High Lift/Short Takeoff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9.5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68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Speed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19.06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4.5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68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Size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11.12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Ease of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Construction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11.12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268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Stability &amp; Control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18.25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4.5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Payload Capability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12.7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3.87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2.57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2.71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3.03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Configuration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256789"/>
              </p:ext>
            </p:extLst>
          </p:nvPr>
        </p:nvGraphicFramePr>
        <p:xfrm>
          <a:off x="685796" y="762005"/>
          <a:ext cx="7772403" cy="4757799"/>
        </p:xfrm>
        <a:graphic>
          <a:graphicData uri="http://schemas.openxmlformats.org/drawingml/2006/table">
            <a:tbl>
              <a:tblPr/>
              <a:tblGrid>
                <a:gridCol w="1630774"/>
                <a:gridCol w="655230"/>
                <a:gridCol w="1010511"/>
                <a:gridCol w="1118972"/>
                <a:gridCol w="1118972"/>
                <a:gridCol w="1118972"/>
                <a:gridCol w="1118972"/>
              </a:tblGrid>
              <a:tr h="1911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Motor</a:t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Configuration</a:t>
                      </a:r>
                    </a:p>
                  </a:txBody>
                  <a:tcPr marL="7483" marR="7483" marT="7483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Weight</a:t>
                      </a:r>
                      <a:b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(%)</a:t>
                      </a:r>
                    </a:p>
                  </a:txBody>
                  <a:tcPr marL="7483" marR="7483" marT="7483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Mono Tractor</a:t>
                      </a:r>
                    </a:p>
                  </a:txBody>
                  <a:tcPr marL="7483" marR="7483" marT="7483" marB="0" anchor="b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Mono Pusher</a:t>
                      </a:r>
                    </a:p>
                  </a:txBody>
                  <a:tcPr marL="7483" marR="7483" marT="7483" marB="0" anchor="b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Twin Tractor</a:t>
                      </a:r>
                    </a:p>
                  </a:txBody>
                  <a:tcPr marL="7483" marR="7483" marT="7483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Twin Pusher</a:t>
                      </a:r>
                    </a:p>
                  </a:txBody>
                  <a:tcPr marL="7483" marR="7483" marT="7483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Tractor &amp; Pusher</a:t>
                      </a:r>
                    </a:p>
                  </a:txBody>
                  <a:tcPr marL="7483" marR="7483" marT="7483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  <a:tr h="3040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Weight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18.25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High Lift/Short Takeoff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9.5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040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Speed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19.06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040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Size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11.12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Ease of </a:t>
                      </a:r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Construction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11.12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040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Stability &amp; Control</a:t>
                      </a: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18.25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5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Payload Capability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12.7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  <a:tr h="3185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3.87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2.86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3.17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2.12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2.21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046100"/>
              </p:ext>
            </p:extLst>
          </p:nvPr>
        </p:nvGraphicFramePr>
        <p:xfrm>
          <a:off x="762000" y="533398"/>
          <a:ext cx="7315199" cy="5029200"/>
        </p:xfrm>
        <a:graphic>
          <a:graphicData uri="http://schemas.openxmlformats.org/drawingml/2006/table">
            <a:tbl>
              <a:tblPr/>
              <a:tblGrid>
                <a:gridCol w="1792977"/>
                <a:gridCol w="720401"/>
                <a:gridCol w="1111020"/>
                <a:gridCol w="1230267"/>
                <a:gridCol w="1230267"/>
                <a:gridCol w="1230267"/>
              </a:tblGrid>
              <a:tr h="926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Empennage</a:t>
                      </a:r>
                      <a:b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Configuration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Weight</a:t>
                      </a:r>
                      <a:b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</a:b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Conventional </a:t>
                      </a:r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Tail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V-Tail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Single Vertical Stabilizer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Winglets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  <a:tr h="378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18.25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2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High Lift/Short Takeoff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9.5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78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Speed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19.06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378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Size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11.12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6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Ease of </a:t>
                      </a:r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Construction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11.12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</a:tr>
              <a:tr h="5916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Stability &amp; Control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18.25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Payload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12.7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42" marR="8742" marT="8742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3.96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3.27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2.78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3.54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  <a:tr h="300891"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rot="10800000" flipV="1">
            <a:off x="838200" y="5943600"/>
            <a:ext cx="7848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Tail Configuration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528</TotalTime>
  <Words>743</Words>
  <Application>Microsoft Office PowerPoint</Application>
  <PresentationFormat>On-screen Show (4:3)</PresentationFormat>
  <Paragraphs>466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Aspect</vt:lpstr>
      <vt:lpstr>PowerPoint Presentation</vt:lpstr>
      <vt:lpstr>Missions Review</vt:lpstr>
      <vt:lpstr>PowerPoint Presentation</vt:lpstr>
      <vt:lpstr>Design Drivers</vt:lpstr>
      <vt:lpstr>Figure of Merit Weights</vt:lpstr>
      <vt:lpstr>Figure of Merit Weights</vt:lpstr>
      <vt:lpstr>Wing Configuration</vt:lpstr>
      <vt:lpstr>Motor Configuration</vt:lpstr>
      <vt:lpstr>Tail Configuration</vt:lpstr>
      <vt:lpstr>Landing Gear Configuration</vt:lpstr>
      <vt:lpstr>Control Surface Configuration</vt:lpstr>
      <vt:lpstr>PowerPoint Presentation</vt:lpstr>
      <vt:lpstr>Organization</vt:lpstr>
      <vt:lpstr>Notre Dame  Design/Build/Fly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Design, Build, Fly!</dc:title>
  <dc:creator>Greg</dc:creator>
  <cp:lastModifiedBy>Pat</cp:lastModifiedBy>
  <cp:revision>35</cp:revision>
  <dcterms:created xsi:type="dcterms:W3CDTF">2012-08-30T02:25:08Z</dcterms:created>
  <dcterms:modified xsi:type="dcterms:W3CDTF">2014-01-21T15:33:44Z</dcterms:modified>
</cp:coreProperties>
</file>