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37C6-FD16-4FA3-B895-EB489487A9A8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64F3-A6FC-4CD3-A121-4B6AE2448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9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37C6-FD16-4FA3-B895-EB489487A9A8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64F3-A6FC-4CD3-A121-4B6AE2448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7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37C6-FD16-4FA3-B895-EB489487A9A8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64F3-A6FC-4CD3-A121-4B6AE2448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6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37C6-FD16-4FA3-B895-EB489487A9A8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64F3-A6FC-4CD3-A121-4B6AE2448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4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37C6-FD16-4FA3-B895-EB489487A9A8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64F3-A6FC-4CD3-A121-4B6AE2448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89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37C6-FD16-4FA3-B895-EB489487A9A8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64F3-A6FC-4CD3-A121-4B6AE2448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5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37C6-FD16-4FA3-B895-EB489487A9A8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64F3-A6FC-4CD3-A121-4B6AE2448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6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37C6-FD16-4FA3-B895-EB489487A9A8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64F3-A6FC-4CD3-A121-4B6AE2448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6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37C6-FD16-4FA3-B895-EB489487A9A8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64F3-A6FC-4CD3-A121-4B6AE2448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04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37C6-FD16-4FA3-B895-EB489487A9A8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64F3-A6FC-4CD3-A121-4B6AE2448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5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37C6-FD16-4FA3-B895-EB489487A9A8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64F3-A6FC-4CD3-A121-4B6AE2448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23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399FF"/>
            </a:gs>
            <a:gs pos="16000">
              <a:srgbClr val="00CCCC"/>
            </a:gs>
            <a:gs pos="47000">
              <a:srgbClr val="9999FF"/>
            </a:gs>
            <a:gs pos="60001">
              <a:srgbClr val="2E6792"/>
            </a:gs>
            <a:gs pos="71001">
              <a:srgbClr val="3333CC"/>
            </a:gs>
            <a:gs pos="81000">
              <a:srgbClr val="1170FF"/>
            </a:gs>
            <a:gs pos="100000">
              <a:srgbClr val="006699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E37C6-FD16-4FA3-B895-EB489487A9A8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864F3-A6FC-4CD3-A121-4B6AE2448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1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38400" y="228600"/>
            <a:ext cx="40768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FOM Analysis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55626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 Factors: Weight, High Lift/Drag, Stability and Control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803921"/>
              </p:ext>
            </p:extLst>
          </p:nvPr>
        </p:nvGraphicFramePr>
        <p:xfrm>
          <a:off x="381001" y="1371599"/>
          <a:ext cx="8458199" cy="3886200"/>
        </p:xfrm>
        <a:graphic>
          <a:graphicData uri="http://schemas.openxmlformats.org/drawingml/2006/table">
            <a:tbl>
              <a:tblPr/>
              <a:tblGrid>
                <a:gridCol w="1529594"/>
                <a:gridCol w="689075"/>
                <a:gridCol w="666357"/>
                <a:gridCol w="446763"/>
                <a:gridCol w="1537166"/>
                <a:gridCol w="1264565"/>
                <a:gridCol w="658785"/>
                <a:gridCol w="863236"/>
                <a:gridCol w="802658"/>
              </a:tblGrid>
              <a:tr h="777240">
                <a:tc>
                  <a:txBody>
                    <a:bodyPr/>
                    <a:lstStyle/>
                    <a:p>
                      <a:pPr algn="ctr" rtl="0" fontAlgn="b"/>
                      <a:endParaRPr lang="en-US" sz="1400" b="1">
                        <a:effectLst/>
                      </a:endParaRP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Weight</a:t>
                      </a: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High L/D</a:t>
                      </a: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Size</a:t>
                      </a: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Ease of Construction</a:t>
                      </a: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Stability &amp; Control</a:t>
                      </a: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Payload</a:t>
                      </a: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Row Totals</a:t>
                      </a: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Importance</a:t>
                      </a: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Weight</a:t>
                      </a: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4.00</a:t>
                      </a: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4.00</a:t>
                      </a: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4.00</a:t>
                      </a: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4.00</a:t>
                      </a: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5.00</a:t>
                      </a: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21.00</a:t>
                      </a: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23.08</a:t>
                      </a: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High L/D</a:t>
                      </a: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2.00</a:t>
                      </a: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4.00</a:t>
                      </a: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4.00</a:t>
                      </a: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3.00</a:t>
                      </a: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5.00</a:t>
                      </a: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18.00</a:t>
                      </a: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19.78</a:t>
                      </a: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Size</a:t>
                      </a: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2.00</a:t>
                      </a: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2.00</a:t>
                      </a: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2.00</a:t>
                      </a: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2.00</a:t>
                      </a: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2.00</a:t>
                      </a: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10.00</a:t>
                      </a: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10.99</a:t>
                      </a: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Ease of Construction</a:t>
                      </a: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2.00</a:t>
                      </a: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2.00</a:t>
                      </a: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4.00</a:t>
                      </a: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1.00</a:t>
                      </a: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3.00</a:t>
                      </a: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12.00</a:t>
                      </a: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13.19</a:t>
                      </a: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Stability &amp; Control</a:t>
                      </a: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3.00</a:t>
                      </a: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3.00</a:t>
                      </a: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4.00</a:t>
                      </a: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5.00</a:t>
                      </a: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4.00</a:t>
                      </a: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19.00</a:t>
                      </a: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20.88</a:t>
                      </a: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Payload</a:t>
                      </a: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1.00</a:t>
                      </a: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1.00</a:t>
                      </a: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4.00</a:t>
                      </a: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3.00</a:t>
                      </a: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2.00</a:t>
                      </a: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11.00</a:t>
                      </a: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12.09</a:t>
                      </a: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Column Total</a:t>
                      </a: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>
                        <a:effectLst/>
                      </a:endParaRP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>
                        <a:effectLst/>
                      </a:endParaRP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>
                        <a:effectLst/>
                      </a:endParaRP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>
                        <a:effectLst/>
                      </a:endParaRP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>
                        <a:effectLst/>
                      </a:endParaRP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>
                        <a:effectLst/>
                      </a:endParaRP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91.00</a:t>
                      </a: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</a:p>
                  </a:txBody>
                  <a:tcPr marL="22103" marR="2210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20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2432" y="228600"/>
            <a:ext cx="90185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FOM Analysis - Control Surface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57150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Result: 2x Ailerons, 2x Elevators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77539"/>
              </p:ext>
            </p:extLst>
          </p:nvPr>
        </p:nvGraphicFramePr>
        <p:xfrm>
          <a:off x="304802" y="1371599"/>
          <a:ext cx="8534396" cy="4191000"/>
        </p:xfrm>
        <a:graphic>
          <a:graphicData uri="http://schemas.openxmlformats.org/drawingml/2006/table">
            <a:tbl>
              <a:tblPr/>
              <a:tblGrid>
                <a:gridCol w="1982647"/>
                <a:gridCol w="1144529"/>
                <a:gridCol w="1081444"/>
                <a:gridCol w="1081444"/>
                <a:gridCol w="1081444"/>
                <a:gridCol w="1081444"/>
                <a:gridCol w="1081444"/>
              </a:tblGrid>
              <a:tr h="1746250">
                <a:tc>
                  <a:txBody>
                    <a:bodyPr/>
                    <a:lstStyle/>
                    <a:p>
                      <a:pPr algn="ctr" rtl="0" fontAlgn="b"/>
                      <a:endParaRPr lang="en-US" sz="1600" b="1">
                        <a:effectLst/>
                      </a:endParaRPr>
                    </a:p>
                  </a:txBody>
                  <a:tcPr marL="26071" marR="26071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2x Ailerons, 2x Elevator, 2x Flaps</a:t>
                      </a:r>
                    </a:p>
                  </a:txBody>
                  <a:tcPr marL="26071" marR="26071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2x Ailerons, 1x Elevators, 2x Flaps</a:t>
                      </a:r>
                    </a:p>
                  </a:txBody>
                  <a:tcPr marL="26071" marR="26071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2x Ailerons, 2x Elevators</a:t>
                      </a:r>
                    </a:p>
                  </a:txBody>
                  <a:tcPr marL="26071" marR="26071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2x Elevons</a:t>
                      </a:r>
                    </a:p>
                  </a:txBody>
                  <a:tcPr marL="26071" marR="26071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Row Totals</a:t>
                      </a:r>
                    </a:p>
                  </a:txBody>
                  <a:tcPr marL="26071" marR="26071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Weight</a:t>
                      </a:r>
                    </a:p>
                  </a:txBody>
                  <a:tcPr marL="26071" marR="26071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Weight</a:t>
                      </a:r>
                    </a:p>
                  </a:txBody>
                  <a:tcPr marL="26071" marR="26071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1.00</a:t>
                      </a:r>
                    </a:p>
                  </a:txBody>
                  <a:tcPr marL="26071" marR="26071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2.00</a:t>
                      </a:r>
                    </a:p>
                  </a:txBody>
                  <a:tcPr marL="26071" marR="26071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3.00</a:t>
                      </a:r>
                    </a:p>
                  </a:txBody>
                  <a:tcPr marL="26071" marR="26071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5.00</a:t>
                      </a:r>
                    </a:p>
                  </a:txBody>
                  <a:tcPr marL="26071" marR="26071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11.00</a:t>
                      </a:r>
                    </a:p>
                  </a:txBody>
                  <a:tcPr marL="26071" marR="26071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0.23</a:t>
                      </a:r>
                    </a:p>
                  </a:txBody>
                  <a:tcPr marL="26071" marR="26071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High L/D</a:t>
                      </a:r>
                    </a:p>
                  </a:txBody>
                  <a:tcPr marL="26071" marR="26071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5.00</a:t>
                      </a:r>
                    </a:p>
                  </a:txBody>
                  <a:tcPr marL="26071" marR="26071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4.00</a:t>
                      </a:r>
                    </a:p>
                  </a:txBody>
                  <a:tcPr marL="26071" marR="26071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3.00</a:t>
                      </a:r>
                    </a:p>
                  </a:txBody>
                  <a:tcPr marL="26071" marR="26071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1.00</a:t>
                      </a:r>
                    </a:p>
                  </a:txBody>
                  <a:tcPr marL="26071" marR="26071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13.00</a:t>
                      </a:r>
                    </a:p>
                  </a:txBody>
                  <a:tcPr marL="26071" marR="26071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0.20</a:t>
                      </a:r>
                    </a:p>
                  </a:txBody>
                  <a:tcPr marL="26071" marR="26071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Size</a:t>
                      </a:r>
                    </a:p>
                  </a:txBody>
                  <a:tcPr marL="26071" marR="26071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1.00</a:t>
                      </a:r>
                    </a:p>
                  </a:txBody>
                  <a:tcPr marL="26071" marR="26071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2.00</a:t>
                      </a:r>
                    </a:p>
                  </a:txBody>
                  <a:tcPr marL="26071" marR="26071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3.00</a:t>
                      </a:r>
                    </a:p>
                  </a:txBody>
                  <a:tcPr marL="26071" marR="26071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5.00</a:t>
                      </a:r>
                    </a:p>
                  </a:txBody>
                  <a:tcPr marL="26071" marR="26071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11.00</a:t>
                      </a:r>
                    </a:p>
                  </a:txBody>
                  <a:tcPr marL="26071" marR="26071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0.11</a:t>
                      </a:r>
                    </a:p>
                  </a:txBody>
                  <a:tcPr marL="26071" marR="26071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Ease of Construction</a:t>
                      </a:r>
                    </a:p>
                  </a:txBody>
                  <a:tcPr marL="26071" marR="26071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1.00</a:t>
                      </a:r>
                    </a:p>
                  </a:txBody>
                  <a:tcPr marL="26071" marR="26071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1.00</a:t>
                      </a:r>
                    </a:p>
                  </a:txBody>
                  <a:tcPr marL="26071" marR="26071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3.00</a:t>
                      </a:r>
                    </a:p>
                  </a:txBody>
                  <a:tcPr marL="26071" marR="26071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5.00</a:t>
                      </a:r>
                    </a:p>
                  </a:txBody>
                  <a:tcPr marL="26071" marR="26071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10.00</a:t>
                      </a:r>
                    </a:p>
                  </a:txBody>
                  <a:tcPr marL="26071" marR="26071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0.13</a:t>
                      </a:r>
                    </a:p>
                  </a:txBody>
                  <a:tcPr marL="26071" marR="26071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Stability &amp; Control</a:t>
                      </a:r>
                    </a:p>
                  </a:txBody>
                  <a:tcPr marL="26071" marR="26071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2.00</a:t>
                      </a:r>
                    </a:p>
                  </a:txBody>
                  <a:tcPr marL="26071" marR="26071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2.00</a:t>
                      </a:r>
                    </a:p>
                  </a:txBody>
                  <a:tcPr marL="26071" marR="26071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4.00</a:t>
                      </a:r>
                    </a:p>
                  </a:txBody>
                  <a:tcPr marL="26071" marR="26071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1.00</a:t>
                      </a:r>
                    </a:p>
                  </a:txBody>
                  <a:tcPr marL="26071" marR="26071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9.00</a:t>
                      </a:r>
                    </a:p>
                  </a:txBody>
                  <a:tcPr marL="26071" marR="26071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0.21</a:t>
                      </a:r>
                    </a:p>
                  </a:txBody>
                  <a:tcPr marL="26071" marR="26071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Payload</a:t>
                      </a:r>
                    </a:p>
                  </a:txBody>
                  <a:tcPr marL="26071" marR="26071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</a:p>
                  </a:txBody>
                  <a:tcPr marL="26071" marR="26071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</a:p>
                  </a:txBody>
                  <a:tcPr marL="26071" marR="26071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</a:p>
                  </a:txBody>
                  <a:tcPr marL="26071" marR="26071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</a:p>
                  </a:txBody>
                  <a:tcPr marL="26071" marR="26071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</a:p>
                  </a:txBody>
                  <a:tcPr marL="26071" marR="26071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0.12</a:t>
                      </a:r>
                    </a:p>
                  </a:txBody>
                  <a:tcPr marL="26071" marR="26071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Column Average</a:t>
                      </a:r>
                    </a:p>
                  </a:txBody>
                  <a:tcPr marL="26071" marR="26071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1.879</a:t>
                      </a:r>
                    </a:p>
                  </a:txBody>
                  <a:tcPr marL="26071" marR="26071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2.0219</a:t>
                      </a:r>
                    </a:p>
                  </a:txBody>
                  <a:tcPr marL="26071" marR="26071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2.846</a:t>
                      </a:r>
                    </a:p>
                  </a:txBody>
                  <a:tcPr marL="26071" marR="26071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2.7695</a:t>
                      </a:r>
                    </a:p>
                  </a:txBody>
                  <a:tcPr marL="26071" marR="26071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54.00</a:t>
                      </a:r>
                    </a:p>
                  </a:txBody>
                  <a:tcPr marL="26071" marR="26071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6071" marR="26071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87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3969" y="228600"/>
            <a:ext cx="83857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FOM Analysis - Landing Gear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56388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Result: Trike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911581"/>
              </p:ext>
            </p:extLst>
          </p:nvPr>
        </p:nvGraphicFramePr>
        <p:xfrm>
          <a:off x="457196" y="1371602"/>
          <a:ext cx="8305803" cy="3886200"/>
        </p:xfrm>
        <a:graphic>
          <a:graphicData uri="http://schemas.openxmlformats.org/drawingml/2006/table">
            <a:tbl>
              <a:tblPr/>
              <a:tblGrid>
                <a:gridCol w="1767026"/>
                <a:gridCol w="934111"/>
                <a:gridCol w="934111"/>
                <a:gridCol w="934111"/>
                <a:gridCol w="934111"/>
                <a:gridCol w="934111"/>
                <a:gridCol w="934111"/>
                <a:gridCol w="934111"/>
              </a:tblGrid>
              <a:tr h="863600">
                <a:tc>
                  <a:txBody>
                    <a:bodyPr/>
                    <a:lstStyle/>
                    <a:p>
                      <a:pPr algn="ctr" rtl="0" fontAlgn="b"/>
                      <a:endParaRPr lang="en-US" sz="1500" b="1">
                        <a:effectLst/>
                      </a:endParaRPr>
                    </a:p>
                  </a:txBody>
                  <a:tcPr marL="23139" marR="2313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b="1">
                          <a:solidFill>
                            <a:srgbClr val="000000"/>
                          </a:solidFill>
                          <a:effectLst/>
                        </a:rPr>
                        <a:t>None</a:t>
                      </a:r>
                    </a:p>
                  </a:txBody>
                  <a:tcPr marL="23139" marR="2313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b="1">
                          <a:solidFill>
                            <a:srgbClr val="000000"/>
                          </a:solidFill>
                          <a:effectLst/>
                        </a:rPr>
                        <a:t>Trike</a:t>
                      </a:r>
                    </a:p>
                  </a:txBody>
                  <a:tcPr marL="23139" marR="2313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b="1">
                          <a:solidFill>
                            <a:srgbClr val="000000"/>
                          </a:solidFill>
                          <a:effectLst/>
                        </a:rPr>
                        <a:t>Skids</a:t>
                      </a:r>
                    </a:p>
                  </a:txBody>
                  <a:tcPr marL="23139" marR="2313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b="1">
                          <a:solidFill>
                            <a:srgbClr val="000000"/>
                          </a:solidFill>
                          <a:effectLst/>
                        </a:rPr>
                        <a:t>Retractable</a:t>
                      </a:r>
                    </a:p>
                  </a:txBody>
                  <a:tcPr marL="23139" marR="2313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b="1">
                          <a:solidFill>
                            <a:srgbClr val="000000"/>
                          </a:solidFill>
                          <a:effectLst/>
                        </a:rPr>
                        <a:t>Tail Dragger</a:t>
                      </a:r>
                    </a:p>
                  </a:txBody>
                  <a:tcPr marL="23139" marR="2313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b="1">
                          <a:solidFill>
                            <a:srgbClr val="000000"/>
                          </a:solidFill>
                          <a:effectLst/>
                        </a:rPr>
                        <a:t>Monowheel</a:t>
                      </a:r>
                    </a:p>
                  </a:txBody>
                  <a:tcPr marL="23139" marR="2313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b="1">
                          <a:solidFill>
                            <a:srgbClr val="000000"/>
                          </a:solidFill>
                          <a:effectLst/>
                        </a:rPr>
                        <a:t>Weight</a:t>
                      </a:r>
                    </a:p>
                  </a:txBody>
                  <a:tcPr marL="23139" marR="2313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b="1">
                          <a:solidFill>
                            <a:srgbClr val="000000"/>
                          </a:solidFill>
                          <a:effectLst/>
                        </a:rPr>
                        <a:t>Weight</a:t>
                      </a:r>
                    </a:p>
                  </a:txBody>
                  <a:tcPr marL="23139" marR="2313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</a:rPr>
                        <a:t>5.00</a:t>
                      </a:r>
                    </a:p>
                  </a:txBody>
                  <a:tcPr marL="23139" marR="2313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</a:rPr>
                        <a:t>3.00</a:t>
                      </a:r>
                    </a:p>
                  </a:txBody>
                  <a:tcPr marL="23139" marR="2313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</a:rPr>
                        <a:t>4.00</a:t>
                      </a:r>
                    </a:p>
                  </a:txBody>
                  <a:tcPr marL="23139" marR="2313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</a:rPr>
                        <a:t>1.00</a:t>
                      </a:r>
                    </a:p>
                  </a:txBody>
                  <a:tcPr marL="23139" marR="2313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</a:rPr>
                        <a:t>3.50</a:t>
                      </a:r>
                    </a:p>
                  </a:txBody>
                  <a:tcPr marL="23139" marR="2313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</a:rPr>
                        <a:t>4.00</a:t>
                      </a:r>
                    </a:p>
                  </a:txBody>
                  <a:tcPr marL="23139" marR="2313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</a:rPr>
                        <a:t>0.23</a:t>
                      </a:r>
                    </a:p>
                  </a:txBody>
                  <a:tcPr marL="23139" marR="2313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b="1">
                          <a:solidFill>
                            <a:srgbClr val="000000"/>
                          </a:solidFill>
                          <a:effectLst/>
                        </a:rPr>
                        <a:t>High L/D</a:t>
                      </a:r>
                    </a:p>
                  </a:txBody>
                  <a:tcPr marL="23139" marR="2313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</a:rPr>
                        <a:t>5.00</a:t>
                      </a:r>
                    </a:p>
                  </a:txBody>
                  <a:tcPr marL="23139" marR="2313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</a:rPr>
                        <a:t>3.00</a:t>
                      </a:r>
                    </a:p>
                  </a:txBody>
                  <a:tcPr marL="23139" marR="2313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</a:rPr>
                        <a:t>4.00</a:t>
                      </a:r>
                    </a:p>
                  </a:txBody>
                  <a:tcPr marL="23139" marR="2313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</a:rPr>
                        <a:t>1.00</a:t>
                      </a:r>
                    </a:p>
                  </a:txBody>
                  <a:tcPr marL="23139" marR="2313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</a:rPr>
                        <a:t>4.00</a:t>
                      </a:r>
                    </a:p>
                  </a:txBody>
                  <a:tcPr marL="23139" marR="2313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</a:rPr>
                        <a:t>4.00</a:t>
                      </a:r>
                    </a:p>
                  </a:txBody>
                  <a:tcPr marL="23139" marR="2313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</a:rPr>
                        <a:t>0.20</a:t>
                      </a:r>
                    </a:p>
                  </a:txBody>
                  <a:tcPr marL="23139" marR="2313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b="1">
                          <a:solidFill>
                            <a:srgbClr val="000000"/>
                          </a:solidFill>
                          <a:effectLst/>
                        </a:rPr>
                        <a:t>Size</a:t>
                      </a:r>
                    </a:p>
                  </a:txBody>
                  <a:tcPr marL="23139" marR="2313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</a:rPr>
                        <a:t>5.00</a:t>
                      </a:r>
                    </a:p>
                  </a:txBody>
                  <a:tcPr marL="23139" marR="2313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</a:rPr>
                        <a:t>3.00</a:t>
                      </a:r>
                    </a:p>
                  </a:txBody>
                  <a:tcPr marL="23139" marR="2313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</a:rPr>
                        <a:t>3.00</a:t>
                      </a:r>
                    </a:p>
                  </a:txBody>
                  <a:tcPr marL="23139" marR="2313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</a:rPr>
                        <a:t>1.00</a:t>
                      </a:r>
                    </a:p>
                  </a:txBody>
                  <a:tcPr marL="23139" marR="2313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</a:rPr>
                        <a:t>3.50</a:t>
                      </a:r>
                    </a:p>
                  </a:txBody>
                  <a:tcPr marL="23139" marR="2313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</a:rPr>
                        <a:t>4.00</a:t>
                      </a:r>
                    </a:p>
                  </a:txBody>
                  <a:tcPr marL="23139" marR="2313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</a:rPr>
                        <a:t>0.11</a:t>
                      </a:r>
                    </a:p>
                  </a:txBody>
                  <a:tcPr marL="23139" marR="2313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b="1">
                          <a:solidFill>
                            <a:srgbClr val="000000"/>
                          </a:solidFill>
                          <a:effectLst/>
                        </a:rPr>
                        <a:t>Ease of Construction</a:t>
                      </a:r>
                    </a:p>
                  </a:txBody>
                  <a:tcPr marL="23139" marR="2313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</a:rPr>
                        <a:t>3.00</a:t>
                      </a:r>
                    </a:p>
                  </a:txBody>
                  <a:tcPr marL="23139" marR="2313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</a:rPr>
                        <a:t>5.00</a:t>
                      </a:r>
                    </a:p>
                  </a:txBody>
                  <a:tcPr marL="23139" marR="2313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</a:rPr>
                        <a:t>3.00</a:t>
                      </a:r>
                    </a:p>
                  </a:txBody>
                  <a:tcPr marL="23139" marR="2313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</a:rPr>
                        <a:t>1.00</a:t>
                      </a:r>
                    </a:p>
                  </a:txBody>
                  <a:tcPr marL="23139" marR="2313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</a:rPr>
                        <a:t>4.00</a:t>
                      </a:r>
                    </a:p>
                  </a:txBody>
                  <a:tcPr marL="23139" marR="2313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</a:rPr>
                        <a:t>2.00</a:t>
                      </a:r>
                    </a:p>
                  </a:txBody>
                  <a:tcPr marL="23139" marR="2313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</a:rPr>
                        <a:t>0.13</a:t>
                      </a:r>
                    </a:p>
                  </a:txBody>
                  <a:tcPr marL="23139" marR="2313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b="1">
                          <a:solidFill>
                            <a:srgbClr val="000000"/>
                          </a:solidFill>
                          <a:effectLst/>
                        </a:rPr>
                        <a:t>Stability &amp; Control</a:t>
                      </a:r>
                    </a:p>
                  </a:txBody>
                  <a:tcPr marL="23139" marR="2313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</a:p>
                  </a:txBody>
                  <a:tcPr marL="23139" marR="2313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</a:rPr>
                        <a:t>5.00</a:t>
                      </a:r>
                    </a:p>
                  </a:txBody>
                  <a:tcPr marL="23139" marR="2313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</a:rPr>
                        <a:t>1.00</a:t>
                      </a:r>
                    </a:p>
                  </a:txBody>
                  <a:tcPr marL="23139" marR="2313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</a:rPr>
                        <a:t>3.00</a:t>
                      </a:r>
                    </a:p>
                  </a:txBody>
                  <a:tcPr marL="23139" marR="2313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</a:rPr>
                        <a:t>2.00</a:t>
                      </a:r>
                    </a:p>
                  </a:txBody>
                  <a:tcPr marL="23139" marR="2313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</a:rPr>
                        <a:t>1.00</a:t>
                      </a:r>
                    </a:p>
                  </a:txBody>
                  <a:tcPr marL="23139" marR="2313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</a:rPr>
                        <a:t>0.21</a:t>
                      </a:r>
                    </a:p>
                  </a:txBody>
                  <a:tcPr marL="23139" marR="2313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b="1">
                          <a:solidFill>
                            <a:srgbClr val="000000"/>
                          </a:solidFill>
                          <a:effectLst/>
                        </a:rPr>
                        <a:t>Payload</a:t>
                      </a:r>
                    </a:p>
                  </a:txBody>
                  <a:tcPr marL="23139" marR="2313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</a:p>
                  </a:txBody>
                  <a:tcPr marL="23139" marR="2313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</a:p>
                  </a:txBody>
                  <a:tcPr marL="23139" marR="2313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</a:p>
                  </a:txBody>
                  <a:tcPr marL="23139" marR="2313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</a:p>
                  </a:txBody>
                  <a:tcPr marL="23139" marR="2313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</a:p>
                  </a:txBody>
                  <a:tcPr marL="23139" marR="2313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</a:p>
                  </a:txBody>
                  <a:tcPr marL="23139" marR="2313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</a:rPr>
                        <a:t>0.12</a:t>
                      </a:r>
                    </a:p>
                  </a:txBody>
                  <a:tcPr marL="23139" marR="2313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b="1">
                          <a:solidFill>
                            <a:srgbClr val="000000"/>
                          </a:solidFill>
                          <a:effectLst/>
                        </a:rPr>
                        <a:t>Column Average</a:t>
                      </a:r>
                    </a:p>
                  </a:txBody>
                  <a:tcPr marL="23139" marR="2313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>
                          <a:solidFill>
                            <a:srgbClr val="000000"/>
                          </a:solidFill>
                          <a:effectLst/>
                        </a:rPr>
                        <a:t>3.0882</a:t>
                      </a:r>
                    </a:p>
                  </a:txBody>
                  <a:tcPr marL="23139" marR="2313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>
                          <a:solidFill>
                            <a:srgbClr val="000000"/>
                          </a:solidFill>
                          <a:effectLst/>
                        </a:rPr>
                        <a:t>3.3185</a:t>
                      </a:r>
                    </a:p>
                  </a:txBody>
                  <a:tcPr marL="23139" marR="2313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>
                          <a:solidFill>
                            <a:srgbClr val="000000"/>
                          </a:solidFill>
                          <a:effectLst/>
                        </a:rPr>
                        <a:t>2.6485</a:t>
                      </a:r>
                    </a:p>
                  </a:txBody>
                  <a:tcPr marL="23139" marR="2313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>
                          <a:solidFill>
                            <a:srgbClr val="000000"/>
                          </a:solidFill>
                          <a:effectLst/>
                        </a:rPr>
                        <a:t>1.2965</a:t>
                      </a:r>
                    </a:p>
                  </a:txBody>
                  <a:tcPr marL="23139" marR="2313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>
                          <a:solidFill>
                            <a:srgbClr val="000000"/>
                          </a:solidFill>
                          <a:effectLst/>
                        </a:rPr>
                        <a:t>2.92865</a:t>
                      </a:r>
                    </a:p>
                  </a:txBody>
                  <a:tcPr marL="23139" marR="2313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>
                          <a:solidFill>
                            <a:srgbClr val="000000"/>
                          </a:solidFill>
                          <a:effectLst/>
                        </a:rPr>
                        <a:t>2.6265</a:t>
                      </a:r>
                    </a:p>
                  </a:txBody>
                  <a:tcPr marL="23139" marR="2313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b="1" dirty="0">
                          <a:solidFill>
                            <a:srgbClr val="000000"/>
                          </a:solidFill>
                          <a:effectLst/>
                        </a:rPr>
                        <a:t>1.00</a:t>
                      </a:r>
                    </a:p>
                  </a:txBody>
                  <a:tcPr marL="23139" marR="2313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60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0413" y="430639"/>
            <a:ext cx="90631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FOM Analysis - Wing Configuration</a:t>
            </a:r>
            <a:endParaRPr 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8400" y="57150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Result: Monoplane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1544706"/>
              </p:ext>
            </p:extLst>
          </p:nvPr>
        </p:nvGraphicFramePr>
        <p:xfrm>
          <a:off x="304800" y="1447799"/>
          <a:ext cx="8686799" cy="4038600"/>
        </p:xfrm>
        <a:graphic>
          <a:graphicData uri="http://schemas.openxmlformats.org/drawingml/2006/table">
            <a:tbl>
              <a:tblPr/>
              <a:tblGrid>
                <a:gridCol w="1516021"/>
                <a:gridCol w="909612"/>
                <a:gridCol w="909612"/>
                <a:gridCol w="1546342"/>
                <a:gridCol w="1985988"/>
                <a:gridCol w="909612"/>
                <a:gridCol w="909612"/>
              </a:tblGrid>
              <a:tr h="807720">
                <a:tc>
                  <a:txBody>
                    <a:bodyPr/>
                    <a:lstStyle/>
                    <a:p>
                      <a:pPr algn="ctr" rtl="0" fontAlgn="b"/>
                      <a:endParaRPr lang="en-US" sz="1400" b="1">
                        <a:effectLst/>
                      </a:endParaRPr>
                    </a:p>
                  </a:txBody>
                  <a:tcPr marL="21543" marR="2154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Monoplane</a:t>
                      </a:r>
                    </a:p>
                  </a:txBody>
                  <a:tcPr marL="21543" marR="2154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Biplane</a:t>
                      </a:r>
                    </a:p>
                  </a:txBody>
                  <a:tcPr marL="21543" marR="2154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Tandem Wing/Canard</a:t>
                      </a:r>
                    </a:p>
                  </a:txBody>
                  <a:tcPr marL="21543" marR="2154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Flying Wing/Blended Body</a:t>
                      </a:r>
                    </a:p>
                  </a:txBody>
                  <a:tcPr marL="21543" marR="2154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Winglets</a:t>
                      </a:r>
                    </a:p>
                  </a:txBody>
                  <a:tcPr marL="21543" marR="2154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Importance</a:t>
                      </a:r>
                    </a:p>
                  </a:txBody>
                  <a:tcPr marL="21543" marR="2154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</a:tr>
              <a:tr h="40386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Weight</a:t>
                      </a:r>
                    </a:p>
                  </a:txBody>
                  <a:tcPr marL="21543" marR="2154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4.00</a:t>
                      </a:r>
                    </a:p>
                  </a:txBody>
                  <a:tcPr marL="21543" marR="2154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3.00</a:t>
                      </a:r>
                    </a:p>
                  </a:txBody>
                  <a:tcPr marL="21543" marR="2154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3.00</a:t>
                      </a:r>
                    </a:p>
                  </a:txBody>
                  <a:tcPr marL="21543" marR="2154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5.00</a:t>
                      </a:r>
                    </a:p>
                  </a:txBody>
                  <a:tcPr marL="21543" marR="2154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5.00</a:t>
                      </a:r>
                    </a:p>
                  </a:txBody>
                  <a:tcPr marL="21543" marR="2154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0.23</a:t>
                      </a:r>
                    </a:p>
                  </a:txBody>
                  <a:tcPr marL="21543" marR="2154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</a:tr>
              <a:tr h="40386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High L/D</a:t>
                      </a:r>
                    </a:p>
                  </a:txBody>
                  <a:tcPr marL="21543" marR="2154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3.00</a:t>
                      </a:r>
                    </a:p>
                  </a:txBody>
                  <a:tcPr marL="21543" marR="2154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4.00</a:t>
                      </a:r>
                    </a:p>
                  </a:txBody>
                  <a:tcPr marL="21543" marR="2154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3.00</a:t>
                      </a:r>
                    </a:p>
                  </a:txBody>
                  <a:tcPr marL="21543" marR="2154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3.50</a:t>
                      </a:r>
                    </a:p>
                  </a:txBody>
                  <a:tcPr marL="21543" marR="2154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2.00</a:t>
                      </a:r>
                    </a:p>
                  </a:txBody>
                  <a:tcPr marL="21543" marR="2154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0.20</a:t>
                      </a:r>
                    </a:p>
                  </a:txBody>
                  <a:tcPr marL="21543" marR="2154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</a:tr>
              <a:tr h="40386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Size</a:t>
                      </a:r>
                    </a:p>
                  </a:txBody>
                  <a:tcPr marL="21543" marR="2154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3.00</a:t>
                      </a:r>
                    </a:p>
                  </a:txBody>
                  <a:tcPr marL="21543" marR="2154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1.00</a:t>
                      </a:r>
                    </a:p>
                  </a:txBody>
                  <a:tcPr marL="21543" marR="2154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3.00</a:t>
                      </a:r>
                    </a:p>
                  </a:txBody>
                  <a:tcPr marL="21543" marR="2154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4.00</a:t>
                      </a:r>
                    </a:p>
                  </a:txBody>
                  <a:tcPr marL="21543" marR="2154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5.00</a:t>
                      </a:r>
                    </a:p>
                  </a:txBody>
                  <a:tcPr marL="21543" marR="2154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0.11</a:t>
                      </a:r>
                    </a:p>
                  </a:txBody>
                  <a:tcPr marL="21543" marR="2154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</a:tr>
              <a:tr h="8077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Ease of Construction</a:t>
                      </a:r>
                    </a:p>
                  </a:txBody>
                  <a:tcPr marL="21543" marR="2154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5.00</a:t>
                      </a:r>
                    </a:p>
                  </a:txBody>
                  <a:tcPr marL="21543" marR="2154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2.00</a:t>
                      </a:r>
                    </a:p>
                  </a:txBody>
                  <a:tcPr marL="21543" marR="2154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2.00</a:t>
                      </a:r>
                    </a:p>
                  </a:txBody>
                  <a:tcPr marL="21543" marR="2154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1.00</a:t>
                      </a:r>
                    </a:p>
                  </a:txBody>
                  <a:tcPr marL="21543" marR="2154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5.00</a:t>
                      </a:r>
                    </a:p>
                  </a:txBody>
                  <a:tcPr marL="21543" marR="2154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0.13</a:t>
                      </a:r>
                    </a:p>
                  </a:txBody>
                  <a:tcPr marL="21543" marR="2154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</a:tr>
              <a:tr h="40386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Stability &amp; Control</a:t>
                      </a:r>
                    </a:p>
                  </a:txBody>
                  <a:tcPr marL="21543" marR="2154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4.50</a:t>
                      </a:r>
                    </a:p>
                  </a:txBody>
                  <a:tcPr marL="21543" marR="2154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3.00</a:t>
                      </a:r>
                    </a:p>
                  </a:txBody>
                  <a:tcPr marL="21543" marR="2154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2.00</a:t>
                      </a:r>
                    </a:p>
                  </a:txBody>
                  <a:tcPr marL="21543" marR="2154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1.00</a:t>
                      </a:r>
                    </a:p>
                  </a:txBody>
                  <a:tcPr marL="21543" marR="2154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1.00</a:t>
                      </a:r>
                    </a:p>
                  </a:txBody>
                  <a:tcPr marL="21543" marR="2154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0.21</a:t>
                      </a:r>
                    </a:p>
                  </a:txBody>
                  <a:tcPr marL="21543" marR="2154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</a:tr>
              <a:tr h="40386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Payload</a:t>
                      </a:r>
                    </a:p>
                  </a:txBody>
                  <a:tcPr marL="21543" marR="2154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3.00</a:t>
                      </a:r>
                    </a:p>
                  </a:txBody>
                  <a:tcPr marL="21543" marR="2154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3.00</a:t>
                      </a:r>
                    </a:p>
                  </a:txBody>
                  <a:tcPr marL="21543" marR="2154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3.00</a:t>
                      </a:r>
                    </a:p>
                  </a:txBody>
                  <a:tcPr marL="21543" marR="2154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1.50</a:t>
                      </a:r>
                    </a:p>
                  </a:txBody>
                  <a:tcPr marL="21543" marR="2154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3.00</a:t>
                      </a:r>
                    </a:p>
                  </a:txBody>
                  <a:tcPr marL="21543" marR="2154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0.12</a:t>
                      </a:r>
                    </a:p>
                  </a:txBody>
                  <a:tcPr marL="21543" marR="2154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</a:tr>
              <a:tr h="40386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Column Average</a:t>
                      </a:r>
                    </a:p>
                  </a:txBody>
                  <a:tcPr marL="21543" marR="2154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3.80765</a:t>
                      </a:r>
                    </a:p>
                  </a:txBody>
                  <a:tcPr marL="21543" marR="2154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2.8461</a:t>
                      </a:r>
                    </a:p>
                  </a:txBody>
                  <a:tcPr marL="21543" marR="2154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2.6594</a:t>
                      </a:r>
                    </a:p>
                  </a:txBody>
                  <a:tcPr marL="21543" marR="2154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2.80785</a:t>
                      </a:r>
                    </a:p>
                  </a:txBody>
                  <a:tcPr marL="21543" marR="2154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3.33</a:t>
                      </a:r>
                    </a:p>
                  </a:txBody>
                  <a:tcPr marL="21543" marR="2154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1543" marR="21543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96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0046" y="228600"/>
            <a:ext cx="871360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FOM Analysis – Tail Configuration</a:t>
            </a:r>
            <a:endParaRPr 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19400" y="6019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Result: Conventional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478860"/>
              </p:ext>
            </p:extLst>
          </p:nvPr>
        </p:nvGraphicFramePr>
        <p:xfrm>
          <a:off x="304798" y="1142999"/>
          <a:ext cx="8528852" cy="4495800"/>
        </p:xfrm>
        <a:graphic>
          <a:graphicData uri="http://schemas.openxmlformats.org/drawingml/2006/table">
            <a:tbl>
              <a:tblPr/>
              <a:tblGrid>
                <a:gridCol w="2091982"/>
                <a:gridCol w="1287374"/>
                <a:gridCol w="1287374"/>
                <a:gridCol w="1287374"/>
                <a:gridCol w="1287374"/>
                <a:gridCol w="1287374"/>
              </a:tblGrid>
              <a:tr h="899160">
                <a:tc>
                  <a:txBody>
                    <a:bodyPr/>
                    <a:lstStyle/>
                    <a:p>
                      <a:pPr algn="ctr" rtl="0" fontAlgn="b"/>
                      <a:endParaRPr lang="en-US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Conventional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V-Tail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H-Tail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Row Totals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Importance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</a:tr>
              <a:tr h="4495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Weight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4.00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4.00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2.00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10.00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0.23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</a:tr>
              <a:tr h="4495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High L/D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5.00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5.00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2.00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12.00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0.20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</a:tr>
              <a:tr h="4495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Size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3.00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3.00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2.00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8.00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0.11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</a:tr>
              <a:tr h="89916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Ease of Construction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5.00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2.00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5.00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12.00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0.13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</a:tr>
              <a:tr h="4495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Stability &amp; Control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4.00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2.00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5.00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11.00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0.21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</a:tr>
              <a:tr h="4495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Payload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3.00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3.00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3.00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9.00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0.12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</a:tr>
              <a:tr h="4495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Column Average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4.0989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3.2858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3.1427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62.00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93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1303" y="228600"/>
            <a:ext cx="65310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FOM Analysis - Engine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3200" y="5777345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Result: Mono Tractor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5278893"/>
              </p:ext>
            </p:extLst>
          </p:nvPr>
        </p:nvGraphicFramePr>
        <p:xfrm>
          <a:off x="533400" y="1151929"/>
          <a:ext cx="8153400" cy="4410674"/>
        </p:xfrm>
        <a:graphic>
          <a:graphicData uri="http://schemas.openxmlformats.org/drawingml/2006/table">
            <a:tbl>
              <a:tblPr/>
              <a:tblGrid>
                <a:gridCol w="1630680"/>
                <a:gridCol w="1630680"/>
                <a:gridCol w="1630680"/>
                <a:gridCol w="1630680"/>
                <a:gridCol w="1630680"/>
              </a:tblGrid>
              <a:tr h="678565">
                <a:tc>
                  <a:txBody>
                    <a:bodyPr/>
                    <a:lstStyle/>
                    <a:p>
                      <a:pPr algn="ctr" rtl="0" fontAlgn="b"/>
                      <a:endParaRPr lang="en-US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Mono Tractor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Mono Pusher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Row Totals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Importance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</a:tr>
              <a:tr h="3392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Weight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4.00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4.00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8.00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0.23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</a:tr>
              <a:tr h="3392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High L/D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4.00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2.00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6.00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0.20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</a:tr>
              <a:tr h="3392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Size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3.00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3.00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6.00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0.11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</a:tr>
              <a:tr h="101784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Ease of Construction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5.00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3.00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8.00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0.13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</a:tr>
              <a:tr h="67856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Stability &amp; Control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4.00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2.00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6.00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0.21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</a:tr>
              <a:tr h="3392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Payload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3.00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3.00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6.00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0.12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</a:tr>
              <a:tr h="67856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Column Average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3.9011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2.8243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40.00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543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451</Words>
  <Application>Microsoft Office PowerPoint</Application>
  <PresentationFormat>On-screen Show (4:3)</PresentationFormat>
  <Paragraphs>336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FOM Analysis - Wing Configuration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</dc:creator>
  <cp:lastModifiedBy>Pat</cp:lastModifiedBy>
  <cp:revision>5</cp:revision>
  <dcterms:created xsi:type="dcterms:W3CDTF">2014-01-23T14:54:27Z</dcterms:created>
  <dcterms:modified xsi:type="dcterms:W3CDTF">2014-02-04T15:37:23Z</dcterms:modified>
</cp:coreProperties>
</file>