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9" r:id="rId3"/>
    <p:sldId id="278" r:id="rId4"/>
    <p:sldId id="279" r:id="rId5"/>
    <p:sldId id="285" r:id="rId6"/>
    <p:sldId id="286" r:id="rId7"/>
    <p:sldId id="275" r:id="rId8"/>
    <p:sldId id="280" r:id="rId9"/>
    <p:sldId id="281" r:id="rId10"/>
    <p:sldId id="282" r:id="rId11"/>
    <p:sldId id="284" r:id="rId12"/>
    <p:sldId id="283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>
        <p:scale>
          <a:sx n="66" d="100"/>
          <a:sy n="66" d="100"/>
        </p:scale>
        <p:origin x="128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Error vs K-value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'[Chart in Microsoft PowerPoint]Sheet1'!$B$1</c:f>
              <c:strCache>
                <c:ptCount val="1"/>
                <c:pt idx="0">
                  <c:v>Error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'[Chart in Microsoft PowerPoint]Sheet1'!$A$2:$A$21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</c:numCache>
            </c:numRef>
          </c:xVal>
          <c:yVal>
            <c:numRef>
              <c:f>'[Chart in Microsoft PowerPoint]Sheet1'!$B$2:$B$21</c:f>
              <c:numCache>
                <c:formatCode>General</c:formatCode>
                <c:ptCount val="20"/>
                <c:pt idx="0">
                  <c:v>10</c:v>
                </c:pt>
                <c:pt idx="1">
                  <c:v>8</c:v>
                </c:pt>
                <c:pt idx="2">
                  <c:v>7</c:v>
                </c:pt>
                <c:pt idx="3">
                  <c:v>6.5</c:v>
                </c:pt>
                <c:pt idx="4">
                  <c:v>6</c:v>
                </c:pt>
                <c:pt idx="5">
                  <c:v>5</c:v>
                </c:pt>
                <c:pt idx="6">
                  <c:v>4.9000000000000004</c:v>
                </c:pt>
                <c:pt idx="7">
                  <c:v>4.75</c:v>
                </c:pt>
                <c:pt idx="8">
                  <c:v>4.3</c:v>
                </c:pt>
                <c:pt idx="9">
                  <c:v>4</c:v>
                </c:pt>
                <c:pt idx="10">
                  <c:v>3.5</c:v>
                </c:pt>
                <c:pt idx="11">
                  <c:v>6</c:v>
                </c:pt>
                <c:pt idx="12">
                  <c:v>7.2</c:v>
                </c:pt>
                <c:pt idx="13">
                  <c:v>8.5</c:v>
                </c:pt>
                <c:pt idx="14">
                  <c:v>9</c:v>
                </c:pt>
                <c:pt idx="15">
                  <c:v>10.9</c:v>
                </c:pt>
                <c:pt idx="16">
                  <c:v>11</c:v>
                </c:pt>
                <c:pt idx="17">
                  <c:v>12</c:v>
                </c:pt>
                <c:pt idx="18">
                  <c:v>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FB-49B8-AABA-6FF35E17FC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069328"/>
        <c:axId val="209068936"/>
      </c:scatterChart>
      <c:valAx>
        <c:axId val="209069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K-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68936"/>
        <c:crosses val="autoZero"/>
        <c:crossBetween val="midCat"/>
      </c:valAx>
      <c:valAx>
        <c:axId val="20906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69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0DFB-AA80-4834-AF0B-0DFF67848CB2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3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0DFB-AA80-4834-AF0B-0DFF67848CB2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8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0DFB-AA80-4834-AF0B-0DFF67848CB2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5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0DFB-AA80-4834-AF0B-0DFF67848CB2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0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0DFB-AA80-4834-AF0B-0DFF67848CB2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6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0DFB-AA80-4834-AF0B-0DFF67848CB2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7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0DFB-AA80-4834-AF0B-0DFF67848CB2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7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0DFB-AA80-4834-AF0B-0DFF67848CB2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7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0DFB-AA80-4834-AF0B-0DFF67848CB2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5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0DFB-AA80-4834-AF0B-0DFF67848CB2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8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0DFB-AA80-4834-AF0B-0DFF67848CB2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9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C0DFB-AA80-4834-AF0B-0DFF67848CB2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neighbors.DistanceMetric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050" y="2430463"/>
            <a:ext cx="10185400" cy="13668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K-NEAREST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NEIGHBORS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6387139"/>
            <a:ext cx="12192000" cy="10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31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050" y="1530812"/>
            <a:ext cx="10185400" cy="1722437"/>
          </a:xfrm>
        </p:spPr>
        <p:txBody>
          <a:bodyPr>
            <a:norm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Compare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6387139"/>
            <a:ext cx="12192000" cy="10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40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0887" y="171299"/>
            <a:ext cx="10067925" cy="1174901"/>
          </a:xfrm>
        </p:spPr>
        <p:txBody>
          <a:bodyPr>
            <a:normAutofit/>
          </a:bodyPr>
          <a:lstStyle/>
          <a:p>
            <a:pPr algn="l"/>
            <a:r>
              <a:rPr lang="en-US" sz="4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Distance Measure</a:t>
            </a:r>
            <a:endParaRPr lang="en-US" sz="4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6387139"/>
            <a:ext cx="12192000" cy="10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750887" y="1862188"/>
                <a:ext cx="10247313" cy="82201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𝐸𝑢𝑐𝑙𝑖𝑑𝑖𝑒𝑛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𝐷𝑖𝑠𝑡𝑎𝑛𝑐𝑒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  <m:r>
                                <a:rPr lang="en-US" sz="3200" i="1" baseline="-2500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</m:t>
                              </m:r>
                              <m:r>
                                <a:rPr lang="en-US" sz="3200" b="0" i="1" baseline="-25000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  <m:r>
                                <a:rPr lang="en-US" sz="3200" b="0" i="1" baseline="-25000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  <m:r>
                                <a:rPr lang="en-US" sz="3200" i="1" baseline="-2500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</m:t>
                              </m:r>
                              <m:r>
                                <a:rPr lang="en-US" sz="3200" i="1" baseline="-2500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  <m:r>
                                <a:rPr lang="en-US" sz="3200" i="1" baseline="-2500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87" y="1862188"/>
                <a:ext cx="10247313" cy="8220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59082"/>
              </p:ext>
            </p:extLst>
          </p:nvPr>
        </p:nvGraphicFramePr>
        <p:xfrm>
          <a:off x="1930400" y="3200193"/>
          <a:ext cx="7886700" cy="205359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“</a:t>
                      </a:r>
                      <a:r>
                        <a:rPr lang="en-US" dirty="0" err="1">
                          <a:effectLst/>
                        </a:rPr>
                        <a:t>euclidean</a:t>
                      </a:r>
                      <a:r>
                        <a:rPr lang="en-US" dirty="0">
                          <a:effectLst/>
                        </a:rPr>
                        <a:t>”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EuclideanDistance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sqrt</a:t>
                      </a:r>
                      <a:r>
                        <a:rPr lang="en-US" dirty="0">
                          <a:effectLst/>
                        </a:rPr>
                        <a:t>(sum((x - y)^2))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“manhattan”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ManhattanDistance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sum(|x - y|)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“chebyshev”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ChebyshevDistance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max(|x - y|)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“</a:t>
                      </a:r>
                      <a:r>
                        <a:rPr lang="en-US" dirty="0" err="1">
                          <a:effectLst/>
                        </a:rPr>
                        <a:t>minkowski</a:t>
                      </a:r>
                      <a:r>
                        <a:rPr lang="en-US" dirty="0">
                          <a:effectLst/>
                        </a:rPr>
                        <a:t>”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MinkowskiDistance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sum(|x - y|^p)^(1/p)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“wminkowski”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WMinkowskiDistance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sum(|w * (x - y)|^p)^(1/p)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“seuclidean”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SEuclideanDistance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sqrt(sum((x - y)^2 / V))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“mahalanobis”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MahalanobisDistance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sqrt</a:t>
                      </a:r>
                      <a:r>
                        <a:rPr lang="es-ES" dirty="0">
                          <a:effectLst/>
                        </a:rPr>
                        <a:t>((x - y)' V^-1 (x - y))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114526" y="5809205"/>
            <a:ext cx="9340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 : </a:t>
            </a:r>
            <a:r>
              <a:rPr lang="en-US" dirty="0">
                <a:hlinkClick r:id="rId3"/>
              </a:rPr>
              <a:t>http://scikit-learn.org/stable/modules/generated/sklearn.neighbors.DistanceMetric.html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3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0887" y="171299"/>
            <a:ext cx="10067925" cy="1174901"/>
          </a:xfrm>
        </p:spPr>
        <p:txBody>
          <a:bodyPr>
            <a:normAutofit/>
          </a:bodyPr>
          <a:lstStyle/>
          <a:p>
            <a:pPr algn="l"/>
            <a:r>
              <a:rPr lang="en-US" sz="4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Aspect of KNN</a:t>
            </a:r>
            <a:endParaRPr lang="en-US" sz="4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6387139"/>
            <a:ext cx="12192000" cy="10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750887" y="5816033"/>
            <a:ext cx="10247313" cy="8003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Lazy learner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 Based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Just memorization of Data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Easy interpretation of result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 on Read world data – not very good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Computational cost very high for big dataset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Non-parametric in nature</a:t>
            </a:r>
          </a:p>
          <a:p>
            <a:pPr algn="l">
              <a:lnSpc>
                <a:spcPct val="150000"/>
              </a:lnSpc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9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050" y="1530812"/>
            <a:ext cx="10185400" cy="17224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KNN FROM SCRATCH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6387139"/>
            <a:ext cx="12192000" cy="10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657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0887" y="171299"/>
            <a:ext cx="10067925" cy="1174901"/>
          </a:xfrm>
        </p:spPr>
        <p:txBody>
          <a:bodyPr>
            <a:normAutofit/>
          </a:bodyPr>
          <a:lstStyle/>
          <a:p>
            <a:pPr algn="l"/>
            <a:r>
              <a:rPr lang="en-US" sz="4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endParaRPr lang="en-US" sz="4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6387139"/>
            <a:ext cx="12192000" cy="10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972343" y="4914333"/>
            <a:ext cx="10247313" cy="8003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Importing Library and Load Data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Normalize Data - scaling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Split data – Train Test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 KNN on 1 Test  Sample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Accuracy</a:t>
            </a:r>
          </a:p>
          <a:p>
            <a:pPr algn="l">
              <a:lnSpc>
                <a:spcPct val="150000"/>
              </a:lnSpc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22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379E-9CB1-482E-ADF0-FFF297342CB7}"/>
              </a:ext>
            </a:extLst>
          </p:cNvPr>
          <p:cNvSpPr txBox="1">
            <a:spLocks/>
          </p:cNvSpPr>
          <p:nvPr/>
        </p:nvSpPr>
        <p:spPr>
          <a:xfrm>
            <a:off x="519112" y="1136251"/>
            <a:ext cx="11153775" cy="54497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Intitution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Compare the two data points, distance metric 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choose a K 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KNN from scratch 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KNN on Iris data set with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Scikit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Learn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KNN as Regression 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Exercise : Apply KNN on MNIST Data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AC67F3-B355-4ED1-91BA-97A51AF14AB7}"/>
              </a:ext>
            </a:extLst>
          </p:cNvPr>
          <p:cNvSpPr txBox="1">
            <a:spLocks/>
          </p:cNvSpPr>
          <p:nvPr/>
        </p:nvSpPr>
        <p:spPr>
          <a:xfrm>
            <a:off x="519112" y="69451"/>
            <a:ext cx="10067925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k-nearest neighbors</a:t>
            </a:r>
            <a:endParaRPr lang="en-US" sz="4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2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050" y="2430463"/>
            <a:ext cx="10185400" cy="17224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 INTITUTION 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6387139"/>
            <a:ext cx="12192000" cy="10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11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112" y="1"/>
            <a:ext cx="10067925" cy="10668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endParaRPr lang="en-US" sz="4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6387139"/>
            <a:ext cx="12192000" cy="10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Weimaraner Puppy Dog Snout Animal Portra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99" y="1501233"/>
            <a:ext cx="1774825" cy="118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g, Animal, Portrait, Pet, Brow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054" y="2287550"/>
            <a:ext cx="2031208" cy="135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chshund Puppy Young Animal Animal Port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42" y="1501233"/>
            <a:ext cx="1643290" cy="1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g, Labrador, Light Brown, Pet, Anima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748" y="1938085"/>
            <a:ext cx="1840624" cy="138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g, Weimaraner, Pet, Canine, Portrai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96" y="3574841"/>
            <a:ext cx="2120504" cy="159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t Young Animal Curious Wildcat Animal C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68" y="3792145"/>
            <a:ext cx="2251336" cy="137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itty Cat Kitten Pet Animal Cute Feline D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288" y="3864297"/>
            <a:ext cx="1890844" cy="197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at Animals Cats Portrait Of Cat Cat Fac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513" y="4134371"/>
            <a:ext cx="2555874" cy="171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t, Red, Mackerel, Tiger, Cuddly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312" y="3217"/>
            <a:ext cx="3213100" cy="239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2247900" y="1176345"/>
            <a:ext cx="6914472" cy="319427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921616" y="1640990"/>
            <a:ext cx="4762159" cy="296257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1344656" y="2172357"/>
            <a:ext cx="405052" cy="23679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4365580" y="1030409"/>
            <a:ext cx="6578644" cy="8003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Classification Problem – 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Dog or Cat</a:t>
            </a:r>
          </a:p>
          <a:p>
            <a:pPr algn="l">
              <a:lnSpc>
                <a:spcPct val="150000"/>
              </a:lnSpc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6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2381866" y="1911460"/>
            <a:ext cx="3624619" cy="36188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193027" y="2870515"/>
            <a:ext cx="1875501" cy="17752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0887" y="171299"/>
            <a:ext cx="10067925" cy="1174901"/>
          </a:xfrm>
        </p:spPr>
        <p:txBody>
          <a:bodyPr>
            <a:normAutofit/>
          </a:bodyPr>
          <a:lstStyle/>
          <a:p>
            <a:pPr algn="l"/>
            <a:r>
              <a:rPr lang="en-US" sz="4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Visualize KNN</a:t>
            </a:r>
            <a:endParaRPr lang="en-US" sz="4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6387139"/>
            <a:ext cx="12192000" cy="10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575187" y="5574890"/>
            <a:ext cx="6445045" cy="44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76632" y="1607574"/>
            <a:ext cx="117987" cy="4527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Multiply 18"/>
          <p:cNvSpPr/>
          <p:nvPr/>
        </p:nvSpPr>
        <p:spPr>
          <a:xfrm>
            <a:off x="1740310" y="4645742"/>
            <a:ext cx="265471" cy="28021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2262648" y="4990026"/>
            <a:ext cx="265471" cy="28021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2154697" y="4228214"/>
            <a:ext cx="265471" cy="28021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3254478" y="3561326"/>
            <a:ext cx="265471" cy="28021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2989007" y="4844751"/>
            <a:ext cx="265471" cy="28021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3892550" y="4250893"/>
            <a:ext cx="265471" cy="28021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3992306" y="2962599"/>
            <a:ext cx="265471" cy="28021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4812890" y="2220450"/>
            <a:ext cx="265471" cy="28021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6513872" y="2590296"/>
            <a:ext cx="265471" cy="28021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5068529" y="3037913"/>
            <a:ext cx="265471" cy="28021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3045541" y="2209296"/>
            <a:ext cx="265471" cy="28021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5741014" y="4830097"/>
            <a:ext cx="265471" cy="28021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3902792" y="3535597"/>
            <a:ext cx="265471" cy="280219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162011" y="1516458"/>
            <a:ext cx="926857" cy="451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= 3 </a:t>
            </a:r>
          </a:p>
        </p:txBody>
      </p:sp>
      <p:sp>
        <p:nvSpPr>
          <p:cNvPr id="35" name="Multiply 34"/>
          <p:cNvSpPr/>
          <p:nvPr/>
        </p:nvSpPr>
        <p:spPr>
          <a:xfrm>
            <a:off x="9365226" y="1616238"/>
            <a:ext cx="265471" cy="280219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162011" y="3761799"/>
            <a:ext cx="92685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= 5 </a:t>
            </a:r>
          </a:p>
        </p:txBody>
      </p:sp>
      <p:sp>
        <p:nvSpPr>
          <p:cNvPr id="37" name="Multiply 36"/>
          <p:cNvSpPr/>
          <p:nvPr/>
        </p:nvSpPr>
        <p:spPr>
          <a:xfrm>
            <a:off x="9365226" y="3861579"/>
            <a:ext cx="265471" cy="28021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7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2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/>
      <p:bldP spid="35" grpId="0" animBg="1"/>
      <p:bldP spid="36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0887" y="171299"/>
            <a:ext cx="10067925" cy="1174901"/>
          </a:xfrm>
        </p:spPr>
        <p:txBody>
          <a:bodyPr>
            <a:normAutofit/>
          </a:bodyPr>
          <a:lstStyle/>
          <a:p>
            <a:pPr algn="l"/>
            <a:r>
              <a:rPr lang="en-US" sz="4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 Algorithm</a:t>
            </a:r>
            <a:endParaRPr lang="en-US" sz="4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6387139"/>
            <a:ext cx="12192000" cy="10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661192" y="4838086"/>
            <a:ext cx="10247313" cy="8003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Choose K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Distance with all point from test point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 Distance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 K point with Minimum distance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Classify in majority vote</a:t>
            </a:r>
          </a:p>
          <a:p>
            <a:pPr algn="l">
              <a:lnSpc>
                <a:spcPct val="150000"/>
              </a:lnSpc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3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0887" y="171299"/>
            <a:ext cx="10067925" cy="1174901"/>
          </a:xfrm>
        </p:spPr>
        <p:txBody>
          <a:bodyPr>
            <a:normAutofit/>
          </a:bodyPr>
          <a:lstStyle/>
          <a:p>
            <a:pPr algn="l"/>
            <a:r>
              <a:rPr lang="en-US" sz="4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 Arise</a:t>
            </a:r>
            <a:endParaRPr lang="en-US" sz="4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6387139"/>
            <a:ext cx="12192000" cy="10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750887" y="3631996"/>
            <a:ext cx="10247313" cy="8003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many K – nearest neighbor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Compare</a:t>
            </a:r>
          </a:p>
          <a:p>
            <a:pPr algn="l">
              <a:lnSpc>
                <a:spcPct val="150000"/>
              </a:lnSpc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8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050" y="2430463"/>
            <a:ext cx="10185400" cy="17224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many K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6387139"/>
            <a:ext cx="12192000" cy="10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91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787" y="0"/>
            <a:ext cx="10067925" cy="1504335"/>
          </a:xfrm>
        </p:spPr>
        <p:txBody>
          <a:bodyPr>
            <a:normAutofit/>
          </a:bodyPr>
          <a:lstStyle/>
          <a:p>
            <a:pPr algn="l"/>
            <a:r>
              <a:rPr lang="en-US" sz="4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 vs K-value</a:t>
            </a:r>
            <a:br>
              <a:rPr lang="en-US" sz="4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4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6387139"/>
            <a:ext cx="12192000" cy="10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19448"/>
              </p:ext>
            </p:extLst>
          </p:nvPr>
        </p:nvGraphicFramePr>
        <p:xfrm>
          <a:off x="1208343" y="1346200"/>
          <a:ext cx="9911941" cy="4639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823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250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Verdana</vt:lpstr>
      <vt:lpstr>Wingdings</vt:lpstr>
      <vt:lpstr>Office Theme</vt:lpstr>
      <vt:lpstr>K-NEAREST   NEIGHBORS</vt:lpstr>
      <vt:lpstr>PowerPoint Presentation</vt:lpstr>
      <vt:lpstr>KNN INTITUTION  </vt:lpstr>
      <vt:lpstr>Problem</vt:lpstr>
      <vt:lpstr>Visualize KNN</vt:lpstr>
      <vt:lpstr>KNN Algorithm</vt:lpstr>
      <vt:lpstr>Question Arise</vt:lpstr>
      <vt:lpstr>How many K </vt:lpstr>
      <vt:lpstr>Error vs K-value </vt:lpstr>
      <vt:lpstr>How to Compare</vt:lpstr>
      <vt:lpstr>Distance Measure</vt:lpstr>
      <vt:lpstr>Some Aspect of KNN</vt:lpstr>
      <vt:lpstr>IMPLEMENT KNN FROM SCRATCH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R and RStudio</dc:title>
  <dc:creator>ankit mistry</dc:creator>
  <cp:lastModifiedBy>Kumar Sundram</cp:lastModifiedBy>
  <cp:revision>192</cp:revision>
  <dcterms:created xsi:type="dcterms:W3CDTF">2018-06-03T01:50:51Z</dcterms:created>
  <dcterms:modified xsi:type="dcterms:W3CDTF">2019-05-29T18:06:09Z</dcterms:modified>
</cp:coreProperties>
</file>