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1638300"/>
            <a:ext cx="10464800" cy="1586359"/>
          </a:xfrm>
          <a:prstGeom prst="rect">
            <a:avLst/>
          </a:prstGeom>
        </p:spPr>
        <p:txBody>
          <a:bodyPr/>
          <a:lstStyle/>
          <a:p>
            <a:pPr lvl="1">
              <a:defRPr sz="1800"/>
            </a:pPr>
            <a:r>
              <a:rPr sz="8000"/>
              <a:t>Notice Lists</a:t>
            </a:r>
          </a:p>
        </p:txBody>
      </p:sp>
      <p:sp>
        <p:nvSpPr>
          <p:cNvPr id="33" name="Shape 33"/>
          <p:cNvSpPr/>
          <p:nvPr>
            <p:ph type="body" idx="1"/>
          </p:nvPr>
        </p:nvSpPr>
        <p:spPr>
          <a:prstGeom prst="rect">
            <a:avLst/>
          </a:prstGeom>
        </p:spPr>
        <p:txBody>
          <a:bodyPr/>
          <a:lstStyle/>
          <a:p>
            <a:pPr lvl="0" defTabSz="414781">
              <a:defRPr sz="1800"/>
            </a:pPr>
            <a:r>
              <a:rPr sz="2272"/>
              <a:t>Taylor Smith</a:t>
            </a:r>
            <a:endParaRPr sz="2272"/>
          </a:p>
          <a:p>
            <a:pPr lvl="0" defTabSz="414781">
              <a:defRPr sz="1800"/>
            </a:pPr>
            <a:r>
              <a:rPr sz="2272"/>
              <a:t>Brian Quimio</a:t>
            </a:r>
            <a:endParaRPr sz="2272"/>
          </a:p>
          <a:p>
            <a:pPr lvl="0" defTabSz="414781">
              <a:defRPr sz="1800"/>
            </a:pPr>
            <a:r>
              <a:rPr sz="2272"/>
              <a:t>Daniel Klein</a:t>
            </a:r>
          </a:p>
        </p:txBody>
      </p:sp>
      <p:sp>
        <p:nvSpPr>
          <p:cNvPr id="34" name="Shape 34"/>
          <p:cNvSpPr/>
          <p:nvPr/>
        </p:nvSpPr>
        <p:spPr>
          <a:xfrm>
            <a:off x="3865956" y="4222750"/>
            <a:ext cx="527288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Data Management cs347</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body" idx="1"/>
          </p:nvPr>
        </p:nvSpPr>
        <p:spPr>
          <a:prstGeom prst="rect">
            <a:avLst/>
          </a:prstGeom>
        </p:spPr>
        <p:txBody>
          <a:bodyPr/>
          <a:lstStyle/>
          <a:p>
            <a:pPr lvl="0">
              <a:defRPr sz="1800"/>
            </a:pPr>
            <a:r>
              <a:rPr sz="3200"/>
              <a:t>Logical Model</a:t>
            </a:r>
          </a:p>
        </p:txBody>
      </p:sp>
      <p:pic>
        <p:nvPicPr>
          <p:cNvPr id="37" name="Screen Shot 2015-03-30 at 12.17.21 PM.png"/>
          <p:cNvPicPr/>
          <p:nvPr/>
        </p:nvPicPr>
        <p:blipFill>
          <a:blip r:embed="rId2">
            <a:extLst/>
          </a:blip>
          <a:stretch>
            <a:fillRect/>
          </a:stretch>
        </p:blipFill>
        <p:spPr>
          <a:xfrm>
            <a:off x="303861" y="238954"/>
            <a:ext cx="12397078" cy="793607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 name="Screen Shot 2015-03-30 at 12.21.53 PM.png"/>
          <p:cNvPicPr/>
          <p:nvPr/>
        </p:nvPicPr>
        <p:blipFill>
          <a:blip r:embed="rId2">
            <a:extLst/>
          </a:blip>
          <a:stretch>
            <a:fillRect/>
          </a:stretch>
        </p:blipFill>
        <p:spPr>
          <a:xfrm>
            <a:off x="594616" y="350771"/>
            <a:ext cx="11815568" cy="8061458"/>
          </a:xfrm>
          <a:prstGeom prst="rect">
            <a:avLst/>
          </a:prstGeom>
          <a:ln w="12700">
            <a:miter lim="400000"/>
          </a:ln>
        </p:spPr>
      </p:pic>
      <p:sp>
        <p:nvSpPr>
          <p:cNvPr id="40" name="Shape 40"/>
          <p:cNvSpPr/>
          <p:nvPr/>
        </p:nvSpPr>
        <p:spPr>
          <a:xfrm>
            <a:off x="4742865" y="8375650"/>
            <a:ext cx="351907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Relational Model</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lvl="1">
              <a:defRPr sz="1800"/>
            </a:pPr>
            <a:r>
              <a:rPr sz="8000"/>
              <a:t>Questions</a:t>
            </a:r>
          </a:p>
        </p:txBody>
      </p:sp>
      <p:sp>
        <p:nvSpPr>
          <p:cNvPr id="43" name="Shape 43"/>
          <p:cNvSpPr/>
          <p:nvPr>
            <p:ph type="body" idx="1"/>
          </p:nvPr>
        </p:nvSpPr>
        <p:spPr>
          <a:prstGeom prst="rect">
            <a:avLst/>
          </a:prstGeom>
        </p:spPr>
        <p:txBody>
          <a:bodyPr/>
          <a:lstStyle/>
          <a:p>
            <a:pPr lvl="0" marL="284479" indent="-284479" defTabSz="373887">
              <a:spcBef>
                <a:spcPts val="2600"/>
              </a:spcBef>
              <a:defRPr sz="1800"/>
            </a:pPr>
            <a:r>
              <a:rPr sz="2304"/>
              <a:t>How will getting data work? What does it mean that the employees will be managed outside of this project. Will we have access to this database? Is this information even stored in a database? If so what type of database is it stored in?</a:t>
            </a:r>
            <a:endParaRPr sz="2304"/>
          </a:p>
          <a:p>
            <a:pPr lvl="0" marL="284479" indent="-284479" defTabSz="373887">
              <a:spcBef>
                <a:spcPts val="2600"/>
              </a:spcBef>
              <a:defRPr sz="1800"/>
            </a:pPr>
            <a:r>
              <a:rPr sz="2304"/>
              <a:t>What does appropriate access mean? Is there a nested access structure? Do we need to include some sort of permission logic?</a:t>
            </a:r>
            <a:endParaRPr sz="2304"/>
          </a:p>
          <a:p>
            <a:pPr lvl="0" marL="284479" indent="-284479" defTabSz="373887">
              <a:spcBef>
                <a:spcPts val="2600"/>
              </a:spcBef>
              <a:defRPr sz="1800"/>
            </a:pPr>
            <a:r>
              <a:rPr sz="2304"/>
              <a:t>What does cloning an employee mean? Does that mean that we create a new employee with the same lab, division, and list membership as an existing user? Or should it be a limited clone, where only certain parts of this information is copied?</a:t>
            </a:r>
            <a:endParaRPr sz="2304"/>
          </a:p>
          <a:p>
            <a:pPr lvl="0" marL="284479" indent="-284479" defTabSz="373887">
              <a:spcBef>
                <a:spcPts val="2600"/>
              </a:spcBef>
              <a:defRPr sz="1800"/>
            </a:pPr>
            <a:r>
              <a:rPr sz="2304"/>
              <a:t>Are the users that are logging in to use this tool a subset of the employees or is this a separate table? If the users table is separate, will it be tied to the employees table at all? We asked about permissions earlier, will these be tied to this user account type information? Do we need to worry about authentication and encrypting user login information?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952500" y="444500"/>
            <a:ext cx="11099800" cy="1196827"/>
          </a:xfrm>
          <a:prstGeom prst="rect">
            <a:avLst/>
          </a:prstGeom>
        </p:spPr>
        <p:txBody>
          <a:bodyPr/>
          <a:lstStyle>
            <a:lvl1pPr defTabSz="525779">
              <a:defRPr sz="7200"/>
            </a:lvl1pPr>
          </a:lstStyle>
          <a:p>
            <a:pPr lvl="0">
              <a:defRPr sz="1800"/>
            </a:pPr>
            <a:r>
              <a:rPr sz="7200"/>
              <a:t>Must Haves</a:t>
            </a:r>
          </a:p>
        </p:txBody>
      </p:sp>
      <p:sp>
        <p:nvSpPr>
          <p:cNvPr id="46" name="Shape 46"/>
          <p:cNvSpPr/>
          <p:nvPr>
            <p:ph type="body" idx="1"/>
          </p:nvPr>
        </p:nvSpPr>
        <p:spPr>
          <a:prstGeom prst="rect">
            <a:avLst/>
          </a:prstGeom>
        </p:spPr>
        <p:txBody>
          <a:bodyPr/>
          <a:lstStyle/>
          <a:p>
            <a:pPr lvl="0" marL="280034" indent="-280034" defTabSz="368045">
              <a:spcBef>
                <a:spcPts val="2600"/>
              </a:spcBef>
              <a:defRPr sz="1800"/>
            </a:pPr>
            <a:r>
              <a:rPr sz="2268"/>
              <a:t>The first step was to make sure we had the documentation necessary to replicate the must haves. We copied all of the guides that people posted and saved the screenshots.</a:t>
            </a:r>
            <a:endParaRPr sz="2268"/>
          </a:p>
          <a:p>
            <a:pPr lvl="0" marL="280034" indent="-280034" defTabSz="368045">
              <a:spcBef>
                <a:spcPts val="2600"/>
              </a:spcBef>
              <a:defRPr sz="1800"/>
            </a:pPr>
            <a:r>
              <a:rPr sz="2268"/>
              <a:t>Custom search should be implemented for the search on user name. Since the name stores both first and last name we can probably just search this column with a ‘LIKE’ query.</a:t>
            </a:r>
            <a:endParaRPr sz="2268"/>
          </a:p>
          <a:p>
            <a:pPr lvl="0" marL="280034" indent="-280034" defTabSz="368045">
              <a:spcBef>
                <a:spcPts val="2600"/>
              </a:spcBef>
              <a:defRPr sz="1800"/>
            </a:pPr>
            <a:r>
              <a:rPr sz="2268"/>
              <a:t>The tree view will be helpful in displaying a set of nested lists. Ie, a list that has another list of names can be displayed correctly with the tree structure people demonstrated in the projects.</a:t>
            </a:r>
            <a:endParaRPr sz="2268"/>
          </a:p>
          <a:p>
            <a:pPr lvl="0" marL="280034" indent="-280034" defTabSz="368045">
              <a:spcBef>
                <a:spcPts val="2600"/>
              </a:spcBef>
              <a:defRPr sz="1800"/>
            </a:pPr>
            <a:r>
              <a:rPr sz="2268"/>
              <a:t>Region display sectors will help to keep the app organized and make it easy to access.</a:t>
            </a:r>
            <a:endParaRPr sz="2268"/>
          </a:p>
          <a:p>
            <a:pPr lvl="0" marL="280034" indent="-280034" defTabSz="368045">
              <a:spcBef>
                <a:spcPts val="2600"/>
              </a:spcBef>
              <a:defRPr sz="1800"/>
            </a:pPr>
            <a:r>
              <a:rPr sz="2268"/>
              <a:t>There are several other projects people did that help with the form process, shuttles, returning to modals, and group select lists all fall into this general category.</a:t>
            </a:r>
          </a:p>
        </p:txBody>
      </p:sp>
      <p:sp>
        <p:nvSpPr>
          <p:cNvPr id="47" name="Shape 47"/>
          <p:cNvSpPr/>
          <p:nvPr/>
        </p:nvSpPr>
        <p:spPr>
          <a:xfrm>
            <a:off x="4222114" y="1798563"/>
            <a:ext cx="456057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Implementation Steps</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952500" y="444500"/>
            <a:ext cx="11099800" cy="1196827"/>
          </a:xfrm>
          <a:prstGeom prst="rect">
            <a:avLst/>
          </a:prstGeom>
        </p:spPr>
        <p:txBody>
          <a:bodyPr/>
          <a:lstStyle>
            <a:lvl1pPr defTabSz="525779">
              <a:defRPr sz="7200"/>
            </a:lvl1pPr>
          </a:lstStyle>
          <a:p>
            <a:pPr lvl="0">
              <a:defRPr sz="1800"/>
            </a:pPr>
            <a:r>
              <a:rPr sz="7200"/>
              <a:t>Good to Have</a:t>
            </a:r>
          </a:p>
        </p:txBody>
      </p:sp>
      <p:sp>
        <p:nvSpPr>
          <p:cNvPr id="50" name="Shape 50"/>
          <p:cNvSpPr/>
          <p:nvPr>
            <p:ph type="body" idx="1"/>
          </p:nvPr>
        </p:nvSpPr>
        <p:spPr>
          <a:prstGeom prst="rect">
            <a:avLst/>
          </a:prstGeom>
        </p:spPr>
        <p:txBody>
          <a:bodyPr/>
          <a:lstStyle/>
          <a:p>
            <a:pPr lvl="0">
              <a:defRPr sz="1800"/>
            </a:pPr>
            <a:r>
              <a:rPr sz="3600"/>
              <a:t>Undo button might be a very useful feature and could help to prevent mistakes in managing lists.</a:t>
            </a:r>
            <a:endParaRPr sz="3600"/>
          </a:p>
          <a:p>
            <a:pPr lvl="0">
              <a:defRPr sz="1800"/>
            </a:pPr>
            <a:r>
              <a:rPr sz="3600"/>
              <a:t>Another guide on authorization could be helpful if we need to implement a users table with limits on what people can do.</a:t>
            </a:r>
            <a:endParaRPr sz="3600"/>
          </a:p>
          <a:p>
            <a:pPr lvl="0">
              <a:defRPr sz="1800"/>
            </a:pPr>
            <a:r>
              <a:rPr sz="3600"/>
              <a:t>Theme roller would be nice to style the app and make it feel more like a custom solution.</a:t>
            </a:r>
          </a:p>
        </p:txBody>
      </p:sp>
      <p:sp>
        <p:nvSpPr>
          <p:cNvPr id="51" name="Shape 51"/>
          <p:cNvSpPr/>
          <p:nvPr/>
        </p:nvSpPr>
        <p:spPr>
          <a:xfrm>
            <a:off x="4222114" y="1798563"/>
            <a:ext cx="456057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Implementation Steps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