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1" r:id="rId7"/>
    <p:sldId id="268" r:id="rId8"/>
    <p:sldId id="260" r:id="rId9"/>
    <p:sldId id="259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F19F-CAE9-6ABB-CF79-56CE3710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41710-6912-E822-9D55-BD4067EAE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DA8C-BAD9-E4AE-76F4-56F3374D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76E3-7C56-A076-EDF7-E184BD02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8F1B-9498-21F8-EE00-E450DF1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C2C6-17B2-8B8F-E21E-5CDB72D3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508DD-6CAA-6150-08D4-6F5077836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172E-3446-8BFA-B671-389C9AE8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66A4-48F5-9BBB-7AC7-1775922B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CAAD-926D-C524-CBB7-909E4F28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9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175FD-34AE-6E26-681A-EC1031DE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48A5C-46C8-159B-6C92-E09F3FE2E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16DD-54BD-DCBD-C723-B21C57C1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D733-E1FB-25AA-243E-5BDFEC03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33A8-865D-CA18-22A5-DE661C84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0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706A-9658-1DE8-882C-0D5FCA54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E3D0-07C3-532C-BCE8-E25B5BC0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0F5B0-20D1-6CB1-5294-F3F636FA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27A1-34F3-B893-5393-EC6A4DC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CEE8-E800-6E93-4360-9E9D49D9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F83B-BDF0-356F-1568-7EA8C114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100B-6368-34D3-F0A8-2A78B552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56F4-0F55-49D2-893E-FA66037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437-9EE5-1B49-B7C0-4C3B0FEB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E3F1-FF22-B2E3-B9C2-CA4C203D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3FE-B15D-4D72-4432-CFD5B061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15B0-B400-8DD9-4E85-92C6FB25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FB30-1A28-F2A5-577E-16E0E600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970D-C4EB-FC08-A4C8-7A53EABE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6F35C-D208-BDF1-B8D3-CDB62E9B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9533-354F-E1FC-4ABC-A88F53B3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00F1-2905-C39B-A8BF-6FFEB4BB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9D5FA-3C78-F583-3BCE-8BDC2481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AA51-894D-0F54-5B54-3271637D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3A9DD-6077-8E2E-2355-5752FD3B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2319F-9A31-0D08-1A4B-734F4529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6D578-2A57-8757-7C15-A4C473D6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2EBF4-98CB-9023-BB13-02F76BCE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FB514-7E88-E9C4-D6A8-542A5F74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4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2BC3-AEF2-E577-7373-87626023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C08EA-0D19-9124-E285-60B25076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2979-BCA1-8286-9862-2317AEFC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AD5AA-5CE7-4EF2-03CA-CEB7C05B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1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9766A-0023-4474-CD8A-E051901B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1F6D1-28DF-1BBA-BC5F-67B78904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43FC-249B-186C-938A-78AC3A87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8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D325-D4B0-028A-65D6-254A0B8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F7D7-CC35-A1D7-47AB-58C31CC0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7F00D-02E0-47E1-8F6E-6E59F4C5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EE3E-6A1B-21B3-1E68-EBAEBE5E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683D-213E-D3CC-BEAF-F67EBE85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A669A-FFE2-E457-045F-6DB2D8D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5615-7C30-C8B7-B544-00B74B97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D6E7D-BA92-EB5D-6AE9-35B230DA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23F0-6D1E-5A67-3206-CC885E43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D9E8-5C7F-28FC-DE36-8E9E886E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BB4A2-E9DD-E323-2AA9-DA7E7B39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CCF6-0698-F536-FA04-70A96111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9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A7F5-DB6D-E66F-7850-ADA02A70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F288E-7526-0E0E-9DB8-70F1EC8D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E1A4-631F-8A1F-9271-E70583D4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92FD-8469-4A30-A571-5FEFE773AF47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F035-77EF-653F-08DB-26DF41F0B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70BE-C1F0-1C50-31E7-CB639A058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82A4-1B4E-4B6E-BC2C-ECE6AB992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5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F7A28-606F-6A87-2EF2-63A0A231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202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B9EEC-496D-D9A4-0233-6EC91775A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722" y="1288016"/>
            <a:ext cx="9144000" cy="2387600"/>
          </a:xfrm>
        </p:spPr>
        <p:txBody>
          <a:bodyPr/>
          <a:lstStyle/>
          <a:p>
            <a:r>
              <a:rPr lang="en-GB" dirty="0">
                <a:latin typeface="Bahnschrift SemiBold SemiConden" panose="020B0502040204020203" pitchFamily="34" charset="0"/>
              </a:rPr>
              <a:t>Netflix User Data</a:t>
            </a:r>
          </a:p>
        </p:txBody>
      </p:sp>
    </p:spTree>
    <p:extLst>
      <p:ext uri="{BB962C8B-B14F-4D97-AF65-F5344CB8AC3E}">
        <p14:creationId xmlns:p14="http://schemas.microsoft.com/office/powerpoint/2010/main" val="88095485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DEB9-095B-E49B-74CC-066F84E93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FAB43-69BF-5225-23DA-7426BF47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" y="1354217"/>
            <a:ext cx="8766321" cy="5249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C17201-F730-EBD6-CCAF-B0B43AA3791E}"/>
              </a:ext>
            </a:extLst>
          </p:cNvPr>
          <p:cNvSpPr txBox="1"/>
          <p:nvPr/>
        </p:nvSpPr>
        <p:spPr>
          <a:xfrm>
            <a:off x="8346789" y="371881"/>
            <a:ext cx="36861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Bahnschrift SemiBold SemiConden" panose="020B0502040204020203" pitchFamily="34" charset="0"/>
              </a:rPr>
              <a:t>Subscription per Generation</a:t>
            </a:r>
          </a:p>
          <a:p>
            <a:pPr algn="ctr"/>
            <a:endParaRPr lang="en-GB" dirty="0"/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2776A802-2BF3-3DCD-F32A-C6372C9C2BCC}"/>
              </a:ext>
            </a:extLst>
          </p:cNvPr>
          <p:cNvSpPr/>
          <p:nvPr/>
        </p:nvSpPr>
        <p:spPr>
          <a:xfrm>
            <a:off x="0" y="0"/>
            <a:ext cx="1305339" cy="1354217"/>
          </a:xfrm>
          <a:prstGeom prst="flowChartDelay">
            <a:avLst/>
          </a:prstGeom>
          <a:solidFill>
            <a:schemeClr val="tx1"/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ln w="0">
                  <a:solidFill>
                    <a:schemeClr val="bg2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N</a:t>
            </a:r>
            <a:endParaRPr lang="en-GB" sz="4400" dirty="0">
              <a:ln w="0">
                <a:solidFill>
                  <a:schemeClr val="bg2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82789-E68D-298F-1CAE-CB9FFCF715B5}"/>
              </a:ext>
            </a:extLst>
          </p:cNvPr>
          <p:cNvSpPr txBox="1"/>
          <p:nvPr/>
        </p:nvSpPr>
        <p:spPr>
          <a:xfrm>
            <a:off x="3422650" y="2374900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4K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3E555-C4F9-4DE4-34A7-254C215BD9F7}"/>
              </a:ext>
            </a:extLst>
          </p:cNvPr>
          <p:cNvSpPr txBox="1"/>
          <p:nvPr/>
        </p:nvSpPr>
        <p:spPr>
          <a:xfrm>
            <a:off x="1752600" y="2580104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4K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68A-87F8-36CE-99D5-E7D475741222}"/>
              </a:ext>
            </a:extLst>
          </p:cNvPr>
          <p:cNvSpPr txBox="1"/>
          <p:nvPr/>
        </p:nvSpPr>
        <p:spPr>
          <a:xfrm>
            <a:off x="5092700" y="2573754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4K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177CD-990C-00AF-9490-2A8C50752F46}"/>
              </a:ext>
            </a:extLst>
          </p:cNvPr>
          <p:cNvSpPr txBox="1"/>
          <p:nvPr/>
        </p:nvSpPr>
        <p:spPr>
          <a:xfrm>
            <a:off x="6737350" y="2603331"/>
            <a:ext cx="40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4K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3CF63-F176-AB04-6247-9FD5137433E1}"/>
              </a:ext>
            </a:extLst>
          </p:cNvPr>
          <p:cNvSpPr txBox="1"/>
          <p:nvPr/>
        </p:nvSpPr>
        <p:spPr>
          <a:xfrm>
            <a:off x="7015364" y="209790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FHD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07374-F61D-096B-A531-096FCFFB5DD6}"/>
              </a:ext>
            </a:extLst>
          </p:cNvPr>
          <p:cNvSpPr txBox="1"/>
          <p:nvPr/>
        </p:nvSpPr>
        <p:spPr>
          <a:xfrm>
            <a:off x="5352222" y="2326330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FHD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19C33-4AFB-BE0E-61E2-55E0CE2283B9}"/>
              </a:ext>
            </a:extLst>
          </p:cNvPr>
          <p:cNvSpPr txBox="1"/>
          <p:nvPr/>
        </p:nvSpPr>
        <p:spPr>
          <a:xfrm>
            <a:off x="3673475" y="2713454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FHD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03E59-C00D-1A7F-DD53-41B0B600A6DB}"/>
              </a:ext>
            </a:extLst>
          </p:cNvPr>
          <p:cNvSpPr txBox="1"/>
          <p:nvPr/>
        </p:nvSpPr>
        <p:spPr>
          <a:xfrm>
            <a:off x="2028411" y="2049331"/>
            <a:ext cx="53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FHD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F4C27-7116-DB2C-585C-78785540861D}"/>
              </a:ext>
            </a:extLst>
          </p:cNvPr>
          <p:cNvSpPr txBox="1"/>
          <p:nvPr/>
        </p:nvSpPr>
        <p:spPr>
          <a:xfrm>
            <a:off x="4807229" y="204933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AA7E0-9F11-0C88-E372-A7F85F7BB756}"/>
              </a:ext>
            </a:extLst>
          </p:cNvPr>
          <p:cNvSpPr txBox="1"/>
          <p:nvPr/>
        </p:nvSpPr>
        <p:spPr>
          <a:xfrm>
            <a:off x="6488593" y="204933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7F3E-608A-D792-2158-4A373867480A}"/>
              </a:ext>
            </a:extLst>
          </p:cNvPr>
          <p:cNvSpPr txBox="1"/>
          <p:nvPr/>
        </p:nvSpPr>
        <p:spPr>
          <a:xfrm>
            <a:off x="3167543" y="20979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7EE10-7979-70BD-235E-011AD66424C0}"/>
              </a:ext>
            </a:extLst>
          </p:cNvPr>
          <p:cNvSpPr txBox="1"/>
          <p:nvPr/>
        </p:nvSpPr>
        <p:spPr>
          <a:xfrm>
            <a:off x="1492529" y="20886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HD</a:t>
            </a:r>
          </a:p>
        </p:txBody>
      </p:sp>
    </p:spTree>
    <p:extLst>
      <p:ext uri="{BB962C8B-B14F-4D97-AF65-F5344CB8AC3E}">
        <p14:creationId xmlns:p14="http://schemas.microsoft.com/office/powerpoint/2010/main" val="4595269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EE11D-1064-E308-C274-863BDF9E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C7773-C903-2FA0-A74E-A671EA1C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275110"/>
            <a:ext cx="7687354" cy="5099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3E811-A41D-ECCC-CF52-FE9A7477BB80}"/>
              </a:ext>
            </a:extLst>
          </p:cNvPr>
          <p:cNvSpPr txBox="1"/>
          <p:nvPr/>
        </p:nvSpPr>
        <p:spPr>
          <a:xfrm>
            <a:off x="1477615" y="908227"/>
            <a:ext cx="496957" cy="36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2437F-4198-3D8A-90D5-97D8FA656DC9}"/>
              </a:ext>
            </a:extLst>
          </p:cNvPr>
          <p:cNvSpPr txBox="1"/>
          <p:nvPr/>
        </p:nvSpPr>
        <p:spPr>
          <a:xfrm>
            <a:off x="3167270" y="2310055"/>
            <a:ext cx="54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9E23-22BF-F74A-FDD4-BF9584C1E2BF}"/>
              </a:ext>
            </a:extLst>
          </p:cNvPr>
          <p:cNvSpPr txBox="1"/>
          <p:nvPr/>
        </p:nvSpPr>
        <p:spPr>
          <a:xfrm>
            <a:off x="4909931" y="2853395"/>
            <a:ext cx="54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🎃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2D5BF-CB08-0650-E954-1C05D22DBAD2}"/>
              </a:ext>
            </a:extLst>
          </p:cNvPr>
          <p:cNvSpPr txBox="1"/>
          <p:nvPr/>
        </p:nvSpPr>
        <p:spPr>
          <a:xfrm>
            <a:off x="6639340" y="2470665"/>
            <a:ext cx="54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30152-F147-94CF-66E0-51A952C94EB1}"/>
              </a:ext>
            </a:extLst>
          </p:cNvPr>
          <p:cNvSpPr txBox="1"/>
          <p:nvPr/>
        </p:nvSpPr>
        <p:spPr>
          <a:xfrm>
            <a:off x="8439550" y="513464"/>
            <a:ext cx="3063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Bahnschrift SemiBold SemiConden" panose="020B0502040204020203" pitchFamily="34" charset="0"/>
              </a:rPr>
              <a:t>Favourite Genre of every generation</a:t>
            </a:r>
            <a:endParaRPr lang="en-GB" sz="3200" b="1" dirty="0">
              <a:latin typeface="Bahnschrift SemiBold SemiConden" panose="020B0502040204020203" pitchFamily="34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1153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89CA4A-ADFC-B66F-3FA5-AD48B60C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" y="-63062"/>
            <a:ext cx="12293600" cy="6984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CCD3A-A6CA-432D-59A7-3AAA7E5B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441"/>
            <a:ext cx="10515600" cy="5909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Thank you for your </a:t>
            </a:r>
            <a:r>
              <a:rPr lang="en-GB" sz="36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time</a:t>
            </a:r>
            <a:r>
              <a:rPr lang="en-GB" sz="32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CBBD-0903-F606-B885-B2D59E369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350" y="4495800"/>
            <a:ext cx="5475208" cy="1629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Nikos Maraletos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Emmanouil Papachrisanthou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Dimitris Papachrisanthou</a:t>
            </a:r>
          </a:p>
        </p:txBody>
      </p:sp>
    </p:spTree>
    <p:extLst>
      <p:ext uri="{BB962C8B-B14F-4D97-AF65-F5344CB8AC3E}">
        <p14:creationId xmlns:p14="http://schemas.microsoft.com/office/powerpoint/2010/main" val="38645252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8F7FD1-A6B2-51E4-A4E6-D9BECF53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1" y="212035"/>
            <a:ext cx="5844209" cy="3287368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43D99-D493-D8EA-9DA3-60302A9AF3C6}"/>
              </a:ext>
            </a:extLst>
          </p:cNvPr>
          <p:cNvSpPr txBox="1"/>
          <p:nvPr/>
        </p:nvSpPr>
        <p:spPr>
          <a:xfrm>
            <a:off x="2226365" y="212035"/>
            <a:ext cx="806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C6902"/>
                </a:solidFill>
                <a:latin typeface="Bahnschrift SemiBold SemiConden" panose="020B0502040204020203" pitchFamily="34" charset="0"/>
              </a:rPr>
              <a:t>Average watch time per country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13CC5-2893-7886-F874-7F33484F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2" y="1855719"/>
            <a:ext cx="6049219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3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7A6A53-8634-4B97-0C65-026F0FAB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8" y="0"/>
            <a:ext cx="6006548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736552-EB13-AB82-20CE-75823C10E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5" y="1798727"/>
            <a:ext cx="5553850" cy="3658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1BFA71-878F-6E1F-2F44-389653604812}"/>
              </a:ext>
            </a:extLst>
          </p:cNvPr>
          <p:cNvSpPr txBox="1"/>
          <p:nvPr/>
        </p:nvSpPr>
        <p:spPr>
          <a:xfrm>
            <a:off x="417444" y="459874"/>
            <a:ext cx="5433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Bahnschrift SemiBold SemiConden" panose="020B0502040204020203" pitchFamily="34" charset="0"/>
              </a:rPr>
              <a:t>Basic</a:t>
            </a:r>
            <a:r>
              <a:rPr lang="en-GB" dirty="0"/>
              <a:t> </a:t>
            </a:r>
            <a:r>
              <a:rPr lang="en-GB" sz="3200" b="1" dirty="0">
                <a:latin typeface="Bahnschrift SemiBold SemiConden" panose="020B0502040204020203" pitchFamily="34" charset="0"/>
              </a:rPr>
              <a:t>Subscription</a:t>
            </a:r>
          </a:p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D69EBD-8C24-0874-07C5-5F51A257F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27" y="5816589"/>
            <a:ext cx="1697600" cy="9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57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C987-4383-07EE-7F0F-11B0DC73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5FEC57E-8D38-17EF-B03B-B0EB78044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65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2FD473-C569-DBC1-2D41-25722481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54" y="1551700"/>
            <a:ext cx="5553850" cy="3648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B34B7-9BC1-7565-FD7F-0F4D0F76F431}"/>
              </a:ext>
            </a:extLst>
          </p:cNvPr>
          <p:cNvSpPr txBox="1"/>
          <p:nvPr/>
        </p:nvSpPr>
        <p:spPr>
          <a:xfrm>
            <a:off x="6493566" y="466500"/>
            <a:ext cx="5433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Bahnschrift SemiBold SemiConden" panose="020B0502040204020203" pitchFamily="34" charset="0"/>
              </a:rPr>
              <a:t>Standard</a:t>
            </a:r>
            <a:r>
              <a:rPr lang="en-GB" dirty="0"/>
              <a:t> </a:t>
            </a:r>
            <a:r>
              <a:rPr lang="en-GB" sz="3200" b="1" dirty="0">
                <a:latin typeface="Bahnschrift SemiBold SemiConden" panose="020B0502040204020203" pitchFamily="34" charset="0"/>
              </a:rPr>
              <a:t>Subscription</a:t>
            </a:r>
          </a:p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55D3-9A82-C8B8-722E-7B3398E3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62" y="5718314"/>
            <a:ext cx="1697600" cy="9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6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EA21-956D-7F39-DE7D-66443288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34011A-4B7F-C23F-BF50-13FD384C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79" y="0"/>
            <a:ext cx="60065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D5D5F-B512-F5F5-3CE7-4435BC830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9" y="1820468"/>
            <a:ext cx="5544324" cy="366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089F3-0FBA-BA38-2911-CC6BC76E0548}"/>
              </a:ext>
            </a:extLst>
          </p:cNvPr>
          <p:cNvSpPr txBox="1"/>
          <p:nvPr/>
        </p:nvSpPr>
        <p:spPr>
          <a:xfrm>
            <a:off x="417444" y="459874"/>
            <a:ext cx="5433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Bahnschrift SemiBold SemiConden" panose="020B0502040204020203" pitchFamily="34" charset="0"/>
              </a:rPr>
              <a:t>Premium</a:t>
            </a:r>
            <a:r>
              <a:rPr lang="en-GB" dirty="0"/>
              <a:t> </a:t>
            </a:r>
            <a:r>
              <a:rPr lang="en-GB" sz="3200" b="1" dirty="0">
                <a:latin typeface="Bahnschrift SemiBold SemiConden" panose="020B0502040204020203" pitchFamily="34" charset="0"/>
              </a:rPr>
              <a:t>Subscription</a:t>
            </a:r>
          </a:p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A799-CA14-1C58-3644-BD1EA2A59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40" y="5705062"/>
            <a:ext cx="1697600" cy="9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48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5E15D5-4224-EA02-3824-C262C523C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69" y="2423782"/>
            <a:ext cx="1789043" cy="1454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B26A6-BBEC-8627-44EA-3962DB26C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7" y="137443"/>
            <a:ext cx="4260225" cy="2798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5F910-CD13-366C-EFFF-844A9A3A4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04" y="3815798"/>
            <a:ext cx="4230824" cy="2798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1316FE-4B55-11A2-34B7-2AAE99F4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62" y="1848840"/>
            <a:ext cx="4415134" cy="2902894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90A081C-6E36-EED8-A3EF-9DB3AA378FAC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V="1">
            <a:off x="4903133" y="1283923"/>
            <a:ext cx="886968" cy="13927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29F60D7-4FE7-03AB-ECD8-0C255DB4F38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rot="5400000">
            <a:off x="4623947" y="3796125"/>
            <a:ext cx="1336426" cy="15016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AA81699-C8B4-2526-1A8F-DB033A7B9BA8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V="1">
            <a:off x="6937512" y="1848840"/>
            <a:ext cx="2736417" cy="1302423"/>
          </a:xfrm>
          <a:prstGeom prst="bentConnector4">
            <a:avLst>
              <a:gd name="adj1" fmla="val 9663"/>
              <a:gd name="adj2" fmla="val 1175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DD01F9-3982-A5D4-468B-3306AAC88E0E}"/>
              </a:ext>
            </a:extLst>
          </p:cNvPr>
          <p:cNvSpPr txBox="1"/>
          <p:nvPr/>
        </p:nvSpPr>
        <p:spPr>
          <a:xfrm>
            <a:off x="5292160" y="387568"/>
            <a:ext cx="5433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Bahnschrift SemiBold SemiConden" panose="020B0502040204020203" pitchFamily="34" charset="0"/>
              </a:rPr>
              <a:t>Genres per</a:t>
            </a:r>
            <a:r>
              <a:rPr lang="en-GB" dirty="0"/>
              <a:t> </a:t>
            </a:r>
            <a:r>
              <a:rPr lang="en-GB" sz="3200" b="1" dirty="0">
                <a:latin typeface="Bahnschrift SemiBold SemiConden" panose="020B0502040204020203" pitchFamily="34" charset="0"/>
              </a:rPr>
              <a:t>Subscription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88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DB6804-9895-E705-C688-81938B82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73" y="1960304"/>
            <a:ext cx="2797244" cy="2095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7F701-C881-1E48-A526-B35978E36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20" y="1529684"/>
            <a:ext cx="3492284" cy="3473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E9F5B-16DC-E2D6-3863-0FEE9918954F}"/>
              </a:ext>
            </a:extLst>
          </p:cNvPr>
          <p:cNvSpPr txBox="1"/>
          <p:nvPr/>
        </p:nvSpPr>
        <p:spPr>
          <a:xfrm>
            <a:off x="7076660" y="327933"/>
            <a:ext cx="3460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Bahnschrift SemiBold SemiConden" panose="020B0502040204020203" pitchFamily="34" charset="0"/>
              </a:rPr>
              <a:t>How we Separated the Age Generations</a:t>
            </a:r>
            <a:endParaRPr lang="en-GB" sz="3200" b="1" dirty="0">
              <a:latin typeface="Bahnschrift SemiBold SemiConden" panose="020B0502040204020203" pitchFamily="34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72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F79953-F85C-E46C-752F-2F9890AB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45" y="2584174"/>
            <a:ext cx="6561560" cy="4067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8AEF6-A3CF-C344-AE15-67EDCDE8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113" y1="14370" x2="72921" y2="15249"/>
                        <a14:foregroundMark x1="72921" y1="15249" x2="73134" y2="28739"/>
                        <a14:foregroundMark x1="73134" y1="28739" x2="78252" y2="30499"/>
                        <a14:foregroundMark x1="78465" y1="31378" x2="78465" y2="53079"/>
                        <a14:foregroundMark x1="64606" y1="52493" x2="71002" y2="52199"/>
                        <a14:foregroundMark x1="71002" y1="52199" x2="71429" y2="77419"/>
                        <a14:foregroundMark x1="71429" y1="77419" x2="68657" y2="76833"/>
                        <a14:foregroundMark x1="68657" y1="76833" x2="68017" y2="54252"/>
                        <a14:foregroundMark x1="68017" y1="54252" x2="67164" y2="76833"/>
                        <a14:foregroundMark x1="67164" y1="76833" x2="63753" y2="77126"/>
                        <a14:foregroundMark x1="63753" y1="77126" x2="64179" y2="51906"/>
                        <a14:foregroundMark x1="66525" y1="16422" x2="63966" y2="22874"/>
                        <a14:foregroundMark x1="64179" y1="22874" x2="66951" y2="26100"/>
                        <a14:foregroundMark x1="62260" y1="14663" x2="21322" y2="33138"/>
                        <a14:foregroundMark x1="21748" y1="33138" x2="17058" y2="82405"/>
                        <a14:foregroundMark x1="17271" y1="81232" x2="84861" y2="82111"/>
                        <a14:foregroundMark x1="84861" y1="82111" x2="78038" y2="50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26399" y="5030119"/>
            <a:ext cx="2998276" cy="2179983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2E85F-11B5-69FB-4A19-E1315C0E7D57}"/>
              </a:ext>
            </a:extLst>
          </p:cNvPr>
          <p:cNvSpPr txBox="1"/>
          <p:nvPr/>
        </p:nvSpPr>
        <p:spPr>
          <a:xfrm>
            <a:off x="7487478" y="327933"/>
            <a:ext cx="3460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Bahnschrift SemiBold SemiConden" panose="020B0502040204020203" pitchFamily="34" charset="0"/>
              </a:rPr>
              <a:t>Number of Users</a:t>
            </a:r>
            <a:r>
              <a:rPr lang="en-GB" sz="3200" b="1" dirty="0">
                <a:latin typeface="Bahnschrift SemiBold SemiConden" panose="020B0502040204020203" pitchFamily="34" charset="0"/>
              </a:rPr>
              <a:t> per Generation</a:t>
            </a:r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9E82E6-6CBD-B313-8FC9-E8D9BA859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7" y="152399"/>
            <a:ext cx="5146226" cy="52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8FB7FB-B839-4A26-38E9-6C1EC11E1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113" y1="14370" x2="72921" y2="15249"/>
                        <a14:foregroundMark x1="72921" y1="15249" x2="73134" y2="28739"/>
                        <a14:foregroundMark x1="73134" y1="28739" x2="78252" y2="30499"/>
                        <a14:foregroundMark x1="78465" y1="31378" x2="78465" y2="53079"/>
                        <a14:foregroundMark x1="64606" y1="52493" x2="71002" y2="52199"/>
                        <a14:foregroundMark x1="71002" y1="52199" x2="71429" y2="77419"/>
                        <a14:foregroundMark x1="71429" y1="77419" x2="68657" y2="76833"/>
                        <a14:foregroundMark x1="68657" y1="76833" x2="68017" y2="54252"/>
                        <a14:foregroundMark x1="68017" y1="54252" x2="67164" y2="76833"/>
                        <a14:foregroundMark x1="67164" y1="76833" x2="63753" y2="77126"/>
                        <a14:foregroundMark x1="63753" y1="77126" x2="64179" y2="51906"/>
                        <a14:foregroundMark x1="66525" y1="16422" x2="63966" y2="22874"/>
                        <a14:foregroundMark x1="64179" y1="22874" x2="66951" y2="26100"/>
                        <a14:foregroundMark x1="62260" y1="14663" x2="21322" y2="33138"/>
                        <a14:foregroundMark x1="21748" y1="33138" x2="17058" y2="82405"/>
                        <a14:foregroundMark x1="17271" y1="81232" x2="84861" y2="82111"/>
                        <a14:foregroundMark x1="84861" y1="82111" x2="78038" y2="507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0792" y="3662984"/>
            <a:ext cx="4467225" cy="3248025"/>
          </a:xfrm>
          <a:prstGeom prst="rect">
            <a:avLst/>
          </a:prstGeom>
          <a:effectLst>
            <a:softEdge rad="3556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1428D-7BF8-6F77-ED8F-2C6EFD3F8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" y="244941"/>
            <a:ext cx="6315956" cy="6182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31BC8C-C281-CF22-9325-3B34ED3048CD}"/>
              </a:ext>
            </a:extLst>
          </p:cNvPr>
          <p:cNvSpPr txBox="1"/>
          <p:nvPr/>
        </p:nvSpPr>
        <p:spPr>
          <a:xfrm>
            <a:off x="7922716" y="626107"/>
            <a:ext cx="3063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Bahnschrift SemiBold SemiConden" panose="020B0502040204020203" pitchFamily="34" charset="0"/>
              </a:rPr>
              <a:t>Watch-time</a:t>
            </a:r>
            <a:r>
              <a:rPr lang="en-GB" sz="3200" b="1" dirty="0">
                <a:latin typeface="Bahnschrift SemiBold SemiConden" panose="020B0502040204020203" pitchFamily="34" charset="0"/>
              </a:rPr>
              <a:t> per Generation</a:t>
            </a:r>
          </a:p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6A450-5294-7EBB-7FE0-81E8C10F5422}"/>
              </a:ext>
            </a:extLst>
          </p:cNvPr>
          <p:cNvSpPr/>
          <p:nvPr/>
        </p:nvSpPr>
        <p:spPr>
          <a:xfrm>
            <a:off x="2199861" y="125896"/>
            <a:ext cx="3485322" cy="500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3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 SemiConden</vt:lpstr>
      <vt:lpstr>Calibri</vt:lpstr>
      <vt:lpstr>Calibri Light</vt:lpstr>
      <vt:lpstr>Office Theme</vt:lpstr>
      <vt:lpstr>Netflix User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Dimitris</dc:creator>
  <cp:lastModifiedBy>Dimitris</cp:lastModifiedBy>
  <cp:revision>13</cp:revision>
  <dcterms:created xsi:type="dcterms:W3CDTF">2025-06-14T11:45:29Z</dcterms:created>
  <dcterms:modified xsi:type="dcterms:W3CDTF">2025-06-14T13:43:34Z</dcterms:modified>
</cp:coreProperties>
</file>