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9" r:id="rId3"/>
    <p:sldId id="257" r:id="rId4"/>
    <p:sldId id="260" r:id="rId5"/>
    <p:sldId id="269" r:id="rId6"/>
    <p:sldId id="270" r:id="rId7"/>
    <p:sldId id="271" r:id="rId8"/>
    <p:sldId id="261" r:id="rId9"/>
    <p:sldId id="272" r:id="rId10"/>
    <p:sldId id="262" r:id="rId11"/>
    <p:sldId id="274" r:id="rId12"/>
    <p:sldId id="276" r:id="rId13"/>
    <p:sldId id="275" r:id="rId14"/>
    <p:sldId id="277" r:id="rId15"/>
    <p:sldId id="278" r:id="rId16"/>
    <p:sldId id="279"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B7C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66"/>
    <p:restoredTop sz="96433"/>
  </p:normalViewPr>
  <p:slideViewPr>
    <p:cSldViewPr snapToGrid="0" showGuides="1">
      <p:cViewPr>
        <p:scale>
          <a:sx n="126" d="100"/>
          <a:sy n="126" d="100"/>
        </p:scale>
        <p:origin x="536" y="304"/>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946F24-CE38-AD47-8CF0-31726514CB29}" type="datetimeFigureOut">
              <a:rPr lang="en-US" smtClean="0"/>
              <a:t>8/15/24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3047D-1CFC-404B-8AD8-EA959F3199CE}" type="slidenum">
              <a:rPr lang="en-US" smtClean="0"/>
              <a:t>‹#›</a:t>
            </a:fld>
            <a:endParaRPr lang="en-US"/>
          </a:p>
        </p:txBody>
      </p:sp>
    </p:spTree>
    <p:extLst>
      <p:ext uri="{BB962C8B-B14F-4D97-AF65-F5344CB8AC3E}">
        <p14:creationId xmlns:p14="http://schemas.microsoft.com/office/powerpoint/2010/main" val="2199052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D3047D-1CFC-404B-8AD8-EA959F3199CE}" type="slidenum">
              <a:rPr lang="en-US" smtClean="0"/>
              <a:t>1</a:t>
            </a:fld>
            <a:endParaRPr lang="en-US"/>
          </a:p>
        </p:txBody>
      </p:sp>
    </p:spTree>
    <p:extLst>
      <p:ext uri="{BB962C8B-B14F-4D97-AF65-F5344CB8AC3E}">
        <p14:creationId xmlns:p14="http://schemas.microsoft.com/office/powerpoint/2010/main" val="3673317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9B229-8145-318A-E739-2EFE6EF391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5AD9CE-941D-791B-A90E-9BFD07F2AE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56B9E5-5718-3714-E901-A8C1370A02D3}"/>
              </a:ext>
            </a:extLst>
          </p:cNvPr>
          <p:cNvSpPr>
            <a:spLocks noGrp="1"/>
          </p:cNvSpPr>
          <p:nvPr>
            <p:ph type="dt" sz="half" idx="10"/>
          </p:nvPr>
        </p:nvSpPr>
        <p:spPr/>
        <p:txBody>
          <a:bodyPr/>
          <a:lstStyle/>
          <a:p>
            <a:fld id="{E1DD6274-F1C1-2645-BB9A-7C13368720B6}" type="datetimeFigureOut">
              <a:rPr lang="en-US" smtClean="0"/>
              <a:t>8/15/24</a:t>
            </a:fld>
            <a:endParaRPr lang="en-US"/>
          </a:p>
        </p:txBody>
      </p:sp>
      <p:sp>
        <p:nvSpPr>
          <p:cNvPr id="5" name="Footer Placeholder 4">
            <a:extLst>
              <a:ext uri="{FF2B5EF4-FFF2-40B4-BE49-F238E27FC236}">
                <a16:creationId xmlns:a16="http://schemas.microsoft.com/office/drawing/2014/main" id="{E46C4662-1E58-3369-BE9F-2B32992A2A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DE67F4-56A8-915F-3777-47B8B5DCF88D}"/>
              </a:ext>
            </a:extLst>
          </p:cNvPr>
          <p:cNvSpPr>
            <a:spLocks noGrp="1"/>
          </p:cNvSpPr>
          <p:nvPr>
            <p:ph type="sldNum" sz="quarter" idx="12"/>
          </p:nvPr>
        </p:nvSpPr>
        <p:spPr/>
        <p:txBody>
          <a:bodyPr/>
          <a:lstStyle/>
          <a:p>
            <a:fld id="{EBC4B7A7-4D1C-6B42-BDD0-5FAD67DAEF8F}" type="slidenum">
              <a:rPr lang="en-US" smtClean="0"/>
              <a:t>‹#›</a:t>
            </a:fld>
            <a:endParaRPr lang="en-US"/>
          </a:p>
        </p:txBody>
      </p:sp>
    </p:spTree>
    <p:extLst>
      <p:ext uri="{BB962C8B-B14F-4D97-AF65-F5344CB8AC3E}">
        <p14:creationId xmlns:p14="http://schemas.microsoft.com/office/powerpoint/2010/main" val="3082828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2DD15-904B-F2A7-205F-8A450FB2F1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2AA583-0939-38A4-4AF5-F9DC309319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893EE2-3D50-611D-6206-1D6A45E8431E}"/>
              </a:ext>
            </a:extLst>
          </p:cNvPr>
          <p:cNvSpPr>
            <a:spLocks noGrp="1"/>
          </p:cNvSpPr>
          <p:nvPr>
            <p:ph type="dt" sz="half" idx="10"/>
          </p:nvPr>
        </p:nvSpPr>
        <p:spPr/>
        <p:txBody>
          <a:bodyPr/>
          <a:lstStyle/>
          <a:p>
            <a:fld id="{E1DD6274-F1C1-2645-BB9A-7C13368720B6}" type="datetimeFigureOut">
              <a:rPr lang="en-US" smtClean="0"/>
              <a:t>8/15/24</a:t>
            </a:fld>
            <a:endParaRPr lang="en-US"/>
          </a:p>
        </p:txBody>
      </p:sp>
      <p:sp>
        <p:nvSpPr>
          <p:cNvPr id="5" name="Footer Placeholder 4">
            <a:extLst>
              <a:ext uri="{FF2B5EF4-FFF2-40B4-BE49-F238E27FC236}">
                <a16:creationId xmlns:a16="http://schemas.microsoft.com/office/drawing/2014/main" id="{D0958225-6653-ED37-E4F0-91A1BC59C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7C9318-00FB-7AEC-618E-18800B132818}"/>
              </a:ext>
            </a:extLst>
          </p:cNvPr>
          <p:cNvSpPr>
            <a:spLocks noGrp="1"/>
          </p:cNvSpPr>
          <p:nvPr>
            <p:ph type="sldNum" sz="quarter" idx="12"/>
          </p:nvPr>
        </p:nvSpPr>
        <p:spPr/>
        <p:txBody>
          <a:bodyPr/>
          <a:lstStyle/>
          <a:p>
            <a:fld id="{EBC4B7A7-4D1C-6B42-BDD0-5FAD67DAEF8F}" type="slidenum">
              <a:rPr lang="en-US" smtClean="0"/>
              <a:t>‹#›</a:t>
            </a:fld>
            <a:endParaRPr lang="en-US"/>
          </a:p>
        </p:txBody>
      </p:sp>
    </p:spTree>
    <p:extLst>
      <p:ext uri="{BB962C8B-B14F-4D97-AF65-F5344CB8AC3E}">
        <p14:creationId xmlns:p14="http://schemas.microsoft.com/office/powerpoint/2010/main" val="390337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AA834-BD5B-B2AE-D205-A574AE7921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2FD145-937F-2AA4-0646-EDB8AB5624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4F6058-F29E-6574-246A-6A8BB3A93F6D}"/>
              </a:ext>
            </a:extLst>
          </p:cNvPr>
          <p:cNvSpPr>
            <a:spLocks noGrp="1"/>
          </p:cNvSpPr>
          <p:nvPr>
            <p:ph type="dt" sz="half" idx="10"/>
          </p:nvPr>
        </p:nvSpPr>
        <p:spPr/>
        <p:txBody>
          <a:bodyPr/>
          <a:lstStyle/>
          <a:p>
            <a:fld id="{E1DD6274-F1C1-2645-BB9A-7C13368720B6}" type="datetimeFigureOut">
              <a:rPr lang="en-US" smtClean="0"/>
              <a:t>8/15/24</a:t>
            </a:fld>
            <a:endParaRPr lang="en-US"/>
          </a:p>
        </p:txBody>
      </p:sp>
      <p:sp>
        <p:nvSpPr>
          <p:cNvPr id="5" name="Footer Placeholder 4">
            <a:extLst>
              <a:ext uri="{FF2B5EF4-FFF2-40B4-BE49-F238E27FC236}">
                <a16:creationId xmlns:a16="http://schemas.microsoft.com/office/drawing/2014/main" id="{17CBAF56-72EE-0829-7E62-56EE8BBB38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492024-8121-4FDD-75C7-97BFE97478B7}"/>
              </a:ext>
            </a:extLst>
          </p:cNvPr>
          <p:cNvSpPr>
            <a:spLocks noGrp="1"/>
          </p:cNvSpPr>
          <p:nvPr>
            <p:ph type="sldNum" sz="quarter" idx="12"/>
          </p:nvPr>
        </p:nvSpPr>
        <p:spPr/>
        <p:txBody>
          <a:bodyPr/>
          <a:lstStyle/>
          <a:p>
            <a:fld id="{EBC4B7A7-4D1C-6B42-BDD0-5FAD67DAEF8F}" type="slidenum">
              <a:rPr lang="en-US" smtClean="0"/>
              <a:t>‹#›</a:t>
            </a:fld>
            <a:endParaRPr lang="en-US"/>
          </a:p>
        </p:txBody>
      </p:sp>
    </p:spTree>
    <p:extLst>
      <p:ext uri="{BB962C8B-B14F-4D97-AF65-F5344CB8AC3E}">
        <p14:creationId xmlns:p14="http://schemas.microsoft.com/office/powerpoint/2010/main" val="2071474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DC8CE-2534-519D-1DAC-4FD05D19C1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CB4B40-85D1-D500-9E13-702567D7B6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5CB2F9-C851-DEA7-9135-321AEAEE1BB0}"/>
              </a:ext>
            </a:extLst>
          </p:cNvPr>
          <p:cNvSpPr>
            <a:spLocks noGrp="1"/>
          </p:cNvSpPr>
          <p:nvPr>
            <p:ph type="dt" sz="half" idx="10"/>
          </p:nvPr>
        </p:nvSpPr>
        <p:spPr/>
        <p:txBody>
          <a:bodyPr/>
          <a:lstStyle/>
          <a:p>
            <a:fld id="{E1DD6274-F1C1-2645-BB9A-7C13368720B6}" type="datetimeFigureOut">
              <a:rPr lang="en-US" smtClean="0"/>
              <a:t>8/15/24</a:t>
            </a:fld>
            <a:endParaRPr lang="en-US"/>
          </a:p>
        </p:txBody>
      </p:sp>
      <p:sp>
        <p:nvSpPr>
          <p:cNvPr id="5" name="Footer Placeholder 4">
            <a:extLst>
              <a:ext uri="{FF2B5EF4-FFF2-40B4-BE49-F238E27FC236}">
                <a16:creationId xmlns:a16="http://schemas.microsoft.com/office/drawing/2014/main" id="{215BC1AB-AD0D-BBEE-AEDC-F736215D21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E22889-2D2F-E085-E850-565778CA4292}"/>
              </a:ext>
            </a:extLst>
          </p:cNvPr>
          <p:cNvSpPr>
            <a:spLocks noGrp="1"/>
          </p:cNvSpPr>
          <p:nvPr>
            <p:ph type="sldNum" sz="quarter" idx="12"/>
          </p:nvPr>
        </p:nvSpPr>
        <p:spPr/>
        <p:txBody>
          <a:bodyPr/>
          <a:lstStyle/>
          <a:p>
            <a:fld id="{EBC4B7A7-4D1C-6B42-BDD0-5FAD67DAEF8F}" type="slidenum">
              <a:rPr lang="en-US" smtClean="0"/>
              <a:t>‹#›</a:t>
            </a:fld>
            <a:endParaRPr lang="en-US"/>
          </a:p>
        </p:txBody>
      </p:sp>
    </p:spTree>
    <p:extLst>
      <p:ext uri="{BB962C8B-B14F-4D97-AF65-F5344CB8AC3E}">
        <p14:creationId xmlns:p14="http://schemas.microsoft.com/office/powerpoint/2010/main" val="46360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E5AEB-BFFD-74ED-0F45-122B149F27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9F6CE8-B4D3-4CDF-DAFC-F0A2B9976CB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FAD3C5-A35B-C4E5-01CA-ADB794AAF8DB}"/>
              </a:ext>
            </a:extLst>
          </p:cNvPr>
          <p:cNvSpPr>
            <a:spLocks noGrp="1"/>
          </p:cNvSpPr>
          <p:nvPr>
            <p:ph type="dt" sz="half" idx="10"/>
          </p:nvPr>
        </p:nvSpPr>
        <p:spPr/>
        <p:txBody>
          <a:bodyPr/>
          <a:lstStyle/>
          <a:p>
            <a:fld id="{E1DD6274-F1C1-2645-BB9A-7C13368720B6}" type="datetimeFigureOut">
              <a:rPr lang="en-US" smtClean="0"/>
              <a:t>8/15/24</a:t>
            </a:fld>
            <a:endParaRPr lang="en-US"/>
          </a:p>
        </p:txBody>
      </p:sp>
      <p:sp>
        <p:nvSpPr>
          <p:cNvPr id="5" name="Footer Placeholder 4">
            <a:extLst>
              <a:ext uri="{FF2B5EF4-FFF2-40B4-BE49-F238E27FC236}">
                <a16:creationId xmlns:a16="http://schemas.microsoft.com/office/drawing/2014/main" id="{B5D79F1A-0FBF-33E3-A453-8BBDC9D99D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C05F21-E4E9-9E90-75C1-4EC6BB7F8925}"/>
              </a:ext>
            </a:extLst>
          </p:cNvPr>
          <p:cNvSpPr>
            <a:spLocks noGrp="1"/>
          </p:cNvSpPr>
          <p:nvPr>
            <p:ph type="sldNum" sz="quarter" idx="12"/>
          </p:nvPr>
        </p:nvSpPr>
        <p:spPr/>
        <p:txBody>
          <a:bodyPr/>
          <a:lstStyle/>
          <a:p>
            <a:fld id="{EBC4B7A7-4D1C-6B42-BDD0-5FAD67DAEF8F}" type="slidenum">
              <a:rPr lang="en-US" smtClean="0"/>
              <a:t>‹#›</a:t>
            </a:fld>
            <a:endParaRPr lang="en-US"/>
          </a:p>
        </p:txBody>
      </p:sp>
    </p:spTree>
    <p:extLst>
      <p:ext uri="{BB962C8B-B14F-4D97-AF65-F5344CB8AC3E}">
        <p14:creationId xmlns:p14="http://schemas.microsoft.com/office/powerpoint/2010/main" val="3612389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B4898-A1A6-E4F3-9BC6-CCD41A7E77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9BBCE8-9D14-21CE-7CEF-D14D8170AC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2CD14F-9921-64D4-C493-FCA558740B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2B59A8-0C96-DC85-1CE0-E6174285AA57}"/>
              </a:ext>
            </a:extLst>
          </p:cNvPr>
          <p:cNvSpPr>
            <a:spLocks noGrp="1"/>
          </p:cNvSpPr>
          <p:nvPr>
            <p:ph type="dt" sz="half" idx="10"/>
          </p:nvPr>
        </p:nvSpPr>
        <p:spPr/>
        <p:txBody>
          <a:bodyPr/>
          <a:lstStyle/>
          <a:p>
            <a:fld id="{E1DD6274-F1C1-2645-BB9A-7C13368720B6}" type="datetimeFigureOut">
              <a:rPr lang="en-US" smtClean="0"/>
              <a:t>8/15/24</a:t>
            </a:fld>
            <a:endParaRPr lang="en-US"/>
          </a:p>
        </p:txBody>
      </p:sp>
      <p:sp>
        <p:nvSpPr>
          <p:cNvPr id="6" name="Footer Placeholder 5">
            <a:extLst>
              <a:ext uri="{FF2B5EF4-FFF2-40B4-BE49-F238E27FC236}">
                <a16:creationId xmlns:a16="http://schemas.microsoft.com/office/drawing/2014/main" id="{21B1A14D-7FF7-59B9-FEB1-DF7A92AF47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E7A576-DA60-9E6D-C9BA-13AF69E5F307}"/>
              </a:ext>
            </a:extLst>
          </p:cNvPr>
          <p:cNvSpPr>
            <a:spLocks noGrp="1"/>
          </p:cNvSpPr>
          <p:nvPr>
            <p:ph type="sldNum" sz="quarter" idx="12"/>
          </p:nvPr>
        </p:nvSpPr>
        <p:spPr/>
        <p:txBody>
          <a:bodyPr/>
          <a:lstStyle/>
          <a:p>
            <a:fld id="{EBC4B7A7-4D1C-6B42-BDD0-5FAD67DAEF8F}" type="slidenum">
              <a:rPr lang="en-US" smtClean="0"/>
              <a:t>‹#›</a:t>
            </a:fld>
            <a:endParaRPr lang="en-US"/>
          </a:p>
        </p:txBody>
      </p:sp>
    </p:spTree>
    <p:extLst>
      <p:ext uri="{BB962C8B-B14F-4D97-AF65-F5344CB8AC3E}">
        <p14:creationId xmlns:p14="http://schemas.microsoft.com/office/powerpoint/2010/main" val="258983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35124-30AB-B169-FBA2-845192D15C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A9B3F3-CE03-4357-91C7-581BBE2A75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E8939B-D32F-E85A-849D-89B7606A25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BCB403-F2F5-B420-AF4D-6E671D082C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7584DE-CE90-4DD2-351F-DE5B948983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F59E08-9771-4627-D31F-B1CF65C670B9}"/>
              </a:ext>
            </a:extLst>
          </p:cNvPr>
          <p:cNvSpPr>
            <a:spLocks noGrp="1"/>
          </p:cNvSpPr>
          <p:nvPr>
            <p:ph type="dt" sz="half" idx="10"/>
          </p:nvPr>
        </p:nvSpPr>
        <p:spPr/>
        <p:txBody>
          <a:bodyPr/>
          <a:lstStyle/>
          <a:p>
            <a:fld id="{E1DD6274-F1C1-2645-BB9A-7C13368720B6}" type="datetimeFigureOut">
              <a:rPr lang="en-US" smtClean="0"/>
              <a:t>8/15/24</a:t>
            </a:fld>
            <a:endParaRPr lang="en-US"/>
          </a:p>
        </p:txBody>
      </p:sp>
      <p:sp>
        <p:nvSpPr>
          <p:cNvPr id="8" name="Footer Placeholder 7">
            <a:extLst>
              <a:ext uri="{FF2B5EF4-FFF2-40B4-BE49-F238E27FC236}">
                <a16:creationId xmlns:a16="http://schemas.microsoft.com/office/drawing/2014/main" id="{63C3755F-A021-D78B-EBC0-32214244FC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29F837-C5C2-CDB2-3E0C-91E58BBC6576}"/>
              </a:ext>
            </a:extLst>
          </p:cNvPr>
          <p:cNvSpPr>
            <a:spLocks noGrp="1"/>
          </p:cNvSpPr>
          <p:nvPr>
            <p:ph type="sldNum" sz="quarter" idx="12"/>
          </p:nvPr>
        </p:nvSpPr>
        <p:spPr/>
        <p:txBody>
          <a:bodyPr/>
          <a:lstStyle/>
          <a:p>
            <a:fld id="{EBC4B7A7-4D1C-6B42-BDD0-5FAD67DAEF8F}" type="slidenum">
              <a:rPr lang="en-US" smtClean="0"/>
              <a:t>‹#›</a:t>
            </a:fld>
            <a:endParaRPr lang="en-US"/>
          </a:p>
        </p:txBody>
      </p:sp>
    </p:spTree>
    <p:extLst>
      <p:ext uri="{BB962C8B-B14F-4D97-AF65-F5344CB8AC3E}">
        <p14:creationId xmlns:p14="http://schemas.microsoft.com/office/powerpoint/2010/main" val="3300801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5958F-C993-1F15-4701-B8C5D44A37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2DB3AC-FB9E-06A9-53BA-55562EAB5171}"/>
              </a:ext>
            </a:extLst>
          </p:cNvPr>
          <p:cNvSpPr>
            <a:spLocks noGrp="1"/>
          </p:cNvSpPr>
          <p:nvPr>
            <p:ph type="dt" sz="half" idx="10"/>
          </p:nvPr>
        </p:nvSpPr>
        <p:spPr/>
        <p:txBody>
          <a:bodyPr/>
          <a:lstStyle/>
          <a:p>
            <a:fld id="{E1DD6274-F1C1-2645-BB9A-7C13368720B6}" type="datetimeFigureOut">
              <a:rPr lang="en-US" smtClean="0"/>
              <a:t>8/15/24</a:t>
            </a:fld>
            <a:endParaRPr lang="en-US"/>
          </a:p>
        </p:txBody>
      </p:sp>
      <p:sp>
        <p:nvSpPr>
          <p:cNvPr id="4" name="Footer Placeholder 3">
            <a:extLst>
              <a:ext uri="{FF2B5EF4-FFF2-40B4-BE49-F238E27FC236}">
                <a16:creationId xmlns:a16="http://schemas.microsoft.com/office/drawing/2014/main" id="{964013EB-7767-4471-1D19-B325B746F9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1462B7-23CD-A214-5026-33FE63C59A5D}"/>
              </a:ext>
            </a:extLst>
          </p:cNvPr>
          <p:cNvSpPr>
            <a:spLocks noGrp="1"/>
          </p:cNvSpPr>
          <p:nvPr>
            <p:ph type="sldNum" sz="quarter" idx="12"/>
          </p:nvPr>
        </p:nvSpPr>
        <p:spPr/>
        <p:txBody>
          <a:bodyPr/>
          <a:lstStyle/>
          <a:p>
            <a:fld id="{EBC4B7A7-4D1C-6B42-BDD0-5FAD67DAEF8F}" type="slidenum">
              <a:rPr lang="en-US" smtClean="0"/>
              <a:t>‹#›</a:t>
            </a:fld>
            <a:endParaRPr lang="en-US"/>
          </a:p>
        </p:txBody>
      </p:sp>
    </p:spTree>
    <p:extLst>
      <p:ext uri="{BB962C8B-B14F-4D97-AF65-F5344CB8AC3E}">
        <p14:creationId xmlns:p14="http://schemas.microsoft.com/office/powerpoint/2010/main" val="2518481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27E4BE-8735-ACDD-E033-AA607EF68BC7}"/>
              </a:ext>
            </a:extLst>
          </p:cNvPr>
          <p:cNvSpPr>
            <a:spLocks noGrp="1"/>
          </p:cNvSpPr>
          <p:nvPr>
            <p:ph type="dt" sz="half" idx="10"/>
          </p:nvPr>
        </p:nvSpPr>
        <p:spPr/>
        <p:txBody>
          <a:bodyPr/>
          <a:lstStyle/>
          <a:p>
            <a:fld id="{E1DD6274-F1C1-2645-BB9A-7C13368720B6}" type="datetimeFigureOut">
              <a:rPr lang="en-US" smtClean="0"/>
              <a:t>8/15/24</a:t>
            </a:fld>
            <a:endParaRPr lang="en-US"/>
          </a:p>
        </p:txBody>
      </p:sp>
      <p:sp>
        <p:nvSpPr>
          <p:cNvPr id="3" name="Footer Placeholder 2">
            <a:extLst>
              <a:ext uri="{FF2B5EF4-FFF2-40B4-BE49-F238E27FC236}">
                <a16:creationId xmlns:a16="http://schemas.microsoft.com/office/drawing/2014/main" id="{CDA62AE5-1C48-6075-C7BC-AFA2811841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0C4829-7F9F-CA49-09FB-65FA881C7566}"/>
              </a:ext>
            </a:extLst>
          </p:cNvPr>
          <p:cNvSpPr>
            <a:spLocks noGrp="1"/>
          </p:cNvSpPr>
          <p:nvPr>
            <p:ph type="sldNum" sz="quarter" idx="12"/>
          </p:nvPr>
        </p:nvSpPr>
        <p:spPr/>
        <p:txBody>
          <a:bodyPr/>
          <a:lstStyle/>
          <a:p>
            <a:fld id="{EBC4B7A7-4D1C-6B42-BDD0-5FAD67DAEF8F}" type="slidenum">
              <a:rPr lang="en-US" smtClean="0"/>
              <a:t>‹#›</a:t>
            </a:fld>
            <a:endParaRPr lang="en-US"/>
          </a:p>
        </p:txBody>
      </p:sp>
    </p:spTree>
    <p:extLst>
      <p:ext uri="{BB962C8B-B14F-4D97-AF65-F5344CB8AC3E}">
        <p14:creationId xmlns:p14="http://schemas.microsoft.com/office/powerpoint/2010/main" val="1601910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09C84-7B92-2C58-3A58-A68289AC2A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721D30-CB6E-1AB2-96F5-4CA59F8E2F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9B7257-A835-609A-04D7-7A84C56430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4FAE90-D278-3F37-B2E1-FC1A24DF7E63}"/>
              </a:ext>
            </a:extLst>
          </p:cNvPr>
          <p:cNvSpPr>
            <a:spLocks noGrp="1"/>
          </p:cNvSpPr>
          <p:nvPr>
            <p:ph type="dt" sz="half" idx="10"/>
          </p:nvPr>
        </p:nvSpPr>
        <p:spPr/>
        <p:txBody>
          <a:bodyPr/>
          <a:lstStyle/>
          <a:p>
            <a:fld id="{E1DD6274-F1C1-2645-BB9A-7C13368720B6}" type="datetimeFigureOut">
              <a:rPr lang="en-US" smtClean="0"/>
              <a:t>8/15/24</a:t>
            </a:fld>
            <a:endParaRPr lang="en-US"/>
          </a:p>
        </p:txBody>
      </p:sp>
      <p:sp>
        <p:nvSpPr>
          <p:cNvPr id="6" name="Footer Placeholder 5">
            <a:extLst>
              <a:ext uri="{FF2B5EF4-FFF2-40B4-BE49-F238E27FC236}">
                <a16:creationId xmlns:a16="http://schemas.microsoft.com/office/drawing/2014/main" id="{C167A237-01A0-EBAA-6F4F-8D887D6D5D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B06B6A-E16B-0AE9-F943-12164600FBEC}"/>
              </a:ext>
            </a:extLst>
          </p:cNvPr>
          <p:cNvSpPr>
            <a:spLocks noGrp="1"/>
          </p:cNvSpPr>
          <p:nvPr>
            <p:ph type="sldNum" sz="quarter" idx="12"/>
          </p:nvPr>
        </p:nvSpPr>
        <p:spPr/>
        <p:txBody>
          <a:bodyPr/>
          <a:lstStyle/>
          <a:p>
            <a:fld id="{EBC4B7A7-4D1C-6B42-BDD0-5FAD67DAEF8F}" type="slidenum">
              <a:rPr lang="en-US" smtClean="0"/>
              <a:t>‹#›</a:t>
            </a:fld>
            <a:endParaRPr lang="en-US"/>
          </a:p>
        </p:txBody>
      </p:sp>
    </p:spTree>
    <p:extLst>
      <p:ext uri="{BB962C8B-B14F-4D97-AF65-F5344CB8AC3E}">
        <p14:creationId xmlns:p14="http://schemas.microsoft.com/office/powerpoint/2010/main" val="534304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D5BA0-707A-FE50-97D7-346CFE8CB4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041D58-3C17-072D-1B93-8F7F097CE0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02CD20-887F-3179-3D4F-531493A90B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E44AF9-C76D-A5F1-49DF-E80F66E72E0A}"/>
              </a:ext>
            </a:extLst>
          </p:cNvPr>
          <p:cNvSpPr>
            <a:spLocks noGrp="1"/>
          </p:cNvSpPr>
          <p:nvPr>
            <p:ph type="dt" sz="half" idx="10"/>
          </p:nvPr>
        </p:nvSpPr>
        <p:spPr/>
        <p:txBody>
          <a:bodyPr/>
          <a:lstStyle/>
          <a:p>
            <a:fld id="{E1DD6274-F1C1-2645-BB9A-7C13368720B6}" type="datetimeFigureOut">
              <a:rPr lang="en-US" smtClean="0"/>
              <a:t>8/15/24</a:t>
            </a:fld>
            <a:endParaRPr lang="en-US"/>
          </a:p>
        </p:txBody>
      </p:sp>
      <p:sp>
        <p:nvSpPr>
          <p:cNvPr id="6" name="Footer Placeholder 5">
            <a:extLst>
              <a:ext uri="{FF2B5EF4-FFF2-40B4-BE49-F238E27FC236}">
                <a16:creationId xmlns:a16="http://schemas.microsoft.com/office/drawing/2014/main" id="{E9DC4A18-A169-7574-8FC7-CEB9818999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820443-EFC7-E9CF-CA34-C6526EB11E04}"/>
              </a:ext>
            </a:extLst>
          </p:cNvPr>
          <p:cNvSpPr>
            <a:spLocks noGrp="1"/>
          </p:cNvSpPr>
          <p:nvPr>
            <p:ph type="sldNum" sz="quarter" idx="12"/>
          </p:nvPr>
        </p:nvSpPr>
        <p:spPr/>
        <p:txBody>
          <a:bodyPr/>
          <a:lstStyle/>
          <a:p>
            <a:fld id="{EBC4B7A7-4D1C-6B42-BDD0-5FAD67DAEF8F}" type="slidenum">
              <a:rPr lang="en-US" smtClean="0"/>
              <a:t>‹#›</a:t>
            </a:fld>
            <a:endParaRPr lang="en-US"/>
          </a:p>
        </p:txBody>
      </p:sp>
    </p:spTree>
    <p:extLst>
      <p:ext uri="{BB962C8B-B14F-4D97-AF65-F5344CB8AC3E}">
        <p14:creationId xmlns:p14="http://schemas.microsoft.com/office/powerpoint/2010/main" val="1035354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EF20FA-CE12-8EF4-B29C-85D348B883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5B00E9-E049-5D4C-435F-7880DA3839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C7E946-C97A-8F48-C589-5F7535D8DC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1DD6274-F1C1-2645-BB9A-7C13368720B6}" type="datetimeFigureOut">
              <a:rPr lang="en-US" smtClean="0"/>
              <a:t>8/15/24</a:t>
            </a:fld>
            <a:endParaRPr lang="en-US"/>
          </a:p>
        </p:txBody>
      </p:sp>
      <p:sp>
        <p:nvSpPr>
          <p:cNvPr id="5" name="Footer Placeholder 4">
            <a:extLst>
              <a:ext uri="{FF2B5EF4-FFF2-40B4-BE49-F238E27FC236}">
                <a16:creationId xmlns:a16="http://schemas.microsoft.com/office/drawing/2014/main" id="{803BA5FF-0088-0E8E-B5CE-7E8463CC10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E9319DA-EAAB-92C3-3DD2-857C15F0C4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BC4B7A7-4D1C-6B42-BDD0-5FAD67DAEF8F}" type="slidenum">
              <a:rPr lang="en-US" smtClean="0"/>
              <a:t>‹#›</a:t>
            </a:fld>
            <a:endParaRPr lang="en-US"/>
          </a:p>
        </p:txBody>
      </p:sp>
    </p:spTree>
    <p:extLst>
      <p:ext uri="{BB962C8B-B14F-4D97-AF65-F5344CB8AC3E}">
        <p14:creationId xmlns:p14="http://schemas.microsoft.com/office/powerpoint/2010/main" val="3282952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muhammadehsan000/olympic-historical-dataset-1896-2020?select=Olympic_Athlete_Event_Results.csv"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B9E8-ACA9-FF79-5169-344574F5F3D4}"/>
              </a:ext>
            </a:extLst>
          </p:cNvPr>
          <p:cNvSpPr>
            <a:spLocks noGrp="1"/>
          </p:cNvSpPr>
          <p:nvPr>
            <p:ph type="ctrTitle"/>
          </p:nvPr>
        </p:nvSpPr>
        <p:spPr>
          <a:xfrm>
            <a:off x="1524000" y="4114800"/>
            <a:ext cx="9144000" cy="1998446"/>
          </a:xfrm>
        </p:spPr>
        <p:txBody>
          <a:bodyPr/>
          <a:lstStyle/>
          <a:p>
            <a:pPr fontAlgn="base"/>
            <a:r>
              <a:rPr lang="en-US" b="1" i="0" dirty="0">
                <a:solidFill>
                  <a:srgbClr val="202124"/>
                </a:solidFill>
                <a:effectLst/>
                <a:latin typeface="+mn-lt"/>
              </a:rPr>
              <a:t>Olympic Historical Dataset (1896 - 2022)</a:t>
            </a:r>
          </a:p>
        </p:txBody>
      </p:sp>
      <p:sp>
        <p:nvSpPr>
          <p:cNvPr id="3" name="Subtitle 2">
            <a:extLst>
              <a:ext uri="{FF2B5EF4-FFF2-40B4-BE49-F238E27FC236}">
                <a16:creationId xmlns:a16="http://schemas.microsoft.com/office/drawing/2014/main" id="{14509917-F6D7-415C-F63F-4624F71C3825}"/>
              </a:ext>
            </a:extLst>
          </p:cNvPr>
          <p:cNvSpPr>
            <a:spLocks noGrp="1"/>
          </p:cNvSpPr>
          <p:nvPr>
            <p:ph type="subTitle" idx="1"/>
          </p:nvPr>
        </p:nvSpPr>
        <p:spPr>
          <a:xfrm>
            <a:off x="0" y="6276109"/>
            <a:ext cx="12191999" cy="581892"/>
          </a:xfrm>
        </p:spPr>
        <p:txBody>
          <a:bodyPr>
            <a:normAutofit lnSpcReduction="10000"/>
          </a:bodyPr>
          <a:lstStyle/>
          <a:p>
            <a:r>
              <a:rPr lang="en-US" sz="3600" b="1" dirty="0"/>
              <a:t>Min Pak    •</a:t>
            </a:r>
            <a:r>
              <a:rPr lang="en-US" sz="3600" b="1" dirty="0">
                <a:solidFill>
                  <a:prstClr val="black"/>
                </a:solidFill>
              </a:rPr>
              <a:t>    </a:t>
            </a:r>
            <a:r>
              <a:rPr lang="en-US" sz="3600" b="1" dirty="0"/>
              <a:t>Flora Aka    •</a:t>
            </a:r>
            <a:r>
              <a:rPr lang="en-US" sz="3600" b="1" dirty="0">
                <a:solidFill>
                  <a:prstClr val="black"/>
                </a:solidFill>
              </a:rPr>
              <a:t>    </a:t>
            </a:r>
            <a:r>
              <a:rPr lang="en-US" sz="3600" b="1" dirty="0"/>
              <a:t>Maria Ardila</a:t>
            </a:r>
          </a:p>
        </p:txBody>
      </p:sp>
    </p:spTree>
    <p:extLst>
      <p:ext uri="{BB962C8B-B14F-4D97-AF65-F5344CB8AC3E}">
        <p14:creationId xmlns:p14="http://schemas.microsoft.com/office/powerpoint/2010/main" val="91144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4B36-5B76-78F2-8867-5A995C95EED7}"/>
              </a:ext>
            </a:extLst>
          </p:cNvPr>
          <p:cNvSpPr>
            <a:spLocks noGrp="1"/>
          </p:cNvSpPr>
          <p:nvPr>
            <p:ph type="title"/>
          </p:nvPr>
        </p:nvSpPr>
        <p:spPr>
          <a:xfrm>
            <a:off x="838200" y="365125"/>
            <a:ext cx="10515600" cy="881785"/>
          </a:xfrm>
        </p:spPr>
        <p:txBody>
          <a:bodyPr>
            <a:normAutofit/>
          </a:bodyPr>
          <a:lstStyle/>
          <a:p>
            <a:r>
              <a:rPr lang="en-US" b="1" dirty="0">
                <a:latin typeface="+mn-lt"/>
              </a:rPr>
              <a:t>Conclusions &amp; Implications</a:t>
            </a:r>
            <a:endParaRPr lang="en-US" b="1" dirty="0">
              <a:effectLst/>
              <a:latin typeface="+mn-lt"/>
            </a:endParaRPr>
          </a:p>
        </p:txBody>
      </p:sp>
      <p:sp>
        <p:nvSpPr>
          <p:cNvPr id="3" name="Content Placeholder 2">
            <a:extLst>
              <a:ext uri="{FF2B5EF4-FFF2-40B4-BE49-F238E27FC236}">
                <a16:creationId xmlns:a16="http://schemas.microsoft.com/office/drawing/2014/main" id="{165536D9-CFBD-4B14-8EC9-4F8E4B6A87CA}"/>
              </a:ext>
            </a:extLst>
          </p:cNvPr>
          <p:cNvSpPr>
            <a:spLocks noGrp="1"/>
          </p:cNvSpPr>
          <p:nvPr>
            <p:ph idx="1"/>
          </p:nvPr>
        </p:nvSpPr>
        <p:spPr>
          <a:xfrm>
            <a:off x="838200" y="1246911"/>
            <a:ext cx="10515600" cy="755626"/>
          </a:xfrm>
        </p:spPr>
        <p:txBody>
          <a:bodyPr>
            <a:normAutofit/>
          </a:bodyPr>
          <a:lstStyle/>
          <a:p>
            <a:pPr>
              <a:defRPr/>
            </a:pPr>
            <a:r>
              <a:rPr lang="en-US" sz="2400" dirty="0"/>
              <a:t>Number of women and men athletes who participated in athletics, artistic gymnastics, and swimming from 1936 until 2020.</a:t>
            </a:r>
          </a:p>
        </p:txBody>
      </p:sp>
      <p:pic>
        <p:nvPicPr>
          <p:cNvPr id="4" name="Picture 3">
            <a:extLst>
              <a:ext uri="{FF2B5EF4-FFF2-40B4-BE49-F238E27FC236}">
                <a16:creationId xmlns:a16="http://schemas.microsoft.com/office/drawing/2014/main" id="{F9B0ED58-AE51-2BCA-59E0-B175F6AD790C}"/>
              </a:ext>
            </a:extLst>
          </p:cNvPr>
          <p:cNvPicPr>
            <a:picLocks noChangeAspect="1"/>
          </p:cNvPicPr>
          <p:nvPr/>
        </p:nvPicPr>
        <p:blipFill>
          <a:blip r:embed="rId3"/>
          <a:stretch>
            <a:fillRect/>
          </a:stretch>
        </p:blipFill>
        <p:spPr>
          <a:xfrm>
            <a:off x="7832914" y="2180919"/>
            <a:ext cx="4213035" cy="4222522"/>
          </a:xfrm>
          <a:prstGeom prst="rect">
            <a:avLst/>
          </a:prstGeom>
        </p:spPr>
      </p:pic>
      <p:pic>
        <p:nvPicPr>
          <p:cNvPr id="6" name="Picture 5">
            <a:extLst>
              <a:ext uri="{FF2B5EF4-FFF2-40B4-BE49-F238E27FC236}">
                <a16:creationId xmlns:a16="http://schemas.microsoft.com/office/drawing/2014/main" id="{F5D13774-B989-6E25-5BF3-63FD0FE8E30F}"/>
              </a:ext>
            </a:extLst>
          </p:cNvPr>
          <p:cNvPicPr>
            <a:picLocks noChangeAspect="1"/>
          </p:cNvPicPr>
          <p:nvPr/>
        </p:nvPicPr>
        <p:blipFill>
          <a:blip r:embed="rId4"/>
          <a:stretch>
            <a:fillRect/>
          </a:stretch>
        </p:blipFill>
        <p:spPr>
          <a:xfrm>
            <a:off x="5741297" y="2637274"/>
            <a:ext cx="2091617" cy="3309811"/>
          </a:xfrm>
          <a:prstGeom prst="rect">
            <a:avLst/>
          </a:prstGeom>
        </p:spPr>
      </p:pic>
      <p:sp>
        <p:nvSpPr>
          <p:cNvPr id="7" name="Content Placeholder 2">
            <a:extLst>
              <a:ext uri="{FF2B5EF4-FFF2-40B4-BE49-F238E27FC236}">
                <a16:creationId xmlns:a16="http://schemas.microsoft.com/office/drawing/2014/main" id="{63B17EB0-CA82-47A7-6A61-7755FB9371BB}"/>
              </a:ext>
            </a:extLst>
          </p:cNvPr>
          <p:cNvSpPr txBox="1">
            <a:spLocks/>
          </p:cNvSpPr>
          <p:nvPr/>
        </p:nvSpPr>
        <p:spPr>
          <a:xfrm>
            <a:off x="838200" y="2002537"/>
            <a:ext cx="4903097" cy="34015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400" dirty="0"/>
              <a:t>Preliminary findings</a:t>
            </a:r>
          </a:p>
          <a:p>
            <a:pPr marL="534988" lvl="1" indent="-254000">
              <a:defRPr/>
            </a:pPr>
            <a:r>
              <a:rPr lang="en-US" sz="1800" b="1" i="1" u="sng" dirty="0"/>
              <a:t>Artistic Gymnastics</a:t>
            </a:r>
            <a:r>
              <a:rPr lang="en-US" sz="1800" dirty="0"/>
              <a:t> – Although the first 6 editions analyzed show a difference in the trend of athlete count, the trend after 1968 looks similar</a:t>
            </a:r>
          </a:p>
          <a:p>
            <a:pPr marL="534988" lvl="1" indent="-254000">
              <a:defRPr/>
            </a:pPr>
            <a:r>
              <a:rPr lang="en-US" sz="1800" b="1" i="1" u="sng" dirty="0"/>
              <a:t>Athletics</a:t>
            </a:r>
            <a:r>
              <a:rPr lang="en-US" sz="1800" dirty="0"/>
              <a:t> – It is the one that shows the most notorious differences in the trend of athlete count, up until the last 5 editions of the analysis</a:t>
            </a:r>
          </a:p>
          <a:p>
            <a:pPr marL="534988" lvl="1" indent="-254000">
              <a:defRPr/>
            </a:pPr>
            <a:r>
              <a:rPr lang="en-US" sz="1800" b="1" i="1" u="sng" dirty="0"/>
              <a:t>Swimming</a:t>
            </a:r>
            <a:r>
              <a:rPr lang="en-US" sz="1800" dirty="0"/>
              <a:t> – Seems to be the one with the most similar trend of athlete count between women and men</a:t>
            </a:r>
            <a:endParaRPr lang="en-US" sz="2000" dirty="0"/>
          </a:p>
          <a:p>
            <a:pPr>
              <a:defRPr/>
            </a:pPr>
            <a:endParaRPr lang="en-US" sz="2400" dirty="0"/>
          </a:p>
        </p:txBody>
      </p:sp>
      <p:sp>
        <p:nvSpPr>
          <p:cNvPr id="10" name="Rounded Rectangle 9">
            <a:extLst>
              <a:ext uri="{FF2B5EF4-FFF2-40B4-BE49-F238E27FC236}">
                <a16:creationId xmlns:a16="http://schemas.microsoft.com/office/drawing/2014/main" id="{19386BFE-9E58-EA67-4B20-7EFE03851592}"/>
              </a:ext>
            </a:extLst>
          </p:cNvPr>
          <p:cNvSpPr/>
          <p:nvPr/>
        </p:nvSpPr>
        <p:spPr>
          <a:xfrm>
            <a:off x="8214040" y="2306293"/>
            <a:ext cx="615696" cy="1197864"/>
          </a:xfrm>
          <a:prstGeom prst="roundRect">
            <a:avLst>
              <a:gd name="adj" fmla="val 0"/>
            </a:avLst>
          </a:prstGeom>
          <a:solidFill>
            <a:srgbClr val="E0B7C0">
              <a:alpha val="25098"/>
            </a:srgbClr>
          </a:solidFill>
          <a:ln w="12700">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 name="Rounded Rectangle 11">
            <a:extLst>
              <a:ext uri="{FF2B5EF4-FFF2-40B4-BE49-F238E27FC236}">
                <a16:creationId xmlns:a16="http://schemas.microsoft.com/office/drawing/2014/main" id="{90957F1F-C34D-8227-F380-D59E8A5884D3}"/>
              </a:ext>
            </a:extLst>
          </p:cNvPr>
          <p:cNvSpPr/>
          <p:nvPr/>
        </p:nvSpPr>
        <p:spPr>
          <a:xfrm>
            <a:off x="10204384" y="2306293"/>
            <a:ext cx="615696" cy="1197864"/>
          </a:xfrm>
          <a:prstGeom prst="roundRect">
            <a:avLst>
              <a:gd name="adj" fmla="val 0"/>
            </a:avLst>
          </a:prstGeom>
          <a:solidFill>
            <a:srgbClr val="E0B7C0">
              <a:alpha val="25098"/>
            </a:srgbClr>
          </a:solidFill>
          <a:ln w="12700">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3" name="Rounded Rectangle 12">
            <a:extLst>
              <a:ext uri="{FF2B5EF4-FFF2-40B4-BE49-F238E27FC236}">
                <a16:creationId xmlns:a16="http://schemas.microsoft.com/office/drawing/2014/main" id="{2B8ABF1F-29C3-3B43-5662-48D37820A823}"/>
              </a:ext>
            </a:extLst>
          </p:cNvPr>
          <p:cNvSpPr/>
          <p:nvPr/>
        </p:nvSpPr>
        <p:spPr>
          <a:xfrm>
            <a:off x="9482327" y="3620397"/>
            <a:ext cx="401919" cy="1197864"/>
          </a:xfrm>
          <a:prstGeom prst="roundRect">
            <a:avLst>
              <a:gd name="adj" fmla="val 0"/>
            </a:avLst>
          </a:prstGeom>
          <a:solidFill>
            <a:srgbClr val="E0B7C0">
              <a:alpha val="25098"/>
            </a:srgbClr>
          </a:solidFill>
          <a:ln w="12700">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ounded Rectangle 13">
            <a:extLst>
              <a:ext uri="{FF2B5EF4-FFF2-40B4-BE49-F238E27FC236}">
                <a16:creationId xmlns:a16="http://schemas.microsoft.com/office/drawing/2014/main" id="{52A7542C-2409-127A-D9A2-E2843B2DB361}"/>
              </a:ext>
            </a:extLst>
          </p:cNvPr>
          <p:cNvSpPr/>
          <p:nvPr/>
        </p:nvSpPr>
        <p:spPr>
          <a:xfrm>
            <a:off x="11472671" y="3620397"/>
            <a:ext cx="401919" cy="1197864"/>
          </a:xfrm>
          <a:prstGeom prst="roundRect">
            <a:avLst>
              <a:gd name="adj" fmla="val 0"/>
            </a:avLst>
          </a:prstGeom>
          <a:solidFill>
            <a:srgbClr val="E0B7C0">
              <a:alpha val="25098"/>
            </a:srgbClr>
          </a:solidFill>
          <a:ln w="12700">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Oval 14">
            <a:extLst>
              <a:ext uri="{FF2B5EF4-FFF2-40B4-BE49-F238E27FC236}">
                <a16:creationId xmlns:a16="http://schemas.microsoft.com/office/drawing/2014/main" id="{29306B67-DE26-4BC8-5F0D-C1E90289220C}"/>
              </a:ext>
            </a:extLst>
          </p:cNvPr>
          <p:cNvSpPr/>
          <p:nvPr/>
        </p:nvSpPr>
        <p:spPr>
          <a:xfrm>
            <a:off x="7961089" y="4471633"/>
            <a:ext cx="401919" cy="42241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3FAAD46-7B95-58A3-5BD3-5F8DF2B79C9D}"/>
              </a:ext>
            </a:extLst>
          </p:cNvPr>
          <p:cNvSpPr/>
          <p:nvPr/>
        </p:nvSpPr>
        <p:spPr>
          <a:xfrm>
            <a:off x="9951433" y="4527601"/>
            <a:ext cx="401919" cy="35425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7BBCB241-DA04-1E8E-57A4-0DA892A6114A}"/>
              </a:ext>
            </a:extLst>
          </p:cNvPr>
          <p:cNvSpPr txBox="1">
            <a:spLocks/>
          </p:cNvSpPr>
          <p:nvPr/>
        </p:nvSpPr>
        <p:spPr>
          <a:xfrm>
            <a:off x="2660904" y="5302008"/>
            <a:ext cx="3080393" cy="11908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defRPr/>
            </a:pPr>
            <a:r>
              <a:rPr lang="en-US" sz="1800" dirty="0"/>
              <a:t>For all 3 sports, it’s evident the impact of COVID on the athlete count in 2020 (2021)</a:t>
            </a:r>
          </a:p>
          <a:p>
            <a:pPr>
              <a:defRPr/>
            </a:pPr>
            <a:endParaRPr lang="en-US" sz="2400" b="1" i="1" dirty="0"/>
          </a:p>
        </p:txBody>
      </p:sp>
    </p:spTree>
    <p:extLst>
      <p:ext uri="{BB962C8B-B14F-4D97-AF65-F5344CB8AC3E}">
        <p14:creationId xmlns:p14="http://schemas.microsoft.com/office/powerpoint/2010/main" val="278866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4B36-5B76-78F2-8867-5A995C95EED7}"/>
              </a:ext>
            </a:extLst>
          </p:cNvPr>
          <p:cNvSpPr>
            <a:spLocks noGrp="1"/>
          </p:cNvSpPr>
          <p:nvPr>
            <p:ph type="title"/>
          </p:nvPr>
        </p:nvSpPr>
        <p:spPr>
          <a:xfrm>
            <a:off x="838200" y="365125"/>
            <a:ext cx="10515600" cy="881785"/>
          </a:xfrm>
        </p:spPr>
        <p:txBody>
          <a:bodyPr>
            <a:normAutofit/>
          </a:bodyPr>
          <a:lstStyle/>
          <a:p>
            <a:r>
              <a:rPr lang="en-US" b="1" dirty="0">
                <a:latin typeface="+mn-lt"/>
              </a:rPr>
              <a:t>Conclusions &amp; Implications</a:t>
            </a:r>
            <a:endParaRPr lang="en-US" b="1" dirty="0">
              <a:effectLst/>
              <a:latin typeface="+mn-lt"/>
            </a:endParaRPr>
          </a:p>
        </p:txBody>
      </p:sp>
      <p:sp>
        <p:nvSpPr>
          <p:cNvPr id="3" name="Content Placeholder 2">
            <a:extLst>
              <a:ext uri="{FF2B5EF4-FFF2-40B4-BE49-F238E27FC236}">
                <a16:creationId xmlns:a16="http://schemas.microsoft.com/office/drawing/2014/main" id="{165536D9-CFBD-4B14-8EC9-4F8E4B6A87CA}"/>
              </a:ext>
            </a:extLst>
          </p:cNvPr>
          <p:cNvSpPr>
            <a:spLocks noGrp="1"/>
          </p:cNvSpPr>
          <p:nvPr>
            <p:ph idx="1"/>
          </p:nvPr>
        </p:nvSpPr>
        <p:spPr>
          <a:xfrm>
            <a:off x="838200" y="1155470"/>
            <a:ext cx="10515600" cy="1779754"/>
          </a:xfrm>
        </p:spPr>
        <p:txBody>
          <a:bodyPr>
            <a:normAutofit/>
          </a:bodyPr>
          <a:lstStyle/>
          <a:p>
            <a:pPr>
              <a:defRPr/>
            </a:pPr>
            <a:r>
              <a:rPr lang="en-US" sz="1900" dirty="0"/>
              <a:t>From a gender parity perspective, </a:t>
            </a:r>
            <a:r>
              <a:rPr lang="en-US" sz="1900" b="1" dirty="0"/>
              <a:t>Artistic Gymnastics </a:t>
            </a:r>
            <a:r>
              <a:rPr lang="en-US" sz="1900" dirty="0"/>
              <a:t>doesn’t show a trend of increasing women's participation to reach a 50/50 distribution between genders.</a:t>
            </a:r>
          </a:p>
          <a:p>
            <a:pPr>
              <a:defRPr/>
            </a:pPr>
            <a:r>
              <a:rPr lang="en-US" sz="1900" dirty="0"/>
              <a:t>However, after the six first editions of the analysis, it's a sport with a 50/50 distribution between genders in most Olympic editions, confirming the preliminary finding of the athlete count.</a:t>
            </a:r>
          </a:p>
        </p:txBody>
      </p:sp>
      <p:pic>
        <p:nvPicPr>
          <p:cNvPr id="9" name="Picture 8">
            <a:extLst>
              <a:ext uri="{FF2B5EF4-FFF2-40B4-BE49-F238E27FC236}">
                <a16:creationId xmlns:a16="http://schemas.microsoft.com/office/drawing/2014/main" id="{7740969C-5E34-56DC-8665-85DB1F4DD03D}"/>
              </a:ext>
            </a:extLst>
          </p:cNvPr>
          <p:cNvPicPr>
            <a:picLocks noChangeAspect="1"/>
          </p:cNvPicPr>
          <p:nvPr/>
        </p:nvPicPr>
        <p:blipFill>
          <a:blip r:embed="rId3"/>
          <a:stretch>
            <a:fillRect/>
          </a:stretch>
        </p:blipFill>
        <p:spPr>
          <a:xfrm>
            <a:off x="1813560" y="2574238"/>
            <a:ext cx="8564880" cy="2883226"/>
          </a:xfrm>
          <a:prstGeom prst="rect">
            <a:avLst/>
          </a:prstGeom>
        </p:spPr>
      </p:pic>
    </p:spTree>
    <p:extLst>
      <p:ext uri="{BB962C8B-B14F-4D97-AF65-F5344CB8AC3E}">
        <p14:creationId xmlns:p14="http://schemas.microsoft.com/office/powerpoint/2010/main" val="2052102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4B36-5B76-78F2-8867-5A995C95EED7}"/>
              </a:ext>
            </a:extLst>
          </p:cNvPr>
          <p:cNvSpPr>
            <a:spLocks noGrp="1"/>
          </p:cNvSpPr>
          <p:nvPr>
            <p:ph type="title"/>
          </p:nvPr>
        </p:nvSpPr>
        <p:spPr>
          <a:xfrm>
            <a:off x="838200" y="365125"/>
            <a:ext cx="10515600" cy="881785"/>
          </a:xfrm>
        </p:spPr>
        <p:txBody>
          <a:bodyPr>
            <a:normAutofit/>
          </a:bodyPr>
          <a:lstStyle/>
          <a:p>
            <a:r>
              <a:rPr lang="en-US" b="1" dirty="0">
                <a:latin typeface="+mn-lt"/>
              </a:rPr>
              <a:t>Conclusions &amp; Implications</a:t>
            </a:r>
            <a:endParaRPr lang="en-US" b="1" dirty="0">
              <a:effectLst/>
              <a:latin typeface="+mn-lt"/>
            </a:endParaRPr>
          </a:p>
        </p:txBody>
      </p:sp>
      <p:pic>
        <p:nvPicPr>
          <p:cNvPr id="5" name="Picture 4">
            <a:extLst>
              <a:ext uri="{FF2B5EF4-FFF2-40B4-BE49-F238E27FC236}">
                <a16:creationId xmlns:a16="http://schemas.microsoft.com/office/drawing/2014/main" id="{2AD3444B-B8A5-3FEB-187C-89CA75E69999}"/>
              </a:ext>
            </a:extLst>
          </p:cNvPr>
          <p:cNvPicPr>
            <a:picLocks noChangeAspect="1"/>
          </p:cNvPicPr>
          <p:nvPr/>
        </p:nvPicPr>
        <p:blipFill>
          <a:blip r:embed="rId3"/>
          <a:stretch>
            <a:fillRect/>
          </a:stretch>
        </p:blipFill>
        <p:spPr>
          <a:xfrm>
            <a:off x="1813560" y="2574238"/>
            <a:ext cx="8564880" cy="2883226"/>
          </a:xfrm>
          <a:prstGeom prst="rect">
            <a:avLst/>
          </a:prstGeom>
        </p:spPr>
      </p:pic>
      <p:sp>
        <p:nvSpPr>
          <p:cNvPr id="11" name="Content Placeholder 2">
            <a:extLst>
              <a:ext uri="{FF2B5EF4-FFF2-40B4-BE49-F238E27FC236}">
                <a16:creationId xmlns:a16="http://schemas.microsoft.com/office/drawing/2014/main" id="{D56941F9-A170-F33D-2666-2C94E63736E7}"/>
              </a:ext>
            </a:extLst>
          </p:cNvPr>
          <p:cNvSpPr txBox="1">
            <a:spLocks/>
          </p:cNvSpPr>
          <p:nvPr/>
        </p:nvSpPr>
        <p:spPr>
          <a:xfrm>
            <a:off x="838200" y="1155470"/>
            <a:ext cx="10515600" cy="17523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1900" dirty="0"/>
              <a:t>From a gender parity perspective, </a:t>
            </a:r>
            <a:r>
              <a:rPr lang="en-US" sz="1900" b="1" dirty="0"/>
              <a:t>Swimming</a:t>
            </a:r>
            <a:r>
              <a:rPr lang="en-US" sz="1900" dirty="0"/>
              <a:t> shows a trend of increasing women's participation during the first eight editions included in the analysis to reach a 50/50 distribution between genders.</a:t>
            </a:r>
          </a:p>
          <a:p>
            <a:pPr>
              <a:defRPr/>
            </a:pPr>
            <a:r>
              <a:rPr lang="en-US" sz="1900" dirty="0"/>
              <a:t>The Olympics of 1976 and 1980 seem to be unique, and starting in 1984, we identify again the trend of increasing women's participation. </a:t>
            </a:r>
          </a:p>
        </p:txBody>
      </p:sp>
    </p:spTree>
    <p:extLst>
      <p:ext uri="{BB962C8B-B14F-4D97-AF65-F5344CB8AC3E}">
        <p14:creationId xmlns:p14="http://schemas.microsoft.com/office/powerpoint/2010/main" val="299385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4B36-5B76-78F2-8867-5A995C95EED7}"/>
              </a:ext>
            </a:extLst>
          </p:cNvPr>
          <p:cNvSpPr>
            <a:spLocks noGrp="1"/>
          </p:cNvSpPr>
          <p:nvPr>
            <p:ph type="title"/>
          </p:nvPr>
        </p:nvSpPr>
        <p:spPr>
          <a:xfrm>
            <a:off x="838200" y="365125"/>
            <a:ext cx="10515600" cy="881785"/>
          </a:xfrm>
        </p:spPr>
        <p:txBody>
          <a:bodyPr>
            <a:normAutofit/>
          </a:bodyPr>
          <a:lstStyle/>
          <a:p>
            <a:r>
              <a:rPr lang="en-US" b="1" dirty="0">
                <a:latin typeface="+mn-lt"/>
              </a:rPr>
              <a:t>Conclusions &amp; Implications</a:t>
            </a:r>
            <a:endParaRPr lang="en-US" b="1" dirty="0">
              <a:effectLst/>
              <a:latin typeface="+mn-lt"/>
            </a:endParaRPr>
          </a:p>
        </p:txBody>
      </p:sp>
      <p:pic>
        <p:nvPicPr>
          <p:cNvPr id="6" name="Picture 5">
            <a:extLst>
              <a:ext uri="{FF2B5EF4-FFF2-40B4-BE49-F238E27FC236}">
                <a16:creationId xmlns:a16="http://schemas.microsoft.com/office/drawing/2014/main" id="{9B99EB41-E8E4-2DC1-842B-7D49AC1CDAB9}"/>
              </a:ext>
            </a:extLst>
          </p:cNvPr>
          <p:cNvPicPr>
            <a:picLocks noChangeAspect="1"/>
          </p:cNvPicPr>
          <p:nvPr/>
        </p:nvPicPr>
        <p:blipFill>
          <a:blip r:embed="rId3"/>
          <a:stretch>
            <a:fillRect/>
          </a:stretch>
        </p:blipFill>
        <p:spPr>
          <a:xfrm>
            <a:off x="1813560" y="2574238"/>
            <a:ext cx="8564880" cy="2883226"/>
          </a:xfrm>
          <a:prstGeom prst="rect">
            <a:avLst/>
          </a:prstGeom>
        </p:spPr>
      </p:pic>
      <p:sp>
        <p:nvSpPr>
          <p:cNvPr id="12" name="Content Placeholder 2">
            <a:extLst>
              <a:ext uri="{FF2B5EF4-FFF2-40B4-BE49-F238E27FC236}">
                <a16:creationId xmlns:a16="http://schemas.microsoft.com/office/drawing/2014/main" id="{0850E0DD-390D-86A0-68CD-397BFCB63EA6}"/>
              </a:ext>
            </a:extLst>
          </p:cNvPr>
          <p:cNvSpPr txBox="1">
            <a:spLocks/>
          </p:cNvSpPr>
          <p:nvPr/>
        </p:nvSpPr>
        <p:spPr>
          <a:xfrm>
            <a:off x="838200" y="1155471"/>
            <a:ext cx="10515600" cy="14780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1900" dirty="0"/>
              <a:t>From a gender parity perspective, </a:t>
            </a:r>
            <a:r>
              <a:rPr lang="en-US" sz="1900" b="1" dirty="0"/>
              <a:t>Athletics</a:t>
            </a:r>
            <a:r>
              <a:rPr lang="en-US" sz="1900" dirty="0"/>
              <a:t> shows a trend of increasing women's participation to reach a 50/50 distribution between genders during the last five Olympic editions included in the analysis, confirming the preliminary finding of the athlete count.</a:t>
            </a:r>
          </a:p>
          <a:p>
            <a:pPr>
              <a:defRPr/>
            </a:pPr>
            <a:r>
              <a:rPr lang="en-US" sz="1900" dirty="0"/>
              <a:t>Of the 3 sports analyzed, </a:t>
            </a:r>
            <a:r>
              <a:rPr lang="en-US" sz="1900" b="1" dirty="0"/>
              <a:t>Athletics</a:t>
            </a:r>
            <a:r>
              <a:rPr lang="en-US" sz="1900" dirty="0"/>
              <a:t> shows the most consistent growth trend.</a:t>
            </a:r>
          </a:p>
        </p:txBody>
      </p:sp>
    </p:spTree>
    <p:extLst>
      <p:ext uri="{BB962C8B-B14F-4D97-AF65-F5344CB8AC3E}">
        <p14:creationId xmlns:p14="http://schemas.microsoft.com/office/powerpoint/2010/main" val="858762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4B36-5B76-78F2-8867-5A995C95EED7}"/>
              </a:ext>
            </a:extLst>
          </p:cNvPr>
          <p:cNvSpPr>
            <a:spLocks noGrp="1"/>
          </p:cNvSpPr>
          <p:nvPr>
            <p:ph type="title"/>
          </p:nvPr>
        </p:nvSpPr>
        <p:spPr>
          <a:xfrm>
            <a:off x="838200" y="365125"/>
            <a:ext cx="10515600" cy="881785"/>
          </a:xfrm>
        </p:spPr>
        <p:txBody>
          <a:bodyPr>
            <a:normAutofit/>
          </a:bodyPr>
          <a:lstStyle/>
          <a:p>
            <a:r>
              <a:rPr lang="en-US" b="1" dirty="0">
                <a:latin typeface="+mn-lt"/>
              </a:rPr>
              <a:t>Conclusions &amp; Implications</a:t>
            </a:r>
            <a:endParaRPr lang="en-US" b="1" dirty="0">
              <a:effectLst/>
              <a:latin typeface="+mn-lt"/>
            </a:endParaRPr>
          </a:p>
        </p:txBody>
      </p:sp>
      <p:sp>
        <p:nvSpPr>
          <p:cNvPr id="12" name="Content Placeholder 2">
            <a:extLst>
              <a:ext uri="{FF2B5EF4-FFF2-40B4-BE49-F238E27FC236}">
                <a16:creationId xmlns:a16="http://schemas.microsoft.com/office/drawing/2014/main" id="{0850E0DD-390D-86A0-68CD-397BFCB63EA6}"/>
              </a:ext>
            </a:extLst>
          </p:cNvPr>
          <p:cNvSpPr txBox="1">
            <a:spLocks/>
          </p:cNvSpPr>
          <p:nvPr/>
        </p:nvSpPr>
        <p:spPr>
          <a:xfrm>
            <a:off x="838200" y="1155471"/>
            <a:ext cx="10515600" cy="4630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1900" b="1" dirty="0"/>
              <a:t>Artistic Gymnastics</a:t>
            </a:r>
            <a:r>
              <a:rPr lang="en-US" sz="1900" dirty="0"/>
              <a:t> height and weight box plot</a:t>
            </a:r>
          </a:p>
        </p:txBody>
      </p:sp>
      <p:pic>
        <p:nvPicPr>
          <p:cNvPr id="3" name="Picture 2">
            <a:extLst>
              <a:ext uri="{FF2B5EF4-FFF2-40B4-BE49-F238E27FC236}">
                <a16:creationId xmlns:a16="http://schemas.microsoft.com/office/drawing/2014/main" id="{8EF7DCAB-2712-395C-01DA-B4289FA12D31}"/>
              </a:ext>
            </a:extLst>
          </p:cNvPr>
          <p:cNvPicPr>
            <a:picLocks noChangeAspect="1"/>
          </p:cNvPicPr>
          <p:nvPr/>
        </p:nvPicPr>
        <p:blipFill>
          <a:blip r:embed="rId3"/>
          <a:stretch>
            <a:fillRect/>
          </a:stretch>
        </p:blipFill>
        <p:spPr>
          <a:xfrm>
            <a:off x="6746297" y="2167763"/>
            <a:ext cx="5409128" cy="4325112"/>
          </a:xfrm>
          <a:prstGeom prst="rect">
            <a:avLst/>
          </a:prstGeom>
        </p:spPr>
      </p:pic>
      <p:pic>
        <p:nvPicPr>
          <p:cNvPr id="4" name="Picture 3">
            <a:extLst>
              <a:ext uri="{FF2B5EF4-FFF2-40B4-BE49-F238E27FC236}">
                <a16:creationId xmlns:a16="http://schemas.microsoft.com/office/drawing/2014/main" id="{34AA49DC-2866-BD7C-F7E8-78E9EBFEEFC0}"/>
              </a:ext>
            </a:extLst>
          </p:cNvPr>
          <p:cNvPicPr>
            <a:picLocks noChangeAspect="1"/>
          </p:cNvPicPr>
          <p:nvPr/>
        </p:nvPicPr>
        <p:blipFill>
          <a:blip r:embed="rId4"/>
          <a:stretch>
            <a:fillRect/>
          </a:stretch>
        </p:blipFill>
        <p:spPr>
          <a:xfrm>
            <a:off x="1056639" y="1495691"/>
            <a:ext cx="7575297" cy="509876"/>
          </a:xfrm>
          <a:prstGeom prst="rect">
            <a:avLst/>
          </a:prstGeom>
        </p:spPr>
      </p:pic>
      <p:pic>
        <p:nvPicPr>
          <p:cNvPr id="5" name="Picture 4">
            <a:extLst>
              <a:ext uri="{FF2B5EF4-FFF2-40B4-BE49-F238E27FC236}">
                <a16:creationId xmlns:a16="http://schemas.microsoft.com/office/drawing/2014/main" id="{D19CF6DD-B9DF-BD94-CF87-9ED275A822F5}"/>
              </a:ext>
            </a:extLst>
          </p:cNvPr>
          <p:cNvPicPr>
            <a:picLocks noChangeAspect="1"/>
          </p:cNvPicPr>
          <p:nvPr/>
        </p:nvPicPr>
        <p:blipFill>
          <a:blip r:embed="rId5"/>
          <a:stretch>
            <a:fillRect/>
          </a:stretch>
        </p:blipFill>
        <p:spPr>
          <a:xfrm>
            <a:off x="3680327" y="3899269"/>
            <a:ext cx="3065970" cy="2926080"/>
          </a:xfrm>
          <a:prstGeom prst="rect">
            <a:avLst/>
          </a:prstGeom>
        </p:spPr>
      </p:pic>
      <p:sp>
        <p:nvSpPr>
          <p:cNvPr id="7" name="Content Placeholder 2">
            <a:extLst>
              <a:ext uri="{FF2B5EF4-FFF2-40B4-BE49-F238E27FC236}">
                <a16:creationId xmlns:a16="http://schemas.microsoft.com/office/drawing/2014/main" id="{D98E602C-7CF4-2D09-904B-669169DD4117}"/>
              </a:ext>
            </a:extLst>
          </p:cNvPr>
          <p:cNvSpPr txBox="1">
            <a:spLocks/>
          </p:cNvSpPr>
          <p:nvPr/>
        </p:nvSpPr>
        <p:spPr>
          <a:xfrm>
            <a:off x="838199" y="2005568"/>
            <a:ext cx="5974081" cy="26759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1900" dirty="0"/>
              <a:t>Almost all athletes' height and weight are inside the Interquartile Range or the lower and upper bound.</a:t>
            </a:r>
          </a:p>
          <a:p>
            <a:pPr>
              <a:defRPr/>
            </a:pPr>
            <a:r>
              <a:rPr lang="en-US" sz="1900" b="1" dirty="0">
                <a:solidFill>
                  <a:srgbClr val="00B050"/>
                </a:solidFill>
              </a:rPr>
              <a:t>Total Height Outlier = 14</a:t>
            </a:r>
          </a:p>
          <a:p>
            <a:pPr marL="488950" lvl="1" indent="-207963">
              <a:defRPr/>
            </a:pPr>
            <a:r>
              <a:rPr lang="en-US" sz="1600" dirty="0"/>
              <a:t>The Height Outliers are men and women, competing in the </a:t>
            </a:r>
            <a:r>
              <a:rPr lang="en-US" sz="1600" b="1" i="1" dirty="0"/>
              <a:t>Individual All-Around</a:t>
            </a:r>
            <a:r>
              <a:rPr lang="en-US" sz="1600" dirty="0"/>
              <a:t> event.</a:t>
            </a:r>
          </a:p>
          <a:p>
            <a:pPr marL="488950" lvl="1" indent="-207963">
              <a:defRPr/>
            </a:pPr>
            <a:r>
              <a:rPr lang="en-US" sz="1600" dirty="0"/>
              <a:t>Artistic Gymnastics has a total of 14 events.</a:t>
            </a:r>
          </a:p>
          <a:p>
            <a:pPr>
              <a:defRPr/>
            </a:pPr>
            <a:r>
              <a:rPr lang="en-US" sz="1900" dirty="0"/>
              <a:t>Total Weight Outlier = 5                                                            </a:t>
            </a:r>
            <a:r>
              <a:rPr lang="en-US" sz="1300" dirty="0"/>
              <a:t>(No trend was found in the                                                                                                  weight outliers)</a:t>
            </a:r>
            <a:endParaRPr lang="en-US" sz="1900" dirty="0"/>
          </a:p>
          <a:p>
            <a:pPr>
              <a:defRPr/>
            </a:pPr>
            <a:endParaRPr lang="en-US" sz="1900" dirty="0"/>
          </a:p>
        </p:txBody>
      </p:sp>
    </p:spTree>
    <p:extLst>
      <p:ext uri="{BB962C8B-B14F-4D97-AF65-F5344CB8AC3E}">
        <p14:creationId xmlns:p14="http://schemas.microsoft.com/office/powerpoint/2010/main" val="1679812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4B36-5B76-78F2-8867-5A995C95EED7}"/>
              </a:ext>
            </a:extLst>
          </p:cNvPr>
          <p:cNvSpPr>
            <a:spLocks noGrp="1"/>
          </p:cNvSpPr>
          <p:nvPr>
            <p:ph type="title"/>
          </p:nvPr>
        </p:nvSpPr>
        <p:spPr>
          <a:xfrm>
            <a:off x="838200" y="365125"/>
            <a:ext cx="10515600" cy="881785"/>
          </a:xfrm>
        </p:spPr>
        <p:txBody>
          <a:bodyPr>
            <a:normAutofit/>
          </a:bodyPr>
          <a:lstStyle/>
          <a:p>
            <a:r>
              <a:rPr lang="en-US" b="1" dirty="0">
                <a:latin typeface="+mn-lt"/>
              </a:rPr>
              <a:t>Conclusions &amp; Implications</a:t>
            </a:r>
            <a:endParaRPr lang="en-US" b="1" dirty="0">
              <a:effectLst/>
              <a:latin typeface="+mn-lt"/>
            </a:endParaRPr>
          </a:p>
        </p:txBody>
      </p:sp>
      <p:sp>
        <p:nvSpPr>
          <p:cNvPr id="12" name="Content Placeholder 2">
            <a:extLst>
              <a:ext uri="{FF2B5EF4-FFF2-40B4-BE49-F238E27FC236}">
                <a16:creationId xmlns:a16="http://schemas.microsoft.com/office/drawing/2014/main" id="{0850E0DD-390D-86A0-68CD-397BFCB63EA6}"/>
              </a:ext>
            </a:extLst>
          </p:cNvPr>
          <p:cNvSpPr txBox="1">
            <a:spLocks/>
          </p:cNvSpPr>
          <p:nvPr/>
        </p:nvSpPr>
        <p:spPr>
          <a:xfrm>
            <a:off x="838200" y="1155471"/>
            <a:ext cx="10515600" cy="4630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1900" b="1" dirty="0"/>
              <a:t>Swimming </a:t>
            </a:r>
            <a:r>
              <a:rPr lang="en-US" sz="1900" dirty="0"/>
              <a:t>height and weight box plot</a:t>
            </a:r>
          </a:p>
        </p:txBody>
      </p:sp>
      <p:sp>
        <p:nvSpPr>
          <p:cNvPr id="7" name="Content Placeholder 2">
            <a:extLst>
              <a:ext uri="{FF2B5EF4-FFF2-40B4-BE49-F238E27FC236}">
                <a16:creationId xmlns:a16="http://schemas.microsoft.com/office/drawing/2014/main" id="{D98E602C-7CF4-2D09-904B-669169DD4117}"/>
              </a:ext>
            </a:extLst>
          </p:cNvPr>
          <p:cNvSpPr txBox="1">
            <a:spLocks/>
          </p:cNvSpPr>
          <p:nvPr/>
        </p:nvSpPr>
        <p:spPr>
          <a:xfrm>
            <a:off x="838199" y="2005568"/>
            <a:ext cx="5974081" cy="26759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1900" dirty="0"/>
              <a:t>Almost all athletes' height and weight are inside the Interquartile Range or the lower and upper bound.</a:t>
            </a:r>
          </a:p>
          <a:p>
            <a:pPr>
              <a:defRPr/>
            </a:pPr>
            <a:r>
              <a:rPr lang="en-US" sz="1900" dirty="0"/>
              <a:t>Total Height Outlier = 11</a:t>
            </a:r>
            <a:r>
              <a:rPr lang="en-US" sz="1300" dirty="0"/>
              <a:t> (No trend was found in the height outliers)</a:t>
            </a:r>
          </a:p>
          <a:p>
            <a:pPr>
              <a:defRPr/>
            </a:pPr>
            <a:r>
              <a:rPr lang="en-US" sz="1900" b="1" dirty="0">
                <a:solidFill>
                  <a:srgbClr val="00B050"/>
                </a:solidFill>
              </a:rPr>
              <a:t>Total Weight Outlier = 10</a:t>
            </a:r>
          </a:p>
          <a:p>
            <a:pPr marL="488950" lvl="1" indent="-207963">
              <a:defRPr/>
            </a:pPr>
            <a:r>
              <a:rPr lang="en-US" sz="1500" dirty="0"/>
              <a:t>The Weight Outliers are men competing in individual short-distance </a:t>
            </a:r>
            <a:r>
              <a:rPr lang="en-US" sz="1500" b="1" i="1" dirty="0"/>
              <a:t>freestyle</a:t>
            </a:r>
            <a:r>
              <a:rPr lang="en-US" sz="1500" dirty="0"/>
              <a:t> competitions or </a:t>
            </a:r>
            <a:r>
              <a:rPr lang="en-US" sz="1500" b="1" i="1" dirty="0"/>
              <a:t>freestyle relay </a:t>
            </a:r>
            <a:r>
              <a:rPr lang="en-US" sz="1500" dirty="0"/>
              <a:t>events.</a:t>
            </a:r>
          </a:p>
          <a:p>
            <a:pPr marL="488950" lvl="1" indent="-207963">
              <a:defRPr/>
            </a:pPr>
            <a:r>
              <a:rPr lang="en-US" sz="1500" dirty="0"/>
              <a:t>Swimming has a total of 35 events.</a:t>
            </a:r>
          </a:p>
          <a:p>
            <a:pPr marL="0" indent="0">
              <a:buNone/>
              <a:defRPr/>
            </a:pPr>
            <a:endParaRPr lang="en-US" sz="1900" dirty="0"/>
          </a:p>
          <a:p>
            <a:pPr>
              <a:defRPr/>
            </a:pPr>
            <a:endParaRPr lang="en-US" sz="1900" dirty="0"/>
          </a:p>
        </p:txBody>
      </p:sp>
      <p:pic>
        <p:nvPicPr>
          <p:cNvPr id="8" name="Picture 7">
            <a:extLst>
              <a:ext uri="{FF2B5EF4-FFF2-40B4-BE49-F238E27FC236}">
                <a16:creationId xmlns:a16="http://schemas.microsoft.com/office/drawing/2014/main" id="{4B9BB011-3ED3-F171-18C6-47F6DFF84DA2}"/>
              </a:ext>
            </a:extLst>
          </p:cNvPr>
          <p:cNvPicPr>
            <a:picLocks noChangeAspect="1"/>
          </p:cNvPicPr>
          <p:nvPr/>
        </p:nvPicPr>
        <p:blipFill>
          <a:blip r:embed="rId3"/>
          <a:stretch>
            <a:fillRect/>
          </a:stretch>
        </p:blipFill>
        <p:spPr>
          <a:xfrm>
            <a:off x="6746295" y="2100491"/>
            <a:ext cx="5409129" cy="4325113"/>
          </a:xfrm>
          <a:prstGeom prst="rect">
            <a:avLst/>
          </a:prstGeom>
        </p:spPr>
      </p:pic>
      <p:pic>
        <p:nvPicPr>
          <p:cNvPr id="11" name="Picture 10">
            <a:extLst>
              <a:ext uri="{FF2B5EF4-FFF2-40B4-BE49-F238E27FC236}">
                <a16:creationId xmlns:a16="http://schemas.microsoft.com/office/drawing/2014/main" id="{679292FC-5D19-E621-7222-D44391B6F676}"/>
              </a:ext>
            </a:extLst>
          </p:cNvPr>
          <p:cNvPicPr>
            <a:picLocks noChangeAspect="1"/>
          </p:cNvPicPr>
          <p:nvPr/>
        </p:nvPicPr>
        <p:blipFill>
          <a:blip r:embed="rId4"/>
          <a:stretch>
            <a:fillRect/>
          </a:stretch>
        </p:blipFill>
        <p:spPr>
          <a:xfrm>
            <a:off x="1056638" y="1495690"/>
            <a:ext cx="7575297" cy="509876"/>
          </a:xfrm>
          <a:prstGeom prst="rect">
            <a:avLst/>
          </a:prstGeom>
        </p:spPr>
      </p:pic>
      <p:pic>
        <p:nvPicPr>
          <p:cNvPr id="15" name="Picture 14">
            <a:extLst>
              <a:ext uri="{FF2B5EF4-FFF2-40B4-BE49-F238E27FC236}">
                <a16:creationId xmlns:a16="http://schemas.microsoft.com/office/drawing/2014/main" id="{EA3A7A7C-2395-9BE3-CD1C-4A7556B5ECB0}"/>
              </a:ext>
            </a:extLst>
          </p:cNvPr>
          <p:cNvPicPr>
            <a:picLocks noChangeAspect="1"/>
          </p:cNvPicPr>
          <p:nvPr/>
        </p:nvPicPr>
        <p:blipFill>
          <a:blip r:embed="rId5"/>
          <a:stretch>
            <a:fillRect/>
          </a:stretch>
        </p:blipFill>
        <p:spPr>
          <a:xfrm>
            <a:off x="2002536" y="4185253"/>
            <a:ext cx="4743759" cy="2640096"/>
          </a:xfrm>
          <a:prstGeom prst="rect">
            <a:avLst/>
          </a:prstGeom>
        </p:spPr>
      </p:pic>
    </p:spTree>
    <p:extLst>
      <p:ext uri="{BB962C8B-B14F-4D97-AF65-F5344CB8AC3E}">
        <p14:creationId xmlns:p14="http://schemas.microsoft.com/office/powerpoint/2010/main" val="4133117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4B36-5B76-78F2-8867-5A995C95EED7}"/>
              </a:ext>
            </a:extLst>
          </p:cNvPr>
          <p:cNvSpPr>
            <a:spLocks noGrp="1"/>
          </p:cNvSpPr>
          <p:nvPr>
            <p:ph type="title"/>
          </p:nvPr>
        </p:nvSpPr>
        <p:spPr>
          <a:xfrm>
            <a:off x="838200" y="365125"/>
            <a:ext cx="10515600" cy="881785"/>
          </a:xfrm>
        </p:spPr>
        <p:txBody>
          <a:bodyPr>
            <a:normAutofit/>
          </a:bodyPr>
          <a:lstStyle/>
          <a:p>
            <a:r>
              <a:rPr lang="en-US" b="1" dirty="0">
                <a:latin typeface="+mn-lt"/>
              </a:rPr>
              <a:t>Conclusions &amp; Implications</a:t>
            </a:r>
            <a:endParaRPr lang="en-US" b="1" dirty="0">
              <a:effectLst/>
              <a:latin typeface="+mn-lt"/>
            </a:endParaRPr>
          </a:p>
        </p:txBody>
      </p:sp>
      <p:sp>
        <p:nvSpPr>
          <p:cNvPr id="12" name="Content Placeholder 2">
            <a:extLst>
              <a:ext uri="{FF2B5EF4-FFF2-40B4-BE49-F238E27FC236}">
                <a16:creationId xmlns:a16="http://schemas.microsoft.com/office/drawing/2014/main" id="{0850E0DD-390D-86A0-68CD-397BFCB63EA6}"/>
              </a:ext>
            </a:extLst>
          </p:cNvPr>
          <p:cNvSpPr txBox="1">
            <a:spLocks/>
          </p:cNvSpPr>
          <p:nvPr/>
        </p:nvSpPr>
        <p:spPr>
          <a:xfrm>
            <a:off x="838200" y="1155471"/>
            <a:ext cx="10515600" cy="4630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1900" b="1" dirty="0"/>
              <a:t>Athletics </a:t>
            </a:r>
            <a:r>
              <a:rPr lang="en-US" sz="1900" dirty="0"/>
              <a:t>height box plot</a:t>
            </a:r>
          </a:p>
        </p:txBody>
      </p:sp>
      <p:sp>
        <p:nvSpPr>
          <p:cNvPr id="7" name="Content Placeholder 2">
            <a:extLst>
              <a:ext uri="{FF2B5EF4-FFF2-40B4-BE49-F238E27FC236}">
                <a16:creationId xmlns:a16="http://schemas.microsoft.com/office/drawing/2014/main" id="{D98E602C-7CF4-2D09-904B-669169DD4117}"/>
              </a:ext>
            </a:extLst>
          </p:cNvPr>
          <p:cNvSpPr txBox="1">
            <a:spLocks/>
          </p:cNvSpPr>
          <p:nvPr/>
        </p:nvSpPr>
        <p:spPr>
          <a:xfrm>
            <a:off x="838199" y="2005568"/>
            <a:ext cx="5974081" cy="26759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defRPr/>
            </a:pPr>
            <a:r>
              <a:rPr lang="en-US" sz="1900" dirty="0"/>
              <a:t>Athletics is the sport with the more relevant number of outliers in bot, height and weight</a:t>
            </a:r>
          </a:p>
          <a:p>
            <a:pPr>
              <a:spcBef>
                <a:spcPts val="600"/>
              </a:spcBef>
              <a:defRPr/>
            </a:pPr>
            <a:r>
              <a:rPr lang="en-US" sz="1900" b="1" dirty="0">
                <a:solidFill>
                  <a:srgbClr val="00B050"/>
                </a:solidFill>
              </a:rPr>
              <a:t>Total Height Outlier = 135 </a:t>
            </a:r>
            <a:r>
              <a:rPr lang="en-US" sz="1300" b="1" dirty="0">
                <a:solidFill>
                  <a:srgbClr val="00B050"/>
                </a:solidFill>
              </a:rPr>
              <a:t> </a:t>
            </a:r>
          </a:p>
          <a:p>
            <a:pPr marL="488950" lvl="1" indent="-207963">
              <a:spcBef>
                <a:spcPts val="600"/>
              </a:spcBef>
              <a:defRPr/>
            </a:pPr>
            <a:r>
              <a:rPr lang="en-US" sz="1500" dirty="0"/>
              <a:t>The Height Outliers are </a:t>
            </a:r>
            <a:r>
              <a:rPr lang="en-US" sz="1500" b="1" i="1" dirty="0"/>
              <a:t>men</a:t>
            </a:r>
            <a:r>
              <a:rPr lang="en-US" sz="1500" dirty="0"/>
              <a:t> competing in </a:t>
            </a:r>
            <a:r>
              <a:rPr lang="en-US" sz="1500" b="1" i="1" dirty="0"/>
              <a:t>throws events </a:t>
            </a:r>
            <a:r>
              <a:rPr lang="en-US" sz="1500" dirty="0"/>
              <a:t>(Discus Throw and Shot Put), </a:t>
            </a:r>
            <a:r>
              <a:rPr lang="en-US" sz="1500" b="1" i="1" dirty="0"/>
              <a:t>women</a:t>
            </a:r>
            <a:r>
              <a:rPr lang="en-US" sz="1500" dirty="0"/>
              <a:t> competing in the </a:t>
            </a:r>
            <a:r>
              <a:rPr lang="en-US" sz="1500" b="1" i="1" dirty="0"/>
              <a:t>Marathon</a:t>
            </a:r>
            <a:r>
              <a:rPr lang="en-US" sz="1500" dirty="0"/>
              <a:t>, and </a:t>
            </a:r>
            <a:r>
              <a:rPr lang="en-US" sz="1500" b="1" i="1" dirty="0"/>
              <a:t>men</a:t>
            </a:r>
            <a:r>
              <a:rPr lang="en-US" sz="1500" dirty="0"/>
              <a:t> competing in the </a:t>
            </a:r>
            <a:r>
              <a:rPr lang="en-US" sz="1500" b="1" i="1" dirty="0"/>
              <a:t>High Jump</a:t>
            </a:r>
            <a:r>
              <a:rPr lang="en-US" sz="1500" dirty="0"/>
              <a:t>.</a:t>
            </a:r>
          </a:p>
          <a:p>
            <a:pPr marL="488950" lvl="1" indent="-207963">
              <a:spcBef>
                <a:spcPts val="600"/>
              </a:spcBef>
              <a:defRPr/>
            </a:pPr>
            <a:r>
              <a:rPr lang="en-US" sz="1500" dirty="0"/>
              <a:t>Athletics has a total of 55 events.</a:t>
            </a:r>
          </a:p>
          <a:p>
            <a:pPr marL="280987" lvl="1" indent="0">
              <a:spcBef>
                <a:spcPts val="600"/>
              </a:spcBef>
              <a:buNone/>
              <a:defRPr/>
            </a:pPr>
            <a:r>
              <a:rPr lang="en-US" sz="1200" i="1" dirty="0"/>
              <a:t>The category of ‘Other’ groups 9 events of the 22 listed on the Height Outliers.</a:t>
            </a:r>
          </a:p>
          <a:p>
            <a:pPr marL="0" indent="0">
              <a:spcBef>
                <a:spcPts val="600"/>
              </a:spcBef>
              <a:buNone/>
              <a:defRPr/>
            </a:pPr>
            <a:endParaRPr lang="en-US" sz="1900" dirty="0"/>
          </a:p>
          <a:p>
            <a:pPr>
              <a:spcBef>
                <a:spcPts val="600"/>
              </a:spcBef>
              <a:defRPr/>
            </a:pPr>
            <a:endParaRPr lang="en-US" sz="1900" dirty="0"/>
          </a:p>
        </p:txBody>
      </p:sp>
      <p:pic>
        <p:nvPicPr>
          <p:cNvPr id="4" name="Picture 3">
            <a:extLst>
              <a:ext uri="{FF2B5EF4-FFF2-40B4-BE49-F238E27FC236}">
                <a16:creationId xmlns:a16="http://schemas.microsoft.com/office/drawing/2014/main" id="{E862D627-24C0-571C-267E-61B3260DE56D}"/>
              </a:ext>
            </a:extLst>
          </p:cNvPr>
          <p:cNvPicPr>
            <a:picLocks noChangeAspect="1"/>
          </p:cNvPicPr>
          <p:nvPr/>
        </p:nvPicPr>
        <p:blipFill>
          <a:blip r:embed="rId3"/>
          <a:srcRect b="50045"/>
          <a:stretch/>
        </p:blipFill>
        <p:spPr>
          <a:xfrm>
            <a:off x="6746294" y="2100491"/>
            <a:ext cx="5409129" cy="2160613"/>
          </a:xfrm>
          <a:prstGeom prst="rect">
            <a:avLst/>
          </a:prstGeom>
        </p:spPr>
      </p:pic>
      <p:pic>
        <p:nvPicPr>
          <p:cNvPr id="6" name="Picture 5">
            <a:extLst>
              <a:ext uri="{FF2B5EF4-FFF2-40B4-BE49-F238E27FC236}">
                <a16:creationId xmlns:a16="http://schemas.microsoft.com/office/drawing/2014/main" id="{445DBC17-D464-206F-042A-4074665A4D26}"/>
              </a:ext>
            </a:extLst>
          </p:cNvPr>
          <p:cNvPicPr>
            <a:picLocks noChangeAspect="1"/>
          </p:cNvPicPr>
          <p:nvPr/>
        </p:nvPicPr>
        <p:blipFill>
          <a:blip r:embed="rId4"/>
          <a:srcRect b="34668"/>
          <a:stretch/>
        </p:blipFill>
        <p:spPr>
          <a:xfrm>
            <a:off x="1056638" y="1495688"/>
            <a:ext cx="7575296" cy="333112"/>
          </a:xfrm>
          <a:prstGeom prst="rect">
            <a:avLst/>
          </a:prstGeom>
        </p:spPr>
      </p:pic>
      <p:pic>
        <p:nvPicPr>
          <p:cNvPr id="9" name="Picture 8">
            <a:extLst>
              <a:ext uri="{FF2B5EF4-FFF2-40B4-BE49-F238E27FC236}">
                <a16:creationId xmlns:a16="http://schemas.microsoft.com/office/drawing/2014/main" id="{23AC4B0D-55DD-C0DA-BD43-D93F69CF9DCA}"/>
              </a:ext>
            </a:extLst>
          </p:cNvPr>
          <p:cNvPicPr>
            <a:picLocks noChangeAspect="1"/>
          </p:cNvPicPr>
          <p:nvPr/>
        </p:nvPicPr>
        <p:blipFill>
          <a:blip r:embed="rId5"/>
          <a:stretch>
            <a:fillRect/>
          </a:stretch>
        </p:blipFill>
        <p:spPr>
          <a:xfrm>
            <a:off x="3388089" y="4182949"/>
            <a:ext cx="3705676" cy="2642400"/>
          </a:xfrm>
          <a:prstGeom prst="rect">
            <a:avLst/>
          </a:prstGeom>
        </p:spPr>
      </p:pic>
      <p:sp>
        <p:nvSpPr>
          <p:cNvPr id="10" name="Rounded Rectangle 9">
            <a:extLst>
              <a:ext uri="{FF2B5EF4-FFF2-40B4-BE49-F238E27FC236}">
                <a16:creationId xmlns:a16="http://schemas.microsoft.com/office/drawing/2014/main" id="{F0924BC1-9212-E83D-4171-337F67BF029C}"/>
              </a:ext>
            </a:extLst>
          </p:cNvPr>
          <p:cNvSpPr/>
          <p:nvPr/>
        </p:nvSpPr>
        <p:spPr>
          <a:xfrm>
            <a:off x="6217920" y="1423678"/>
            <a:ext cx="1066800" cy="466501"/>
          </a:xfrm>
          <a:prstGeom prst="roundRect">
            <a:avLst>
              <a:gd name="adj" fmla="val 0"/>
            </a:avLst>
          </a:prstGeom>
          <a:solidFill>
            <a:srgbClr val="E0B7C0">
              <a:alpha val="25098"/>
            </a:srgbClr>
          </a:solidFill>
          <a:ln w="12700">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3" name="Rounded Rectangle 12">
            <a:extLst>
              <a:ext uri="{FF2B5EF4-FFF2-40B4-BE49-F238E27FC236}">
                <a16:creationId xmlns:a16="http://schemas.microsoft.com/office/drawing/2014/main" id="{DCBDC047-25D2-E2CD-1A1B-F23C4DC9978C}"/>
              </a:ext>
            </a:extLst>
          </p:cNvPr>
          <p:cNvSpPr/>
          <p:nvPr/>
        </p:nvSpPr>
        <p:spPr>
          <a:xfrm>
            <a:off x="7609839" y="1423678"/>
            <a:ext cx="348487" cy="466501"/>
          </a:xfrm>
          <a:prstGeom prst="roundRect">
            <a:avLst>
              <a:gd name="adj" fmla="val 0"/>
            </a:avLst>
          </a:prstGeom>
          <a:solidFill>
            <a:srgbClr val="E0B7C0">
              <a:alpha val="25098"/>
            </a:srgbClr>
          </a:solidFill>
          <a:ln w="12700">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387819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4B36-5B76-78F2-8867-5A995C95EED7}"/>
              </a:ext>
            </a:extLst>
          </p:cNvPr>
          <p:cNvSpPr>
            <a:spLocks noGrp="1"/>
          </p:cNvSpPr>
          <p:nvPr>
            <p:ph type="title"/>
          </p:nvPr>
        </p:nvSpPr>
        <p:spPr>
          <a:xfrm>
            <a:off x="838200" y="365125"/>
            <a:ext cx="10515600" cy="881785"/>
          </a:xfrm>
        </p:spPr>
        <p:txBody>
          <a:bodyPr>
            <a:normAutofit/>
          </a:bodyPr>
          <a:lstStyle/>
          <a:p>
            <a:r>
              <a:rPr lang="en-US" b="1" dirty="0">
                <a:latin typeface="+mn-lt"/>
              </a:rPr>
              <a:t>Conclusions &amp; Implications</a:t>
            </a:r>
            <a:endParaRPr lang="en-US" b="1" dirty="0">
              <a:effectLst/>
              <a:latin typeface="+mn-lt"/>
            </a:endParaRPr>
          </a:p>
        </p:txBody>
      </p:sp>
      <p:sp>
        <p:nvSpPr>
          <p:cNvPr id="12" name="Content Placeholder 2">
            <a:extLst>
              <a:ext uri="{FF2B5EF4-FFF2-40B4-BE49-F238E27FC236}">
                <a16:creationId xmlns:a16="http://schemas.microsoft.com/office/drawing/2014/main" id="{0850E0DD-390D-86A0-68CD-397BFCB63EA6}"/>
              </a:ext>
            </a:extLst>
          </p:cNvPr>
          <p:cNvSpPr txBox="1">
            <a:spLocks/>
          </p:cNvSpPr>
          <p:nvPr/>
        </p:nvSpPr>
        <p:spPr>
          <a:xfrm>
            <a:off x="838200" y="1155471"/>
            <a:ext cx="10515600" cy="4630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1900" b="1" dirty="0"/>
              <a:t>Athletics </a:t>
            </a:r>
            <a:r>
              <a:rPr lang="en-US" sz="1900" dirty="0"/>
              <a:t>weight box plot</a:t>
            </a:r>
          </a:p>
        </p:txBody>
      </p:sp>
      <p:sp>
        <p:nvSpPr>
          <p:cNvPr id="7" name="Content Placeholder 2">
            <a:extLst>
              <a:ext uri="{FF2B5EF4-FFF2-40B4-BE49-F238E27FC236}">
                <a16:creationId xmlns:a16="http://schemas.microsoft.com/office/drawing/2014/main" id="{D98E602C-7CF4-2D09-904B-669169DD4117}"/>
              </a:ext>
            </a:extLst>
          </p:cNvPr>
          <p:cNvSpPr txBox="1">
            <a:spLocks/>
          </p:cNvSpPr>
          <p:nvPr/>
        </p:nvSpPr>
        <p:spPr>
          <a:xfrm>
            <a:off x="838199" y="2005567"/>
            <a:ext cx="5974081" cy="299001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defRPr/>
            </a:pPr>
            <a:r>
              <a:rPr lang="en-US" sz="1900" dirty="0"/>
              <a:t>Athletics is the sport with the more relevant number of outliers in bot, height and weight</a:t>
            </a:r>
          </a:p>
          <a:p>
            <a:pPr>
              <a:lnSpc>
                <a:spcPct val="100000"/>
              </a:lnSpc>
              <a:spcBef>
                <a:spcPts val="600"/>
              </a:spcBef>
              <a:defRPr/>
            </a:pPr>
            <a:r>
              <a:rPr lang="en-US" sz="1900" b="1" dirty="0">
                <a:solidFill>
                  <a:srgbClr val="00B050"/>
                </a:solidFill>
              </a:rPr>
              <a:t>Total Weight Outlier = 1372</a:t>
            </a:r>
          </a:p>
          <a:p>
            <a:pPr marL="488950" lvl="1" indent="-207963">
              <a:lnSpc>
                <a:spcPct val="100000"/>
              </a:lnSpc>
              <a:spcBef>
                <a:spcPts val="400"/>
              </a:spcBef>
              <a:defRPr/>
            </a:pPr>
            <a:r>
              <a:rPr lang="en-US" sz="1500" dirty="0"/>
              <a:t>The Weight Outliers are mainly </a:t>
            </a:r>
            <a:r>
              <a:rPr lang="en-US" sz="1500" b="1" i="1" dirty="0"/>
              <a:t>men</a:t>
            </a:r>
            <a:r>
              <a:rPr lang="en-US" sz="1500" dirty="0"/>
              <a:t> competing in </a:t>
            </a:r>
            <a:r>
              <a:rPr lang="en-US" sz="1500" b="1" i="1" dirty="0"/>
              <a:t>throws events </a:t>
            </a:r>
            <a:r>
              <a:rPr lang="en-US" sz="1500" dirty="0"/>
              <a:t>(Shot Put, Discus Throw, and Hammer Throw).</a:t>
            </a:r>
          </a:p>
          <a:p>
            <a:pPr marL="488950" lvl="1" indent="-207963">
              <a:lnSpc>
                <a:spcPct val="100000"/>
              </a:lnSpc>
              <a:spcBef>
                <a:spcPts val="400"/>
              </a:spcBef>
              <a:defRPr/>
            </a:pPr>
            <a:r>
              <a:rPr lang="en-US" sz="1500" dirty="0"/>
              <a:t>Athletics has a total of 55 events.</a:t>
            </a:r>
          </a:p>
          <a:p>
            <a:pPr marL="488950" lvl="1" indent="-207963">
              <a:lnSpc>
                <a:spcPct val="100000"/>
              </a:lnSpc>
              <a:spcBef>
                <a:spcPts val="400"/>
              </a:spcBef>
              <a:defRPr/>
            </a:pPr>
            <a:r>
              <a:rPr lang="en-US" sz="1500" dirty="0"/>
              <a:t>Throw events measure the body strength, which explains why Weight Outliers are related to these events.</a:t>
            </a:r>
          </a:p>
          <a:p>
            <a:pPr marL="280987" lvl="1" indent="0">
              <a:lnSpc>
                <a:spcPct val="100000"/>
              </a:lnSpc>
              <a:spcBef>
                <a:spcPts val="600"/>
              </a:spcBef>
              <a:buNone/>
              <a:defRPr/>
            </a:pPr>
            <a:endParaRPr lang="en-US" sz="1500" dirty="0"/>
          </a:p>
          <a:p>
            <a:pPr marL="280987" lvl="1" indent="0">
              <a:lnSpc>
                <a:spcPct val="100000"/>
              </a:lnSpc>
              <a:spcBef>
                <a:spcPts val="600"/>
              </a:spcBef>
              <a:buNone/>
              <a:defRPr/>
            </a:pPr>
            <a:r>
              <a:rPr lang="en-US" sz="1200" i="1" dirty="0"/>
              <a:t>The category of ‘Other’ groups                                                                                                              7 events of the 13 listed on the                                                                                                           Weight Outliers.</a:t>
            </a:r>
          </a:p>
        </p:txBody>
      </p:sp>
      <p:pic>
        <p:nvPicPr>
          <p:cNvPr id="4" name="Picture 3">
            <a:extLst>
              <a:ext uri="{FF2B5EF4-FFF2-40B4-BE49-F238E27FC236}">
                <a16:creationId xmlns:a16="http://schemas.microsoft.com/office/drawing/2014/main" id="{E862D627-24C0-571C-267E-61B3260DE56D}"/>
              </a:ext>
            </a:extLst>
          </p:cNvPr>
          <p:cNvPicPr>
            <a:picLocks noChangeAspect="1"/>
          </p:cNvPicPr>
          <p:nvPr/>
        </p:nvPicPr>
        <p:blipFill>
          <a:blip r:embed="rId3"/>
          <a:srcRect t="49955"/>
          <a:stretch/>
        </p:blipFill>
        <p:spPr>
          <a:xfrm>
            <a:off x="6746294" y="2096604"/>
            <a:ext cx="5409129" cy="2164500"/>
          </a:xfrm>
          <a:prstGeom prst="rect">
            <a:avLst/>
          </a:prstGeom>
        </p:spPr>
      </p:pic>
      <p:pic>
        <p:nvPicPr>
          <p:cNvPr id="6" name="Picture 5">
            <a:extLst>
              <a:ext uri="{FF2B5EF4-FFF2-40B4-BE49-F238E27FC236}">
                <a16:creationId xmlns:a16="http://schemas.microsoft.com/office/drawing/2014/main" id="{445DBC17-D464-206F-042A-4074665A4D26}"/>
              </a:ext>
            </a:extLst>
          </p:cNvPr>
          <p:cNvPicPr>
            <a:picLocks noChangeAspect="1"/>
          </p:cNvPicPr>
          <p:nvPr/>
        </p:nvPicPr>
        <p:blipFill>
          <a:blip r:embed="rId4"/>
          <a:srcRect b="62881"/>
          <a:stretch/>
        </p:blipFill>
        <p:spPr>
          <a:xfrm>
            <a:off x="1056638" y="1495688"/>
            <a:ext cx="7575296" cy="189262"/>
          </a:xfrm>
          <a:prstGeom prst="rect">
            <a:avLst/>
          </a:prstGeom>
        </p:spPr>
      </p:pic>
      <p:pic>
        <p:nvPicPr>
          <p:cNvPr id="3" name="Picture 2">
            <a:extLst>
              <a:ext uri="{FF2B5EF4-FFF2-40B4-BE49-F238E27FC236}">
                <a16:creationId xmlns:a16="http://schemas.microsoft.com/office/drawing/2014/main" id="{EC64F5B5-9B93-2EAE-1DDE-6E5EB027E546}"/>
              </a:ext>
            </a:extLst>
          </p:cNvPr>
          <p:cNvPicPr>
            <a:picLocks noChangeAspect="1"/>
          </p:cNvPicPr>
          <p:nvPr/>
        </p:nvPicPr>
        <p:blipFill>
          <a:blip r:embed="rId5"/>
          <a:stretch>
            <a:fillRect/>
          </a:stretch>
        </p:blipFill>
        <p:spPr>
          <a:xfrm>
            <a:off x="3869356" y="4133755"/>
            <a:ext cx="3152702" cy="2691593"/>
          </a:xfrm>
          <a:prstGeom prst="rect">
            <a:avLst/>
          </a:prstGeom>
        </p:spPr>
      </p:pic>
      <p:pic>
        <p:nvPicPr>
          <p:cNvPr id="8" name="Picture 7">
            <a:extLst>
              <a:ext uri="{FF2B5EF4-FFF2-40B4-BE49-F238E27FC236}">
                <a16:creationId xmlns:a16="http://schemas.microsoft.com/office/drawing/2014/main" id="{83730C37-0CFD-3DD6-2FD6-26ADE67F723D}"/>
              </a:ext>
            </a:extLst>
          </p:cNvPr>
          <p:cNvPicPr>
            <a:picLocks noChangeAspect="1"/>
          </p:cNvPicPr>
          <p:nvPr/>
        </p:nvPicPr>
        <p:blipFill>
          <a:blip r:embed="rId4"/>
          <a:srcRect t="66711"/>
          <a:stretch/>
        </p:blipFill>
        <p:spPr>
          <a:xfrm>
            <a:off x="1056638" y="1680756"/>
            <a:ext cx="7575296" cy="169734"/>
          </a:xfrm>
          <a:prstGeom prst="rect">
            <a:avLst/>
          </a:prstGeom>
        </p:spPr>
      </p:pic>
      <p:sp>
        <p:nvSpPr>
          <p:cNvPr id="10" name="Rounded Rectangle 9">
            <a:extLst>
              <a:ext uri="{FF2B5EF4-FFF2-40B4-BE49-F238E27FC236}">
                <a16:creationId xmlns:a16="http://schemas.microsoft.com/office/drawing/2014/main" id="{4FEC3257-3082-6DC1-9741-1F5037169A19}"/>
              </a:ext>
            </a:extLst>
          </p:cNvPr>
          <p:cNvSpPr/>
          <p:nvPr/>
        </p:nvSpPr>
        <p:spPr>
          <a:xfrm>
            <a:off x="6573520" y="1423678"/>
            <a:ext cx="1727200" cy="466501"/>
          </a:xfrm>
          <a:prstGeom prst="roundRect">
            <a:avLst>
              <a:gd name="adj" fmla="val 0"/>
            </a:avLst>
          </a:prstGeom>
          <a:solidFill>
            <a:srgbClr val="E0B7C0">
              <a:alpha val="25098"/>
            </a:srgbClr>
          </a:solidFill>
          <a:ln w="12700">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4001933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4B36-5B76-78F2-8867-5A995C95EED7}"/>
              </a:ext>
            </a:extLst>
          </p:cNvPr>
          <p:cNvSpPr>
            <a:spLocks noGrp="1"/>
          </p:cNvSpPr>
          <p:nvPr>
            <p:ph type="title"/>
          </p:nvPr>
        </p:nvSpPr>
        <p:spPr>
          <a:xfrm>
            <a:off x="838200" y="365125"/>
            <a:ext cx="10515600" cy="881785"/>
          </a:xfrm>
        </p:spPr>
        <p:txBody>
          <a:bodyPr>
            <a:normAutofit/>
          </a:bodyPr>
          <a:lstStyle/>
          <a:p>
            <a:r>
              <a:rPr lang="en-US" b="1" dirty="0"/>
              <a:t>Data used</a:t>
            </a:r>
          </a:p>
        </p:txBody>
      </p:sp>
      <p:sp>
        <p:nvSpPr>
          <p:cNvPr id="3" name="Content Placeholder 2">
            <a:extLst>
              <a:ext uri="{FF2B5EF4-FFF2-40B4-BE49-F238E27FC236}">
                <a16:creationId xmlns:a16="http://schemas.microsoft.com/office/drawing/2014/main" id="{165536D9-CFBD-4B14-8EC9-4F8E4B6A87CA}"/>
              </a:ext>
            </a:extLst>
          </p:cNvPr>
          <p:cNvSpPr>
            <a:spLocks noGrp="1"/>
          </p:cNvSpPr>
          <p:nvPr>
            <p:ph idx="1"/>
          </p:nvPr>
        </p:nvSpPr>
        <p:spPr>
          <a:xfrm>
            <a:off x="838200" y="1246910"/>
            <a:ext cx="10515600" cy="4170217"/>
          </a:xfrm>
        </p:spPr>
        <p:txBody>
          <a:bodyPr>
            <a:normAutofit/>
          </a:bodyPr>
          <a:lstStyle/>
          <a:p>
            <a:pPr>
              <a:defRPr/>
            </a:pPr>
            <a:endParaRPr kumimoji="0" lang="en-US" sz="2800" b="0" i="0" u="none" strike="noStrike" kern="1200" cap="none" spc="0" normalizeH="0" baseline="0" noProof="0" dirty="0">
              <a:ln>
                <a:noFill/>
              </a:ln>
              <a:solidFill>
                <a:prstClr val="black"/>
              </a:solidFill>
              <a:effectLst/>
              <a:uLnTx/>
              <a:uFillTx/>
              <a:latin typeface="Aptos" panose="02110004020202020204"/>
              <a:ea typeface="+mn-ea"/>
              <a:cs typeface="+mn-cs"/>
            </a:endParaRPr>
          </a:p>
          <a:p>
            <a:pPr>
              <a:defRPr/>
            </a:pPr>
            <a:r>
              <a:rPr kumimoji="0" lang="en-US" sz="2800" b="0" i="0" u="none" strike="noStrike" kern="1200" cap="none" spc="0" normalizeH="0" baseline="0" noProof="0" dirty="0">
                <a:ln>
                  <a:noFill/>
                </a:ln>
                <a:solidFill>
                  <a:prstClr val="black"/>
                </a:solidFill>
                <a:effectLst/>
                <a:uLnTx/>
                <a:uFillTx/>
                <a:latin typeface="Aptos" panose="02110004020202020204"/>
                <a:ea typeface="+mn-ea"/>
                <a:cs typeface="+mn-cs"/>
              </a:rPr>
              <a:t>Kaggle: Olympic Historical Dataset (1896 - 2022)</a:t>
            </a:r>
          </a:p>
          <a:p>
            <a:pPr lvl="1">
              <a:spcBef>
                <a:spcPts val="1000"/>
              </a:spcBef>
              <a:defRPr/>
            </a:pPr>
            <a:r>
              <a:rPr kumimoji="0" lang="en-US" b="0" i="0" u="none" strike="noStrike" kern="1200" cap="none" spc="0" normalizeH="0" baseline="0" noProof="0" dirty="0" err="1">
                <a:ln>
                  <a:noFill/>
                </a:ln>
                <a:solidFill>
                  <a:prstClr val="black"/>
                </a:solidFill>
                <a:effectLst/>
                <a:uLnTx/>
                <a:uFillTx/>
                <a:latin typeface="Aptos" panose="02110004020202020204"/>
                <a:ea typeface="+mn-ea"/>
                <a:cs typeface="+mn-cs"/>
              </a:rPr>
              <a:t>Olympic_Athlete_Bio.csv</a:t>
            </a:r>
            <a:endParaRPr kumimoji="0" lang="en-US" b="0" i="0" u="none" strike="noStrike" kern="1200" cap="none" spc="0" normalizeH="0" baseline="0" noProof="0" dirty="0">
              <a:ln>
                <a:noFill/>
              </a:ln>
              <a:solidFill>
                <a:prstClr val="black"/>
              </a:solidFill>
              <a:effectLst/>
              <a:uLnTx/>
              <a:uFillTx/>
              <a:latin typeface="Aptos" panose="02110004020202020204"/>
              <a:ea typeface="+mn-ea"/>
              <a:cs typeface="+mn-cs"/>
            </a:endParaRPr>
          </a:p>
          <a:p>
            <a:pPr lvl="1">
              <a:spcBef>
                <a:spcPts val="1000"/>
              </a:spcBef>
              <a:defRPr/>
            </a:pPr>
            <a:r>
              <a:rPr kumimoji="0" lang="en-US" b="0" i="0" u="none" strike="noStrike" kern="1200" cap="none" spc="0" normalizeH="0" baseline="0" noProof="0" dirty="0" err="1">
                <a:ln>
                  <a:noFill/>
                </a:ln>
                <a:solidFill>
                  <a:prstClr val="black"/>
                </a:solidFill>
                <a:effectLst/>
                <a:uLnTx/>
                <a:uFillTx/>
                <a:latin typeface="Aptos" panose="02110004020202020204"/>
                <a:ea typeface="+mn-ea"/>
                <a:cs typeface="+mn-cs"/>
              </a:rPr>
              <a:t>Olympic_Athlete_Event_Results.csv</a:t>
            </a:r>
            <a:r>
              <a:rPr kumimoji="0" lang="en-US" b="0" i="0" u="none" strike="noStrike" kern="1200" cap="none" spc="0" normalizeH="0" baseline="0" noProof="0" dirty="0">
                <a:ln>
                  <a:noFill/>
                </a:ln>
                <a:solidFill>
                  <a:prstClr val="black"/>
                </a:solidFill>
                <a:effectLst/>
                <a:uLnTx/>
                <a:uFillTx/>
                <a:latin typeface="Aptos" panose="02110004020202020204"/>
                <a:ea typeface="+mn-ea"/>
                <a:cs typeface="+mn-cs"/>
              </a:rPr>
              <a:t> </a:t>
            </a:r>
            <a:endParaRPr lang="en-US" dirty="0">
              <a:solidFill>
                <a:prstClr val="black"/>
              </a:solidFill>
              <a:latin typeface="Aptos" panose="02110004020202020204"/>
            </a:endParaRPr>
          </a:p>
          <a:p>
            <a:pPr marL="6858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err="1">
                <a:ln>
                  <a:noFill/>
                </a:ln>
                <a:solidFill>
                  <a:prstClr val="black"/>
                </a:solidFill>
                <a:effectLst/>
                <a:uLnTx/>
                <a:uFillTx/>
                <a:latin typeface="Aptos" panose="02110004020202020204"/>
                <a:ea typeface="+mn-ea"/>
                <a:cs typeface="+mn-cs"/>
              </a:rPr>
              <a:t>Olympics_Games.csv</a:t>
            </a:r>
            <a:endParaRPr kumimoji="0" lang="en-US" sz="24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457200" marR="0" lvl="1" indent="0" algn="l" defTabSz="914400" rtl="0" eaLnBrk="1" fontAlgn="auto" latinLnBrk="0" hangingPunct="1">
              <a:lnSpc>
                <a:spcPct val="90000"/>
              </a:lnSpc>
              <a:spcBef>
                <a:spcPts val="1000"/>
              </a:spcBef>
              <a:spcAft>
                <a:spcPts val="0"/>
              </a:spcAft>
              <a:buClrTx/>
              <a:buSzTx/>
              <a:buNone/>
              <a:tabLst/>
              <a:defRPr/>
            </a:pPr>
            <a:r>
              <a:rPr lang="en-US" sz="1800" dirty="0">
                <a:hlinkClick r:id="rId3"/>
              </a:rPr>
              <a:t>https://www.kaggle.com/datasets/muhammadehsan000/olympic-historical-dataset-1896-2020?select=Olympic_Athlete_Event_Results.csv</a:t>
            </a:r>
            <a:endParaRPr lang="en-US" sz="1800" dirty="0"/>
          </a:p>
        </p:txBody>
      </p:sp>
    </p:spTree>
    <p:extLst>
      <p:ext uri="{BB962C8B-B14F-4D97-AF65-F5344CB8AC3E}">
        <p14:creationId xmlns:p14="http://schemas.microsoft.com/office/powerpoint/2010/main" val="3127198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4B36-5B76-78F2-8867-5A995C95EED7}"/>
              </a:ext>
            </a:extLst>
          </p:cNvPr>
          <p:cNvSpPr>
            <a:spLocks noGrp="1"/>
          </p:cNvSpPr>
          <p:nvPr>
            <p:ph type="title"/>
          </p:nvPr>
        </p:nvSpPr>
        <p:spPr>
          <a:xfrm>
            <a:off x="838200" y="365126"/>
            <a:ext cx="10515600" cy="881784"/>
          </a:xfrm>
        </p:spPr>
        <p:txBody>
          <a:bodyPr>
            <a:normAutofit/>
          </a:bodyPr>
          <a:lstStyle/>
          <a:p>
            <a:r>
              <a:rPr lang="en-US" b="1" dirty="0"/>
              <a:t>Questions we found interesting</a:t>
            </a:r>
          </a:p>
        </p:txBody>
      </p:sp>
      <p:sp>
        <p:nvSpPr>
          <p:cNvPr id="3" name="Content Placeholder 2">
            <a:extLst>
              <a:ext uri="{FF2B5EF4-FFF2-40B4-BE49-F238E27FC236}">
                <a16:creationId xmlns:a16="http://schemas.microsoft.com/office/drawing/2014/main" id="{165536D9-CFBD-4B14-8EC9-4F8E4B6A87CA}"/>
              </a:ext>
            </a:extLst>
          </p:cNvPr>
          <p:cNvSpPr>
            <a:spLocks noGrp="1"/>
          </p:cNvSpPr>
          <p:nvPr>
            <p:ph idx="1"/>
          </p:nvPr>
        </p:nvSpPr>
        <p:spPr>
          <a:xfrm>
            <a:off x="838200" y="1246910"/>
            <a:ext cx="10515600" cy="4170217"/>
          </a:xfrm>
        </p:spPr>
        <p:txBody>
          <a:bodyPr>
            <a:normAutofit/>
          </a:bodyPr>
          <a:lstStyle/>
          <a:p>
            <a:r>
              <a:rPr lang="en-US" sz="2400" dirty="0"/>
              <a:t>Women's and men’s participation throughout the years</a:t>
            </a:r>
          </a:p>
          <a:p>
            <a:endParaRPr lang="en-US" sz="2400" dirty="0"/>
          </a:p>
          <a:p>
            <a:r>
              <a:rPr lang="en-US" sz="2400" dirty="0"/>
              <a:t>Which sports are common to men and women throughout the Olympics?</a:t>
            </a:r>
          </a:p>
          <a:p>
            <a:endParaRPr lang="en-US" sz="2400" dirty="0"/>
          </a:p>
          <a:p>
            <a:r>
              <a:rPr lang="en-US" sz="2400" dirty="0"/>
              <a:t>Is there a trend toward gender parity?</a:t>
            </a:r>
          </a:p>
          <a:p>
            <a:endParaRPr lang="en-US" sz="2400" dirty="0"/>
          </a:p>
          <a:p>
            <a:r>
              <a:rPr lang="en-US" sz="2400" dirty="0"/>
              <a:t>How height and weight have changed through the years</a:t>
            </a:r>
          </a:p>
          <a:p>
            <a:pPr lvl="1"/>
            <a:r>
              <a:rPr lang="en-US" dirty="0"/>
              <a:t>Are there any trends in the height and weight outliers?</a:t>
            </a:r>
          </a:p>
        </p:txBody>
      </p:sp>
    </p:spTree>
    <p:extLst>
      <p:ext uri="{BB962C8B-B14F-4D97-AF65-F5344CB8AC3E}">
        <p14:creationId xmlns:p14="http://schemas.microsoft.com/office/powerpoint/2010/main" val="2158894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4B36-5B76-78F2-8867-5A995C95EED7}"/>
              </a:ext>
            </a:extLst>
          </p:cNvPr>
          <p:cNvSpPr>
            <a:spLocks noGrp="1"/>
          </p:cNvSpPr>
          <p:nvPr>
            <p:ph type="title"/>
          </p:nvPr>
        </p:nvSpPr>
        <p:spPr>
          <a:xfrm>
            <a:off x="838200" y="365125"/>
            <a:ext cx="10515600" cy="881785"/>
          </a:xfrm>
        </p:spPr>
        <p:txBody>
          <a:bodyPr>
            <a:normAutofit/>
          </a:bodyPr>
          <a:lstStyle/>
          <a:p>
            <a:r>
              <a:rPr lang="en-US" b="1" dirty="0"/>
              <a:t>Data exploration and cleanup process </a:t>
            </a:r>
          </a:p>
        </p:txBody>
      </p:sp>
      <p:sp>
        <p:nvSpPr>
          <p:cNvPr id="3" name="Content Placeholder 2">
            <a:extLst>
              <a:ext uri="{FF2B5EF4-FFF2-40B4-BE49-F238E27FC236}">
                <a16:creationId xmlns:a16="http://schemas.microsoft.com/office/drawing/2014/main" id="{165536D9-CFBD-4B14-8EC9-4F8E4B6A87CA}"/>
              </a:ext>
            </a:extLst>
          </p:cNvPr>
          <p:cNvSpPr>
            <a:spLocks noGrp="1"/>
          </p:cNvSpPr>
          <p:nvPr>
            <p:ph idx="1"/>
          </p:nvPr>
        </p:nvSpPr>
        <p:spPr>
          <a:xfrm>
            <a:off x="838200" y="1246910"/>
            <a:ext cx="10515600" cy="4170217"/>
          </a:xfrm>
        </p:spPr>
        <p:txBody>
          <a:bodyPr>
            <a:normAutofit/>
          </a:bodyPr>
          <a:lstStyle/>
          <a:p>
            <a:pPr>
              <a:defRPr/>
            </a:pPr>
            <a:r>
              <a:rPr lang="en-US" sz="2200" dirty="0"/>
              <a:t>The datasets had information for the Summer and Winter Olympics. We wanted to focus only on the Summer Olympics. </a:t>
            </a:r>
          </a:p>
          <a:p>
            <a:pPr marL="0" indent="0">
              <a:buNone/>
              <a:defRPr/>
            </a:pPr>
            <a:endParaRPr lang="en-US" sz="3600" dirty="0"/>
          </a:p>
          <a:p>
            <a:pPr>
              <a:defRPr/>
            </a:pPr>
            <a:r>
              <a:rPr lang="en-US" sz="2200" dirty="0"/>
              <a:t>For the age analysis, we had to understand all the date formats in the dataset. </a:t>
            </a:r>
          </a:p>
          <a:p>
            <a:pPr lvl="1">
              <a:defRPr/>
            </a:pPr>
            <a:r>
              <a:rPr lang="en-US" sz="2000" dirty="0"/>
              <a:t>The born column of the </a:t>
            </a:r>
            <a:r>
              <a:rPr lang="en-US" sz="2000" dirty="0" err="1"/>
              <a:t>athletes_bio_csv</a:t>
            </a:r>
            <a:r>
              <a:rPr lang="en-US" sz="2000" dirty="0"/>
              <a:t> had complete date format entries, month-year entries, year entries, typos, and empty values. We use only complete date format entries and month-year entries, knowing that the forced date format will automatically make the month-year entries the first day of the month. We only discarded the year entries, typos, and empty values.</a:t>
            </a:r>
          </a:p>
          <a:p>
            <a:pPr lvl="1">
              <a:defRPr/>
            </a:pPr>
            <a:endParaRPr lang="en-US" sz="1800" dirty="0"/>
          </a:p>
          <a:p>
            <a:pPr>
              <a:defRPr/>
            </a:pPr>
            <a:endParaRPr lang="en-US" sz="2400" dirty="0"/>
          </a:p>
        </p:txBody>
      </p:sp>
      <p:pic>
        <p:nvPicPr>
          <p:cNvPr id="4" name="Picture 3">
            <a:extLst>
              <a:ext uri="{FF2B5EF4-FFF2-40B4-BE49-F238E27FC236}">
                <a16:creationId xmlns:a16="http://schemas.microsoft.com/office/drawing/2014/main" id="{1AE12BFC-CA09-F7DB-8A80-E207986C7D7D}"/>
              </a:ext>
            </a:extLst>
          </p:cNvPr>
          <p:cNvPicPr>
            <a:picLocks noChangeAspect="1"/>
          </p:cNvPicPr>
          <p:nvPr/>
        </p:nvPicPr>
        <p:blipFill>
          <a:blip r:embed="rId3"/>
          <a:stretch>
            <a:fillRect/>
          </a:stretch>
        </p:blipFill>
        <p:spPr>
          <a:xfrm>
            <a:off x="1124599" y="1917148"/>
            <a:ext cx="8840811" cy="607198"/>
          </a:xfrm>
          <a:prstGeom prst="rect">
            <a:avLst/>
          </a:prstGeom>
        </p:spPr>
      </p:pic>
      <p:pic>
        <p:nvPicPr>
          <p:cNvPr id="5" name="Picture 4">
            <a:extLst>
              <a:ext uri="{FF2B5EF4-FFF2-40B4-BE49-F238E27FC236}">
                <a16:creationId xmlns:a16="http://schemas.microsoft.com/office/drawing/2014/main" id="{ADD2B649-6042-0374-2B06-B2D21CAE9B54}"/>
              </a:ext>
            </a:extLst>
          </p:cNvPr>
          <p:cNvPicPr>
            <a:picLocks noChangeAspect="1"/>
          </p:cNvPicPr>
          <p:nvPr/>
        </p:nvPicPr>
        <p:blipFill>
          <a:blip r:embed="rId4"/>
          <a:stretch>
            <a:fillRect/>
          </a:stretch>
        </p:blipFill>
        <p:spPr>
          <a:xfrm>
            <a:off x="3391328" y="4398651"/>
            <a:ext cx="5644112" cy="1265060"/>
          </a:xfrm>
          <a:prstGeom prst="rect">
            <a:avLst/>
          </a:prstGeom>
        </p:spPr>
      </p:pic>
      <p:pic>
        <p:nvPicPr>
          <p:cNvPr id="6" name="Picture 5">
            <a:extLst>
              <a:ext uri="{FF2B5EF4-FFF2-40B4-BE49-F238E27FC236}">
                <a16:creationId xmlns:a16="http://schemas.microsoft.com/office/drawing/2014/main" id="{8627A33F-90FF-E73C-5902-F36634DBFC8A}"/>
              </a:ext>
            </a:extLst>
          </p:cNvPr>
          <p:cNvPicPr>
            <a:picLocks noChangeAspect="1"/>
          </p:cNvPicPr>
          <p:nvPr/>
        </p:nvPicPr>
        <p:blipFill>
          <a:blip r:embed="rId5"/>
          <a:stretch>
            <a:fillRect/>
          </a:stretch>
        </p:blipFill>
        <p:spPr>
          <a:xfrm>
            <a:off x="6316204" y="5139094"/>
            <a:ext cx="5644112" cy="1212439"/>
          </a:xfrm>
          <a:prstGeom prst="rect">
            <a:avLst/>
          </a:prstGeom>
        </p:spPr>
      </p:pic>
    </p:spTree>
    <p:extLst>
      <p:ext uri="{BB962C8B-B14F-4D97-AF65-F5344CB8AC3E}">
        <p14:creationId xmlns:p14="http://schemas.microsoft.com/office/powerpoint/2010/main" val="2041659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0"/>
          </a:stretch>
        </a:blip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240A35B9-9836-805C-09D1-5164F4BEE1B1}"/>
              </a:ext>
            </a:extLst>
          </p:cNvPr>
          <p:cNvSpPr>
            <a:spLocks noGrp="1"/>
          </p:cNvSpPr>
          <p:nvPr>
            <p:ph type="title"/>
          </p:nvPr>
        </p:nvSpPr>
        <p:spPr>
          <a:xfrm>
            <a:off x="838200" y="365125"/>
            <a:ext cx="10515600" cy="881785"/>
          </a:xfrm>
        </p:spPr>
        <p:txBody>
          <a:bodyPr>
            <a:normAutofit/>
          </a:bodyPr>
          <a:lstStyle/>
          <a:p>
            <a:r>
              <a:rPr lang="en-US" b="1" dirty="0"/>
              <a:t>Data exploration and cleanup process </a:t>
            </a:r>
          </a:p>
        </p:txBody>
      </p:sp>
      <p:sp>
        <p:nvSpPr>
          <p:cNvPr id="12" name="Content Placeholder 2">
            <a:extLst>
              <a:ext uri="{FF2B5EF4-FFF2-40B4-BE49-F238E27FC236}">
                <a16:creationId xmlns:a16="http://schemas.microsoft.com/office/drawing/2014/main" id="{5613135B-2904-F5C3-A1DD-A90703BEFECF}"/>
              </a:ext>
            </a:extLst>
          </p:cNvPr>
          <p:cNvSpPr>
            <a:spLocks noGrp="1"/>
          </p:cNvSpPr>
          <p:nvPr>
            <p:ph idx="1"/>
          </p:nvPr>
        </p:nvSpPr>
        <p:spPr>
          <a:xfrm>
            <a:off x="838200" y="1246910"/>
            <a:ext cx="10515600" cy="4170217"/>
          </a:xfrm>
        </p:spPr>
        <p:txBody>
          <a:bodyPr>
            <a:normAutofit/>
          </a:bodyPr>
          <a:lstStyle/>
          <a:p>
            <a:pPr>
              <a:defRPr/>
            </a:pPr>
            <a:r>
              <a:rPr lang="en-US" sz="2200" dirty="0"/>
              <a:t>The </a:t>
            </a:r>
            <a:r>
              <a:rPr lang="en-US" sz="2200" dirty="0" err="1"/>
              <a:t>Olympics_Games.csv</a:t>
            </a:r>
            <a:r>
              <a:rPr lang="en-US" sz="2200" dirty="0"/>
              <a:t> had missing information that we had to enter manually.</a:t>
            </a:r>
          </a:p>
          <a:p>
            <a:pPr marL="0" indent="0">
              <a:buNone/>
              <a:defRPr/>
            </a:pPr>
            <a:endParaRPr lang="en-US" sz="1800" dirty="0"/>
          </a:p>
          <a:p>
            <a:pPr>
              <a:defRPr/>
            </a:pPr>
            <a:endParaRPr lang="en-US" sz="1800" dirty="0"/>
          </a:p>
          <a:p>
            <a:pPr>
              <a:defRPr/>
            </a:pPr>
            <a:endParaRPr lang="en-US" sz="1800" dirty="0"/>
          </a:p>
          <a:p>
            <a:pPr>
              <a:defRPr/>
            </a:pPr>
            <a:endParaRPr lang="en-US" sz="1800" dirty="0"/>
          </a:p>
          <a:p>
            <a:pPr marL="0" indent="0">
              <a:buNone/>
              <a:defRPr/>
            </a:pPr>
            <a:endParaRPr lang="en-US" sz="1800" dirty="0"/>
          </a:p>
          <a:p>
            <a:pPr>
              <a:defRPr/>
            </a:pPr>
            <a:r>
              <a:rPr lang="en-US" sz="2200" dirty="0"/>
              <a:t>Columns, such as dates, height, and weight, had to be forced to be the right type for further use (datetime64[ns] and integer).</a:t>
            </a:r>
            <a:endParaRPr lang="en-US" sz="3600" dirty="0"/>
          </a:p>
          <a:p>
            <a:pPr>
              <a:defRPr/>
            </a:pPr>
            <a:r>
              <a:rPr lang="en-US" sz="2200" dirty="0"/>
              <a:t>Age was calculated based on the start date of the Olympics and the birth date.</a:t>
            </a:r>
          </a:p>
          <a:p>
            <a:pPr>
              <a:defRPr/>
            </a:pPr>
            <a:endParaRPr lang="en-US" sz="1800" dirty="0"/>
          </a:p>
          <a:p>
            <a:pPr lvl="1">
              <a:defRPr/>
            </a:pPr>
            <a:endParaRPr lang="en-US" sz="1800" dirty="0"/>
          </a:p>
          <a:p>
            <a:pPr>
              <a:defRPr/>
            </a:pPr>
            <a:endParaRPr lang="en-US" sz="2400" dirty="0"/>
          </a:p>
        </p:txBody>
      </p:sp>
      <p:pic>
        <p:nvPicPr>
          <p:cNvPr id="13" name="Picture 12">
            <a:extLst>
              <a:ext uri="{FF2B5EF4-FFF2-40B4-BE49-F238E27FC236}">
                <a16:creationId xmlns:a16="http://schemas.microsoft.com/office/drawing/2014/main" id="{8630D6D7-C6A3-92B1-D85A-2E986A5420BA}"/>
              </a:ext>
            </a:extLst>
          </p:cNvPr>
          <p:cNvPicPr>
            <a:picLocks noChangeAspect="1"/>
          </p:cNvPicPr>
          <p:nvPr/>
        </p:nvPicPr>
        <p:blipFill>
          <a:blip r:embed="rId3"/>
          <a:srcRect t="24716" r="49188"/>
          <a:stretch/>
        </p:blipFill>
        <p:spPr>
          <a:xfrm>
            <a:off x="6440428" y="2154593"/>
            <a:ext cx="4432515" cy="883404"/>
          </a:xfrm>
          <a:prstGeom prst="rect">
            <a:avLst/>
          </a:prstGeom>
        </p:spPr>
      </p:pic>
      <p:pic>
        <p:nvPicPr>
          <p:cNvPr id="15" name="Picture 14">
            <a:extLst>
              <a:ext uri="{FF2B5EF4-FFF2-40B4-BE49-F238E27FC236}">
                <a16:creationId xmlns:a16="http://schemas.microsoft.com/office/drawing/2014/main" id="{43AE9C07-BC77-8931-822A-DD811009A514}"/>
              </a:ext>
            </a:extLst>
          </p:cNvPr>
          <p:cNvPicPr>
            <a:picLocks noChangeAspect="1"/>
          </p:cNvPicPr>
          <p:nvPr/>
        </p:nvPicPr>
        <p:blipFill>
          <a:blip r:embed="rId4"/>
          <a:stretch>
            <a:fillRect/>
          </a:stretch>
        </p:blipFill>
        <p:spPr>
          <a:xfrm>
            <a:off x="1332854" y="1608191"/>
            <a:ext cx="4432515" cy="1976209"/>
          </a:xfrm>
          <a:prstGeom prst="rect">
            <a:avLst/>
          </a:prstGeom>
        </p:spPr>
      </p:pic>
      <p:sp>
        <p:nvSpPr>
          <p:cNvPr id="16" name="Down Arrow 15">
            <a:extLst>
              <a:ext uri="{FF2B5EF4-FFF2-40B4-BE49-F238E27FC236}">
                <a16:creationId xmlns:a16="http://schemas.microsoft.com/office/drawing/2014/main" id="{2C4786A5-04E3-33F4-A4AB-18F84423F0E1}"/>
              </a:ext>
            </a:extLst>
          </p:cNvPr>
          <p:cNvSpPr/>
          <p:nvPr/>
        </p:nvSpPr>
        <p:spPr>
          <a:xfrm rot="16200000">
            <a:off x="5886057" y="2305672"/>
            <a:ext cx="433683" cy="581245"/>
          </a:xfrm>
          <a:prstGeom prst="downArrow">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9774B503-DD23-1C6C-221D-009A1593213C}"/>
              </a:ext>
            </a:extLst>
          </p:cNvPr>
          <p:cNvPicPr>
            <a:picLocks noChangeAspect="1"/>
          </p:cNvPicPr>
          <p:nvPr/>
        </p:nvPicPr>
        <p:blipFill>
          <a:blip r:embed="rId5"/>
          <a:stretch>
            <a:fillRect/>
          </a:stretch>
        </p:blipFill>
        <p:spPr>
          <a:xfrm>
            <a:off x="1160004" y="4630749"/>
            <a:ext cx="7817511" cy="786377"/>
          </a:xfrm>
          <a:prstGeom prst="rect">
            <a:avLst/>
          </a:prstGeom>
        </p:spPr>
      </p:pic>
    </p:spTree>
    <p:extLst>
      <p:ext uri="{BB962C8B-B14F-4D97-AF65-F5344CB8AC3E}">
        <p14:creationId xmlns:p14="http://schemas.microsoft.com/office/powerpoint/2010/main" val="2311941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0"/>
          </a:stretch>
        </a:blip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240A35B9-9836-805C-09D1-5164F4BEE1B1}"/>
              </a:ext>
            </a:extLst>
          </p:cNvPr>
          <p:cNvSpPr>
            <a:spLocks noGrp="1"/>
          </p:cNvSpPr>
          <p:nvPr>
            <p:ph type="title"/>
          </p:nvPr>
        </p:nvSpPr>
        <p:spPr>
          <a:xfrm>
            <a:off x="838200" y="365125"/>
            <a:ext cx="10515600" cy="881785"/>
          </a:xfrm>
        </p:spPr>
        <p:txBody>
          <a:bodyPr>
            <a:normAutofit/>
          </a:bodyPr>
          <a:lstStyle/>
          <a:p>
            <a:r>
              <a:rPr lang="en-US" b="1" dirty="0"/>
              <a:t>Data exploration and cleanup process </a:t>
            </a:r>
          </a:p>
        </p:txBody>
      </p:sp>
      <p:sp>
        <p:nvSpPr>
          <p:cNvPr id="12" name="Content Placeholder 2">
            <a:extLst>
              <a:ext uri="{FF2B5EF4-FFF2-40B4-BE49-F238E27FC236}">
                <a16:creationId xmlns:a16="http://schemas.microsoft.com/office/drawing/2014/main" id="{5613135B-2904-F5C3-A1DD-A90703BEFECF}"/>
              </a:ext>
            </a:extLst>
          </p:cNvPr>
          <p:cNvSpPr>
            <a:spLocks noGrp="1"/>
          </p:cNvSpPr>
          <p:nvPr>
            <p:ph idx="1"/>
          </p:nvPr>
        </p:nvSpPr>
        <p:spPr>
          <a:xfrm>
            <a:off x="838200" y="1246911"/>
            <a:ext cx="10515600" cy="695800"/>
          </a:xfrm>
        </p:spPr>
        <p:txBody>
          <a:bodyPr>
            <a:normAutofit/>
          </a:bodyPr>
          <a:lstStyle/>
          <a:p>
            <a:pPr>
              <a:defRPr/>
            </a:pPr>
            <a:r>
              <a:rPr lang="en-US" sz="2200" dirty="0"/>
              <a:t>The </a:t>
            </a:r>
            <a:r>
              <a:rPr lang="en-US" sz="2200" dirty="0" err="1"/>
              <a:t>Olympic_Athlete_Bio.csv</a:t>
            </a:r>
            <a:r>
              <a:rPr lang="en-US" sz="2200" dirty="0"/>
              <a:t> had the name column labeled as </a:t>
            </a:r>
            <a:r>
              <a:rPr lang="en-US" sz="2200" b="1" dirty="0"/>
              <a:t>‘name’</a:t>
            </a:r>
            <a:r>
              <a:rPr lang="en-US" sz="2200" dirty="0"/>
              <a:t>, but the </a:t>
            </a:r>
            <a:r>
              <a:rPr lang="en-US" sz="2200" dirty="0" err="1"/>
              <a:t>Olympic_Athlete_Event_Results.csv</a:t>
            </a:r>
            <a:r>
              <a:rPr lang="en-US" sz="2200" dirty="0"/>
              <a:t> had it labeled as </a:t>
            </a:r>
            <a:r>
              <a:rPr lang="en-US" sz="2200" b="1" dirty="0"/>
              <a:t>‘athlete’</a:t>
            </a:r>
            <a:r>
              <a:rPr lang="en-US" sz="2200" dirty="0"/>
              <a:t>,</a:t>
            </a:r>
            <a:r>
              <a:rPr lang="en-US" sz="2200" b="1" dirty="0"/>
              <a:t> </a:t>
            </a:r>
            <a:r>
              <a:rPr lang="en-US" sz="2200" dirty="0"/>
              <a:t>so we removed one.</a:t>
            </a:r>
          </a:p>
          <a:p>
            <a:pPr marL="0" indent="0">
              <a:buNone/>
              <a:defRPr/>
            </a:pPr>
            <a:endParaRPr lang="en-US" sz="1800" dirty="0"/>
          </a:p>
          <a:p>
            <a:pPr lvl="1">
              <a:defRPr/>
            </a:pPr>
            <a:endParaRPr lang="en-US" sz="1800" dirty="0"/>
          </a:p>
          <a:p>
            <a:pPr>
              <a:defRPr/>
            </a:pPr>
            <a:endParaRPr lang="en-US" sz="2400" dirty="0"/>
          </a:p>
        </p:txBody>
      </p:sp>
      <p:pic>
        <p:nvPicPr>
          <p:cNvPr id="2" name="Picture 1">
            <a:extLst>
              <a:ext uri="{FF2B5EF4-FFF2-40B4-BE49-F238E27FC236}">
                <a16:creationId xmlns:a16="http://schemas.microsoft.com/office/drawing/2014/main" id="{9FC6713B-5F27-B594-739A-2FAEBEE64E44}"/>
              </a:ext>
            </a:extLst>
          </p:cNvPr>
          <p:cNvPicPr>
            <a:picLocks noChangeAspect="1"/>
          </p:cNvPicPr>
          <p:nvPr/>
        </p:nvPicPr>
        <p:blipFill>
          <a:blip r:embed="rId3"/>
          <a:srcRect t="57891"/>
          <a:stretch/>
        </p:blipFill>
        <p:spPr>
          <a:xfrm>
            <a:off x="6554083" y="1942708"/>
            <a:ext cx="4318860" cy="1632257"/>
          </a:xfrm>
          <a:prstGeom prst="rect">
            <a:avLst/>
          </a:prstGeom>
        </p:spPr>
      </p:pic>
      <p:sp>
        <p:nvSpPr>
          <p:cNvPr id="3" name="Content Placeholder 2">
            <a:extLst>
              <a:ext uri="{FF2B5EF4-FFF2-40B4-BE49-F238E27FC236}">
                <a16:creationId xmlns:a16="http://schemas.microsoft.com/office/drawing/2014/main" id="{4D5399B1-24E3-CE61-833D-CF0C13EA24A9}"/>
              </a:ext>
            </a:extLst>
          </p:cNvPr>
          <p:cNvSpPr txBox="1">
            <a:spLocks/>
          </p:cNvSpPr>
          <p:nvPr/>
        </p:nvSpPr>
        <p:spPr>
          <a:xfrm>
            <a:off x="838200" y="2362200"/>
            <a:ext cx="5715883" cy="1212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200" dirty="0"/>
              <a:t>We had to check if the height and weight columns had weird entries.</a:t>
            </a:r>
            <a:endParaRPr lang="en-US" sz="1800" dirty="0"/>
          </a:p>
          <a:p>
            <a:pPr lvl="1">
              <a:defRPr/>
            </a:pPr>
            <a:endParaRPr lang="en-US" sz="1800" dirty="0"/>
          </a:p>
          <a:p>
            <a:pPr>
              <a:defRPr/>
            </a:pPr>
            <a:endParaRPr lang="en-US" sz="2400" dirty="0"/>
          </a:p>
        </p:txBody>
      </p:sp>
      <p:sp>
        <p:nvSpPr>
          <p:cNvPr id="4" name="Content Placeholder 2">
            <a:extLst>
              <a:ext uri="{FF2B5EF4-FFF2-40B4-BE49-F238E27FC236}">
                <a16:creationId xmlns:a16="http://schemas.microsoft.com/office/drawing/2014/main" id="{501DC9CE-57A9-772B-8B32-4D51E6CB89C0}"/>
              </a:ext>
            </a:extLst>
          </p:cNvPr>
          <p:cNvSpPr txBox="1">
            <a:spLocks/>
          </p:cNvSpPr>
          <p:nvPr/>
        </p:nvSpPr>
        <p:spPr>
          <a:xfrm>
            <a:off x="838199" y="3664257"/>
            <a:ext cx="10515600" cy="17967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defRPr/>
            </a:pPr>
            <a:endParaRPr lang="en-US" sz="1800" dirty="0"/>
          </a:p>
          <a:p>
            <a:pPr>
              <a:defRPr/>
            </a:pPr>
            <a:endParaRPr lang="en-US" sz="2400" dirty="0"/>
          </a:p>
        </p:txBody>
      </p:sp>
      <p:pic>
        <p:nvPicPr>
          <p:cNvPr id="5" name="Picture 4">
            <a:extLst>
              <a:ext uri="{FF2B5EF4-FFF2-40B4-BE49-F238E27FC236}">
                <a16:creationId xmlns:a16="http://schemas.microsoft.com/office/drawing/2014/main" id="{0FDA79AD-E457-C425-21EF-5202D75C0918}"/>
              </a:ext>
            </a:extLst>
          </p:cNvPr>
          <p:cNvPicPr>
            <a:picLocks noChangeAspect="1"/>
          </p:cNvPicPr>
          <p:nvPr/>
        </p:nvPicPr>
        <p:blipFill>
          <a:blip r:embed="rId4"/>
          <a:stretch>
            <a:fillRect/>
          </a:stretch>
        </p:blipFill>
        <p:spPr>
          <a:xfrm>
            <a:off x="3486148" y="5781153"/>
            <a:ext cx="6457951" cy="422318"/>
          </a:xfrm>
          <a:prstGeom prst="rect">
            <a:avLst/>
          </a:prstGeom>
        </p:spPr>
      </p:pic>
      <p:pic>
        <p:nvPicPr>
          <p:cNvPr id="6" name="Picture 5">
            <a:extLst>
              <a:ext uri="{FF2B5EF4-FFF2-40B4-BE49-F238E27FC236}">
                <a16:creationId xmlns:a16="http://schemas.microsoft.com/office/drawing/2014/main" id="{24A1348E-8324-0759-C50D-7B7CC6CCAEB5}"/>
              </a:ext>
            </a:extLst>
          </p:cNvPr>
          <p:cNvPicPr>
            <a:picLocks noChangeAspect="1"/>
          </p:cNvPicPr>
          <p:nvPr/>
        </p:nvPicPr>
        <p:blipFill>
          <a:blip r:embed="rId5"/>
          <a:stretch>
            <a:fillRect/>
          </a:stretch>
        </p:blipFill>
        <p:spPr>
          <a:xfrm>
            <a:off x="3486148" y="4915290"/>
            <a:ext cx="8477251" cy="724695"/>
          </a:xfrm>
          <a:prstGeom prst="rect">
            <a:avLst/>
          </a:prstGeom>
        </p:spPr>
      </p:pic>
      <p:sp>
        <p:nvSpPr>
          <p:cNvPr id="7" name="Content Placeholder 2">
            <a:extLst>
              <a:ext uri="{FF2B5EF4-FFF2-40B4-BE49-F238E27FC236}">
                <a16:creationId xmlns:a16="http://schemas.microsoft.com/office/drawing/2014/main" id="{37AE856A-660B-6CA4-8EFB-8C1739FF5F3B}"/>
              </a:ext>
            </a:extLst>
          </p:cNvPr>
          <p:cNvSpPr txBox="1">
            <a:spLocks/>
          </p:cNvSpPr>
          <p:nvPr/>
        </p:nvSpPr>
        <p:spPr>
          <a:xfrm>
            <a:off x="838200" y="3574965"/>
            <a:ext cx="10515600" cy="16322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200" dirty="0"/>
              <a:t>For the gender, height, and weight analysis, we decided to have one population for the three analyses. We had to remove the duplicate athletes per year as they can participate in more than one event, and all rows in which height and weight were missing or one of them was missing.</a:t>
            </a:r>
            <a:endParaRPr lang="en-US" sz="2400" dirty="0"/>
          </a:p>
        </p:txBody>
      </p:sp>
    </p:spTree>
    <p:extLst>
      <p:ext uri="{BB962C8B-B14F-4D97-AF65-F5344CB8AC3E}">
        <p14:creationId xmlns:p14="http://schemas.microsoft.com/office/powerpoint/2010/main" val="711260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0"/>
          </a:stretch>
        </a:blip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240A35B9-9836-805C-09D1-5164F4BEE1B1}"/>
              </a:ext>
            </a:extLst>
          </p:cNvPr>
          <p:cNvSpPr>
            <a:spLocks noGrp="1"/>
          </p:cNvSpPr>
          <p:nvPr>
            <p:ph type="title"/>
          </p:nvPr>
        </p:nvSpPr>
        <p:spPr>
          <a:xfrm>
            <a:off x="838200" y="365125"/>
            <a:ext cx="10515600" cy="881785"/>
          </a:xfrm>
        </p:spPr>
        <p:txBody>
          <a:bodyPr>
            <a:normAutofit/>
          </a:bodyPr>
          <a:lstStyle/>
          <a:p>
            <a:r>
              <a:rPr lang="en-US" b="1" dirty="0"/>
              <a:t>Data exploration and cleanup process </a:t>
            </a:r>
          </a:p>
        </p:txBody>
      </p:sp>
      <p:sp>
        <p:nvSpPr>
          <p:cNvPr id="12" name="Content Placeholder 2">
            <a:extLst>
              <a:ext uri="{FF2B5EF4-FFF2-40B4-BE49-F238E27FC236}">
                <a16:creationId xmlns:a16="http://schemas.microsoft.com/office/drawing/2014/main" id="{5613135B-2904-F5C3-A1DD-A90703BEFECF}"/>
              </a:ext>
            </a:extLst>
          </p:cNvPr>
          <p:cNvSpPr>
            <a:spLocks noGrp="1"/>
          </p:cNvSpPr>
          <p:nvPr>
            <p:ph idx="1"/>
          </p:nvPr>
        </p:nvSpPr>
        <p:spPr>
          <a:xfrm>
            <a:off x="838200" y="1246911"/>
            <a:ext cx="10515600" cy="695800"/>
          </a:xfrm>
        </p:spPr>
        <p:txBody>
          <a:bodyPr>
            <a:normAutofit/>
          </a:bodyPr>
          <a:lstStyle/>
          <a:p>
            <a:pPr>
              <a:defRPr/>
            </a:pPr>
            <a:r>
              <a:rPr lang="en-US" sz="2200" dirty="0"/>
              <a:t>Height was converted from centimeters to inches and weight from kilograms to pounds.</a:t>
            </a:r>
          </a:p>
          <a:p>
            <a:pPr marL="0" indent="0">
              <a:buNone/>
              <a:defRPr/>
            </a:pPr>
            <a:endParaRPr lang="en-US" sz="1800" dirty="0"/>
          </a:p>
          <a:p>
            <a:pPr lvl="1">
              <a:defRPr/>
            </a:pPr>
            <a:endParaRPr lang="en-US" sz="1800" dirty="0"/>
          </a:p>
          <a:p>
            <a:pPr>
              <a:defRPr/>
            </a:pPr>
            <a:endParaRPr lang="en-US" sz="2400" dirty="0"/>
          </a:p>
        </p:txBody>
      </p:sp>
      <p:sp>
        <p:nvSpPr>
          <p:cNvPr id="4" name="Content Placeholder 2">
            <a:extLst>
              <a:ext uri="{FF2B5EF4-FFF2-40B4-BE49-F238E27FC236}">
                <a16:creationId xmlns:a16="http://schemas.microsoft.com/office/drawing/2014/main" id="{501DC9CE-57A9-772B-8B32-4D51E6CB89C0}"/>
              </a:ext>
            </a:extLst>
          </p:cNvPr>
          <p:cNvSpPr txBox="1">
            <a:spLocks/>
          </p:cNvSpPr>
          <p:nvPr/>
        </p:nvSpPr>
        <p:spPr>
          <a:xfrm>
            <a:off x="838199" y="3664257"/>
            <a:ext cx="10515600" cy="17967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defRPr/>
            </a:pPr>
            <a:endParaRPr lang="en-US" sz="1800" dirty="0"/>
          </a:p>
          <a:p>
            <a:pPr>
              <a:defRPr/>
            </a:pPr>
            <a:endParaRPr lang="en-US" sz="2400" dirty="0"/>
          </a:p>
        </p:txBody>
      </p:sp>
      <p:pic>
        <p:nvPicPr>
          <p:cNvPr id="8" name="Picture 7">
            <a:extLst>
              <a:ext uri="{FF2B5EF4-FFF2-40B4-BE49-F238E27FC236}">
                <a16:creationId xmlns:a16="http://schemas.microsoft.com/office/drawing/2014/main" id="{6DE2DAEB-9E68-3ABD-CE8C-AF20EF6784F4}"/>
              </a:ext>
            </a:extLst>
          </p:cNvPr>
          <p:cNvPicPr>
            <a:picLocks noChangeAspect="1"/>
          </p:cNvPicPr>
          <p:nvPr/>
        </p:nvPicPr>
        <p:blipFill>
          <a:blip r:embed="rId3"/>
          <a:stretch>
            <a:fillRect/>
          </a:stretch>
        </p:blipFill>
        <p:spPr>
          <a:xfrm>
            <a:off x="1098550" y="1942711"/>
            <a:ext cx="7854950" cy="1145899"/>
          </a:xfrm>
          <a:prstGeom prst="rect">
            <a:avLst/>
          </a:prstGeom>
        </p:spPr>
      </p:pic>
    </p:spTree>
    <p:extLst>
      <p:ext uri="{BB962C8B-B14F-4D97-AF65-F5344CB8AC3E}">
        <p14:creationId xmlns:p14="http://schemas.microsoft.com/office/powerpoint/2010/main" val="2646277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4B36-5B76-78F2-8867-5A995C95EED7}"/>
              </a:ext>
            </a:extLst>
          </p:cNvPr>
          <p:cNvSpPr>
            <a:spLocks noGrp="1"/>
          </p:cNvSpPr>
          <p:nvPr>
            <p:ph type="title"/>
          </p:nvPr>
        </p:nvSpPr>
        <p:spPr>
          <a:xfrm>
            <a:off x="838200" y="365125"/>
            <a:ext cx="10515600" cy="881785"/>
          </a:xfrm>
        </p:spPr>
        <p:txBody>
          <a:bodyPr>
            <a:normAutofit/>
          </a:bodyPr>
          <a:lstStyle/>
          <a:p>
            <a:r>
              <a:rPr lang="en-US" b="1" dirty="0">
                <a:latin typeface="+mn-lt"/>
              </a:rPr>
              <a:t>A</a:t>
            </a:r>
            <a:r>
              <a:rPr lang="en-US" b="1" dirty="0">
                <a:effectLst/>
                <a:latin typeface="+mn-lt"/>
              </a:rPr>
              <a:t>nalysis process</a:t>
            </a:r>
          </a:p>
        </p:txBody>
      </p:sp>
      <p:sp>
        <p:nvSpPr>
          <p:cNvPr id="3" name="Content Placeholder 2">
            <a:extLst>
              <a:ext uri="{FF2B5EF4-FFF2-40B4-BE49-F238E27FC236}">
                <a16:creationId xmlns:a16="http://schemas.microsoft.com/office/drawing/2014/main" id="{165536D9-CFBD-4B14-8EC9-4F8E4B6A87CA}"/>
              </a:ext>
            </a:extLst>
          </p:cNvPr>
          <p:cNvSpPr>
            <a:spLocks noGrp="1"/>
          </p:cNvSpPr>
          <p:nvPr>
            <p:ph idx="1"/>
          </p:nvPr>
        </p:nvSpPr>
        <p:spPr>
          <a:xfrm>
            <a:off x="838200" y="1246910"/>
            <a:ext cx="5943600" cy="4170217"/>
          </a:xfrm>
        </p:spPr>
        <p:txBody>
          <a:bodyPr>
            <a:normAutofit/>
          </a:bodyPr>
          <a:lstStyle/>
          <a:p>
            <a:pPr>
              <a:defRPr/>
            </a:pPr>
            <a:r>
              <a:rPr lang="en-US" sz="2400" dirty="0"/>
              <a:t>When grouping the </a:t>
            </a:r>
            <a:r>
              <a:rPr lang="en-US" sz="2400" dirty="0" err="1"/>
              <a:t>df</a:t>
            </a:r>
            <a:r>
              <a:rPr lang="en-US" sz="2400" dirty="0"/>
              <a:t> based on year, sport, and gender, we discovered that women didn’t participate at all in the first editions of the Olympics… so we decided to find out when women started participating and in which sports!</a:t>
            </a:r>
          </a:p>
        </p:txBody>
      </p:sp>
      <p:pic>
        <p:nvPicPr>
          <p:cNvPr id="4" name="Picture 3">
            <a:extLst>
              <a:ext uri="{FF2B5EF4-FFF2-40B4-BE49-F238E27FC236}">
                <a16:creationId xmlns:a16="http://schemas.microsoft.com/office/drawing/2014/main" id="{AFFE9030-7B68-1DB9-0201-593068581920}"/>
              </a:ext>
            </a:extLst>
          </p:cNvPr>
          <p:cNvPicPr>
            <a:picLocks noChangeAspect="1"/>
          </p:cNvPicPr>
          <p:nvPr/>
        </p:nvPicPr>
        <p:blipFill>
          <a:blip r:embed="rId3"/>
          <a:stretch>
            <a:fillRect/>
          </a:stretch>
        </p:blipFill>
        <p:spPr>
          <a:xfrm>
            <a:off x="7670800" y="806017"/>
            <a:ext cx="4521200" cy="3330744"/>
          </a:xfrm>
          <a:prstGeom prst="rect">
            <a:avLst/>
          </a:prstGeom>
        </p:spPr>
      </p:pic>
      <p:pic>
        <p:nvPicPr>
          <p:cNvPr id="5" name="Picture 4">
            <a:extLst>
              <a:ext uri="{FF2B5EF4-FFF2-40B4-BE49-F238E27FC236}">
                <a16:creationId xmlns:a16="http://schemas.microsoft.com/office/drawing/2014/main" id="{09EE18C2-7A85-D6E2-B995-01A89D09C609}"/>
              </a:ext>
            </a:extLst>
          </p:cNvPr>
          <p:cNvPicPr>
            <a:picLocks noChangeAspect="1"/>
          </p:cNvPicPr>
          <p:nvPr/>
        </p:nvPicPr>
        <p:blipFill>
          <a:blip r:embed="rId4"/>
          <a:stretch>
            <a:fillRect/>
          </a:stretch>
        </p:blipFill>
        <p:spPr>
          <a:xfrm>
            <a:off x="3683000" y="3429000"/>
            <a:ext cx="4521200" cy="3304971"/>
          </a:xfrm>
          <a:prstGeom prst="rect">
            <a:avLst/>
          </a:prstGeom>
        </p:spPr>
      </p:pic>
      <p:sp>
        <p:nvSpPr>
          <p:cNvPr id="6" name="Content Placeholder 2">
            <a:extLst>
              <a:ext uri="{FF2B5EF4-FFF2-40B4-BE49-F238E27FC236}">
                <a16:creationId xmlns:a16="http://schemas.microsoft.com/office/drawing/2014/main" id="{264AC63D-C7FE-1974-3F2B-72CEFAC39BC3}"/>
              </a:ext>
            </a:extLst>
          </p:cNvPr>
          <p:cNvSpPr txBox="1">
            <a:spLocks/>
          </p:cNvSpPr>
          <p:nvPr/>
        </p:nvSpPr>
        <p:spPr>
          <a:xfrm>
            <a:off x="838200" y="3332019"/>
            <a:ext cx="2959100" cy="227907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400" dirty="0"/>
              <a:t>Women started participating in the Olympic </a:t>
            </a:r>
            <a:r>
              <a:rPr lang="en-US" sz="2400" b="1" dirty="0"/>
              <a:t>after WWI (1920)</a:t>
            </a:r>
            <a:r>
              <a:rPr lang="en-US" sz="2400" dirty="0"/>
              <a:t>, and got really involved in </a:t>
            </a:r>
            <a:r>
              <a:rPr lang="en-US" sz="2400" b="1" dirty="0"/>
              <a:t>many sports after WWII (1948)</a:t>
            </a:r>
          </a:p>
          <a:p>
            <a:pPr>
              <a:defRPr/>
            </a:pPr>
            <a:endParaRPr lang="en-US" sz="2400" dirty="0"/>
          </a:p>
        </p:txBody>
      </p:sp>
      <p:sp>
        <p:nvSpPr>
          <p:cNvPr id="7" name="Content Placeholder 2">
            <a:extLst>
              <a:ext uri="{FF2B5EF4-FFF2-40B4-BE49-F238E27FC236}">
                <a16:creationId xmlns:a16="http://schemas.microsoft.com/office/drawing/2014/main" id="{A4FB9D7F-08B0-A785-2397-153CA2D67B04}"/>
              </a:ext>
            </a:extLst>
          </p:cNvPr>
          <p:cNvSpPr txBox="1">
            <a:spLocks/>
          </p:cNvSpPr>
          <p:nvPr/>
        </p:nvSpPr>
        <p:spPr>
          <a:xfrm>
            <a:off x="8420100" y="4311993"/>
            <a:ext cx="3568700" cy="227907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1800" b="1" i="1" dirty="0"/>
              <a:t>1920 – Figure Skating</a:t>
            </a:r>
          </a:p>
          <a:p>
            <a:pPr>
              <a:defRPr/>
            </a:pPr>
            <a:r>
              <a:rPr lang="en-US" sz="1800" b="1" i="1" dirty="0"/>
              <a:t>1924 – Diving, Fencing, 	Swimming</a:t>
            </a:r>
          </a:p>
          <a:p>
            <a:pPr>
              <a:defRPr/>
            </a:pPr>
            <a:r>
              <a:rPr lang="en-US" sz="1800" b="1" i="1" dirty="0"/>
              <a:t>1928 – Athletics</a:t>
            </a:r>
          </a:p>
          <a:p>
            <a:pPr>
              <a:defRPr/>
            </a:pPr>
            <a:r>
              <a:rPr lang="en-US" sz="1800" b="1" i="1" dirty="0"/>
              <a:t>1932 – Athletics and Swimming</a:t>
            </a:r>
          </a:p>
          <a:p>
            <a:pPr>
              <a:defRPr/>
            </a:pPr>
            <a:r>
              <a:rPr lang="en-US" sz="1800" b="1" i="1" dirty="0"/>
              <a:t>1936 – Artistic Gymnastics, 	Athletics, Swimming</a:t>
            </a:r>
          </a:p>
          <a:p>
            <a:pPr>
              <a:defRPr/>
            </a:pPr>
            <a:endParaRPr lang="en-US" sz="1800" b="1" i="1" dirty="0"/>
          </a:p>
        </p:txBody>
      </p:sp>
    </p:spTree>
    <p:extLst>
      <p:ext uri="{BB962C8B-B14F-4D97-AF65-F5344CB8AC3E}">
        <p14:creationId xmlns:p14="http://schemas.microsoft.com/office/powerpoint/2010/main" val="421652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4B36-5B76-78F2-8867-5A995C95EED7}"/>
              </a:ext>
            </a:extLst>
          </p:cNvPr>
          <p:cNvSpPr>
            <a:spLocks noGrp="1"/>
          </p:cNvSpPr>
          <p:nvPr>
            <p:ph type="title"/>
          </p:nvPr>
        </p:nvSpPr>
        <p:spPr>
          <a:xfrm>
            <a:off x="838200" y="365125"/>
            <a:ext cx="10515600" cy="881785"/>
          </a:xfrm>
        </p:spPr>
        <p:txBody>
          <a:bodyPr>
            <a:normAutofit/>
          </a:bodyPr>
          <a:lstStyle/>
          <a:p>
            <a:r>
              <a:rPr lang="en-US" b="1" dirty="0">
                <a:latin typeface="+mn-lt"/>
              </a:rPr>
              <a:t>A</a:t>
            </a:r>
            <a:r>
              <a:rPr lang="en-US" b="1" dirty="0">
                <a:effectLst/>
                <a:latin typeface="+mn-lt"/>
              </a:rPr>
              <a:t>nalysis process</a:t>
            </a:r>
          </a:p>
        </p:txBody>
      </p:sp>
      <p:sp>
        <p:nvSpPr>
          <p:cNvPr id="3" name="Content Placeholder 2">
            <a:extLst>
              <a:ext uri="{FF2B5EF4-FFF2-40B4-BE49-F238E27FC236}">
                <a16:creationId xmlns:a16="http://schemas.microsoft.com/office/drawing/2014/main" id="{165536D9-CFBD-4B14-8EC9-4F8E4B6A87CA}"/>
              </a:ext>
            </a:extLst>
          </p:cNvPr>
          <p:cNvSpPr>
            <a:spLocks noGrp="1"/>
          </p:cNvSpPr>
          <p:nvPr>
            <p:ph idx="1"/>
          </p:nvPr>
        </p:nvSpPr>
        <p:spPr>
          <a:xfrm>
            <a:off x="838200" y="1246910"/>
            <a:ext cx="10515600" cy="3071563"/>
          </a:xfrm>
        </p:spPr>
        <p:txBody>
          <a:bodyPr>
            <a:normAutofit/>
          </a:bodyPr>
          <a:lstStyle/>
          <a:p>
            <a:pPr>
              <a:defRPr/>
            </a:pPr>
            <a:r>
              <a:rPr lang="en-US" sz="2400" dirty="0"/>
              <a:t>Starting in 1936, women consistently started participating in at least three sports in the Olympics. Which are the common sports for all the Olympic editions starting in 1936 for women?</a:t>
            </a:r>
          </a:p>
          <a:p>
            <a:pPr lvl="1">
              <a:defRPr/>
            </a:pPr>
            <a:r>
              <a:rPr lang="en-US" sz="2000" dirty="0"/>
              <a:t>Athletics</a:t>
            </a:r>
          </a:p>
          <a:p>
            <a:pPr lvl="1">
              <a:defRPr/>
            </a:pPr>
            <a:r>
              <a:rPr lang="en-US" sz="2000" dirty="0"/>
              <a:t>Artistic Gymnastics</a:t>
            </a:r>
          </a:p>
          <a:p>
            <a:pPr lvl="1">
              <a:defRPr/>
            </a:pPr>
            <a:r>
              <a:rPr lang="en-US" sz="2000" dirty="0"/>
              <a:t>Swimming</a:t>
            </a:r>
          </a:p>
          <a:p>
            <a:pPr lvl="1">
              <a:defRPr/>
            </a:pPr>
            <a:r>
              <a:rPr lang="en-US" sz="2000" b="1" i="1" dirty="0"/>
              <a:t>Fun Fact: </a:t>
            </a:r>
            <a:r>
              <a:rPr lang="en-US" sz="2000" i="1" dirty="0"/>
              <a:t>We ran the same code for                                                                                                          all Olympics, and the only sport in                                                                                                common for the 32 editions is </a:t>
            </a:r>
            <a:r>
              <a:rPr lang="en-US" sz="2000" b="1" i="1" dirty="0"/>
              <a:t>Athletics</a:t>
            </a:r>
          </a:p>
        </p:txBody>
      </p:sp>
      <p:pic>
        <p:nvPicPr>
          <p:cNvPr id="11" name="Picture 10">
            <a:extLst>
              <a:ext uri="{FF2B5EF4-FFF2-40B4-BE49-F238E27FC236}">
                <a16:creationId xmlns:a16="http://schemas.microsoft.com/office/drawing/2014/main" id="{BEDD4275-965C-76E2-422F-0657C164D143}"/>
              </a:ext>
            </a:extLst>
          </p:cNvPr>
          <p:cNvPicPr>
            <a:picLocks noChangeAspect="1"/>
          </p:cNvPicPr>
          <p:nvPr/>
        </p:nvPicPr>
        <p:blipFill>
          <a:blip r:embed="rId3"/>
          <a:srcRect t="2890"/>
          <a:stretch/>
        </p:blipFill>
        <p:spPr>
          <a:xfrm>
            <a:off x="6870700" y="1955800"/>
            <a:ext cx="4264110" cy="2133600"/>
          </a:xfrm>
          <a:prstGeom prst="rect">
            <a:avLst/>
          </a:prstGeom>
        </p:spPr>
      </p:pic>
      <p:pic>
        <p:nvPicPr>
          <p:cNvPr id="12" name="Picture 11">
            <a:extLst>
              <a:ext uri="{FF2B5EF4-FFF2-40B4-BE49-F238E27FC236}">
                <a16:creationId xmlns:a16="http://schemas.microsoft.com/office/drawing/2014/main" id="{E27F99EA-8141-3D1F-C2E3-8F981287BAEE}"/>
              </a:ext>
            </a:extLst>
          </p:cNvPr>
          <p:cNvPicPr>
            <a:picLocks noChangeAspect="1"/>
          </p:cNvPicPr>
          <p:nvPr/>
        </p:nvPicPr>
        <p:blipFill>
          <a:blip r:embed="rId4"/>
          <a:stretch>
            <a:fillRect/>
          </a:stretch>
        </p:blipFill>
        <p:spPr>
          <a:xfrm>
            <a:off x="7696200" y="4184414"/>
            <a:ext cx="4452294" cy="2673586"/>
          </a:xfrm>
          <a:prstGeom prst="rect">
            <a:avLst/>
          </a:prstGeom>
        </p:spPr>
      </p:pic>
      <p:sp>
        <p:nvSpPr>
          <p:cNvPr id="13" name="Content Placeholder 2">
            <a:extLst>
              <a:ext uri="{FF2B5EF4-FFF2-40B4-BE49-F238E27FC236}">
                <a16:creationId xmlns:a16="http://schemas.microsoft.com/office/drawing/2014/main" id="{CAA560F6-8318-5B67-EE5B-A5AC50C5E9A6}"/>
              </a:ext>
            </a:extLst>
          </p:cNvPr>
          <p:cNvSpPr txBox="1">
            <a:spLocks/>
          </p:cNvSpPr>
          <p:nvPr/>
        </p:nvSpPr>
        <p:spPr>
          <a:xfrm>
            <a:off x="838200" y="4318472"/>
            <a:ext cx="6946900" cy="18156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400" dirty="0"/>
              <a:t>The population chosen for the analysis is men and women who participated in the Olympics in athletics, artistic gymnastics, and swimming 				from 1936 until 2020.</a:t>
            </a:r>
          </a:p>
          <a:p>
            <a:pPr>
              <a:defRPr/>
            </a:pPr>
            <a:endParaRPr lang="en-US" sz="2400" b="1" i="1" dirty="0"/>
          </a:p>
        </p:txBody>
      </p:sp>
    </p:spTree>
    <p:extLst>
      <p:ext uri="{BB962C8B-B14F-4D97-AF65-F5344CB8AC3E}">
        <p14:creationId xmlns:p14="http://schemas.microsoft.com/office/powerpoint/2010/main" val="1900681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508</TotalTime>
  <Words>1257</Words>
  <Application>Microsoft Macintosh PowerPoint</Application>
  <PresentationFormat>Widescreen</PresentationFormat>
  <Paragraphs>103</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Aptos Display</vt:lpstr>
      <vt:lpstr>Arial</vt:lpstr>
      <vt:lpstr>Office Theme</vt:lpstr>
      <vt:lpstr>Olympic Historical Dataset (1896 - 2022)</vt:lpstr>
      <vt:lpstr>Data used</vt:lpstr>
      <vt:lpstr>Questions we found interesting</vt:lpstr>
      <vt:lpstr>Data exploration and cleanup process </vt:lpstr>
      <vt:lpstr>Data exploration and cleanup process </vt:lpstr>
      <vt:lpstr>Data exploration and cleanup process </vt:lpstr>
      <vt:lpstr>Data exploration and cleanup process </vt:lpstr>
      <vt:lpstr>Analysis process</vt:lpstr>
      <vt:lpstr>Analysis process</vt:lpstr>
      <vt:lpstr>Conclusions &amp; Implications</vt:lpstr>
      <vt:lpstr>Conclusions &amp; Implications</vt:lpstr>
      <vt:lpstr>Conclusions &amp; Implications</vt:lpstr>
      <vt:lpstr>Conclusions &amp; Implications</vt:lpstr>
      <vt:lpstr>Conclusions &amp; Implications</vt:lpstr>
      <vt:lpstr>Conclusions &amp; Implications</vt:lpstr>
      <vt:lpstr>Conclusions &amp; Implications</vt:lpstr>
      <vt:lpstr>Conclusions &amp; Implications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Maria Paula Ardila Moreno</dc:creator>
  <cp:lastModifiedBy>Maria Paula Ardila Moreno</cp:lastModifiedBy>
  <cp:revision>16</cp:revision>
  <dcterms:created xsi:type="dcterms:W3CDTF">2024-08-14T23:50:12Z</dcterms:created>
  <dcterms:modified xsi:type="dcterms:W3CDTF">2024-08-16T00:18:37Z</dcterms:modified>
</cp:coreProperties>
</file>