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9" roundtripDataSignature="AMtx7mgHVnDnM2ykAKD3AFHaKv8JFY2L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b181500eca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b181500ec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181500eca_2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b181500eca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15"/>
          <p:cNvGrpSpPr/>
          <p:nvPr/>
        </p:nvGrpSpPr>
        <p:grpSpPr>
          <a:xfrm>
            <a:off x="0" y="-8467"/>
            <a:ext cx="12192000" cy="6866467"/>
            <a:chOff x="0" y="-8467"/>
            <a:chExt cx="12192000" cy="6866467"/>
          </a:xfrm>
        </p:grpSpPr>
        <p:cxnSp>
          <p:nvCxnSpPr>
            <p:cNvPr id="24" name="Google Shape;24;p15"/>
            <p:cNvCxnSpPr/>
            <p:nvPr/>
          </p:nvCxnSpPr>
          <p:spPr>
            <a:xfrm>
              <a:off x="9371012" y="0"/>
              <a:ext cx="1219200" cy="6858000"/>
            </a:xfrm>
            <a:prstGeom prst="straightConnector1">
              <a:avLst/>
            </a:prstGeom>
            <a:noFill/>
            <a:ln cap="flat" cmpd="sng" w="9525">
              <a:solidFill>
                <a:srgbClr val="262626"/>
              </a:solidFill>
              <a:prstDash val="solid"/>
              <a:round/>
              <a:headEnd len="sm" w="sm" type="none"/>
              <a:tailEnd len="sm" w="sm" type="none"/>
            </a:ln>
          </p:spPr>
        </p:cxnSp>
        <p:cxnSp>
          <p:nvCxnSpPr>
            <p:cNvPr id="25" name="Google Shape;25;p15"/>
            <p:cNvCxnSpPr/>
            <p:nvPr/>
          </p:nvCxnSpPr>
          <p:spPr>
            <a:xfrm flipH="1">
              <a:off x="7425267" y="3681413"/>
              <a:ext cx="4763558" cy="3176587"/>
            </a:xfrm>
            <a:prstGeom prst="straightConnector1">
              <a:avLst/>
            </a:prstGeom>
            <a:noFill/>
            <a:ln cap="flat" cmpd="sng" w="9525">
              <a:solidFill>
                <a:srgbClr val="262626"/>
              </a:solidFill>
              <a:prstDash val="solid"/>
              <a:round/>
              <a:headEnd len="sm" w="sm" type="none"/>
              <a:tailEnd len="sm" w="sm" type="none"/>
            </a:ln>
          </p:spPr>
        </p:cxnSp>
        <p:sp>
          <p:nvSpPr>
            <p:cNvPr id="26" name="Google Shape;26;p15"/>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15"/>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15"/>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5"/>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15"/>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15"/>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15"/>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5"/>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15"/>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FEFEFE"/>
                </a:solidFill>
              </a:defRPr>
            </a:lvl1pPr>
            <a:lvl2pPr lvl="1" algn="ctr">
              <a:spcBef>
                <a:spcPts val="1000"/>
              </a:spcBef>
              <a:spcAft>
                <a:spcPts val="0"/>
              </a:spcAft>
              <a:buSzPts val="1280"/>
              <a:buNone/>
              <a:defRPr>
                <a:solidFill>
                  <a:schemeClr val="lt1"/>
                </a:solidFill>
              </a:defRPr>
            </a:lvl2pPr>
            <a:lvl3pPr lvl="2" algn="ctr">
              <a:spcBef>
                <a:spcPts val="1000"/>
              </a:spcBef>
              <a:spcAft>
                <a:spcPts val="0"/>
              </a:spcAft>
              <a:buSzPts val="1120"/>
              <a:buNone/>
              <a:defRPr>
                <a:solidFill>
                  <a:schemeClr val="lt1"/>
                </a:solidFill>
              </a:defRPr>
            </a:lvl3pPr>
            <a:lvl4pPr lvl="3" algn="ctr">
              <a:spcBef>
                <a:spcPts val="1000"/>
              </a:spcBef>
              <a:spcAft>
                <a:spcPts val="0"/>
              </a:spcAft>
              <a:buSzPts val="960"/>
              <a:buNone/>
              <a:defRPr>
                <a:solidFill>
                  <a:schemeClr val="lt1"/>
                </a:solidFill>
              </a:defRPr>
            </a:lvl4pPr>
            <a:lvl5pPr lvl="4" algn="ctr">
              <a:spcBef>
                <a:spcPts val="1000"/>
              </a:spcBef>
              <a:spcAft>
                <a:spcPts val="0"/>
              </a:spcAft>
              <a:buSzPts val="960"/>
              <a:buNone/>
              <a:defRPr>
                <a:solidFill>
                  <a:schemeClr val="lt1"/>
                </a:solidFill>
              </a:defRPr>
            </a:lvl5pPr>
            <a:lvl6pPr lvl="5" algn="ctr">
              <a:spcBef>
                <a:spcPts val="1000"/>
              </a:spcBef>
              <a:spcAft>
                <a:spcPts val="0"/>
              </a:spcAft>
              <a:buSzPts val="960"/>
              <a:buNone/>
              <a:defRPr>
                <a:solidFill>
                  <a:schemeClr val="lt1"/>
                </a:solidFill>
              </a:defRPr>
            </a:lvl6pPr>
            <a:lvl7pPr lvl="6" algn="ctr">
              <a:spcBef>
                <a:spcPts val="1000"/>
              </a:spcBef>
              <a:spcAft>
                <a:spcPts val="0"/>
              </a:spcAft>
              <a:buSzPts val="960"/>
              <a:buNone/>
              <a:defRPr>
                <a:solidFill>
                  <a:schemeClr val="lt1"/>
                </a:solidFill>
              </a:defRPr>
            </a:lvl7pPr>
            <a:lvl8pPr lvl="7" algn="ctr">
              <a:spcBef>
                <a:spcPts val="1000"/>
              </a:spcBef>
              <a:spcAft>
                <a:spcPts val="0"/>
              </a:spcAft>
              <a:buSzPts val="960"/>
              <a:buNone/>
              <a:defRPr>
                <a:solidFill>
                  <a:schemeClr val="lt1"/>
                </a:solidFill>
              </a:defRPr>
            </a:lvl8pPr>
            <a:lvl9pPr lvl="8" algn="ctr">
              <a:spcBef>
                <a:spcPts val="1000"/>
              </a:spcBef>
              <a:spcAft>
                <a:spcPts val="0"/>
              </a:spcAft>
              <a:buSzPts val="960"/>
              <a:buNone/>
              <a:defRPr>
                <a:solidFill>
                  <a:schemeClr val="lt1"/>
                </a:solidFill>
              </a:defRPr>
            </a:lvl9pPr>
          </a:lstStyle>
          <a:p/>
        </p:txBody>
      </p:sp>
      <p:sp>
        <p:nvSpPr>
          <p:cNvPr id="36" name="Google Shape;36;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24"/>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4"/>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93" name="Google Shape;93;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25"/>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5"/>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FEFEFE"/>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25"/>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100" name="Google Shape;100;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25"/>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
        <p:nvSpPr>
          <p:cNvPr id="104" name="Google Shape;104;p25"/>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26"/>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6"/>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108" name="Google Shape;108;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27"/>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7"/>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FEFEFE"/>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27"/>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115" name="Google Shape;115;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27"/>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
        <p:nvSpPr>
          <p:cNvPr id="119" name="Google Shape;119;p27"/>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28"/>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8"/>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28"/>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124" name="Google Shape;124;p2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2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9"/>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2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30"/>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0"/>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3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2" name="Google Shape;42;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17"/>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48" name="Google Shape;48;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1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4" name="Google Shape;54;p18"/>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5" name="Google Shape;55;p1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1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1" name="Google Shape;61;p19"/>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 name="Google Shape;62;p19"/>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3" name="Google Shape;63;p19"/>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2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22"/>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22"/>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0" name="Google Shape;80;p2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23"/>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3"/>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2pPr>
            <a:lvl3pPr lvl="2"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3pPr>
            <a:lvl4pPr lvl="3"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4pPr>
            <a:lvl5pPr lvl="4"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5pPr>
            <a:lvl6pPr lvl="5"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6pPr>
            <a:lvl7pPr lvl="6"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7pPr>
            <a:lvl8pPr lvl="7"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8pPr>
            <a:lvl9pPr lvl="8"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9pPr>
          </a:lstStyle>
          <a:p/>
        </p:txBody>
      </p:sp>
      <p:sp>
        <p:nvSpPr>
          <p:cNvPr id="86" name="Google Shape;86;p23"/>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 name="Shape 5"/>
        <p:cNvGrpSpPr/>
        <p:nvPr/>
      </p:nvGrpSpPr>
      <p:grpSpPr>
        <a:xfrm>
          <a:off x="0" y="0"/>
          <a:ext cx="0" cy="0"/>
          <a:chOff x="0" y="0"/>
          <a:chExt cx="0" cy="0"/>
        </a:xfrm>
      </p:grpSpPr>
      <p:grpSp>
        <p:nvGrpSpPr>
          <p:cNvPr id="6" name="Google Shape;6;p14"/>
          <p:cNvGrpSpPr/>
          <p:nvPr/>
        </p:nvGrpSpPr>
        <p:grpSpPr>
          <a:xfrm>
            <a:off x="0" y="-8467"/>
            <a:ext cx="12192000" cy="6866467"/>
            <a:chOff x="0" y="-8467"/>
            <a:chExt cx="12192000" cy="6866467"/>
          </a:xfrm>
        </p:grpSpPr>
        <p:cxnSp>
          <p:nvCxnSpPr>
            <p:cNvPr id="7" name="Google Shape;7;p14"/>
            <p:cNvCxnSpPr/>
            <p:nvPr/>
          </p:nvCxnSpPr>
          <p:spPr>
            <a:xfrm>
              <a:off x="9371012" y="0"/>
              <a:ext cx="1219200" cy="6858000"/>
            </a:xfrm>
            <a:prstGeom prst="straightConnector1">
              <a:avLst/>
            </a:prstGeom>
            <a:noFill/>
            <a:ln cap="flat" cmpd="sng" w="9525">
              <a:solidFill>
                <a:srgbClr val="262626"/>
              </a:solidFill>
              <a:prstDash val="solid"/>
              <a:round/>
              <a:headEnd len="sm" w="sm" type="none"/>
              <a:tailEnd len="sm" w="sm" type="none"/>
            </a:ln>
          </p:spPr>
        </p:cxnSp>
        <p:cxnSp>
          <p:nvCxnSpPr>
            <p:cNvPr id="8" name="Google Shape;8;p14"/>
            <p:cNvCxnSpPr/>
            <p:nvPr/>
          </p:nvCxnSpPr>
          <p:spPr>
            <a:xfrm flipH="1">
              <a:off x="7425267" y="3681413"/>
              <a:ext cx="4763558" cy="3176587"/>
            </a:xfrm>
            <a:prstGeom prst="straightConnector1">
              <a:avLst/>
            </a:prstGeom>
            <a:noFill/>
            <a:ln cap="flat" cmpd="sng" w="9525">
              <a:solidFill>
                <a:srgbClr val="262626"/>
              </a:solidFill>
              <a:prstDash val="solid"/>
              <a:round/>
              <a:headEnd len="sm" w="sm" type="none"/>
              <a:tailEnd len="sm" w="sm" type="none"/>
            </a:ln>
          </p:spPr>
        </p:cxnSp>
        <p:sp>
          <p:nvSpPr>
            <p:cNvPr id="9" name="Google Shape;9;p1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4"/>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4"/>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4"/>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8" name="Google Shape;18;p1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FEFEFE"/>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FEFEFE"/>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FEFEFE"/>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9pPr>
          </a:lstStyle>
          <a:p/>
        </p:txBody>
      </p:sp>
      <p:sp>
        <p:nvSpPr>
          <p:cNvPr id="19" name="Google Shape;19;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20" name="Google Shape;20;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21" name="Google Shape;21;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accent1"/>
              </a:buClr>
              <a:buSzPts val="5400"/>
              <a:buFont typeface="Trebuchet MS"/>
              <a:buNone/>
            </a:pPr>
            <a:r>
              <a:rPr lang="en-US"/>
              <a:t>EASY PARSER PROJECT</a:t>
            </a:r>
            <a:endParaRPr/>
          </a:p>
          <a:p>
            <a:pPr indent="0" lvl="0" marL="0" rtl="0" algn="r">
              <a:spcBef>
                <a:spcPts val="0"/>
              </a:spcBef>
              <a:spcAft>
                <a:spcPts val="0"/>
              </a:spcAft>
              <a:buClr>
                <a:schemeClr val="accent1"/>
              </a:buClr>
              <a:buSzPts val="5400"/>
              <a:buFont typeface="Trebuchet MS"/>
              <a:buNone/>
            </a:pPr>
            <a:r>
              <a:rPr lang="en-US" sz="2600" u="sng"/>
              <a:t>Analyzing</a:t>
            </a:r>
            <a:r>
              <a:rPr lang="en-US" sz="2600" u="sng"/>
              <a:t> and implementation</a:t>
            </a:r>
            <a:endParaRPr sz="2600" u="sng"/>
          </a:p>
        </p:txBody>
      </p:sp>
      <p:sp>
        <p:nvSpPr>
          <p:cNvPr id="144" name="Google Shape;144;p1"/>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SzPts val="1440"/>
              <a:buNone/>
            </a:pPr>
            <a:r>
              <a:rPr lang="en-US"/>
              <a:t>GROUP 9: MANAV PAREKH</a:t>
            </a:r>
            <a:endParaRPr/>
          </a:p>
          <a:p>
            <a:pPr indent="0" lvl="0" marL="0" rtl="0" algn="r">
              <a:lnSpc>
                <a:spcPct val="90000"/>
              </a:lnSpc>
              <a:spcBef>
                <a:spcPts val="1000"/>
              </a:spcBef>
              <a:spcAft>
                <a:spcPts val="0"/>
              </a:spcAft>
              <a:buSzPts val="1440"/>
              <a:buNone/>
            </a:pPr>
            <a:r>
              <a:rPr lang="en-US"/>
              <a:t>TANAY PAREKH</a:t>
            </a:r>
            <a:endParaRPr/>
          </a:p>
          <a:p>
            <a:pPr indent="0" lvl="0" marL="0" rtl="0" algn="r">
              <a:lnSpc>
                <a:spcPct val="90000"/>
              </a:lnSpc>
              <a:spcBef>
                <a:spcPts val="1000"/>
              </a:spcBef>
              <a:spcAft>
                <a:spcPts val="0"/>
              </a:spcAft>
              <a:buSzPts val="1440"/>
              <a:buNone/>
            </a:pPr>
            <a:r>
              <a:rPr lang="en-US"/>
              <a:t>RAVEENA MEHTA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Division of work:</a:t>
            </a:r>
            <a:endParaRPr/>
          </a:p>
        </p:txBody>
      </p:sp>
      <p:sp>
        <p:nvSpPr>
          <p:cNvPr id="198" name="Google Shape;198;p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240"/>
              <a:buNone/>
            </a:pPr>
            <a:r>
              <a:rPr lang="en-US" sz="2800"/>
              <a:t>Raveena Mehta :</a:t>
            </a:r>
            <a:endParaRPr/>
          </a:p>
          <a:p>
            <a:pPr indent="-342900" lvl="0" marL="342900" rtl="0" algn="l">
              <a:spcBef>
                <a:spcPts val="1000"/>
              </a:spcBef>
              <a:spcAft>
                <a:spcPts val="0"/>
              </a:spcAft>
              <a:buSzPts val="2240"/>
              <a:buChar char="►"/>
            </a:pPr>
            <a:r>
              <a:rPr lang="en-US" sz="2800"/>
              <a:t>Comment clean-up and parentheses checking method.</a:t>
            </a:r>
            <a:endParaRPr sz="2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Conclusion</a:t>
            </a:r>
            <a:r>
              <a:rPr lang="en-US"/>
              <a:t>:</a:t>
            </a:r>
            <a:endParaRPr/>
          </a:p>
        </p:txBody>
      </p:sp>
      <p:sp>
        <p:nvSpPr>
          <p:cNvPr id="204" name="Google Shape;204;p1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68300" lvl="0" marL="342900" rtl="0" algn="l">
              <a:spcBef>
                <a:spcPts val="0"/>
              </a:spcBef>
              <a:spcAft>
                <a:spcPts val="0"/>
              </a:spcAft>
              <a:buSzPts val="1840"/>
              <a:buChar char="►"/>
            </a:pPr>
            <a:r>
              <a:rPr lang="en-US" sz="2200"/>
              <a:t>We are able to separate tokens </a:t>
            </a:r>
            <a:r>
              <a:rPr lang="en-US" sz="2200"/>
              <a:t>from</a:t>
            </a:r>
            <a:r>
              <a:rPr lang="en-US" sz="2200"/>
              <a:t> source code.</a:t>
            </a:r>
            <a:endParaRPr sz="2200"/>
          </a:p>
          <a:p>
            <a:pPr indent="-368300" lvl="0" marL="342900" rtl="0" algn="l">
              <a:spcBef>
                <a:spcPts val="1000"/>
              </a:spcBef>
              <a:spcAft>
                <a:spcPts val="0"/>
              </a:spcAft>
              <a:buSzPts val="1840"/>
              <a:buChar char="►"/>
            </a:pPr>
            <a:r>
              <a:rPr lang="en-US" sz="2200"/>
              <a:t>We </a:t>
            </a:r>
            <a:r>
              <a:rPr lang="en-US" sz="2200"/>
              <a:t>categorized</a:t>
            </a:r>
            <a:r>
              <a:rPr lang="en-US" sz="2200"/>
              <a:t> the tokens.</a:t>
            </a:r>
            <a:endParaRPr sz="2200"/>
          </a:p>
          <a:p>
            <a:pPr indent="-368300" lvl="0" marL="342900" rtl="0" algn="l">
              <a:spcBef>
                <a:spcPts val="1000"/>
              </a:spcBef>
              <a:spcAft>
                <a:spcPts val="0"/>
              </a:spcAft>
              <a:buSzPts val="1840"/>
              <a:buChar char="►"/>
            </a:pPr>
            <a:r>
              <a:rPr lang="en-US" sz="2200"/>
              <a:t>Next step will be </a:t>
            </a:r>
            <a:r>
              <a:rPr lang="en-US" sz="2200"/>
              <a:t>syntax checking engine.</a:t>
            </a:r>
            <a:endParaRPr sz="2200"/>
          </a:p>
          <a:p>
            <a:pPr indent="-368300" lvl="0" marL="342900" rtl="0" algn="l">
              <a:spcBef>
                <a:spcPts val="1000"/>
              </a:spcBef>
              <a:spcAft>
                <a:spcPts val="0"/>
              </a:spcAft>
              <a:buSzPts val="1840"/>
              <a:buChar char="►"/>
            </a:pPr>
            <a:r>
              <a:rPr lang="en-US" sz="2200"/>
              <a:t>Throw errors for wrong syntax.</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Future </a:t>
            </a:r>
            <a:r>
              <a:rPr lang="en-US"/>
              <a:t>Extension</a:t>
            </a:r>
            <a:r>
              <a:rPr lang="en-US"/>
              <a:t>:</a:t>
            </a:r>
            <a:endParaRPr/>
          </a:p>
        </p:txBody>
      </p:sp>
      <p:sp>
        <p:nvSpPr>
          <p:cNvPr id="210" name="Google Shape;210;p1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81000" lvl="0" marL="342900" rtl="0" algn="l">
              <a:spcBef>
                <a:spcPts val="0"/>
              </a:spcBef>
              <a:spcAft>
                <a:spcPts val="0"/>
              </a:spcAft>
              <a:buSzPts val="2040"/>
              <a:buChar char="►"/>
            </a:pPr>
            <a:r>
              <a:rPr lang="en-US" sz="2400"/>
              <a:t>Work on </a:t>
            </a:r>
            <a:r>
              <a:rPr lang="en-US" sz="2400"/>
              <a:t>syntax</a:t>
            </a:r>
            <a:r>
              <a:rPr lang="en-US" sz="2400"/>
              <a:t> </a:t>
            </a:r>
            <a:r>
              <a:rPr lang="en-US" sz="2400"/>
              <a:t>analyzer</a:t>
            </a:r>
            <a:r>
              <a:rPr lang="en-US" sz="2400"/>
              <a:t> to reduce coding and complexity of code.</a:t>
            </a:r>
            <a:endParaRPr sz="2400"/>
          </a:p>
          <a:p>
            <a:pPr indent="-381000" lvl="0" marL="342900" rtl="0" algn="l">
              <a:spcBef>
                <a:spcPts val="1000"/>
              </a:spcBef>
              <a:spcAft>
                <a:spcPts val="0"/>
              </a:spcAft>
              <a:buSzPts val="2040"/>
              <a:buChar char="►"/>
            </a:pPr>
            <a:r>
              <a:rPr lang="en-US" sz="2400"/>
              <a:t>We will try implementing this project in other programming languages such as Java, etc.</a:t>
            </a:r>
            <a:endParaRPr sz="2400"/>
          </a:p>
          <a:p>
            <a:pPr indent="-251459" lvl="0" marL="342900" rtl="0" algn="l">
              <a:spcBef>
                <a:spcPts val="1000"/>
              </a:spcBef>
              <a:spcAft>
                <a:spcPts val="0"/>
              </a:spcAft>
              <a:buSzPts val="144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3"/>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accent1"/>
              </a:buClr>
              <a:buSzPts val="8800"/>
              <a:buFont typeface="Trebuchet MS"/>
              <a:buNone/>
            </a:pPr>
            <a:r>
              <a:t/>
            </a:r>
            <a:endParaRPr sz="8800"/>
          </a:p>
          <a:p>
            <a:pPr indent="0" lvl="0" marL="0" rtl="0" algn="l">
              <a:spcBef>
                <a:spcPts val="0"/>
              </a:spcBef>
              <a:spcAft>
                <a:spcPts val="0"/>
              </a:spcAft>
              <a:buClr>
                <a:schemeClr val="accent1"/>
              </a:buClr>
              <a:buSzPts val="8800"/>
              <a:buFont typeface="Trebuchet MS"/>
              <a:buNone/>
            </a:pPr>
            <a:r>
              <a:t/>
            </a:r>
            <a:endParaRPr sz="8800"/>
          </a:p>
          <a:p>
            <a:pPr indent="0" lvl="0" marL="0" rtl="0" algn="l">
              <a:spcBef>
                <a:spcPts val="0"/>
              </a:spcBef>
              <a:spcAft>
                <a:spcPts val="0"/>
              </a:spcAft>
              <a:buClr>
                <a:schemeClr val="accent1"/>
              </a:buClr>
              <a:buSzPts val="8800"/>
              <a:buFont typeface="Trebuchet MS"/>
              <a:buNone/>
            </a:pPr>
            <a:r>
              <a:t/>
            </a:r>
            <a:endParaRPr sz="8800"/>
          </a:p>
          <a:p>
            <a:pPr indent="0" lvl="0" marL="0" rtl="0" algn="l">
              <a:spcBef>
                <a:spcPts val="0"/>
              </a:spcBef>
              <a:spcAft>
                <a:spcPts val="0"/>
              </a:spcAft>
              <a:buClr>
                <a:schemeClr val="accent1"/>
              </a:buClr>
              <a:buSzPts val="8800"/>
              <a:buFont typeface="Trebuchet MS"/>
              <a:buNone/>
            </a:pPr>
            <a:r>
              <a:rPr lang="en-US" sz="8800"/>
              <a:t> </a:t>
            </a:r>
            <a:endParaRPr sz="8800"/>
          </a:p>
          <a:p>
            <a:pPr indent="0" lvl="0" marL="0" rtl="0" algn="l">
              <a:spcBef>
                <a:spcPts val="0"/>
              </a:spcBef>
              <a:spcAft>
                <a:spcPts val="0"/>
              </a:spcAft>
              <a:buClr>
                <a:schemeClr val="accent1"/>
              </a:buClr>
              <a:buSzPts val="8800"/>
              <a:buFont typeface="Trebuchet MS"/>
              <a:buNone/>
            </a:pPr>
            <a:r>
              <a:rPr lang="en-US" sz="8800"/>
              <a:t>Thankyou</a:t>
            </a:r>
            <a:endParaRPr sz="8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b181500eca_0_1"/>
          <p:cNvSpPr txBox="1"/>
          <p:nvPr>
            <p:ph type="title"/>
          </p:nvPr>
        </p:nvSpPr>
        <p:spPr>
          <a:xfrm>
            <a:off x="1797610" y="2515642"/>
            <a:ext cx="8596800" cy="1826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5300"/>
              <a:t>Questions</a:t>
            </a:r>
            <a:endParaRPr sz="5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What is a Parser?</a:t>
            </a:r>
            <a:br>
              <a:rPr lang="en-US"/>
            </a:br>
            <a:endParaRPr/>
          </a:p>
        </p:txBody>
      </p:sp>
      <p:sp>
        <p:nvSpPr>
          <p:cNvPr id="150" name="Google Shape;150;p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A parser is a compiler or interpreter component that breaks data into smaller elements for easy translation into another language. A parser takes input in the form of a sequence of tokens, interactive commands, or program instructions and breaks them up into parts that can be used by other components in programming.</a:t>
            </a:r>
            <a:endParaRPr/>
          </a:p>
          <a:p>
            <a:pPr indent="-342900" lvl="0" marL="342900" rtl="0" algn="l">
              <a:spcBef>
                <a:spcPts val="1000"/>
              </a:spcBef>
              <a:spcAft>
                <a:spcPts val="0"/>
              </a:spcAft>
              <a:buSzPts val="1440"/>
              <a:buChar char="►"/>
            </a:pPr>
            <a:r>
              <a:rPr lang="en-US"/>
              <a:t>The overall process of parsing involves three stages:</a:t>
            </a:r>
            <a:endParaRPr/>
          </a:p>
          <a:p>
            <a:pPr indent="-342900" lvl="0" marL="342900" rtl="0" algn="l">
              <a:spcBef>
                <a:spcPts val="1000"/>
              </a:spcBef>
              <a:spcAft>
                <a:spcPts val="0"/>
              </a:spcAft>
              <a:buSzPts val="1440"/>
              <a:buChar char="►"/>
            </a:pPr>
            <a:r>
              <a:rPr lang="en-US"/>
              <a:t>Lexical analysis</a:t>
            </a:r>
            <a:endParaRPr/>
          </a:p>
          <a:p>
            <a:pPr indent="-342900" lvl="0" marL="342900" rtl="0" algn="l">
              <a:spcBef>
                <a:spcPts val="1000"/>
              </a:spcBef>
              <a:spcAft>
                <a:spcPts val="0"/>
              </a:spcAft>
              <a:buSzPts val="1440"/>
              <a:buChar char="►"/>
            </a:pPr>
            <a:r>
              <a:rPr lang="en-US"/>
              <a:t>Syntactic analysis</a:t>
            </a:r>
            <a:endParaRPr/>
          </a:p>
          <a:p>
            <a:pPr indent="-342900" lvl="0" marL="342900" rtl="0" algn="l">
              <a:spcBef>
                <a:spcPts val="1000"/>
              </a:spcBef>
              <a:spcAft>
                <a:spcPts val="0"/>
              </a:spcAft>
              <a:buSzPts val="1440"/>
              <a:buChar char="►"/>
            </a:pPr>
            <a:r>
              <a:rPr lang="en-US"/>
              <a:t>Semantic parsing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Lexical analysis</a:t>
            </a:r>
            <a:endParaRPr/>
          </a:p>
        </p:txBody>
      </p:sp>
      <p:sp>
        <p:nvSpPr>
          <p:cNvPr id="156" name="Google Shape;156;p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Lexical analysis is the first phase of a compiler. It takes the modified source code from language preprocessors that are written in the form of sentences. The lexical analyzer breaks these syntaxes into a series of tokens, by removing any whitespace or comments in the source code.</a:t>
            </a:r>
            <a:endParaRPr/>
          </a:p>
          <a:p>
            <a:pPr indent="-342900" lvl="0" marL="342900" rtl="0" algn="l">
              <a:spcBef>
                <a:spcPts val="1000"/>
              </a:spcBef>
              <a:spcAft>
                <a:spcPts val="0"/>
              </a:spcAft>
              <a:buSzPts val="1440"/>
              <a:buChar char="►"/>
            </a:pPr>
            <a:r>
              <a:rPr lang="en-US"/>
              <a:t>If the lexical analyzer finds a token invalid, it generates an error. The lexical analyzer works closely with the syntax analyzer. It reads character streams from the source code, checks for legal tokens, and passes the data to the syntax analyzer when it demands.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Representation of lexical analysis process</a:t>
            </a:r>
            <a:endParaRPr/>
          </a:p>
        </p:txBody>
      </p:sp>
      <p:pic>
        <p:nvPicPr>
          <p:cNvPr descr="Token passing in compiler" id="162" name="Google Shape;162;p4"/>
          <p:cNvPicPr preferRelativeResize="0"/>
          <p:nvPr>
            <p:ph idx="1" type="body"/>
          </p:nvPr>
        </p:nvPicPr>
        <p:blipFill rotWithShape="1">
          <a:blip r:embed="rId3">
            <a:alphaModFix/>
          </a:blip>
          <a:srcRect b="0" l="0" r="0" t="0"/>
          <a:stretch/>
        </p:blipFill>
        <p:spPr>
          <a:xfrm>
            <a:off x="901521" y="2139290"/>
            <a:ext cx="7959144" cy="348877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Referenced Articles</a:t>
            </a:r>
            <a:endParaRPr/>
          </a:p>
        </p:txBody>
      </p:sp>
      <p:sp>
        <p:nvSpPr>
          <p:cNvPr id="168" name="Google Shape;168;p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lnSpc>
                <a:spcPct val="115000"/>
              </a:lnSpc>
              <a:spcBef>
                <a:spcPts val="1000"/>
              </a:spcBef>
              <a:spcAft>
                <a:spcPts val="0"/>
              </a:spcAft>
              <a:buSzPts val="1440"/>
              <a:buChar char="►"/>
            </a:pPr>
            <a:r>
              <a:rPr lang="en-US">
                <a:solidFill>
                  <a:srgbClr val="FFFFFF"/>
                </a:solidFill>
              </a:rPr>
              <a:t>Tolerant parsing : Tolerant parsing is parsing in which we apply the ability to capture points of interest inside the program, while all the code that does not contain such points can be skipped with no or minimal analysis performed.</a:t>
            </a:r>
            <a:endParaRPr>
              <a:solidFill>
                <a:srgbClr val="FFFFFF"/>
              </a:solidFill>
            </a:endParaRPr>
          </a:p>
          <a:p>
            <a:pPr indent="0" lvl="0" marL="342900" rtl="0" algn="l">
              <a:lnSpc>
                <a:spcPct val="115000"/>
              </a:lnSpc>
              <a:spcBef>
                <a:spcPts val="1000"/>
              </a:spcBef>
              <a:spcAft>
                <a:spcPts val="0"/>
              </a:spcAft>
              <a:buNone/>
            </a:pPr>
            <a:r>
              <a:t/>
            </a:r>
            <a:endParaRPr>
              <a:solidFill>
                <a:srgbClr val="FFFFFF"/>
              </a:solidFill>
            </a:endParaRPr>
          </a:p>
          <a:p>
            <a:pPr indent="0" lvl="0" marL="0" rtl="0" algn="l">
              <a:lnSpc>
                <a:spcPct val="115000"/>
              </a:lnSpc>
              <a:spcBef>
                <a:spcPts val="1000"/>
              </a:spcBef>
              <a:spcAft>
                <a:spcPts val="0"/>
              </a:spcAft>
              <a:buNone/>
            </a:pPr>
            <a:r>
              <a:t/>
            </a:r>
            <a:endParaRPr>
              <a:solidFill>
                <a:srgbClr val="FFFFFF"/>
              </a:solidFill>
            </a:endParaRPr>
          </a:p>
          <a:p>
            <a:pPr indent="-342900" lvl="0" marL="342900" rtl="0" algn="l">
              <a:lnSpc>
                <a:spcPct val="115000"/>
              </a:lnSpc>
              <a:spcBef>
                <a:spcPts val="1000"/>
              </a:spcBef>
              <a:spcAft>
                <a:spcPts val="0"/>
              </a:spcAft>
              <a:buSzPts val="1440"/>
              <a:buChar char="►"/>
            </a:pPr>
            <a:r>
              <a:rPr lang="en-US">
                <a:solidFill>
                  <a:srgbClr val="FFFFFF"/>
                </a:solidFill>
              </a:rPr>
              <a:t>Recursive Descent parsers using GLL parsing techniques: GLL is a fully general recursive descent-like parsing technique  which follows grammar rules which supports even left recursive grammars.</a:t>
            </a:r>
            <a:endParaRPr>
              <a:solidFill>
                <a:srgbClr val="FFFFFF"/>
              </a:solidFill>
            </a:endParaRPr>
          </a:p>
          <a:p>
            <a:pPr indent="0" lvl="0" marL="342900" rtl="0" algn="l">
              <a:spcBef>
                <a:spcPts val="0"/>
              </a:spcBef>
              <a:spcAft>
                <a:spcPts val="0"/>
              </a:spcAft>
              <a:buNone/>
            </a:pPr>
            <a:r>
              <a:t/>
            </a:r>
            <a:endParaRPr/>
          </a:p>
          <a:p>
            <a:pPr indent="0" lvl="0" marL="342900" rtl="0" algn="l">
              <a:spcBef>
                <a:spcPts val="10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b181500eca_2_1"/>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Reference articles</a:t>
            </a:r>
            <a:endParaRPr/>
          </a:p>
        </p:txBody>
      </p:sp>
      <p:sp>
        <p:nvSpPr>
          <p:cNvPr id="174" name="Google Shape;174;gb181500eca_2_1"/>
          <p:cNvSpPr txBox="1"/>
          <p:nvPr>
            <p:ph idx="1" type="body"/>
          </p:nvPr>
        </p:nvSpPr>
        <p:spPr>
          <a:xfrm>
            <a:off x="677334" y="2160589"/>
            <a:ext cx="8596800" cy="3880800"/>
          </a:xfrm>
          <a:prstGeom prst="rect">
            <a:avLst/>
          </a:prstGeom>
        </p:spPr>
        <p:txBody>
          <a:bodyPr anchorCtr="0" anchor="t" bIns="45700" lIns="91425" spcFirstLastPara="1" rIns="91425" wrap="square" tIns="45700">
            <a:noAutofit/>
          </a:bodyPr>
          <a:lstStyle/>
          <a:p>
            <a:pPr indent="-342900" lvl="0" marL="342900" rtl="0" algn="l">
              <a:spcBef>
                <a:spcPts val="1000"/>
              </a:spcBef>
              <a:spcAft>
                <a:spcPts val="0"/>
              </a:spcAft>
              <a:buSzPts val="1440"/>
              <a:buChar char="►"/>
            </a:pPr>
            <a:r>
              <a:rPr lang="en-US">
                <a:solidFill>
                  <a:srgbClr val="FFFFFF"/>
                </a:solidFill>
              </a:rPr>
              <a:t>RTN interpreter: This paper introduced an interpreter for recursive transition networks(RTN) grammar which students from AI field use and are acquainted with.</a:t>
            </a:r>
            <a:endParaRPr>
              <a:solidFill>
                <a:srgbClr val="FFFFFF"/>
              </a:solidFill>
            </a:endParaRPr>
          </a:p>
          <a:p>
            <a:pPr indent="0" lvl="0" marL="0" rtl="0" algn="l">
              <a:spcBef>
                <a:spcPts val="1000"/>
              </a:spcBef>
              <a:spcAft>
                <a:spcPts val="0"/>
              </a:spcAft>
              <a:buNone/>
            </a:pPr>
            <a:r>
              <a:t/>
            </a:r>
            <a:endParaRPr>
              <a:solidFill>
                <a:srgbClr val="FFFFFF"/>
              </a:solidFill>
            </a:endParaRPr>
          </a:p>
          <a:p>
            <a:pPr indent="0" lvl="0" marL="0" rtl="0" algn="l">
              <a:spcBef>
                <a:spcPts val="1000"/>
              </a:spcBef>
              <a:spcAft>
                <a:spcPts val="0"/>
              </a:spcAft>
              <a:buNone/>
            </a:pPr>
            <a:r>
              <a:t/>
            </a:r>
            <a:endParaRPr>
              <a:solidFill>
                <a:srgbClr val="FFFFFF"/>
              </a:solidFill>
            </a:endParaRPr>
          </a:p>
          <a:p>
            <a:pPr indent="-342900" lvl="0" marL="342900" rtl="0" algn="l">
              <a:spcBef>
                <a:spcPts val="1000"/>
              </a:spcBef>
              <a:spcAft>
                <a:spcPts val="0"/>
              </a:spcAft>
              <a:buSzPts val="1440"/>
              <a:buChar char="►"/>
            </a:pPr>
            <a:r>
              <a:rPr lang="en-US">
                <a:solidFill>
                  <a:srgbClr val="FFFFFF"/>
                </a:solidFill>
              </a:rPr>
              <a:t>Parsing using parser combinators: It is a higher-order function that takes one or more parsers as input and produces a new parser as its output. </a:t>
            </a:r>
            <a:endParaRPr/>
          </a:p>
          <a:p>
            <a:pPr indent="0" lvl="0" marL="0" rtl="0" algn="l">
              <a:spcBef>
                <a:spcPts val="10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Implementation</a:t>
            </a:r>
            <a:endParaRPr/>
          </a:p>
        </p:txBody>
      </p:sp>
      <p:sp>
        <p:nvSpPr>
          <p:cNvPr id="180" name="Google Shape;180;p6"/>
          <p:cNvSpPr txBox="1"/>
          <p:nvPr>
            <p:ph idx="1" type="body"/>
          </p:nvPr>
        </p:nvSpPr>
        <p:spPr>
          <a:xfrm>
            <a:off x="677334" y="1390919"/>
            <a:ext cx="8596668" cy="465044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Goal of this project is to focus on the problem of lexical analysis which includes identifying a token and then generating a code needed to be executed by creating own tool used for parsing. The steps for the project are:</a:t>
            </a:r>
            <a:endParaRPr/>
          </a:p>
          <a:p>
            <a:pPr indent="-342900" lvl="0" marL="342900" rtl="0" algn="l">
              <a:spcBef>
                <a:spcPts val="1000"/>
              </a:spcBef>
              <a:spcAft>
                <a:spcPts val="0"/>
              </a:spcAft>
              <a:buSzPts val="1440"/>
              <a:buChar char="►"/>
            </a:pPr>
            <a:r>
              <a:rPr lang="en-US"/>
              <a:t>Conversion of the input file into single string.</a:t>
            </a:r>
            <a:endParaRPr/>
          </a:p>
          <a:p>
            <a:pPr indent="-342900" lvl="0" marL="342900" rtl="0" algn="l">
              <a:spcBef>
                <a:spcPts val="1000"/>
              </a:spcBef>
              <a:spcAft>
                <a:spcPts val="0"/>
              </a:spcAft>
              <a:buSzPts val="1440"/>
              <a:buChar char="►"/>
            </a:pPr>
            <a:r>
              <a:rPr lang="en-US"/>
              <a:t>Separating all tokens individually into categories.</a:t>
            </a:r>
            <a:endParaRPr/>
          </a:p>
          <a:p>
            <a:pPr indent="-342900" lvl="0" marL="342900" rtl="0" algn="l">
              <a:spcBef>
                <a:spcPts val="1000"/>
              </a:spcBef>
              <a:spcAft>
                <a:spcPts val="0"/>
              </a:spcAft>
              <a:buSzPts val="1440"/>
              <a:buChar char="►"/>
            </a:pPr>
            <a:r>
              <a:rPr lang="en-US"/>
              <a:t>Clean-up comments from code.</a:t>
            </a:r>
            <a:endParaRPr/>
          </a:p>
          <a:p>
            <a:pPr indent="-342900" lvl="0" marL="342900" rtl="0" algn="l">
              <a:spcBef>
                <a:spcPts val="1000"/>
              </a:spcBef>
              <a:spcAft>
                <a:spcPts val="0"/>
              </a:spcAft>
              <a:buSzPts val="1440"/>
              <a:buChar char="►"/>
            </a:pPr>
            <a:r>
              <a:rPr lang="en-US"/>
              <a:t>Identify and Verify the tokens using Regex.</a:t>
            </a:r>
            <a:endParaRPr/>
          </a:p>
          <a:p>
            <a:pPr indent="-342900" lvl="0" marL="342900" rtl="0" algn="l">
              <a:spcBef>
                <a:spcPts val="1000"/>
              </a:spcBef>
              <a:spcAft>
                <a:spcPts val="0"/>
              </a:spcAft>
              <a:buSzPts val="1440"/>
              <a:buChar char="►"/>
            </a:pPr>
            <a:r>
              <a:rPr lang="en-US"/>
              <a:t>Check Syntax of the input file and generate error accordingly.</a:t>
            </a:r>
            <a:endParaRPr/>
          </a:p>
          <a:p>
            <a:pPr indent="-342900" lvl="0" marL="342900" rtl="0" algn="l">
              <a:spcBef>
                <a:spcPts val="1000"/>
              </a:spcBef>
              <a:spcAft>
                <a:spcPts val="0"/>
              </a:spcAft>
              <a:buSzPts val="1440"/>
              <a:buChar char="►"/>
            </a:pPr>
            <a:r>
              <a:rPr lang="en-US"/>
              <a:t>H</a:t>
            </a:r>
            <a:r>
              <a:rPr lang="en-US"/>
              <a:t>andled </a:t>
            </a:r>
            <a:r>
              <a:rPr lang="en-US"/>
              <a:t>Parenthesis.</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Code-work:</a:t>
            </a:r>
            <a:endParaRPr/>
          </a:p>
        </p:txBody>
      </p:sp>
      <p:sp>
        <p:nvSpPr>
          <p:cNvPr id="186" name="Google Shape;186;p7"/>
          <p:cNvSpPr txBox="1"/>
          <p:nvPr>
            <p:ph idx="1" type="body"/>
          </p:nvPr>
        </p:nvSpPr>
        <p:spPr>
          <a:xfrm>
            <a:off x="677334" y="1930400"/>
            <a:ext cx="8596668" cy="4110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t>     </a:t>
            </a:r>
            <a:r>
              <a:rPr lang="en-US" sz="2800"/>
              <a:t>Manav Parekh :</a:t>
            </a:r>
            <a:endParaRPr/>
          </a:p>
          <a:p>
            <a:pPr indent="-342900" lvl="0" marL="342900" rtl="0" algn="l">
              <a:spcBef>
                <a:spcPts val="1000"/>
              </a:spcBef>
              <a:spcAft>
                <a:spcPts val="0"/>
              </a:spcAft>
              <a:buSzPts val="2240"/>
              <a:buChar char="►"/>
            </a:pPr>
            <a:r>
              <a:rPr lang="en-US" sz="2800"/>
              <a:t>Source code scanning loop.</a:t>
            </a:r>
            <a:endParaRPr sz="2800"/>
          </a:p>
          <a:p>
            <a:pPr indent="-342900" lvl="0" marL="342900" rtl="0" algn="l">
              <a:spcBef>
                <a:spcPts val="1000"/>
              </a:spcBef>
              <a:spcAft>
                <a:spcPts val="0"/>
              </a:spcAft>
              <a:buSzPts val="2240"/>
              <a:buChar char="►"/>
            </a:pPr>
            <a:r>
              <a:rPr lang="en-US" sz="2800"/>
              <a:t>Categorize</a:t>
            </a:r>
            <a:r>
              <a:rPr lang="en-US" sz="2800"/>
              <a:t> tokens.</a:t>
            </a:r>
            <a:endParaRPr/>
          </a:p>
          <a:p>
            <a:pPr indent="0" lvl="0" marL="0" rtl="0" algn="l">
              <a:spcBef>
                <a:spcPts val="1000"/>
              </a:spcBef>
              <a:spcAft>
                <a:spcPts val="0"/>
              </a:spcAft>
              <a:buSzPts val="1440"/>
              <a:buNone/>
            </a:pPr>
            <a:r>
              <a:rPr lang="en-US"/>
              <a:t>     </a:t>
            </a:r>
            <a:endParaRPr/>
          </a:p>
          <a:p>
            <a:pPr indent="0" lvl="0" marL="0" rtl="0" algn="l">
              <a:spcBef>
                <a:spcPts val="1000"/>
              </a:spcBef>
              <a:spcAft>
                <a:spcPts val="0"/>
              </a:spcAft>
              <a:buSzPts val="144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Division of work:</a:t>
            </a:r>
            <a:endParaRPr/>
          </a:p>
        </p:txBody>
      </p:sp>
      <p:sp>
        <p:nvSpPr>
          <p:cNvPr id="192" name="Google Shape;192;p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240"/>
              <a:buNone/>
            </a:pPr>
            <a:r>
              <a:rPr lang="en-US" sz="2800"/>
              <a:t>Tanay Parekh :</a:t>
            </a:r>
            <a:endParaRPr/>
          </a:p>
          <a:p>
            <a:pPr indent="-342900" lvl="0" marL="342900" rtl="0" algn="l">
              <a:spcBef>
                <a:spcPts val="1000"/>
              </a:spcBef>
              <a:spcAft>
                <a:spcPts val="0"/>
              </a:spcAft>
              <a:buSzPts val="2240"/>
              <a:buChar char="►"/>
            </a:pPr>
            <a:r>
              <a:rPr lang="en-US" sz="2800"/>
              <a:t>Create RexEng class token type search methods.</a:t>
            </a:r>
            <a:endParaRPr sz="2800"/>
          </a:p>
          <a:p>
            <a:pPr indent="0" lvl="0" marL="342900" rtl="0" algn="l">
              <a:spcBef>
                <a:spcPts val="1000"/>
              </a:spcBef>
              <a:spcAft>
                <a:spcPts val="0"/>
              </a:spcAft>
              <a:buNone/>
            </a:pPr>
            <a:r>
              <a:rPr lang="en-US" sz="2800"/>
              <a:t> </a:t>
            </a:r>
            <a:endParaRPr sz="2800"/>
          </a:p>
          <a:p>
            <a:pPr indent="0" lvl="0" marL="0" rtl="0" algn="l">
              <a:spcBef>
                <a:spcPts val="1000"/>
              </a:spcBef>
              <a:spcAft>
                <a:spcPts val="0"/>
              </a:spcAft>
              <a:buSzPts val="2240"/>
              <a:buNone/>
            </a:pPr>
            <a:r>
              <a:rPr lang="en-US" sz="2800"/>
              <a:t>     </a:t>
            </a:r>
            <a:endParaRPr sz="2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2020-12-15T17:21:38Z</dcterms:created>
  <dc:creator>rave yj</dc:creator>
</cp:coreProperties>
</file>