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1" r:id="rId3"/>
    <p:sldId id="283" r:id="rId4"/>
    <p:sldId id="282" r:id="rId5"/>
    <p:sldId id="284" r:id="rId6"/>
    <p:sldId id="285" r:id="rId7"/>
    <p:sldId id="286" r:id="rId8"/>
    <p:sldId id="287" r:id="rId9"/>
    <p:sldId id="288" r:id="rId10"/>
    <p:sldId id="289" r:id="rId11"/>
    <p:sldId id="290"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92" r:id="rId38"/>
    <p:sldId id="293" r:id="rId39"/>
    <p:sldId id="294" r:id="rId40"/>
    <p:sldId id="295" r:id="rId41"/>
    <p:sldId id="296" r:id="rId42"/>
    <p:sldId id="297" r:id="rId43"/>
    <p:sldId id="298" r:id="rId44"/>
    <p:sldId id="299" r:id="rId45"/>
    <p:sldId id="300" r:id="rId46"/>
    <p:sldId id="301"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solidFill>
            <a:srgbClr val="FFC000"/>
          </a:solidFill>
          <a:ln>
            <a:solidFill>
              <a:schemeClr val="tx1"/>
            </a:solidFill>
          </a:ln>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a:ln>
            <a:solidFill>
              <a:srgbClr val="FFC000"/>
            </a:solidFill>
          </a:ln>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7" name="Cloud 6"/>
          <p:cNvSpPr/>
          <p:nvPr userDrawn="1"/>
        </p:nvSpPr>
        <p:spPr>
          <a:xfrm>
            <a:off x="7772400" y="0"/>
            <a:ext cx="1371600" cy="457200"/>
          </a:xfrm>
          <a:prstGeom prst="clou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Google Cloud Natural Language API</a:t>
            </a:r>
            <a:endParaRPr lang="en-US" dirty="0"/>
          </a:p>
        </p:txBody>
      </p:sp>
      <p:sp>
        <p:nvSpPr>
          <p:cNvPr id="3" name="Subtitle 2"/>
          <p:cNvSpPr>
            <a:spLocks noGrp="1"/>
          </p:cNvSpPr>
          <p:nvPr>
            <p:ph type="subTitle" idx="1"/>
          </p:nvPr>
        </p:nvSpPr>
        <p:spPr/>
        <p:txBody>
          <a:bodyPr/>
          <a:lstStyle/>
          <a:p>
            <a:r>
              <a:rPr lang="en-US" dirty="0" smtClean="0"/>
              <a:t>Dr. </a:t>
            </a:r>
            <a:r>
              <a:rPr lang="en-US" dirty="0" err="1" smtClean="0"/>
              <a:t>Noman</a:t>
            </a:r>
            <a:r>
              <a:rPr lang="en-US" dirty="0" smtClean="0"/>
              <a:t> Islam</a:t>
            </a:r>
          </a:p>
          <a:p>
            <a:r>
              <a:rPr lang="en-US" dirty="0" smtClean="0"/>
              <a:t>Institute of Applied AI Engineers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8674" name="Picture 2"/>
          <p:cNvPicPr>
            <a:picLocks noChangeAspect="1" noChangeArrowheads="1"/>
          </p:cNvPicPr>
          <p:nvPr/>
        </p:nvPicPr>
        <p:blipFill>
          <a:blip r:embed="rId2"/>
          <a:srcRect/>
          <a:stretch>
            <a:fillRect/>
          </a:stretch>
        </p:blipFill>
        <p:spPr bwMode="auto">
          <a:xfrm>
            <a:off x="757238" y="2338388"/>
            <a:ext cx="7629525" cy="218122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a service account in your application</a:t>
            </a:r>
            <a:endParaRPr lang="en-US" dirty="0"/>
          </a:p>
        </p:txBody>
      </p:sp>
      <p:sp>
        <p:nvSpPr>
          <p:cNvPr id="3" name="Content Placeholder 2"/>
          <p:cNvSpPr>
            <a:spLocks noGrp="1"/>
          </p:cNvSpPr>
          <p:nvPr>
            <p:ph idx="1"/>
          </p:nvPr>
        </p:nvSpPr>
        <p:spPr/>
        <p:txBody>
          <a:bodyPr>
            <a:normAutofit/>
          </a:bodyPr>
          <a:lstStyle/>
          <a:p>
            <a:r>
              <a:rPr lang="en-US" dirty="0" smtClean="0"/>
              <a:t>Next, provide the credentials to your application code by setting the environment variable GOOGLE_APPLICATION_CREDENTIALS to point to the JSON file you downloaded in the previous step</a:t>
            </a:r>
            <a:r>
              <a:rPr lang="en-US" dirty="0" smtClean="0"/>
              <a:t>.</a:t>
            </a:r>
          </a:p>
          <a:p>
            <a:pPr lvl="1"/>
            <a:r>
              <a:rPr lang="en-US" dirty="0" smtClean="0"/>
              <a:t>set </a:t>
            </a:r>
            <a:r>
              <a:rPr lang="en-US" dirty="0" smtClean="0"/>
              <a:t>GOOGLE_APPLICATION_CREDENTIALS=</a:t>
            </a:r>
            <a:r>
              <a:rPr lang="en-US" i="1" dirty="0" smtClean="0"/>
              <a:t>&lt;</a:t>
            </a:r>
            <a:r>
              <a:rPr lang="en-US" i="1" dirty="0" err="1" smtClean="0"/>
              <a:t>path_to_service_account_file</a:t>
            </a:r>
            <a:r>
              <a:rPr lang="en-US" i="1" dirty="0" smtClean="0"/>
              <a:t>&gt;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The Natural Language API has several methods for performing analysis and annotation on your text. </a:t>
            </a:r>
            <a:endParaRPr lang="en-US" dirty="0" smtClean="0"/>
          </a:p>
          <a:p>
            <a:r>
              <a:rPr lang="en-US" dirty="0" smtClean="0"/>
              <a:t>Each </a:t>
            </a:r>
            <a:r>
              <a:rPr lang="en-US" dirty="0" smtClean="0"/>
              <a:t>level of analysis provides valuable information for language understanding. These methods are listed </a:t>
            </a:r>
            <a:r>
              <a:rPr lang="en-US" dirty="0" smtClean="0"/>
              <a:t>below</a:t>
            </a:r>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b="1" dirty="0" smtClean="0"/>
              <a:t>Sentiment analysis</a:t>
            </a:r>
            <a:r>
              <a:rPr lang="en-US" dirty="0" smtClean="0"/>
              <a:t> inspects the given text and identifies the prevailing emotional opinion within the text, especially to determine a writer's attitude as positive, negative, or neutral. </a:t>
            </a:r>
            <a:endParaRPr lang="en-US" dirty="0" smtClean="0"/>
          </a:p>
          <a:p>
            <a:r>
              <a:rPr lang="en-US" dirty="0" smtClean="0"/>
              <a:t>Sentiment </a:t>
            </a:r>
            <a:r>
              <a:rPr lang="en-US" dirty="0" smtClean="0"/>
              <a:t>analysis is performed through the </a:t>
            </a:r>
            <a:r>
              <a:rPr lang="en-US" dirty="0" err="1" smtClean="0"/>
              <a:t>analyzeSentiment</a:t>
            </a:r>
            <a:r>
              <a:rPr lang="en-US" dirty="0" smtClean="0"/>
              <a:t> method</a:t>
            </a:r>
            <a:r>
              <a:rPr lang="en-US" dirty="0" smtClean="0"/>
              <a:t>.</a:t>
            </a:r>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b="1" dirty="0" smtClean="0"/>
              <a:t>Entity analysis</a:t>
            </a:r>
            <a:r>
              <a:rPr lang="en-US" dirty="0" smtClean="0"/>
              <a:t> inspects the given text for known entities (Proper nouns such as public figures, landmarks, and so on. Common nouns such as restaurant, stadium, and so on.) and returns information about those entities. </a:t>
            </a:r>
            <a:endParaRPr lang="en-US" dirty="0" smtClean="0"/>
          </a:p>
          <a:p>
            <a:r>
              <a:rPr lang="en-US" dirty="0" smtClean="0"/>
              <a:t>Entity </a:t>
            </a:r>
            <a:r>
              <a:rPr lang="en-US" dirty="0" smtClean="0"/>
              <a:t>analysis is performed with the </a:t>
            </a:r>
            <a:r>
              <a:rPr lang="en-US" dirty="0" err="1" smtClean="0"/>
              <a:t>analyzeEntities</a:t>
            </a:r>
            <a:r>
              <a:rPr lang="en-US" dirty="0" smtClean="0"/>
              <a:t> method</a:t>
            </a:r>
            <a:r>
              <a:rPr lang="en-US" dirty="0" smtClean="0"/>
              <a:t>.</a:t>
            </a:r>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a:bodyPr>
          <a:lstStyle/>
          <a:p>
            <a:r>
              <a:rPr lang="en-US" b="1" dirty="0" smtClean="0"/>
              <a:t>Entity sentiment analysis</a:t>
            </a:r>
            <a:r>
              <a:rPr lang="en-US" dirty="0" smtClean="0"/>
              <a:t> inspects the given text for known entities (proper nouns and common nouns), returns information about those entities, and identifies the prevailing emotional opinion of the entity within the text, especially to determine a writer's attitude toward the entity as positive, negative, or neutral. </a:t>
            </a:r>
            <a:endParaRPr lang="en-US" dirty="0" smtClean="0"/>
          </a:p>
          <a:p>
            <a:r>
              <a:rPr lang="en-US" dirty="0" smtClean="0"/>
              <a:t>Entity </a:t>
            </a:r>
            <a:r>
              <a:rPr lang="en-US" dirty="0" smtClean="0"/>
              <a:t>analysis is performed with the </a:t>
            </a:r>
            <a:r>
              <a:rPr lang="en-US" dirty="0" err="1" smtClean="0"/>
              <a:t>analyzeEntitySentiment</a:t>
            </a:r>
            <a:r>
              <a:rPr lang="en-US" dirty="0" smtClean="0"/>
              <a:t> method</a:t>
            </a:r>
            <a:r>
              <a:rPr lang="en-US" dirty="0" smtClean="0"/>
              <a:t>.</a:t>
            </a:r>
            <a:endParaRPr 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b="1" dirty="0" smtClean="0"/>
              <a:t>Syntactic analysis</a:t>
            </a:r>
            <a:r>
              <a:rPr lang="en-US" dirty="0" smtClean="0"/>
              <a:t> extracts linguistic information, breaking up the given text into a series of sentences and tokens (generally, word boundaries), providing further analysis on those tokens. Syntactic Analysis is performed with the </a:t>
            </a:r>
            <a:r>
              <a:rPr lang="en-US" dirty="0" err="1" smtClean="0"/>
              <a:t>analyzeSyntax</a:t>
            </a:r>
            <a:r>
              <a:rPr lang="en-US" dirty="0" smtClean="0"/>
              <a:t> method</a:t>
            </a:r>
            <a:r>
              <a:rPr lang="en-US" dirty="0" smtClean="0"/>
              <a: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smtClean="0"/>
              <a:t>Content classification (beta)</a:t>
            </a:r>
            <a:r>
              <a:rPr lang="en-US" dirty="0" smtClean="0"/>
              <a:t> analyzes text content and returns a content category for the content. </a:t>
            </a:r>
            <a:endParaRPr lang="en-US" dirty="0" smtClean="0"/>
          </a:p>
          <a:p>
            <a:r>
              <a:rPr lang="en-US" dirty="0" smtClean="0"/>
              <a:t>Content </a:t>
            </a:r>
            <a:r>
              <a:rPr lang="en-US" dirty="0" smtClean="0"/>
              <a:t>classification is performed by using the </a:t>
            </a:r>
            <a:r>
              <a:rPr lang="en-US" dirty="0" err="1" smtClean="0"/>
              <a:t>classifyText</a:t>
            </a:r>
            <a:r>
              <a:rPr lang="en-US" dirty="0" smtClean="0"/>
              <a:t> method</a:t>
            </a:r>
            <a:r>
              <a:rPr lang="en-US" dirty="0" smtClean="0"/>
              <a: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natural language request</a:t>
            </a:r>
            <a:endParaRPr lang="en-US" dirty="0"/>
          </a:p>
        </p:txBody>
      </p:sp>
      <p:sp>
        <p:nvSpPr>
          <p:cNvPr id="1025" name="Rectangle 1"/>
          <p:cNvSpPr>
            <a:spLocks noChangeArrowheads="1"/>
          </p:cNvSpPr>
          <p:nvPr/>
        </p:nvSpPr>
        <p:spPr bwMode="auto">
          <a:xfrm>
            <a:off x="381000" y="1782901"/>
            <a:ext cx="8345554" cy="317009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a:t>
            </a:r>
            <a:br>
              <a:rPr kumimoji="0" lang="en-US" sz="2000" b="0" i="0" u="none" strike="noStrike" cap="none" normalizeH="0" baseline="0" dirty="0" smtClean="0">
                <a:ln>
                  <a:noFill/>
                </a:ln>
                <a:solidFill>
                  <a:schemeClr val="tx1"/>
                </a:solidFill>
                <a:effectLst/>
                <a:latin typeface="Arial Unicode MS" pitchFamily="34" charset="-128"/>
                <a:cs typeface="Arial" pitchFamily="34" charset="0"/>
              </a:rPr>
            </a:b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"document":{</a:t>
            </a:r>
            <a:br>
              <a:rPr kumimoji="0" lang="en-US" sz="2000" b="0" i="0" u="none" strike="noStrike" cap="none" normalizeH="0" baseline="0" dirty="0" smtClean="0">
                <a:ln>
                  <a:noFill/>
                </a:ln>
                <a:solidFill>
                  <a:schemeClr val="tx1"/>
                </a:solidFill>
                <a:effectLst/>
                <a:latin typeface="Arial Unicode MS" pitchFamily="34" charset="-128"/>
                <a:cs typeface="Arial" pitchFamily="34" charset="0"/>
              </a:rPr>
            </a:b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"type":"PLAIN_TEXT",</a:t>
            </a:r>
            <a:br>
              <a:rPr kumimoji="0" lang="en-US" sz="2000" b="0" i="0" u="none" strike="noStrike" cap="none" normalizeH="0" baseline="0" dirty="0" smtClean="0">
                <a:ln>
                  <a:noFill/>
                </a:ln>
                <a:solidFill>
                  <a:schemeClr val="tx1"/>
                </a:solidFill>
                <a:effectLst/>
                <a:latin typeface="Arial Unicode MS" pitchFamily="34" charset="-128"/>
                <a:cs typeface="Arial" pitchFamily="34" charset="0"/>
              </a:rPr>
            </a:b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"language": "EN",</a:t>
            </a:r>
            <a:br>
              <a:rPr kumimoji="0" lang="en-US" sz="2000" b="0" i="0" u="none" strike="noStrike" cap="none" normalizeH="0" baseline="0" dirty="0" smtClean="0">
                <a:ln>
                  <a:noFill/>
                </a:ln>
                <a:solidFill>
                  <a:schemeClr val="tx1"/>
                </a:solidFill>
                <a:effectLst/>
                <a:latin typeface="Arial Unicode MS" pitchFamily="34" charset="-128"/>
                <a:cs typeface="Arial" pitchFamily="34" charset="0"/>
              </a:rPr>
            </a:b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"content":"'Lawrence of Arabia' is a highly rated film biography about \</a:t>
            </a:r>
            <a:br>
              <a:rPr kumimoji="0" lang="en-US" sz="2000" b="0" i="0" u="none" strike="noStrike" cap="none" normalizeH="0" baseline="0" dirty="0" smtClean="0">
                <a:ln>
                  <a:noFill/>
                </a:ln>
                <a:solidFill>
                  <a:schemeClr val="tx1"/>
                </a:solidFill>
                <a:effectLst/>
                <a:latin typeface="Arial Unicode MS" pitchFamily="34" charset="-128"/>
                <a:cs typeface="Arial" pitchFamily="34" charset="0"/>
              </a:rPr>
            </a:b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British Lieutenant T. E. Lawrence. Peter O'Toole plays \</a:t>
            </a:r>
            <a:br>
              <a:rPr kumimoji="0" lang="en-US" sz="2000" b="0" i="0" u="none" strike="noStrike" cap="none" normalizeH="0" baseline="0" dirty="0" smtClean="0">
                <a:ln>
                  <a:noFill/>
                </a:ln>
                <a:solidFill>
                  <a:schemeClr val="tx1"/>
                </a:solidFill>
                <a:effectLst/>
                <a:latin typeface="Arial Unicode MS" pitchFamily="34" charset="-128"/>
                <a:cs typeface="Arial" pitchFamily="34" charset="0"/>
              </a:rPr>
            </a:b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Lawrence in the film."</a:t>
            </a:r>
            <a:br>
              <a:rPr kumimoji="0" lang="en-US" sz="2000" b="0" i="0" u="none" strike="noStrike" cap="none" normalizeH="0" baseline="0" dirty="0" smtClean="0">
                <a:ln>
                  <a:noFill/>
                </a:ln>
                <a:solidFill>
                  <a:schemeClr val="tx1"/>
                </a:solidFill>
                <a:effectLst/>
                <a:latin typeface="Arial Unicode MS" pitchFamily="34" charset="-128"/>
                <a:cs typeface="Arial" pitchFamily="34" charset="0"/>
              </a:rPr>
            </a:b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sz="2000" b="0" i="0" u="none" strike="noStrike" cap="none" normalizeH="0" baseline="0" dirty="0" smtClean="0">
                <a:ln>
                  <a:noFill/>
                </a:ln>
                <a:solidFill>
                  <a:schemeClr val="tx1"/>
                </a:solidFill>
                <a:effectLst/>
                <a:latin typeface="Arial Unicode MS" pitchFamily="34" charset="-128"/>
                <a:cs typeface="Arial" pitchFamily="34" charset="0"/>
              </a:rPr>
            </a:b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sz="2000" b="0" i="0" u="none" strike="noStrike" cap="none" normalizeH="0" baseline="0" dirty="0" err="1" smtClean="0">
                <a:ln>
                  <a:noFill/>
                </a:ln>
                <a:solidFill>
                  <a:schemeClr val="tx1"/>
                </a:solidFill>
                <a:effectLst/>
                <a:latin typeface="Arial Unicode MS" pitchFamily="34" charset="-128"/>
                <a:cs typeface="Arial" pitchFamily="34" charset="0"/>
              </a:rPr>
              <a:t>encodingType</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":"UTF8"</a:t>
            </a:r>
            <a:br>
              <a:rPr kumimoji="0" lang="en-US" sz="2000" b="0" i="0" u="none" strike="noStrike" cap="none" normalizeH="0" baseline="0" dirty="0" smtClean="0">
                <a:ln>
                  <a:noFill/>
                </a:ln>
                <a:solidFill>
                  <a:schemeClr val="tx1"/>
                </a:solidFill>
                <a:effectLst/>
                <a:latin typeface="Arial Unicode MS" pitchFamily="34" charset="-128"/>
                <a:cs typeface="Arial" pitchFamily="34" charset="0"/>
              </a:rPr>
            </a:b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Languages supported</a:t>
            </a:r>
            <a:endParaRPr lang="en-US" dirty="0"/>
          </a:p>
        </p:txBody>
      </p:sp>
      <p:sp>
        <p:nvSpPr>
          <p:cNvPr id="3" name="Content Placeholder 2"/>
          <p:cNvSpPr>
            <a:spLocks noGrp="1"/>
          </p:cNvSpPr>
          <p:nvPr>
            <p:ph idx="1"/>
          </p:nvPr>
        </p:nvSpPr>
        <p:spPr/>
        <p:txBody>
          <a:bodyPr/>
          <a:lstStyle/>
          <a:p>
            <a:endParaRPr lang="en-US" dirty="0"/>
          </a:p>
        </p:txBody>
      </p:sp>
      <p:pic>
        <p:nvPicPr>
          <p:cNvPr id="21507" name="Picture 3"/>
          <p:cNvPicPr>
            <a:picLocks noChangeAspect="1" noChangeArrowheads="1"/>
          </p:cNvPicPr>
          <p:nvPr/>
        </p:nvPicPr>
        <p:blipFill>
          <a:blip r:embed="rId2"/>
          <a:srcRect/>
          <a:stretch>
            <a:fillRect/>
          </a:stretch>
        </p:blipFill>
        <p:spPr bwMode="auto">
          <a:xfrm>
            <a:off x="704850" y="1771650"/>
            <a:ext cx="7734300" cy="394335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Setting up your Google cloud account</a:t>
            </a:r>
            <a:endParaRPr lang="en-US" dirty="0"/>
          </a:p>
        </p:txBody>
      </p:sp>
      <p:sp>
        <p:nvSpPr>
          <p:cNvPr id="3" name="Content Placeholder 2"/>
          <p:cNvSpPr>
            <a:spLocks noGrp="1"/>
          </p:cNvSpPr>
          <p:nvPr>
            <p:ph idx="1"/>
          </p:nvPr>
        </p:nvSpPr>
        <p:spPr/>
        <p:txBody>
          <a:bodyPr/>
          <a:lstStyle/>
          <a:p>
            <a:r>
              <a:rPr lang="en-US" dirty="0" smtClean="0"/>
              <a:t>Create a </a:t>
            </a:r>
            <a:r>
              <a:rPr lang="en-US" dirty="0" err="1" smtClean="0"/>
              <a:t>google</a:t>
            </a:r>
            <a:r>
              <a:rPr lang="en-US" dirty="0" smtClean="0"/>
              <a:t> cloud account using your </a:t>
            </a:r>
            <a:r>
              <a:rPr lang="en-US" dirty="0" err="1" smtClean="0"/>
              <a:t>gmail</a:t>
            </a:r>
            <a:r>
              <a:rPr lang="en-US" dirty="0" smtClean="0"/>
              <a:t> id</a:t>
            </a:r>
          </a:p>
          <a:p>
            <a:endParaRPr lang="en-US" dirty="0" smtClean="0"/>
          </a:p>
          <a:p>
            <a:r>
              <a:rPr lang="en-US" dirty="0" smtClean="0"/>
              <a:t>Enable the respective API on your project</a:t>
            </a:r>
          </a:p>
          <a:p>
            <a:endParaRPr lang="en-US" dirty="0" smtClean="0"/>
          </a:p>
          <a:p>
            <a:r>
              <a:rPr lang="en-US" dirty="0" smtClean="0"/>
              <a:t>Enable billing for your project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 analysis response</a:t>
            </a:r>
            <a:endParaRPr lang="en-US" dirty="0"/>
          </a:p>
        </p:txBody>
      </p:sp>
      <p:sp>
        <p:nvSpPr>
          <p:cNvPr id="3" name="Content Placeholder 2"/>
          <p:cNvSpPr>
            <a:spLocks noGrp="1"/>
          </p:cNvSpPr>
          <p:nvPr>
            <p:ph idx="1"/>
          </p:nvPr>
        </p:nvSpPr>
        <p:spPr/>
        <p:txBody>
          <a:bodyPr/>
          <a:lstStyle/>
          <a:p>
            <a:endParaRPr lang="en-US"/>
          </a:p>
        </p:txBody>
      </p:sp>
      <p:pic>
        <p:nvPicPr>
          <p:cNvPr id="22530" name="Picture 2"/>
          <p:cNvPicPr>
            <a:picLocks noChangeAspect="1" noChangeArrowheads="1"/>
          </p:cNvPicPr>
          <p:nvPr/>
        </p:nvPicPr>
        <p:blipFill>
          <a:blip r:embed="rId2"/>
          <a:srcRect/>
          <a:stretch>
            <a:fillRect/>
          </a:stretch>
        </p:blipFill>
        <p:spPr bwMode="auto">
          <a:xfrm>
            <a:off x="1219200" y="1790700"/>
            <a:ext cx="6705600" cy="41529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documentSentiment</a:t>
            </a:r>
            <a:r>
              <a:rPr lang="en-US" dirty="0" smtClean="0"/>
              <a:t> contains the overall sentiment of the document, which consists of the following fields:</a:t>
            </a:r>
          </a:p>
          <a:p>
            <a:pPr lvl="1"/>
            <a:r>
              <a:rPr lang="en-US" dirty="0" smtClean="0"/>
              <a:t>score of the sentiment ranges between -1.0 (negative) and 1.0 (positive) and corresponds to the overall emotional leaning of the text.</a:t>
            </a:r>
          </a:p>
          <a:p>
            <a:pPr lvl="1"/>
            <a:r>
              <a:rPr lang="en-US" dirty="0" smtClean="0"/>
              <a:t>magnitude indicates the overall strength of emotion (both positive and negative) within the given text, between 0.0 and +inf. Unlike score, magnitude is not normalized; each expression of emotion within the text (both positive and negative) contributes to the text's magnitude (so longer text blocks may have greater magnitudes</a:t>
            </a:r>
            <a:r>
              <a:rPr lang="en-US" dirty="0" smtClean="0"/>
              <a: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language contains the language of the document, either passed in the initial request, or automatically detected if absent</a:t>
            </a:r>
            <a:r>
              <a:rPr lang="en-US" dirty="0" smtClean="0"/>
              <a: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sentences contains a list of the sentences extracted from the original document, which contains:</a:t>
            </a:r>
          </a:p>
          <a:p>
            <a:pPr lvl="1"/>
            <a:r>
              <a:rPr lang="en-US" dirty="0" smtClean="0"/>
              <a:t>sentiment contains the </a:t>
            </a:r>
            <a:r>
              <a:rPr lang="en-US" i="1" dirty="0" smtClean="0"/>
              <a:t>sentence level sentiment</a:t>
            </a:r>
            <a:r>
              <a:rPr lang="en-US" dirty="0" smtClean="0"/>
              <a:t> values attached to each sentence, which contain score and magnitude values as described above</a:t>
            </a:r>
            <a:r>
              <a:rPr lang="en-US" dirty="0" smtClean="0"/>
              <a: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Sample values of sentiment analysis</a:t>
            </a:r>
            <a:endParaRPr lang="en-US" dirty="0"/>
          </a:p>
        </p:txBody>
      </p:sp>
      <p:sp>
        <p:nvSpPr>
          <p:cNvPr id="3" name="Content Placeholder 2"/>
          <p:cNvSpPr>
            <a:spLocks noGrp="1"/>
          </p:cNvSpPr>
          <p:nvPr>
            <p:ph idx="1"/>
          </p:nvPr>
        </p:nvSpPr>
        <p:spPr/>
        <p:txBody>
          <a:bodyPr/>
          <a:lstStyle/>
          <a:p>
            <a:endParaRPr lang="en-US"/>
          </a:p>
        </p:txBody>
      </p:sp>
      <p:pic>
        <p:nvPicPr>
          <p:cNvPr id="23554" name="Picture 2"/>
          <p:cNvPicPr>
            <a:picLocks noChangeAspect="1" noChangeArrowheads="1"/>
          </p:cNvPicPr>
          <p:nvPr/>
        </p:nvPicPr>
        <p:blipFill>
          <a:blip r:embed="rId2"/>
          <a:srcRect/>
          <a:stretch>
            <a:fillRect/>
          </a:stretch>
        </p:blipFill>
        <p:spPr bwMode="auto">
          <a:xfrm>
            <a:off x="2128838" y="2505075"/>
            <a:ext cx="4886325" cy="184785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analysis</a:t>
            </a:r>
            <a:endParaRPr lang="en-US" dirty="0"/>
          </a:p>
        </p:txBody>
      </p:sp>
      <p:sp>
        <p:nvSpPr>
          <p:cNvPr id="3" name="Content Placeholder 2"/>
          <p:cNvSpPr>
            <a:spLocks noGrp="1"/>
          </p:cNvSpPr>
          <p:nvPr>
            <p:ph idx="1"/>
          </p:nvPr>
        </p:nvSpPr>
        <p:spPr/>
        <p:txBody>
          <a:bodyPr>
            <a:normAutofit fontScale="92500"/>
          </a:bodyPr>
          <a:lstStyle/>
          <a:p>
            <a:r>
              <a:rPr lang="en-US" dirty="0" smtClean="0"/>
              <a:t>Entity Analysis provides information about entities in the text, which generally refer to named "things" such as famous individuals, landmarks, common objects, etc.</a:t>
            </a:r>
          </a:p>
          <a:p>
            <a:endParaRPr lang="en-US" dirty="0" smtClean="0"/>
          </a:p>
          <a:p>
            <a:r>
              <a:rPr lang="en-US" dirty="0" smtClean="0"/>
              <a:t>Entities broadly fall into two categories: proper nouns that map to unique entities (specific people, places, etc.) or common nouns (also called "</a:t>
            </a:r>
            <a:r>
              <a:rPr lang="en-US" dirty="0" err="1" smtClean="0"/>
              <a:t>nominals</a:t>
            </a:r>
            <a:r>
              <a:rPr lang="en-US" dirty="0" smtClean="0"/>
              <a:t>" in natural language processing).</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response</a:t>
            </a:r>
            <a:endParaRPr lang="en-US" dirty="0"/>
          </a:p>
        </p:txBody>
      </p:sp>
      <p:sp>
        <p:nvSpPr>
          <p:cNvPr id="3" name="Content Placeholder 2"/>
          <p:cNvSpPr>
            <a:spLocks noGrp="1"/>
          </p:cNvSpPr>
          <p:nvPr>
            <p:ph idx="1"/>
          </p:nvPr>
        </p:nvSpPr>
        <p:spPr/>
        <p:txBody>
          <a:bodyPr/>
          <a:lstStyle/>
          <a:p>
            <a:r>
              <a:rPr lang="en-US" dirty="0" smtClean="0"/>
              <a:t>Entity analysis returns a set of detected entities, and parameters associated with those entities, such as the entity's type, relevance of the entity to the overall text, and locations in the text that refer to the same entity. </a:t>
            </a:r>
            <a:endParaRPr lang="en-US" dirty="0" smtClean="0"/>
          </a:p>
          <a:p>
            <a:r>
              <a:rPr lang="en-US" dirty="0" smtClean="0"/>
              <a:t>Entities </a:t>
            </a:r>
            <a:r>
              <a:rPr lang="en-US" dirty="0" smtClean="0"/>
              <a:t>are returned in the order (highest to lowest) of their salience scores, which reflect their relevance to the overall text.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Snapshot of sample entity response</a:t>
            </a:r>
            <a:endParaRPr lang="en-US" dirty="0"/>
          </a:p>
        </p:txBody>
      </p:sp>
      <p:sp>
        <p:nvSpPr>
          <p:cNvPr id="3" name="Content Placeholder 2"/>
          <p:cNvSpPr>
            <a:spLocks noGrp="1"/>
          </p:cNvSpPr>
          <p:nvPr>
            <p:ph idx="1"/>
          </p:nvPr>
        </p:nvSpPr>
        <p:spPr/>
        <p:txBody>
          <a:bodyPr/>
          <a:lstStyle/>
          <a:p>
            <a:endParaRPr lang="en-US"/>
          </a:p>
        </p:txBody>
      </p:sp>
      <p:pic>
        <p:nvPicPr>
          <p:cNvPr id="24578" name="Picture 2"/>
          <p:cNvPicPr>
            <a:picLocks noChangeAspect="1" noChangeArrowheads="1"/>
          </p:cNvPicPr>
          <p:nvPr/>
        </p:nvPicPr>
        <p:blipFill>
          <a:blip r:embed="rId2"/>
          <a:srcRect/>
          <a:stretch>
            <a:fillRect/>
          </a:stretch>
        </p:blipFill>
        <p:spPr bwMode="auto">
          <a:xfrm>
            <a:off x="1381125" y="1676400"/>
            <a:ext cx="6381750" cy="49530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    </a:t>
            </a:r>
            <a:r>
              <a:rPr lang="en-US" dirty="0" smtClean="0"/>
              <a:t>type indicates the type of this entity (for example if the entity is a person, location, consumer good, etc.) </a:t>
            </a:r>
            <a:endParaRPr lang="en-US" dirty="0" smtClean="0"/>
          </a:p>
          <a:p>
            <a:r>
              <a:rPr lang="en-US" dirty="0" smtClean="0"/>
              <a:t>This </a:t>
            </a:r>
            <a:r>
              <a:rPr lang="en-US" dirty="0" smtClean="0"/>
              <a:t>information helps distinguish and/or disambiguate entities, and can be used for writing patterns or extracting information. </a:t>
            </a:r>
            <a:endParaRPr lang="en-US" dirty="0" smtClean="0"/>
          </a:p>
          <a:p>
            <a:r>
              <a:rPr lang="en-US" dirty="0" smtClean="0"/>
              <a:t>For </a:t>
            </a:r>
            <a:r>
              <a:rPr lang="en-US" dirty="0" smtClean="0"/>
              <a:t>example, a type value can help distinguish similarly named entities such as “Lawrence of Arabia”, tagged as a WORK_OF_ART (film), from “T.E. Lawrence”, tagged as a PERSON, for example. (See Entity Types for more information.)</a:t>
            </a:r>
          </a:p>
          <a:p>
            <a:endParaRPr lang="en-US"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 metadata contains source information about the entity's knowledge repository Additional repositories may be exposed in the future. This field may contain the following subfields:</a:t>
            </a:r>
          </a:p>
          <a:p>
            <a:pPr lvl="1"/>
            <a:r>
              <a:rPr lang="en-US" dirty="0" err="1" smtClean="0"/>
              <a:t>wikipedia_url</a:t>
            </a:r>
            <a:r>
              <a:rPr lang="en-US" dirty="0" smtClean="0"/>
              <a:t>, if present, contains the Wikipedia URL pertaining to this entity.</a:t>
            </a:r>
          </a:p>
          <a:p>
            <a:pPr lvl="1"/>
            <a:r>
              <a:rPr lang="en-US" dirty="0" smtClean="0"/>
              <a:t>mid</a:t>
            </a:r>
            <a:r>
              <a:rPr lang="en-US" dirty="0" smtClean="0"/>
              <a:t>, if present, contains a machine-generated identifier (MID) corresponding to the entity's Google Knowledge Graph entry. Note that mid values remain unique across different languages, so you can use such values to tie entities together from different languages. For inspecting these MID values, please consult the Google Knowledge Graph Search API documentation</a:t>
            </a:r>
            <a:r>
              <a:rPr lang="en-US" dirty="0" smtClean="0"/>
              <a:t>.</a:t>
            </a: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Setting up a python development environment</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smtClean="0"/>
              <a:t> salience indicates the importance or relevance of this entity to the entire document text. </a:t>
            </a:r>
            <a:endParaRPr lang="en-US" dirty="0" smtClean="0"/>
          </a:p>
          <a:p>
            <a:r>
              <a:rPr lang="en-US" dirty="0" smtClean="0"/>
              <a:t>This </a:t>
            </a:r>
            <a:r>
              <a:rPr lang="en-US" dirty="0" smtClean="0"/>
              <a:t>score can assist information retrieval and summarization by prioritizing salient entities. </a:t>
            </a:r>
            <a:endParaRPr lang="en-US" dirty="0" smtClean="0"/>
          </a:p>
          <a:p>
            <a:r>
              <a:rPr lang="en-US" dirty="0" smtClean="0"/>
              <a:t>Scores </a:t>
            </a:r>
            <a:r>
              <a:rPr lang="en-US" dirty="0" smtClean="0"/>
              <a:t>closer to 0.0 are less important, while scores closer to 1.0 are highly important.</a:t>
            </a:r>
          </a:p>
          <a:p>
            <a:endParaRPr lang="en-US"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 mentions indicate offset positions within the text where an entity is mentioned. </a:t>
            </a:r>
            <a:endParaRPr lang="en-US" dirty="0" smtClean="0"/>
          </a:p>
          <a:p>
            <a:r>
              <a:rPr lang="en-US" dirty="0" smtClean="0"/>
              <a:t>This </a:t>
            </a:r>
            <a:r>
              <a:rPr lang="en-US" dirty="0" smtClean="0"/>
              <a:t>information can be useful if you want to find all mentions of the person “Lawrence” in the text but not the film title. You can also use mentions to collect the list of entity aliases, such as “Lawrence,” that refer to the same entity “T.E. Lawrence”. An entity mention may be one of two types: PROPER or COMMON. </a:t>
            </a:r>
            <a:endParaRPr lang="en-US" dirty="0" smtClean="0"/>
          </a:p>
          <a:p>
            <a:r>
              <a:rPr lang="en-US" dirty="0" smtClean="0"/>
              <a:t>A </a:t>
            </a:r>
            <a:r>
              <a:rPr lang="en-US" dirty="0" smtClean="0"/>
              <a:t>proper noun Entity for "Lawrence of Arabia," for example, could be mentioned directly as the film title, or as a common noun ("film biography" of T.E. Lawrence).</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sentiment analysis</a:t>
            </a:r>
            <a:endParaRPr lang="en-US" dirty="0"/>
          </a:p>
        </p:txBody>
      </p:sp>
      <p:sp>
        <p:nvSpPr>
          <p:cNvPr id="3" name="Content Placeholder 2"/>
          <p:cNvSpPr>
            <a:spLocks noGrp="1"/>
          </p:cNvSpPr>
          <p:nvPr>
            <p:ph idx="1"/>
          </p:nvPr>
        </p:nvSpPr>
        <p:spPr/>
        <p:txBody>
          <a:bodyPr>
            <a:normAutofit fontScale="92500"/>
          </a:bodyPr>
          <a:lstStyle/>
          <a:p>
            <a:r>
              <a:rPr lang="en-US" dirty="0" smtClean="0"/>
              <a:t>Entity sentiment analysis combines both entity analysis and sentiment analysis and attempts to determine the sentiment (positive or negative) expressed about entities within the text. </a:t>
            </a:r>
            <a:endParaRPr lang="en-US" dirty="0" smtClean="0"/>
          </a:p>
          <a:p>
            <a:r>
              <a:rPr lang="en-US" dirty="0" smtClean="0"/>
              <a:t>Entity </a:t>
            </a:r>
            <a:r>
              <a:rPr lang="en-US" dirty="0" smtClean="0"/>
              <a:t>sentiment is represented by numerical score and magnitude values and is determined for each mention of an entity. </a:t>
            </a:r>
            <a:endParaRPr lang="en-US" dirty="0" smtClean="0"/>
          </a:p>
          <a:p>
            <a:r>
              <a:rPr lang="en-US" dirty="0" smtClean="0"/>
              <a:t>Those </a:t>
            </a:r>
            <a:r>
              <a:rPr lang="en-US" dirty="0" smtClean="0"/>
              <a:t>scores are then aggregated into an overall sentiment score and magnitude for an entity.</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Snapshot of entity sentiment analysis response</a:t>
            </a:r>
            <a:endParaRPr lang="en-US" dirty="0"/>
          </a:p>
        </p:txBody>
      </p:sp>
      <p:sp>
        <p:nvSpPr>
          <p:cNvPr id="3" name="Content Placeholder 2"/>
          <p:cNvSpPr>
            <a:spLocks noGrp="1"/>
          </p:cNvSpPr>
          <p:nvPr>
            <p:ph idx="1"/>
          </p:nvPr>
        </p:nvSpPr>
        <p:spPr/>
        <p:txBody>
          <a:bodyPr/>
          <a:lstStyle/>
          <a:p>
            <a:endParaRPr lang="en-US"/>
          </a:p>
        </p:txBody>
      </p:sp>
      <p:pic>
        <p:nvPicPr>
          <p:cNvPr id="25602" name="Picture 2"/>
          <p:cNvPicPr>
            <a:picLocks noChangeAspect="1" noChangeArrowheads="1"/>
          </p:cNvPicPr>
          <p:nvPr/>
        </p:nvPicPr>
        <p:blipFill>
          <a:blip r:embed="rId2"/>
          <a:srcRect/>
          <a:stretch>
            <a:fillRect/>
          </a:stretch>
        </p:blipFill>
        <p:spPr bwMode="auto">
          <a:xfrm>
            <a:off x="2871788" y="1647825"/>
            <a:ext cx="3400425" cy="4981575"/>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Syntactic analysis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Natural Language API provides a powerful set of tools for analyzing and parsing text through syntactic analysis. To perform syntactic analysis, use the </a:t>
            </a:r>
            <a:r>
              <a:rPr lang="en-US" dirty="0" err="1" smtClean="0"/>
              <a:t>analyzeSyntax</a:t>
            </a:r>
            <a:r>
              <a:rPr lang="en-US" dirty="0" smtClean="0"/>
              <a:t> method.</a:t>
            </a:r>
          </a:p>
          <a:p>
            <a:endParaRPr lang="en-US" dirty="0" smtClean="0"/>
          </a:p>
          <a:p>
            <a:r>
              <a:rPr lang="en-US" dirty="0" smtClean="0"/>
              <a:t>Syntactic Analysis consists of the following operations:</a:t>
            </a:r>
          </a:p>
          <a:p>
            <a:endParaRPr lang="en-US" dirty="0" smtClean="0"/>
          </a:p>
          <a:p>
            <a:r>
              <a:rPr lang="en-US" dirty="0" smtClean="0"/>
              <a:t>    Sentence extraction breaks up the stream of text into a series of sentences.</a:t>
            </a:r>
          </a:p>
          <a:p>
            <a:r>
              <a:rPr lang="en-US" dirty="0" smtClean="0"/>
              <a:t>    Tokenization breaks the stream of text up into a series of tokens, with each token usually corresponding to a single word.</a:t>
            </a:r>
          </a:p>
          <a:p>
            <a:r>
              <a:rPr lang="en-US" dirty="0" smtClean="0"/>
              <a:t>    The Natural Language API then processes the tokens and, using their locations within sentences, adds syntactic information to the tokens</a:t>
            </a:r>
            <a:r>
              <a:rPr lang="en-US" dirty="0" smtClean="0"/>
              <a:t>.</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analysis response</a:t>
            </a:r>
            <a:endParaRPr lang="en-US" dirty="0"/>
          </a:p>
        </p:txBody>
      </p:sp>
      <p:sp>
        <p:nvSpPr>
          <p:cNvPr id="3" name="Content Placeholder 2"/>
          <p:cNvSpPr>
            <a:spLocks noGrp="1"/>
          </p:cNvSpPr>
          <p:nvPr>
            <p:ph idx="1"/>
          </p:nvPr>
        </p:nvSpPr>
        <p:spPr/>
        <p:txBody>
          <a:bodyPr/>
          <a:lstStyle/>
          <a:p>
            <a:endParaRPr lang="en-US" dirty="0"/>
          </a:p>
        </p:txBody>
      </p:sp>
      <p:pic>
        <p:nvPicPr>
          <p:cNvPr id="26626" name="Picture 2"/>
          <p:cNvPicPr>
            <a:picLocks noChangeAspect="1" noChangeArrowheads="1"/>
          </p:cNvPicPr>
          <p:nvPr/>
        </p:nvPicPr>
        <p:blipFill>
          <a:blip r:embed="rId2"/>
          <a:srcRect/>
          <a:stretch>
            <a:fillRect/>
          </a:stretch>
        </p:blipFill>
        <p:spPr bwMode="auto">
          <a:xfrm>
            <a:off x="2214563" y="2519363"/>
            <a:ext cx="4714875" cy="1819275"/>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classification</a:t>
            </a:r>
            <a:endParaRPr lang="en-US" dirty="0"/>
          </a:p>
        </p:txBody>
      </p:sp>
      <p:sp>
        <p:nvSpPr>
          <p:cNvPr id="3" name="Content Placeholder 2"/>
          <p:cNvSpPr>
            <a:spLocks noGrp="1"/>
          </p:cNvSpPr>
          <p:nvPr>
            <p:ph idx="1"/>
          </p:nvPr>
        </p:nvSpPr>
        <p:spPr/>
        <p:txBody>
          <a:bodyPr/>
          <a:lstStyle/>
          <a:p>
            <a:r>
              <a:rPr lang="en-US" dirty="0" smtClean="0"/>
              <a:t>You can have the Natural Language API analyze a document and return a list of content categories that apply to the text found in the document. </a:t>
            </a:r>
            <a:endParaRPr lang="en-US" dirty="0" smtClean="0"/>
          </a:p>
          <a:p>
            <a:r>
              <a:rPr lang="en-US" dirty="0" smtClean="0"/>
              <a:t>To </a:t>
            </a:r>
            <a:r>
              <a:rPr lang="en-US" dirty="0" smtClean="0"/>
              <a:t>classify the content in a document, call the </a:t>
            </a:r>
            <a:r>
              <a:rPr lang="en-US" dirty="0" err="1" smtClean="0"/>
              <a:t>classifyText</a:t>
            </a:r>
            <a:r>
              <a:rPr lang="en-US" dirty="0" smtClean="0"/>
              <a:t> method.</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 sentiment</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 Imports the Google Cloud client library</a:t>
            </a:r>
          </a:p>
          <a:p>
            <a:pPr>
              <a:buNone/>
            </a:pPr>
            <a:r>
              <a:rPr lang="en-US" dirty="0" smtClean="0"/>
              <a:t>from </a:t>
            </a:r>
            <a:r>
              <a:rPr lang="en-US" dirty="0" err="1" smtClean="0"/>
              <a:t>google.cloud</a:t>
            </a:r>
            <a:r>
              <a:rPr lang="en-US" dirty="0" smtClean="0"/>
              <a:t> import language</a:t>
            </a:r>
          </a:p>
          <a:p>
            <a:pPr>
              <a:buNone/>
            </a:pPr>
            <a:r>
              <a:rPr lang="en-US" dirty="0" smtClean="0"/>
              <a:t>from </a:t>
            </a:r>
            <a:r>
              <a:rPr lang="en-US" dirty="0" err="1" smtClean="0"/>
              <a:t>google.cloud.language</a:t>
            </a:r>
            <a:r>
              <a:rPr lang="en-US" dirty="0" smtClean="0"/>
              <a:t> import </a:t>
            </a:r>
            <a:r>
              <a:rPr lang="en-US" dirty="0" err="1" smtClean="0"/>
              <a:t>enums</a:t>
            </a:r>
            <a:endParaRPr lang="en-US" dirty="0" smtClean="0"/>
          </a:p>
          <a:p>
            <a:pPr>
              <a:buNone/>
            </a:pPr>
            <a:r>
              <a:rPr lang="en-US" dirty="0" smtClean="0"/>
              <a:t>from </a:t>
            </a:r>
            <a:r>
              <a:rPr lang="en-US" dirty="0" err="1" smtClean="0"/>
              <a:t>google.cloud.language</a:t>
            </a:r>
            <a:r>
              <a:rPr lang="en-US" dirty="0" smtClean="0"/>
              <a:t> import types</a:t>
            </a:r>
          </a:p>
          <a:p>
            <a:pPr>
              <a:buNone/>
            </a:pPr>
            <a:r>
              <a:rPr lang="en-US" dirty="0" smtClean="0"/>
              <a:t>import six</a:t>
            </a:r>
          </a:p>
          <a:p>
            <a:pPr>
              <a:buNone/>
            </a:pPr>
            <a:endParaRPr lang="en-US" dirty="0" smtClean="0"/>
          </a:p>
          <a:p>
            <a:pPr>
              <a:buNone/>
            </a:pPr>
            <a:r>
              <a:rPr lang="en-US" dirty="0" smtClean="0"/>
              <a:t>def </a:t>
            </a:r>
            <a:r>
              <a:rPr lang="en-US" dirty="0" err="1" smtClean="0"/>
              <a:t>sentiment_text</a:t>
            </a:r>
            <a:r>
              <a:rPr lang="en-US" dirty="0" smtClean="0"/>
              <a:t>(text):</a:t>
            </a:r>
          </a:p>
          <a:p>
            <a:pPr>
              <a:buNone/>
            </a:pPr>
            <a:r>
              <a:rPr lang="en-US" dirty="0" smtClean="0"/>
              <a:t>    """Detects sentiment in the text."""</a:t>
            </a:r>
          </a:p>
          <a:p>
            <a:pPr>
              <a:buNone/>
            </a:pPr>
            <a:r>
              <a:rPr lang="en-US" dirty="0" smtClean="0"/>
              <a:t>    client = </a:t>
            </a:r>
            <a:r>
              <a:rPr lang="en-US" dirty="0" err="1" smtClean="0"/>
              <a:t>language.LanguageServiceClient</a:t>
            </a:r>
            <a:r>
              <a:rPr lang="en-US" dirty="0" smtClean="0"/>
              <a:t>()</a:t>
            </a:r>
          </a:p>
          <a:p>
            <a:pPr>
              <a:buNone/>
            </a:pPr>
            <a:endParaRPr lang="en-US" dirty="0" smtClean="0"/>
          </a:p>
          <a:p>
            <a:pPr>
              <a:buNone/>
            </a:pPr>
            <a:r>
              <a:rPr lang="en-US" dirty="0" smtClean="0"/>
              <a:t>    if </a:t>
            </a:r>
            <a:r>
              <a:rPr lang="en-US" dirty="0" err="1" smtClean="0"/>
              <a:t>isinstance</a:t>
            </a:r>
            <a:r>
              <a:rPr lang="en-US" dirty="0" smtClean="0"/>
              <a:t>(text, </a:t>
            </a:r>
            <a:r>
              <a:rPr lang="en-US" dirty="0" err="1" smtClean="0"/>
              <a:t>six.binary_type</a:t>
            </a:r>
            <a:r>
              <a:rPr lang="en-US" dirty="0" smtClean="0"/>
              <a:t>):</a:t>
            </a:r>
          </a:p>
          <a:p>
            <a:pPr>
              <a:buNone/>
            </a:pPr>
            <a:r>
              <a:rPr lang="en-US" dirty="0" smtClean="0"/>
              <a:t>        text = </a:t>
            </a:r>
            <a:r>
              <a:rPr lang="en-US" dirty="0" err="1" smtClean="0"/>
              <a:t>text.decode</a:t>
            </a:r>
            <a:r>
              <a:rPr lang="en-US" dirty="0" smtClean="0"/>
              <a:t>('utf-8')</a:t>
            </a:r>
          </a:p>
          <a:p>
            <a:pPr>
              <a:buNone/>
            </a:pPr>
            <a:endParaRPr lang="en-US" dirty="0" smtClean="0"/>
          </a:p>
          <a:p>
            <a:pPr>
              <a:buNone/>
            </a:pPr>
            <a:r>
              <a:rPr lang="en-US" dirty="0" smtClean="0"/>
              <a:t>    # Instantiates a plain text document</a:t>
            </a:r>
            <a:r>
              <a:rPr lang="en-US" dirty="0" smtClean="0"/>
              <a:t>.</a:t>
            </a:r>
            <a:endParaRPr lang="en-US"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 document = </a:t>
            </a:r>
            <a:r>
              <a:rPr lang="en-US" dirty="0" err="1" smtClean="0"/>
              <a:t>types.Document</a:t>
            </a:r>
            <a:r>
              <a:rPr lang="en-US" dirty="0" smtClean="0"/>
              <a:t>(</a:t>
            </a:r>
          </a:p>
          <a:p>
            <a:pPr>
              <a:buNone/>
            </a:pPr>
            <a:r>
              <a:rPr lang="en-US" dirty="0" smtClean="0"/>
              <a:t>        content=text,</a:t>
            </a:r>
          </a:p>
          <a:p>
            <a:pPr>
              <a:buNone/>
            </a:pPr>
            <a:r>
              <a:rPr lang="en-US" dirty="0" smtClean="0"/>
              <a:t>        type=</a:t>
            </a:r>
            <a:r>
              <a:rPr lang="en-US" dirty="0" err="1" smtClean="0"/>
              <a:t>enums.Document.Type.PLAIN_TEXT</a:t>
            </a:r>
            <a:r>
              <a:rPr lang="en-US" dirty="0" smtClean="0"/>
              <a:t>)</a:t>
            </a:r>
          </a:p>
          <a:p>
            <a:pPr>
              <a:buNone/>
            </a:pPr>
            <a:endParaRPr lang="en-US" dirty="0" smtClean="0"/>
          </a:p>
          <a:p>
            <a:pPr>
              <a:buNone/>
            </a:pPr>
            <a:r>
              <a:rPr lang="en-US" dirty="0" smtClean="0"/>
              <a:t>    # Detects sentiment in the document. You can also analyze HTML with:</a:t>
            </a:r>
          </a:p>
          <a:p>
            <a:pPr>
              <a:buNone/>
            </a:pPr>
            <a:r>
              <a:rPr lang="en-US" dirty="0" smtClean="0"/>
              <a:t>    #   </a:t>
            </a:r>
            <a:r>
              <a:rPr lang="en-US" dirty="0" err="1" smtClean="0"/>
              <a:t>document.type</a:t>
            </a:r>
            <a:r>
              <a:rPr lang="en-US" dirty="0" smtClean="0"/>
              <a:t> == </a:t>
            </a:r>
            <a:r>
              <a:rPr lang="en-US" dirty="0" err="1" smtClean="0"/>
              <a:t>enums.Document.Type.HTML</a:t>
            </a:r>
            <a:endParaRPr lang="en-US" dirty="0" smtClean="0"/>
          </a:p>
          <a:p>
            <a:pPr>
              <a:buNone/>
            </a:pPr>
            <a:r>
              <a:rPr lang="en-US" dirty="0" smtClean="0"/>
              <a:t>    sentiment = </a:t>
            </a:r>
            <a:r>
              <a:rPr lang="en-US" dirty="0" err="1" smtClean="0"/>
              <a:t>client.analyze_sentiment</a:t>
            </a:r>
            <a:r>
              <a:rPr lang="en-US" dirty="0" smtClean="0"/>
              <a:t>(document).</a:t>
            </a:r>
            <a:r>
              <a:rPr lang="en-US" dirty="0" err="1" smtClean="0"/>
              <a:t>document_sentiment</a:t>
            </a:r>
            <a:endParaRPr lang="en-US" dirty="0" smtClean="0"/>
          </a:p>
          <a:p>
            <a:pPr>
              <a:buNone/>
            </a:pPr>
            <a:endParaRPr lang="en-US" dirty="0" smtClean="0"/>
          </a:p>
          <a:p>
            <a:pPr>
              <a:buNone/>
            </a:pPr>
            <a:r>
              <a:rPr lang="en-US" dirty="0" smtClean="0"/>
              <a:t>    print('Score: {}'.format(</a:t>
            </a:r>
            <a:r>
              <a:rPr lang="en-US" dirty="0" err="1" smtClean="0"/>
              <a:t>sentiment.score</a:t>
            </a:r>
            <a:r>
              <a:rPr lang="en-US" dirty="0" smtClean="0"/>
              <a:t>))</a:t>
            </a:r>
          </a:p>
          <a:p>
            <a:pPr>
              <a:buNone/>
            </a:pPr>
            <a:r>
              <a:rPr lang="en-US" dirty="0" smtClean="0"/>
              <a:t>    print('Magnitude: {}'.format(</a:t>
            </a:r>
            <a:r>
              <a:rPr lang="en-US" dirty="0" err="1" smtClean="0"/>
              <a:t>sentiment.magnitude</a:t>
            </a:r>
            <a:r>
              <a:rPr lang="en-US" dirty="0" smtClean="0"/>
              <a:t>))</a:t>
            </a:r>
          </a:p>
          <a:p>
            <a:pPr>
              <a:buNone/>
            </a:pPr>
            <a:endParaRPr lang="en-US" dirty="0" smtClean="0"/>
          </a:p>
          <a:p>
            <a:pPr>
              <a:buNone/>
            </a:pPr>
            <a:endParaRPr lang="en-US" dirty="0" smtClean="0"/>
          </a:p>
          <a:p>
            <a:pPr>
              <a:buNone/>
            </a:pPr>
            <a:r>
              <a:rPr lang="en-US" dirty="0" err="1" smtClean="0"/>
              <a:t>sentiment_text</a:t>
            </a:r>
            <a:r>
              <a:rPr lang="en-US" dirty="0" smtClean="0"/>
              <a:t>("I am very sad these days")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 entity</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 Imports the Google Cloud client library</a:t>
            </a:r>
          </a:p>
          <a:p>
            <a:pPr>
              <a:buNone/>
            </a:pPr>
            <a:r>
              <a:rPr lang="en-US" dirty="0" smtClean="0"/>
              <a:t>from </a:t>
            </a:r>
            <a:r>
              <a:rPr lang="en-US" dirty="0" err="1" smtClean="0"/>
              <a:t>google.cloud</a:t>
            </a:r>
            <a:r>
              <a:rPr lang="en-US" dirty="0" smtClean="0"/>
              <a:t> import language</a:t>
            </a:r>
          </a:p>
          <a:p>
            <a:pPr>
              <a:buNone/>
            </a:pPr>
            <a:r>
              <a:rPr lang="en-US" dirty="0" smtClean="0"/>
              <a:t>from </a:t>
            </a:r>
            <a:r>
              <a:rPr lang="en-US" dirty="0" err="1" smtClean="0"/>
              <a:t>google.cloud.language</a:t>
            </a:r>
            <a:r>
              <a:rPr lang="en-US" dirty="0" smtClean="0"/>
              <a:t> import </a:t>
            </a:r>
            <a:r>
              <a:rPr lang="en-US" dirty="0" err="1" smtClean="0"/>
              <a:t>enums</a:t>
            </a:r>
            <a:endParaRPr lang="en-US" dirty="0" smtClean="0"/>
          </a:p>
          <a:p>
            <a:pPr>
              <a:buNone/>
            </a:pPr>
            <a:r>
              <a:rPr lang="en-US" dirty="0" smtClean="0"/>
              <a:t>from </a:t>
            </a:r>
            <a:r>
              <a:rPr lang="en-US" dirty="0" err="1" smtClean="0"/>
              <a:t>google.cloud.language</a:t>
            </a:r>
            <a:r>
              <a:rPr lang="en-US" dirty="0" smtClean="0"/>
              <a:t> import types</a:t>
            </a:r>
          </a:p>
          <a:p>
            <a:pPr>
              <a:buNone/>
            </a:pPr>
            <a:r>
              <a:rPr lang="en-US" dirty="0" smtClean="0"/>
              <a:t>import six</a:t>
            </a:r>
          </a:p>
          <a:p>
            <a:pPr>
              <a:buNone/>
            </a:pPr>
            <a:endParaRPr lang="en-US" dirty="0" smtClean="0"/>
          </a:p>
          <a:p>
            <a:pPr>
              <a:buNone/>
            </a:pPr>
            <a:r>
              <a:rPr lang="en-US" dirty="0" smtClean="0"/>
              <a:t>def </a:t>
            </a:r>
            <a:r>
              <a:rPr lang="en-US" dirty="0" err="1" smtClean="0"/>
              <a:t>entities_text</a:t>
            </a:r>
            <a:r>
              <a:rPr lang="en-US" dirty="0" smtClean="0"/>
              <a:t>(text):</a:t>
            </a:r>
          </a:p>
          <a:p>
            <a:pPr>
              <a:buNone/>
            </a:pPr>
            <a:r>
              <a:rPr lang="en-US" dirty="0" smtClean="0"/>
              <a:t>    """Detects entities in the text."""</a:t>
            </a:r>
          </a:p>
          <a:p>
            <a:pPr>
              <a:buNone/>
            </a:pPr>
            <a:r>
              <a:rPr lang="en-US" dirty="0" smtClean="0"/>
              <a:t>    client = </a:t>
            </a:r>
            <a:r>
              <a:rPr lang="en-US" dirty="0" err="1" smtClean="0"/>
              <a:t>language.LanguageServiceClient</a:t>
            </a:r>
            <a:r>
              <a:rPr lang="en-US" dirty="0" smtClean="0"/>
              <a:t>()</a:t>
            </a:r>
          </a:p>
          <a:p>
            <a:pPr>
              <a:buNone/>
            </a:pPr>
            <a:endParaRPr lang="en-US" dirty="0" smtClean="0"/>
          </a:p>
          <a:p>
            <a:pPr>
              <a:buNone/>
            </a:pPr>
            <a:r>
              <a:rPr lang="en-US" dirty="0" smtClean="0"/>
              <a:t>    if </a:t>
            </a:r>
            <a:r>
              <a:rPr lang="en-US" dirty="0" err="1" smtClean="0"/>
              <a:t>isinstance</a:t>
            </a:r>
            <a:r>
              <a:rPr lang="en-US" dirty="0" smtClean="0"/>
              <a:t>(text, </a:t>
            </a:r>
            <a:r>
              <a:rPr lang="en-US" dirty="0" err="1" smtClean="0"/>
              <a:t>six.binary_type</a:t>
            </a:r>
            <a:r>
              <a:rPr lang="en-US" dirty="0" smtClean="0"/>
              <a:t>):</a:t>
            </a:r>
          </a:p>
          <a:p>
            <a:pPr>
              <a:buNone/>
            </a:pPr>
            <a:r>
              <a:rPr lang="en-US" dirty="0" smtClean="0"/>
              <a:t>        text = </a:t>
            </a:r>
            <a:r>
              <a:rPr lang="en-US" dirty="0" err="1" smtClean="0"/>
              <a:t>text.decode</a:t>
            </a:r>
            <a:r>
              <a:rPr lang="en-US" dirty="0" smtClean="0"/>
              <a:t>('utf-8')</a:t>
            </a:r>
          </a:p>
          <a:p>
            <a:pPr>
              <a:buNone/>
            </a:pPr>
            <a:endParaRPr lang="en-US" dirty="0" smtClean="0"/>
          </a:p>
          <a:p>
            <a:pPr>
              <a:buNone/>
            </a:pPr>
            <a:r>
              <a:rPr lang="en-US" dirty="0" smtClean="0"/>
              <a:t>    # Instantiates a plain text document.</a:t>
            </a:r>
          </a:p>
          <a:p>
            <a:pPr>
              <a:buNone/>
            </a:pPr>
            <a:r>
              <a:rPr lang="en-US" dirty="0" smtClean="0"/>
              <a:t>    document = </a:t>
            </a:r>
            <a:r>
              <a:rPr lang="en-US" dirty="0" err="1" smtClean="0"/>
              <a:t>types.Document</a:t>
            </a:r>
            <a:r>
              <a:rPr lang="en-US" dirty="0" smtClean="0"/>
              <a:t>(</a:t>
            </a:r>
          </a:p>
          <a:p>
            <a:pPr>
              <a:buNone/>
            </a:pPr>
            <a:r>
              <a:rPr lang="en-US" dirty="0" smtClean="0"/>
              <a:t>        content=text,</a:t>
            </a:r>
          </a:p>
          <a:p>
            <a:pPr>
              <a:buNone/>
            </a:pPr>
            <a:r>
              <a:rPr lang="en-US" dirty="0" smtClean="0"/>
              <a:t>        type=</a:t>
            </a:r>
            <a:r>
              <a:rPr lang="en-US" dirty="0" err="1" smtClean="0"/>
              <a:t>enums.Document.Type.PLAIN_TEXT</a:t>
            </a:r>
            <a:r>
              <a:rPr lang="en-US" dirty="0" smtClean="0"/>
              <a:t>)</a:t>
            </a: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Install latest versions of python 2</a:t>
            </a:r>
            <a:endParaRPr lang="en-US" dirty="0"/>
          </a:p>
        </p:txBody>
      </p:sp>
      <p:sp>
        <p:nvSpPr>
          <p:cNvPr id="3" name="Content Placeholder 2"/>
          <p:cNvSpPr>
            <a:spLocks noGrp="1"/>
          </p:cNvSpPr>
          <p:nvPr>
            <p:ph idx="1"/>
          </p:nvPr>
        </p:nvSpPr>
        <p:spPr/>
        <p:txBody>
          <a:bodyPr/>
          <a:lstStyle/>
          <a:p>
            <a:r>
              <a:rPr lang="en-US" dirty="0" smtClean="0"/>
              <a:t>&gt; python --version</a:t>
            </a:r>
            <a:br>
              <a:rPr lang="en-US" dirty="0" smtClean="0"/>
            </a:br>
            <a:r>
              <a:rPr lang="en-US" dirty="0" smtClean="0"/>
              <a:t>Python 2.7.13</a:t>
            </a:r>
            <a:br>
              <a:rPr lang="en-US" dirty="0" smtClean="0"/>
            </a:br>
            <a:r>
              <a:rPr lang="en-US" dirty="0" smtClean="0"/>
              <a:t>&gt; pip --version</a:t>
            </a:r>
            <a:br>
              <a:rPr lang="en-US" dirty="0" smtClean="0"/>
            </a:br>
            <a:r>
              <a:rPr lang="en-US" dirty="0" smtClean="0"/>
              <a:t>pip 9.0.1 from  c:\python27\lib\site-packages (Python 2.7.13)</a:t>
            </a:r>
            <a:br>
              <a:rPr lang="en-US" dirty="0" smtClean="0"/>
            </a:b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 # Detects entities in the document. You can also analyze HTML with:</a:t>
            </a:r>
          </a:p>
          <a:p>
            <a:pPr>
              <a:buNone/>
            </a:pPr>
            <a:r>
              <a:rPr lang="en-US" dirty="0" smtClean="0"/>
              <a:t>    #   </a:t>
            </a:r>
            <a:r>
              <a:rPr lang="en-US" dirty="0" err="1" smtClean="0"/>
              <a:t>document.type</a:t>
            </a:r>
            <a:r>
              <a:rPr lang="en-US" dirty="0" smtClean="0"/>
              <a:t> == </a:t>
            </a:r>
            <a:r>
              <a:rPr lang="en-US" dirty="0" err="1" smtClean="0"/>
              <a:t>enums.Document.Type.HTML</a:t>
            </a:r>
            <a:endParaRPr lang="en-US" dirty="0" smtClean="0"/>
          </a:p>
          <a:p>
            <a:pPr>
              <a:buNone/>
            </a:pPr>
            <a:r>
              <a:rPr lang="en-US" dirty="0" smtClean="0"/>
              <a:t>    entities = </a:t>
            </a:r>
            <a:r>
              <a:rPr lang="en-US" dirty="0" err="1" smtClean="0"/>
              <a:t>client.analyze_entities</a:t>
            </a:r>
            <a:r>
              <a:rPr lang="en-US" dirty="0" smtClean="0"/>
              <a:t>(document).entities</a:t>
            </a:r>
          </a:p>
          <a:p>
            <a:pPr>
              <a:buNone/>
            </a:pPr>
            <a:endParaRPr lang="en-US" dirty="0" smtClean="0"/>
          </a:p>
          <a:p>
            <a:pPr>
              <a:buNone/>
            </a:pPr>
            <a:r>
              <a:rPr lang="en-US" dirty="0" smtClean="0"/>
              <a:t>    # entity types from </a:t>
            </a:r>
            <a:r>
              <a:rPr lang="en-US" dirty="0" err="1" smtClean="0"/>
              <a:t>enums.Entity.Type</a:t>
            </a:r>
            <a:endParaRPr lang="en-US" dirty="0" smtClean="0"/>
          </a:p>
          <a:p>
            <a:pPr>
              <a:buNone/>
            </a:pPr>
            <a:r>
              <a:rPr lang="en-US" dirty="0" smtClean="0"/>
              <a:t>    </a:t>
            </a:r>
            <a:r>
              <a:rPr lang="en-US" dirty="0" err="1" smtClean="0"/>
              <a:t>entity_type</a:t>
            </a:r>
            <a:r>
              <a:rPr lang="en-US" dirty="0" smtClean="0"/>
              <a:t> = ('UNKNOWN', 'PERSON', 'LOCATION', 'ORGANIZATION',</a:t>
            </a:r>
          </a:p>
          <a:p>
            <a:pPr>
              <a:buNone/>
            </a:pPr>
            <a:r>
              <a:rPr lang="en-US" dirty="0" smtClean="0"/>
              <a:t>                   'EVENT', 'WORK_OF_ART', 'CONSUMER_GOOD', 'OTHER')</a:t>
            </a:r>
          </a:p>
          <a:p>
            <a:pPr>
              <a:buNone/>
            </a:pPr>
            <a:endParaRPr lang="en-US" dirty="0" smtClean="0"/>
          </a:p>
          <a:p>
            <a:pPr>
              <a:buNone/>
            </a:pPr>
            <a:r>
              <a:rPr lang="en-US" dirty="0" smtClean="0"/>
              <a:t>    for entity in entities:</a:t>
            </a:r>
          </a:p>
          <a:p>
            <a:pPr>
              <a:buNone/>
            </a:pPr>
            <a:r>
              <a:rPr lang="en-US" dirty="0" smtClean="0"/>
              <a:t>        print('=' * 20)</a:t>
            </a:r>
          </a:p>
          <a:p>
            <a:pPr>
              <a:buNone/>
            </a:pPr>
            <a:r>
              <a:rPr lang="en-US" dirty="0" smtClean="0"/>
              <a:t>        print(u'{:&lt;16}: {}'.format('name', entity.name))</a:t>
            </a:r>
          </a:p>
          <a:p>
            <a:pPr>
              <a:buNone/>
            </a:pPr>
            <a:r>
              <a:rPr lang="en-US" dirty="0" smtClean="0"/>
              <a:t>        print(u'{:&lt;16}: {}'.format('type', </a:t>
            </a:r>
            <a:r>
              <a:rPr lang="en-US" dirty="0" err="1" smtClean="0"/>
              <a:t>entity_type</a:t>
            </a:r>
            <a:r>
              <a:rPr lang="en-US" dirty="0" smtClean="0"/>
              <a:t>[</a:t>
            </a:r>
            <a:r>
              <a:rPr lang="en-US" dirty="0" err="1" smtClean="0"/>
              <a:t>entity.type</a:t>
            </a:r>
            <a:r>
              <a:rPr lang="en-US" dirty="0" smtClean="0"/>
              <a:t>]))</a:t>
            </a:r>
          </a:p>
          <a:p>
            <a:pPr>
              <a:buNone/>
            </a:pPr>
            <a:r>
              <a:rPr lang="en-US" dirty="0" smtClean="0"/>
              <a:t>        print(u'{:&lt;16}: {}'.format('metadata', </a:t>
            </a:r>
            <a:r>
              <a:rPr lang="en-US" dirty="0" err="1" smtClean="0"/>
              <a:t>entity.metadata</a:t>
            </a:r>
            <a:r>
              <a:rPr lang="en-US" dirty="0" smtClean="0"/>
              <a:t>))</a:t>
            </a:r>
          </a:p>
          <a:p>
            <a:pPr>
              <a:buNone/>
            </a:pPr>
            <a:r>
              <a:rPr lang="en-US" dirty="0" smtClean="0"/>
              <a:t>        print(u'{:&lt;16}: {}'.format('salience', </a:t>
            </a:r>
            <a:r>
              <a:rPr lang="en-US" dirty="0" err="1" smtClean="0"/>
              <a:t>entity.salience</a:t>
            </a:r>
            <a:r>
              <a:rPr lang="en-US" dirty="0" smtClean="0"/>
              <a:t>))</a:t>
            </a:r>
          </a:p>
          <a:p>
            <a:pPr>
              <a:buNone/>
            </a:pPr>
            <a:r>
              <a:rPr lang="en-US" dirty="0" smtClean="0"/>
              <a:t>        print(u'{:&lt;16}: {}'.format('</a:t>
            </a:r>
            <a:r>
              <a:rPr lang="en-US" dirty="0" err="1" smtClean="0"/>
              <a:t>wikipedia_url</a:t>
            </a:r>
            <a:r>
              <a:rPr lang="en-US" dirty="0" smtClean="0"/>
              <a:t>',</a:t>
            </a:r>
          </a:p>
          <a:p>
            <a:pPr>
              <a:buNone/>
            </a:pPr>
            <a:r>
              <a:rPr lang="en-US" dirty="0" smtClean="0"/>
              <a:t>              </a:t>
            </a:r>
            <a:r>
              <a:rPr lang="en-US" dirty="0" err="1" smtClean="0"/>
              <a:t>entity.metadata.get</a:t>
            </a:r>
            <a:r>
              <a:rPr lang="en-US" dirty="0" smtClean="0"/>
              <a:t>('</a:t>
            </a:r>
            <a:r>
              <a:rPr lang="en-US" dirty="0" err="1" smtClean="0"/>
              <a:t>wikipedia_url</a:t>
            </a:r>
            <a:r>
              <a:rPr lang="en-US" dirty="0" smtClean="0"/>
              <a:t>', '-')))</a:t>
            </a:r>
          </a:p>
          <a:p>
            <a:pPr>
              <a:buNone/>
            </a:pPr>
            <a:endParaRPr lang="en-US" dirty="0" smtClean="0"/>
          </a:p>
          <a:p>
            <a:pPr>
              <a:buNone/>
            </a:pPr>
            <a:endParaRPr lang="en-US" dirty="0" smtClean="0"/>
          </a:p>
          <a:p>
            <a:pPr>
              <a:buNone/>
            </a:pPr>
            <a:r>
              <a:rPr lang="en-US" dirty="0" err="1" smtClean="0"/>
              <a:t>entities_text</a:t>
            </a:r>
            <a:r>
              <a:rPr lang="en-US" dirty="0" smtClean="0"/>
              <a:t>("Bill and Jimmy are working on my project")</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 entity sentiment</a:t>
            </a:r>
            <a:endParaRPr lang="en-US" dirty="0"/>
          </a:p>
        </p:txBody>
      </p:sp>
      <p:sp>
        <p:nvSpPr>
          <p:cNvPr id="3" name="Content Placeholder 2"/>
          <p:cNvSpPr>
            <a:spLocks noGrp="1"/>
          </p:cNvSpPr>
          <p:nvPr>
            <p:ph idx="1"/>
          </p:nvPr>
        </p:nvSpPr>
        <p:spPr/>
        <p:txBody>
          <a:bodyPr>
            <a:normAutofit fontScale="40000" lnSpcReduction="20000"/>
          </a:bodyPr>
          <a:lstStyle/>
          <a:p>
            <a:pPr>
              <a:buNone/>
            </a:pPr>
            <a:r>
              <a:rPr lang="en-US" dirty="0" smtClean="0"/>
              <a:t># Imports the Google Cloud client library</a:t>
            </a:r>
          </a:p>
          <a:p>
            <a:pPr>
              <a:buNone/>
            </a:pPr>
            <a:r>
              <a:rPr lang="en-US" dirty="0" smtClean="0"/>
              <a:t>from </a:t>
            </a:r>
            <a:r>
              <a:rPr lang="en-US" dirty="0" err="1" smtClean="0"/>
              <a:t>google.cloud</a:t>
            </a:r>
            <a:r>
              <a:rPr lang="en-US" dirty="0" smtClean="0"/>
              <a:t> import language</a:t>
            </a:r>
          </a:p>
          <a:p>
            <a:pPr>
              <a:buNone/>
            </a:pPr>
            <a:r>
              <a:rPr lang="en-US" dirty="0" smtClean="0"/>
              <a:t>from </a:t>
            </a:r>
            <a:r>
              <a:rPr lang="en-US" dirty="0" err="1" smtClean="0"/>
              <a:t>google.cloud.language</a:t>
            </a:r>
            <a:r>
              <a:rPr lang="en-US" dirty="0" smtClean="0"/>
              <a:t> import </a:t>
            </a:r>
            <a:r>
              <a:rPr lang="en-US" dirty="0" err="1" smtClean="0"/>
              <a:t>enums</a:t>
            </a:r>
            <a:endParaRPr lang="en-US" dirty="0" smtClean="0"/>
          </a:p>
          <a:p>
            <a:pPr>
              <a:buNone/>
            </a:pPr>
            <a:r>
              <a:rPr lang="en-US" dirty="0" smtClean="0"/>
              <a:t>from </a:t>
            </a:r>
            <a:r>
              <a:rPr lang="en-US" dirty="0" err="1" smtClean="0"/>
              <a:t>google.cloud.language</a:t>
            </a:r>
            <a:r>
              <a:rPr lang="en-US" dirty="0" smtClean="0"/>
              <a:t> import types</a:t>
            </a:r>
          </a:p>
          <a:p>
            <a:pPr>
              <a:buNone/>
            </a:pPr>
            <a:r>
              <a:rPr lang="en-US" dirty="0" smtClean="0"/>
              <a:t>import six</a:t>
            </a:r>
          </a:p>
          <a:p>
            <a:pPr>
              <a:buNone/>
            </a:pPr>
            <a:r>
              <a:rPr lang="en-US" dirty="0" smtClean="0"/>
              <a:t>import sys</a:t>
            </a:r>
          </a:p>
          <a:p>
            <a:pPr>
              <a:buNone/>
            </a:pPr>
            <a:endParaRPr lang="en-US" dirty="0" smtClean="0"/>
          </a:p>
          <a:p>
            <a:pPr>
              <a:buNone/>
            </a:pPr>
            <a:r>
              <a:rPr lang="en-US" dirty="0" smtClean="0"/>
              <a:t>def </a:t>
            </a:r>
            <a:r>
              <a:rPr lang="en-US" dirty="0" err="1" smtClean="0"/>
              <a:t>entity_sentiment_text</a:t>
            </a:r>
            <a:r>
              <a:rPr lang="en-US" dirty="0" smtClean="0"/>
              <a:t>(text):</a:t>
            </a:r>
          </a:p>
          <a:p>
            <a:pPr>
              <a:buNone/>
            </a:pPr>
            <a:r>
              <a:rPr lang="en-US" dirty="0" smtClean="0"/>
              <a:t>    """Detects entity sentiment in the provided text."""</a:t>
            </a:r>
          </a:p>
          <a:p>
            <a:pPr>
              <a:buNone/>
            </a:pPr>
            <a:r>
              <a:rPr lang="en-US" dirty="0" smtClean="0"/>
              <a:t>    client = </a:t>
            </a:r>
            <a:r>
              <a:rPr lang="en-US" dirty="0" err="1" smtClean="0"/>
              <a:t>language.LanguageServiceClient</a:t>
            </a:r>
            <a:r>
              <a:rPr lang="en-US" dirty="0" smtClean="0"/>
              <a:t>()</a:t>
            </a:r>
          </a:p>
          <a:p>
            <a:pPr>
              <a:buNone/>
            </a:pPr>
            <a:endParaRPr lang="en-US" dirty="0" smtClean="0"/>
          </a:p>
          <a:p>
            <a:pPr>
              <a:buNone/>
            </a:pPr>
            <a:r>
              <a:rPr lang="en-US" dirty="0" smtClean="0"/>
              <a:t>    if </a:t>
            </a:r>
            <a:r>
              <a:rPr lang="en-US" dirty="0" err="1" smtClean="0"/>
              <a:t>isinstance</a:t>
            </a:r>
            <a:r>
              <a:rPr lang="en-US" dirty="0" smtClean="0"/>
              <a:t>(text, </a:t>
            </a:r>
            <a:r>
              <a:rPr lang="en-US" dirty="0" err="1" smtClean="0"/>
              <a:t>six.binary_type</a:t>
            </a:r>
            <a:r>
              <a:rPr lang="en-US" dirty="0" smtClean="0"/>
              <a:t>):</a:t>
            </a:r>
          </a:p>
          <a:p>
            <a:pPr>
              <a:buNone/>
            </a:pPr>
            <a:r>
              <a:rPr lang="en-US" dirty="0" smtClean="0"/>
              <a:t>        text = </a:t>
            </a:r>
            <a:r>
              <a:rPr lang="en-US" dirty="0" err="1" smtClean="0"/>
              <a:t>text.decode</a:t>
            </a:r>
            <a:r>
              <a:rPr lang="en-US" dirty="0" smtClean="0"/>
              <a:t>('utf-8')</a:t>
            </a:r>
          </a:p>
          <a:p>
            <a:pPr>
              <a:buNone/>
            </a:pPr>
            <a:endParaRPr lang="en-US" dirty="0" smtClean="0"/>
          </a:p>
          <a:p>
            <a:pPr>
              <a:buNone/>
            </a:pPr>
            <a:r>
              <a:rPr lang="en-US" dirty="0" smtClean="0"/>
              <a:t>    document = </a:t>
            </a:r>
            <a:r>
              <a:rPr lang="en-US" dirty="0" err="1" smtClean="0"/>
              <a:t>types.Document</a:t>
            </a:r>
            <a:r>
              <a:rPr lang="en-US" dirty="0" smtClean="0"/>
              <a:t>(</a:t>
            </a:r>
          </a:p>
          <a:p>
            <a:pPr>
              <a:buNone/>
            </a:pPr>
            <a:r>
              <a:rPr lang="en-US" dirty="0" smtClean="0"/>
              <a:t>        content=</a:t>
            </a:r>
            <a:r>
              <a:rPr lang="en-US" dirty="0" err="1" smtClean="0"/>
              <a:t>text.encode</a:t>
            </a:r>
            <a:r>
              <a:rPr lang="en-US" dirty="0" smtClean="0"/>
              <a:t>('utf-8'),</a:t>
            </a:r>
          </a:p>
          <a:p>
            <a:pPr>
              <a:buNone/>
            </a:pPr>
            <a:r>
              <a:rPr lang="en-US" dirty="0" smtClean="0"/>
              <a:t>        type=</a:t>
            </a:r>
            <a:r>
              <a:rPr lang="en-US" dirty="0" err="1" smtClean="0"/>
              <a:t>enums.Document.Type.PLAIN_TEXT</a:t>
            </a:r>
            <a:r>
              <a:rPr lang="en-US" dirty="0" smtClean="0"/>
              <a:t>)</a:t>
            </a:r>
          </a:p>
          <a:p>
            <a:pPr>
              <a:buNone/>
            </a:pPr>
            <a:endParaRPr lang="en-US" dirty="0" smtClean="0"/>
          </a:p>
          <a:p>
            <a:pPr>
              <a:buNone/>
            </a:pPr>
            <a:r>
              <a:rPr lang="en-US" dirty="0" smtClean="0"/>
              <a:t>    # Detect and send native Python encoding to receive correct word offsets.</a:t>
            </a:r>
          </a:p>
          <a:p>
            <a:pPr>
              <a:buNone/>
            </a:pPr>
            <a:r>
              <a:rPr lang="en-US" dirty="0" smtClean="0"/>
              <a:t>    encoding = enums.EncodingType.UTF32</a:t>
            </a:r>
          </a:p>
          <a:p>
            <a:pPr>
              <a:buNone/>
            </a:pPr>
            <a:r>
              <a:rPr lang="en-US" dirty="0" smtClean="0"/>
              <a:t>    if </a:t>
            </a:r>
            <a:r>
              <a:rPr lang="en-US" dirty="0" err="1" smtClean="0"/>
              <a:t>sys.maxunicode</a:t>
            </a:r>
            <a:r>
              <a:rPr lang="en-US" dirty="0" smtClean="0"/>
              <a:t> == 65535:</a:t>
            </a:r>
          </a:p>
          <a:p>
            <a:pPr>
              <a:buNone/>
            </a:pPr>
            <a:r>
              <a:rPr lang="en-US" dirty="0" smtClean="0"/>
              <a:t>        encoding = </a:t>
            </a:r>
            <a:r>
              <a:rPr lang="en-US" dirty="0" smtClean="0"/>
              <a:t>enums.EncodingType.UTF16</a:t>
            </a:r>
            <a:endParaRPr lang="en-US" dirty="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47500" lnSpcReduction="20000"/>
          </a:bodyPr>
          <a:lstStyle/>
          <a:p>
            <a:pPr>
              <a:buNone/>
            </a:pPr>
            <a:endParaRPr lang="en-US" dirty="0" smtClean="0"/>
          </a:p>
          <a:p>
            <a:pPr>
              <a:buNone/>
            </a:pPr>
            <a:r>
              <a:rPr lang="en-US" dirty="0" smtClean="0"/>
              <a:t>    result = </a:t>
            </a:r>
            <a:r>
              <a:rPr lang="en-US" dirty="0" err="1" smtClean="0"/>
              <a:t>client.analyze_entity_sentiment</a:t>
            </a:r>
            <a:r>
              <a:rPr lang="en-US" dirty="0" smtClean="0"/>
              <a:t>(document, encoding)</a:t>
            </a:r>
          </a:p>
          <a:p>
            <a:pPr>
              <a:buNone/>
            </a:pPr>
            <a:endParaRPr lang="en-US" dirty="0" smtClean="0"/>
          </a:p>
          <a:p>
            <a:pPr>
              <a:buNone/>
            </a:pPr>
            <a:r>
              <a:rPr lang="en-US" dirty="0" smtClean="0"/>
              <a:t>    for entity in </a:t>
            </a:r>
            <a:r>
              <a:rPr lang="en-US" dirty="0" err="1" smtClean="0"/>
              <a:t>result.entities</a:t>
            </a:r>
            <a:r>
              <a:rPr lang="en-US" dirty="0" smtClean="0"/>
              <a:t>:</a:t>
            </a:r>
          </a:p>
          <a:p>
            <a:pPr>
              <a:buNone/>
            </a:pPr>
            <a:r>
              <a:rPr lang="en-US" dirty="0" smtClean="0"/>
              <a:t>        print('Mentions: ')</a:t>
            </a:r>
          </a:p>
          <a:p>
            <a:pPr>
              <a:buNone/>
            </a:pPr>
            <a:r>
              <a:rPr lang="en-US" dirty="0" smtClean="0"/>
              <a:t>        print(</a:t>
            </a:r>
            <a:r>
              <a:rPr lang="en-US" dirty="0" err="1" smtClean="0"/>
              <a:t>u'Name</a:t>
            </a:r>
            <a:r>
              <a:rPr lang="en-US" dirty="0" smtClean="0"/>
              <a:t>: "{}"'.format(entity.name))</a:t>
            </a:r>
          </a:p>
          <a:p>
            <a:pPr>
              <a:buNone/>
            </a:pPr>
            <a:r>
              <a:rPr lang="en-US" dirty="0" smtClean="0"/>
              <a:t>        for mention in </a:t>
            </a:r>
            <a:r>
              <a:rPr lang="en-US" dirty="0" err="1" smtClean="0"/>
              <a:t>entity.mentions</a:t>
            </a:r>
            <a:r>
              <a:rPr lang="en-US" dirty="0" smtClean="0"/>
              <a:t>:</a:t>
            </a:r>
          </a:p>
          <a:p>
            <a:pPr>
              <a:buNone/>
            </a:pPr>
            <a:r>
              <a:rPr lang="en-US" dirty="0" smtClean="0"/>
              <a:t>            print(u'  Begin Offset : {}'.format(</a:t>
            </a:r>
            <a:r>
              <a:rPr lang="en-US" dirty="0" err="1" smtClean="0"/>
              <a:t>mention.text.begin_offset</a:t>
            </a:r>
            <a:r>
              <a:rPr lang="en-US" dirty="0" smtClean="0"/>
              <a:t>))</a:t>
            </a:r>
          </a:p>
          <a:p>
            <a:pPr>
              <a:buNone/>
            </a:pPr>
            <a:r>
              <a:rPr lang="en-US" dirty="0" smtClean="0"/>
              <a:t>            print(u'  Content : {}'.format(</a:t>
            </a:r>
            <a:r>
              <a:rPr lang="en-US" dirty="0" err="1" smtClean="0"/>
              <a:t>mention.text.content</a:t>
            </a:r>
            <a:r>
              <a:rPr lang="en-US" dirty="0" smtClean="0"/>
              <a:t>))</a:t>
            </a:r>
          </a:p>
          <a:p>
            <a:pPr>
              <a:buNone/>
            </a:pPr>
            <a:r>
              <a:rPr lang="en-US" dirty="0" smtClean="0"/>
              <a:t>            print(u'  Magnitude : {}'.format(</a:t>
            </a:r>
            <a:r>
              <a:rPr lang="en-US" dirty="0" err="1" smtClean="0"/>
              <a:t>mention.sentiment.magnitude</a:t>
            </a:r>
            <a:r>
              <a:rPr lang="en-US" dirty="0" smtClean="0"/>
              <a:t>))</a:t>
            </a:r>
          </a:p>
          <a:p>
            <a:pPr>
              <a:buNone/>
            </a:pPr>
            <a:r>
              <a:rPr lang="en-US" dirty="0" smtClean="0"/>
              <a:t>            print(u'  Sentiment : {}'.format(</a:t>
            </a:r>
            <a:r>
              <a:rPr lang="en-US" dirty="0" err="1" smtClean="0"/>
              <a:t>mention.sentiment.score</a:t>
            </a:r>
            <a:r>
              <a:rPr lang="en-US" dirty="0" smtClean="0"/>
              <a:t>))</a:t>
            </a:r>
          </a:p>
          <a:p>
            <a:pPr>
              <a:buNone/>
            </a:pPr>
            <a:r>
              <a:rPr lang="en-US" dirty="0" smtClean="0"/>
              <a:t>            print(u'  Type : {}'.format(</a:t>
            </a:r>
            <a:r>
              <a:rPr lang="en-US" dirty="0" err="1" smtClean="0"/>
              <a:t>mention.type</a:t>
            </a:r>
            <a:r>
              <a:rPr lang="en-US" dirty="0" smtClean="0"/>
              <a:t>))</a:t>
            </a:r>
          </a:p>
          <a:p>
            <a:pPr>
              <a:buNone/>
            </a:pPr>
            <a:r>
              <a:rPr lang="en-US" dirty="0" smtClean="0"/>
              <a:t>        print(</a:t>
            </a:r>
            <a:r>
              <a:rPr lang="en-US" dirty="0" err="1" smtClean="0"/>
              <a:t>u'Salience</a:t>
            </a:r>
            <a:r>
              <a:rPr lang="en-US" dirty="0" smtClean="0"/>
              <a:t>: {}'.format(</a:t>
            </a:r>
            <a:r>
              <a:rPr lang="en-US" dirty="0" err="1" smtClean="0"/>
              <a:t>entity.salience</a:t>
            </a:r>
            <a:r>
              <a:rPr lang="en-US" dirty="0" smtClean="0"/>
              <a:t>))</a:t>
            </a:r>
          </a:p>
          <a:p>
            <a:pPr>
              <a:buNone/>
            </a:pPr>
            <a:r>
              <a:rPr lang="en-US" dirty="0" smtClean="0"/>
              <a:t>        print(</a:t>
            </a:r>
            <a:r>
              <a:rPr lang="en-US" dirty="0" err="1" smtClean="0"/>
              <a:t>u'Sentiment</a:t>
            </a:r>
            <a:r>
              <a:rPr lang="en-US" dirty="0" smtClean="0"/>
              <a:t>: {}\</a:t>
            </a:r>
            <a:r>
              <a:rPr lang="en-US" dirty="0" err="1" smtClean="0"/>
              <a:t>n'.format</a:t>
            </a:r>
            <a:r>
              <a:rPr lang="en-US" dirty="0" smtClean="0"/>
              <a:t>(</a:t>
            </a:r>
            <a:r>
              <a:rPr lang="en-US" dirty="0" err="1" smtClean="0"/>
              <a:t>entity.sentiment</a:t>
            </a:r>
            <a:r>
              <a:rPr lang="en-US" dirty="0" smtClean="0"/>
              <a:t>))</a:t>
            </a:r>
          </a:p>
          <a:p>
            <a:pPr>
              <a:buNone/>
            </a:pPr>
            <a:r>
              <a:rPr lang="en-US" dirty="0" smtClean="0"/>
              <a:t>        </a:t>
            </a:r>
          </a:p>
          <a:p>
            <a:pPr>
              <a:buNone/>
            </a:pPr>
            <a:endParaRPr lang="en-US" dirty="0" smtClean="0"/>
          </a:p>
          <a:p>
            <a:pPr>
              <a:buNone/>
            </a:pPr>
            <a:r>
              <a:rPr lang="en-US" dirty="0" err="1" smtClean="0"/>
              <a:t>entity_sentiment_text</a:t>
            </a:r>
            <a:r>
              <a:rPr lang="en-US" dirty="0" smtClean="0"/>
              <a:t>("Bill and Jimmy are sad these days") </a:t>
            </a:r>
          </a:p>
          <a:p>
            <a:pPr>
              <a:buNone/>
            </a:pP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analysis</a:t>
            </a:r>
            <a:endParaRPr lang="en-US" dirty="0"/>
          </a:p>
        </p:txBody>
      </p:sp>
      <p:sp>
        <p:nvSpPr>
          <p:cNvPr id="3" name="Content Placeholder 2"/>
          <p:cNvSpPr>
            <a:spLocks noGrp="1"/>
          </p:cNvSpPr>
          <p:nvPr>
            <p:ph idx="1"/>
          </p:nvPr>
        </p:nvSpPr>
        <p:spPr/>
        <p:txBody>
          <a:bodyPr>
            <a:normAutofit fontScale="40000" lnSpcReduction="20000"/>
          </a:bodyPr>
          <a:lstStyle/>
          <a:p>
            <a:pPr>
              <a:buNone/>
            </a:pPr>
            <a:r>
              <a:rPr lang="en-US" dirty="0" smtClean="0"/>
              <a:t># Imports the Google Cloud client library</a:t>
            </a:r>
          </a:p>
          <a:p>
            <a:pPr>
              <a:buNone/>
            </a:pPr>
            <a:r>
              <a:rPr lang="en-US" dirty="0" smtClean="0"/>
              <a:t>from </a:t>
            </a:r>
            <a:r>
              <a:rPr lang="en-US" dirty="0" err="1" smtClean="0"/>
              <a:t>google.cloud</a:t>
            </a:r>
            <a:r>
              <a:rPr lang="en-US" dirty="0" smtClean="0"/>
              <a:t> import language</a:t>
            </a:r>
          </a:p>
          <a:p>
            <a:pPr>
              <a:buNone/>
            </a:pPr>
            <a:r>
              <a:rPr lang="en-US" dirty="0" smtClean="0"/>
              <a:t>from </a:t>
            </a:r>
            <a:r>
              <a:rPr lang="en-US" dirty="0" err="1" smtClean="0"/>
              <a:t>google.cloud.language</a:t>
            </a:r>
            <a:r>
              <a:rPr lang="en-US" dirty="0" smtClean="0"/>
              <a:t> import </a:t>
            </a:r>
            <a:r>
              <a:rPr lang="en-US" dirty="0" err="1" smtClean="0"/>
              <a:t>enums</a:t>
            </a:r>
            <a:endParaRPr lang="en-US" dirty="0" smtClean="0"/>
          </a:p>
          <a:p>
            <a:pPr>
              <a:buNone/>
            </a:pPr>
            <a:r>
              <a:rPr lang="en-US" dirty="0" smtClean="0"/>
              <a:t>from </a:t>
            </a:r>
            <a:r>
              <a:rPr lang="en-US" dirty="0" err="1" smtClean="0"/>
              <a:t>google.cloud.language</a:t>
            </a:r>
            <a:r>
              <a:rPr lang="en-US" dirty="0" smtClean="0"/>
              <a:t> import types</a:t>
            </a:r>
          </a:p>
          <a:p>
            <a:pPr>
              <a:buNone/>
            </a:pPr>
            <a:r>
              <a:rPr lang="en-US" dirty="0" smtClean="0"/>
              <a:t>import six</a:t>
            </a:r>
          </a:p>
          <a:p>
            <a:pPr>
              <a:buNone/>
            </a:pPr>
            <a:endParaRPr lang="en-US" dirty="0" smtClean="0"/>
          </a:p>
          <a:p>
            <a:pPr>
              <a:buNone/>
            </a:pPr>
            <a:r>
              <a:rPr lang="en-US" dirty="0" smtClean="0"/>
              <a:t>def </a:t>
            </a:r>
            <a:r>
              <a:rPr lang="en-US" dirty="0" err="1" smtClean="0"/>
              <a:t>syntax_text</a:t>
            </a:r>
            <a:r>
              <a:rPr lang="en-US" dirty="0" smtClean="0"/>
              <a:t>(text):</a:t>
            </a:r>
          </a:p>
          <a:p>
            <a:pPr>
              <a:buNone/>
            </a:pPr>
            <a:r>
              <a:rPr lang="en-US" dirty="0" smtClean="0"/>
              <a:t>    """Detects syntax in the text."""</a:t>
            </a:r>
          </a:p>
          <a:p>
            <a:pPr>
              <a:buNone/>
            </a:pPr>
            <a:r>
              <a:rPr lang="en-US" dirty="0" smtClean="0"/>
              <a:t>    client = </a:t>
            </a:r>
            <a:r>
              <a:rPr lang="en-US" dirty="0" err="1" smtClean="0"/>
              <a:t>language.LanguageServiceClient</a:t>
            </a:r>
            <a:r>
              <a:rPr lang="en-US" dirty="0" smtClean="0"/>
              <a:t>()</a:t>
            </a:r>
          </a:p>
          <a:p>
            <a:pPr>
              <a:buNone/>
            </a:pPr>
            <a:endParaRPr lang="en-US" dirty="0" smtClean="0"/>
          </a:p>
          <a:p>
            <a:pPr>
              <a:buNone/>
            </a:pPr>
            <a:r>
              <a:rPr lang="en-US" dirty="0" smtClean="0"/>
              <a:t>    if </a:t>
            </a:r>
            <a:r>
              <a:rPr lang="en-US" dirty="0" err="1" smtClean="0"/>
              <a:t>isinstance</a:t>
            </a:r>
            <a:r>
              <a:rPr lang="en-US" dirty="0" smtClean="0"/>
              <a:t>(text, </a:t>
            </a:r>
            <a:r>
              <a:rPr lang="en-US" dirty="0" err="1" smtClean="0"/>
              <a:t>six.binary_type</a:t>
            </a:r>
            <a:r>
              <a:rPr lang="en-US" dirty="0" smtClean="0"/>
              <a:t>):</a:t>
            </a:r>
          </a:p>
          <a:p>
            <a:pPr>
              <a:buNone/>
            </a:pPr>
            <a:r>
              <a:rPr lang="en-US" dirty="0" smtClean="0"/>
              <a:t>        text = </a:t>
            </a:r>
            <a:r>
              <a:rPr lang="en-US" dirty="0" err="1" smtClean="0"/>
              <a:t>text.decode</a:t>
            </a:r>
            <a:r>
              <a:rPr lang="en-US" dirty="0" smtClean="0"/>
              <a:t>('utf-8')</a:t>
            </a:r>
          </a:p>
          <a:p>
            <a:pPr>
              <a:buNone/>
            </a:pPr>
            <a:endParaRPr lang="en-US" dirty="0" smtClean="0"/>
          </a:p>
          <a:p>
            <a:pPr>
              <a:buNone/>
            </a:pPr>
            <a:r>
              <a:rPr lang="en-US" dirty="0" smtClean="0"/>
              <a:t>    # Instantiates a plain text document.</a:t>
            </a:r>
          </a:p>
          <a:p>
            <a:pPr>
              <a:buNone/>
            </a:pPr>
            <a:r>
              <a:rPr lang="en-US" dirty="0" smtClean="0"/>
              <a:t>    document = </a:t>
            </a:r>
            <a:r>
              <a:rPr lang="en-US" dirty="0" err="1" smtClean="0"/>
              <a:t>types.Document</a:t>
            </a:r>
            <a:r>
              <a:rPr lang="en-US" dirty="0" smtClean="0"/>
              <a:t>(</a:t>
            </a:r>
          </a:p>
          <a:p>
            <a:pPr>
              <a:buNone/>
            </a:pPr>
            <a:r>
              <a:rPr lang="en-US" dirty="0" smtClean="0"/>
              <a:t>        content=text,</a:t>
            </a:r>
          </a:p>
          <a:p>
            <a:pPr>
              <a:buNone/>
            </a:pPr>
            <a:r>
              <a:rPr lang="en-US" dirty="0" smtClean="0"/>
              <a:t>        type=</a:t>
            </a:r>
            <a:r>
              <a:rPr lang="en-US" dirty="0" err="1" smtClean="0"/>
              <a:t>enums.Document.Type.PLAIN_TEXT</a:t>
            </a:r>
            <a:r>
              <a:rPr lang="en-US" dirty="0" smtClean="0"/>
              <a:t>)</a:t>
            </a:r>
          </a:p>
          <a:p>
            <a:pPr>
              <a:buNone/>
            </a:pPr>
            <a:endParaRPr lang="en-US" dirty="0" smtClean="0"/>
          </a:p>
          <a:p>
            <a:pPr>
              <a:buNone/>
            </a:pPr>
            <a:r>
              <a:rPr lang="en-US" dirty="0" smtClean="0"/>
              <a:t>    # Detects syntax in the document. You can also analyze HTML with:</a:t>
            </a:r>
          </a:p>
          <a:p>
            <a:pPr>
              <a:buNone/>
            </a:pPr>
            <a:r>
              <a:rPr lang="en-US" dirty="0" smtClean="0"/>
              <a:t>    #   </a:t>
            </a:r>
            <a:r>
              <a:rPr lang="en-US" dirty="0" err="1" smtClean="0"/>
              <a:t>document.type</a:t>
            </a:r>
            <a:r>
              <a:rPr lang="en-US" dirty="0" smtClean="0"/>
              <a:t> == </a:t>
            </a:r>
            <a:r>
              <a:rPr lang="en-US" dirty="0" err="1" smtClean="0"/>
              <a:t>enums.Document.Type.HTML</a:t>
            </a:r>
            <a:endParaRPr lang="en-US" dirty="0" smtClean="0"/>
          </a:p>
          <a:p>
            <a:pPr>
              <a:buNone/>
            </a:pPr>
            <a:r>
              <a:rPr lang="en-US" dirty="0" smtClean="0"/>
              <a:t>    tokens = </a:t>
            </a:r>
            <a:r>
              <a:rPr lang="en-US" dirty="0" err="1" smtClean="0"/>
              <a:t>client.analyze_syntax</a:t>
            </a:r>
            <a:r>
              <a:rPr lang="en-US" dirty="0" smtClean="0"/>
              <a:t>(document).</a:t>
            </a:r>
            <a:r>
              <a:rPr lang="en-US" dirty="0" smtClean="0"/>
              <a:t>tokens</a:t>
            </a:r>
            <a:endParaRPr lang="en-US"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pPr>
              <a:buNone/>
            </a:pPr>
            <a:endParaRPr lang="en-US" dirty="0" smtClean="0"/>
          </a:p>
          <a:p>
            <a:pPr>
              <a:buNone/>
            </a:pPr>
            <a:r>
              <a:rPr lang="en-US" dirty="0" smtClean="0"/>
              <a:t>    # part-of-speech tags from </a:t>
            </a:r>
            <a:r>
              <a:rPr lang="en-US" dirty="0" err="1" smtClean="0"/>
              <a:t>enums.PartOfSpeech.Tag</a:t>
            </a:r>
            <a:endParaRPr lang="en-US" dirty="0" smtClean="0"/>
          </a:p>
          <a:p>
            <a:pPr>
              <a:buNone/>
            </a:pPr>
            <a:r>
              <a:rPr lang="en-US" dirty="0" smtClean="0"/>
              <a:t>    </a:t>
            </a:r>
            <a:r>
              <a:rPr lang="en-US" dirty="0" err="1" smtClean="0"/>
              <a:t>pos_tag</a:t>
            </a:r>
            <a:r>
              <a:rPr lang="en-US" dirty="0" smtClean="0"/>
              <a:t> = ('UNKNOWN', 'ADJ', 'ADP', 'ADV', 'CONJ', 'DET', 'NOUN', 'NUM',</a:t>
            </a:r>
          </a:p>
          <a:p>
            <a:pPr>
              <a:buNone/>
            </a:pPr>
            <a:r>
              <a:rPr lang="en-US" dirty="0" smtClean="0"/>
              <a:t>               'PRON', 'PRT', 'PUNCT', 'VERB', 'X', 'AFFIX')</a:t>
            </a:r>
          </a:p>
          <a:p>
            <a:pPr>
              <a:buNone/>
            </a:pPr>
            <a:endParaRPr lang="en-US" dirty="0" smtClean="0"/>
          </a:p>
          <a:p>
            <a:pPr>
              <a:buNone/>
            </a:pPr>
            <a:r>
              <a:rPr lang="en-US" dirty="0" smtClean="0"/>
              <a:t>    for token in tokens:</a:t>
            </a:r>
          </a:p>
          <a:p>
            <a:pPr>
              <a:buNone/>
            </a:pPr>
            <a:r>
              <a:rPr lang="en-US" dirty="0" smtClean="0"/>
              <a:t>        print(u'{}: {}'.format(</a:t>
            </a:r>
            <a:r>
              <a:rPr lang="en-US" dirty="0" err="1" smtClean="0"/>
              <a:t>pos_tag</a:t>
            </a:r>
            <a:r>
              <a:rPr lang="en-US" dirty="0" smtClean="0"/>
              <a:t>[</a:t>
            </a:r>
            <a:r>
              <a:rPr lang="en-US" dirty="0" err="1" smtClean="0"/>
              <a:t>token.part_of_speech.tag</a:t>
            </a:r>
            <a:r>
              <a:rPr lang="en-US" dirty="0" smtClean="0"/>
              <a:t>],</a:t>
            </a:r>
          </a:p>
          <a:p>
            <a:pPr>
              <a:buNone/>
            </a:pPr>
            <a:r>
              <a:rPr lang="en-US" dirty="0" smtClean="0"/>
              <a:t>                               </a:t>
            </a:r>
            <a:r>
              <a:rPr lang="en-US" dirty="0" err="1" smtClean="0"/>
              <a:t>token.text.content</a:t>
            </a:r>
            <a:r>
              <a:rPr lang="en-US" dirty="0" smtClean="0"/>
              <a:t>))</a:t>
            </a:r>
          </a:p>
          <a:p>
            <a:pPr>
              <a:buNone/>
            </a:pPr>
            <a:r>
              <a:rPr lang="en-US" dirty="0" smtClean="0"/>
              <a:t>                               </a:t>
            </a:r>
          </a:p>
          <a:p>
            <a:pPr>
              <a:buNone/>
            </a:pPr>
            <a:endParaRPr lang="en-US" dirty="0" smtClean="0"/>
          </a:p>
          <a:p>
            <a:pPr>
              <a:buNone/>
            </a:pPr>
            <a:r>
              <a:rPr lang="en-US" dirty="0" err="1" smtClean="0"/>
              <a:t>syntax_text</a:t>
            </a:r>
            <a:r>
              <a:rPr lang="en-US" dirty="0" smtClean="0"/>
              <a:t>("The brown fox jumps quickly over the lazy dog") </a:t>
            </a:r>
          </a:p>
          <a:p>
            <a:pPr>
              <a:buNone/>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Classify text</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from </a:t>
            </a:r>
            <a:r>
              <a:rPr lang="en-US" dirty="0" err="1" smtClean="0"/>
              <a:t>google.cloud</a:t>
            </a:r>
            <a:r>
              <a:rPr lang="en-US" dirty="0" smtClean="0"/>
              <a:t> import language_v1beta2</a:t>
            </a:r>
          </a:p>
          <a:p>
            <a:pPr>
              <a:buNone/>
            </a:pPr>
            <a:r>
              <a:rPr lang="en-US" dirty="0" smtClean="0"/>
              <a:t>from google.cloud.language_v1beta2 import </a:t>
            </a:r>
            <a:r>
              <a:rPr lang="en-US" dirty="0" err="1" smtClean="0"/>
              <a:t>enums</a:t>
            </a:r>
            <a:endParaRPr lang="en-US" dirty="0" smtClean="0"/>
          </a:p>
          <a:p>
            <a:pPr>
              <a:buNone/>
            </a:pPr>
            <a:r>
              <a:rPr lang="en-US" dirty="0" smtClean="0"/>
              <a:t>from google.cloud.language_v1beta2 import types</a:t>
            </a:r>
          </a:p>
          <a:p>
            <a:pPr>
              <a:buNone/>
            </a:pPr>
            <a:r>
              <a:rPr lang="en-US" dirty="0" smtClean="0"/>
              <a:t>import six</a:t>
            </a:r>
          </a:p>
          <a:p>
            <a:pPr>
              <a:buNone/>
            </a:pPr>
            <a:endParaRPr lang="en-US" dirty="0" smtClean="0"/>
          </a:p>
          <a:p>
            <a:pPr>
              <a:buNone/>
            </a:pPr>
            <a:r>
              <a:rPr lang="en-US" dirty="0" smtClean="0"/>
              <a:t>client = language_v1beta2.LanguageServiceClient()</a:t>
            </a:r>
          </a:p>
          <a:p>
            <a:pPr>
              <a:buNone/>
            </a:pPr>
            <a:endParaRPr lang="en-US" dirty="0" smtClean="0"/>
          </a:p>
          <a:p>
            <a:pPr>
              <a:buNone/>
            </a:pPr>
            <a:r>
              <a:rPr lang="en-US" dirty="0" smtClean="0"/>
              <a:t>def </a:t>
            </a:r>
            <a:r>
              <a:rPr lang="en-US" dirty="0" err="1" smtClean="0"/>
              <a:t>classify_text</a:t>
            </a:r>
            <a:r>
              <a:rPr lang="en-US" dirty="0" smtClean="0"/>
              <a:t>(text):</a:t>
            </a:r>
          </a:p>
          <a:p>
            <a:pPr>
              <a:buNone/>
            </a:pPr>
            <a:r>
              <a:rPr lang="en-US" dirty="0" smtClean="0"/>
              <a:t>    """Classifies content categories of the provided text."""</a:t>
            </a:r>
          </a:p>
          <a:p>
            <a:pPr>
              <a:buNone/>
            </a:pPr>
            <a:r>
              <a:rPr lang="en-US" dirty="0" smtClean="0"/>
              <a:t>    client = language_v1beta2.LanguageServiceClient()</a:t>
            </a:r>
          </a:p>
          <a:p>
            <a:pPr>
              <a:buNone/>
            </a:pPr>
            <a:endParaRPr lang="en-US" dirty="0" smtClean="0"/>
          </a:p>
          <a:p>
            <a:pPr>
              <a:buNone/>
            </a:pPr>
            <a:r>
              <a:rPr lang="en-US" dirty="0" smtClean="0"/>
              <a:t>    if </a:t>
            </a:r>
            <a:r>
              <a:rPr lang="en-US" dirty="0" err="1" smtClean="0"/>
              <a:t>isinstance</a:t>
            </a:r>
            <a:r>
              <a:rPr lang="en-US" dirty="0" smtClean="0"/>
              <a:t>(text, </a:t>
            </a:r>
            <a:r>
              <a:rPr lang="en-US" dirty="0" err="1" smtClean="0"/>
              <a:t>six.binary_type</a:t>
            </a:r>
            <a:r>
              <a:rPr lang="en-US" dirty="0" smtClean="0"/>
              <a:t>):</a:t>
            </a:r>
          </a:p>
          <a:p>
            <a:pPr>
              <a:buNone/>
            </a:pPr>
            <a:r>
              <a:rPr lang="en-US" dirty="0" smtClean="0"/>
              <a:t>        text = </a:t>
            </a:r>
            <a:r>
              <a:rPr lang="en-US" dirty="0" err="1" smtClean="0"/>
              <a:t>text.decode</a:t>
            </a:r>
            <a:r>
              <a:rPr lang="en-US" dirty="0" smtClean="0"/>
              <a:t>('utf-8')</a:t>
            </a:r>
          </a:p>
          <a:p>
            <a:pPr>
              <a:buNone/>
            </a:pPr>
            <a:endParaRPr lang="en-US" dirty="0" smtClean="0"/>
          </a:p>
          <a:p>
            <a:pPr>
              <a:buNone/>
            </a:pPr>
            <a:r>
              <a:rPr lang="en-US" dirty="0" smtClean="0"/>
              <a:t>    document = </a:t>
            </a:r>
            <a:r>
              <a:rPr lang="en-US" dirty="0" err="1" smtClean="0"/>
              <a:t>types.Document</a:t>
            </a:r>
            <a:r>
              <a:rPr lang="en-US" dirty="0" smtClean="0"/>
              <a:t>(</a:t>
            </a:r>
          </a:p>
          <a:p>
            <a:pPr>
              <a:buNone/>
            </a:pPr>
            <a:r>
              <a:rPr lang="en-US" dirty="0" smtClean="0"/>
              <a:t>        content=</a:t>
            </a:r>
            <a:r>
              <a:rPr lang="en-US" dirty="0" err="1" smtClean="0"/>
              <a:t>text.encode</a:t>
            </a:r>
            <a:r>
              <a:rPr lang="en-US" dirty="0" smtClean="0"/>
              <a:t>('utf-8'),</a:t>
            </a:r>
          </a:p>
          <a:p>
            <a:pPr>
              <a:buNone/>
            </a:pPr>
            <a:r>
              <a:rPr lang="en-US" dirty="0" smtClean="0"/>
              <a:t>        type=</a:t>
            </a:r>
            <a:r>
              <a:rPr lang="en-US" dirty="0" err="1" smtClean="0"/>
              <a:t>enums.Document.Type.PLAIN_TEXT</a:t>
            </a:r>
            <a:r>
              <a:rPr lang="en-US" dirty="0" smtClean="0"/>
              <a:t>)</a:t>
            </a:r>
          </a:p>
          <a:p>
            <a:pPr>
              <a:buNone/>
            </a:pPr>
            <a:endParaRPr lang="en-US" dirty="0" smtClean="0"/>
          </a:p>
          <a:p>
            <a:pPr>
              <a:buNone/>
            </a:pPr>
            <a:r>
              <a:rPr lang="en-US" dirty="0" smtClean="0"/>
              <a:t>    categories = </a:t>
            </a:r>
            <a:r>
              <a:rPr lang="en-US" dirty="0" err="1" smtClean="0"/>
              <a:t>client.classify_text</a:t>
            </a:r>
            <a:r>
              <a:rPr lang="en-US" dirty="0" smtClean="0"/>
              <a:t>(document).categories</a:t>
            </a:r>
          </a:p>
          <a:p>
            <a:pPr>
              <a:buNone/>
            </a:pPr>
            <a:endParaRPr lang="en-US"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 for category in categories:</a:t>
            </a:r>
          </a:p>
          <a:p>
            <a:pPr>
              <a:buNone/>
            </a:pPr>
            <a:r>
              <a:rPr lang="en-US" dirty="0" smtClean="0"/>
              <a:t>        print(u'=' * 20)</a:t>
            </a:r>
          </a:p>
          <a:p>
            <a:pPr>
              <a:buNone/>
            </a:pPr>
            <a:r>
              <a:rPr lang="en-US" dirty="0" smtClean="0"/>
              <a:t>        print(u'{:&lt;16}: {}'.format('name', category.name))</a:t>
            </a:r>
          </a:p>
          <a:p>
            <a:pPr>
              <a:buNone/>
            </a:pPr>
            <a:r>
              <a:rPr lang="en-US" dirty="0" smtClean="0"/>
              <a:t>        print(u'{:&lt;16}: {}'.format('confidence', </a:t>
            </a:r>
            <a:r>
              <a:rPr lang="en-US" dirty="0" err="1" smtClean="0"/>
              <a:t>category.confidence</a:t>
            </a:r>
            <a:r>
              <a:rPr lang="en-US" dirty="0" smtClean="0"/>
              <a:t>))</a:t>
            </a:r>
          </a:p>
          <a:p>
            <a:pPr>
              <a:buNone/>
            </a:pPr>
            <a:r>
              <a:rPr lang="en-US" dirty="0" smtClean="0"/>
              <a:t>        </a:t>
            </a:r>
          </a:p>
          <a:p>
            <a:pPr>
              <a:buNone/>
            </a:pPr>
            <a:endParaRPr lang="en-US" dirty="0" smtClean="0"/>
          </a:p>
          <a:p>
            <a:pPr>
              <a:buNone/>
            </a:pPr>
            <a:r>
              <a:rPr lang="en-US" dirty="0" err="1" smtClean="0"/>
              <a:t>classify_text</a:t>
            </a:r>
            <a:r>
              <a:rPr lang="en-US" dirty="0" smtClean="0"/>
              <a:t>("The threat of nuclear attack from North Korea is increasing, US </a:t>
            </a:r>
            <a:r>
              <a:rPr lang="en-US" dirty="0" err="1" smtClean="0"/>
              <a:t>Defence</a:t>
            </a:r>
            <a:r>
              <a:rPr lang="en-US" dirty="0" smtClean="0"/>
              <a:t> Secretary James </a:t>
            </a:r>
            <a:r>
              <a:rPr lang="en-US" dirty="0" err="1" smtClean="0"/>
              <a:t>Mattis</a:t>
            </a:r>
            <a:r>
              <a:rPr lang="en-US" dirty="0" smtClean="0"/>
              <a:t> said during a visit to South Korea. </a:t>
            </a:r>
            <a:r>
              <a:rPr lang="en-US" dirty="0" err="1" smtClean="0"/>
              <a:t>Mr</a:t>
            </a:r>
            <a:r>
              <a:rPr lang="en-US" dirty="0" smtClean="0"/>
              <a:t> </a:t>
            </a:r>
            <a:r>
              <a:rPr lang="en-US" dirty="0" err="1" smtClean="0"/>
              <a:t>Mattis</a:t>
            </a:r>
            <a:r>
              <a:rPr lang="en-US" dirty="0" smtClean="0"/>
              <a:t> warned it would face a 'massive military response' if it used nuclear weapons. Separately, North Korea released a South Korean fishing boat which it said had been found in North Korean waters illegally.")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and using </a:t>
            </a:r>
            <a:r>
              <a:rPr lang="en-US" dirty="0" err="1" smtClean="0"/>
              <a:t>virtualenv</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smtClean="0"/>
          </a:p>
          <a:p>
            <a:r>
              <a:rPr lang="en-US" dirty="0" smtClean="0"/>
              <a:t>pip install --upgrade </a:t>
            </a:r>
            <a:r>
              <a:rPr lang="en-US" dirty="0" err="1" smtClean="0"/>
              <a:t>virtualenv</a:t>
            </a:r>
            <a:endParaRPr lang="en-US" dirty="0" smtClean="0"/>
          </a:p>
          <a:p>
            <a:endParaRPr lang="en-US" dirty="0" smtClean="0"/>
          </a:p>
          <a:p>
            <a:r>
              <a:rPr lang="en-US" dirty="0" err="1" smtClean="0"/>
              <a:t>cd</a:t>
            </a:r>
            <a:r>
              <a:rPr lang="en-US" dirty="0" smtClean="0"/>
              <a:t> </a:t>
            </a:r>
            <a:r>
              <a:rPr lang="en-US" dirty="0" smtClean="0"/>
              <a:t>your-project</a:t>
            </a:r>
          </a:p>
          <a:p>
            <a:endParaRPr lang="en-US" dirty="0" smtClean="0"/>
          </a:p>
          <a:p>
            <a:r>
              <a:rPr lang="en-US" dirty="0" err="1" smtClean="0"/>
              <a:t>virtualenv</a:t>
            </a:r>
            <a:r>
              <a:rPr lang="en-US" dirty="0" smtClean="0"/>
              <a:t> --python "c:\</a:t>
            </a:r>
            <a:r>
              <a:rPr lang="en-US" dirty="0" smtClean="0"/>
              <a:t>python27\python.exe</a:t>
            </a:r>
            <a:r>
              <a:rPr lang="en-US" dirty="0" smtClean="0"/>
              <a:t>" </a:t>
            </a:r>
            <a:r>
              <a:rPr lang="en-US" dirty="0" err="1" smtClean="0"/>
              <a:t>env</a:t>
            </a:r>
            <a:endParaRPr lang="en-US" dirty="0" smtClean="0"/>
          </a:p>
          <a:p>
            <a:endParaRPr lang="en-US" dirty="0" smtClean="0"/>
          </a:p>
          <a:p>
            <a:endParaRPr lang="en-US" dirty="0" smtClean="0"/>
          </a:p>
          <a:p>
            <a:r>
              <a:rPr lang="en-US" dirty="0" smtClean="0"/>
              <a:t>.\</a:t>
            </a:r>
            <a:r>
              <a:rPr lang="en-US" dirty="0" err="1" smtClean="0"/>
              <a:t>env</a:t>
            </a:r>
            <a:r>
              <a:rPr lang="en-US" dirty="0" smtClean="0"/>
              <a:t>\Scripts\activate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Google cloud SDK</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Install Google cloud client library for python</a:t>
            </a:r>
            <a:endParaRPr lang="en-US" dirty="0"/>
          </a:p>
        </p:txBody>
      </p:sp>
      <p:sp>
        <p:nvSpPr>
          <p:cNvPr id="3" name="Content Placeholder 2"/>
          <p:cNvSpPr>
            <a:spLocks noGrp="1"/>
          </p:cNvSpPr>
          <p:nvPr>
            <p:ph idx="1"/>
          </p:nvPr>
        </p:nvSpPr>
        <p:spPr/>
        <p:txBody>
          <a:bodyPr/>
          <a:lstStyle/>
          <a:p>
            <a:endParaRPr lang="en-US" dirty="0" smtClean="0"/>
          </a:p>
          <a:p>
            <a:r>
              <a:rPr lang="en-US" dirty="0" smtClean="0"/>
              <a:t>pip install --upgrade </a:t>
            </a:r>
            <a:r>
              <a:rPr lang="en-US" dirty="0" err="1" smtClean="0"/>
              <a:t>google</a:t>
            </a:r>
            <a:r>
              <a:rPr lang="en-US" dirty="0" smtClean="0"/>
              <a:t>-cloud-storage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the client library</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r>
              <a:rPr lang="en-US" dirty="0" smtClean="0"/>
              <a:t>pip install --upgrade </a:t>
            </a:r>
            <a:r>
              <a:rPr lang="en-US" dirty="0" err="1" smtClean="0"/>
              <a:t>google</a:t>
            </a:r>
            <a:r>
              <a:rPr lang="en-US" dirty="0" smtClean="0"/>
              <a:t>-cloud-language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up authentication</a:t>
            </a:r>
            <a:endParaRPr lang="en-US" dirty="0"/>
          </a:p>
        </p:txBody>
      </p:sp>
      <p:sp>
        <p:nvSpPr>
          <p:cNvPr id="3" name="Content Placeholder 2"/>
          <p:cNvSpPr>
            <a:spLocks noGrp="1"/>
          </p:cNvSpPr>
          <p:nvPr>
            <p:ph idx="1"/>
          </p:nvPr>
        </p:nvSpPr>
        <p:spPr/>
        <p:txBody>
          <a:bodyPr/>
          <a:lstStyle/>
          <a:p>
            <a:endParaRPr lang="en-US"/>
          </a:p>
        </p:txBody>
      </p:sp>
      <p:pic>
        <p:nvPicPr>
          <p:cNvPr id="27650" name="Picture 2"/>
          <p:cNvPicPr>
            <a:picLocks noChangeAspect="1" noChangeArrowheads="1"/>
          </p:cNvPicPr>
          <p:nvPr/>
        </p:nvPicPr>
        <p:blipFill>
          <a:blip r:embed="rId2"/>
          <a:srcRect/>
          <a:stretch>
            <a:fillRect/>
          </a:stretch>
        </p:blipFill>
        <p:spPr bwMode="auto">
          <a:xfrm>
            <a:off x="800100" y="1590675"/>
            <a:ext cx="7543800" cy="496252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2163</Words>
  <Application>Microsoft Office PowerPoint</Application>
  <PresentationFormat>On-screen Show (4:3)</PresentationFormat>
  <Paragraphs>260</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Google Cloud Natural Language API</vt:lpstr>
      <vt:lpstr>Setting up your Google cloud account</vt:lpstr>
      <vt:lpstr>Setting up a python development environment</vt:lpstr>
      <vt:lpstr>Install latest versions of python 2</vt:lpstr>
      <vt:lpstr>Installing and using virtualenv</vt:lpstr>
      <vt:lpstr>Install Google cloud SDK</vt:lpstr>
      <vt:lpstr>Install Google cloud client library for python</vt:lpstr>
      <vt:lpstr>Installing the client library</vt:lpstr>
      <vt:lpstr>Set up authentication</vt:lpstr>
      <vt:lpstr>Slide 10</vt:lpstr>
      <vt:lpstr>Using a service account in your application</vt:lpstr>
      <vt:lpstr>Introduction</vt:lpstr>
      <vt:lpstr>Slide 13</vt:lpstr>
      <vt:lpstr>Slide 14</vt:lpstr>
      <vt:lpstr>Slide 15</vt:lpstr>
      <vt:lpstr>Slide 16</vt:lpstr>
      <vt:lpstr>Slide 17</vt:lpstr>
      <vt:lpstr>Basic natural language request</vt:lpstr>
      <vt:lpstr>Languages supported</vt:lpstr>
      <vt:lpstr>Sentiment analysis response</vt:lpstr>
      <vt:lpstr>Slide 21</vt:lpstr>
      <vt:lpstr>Slide 22</vt:lpstr>
      <vt:lpstr>Slide 23</vt:lpstr>
      <vt:lpstr>Sample values of sentiment analysis</vt:lpstr>
      <vt:lpstr>Entity analysis</vt:lpstr>
      <vt:lpstr>Entity response</vt:lpstr>
      <vt:lpstr>Snapshot of sample entity response</vt:lpstr>
      <vt:lpstr>Slide 28</vt:lpstr>
      <vt:lpstr>Slide 29</vt:lpstr>
      <vt:lpstr>Slide 30</vt:lpstr>
      <vt:lpstr>Slide 31</vt:lpstr>
      <vt:lpstr>Entity sentiment analysis</vt:lpstr>
      <vt:lpstr>Snapshot of entity sentiment analysis response</vt:lpstr>
      <vt:lpstr>Syntactic analysis</vt:lpstr>
      <vt:lpstr>Syntax analysis response</vt:lpstr>
      <vt:lpstr>Content classification</vt:lpstr>
      <vt:lpstr>Analyze sentiment</vt:lpstr>
      <vt:lpstr>Slide 38</vt:lpstr>
      <vt:lpstr>Analyze entity</vt:lpstr>
      <vt:lpstr>Slide 40</vt:lpstr>
      <vt:lpstr>Analyze entity sentiment</vt:lpstr>
      <vt:lpstr>Slide 42</vt:lpstr>
      <vt:lpstr>Syntax analysis</vt:lpstr>
      <vt:lpstr>Slide 44</vt:lpstr>
      <vt:lpstr>Classify text</vt:lpstr>
      <vt:lpstr>Slide 46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Cloud Natural Language API</dc:title>
  <dc:creator>noorul islam</dc:creator>
  <cp:lastModifiedBy>noorul islam</cp:lastModifiedBy>
  <cp:revision>42</cp:revision>
  <dcterms:created xsi:type="dcterms:W3CDTF">2006-08-16T00:00:00Z</dcterms:created>
  <dcterms:modified xsi:type="dcterms:W3CDTF">2017-10-29T08:45:27Z</dcterms:modified>
</cp:coreProperties>
</file>