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49"/>
  </p:notesMasterIdLst>
  <p:sldIdLst>
    <p:sldId id="256" r:id="rId2"/>
    <p:sldId id="306" r:id="rId3"/>
    <p:sldId id="261" r:id="rId4"/>
    <p:sldId id="262" r:id="rId5"/>
    <p:sldId id="265" r:id="rId6"/>
    <p:sldId id="263" r:id="rId7"/>
    <p:sldId id="264" r:id="rId8"/>
    <p:sldId id="269" r:id="rId9"/>
    <p:sldId id="266" r:id="rId10"/>
    <p:sldId id="270" r:id="rId11"/>
    <p:sldId id="272" r:id="rId12"/>
    <p:sldId id="283"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1" r:id="rId30"/>
    <p:sldId id="290" r:id="rId31"/>
    <p:sldId id="292" r:id="rId32"/>
    <p:sldId id="293" r:id="rId33"/>
    <p:sldId id="294" r:id="rId34"/>
    <p:sldId id="295" r:id="rId35"/>
    <p:sldId id="296" r:id="rId36"/>
    <p:sldId id="297" r:id="rId37"/>
    <p:sldId id="298" r:id="rId38"/>
    <p:sldId id="299" r:id="rId39"/>
    <p:sldId id="310" r:id="rId40"/>
    <p:sldId id="311" r:id="rId41"/>
    <p:sldId id="302" r:id="rId42"/>
    <p:sldId id="303" r:id="rId43"/>
    <p:sldId id="301" r:id="rId44"/>
    <p:sldId id="307" r:id="rId45"/>
    <p:sldId id="309" r:id="rId46"/>
    <p:sldId id="300"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6726D6-735D-4DE0-9B78-06746D6A35E1}">
          <p14:sldIdLst>
            <p14:sldId id="256"/>
            <p14:sldId id="306"/>
            <p14:sldId id="261"/>
            <p14:sldId id="262"/>
            <p14:sldId id="265"/>
            <p14:sldId id="263"/>
            <p14:sldId id="264"/>
            <p14:sldId id="269"/>
            <p14:sldId id="266"/>
            <p14:sldId id="270"/>
            <p14:sldId id="272"/>
            <p14:sldId id="283"/>
          </p14:sldIdLst>
        </p14:section>
        <p14:section name="Untitled Section" id="{CE797269-7E25-43DA-B416-A51798FB3C27}">
          <p14:sldIdLst>
            <p14:sldId id="273"/>
            <p14:sldId id="274"/>
            <p14:sldId id="275"/>
            <p14:sldId id="276"/>
            <p14:sldId id="277"/>
            <p14:sldId id="278"/>
            <p14:sldId id="279"/>
            <p14:sldId id="280"/>
            <p14:sldId id="281"/>
            <p14:sldId id="282"/>
            <p14:sldId id="284"/>
            <p14:sldId id="285"/>
            <p14:sldId id="286"/>
            <p14:sldId id="287"/>
            <p14:sldId id="288"/>
            <p14:sldId id="289"/>
            <p14:sldId id="291"/>
            <p14:sldId id="290"/>
            <p14:sldId id="292"/>
            <p14:sldId id="293"/>
            <p14:sldId id="294"/>
            <p14:sldId id="295"/>
            <p14:sldId id="296"/>
            <p14:sldId id="297"/>
            <p14:sldId id="298"/>
            <p14:sldId id="299"/>
            <p14:sldId id="310"/>
            <p14:sldId id="311"/>
            <p14:sldId id="302"/>
            <p14:sldId id="303"/>
            <p14:sldId id="301"/>
            <p14:sldId id="307"/>
            <p14:sldId id="309"/>
            <p14:sldId id="300"/>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25" autoAdjust="0"/>
    <p:restoredTop sz="93910" autoAdjust="0"/>
  </p:normalViewPr>
  <p:slideViewPr>
    <p:cSldViewPr snapToGrid="0">
      <p:cViewPr varScale="1">
        <p:scale>
          <a:sx n="62" d="100"/>
          <a:sy n="62" d="100"/>
        </p:scale>
        <p:origin x="90" y="1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7E854-C9A1-4F66-A26B-5B4249D9661C}" type="datetimeFigureOut">
              <a:rPr lang="en-US" smtClean="0"/>
              <a:t>7/12/2017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7E7C6-88DE-44F9-B46A-1EB6336F047B}" type="slidenum">
              <a:rPr lang="en-US" smtClean="0"/>
              <a:t>‹#›</a:t>
            </a:fld>
            <a:endParaRPr lang="en-US"/>
          </a:p>
        </p:txBody>
      </p:sp>
    </p:spTree>
    <p:extLst>
      <p:ext uri="{BB962C8B-B14F-4D97-AF65-F5344CB8AC3E}">
        <p14:creationId xmlns:p14="http://schemas.microsoft.com/office/powerpoint/2010/main" val="84373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mazon.com/Jacques-Bertin/e/B001K79076/ref=dp_byline_cont_book_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a:t>
            </a:r>
            <a:r>
              <a:rPr lang="en-US" baseline="0" dirty="0" smtClean="0"/>
              <a:t> perceive information through a complex process. Anyone trying to visualize data should somehow use that process to make sure people comprehend it better and faster. </a:t>
            </a:r>
          </a:p>
          <a:p>
            <a:endParaRPr lang="en-US" baseline="0" dirty="0" smtClean="0"/>
          </a:p>
          <a:p>
            <a:r>
              <a:rPr lang="en-US" baseline="0" dirty="0" smtClean="0"/>
              <a:t>While complex, the fashion in which humans perceive information is orchestrated and some basic principles are known through research that help the field of data visualization tremendously. </a:t>
            </a:r>
          </a:p>
        </p:txBody>
      </p:sp>
      <p:sp>
        <p:nvSpPr>
          <p:cNvPr id="4" name="Slide Number Placeholder 3"/>
          <p:cNvSpPr>
            <a:spLocks noGrp="1"/>
          </p:cNvSpPr>
          <p:nvPr>
            <p:ph type="sldNum" sz="quarter" idx="10"/>
          </p:nvPr>
        </p:nvSpPr>
        <p:spPr/>
        <p:txBody>
          <a:bodyPr/>
          <a:lstStyle/>
          <a:p>
            <a:fld id="{B2F7E7C6-88DE-44F9-B46A-1EB6336F047B}" type="slidenum">
              <a:rPr lang="en-US" smtClean="0"/>
              <a:t>3</a:t>
            </a:fld>
            <a:endParaRPr lang="en-US"/>
          </a:p>
        </p:txBody>
      </p:sp>
    </p:spTree>
    <p:extLst>
      <p:ext uri="{BB962C8B-B14F-4D97-AF65-F5344CB8AC3E}">
        <p14:creationId xmlns:p14="http://schemas.microsoft.com/office/powerpoint/2010/main" val="844942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https://www.ted.com/talks/hans_rosling_shows_the_best_stats_you_ve_ever_seen</a:t>
            </a:r>
          </a:p>
          <a:p>
            <a:endParaRPr lang="en-US" dirty="0" smtClean="0"/>
          </a:p>
          <a:p>
            <a:r>
              <a:rPr lang="en-US" dirty="0" smtClean="0"/>
              <a:t>Hans </a:t>
            </a:r>
            <a:r>
              <a:rPr lang="en-US" dirty="0" err="1" smtClean="0"/>
              <a:t>Rosling’s</a:t>
            </a:r>
            <a:r>
              <a:rPr lang="en-US" dirty="0" smtClean="0"/>
              <a:t> visualization</a:t>
            </a:r>
            <a:r>
              <a:rPr lang="en-US" baseline="0" dirty="0" smtClean="0"/>
              <a:t> is full of visual encodings. The top right </a:t>
            </a:r>
            <a:r>
              <a:rPr lang="en-US" baseline="0" dirty="0" err="1" smtClean="0"/>
              <a:t>quadrent</a:t>
            </a:r>
            <a:r>
              <a:rPr lang="en-US" baseline="0" dirty="0" smtClean="0"/>
              <a:t> shows high life expectancy and high income per person. </a:t>
            </a:r>
          </a:p>
          <a:p>
            <a:endParaRPr lang="en-US" baseline="0" dirty="0" smtClean="0"/>
          </a:p>
          <a:p>
            <a:r>
              <a:rPr lang="en-US" sz="1200" b="1" i="0" kern="1200" dirty="0" smtClean="0">
                <a:solidFill>
                  <a:schemeClr val="tx1"/>
                </a:solidFill>
                <a:effectLst/>
                <a:latin typeface="+mn-lt"/>
                <a:ea typeface="+mn-ea"/>
                <a:cs typeface="+mn-cs"/>
              </a:rPr>
              <a:t>Gapminder</a:t>
            </a:r>
            <a:r>
              <a:rPr lang="en-US" sz="1200" b="0" i="0" kern="1200" dirty="0" smtClean="0">
                <a:solidFill>
                  <a:schemeClr val="tx1"/>
                </a:solidFill>
                <a:effectLst/>
                <a:latin typeface="+mn-lt"/>
                <a:ea typeface="+mn-ea"/>
                <a:cs typeface="+mn-cs"/>
              </a:rPr>
              <a:t> was founded in Stockholm on February 25, 2005, by Ola </a:t>
            </a:r>
            <a:r>
              <a:rPr lang="en-US" sz="1200" b="0" i="0" kern="1200" dirty="0" err="1" smtClean="0">
                <a:solidFill>
                  <a:schemeClr val="tx1"/>
                </a:solidFill>
                <a:effectLst/>
                <a:latin typeface="+mn-lt"/>
                <a:ea typeface="+mn-ea"/>
                <a:cs typeface="+mn-cs"/>
              </a:rPr>
              <a:t>Rosling</a:t>
            </a:r>
            <a:r>
              <a:rPr lang="en-US" sz="1200" b="0" i="0" kern="1200" dirty="0" smtClean="0">
                <a:solidFill>
                  <a:schemeClr val="tx1"/>
                </a:solidFill>
                <a:effectLst/>
                <a:latin typeface="+mn-lt"/>
                <a:ea typeface="+mn-ea"/>
                <a:cs typeface="+mn-cs"/>
              </a:rPr>
              <a:t>, Anna </a:t>
            </a:r>
            <a:r>
              <a:rPr lang="en-US" sz="1200" b="0" i="0" kern="1200" dirty="0" err="1" smtClean="0">
                <a:solidFill>
                  <a:schemeClr val="tx1"/>
                </a:solidFill>
                <a:effectLst/>
                <a:latin typeface="+mn-lt"/>
                <a:ea typeface="+mn-ea"/>
                <a:cs typeface="+mn-cs"/>
              </a:rPr>
              <a:t>Rosling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Rönnlund</a:t>
            </a:r>
            <a:r>
              <a:rPr lang="en-US" sz="1200" b="0" i="0" kern="1200" dirty="0" smtClean="0">
                <a:solidFill>
                  <a:schemeClr val="tx1"/>
                </a:solidFill>
                <a:effectLst/>
                <a:latin typeface="+mn-lt"/>
                <a:ea typeface="+mn-ea"/>
                <a:cs typeface="+mn-cs"/>
              </a:rPr>
              <a:t> and Hans </a:t>
            </a:r>
            <a:r>
              <a:rPr lang="en-US" sz="1200" b="0" i="0" kern="1200" dirty="0" err="1" smtClean="0">
                <a:solidFill>
                  <a:schemeClr val="tx1"/>
                </a:solidFill>
                <a:effectLst/>
                <a:latin typeface="+mn-lt"/>
                <a:ea typeface="+mn-ea"/>
                <a:cs typeface="+mn-cs"/>
              </a:rPr>
              <a:t>Rosling</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22</a:t>
            </a:fld>
            <a:endParaRPr lang="en-US"/>
          </a:p>
        </p:txBody>
      </p:sp>
    </p:spTree>
    <p:extLst>
      <p:ext uri="{BB962C8B-B14F-4D97-AF65-F5344CB8AC3E}">
        <p14:creationId xmlns:p14="http://schemas.microsoft.com/office/powerpoint/2010/main" val="357487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http://www.nytimes.com/interactive/2012/05/17/business/dealbook/how-the-facebook-offering-compares.html</a:t>
            </a:r>
          </a:p>
          <a:p>
            <a:endParaRPr lang="en-US" dirty="0" smtClean="0"/>
          </a:p>
          <a:p>
            <a:r>
              <a:rPr lang="en-US" dirty="0" smtClean="0"/>
              <a:t>Built</a:t>
            </a:r>
            <a:r>
              <a:rPr lang="en-US" baseline="0" dirty="0" smtClean="0"/>
              <a:t> entirely on D3. Let’s decompose it to figure what visual encodings and elements were used, and what makes this chart so effective. </a:t>
            </a:r>
          </a:p>
          <a:p>
            <a:endParaRPr lang="en-US" baseline="0" dirty="0" smtClean="0"/>
          </a:p>
          <a:p>
            <a:pPr marL="228600" indent="-228600">
              <a:buAutoNum type="arabicPeriod"/>
            </a:pPr>
            <a:r>
              <a:rPr lang="en-US" baseline="0" dirty="0" err="1" smtClean="0"/>
              <a:t>Prev</a:t>
            </a:r>
            <a:r>
              <a:rPr lang="en-US" baseline="0" dirty="0" smtClean="0"/>
              <a:t> and Next to see the whole narrative</a:t>
            </a:r>
          </a:p>
          <a:p>
            <a:pPr marL="228600" indent="-228600">
              <a:buAutoNum type="arabicPeriod"/>
            </a:pPr>
            <a:r>
              <a:rPr lang="en-US" baseline="0" dirty="0" smtClean="0"/>
              <a:t>Hover over circles to see more information about each company</a:t>
            </a:r>
          </a:p>
          <a:p>
            <a:pPr marL="228600" indent="-228600">
              <a:buAutoNum type="arabicPeriod"/>
            </a:pPr>
            <a:r>
              <a:rPr lang="en-US" baseline="0" dirty="0" smtClean="0"/>
              <a:t>Very effective title – quickest way to talk to your audience (says how </a:t>
            </a:r>
            <a:r>
              <a:rPr lang="en-US" baseline="0" dirty="0" err="1" smtClean="0"/>
              <a:t>facebook</a:t>
            </a:r>
            <a:r>
              <a:rPr lang="en-US" baseline="0" dirty="0" smtClean="0"/>
              <a:t> IPO compares to the IPO of other tech companies</a:t>
            </a:r>
          </a:p>
          <a:p>
            <a:pPr marL="228600" indent="-228600">
              <a:buAutoNum type="arabicPeriod"/>
            </a:pPr>
            <a:r>
              <a:rPr lang="en-US" baseline="0" dirty="0" smtClean="0"/>
              <a:t>Visual encodings used: size, shape, x position, y position, color, opacity</a:t>
            </a:r>
          </a:p>
          <a:p>
            <a:pPr marL="685800" lvl="1" indent="-228600">
              <a:buAutoNum type="arabicPeriod"/>
            </a:pPr>
            <a:r>
              <a:rPr lang="en-US" baseline="0" dirty="0" smtClean="0"/>
              <a:t>Some VEs encode the same information (double encoding) – Y position and Radius of circle. Double encoding adds emphasis, so what you are double encoding is actually important </a:t>
            </a:r>
            <a:r>
              <a:rPr lang="en-US" baseline="0" dirty="0" smtClean="0">
                <a:sym typeface="Wingdings" panose="05000000000000000000" pitchFamily="2" charset="2"/>
              </a:rPr>
              <a:t></a:t>
            </a:r>
          </a:p>
          <a:p>
            <a:pPr marL="685800" lvl="1" indent="-228600">
              <a:buAutoNum type="arabicPeriod"/>
            </a:pPr>
            <a:r>
              <a:rPr lang="en-US" baseline="0" dirty="0" smtClean="0">
                <a:sym typeface="Wingdings" panose="05000000000000000000" pitchFamily="2" charset="2"/>
              </a:rPr>
              <a:t>Likewise X position and color both encode the year – do you notice the color red and blue and hues of both in the center? That’s the diverging scale encoding we explored earlier</a:t>
            </a:r>
            <a:endParaRPr lang="en-US" baseline="0" dirty="0" smtClean="0"/>
          </a:p>
          <a:p>
            <a:pPr marL="685800" lvl="1" indent="-228600">
              <a:buAutoNum type="arabicPeriod"/>
            </a:pPr>
            <a:r>
              <a:rPr lang="en-US" baseline="0" dirty="0" smtClean="0"/>
              <a:t>Does shape encode any information here?</a:t>
            </a:r>
          </a:p>
          <a:p>
            <a:pPr marL="685800" lvl="1" indent="-228600">
              <a:buAutoNum type="arabicPeriod"/>
            </a:pPr>
            <a:r>
              <a:rPr lang="en-US" baseline="0" dirty="0" smtClean="0"/>
              <a:t>Could shape have encoded any useful information here? Like the industry or vertical? </a:t>
            </a:r>
          </a:p>
          <a:p>
            <a:pPr marL="685800" lvl="1" indent="-228600">
              <a:buAutoNum type="arabicPeriod"/>
            </a:pPr>
            <a:r>
              <a:rPr lang="en-US" baseline="0" dirty="0" smtClean="0"/>
              <a:t>What does opacity refer to here? Does it help us see the relative distribution of data points? Concentrations, </a:t>
            </a:r>
            <a:r>
              <a:rPr lang="en-US" baseline="0" dirty="0" err="1" smtClean="0"/>
              <a:t>etc</a:t>
            </a:r>
            <a:r>
              <a:rPr lang="en-US" baseline="0" dirty="0" smtClean="0"/>
              <a:t>?</a:t>
            </a:r>
          </a:p>
          <a:p>
            <a:pPr marL="685800" lvl="1" indent="-228600">
              <a:buAutoNum type="arabicPeriod"/>
            </a:pPr>
            <a:r>
              <a:rPr lang="en-US" baseline="0" dirty="0" smtClean="0"/>
              <a:t>Is ‘animation’ a visual encoding?  No but it is encoding the change of information in this case, for example in this case it tells us clearly how drastically Facebook’s IPO is in value compared to </a:t>
            </a:r>
            <a:r>
              <a:rPr lang="en-US" baseline="0" dirty="0" err="1" smtClean="0"/>
              <a:t>to</a:t>
            </a:r>
            <a:r>
              <a:rPr lang="en-US" baseline="0" dirty="0" smtClean="0"/>
              <a:t> the others!</a:t>
            </a:r>
          </a:p>
          <a:p>
            <a:pPr marL="685800" lvl="1" indent="-228600">
              <a:buAutoNum type="arabicPeriod"/>
            </a:pPr>
            <a:r>
              <a:rPr lang="en-US" baseline="0" dirty="0" smtClean="0"/>
              <a:t>What do you think the IRS found compelling during their EDA? Perhaps, that Facebook was the king as far as the IPO value was concerned</a:t>
            </a:r>
          </a:p>
          <a:p>
            <a:pPr marL="685800" lvl="1" indent="-228600">
              <a:buAutoNum type="arabicPeriod"/>
            </a:pPr>
            <a:r>
              <a:rPr lang="en-US" baseline="0" dirty="0" smtClean="0"/>
              <a:t>What is done to highlight the results? That would </a:t>
            </a:r>
            <a:r>
              <a:rPr lang="en-US" baseline="0" dirty="0" err="1" smtClean="0"/>
              <a:t>definetly</a:t>
            </a:r>
            <a:r>
              <a:rPr lang="en-US" baseline="0" dirty="0" smtClean="0"/>
              <a:t> be using different scaling, logarithmic in this case. A log scale makes graphics more interpretable.</a:t>
            </a:r>
          </a:p>
          <a:p>
            <a:pPr marL="685800" lvl="1" indent="-228600">
              <a:buAutoNum type="arabicPeriod"/>
            </a:pPr>
            <a:r>
              <a:rPr lang="en-US" baseline="0" dirty="0" smtClean="0"/>
              <a:t>Notice that animation here is doing for us what a z axis would have done. Is it not a whole lot better? </a:t>
            </a:r>
          </a:p>
          <a:p>
            <a:pPr marL="685800" lvl="1"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23</a:t>
            </a:fld>
            <a:endParaRPr lang="en-US"/>
          </a:p>
        </p:txBody>
      </p:sp>
    </p:spTree>
    <p:extLst>
      <p:ext uri="{BB962C8B-B14F-4D97-AF65-F5344CB8AC3E}">
        <p14:creationId xmlns:p14="http://schemas.microsoft.com/office/powerpoint/2010/main" val="2881596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is a client-side JS library?</a:t>
            </a:r>
            <a:r>
              <a:rPr lang="en-US" baseline="0" dirty="0" smtClean="0"/>
              <a:t> </a:t>
            </a:r>
            <a:r>
              <a:rPr lang="en-US" dirty="0" smtClean="0"/>
              <a:t>Basically this means that you can load it on ANY webpage</a:t>
            </a:r>
            <a:r>
              <a:rPr lang="en-US" baseline="0" dirty="0" smtClean="0"/>
              <a:t> and start selecting different elements on that page and manipulate them. </a:t>
            </a:r>
            <a:endParaRPr lang="en-US" dirty="0" smtClean="0"/>
          </a:p>
          <a:p>
            <a:endParaRPr lang="en-US" dirty="0" smtClean="0"/>
          </a:p>
          <a:p>
            <a:r>
              <a:rPr lang="en-US" dirty="0" smtClean="0"/>
              <a:t>SVG (Simple</a:t>
            </a:r>
            <a:r>
              <a:rPr lang="en-US" baseline="0" dirty="0" smtClean="0"/>
              <a:t> vector graphic), canvas </a:t>
            </a:r>
            <a:r>
              <a:rPr lang="en-US" baseline="0" dirty="0" err="1" smtClean="0"/>
              <a:t>etc</a:t>
            </a:r>
            <a:r>
              <a:rPr lang="en-US" baseline="0" dirty="0" smtClean="0"/>
              <a:t> are low level graphical specifications. These are extremely low lever</a:t>
            </a:r>
          </a:p>
          <a:p>
            <a:r>
              <a:rPr lang="en-US" baseline="0" dirty="0" smtClean="0"/>
              <a:t>D3: Data vis library built atop of open web standards, implemented in JS. Allows seamless data binding to HTML and SVG elements. Since HTML is styled with CSS, well you know the drill!</a:t>
            </a:r>
          </a:p>
          <a:p>
            <a:endParaRPr lang="en-US" baseline="0" dirty="0" smtClean="0"/>
          </a:p>
          <a:p>
            <a:r>
              <a:rPr lang="en-US" baseline="0" dirty="0" smtClean="0"/>
              <a:t>D3 is pretty low level of abstraction (more like c/</a:t>
            </a:r>
            <a:r>
              <a:rPr lang="en-US" baseline="0" dirty="0" err="1" smtClean="0"/>
              <a:t>c++</a:t>
            </a:r>
            <a:r>
              <a:rPr lang="en-US" baseline="0" dirty="0" smtClean="0"/>
              <a:t>), so just like c/</a:t>
            </a:r>
            <a:r>
              <a:rPr lang="en-US" baseline="0" dirty="0" err="1" smtClean="0"/>
              <a:t>c++</a:t>
            </a:r>
            <a:r>
              <a:rPr lang="en-US" baseline="0" dirty="0" smtClean="0"/>
              <a:t> are used for writing OSs, D3 is used to write further libraries on top of it.  You can basically create a BI tool using D3. </a:t>
            </a:r>
          </a:p>
          <a:p>
            <a:endParaRPr lang="en-US" baseline="0" dirty="0" smtClean="0"/>
          </a:p>
          <a:p>
            <a:r>
              <a:rPr lang="en-US" baseline="0" dirty="0" smtClean="0"/>
              <a:t>We live in a lucky era because there are a whole suit of D3 libraries. Dimple, DC, Rickshaw, </a:t>
            </a:r>
            <a:r>
              <a:rPr lang="en-US" baseline="0" dirty="0" err="1" smtClean="0"/>
              <a:t>crossfilter</a:t>
            </a:r>
            <a:r>
              <a:rPr lang="en-US" baseline="0" dirty="0" smtClean="0"/>
              <a:t> </a:t>
            </a:r>
            <a:r>
              <a:rPr lang="en-US" baseline="0" dirty="0" err="1" smtClean="0"/>
              <a:t>etc</a:t>
            </a:r>
            <a:r>
              <a:rPr lang="en-US" baseline="0" dirty="0" smtClean="0"/>
              <a:t> are number of libraries built atop D3. Think of D3 as the Data Visualization Lego that you may use to build higher level abstractions</a:t>
            </a:r>
          </a:p>
          <a:p>
            <a:endParaRPr lang="en-US" baseline="0" dirty="0" smtClean="0"/>
          </a:p>
          <a:p>
            <a:r>
              <a:rPr lang="en-US" baseline="0" dirty="0" smtClean="0"/>
              <a:t>Knowing D3 gives you a lot of power. Just like using Ruby or Python does. Both of these are relatively high level languages, meaning they are interpreted languages, mostly programmed in C. So you don’t have to deal with memory collection, </a:t>
            </a:r>
            <a:r>
              <a:rPr lang="en-US" baseline="0" dirty="0" err="1" smtClean="0"/>
              <a:t>etc</a:t>
            </a:r>
            <a:r>
              <a:rPr lang="en-US" baseline="0" dirty="0" smtClean="0"/>
              <a:t> which you still have the power to go to the bare backbone if you intended to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At the very top is the graphical interface, like RAW, </a:t>
            </a:r>
            <a:r>
              <a:rPr lang="en-US" baseline="0" dirty="0" err="1" smtClean="0">
                <a:sym typeface="Wingdings" panose="05000000000000000000" pitchFamily="2" charset="2"/>
              </a:rPr>
              <a:t>Chartio</a:t>
            </a:r>
            <a:r>
              <a:rPr lang="en-US" baseline="0" dirty="0" smtClean="0">
                <a:sym typeface="Wingdings" panose="05000000000000000000" pitchFamily="2" charset="2"/>
              </a:rPr>
              <a:t> etc. </a:t>
            </a:r>
          </a:p>
          <a:p>
            <a:endParaRPr lang="en-US" baseline="0" dirty="0" smtClean="0">
              <a:sym typeface="Wingdings" panose="05000000000000000000" pitchFamily="2" charset="2"/>
            </a:endParaRPr>
          </a:p>
          <a:p>
            <a:r>
              <a:rPr lang="en-US" baseline="0" dirty="0" smtClean="0">
                <a:sym typeface="Wingdings" panose="05000000000000000000" pitchFamily="2" charset="2"/>
              </a:rPr>
              <a:t>D3 can interact with Python, Java and all the core web technologies. </a:t>
            </a:r>
            <a:endParaRPr lang="en-US" baseline="0" dirty="0" smtClean="0"/>
          </a:p>
        </p:txBody>
      </p:sp>
      <p:sp>
        <p:nvSpPr>
          <p:cNvPr id="4" name="Slide Number Placeholder 3"/>
          <p:cNvSpPr>
            <a:spLocks noGrp="1"/>
          </p:cNvSpPr>
          <p:nvPr>
            <p:ph type="sldNum" sz="quarter" idx="10"/>
          </p:nvPr>
        </p:nvSpPr>
        <p:spPr/>
        <p:txBody>
          <a:bodyPr/>
          <a:lstStyle/>
          <a:p>
            <a:fld id="{B2F7E7C6-88DE-44F9-B46A-1EB6336F047B}" type="slidenum">
              <a:rPr lang="en-US" smtClean="0"/>
              <a:t>25</a:t>
            </a:fld>
            <a:endParaRPr lang="en-US"/>
          </a:p>
        </p:txBody>
      </p:sp>
    </p:spTree>
    <p:extLst>
      <p:ext uri="{BB962C8B-B14F-4D97-AF65-F5344CB8AC3E}">
        <p14:creationId xmlns:p14="http://schemas.microsoft.com/office/powerpoint/2010/main" val="2054417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source code is what gets returned from the server. </a:t>
            </a:r>
          </a:p>
          <a:p>
            <a:r>
              <a:rPr lang="en-US" dirty="0" smtClean="0"/>
              <a:t>The DOM is the parsed object.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28</a:t>
            </a:fld>
            <a:endParaRPr lang="en-US"/>
          </a:p>
        </p:txBody>
      </p:sp>
    </p:spTree>
    <p:extLst>
      <p:ext uri="{BB962C8B-B14F-4D97-AF65-F5344CB8AC3E}">
        <p14:creationId xmlns:p14="http://schemas.microsoft.com/office/powerpoint/2010/main" val="112687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this from the</a:t>
            </a:r>
            <a:r>
              <a:rPr lang="en-US" baseline="0" dirty="0" smtClean="0"/>
              <a:t> factory example.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29</a:t>
            </a:fld>
            <a:endParaRPr lang="en-US"/>
          </a:p>
        </p:txBody>
      </p:sp>
    </p:spTree>
    <p:extLst>
      <p:ext uri="{BB962C8B-B14F-4D97-AF65-F5344CB8AC3E}">
        <p14:creationId xmlns:p14="http://schemas.microsoft.com/office/powerpoint/2010/main" val="115250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Pre render HTML and SVG objects for a rather complex visualization on the server side and then simply use JS for any sort of interaction, animation or dynamics that we may require on the client side.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30</a:t>
            </a:fld>
            <a:endParaRPr lang="en-US"/>
          </a:p>
        </p:txBody>
      </p:sp>
    </p:spTree>
    <p:extLst>
      <p:ext uri="{BB962C8B-B14F-4D97-AF65-F5344CB8AC3E}">
        <p14:creationId xmlns:p14="http://schemas.microsoft.com/office/powerpoint/2010/main" val="3739874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ALL</a:t>
            </a:r>
            <a:r>
              <a:rPr lang="en-US" baseline="0" dirty="0" smtClean="0"/>
              <a:t> THIS FOCUS ON DOM. Well that is precisely what plays to the strength of D3. </a:t>
            </a:r>
          </a:p>
          <a:p>
            <a:endParaRPr lang="en-US" baseline="0" dirty="0" smtClean="0"/>
          </a:p>
          <a:p>
            <a:r>
              <a:rPr lang="en-US" baseline="0" dirty="0" smtClean="0"/>
              <a:t>Since D3 operate directly on DOM and SVG, what you make can be styled as any other webpage!</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31</a:t>
            </a:fld>
            <a:endParaRPr lang="en-US"/>
          </a:p>
        </p:txBody>
      </p:sp>
    </p:spTree>
    <p:extLst>
      <p:ext uri="{BB962C8B-B14F-4D97-AF65-F5344CB8AC3E}">
        <p14:creationId xmlns:p14="http://schemas.microsoft.com/office/powerpoint/2010/main" val="46490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D3.js is a client side JS</a:t>
            </a:r>
            <a:r>
              <a:rPr lang="en-US" baseline="0" dirty="0" smtClean="0"/>
              <a:t> </a:t>
            </a:r>
            <a:r>
              <a:rPr lang="en-US" baseline="0" dirty="0" err="1" smtClean="0"/>
              <a:t>liberary</a:t>
            </a:r>
            <a:r>
              <a:rPr lang="en-US" baseline="0" dirty="0" smtClean="0"/>
              <a:t>, t</a:t>
            </a:r>
            <a:r>
              <a:rPr lang="en-US" dirty="0" smtClean="0"/>
              <a:t>his means that you can load it on ANY webpage</a:t>
            </a:r>
            <a:r>
              <a:rPr lang="en-US" baseline="0" dirty="0" smtClean="0"/>
              <a:t> and start selecting different elements on that page and manipulate them. </a:t>
            </a:r>
            <a:endParaRPr lang="en-US" dirty="0" smtClean="0"/>
          </a:p>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32</a:t>
            </a:fld>
            <a:endParaRPr lang="en-US"/>
          </a:p>
        </p:txBody>
      </p:sp>
    </p:spTree>
    <p:extLst>
      <p:ext uri="{BB962C8B-B14F-4D97-AF65-F5344CB8AC3E}">
        <p14:creationId xmlns:p14="http://schemas.microsoft.com/office/powerpoint/2010/main" val="25642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created a variable called script, and created an element that would hold that tag.  We then direct to set it to the source code of the D3 library (the same link through which copy pasted earlier). In the end, we add the script to the &lt;head&gt; element of our document.</a:t>
            </a:r>
          </a:p>
          <a:p>
            <a:endParaRPr lang="en-US" baseline="0" dirty="0" smtClean="0"/>
          </a:p>
          <a:p>
            <a:r>
              <a:rPr lang="en-US" baseline="0" dirty="0" smtClean="0"/>
              <a:t>Typically, your application dev file will reference this D3 script so that way you can make use of it in your application.</a:t>
            </a:r>
          </a:p>
        </p:txBody>
      </p:sp>
      <p:sp>
        <p:nvSpPr>
          <p:cNvPr id="4" name="Slide Number Placeholder 3"/>
          <p:cNvSpPr>
            <a:spLocks noGrp="1"/>
          </p:cNvSpPr>
          <p:nvPr>
            <p:ph type="sldNum" sz="quarter" idx="10"/>
          </p:nvPr>
        </p:nvSpPr>
        <p:spPr/>
        <p:txBody>
          <a:bodyPr/>
          <a:lstStyle/>
          <a:p>
            <a:fld id="{B2F7E7C6-88DE-44F9-B46A-1EB6336F047B}" type="slidenum">
              <a:rPr lang="en-US" smtClean="0"/>
              <a:t>33</a:t>
            </a:fld>
            <a:endParaRPr lang="en-US"/>
          </a:p>
        </p:txBody>
      </p:sp>
    </p:spTree>
    <p:extLst>
      <p:ext uri="{BB962C8B-B14F-4D97-AF65-F5344CB8AC3E}">
        <p14:creationId xmlns:p14="http://schemas.microsoft.com/office/powerpoint/2010/main" val="295751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why some pages</a:t>
            </a:r>
            <a:r>
              <a:rPr lang="en-US" baseline="0" dirty="0" smtClean="0"/>
              <a:t> would already have it.</a:t>
            </a:r>
          </a:p>
        </p:txBody>
      </p:sp>
      <p:sp>
        <p:nvSpPr>
          <p:cNvPr id="4" name="Slide Number Placeholder 3"/>
          <p:cNvSpPr>
            <a:spLocks noGrp="1"/>
          </p:cNvSpPr>
          <p:nvPr>
            <p:ph type="sldNum" sz="quarter" idx="10"/>
          </p:nvPr>
        </p:nvSpPr>
        <p:spPr/>
        <p:txBody>
          <a:bodyPr/>
          <a:lstStyle/>
          <a:p>
            <a:fld id="{B2F7E7C6-88DE-44F9-B46A-1EB6336F047B}" type="slidenum">
              <a:rPr lang="en-US" smtClean="0"/>
              <a:t>34</a:t>
            </a:fld>
            <a:endParaRPr lang="en-US"/>
          </a:p>
        </p:txBody>
      </p:sp>
    </p:spTree>
    <p:extLst>
      <p:ext uri="{BB962C8B-B14F-4D97-AF65-F5344CB8AC3E}">
        <p14:creationId xmlns:p14="http://schemas.microsoft.com/office/powerpoint/2010/main" val="299608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a:t>
            </a:r>
            <a:r>
              <a:rPr lang="en-US" baseline="0" dirty="0" smtClean="0"/>
              <a:t> it is a mapping from data to display elements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4</a:t>
            </a:fld>
            <a:endParaRPr lang="en-US"/>
          </a:p>
        </p:txBody>
      </p:sp>
    </p:spTree>
    <p:extLst>
      <p:ext uri="{BB962C8B-B14F-4D97-AF65-F5344CB8AC3E}">
        <p14:creationId xmlns:p14="http://schemas.microsoft.com/office/powerpoint/2010/main" val="2860871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Play around. Check out the elements, inspect them. Check</a:t>
            </a:r>
            <a:r>
              <a:rPr lang="en-US" baseline="0" dirty="0" smtClean="0"/>
              <a:t> out the source code. Understand the source of the entire page. Do a10+11 on the console. We now have complete access to the source code, console, DOM and the D3 library. </a:t>
            </a:r>
            <a:endParaRPr lang="en-US" dirty="0" smtClean="0"/>
          </a:p>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35</a:t>
            </a:fld>
            <a:endParaRPr lang="en-US"/>
          </a:p>
        </p:txBody>
      </p:sp>
    </p:spTree>
    <p:extLst>
      <p:ext uri="{BB962C8B-B14F-4D97-AF65-F5344CB8AC3E}">
        <p14:creationId xmlns:p14="http://schemas.microsoft.com/office/powerpoint/2010/main" val="161744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are working with D3.js, you would often want to select elements on a page. You can do this either by element’s HTML tag, their</a:t>
            </a:r>
            <a:r>
              <a:rPr lang="en-US" baseline="0" dirty="0" smtClean="0"/>
              <a:t> class, or ID.</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36</a:t>
            </a:fld>
            <a:endParaRPr lang="en-US"/>
          </a:p>
        </p:txBody>
      </p:sp>
    </p:spTree>
    <p:extLst>
      <p:ext uri="{BB962C8B-B14F-4D97-AF65-F5344CB8AC3E}">
        <p14:creationId xmlns:p14="http://schemas.microsoft.com/office/powerpoint/2010/main" val="991749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37</a:t>
            </a:fld>
            <a:endParaRPr lang="en-US"/>
          </a:p>
        </p:txBody>
      </p:sp>
    </p:spTree>
    <p:extLst>
      <p:ext uri="{BB962C8B-B14F-4D97-AF65-F5344CB8AC3E}">
        <p14:creationId xmlns:p14="http://schemas.microsoft.com/office/powerpoint/2010/main" val="1381568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box plot and small multiples represent</a:t>
            </a:r>
            <a:r>
              <a:rPr lang="en-US" baseline="0" dirty="0" smtClean="0"/>
              <a:t> distribution of multiple variables side by side, very intuitive. They are both used extensively in EDA to learn how the data is </a:t>
            </a:r>
            <a:r>
              <a:rPr lang="en-US" baseline="0" dirty="0" err="1" smtClean="0"/>
              <a:t>dristributed</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42</a:t>
            </a:fld>
            <a:endParaRPr lang="en-US"/>
          </a:p>
        </p:txBody>
      </p:sp>
    </p:spTree>
    <p:extLst>
      <p:ext uri="{BB962C8B-B14F-4D97-AF65-F5344CB8AC3E}">
        <p14:creationId xmlns:p14="http://schemas.microsoft.com/office/powerpoint/2010/main" val="1161698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Pre render HTML and SVG objects for a rather complex visualization on the server side and then simply use JS for any sort of interaction, animation or dynamics that we may require on the client side.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44</a:t>
            </a:fld>
            <a:endParaRPr lang="en-US"/>
          </a:p>
        </p:txBody>
      </p:sp>
    </p:spTree>
    <p:extLst>
      <p:ext uri="{BB962C8B-B14F-4D97-AF65-F5344CB8AC3E}">
        <p14:creationId xmlns:p14="http://schemas.microsoft.com/office/powerpoint/2010/main" val="223430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47</a:t>
            </a:fld>
            <a:endParaRPr lang="en-US"/>
          </a:p>
        </p:txBody>
      </p:sp>
    </p:spTree>
    <p:extLst>
      <p:ext uri="{BB962C8B-B14F-4D97-AF65-F5344CB8AC3E}">
        <p14:creationId xmlns:p14="http://schemas.microsoft.com/office/powerpoint/2010/main" val="352977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a:t>
            </a:r>
            <a:r>
              <a:rPr lang="en-US" baseline="0" dirty="0" smtClean="0"/>
              <a:t> population is a discreet, while income per person is continuous. </a:t>
            </a:r>
          </a:p>
          <a:p>
            <a:r>
              <a:rPr lang="en-US" baseline="0" dirty="0" smtClean="0"/>
              <a:t>Nominal data is categorizing the data in to groups, like the geo-region coloring in Han’s work! We could have done this by numbering too, but what is the point of using numbers when they don’t have a mathematical meaning?</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5</a:t>
            </a:fld>
            <a:endParaRPr lang="en-US"/>
          </a:p>
        </p:txBody>
      </p:sp>
    </p:spTree>
    <p:extLst>
      <p:ext uri="{BB962C8B-B14F-4D97-AF65-F5344CB8AC3E}">
        <p14:creationId xmlns:p14="http://schemas.microsoft.com/office/powerpoint/2010/main" val="162995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Retinal Variables were introduced</a:t>
            </a:r>
            <a:r>
              <a:rPr lang="en-US" baseline="0" dirty="0" smtClean="0"/>
              <a:t> by </a:t>
            </a:r>
            <a:r>
              <a:rPr lang="en-US" sz="1200" b="0" i="0" u="none" strike="noStrike" kern="1200" dirty="0" smtClean="0">
                <a:solidFill>
                  <a:schemeClr val="tx1"/>
                </a:solidFill>
                <a:effectLst/>
                <a:latin typeface="+mn-lt"/>
                <a:ea typeface="+mn-ea"/>
                <a:cs typeface="+mn-cs"/>
                <a:hlinkClick r:id="rId3"/>
              </a:rPr>
              <a:t>Jacques </a:t>
            </a:r>
            <a:r>
              <a:rPr lang="en-US" sz="1200" b="0" i="0" u="none" strike="noStrike" kern="1200" dirty="0" err="1" smtClean="0">
                <a:solidFill>
                  <a:schemeClr val="tx1"/>
                </a:solidFill>
                <a:effectLst/>
                <a:latin typeface="+mn-lt"/>
                <a:ea typeface="+mn-ea"/>
                <a:cs typeface="+mn-cs"/>
                <a:hlinkClick r:id="rId3"/>
              </a:rPr>
              <a:t>Bertin</a:t>
            </a:r>
            <a:r>
              <a:rPr lang="en-US" sz="1200" b="0" i="0" u="none" strike="noStrike" kern="1200" baseline="0" dirty="0" smtClean="0">
                <a:solidFill>
                  <a:schemeClr val="tx1"/>
                </a:solidFill>
                <a:effectLst/>
                <a:latin typeface="+mn-lt"/>
                <a:ea typeface="+mn-ea"/>
                <a:cs typeface="+mn-cs"/>
              </a:rPr>
              <a:t> (Author of: https://www.amazon.com/Semiology-Graphics-Diagrams-Networks-Maps/dp/1589482611/)</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6</a:t>
            </a:fld>
            <a:endParaRPr lang="en-US"/>
          </a:p>
        </p:txBody>
      </p:sp>
    </p:spTree>
    <p:extLst>
      <p:ext uri="{BB962C8B-B14F-4D97-AF65-F5344CB8AC3E}">
        <p14:creationId xmlns:p14="http://schemas.microsoft.com/office/powerpoint/2010/main" val="286537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perceive a ‘position’ with</a:t>
            </a:r>
            <a:r>
              <a:rPr lang="en-US" baseline="0" dirty="0" smtClean="0"/>
              <a:t> great accuracy. </a:t>
            </a:r>
            <a:r>
              <a:rPr lang="en-US" dirty="0" smtClean="0"/>
              <a:t>The</a:t>
            </a:r>
            <a:r>
              <a:rPr lang="en-US" baseline="0" dirty="0" smtClean="0"/>
              <a:t> eye doesn’t perceive the third dimension well. 3D models are perceived poorly because quantitative comparison between points is difficult.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7</a:t>
            </a:fld>
            <a:endParaRPr lang="en-US"/>
          </a:p>
        </p:txBody>
      </p:sp>
    </p:spTree>
    <p:extLst>
      <p:ext uri="{BB962C8B-B14F-4D97-AF65-F5344CB8AC3E}">
        <p14:creationId xmlns:p14="http://schemas.microsoft.com/office/powerpoint/2010/main" val="395557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Size works very nicely with ordered data, In Han’s world</a:t>
            </a:r>
            <a:r>
              <a:rPr lang="en-US" baseline="0" dirty="0" smtClean="0"/>
              <a:t> DV, size represents the population of each country, combined with color, those countries really begin to stand out (India, US, China).</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8</a:t>
            </a:fld>
            <a:endParaRPr lang="en-US"/>
          </a:p>
        </p:txBody>
      </p:sp>
    </p:spTree>
    <p:extLst>
      <p:ext uri="{BB962C8B-B14F-4D97-AF65-F5344CB8AC3E}">
        <p14:creationId xmlns:p14="http://schemas.microsoft.com/office/powerpoint/2010/main" val="140084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may be difficult to assess quantitative value</a:t>
            </a:r>
            <a:r>
              <a:rPr lang="en-US" baseline="0" dirty="0" smtClean="0"/>
              <a:t> through color hue, these are still all very good for ordered data. </a:t>
            </a:r>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9</a:t>
            </a:fld>
            <a:endParaRPr lang="en-US"/>
          </a:p>
        </p:txBody>
      </p:sp>
    </p:spTree>
    <p:extLst>
      <p:ext uri="{BB962C8B-B14F-4D97-AF65-F5344CB8AC3E}">
        <p14:creationId xmlns:p14="http://schemas.microsoft.com/office/powerpoint/2010/main" val="92843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always</a:t>
            </a:r>
            <a:r>
              <a:rPr lang="en-US" baseline="0" dirty="0" smtClean="0"/>
              <a:t> important to plot the data. There are tools for this like </a:t>
            </a:r>
            <a:r>
              <a:rPr lang="en-US" baseline="0" dirty="0" err="1" smtClean="0"/>
              <a:t>matplotlib</a:t>
            </a:r>
            <a:r>
              <a:rPr lang="en-US" baseline="0" dirty="0" smtClean="0"/>
              <a:t> in python and </a:t>
            </a:r>
            <a:r>
              <a:rPr lang="en-US" baseline="0" dirty="0" err="1" smtClean="0"/>
              <a:t>ggplot</a:t>
            </a:r>
            <a:r>
              <a:rPr lang="en-US" baseline="0" dirty="0" smtClean="0"/>
              <a:t> in R to help you do that.  The effect of curvature, outliers, </a:t>
            </a:r>
            <a:r>
              <a:rPr lang="en-US" baseline="0" dirty="0" err="1" smtClean="0"/>
              <a:t>etc</a:t>
            </a:r>
            <a:r>
              <a:rPr lang="en-US" baseline="0" dirty="0" smtClean="0"/>
              <a:t>, can really throw off your summary statistics. Plotting helps you with:</a:t>
            </a:r>
          </a:p>
          <a:p>
            <a:r>
              <a:rPr lang="en-US" baseline="0" dirty="0" smtClean="0"/>
              <a:t>-identifying patterns</a:t>
            </a:r>
          </a:p>
          <a:p>
            <a:r>
              <a:rPr lang="en-US" baseline="0" dirty="0" smtClean="0"/>
              <a:t>-picking trends</a:t>
            </a:r>
          </a:p>
          <a:p>
            <a:r>
              <a:rPr lang="en-US" baseline="0" dirty="0" smtClean="0"/>
              <a:t>-spotting outliers</a:t>
            </a:r>
          </a:p>
        </p:txBody>
      </p:sp>
      <p:sp>
        <p:nvSpPr>
          <p:cNvPr id="4" name="Slide Number Placeholder 3"/>
          <p:cNvSpPr>
            <a:spLocks noGrp="1"/>
          </p:cNvSpPr>
          <p:nvPr>
            <p:ph type="sldNum" sz="quarter" idx="10"/>
          </p:nvPr>
        </p:nvSpPr>
        <p:spPr/>
        <p:txBody>
          <a:bodyPr/>
          <a:lstStyle/>
          <a:p>
            <a:fld id="{B2F7E7C6-88DE-44F9-B46A-1EB6336F047B}" type="slidenum">
              <a:rPr lang="en-US" smtClean="0"/>
              <a:t>20</a:t>
            </a:fld>
            <a:endParaRPr lang="en-US"/>
          </a:p>
        </p:txBody>
      </p:sp>
    </p:spTree>
    <p:extLst>
      <p:ext uri="{BB962C8B-B14F-4D97-AF65-F5344CB8AC3E}">
        <p14:creationId xmlns:p14="http://schemas.microsoft.com/office/powerpoint/2010/main" val="232963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https://wiredcraft.com/blog/data-visualizations-images/</a:t>
            </a:r>
          </a:p>
          <a:p>
            <a:endParaRPr lang="en-US" dirty="0"/>
          </a:p>
        </p:txBody>
      </p:sp>
      <p:sp>
        <p:nvSpPr>
          <p:cNvPr id="4" name="Slide Number Placeholder 3"/>
          <p:cNvSpPr>
            <a:spLocks noGrp="1"/>
          </p:cNvSpPr>
          <p:nvPr>
            <p:ph type="sldNum" sz="quarter" idx="10"/>
          </p:nvPr>
        </p:nvSpPr>
        <p:spPr/>
        <p:txBody>
          <a:bodyPr/>
          <a:lstStyle/>
          <a:p>
            <a:fld id="{B2F7E7C6-88DE-44F9-B46A-1EB6336F047B}" type="slidenum">
              <a:rPr lang="en-US" smtClean="0"/>
              <a:t>21</a:t>
            </a:fld>
            <a:endParaRPr lang="en-US"/>
          </a:p>
        </p:txBody>
      </p:sp>
    </p:spTree>
    <p:extLst>
      <p:ext uri="{BB962C8B-B14F-4D97-AF65-F5344CB8AC3E}">
        <p14:creationId xmlns:p14="http://schemas.microsoft.com/office/powerpoint/2010/main" val="155146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84890-85D2-4D7B-8EF5-15A9C1DB8F42}" type="datetimeFigureOut">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790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360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28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5661D-6934-4B32-B92C-470368BF1EC6}" type="datetimeFigureOut">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359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16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48D31E-DCDA-41A7-9C67-C4B11B94D21D}" type="datetimeFigureOut">
              <a:rPr lang="en-US" smtClean="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007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762C0-B258-48F1-ADE6-176B4174CCDD}" type="datetimeFigureOut">
              <a:rPr lang="en-US" smtClean="0"/>
              <a:t>7/12/2017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737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smtClean="0"/>
              <a:t>7/12/2017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17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7/12/2017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767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401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7/12/2017</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46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545232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d.com/talks/hans_rosling_shows_the_best_stats_you_ve_ever_se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gapminder.org/" TargetMode="External"/><Relationship Id="rId4" Type="http://schemas.openxmlformats.org/officeDocument/2006/relationships/hyperlink" Target="http://www.gapminder.org/tools/#_locale_id=en;&amp;chart-type=bubble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nytimes.com/interactive/2012/05/17/business/dealbook/how-the-facebook-offering-compar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d3js.org/d3.v3.min.j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rive.google.com/drive/folders/0Bw9Oswa_kIqUbmFzMVhBdkgxNmc?usp=shar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xtremepresentation.typepad.com/files/choosing-a-good-chart-09.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rones.pitchinteractive.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a:t>Visualization</a:t>
            </a:r>
          </a:p>
        </p:txBody>
      </p:sp>
      <p:sp>
        <p:nvSpPr>
          <p:cNvPr id="3" name="Subtitle 2"/>
          <p:cNvSpPr>
            <a:spLocks noGrp="1"/>
          </p:cNvSpPr>
          <p:nvPr>
            <p:ph type="subTitle" idx="1"/>
          </p:nvPr>
        </p:nvSpPr>
        <p:spPr/>
        <p:txBody>
          <a:bodyPr>
            <a:norm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20120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827" y="2174161"/>
            <a:ext cx="2743200" cy="7926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27" y="3870660"/>
            <a:ext cx="2743200" cy="8946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827" y="1270315"/>
            <a:ext cx="2743200" cy="9038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1827" y="2969152"/>
            <a:ext cx="2743200" cy="901508"/>
          </a:xfrm>
          <a:prstGeom prst="rect">
            <a:avLst/>
          </a:prstGeom>
        </p:spPr>
      </p:pic>
      <p:sp>
        <p:nvSpPr>
          <p:cNvPr id="14" name="Content Placeholder 2"/>
          <p:cNvSpPr txBox="1">
            <a:spLocks/>
          </p:cNvSpPr>
          <p:nvPr/>
        </p:nvSpPr>
        <p:spPr>
          <a:xfrm>
            <a:off x="8832782" y="4349724"/>
            <a:ext cx="2492508" cy="1660740"/>
          </a:xfrm>
          <a:prstGeom prst="rect">
            <a:avLst/>
          </a:prstGeom>
          <a:solidFill>
            <a:schemeClr val="accent1">
              <a:lumMod val="60000"/>
              <a:lumOff val="40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Q</a:t>
            </a:r>
            <a:r>
              <a:rPr lang="en-US" dirty="0" smtClean="0"/>
              <a:t>: Quantitative</a:t>
            </a:r>
          </a:p>
          <a:p>
            <a:pPr marL="0" indent="0">
              <a:buNone/>
            </a:pPr>
            <a:r>
              <a:rPr lang="en-US" b="1" dirty="0" smtClean="0"/>
              <a:t>O</a:t>
            </a:r>
            <a:r>
              <a:rPr lang="en-US" dirty="0" smtClean="0"/>
              <a:t>: Ordered</a:t>
            </a:r>
          </a:p>
          <a:p>
            <a:pPr marL="0" indent="0">
              <a:buNone/>
            </a:pPr>
            <a:r>
              <a:rPr lang="en-US" b="1" dirty="0" smtClean="0"/>
              <a:t>C</a:t>
            </a:r>
            <a:r>
              <a:rPr lang="en-US" dirty="0" smtClean="0"/>
              <a:t>: Categorical</a:t>
            </a:r>
          </a:p>
        </p:txBody>
      </p:sp>
      <p:sp>
        <p:nvSpPr>
          <p:cNvPr id="23" name="Rectangle 22"/>
          <p:cNvSpPr/>
          <p:nvPr/>
        </p:nvSpPr>
        <p:spPr>
          <a:xfrm>
            <a:off x="5485027" y="1263151"/>
            <a:ext cx="1653030" cy="531493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1827" y="5591204"/>
            <a:ext cx="2743200" cy="986883"/>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1827" y="4679958"/>
            <a:ext cx="2743200" cy="986883"/>
          </a:xfrm>
          <a:prstGeom prst="rect">
            <a:avLst/>
          </a:prstGeom>
        </p:spPr>
      </p:pic>
      <p:sp>
        <p:nvSpPr>
          <p:cNvPr id="29" name="Content Placeholder 2"/>
          <p:cNvSpPr txBox="1">
            <a:spLocks/>
          </p:cNvSpPr>
          <p:nvPr/>
        </p:nvSpPr>
        <p:spPr>
          <a:xfrm>
            <a:off x="5485027" y="614572"/>
            <a:ext cx="1653030" cy="592595"/>
          </a:xfrm>
          <a:prstGeom prst="rect">
            <a:avLst/>
          </a:prstGeom>
          <a:solidFill>
            <a:schemeClr val="accent1">
              <a:lumMod val="60000"/>
              <a:lumOff val="40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  Q   O   C</a:t>
            </a:r>
          </a:p>
        </p:txBody>
      </p:sp>
      <p:sp>
        <p:nvSpPr>
          <p:cNvPr id="30" name="Flowchart: Connector 29"/>
          <p:cNvSpPr/>
          <p:nvPr/>
        </p:nvSpPr>
        <p:spPr>
          <a:xfrm>
            <a:off x="5635689" y="151155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p:cNvSpPr/>
          <p:nvPr/>
        </p:nvSpPr>
        <p:spPr>
          <a:xfrm>
            <a:off x="6161312" y="1514671"/>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Connector 32"/>
          <p:cNvSpPr/>
          <p:nvPr/>
        </p:nvSpPr>
        <p:spPr>
          <a:xfrm>
            <a:off x="5657462" y="2410405"/>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Connector 33"/>
          <p:cNvSpPr/>
          <p:nvPr/>
        </p:nvSpPr>
        <p:spPr>
          <a:xfrm>
            <a:off x="6183085" y="2413517"/>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Connector 34"/>
          <p:cNvSpPr/>
          <p:nvPr/>
        </p:nvSpPr>
        <p:spPr>
          <a:xfrm>
            <a:off x="6727366" y="241662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Connector 35"/>
          <p:cNvSpPr/>
          <p:nvPr/>
        </p:nvSpPr>
        <p:spPr>
          <a:xfrm>
            <a:off x="6747732" y="330614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p:cNvSpPr/>
          <p:nvPr/>
        </p:nvSpPr>
        <p:spPr>
          <a:xfrm>
            <a:off x="6732183" y="4167671"/>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lowchart: Connector 41"/>
          <p:cNvSpPr/>
          <p:nvPr/>
        </p:nvSpPr>
        <p:spPr>
          <a:xfrm>
            <a:off x="6753956" y="5085178"/>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lowchart: Connector 44"/>
          <p:cNvSpPr/>
          <p:nvPr/>
        </p:nvSpPr>
        <p:spPr>
          <a:xfrm>
            <a:off x="5685459" y="5946706"/>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Connector 45"/>
          <p:cNvSpPr/>
          <p:nvPr/>
        </p:nvSpPr>
        <p:spPr>
          <a:xfrm>
            <a:off x="6211082" y="5949818"/>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a:spLocks noGrp="1"/>
          </p:cNvSpPr>
          <p:nvPr>
            <p:ph type="title"/>
          </p:nvPr>
        </p:nvSpPr>
        <p:spPr>
          <a:xfrm>
            <a:off x="1074574" y="2887710"/>
            <a:ext cx="10515600" cy="1325563"/>
          </a:xfrm>
        </p:spPr>
        <p:txBody>
          <a:bodyPr/>
          <a:lstStyle/>
          <a:p>
            <a:pPr algn="ctr"/>
            <a:r>
              <a:rPr lang="en-US" b="1" dirty="0" smtClean="0"/>
              <a:t>Could an Orange </a:t>
            </a:r>
            <a:r>
              <a:rPr lang="en-US" b="1" dirty="0"/>
              <a:t>P</a:t>
            </a:r>
            <a:r>
              <a:rPr lang="en-US" b="1" dirty="0" smtClean="0"/>
              <a:t>eel </a:t>
            </a:r>
            <a:r>
              <a:rPr lang="en-US" b="1" dirty="0"/>
              <a:t>C</a:t>
            </a:r>
            <a:r>
              <a:rPr lang="en-US" b="1" dirty="0" smtClean="0"/>
              <a:t>over a Banana…?</a:t>
            </a:r>
            <a:endParaRPr lang="en-US" b="1" dirty="0"/>
          </a:p>
        </p:txBody>
      </p:sp>
    </p:spTree>
    <p:extLst>
      <p:ext uri="{BB962C8B-B14F-4D97-AF65-F5344CB8AC3E}">
        <p14:creationId xmlns:p14="http://schemas.microsoft.com/office/powerpoint/2010/main" val="6049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8"/>
                                        </p:tgtEl>
                                      </p:cBhvr>
                                    </p:animEffect>
                                    <p:anim calcmode="lin" valueType="num">
                                      <p:cBhvr>
                                        <p:cTn id="7" dur="1000"/>
                                        <p:tgtEl>
                                          <p:spTgt spid="48"/>
                                        </p:tgtEl>
                                        <p:attrNameLst>
                                          <p:attrName>ppt_x</p:attrName>
                                        </p:attrNameLst>
                                      </p:cBhvr>
                                      <p:tavLst>
                                        <p:tav tm="0">
                                          <p:val>
                                            <p:strVal val="ppt_x"/>
                                          </p:val>
                                        </p:tav>
                                        <p:tav tm="100000">
                                          <p:val>
                                            <p:strVal val="ppt_x"/>
                                          </p:val>
                                        </p:tav>
                                      </p:tavLst>
                                    </p:anim>
                                    <p:anim calcmode="lin" valueType="num">
                                      <p:cBhvr>
                                        <p:cTn id="8" dur="1000"/>
                                        <p:tgtEl>
                                          <p:spTgt spid="48"/>
                                        </p:tgtEl>
                                        <p:attrNameLst>
                                          <p:attrName>ppt_y</p:attrName>
                                        </p:attrNameLst>
                                      </p:cBhvr>
                                      <p:tavLst>
                                        <p:tav tm="0">
                                          <p:val>
                                            <p:strVal val="ppt_y"/>
                                          </p:val>
                                        </p:tav>
                                        <p:tav tm="100000">
                                          <p:val>
                                            <p:strVal val="ppt_y+.1"/>
                                          </p:val>
                                        </p:tav>
                                      </p:tavLst>
                                    </p:anim>
                                    <p:set>
                                      <p:cBhvr>
                                        <p:cTn id="9" dur="1" fill="hold">
                                          <p:stCondLst>
                                            <p:cond delay="999"/>
                                          </p:stCondLst>
                                        </p:cTn>
                                        <p:tgtEl>
                                          <p:spTgt spid="48"/>
                                        </p:tgtEl>
                                        <p:attrNameLst>
                                          <p:attrName>style.visibility</p:attrName>
                                        </p:attrNameLst>
                                      </p:cBhvr>
                                      <p:to>
                                        <p:strVal val="hidden"/>
                                      </p:to>
                                    </p:se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 nodeType="after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 nodeType="after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 nodeType="after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1" nodeType="after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29" grpId="0" animBg="1"/>
      <p:bldP spid="30" grpId="1" animBg="1"/>
      <p:bldP spid="31" grpId="1" animBg="1"/>
      <p:bldP spid="33" grpId="1" animBg="1"/>
      <p:bldP spid="34" grpId="1" animBg="1"/>
      <p:bldP spid="35" grpId="1" animBg="1"/>
      <p:bldP spid="36" grpId="1" animBg="1"/>
      <p:bldP spid="39" grpId="1" animBg="1"/>
      <p:bldP spid="42" grpId="1" animBg="1"/>
      <p:bldP spid="45" grpId="1" animBg="1"/>
      <p:bldP spid="46" grpId="1"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827" y="2174161"/>
            <a:ext cx="2743200" cy="7926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827" y="3870660"/>
            <a:ext cx="2743200" cy="8946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827" y="1270315"/>
            <a:ext cx="2743200" cy="9038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1827" y="2969152"/>
            <a:ext cx="2743200" cy="901508"/>
          </a:xfrm>
          <a:prstGeom prst="rect">
            <a:avLst/>
          </a:prstGeom>
        </p:spPr>
      </p:pic>
      <p:sp>
        <p:nvSpPr>
          <p:cNvPr id="23" name="Rectangle 22"/>
          <p:cNvSpPr/>
          <p:nvPr/>
        </p:nvSpPr>
        <p:spPr>
          <a:xfrm>
            <a:off x="5485027" y="1263151"/>
            <a:ext cx="1653030" cy="531493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1827" y="5591204"/>
            <a:ext cx="2743200" cy="986883"/>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1827" y="4679958"/>
            <a:ext cx="2743200" cy="986883"/>
          </a:xfrm>
          <a:prstGeom prst="rect">
            <a:avLst/>
          </a:prstGeom>
        </p:spPr>
      </p:pic>
      <p:sp>
        <p:nvSpPr>
          <p:cNvPr id="29" name="Content Placeholder 2"/>
          <p:cNvSpPr txBox="1">
            <a:spLocks/>
          </p:cNvSpPr>
          <p:nvPr/>
        </p:nvSpPr>
        <p:spPr>
          <a:xfrm>
            <a:off x="5485027" y="614572"/>
            <a:ext cx="1653030" cy="592595"/>
          </a:xfrm>
          <a:prstGeom prst="rect">
            <a:avLst/>
          </a:prstGeom>
          <a:solidFill>
            <a:schemeClr val="accent1">
              <a:lumMod val="60000"/>
              <a:lumOff val="40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  Q   O   C</a:t>
            </a:r>
          </a:p>
        </p:txBody>
      </p:sp>
      <p:sp>
        <p:nvSpPr>
          <p:cNvPr id="30" name="Flowchart: Connector 29"/>
          <p:cNvSpPr/>
          <p:nvPr/>
        </p:nvSpPr>
        <p:spPr>
          <a:xfrm>
            <a:off x="5635689" y="151155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p:cNvSpPr/>
          <p:nvPr/>
        </p:nvSpPr>
        <p:spPr>
          <a:xfrm>
            <a:off x="6161312" y="1514671"/>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Connector 32"/>
          <p:cNvSpPr/>
          <p:nvPr/>
        </p:nvSpPr>
        <p:spPr>
          <a:xfrm>
            <a:off x="5657462" y="2410405"/>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Connector 33"/>
          <p:cNvSpPr/>
          <p:nvPr/>
        </p:nvSpPr>
        <p:spPr>
          <a:xfrm>
            <a:off x="6183085" y="2413517"/>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Connector 34"/>
          <p:cNvSpPr/>
          <p:nvPr/>
        </p:nvSpPr>
        <p:spPr>
          <a:xfrm>
            <a:off x="6727366" y="241662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Connector 35"/>
          <p:cNvSpPr/>
          <p:nvPr/>
        </p:nvSpPr>
        <p:spPr>
          <a:xfrm>
            <a:off x="6747732" y="3306149"/>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p:cNvSpPr/>
          <p:nvPr/>
        </p:nvSpPr>
        <p:spPr>
          <a:xfrm>
            <a:off x="6732183" y="4167671"/>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lowchart: Connector 41"/>
          <p:cNvSpPr/>
          <p:nvPr/>
        </p:nvSpPr>
        <p:spPr>
          <a:xfrm>
            <a:off x="6753956" y="5067593"/>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lowchart: Connector 44"/>
          <p:cNvSpPr/>
          <p:nvPr/>
        </p:nvSpPr>
        <p:spPr>
          <a:xfrm>
            <a:off x="5685459" y="5946706"/>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Connector 45"/>
          <p:cNvSpPr/>
          <p:nvPr/>
        </p:nvSpPr>
        <p:spPr>
          <a:xfrm>
            <a:off x="6211082" y="5949818"/>
            <a:ext cx="298579" cy="298580"/>
          </a:xfrm>
          <a:prstGeom prst="flowChartConnector">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p:cNvSpPr>
            <a:spLocks noGrp="1"/>
          </p:cNvSpPr>
          <p:nvPr>
            <p:ph type="title"/>
          </p:nvPr>
        </p:nvSpPr>
        <p:spPr>
          <a:xfrm>
            <a:off x="838200" y="2394888"/>
            <a:ext cx="10515600" cy="1325563"/>
          </a:xfrm>
        </p:spPr>
        <p:txBody>
          <a:bodyPr/>
          <a:lstStyle/>
          <a:p>
            <a:pPr algn="ctr"/>
            <a:r>
              <a:rPr lang="en-US" b="1" dirty="0" smtClean="0"/>
              <a:t>What about planar variables?</a:t>
            </a:r>
            <a:endParaRPr lang="en-US" b="1" dirty="0"/>
          </a:p>
        </p:txBody>
      </p:sp>
      <p:sp>
        <p:nvSpPr>
          <p:cNvPr id="22" name="Title 1"/>
          <p:cNvSpPr txBox="1">
            <a:spLocks/>
          </p:cNvSpPr>
          <p:nvPr/>
        </p:nvSpPr>
        <p:spPr>
          <a:xfrm>
            <a:off x="838200" y="33492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t>They can be applied to all data types</a:t>
            </a:r>
            <a:endParaRPr lang="en-US" sz="3200" b="1" dirty="0"/>
          </a:p>
        </p:txBody>
      </p:sp>
      <p:sp>
        <p:nvSpPr>
          <p:cNvPr id="24" name="Content Placeholder 2"/>
          <p:cNvSpPr txBox="1">
            <a:spLocks/>
          </p:cNvSpPr>
          <p:nvPr/>
        </p:nvSpPr>
        <p:spPr>
          <a:xfrm>
            <a:off x="8832782" y="4349724"/>
            <a:ext cx="2492508" cy="1660740"/>
          </a:xfrm>
          <a:prstGeom prst="rect">
            <a:avLst/>
          </a:prstGeom>
          <a:solidFill>
            <a:schemeClr val="accent1">
              <a:lumMod val="60000"/>
              <a:lumOff val="40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Q</a:t>
            </a:r>
            <a:r>
              <a:rPr lang="en-US" dirty="0" smtClean="0"/>
              <a:t>: Quantitative</a:t>
            </a:r>
          </a:p>
          <a:p>
            <a:pPr marL="0" indent="0">
              <a:buNone/>
            </a:pPr>
            <a:r>
              <a:rPr lang="en-US" b="1" dirty="0" smtClean="0"/>
              <a:t>O</a:t>
            </a:r>
            <a:r>
              <a:rPr lang="en-US" dirty="0" smtClean="0"/>
              <a:t>: Ordered</a:t>
            </a:r>
          </a:p>
          <a:p>
            <a:pPr marL="0" indent="0">
              <a:buNone/>
            </a:pPr>
            <a:r>
              <a:rPr lang="en-US" b="1" dirty="0" smtClean="0"/>
              <a:t>C</a:t>
            </a:r>
            <a:r>
              <a:rPr lang="en-US" dirty="0" smtClean="0"/>
              <a:t>: Categorical</a:t>
            </a:r>
          </a:p>
        </p:txBody>
      </p:sp>
    </p:spTree>
    <p:extLst>
      <p:ext uri="{BB962C8B-B14F-4D97-AF65-F5344CB8AC3E}">
        <p14:creationId xmlns:p14="http://schemas.microsoft.com/office/powerpoint/2010/main" val="29154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after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42" presetClass="exit" presetSubtype="0" fill="hold" nodeType="with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par>
                                <p:cTn id="17" presetID="42" presetClass="exit" presetSubtype="0" fill="hold" nodeType="withEffect">
                                  <p:stCondLst>
                                    <p:cond delay="0"/>
                                  </p:stCondLst>
                                  <p:childTnLst>
                                    <p:animEffect transition="out" filter="fade">
                                      <p:cBhvr>
                                        <p:cTn id="18" dur="1000"/>
                                        <p:tgtEl>
                                          <p:spTgt spid="6"/>
                                        </p:tgtEl>
                                      </p:cBhvr>
                                    </p:animEffect>
                                    <p:anim calcmode="lin" valueType="num">
                                      <p:cBhvr>
                                        <p:cTn id="19" dur="1000"/>
                                        <p:tgtEl>
                                          <p:spTgt spid="6"/>
                                        </p:tgtEl>
                                        <p:attrNameLst>
                                          <p:attrName>ppt_x</p:attrName>
                                        </p:attrNameLst>
                                      </p:cBhvr>
                                      <p:tavLst>
                                        <p:tav tm="0">
                                          <p:val>
                                            <p:strVal val="ppt_x"/>
                                          </p:val>
                                        </p:tav>
                                        <p:tav tm="100000">
                                          <p:val>
                                            <p:strVal val="ppt_x"/>
                                          </p:val>
                                        </p:tav>
                                      </p:tavLst>
                                    </p:anim>
                                    <p:anim calcmode="lin" valueType="num">
                                      <p:cBhvr>
                                        <p:cTn id="20" dur="1000"/>
                                        <p:tgtEl>
                                          <p:spTgt spid="6"/>
                                        </p:tgtEl>
                                        <p:attrNameLst>
                                          <p:attrName>ppt_y</p:attrName>
                                        </p:attrNameLst>
                                      </p:cBhvr>
                                      <p:tavLst>
                                        <p:tav tm="0">
                                          <p:val>
                                            <p:strVal val="ppt_y"/>
                                          </p:val>
                                        </p:tav>
                                        <p:tav tm="100000">
                                          <p:val>
                                            <p:strVal val="ppt_y+.1"/>
                                          </p:val>
                                        </p:tav>
                                      </p:tavLst>
                                    </p:anim>
                                    <p:set>
                                      <p:cBhvr>
                                        <p:cTn id="21" dur="1" fill="hold">
                                          <p:stCondLst>
                                            <p:cond delay="999"/>
                                          </p:stCondLst>
                                        </p:cTn>
                                        <p:tgtEl>
                                          <p:spTgt spid="6"/>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10"/>
                                        </p:tgtEl>
                                      </p:cBhvr>
                                    </p:animEffect>
                                    <p:anim calcmode="lin" valueType="num">
                                      <p:cBhvr>
                                        <p:cTn id="24" dur="1000"/>
                                        <p:tgtEl>
                                          <p:spTgt spid="10"/>
                                        </p:tgtEl>
                                        <p:attrNameLst>
                                          <p:attrName>ppt_x</p:attrName>
                                        </p:attrNameLst>
                                      </p:cBhvr>
                                      <p:tavLst>
                                        <p:tav tm="0">
                                          <p:val>
                                            <p:strVal val="ppt_x"/>
                                          </p:val>
                                        </p:tav>
                                        <p:tav tm="100000">
                                          <p:val>
                                            <p:strVal val="ppt_x"/>
                                          </p:val>
                                        </p:tav>
                                      </p:tavLst>
                                    </p:anim>
                                    <p:anim calcmode="lin" valueType="num">
                                      <p:cBhvr>
                                        <p:cTn id="25" dur="1000"/>
                                        <p:tgtEl>
                                          <p:spTgt spid="10"/>
                                        </p:tgtEl>
                                        <p:attrNameLst>
                                          <p:attrName>ppt_y</p:attrName>
                                        </p:attrNameLst>
                                      </p:cBhvr>
                                      <p:tavLst>
                                        <p:tav tm="0">
                                          <p:val>
                                            <p:strVal val="ppt_y"/>
                                          </p:val>
                                        </p:tav>
                                        <p:tav tm="100000">
                                          <p:val>
                                            <p:strVal val="ppt_y+.1"/>
                                          </p:val>
                                        </p:tav>
                                      </p:tavLst>
                                    </p:anim>
                                    <p:set>
                                      <p:cBhvr>
                                        <p:cTn id="26" dur="1" fill="hold">
                                          <p:stCondLst>
                                            <p:cond delay="999"/>
                                          </p:stCondLst>
                                        </p:cTn>
                                        <p:tgtEl>
                                          <p:spTgt spid="10"/>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23"/>
                                        </p:tgtEl>
                                      </p:cBhvr>
                                    </p:animEffect>
                                    <p:anim calcmode="lin" valueType="num">
                                      <p:cBhvr>
                                        <p:cTn id="29" dur="1000"/>
                                        <p:tgtEl>
                                          <p:spTgt spid="23"/>
                                        </p:tgtEl>
                                        <p:attrNameLst>
                                          <p:attrName>ppt_x</p:attrName>
                                        </p:attrNameLst>
                                      </p:cBhvr>
                                      <p:tavLst>
                                        <p:tav tm="0">
                                          <p:val>
                                            <p:strVal val="ppt_x"/>
                                          </p:val>
                                        </p:tav>
                                        <p:tav tm="100000">
                                          <p:val>
                                            <p:strVal val="ppt_x"/>
                                          </p:val>
                                        </p:tav>
                                      </p:tavLst>
                                    </p:anim>
                                    <p:anim calcmode="lin" valueType="num">
                                      <p:cBhvr>
                                        <p:cTn id="30" dur="1000"/>
                                        <p:tgtEl>
                                          <p:spTgt spid="23"/>
                                        </p:tgtEl>
                                        <p:attrNameLst>
                                          <p:attrName>ppt_y</p:attrName>
                                        </p:attrNameLst>
                                      </p:cBhvr>
                                      <p:tavLst>
                                        <p:tav tm="0">
                                          <p:val>
                                            <p:strVal val="ppt_y"/>
                                          </p:val>
                                        </p:tav>
                                        <p:tav tm="100000">
                                          <p:val>
                                            <p:strVal val="ppt_y+.1"/>
                                          </p:val>
                                        </p:tav>
                                      </p:tavLst>
                                    </p:anim>
                                    <p:set>
                                      <p:cBhvr>
                                        <p:cTn id="31" dur="1" fill="hold">
                                          <p:stCondLst>
                                            <p:cond delay="999"/>
                                          </p:stCondLst>
                                        </p:cTn>
                                        <p:tgtEl>
                                          <p:spTgt spid="23"/>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28"/>
                                        </p:tgtEl>
                                      </p:cBhvr>
                                    </p:animEffect>
                                    <p:anim calcmode="lin" valueType="num">
                                      <p:cBhvr>
                                        <p:cTn id="39" dur="1000"/>
                                        <p:tgtEl>
                                          <p:spTgt spid="28"/>
                                        </p:tgtEl>
                                        <p:attrNameLst>
                                          <p:attrName>ppt_x</p:attrName>
                                        </p:attrNameLst>
                                      </p:cBhvr>
                                      <p:tavLst>
                                        <p:tav tm="0">
                                          <p:val>
                                            <p:strVal val="ppt_x"/>
                                          </p:val>
                                        </p:tav>
                                        <p:tav tm="100000">
                                          <p:val>
                                            <p:strVal val="ppt_x"/>
                                          </p:val>
                                        </p:tav>
                                      </p:tavLst>
                                    </p:anim>
                                    <p:anim calcmode="lin" valueType="num">
                                      <p:cBhvr>
                                        <p:cTn id="40" dur="1000"/>
                                        <p:tgtEl>
                                          <p:spTgt spid="28"/>
                                        </p:tgtEl>
                                        <p:attrNameLst>
                                          <p:attrName>ppt_y</p:attrName>
                                        </p:attrNameLst>
                                      </p:cBhvr>
                                      <p:tavLst>
                                        <p:tav tm="0">
                                          <p:val>
                                            <p:strVal val="ppt_y"/>
                                          </p:val>
                                        </p:tav>
                                        <p:tav tm="100000">
                                          <p:val>
                                            <p:strVal val="ppt_y+.1"/>
                                          </p:val>
                                        </p:tav>
                                      </p:tavLst>
                                    </p:anim>
                                    <p:set>
                                      <p:cBhvr>
                                        <p:cTn id="41" dur="1" fill="hold">
                                          <p:stCondLst>
                                            <p:cond delay="999"/>
                                          </p:stCondLst>
                                        </p:cTn>
                                        <p:tgtEl>
                                          <p:spTgt spid="28"/>
                                        </p:tgtEl>
                                        <p:attrNameLst>
                                          <p:attrName>style.visibility</p:attrName>
                                        </p:attrNameLst>
                                      </p:cBhvr>
                                      <p:to>
                                        <p:strVal val="hidden"/>
                                      </p:to>
                                    </p:set>
                                  </p:childTnLst>
                                </p:cTn>
                              </p:par>
                              <p:par>
                                <p:cTn id="42" presetID="42" presetClass="exit" presetSubtype="0" fill="hold" grpId="0" nodeType="withEffect">
                                  <p:stCondLst>
                                    <p:cond delay="0"/>
                                  </p:stCondLst>
                                  <p:childTnLst>
                                    <p:animEffect transition="out" filter="fade">
                                      <p:cBhvr>
                                        <p:cTn id="43" dur="1000"/>
                                        <p:tgtEl>
                                          <p:spTgt spid="29"/>
                                        </p:tgtEl>
                                      </p:cBhvr>
                                    </p:animEffect>
                                    <p:anim calcmode="lin" valueType="num">
                                      <p:cBhvr>
                                        <p:cTn id="44" dur="1000"/>
                                        <p:tgtEl>
                                          <p:spTgt spid="29"/>
                                        </p:tgtEl>
                                        <p:attrNameLst>
                                          <p:attrName>ppt_x</p:attrName>
                                        </p:attrNameLst>
                                      </p:cBhvr>
                                      <p:tavLst>
                                        <p:tav tm="0">
                                          <p:val>
                                            <p:strVal val="ppt_x"/>
                                          </p:val>
                                        </p:tav>
                                        <p:tav tm="100000">
                                          <p:val>
                                            <p:strVal val="ppt_x"/>
                                          </p:val>
                                        </p:tav>
                                      </p:tavLst>
                                    </p:anim>
                                    <p:anim calcmode="lin" valueType="num">
                                      <p:cBhvr>
                                        <p:cTn id="45" dur="1000"/>
                                        <p:tgtEl>
                                          <p:spTgt spid="29"/>
                                        </p:tgtEl>
                                        <p:attrNameLst>
                                          <p:attrName>ppt_y</p:attrName>
                                        </p:attrNameLst>
                                      </p:cBhvr>
                                      <p:tavLst>
                                        <p:tav tm="0">
                                          <p:val>
                                            <p:strVal val="ppt_y"/>
                                          </p:val>
                                        </p:tav>
                                        <p:tav tm="100000">
                                          <p:val>
                                            <p:strVal val="ppt_y+.1"/>
                                          </p:val>
                                        </p:tav>
                                      </p:tavLst>
                                    </p:anim>
                                    <p:set>
                                      <p:cBhvr>
                                        <p:cTn id="46" dur="1" fill="hold">
                                          <p:stCondLst>
                                            <p:cond delay="999"/>
                                          </p:stCondLst>
                                        </p:cTn>
                                        <p:tgtEl>
                                          <p:spTgt spid="29"/>
                                        </p:tgtEl>
                                        <p:attrNameLst>
                                          <p:attrName>style.visibility</p:attrName>
                                        </p:attrNameLst>
                                      </p:cBhvr>
                                      <p:to>
                                        <p:strVal val="hidden"/>
                                      </p:to>
                                    </p:set>
                                  </p:childTnLst>
                                </p:cTn>
                              </p:par>
                              <p:par>
                                <p:cTn id="47" presetID="42" presetClass="exit" presetSubtype="0" fill="hold" grpId="0" nodeType="withEffect">
                                  <p:stCondLst>
                                    <p:cond delay="0"/>
                                  </p:stCondLst>
                                  <p:childTnLst>
                                    <p:animEffect transition="out" filter="fade">
                                      <p:cBhvr>
                                        <p:cTn id="48" dur="1000"/>
                                        <p:tgtEl>
                                          <p:spTgt spid="30"/>
                                        </p:tgtEl>
                                      </p:cBhvr>
                                    </p:animEffect>
                                    <p:anim calcmode="lin" valueType="num">
                                      <p:cBhvr>
                                        <p:cTn id="49" dur="1000"/>
                                        <p:tgtEl>
                                          <p:spTgt spid="30"/>
                                        </p:tgtEl>
                                        <p:attrNameLst>
                                          <p:attrName>ppt_x</p:attrName>
                                        </p:attrNameLst>
                                      </p:cBhvr>
                                      <p:tavLst>
                                        <p:tav tm="0">
                                          <p:val>
                                            <p:strVal val="ppt_x"/>
                                          </p:val>
                                        </p:tav>
                                        <p:tav tm="100000">
                                          <p:val>
                                            <p:strVal val="ppt_x"/>
                                          </p:val>
                                        </p:tav>
                                      </p:tavLst>
                                    </p:anim>
                                    <p:anim calcmode="lin" valueType="num">
                                      <p:cBhvr>
                                        <p:cTn id="50" dur="1000"/>
                                        <p:tgtEl>
                                          <p:spTgt spid="30"/>
                                        </p:tgtEl>
                                        <p:attrNameLst>
                                          <p:attrName>ppt_y</p:attrName>
                                        </p:attrNameLst>
                                      </p:cBhvr>
                                      <p:tavLst>
                                        <p:tav tm="0">
                                          <p:val>
                                            <p:strVal val="ppt_y"/>
                                          </p:val>
                                        </p:tav>
                                        <p:tav tm="100000">
                                          <p:val>
                                            <p:strVal val="ppt_y+.1"/>
                                          </p:val>
                                        </p:tav>
                                      </p:tavLst>
                                    </p:anim>
                                    <p:set>
                                      <p:cBhvr>
                                        <p:cTn id="51" dur="1" fill="hold">
                                          <p:stCondLst>
                                            <p:cond delay="999"/>
                                          </p:stCondLst>
                                        </p:cTn>
                                        <p:tgtEl>
                                          <p:spTgt spid="30"/>
                                        </p:tgtEl>
                                        <p:attrNameLst>
                                          <p:attrName>style.visibility</p:attrName>
                                        </p:attrNameLst>
                                      </p:cBhvr>
                                      <p:to>
                                        <p:strVal val="hidden"/>
                                      </p:to>
                                    </p:set>
                                  </p:childTnLst>
                                </p:cTn>
                              </p:par>
                              <p:par>
                                <p:cTn id="52" presetID="42" presetClass="exit" presetSubtype="0" fill="hold" grpId="0" nodeType="withEffect">
                                  <p:stCondLst>
                                    <p:cond delay="0"/>
                                  </p:stCondLst>
                                  <p:childTnLst>
                                    <p:animEffect transition="out" filter="fade">
                                      <p:cBhvr>
                                        <p:cTn id="53" dur="1000"/>
                                        <p:tgtEl>
                                          <p:spTgt spid="31"/>
                                        </p:tgtEl>
                                      </p:cBhvr>
                                    </p:animEffect>
                                    <p:anim calcmode="lin" valueType="num">
                                      <p:cBhvr>
                                        <p:cTn id="54" dur="1000"/>
                                        <p:tgtEl>
                                          <p:spTgt spid="31"/>
                                        </p:tgtEl>
                                        <p:attrNameLst>
                                          <p:attrName>ppt_x</p:attrName>
                                        </p:attrNameLst>
                                      </p:cBhvr>
                                      <p:tavLst>
                                        <p:tav tm="0">
                                          <p:val>
                                            <p:strVal val="ppt_x"/>
                                          </p:val>
                                        </p:tav>
                                        <p:tav tm="100000">
                                          <p:val>
                                            <p:strVal val="ppt_x"/>
                                          </p:val>
                                        </p:tav>
                                      </p:tavLst>
                                    </p:anim>
                                    <p:anim calcmode="lin" valueType="num">
                                      <p:cBhvr>
                                        <p:cTn id="55" dur="1000"/>
                                        <p:tgtEl>
                                          <p:spTgt spid="31"/>
                                        </p:tgtEl>
                                        <p:attrNameLst>
                                          <p:attrName>ppt_y</p:attrName>
                                        </p:attrNameLst>
                                      </p:cBhvr>
                                      <p:tavLst>
                                        <p:tav tm="0">
                                          <p:val>
                                            <p:strVal val="ppt_y"/>
                                          </p:val>
                                        </p:tav>
                                        <p:tav tm="100000">
                                          <p:val>
                                            <p:strVal val="ppt_y+.1"/>
                                          </p:val>
                                        </p:tav>
                                      </p:tavLst>
                                    </p:anim>
                                    <p:set>
                                      <p:cBhvr>
                                        <p:cTn id="56" dur="1" fill="hold">
                                          <p:stCondLst>
                                            <p:cond delay="999"/>
                                          </p:stCondLst>
                                        </p:cTn>
                                        <p:tgtEl>
                                          <p:spTgt spid="31"/>
                                        </p:tgtEl>
                                        <p:attrNameLst>
                                          <p:attrName>style.visibility</p:attrName>
                                        </p:attrNameLst>
                                      </p:cBhvr>
                                      <p:to>
                                        <p:strVal val="hidden"/>
                                      </p:to>
                                    </p:set>
                                  </p:childTnLst>
                                </p:cTn>
                              </p:par>
                              <p:par>
                                <p:cTn id="57" presetID="42" presetClass="exit" presetSubtype="0" fill="hold" grpId="0" nodeType="withEffect">
                                  <p:stCondLst>
                                    <p:cond delay="0"/>
                                  </p:stCondLst>
                                  <p:childTnLst>
                                    <p:animEffect transition="out" filter="fade">
                                      <p:cBhvr>
                                        <p:cTn id="58" dur="1000"/>
                                        <p:tgtEl>
                                          <p:spTgt spid="33"/>
                                        </p:tgtEl>
                                      </p:cBhvr>
                                    </p:animEffect>
                                    <p:anim calcmode="lin" valueType="num">
                                      <p:cBhvr>
                                        <p:cTn id="59" dur="1000"/>
                                        <p:tgtEl>
                                          <p:spTgt spid="33"/>
                                        </p:tgtEl>
                                        <p:attrNameLst>
                                          <p:attrName>ppt_x</p:attrName>
                                        </p:attrNameLst>
                                      </p:cBhvr>
                                      <p:tavLst>
                                        <p:tav tm="0">
                                          <p:val>
                                            <p:strVal val="ppt_x"/>
                                          </p:val>
                                        </p:tav>
                                        <p:tav tm="100000">
                                          <p:val>
                                            <p:strVal val="ppt_x"/>
                                          </p:val>
                                        </p:tav>
                                      </p:tavLst>
                                    </p:anim>
                                    <p:anim calcmode="lin" valueType="num">
                                      <p:cBhvr>
                                        <p:cTn id="60" dur="1000"/>
                                        <p:tgtEl>
                                          <p:spTgt spid="33"/>
                                        </p:tgtEl>
                                        <p:attrNameLst>
                                          <p:attrName>ppt_y</p:attrName>
                                        </p:attrNameLst>
                                      </p:cBhvr>
                                      <p:tavLst>
                                        <p:tav tm="0">
                                          <p:val>
                                            <p:strVal val="ppt_y"/>
                                          </p:val>
                                        </p:tav>
                                        <p:tav tm="100000">
                                          <p:val>
                                            <p:strVal val="ppt_y+.1"/>
                                          </p:val>
                                        </p:tav>
                                      </p:tavLst>
                                    </p:anim>
                                    <p:set>
                                      <p:cBhvr>
                                        <p:cTn id="61" dur="1" fill="hold">
                                          <p:stCondLst>
                                            <p:cond delay="999"/>
                                          </p:stCondLst>
                                        </p:cTn>
                                        <p:tgtEl>
                                          <p:spTgt spid="33"/>
                                        </p:tgtEl>
                                        <p:attrNameLst>
                                          <p:attrName>style.visibility</p:attrName>
                                        </p:attrNameLst>
                                      </p:cBhvr>
                                      <p:to>
                                        <p:strVal val="hidden"/>
                                      </p:to>
                                    </p:set>
                                  </p:childTnLst>
                                </p:cTn>
                              </p:par>
                              <p:par>
                                <p:cTn id="62" presetID="42" presetClass="exit" presetSubtype="0" fill="hold" grpId="0" nodeType="withEffect">
                                  <p:stCondLst>
                                    <p:cond delay="0"/>
                                  </p:stCondLst>
                                  <p:childTnLst>
                                    <p:animEffect transition="out" filter="fade">
                                      <p:cBhvr>
                                        <p:cTn id="63" dur="1000"/>
                                        <p:tgtEl>
                                          <p:spTgt spid="34"/>
                                        </p:tgtEl>
                                      </p:cBhvr>
                                    </p:animEffect>
                                    <p:anim calcmode="lin" valueType="num">
                                      <p:cBhvr>
                                        <p:cTn id="64" dur="1000"/>
                                        <p:tgtEl>
                                          <p:spTgt spid="34"/>
                                        </p:tgtEl>
                                        <p:attrNameLst>
                                          <p:attrName>ppt_x</p:attrName>
                                        </p:attrNameLst>
                                      </p:cBhvr>
                                      <p:tavLst>
                                        <p:tav tm="0">
                                          <p:val>
                                            <p:strVal val="ppt_x"/>
                                          </p:val>
                                        </p:tav>
                                        <p:tav tm="100000">
                                          <p:val>
                                            <p:strVal val="ppt_x"/>
                                          </p:val>
                                        </p:tav>
                                      </p:tavLst>
                                    </p:anim>
                                    <p:anim calcmode="lin" valueType="num">
                                      <p:cBhvr>
                                        <p:cTn id="65" dur="1000"/>
                                        <p:tgtEl>
                                          <p:spTgt spid="34"/>
                                        </p:tgtEl>
                                        <p:attrNameLst>
                                          <p:attrName>ppt_y</p:attrName>
                                        </p:attrNameLst>
                                      </p:cBhvr>
                                      <p:tavLst>
                                        <p:tav tm="0">
                                          <p:val>
                                            <p:strVal val="ppt_y"/>
                                          </p:val>
                                        </p:tav>
                                        <p:tav tm="100000">
                                          <p:val>
                                            <p:strVal val="ppt_y+.1"/>
                                          </p:val>
                                        </p:tav>
                                      </p:tavLst>
                                    </p:anim>
                                    <p:set>
                                      <p:cBhvr>
                                        <p:cTn id="66" dur="1" fill="hold">
                                          <p:stCondLst>
                                            <p:cond delay="999"/>
                                          </p:stCondLst>
                                        </p:cTn>
                                        <p:tgtEl>
                                          <p:spTgt spid="34"/>
                                        </p:tgtEl>
                                        <p:attrNameLst>
                                          <p:attrName>style.visibility</p:attrName>
                                        </p:attrNameLst>
                                      </p:cBhvr>
                                      <p:to>
                                        <p:strVal val="hidden"/>
                                      </p:to>
                                    </p:set>
                                  </p:childTnLst>
                                </p:cTn>
                              </p:par>
                              <p:par>
                                <p:cTn id="67" presetID="42" presetClass="exit" presetSubtype="0" fill="hold" grpId="0" nodeType="withEffect">
                                  <p:stCondLst>
                                    <p:cond delay="0"/>
                                  </p:stCondLst>
                                  <p:childTnLst>
                                    <p:animEffect transition="out" filter="fade">
                                      <p:cBhvr>
                                        <p:cTn id="68" dur="1000"/>
                                        <p:tgtEl>
                                          <p:spTgt spid="35"/>
                                        </p:tgtEl>
                                      </p:cBhvr>
                                    </p:animEffect>
                                    <p:anim calcmode="lin" valueType="num">
                                      <p:cBhvr>
                                        <p:cTn id="69" dur="1000"/>
                                        <p:tgtEl>
                                          <p:spTgt spid="35"/>
                                        </p:tgtEl>
                                        <p:attrNameLst>
                                          <p:attrName>ppt_x</p:attrName>
                                        </p:attrNameLst>
                                      </p:cBhvr>
                                      <p:tavLst>
                                        <p:tav tm="0">
                                          <p:val>
                                            <p:strVal val="ppt_x"/>
                                          </p:val>
                                        </p:tav>
                                        <p:tav tm="100000">
                                          <p:val>
                                            <p:strVal val="ppt_x"/>
                                          </p:val>
                                        </p:tav>
                                      </p:tavLst>
                                    </p:anim>
                                    <p:anim calcmode="lin" valueType="num">
                                      <p:cBhvr>
                                        <p:cTn id="70" dur="1000"/>
                                        <p:tgtEl>
                                          <p:spTgt spid="35"/>
                                        </p:tgtEl>
                                        <p:attrNameLst>
                                          <p:attrName>ppt_y</p:attrName>
                                        </p:attrNameLst>
                                      </p:cBhvr>
                                      <p:tavLst>
                                        <p:tav tm="0">
                                          <p:val>
                                            <p:strVal val="ppt_y"/>
                                          </p:val>
                                        </p:tav>
                                        <p:tav tm="100000">
                                          <p:val>
                                            <p:strVal val="ppt_y+.1"/>
                                          </p:val>
                                        </p:tav>
                                      </p:tavLst>
                                    </p:anim>
                                    <p:set>
                                      <p:cBhvr>
                                        <p:cTn id="71" dur="1" fill="hold">
                                          <p:stCondLst>
                                            <p:cond delay="999"/>
                                          </p:stCondLst>
                                        </p:cTn>
                                        <p:tgtEl>
                                          <p:spTgt spid="35"/>
                                        </p:tgtEl>
                                        <p:attrNameLst>
                                          <p:attrName>style.visibility</p:attrName>
                                        </p:attrNameLst>
                                      </p:cBhvr>
                                      <p:to>
                                        <p:strVal val="hidden"/>
                                      </p:to>
                                    </p:set>
                                  </p:childTnLst>
                                </p:cTn>
                              </p:par>
                              <p:par>
                                <p:cTn id="72" presetID="42" presetClass="exit" presetSubtype="0" fill="hold" grpId="0" nodeType="withEffect">
                                  <p:stCondLst>
                                    <p:cond delay="0"/>
                                  </p:stCondLst>
                                  <p:childTnLst>
                                    <p:animEffect transition="out" filter="fade">
                                      <p:cBhvr>
                                        <p:cTn id="73" dur="1000"/>
                                        <p:tgtEl>
                                          <p:spTgt spid="36"/>
                                        </p:tgtEl>
                                      </p:cBhvr>
                                    </p:animEffect>
                                    <p:anim calcmode="lin" valueType="num">
                                      <p:cBhvr>
                                        <p:cTn id="74" dur="1000"/>
                                        <p:tgtEl>
                                          <p:spTgt spid="36"/>
                                        </p:tgtEl>
                                        <p:attrNameLst>
                                          <p:attrName>ppt_x</p:attrName>
                                        </p:attrNameLst>
                                      </p:cBhvr>
                                      <p:tavLst>
                                        <p:tav tm="0">
                                          <p:val>
                                            <p:strVal val="ppt_x"/>
                                          </p:val>
                                        </p:tav>
                                        <p:tav tm="100000">
                                          <p:val>
                                            <p:strVal val="ppt_x"/>
                                          </p:val>
                                        </p:tav>
                                      </p:tavLst>
                                    </p:anim>
                                    <p:anim calcmode="lin" valueType="num">
                                      <p:cBhvr>
                                        <p:cTn id="75" dur="1000"/>
                                        <p:tgtEl>
                                          <p:spTgt spid="36"/>
                                        </p:tgtEl>
                                        <p:attrNameLst>
                                          <p:attrName>ppt_y</p:attrName>
                                        </p:attrNameLst>
                                      </p:cBhvr>
                                      <p:tavLst>
                                        <p:tav tm="0">
                                          <p:val>
                                            <p:strVal val="ppt_y"/>
                                          </p:val>
                                        </p:tav>
                                        <p:tav tm="100000">
                                          <p:val>
                                            <p:strVal val="ppt_y+.1"/>
                                          </p:val>
                                        </p:tav>
                                      </p:tavLst>
                                    </p:anim>
                                    <p:set>
                                      <p:cBhvr>
                                        <p:cTn id="76" dur="1" fill="hold">
                                          <p:stCondLst>
                                            <p:cond delay="999"/>
                                          </p:stCondLst>
                                        </p:cTn>
                                        <p:tgtEl>
                                          <p:spTgt spid="36"/>
                                        </p:tgtEl>
                                        <p:attrNameLst>
                                          <p:attrName>style.visibility</p:attrName>
                                        </p:attrNameLst>
                                      </p:cBhvr>
                                      <p:to>
                                        <p:strVal val="hidden"/>
                                      </p:to>
                                    </p:set>
                                  </p:childTnLst>
                                </p:cTn>
                              </p:par>
                              <p:par>
                                <p:cTn id="77" presetID="42" presetClass="exit" presetSubtype="0" fill="hold" grpId="0" nodeType="withEffect">
                                  <p:stCondLst>
                                    <p:cond delay="0"/>
                                  </p:stCondLst>
                                  <p:childTnLst>
                                    <p:animEffect transition="out" filter="fade">
                                      <p:cBhvr>
                                        <p:cTn id="78" dur="1000"/>
                                        <p:tgtEl>
                                          <p:spTgt spid="39"/>
                                        </p:tgtEl>
                                      </p:cBhvr>
                                    </p:animEffect>
                                    <p:anim calcmode="lin" valueType="num">
                                      <p:cBhvr>
                                        <p:cTn id="79" dur="1000"/>
                                        <p:tgtEl>
                                          <p:spTgt spid="39"/>
                                        </p:tgtEl>
                                        <p:attrNameLst>
                                          <p:attrName>ppt_x</p:attrName>
                                        </p:attrNameLst>
                                      </p:cBhvr>
                                      <p:tavLst>
                                        <p:tav tm="0">
                                          <p:val>
                                            <p:strVal val="ppt_x"/>
                                          </p:val>
                                        </p:tav>
                                        <p:tav tm="100000">
                                          <p:val>
                                            <p:strVal val="ppt_x"/>
                                          </p:val>
                                        </p:tav>
                                      </p:tavLst>
                                    </p:anim>
                                    <p:anim calcmode="lin" valueType="num">
                                      <p:cBhvr>
                                        <p:cTn id="80" dur="1000"/>
                                        <p:tgtEl>
                                          <p:spTgt spid="39"/>
                                        </p:tgtEl>
                                        <p:attrNameLst>
                                          <p:attrName>ppt_y</p:attrName>
                                        </p:attrNameLst>
                                      </p:cBhvr>
                                      <p:tavLst>
                                        <p:tav tm="0">
                                          <p:val>
                                            <p:strVal val="ppt_y"/>
                                          </p:val>
                                        </p:tav>
                                        <p:tav tm="100000">
                                          <p:val>
                                            <p:strVal val="ppt_y+.1"/>
                                          </p:val>
                                        </p:tav>
                                      </p:tavLst>
                                    </p:anim>
                                    <p:set>
                                      <p:cBhvr>
                                        <p:cTn id="81" dur="1" fill="hold">
                                          <p:stCondLst>
                                            <p:cond delay="999"/>
                                          </p:stCondLst>
                                        </p:cTn>
                                        <p:tgtEl>
                                          <p:spTgt spid="39"/>
                                        </p:tgtEl>
                                        <p:attrNameLst>
                                          <p:attrName>style.visibility</p:attrName>
                                        </p:attrNameLst>
                                      </p:cBhvr>
                                      <p:to>
                                        <p:strVal val="hidden"/>
                                      </p:to>
                                    </p:set>
                                  </p:childTnLst>
                                </p:cTn>
                              </p:par>
                              <p:par>
                                <p:cTn id="82" presetID="42" presetClass="exit" presetSubtype="0" fill="hold" grpId="0" nodeType="withEffect">
                                  <p:stCondLst>
                                    <p:cond delay="0"/>
                                  </p:stCondLst>
                                  <p:childTnLst>
                                    <p:animEffect transition="out" filter="fade">
                                      <p:cBhvr>
                                        <p:cTn id="83" dur="1000"/>
                                        <p:tgtEl>
                                          <p:spTgt spid="42"/>
                                        </p:tgtEl>
                                      </p:cBhvr>
                                    </p:animEffect>
                                    <p:anim calcmode="lin" valueType="num">
                                      <p:cBhvr>
                                        <p:cTn id="84" dur="1000"/>
                                        <p:tgtEl>
                                          <p:spTgt spid="42"/>
                                        </p:tgtEl>
                                        <p:attrNameLst>
                                          <p:attrName>ppt_x</p:attrName>
                                        </p:attrNameLst>
                                      </p:cBhvr>
                                      <p:tavLst>
                                        <p:tav tm="0">
                                          <p:val>
                                            <p:strVal val="ppt_x"/>
                                          </p:val>
                                        </p:tav>
                                        <p:tav tm="100000">
                                          <p:val>
                                            <p:strVal val="ppt_x"/>
                                          </p:val>
                                        </p:tav>
                                      </p:tavLst>
                                    </p:anim>
                                    <p:anim calcmode="lin" valueType="num">
                                      <p:cBhvr>
                                        <p:cTn id="85" dur="1000"/>
                                        <p:tgtEl>
                                          <p:spTgt spid="42"/>
                                        </p:tgtEl>
                                        <p:attrNameLst>
                                          <p:attrName>ppt_y</p:attrName>
                                        </p:attrNameLst>
                                      </p:cBhvr>
                                      <p:tavLst>
                                        <p:tav tm="0">
                                          <p:val>
                                            <p:strVal val="ppt_y"/>
                                          </p:val>
                                        </p:tav>
                                        <p:tav tm="100000">
                                          <p:val>
                                            <p:strVal val="ppt_y+.1"/>
                                          </p:val>
                                        </p:tav>
                                      </p:tavLst>
                                    </p:anim>
                                    <p:set>
                                      <p:cBhvr>
                                        <p:cTn id="86" dur="1" fill="hold">
                                          <p:stCondLst>
                                            <p:cond delay="999"/>
                                          </p:stCondLst>
                                        </p:cTn>
                                        <p:tgtEl>
                                          <p:spTgt spid="42"/>
                                        </p:tgtEl>
                                        <p:attrNameLst>
                                          <p:attrName>style.visibility</p:attrName>
                                        </p:attrNameLst>
                                      </p:cBhvr>
                                      <p:to>
                                        <p:strVal val="hidden"/>
                                      </p:to>
                                    </p:set>
                                  </p:childTnLst>
                                </p:cTn>
                              </p:par>
                              <p:par>
                                <p:cTn id="87" presetID="42" presetClass="exit" presetSubtype="0" fill="hold" grpId="0" nodeType="withEffect">
                                  <p:stCondLst>
                                    <p:cond delay="0"/>
                                  </p:stCondLst>
                                  <p:childTnLst>
                                    <p:animEffect transition="out" filter="fade">
                                      <p:cBhvr>
                                        <p:cTn id="88" dur="1000"/>
                                        <p:tgtEl>
                                          <p:spTgt spid="45"/>
                                        </p:tgtEl>
                                      </p:cBhvr>
                                    </p:animEffect>
                                    <p:anim calcmode="lin" valueType="num">
                                      <p:cBhvr>
                                        <p:cTn id="89" dur="1000"/>
                                        <p:tgtEl>
                                          <p:spTgt spid="45"/>
                                        </p:tgtEl>
                                        <p:attrNameLst>
                                          <p:attrName>ppt_x</p:attrName>
                                        </p:attrNameLst>
                                      </p:cBhvr>
                                      <p:tavLst>
                                        <p:tav tm="0">
                                          <p:val>
                                            <p:strVal val="ppt_x"/>
                                          </p:val>
                                        </p:tav>
                                        <p:tav tm="100000">
                                          <p:val>
                                            <p:strVal val="ppt_x"/>
                                          </p:val>
                                        </p:tav>
                                      </p:tavLst>
                                    </p:anim>
                                    <p:anim calcmode="lin" valueType="num">
                                      <p:cBhvr>
                                        <p:cTn id="90" dur="1000"/>
                                        <p:tgtEl>
                                          <p:spTgt spid="45"/>
                                        </p:tgtEl>
                                        <p:attrNameLst>
                                          <p:attrName>ppt_y</p:attrName>
                                        </p:attrNameLst>
                                      </p:cBhvr>
                                      <p:tavLst>
                                        <p:tav tm="0">
                                          <p:val>
                                            <p:strVal val="ppt_y"/>
                                          </p:val>
                                        </p:tav>
                                        <p:tav tm="100000">
                                          <p:val>
                                            <p:strVal val="ppt_y+.1"/>
                                          </p:val>
                                        </p:tav>
                                      </p:tavLst>
                                    </p:anim>
                                    <p:set>
                                      <p:cBhvr>
                                        <p:cTn id="91" dur="1" fill="hold">
                                          <p:stCondLst>
                                            <p:cond delay="999"/>
                                          </p:stCondLst>
                                        </p:cTn>
                                        <p:tgtEl>
                                          <p:spTgt spid="45"/>
                                        </p:tgtEl>
                                        <p:attrNameLst>
                                          <p:attrName>style.visibility</p:attrName>
                                        </p:attrNameLst>
                                      </p:cBhvr>
                                      <p:to>
                                        <p:strVal val="hidden"/>
                                      </p:to>
                                    </p:set>
                                  </p:childTnLst>
                                </p:cTn>
                              </p:par>
                              <p:par>
                                <p:cTn id="92" presetID="42" presetClass="exit" presetSubtype="0" fill="hold" grpId="0" nodeType="withEffect">
                                  <p:stCondLst>
                                    <p:cond delay="0"/>
                                  </p:stCondLst>
                                  <p:childTnLst>
                                    <p:animEffect transition="out" filter="fade">
                                      <p:cBhvr>
                                        <p:cTn id="93" dur="1000"/>
                                        <p:tgtEl>
                                          <p:spTgt spid="46"/>
                                        </p:tgtEl>
                                      </p:cBhvr>
                                    </p:animEffect>
                                    <p:anim calcmode="lin" valueType="num">
                                      <p:cBhvr>
                                        <p:cTn id="94" dur="1000"/>
                                        <p:tgtEl>
                                          <p:spTgt spid="46"/>
                                        </p:tgtEl>
                                        <p:attrNameLst>
                                          <p:attrName>ppt_x</p:attrName>
                                        </p:attrNameLst>
                                      </p:cBhvr>
                                      <p:tavLst>
                                        <p:tav tm="0">
                                          <p:val>
                                            <p:strVal val="ppt_x"/>
                                          </p:val>
                                        </p:tav>
                                        <p:tav tm="100000">
                                          <p:val>
                                            <p:strVal val="ppt_x"/>
                                          </p:val>
                                        </p:tav>
                                      </p:tavLst>
                                    </p:anim>
                                    <p:anim calcmode="lin" valueType="num">
                                      <p:cBhvr>
                                        <p:cTn id="95" dur="1000"/>
                                        <p:tgtEl>
                                          <p:spTgt spid="46"/>
                                        </p:tgtEl>
                                        <p:attrNameLst>
                                          <p:attrName>ppt_y</p:attrName>
                                        </p:attrNameLst>
                                      </p:cBhvr>
                                      <p:tavLst>
                                        <p:tav tm="0">
                                          <p:val>
                                            <p:strVal val="ppt_y"/>
                                          </p:val>
                                        </p:tav>
                                        <p:tav tm="100000">
                                          <p:val>
                                            <p:strVal val="ppt_y+.1"/>
                                          </p:val>
                                        </p:tav>
                                      </p:tavLst>
                                    </p:anim>
                                    <p:set>
                                      <p:cBhvr>
                                        <p:cTn id="96" dur="1" fill="hold">
                                          <p:stCondLst>
                                            <p:cond delay="999"/>
                                          </p:stCondLst>
                                        </p:cTn>
                                        <p:tgtEl>
                                          <p:spTgt spid="46"/>
                                        </p:tgtEl>
                                        <p:attrNameLst>
                                          <p:attrName>style.visibility</p:attrName>
                                        </p:attrNameLst>
                                      </p:cBhvr>
                                      <p:to>
                                        <p:strVal val="hidden"/>
                                      </p:to>
                                    </p:set>
                                  </p:childTnLst>
                                </p:cTn>
                              </p:par>
                              <p:par>
                                <p:cTn id="97" presetID="42" presetClass="exit" presetSubtype="0" fill="hold" grpId="1" nodeType="withEffect">
                                  <p:stCondLst>
                                    <p:cond delay="0"/>
                                  </p:stCondLst>
                                  <p:childTnLst>
                                    <p:animEffect transition="out" filter="fade">
                                      <p:cBhvr>
                                        <p:cTn id="98" dur="1000"/>
                                        <p:tgtEl>
                                          <p:spTgt spid="24"/>
                                        </p:tgtEl>
                                      </p:cBhvr>
                                    </p:animEffect>
                                    <p:anim calcmode="lin" valueType="num">
                                      <p:cBhvr>
                                        <p:cTn id="99" dur="1000"/>
                                        <p:tgtEl>
                                          <p:spTgt spid="24"/>
                                        </p:tgtEl>
                                        <p:attrNameLst>
                                          <p:attrName>ppt_x</p:attrName>
                                        </p:attrNameLst>
                                      </p:cBhvr>
                                      <p:tavLst>
                                        <p:tav tm="0">
                                          <p:val>
                                            <p:strVal val="ppt_x"/>
                                          </p:val>
                                        </p:tav>
                                        <p:tav tm="100000">
                                          <p:val>
                                            <p:strVal val="ppt_x"/>
                                          </p:val>
                                        </p:tav>
                                      </p:tavLst>
                                    </p:anim>
                                    <p:anim calcmode="lin" valueType="num">
                                      <p:cBhvr>
                                        <p:cTn id="100" dur="1000"/>
                                        <p:tgtEl>
                                          <p:spTgt spid="24"/>
                                        </p:tgtEl>
                                        <p:attrNameLst>
                                          <p:attrName>ppt_y</p:attrName>
                                        </p:attrNameLst>
                                      </p:cBhvr>
                                      <p:tavLst>
                                        <p:tav tm="0">
                                          <p:val>
                                            <p:strVal val="ppt_y"/>
                                          </p:val>
                                        </p:tav>
                                        <p:tav tm="100000">
                                          <p:val>
                                            <p:strVal val="ppt_y+.1"/>
                                          </p:val>
                                        </p:tav>
                                      </p:tavLst>
                                    </p:anim>
                                    <p:set>
                                      <p:cBhvr>
                                        <p:cTn id="101" dur="1" fill="hold">
                                          <p:stCondLst>
                                            <p:cond delay="999"/>
                                          </p:stCondLst>
                                        </p:cTn>
                                        <p:tgtEl>
                                          <p:spTgt spid="24"/>
                                        </p:tgtEl>
                                        <p:attrNameLst>
                                          <p:attrName>style.visibility</p:attrName>
                                        </p:attrNameLst>
                                      </p:cBhvr>
                                      <p:to>
                                        <p:strVal val="hidden"/>
                                      </p:to>
                                    </p:se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3" grpId="0" animBg="1"/>
      <p:bldP spid="34" grpId="0" animBg="1"/>
      <p:bldP spid="35" grpId="0" animBg="1"/>
      <p:bldP spid="36" grpId="0" animBg="1"/>
      <p:bldP spid="39" grpId="0" animBg="1"/>
      <p:bldP spid="42" grpId="0" animBg="1"/>
      <p:bldP spid="45" grpId="0" animBg="1"/>
      <p:bldP spid="46" grpId="0" animBg="1"/>
      <p:bldP spid="21" grpId="0"/>
      <p:bldP spid="22" grpId="0"/>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Display Elements</a:t>
            </a:r>
            <a:endParaRPr lang="en-US" dirty="0"/>
          </a:p>
        </p:txBody>
      </p:sp>
      <p:sp>
        <p:nvSpPr>
          <p:cNvPr id="3" name="Content Placeholder 2"/>
          <p:cNvSpPr>
            <a:spLocks noGrp="1"/>
          </p:cNvSpPr>
          <p:nvPr>
            <p:ph idx="1"/>
          </p:nvPr>
        </p:nvSpPr>
        <p:spPr/>
        <p:txBody>
          <a:bodyPr>
            <a:normAutofit/>
          </a:bodyPr>
          <a:lstStyle/>
          <a:p>
            <a:r>
              <a:rPr lang="en-US" dirty="0" smtClean="0"/>
              <a:t>Robert McGill researched on how quantitative data was interpreted using different visual encodings and came up with ranking: </a:t>
            </a:r>
          </a:p>
          <a:p>
            <a:pPr marL="914400" lvl="1" indent="-457200">
              <a:buFont typeface="+mj-lt"/>
              <a:buAutoNum type="arabicPeriod"/>
            </a:pPr>
            <a:r>
              <a:rPr lang="en-US" dirty="0" smtClean="0"/>
              <a:t>Position</a:t>
            </a:r>
          </a:p>
          <a:p>
            <a:pPr marL="914400" lvl="1" indent="-457200">
              <a:buFont typeface="+mj-lt"/>
              <a:buAutoNum type="arabicPeriod"/>
            </a:pPr>
            <a:r>
              <a:rPr lang="en-US" dirty="0"/>
              <a:t>Length</a:t>
            </a:r>
          </a:p>
          <a:p>
            <a:pPr marL="914400" lvl="1" indent="-457200">
              <a:buFont typeface="+mj-lt"/>
              <a:buAutoNum type="arabicPeriod"/>
            </a:pPr>
            <a:r>
              <a:rPr lang="en-US" dirty="0" smtClean="0"/>
              <a:t>Angle | Slop (Orientation)</a:t>
            </a:r>
          </a:p>
          <a:p>
            <a:pPr marL="914400" lvl="1" indent="-457200">
              <a:buFont typeface="+mj-lt"/>
              <a:buAutoNum type="arabicPeriod"/>
            </a:pPr>
            <a:r>
              <a:rPr lang="en-US" dirty="0" smtClean="0"/>
              <a:t>Area | Size</a:t>
            </a:r>
          </a:p>
          <a:p>
            <a:pPr marL="914400" lvl="1" indent="-457200">
              <a:buFont typeface="+mj-lt"/>
              <a:buAutoNum type="arabicPeriod"/>
            </a:pPr>
            <a:r>
              <a:rPr lang="en-US" dirty="0" smtClean="0"/>
              <a:t>Volume</a:t>
            </a:r>
          </a:p>
          <a:p>
            <a:pPr marL="914400" lvl="1" indent="-457200">
              <a:buFont typeface="+mj-lt"/>
              <a:buAutoNum type="arabicPeriod"/>
            </a:pPr>
            <a:r>
              <a:rPr lang="en-US" dirty="0" smtClean="0"/>
              <a:t>Color Hue | Color Saturation | Color Density</a:t>
            </a:r>
          </a:p>
          <a:p>
            <a:pPr marL="457200" lvl="1" indent="0">
              <a:buNone/>
            </a:pPr>
            <a:endParaRPr lang="en-US" dirty="0"/>
          </a:p>
        </p:txBody>
      </p:sp>
    </p:spTree>
    <p:extLst>
      <p:ext uri="{BB962C8B-B14F-4D97-AF65-F5344CB8AC3E}">
        <p14:creationId xmlns:p14="http://schemas.microsoft.com/office/powerpoint/2010/main" val="4109749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796" y="1698169"/>
            <a:ext cx="10515600" cy="3773715"/>
          </a:xfrm>
        </p:spPr>
        <p:txBody>
          <a:bodyPr>
            <a:noAutofit/>
          </a:bodyPr>
          <a:lstStyle/>
          <a:p>
            <a:pPr algn="ctr"/>
            <a:r>
              <a:rPr lang="en-US" sz="7200" b="1" dirty="0" smtClean="0"/>
              <a:t>What is the most common analysis hung-up? </a:t>
            </a:r>
            <a:endParaRPr lang="en-US" sz="7200" b="1" dirty="0"/>
          </a:p>
        </p:txBody>
      </p:sp>
    </p:spTree>
    <p:extLst>
      <p:ext uri="{BB962C8B-B14F-4D97-AF65-F5344CB8AC3E}">
        <p14:creationId xmlns:p14="http://schemas.microsoft.com/office/powerpoint/2010/main" val="8392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796" y="1785253"/>
            <a:ext cx="10515600" cy="3773715"/>
          </a:xfrm>
        </p:spPr>
        <p:txBody>
          <a:bodyPr>
            <a:noAutofit/>
          </a:bodyPr>
          <a:lstStyle/>
          <a:p>
            <a:pPr algn="ctr"/>
            <a:r>
              <a:rPr lang="en-US" sz="7200" b="1" dirty="0" smtClean="0"/>
              <a:t>What makes an efficacious visualization? </a:t>
            </a:r>
            <a:endParaRPr lang="en-US" sz="7200" b="1" dirty="0"/>
          </a:p>
        </p:txBody>
      </p:sp>
    </p:spTree>
    <p:extLst>
      <p:ext uri="{BB962C8B-B14F-4D97-AF65-F5344CB8AC3E}">
        <p14:creationId xmlns:p14="http://schemas.microsoft.com/office/powerpoint/2010/main" val="394722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796" y="1785253"/>
            <a:ext cx="10515600" cy="3773715"/>
          </a:xfrm>
        </p:spPr>
        <p:txBody>
          <a:bodyPr>
            <a:noAutofit/>
          </a:bodyPr>
          <a:lstStyle/>
          <a:p>
            <a:pPr algn="ctr"/>
            <a:r>
              <a:rPr lang="en-US" sz="7200" b="1" dirty="0" smtClean="0"/>
              <a:t>How do you identify yourself?</a:t>
            </a:r>
            <a:endParaRPr lang="en-US" sz="7200" b="1" dirty="0"/>
          </a:p>
        </p:txBody>
      </p:sp>
    </p:spTree>
    <p:extLst>
      <p:ext uri="{BB962C8B-B14F-4D97-AF65-F5344CB8AC3E}">
        <p14:creationId xmlns:p14="http://schemas.microsoft.com/office/powerpoint/2010/main" val="194915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796" y="1785253"/>
            <a:ext cx="10515600" cy="3396347"/>
          </a:xfrm>
        </p:spPr>
        <p:txBody>
          <a:bodyPr>
            <a:noAutofit/>
          </a:bodyPr>
          <a:lstStyle/>
          <a:p>
            <a:pPr algn="ctr"/>
            <a:r>
              <a:rPr lang="en-US" sz="7200" b="1" dirty="0" smtClean="0"/>
              <a:t>What works as </a:t>
            </a:r>
            <a:br>
              <a:rPr lang="en-US" sz="7200" b="1" dirty="0" smtClean="0"/>
            </a:br>
            <a:r>
              <a:rPr lang="en-US" sz="7200" b="1" dirty="0" smtClean="0"/>
              <a:t>the greatest gain?</a:t>
            </a:r>
            <a:endParaRPr lang="en-US" sz="7200" b="1" dirty="0"/>
          </a:p>
        </p:txBody>
      </p:sp>
    </p:spTree>
    <p:extLst>
      <p:ext uri="{BB962C8B-B14F-4D97-AF65-F5344CB8AC3E}">
        <p14:creationId xmlns:p14="http://schemas.microsoft.com/office/powerpoint/2010/main" val="369837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Computational Information Design</a:t>
            </a:r>
            <a:br>
              <a:rPr lang="en-US" dirty="0" smtClean="0"/>
            </a:br>
            <a:r>
              <a:rPr lang="en-US" sz="2400" dirty="0"/>
              <a:t>Ben Fry (PhD. Thesis</a:t>
            </a:r>
            <a:r>
              <a:rPr lang="en-US" sz="2400" dirty="0" smtClean="0"/>
              <a:t>)</a:t>
            </a:r>
            <a:endParaRPr lang="en-US" dirty="0"/>
          </a:p>
        </p:txBody>
      </p:sp>
      <p:sp>
        <p:nvSpPr>
          <p:cNvPr id="3" name="Content Placeholder 2"/>
          <p:cNvSpPr>
            <a:spLocks noGrp="1"/>
          </p:cNvSpPr>
          <p:nvPr>
            <p:ph idx="1"/>
          </p:nvPr>
        </p:nvSpPr>
        <p:spPr/>
        <p:txBody>
          <a:bodyPr/>
          <a:lstStyle/>
          <a:p>
            <a:endParaRPr lang="en-US" dirty="0"/>
          </a:p>
        </p:txBody>
      </p:sp>
      <p:sp>
        <p:nvSpPr>
          <p:cNvPr id="5" name="Left-Right Arrow Callout 4"/>
          <p:cNvSpPr/>
          <p:nvPr/>
        </p:nvSpPr>
        <p:spPr>
          <a:xfrm>
            <a:off x="2895834" y="3220583"/>
            <a:ext cx="3236206" cy="1706562"/>
          </a:xfrm>
          <a:prstGeom prst="leftRightArrow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Statistics/</a:t>
            </a:r>
          </a:p>
          <a:p>
            <a:pPr algn="ctr"/>
            <a:r>
              <a:rPr lang="en-US" sz="2400" b="1" dirty="0" smtClean="0"/>
              <a:t>Data</a:t>
            </a:r>
          </a:p>
          <a:p>
            <a:pPr algn="ctr"/>
            <a:r>
              <a:rPr lang="en-US" sz="2400" b="1" dirty="0" smtClean="0"/>
              <a:t> Mining</a:t>
            </a:r>
            <a:endParaRPr lang="en-US" sz="2400" b="1" dirty="0"/>
          </a:p>
        </p:txBody>
      </p:sp>
      <p:sp>
        <p:nvSpPr>
          <p:cNvPr id="6" name="Left-Right Arrow Callout 5"/>
          <p:cNvSpPr/>
          <p:nvPr/>
        </p:nvSpPr>
        <p:spPr>
          <a:xfrm>
            <a:off x="6096000" y="3220583"/>
            <a:ext cx="3236206" cy="1706562"/>
          </a:xfrm>
          <a:prstGeom prst="leftRightArrowCallo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smtClean="0"/>
              <a:t>GD</a:t>
            </a:r>
            <a:endParaRPr lang="en-US" sz="3200" dirty="0"/>
          </a:p>
        </p:txBody>
      </p:sp>
      <p:sp>
        <p:nvSpPr>
          <p:cNvPr id="7" name="Right Arrow Callout 6"/>
          <p:cNvSpPr/>
          <p:nvPr/>
        </p:nvSpPr>
        <p:spPr>
          <a:xfrm>
            <a:off x="488446" y="3220583"/>
            <a:ext cx="2421902" cy="170656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CS</a:t>
            </a:r>
            <a:endParaRPr lang="en-US" dirty="0"/>
          </a:p>
        </p:txBody>
      </p:sp>
      <p:sp>
        <p:nvSpPr>
          <p:cNvPr id="8" name="Left Arrow Callout 7"/>
          <p:cNvSpPr/>
          <p:nvPr/>
        </p:nvSpPr>
        <p:spPr>
          <a:xfrm>
            <a:off x="9330446" y="3220583"/>
            <a:ext cx="2416650" cy="1706562"/>
          </a:xfrm>
          <a:prstGeom prst="leftArrow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dirty="0" smtClean="0"/>
              <a:t>Info Vis &amp; HCI</a:t>
            </a:r>
            <a:endParaRPr lang="en-US" sz="2800" dirty="0"/>
          </a:p>
        </p:txBody>
      </p:sp>
      <p:sp>
        <p:nvSpPr>
          <p:cNvPr id="9" name="TextBox 8"/>
          <p:cNvSpPr txBox="1"/>
          <p:nvPr/>
        </p:nvSpPr>
        <p:spPr>
          <a:xfrm>
            <a:off x="365421" y="4953276"/>
            <a:ext cx="904607" cy="369332"/>
          </a:xfrm>
          <a:prstGeom prst="rect">
            <a:avLst/>
          </a:prstGeom>
          <a:noFill/>
        </p:spPr>
        <p:txBody>
          <a:bodyPr wrap="none" rtlCol="0">
            <a:spAutoFit/>
          </a:bodyPr>
          <a:lstStyle/>
          <a:p>
            <a:r>
              <a:rPr lang="en-US" dirty="0" smtClean="0">
                <a:solidFill>
                  <a:schemeClr val="accent1"/>
                </a:solidFill>
              </a:rPr>
              <a:t>Acquire</a:t>
            </a:r>
            <a:endParaRPr lang="en-US" dirty="0">
              <a:solidFill>
                <a:schemeClr val="accent1"/>
              </a:solidFill>
            </a:endParaRPr>
          </a:p>
        </p:txBody>
      </p:sp>
      <p:sp>
        <p:nvSpPr>
          <p:cNvPr id="10" name="TextBox 9"/>
          <p:cNvSpPr txBox="1"/>
          <p:nvPr/>
        </p:nvSpPr>
        <p:spPr>
          <a:xfrm>
            <a:off x="1520317" y="4951616"/>
            <a:ext cx="690317" cy="369332"/>
          </a:xfrm>
          <a:prstGeom prst="rect">
            <a:avLst/>
          </a:prstGeom>
          <a:noFill/>
        </p:spPr>
        <p:txBody>
          <a:bodyPr wrap="none" rtlCol="0">
            <a:spAutoFit/>
          </a:bodyPr>
          <a:lstStyle/>
          <a:p>
            <a:r>
              <a:rPr lang="en-US" dirty="0" smtClean="0">
                <a:solidFill>
                  <a:schemeClr val="accent1"/>
                </a:solidFill>
              </a:rPr>
              <a:t>Parse</a:t>
            </a:r>
            <a:endParaRPr lang="en-US" dirty="0">
              <a:solidFill>
                <a:schemeClr val="accent1"/>
              </a:solidFill>
            </a:endParaRPr>
          </a:p>
        </p:txBody>
      </p:sp>
      <p:sp>
        <p:nvSpPr>
          <p:cNvPr id="11" name="TextBox 10"/>
          <p:cNvSpPr txBox="1"/>
          <p:nvPr/>
        </p:nvSpPr>
        <p:spPr>
          <a:xfrm>
            <a:off x="3664532" y="4938512"/>
            <a:ext cx="666273" cy="369332"/>
          </a:xfrm>
          <a:prstGeom prst="rect">
            <a:avLst/>
          </a:prstGeom>
          <a:noFill/>
        </p:spPr>
        <p:txBody>
          <a:bodyPr wrap="none" rtlCol="0">
            <a:spAutoFit/>
          </a:bodyPr>
          <a:lstStyle/>
          <a:p>
            <a:r>
              <a:rPr lang="en-US" dirty="0" smtClean="0">
                <a:solidFill>
                  <a:schemeClr val="accent2"/>
                </a:solidFill>
              </a:rPr>
              <a:t>Filter</a:t>
            </a:r>
            <a:endParaRPr lang="en-US" dirty="0">
              <a:solidFill>
                <a:schemeClr val="accent2"/>
              </a:solidFill>
            </a:endParaRPr>
          </a:p>
        </p:txBody>
      </p:sp>
      <p:sp>
        <p:nvSpPr>
          <p:cNvPr id="13" name="TextBox 12"/>
          <p:cNvSpPr txBox="1"/>
          <p:nvPr/>
        </p:nvSpPr>
        <p:spPr>
          <a:xfrm>
            <a:off x="4725854" y="4934031"/>
            <a:ext cx="671979" cy="369332"/>
          </a:xfrm>
          <a:prstGeom prst="rect">
            <a:avLst/>
          </a:prstGeom>
          <a:noFill/>
        </p:spPr>
        <p:txBody>
          <a:bodyPr wrap="none" rtlCol="0">
            <a:spAutoFit/>
          </a:bodyPr>
          <a:lstStyle/>
          <a:p>
            <a:r>
              <a:rPr lang="en-US" dirty="0" smtClean="0">
                <a:solidFill>
                  <a:schemeClr val="accent2"/>
                </a:solidFill>
              </a:rPr>
              <a:t>Mine</a:t>
            </a:r>
            <a:endParaRPr lang="en-US" dirty="0">
              <a:solidFill>
                <a:schemeClr val="accent2"/>
              </a:solidFill>
            </a:endParaRPr>
          </a:p>
        </p:txBody>
      </p:sp>
      <p:sp>
        <p:nvSpPr>
          <p:cNvPr id="14" name="TextBox 13"/>
          <p:cNvSpPr txBox="1"/>
          <p:nvPr/>
        </p:nvSpPr>
        <p:spPr>
          <a:xfrm>
            <a:off x="6830973" y="4954687"/>
            <a:ext cx="1137299" cy="369332"/>
          </a:xfrm>
          <a:prstGeom prst="rect">
            <a:avLst/>
          </a:prstGeom>
          <a:noFill/>
        </p:spPr>
        <p:txBody>
          <a:bodyPr wrap="none" rtlCol="0">
            <a:spAutoFit/>
          </a:bodyPr>
          <a:lstStyle/>
          <a:p>
            <a:r>
              <a:rPr lang="en-US" dirty="0" smtClean="0">
                <a:solidFill>
                  <a:schemeClr val="accent6">
                    <a:lumMod val="75000"/>
                  </a:schemeClr>
                </a:solidFill>
              </a:rPr>
              <a:t>Represent</a:t>
            </a:r>
            <a:endParaRPr lang="en-US" dirty="0">
              <a:solidFill>
                <a:schemeClr val="accent6">
                  <a:lumMod val="75000"/>
                </a:schemeClr>
              </a:solidFill>
            </a:endParaRPr>
          </a:p>
        </p:txBody>
      </p:sp>
      <p:sp>
        <p:nvSpPr>
          <p:cNvPr id="16" name="TextBox 15"/>
          <p:cNvSpPr txBox="1"/>
          <p:nvPr/>
        </p:nvSpPr>
        <p:spPr>
          <a:xfrm>
            <a:off x="7845286" y="4941659"/>
            <a:ext cx="779701" cy="369332"/>
          </a:xfrm>
          <a:prstGeom prst="rect">
            <a:avLst/>
          </a:prstGeom>
          <a:noFill/>
        </p:spPr>
        <p:txBody>
          <a:bodyPr wrap="none" rtlCol="0">
            <a:spAutoFit/>
          </a:bodyPr>
          <a:lstStyle/>
          <a:p>
            <a:r>
              <a:rPr lang="en-US" dirty="0" smtClean="0">
                <a:solidFill>
                  <a:schemeClr val="accent6">
                    <a:lumMod val="75000"/>
                  </a:schemeClr>
                </a:solidFill>
              </a:rPr>
              <a:t>Refine</a:t>
            </a:r>
            <a:endParaRPr lang="en-US" dirty="0">
              <a:solidFill>
                <a:schemeClr val="accent6">
                  <a:lumMod val="75000"/>
                </a:schemeClr>
              </a:solidFill>
            </a:endParaRPr>
          </a:p>
        </p:txBody>
      </p:sp>
      <p:sp>
        <p:nvSpPr>
          <p:cNvPr id="17" name="TextBox 16"/>
          <p:cNvSpPr txBox="1"/>
          <p:nvPr/>
        </p:nvSpPr>
        <p:spPr>
          <a:xfrm>
            <a:off x="10566710" y="4951616"/>
            <a:ext cx="926472" cy="369332"/>
          </a:xfrm>
          <a:prstGeom prst="rect">
            <a:avLst/>
          </a:prstGeom>
          <a:noFill/>
        </p:spPr>
        <p:txBody>
          <a:bodyPr wrap="none" rtlCol="0">
            <a:spAutoFit/>
          </a:bodyPr>
          <a:lstStyle/>
          <a:p>
            <a:r>
              <a:rPr lang="en-US" b="1" dirty="0" smtClean="0"/>
              <a:t>Interact</a:t>
            </a:r>
            <a:endParaRPr lang="en-US" b="1" dirty="0"/>
          </a:p>
        </p:txBody>
      </p:sp>
    </p:spTree>
    <p:extLst>
      <p:ext uri="{BB962C8B-B14F-4D97-AF65-F5344CB8AC3E}">
        <p14:creationId xmlns:p14="http://schemas.microsoft.com/office/powerpoint/2010/main" val="21231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3" grpId="0"/>
      <p:bldP spid="14"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EDA and DV</a:t>
            </a:r>
            <a:endParaRPr lang="en-US" dirty="0"/>
          </a:p>
        </p:txBody>
      </p:sp>
      <p:sp>
        <p:nvSpPr>
          <p:cNvPr id="3" name="Content Placeholder 2"/>
          <p:cNvSpPr>
            <a:spLocks noGrp="1"/>
          </p:cNvSpPr>
          <p:nvPr>
            <p:ph idx="1"/>
          </p:nvPr>
        </p:nvSpPr>
        <p:spPr/>
        <p:txBody>
          <a:bodyPr/>
          <a:lstStyle/>
          <a:p>
            <a:r>
              <a:rPr lang="en-US" dirty="0" smtClean="0"/>
              <a:t>Exploratory data analysis is the conversation between you and your data when you are not trying to prove anything to anyone</a:t>
            </a:r>
          </a:p>
          <a:p>
            <a:endParaRPr lang="en-US" dirty="0"/>
          </a:p>
          <a:p>
            <a:r>
              <a:rPr lang="en-US" dirty="0" smtClean="0"/>
              <a:t>Data visualization is what you present to your audience</a:t>
            </a:r>
          </a:p>
          <a:p>
            <a:pPr marL="0" indent="0">
              <a:buNone/>
            </a:pPr>
            <a:endParaRPr lang="en-US" dirty="0"/>
          </a:p>
        </p:txBody>
      </p:sp>
    </p:spTree>
    <p:extLst>
      <p:ext uri="{BB962C8B-B14F-4D97-AF65-F5344CB8AC3E}">
        <p14:creationId xmlns:p14="http://schemas.microsoft.com/office/powerpoint/2010/main" val="290924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suppose</a:t>
            </a:r>
            <a:endParaRPr lang="en-US" dirty="0"/>
          </a:p>
        </p:txBody>
      </p:sp>
      <p:sp>
        <p:nvSpPr>
          <p:cNvPr id="3" name="Content Placeholder 2"/>
          <p:cNvSpPr>
            <a:spLocks noGrp="1"/>
          </p:cNvSpPr>
          <p:nvPr>
            <p:ph idx="1"/>
          </p:nvPr>
        </p:nvSpPr>
        <p:spPr/>
        <p:txBody>
          <a:bodyPr/>
          <a:lstStyle/>
          <a:p>
            <a:r>
              <a:rPr lang="en-US" dirty="0" smtClean="0"/>
              <a:t>We have 4 datasets</a:t>
            </a:r>
          </a:p>
          <a:p>
            <a:r>
              <a:rPr lang="en-US" dirty="0" smtClean="0"/>
              <a:t>Each data set has the same number of data points</a:t>
            </a:r>
          </a:p>
          <a:p>
            <a:r>
              <a:rPr lang="en-US" dirty="0" smtClean="0"/>
              <a:t>The entire summary statistics across the datasets is the same</a:t>
            </a:r>
          </a:p>
          <a:p>
            <a:pPr lvl="1"/>
            <a:r>
              <a:rPr lang="en-US" dirty="0" smtClean="0"/>
              <a:t>Mean</a:t>
            </a:r>
          </a:p>
          <a:p>
            <a:pPr lvl="1"/>
            <a:r>
              <a:rPr lang="en-US" dirty="0" smtClean="0"/>
              <a:t>Variance</a:t>
            </a:r>
          </a:p>
          <a:p>
            <a:pPr lvl="1"/>
            <a:r>
              <a:rPr lang="en-US" dirty="0" smtClean="0"/>
              <a:t>Correlation Co-eff</a:t>
            </a:r>
          </a:p>
          <a:p>
            <a:pPr lvl="1"/>
            <a:r>
              <a:rPr lang="en-US" dirty="0" smtClean="0"/>
              <a:t>Line of best fit</a:t>
            </a:r>
            <a:endParaRPr lang="en-US" dirty="0"/>
          </a:p>
          <a:p>
            <a:pPr lvl="1"/>
            <a:endParaRPr lang="en-US" dirty="0" smtClean="0"/>
          </a:p>
        </p:txBody>
      </p:sp>
      <p:sp>
        <p:nvSpPr>
          <p:cNvPr id="4" name="Title 1"/>
          <p:cNvSpPr txBox="1">
            <a:spLocks/>
          </p:cNvSpPr>
          <p:nvPr/>
        </p:nvSpPr>
        <p:spPr>
          <a:xfrm>
            <a:off x="838200" y="4965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Would these datasets look similar when visualized?</a:t>
            </a:r>
            <a:endParaRPr lang="en-US" sz="3600" b="1" dirty="0"/>
          </a:p>
        </p:txBody>
      </p:sp>
    </p:spTree>
    <p:extLst>
      <p:ext uri="{BB962C8B-B14F-4D97-AF65-F5344CB8AC3E}">
        <p14:creationId xmlns:p14="http://schemas.microsoft.com/office/powerpoint/2010/main" val="166747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p:cNvPr>
          <p:cNvSpPr/>
          <p:nvPr/>
        </p:nvSpPr>
        <p:spPr>
          <a:xfrm>
            <a:off x="0" y="0"/>
            <a:ext cx="12192000" cy="6858000"/>
          </a:xfrm>
          <a:prstGeom prst="actionButtonBlan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1018082" y="2735691"/>
            <a:ext cx="10515600" cy="1325563"/>
          </a:xfrm>
        </p:spPr>
        <p:txBody>
          <a:bodyPr>
            <a:normAutofit/>
          </a:bodyPr>
          <a:lstStyle/>
          <a:p>
            <a:pPr algn="ctr"/>
            <a:r>
              <a:rPr lang="en-US" sz="6000" b="1" dirty="0" smtClean="0">
                <a:solidFill>
                  <a:schemeClr val="bg1"/>
                </a:solidFill>
              </a:rPr>
              <a:t>Data Visualization</a:t>
            </a:r>
            <a:endParaRPr lang="en-US" sz="6000" b="1" dirty="0">
              <a:solidFill>
                <a:schemeClr val="bg1"/>
              </a:solidFill>
            </a:endParaRPr>
          </a:p>
        </p:txBody>
      </p:sp>
    </p:spTree>
    <p:extLst>
      <p:ext uri="{BB962C8B-B14F-4D97-AF65-F5344CB8AC3E}">
        <p14:creationId xmlns:p14="http://schemas.microsoft.com/office/powerpoint/2010/main" val="1802614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Anscombe’s</a:t>
            </a:r>
            <a:r>
              <a:rPr lang="en-US" dirty="0" smtClean="0"/>
              <a:t> Quartet</a:t>
            </a:r>
            <a:br>
              <a:rPr lang="en-US" dirty="0" smtClean="0"/>
            </a:br>
            <a:r>
              <a:rPr lang="en-US" sz="3600" dirty="0" smtClean="0"/>
              <a:t>by </a:t>
            </a:r>
            <a:r>
              <a:rPr lang="en-US" sz="3600" dirty="0"/>
              <a:t>Frank </a:t>
            </a:r>
            <a:r>
              <a:rPr lang="en-US" sz="3600" dirty="0" err="1"/>
              <a:t>Anscombe</a:t>
            </a:r>
            <a:r>
              <a:rPr lang="en-US" sz="3600" dirty="0"/>
              <a:t/>
            </a:r>
            <a:br>
              <a:rPr lang="en-US" sz="3600"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5132" y="1266088"/>
            <a:ext cx="7004548" cy="5094715"/>
          </a:xfrm>
        </p:spPr>
      </p:pic>
    </p:spTree>
    <p:extLst>
      <p:ext uri="{BB962C8B-B14F-4D97-AF65-F5344CB8AC3E}">
        <p14:creationId xmlns:p14="http://schemas.microsoft.com/office/powerpoint/2010/main" val="3527628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of Our Senses</a:t>
            </a:r>
            <a:br>
              <a:rPr lang="en-US" dirty="0" smtClean="0"/>
            </a:br>
            <a:r>
              <a:rPr lang="en-US" sz="2800" dirty="0" err="1" smtClean="0"/>
              <a:t>Denish</a:t>
            </a:r>
            <a:r>
              <a:rPr lang="en-US" sz="2800" dirty="0" smtClean="0"/>
              <a:t> Physicist: Tov </a:t>
            </a:r>
            <a:r>
              <a:rPr lang="en-US" sz="2800" dirty="0" err="1" smtClean="0"/>
              <a:t>Norretrander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1018" y="1883143"/>
            <a:ext cx="7169964" cy="4341812"/>
          </a:xfrm>
        </p:spPr>
      </p:pic>
    </p:spTree>
    <p:extLst>
      <p:ext uri="{BB962C8B-B14F-4D97-AF65-F5344CB8AC3E}">
        <p14:creationId xmlns:p14="http://schemas.microsoft.com/office/powerpoint/2010/main" val="214765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Gapminder</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849920" y="3137629"/>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power of visualization: </a:t>
            </a:r>
            <a:r>
              <a:rPr lang="en-US" dirty="0" smtClean="0">
                <a:hlinkClick r:id="rId3"/>
              </a:rPr>
              <a:t>Hans </a:t>
            </a:r>
            <a:r>
              <a:rPr lang="en-US" dirty="0" err="1" smtClean="0">
                <a:hlinkClick r:id="rId3"/>
              </a:rPr>
              <a:t>Rosling</a:t>
            </a:r>
            <a:r>
              <a:rPr lang="en-US" dirty="0" smtClean="0">
                <a:hlinkClick r:id="rId3"/>
              </a:rPr>
              <a:t> Ted Talk 2006</a:t>
            </a:r>
            <a:endParaRPr lang="en-US" dirty="0" smtClean="0"/>
          </a:p>
          <a:p>
            <a:endParaRPr lang="en-US" dirty="0"/>
          </a:p>
          <a:p>
            <a:r>
              <a:rPr lang="en-US" dirty="0" smtClean="0">
                <a:hlinkClick r:id="rId4"/>
              </a:rPr>
              <a:t>Original visualization </a:t>
            </a:r>
            <a:r>
              <a:rPr lang="en-US" dirty="0" smtClean="0"/>
              <a:t>on </a:t>
            </a:r>
            <a:r>
              <a:rPr lang="en-US" dirty="0" smtClean="0">
                <a:hlinkClick r:id="rId5"/>
              </a:rPr>
              <a:t>Gapminder</a:t>
            </a:r>
            <a:r>
              <a:rPr lang="en-US" dirty="0" smtClean="0"/>
              <a:t>.</a:t>
            </a:r>
          </a:p>
        </p:txBody>
      </p:sp>
    </p:spTree>
    <p:extLst>
      <p:ext uri="{BB962C8B-B14F-4D97-AF65-F5344CB8AC3E}">
        <p14:creationId xmlns:p14="http://schemas.microsoft.com/office/powerpoint/2010/main" val="1143002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Decomposing Visualizations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visual encodings are used?</a:t>
            </a:r>
          </a:p>
          <a:p>
            <a:r>
              <a:rPr lang="en-US" dirty="0" smtClean="0"/>
              <a:t>What interactivity is provided?</a:t>
            </a:r>
          </a:p>
          <a:p>
            <a:r>
              <a:rPr lang="en-US" dirty="0" smtClean="0"/>
              <a:t>Who is the intended audience</a:t>
            </a:r>
            <a:r>
              <a:rPr lang="en-US" dirty="0" smtClean="0"/>
              <a:t>?</a:t>
            </a:r>
          </a:p>
          <a:p>
            <a:r>
              <a:rPr lang="en-US" dirty="0" smtClean="0"/>
              <a:t>Does shape encode any information?</a:t>
            </a:r>
          </a:p>
          <a:p>
            <a:r>
              <a:rPr lang="en-US" dirty="0" smtClean="0"/>
              <a:t>What does opacity refer to?</a:t>
            </a:r>
          </a:p>
          <a:p>
            <a:r>
              <a:rPr lang="en-US" dirty="0" smtClean="0"/>
              <a:t>What the EDA behind it?</a:t>
            </a:r>
          </a:p>
          <a:p>
            <a:r>
              <a:rPr lang="en-US" dirty="0" smtClean="0"/>
              <a:t>What has been done to highlight the results?</a:t>
            </a:r>
          </a:p>
          <a:p>
            <a:r>
              <a:rPr lang="en-US" dirty="0" smtClean="0"/>
              <a:t>What exactly has been replaced by animation?</a:t>
            </a:r>
            <a:endParaRPr lang="en-US" dirty="0" smtClean="0"/>
          </a:p>
          <a:p>
            <a:pPr marL="0" indent="0">
              <a:buNone/>
            </a:pPr>
            <a:endParaRPr lang="en-US" dirty="0" smtClean="0"/>
          </a:p>
          <a:p>
            <a:pPr marL="0" indent="0">
              <a:buNone/>
            </a:pPr>
            <a:r>
              <a:rPr lang="en-US" dirty="0" smtClean="0"/>
              <a:t>Let’s try decomposing </a:t>
            </a:r>
            <a:r>
              <a:rPr lang="en-US" dirty="0" smtClean="0">
                <a:hlinkClick r:id="rId3"/>
              </a:rPr>
              <a:t>this</a:t>
            </a:r>
            <a:r>
              <a:rPr lang="en-US" dirty="0" smtClean="0"/>
              <a:t> example!</a:t>
            </a:r>
          </a:p>
        </p:txBody>
      </p:sp>
    </p:spTree>
    <p:extLst>
      <p:ext uri="{BB962C8B-B14F-4D97-AF65-F5344CB8AC3E}">
        <p14:creationId xmlns:p14="http://schemas.microsoft.com/office/powerpoint/2010/main" val="157503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0"/>
            <a:ext cx="10972800" cy="6905004"/>
          </a:xfrm>
        </p:spPr>
      </p:pic>
      <p:sp>
        <p:nvSpPr>
          <p:cNvPr id="5" name="Action Button: Back or Previous 4">
            <a:hlinkClick r:id="rId3" action="ppaction://hlinksldjump" highlightClick="1"/>
          </p:cNvPr>
          <p:cNvSpPr/>
          <p:nvPr/>
        </p:nvSpPr>
        <p:spPr>
          <a:xfrm>
            <a:off x="11133995" y="5873262"/>
            <a:ext cx="685800" cy="685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177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Tools</a:t>
            </a:r>
            <a:endParaRPr lang="en-US" dirty="0"/>
          </a:p>
        </p:txBody>
      </p:sp>
      <p:sp>
        <p:nvSpPr>
          <p:cNvPr id="5" name="Isosceles Triangle 4"/>
          <p:cNvSpPr/>
          <p:nvPr/>
        </p:nvSpPr>
        <p:spPr>
          <a:xfrm>
            <a:off x="2598636" y="320159"/>
            <a:ext cx="7390151" cy="5411449"/>
          </a:xfrm>
          <a:prstGeom prs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bg1"/>
              </a:solidFill>
            </a:endParaRPr>
          </a:p>
        </p:txBody>
      </p:sp>
      <p:sp>
        <p:nvSpPr>
          <p:cNvPr id="6" name="Content Placeholder 5"/>
          <p:cNvSpPr>
            <a:spLocks noGrp="1"/>
          </p:cNvSpPr>
          <p:nvPr>
            <p:ph idx="1"/>
          </p:nvPr>
        </p:nvSpPr>
        <p:spPr>
          <a:xfrm>
            <a:off x="868180" y="1825625"/>
            <a:ext cx="10515600" cy="4351338"/>
          </a:xfrm>
        </p:spPr>
        <p:txBody>
          <a:bodyPr/>
          <a:lstStyle/>
          <a:p>
            <a:endParaRPr lang="en-US" dirty="0" smtClean="0"/>
          </a:p>
          <a:p>
            <a:pPr marL="0" indent="0">
              <a:buNone/>
            </a:pPr>
            <a:endParaRPr lang="en-US" dirty="0"/>
          </a:p>
        </p:txBody>
      </p:sp>
      <p:sp>
        <p:nvSpPr>
          <p:cNvPr id="7" name="Content Placeholder 2"/>
          <p:cNvSpPr txBox="1">
            <a:spLocks/>
          </p:cNvSpPr>
          <p:nvPr/>
        </p:nvSpPr>
        <p:spPr>
          <a:xfrm>
            <a:off x="3962400" y="1825624"/>
            <a:ext cx="4579794" cy="4325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500" dirty="0" smtClean="0">
              <a:solidFill>
                <a:schemeClr val="bg1"/>
              </a:solidFill>
            </a:endParaRPr>
          </a:p>
          <a:p>
            <a:pPr marL="0" indent="0" algn="ctr">
              <a:buFont typeface="Arial" panose="020B0604020202020204" pitchFamily="34" charset="0"/>
              <a:buNone/>
            </a:pPr>
            <a:r>
              <a:rPr lang="en-US" sz="2500" dirty="0" smtClean="0">
                <a:solidFill>
                  <a:schemeClr val="bg1"/>
                </a:solidFill>
              </a:rPr>
              <a:t>BI Tools</a:t>
            </a:r>
          </a:p>
          <a:p>
            <a:pPr marL="0" indent="0" algn="ctr">
              <a:buFont typeface="Arial" panose="020B0604020202020204" pitchFamily="34" charset="0"/>
              <a:buNone/>
            </a:pPr>
            <a:endParaRPr lang="en-US" sz="2500" dirty="0" smtClean="0">
              <a:solidFill>
                <a:schemeClr val="bg1"/>
              </a:solidFill>
            </a:endParaRPr>
          </a:p>
          <a:p>
            <a:pPr marL="0" indent="0" algn="ctr">
              <a:buFont typeface="Arial" panose="020B0604020202020204" pitchFamily="34" charset="0"/>
              <a:buNone/>
            </a:pPr>
            <a:r>
              <a:rPr lang="en-US" sz="2500" dirty="0" smtClean="0">
                <a:solidFill>
                  <a:schemeClr val="bg1"/>
                </a:solidFill>
              </a:rPr>
              <a:t>Suit of libraries built on D3</a:t>
            </a:r>
          </a:p>
          <a:p>
            <a:pPr marL="0" indent="0" algn="ctr">
              <a:buFont typeface="Arial" panose="020B0604020202020204" pitchFamily="34" charset="0"/>
              <a:buNone/>
            </a:pPr>
            <a:endParaRPr lang="en-US" sz="2500" dirty="0" smtClean="0">
              <a:solidFill>
                <a:schemeClr val="bg1"/>
              </a:solidFill>
            </a:endParaRPr>
          </a:p>
          <a:p>
            <a:pPr marL="0" indent="0" algn="ctr">
              <a:buFont typeface="Arial" panose="020B0604020202020204" pitchFamily="34" charset="0"/>
              <a:buNone/>
            </a:pPr>
            <a:r>
              <a:rPr lang="en-US" sz="2500" dirty="0" smtClean="0">
                <a:solidFill>
                  <a:schemeClr val="bg1"/>
                </a:solidFill>
              </a:rPr>
              <a:t>D3.js</a:t>
            </a:r>
          </a:p>
          <a:p>
            <a:pPr marL="0" indent="0" algn="ctr">
              <a:buFont typeface="Arial" panose="020B0604020202020204" pitchFamily="34" charset="0"/>
              <a:buNone/>
            </a:pPr>
            <a:endParaRPr lang="en-US" sz="2500" dirty="0" smtClean="0">
              <a:solidFill>
                <a:schemeClr val="bg1"/>
              </a:solidFill>
            </a:endParaRPr>
          </a:p>
          <a:p>
            <a:pPr marL="0" indent="0" algn="ctr">
              <a:buFont typeface="Arial" panose="020B0604020202020204" pitchFamily="34" charset="0"/>
              <a:buNone/>
            </a:pPr>
            <a:r>
              <a:rPr lang="en-US" sz="2500" dirty="0" smtClean="0">
                <a:solidFill>
                  <a:schemeClr val="bg1"/>
                </a:solidFill>
              </a:rPr>
              <a:t>SVG, Web GL, HTML5 Canvas</a:t>
            </a:r>
            <a:endParaRPr lang="en-US" sz="2500" dirty="0">
              <a:solidFill>
                <a:schemeClr val="bg1"/>
              </a:solidFill>
            </a:endParaRPr>
          </a:p>
        </p:txBody>
      </p:sp>
      <p:cxnSp>
        <p:nvCxnSpPr>
          <p:cNvPr id="9" name="Straight Arrow Connector 8"/>
          <p:cNvCxnSpPr/>
          <p:nvPr/>
        </p:nvCxnSpPr>
        <p:spPr>
          <a:xfrm flipH="1">
            <a:off x="10373197" y="320159"/>
            <a:ext cx="14990" cy="54114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8636" y="6176963"/>
            <a:ext cx="73901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1409" y="5996066"/>
            <a:ext cx="1101199" cy="369332"/>
          </a:xfrm>
          <a:prstGeom prst="rect">
            <a:avLst/>
          </a:prstGeom>
          <a:solidFill>
            <a:schemeClr val="bg1"/>
          </a:solidFill>
        </p:spPr>
        <p:txBody>
          <a:bodyPr wrap="none" rtlCol="0">
            <a:spAutoFit/>
          </a:bodyPr>
          <a:lstStyle/>
          <a:p>
            <a:r>
              <a:rPr lang="en-US" b="1" dirty="0" smtClean="0"/>
              <a:t>Flexibility</a:t>
            </a:r>
            <a:endParaRPr lang="en-US" b="1" dirty="0"/>
          </a:p>
        </p:txBody>
      </p:sp>
      <p:sp>
        <p:nvSpPr>
          <p:cNvPr id="13" name="TextBox 12"/>
          <p:cNvSpPr txBox="1"/>
          <p:nvPr/>
        </p:nvSpPr>
        <p:spPr>
          <a:xfrm>
            <a:off x="9837587" y="2674040"/>
            <a:ext cx="1344022" cy="369332"/>
          </a:xfrm>
          <a:prstGeom prst="rect">
            <a:avLst/>
          </a:prstGeom>
          <a:solidFill>
            <a:schemeClr val="bg1"/>
          </a:solidFill>
        </p:spPr>
        <p:txBody>
          <a:bodyPr wrap="none" rtlCol="0">
            <a:spAutoFit/>
          </a:bodyPr>
          <a:lstStyle/>
          <a:p>
            <a:r>
              <a:rPr lang="en-US" b="1" dirty="0" smtClean="0"/>
              <a:t>Productivity</a:t>
            </a:r>
            <a:endParaRPr lang="en-US" b="1" dirty="0"/>
          </a:p>
        </p:txBody>
      </p:sp>
      <p:cxnSp>
        <p:nvCxnSpPr>
          <p:cNvPr id="15" name="Straight Connector 14"/>
          <p:cNvCxnSpPr/>
          <p:nvPr/>
        </p:nvCxnSpPr>
        <p:spPr>
          <a:xfrm>
            <a:off x="4247210" y="2893098"/>
            <a:ext cx="40273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80082" y="3854968"/>
            <a:ext cx="51641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68052" y="4750815"/>
            <a:ext cx="6869535" cy="76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838200" y="3496158"/>
            <a:ext cx="1828807" cy="1849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D3.js</a:t>
            </a:r>
            <a:r>
              <a:rPr lang="en-US" dirty="0" smtClean="0"/>
              <a:t> is a client-side </a:t>
            </a:r>
            <a:r>
              <a:rPr lang="en-US" dirty="0" err="1" smtClean="0"/>
              <a:t>Javascript</a:t>
            </a:r>
            <a:r>
              <a:rPr lang="en-US" dirty="0" smtClean="0"/>
              <a:t> library</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2869995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40106" y="3178633"/>
            <a:ext cx="2681988" cy="951517"/>
          </a:xfrm>
          <a:prstGeom prst="rect">
            <a:avLst/>
          </a:prstGeom>
          <a:ln>
            <a:solidFill>
              <a:schemeClr val="bg1"/>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Charting</a:t>
            </a:r>
          </a:p>
          <a:p>
            <a:pPr algn="ctr"/>
            <a:r>
              <a:rPr lang="en-US" sz="2800" dirty="0" smtClean="0"/>
              <a:t> Libraries</a:t>
            </a:r>
            <a:endParaRPr lang="en-US" sz="2800" dirty="0"/>
          </a:p>
        </p:txBody>
      </p:sp>
      <p:sp>
        <p:nvSpPr>
          <p:cNvPr id="5" name="Title 1"/>
          <p:cNvSpPr txBox="1">
            <a:spLocks/>
          </p:cNvSpPr>
          <p:nvPr/>
        </p:nvSpPr>
        <p:spPr>
          <a:xfrm>
            <a:off x="7513819" y="3178634"/>
            <a:ext cx="2681988" cy="951517"/>
          </a:xfrm>
          <a:prstGeom prst="rect">
            <a:avLst/>
          </a:prstGeom>
          <a:ln>
            <a:solidFill>
              <a:schemeClr val="bg1"/>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Datatype Customized</a:t>
            </a:r>
            <a:endParaRPr lang="en-US" sz="2800" dirty="0"/>
          </a:p>
        </p:txBody>
      </p:sp>
      <p:cxnSp>
        <p:nvCxnSpPr>
          <p:cNvPr id="7" name="Straight Arrow Connector 6"/>
          <p:cNvCxnSpPr/>
          <p:nvPr/>
        </p:nvCxnSpPr>
        <p:spPr>
          <a:xfrm flipH="1">
            <a:off x="3192904" y="2068645"/>
            <a:ext cx="2802536" cy="108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696262" y="2083635"/>
            <a:ext cx="3151059" cy="105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13890" y="4212239"/>
            <a:ext cx="2127698" cy="369332"/>
          </a:xfrm>
          <a:prstGeom prst="rect">
            <a:avLst/>
          </a:prstGeom>
          <a:solidFill>
            <a:schemeClr val="bg1"/>
          </a:solidFill>
        </p:spPr>
        <p:txBody>
          <a:bodyPr wrap="none" rtlCol="0">
            <a:spAutoFit/>
          </a:bodyPr>
          <a:lstStyle/>
          <a:p>
            <a:r>
              <a:rPr lang="en-US" b="1" dirty="0" smtClean="0"/>
              <a:t>Dimple.js, D3.js, etc.</a:t>
            </a:r>
            <a:endParaRPr lang="en-US" b="1" dirty="0"/>
          </a:p>
        </p:txBody>
      </p:sp>
      <p:sp>
        <p:nvSpPr>
          <p:cNvPr id="13" name="TextBox 12"/>
          <p:cNvSpPr txBox="1"/>
          <p:nvPr/>
        </p:nvSpPr>
        <p:spPr>
          <a:xfrm>
            <a:off x="7078136" y="4199749"/>
            <a:ext cx="3717236" cy="369332"/>
          </a:xfrm>
          <a:prstGeom prst="rect">
            <a:avLst/>
          </a:prstGeom>
          <a:solidFill>
            <a:schemeClr val="bg1"/>
          </a:solidFill>
        </p:spPr>
        <p:txBody>
          <a:bodyPr wrap="none" rtlCol="0">
            <a:spAutoFit/>
          </a:bodyPr>
          <a:lstStyle/>
          <a:p>
            <a:r>
              <a:rPr lang="en-US" b="1" dirty="0" smtClean="0"/>
              <a:t>Rickshaw.js, all the geo libraries, etc. </a:t>
            </a:r>
            <a:endParaRPr lang="en-US" b="1" dirty="0"/>
          </a:p>
        </p:txBody>
      </p:sp>
      <p:sp>
        <p:nvSpPr>
          <p:cNvPr id="14" name="Title 13"/>
          <p:cNvSpPr>
            <a:spLocks noGrp="1"/>
          </p:cNvSpPr>
          <p:nvPr>
            <p:ph type="title"/>
          </p:nvPr>
        </p:nvSpPr>
        <p:spPr>
          <a:xfrm>
            <a:off x="853190" y="5225148"/>
            <a:ext cx="10515600" cy="1325563"/>
          </a:xfrm>
        </p:spPr>
        <p:txBody>
          <a:bodyPr>
            <a:noAutofit/>
          </a:bodyPr>
          <a:lstStyle/>
          <a:p>
            <a:r>
              <a:rPr lang="en-US" sz="2800" dirty="0" smtClean="0"/>
              <a:t>Remember: Visualization phase of any Data Science project is a tradeoff between developed productivity and efficiency of your solution.</a:t>
            </a:r>
            <a:endParaRPr lang="en-US" sz="2800" dirty="0"/>
          </a:p>
        </p:txBody>
      </p:sp>
      <p:sp>
        <p:nvSpPr>
          <p:cNvPr id="15" name="Title 1"/>
          <p:cNvSpPr txBox="1">
            <a:spLocks/>
          </p:cNvSpPr>
          <p:nvPr/>
        </p:nvSpPr>
        <p:spPr>
          <a:xfrm>
            <a:off x="3071737" y="1054675"/>
            <a:ext cx="5742482" cy="1325563"/>
          </a:xfrm>
          <a:prstGeom prst="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mtClean="0"/>
              <a:t>Libraries Built Atop D3</a:t>
            </a:r>
            <a:endParaRPr lang="en-US" dirty="0"/>
          </a:p>
        </p:txBody>
      </p:sp>
    </p:spTree>
    <p:extLst>
      <p:ext uri="{BB962C8B-B14F-4D97-AF65-F5344CB8AC3E}">
        <p14:creationId xmlns:p14="http://schemas.microsoft.com/office/powerpoint/2010/main" val="1991530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342" y="283645"/>
            <a:ext cx="9483148" cy="1325563"/>
          </a:xfrm>
        </p:spPr>
        <p:txBody>
          <a:bodyPr>
            <a:normAutofit/>
          </a:bodyPr>
          <a:lstStyle/>
          <a:p>
            <a:pPr algn="ctr"/>
            <a:r>
              <a:rPr lang="en-US" dirty="0" smtClean="0"/>
              <a:t>Understanding the Term: D3</a:t>
            </a:r>
            <a:endParaRPr lang="en-US" dirty="0"/>
          </a:p>
        </p:txBody>
      </p:sp>
      <p:sp>
        <p:nvSpPr>
          <p:cNvPr id="3" name="Content Placeholder 2"/>
          <p:cNvSpPr>
            <a:spLocks noGrp="1"/>
          </p:cNvSpPr>
          <p:nvPr>
            <p:ph idx="1"/>
          </p:nvPr>
        </p:nvSpPr>
        <p:spPr>
          <a:xfrm>
            <a:off x="1572717" y="2095445"/>
            <a:ext cx="2504607" cy="452880"/>
          </a:xfrm>
        </p:spPr>
        <p:txBody>
          <a:bodyPr>
            <a:normAutofit lnSpcReduction="10000"/>
          </a:bodyPr>
          <a:lstStyle/>
          <a:p>
            <a:pPr marL="0" indent="0" algn="ctr">
              <a:buNone/>
            </a:pPr>
            <a:r>
              <a:rPr lang="en-US" dirty="0" smtClean="0"/>
              <a:t>Data</a:t>
            </a:r>
            <a:endParaRPr lang="en-US" dirty="0"/>
          </a:p>
        </p:txBody>
      </p:sp>
      <p:sp>
        <p:nvSpPr>
          <p:cNvPr id="5" name="Content Placeholder 2"/>
          <p:cNvSpPr txBox="1">
            <a:spLocks/>
          </p:cNvSpPr>
          <p:nvPr/>
        </p:nvSpPr>
        <p:spPr>
          <a:xfrm>
            <a:off x="7767396" y="2095445"/>
            <a:ext cx="2504607" cy="452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Documents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15" y="3016251"/>
            <a:ext cx="3943350" cy="116205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9681" b="41858"/>
          <a:stretch/>
        </p:blipFill>
        <p:spPr>
          <a:xfrm>
            <a:off x="7667465" y="2760266"/>
            <a:ext cx="2795543" cy="2096547"/>
          </a:xfrm>
          <a:prstGeom prst="rect">
            <a:avLst/>
          </a:prstGeom>
        </p:spPr>
      </p:pic>
      <p:sp>
        <p:nvSpPr>
          <p:cNvPr id="8" name="Rounded Rectangle 7"/>
          <p:cNvSpPr/>
          <p:nvPr/>
        </p:nvSpPr>
        <p:spPr>
          <a:xfrm>
            <a:off x="6558816" y="1819343"/>
            <a:ext cx="4497049" cy="3166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62066" y="1843088"/>
            <a:ext cx="4497049" cy="3166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571996" y="2110435"/>
            <a:ext cx="2504607" cy="452880"/>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solidFill>
                  <a:schemeClr val="bg1"/>
                </a:solidFill>
              </a:rPr>
              <a:t>Driven</a:t>
            </a:r>
            <a:endParaRPr lang="en-US" dirty="0">
              <a:solidFill>
                <a:schemeClr val="bg1"/>
              </a:solidFill>
            </a:endParaRPr>
          </a:p>
        </p:txBody>
      </p:sp>
      <p:cxnSp>
        <p:nvCxnSpPr>
          <p:cNvPr id="12" name="Straight Arrow Connector 11"/>
          <p:cNvCxnSpPr>
            <a:stCxn id="10" idx="2"/>
          </p:cNvCxnSpPr>
          <p:nvPr/>
        </p:nvCxnSpPr>
        <p:spPr>
          <a:xfrm flipH="1">
            <a:off x="5824299" y="2563315"/>
            <a:ext cx="1" cy="2758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5680" y="5321508"/>
            <a:ext cx="5597238" cy="954107"/>
          </a:xfrm>
          <a:prstGeom prst="rect">
            <a:avLst/>
          </a:prstGeom>
          <a:solidFill>
            <a:schemeClr val="bg1"/>
          </a:solidFill>
        </p:spPr>
        <p:txBody>
          <a:bodyPr wrap="none" rtlCol="0">
            <a:spAutoFit/>
          </a:bodyPr>
          <a:lstStyle/>
          <a:p>
            <a:pPr algn="ctr"/>
            <a:r>
              <a:rPr lang="en-US" sz="2800" b="1" dirty="0" smtClean="0"/>
              <a:t>D3 </a:t>
            </a:r>
            <a:r>
              <a:rPr lang="en-US" sz="2800" dirty="0" smtClean="0"/>
              <a:t>binds </a:t>
            </a:r>
            <a:r>
              <a:rPr lang="en-US" sz="2800" b="1" dirty="0" smtClean="0"/>
              <a:t>Data </a:t>
            </a:r>
            <a:r>
              <a:rPr lang="en-US" sz="2800" dirty="0" smtClean="0"/>
              <a:t>to the </a:t>
            </a:r>
            <a:r>
              <a:rPr lang="en-US" sz="2800" b="1" dirty="0" smtClean="0"/>
              <a:t>Document</a:t>
            </a:r>
          </a:p>
          <a:p>
            <a:pPr algn="ctr"/>
            <a:r>
              <a:rPr lang="en-US" sz="2800" dirty="0" smtClean="0"/>
              <a:t>(Rows of JSON, CSV to SVG Elements)</a:t>
            </a:r>
            <a:endParaRPr lang="en-US" sz="2800" dirty="0"/>
          </a:p>
        </p:txBody>
      </p:sp>
    </p:spTree>
    <p:extLst>
      <p:ext uri="{BB962C8B-B14F-4D97-AF65-F5344CB8AC3E}">
        <p14:creationId xmlns:p14="http://schemas.microsoft.com/office/powerpoint/2010/main" val="443453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pPr marL="0" indent="0">
              <a:buNone/>
            </a:pPr>
            <a:r>
              <a:rPr lang="en-US" dirty="0" smtClean="0"/>
              <a:t>Browser can be thought to have ‘views’ of a webpage</a:t>
            </a:r>
          </a:p>
          <a:p>
            <a:endParaRPr lang="en-US" dirty="0"/>
          </a:p>
          <a:p>
            <a:r>
              <a:rPr lang="en-US" dirty="0" smtClean="0"/>
              <a:t>A web page’s original source code (HTML, CSS, JS, SVG, etc.)</a:t>
            </a:r>
          </a:p>
          <a:p>
            <a:r>
              <a:rPr lang="en-US" dirty="0" smtClean="0"/>
              <a:t>DOM (Document Object Model): A specification much like HTML, that specifies a common programming interface for any HTML/XML document</a:t>
            </a:r>
            <a:endParaRPr lang="en-US" dirty="0"/>
          </a:p>
        </p:txBody>
      </p:sp>
    </p:spTree>
    <p:extLst>
      <p:ext uri="{BB962C8B-B14F-4D97-AF65-F5344CB8AC3E}">
        <p14:creationId xmlns:p14="http://schemas.microsoft.com/office/powerpoint/2010/main" val="289580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97" y="245204"/>
            <a:ext cx="5956310" cy="6164781"/>
          </a:xfrm>
          <a:prstGeom prst="rect">
            <a:avLst/>
          </a:prstGeom>
        </p:spPr>
      </p:pic>
    </p:spTree>
    <p:extLst>
      <p:ext uri="{BB962C8B-B14F-4D97-AF65-F5344CB8AC3E}">
        <p14:creationId xmlns:p14="http://schemas.microsoft.com/office/powerpoint/2010/main" val="1232991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89980"/>
            <a:ext cx="12192000" cy="4461233"/>
          </a:xfrm>
        </p:spPr>
      </p:pic>
      <p:sp>
        <p:nvSpPr>
          <p:cNvPr id="13" name="Rectangle 12"/>
          <p:cNvSpPr/>
          <p:nvPr/>
        </p:nvSpPr>
        <p:spPr>
          <a:xfrm>
            <a:off x="0" y="1170525"/>
            <a:ext cx="12192000" cy="4480688"/>
          </a:xfrm>
          <a:prstGeom prst="rect">
            <a:avLst/>
          </a:prstGeom>
          <a:solidFill>
            <a:srgbClr val="0070C0">
              <a:alpha val="90000"/>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TextBox 13"/>
          <p:cNvSpPr txBox="1"/>
          <p:nvPr/>
        </p:nvSpPr>
        <p:spPr>
          <a:xfrm>
            <a:off x="6557591" y="2908532"/>
            <a:ext cx="5926444" cy="830997"/>
          </a:xfrm>
          <a:prstGeom prst="rect">
            <a:avLst/>
          </a:prstGeom>
          <a:noFill/>
        </p:spPr>
        <p:txBody>
          <a:bodyPr wrap="square" rtlCol="0">
            <a:spAutoFit/>
          </a:bodyPr>
          <a:lstStyle/>
          <a:p>
            <a:pPr algn="ctr"/>
            <a:r>
              <a:rPr lang="en-US" sz="4800" b="1" dirty="0" smtClean="0">
                <a:solidFill>
                  <a:schemeClr val="bg1"/>
                </a:solidFill>
              </a:rPr>
              <a:t>Perception</a:t>
            </a:r>
          </a:p>
        </p:txBody>
      </p:sp>
      <p:sp>
        <p:nvSpPr>
          <p:cNvPr id="15" name="TextBox 14"/>
          <p:cNvSpPr txBox="1"/>
          <p:nvPr/>
        </p:nvSpPr>
        <p:spPr>
          <a:xfrm>
            <a:off x="-292035" y="2908532"/>
            <a:ext cx="6308787" cy="830997"/>
          </a:xfrm>
          <a:prstGeom prst="rect">
            <a:avLst/>
          </a:prstGeom>
          <a:noFill/>
        </p:spPr>
        <p:txBody>
          <a:bodyPr wrap="square" rtlCol="0">
            <a:spAutoFit/>
          </a:bodyPr>
          <a:lstStyle/>
          <a:p>
            <a:pPr algn="ctr"/>
            <a:r>
              <a:rPr lang="en-US" sz="4800" b="1" dirty="0" smtClean="0">
                <a:solidFill>
                  <a:schemeClr val="bg1"/>
                </a:solidFill>
              </a:rPr>
              <a:t>Information</a:t>
            </a:r>
          </a:p>
        </p:txBody>
      </p:sp>
      <p:sp>
        <p:nvSpPr>
          <p:cNvPr id="16" name="TextBox 15"/>
          <p:cNvSpPr txBox="1"/>
          <p:nvPr/>
        </p:nvSpPr>
        <p:spPr>
          <a:xfrm>
            <a:off x="5336212" y="2626470"/>
            <a:ext cx="1978989" cy="646331"/>
          </a:xfrm>
          <a:prstGeom prst="rect">
            <a:avLst/>
          </a:prstGeom>
          <a:noFill/>
        </p:spPr>
        <p:txBody>
          <a:bodyPr wrap="square" rtlCol="0">
            <a:spAutoFit/>
          </a:bodyPr>
          <a:lstStyle/>
          <a:p>
            <a:pPr algn="ctr"/>
            <a:r>
              <a:rPr lang="en-US" sz="3600" dirty="0" smtClean="0">
                <a:solidFill>
                  <a:schemeClr val="bg1"/>
                </a:solidFill>
              </a:rPr>
              <a:t>Process</a:t>
            </a:r>
          </a:p>
        </p:txBody>
      </p:sp>
      <p:sp>
        <p:nvSpPr>
          <p:cNvPr id="17" name="Right Arrow 16"/>
          <p:cNvSpPr/>
          <p:nvPr/>
        </p:nvSpPr>
        <p:spPr>
          <a:xfrm>
            <a:off x="4747100" y="3153089"/>
            <a:ext cx="3151760" cy="494735"/>
          </a:xfrm>
          <a:prstGeom prst="rightArrow">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2 26"/>
          <p:cNvSpPr/>
          <p:nvPr/>
        </p:nvSpPr>
        <p:spPr>
          <a:xfrm>
            <a:off x="4844375" y="1731521"/>
            <a:ext cx="3151760" cy="2553448"/>
          </a:xfrm>
          <a:prstGeom prst="irregularSeal2">
            <a:avLst/>
          </a:prstGeom>
          <a:noFill/>
          <a:ln w="730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71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heel(1)">
                                      <p:cBhvr>
                                        <p:cTn id="30"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0008" y="704740"/>
            <a:ext cx="1263999" cy="646331"/>
          </a:xfrm>
          <a:prstGeom prst="rect">
            <a:avLst/>
          </a:prstGeom>
          <a:solidFill>
            <a:schemeClr val="bg1"/>
          </a:solidFill>
        </p:spPr>
        <p:txBody>
          <a:bodyPr wrap="none" rtlCol="0">
            <a:spAutoFit/>
          </a:bodyPr>
          <a:lstStyle/>
          <a:p>
            <a:pPr algn="ctr"/>
            <a:r>
              <a:rPr lang="en-US" sz="3600" dirty="0" smtClean="0"/>
              <a:t>Client</a:t>
            </a:r>
            <a:endParaRPr lang="en-US" sz="3600" dirty="0"/>
          </a:p>
        </p:txBody>
      </p:sp>
      <p:sp>
        <p:nvSpPr>
          <p:cNvPr id="6" name="Action Button: Custom 5">
            <a:hlinkClick r:id="" action="ppaction://noaction" highlightClick="1"/>
          </p:cNvPr>
          <p:cNvSpPr/>
          <p:nvPr/>
        </p:nvSpPr>
        <p:spPr>
          <a:xfrm>
            <a:off x="3241134" y="12757"/>
            <a:ext cx="5355437" cy="3046966"/>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317300" y="704739"/>
            <a:ext cx="2352440" cy="646331"/>
          </a:xfrm>
          <a:prstGeom prst="rect">
            <a:avLst/>
          </a:prstGeom>
          <a:solidFill>
            <a:schemeClr val="bg1"/>
          </a:solidFill>
        </p:spPr>
        <p:txBody>
          <a:bodyPr wrap="none" rtlCol="0">
            <a:spAutoFit/>
          </a:bodyPr>
          <a:lstStyle/>
          <a:p>
            <a:pPr algn="ctr"/>
            <a:r>
              <a:rPr lang="en-US" sz="3600" dirty="0" smtClean="0"/>
              <a:t>Web Server</a:t>
            </a:r>
            <a:endParaRPr lang="en-US" sz="3600" dirty="0"/>
          </a:p>
        </p:txBody>
      </p:sp>
      <p:cxnSp>
        <p:nvCxnSpPr>
          <p:cNvPr id="9" name="Straight Arrow Connector 8"/>
          <p:cNvCxnSpPr/>
          <p:nvPr/>
        </p:nvCxnSpPr>
        <p:spPr>
          <a:xfrm>
            <a:off x="3252865" y="704739"/>
            <a:ext cx="535148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5113211" y="848024"/>
            <a:ext cx="1634743" cy="400110"/>
          </a:xfrm>
          <a:prstGeom prst="rect">
            <a:avLst/>
          </a:prstGeom>
          <a:solidFill>
            <a:schemeClr val="bg1"/>
          </a:solidFill>
        </p:spPr>
        <p:txBody>
          <a:bodyPr wrap="none" rtlCol="0">
            <a:spAutoFit/>
          </a:bodyPr>
          <a:lstStyle/>
          <a:p>
            <a:pPr algn="ctr"/>
            <a:r>
              <a:rPr lang="en-US" sz="2000" dirty="0" smtClean="0"/>
              <a:t>HTTP Request</a:t>
            </a:r>
            <a:endParaRPr lang="en-US" sz="2000" dirty="0"/>
          </a:p>
        </p:txBody>
      </p:sp>
      <p:cxnSp>
        <p:nvCxnSpPr>
          <p:cNvPr id="11" name="Straight Arrow Connector 10"/>
          <p:cNvCxnSpPr/>
          <p:nvPr/>
        </p:nvCxnSpPr>
        <p:spPr>
          <a:xfrm flipH="1">
            <a:off x="3237875" y="2026371"/>
            <a:ext cx="536647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946962" y="2184643"/>
            <a:ext cx="2002215" cy="400110"/>
          </a:xfrm>
          <a:prstGeom prst="rect">
            <a:avLst/>
          </a:prstGeom>
          <a:solidFill>
            <a:schemeClr val="bg1"/>
          </a:solidFill>
        </p:spPr>
        <p:txBody>
          <a:bodyPr wrap="none" rtlCol="0">
            <a:spAutoFit/>
          </a:bodyPr>
          <a:lstStyle/>
          <a:p>
            <a:pPr algn="ctr"/>
            <a:r>
              <a:rPr lang="en-US" sz="2000" dirty="0" smtClean="0"/>
              <a:t>Response: source</a:t>
            </a:r>
            <a:endParaRPr lang="en-US" sz="2000" dirty="0"/>
          </a:p>
        </p:txBody>
      </p:sp>
      <p:sp>
        <p:nvSpPr>
          <p:cNvPr id="14" name="TextBox 13"/>
          <p:cNvSpPr txBox="1"/>
          <p:nvPr/>
        </p:nvSpPr>
        <p:spPr>
          <a:xfrm>
            <a:off x="483841" y="1691406"/>
            <a:ext cx="2709062" cy="1938992"/>
          </a:xfrm>
          <a:prstGeom prst="rect">
            <a:avLst/>
          </a:prstGeom>
          <a:solidFill>
            <a:schemeClr val="bg1"/>
          </a:solidFill>
        </p:spPr>
        <p:txBody>
          <a:bodyPr wrap="square" rtlCol="0">
            <a:spAutoFit/>
          </a:bodyPr>
          <a:lstStyle/>
          <a:p>
            <a:pPr algn="ctr"/>
            <a:r>
              <a:rPr lang="en-US" sz="2000" dirty="0" smtClean="0"/>
              <a:t>Web browser parses</a:t>
            </a:r>
          </a:p>
          <a:p>
            <a:pPr algn="ctr"/>
            <a:r>
              <a:rPr lang="en-US" sz="2000" dirty="0" smtClean="0"/>
              <a:t>the file and transforms</a:t>
            </a:r>
          </a:p>
          <a:p>
            <a:pPr algn="ctr"/>
            <a:r>
              <a:rPr lang="en-US" sz="2000" dirty="0" smtClean="0"/>
              <a:t>it to a </a:t>
            </a:r>
            <a:r>
              <a:rPr lang="en-US" sz="2000" b="1" dirty="0" err="1" smtClean="0"/>
              <a:t>Heirarchical</a:t>
            </a:r>
            <a:r>
              <a:rPr lang="en-US" sz="2000" b="1" dirty="0" smtClean="0"/>
              <a:t> Object </a:t>
            </a:r>
            <a:r>
              <a:rPr lang="en-US" sz="2000" dirty="0" smtClean="0"/>
              <a:t>(DOM)</a:t>
            </a:r>
          </a:p>
          <a:p>
            <a:pPr algn="ctr"/>
            <a:endParaRPr lang="en-US" sz="2000" dirty="0"/>
          </a:p>
          <a:p>
            <a:pPr algn="ctr"/>
            <a:endParaRPr lang="en-US" sz="2000" dirty="0"/>
          </a:p>
        </p:txBody>
      </p:sp>
      <p:sp>
        <p:nvSpPr>
          <p:cNvPr id="15" name="TextBox 14"/>
          <p:cNvSpPr txBox="1"/>
          <p:nvPr/>
        </p:nvSpPr>
        <p:spPr>
          <a:xfrm>
            <a:off x="847601" y="4245865"/>
            <a:ext cx="10162013" cy="138499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800" dirty="0" smtClean="0"/>
              <a:t>D3 binds data to DOM, not to source or visual elements</a:t>
            </a:r>
          </a:p>
          <a:p>
            <a:pPr algn="ctr"/>
            <a:r>
              <a:rPr lang="en-US" sz="2800" dirty="0" smtClean="0"/>
              <a:t>Once </a:t>
            </a:r>
            <a:r>
              <a:rPr lang="en-US" sz="2800" dirty="0" err="1" smtClean="0"/>
              <a:t>binded</a:t>
            </a:r>
            <a:r>
              <a:rPr lang="en-US" sz="2800" dirty="0" smtClean="0"/>
              <a:t>, D3 drives the document</a:t>
            </a:r>
          </a:p>
          <a:p>
            <a:pPr algn="ctr"/>
            <a:r>
              <a:rPr lang="en-US" sz="2800" dirty="0" smtClean="0"/>
              <a:t>In this way it can create a chart based on the data that is in the DOM</a:t>
            </a:r>
          </a:p>
        </p:txBody>
      </p:sp>
    </p:spTree>
    <p:extLst>
      <p:ext uri="{BB962C8B-B14F-4D97-AF65-F5344CB8AC3E}">
        <p14:creationId xmlns:p14="http://schemas.microsoft.com/office/powerpoint/2010/main" val="3461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 = D3, the Star!</a:t>
            </a:r>
            <a:endParaRPr lang="en-US" dirty="0"/>
          </a:p>
        </p:txBody>
      </p:sp>
      <p:sp>
        <p:nvSpPr>
          <p:cNvPr id="3" name="Content Placeholder 2"/>
          <p:cNvSpPr>
            <a:spLocks noGrp="1"/>
          </p:cNvSpPr>
          <p:nvPr>
            <p:ph idx="1"/>
          </p:nvPr>
        </p:nvSpPr>
        <p:spPr/>
        <p:txBody>
          <a:bodyPr/>
          <a:lstStyle/>
          <a:p>
            <a:r>
              <a:rPr lang="en-US" dirty="0" smtClean="0"/>
              <a:t>Rather than obscuring DOM, D3 embraces it, allowing itself to:</a:t>
            </a:r>
          </a:p>
          <a:p>
            <a:pPr lvl="1"/>
            <a:r>
              <a:rPr lang="en-US" dirty="0" smtClean="0"/>
              <a:t>Directly manipulate HTML nodes and SVG objects through common conventions like CSS selectors</a:t>
            </a:r>
          </a:p>
          <a:p>
            <a:pPr lvl="1"/>
            <a:r>
              <a:rPr lang="en-US" dirty="0" smtClean="0"/>
              <a:t>Leverage existing technologies to enable the creation of extremely expressive visualizations</a:t>
            </a:r>
          </a:p>
          <a:p>
            <a:pPr lvl="1"/>
            <a:r>
              <a:rPr lang="en-US" dirty="0" smtClean="0"/>
              <a:t>Enable designers and developers interaction by separating style from mechanics</a:t>
            </a:r>
          </a:p>
          <a:p>
            <a:pPr lvl="1"/>
            <a:r>
              <a:rPr lang="en-US" dirty="0" smtClean="0"/>
              <a:t>Manipulate already created HTML documents</a:t>
            </a:r>
          </a:p>
          <a:p>
            <a:pPr lvl="1"/>
            <a:r>
              <a:rPr lang="en-US" dirty="0" smtClean="0"/>
              <a:t>Benefit from advances in all browser technologies (HTML5)</a:t>
            </a:r>
          </a:p>
          <a:p>
            <a:pPr lvl="1"/>
            <a:r>
              <a:rPr lang="en-US" dirty="0" smtClean="0"/>
              <a:t>Enable developers to work with the technology stack and libraries they are familiar with </a:t>
            </a:r>
          </a:p>
          <a:p>
            <a:pPr lvl="1"/>
            <a:endParaRPr lang="en-US" dirty="0" smtClean="0"/>
          </a:p>
          <a:p>
            <a:pPr marL="0" indent="0">
              <a:buNone/>
            </a:pPr>
            <a:endParaRPr lang="en-US" dirty="0"/>
          </a:p>
        </p:txBody>
      </p:sp>
    </p:spTree>
    <p:extLst>
      <p:ext uri="{BB962C8B-B14F-4D97-AF65-F5344CB8AC3E}">
        <p14:creationId xmlns:p14="http://schemas.microsoft.com/office/powerpoint/2010/main" val="840399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playing with D3</a:t>
            </a:r>
            <a:endParaRPr lang="en-US" dirty="0"/>
          </a:p>
        </p:txBody>
      </p:sp>
      <p:sp>
        <p:nvSpPr>
          <p:cNvPr id="3" name="Content Placeholder 2"/>
          <p:cNvSpPr>
            <a:spLocks noGrp="1"/>
          </p:cNvSpPr>
          <p:nvPr>
            <p:ph idx="1"/>
          </p:nvPr>
        </p:nvSpPr>
        <p:spPr/>
        <p:txBody>
          <a:bodyPr/>
          <a:lstStyle/>
          <a:p>
            <a:r>
              <a:rPr lang="en-US" dirty="0" smtClean="0"/>
              <a:t>Go to your web browser</a:t>
            </a:r>
          </a:p>
          <a:p>
            <a:r>
              <a:rPr lang="en-US" dirty="0" smtClean="0"/>
              <a:t>Open the </a:t>
            </a:r>
            <a:r>
              <a:rPr lang="en-US" dirty="0" err="1" smtClean="0"/>
              <a:t>Javascript</a:t>
            </a:r>
            <a:r>
              <a:rPr lang="en-US" dirty="0" smtClean="0"/>
              <a:t> Console </a:t>
            </a:r>
          </a:p>
          <a:p>
            <a:pPr marL="457200" lvl="1" indent="0">
              <a:buNone/>
            </a:pPr>
            <a:r>
              <a:rPr lang="en-US" dirty="0" smtClean="0"/>
              <a:t>Windows: </a:t>
            </a:r>
            <a:r>
              <a:rPr lang="en-US" dirty="0" err="1" smtClean="0"/>
              <a:t>Ctrl+Shift+J</a:t>
            </a:r>
            <a:endParaRPr lang="en-US" dirty="0"/>
          </a:p>
          <a:p>
            <a:pPr marL="457200" lvl="1" indent="0">
              <a:buNone/>
            </a:pPr>
            <a:r>
              <a:rPr lang="en-US" dirty="0" smtClean="0"/>
              <a:t>Mac: </a:t>
            </a:r>
            <a:r>
              <a:rPr lang="en-US" dirty="0" err="1" smtClean="0"/>
              <a:t>Cmd+Opt+J</a:t>
            </a:r>
            <a:endParaRPr lang="en-US" dirty="0" smtClean="0"/>
          </a:p>
          <a:p>
            <a:r>
              <a:rPr lang="en-US" dirty="0" smtClean="0"/>
              <a:t>Elements tab: HTML inspector allows us to see different DOM nodes</a:t>
            </a:r>
          </a:p>
          <a:p>
            <a:endParaRPr lang="en-US" dirty="0"/>
          </a:p>
        </p:txBody>
      </p:sp>
    </p:spTree>
    <p:extLst>
      <p:ext uri="{BB962C8B-B14F-4D97-AF65-F5344CB8AC3E}">
        <p14:creationId xmlns:p14="http://schemas.microsoft.com/office/powerpoint/2010/main" val="4278717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load D3</a:t>
            </a:r>
            <a:endParaRPr lang="en-US" dirty="0"/>
          </a:p>
        </p:txBody>
      </p:sp>
      <p:sp>
        <p:nvSpPr>
          <p:cNvPr id="3" name="Content Placeholder 2"/>
          <p:cNvSpPr>
            <a:spLocks noGrp="1"/>
          </p:cNvSpPr>
          <p:nvPr>
            <p:ph idx="1"/>
          </p:nvPr>
        </p:nvSpPr>
        <p:spPr/>
        <p:txBody>
          <a:bodyPr>
            <a:normAutofit/>
          </a:bodyPr>
          <a:lstStyle/>
          <a:p>
            <a:r>
              <a:rPr lang="en-US" dirty="0" smtClean="0"/>
              <a:t>Copy pasting the D3.js (library) code directly in the console – it is here: </a:t>
            </a:r>
            <a:r>
              <a:rPr lang="en-US" dirty="0" smtClean="0">
                <a:hlinkClick r:id="rId3" action="ppaction://hlinkfile"/>
              </a:rPr>
              <a:t>D3js.org/d3.v3.min.js</a:t>
            </a:r>
            <a:endParaRPr lang="en-US" dirty="0" smtClean="0"/>
          </a:p>
          <a:p>
            <a:r>
              <a:rPr lang="en-US" dirty="0" smtClean="0"/>
              <a:t>Alternatively, you can create and run the following script on the console:</a:t>
            </a:r>
          </a:p>
          <a:p>
            <a:pPr marL="457200" lvl="1" indent="0">
              <a:buNone/>
            </a:pPr>
            <a:endParaRPr lang="en-US" dirty="0" smtClean="0"/>
          </a:p>
          <a:p>
            <a:pPr marL="457200" lvl="1" indent="0">
              <a:buNone/>
            </a:pPr>
            <a:r>
              <a:rPr lang="en-US" dirty="0" err="1" smtClean="0"/>
              <a:t>var</a:t>
            </a:r>
            <a:r>
              <a:rPr lang="en-US" dirty="0" smtClean="0"/>
              <a:t> </a:t>
            </a:r>
            <a:r>
              <a:rPr lang="en-US" dirty="0"/>
              <a:t>script = </a:t>
            </a:r>
            <a:r>
              <a:rPr lang="en-US" dirty="0" err="1"/>
              <a:t>document.createElement</a:t>
            </a:r>
            <a:r>
              <a:rPr lang="en-US" dirty="0"/>
              <a:t>('script</a:t>
            </a:r>
            <a:r>
              <a:rPr lang="en-US" dirty="0" smtClean="0"/>
              <a:t>');</a:t>
            </a:r>
          </a:p>
          <a:p>
            <a:pPr marL="457200" lvl="1" indent="0">
              <a:buNone/>
            </a:pPr>
            <a:r>
              <a:rPr lang="en-US" dirty="0" err="1" smtClean="0"/>
              <a:t>script.type</a:t>
            </a:r>
            <a:r>
              <a:rPr lang="en-US" dirty="0" smtClean="0"/>
              <a:t> </a:t>
            </a:r>
            <a:r>
              <a:rPr lang="en-US" dirty="0"/>
              <a:t>= 'text/</a:t>
            </a:r>
            <a:r>
              <a:rPr lang="en-US" dirty="0" err="1"/>
              <a:t>javascript</a:t>
            </a:r>
            <a:r>
              <a:rPr lang="en-US" dirty="0" smtClean="0"/>
              <a:t>';</a:t>
            </a:r>
          </a:p>
          <a:p>
            <a:pPr marL="457200" lvl="1" indent="0">
              <a:buNone/>
            </a:pPr>
            <a:r>
              <a:rPr lang="en-US" dirty="0" err="1" smtClean="0"/>
              <a:t>script.src</a:t>
            </a:r>
            <a:r>
              <a:rPr lang="en-US" dirty="0" smtClean="0"/>
              <a:t> </a:t>
            </a:r>
            <a:r>
              <a:rPr lang="en-US" dirty="0"/>
              <a:t>= 'https://d3js.org/d3.v3.min.js</a:t>
            </a:r>
            <a:r>
              <a:rPr lang="en-US" dirty="0" smtClean="0"/>
              <a:t>';</a:t>
            </a:r>
          </a:p>
          <a:p>
            <a:pPr marL="457200" lvl="1" indent="0">
              <a:buNone/>
            </a:pPr>
            <a:r>
              <a:rPr lang="en-US" dirty="0" err="1" smtClean="0"/>
              <a:t>document.head.appendChild</a:t>
            </a:r>
            <a:r>
              <a:rPr lang="en-US" dirty="0" smtClean="0"/>
              <a:t>(script</a:t>
            </a:r>
            <a:r>
              <a:rPr lang="en-US" dirty="0"/>
              <a:t>);</a:t>
            </a:r>
            <a:endParaRPr lang="en-US" dirty="0" smtClean="0"/>
          </a:p>
          <a:p>
            <a:pPr marL="0" indent="0">
              <a:buNone/>
            </a:pPr>
            <a:endParaRPr lang="en-US" dirty="0" smtClean="0"/>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endParaRPr lang="en-US" dirty="0" smtClean="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770179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the Load</a:t>
            </a:r>
            <a:endParaRPr lang="en-US" dirty="0"/>
          </a:p>
        </p:txBody>
      </p:sp>
      <p:sp>
        <p:nvSpPr>
          <p:cNvPr id="3" name="Content Placeholder 2"/>
          <p:cNvSpPr>
            <a:spLocks noGrp="1"/>
          </p:cNvSpPr>
          <p:nvPr>
            <p:ph idx="1"/>
          </p:nvPr>
        </p:nvSpPr>
        <p:spPr/>
        <p:txBody>
          <a:bodyPr/>
          <a:lstStyle/>
          <a:p>
            <a:r>
              <a:rPr lang="en-US" dirty="0" smtClean="0"/>
              <a:t>A reference to the D3.js library should be added to the &lt;head&gt; element of the DOM</a:t>
            </a:r>
          </a:p>
          <a:p>
            <a:r>
              <a:rPr lang="en-US" dirty="0" smtClean="0"/>
              <a:t>The functions available in the D3 library should be available in the console</a:t>
            </a:r>
          </a:p>
          <a:p>
            <a:endParaRPr lang="en-US" dirty="0"/>
          </a:p>
        </p:txBody>
      </p:sp>
    </p:spTree>
    <p:extLst>
      <p:ext uri="{BB962C8B-B14F-4D97-AF65-F5344CB8AC3E}">
        <p14:creationId xmlns:p14="http://schemas.microsoft.com/office/powerpoint/2010/main" val="985269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Console: A complete JS Editor</a:t>
            </a:r>
            <a:endParaRPr lang="en-US" dirty="0"/>
          </a:p>
        </p:txBody>
      </p:sp>
      <p:sp>
        <p:nvSpPr>
          <p:cNvPr id="3" name="Content Placeholder 2"/>
          <p:cNvSpPr>
            <a:spLocks noGrp="1"/>
          </p:cNvSpPr>
          <p:nvPr>
            <p:ph idx="1"/>
          </p:nvPr>
        </p:nvSpPr>
        <p:spPr/>
        <p:txBody>
          <a:bodyPr/>
          <a:lstStyle/>
          <a:p>
            <a:r>
              <a:rPr lang="en-US" dirty="0" smtClean="0"/>
              <a:t>Create a simple function</a:t>
            </a:r>
          </a:p>
          <a:p>
            <a:endParaRPr lang="en-US" dirty="0"/>
          </a:p>
          <a:p>
            <a:endParaRPr lang="en-US" dirty="0" smtClean="0"/>
          </a:p>
          <a:p>
            <a:endParaRPr lang="en-US" dirty="0"/>
          </a:p>
          <a:p>
            <a:endParaRPr lang="en-US" dirty="0" smtClean="0"/>
          </a:p>
          <a:p>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p:txBody>
      </p:sp>
      <p:sp>
        <p:nvSpPr>
          <p:cNvPr id="5" name="Rectangle 4"/>
          <p:cNvSpPr/>
          <p:nvPr/>
        </p:nvSpPr>
        <p:spPr>
          <a:xfrm>
            <a:off x="1934309" y="2857466"/>
            <a:ext cx="4796032" cy="1938992"/>
          </a:xfrm>
          <a:prstGeom prst="rect">
            <a:avLst/>
          </a:prstGeom>
        </p:spPr>
        <p:txBody>
          <a:bodyPr wrap="square">
            <a:spAutoFit/>
          </a:bodyPr>
          <a:lstStyle/>
          <a:p>
            <a:r>
              <a:rPr lang="en-US" sz="2400" dirty="0" smtClean="0"/>
              <a:t>function </a:t>
            </a:r>
            <a:r>
              <a:rPr lang="en-US" sz="2400" dirty="0"/>
              <a:t>hi(){	</a:t>
            </a:r>
            <a:endParaRPr lang="en-US" sz="2400" dirty="0" smtClean="0"/>
          </a:p>
          <a:p>
            <a:r>
              <a:rPr lang="en-US" sz="2400" dirty="0"/>
              <a:t>	</a:t>
            </a:r>
            <a:r>
              <a:rPr lang="en-US" sz="2400" dirty="0" smtClean="0"/>
              <a:t>return </a:t>
            </a:r>
            <a:r>
              <a:rPr lang="en-US" sz="2400" dirty="0"/>
              <a:t>"happy learning</a:t>
            </a:r>
            <a:r>
              <a:rPr lang="en-US" sz="2400" dirty="0" smtClean="0"/>
              <a:t>";</a:t>
            </a:r>
          </a:p>
          <a:p>
            <a:r>
              <a:rPr lang="en-US" sz="2400" dirty="0" smtClean="0"/>
              <a:t>}</a:t>
            </a:r>
          </a:p>
          <a:p>
            <a:endParaRPr lang="en-US" sz="2400" dirty="0"/>
          </a:p>
          <a:p>
            <a:r>
              <a:rPr lang="en-US" sz="2400" dirty="0" smtClean="0"/>
              <a:t> </a:t>
            </a:r>
            <a:endParaRPr lang="en-US" sz="2400" dirty="0"/>
          </a:p>
        </p:txBody>
      </p:sp>
    </p:spTree>
    <p:extLst>
      <p:ext uri="{BB962C8B-B14F-4D97-AF65-F5344CB8AC3E}">
        <p14:creationId xmlns:p14="http://schemas.microsoft.com/office/powerpoint/2010/main" val="2942673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Selectors</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smtClean="0"/>
              <a:t>D3.js makes a selection (or choose an item on a webpage) using the native DOM selection API</a:t>
            </a:r>
          </a:p>
          <a:p>
            <a:r>
              <a:rPr lang="en-US" dirty="0" smtClean="0"/>
              <a:t>The DOM selection API gets exposed through the native </a:t>
            </a:r>
            <a:r>
              <a:rPr lang="en-US" dirty="0" err="1" smtClean="0"/>
              <a:t>Javascript</a:t>
            </a:r>
            <a:endParaRPr lang="en-US" dirty="0" smtClean="0"/>
          </a:p>
          <a:p>
            <a:r>
              <a:rPr lang="en-US" dirty="0" smtClean="0"/>
              <a:t>There are many selector functions (called </a:t>
            </a:r>
            <a:r>
              <a:rPr lang="en-US" dirty="0" err="1" smtClean="0"/>
              <a:t>css</a:t>
            </a:r>
            <a:r>
              <a:rPr lang="en-US" dirty="0" smtClean="0"/>
              <a:t> selectors)</a:t>
            </a:r>
          </a:p>
          <a:p>
            <a:endParaRPr lang="en-US" dirty="0" smtClean="0"/>
          </a:p>
          <a:p>
            <a:pPr marL="457200" lvl="1" indent="0">
              <a:buNone/>
            </a:pPr>
            <a:r>
              <a:rPr lang="en-US" sz="3000" dirty="0" err="1" smtClean="0"/>
              <a:t>document.getElementByID</a:t>
            </a:r>
            <a:r>
              <a:rPr lang="en-US" sz="3000" dirty="0" smtClean="0"/>
              <a:t>(</a:t>
            </a:r>
            <a:r>
              <a:rPr lang="en-US" sz="3200" dirty="0" smtClean="0"/>
              <a:t>"f</a:t>
            </a:r>
            <a:r>
              <a:rPr lang="en-US" sz="3000" dirty="0" smtClean="0"/>
              <a:t>ooter</a:t>
            </a:r>
            <a:r>
              <a:rPr lang="en-US" sz="3200" dirty="0" smtClean="0"/>
              <a:t>"</a:t>
            </a:r>
            <a:r>
              <a:rPr lang="en-US" sz="3000" dirty="0" smtClean="0"/>
              <a:t>);</a:t>
            </a:r>
          </a:p>
          <a:p>
            <a:pPr marL="457200" lvl="1" indent="0">
              <a:buNone/>
            </a:pPr>
            <a:r>
              <a:rPr lang="en-US" sz="3000" dirty="0" err="1" smtClean="0"/>
              <a:t>document.querySelector</a:t>
            </a:r>
            <a:r>
              <a:rPr lang="en-US" sz="3000" dirty="0" smtClean="0"/>
              <a:t>(‘.main’);</a:t>
            </a:r>
          </a:p>
          <a:p>
            <a:pPr marL="457200" lvl="1" indent="0">
              <a:buNone/>
            </a:pPr>
            <a:endParaRPr lang="en-US" dirty="0" smtClean="0"/>
          </a:p>
          <a:p>
            <a:r>
              <a:rPr lang="en-US" dirty="0" smtClean="0"/>
              <a:t>Many libraries have selector functions that make this selection easier (for example jQuery)</a:t>
            </a:r>
          </a:p>
          <a:p>
            <a:r>
              <a:rPr lang="en-US" dirty="0" smtClean="0"/>
              <a:t>D3 itself has many methods to select the DOM nodes</a:t>
            </a:r>
          </a:p>
        </p:txBody>
      </p:sp>
    </p:spTree>
    <p:extLst>
      <p:ext uri="{BB962C8B-B14F-4D97-AF65-F5344CB8AC3E}">
        <p14:creationId xmlns:p14="http://schemas.microsoft.com/office/powerpoint/2010/main" val="235622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Selection: Return a DOM Node Vs. D3 Node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run the D3 functions on a D3 node, not a DOM node</a:t>
            </a:r>
          </a:p>
          <a:p>
            <a:r>
              <a:rPr lang="en-US" dirty="0"/>
              <a:t>T</a:t>
            </a:r>
            <a:r>
              <a:rPr lang="en-US" dirty="0" smtClean="0"/>
              <a:t>ake a look at the core D3 functions</a:t>
            </a:r>
            <a:r>
              <a:rPr lang="en-US" dirty="0"/>
              <a:t> </a:t>
            </a:r>
            <a:r>
              <a:rPr lang="en-US" dirty="0" smtClean="0"/>
              <a:t>to use for selection – best way to learn!</a:t>
            </a:r>
          </a:p>
          <a:p>
            <a:r>
              <a:rPr lang="en-US" dirty="0" smtClean="0"/>
              <a:t>Multiple chaining mechanism of D3</a:t>
            </a:r>
          </a:p>
          <a:p>
            <a:r>
              <a:rPr lang="en-US" dirty="0" smtClean="0"/>
              <a:t>Be careful when selecting by class </a:t>
            </a:r>
            <a:r>
              <a:rPr lang="en-US" dirty="0" smtClean="0"/>
              <a:t>names</a:t>
            </a:r>
          </a:p>
          <a:p>
            <a:endParaRPr lang="en-US" dirty="0" smtClean="0"/>
          </a:p>
          <a:p>
            <a:r>
              <a:rPr lang="en-US" dirty="0"/>
              <a:t>D3.select</a:t>
            </a:r>
            <a:r>
              <a:rPr lang="en-US" dirty="0" smtClean="0"/>
              <a:t>(‘.footer</a:t>
            </a:r>
            <a:r>
              <a:rPr lang="en-US" dirty="0"/>
              <a:t>’).style(‘</a:t>
            </a:r>
            <a:r>
              <a:rPr lang="en-US" dirty="0" err="1"/>
              <a:t>background’,’black</a:t>
            </a:r>
            <a:r>
              <a:rPr lang="en-US" dirty="0" smtClean="0"/>
              <a:t>’);</a:t>
            </a:r>
            <a:endParaRPr lang="en-US" dirty="0"/>
          </a:p>
          <a:p>
            <a:r>
              <a:rPr lang="en-US" dirty="0"/>
              <a:t>D3.selectAll(‘</a:t>
            </a:r>
            <a:r>
              <a:rPr lang="en-US" dirty="0" err="1"/>
              <a:t>img</a:t>
            </a:r>
            <a:r>
              <a:rPr lang="en-US" dirty="0"/>
              <a:t>’);</a:t>
            </a:r>
          </a:p>
          <a:p>
            <a:r>
              <a:rPr lang="en-US" dirty="0"/>
              <a:t>d3.select</a:t>
            </a:r>
            <a:r>
              <a:rPr lang="en-US" dirty="0" smtClean="0"/>
              <a:t>('.</a:t>
            </a:r>
            <a:r>
              <a:rPr lang="en-US" dirty="0" err="1" smtClean="0"/>
              <a:t>homebox</a:t>
            </a:r>
            <a:r>
              <a:rPr lang="en-US" dirty="0"/>
              <a:t>').text('D3');</a:t>
            </a:r>
          </a:p>
          <a:p>
            <a:r>
              <a:rPr lang="en-US" dirty="0"/>
              <a:t>d3.select</a:t>
            </a:r>
            <a:r>
              <a:rPr lang="en-US" dirty="0" smtClean="0"/>
              <a:t>('.box</a:t>
            </a:r>
            <a:r>
              <a:rPr lang="en-US" dirty="0"/>
              <a:t>').html(null);</a:t>
            </a:r>
          </a:p>
          <a:p>
            <a:endParaRPr lang="en-US" dirty="0" smtClean="0"/>
          </a:p>
        </p:txBody>
      </p:sp>
    </p:spTree>
    <p:extLst>
      <p:ext uri="{BB962C8B-B14F-4D97-AF65-F5344CB8AC3E}">
        <p14:creationId xmlns:p14="http://schemas.microsoft.com/office/powerpoint/2010/main" val="4007448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Recreating the Facebook IPO Circle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d3.select('.main').html(null);</a:t>
            </a:r>
          </a:p>
          <a:p>
            <a:pPr marL="0" indent="0">
              <a:buNone/>
            </a:pPr>
            <a:r>
              <a:rPr lang="en-US" dirty="0" err="1" smtClean="0"/>
              <a:t>var</a:t>
            </a:r>
            <a:r>
              <a:rPr lang="en-US" dirty="0" smtClean="0"/>
              <a:t> </a:t>
            </a:r>
            <a:r>
              <a:rPr lang="en-US" dirty="0" err="1" smtClean="0"/>
              <a:t>svg</a:t>
            </a:r>
            <a:r>
              <a:rPr lang="en-US" dirty="0" smtClean="0"/>
              <a:t> = d3.select('.main').append('</a:t>
            </a:r>
            <a:r>
              <a:rPr lang="en-US" dirty="0" err="1" smtClean="0"/>
              <a:t>svg</a:t>
            </a:r>
            <a:r>
              <a:rPr lang="en-US" dirty="0" smtClean="0"/>
              <a:t>');</a:t>
            </a:r>
          </a:p>
          <a:p>
            <a:pPr marL="0" indent="0">
              <a:buNone/>
            </a:pPr>
            <a:r>
              <a:rPr lang="en-US" dirty="0" err="1" smtClean="0"/>
              <a:t>var</a:t>
            </a:r>
            <a:r>
              <a:rPr lang="en-US" dirty="0" smtClean="0"/>
              <a:t> </a:t>
            </a:r>
            <a:r>
              <a:rPr lang="en-US" dirty="0"/>
              <a:t>y = d3.scale.log().domain([10000,1000000000]).range([150,0]);</a:t>
            </a:r>
          </a:p>
          <a:p>
            <a:pPr marL="0" indent="0">
              <a:buNone/>
            </a:pPr>
            <a:r>
              <a:rPr lang="en-US" dirty="0" err="1" smtClean="0"/>
              <a:t>var</a:t>
            </a:r>
            <a:r>
              <a:rPr lang="en-US" dirty="0" smtClean="0"/>
              <a:t> </a:t>
            </a:r>
            <a:r>
              <a:rPr lang="en-US" dirty="0"/>
              <a:t>x = d3.scale.linear().domain([0,40]).range([0,300]);</a:t>
            </a:r>
          </a:p>
          <a:p>
            <a:pPr marL="0" indent="0">
              <a:buNone/>
            </a:pPr>
            <a:r>
              <a:rPr lang="en-US" dirty="0" err="1" smtClean="0"/>
              <a:t>var</a:t>
            </a:r>
            <a:r>
              <a:rPr lang="en-US" dirty="0" smtClean="0"/>
              <a:t> </a:t>
            </a:r>
            <a:r>
              <a:rPr lang="en-US" dirty="0"/>
              <a:t>r = d3.scale.sqrt().domain([0,500000000]).range([0,15]);</a:t>
            </a:r>
          </a:p>
          <a:p>
            <a:pPr marL="0" indent="0">
              <a:buNone/>
            </a:pPr>
            <a:r>
              <a:rPr lang="en-US" dirty="0" smtClean="0"/>
              <a:t>console.log(y(100000000</a:t>
            </a:r>
            <a:r>
              <a:rPr lang="en-US" dirty="0"/>
              <a:t>),x(37),r(1000000</a:t>
            </a:r>
            <a:r>
              <a:rPr lang="en-US" dirty="0" smtClean="0"/>
              <a:t>));</a:t>
            </a:r>
            <a:endParaRPr lang="en-US" dirty="0"/>
          </a:p>
          <a:p>
            <a:pPr marL="0" indent="0">
              <a:buNone/>
            </a:pPr>
            <a:r>
              <a:rPr lang="en-US" dirty="0" err="1"/>
              <a:t>svg.append</a:t>
            </a:r>
            <a:r>
              <a:rPr lang="en-US" dirty="0"/>
              <a:t>('circle').</a:t>
            </a:r>
            <a:r>
              <a:rPr lang="en-US" dirty="0" err="1"/>
              <a:t>attr</a:t>
            </a:r>
            <a:r>
              <a:rPr lang="en-US" dirty="0"/>
              <a:t>('</a:t>
            </a:r>
            <a:r>
              <a:rPr lang="en-US" dirty="0" err="1"/>
              <a:t>r',r</a:t>
            </a:r>
            <a:r>
              <a:rPr lang="en-US" dirty="0"/>
              <a:t>(1000000000)).</a:t>
            </a:r>
            <a:r>
              <a:rPr lang="en-US" dirty="0" err="1"/>
              <a:t>attr</a:t>
            </a:r>
            <a:r>
              <a:rPr lang="en-US" dirty="0"/>
              <a:t>('</a:t>
            </a:r>
            <a:r>
              <a:rPr lang="en-US" dirty="0" err="1"/>
              <a:t>fill','blue</a:t>
            </a:r>
            <a:r>
              <a:rPr lang="en-US" dirty="0"/>
              <a:t>').</a:t>
            </a:r>
            <a:r>
              <a:rPr lang="en-US" dirty="0" err="1"/>
              <a:t>attr</a:t>
            </a:r>
            <a:r>
              <a:rPr lang="en-US" dirty="0"/>
              <a:t>('</a:t>
            </a:r>
            <a:r>
              <a:rPr lang="en-US" dirty="0" err="1"/>
              <a:t>cx',x</a:t>
            </a:r>
            <a:r>
              <a:rPr lang="en-US" dirty="0"/>
              <a:t>(37)).</a:t>
            </a:r>
            <a:r>
              <a:rPr lang="en-US" dirty="0" err="1" smtClean="0"/>
              <a:t>attr</a:t>
            </a:r>
            <a:r>
              <a:rPr lang="en-US" dirty="0" smtClean="0"/>
              <a:t>(</a:t>
            </a:r>
            <a:r>
              <a:rPr lang="en-US" dirty="0"/>
              <a:t>'</a:t>
            </a:r>
            <a:r>
              <a:rPr lang="en-US" dirty="0" err="1" smtClean="0"/>
              <a:t>cy</a:t>
            </a:r>
            <a:r>
              <a:rPr lang="en-US" dirty="0" err="1"/>
              <a:t>',y</a:t>
            </a:r>
            <a:r>
              <a:rPr lang="en-US" dirty="0"/>
              <a:t>(100000000));</a:t>
            </a:r>
          </a:p>
        </p:txBody>
      </p:sp>
      <p:sp>
        <p:nvSpPr>
          <p:cNvPr id="4" name="Action Button: Back or Previous 3">
            <a:hlinkClick r:id="rId2" action="ppaction://hlinksldjump" highlightClick="1"/>
          </p:cNvPr>
          <p:cNvSpPr/>
          <p:nvPr/>
        </p:nvSpPr>
        <p:spPr>
          <a:xfrm>
            <a:off x="9355015" y="580292"/>
            <a:ext cx="685800" cy="685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729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p:cNvPr>
          <p:cNvSpPr/>
          <p:nvPr/>
        </p:nvSpPr>
        <p:spPr>
          <a:xfrm>
            <a:off x="0" y="0"/>
            <a:ext cx="12192000" cy="6858000"/>
          </a:xfrm>
          <a:prstGeom prst="actionButtonBlan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1018082" y="2735691"/>
            <a:ext cx="10515600" cy="1325563"/>
          </a:xfrm>
        </p:spPr>
        <p:txBody>
          <a:bodyPr>
            <a:normAutofit/>
          </a:bodyPr>
          <a:lstStyle/>
          <a:p>
            <a:pPr algn="ctr"/>
            <a:r>
              <a:rPr lang="en-US" sz="6000" b="1" dirty="0" smtClean="0">
                <a:solidFill>
                  <a:schemeClr val="bg1"/>
                </a:solidFill>
              </a:rPr>
              <a:t>Building a Dashboard</a:t>
            </a:r>
            <a:endParaRPr lang="en-US" sz="6000" b="1" dirty="0">
              <a:solidFill>
                <a:schemeClr val="bg1"/>
              </a:solidFill>
            </a:endParaRPr>
          </a:p>
        </p:txBody>
      </p:sp>
    </p:spTree>
    <p:extLst>
      <p:ext uri="{BB962C8B-B14F-4D97-AF65-F5344CB8AC3E}">
        <p14:creationId xmlns:p14="http://schemas.microsoft.com/office/powerpoint/2010/main" val="358621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678" y="484632"/>
            <a:ext cx="10058400" cy="1609344"/>
          </a:xfrm>
        </p:spPr>
        <p:txBody>
          <a:bodyPr/>
          <a:lstStyle/>
          <a:p>
            <a:pPr algn="ctr"/>
            <a:r>
              <a:rPr lang="en-US" dirty="0" smtClean="0"/>
              <a:t>Visual Encoding</a:t>
            </a:r>
            <a:endParaRPr lang="en-US" dirty="0"/>
          </a:p>
        </p:txBody>
      </p:sp>
      <p:sp>
        <p:nvSpPr>
          <p:cNvPr id="3" name="Content Placeholder 2"/>
          <p:cNvSpPr>
            <a:spLocks noGrp="1"/>
          </p:cNvSpPr>
          <p:nvPr>
            <p:ph idx="1"/>
          </p:nvPr>
        </p:nvSpPr>
        <p:spPr>
          <a:xfrm>
            <a:off x="2100943" y="2888437"/>
            <a:ext cx="7716834" cy="1432551"/>
          </a:xfrm>
        </p:spPr>
        <p:txBody>
          <a:bodyPr>
            <a:noAutofit/>
          </a:bodyPr>
          <a:lstStyle/>
          <a:p>
            <a:pPr marL="0" indent="0" algn="ctr">
              <a:buNone/>
            </a:pPr>
            <a:r>
              <a:rPr lang="en-US" sz="3200" dirty="0" smtClean="0"/>
              <a:t>“visual </a:t>
            </a:r>
            <a:r>
              <a:rPr lang="en-US" sz="3200" dirty="0"/>
              <a:t>encoding is the way in which data is mapped into visual structures, upon which we build the images on a </a:t>
            </a:r>
            <a:r>
              <a:rPr lang="en-US" sz="3200" dirty="0" smtClean="0"/>
              <a:t>screen.”</a:t>
            </a:r>
            <a:endParaRPr lang="en-US" sz="3200" dirty="0"/>
          </a:p>
        </p:txBody>
      </p:sp>
    </p:spTree>
    <p:extLst>
      <p:ext uri="{BB962C8B-B14F-4D97-AF65-F5344CB8AC3E}">
        <p14:creationId xmlns:p14="http://schemas.microsoft.com/office/powerpoint/2010/main" val="29805698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Boiler Plate and Resources:</a:t>
            </a:r>
            <a:endParaRPr lang="en-US" dirty="0"/>
          </a:p>
        </p:txBody>
      </p:sp>
      <p:sp>
        <p:nvSpPr>
          <p:cNvPr id="3" name="Content Placeholder 2"/>
          <p:cNvSpPr>
            <a:spLocks noGrp="1"/>
          </p:cNvSpPr>
          <p:nvPr>
            <p:ph idx="1"/>
          </p:nvPr>
        </p:nvSpPr>
        <p:spPr/>
        <p:txBody>
          <a:bodyPr>
            <a:normAutofit/>
          </a:bodyPr>
          <a:lstStyle/>
          <a:p>
            <a:pPr marL="0" indent="0">
              <a:buNone/>
            </a:pPr>
            <a:r>
              <a:rPr lang="en-US" sz="4800" dirty="0">
                <a:hlinkClick r:id="rId2"/>
              </a:rPr>
              <a:t>https://</a:t>
            </a:r>
            <a:r>
              <a:rPr lang="en-US" sz="4800" dirty="0" smtClean="0">
                <a:hlinkClick r:id="rId2"/>
              </a:rPr>
              <a:t>drive.google.com/drive/folders/0Bw9Oswa_kIqUbmFzMVhBdkgxNmc?usp=sharing</a:t>
            </a:r>
            <a:endParaRPr lang="en-US" sz="4800" dirty="0" smtClean="0"/>
          </a:p>
          <a:p>
            <a:pPr marL="0" indent="0">
              <a:buNone/>
            </a:pPr>
            <a:endParaRPr lang="en-US" sz="4800" dirty="0"/>
          </a:p>
        </p:txBody>
      </p:sp>
    </p:spTree>
    <p:extLst>
      <p:ext uri="{BB962C8B-B14F-4D97-AF65-F5344CB8AC3E}">
        <p14:creationId xmlns:p14="http://schemas.microsoft.com/office/powerpoint/2010/main" val="4253693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Chart Type?</a:t>
            </a:r>
            <a:endParaRPr lang="en-US" dirty="0"/>
          </a:p>
        </p:txBody>
      </p:sp>
      <p:sp>
        <p:nvSpPr>
          <p:cNvPr id="3" name="Content Placeholder 2"/>
          <p:cNvSpPr>
            <a:spLocks noGrp="1"/>
          </p:cNvSpPr>
          <p:nvPr>
            <p:ph idx="1"/>
          </p:nvPr>
        </p:nvSpPr>
        <p:spPr/>
        <p:txBody>
          <a:bodyPr/>
          <a:lstStyle/>
          <a:p>
            <a:r>
              <a:rPr lang="en-US" dirty="0" smtClean="0"/>
              <a:t>Chart Type = Visual Encodings + Data Type + Relationship</a:t>
            </a:r>
          </a:p>
          <a:p>
            <a:r>
              <a:rPr lang="en-US" dirty="0" smtClean="0"/>
              <a:t>Priority should be solving a problem – use a chart that best represents your data</a:t>
            </a:r>
          </a:p>
          <a:p>
            <a:pPr lvl="1"/>
            <a:r>
              <a:rPr lang="en-US" dirty="0" smtClean="0"/>
              <a:t>What is the data type?</a:t>
            </a:r>
          </a:p>
          <a:p>
            <a:pPr lvl="1"/>
            <a:r>
              <a:rPr lang="en-US" dirty="0" smtClean="0"/>
              <a:t>What is the dimension?</a:t>
            </a:r>
          </a:p>
          <a:p>
            <a:pPr lvl="1"/>
            <a:r>
              <a:rPr lang="en-US" dirty="0" smtClean="0"/>
              <a:t>What relationship are we trying to convey between different variables</a:t>
            </a:r>
          </a:p>
          <a:p>
            <a:pPr lvl="1"/>
            <a:r>
              <a:rPr lang="en-US" dirty="0" smtClean="0"/>
              <a:t>Are we comparing two variables?</a:t>
            </a:r>
          </a:p>
          <a:p>
            <a:pPr lvl="1"/>
            <a:r>
              <a:rPr lang="en-US" dirty="0" smtClean="0"/>
              <a:t>Are we trying to show how one variable is distributed?</a:t>
            </a:r>
          </a:p>
          <a:p>
            <a:r>
              <a:rPr lang="en-US" dirty="0" smtClean="0"/>
              <a:t>Huge but finite number of most commonly used chart types</a:t>
            </a:r>
          </a:p>
          <a:p>
            <a:pPr lvl="1"/>
            <a:r>
              <a:rPr lang="en-US" dirty="0" smtClean="0">
                <a:hlinkClick r:id="rId2"/>
              </a:rPr>
              <a:t>Flowchart </a:t>
            </a:r>
            <a:r>
              <a:rPr lang="en-US" dirty="0" smtClean="0"/>
              <a:t>by Andrew </a:t>
            </a:r>
            <a:r>
              <a:rPr lang="en-US" dirty="0" err="1" smtClean="0"/>
              <a:t>Abela</a:t>
            </a:r>
            <a:endParaRPr lang="en-US" dirty="0" smtClean="0"/>
          </a:p>
          <a:p>
            <a:endParaRPr lang="en-US" dirty="0"/>
          </a:p>
        </p:txBody>
      </p:sp>
    </p:spTree>
    <p:extLst>
      <p:ext uri="{BB962C8B-B14F-4D97-AF65-F5344CB8AC3E}">
        <p14:creationId xmlns:p14="http://schemas.microsoft.com/office/powerpoint/2010/main" val="15427121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chart would you choose if…</a:t>
            </a:r>
            <a:endParaRPr lang="en-US" dirty="0"/>
          </a:p>
        </p:txBody>
      </p:sp>
      <p:sp>
        <p:nvSpPr>
          <p:cNvPr id="3" name="Content Placeholder 2"/>
          <p:cNvSpPr>
            <a:spLocks noGrp="1"/>
          </p:cNvSpPr>
          <p:nvPr>
            <p:ph idx="1"/>
          </p:nvPr>
        </p:nvSpPr>
        <p:spPr/>
        <p:txBody>
          <a:bodyPr>
            <a:normAutofit lnSpcReduction="10000"/>
          </a:bodyPr>
          <a:lstStyle/>
          <a:p>
            <a:r>
              <a:rPr lang="en-US" dirty="0" smtClean="0"/>
              <a:t>We are trying to see the distribution in a 1D data?</a:t>
            </a:r>
          </a:p>
          <a:p>
            <a:pPr lvl="1"/>
            <a:r>
              <a:rPr lang="en-US" dirty="0" smtClean="0"/>
              <a:t>A histogram (continuous)</a:t>
            </a:r>
          </a:p>
          <a:p>
            <a:pPr lvl="1"/>
            <a:r>
              <a:rPr lang="en-US" dirty="0" smtClean="0"/>
              <a:t>bar chart (categorical) </a:t>
            </a:r>
          </a:p>
          <a:p>
            <a:pPr marL="457200" lvl="1" indent="0">
              <a:buNone/>
            </a:pPr>
            <a:endParaRPr lang="en-US" dirty="0" smtClean="0"/>
          </a:p>
          <a:p>
            <a:r>
              <a:rPr lang="en-US" dirty="0"/>
              <a:t>We need to show </a:t>
            </a:r>
            <a:r>
              <a:rPr lang="en-US" dirty="0" smtClean="0"/>
              <a:t>a correlation between two variables?</a:t>
            </a:r>
          </a:p>
          <a:p>
            <a:pPr lvl="1"/>
            <a:r>
              <a:rPr lang="en-US" dirty="0" smtClean="0"/>
              <a:t>Scatter plot!</a:t>
            </a:r>
          </a:p>
          <a:p>
            <a:pPr lvl="1"/>
            <a:r>
              <a:rPr lang="en-US" dirty="0" smtClean="0"/>
              <a:t>Bubble plot (to show a third dimension)</a:t>
            </a:r>
          </a:p>
          <a:p>
            <a:pPr marL="457200" lvl="1" indent="0">
              <a:buNone/>
            </a:pPr>
            <a:endParaRPr lang="en-US" dirty="0" smtClean="0"/>
          </a:p>
          <a:p>
            <a:r>
              <a:rPr lang="en-US" dirty="0" smtClean="0"/>
              <a:t>We need to show comparison of distribution?</a:t>
            </a:r>
          </a:p>
          <a:p>
            <a:pPr lvl="1"/>
            <a:r>
              <a:rPr lang="en-US" dirty="0" smtClean="0"/>
              <a:t>Box plot (John Tukey)</a:t>
            </a:r>
          </a:p>
          <a:p>
            <a:pPr lvl="1"/>
            <a:r>
              <a:rPr lang="en-US" dirty="0" smtClean="0"/>
              <a:t>Small multiples (Edward </a:t>
            </a:r>
            <a:r>
              <a:rPr lang="en-US" dirty="0" err="1" smtClean="0"/>
              <a:t>Tufte</a:t>
            </a:r>
            <a:r>
              <a:rPr lang="en-US" dirty="0" smtClean="0"/>
              <a:t>) </a:t>
            </a:r>
          </a:p>
          <a:p>
            <a:pPr lvl="1"/>
            <a:endParaRPr lang="en-US" dirty="0" smtClean="0"/>
          </a:p>
          <a:p>
            <a:pPr lvl="1"/>
            <a:endParaRPr lang="en-US" dirty="0"/>
          </a:p>
        </p:txBody>
      </p:sp>
    </p:spTree>
    <p:extLst>
      <p:ext uri="{BB962C8B-B14F-4D97-AF65-F5344CB8AC3E}">
        <p14:creationId xmlns:p14="http://schemas.microsoft.com/office/powerpoint/2010/main" val="2149301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Client-Server Model</a:t>
            </a:r>
            <a:endParaRPr lang="en-US" dirty="0"/>
          </a:p>
        </p:txBody>
      </p:sp>
      <p:sp>
        <p:nvSpPr>
          <p:cNvPr id="3" name="Content Placeholder 2"/>
          <p:cNvSpPr>
            <a:spLocks noGrp="1"/>
          </p:cNvSpPr>
          <p:nvPr>
            <p:ph idx="1"/>
          </p:nvPr>
        </p:nvSpPr>
        <p:spPr/>
        <p:txBody>
          <a:bodyPr/>
          <a:lstStyle/>
          <a:p>
            <a:r>
              <a:rPr lang="en-US" dirty="0" smtClean="0"/>
              <a:t>Localhost (WAMP, or any other), or any other web server</a:t>
            </a:r>
          </a:p>
          <a:p>
            <a:pPr lvl="1"/>
            <a:r>
              <a:rPr lang="en-US" dirty="0" smtClean="0"/>
              <a:t>Corresponds to the host or server from which the file was loaded</a:t>
            </a:r>
          </a:p>
          <a:p>
            <a:pPr lvl="1"/>
            <a:r>
              <a:rPr lang="en-US" dirty="0" smtClean="0"/>
              <a:t>We will be using localhost (the current machine) </a:t>
            </a:r>
          </a:p>
          <a:p>
            <a:r>
              <a:rPr lang="en-US" dirty="0" smtClean="0"/>
              <a:t>Port 80</a:t>
            </a:r>
          </a:p>
          <a:p>
            <a:r>
              <a:rPr lang="en-US" dirty="0" smtClean="0"/>
              <a:t>The application and the files associated to it</a:t>
            </a:r>
            <a:endParaRPr lang="en-US" dirty="0"/>
          </a:p>
        </p:txBody>
      </p:sp>
    </p:spTree>
    <p:extLst>
      <p:ext uri="{BB962C8B-B14F-4D97-AF65-F5344CB8AC3E}">
        <p14:creationId xmlns:p14="http://schemas.microsoft.com/office/powerpoint/2010/main" val="2256376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0008" y="704740"/>
            <a:ext cx="1263999" cy="646331"/>
          </a:xfrm>
          <a:prstGeom prst="rect">
            <a:avLst/>
          </a:prstGeom>
          <a:solidFill>
            <a:schemeClr val="bg1"/>
          </a:solidFill>
        </p:spPr>
        <p:txBody>
          <a:bodyPr wrap="none" rtlCol="0">
            <a:spAutoFit/>
          </a:bodyPr>
          <a:lstStyle/>
          <a:p>
            <a:pPr algn="ctr"/>
            <a:r>
              <a:rPr lang="en-US" sz="3600" dirty="0" smtClean="0"/>
              <a:t>Client</a:t>
            </a:r>
            <a:endParaRPr lang="en-US" sz="3600" dirty="0"/>
          </a:p>
        </p:txBody>
      </p:sp>
      <p:sp>
        <p:nvSpPr>
          <p:cNvPr id="6" name="Action Button: Custom 5">
            <a:hlinkClick r:id="" action="ppaction://noaction" highlightClick="1"/>
          </p:cNvPr>
          <p:cNvSpPr/>
          <p:nvPr/>
        </p:nvSpPr>
        <p:spPr>
          <a:xfrm>
            <a:off x="3241134" y="12756"/>
            <a:ext cx="5355437" cy="6845243"/>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317300" y="704739"/>
            <a:ext cx="2352440" cy="646331"/>
          </a:xfrm>
          <a:prstGeom prst="rect">
            <a:avLst/>
          </a:prstGeom>
          <a:solidFill>
            <a:schemeClr val="bg1"/>
          </a:solidFill>
        </p:spPr>
        <p:txBody>
          <a:bodyPr wrap="none" rtlCol="0">
            <a:spAutoFit/>
          </a:bodyPr>
          <a:lstStyle/>
          <a:p>
            <a:pPr algn="ctr"/>
            <a:r>
              <a:rPr lang="en-US" sz="3600" dirty="0" smtClean="0"/>
              <a:t>Web Server</a:t>
            </a:r>
            <a:endParaRPr lang="en-US" sz="3600" dirty="0"/>
          </a:p>
        </p:txBody>
      </p:sp>
      <p:cxnSp>
        <p:nvCxnSpPr>
          <p:cNvPr id="9" name="Straight Arrow Connector 8"/>
          <p:cNvCxnSpPr/>
          <p:nvPr/>
        </p:nvCxnSpPr>
        <p:spPr>
          <a:xfrm>
            <a:off x="3252865" y="704739"/>
            <a:ext cx="535148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5113211" y="848024"/>
            <a:ext cx="1634743" cy="400110"/>
          </a:xfrm>
          <a:prstGeom prst="rect">
            <a:avLst/>
          </a:prstGeom>
          <a:solidFill>
            <a:schemeClr val="bg1"/>
          </a:solidFill>
        </p:spPr>
        <p:txBody>
          <a:bodyPr wrap="none" rtlCol="0">
            <a:spAutoFit/>
          </a:bodyPr>
          <a:lstStyle/>
          <a:p>
            <a:pPr algn="ctr"/>
            <a:r>
              <a:rPr lang="en-US" sz="2000" dirty="0" smtClean="0"/>
              <a:t>HTTP Request</a:t>
            </a:r>
            <a:endParaRPr lang="en-US" sz="2000" dirty="0"/>
          </a:p>
        </p:txBody>
      </p:sp>
      <p:cxnSp>
        <p:nvCxnSpPr>
          <p:cNvPr id="11" name="Straight Arrow Connector 10"/>
          <p:cNvCxnSpPr/>
          <p:nvPr/>
        </p:nvCxnSpPr>
        <p:spPr>
          <a:xfrm flipH="1">
            <a:off x="3237875" y="2026371"/>
            <a:ext cx="536647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946962" y="2184643"/>
            <a:ext cx="2002215" cy="400110"/>
          </a:xfrm>
          <a:prstGeom prst="rect">
            <a:avLst/>
          </a:prstGeom>
          <a:solidFill>
            <a:schemeClr val="bg1"/>
          </a:solidFill>
        </p:spPr>
        <p:txBody>
          <a:bodyPr wrap="none" rtlCol="0">
            <a:spAutoFit/>
          </a:bodyPr>
          <a:lstStyle/>
          <a:p>
            <a:pPr algn="ctr"/>
            <a:r>
              <a:rPr lang="en-US" sz="2000" dirty="0" smtClean="0"/>
              <a:t>Response: source</a:t>
            </a:r>
            <a:endParaRPr lang="en-US" sz="2000" dirty="0"/>
          </a:p>
        </p:txBody>
      </p:sp>
      <p:sp>
        <p:nvSpPr>
          <p:cNvPr id="14" name="TextBox 13"/>
          <p:cNvSpPr txBox="1"/>
          <p:nvPr/>
        </p:nvSpPr>
        <p:spPr>
          <a:xfrm>
            <a:off x="483841" y="1691406"/>
            <a:ext cx="2709062" cy="5940088"/>
          </a:xfrm>
          <a:prstGeom prst="rect">
            <a:avLst/>
          </a:prstGeom>
          <a:solidFill>
            <a:schemeClr val="bg1"/>
          </a:solidFill>
        </p:spPr>
        <p:txBody>
          <a:bodyPr wrap="square" rtlCol="0">
            <a:spAutoFit/>
          </a:bodyPr>
          <a:lstStyle/>
          <a:p>
            <a:pPr algn="ctr"/>
            <a:r>
              <a:rPr lang="en-US" sz="2000" dirty="0" smtClean="0"/>
              <a:t>Web browser parses</a:t>
            </a:r>
          </a:p>
          <a:p>
            <a:pPr algn="ctr"/>
            <a:r>
              <a:rPr lang="en-US" sz="2000" dirty="0" smtClean="0"/>
              <a:t>the file and transforms</a:t>
            </a:r>
          </a:p>
          <a:p>
            <a:pPr algn="ctr"/>
            <a:r>
              <a:rPr lang="en-US" sz="2000" dirty="0" smtClean="0"/>
              <a:t>it to a </a:t>
            </a:r>
            <a:r>
              <a:rPr lang="en-US" sz="2000" b="1" dirty="0" err="1" smtClean="0"/>
              <a:t>Heirarchical</a:t>
            </a:r>
            <a:r>
              <a:rPr lang="en-US" sz="2000" b="1" dirty="0" smtClean="0"/>
              <a:t> Object </a:t>
            </a:r>
            <a:r>
              <a:rPr lang="en-US" sz="2000" dirty="0" smtClean="0"/>
              <a:t>(DOM)</a:t>
            </a:r>
          </a:p>
          <a:p>
            <a:pPr algn="ctr"/>
            <a:endParaRPr lang="en-US" sz="2000" dirty="0"/>
          </a:p>
          <a:p>
            <a:pPr algn="ctr"/>
            <a:endParaRPr lang="en-US" sz="2000" dirty="0" smtClean="0"/>
          </a:p>
          <a:p>
            <a:pPr algn="ctr"/>
            <a:r>
              <a:rPr lang="en-US" sz="2000" dirty="0" smtClean="0"/>
              <a:t>An external loading function, like “</a:t>
            </a:r>
            <a:r>
              <a:rPr lang="en-US" sz="2000" dirty="0" err="1" smtClean="0"/>
              <a:t>data.json</a:t>
            </a:r>
            <a:r>
              <a:rPr lang="en-US" sz="2000" dirty="0" smtClean="0"/>
              <a:t>” is encountered</a:t>
            </a:r>
          </a:p>
          <a:p>
            <a:pPr algn="ctr"/>
            <a:endParaRPr lang="en-US" sz="2000" dirty="0" smtClean="0"/>
          </a:p>
          <a:p>
            <a:pPr algn="ctr"/>
            <a:r>
              <a:rPr lang="en-US" sz="2000" dirty="0" smtClean="0"/>
              <a:t>The browser can now create the visualization.</a:t>
            </a:r>
          </a:p>
          <a:p>
            <a:pPr algn="ctr"/>
            <a:r>
              <a:rPr lang="en-US" sz="2000" i="1" dirty="0" smtClean="0"/>
              <a:t>Callback function executes</a:t>
            </a:r>
          </a:p>
          <a:p>
            <a:pPr algn="ctr"/>
            <a:endParaRPr lang="en-US" sz="2000" dirty="0"/>
          </a:p>
          <a:p>
            <a:pPr algn="ctr"/>
            <a:endParaRPr lang="en-US" sz="2000" dirty="0" smtClean="0"/>
          </a:p>
          <a:p>
            <a:pPr algn="ctr"/>
            <a:endParaRPr lang="en-US" sz="2000" dirty="0"/>
          </a:p>
          <a:p>
            <a:pPr algn="ctr"/>
            <a:endParaRPr lang="en-US" sz="2000" dirty="0"/>
          </a:p>
        </p:txBody>
      </p:sp>
      <p:sp>
        <p:nvSpPr>
          <p:cNvPr id="2" name="TextBox 1"/>
          <p:cNvSpPr txBox="1"/>
          <p:nvPr/>
        </p:nvSpPr>
        <p:spPr>
          <a:xfrm>
            <a:off x="5276538" y="1248134"/>
            <a:ext cx="1336505" cy="369332"/>
          </a:xfrm>
          <a:prstGeom prst="rect">
            <a:avLst/>
          </a:prstGeom>
          <a:noFill/>
        </p:spPr>
        <p:txBody>
          <a:bodyPr wrap="square" rtlCol="0">
            <a:spAutoFit/>
          </a:bodyPr>
          <a:lstStyle/>
          <a:p>
            <a:pPr algn="ctr"/>
            <a:r>
              <a:rPr lang="en-US" dirty="0" smtClean="0"/>
              <a:t>D3js.org:80</a:t>
            </a:r>
            <a:endParaRPr lang="en-US" dirty="0"/>
          </a:p>
        </p:txBody>
      </p:sp>
      <p:sp>
        <p:nvSpPr>
          <p:cNvPr id="12" name="TextBox 11"/>
          <p:cNvSpPr txBox="1"/>
          <p:nvPr/>
        </p:nvSpPr>
        <p:spPr>
          <a:xfrm>
            <a:off x="3301094" y="2553841"/>
            <a:ext cx="5355437" cy="923330"/>
          </a:xfrm>
          <a:prstGeom prst="rect">
            <a:avLst/>
          </a:prstGeom>
          <a:noFill/>
        </p:spPr>
        <p:txBody>
          <a:bodyPr wrap="square" rtlCol="0">
            <a:spAutoFit/>
          </a:bodyPr>
          <a:lstStyle/>
          <a:p>
            <a:pPr algn="ctr"/>
            <a:r>
              <a:rPr lang="en-US" dirty="0" smtClean="0"/>
              <a:t>Index.html</a:t>
            </a:r>
          </a:p>
          <a:p>
            <a:pPr algn="ctr"/>
            <a:r>
              <a:rPr lang="en-US" dirty="0" smtClean="0"/>
              <a:t>(JS, CSS, HTML, D3)</a:t>
            </a:r>
          </a:p>
          <a:p>
            <a:pPr algn="ctr"/>
            <a:r>
              <a:rPr lang="en-US" dirty="0" smtClean="0"/>
              <a:t>There is obviously a chart here that needs to render</a:t>
            </a:r>
            <a:endParaRPr lang="en-US" dirty="0"/>
          </a:p>
        </p:txBody>
      </p:sp>
      <p:cxnSp>
        <p:nvCxnSpPr>
          <p:cNvPr id="16" name="Straight Arrow Connector 15"/>
          <p:cNvCxnSpPr/>
          <p:nvPr/>
        </p:nvCxnSpPr>
        <p:spPr>
          <a:xfrm>
            <a:off x="3270355" y="3675287"/>
            <a:ext cx="535148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5198334" y="3818572"/>
            <a:ext cx="1529458" cy="400110"/>
          </a:xfrm>
          <a:prstGeom prst="rect">
            <a:avLst/>
          </a:prstGeom>
          <a:solidFill>
            <a:schemeClr val="bg1"/>
          </a:solidFill>
        </p:spPr>
        <p:txBody>
          <a:bodyPr wrap="none" rtlCol="0">
            <a:spAutoFit/>
          </a:bodyPr>
          <a:lstStyle/>
          <a:p>
            <a:pPr algn="ctr"/>
            <a:r>
              <a:rPr lang="en-US" sz="2000" dirty="0" smtClean="0"/>
              <a:t>Ajax Request</a:t>
            </a:r>
            <a:endParaRPr lang="en-US" sz="2000" dirty="0"/>
          </a:p>
        </p:txBody>
      </p:sp>
      <p:sp>
        <p:nvSpPr>
          <p:cNvPr id="18" name="TextBox 17"/>
          <p:cNvSpPr txBox="1"/>
          <p:nvPr/>
        </p:nvSpPr>
        <p:spPr>
          <a:xfrm>
            <a:off x="5126842" y="4218682"/>
            <a:ext cx="1698561" cy="646331"/>
          </a:xfrm>
          <a:prstGeom prst="rect">
            <a:avLst/>
          </a:prstGeom>
          <a:noFill/>
        </p:spPr>
        <p:txBody>
          <a:bodyPr wrap="square" rtlCol="0">
            <a:spAutoFit/>
          </a:bodyPr>
          <a:lstStyle/>
          <a:p>
            <a:pPr algn="ctr"/>
            <a:r>
              <a:rPr lang="en-US" dirty="0" smtClean="0"/>
              <a:t>Auto created</a:t>
            </a:r>
          </a:p>
          <a:p>
            <a:pPr algn="ctr"/>
            <a:r>
              <a:rPr lang="en-US" dirty="0" smtClean="0"/>
              <a:t>Browser waits</a:t>
            </a:r>
            <a:endParaRPr lang="en-US" dirty="0"/>
          </a:p>
        </p:txBody>
      </p:sp>
      <p:sp>
        <p:nvSpPr>
          <p:cNvPr id="19" name="TextBox 18"/>
          <p:cNvSpPr txBox="1"/>
          <p:nvPr/>
        </p:nvSpPr>
        <p:spPr>
          <a:xfrm>
            <a:off x="8656531" y="3405246"/>
            <a:ext cx="2709062" cy="4093428"/>
          </a:xfrm>
          <a:prstGeom prst="rect">
            <a:avLst/>
          </a:prstGeom>
          <a:solidFill>
            <a:schemeClr val="bg1"/>
          </a:solidFill>
        </p:spPr>
        <p:txBody>
          <a:bodyPr wrap="square" rtlCol="0">
            <a:spAutoFit/>
          </a:bodyPr>
          <a:lstStyle/>
          <a:p>
            <a:pPr algn="ctr"/>
            <a:r>
              <a:rPr lang="en-US" sz="2000" dirty="0" smtClean="0"/>
              <a:t>An Ajax request reaches</a:t>
            </a:r>
          </a:p>
          <a:p>
            <a:pPr algn="ctr"/>
            <a:endParaRPr lang="en-US" sz="2000" dirty="0"/>
          </a:p>
          <a:p>
            <a:pPr algn="ctr"/>
            <a:endParaRPr lang="en-US" sz="2000" dirty="0" smtClean="0"/>
          </a:p>
          <a:p>
            <a:pPr algn="ctr"/>
            <a:endParaRPr lang="en-US" sz="2000" dirty="0"/>
          </a:p>
          <a:p>
            <a:pPr algn="ctr"/>
            <a:endParaRPr lang="en-US" sz="2000" dirty="0" smtClean="0"/>
          </a:p>
          <a:p>
            <a:pPr algn="ctr"/>
            <a:r>
              <a:rPr lang="en-US" sz="2000" dirty="0" smtClean="0"/>
              <a:t>The requested data could be present either on the same or another server. Response is created.</a:t>
            </a:r>
            <a:endParaRPr lang="en-US" sz="2000" dirty="0"/>
          </a:p>
          <a:p>
            <a:pPr algn="ctr"/>
            <a:endParaRPr lang="en-US" sz="2000" dirty="0" smtClean="0"/>
          </a:p>
          <a:p>
            <a:pPr algn="ctr"/>
            <a:endParaRPr lang="en-US" sz="2000" dirty="0"/>
          </a:p>
          <a:p>
            <a:pPr algn="ctr"/>
            <a:endParaRPr lang="en-US" sz="2000" dirty="0"/>
          </a:p>
        </p:txBody>
      </p:sp>
      <p:cxnSp>
        <p:nvCxnSpPr>
          <p:cNvPr id="20" name="Straight Arrow Connector 19"/>
          <p:cNvCxnSpPr/>
          <p:nvPr/>
        </p:nvCxnSpPr>
        <p:spPr>
          <a:xfrm flipH="1">
            <a:off x="3225385" y="5281726"/>
            <a:ext cx="5366479" cy="0"/>
          </a:xfrm>
          <a:prstGeom prst="straightConnector1">
            <a:avLst/>
          </a:prstGeom>
          <a:ln w="76200">
            <a:tailEnd type="triangle"/>
          </a:ln>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5049953" y="5439998"/>
            <a:ext cx="1771254" cy="400110"/>
          </a:xfrm>
          <a:prstGeom prst="rect">
            <a:avLst/>
          </a:prstGeom>
          <a:solidFill>
            <a:schemeClr val="bg1"/>
          </a:solidFill>
        </p:spPr>
        <p:txBody>
          <a:bodyPr wrap="none" rtlCol="0">
            <a:spAutoFit/>
          </a:bodyPr>
          <a:lstStyle/>
          <a:p>
            <a:pPr algn="ctr"/>
            <a:r>
              <a:rPr lang="en-US" sz="2000" dirty="0" smtClean="0"/>
              <a:t>Response: data</a:t>
            </a:r>
            <a:endParaRPr lang="en-US" sz="2000" dirty="0"/>
          </a:p>
        </p:txBody>
      </p:sp>
    </p:spTree>
    <p:extLst>
      <p:ext uri="{BB962C8B-B14F-4D97-AF65-F5344CB8AC3E}">
        <p14:creationId xmlns:p14="http://schemas.microsoft.com/office/powerpoint/2010/main" val="2459343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a:t>http://www.vacommunity.org/VAST+Challenge+2017</a:t>
            </a:r>
          </a:p>
          <a:p>
            <a:endParaRPr lang="en-US" dirty="0" smtClean="0"/>
          </a:p>
          <a:p>
            <a:pPr marL="0" indent="0">
              <a:buNone/>
            </a:pPr>
            <a:r>
              <a:rPr lang="en-US" dirty="0"/>
              <a:t>The </a:t>
            </a:r>
            <a:r>
              <a:rPr lang="en-US" dirty="0" err="1"/>
              <a:t>Boonsong</a:t>
            </a:r>
            <a:r>
              <a:rPr lang="en-US" dirty="0"/>
              <a:t> </a:t>
            </a:r>
            <a:r>
              <a:rPr lang="en-US" dirty="0" err="1"/>
              <a:t>Lekagul</a:t>
            </a:r>
            <a:r>
              <a:rPr lang="en-US" dirty="0"/>
              <a:t> Nature Preserve is used by local residents and tourists for day-trips, overnight camping or sometimes just passing through to access main thoroughfares on the opposite sides of the preserve.  The entrance booths of the preserve are monitored in order to generate revenue as well as monitor usage.  Vehicles entering and exiting the preserve must pay a fee based on their number of axles (personal auto, recreational trailer, semi-trailer, etc.).  This generates a data stream with entry/exit timestamps and vehicle type. There are also other locations in the part that register traffic passing through. While hiking through the various parts of the preserve, Mitch has noticed some odd behaviors of vehicles that he doesn’t think are consistent with the kinds of park visitors he would expect. If there were some way that Mitch could analyze the behaviors of vehicles through the park over time, this may assist him in his investigations.</a:t>
            </a:r>
          </a:p>
        </p:txBody>
      </p:sp>
    </p:spTree>
    <p:extLst>
      <p:ext uri="{BB962C8B-B14F-4D97-AF65-F5344CB8AC3E}">
        <p14:creationId xmlns:p14="http://schemas.microsoft.com/office/powerpoint/2010/main" val="351692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a:t>
            </a:r>
            <a:endParaRPr lang="en-US" dirty="0"/>
          </a:p>
        </p:txBody>
      </p:sp>
      <p:sp>
        <p:nvSpPr>
          <p:cNvPr id="3" name="Content Placeholder 2"/>
          <p:cNvSpPr>
            <a:spLocks noGrp="1"/>
          </p:cNvSpPr>
          <p:nvPr>
            <p:ph idx="1"/>
          </p:nvPr>
        </p:nvSpPr>
        <p:spPr>
          <a:xfrm>
            <a:off x="838200" y="1579435"/>
            <a:ext cx="10515600" cy="4351338"/>
          </a:xfrm>
        </p:spPr>
        <p:txBody>
          <a:bodyPr/>
          <a:lstStyle/>
          <a:p>
            <a:r>
              <a:rPr lang="en-US" dirty="0" smtClean="0"/>
              <a:t>Get familiar with the basic web technologies</a:t>
            </a:r>
          </a:p>
          <a:p>
            <a:r>
              <a:rPr lang="en-US" dirty="0" smtClean="0"/>
              <a:t>Keep exploring the APIs for the libraries – fastest way to learn!</a:t>
            </a:r>
            <a:endParaRPr lang="en-US" dirty="0"/>
          </a:p>
          <a:p>
            <a:r>
              <a:rPr lang="en-US" dirty="0" smtClean="0"/>
              <a:t>Follow Mike Bostock’s tutorials – he created D3 </a:t>
            </a:r>
            <a:r>
              <a:rPr lang="en-US" dirty="0" smtClean="0">
                <a:sym typeface="Wingdings" panose="05000000000000000000" pitchFamily="2" charset="2"/>
              </a:rPr>
              <a:t> </a:t>
            </a:r>
            <a:endParaRPr lang="en-US" dirty="0" smtClean="0"/>
          </a:p>
          <a:p>
            <a:r>
              <a:rPr lang="en-US" dirty="0" smtClean="0"/>
              <a:t>Keep hunting for expressive and effective visualizations </a:t>
            </a:r>
          </a:p>
          <a:p>
            <a:r>
              <a:rPr lang="en-US" dirty="0" smtClean="0"/>
              <a:t>Always load already written code and try tweaking it</a:t>
            </a:r>
          </a:p>
          <a:p>
            <a:r>
              <a:rPr lang="en-US" dirty="0" smtClean="0"/>
              <a:t>Beware of </a:t>
            </a:r>
            <a:r>
              <a:rPr lang="en-US" dirty="0" err="1" smtClean="0"/>
              <a:t>Javascript</a:t>
            </a:r>
            <a:r>
              <a:rPr lang="en-US" dirty="0" smtClean="0"/>
              <a:t> frustrations, and well, choose not to get frustrated!</a:t>
            </a:r>
            <a:endParaRPr lang="en-US" dirty="0"/>
          </a:p>
        </p:txBody>
      </p:sp>
    </p:spTree>
    <p:extLst>
      <p:ext uri="{BB962C8B-B14F-4D97-AF65-F5344CB8AC3E}">
        <p14:creationId xmlns:p14="http://schemas.microsoft.com/office/powerpoint/2010/main" val="3345352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Custom 5">
            <a:hlinkClick r:id="" action="ppaction://noaction" highlightClick="1"/>
          </p:cNvPr>
          <p:cNvSpPr/>
          <p:nvPr/>
        </p:nvSpPr>
        <p:spPr>
          <a:xfrm>
            <a:off x="0" y="0"/>
            <a:ext cx="12192000" cy="6858000"/>
          </a:xfrm>
          <a:prstGeom prst="actionButtonBlan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1119552" y="1138843"/>
            <a:ext cx="10515600" cy="1325563"/>
          </a:xfrm>
        </p:spPr>
        <p:txBody>
          <a:bodyPr/>
          <a:lstStyle/>
          <a:p>
            <a:r>
              <a:rPr lang="en-US" sz="4000" dirty="0" smtClean="0">
                <a:solidFill>
                  <a:schemeClr val="bg1"/>
                </a:solidFill>
              </a:rPr>
              <a:t>Remember to sometimes think beyond dashboards and charts. </a:t>
            </a:r>
            <a:endParaRPr lang="en-US" sz="4000" dirty="0">
              <a:solidFill>
                <a:schemeClr val="bg1"/>
              </a:solidFill>
            </a:endParaRPr>
          </a:p>
        </p:txBody>
      </p:sp>
      <p:sp>
        <p:nvSpPr>
          <p:cNvPr id="5" name="Title 1"/>
          <p:cNvSpPr txBox="1">
            <a:spLocks/>
          </p:cNvSpPr>
          <p:nvPr/>
        </p:nvSpPr>
        <p:spPr>
          <a:xfrm>
            <a:off x="838200" y="442130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9600" dirty="0" smtClean="0">
                <a:solidFill>
                  <a:schemeClr val="bg1"/>
                </a:solidFill>
              </a:rPr>
              <a:t>Thank you!</a:t>
            </a:r>
            <a:endParaRPr lang="en-US" sz="9600" dirty="0">
              <a:solidFill>
                <a:schemeClr val="bg1"/>
              </a:solidFill>
            </a:endParaRPr>
          </a:p>
        </p:txBody>
      </p:sp>
      <p:sp>
        <p:nvSpPr>
          <p:cNvPr id="9" name="Isosceles Triangle 8">
            <a:hlinkClick r:id="rId3"/>
          </p:cNvPr>
          <p:cNvSpPr/>
          <p:nvPr/>
        </p:nvSpPr>
        <p:spPr>
          <a:xfrm rot="5400000">
            <a:off x="1253086" y="2682135"/>
            <a:ext cx="1359877" cy="124008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0" name="TextBox 9"/>
          <p:cNvSpPr txBox="1"/>
          <p:nvPr/>
        </p:nvSpPr>
        <p:spPr>
          <a:xfrm>
            <a:off x="1359878" y="3044273"/>
            <a:ext cx="1075960" cy="523220"/>
          </a:xfrm>
          <a:prstGeom prst="rect">
            <a:avLst/>
          </a:prstGeom>
          <a:noFill/>
        </p:spPr>
        <p:txBody>
          <a:bodyPr wrap="square" rtlCol="0">
            <a:spAutoFit/>
          </a:bodyPr>
          <a:lstStyle/>
          <a:p>
            <a:r>
              <a:rPr lang="en-US" sz="2800" b="1" dirty="0" smtClean="0"/>
              <a:t>Play</a:t>
            </a:r>
            <a:endParaRPr lang="en-US" sz="2800" b="1" dirty="0"/>
          </a:p>
        </p:txBody>
      </p:sp>
    </p:spTree>
    <p:extLst>
      <p:ext uri="{BB962C8B-B14F-4D97-AF65-F5344CB8AC3E}">
        <p14:creationId xmlns:p14="http://schemas.microsoft.com/office/powerpoint/2010/main" val="414814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There are three basic data types:</a:t>
            </a:r>
          </a:p>
          <a:p>
            <a:pPr lvl="1"/>
            <a:r>
              <a:rPr lang="en-US" dirty="0" smtClean="0"/>
              <a:t>Quantitative</a:t>
            </a:r>
          </a:p>
          <a:p>
            <a:pPr lvl="2"/>
            <a:r>
              <a:rPr lang="en-US" dirty="0" smtClean="0"/>
              <a:t>Discreet</a:t>
            </a:r>
          </a:p>
          <a:p>
            <a:pPr lvl="2"/>
            <a:r>
              <a:rPr lang="en-US" dirty="0" err="1" smtClean="0"/>
              <a:t>Continous</a:t>
            </a:r>
            <a:endParaRPr lang="en-US" dirty="0" smtClean="0"/>
          </a:p>
          <a:p>
            <a:pPr lvl="1"/>
            <a:r>
              <a:rPr lang="en-US" dirty="0" smtClean="0"/>
              <a:t>Qualitative</a:t>
            </a:r>
          </a:p>
          <a:p>
            <a:pPr lvl="1"/>
            <a:r>
              <a:rPr lang="en-US" dirty="0" smtClean="0"/>
              <a:t>Categorical </a:t>
            </a:r>
          </a:p>
          <a:p>
            <a:pPr lvl="2"/>
            <a:r>
              <a:rPr lang="en-US" dirty="0" smtClean="0"/>
              <a:t>Nominal data</a:t>
            </a:r>
          </a:p>
          <a:p>
            <a:pPr lvl="2"/>
            <a:r>
              <a:rPr lang="en-US" dirty="0" smtClean="0"/>
              <a:t>Ordered/Ranked data</a:t>
            </a:r>
            <a:endParaRPr lang="en-US" dirty="0"/>
          </a:p>
        </p:txBody>
      </p:sp>
    </p:spTree>
    <p:extLst>
      <p:ext uri="{BB962C8B-B14F-4D97-AF65-F5344CB8AC3E}">
        <p14:creationId xmlns:p14="http://schemas.microsoft.com/office/powerpoint/2010/main" val="3450915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Encoding </a:t>
            </a:r>
            <a:r>
              <a:rPr lang="en-US" dirty="0"/>
              <a:t>V</a:t>
            </a:r>
            <a:r>
              <a:rPr lang="en-US" dirty="0" smtClean="0"/>
              <a:t>ariables</a:t>
            </a:r>
            <a:endParaRPr lang="en-US" dirty="0"/>
          </a:p>
        </p:txBody>
      </p:sp>
      <p:sp>
        <p:nvSpPr>
          <p:cNvPr id="3" name="Content Placeholder 2"/>
          <p:cNvSpPr>
            <a:spLocks noGrp="1"/>
          </p:cNvSpPr>
          <p:nvPr>
            <p:ph idx="1"/>
          </p:nvPr>
        </p:nvSpPr>
        <p:spPr/>
        <p:txBody>
          <a:bodyPr/>
          <a:lstStyle/>
          <a:p>
            <a:r>
              <a:rPr lang="en-US" dirty="0" smtClean="0"/>
              <a:t>There are two visual encoding variables</a:t>
            </a:r>
          </a:p>
          <a:p>
            <a:pPr lvl="1"/>
            <a:r>
              <a:rPr lang="en-US" dirty="0" smtClean="0"/>
              <a:t>Planar (position)</a:t>
            </a:r>
          </a:p>
          <a:p>
            <a:pPr lvl="1"/>
            <a:r>
              <a:rPr lang="en-US" dirty="0" smtClean="0"/>
              <a:t>Retinal </a:t>
            </a:r>
            <a:endParaRPr lang="en-US" dirty="0"/>
          </a:p>
        </p:txBody>
      </p:sp>
    </p:spTree>
    <p:extLst>
      <p:ext uri="{BB962C8B-B14F-4D97-AF65-F5344CB8AC3E}">
        <p14:creationId xmlns:p14="http://schemas.microsoft.com/office/powerpoint/2010/main" val="359374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Variables (Position)</a:t>
            </a:r>
            <a:endParaRPr lang="en-US" dirty="0"/>
          </a:p>
        </p:txBody>
      </p:sp>
      <p:sp>
        <p:nvSpPr>
          <p:cNvPr id="3" name="Content Placeholder 2"/>
          <p:cNvSpPr>
            <a:spLocks noGrp="1"/>
          </p:cNvSpPr>
          <p:nvPr>
            <p:ph idx="1"/>
          </p:nvPr>
        </p:nvSpPr>
        <p:spPr/>
        <p:txBody>
          <a:bodyPr/>
          <a:lstStyle/>
          <a:p>
            <a:r>
              <a:rPr lang="en-US" dirty="0"/>
              <a:t>One of the most prominent visual </a:t>
            </a:r>
            <a:r>
              <a:rPr lang="en-US" dirty="0" smtClean="0"/>
              <a:t>encodings</a:t>
            </a:r>
          </a:p>
          <a:p>
            <a:r>
              <a:rPr lang="en-US" dirty="0" smtClean="0"/>
              <a:t>Simplicity of an x y plot</a:t>
            </a:r>
          </a:p>
          <a:p>
            <a:r>
              <a:rPr lang="en-US" dirty="0" smtClean="0"/>
              <a:t>Works great with quantitative data</a:t>
            </a:r>
          </a:p>
          <a:p>
            <a:r>
              <a:rPr lang="en-US" dirty="0" smtClean="0"/>
              <a:t>Good for two variables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122" y="3780694"/>
            <a:ext cx="3659885" cy="2519363"/>
          </a:xfrm>
          <a:prstGeom prst="rect">
            <a:avLst/>
          </a:prstGeom>
        </p:spPr>
      </p:pic>
    </p:spTree>
    <p:extLst>
      <p:ext uri="{BB962C8B-B14F-4D97-AF65-F5344CB8AC3E}">
        <p14:creationId xmlns:p14="http://schemas.microsoft.com/office/powerpoint/2010/main" val="408501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God, for) Retinal Variables </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274" y="4381523"/>
            <a:ext cx="2743200" cy="7926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0717" y="4355268"/>
            <a:ext cx="2743200" cy="79802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7815" y="2198895"/>
            <a:ext cx="2743200" cy="903846"/>
          </a:xfrm>
          <a:prstGeom prst="rect">
            <a:avLst/>
          </a:prstGeom>
        </p:spPr>
      </p:pic>
      <p:sp>
        <p:nvSpPr>
          <p:cNvPr id="7" name="Content Placeholder 2"/>
          <p:cNvSpPr txBox="1">
            <a:spLocks/>
          </p:cNvSpPr>
          <p:nvPr/>
        </p:nvSpPr>
        <p:spPr>
          <a:xfrm>
            <a:off x="2265003" y="3153856"/>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Size</a:t>
            </a:r>
          </a:p>
          <a:p>
            <a:pPr marL="0" indent="0" algn="ctr">
              <a:buNone/>
            </a:pPr>
            <a:endParaRPr lang="en-US" b="1" dirty="0" smtClean="0"/>
          </a:p>
        </p:txBody>
      </p:sp>
      <p:sp>
        <p:nvSpPr>
          <p:cNvPr id="8" name="Content Placeholder 2"/>
          <p:cNvSpPr txBox="1">
            <a:spLocks/>
          </p:cNvSpPr>
          <p:nvPr/>
        </p:nvSpPr>
        <p:spPr>
          <a:xfrm>
            <a:off x="2293164" y="5115891"/>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Shape</a:t>
            </a:r>
          </a:p>
        </p:txBody>
      </p:sp>
      <p:sp>
        <p:nvSpPr>
          <p:cNvPr id="9" name="Content Placeholder 2"/>
          <p:cNvSpPr txBox="1">
            <a:spLocks/>
          </p:cNvSpPr>
          <p:nvPr/>
        </p:nvSpPr>
        <p:spPr>
          <a:xfrm>
            <a:off x="7559885" y="5176111"/>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Orientation</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0060" y="2315920"/>
            <a:ext cx="2743200" cy="940303"/>
          </a:xfrm>
          <a:prstGeom prst="rect">
            <a:avLst/>
          </a:prstGeom>
        </p:spPr>
      </p:pic>
      <p:sp>
        <p:nvSpPr>
          <p:cNvPr id="11" name="Content Placeholder 2"/>
          <p:cNvSpPr txBox="1">
            <a:spLocks/>
          </p:cNvSpPr>
          <p:nvPr/>
        </p:nvSpPr>
        <p:spPr>
          <a:xfrm>
            <a:off x="7567714" y="3225210"/>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Texture</a:t>
            </a:r>
          </a:p>
        </p:txBody>
      </p:sp>
    </p:spTree>
    <p:extLst>
      <p:ext uri="{BB962C8B-B14F-4D97-AF65-F5344CB8AC3E}">
        <p14:creationId xmlns:p14="http://schemas.microsoft.com/office/powerpoint/2010/main" val="396169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God, for) Retinal Variables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004" y="1769269"/>
            <a:ext cx="2743200" cy="98688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979" y="1840499"/>
            <a:ext cx="4825273" cy="121764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6620" y="4094011"/>
            <a:ext cx="2743200" cy="98688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016" y="4184470"/>
            <a:ext cx="2743200" cy="1460283"/>
          </a:xfrm>
          <a:prstGeom prst="rect">
            <a:avLst/>
          </a:prstGeom>
        </p:spPr>
      </p:pic>
      <p:sp>
        <p:nvSpPr>
          <p:cNvPr id="12" name="Content Placeholder 2"/>
          <p:cNvSpPr txBox="1">
            <a:spLocks/>
          </p:cNvSpPr>
          <p:nvPr/>
        </p:nvSpPr>
        <p:spPr>
          <a:xfrm>
            <a:off x="2629679" y="2758680"/>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Color Hue</a:t>
            </a:r>
          </a:p>
        </p:txBody>
      </p:sp>
      <p:sp>
        <p:nvSpPr>
          <p:cNvPr id="15" name="Content Placeholder 2"/>
          <p:cNvSpPr txBox="1">
            <a:spLocks/>
          </p:cNvSpPr>
          <p:nvPr/>
        </p:nvSpPr>
        <p:spPr>
          <a:xfrm>
            <a:off x="2769067" y="5080894"/>
            <a:ext cx="1998306" cy="57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Color Value</a:t>
            </a:r>
          </a:p>
        </p:txBody>
      </p:sp>
      <p:sp>
        <p:nvSpPr>
          <p:cNvPr id="16" name="Content Placeholder 2"/>
          <p:cNvSpPr txBox="1">
            <a:spLocks/>
          </p:cNvSpPr>
          <p:nvPr/>
        </p:nvSpPr>
        <p:spPr>
          <a:xfrm>
            <a:off x="6692189" y="5683849"/>
            <a:ext cx="3170854" cy="621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Number of colors</a:t>
            </a:r>
          </a:p>
        </p:txBody>
      </p:sp>
      <p:sp>
        <p:nvSpPr>
          <p:cNvPr id="19" name="Content Placeholder 2"/>
          <p:cNvSpPr txBox="1">
            <a:spLocks/>
          </p:cNvSpPr>
          <p:nvPr/>
        </p:nvSpPr>
        <p:spPr>
          <a:xfrm>
            <a:off x="6850031" y="3095463"/>
            <a:ext cx="2855167" cy="561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t>Diverging Scale</a:t>
            </a:r>
          </a:p>
        </p:txBody>
      </p:sp>
    </p:spTree>
    <p:extLst>
      <p:ext uri="{BB962C8B-B14F-4D97-AF65-F5344CB8AC3E}">
        <p14:creationId xmlns:p14="http://schemas.microsoft.com/office/powerpoint/2010/main" val="2306168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1846</TotalTime>
  <Words>2852</Words>
  <Application>Microsoft Office PowerPoint</Application>
  <PresentationFormat>Widescreen</PresentationFormat>
  <Paragraphs>382</Paragraphs>
  <Slides>47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 New</vt:lpstr>
      <vt:lpstr>Wingdings</vt:lpstr>
      <vt:lpstr>Office Theme</vt:lpstr>
      <vt:lpstr>Data Visualization</vt:lpstr>
      <vt:lpstr>Data Visualization</vt:lpstr>
      <vt:lpstr>PowerPoint Presentation</vt:lpstr>
      <vt:lpstr>Visual Encoding</vt:lpstr>
      <vt:lpstr>Data Types</vt:lpstr>
      <vt:lpstr>Visual Encoding Variables</vt:lpstr>
      <vt:lpstr>Planar Variables (Position)</vt:lpstr>
      <vt:lpstr>(Thank God, for) Retinal Variables </vt:lpstr>
      <vt:lpstr>(Thank God, for) Retinal Variables </vt:lpstr>
      <vt:lpstr>Could an Orange Peel Cover a Banana…?</vt:lpstr>
      <vt:lpstr>What about planar variables?</vt:lpstr>
      <vt:lpstr>The Effectiveness of Display Elements</vt:lpstr>
      <vt:lpstr>What is the most common analysis hung-up? </vt:lpstr>
      <vt:lpstr>What makes an efficacious visualization? </vt:lpstr>
      <vt:lpstr>How do you identify yourself?</vt:lpstr>
      <vt:lpstr>What works as  the greatest gain?</vt:lpstr>
      <vt:lpstr>Computational Information Design Ben Fry (PhD. Thesis)</vt:lpstr>
      <vt:lpstr>Difference between EDA and DV</vt:lpstr>
      <vt:lpstr>Let’s suppose</vt:lpstr>
      <vt:lpstr>Anscombe’s Quartet by Frank Anscombe </vt:lpstr>
      <vt:lpstr>Bandwidth of Our Senses Denish Physicist: Tov Norretrander</vt:lpstr>
      <vt:lpstr>Gapminder</vt:lpstr>
      <vt:lpstr>Decomposing Visualizations</vt:lpstr>
      <vt:lpstr>PowerPoint Presentation</vt:lpstr>
      <vt:lpstr>Relevant Tools</vt:lpstr>
      <vt:lpstr>Remember: Visualization phase of any Data Science project is a tradeoff between developed productivity and efficiency of your solution.</vt:lpstr>
      <vt:lpstr>Understanding the Term: D3</vt:lpstr>
      <vt:lpstr>Documents</vt:lpstr>
      <vt:lpstr>PowerPoint Presentation</vt:lpstr>
      <vt:lpstr>PowerPoint Presentation</vt:lpstr>
      <vt:lpstr>DOM Manipulation = D3, the Star!</vt:lpstr>
      <vt:lpstr>Lets start playing with D3</vt:lpstr>
      <vt:lpstr>Different ways to load D3</vt:lpstr>
      <vt:lpstr>Verifying the Load</vt:lpstr>
      <vt:lpstr>Javascript Console: A complete JS Editor</vt:lpstr>
      <vt:lpstr>Document Selectors</vt:lpstr>
      <vt:lpstr>D3 Selection: Return a DOM Node Vs. D3 Node </vt:lpstr>
      <vt:lpstr>Recreating the Facebook IPO Circle</vt:lpstr>
      <vt:lpstr>Building a Dashboard</vt:lpstr>
      <vt:lpstr>Dashboard Boiler Plate and Resources:</vt:lpstr>
      <vt:lpstr>How to Choose a Chart Type?</vt:lpstr>
      <vt:lpstr>What chart would you choose if…</vt:lpstr>
      <vt:lpstr>Understand the Client-Server Model</vt:lpstr>
      <vt:lpstr>PowerPoint Presentation</vt:lpstr>
      <vt:lpstr>Data</vt:lpstr>
      <vt:lpstr>Way Forward</vt:lpstr>
      <vt:lpstr>Remember to sometimes think beyond dashboards and charts. </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Muhammad Ajmal</dc:creator>
  <cp:lastModifiedBy>Muhammad Ajmal</cp:lastModifiedBy>
  <cp:revision>449</cp:revision>
  <dcterms:created xsi:type="dcterms:W3CDTF">2017-07-10T08:14:41Z</dcterms:created>
  <dcterms:modified xsi:type="dcterms:W3CDTF">2017-07-12T08:25:04Z</dcterms:modified>
</cp:coreProperties>
</file>