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8" r:id="rId8"/>
    <p:sldId id="271" r:id="rId9"/>
    <p:sldId id="272" r:id="rId10"/>
    <p:sldId id="261" r:id="rId11"/>
    <p:sldId id="260" r:id="rId12"/>
    <p:sldId id="273" r:id="rId13"/>
    <p:sldId id="264" r:id="rId14"/>
    <p:sldId id="270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bd10f3fe9d1995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462"/>
    <a:srgbClr val="939598"/>
    <a:srgbClr val="AC1F2D"/>
    <a:srgbClr val="D0D0D1"/>
    <a:srgbClr val="E2E3E4"/>
    <a:srgbClr val="FFFFFF"/>
    <a:srgbClr val="124163"/>
    <a:srgbClr val="BDBEC0"/>
    <a:srgbClr val="A71930"/>
    <a:srgbClr val="104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867" autoAdjust="0"/>
  </p:normalViewPr>
  <p:slideViewPr>
    <p:cSldViewPr snapToGrid="0">
      <p:cViewPr varScale="1">
        <p:scale>
          <a:sx n="63" d="100"/>
          <a:sy n="63" d="100"/>
        </p:scale>
        <p:origin x="1368" y="60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91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85969-98EB-4CB6-929A-7DC28F8F2E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69980-CFF3-4AF2-9C7D-5C31FFCC3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9BD4-2826-4095-96C5-F775F74460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EB06-2FC7-414D-BACF-9A286DA6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3EB06-2FC7-414D-BACF-9A286DA63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myelinated vs unmyelinated </a:t>
            </a:r>
            <a:r>
              <a:rPr lang="en-US" dirty="0" err="1"/>
              <a:t>oK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3EB06-2FC7-414D-BACF-9A286DA632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started with intracellular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3EB06-2FC7-414D-BACF-9A286DA632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43074-D8E8-4005-B073-61724F2F206B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C2BB3-33F3-4A98-B2F7-243FFA8094A7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E24927-E65E-46E0-9D52-0A685EC4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BD8B1E1-7C88-48C3-B066-5116C5C0F769}" type="datetime1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2167D65-93C3-47B6-B412-28E3BDE7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3634" y="6446837"/>
            <a:ext cx="3617103" cy="365125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pic>
        <p:nvPicPr>
          <p:cNvPr id="16" name="Picture_UULogo" descr="Ulogo_1200px.png">
            <a:extLst>
              <a:ext uri="{FF2B5EF4-FFF2-40B4-BE49-F238E27FC236}">
                <a16:creationId xmlns:a16="http://schemas.microsoft.com/office/drawing/2014/main" id="{1E27C09F-A431-4D83-8419-DE6C1BD34B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4" y="96131"/>
            <a:ext cx="1285016" cy="887464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F06B601-4646-4B1F-B689-DB0B8F6599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AD5A317-8BF9-4DB8-8107-327EBC3808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D938C-92BF-4E19-969F-B1D58A2FA7B2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8968818B-1A3D-423B-B23D-B13C3FCED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0"/>
            <a:ext cx="7214439" cy="1127804"/>
          </a:xfrm>
        </p:spPr>
        <p:txBody>
          <a:bodyPr anchor="ctr"/>
          <a:lstStyle>
            <a:lvl1pPr algn="ctr">
              <a:defRPr sz="3600" b="1">
                <a:solidFill>
                  <a:srgbClr val="12416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D37F2-34F9-43B3-8C48-C0361A99E190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F592-D6EF-4BCC-BD77-0720BEF88787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DA2BD46C-801F-4498-904A-E486B95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489" y="6453921"/>
            <a:ext cx="588325" cy="365125"/>
          </a:xfrm>
        </p:spPr>
        <p:txBody>
          <a:bodyPr/>
          <a:lstStyle>
            <a:lvl1pPr>
              <a:defRPr sz="1800"/>
            </a:lvl1pPr>
          </a:lstStyle>
          <a:p>
            <a:fld id="{1533B90F-CBB9-42B5-98D2-FBCBF5BFFF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A0A2B-1489-4F04-9D62-7CBD73F7AE18}"/>
              </a:ext>
            </a:extLst>
          </p:cNvPr>
          <p:cNvSpPr txBox="1"/>
          <p:nvPr userDrawn="1"/>
        </p:nvSpPr>
        <p:spPr>
          <a:xfrm>
            <a:off x="103230" y="644887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E4AE51-5216-44C5-BCC0-F2B0EB6EB4B3}"/>
              </a:ext>
            </a:extLst>
          </p:cNvPr>
          <p:cNvSpPr txBox="1"/>
          <p:nvPr userDrawn="1"/>
        </p:nvSpPr>
        <p:spPr>
          <a:xfrm>
            <a:off x="1983109" y="6448870"/>
            <a:ext cx="12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Stimulation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CC0E7-785E-46E5-A679-9307E69856FA}"/>
              </a:ext>
            </a:extLst>
          </p:cNvPr>
          <p:cNvSpPr txBox="1"/>
          <p:nvPr userDrawn="1"/>
        </p:nvSpPr>
        <p:spPr>
          <a:xfrm>
            <a:off x="3772130" y="64488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Modeling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5355D-71DF-4564-821C-5377D334D3F7}"/>
              </a:ext>
            </a:extLst>
          </p:cNvPr>
          <p:cNvSpPr txBox="1"/>
          <p:nvPr userDrawn="1"/>
        </p:nvSpPr>
        <p:spPr>
          <a:xfrm>
            <a:off x="5377318" y="6448870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en-US" sz="1800" kern="1200" baseline="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	</a:t>
            </a:r>
            <a:endParaRPr lang="en-US" sz="1800" kern="1200" dirty="0">
              <a:solidFill>
                <a:srgbClr val="AC1F2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B1D05-04A3-4455-9409-DA8AE89B1551}"/>
              </a:ext>
            </a:extLst>
          </p:cNvPr>
          <p:cNvSpPr txBox="1"/>
          <p:nvPr userDrawn="1"/>
        </p:nvSpPr>
        <p:spPr>
          <a:xfrm>
            <a:off x="6757252" y="644887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96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A1B69477-F7F4-4AFB-B918-EDB5FD0A6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8968818B-1A3D-423B-B23D-B13C3FCED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0"/>
            <a:ext cx="7214439" cy="1127804"/>
          </a:xfrm>
        </p:spPr>
        <p:txBody>
          <a:bodyPr anchor="ctr"/>
          <a:lstStyle>
            <a:lvl1pPr algn="ctr">
              <a:defRPr sz="3600" b="1">
                <a:solidFill>
                  <a:srgbClr val="12416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D37F2-34F9-43B3-8C48-C0361A99E190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F592-D6EF-4BCC-BD77-0720BEF88787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DA2BD46C-801F-4498-904A-E486B95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489" y="6453921"/>
            <a:ext cx="588325" cy="365125"/>
          </a:xfrm>
        </p:spPr>
        <p:txBody>
          <a:bodyPr/>
          <a:lstStyle>
            <a:lvl1pPr>
              <a:defRPr sz="1800"/>
            </a:lvl1pPr>
          </a:lstStyle>
          <a:p>
            <a:fld id="{1533B90F-CBB9-42B5-98D2-FBCBF5BFFF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814D1-6245-4905-8B2D-37DCBB90751B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A0A2B-1489-4F04-9D62-7CBD73F7AE18}"/>
              </a:ext>
            </a:extLst>
          </p:cNvPr>
          <p:cNvSpPr txBox="1"/>
          <p:nvPr userDrawn="1"/>
        </p:nvSpPr>
        <p:spPr>
          <a:xfrm>
            <a:off x="103230" y="644887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AE51-5216-44C5-BCC0-F2B0EB6EB4B3}"/>
              </a:ext>
            </a:extLst>
          </p:cNvPr>
          <p:cNvSpPr txBox="1"/>
          <p:nvPr userDrawn="1"/>
        </p:nvSpPr>
        <p:spPr>
          <a:xfrm>
            <a:off x="1983109" y="6448870"/>
            <a:ext cx="12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CC0E7-785E-46E5-A679-9307E69856FA}"/>
              </a:ext>
            </a:extLst>
          </p:cNvPr>
          <p:cNvSpPr txBox="1"/>
          <p:nvPr userDrawn="1"/>
        </p:nvSpPr>
        <p:spPr>
          <a:xfrm>
            <a:off x="3772130" y="64488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Modeling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5355D-71DF-4564-821C-5377D334D3F7}"/>
              </a:ext>
            </a:extLst>
          </p:cNvPr>
          <p:cNvSpPr txBox="1"/>
          <p:nvPr userDrawn="1"/>
        </p:nvSpPr>
        <p:spPr>
          <a:xfrm>
            <a:off x="5377318" y="6448870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en-US" sz="1800" kern="1200" baseline="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	</a:t>
            </a:r>
            <a:endParaRPr lang="en-US" sz="1800" kern="1200" dirty="0">
              <a:solidFill>
                <a:srgbClr val="AC1F2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B1D05-04A3-4455-9409-DA8AE89B1551}"/>
              </a:ext>
            </a:extLst>
          </p:cNvPr>
          <p:cNvSpPr txBox="1"/>
          <p:nvPr userDrawn="1"/>
        </p:nvSpPr>
        <p:spPr>
          <a:xfrm>
            <a:off x="6757252" y="644887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688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A1B69477-F7F4-4AFB-B918-EDB5FD0A6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8968818B-1A3D-423B-B23D-B13C3FCED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0"/>
            <a:ext cx="7214439" cy="1127804"/>
          </a:xfrm>
        </p:spPr>
        <p:txBody>
          <a:bodyPr anchor="ctr"/>
          <a:lstStyle>
            <a:lvl1pPr algn="ctr">
              <a:defRPr sz="3600" b="1">
                <a:solidFill>
                  <a:srgbClr val="12416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D37F2-34F9-43B3-8C48-C0361A99E190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F592-D6EF-4BCC-BD77-0720BEF88787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DA2BD46C-801F-4498-904A-E486B95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489" y="6453921"/>
            <a:ext cx="588325" cy="365125"/>
          </a:xfrm>
        </p:spPr>
        <p:txBody>
          <a:bodyPr/>
          <a:lstStyle>
            <a:lvl1pPr>
              <a:defRPr sz="1800"/>
            </a:lvl1pPr>
          </a:lstStyle>
          <a:p>
            <a:fld id="{1533B90F-CBB9-42B5-98D2-FBCBF5BFFF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814D1-6245-4905-8B2D-37DCBB90751B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A0A2B-1489-4F04-9D62-7CBD73F7AE18}"/>
              </a:ext>
            </a:extLst>
          </p:cNvPr>
          <p:cNvSpPr txBox="1"/>
          <p:nvPr userDrawn="1"/>
        </p:nvSpPr>
        <p:spPr>
          <a:xfrm>
            <a:off x="103230" y="644887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AE51-5216-44C5-BCC0-F2B0EB6EB4B3}"/>
              </a:ext>
            </a:extLst>
          </p:cNvPr>
          <p:cNvSpPr txBox="1"/>
          <p:nvPr userDrawn="1"/>
        </p:nvSpPr>
        <p:spPr>
          <a:xfrm>
            <a:off x="1983109" y="6448870"/>
            <a:ext cx="12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CC0E7-785E-46E5-A679-9307E69856FA}"/>
              </a:ext>
            </a:extLst>
          </p:cNvPr>
          <p:cNvSpPr txBox="1"/>
          <p:nvPr userDrawn="1"/>
        </p:nvSpPr>
        <p:spPr>
          <a:xfrm>
            <a:off x="3772130" y="64488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5355D-71DF-4564-821C-5377D334D3F7}"/>
              </a:ext>
            </a:extLst>
          </p:cNvPr>
          <p:cNvSpPr txBox="1"/>
          <p:nvPr userDrawn="1"/>
        </p:nvSpPr>
        <p:spPr>
          <a:xfrm>
            <a:off x="5377318" y="6448870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en-US" sz="1800" kern="1200" baseline="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	</a:t>
            </a:r>
            <a:endParaRPr lang="en-US" sz="1800" kern="1200" dirty="0">
              <a:solidFill>
                <a:srgbClr val="AC1F2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B1D05-04A3-4455-9409-DA8AE89B1551}"/>
              </a:ext>
            </a:extLst>
          </p:cNvPr>
          <p:cNvSpPr txBox="1"/>
          <p:nvPr userDrawn="1"/>
        </p:nvSpPr>
        <p:spPr>
          <a:xfrm>
            <a:off x="6757252" y="644887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975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A1B69477-F7F4-4AFB-B918-EDB5FD0A6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8968818B-1A3D-423B-B23D-B13C3FCED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0"/>
            <a:ext cx="7214439" cy="1127804"/>
          </a:xfrm>
        </p:spPr>
        <p:txBody>
          <a:bodyPr anchor="ctr"/>
          <a:lstStyle>
            <a:lvl1pPr algn="ctr">
              <a:defRPr sz="3600" b="1">
                <a:solidFill>
                  <a:srgbClr val="12416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D37F2-34F9-43B3-8C48-C0361A99E190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F592-D6EF-4BCC-BD77-0720BEF88787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DA2BD46C-801F-4498-904A-E486B95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489" y="6453921"/>
            <a:ext cx="588325" cy="365125"/>
          </a:xfrm>
        </p:spPr>
        <p:txBody>
          <a:bodyPr/>
          <a:lstStyle>
            <a:lvl1pPr>
              <a:defRPr sz="1800"/>
            </a:lvl1pPr>
          </a:lstStyle>
          <a:p>
            <a:fld id="{1533B90F-CBB9-42B5-98D2-FBCBF5BFFF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814D1-6245-4905-8B2D-37DCBB90751B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A0A2B-1489-4F04-9D62-7CBD73F7AE18}"/>
              </a:ext>
            </a:extLst>
          </p:cNvPr>
          <p:cNvSpPr txBox="1"/>
          <p:nvPr userDrawn="1"/>
        </p:nvSpPr>
        <p:spPr>
          <a:xfrm>
            <a:off x="103230" y="644887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AE51-5216-44C5-BCC0-F2B0EB6EB4B3}"/>
              </a:ext>
            </a:extLst>
          </p:cNvPr>
          <p:cNvSpPr txBox="1"/>
          <p:nvPr userDrawn="1"/>
        </p:nvSpPr>
        <p:spPr>
          <a:xfrm>
            <a:off x="1983109" y="6448870"/>
            <a:ext cx="12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CC0E7-785E-46E5-A679-9307E69856FA}"/>
              </a:ext>
            </a:extLst>
          </p:cNvPr>
          <p:cNvSpPr txBox="1"/>
          <p:nvPr userDrawn="1"/>
        </p:nvSpPr>
        <p:spPr>
          <a:xfrm>
            <a:off x="3772130" y="64488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Modeling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5355D-71DF-4564-821C-5377D334D3F7}"/>
              </a:ext>
            </a:extLst>
          </p:cNvPr>
          <p:cNvSpPr txBox="1"/>
          <p:nvPr userDrawn="1"/>
        </p:nvSpPr>
        <p:spPr>
          <a:xfrm>
            <a:off x="5377318" y="6448870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en-US" sz="1800" kern="1200" baseline="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	</a:t>
            </a:r>
            <a:endParaRPr lang="en-US" sz="1800" kern="1200" dirty="0">
              <a:solidFill>
                <a:srgbClr val="AC1F2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B1D05-04A3-4455-9409-DA8AE89B1551}"/>
              </a:ext>
            </a:extLst>
          </p:cNvPr>
          <p:cNvSpPr txBox="1"/>
          <p:nvPr userDrawn="1"/>
        </p:nvSpPr>
        <p:spPr>
          <a:xfrm>
            <a:off x="6757252" y="644887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39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A1B69477-F7F4-4AFB-B918-EDB5FD0A6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8968818B-1A3D-423B-B23D-B13C3FCED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0"/>
            <a:ext cx="7214439" cy="1127804"/>
          </a:xfrm>
        </p:spPr>
        <p:txBody>
          <a:bodyPr anchor="ctr"/>
          <a:lstStyle>
            <a:lvl1pPr algn="ctr">
              <a:defRPr sz="3600" b="1">
                <a:solidFill>
                  <a:srgbClr val="12416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D37F2-34F9-43B3-8C48-C0361A99E190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F592-D6EF-4BCC-BD77-0720BEF88787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DA2BD46C-801F-4498-904A-E486B95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5489" y="6453921"/>
            <a:ext cx="588325" cy="365125"/>
          </a:xfrm>
        </p:spPr>
        <p:txBody>
          <a:bodyPr/>
          <a:lstStyle>
            <a:lvl1pPr>
              <a:defRPr sz="1800"/>
            </a:lvl1pPr>
          </a:lstStyle>
          <a:p>
            <a:fld id="{1533B90F-CBB9-42B5-98D2-FBCBF5BFFF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814D1-6245-4905-8B2D-37DCBB90751B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A0A2B-1489-4F04-9D62-7CBD73F7AE18}"/>
              </a:ext>
            </a:extLst>
          </p:cNvPr>
          <p:cNvSpPr txBox="1"/>
          <p:nvPr userDrawn="1"/>
        </p:nvSpPr>
        <p:spPr>
          <a:xfrm>
            <a:off x="103230" y="644887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AE51-5216-44C5-BCC0-F2B0EB6EB4B3}"/>
              </a:ext>
            </a:extLst>
          </p:cNvPr>
          <p:cNvSpPr txBox="1"/>
          <p:nvPr userDrawn="1"/>
        </p:nvSpPr>
        <p:spPr>
          <a:xfrm>
            <a:off x="1983109" y="6448870"/>
            <a:ext cx="12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CC0E7-785E-46E5-A679-9307E69856FA}"/>
              </a:ext>
            </a:extLst>
          </p:cNvPr>
          <p:cNvSpPr txBox="1"/>
          <p:nvPr userDrawn="1"/>
        </p:nvSpPr>
        <p:spPr>
          <a:xfrm>
            <a:off x="3772130" y="64488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Modeling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5355D-71DF-4564-821C-5377D334D3F7}"/>
              </a:ext>
            </a:extLst>
          </p:cNvPr>
          <p:cNvSpPr txBox="1"/>
          <p:nvPr userDrawn="1"/>
        </p:nvSpPr>
        <p:spPr>
          <a:xfrm>
            <a:off x="5377318" y="6448870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en-US" sz="1800" kern="1200" baseline="0" dirty="0">
                <a:solidFill>
                  <a:srgbClr val="AC1F2D"/>
                </a:solidFill>
                <a:latin typeface="+mn-lt"/>
                <a:ea typeface="+mn-ea"/>
                <a:cs typeface="+mn-cs"/>
              </a:rPr>
              <a:t>	</a:t>
            </a:r>
            <a:endParaRPr lang="en-US" sz="1800" kern="1200" dirty="0">
              <a:solidFill>
                <a:srgbClr val="AC1F2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B1D05-04A3-4455-9409-DA8AE89B1551}"/>
              </a:ext>
            </a:extLst>
          </p:cNvPr>
          <p:cNvSpPr txBox="1"/>
          <p:nvPr userDrawn="1"/>
        </p:nvSpPr>
        <p:spPr>
          <a:xfrm>
            <a:off x="6757252" y="644887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84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Restoring">
            <a:extLst>
              <a:ext uri="{FF2B5EF4-FFF2-40B4-BE49-F238E27FC236}">
                <a16:creationId xmlns:a16="http://schemas.microsoft.com/office/drawing/2014/main" id="{AF391968-2A91-46CF-9B73-F91EB775E17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2" y="4224"/>
            <a:ext cx="8697772" cy="1127803"/>
          </a:xfrm>
          <a:ln>
            <a:noFill/>
          </a:ln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+mn-lt"/>
              </a:rPr>
              <a:t>Acknowledgements</a:t>
            </a:r>
            <a:endParaRPr lang="en-US" sz="54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6" name="Picture_UULogo" descr="Ulogo_1200px.png">
            <a:extLst>
              <a:ext uri="{FF2B5EF4-FFF2-40B4-BE49-F238E27FC236}">
                <a16:creationId xmlns:a16="http://schemas.microsoft.com/office/drawing/2014/main" id="{47E44CE3-CBF1-4EDA-9F73-AC5459F611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4" y="96131"/>
            <a:ext cx="1285016" cy="88746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BE20DC5-2CDA-4C3A-A460-00FA6242D7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97D87A-39A3-42DF-89CF-E9BCC29F86A8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_Restoring">
            <a:extLst>
              <a:ext uri="{FF2B5EF4-FFF2-40B4-BE49-F238E27FC236}">
                <a16:creationId xmlns:a16="http://schemas.microsoft.com/office/drawing/2014/main" id="{201EFA80-6F8C-4CC3-B403-DDD025F1F5AB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0" y="0"/>
            <a:ext cx="9143999" cy="1127803"/>
          </a:xfrm>
          <a:ln>
            <a:noFill/>
          </a:ln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+mn-lt"/>
              </a:rPr>
              <a:t>Questions?</a:t>
            </a:r>
            <a:endParaRPr lang="en-US" sz="54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6" name="Picture_UULogo" descr="Ulogo_1200px.png">
            <a:extLst>
              <a:ext uri="{FF2B5EF4-FFF2-40B4-BE49-F238E27FC236}">
                <a16:creationId xmlns:a16="http://schemas.microsoft.com/office/drawing/2014/main" id="{47E44CE3-CBF1-4EDA-9F73-AC5459F611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4" y="96131"/>
            <a:ext cx="1285016" cy="887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E4408D-6EE3-4215-8ADA-C31290EB713F}"/>
              </a:ext>
            </a:extLst>
          </p:cNvPr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BBEE1-AA3D-457F-AB9E-ABF32734FD40}"/>
              </a:ext>
            </a:extLst>
          </p:cNvPr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AC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DBC9CF8-1A67-4070-9B09-9C3F06A4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1593"/>
            <a:ext cx="9144000" cy="43640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Presenter:  Michael.paskett@Utah.edu	PI:  GREG.Clark@Utah.edu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DA1F159-BFF3-4184-A604-F72E05B3DA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031" y="86516"/>
            <a:ext cx="1991900" cy="1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F2AF5-DF4E-4A86-98A7-50F9897F23D1}"/>
              </a:ext>
            </a:extLst>
          </p:cNvPr>
          <p:cNvCxnSpPr/>
          <p:nvPr userDrawn="1"/>
        </p:nvCxnSpPr>
        <p:spPr>
          <a:xfrm>
            <a:off x="685800" y="1259474"/>
            <a:ext cx="7955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10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D8B1E1-7C88-48C3-B066-5116C5C0F769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33B90F-CBB9-42B5-98D2-FBCBF5BFF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7" r:id="rId2"/>
    <p:sldLayoutId id="2147483825" r:id="rId3"/>
    <p:sldLayoutId id="2147483826" r:id="rId4"/>
    <p:sldLayoutId id="2147483827" r:id="rId5"/>
    <p:sldLayoutId id="2147483828" r:id="rId6"/>
    <p:sldLayoutId id="2147483822" r:id="rId7"/>
    <p:sldLayoutId id="2147483824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800" dirty="0"/>
              <a:t>Modeling High-Frequency Stimulation for Blocking Nociception </a:t>
            </a:r>
            <a:endParaRPr lang="en-US" sz="5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Author"/>
          <p:cNvSpPr txBox="1"/>
          <p:nvPr/>
        </p:nvSpPr>
        <p:spPr>
          <a:xfrm>
            <a:off x="822960" y="4856485"/>
            <a:ext cx="494764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104B7D"/>
                </a:solidFill>
                <a:latin typeface="+mj-lt"/>
              </a:rPr>
              <a:t>Michael Paskett</a:t>
            </a:r>
          </a:p>
          <a:p>
            <a:r>
              <a:rPr lang="en-US" sz="2800" b="1" dirty="0">
                <a:solidFill>
                  <a:srgbClr val="104B7D"/>
                </a:solidFill>
                <a:latin typeface="+mj-lt"/>
              </a:rPr>
              <a:t>Hunter </a:t>
            </a:r>
            <a:r>
              <a:rPr lang="en-US" sz="2800" b="1" dirty="0" err="1">
                <a:solidFill>
                  <a:srgbClr val="104B7D"/>
                </a:solidFill>
                <a:latin typeface="+mj-lt"/>
              </a:rPr>
              <a:t>Strathman</a:t>
            </a:r>
            <a:endParaRPr lang="en-US" sz="1400" b="1" dirty="0"/>
          </a:p>
        </p:txBody>
      </p:sp>
      <p:pic>
        <p:nvPicPr>
          <p:cNvPr id="9" name="Pic_CNE">
            <a:extLst>
              <a:ext uri="{FF2B5EF4-FFF2-40B4-BE49-F238E27FC236}">
                <a16:creationId xmlns:a16="http://schemas.microsoft.com/office/drawing/2014/main" id="{1C456FEE-85A4-4F85-A767-3CBF36E21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4744505"/>
            <a:ext cx="2327389" cy="1114851"/>
          </a:xfrm>
          <a:prstGeom prst="rect">
            <a:avLst/>
          </a:prstGeom>
        </p:spPr>
      </p:pic>
      <p:sp>
        <p:nvSpPr>
          <p:cNvPr id="3" name="Date">
            <a:extLst>
              <a:ext uri="{FF2B5EF4-FFF2-40B4-BE49-F238E27FC236}">
                <a16:creationId xmlns:a16="http://schemas.microsoft.com/office/drawing/2014/main" id="{156F248B-846E-4DD6-A148-2ACF21B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4/18/2019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1AC6862D-AE8F-42E1-ADE6-82C8E392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BIOEN 6005</a:t>
            </a:r>
          </a:p>
        </p:txBody>
      </p:sp>
    </p:spTree>
    <p:extLst>
      <p:ext uri="{BB962C8B-B14F-4D97-AF65-F5344CB8AC3E}">
        <p14:creationId xmlns:p14="http://schemas.microsoft.com/office/powerpoint/2010/main" val="7533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18"/>
    </mc:Choice>
    <mc:Fallback xmlns="">
      <p:transition spd="slow" advTm="231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AC3DE-7492-4659-9F50-4DC9E9C8AA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Intracellular Conduction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C3C38-F407-4F79-A220-C0678840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84A73-A3AA-4D12-B0EB-EB4BE878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095"/>
            <a:ext cx="9144000" cy="30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E8FF5-5C25-4DD5-BAD6-E16884E36C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Extracellular Conduction Block</a:t>
            </a:r>
          </a:p>
          <a:p>
            <a:r>
              <a:rPr lang="en-US" dirty="0"/>
              <a:t>(So Far…)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9C6B4-E819-4E01-A589-90760BFA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C2016-A154-4654-B470-42513F65F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821"/>
            <a:ext cx="9144000" cy="33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6A169-7D1E-47C6-BE79-E7659D604E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Conclusions…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F4D48-FA52-4F71-ACF6-9F825A6A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771B7-CACE-4BE4-82AB-7DA101520C0E}"/>
              </a:ext>
            </a:extLst>
          </p:cNvPr>
          <p:cNvSpPr txBox="1"/>
          <p:nvPr/>
        </p:nvSpPr>
        <p:spPr>
          <a:xfrm>
            <a:off x="479685" y="1469041"/>
            <a:ext cx="8394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Simulated conduction block via intracellular stimulation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Haven’t demonstrated successful conduction block with extracellular DC stimulation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Future work – refine model</a:t>
            </a:r>
          </a:p>
        </p:txBody>
      </p:sp>
    </p:spTree>
    <p:extLst>
      <p:ext uri="{BB962C8B-B14F-4D97-AF65-F5344CB8AC3E}">
        <p14:creationId xmlns:p14="http://schemas.microsoft.com/office/powerpoint/2010/main" val="3091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15C4FC-F3A4-4208-A54E-5C69B0ECAD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13233-ECBF-4901-9539-A55C6358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CA4A9-8502-4DD8-BFC6-2DB21F6B1E78}"/>
              </a:ext>
            </a:extLst>
          </p:cNvPr>
          <p:cNvSpPr txBox="1"/>
          <p:nvPr/>
        </p:nvSpPr>
        <p:spPr>
          <a:xfrm>
            <a:off x="479685" y="146904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4432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Neuropathic Pain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656" y="1648918"/>
            <a:ext cx="8109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Pain caused by damage or disease affecting the somatosensory nervous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associated with unpleasant sense of touch (dysesthesia) and pain from typically non-painful stimuli (allodynia)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21380" r="5240" b="15349"/>
          <a:stretch/>
        </p:blipFill>
        <p:spPr>
          <a:xfrm>
            <a:off x="1581463" y="3612627"/>
            <a:ext cx="5996065" cy="2443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5512" y="6023808"/>
            <a:ext cx="5632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https://3c1703fe8d.site.internapcdn.net/newman/gfx/news/hires/2018/2-whyareneuron.jpg</a:t>
            </a:r>
          </a:p>
        </p:txBody>
      </p:sp>
    </p:spTree>
    <p:extLst>
      <p:ext uri="{BB962C8B-B14F-4D97-AF65-F5344CB8AC3E}">
        <p14:creationId xmlns:p14="http://schemas.microsoft.com/office/powerpoint/2010/main" val="34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High-Frequency Stimulation Blocks Action Potential Propagation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685" y="1469041"/>
            <a:ext cx="8394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Kilohertz high frequency alternating current (KHFAC) stimulation blocks neural signals through persistent depolarization of axons at the electrode-nerve interface (Kilgore et. al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Intrafascicular</a:t>
            </a:r>
            <a:r>
              <a:rPr lang="en-US" sz="2400" dirty="0"/>
              <a:t> electrodes (i.e., Utah Slanted Electrode Arrays) have been used to provide a conduction block selective to nociceptive (pain) fibers (Duncan et. al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Nociceptive fibers (unmyelinated)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Sensory/motor fibers (myelinated)</a:t>
            </a:r>
          </a:p>
        </p:txBody>
      </p:sp>
    </p:spTree>
    <p:extLst>
      <p:ext uri="{BB962C8B-B14F-4D97-AF65-F5344CB8AC3E}">
        <p14:creationId xmlns:p14="http://schemas.microsoft.com/office/powerpoint/2010/main" val="84131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0846E-83AE-4244-8312-0E96C77AC4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True AC Block?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A62CC-0708-4EC9-BAF5-BACDDC6F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0A01F-5FBA-4CEB-A804-276C420C0CCE}"/>
              </a:ext>
            </a:extLst>
          </p:cNvPr>
          <p:cNvSpPr txBox="1"/>
          <p:nvPr/>
        </p:nvSpPr>
        <p:spPr>
          <a:xfrm>
            <a:off x="782638" y="3384603"/>
            <a:ext cx="75787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the block due to imperfect waveform generation?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Direct current stimulation known to cause conduction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physiological mechanism?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“persistent depolarization of axons”? (Kilgore 2006)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What can we learn from a modeling perspective?</a:t>
            </a:r>
            <a:endParaRPr lang="en-US" sz="24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1298563"/>
            <a:ext cx="8158163" cy="17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6FB25-6C8E-4F1F-A585-FD5BCE866D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Multi-Compartment HH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66FC7-9C87-4F0F-886D-55DE2B90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http://faculty.etsu.edu/knisleyj/neural/cabl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95" y="1689407"/>
            <a:ext cx="6808011" cy="229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5789" y="4334633"/>
            <a:ext cx="7125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Length: 1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Diameter range: 0.5</a:t>
            </a:r>
            <a:r>
              <a:rPr lang="el-GR" sz="2400" dirty="0"/>
              <a:t> μ</a:t>
            </a:r>
            <a:r>
              <a:rPr lang="en-US" sz="2400" dirty="0"/>
              <a:t>m – 20 </a:t>
            </a:r>
            <a:r>
              <a:rPr lang="el-GR" sz="2400" dirty="0"/>
              <a:t>μ</a:t>
            </a:r>
            <a:r>
              <a:rPr lang="en-US" sz="2400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Myelinated/Unmyelinated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Compartments</a:t>
            </a:r>
          </a:p>
        </p:txBody>
      </p:sp>
    </p:spTree>
    <p:extLst>
      <p:ext uri="{BB962C8B-B14F-4D97-AF65-F5344CB8AC3E}">
        <p14:creationId xmlns:p14="http://schemas.microsoft.com/office/powerpoint/2010/main" val="36963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DFACC-35F7-440B-BCA6-2AA6EBBFA4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2CE44-3C51-4EB3-B078-F585191F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19B40-E837-4B94-A108-6DE75F18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65" y="1140155"/>
            <a:ext cx="5319685" cy="4147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82745-F57B-4D3A-8973-C46E456C4415}"/>
                  </a:ext>
                </a:extLst>
              </p:cNvPr>
              <p:cNvSpPr txBox="1"/>
              <p:nvPr/>
            </p:nvSpPr>
            <p:spPr>
              <a:xfrm>
                <a:off x="349408" y="5291212"/>
                <a:ext cx="8434873" cy="80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82745-F57B-4D3A-8973-C46E456C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8" y="5291212"/>
                <a:ext cx="8434873" cy="805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2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68F90E-15EE-473F-A97C-E4F6872323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Extracellular Stimulation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A7B50-0F00-4C03-A0A6-82784EB5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A26FC-910B-443B-B3FA-B20A6D628DDA}"/>
              </a:ext>
            </a:extLst>
          </p:cNvPr>
          <p:cNvSpPr txBox="1"/>
          <p:nvPr/>
        </p:nvSpPr>
        <p:spPr>
          <a:xfrm>
            <a:off x="479685" y="1469041"/>
            <a:ext cx="839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Infinite medium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Homogenous solution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D63055-AD5D-4B57-B9B0-D5BF4B16FFD3}"/>
              </a:ext>
            </a:extLst>
          </p:cNvPr>
          <p:cNvGrpSpPr/>
          <p:nvPr/>
        </p:nvGrpSpPr>
        <p:grpSpPr>
          <a:xfrm>
            <a:off x="1712164" y="2749551"/>
            <a:ext cx="5502275" cy="2617920"/>
            <a:chOff x="1712164" y="2749551"/>
            <a:chExt cx="5502275" cy="2617920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90FFF6FF-4FB4-47E1-BFD0-E3B6021AB8DB}"/>
                </a:ext>
              </a:extLst>
            </p:cNvPr>
            <p:cNvSpPr/>
            <p:nvPr/>
          </p:nvSpPr>
          <p:spPr>
            <a:xfrm rot="5400000">
              <a:off x="3783852" y="677863"/>
              <a:ext cx="1358900" cy="55022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E9AD5-0447-439B-95CD-F9B900DE5DC6}"/>
                </a:ext>
              </a:extLst>
            </p:cNvPr>
            <p:cNvSpPr/>
            <p:nvPr/>
          </p:nvSpPr>
          <p:spPr>
            <a:xfrm>
              <a:off x="4235449" y="4301295"/>
              <a:ext cx="57150" cy="5207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57E5E5-7787-452B-9F87-4366B39AC458}"/>
                </a:ext>
              </a:extLst>
            </p:cNvPr>
            <p:cNvSpPr/>
            <p:nvPr/>
          </p:nvSpPr>
          <p:spPr>
            <a:xfrm>
              <a:off x="4184650" y="4203700"/>
              <a:ext cx="152400" cy="127000"/>
            </a:xfrm>
            <a:prstGeom prst="ellipse">
              <a:avLst/>
            </a:prstGeom>
            <a:solidFill>
              <a:srgbClr val="1D14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16FE1F-6862-488A-87BD-7433EE068DCB}"/>
                </a:ext>
              </a:extLst>
            </p:cNvPr>
            <p:cNvSpPr/>
            <p:nvPr/>
          </p:nvSpPr>
          <p:spPr>
            <a:xfrm>
              <a:off x="3970867" y="4004733"/>
              <a:ext cx="571500" cy="520700"/>
            </a:xfrm>
            <a:prstGeom prst="ellipse">
              <a:avLst/>
            </a:prstGeom>
            <a:noFill/>
            <a:ln w="76200">
              <a:solidFill>
                <a:srgbClr val="1D1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3537B3-23E5-475C-A9FD-A188A82F3C94}"/>
                </a:ext>
              </a:extLst>
            </p:cNvPr>
            <p:cNvSpPr/>
            <p:nvPr/>
          </p:nvSpPr>
          <p:spPr>
            <a:xfrm>
              <a:off x="3720041" y="3769454"/>
              <a:ext cx="1087966" cy="991258"/>
            </a:xfrm>
            <a:prstGeom prst="ellipse">
              <a:avLst/>
            </a:prstGeom>
            <a:noFill/>
            <a:ln w="38100">
              <a:solidFill>
                <a:srgbClr val="1D1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3E6236-2AFF-4ACD-B9BE-268AC51239F8}"/>
                </a:ext>
              </a:extLst>
            </p:cNvPr>
            <p:cNvSpPr/>
            <p:nvPr/>
          </p:nvSpPr>
          <p:spPr>
            <a:xfrm>
              <a:off x="3362854" y="3450765"/>
              <a:ext cx="1787526" cy="1628635"/>
            </a:xfrm>
            <a:prstGeom prst="ellipse">
              <a:avLst/>
            </a:prstGeom>
            <a:noFill/>
            <a:ln w="19050">
              <a:solidFill>
                <a:srgbClr val="1D1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C86223-06BF-4DEA-BBF0-50DD94893137}"/>
                </a:ext>
              </a:extLst>
            </p:cNvPr>
            <p:cNvSpPr/>
            <p:nvPr/>
          </p:nvSpPr>
          <p:spPr>
            <a:xfrm>
              <a:off x="3054084" y="3162692"/>
              <a:ext cx="2419879" cy="2204779"/>
            </a:xfrm>
            <a:prstGeom prst="ellipse">
              <a:avLst/>
            </a:prstGeom>
            <a:noFill/>
            <a:ln w="6350">
              <a:solidFill>
                <a:srgbClr val="1D1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590CB-557C-441D-B31A-7023D75D0D44}"/>
                  </a:ext>
                </a:extLst>
              </p:cNvPr>
              <p:cNvSpPr txBox="1"/>
              <p:nvPr/>
            </p:nvSpPr>
            <p:spPr>
              <a:xfrm>
                <a:off x="5712347" y="4821995"/>
                <a:ext cx="2931024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590CB-557C-441D-B31A-7023D75D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47" y="4821995"/>
                <a:ext cx="2931024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0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3E5CA-7512-4B46-AE8F-1E58098F27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19B01-9281-46E0-A9B9-5A3620FC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C3CD7-CC7E-453E-BEE7-79738DB9EBAF}"/>
              </a:ext>
            </a:extLst>
          </p:cNvPr>
          <p:cNvSpPr txBox="1"/>
          <p:nvPr/>
        </p:nvSpPr>
        <p:spPr>
          <a:xfrm>
            <a:off x="479685" y="1469041"/>
            <a:ext cx="8394492" cy="452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Extracellularly stimulate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(kHz AC and DC) myelinated and unmyelinated neurons of varying sizes to provide conduction block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Start AP at one end of the axon (intracellular)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Try to block at center of axon with different forms of stimulation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Fiber Types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 fibers (0.5-2 um diameter, unmyelinated)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A-delta fibers (1-5 um diameter, myelinated)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A-beta fibers (6-12 um diameter, myelinated)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A-alpha fibers (15-20 um diameter, myelinated)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Stimulation Waveforms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 kHz AC – constant amplitude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 kHz AC – ramped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See if we can reduce onset response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DC – Constant amplitude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DC – Ramped</a:t>
            </a:r>
          </a:p>
        </p:txBody>
      </p:sp>
    </p:spTree>
    <p:extLst>
      <p:ext uri="{BB962C8B-B14F-4D97-AF65-F5344CB8AC3E}">
        <p14:creationId xmlns:p14="http://schemas.microsoft.com/office/powerpoint/2010/main" val="14652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B776F-96DC-4BF0-A20F-DF7031E3A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Intracellular Conduction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322EA-0526-4F05-9758-FA2C972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B90F-CBB9-42B5-98D2-FBCBF5BFFF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E1C27-C2B2-4C66-A5D6-480865D01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475"/>
            <a:ext cx="9144000" cy="2278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40FC2C-84B1-4C62-A06F-B97C8AC61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5475"/>
            <a:ext cx="9144000" cy="22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124163"/>
      </a:dk2>
      <a:lt2>
        <a:srgbClr val="2683C6"/>
      </a:lt2>
      <a:accent1>
        <a:srgbClr val="FCAE3B"/>
      </a:accent1>
      <a:accent2>
        <a:srgbClr val="124163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msTemplate.pptx" id="{7D7D946A-899E-4E28-B155-075685792865}" vid="{B24D4361-9528-45D6-BE32-8227F200DC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9ccce0-d01a-44eb-8f6d-fcfce274c37a"/>
    <LastReviewedDate xmlns="529ccce0-d01a-44eb-8f6d-fcfce274c37a">2017-05-10T04:00:00+00:00</LastReviewedDate>
    <f35ca5f0ee694cfd9c7653895a2c7dca xmlns="529ccce0-d01a-44eb-8f6d-fcfce274c37a">
      <Terms xmlns="http://schemas.microsoft.com/office/infopath/2007/PartnerControls"/>
    </f35ca5f0ee694cfd9c7653895a2c7dca>
    <db0dfd8ecf6c4fc28d538b1ac635d8be xmlns="529ccce0-d01a-44eb-8f6d-fcfce274c37a">
      <Terms xmlns="http://schemas.microsoft.com/office/infopath/2007/PartnerControls"/>
    </db0dfd8ecf6c4fc28d538b1ac635d8be>
    <_dlc_DocIdPersistId xmlns="529ccce0-d01a-44eb-8f6d-fcfce274c37a" xsi:nil="true"/>
    <DocumentType xmlns="529ccce0-d01a-44eb-8f6d-fcfce274c37a" xsi:nil="true"/>
    <DocumentStatus xmlns="529ccce0-d01a-44eb-8f6d-fcfce274c37a">Draft</DocumentStatus>
    <TypeOfContent xmlns="529ccce0-d01a-44eb-8f6d-fcfce274c37a" xsi:nil="true"/>
    <TaxKeywordTaxHTField xmlns="529ccce0-d01a-44eb-8f6d-fcfce274c37a">
      <Terms xmlns="http://schemas.microsoft.com/office/infopath/2007/PartnerControls"/>
    </TaxKeywordTaxHTField>
    <_dlc_DocId xmlns="529ccce0-d01a-44eb-8f6d-fcfce274c37a">DXK3VZ7EW6WC-482965043-303</_dlc_DocId>
    <_dlc_DocIdUrl xmlns="529ccce0-d01a-44eb-8f6d-fcfce274c37a">
      <Url>https://sharepoint.sfn.org/departments/MC/_layouts/15/DocIdRedir.aspx?ID=DXK3VZ7EW6WC-482965043-303</Url>
      <Description>DXK3VZ7EW6WC-482965043-303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7D809FD82F7469C8FA25416CD6BB6" ma:contentTypeVersion="10" ma:contentTypeDescription="Create a new document." ma:contentTypeScope="" ma:versionID="ea5be93fa573620d82944bbb0efc9dc8">
  <xsd:schema xmlns:xsd="http://www.w3.org/2001/XMLSchema" xmlns:xs="http://www.w3.org/2001/XMLSchema" xmlns:p="http://schemas.microsoft.com/office/2006/metadata/properties" xmlns:ns2="529ccce0-d01a-44eb-8f6d-fcfce274c37a" targetNamespace="http://schemas.microsoft.com/office/2006/metadata/properties" ma:root="true" ma:fieldsID="12322a30c4518e9f2485222e964753f7" ns2:_="">
    <xsd:import namespace="529ccce0-d01a-44eb-8f6d-fcfce274c37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ypeOfContent" minOccurs="0"/>
                <xsd:element ref="ns2:DocumentType" minOccurs="0"/>
                <xsd:element ref="ns2:f35ca5f0ee694cfd9c7653895a2c7dca" minOccurs="0"/>
                <xsd:element ref="ns2:TaxCatchAll" minOccurs="0"/>
                <xsd:element ref="ns2:TaxCatchAllLabel" minOccurs="0"/>
                <xsd:element ref="ns2:TaxKeywordTaxHTField" minOccurs="0"/>
                <xsd:element ref="ns2:LastReviewedDate" minOccurs="0"/>
                <xsd:element ref="ns2:DocumentStatus" minOccurs="0"/>
                <xsd:element ref="ns2:db0dfd8ecf6c4fc28d538b1ac635d8b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ccce0-d01a-44eb-8f6d-fcfce274c37a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ypeOfContent" ma:index="11" nillable="true" ma:displayName="Type of Content" ma:format="Dropdown" ma:internalName="TypeOfContent" ma:readOnly="false">
      <xsd:simpleType>
        <xsd:restriction base="dms:Choice">
          <xsd:enumeration value="Template"/>
          <xsd:enumeration value="Policy"/>
          <xsd:enumeration value="Form"/>
          <xsd:enumeration value="Documentation"/>
          <xsd:enumeration value="Press Release"/>
          <xsd:enumeration value="Unclassified"/>
        </xsd:restriction>
      </xsd:simpleType>
    </xsd:element>
    <xsd:element name="DocumentType" ma:index="12" nillable="true" ma:displayName="Document Type" ma:format="Dropdown" ma:internalName="DocumentType" ma:readOnly="false">
      <xsd:simpleType>
        <xsd:restriction base="dms:Choice">
          <xsd:enumeration value="Checklist"/>
          <xsd:enumeration value="Contract"/>
          <xsd:enumeration value="Floor Plan"/>
          <xsd:enumeration value="Form"/>
          <xsd:enumeration value="Grant"/>
          <xsd:enumeration value="Graphic"/>
          <xsd:enumeration value="Invoice"/>
          <xsd:enumeration value="Manual"/>
          <xsd:enumeration value="Meeting Notes"/>
          <xsd:enumeration value="Memo"/>
          <xsd:enumeration value="Photo"/>
          <xsd:enumeration value="Policy"/>
          <xsd:enumeration value="Presentation"/>
          <xsd:enumeration value="Process"/>
          <xsd:enumeration value="Report"/>
          <xsd:enumeration value="Template"/>
          <xsd:enumeration value="User Guide"/>
          <xsd:enumeration value="Unclassified"/>
          <xsd:enumeration value="Video"/>
        </xsd:restriction>
      </xsd:simpleType>
    </xsd:element>
    <xsd:element name="f35ca5f0ee694cfd9c7653895a2c7dca" ma:index="13" nillable="true" ma:taxonomy="true" ma:internalName="f35ca5f0ee694cfd9c7653895a2c7dca" ma:taxonomyFieldName="Function" ma:displayName="Function" ma:readOnly="false" ma:fieldId="{f35ca5f0-ee69-4cfd-9c76-53895a2c7dca}" ma:taxonomyMulti="true" ma:sspId="797d636a-0608-4240-bc17-84bd244307a5" ma:termSetId="feffb8c1-e6ea-432e-a7e0-ce911a1d98c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70a1ea77-b44d-40b8-a9b7-c7fa1c8b6a48}" ma:internalName="TaxCatchAll" ma:showField="CatchAllData" ma:web="529ccce0-d01a-44eb-8f6d-fcfce274c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70a1ea77-b44d-40b8-a9b7-c7fa1c8b6a48}" ma:internalName="TaxCatchAllLabel" ma:readOnly="true" ma:showField="CatchAllDataLabel" ma:web="529ccce0-d01a-44eb-8f6d-fcfce274c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797d636a-0608-4240-bc17-84bd244307a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LastReviewedDate" ma:index="19" nillable="true" ma:displayName="Last Reviewed Date" ma:default="[today]" ma:format="DateOnly" ma:internalName="LastReviewedDate" ma:readOnly="false">
      <xsd:simpleType>
        <xsd:restriction base="dms:DateTime"/>
      </xsd:simpleType>
    </xsd:element>
    <xsd:element name="DocumentStatus" ma:index="20" nillable="true" ma:displayName="Document Status" ma:default="Draft" ma:format="Dropdown" ma:internalName="DocumentStatus" ma:readOnly="false">
      <xsd:simpleType>
        <xsd:restriction base="dms:Choice">
          <xsd:enumeration value="Draft"/>
          <xsd:enumeration value="Final"/>
        </xsd:restriction>
      </xsd:simpleType>
    </xsd:element>
    <xsd:element name="db0dfd8ecf6c4fc28d538b1ac635d8be" ma:index="21" nillable="true" ma:taxonomy="true" ma:internalName="db0dfd8ecf6c4fc28d538b1ac635d8be" ma:taxonomyFieldName="Program" ma:displayName="Program" ma:readOnly="false" ma:fieldId="{db0dfd8e-cf6c-4fc2-8d53-8b1ac635d8be}" ma:taxonomyMulti="true" ma:sspId="797d636a-0608-4240-bc17-84bd244307a5" ma:termSetId="bf9a34c8-30e7-41cf-bc26-8cf2b79c8fd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6F411F-4C03-4C5D-B928-9F502F8D785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529ccce0-d01a-44eb-8f6d-fcfce274c37a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F7E4BC-2F81-4351-A80F-3B5488F9B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9ccce0-d01a-44eb-8f6d-fcfce274c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A3422C-F3F4-4965-A78F-8B03E2916DF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61644D6-9A91-4A94-B699-1CFCBCF41D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AimsTemplate</Template>
  <TotalTime>5801</TotalTime>
  <Words>405</Words>
  <Application>Microsoft Office PowerPoint</Application>
  <PresentationFormat>On-screen Show (4:3)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Retrospect</vt:lpstr>
      <vt:lpstr>Modeling High-Frequency Stimulation for Blocking Nociception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Society for Neuroscience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Socket</dc:title>
  <dc:creator>Michael Paskett</dc:creator>
  <cp:keywords/>
  <cp:lastModifiedBy>Hunter Strathman</cp:lastModifiedBy>
  <cp:revision>167</cp:revision>
  <dcterms:created xsi:type="dcterms:W3CDTF">2017-11-10T17:04:16Z</dcterms:created>
  <dcterms:modified xsi:type="dcterms:W3CDTF">2019-04-18T15:03:52Z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0x0101000437D809FD82F7469C8FA25416CD6BB6</vt:lpwstr>
  </property>
  <property fmtid="{D5CDD505-2E9C-101B-9397-08002B2CF9AE}" pid="3" name="_dlc_DocIdItemGuid">
    <vt:lpwstr>d797acae-8abc-4785-8746-dfb07f2353b8</vt:lpwstr>
  </property>
  <property fmtid="{D5CDD505-2E9C-101B-9397-08002B2CF9AE}" pid="4" name="Function">
    <vt:lpwstr/>
  </property>
  <property fmtid="{D5CDD505-2E9C-101B-9397-08002B2CF9AE}" pid="5" name="TaxKeyword">
    <vt:lpwstr/>
  </property>
  <property fmtid="{D5CDD505-2E9C-101B-9397-08002B2CF9AE}" pid="6" name="Program">
    <vt:lpwstr/>
  </property>
</Properties>
</file>