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anrope"/>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nrope-bold.fntdata"/><Relationship Id="rId25" Type="http://schemas.openxmlformats.org/officeDocument/2006/relationships/font" Target="fonts/Manrop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e2733099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e2733099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c8472c5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c8472c5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see the </a:t>
            </a:r>
            <a:r>
              <a:rPr lang="en"/>
              <a:t>motivations</a:t>
            </a:r>
            <a:r>
              <a:rPr lang="en"/>
              <a:t> behind develops use of chatgpt and also their reasons for submitting a pull request and sharing their prompts with other developers.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To do this, we used a manual approach. We used the pull requests chatpGpt conversation as well as the github messages linked to them from the database to see why they were using chatgpt and why they were sharing it with other developers.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each chose 5 instances (and checked for repeats) then qualitatively read the prompts and messages. </a:t>
            </a:r>
            <a:endParaRPr/>
          </a:p>
          <a:p>
            <a:pPr indent="0" lvl="0" marL="0" rtl="0" algn="l">
              <a:spcBef>
                <a:spcPts val="0"/>
              </a:spcBef>
              <a:spcAft>
                <a:spcPts val="0"/>
              </a:spcAft>
              <a:buNone/>
            </a:pPr>
            <a:r>
              <a:rPr lang="en"/>
              <a:t>We  individually catergorized data. </a:t>
            </a:r>
            <a:endParaRPr/>
          </a:p>
          <a:p>
            <a:pPr indent="0" lvl="0" marL="0" rtl="0" algn="l">
              <a:spcBef>
                <a:spcPts val="0"/>
              </a:spcBef>
              <a:spcAft>
                <a:spcPts val="0"/>
              </a:spcAft>
              <a:buNone/>
            </a:pPr>
            <a:r>
              <a:rPr lang="en"/>
              <a:t>Once that was done, we had a group discussion to further define groupings based on simialrieis and to decrease outliers. </a:t>
            </a:r>
            <a:endParaRPr/>
          </a:p>
          <a:p>
            <a:pPr indent="0" lvl="0" marL="0" rtl="0" algn="l">
              <a:spcBef>
                <a:spcPts val="0"/>
              </a:spcBef>
              <a:spcAft>
                <a:spcPts val="0"/>
              </a:spcAft>
              <a:buNone/>
            </a:pPr>
            <a:r>
              <a:rPr lang="en"/>
              <a:t>We did this process for each research question. </a:t>
            </a:r>
            <a:endParaRPr/>
          </a:p>
          <a:p>
            <a:pPr indent="0" lvl="0" marL="0" rtl="0" algn="l">
              <a:spcBef>
                <a:spcPts val="0"/>
              </a:spcBef>
              <a:spcAft>
                <a:spcPts val="0"/>
              </a:spcAft>
              <a:buNone/>
            </a:pPr>
            <a:r>
              <a:rPr lang="en"/>
              <a:t>After that, we quantified ou data with graphical representations.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e2733099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e273309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c8472c51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c8472c51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c85dc688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c85dc688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e2733099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e2733099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c85dc688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c85dc688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c8472c51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c8472c5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c85dc68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c85dc68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c8472c51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c8472c51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c8472c5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c8472c5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c8472c5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c8472c5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e273309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e273309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c8472c5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c8472c5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e2733099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e2733099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c8472c5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c8472c5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e5e788a8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e5e788a8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e5e788a8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e5e788a8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51550"/>
            <a:ext cx="9144000" cy="3294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311700" y="1931900"/>
            <a:ext cx="8520600" cy="92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solidFill>
                  <a:schemeClr val="lt1"/>
                </a:solidFill>
                <a:latin typeface="Manrope"/>
                <a:ea typeface="Manrope"/>
                <a:cs typeface="Manrope"/>
                <a:sym typeface="Manrope"/>
              </a:rPr>
              <a:t>Developers Usage of ChatGPT </a:t>
            </a:r>
            <a:endParaRPr sz="4200">
              <a:solidFill>
                <a:schemeClr val="lt1"/>
              </a:solidFill>
              <a:latin typeface="Manrope"/>
              <a:ea typeface="Manrope"/>
              <a:cs typeface="Manrope"/>
              <a:sym typeface="Manrope"/>
            </a:endParaRPr>
          </a:p>
        </p:txBody>
      </p:sp>
      <p:sp>
        <p:nvSpPr>
          <p:cNvPr id="56" name="Google Shape;56;p13"/>
          <p:cNvSpPr txBox="1"/>
          <p:nvPr>
            <p:ph idx="1" type="subTitle"/>
          </p:nvPr>
        </p:nvSpPr>
        <p:spPr>
          <a:xfrm>
            <a:off x="311700" y="3490800"/>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79">
                <a:solidFill>
                  <a:schemeClr val="dk1"/>
                </a:solidFill>
                <a:latin typeface="Manrope"/>
                <a:ea typeface="Manrope"/>
                <a:cs typeface="Manrope"/>
                <a:sym typeface="Manrope"/>
              </a:rPr>
              <a:t>Maya Patel, Jacob Radzieta, Samuel Vacca, </a:t>
            </a:r>
            <a:r>
              <a:rPr lang="en" sz="1879">
                <a:solidFill>
                  <a:schemeClr val="dk1"/>
                </a:solidFill>
                <a:latin typeface="Manrope"/>
                <a:ea typeface="Manrope"/>
                <a:cs typeface="Manrope"/>
                <a:sym typeface="Manrope"/>
              </a:rPr>
              <a:t>Jeffrey</a:t>
            </a:r>
            <a:r>
              <a:rPr lang="en" sz="1879">
                <a:solidFill>
                  <a:schemeClr val="dk1"/>
                </a:solidFill>
                <a:latin typeface="Manrope"/>
                <a:ea typeface="Manrope"/>
                <a:cs typeface="Manrope"/>
                <a:sym typeface="Manrope"/>
              </a:rPr>
              <a:t> Ober, Jeremy Roller</a:t>
            </a:r>
            <a:endParaRPr sz="1879">
              <a:solidFill>
                <a:schemeClr val="dk1"/>
              </a:solidFill>
              <a:latin typeface="Manrope"/>
              <a:ea typeface="Manrope"/>
              <a:cs typeface="Manrope"/>
              <a:sym typeface="Manrop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p:nvPr/>
        </p:nvSpPr>
        <p:spPr>
          <a:xfrm>
            <a:off x="-8975" y="-100"/>
            <a:ext cx="3350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2"/>
          <p:cNvSpPr txBox="1"/>
          <p:nvPr>
            <p:ph type="title"/>
          </p:nvPr>
        </p:nvSpPr>
        <p:spPr>
          <a:xfrm>
            <a:off x="896575" y="2285400"/>
            <a:ext cx="153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Manrope"/>
                <a:ea typeface="Manrope"/>
                <a:cs typeface="Manrope"/>
                <a:sym typeface="Manrope"/>
              </a:rPr>
              <a:t>Outline</a:t>
            </a:r>
            <a:endParaRPr b="1">
              <a:solidFill>
                <a:schemeClr val="lt1"/>
              </a:solidFill>
              <a:latin typeface="Manrope"/>
              <a:ea typeface="Manrope"/>
              <a:cs typeface="Manrope"/>
              <a:sym typeface="Manrope"/>
            </a:endParaRPr>
          </a:p>
        </p:txBody>
      </p:sp>
      <p:sp>
        <p:nvSpPr>
          <p:cNvPr id="114" name="Google Shape;114;p22"/>
          <p:cNvSpPr txBox="1"/>
          <p:nvPr>
            <p:ph idx="1" type="body"/>
          </p:nvPr>
        </p:nvSpPr>
        <p:spPr>
          <a:xfrm>
            <a:off x="3879500" y="363075"/>
            <a:ext cx="4157100" cy="43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Manrope"/>
                <a:ea typeface="Manrope"/>
                <a:cs typeface="Manrope"/>
                <a:sym typeface="Manrope"/>
              </a:rPr>
              <a:t>▶   Context</a:t>
            </a:r>
            <a:endParaRPr>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Problem</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Solution</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b="1" lang="en">
                <a:solidFill>
                  <a:schemeClr val="accent1"/>
                </a:solidFill>
                <a:latin typeface="Manrope"/>
                <a:ea typeface="Manrope"/>
                <a:cs typeface="Manrope"/>
                <a:sym typeface="Manrope"/>
              </a:rPr>
              <a:t>▶   Approach overview </a:t>
            </a:r>
            <a:endParaRPr b="1">
              <a:solidFill>
                <a:schemeClr val="accent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Results</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120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Takeaways</a:t>
            </a:r>
            <a:endParaRPr>
              <a:solidFill>
                <a:schemeClr val="dk1"/>
              </a:solidFill>
              <a:latin typeface="Manrope"/>
              <a:ea typeface="Manrope"/>
              <a:cs typeface="Manrope"/>
              <a:sym typeface="Manrop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1241800" y="3145725"/>
            <a:ext cx="7500900" cy="14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Manrope"/>
                <a:ea typeface="Manrope"/>
                <a:cs typeface="Manrope"/>
                <a:sym typeface="Manrope"/>
              </a:rPr>
              <a:t>▶</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Developers using the pull request feature along with ChatGPT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Manual quantitative and qualitative analysis</a:t>
            </a:r>
            <a:endParaRPr>
              <a:solidFill>
                <a:schemeClr val="dk1"/>
              </a:solidFill>
              <a:latin typeface="Manrope"/>
              <a:ea typeface="Manrope"/>
              <a:cs typeface="Manrope"/>
              <a:sym typeface="Manrope"/>
            </a:endParaRPr>
          </a:p>
          <a:p>
            <a:pPr indent="0" lvl="0" marL="0" rtl="0" algn="l">
              <a:spcBef>
                <a:spcPts val="1200"/>
              </a:spcBef>
              <a:spcAft>
                <a:spcPts val="0"/>
              </a:spcAft>
              <a:buClr>
                <a:schemeClr val="dk1"/>
              </a:buClr>
              <a:buSzPts val="1100"/>
              <a:buFont typeface="Arial"/>
              <a:buNone/>
            </a:pP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Discussion-based data </a:t>
            </a:r>
            <a:r>
              <a:rPr lang="en">
                <a:solidFill>
                  <a:schemeClr val="dk1"/>
                </a:solidFill>
                <a:latin typeface="Manrope"/>
                <a:ea typeface="Manrope"/>
                <a:cs typeface="Manrope"/>
                <a:sym typeface="Manrope"/>
              </a:rPr>
              <a:t>categorization</a:t>
            </a:r>
            <a:r>
              <a:rPr lang="en">
                <a:solidFill>
                  <a:schemeClr val="dk1"/>
                </a:solidFill>
                <a:latin typeface="Manrope"/>
                <a:ea typeface="Manrope"/>
                <a:cs typeface="Manrope"/>
                <a:sym typeface="Manrope"/>
              </a:rPr>
              <a:t> </a:t>
            </a:r>
            <a:endParaRPr>
              <a:solidFill>
                <a:schemeClr val="dk1"/>
              </a:solidFill>
              <a:latin typeface="Manrope"/>
              <a:ea typeface="Manrope"/>
              <a:cs typeface="Manrope"/>
              <a:sym typeface="Manrope"/>
            </a:endParaRPr>
          </a:p>
          <a:p>
            <a:pPr indent="0" lvl="0" marL="0" rtl="0" algn="l">
              <a:spcBef>
                <a:spcPts val="1200"/>
              </a:spcBef>
              <a:spcAft>
                <a:spcPts val="1200"/>
              </a:spcAft>
              <a:buNone/>
            </a:pPr>
            <a:r>
              <a:t/>
            </a:r>
            <a:endParaRPr>
              <a:latin typeface="Manrope"/>
              <a:ea typeface="Manrope"/>
              <a:cs typeface="Manrope"/>
              <a:sym typeface="Manrope"/>
            </a:endParaRPr>
          </a:p>
        </p:txBody>
      </p:sp>
      <p:pic>
        <p:nvPicPr>
          <p:cNvPr id="120" name="Google Shape;120;p23"/>
          <p:cNvPicPr preferRelativeResize="0"/>
          <p:nvPr/>
        </p:nvPicPr>
        <p:blipFill rotWithShape="1">
          <a:blip r:embed="rId3">
            <a:alphaModFix/>
          </a:blip>
          <a:srcRect b="0" l="0" r="6655" t="28734"/>
          <a:stretch/>
        </p:blipFill>
        <p:spPr>
          <a:xfrm>
            <a:off x="1132050" y="723675"/>
            <a:ext cx="7826500" cy="2000900"/>
          </a:xfrm>
          <a:prstGeom prst="rect">
            <a:avLst/>
          </a:prstGeom>
          <a:noFill/>
          <a:ln>
            <a:noFill/>
          </a:ln>
        </p:spPr>
      </p:pic>
      <p:sp>
        <p:nvSpPr>
          <p:cNvPr id="121" name="Google Shape;121;p23"/>
          <p:cNvSpPr/>
          <p:nvPr/>
        </p:nvSpPr>
        <p:spPr>
          <a:xfrm>
            <a:off x="0" y="-62750"/>
            <a:ext cx="775500" cy="5206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3"/>
          <p:cNvSpPr txBox="1"/>
          <p:nvPr>
            <p:ph type="title"/>
          </p:nvPr>
        </p:nvSpPr>
        <p:spPr>
          <a:xfrm rot="-5400000">
            <a:off x="-1693050" y="2518125"/>
            <a:ext cx="416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Manrope"/>
                <a:ea typeface="Manrope"/>
                <a:cs typeface="Manrope"/>
                <a:sym typeface="Manrope"/>
              </a:rPr>
              <a:t>Approach Overview </a:t>
            </a:r>
            <a:endParaRPr>
              <a:solidFill>
                <a:schemeClr val="lt1"/>
              </a:solidFill>
              <a:latin typeface="Manrope"/>
              <a:ea typeface="Manrope"/>
              <a:cs typeface="Manrope"/>
              <a:sym typeface="Manro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p:nvPr/>
        </p:nvSpPr>
        <p:spPr>
          <a:xfrm>
            <a:off x="-8975" y="-100"/>
            <a:ext cx="3350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4"/>
          <p:cNvSpPr txBox="1"/>
          <p:nvPr>
            <p:ph type="title"/>
          </p:nvPr>
        </p:nvSpPr>
        <p:spPr>
          <a:xfrm>
            <a:off x="896575" y="2285400"/>
            <a:ext cx="153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Manrope"/>
                <a:ea typeface="Manrope"/>
                <a:cs typeface="Manrope"/>
                <a:sym typeface="Manrope"/>
              </a:rPr>
              <a:t>Outline</a:t>
            </a:r>
            <a:endParaRPr b="1">
              <a:solidFill>
                <a:schemeClr val="lt1"/>
              </a:solidFill>
              <a:latin typeface="Manrope"/>
              <a:ea typeface="Manrope"/>
              <a:cs typeface="Manrope"/>
              <a:sym typeface="Manrope"/>
            </a:endParaRPr>
          </a:p>
        </p:txBody>
      </p:sp>
      <p:sp>
        <p:nvSpPr>
          <p:cNvPr id="129" name="Google Shape;129;p24"/>
          <p:cNvSpPr txBox="1"/>
          <p:nvPr>
            <p:ph idx="1" type="body"/>
          </p:nvPr>
        </p:nvSpPr>
        <p:spPr>
          <a:xfrm>
            <a:off x="3879500" y="363075"/>
            <a:ext cx="4157100" cy="43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Manrope"/>
                <a:ea typeface="Manrope"/>
                <a:cs typeface="Manrope"/>
                <a:sym typeface="Manrope"/>
              </a:rPr>
              <a:t>▶   Context</a:t>
            </a:r>
            <a:endParaRPr>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Problem</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Solution</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Approach overview </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b="1" lang="en">
                <a:solidFill>
                  <a:schemeClr val="accent1"/>
                </a:solidFill>
                <a:latin typeface="Manrope"/>
                <a:ea typeface="Manrope"/>
                <a:cs typeface="Manrope"/>
                <a:sym typeface="Manrope"/>
              </a:rPr>
              <a:t>▶   Results</a:t>
            </a:r>
            <a:endParaRPr b="1">
              <a:solidFill>
                <a:schemeClr val="accent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120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Takeaways</a:t>
            </a:r>
            <a:endParaRPr>
              <a:solidFill>
                <a:schemeClr val="dk1"/>
              </a:solidFill>
              <a:latin typeface="Manrope"/>
              <a:ea typeface="Manrope"/>
              <a:cs typeface="Manrope"/>
              <a:sym typeface="Manro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rope"/>
                <a:ea typeface="Manrope"/>
                <a:cs typeface="Manrope"/>
                <a:sym typeface="Manrope"/>
              </a:rPr>
              <a:t>Results</a:t>
            </a:r>
            <a:endParaRPr>
              <a:latin typeface="Manrope"/>
              <a:ea typeface="Manrope"/>
              <a:cs typeface="Manrope"/>
              <a:sym typeface="Manrope"/>
            </a:endParaRPr>
          </a:p>
        </p:txBody>
      </p:sp>
      <p:sp>
        <p:nvSpPr>
          <p:cNvPr id="135" name="Google Shape;135;p25"/>
          <p:cNvSpPr txBox="1"/>
          <p:nvPr>
            <p:ph idx="1" type="body"/>
          </p:nvPr>
        </p:nvSpPr>
        <p:spPr>
          <a:xfrm>
            <a:off x="311700" y="1152475"/>
            <a:ext cx="3299100" cy="380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anrope"/>
              <a:buChar char="●"/>
            </a:pPr>
            <a:r>
              <a:rPr lang="en">
                <a:latin typeface="Manrope"/>
                <a:ea typeface="Manrope"/>
                <a:cs typeface="Manrope"/>
                <a:sym typeface="Manrope"/>
              </a:rPr>
              <a:t>Developers</a:t>
            </a:r>
            <a:r>
              <a:rPr lang="en">
                <a:latin typeface="Manrope"/>
                <a:ea typeface="Manrope"/>
                <a:cs typeface="Manrope"/>
                <a:sym typeface="Manrope"/>
              </a:rPr>
              <a:t> most often aided others with minimal ChatGPT </a:t>
            </a:r>
            <a:endParaRPr>
              <a:latin typeface="Manrope"/>
              <a:ea typeface="Manrope"/>
              <a:cs typeface="Manrope"/>
              <a:sym typeface="Manrope"/>
            </a:endParaRPr>
          </a:p>
          <a:p>
            <a:pPr indent="0" lvl="0" marL="0" rtl="0" algn="l">
              <a:spcBef>
                <a:spcPts val="1200"/>
              </a:spcBef>
              <a:spcAft>
                <a:spcPts val="0"/>
              </a:spcAft>
              <a:buNone/>
            </a:pPr>
            <a:r>
              <a:t/>
            </a:r>
            <a:endParaRPr>
              <a:latin typeface="Manrope"/>
              <a:ea typeface="Manrope"/>
              <a:cs typeface="Manrope"/>
              <a:sym typeface="Manrope"/>
            </a:endParaRPr>
          </a:p>
          <a:p>
            <a:pPr indent="-342900" lvl="0" marL="457200" rtl="0" algn="l">
              <a:spcBef>
                <a:spcPts val="1200"/>
              </a:spcBef>
              <a:spcAft>
                <a:spcPts val="0"/>
              </a:spcAft>
              <a:buSzPts val="1800"/>
              <a:buFont typeface="Manrope"/>
              <a:buChar char="●"/>
            </a:pPr>
            <a:r>
              <a:rPr lang="en">
                <a:latin typeface="Manrope"/>
                <a:ea typeface="Manrope"/>
                <a:cs typeface="Manrope"/>
                <a:sym typeface="Manrope"/>
              </a:rPr>
              <a:t>ChatGPT examples were </a:t>
            </a:r>
            <a:r>
              <a:rPr lang="en">
                <a:latin typeface="Manrope"/>
                <a:ea typeface="Manrope"/>
                <a:cs typeface="Manrope"/>
                <a:sym typeface="Manrope"/>
              </a:rPr>
              <a:t>often</a:t>
            </a:r>
            <a:r>
              <a:rPr lang="en">
                <a:latin typeface="Manrope"/>
                <a:ea typeface="Manrope"/>
                <a:cs typeface="Manrope"/>
                <a:sym typeface="Manrope"/>
              </a:rPr>
              <a:t> used</a:t>
            </a:r>
            <a:endParaRPr>
              <a:latin typeface="Manrope"/>
              <a:ea typeface="Manrope"/>
              <a:cs typeface="Manrope"/>
              <a:sym typeface="Manrope"/>
            </a:endParaRPr>
          </a:p>
          <a:p>
            <a:pPr indent="0" lvl="0" marL="0" rtl="0" algn="l">
              <a:spcBef>
                <a:spcPts val="1200"/>
              </a:spcBef>
              <a:spcAft>
                <a:spcPts val="0"/>
              </a:spcAft>
              <a:buNone/>
            </a:pPr>
            <a:r>
              <a:t/>
            </a:r>
            <a:endParaRPr>
              <a:latin typeface="Manrope"/>
              <a:ea typeface="Manrope"/>
              <a:cs typeface="Manrope"/>
              <a:sym typeface="Manrope"/>
            </a:endParaRPr>
          </a:p>
          <a:p>
            <a:pPr indent="-342900" lvl="0" marL="457200" rtl="0" algn="l">
              <a:spcBef>
                <a:spcPts val="1200"/>
              </a:spcBef>
              <a:spcAft>
                <a:spcPts val="0"/>
              </a:spcAft>
              <a:buSzPts val="1800"/>
              <a:buFont typeface="Manrope"/>
              <a:buChar char="●"/>
            </a:pPr>
            <a:r>
              <a:rPr lang="en">
                <a:latin typeface="Manrope"/>
                <a:ea typeface="Manrope"/>
                <a:cs typeface="Manrope"/>
                <a:sym typeface="Manrope"/>
              </a:rPr>
              <a:t>Not often directly writing code for project</a:t>
            </a:r>
            <a:endParaRPr>
              <a:latin typeface="Manrope"/>
              <a:ea typeface="Manrope"/>
              <a:cs typeface="Manrope"/>
              <a:sym typeface="Manrope"/>
            </a:endParaRPr>
          </a:p>
        </p:txBody>
      </p:sp>
      <p:pic>
        <p:nvPicPr>
          <p:cNvPr id="136" name="Google Shape;136;p25" title="Chart"/>
          <p:cNvPicPr preferRelativeResize="0"/>
          <p:nvPr/>
        </p:nvPicPr>
        <p:blipFill>
          <a:blip r:embed="rId3">
            <a:alphaModFix/>
          </a:blip>
          <a:stretch>
            <a:fillRect/>
          </a:stretch>
        </p:blipFill>
        <p:spPr>
          <a:xfrm>
            <a:off x="3610690" y="1152475"/>
            <a:ext cx="5533311" cy="3416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rope"/>
                <a:ea typeface="Manrope"/>
                <a:cs typeface="Manrope"/>
                <a:sym typeface="Manrope"/>
              </a:rPr>
              <a:t>Results</a:t>
            </a:r>
            <a:endParaRPr>
              <a:latin typeface="Manrope"/>
              <a:ea typeface="Manrope"/>
              <a:cs typeface="Manrope"/>
              <a:sym typeface="Manrope"/>
            </a:endParaRPr>
          </a:p>
        </p:txBody>
      </p:sp>
      <p:sp>
        <p:nvSpPr>
          <p:cNvPr id="142" name="Google Shape;142;p26"/>
          <p:cNvSpPr txBox="1"/>
          <p:nvPr>
            <p:ph idx="1" type="body"/>
          </p:nvPr>
        </p:nvSpPr>
        <p:spPr>
          <a:xfrm>
            <a:off x="311700" y="1152475"/>
            <a:ext cx="3258300" cy="379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anrope"/>
              <a:buChar char="●"/>
            </a:pPr>
            <a:r>
              <a:rPr b="1" lang="en">
                <a:latin typeface="Manrope"/>
                <a:ea typeface="Manrope"/>
                <a:cs typeface="Manrope"/>
                <a:sym typeface="Manrope"/>
              </a:rPr>
              <a:t>48%</a:t>
            </a:r>
            <a:r>
              <a:rPr lang="en">
                <a:latin typeface="Manrope"/>
                <a:ea typeface="Manrope"/>
                <a:cs typeface="Manrope"/>
                <a:sym typeface="Manrope"/>
              </a:rPr>
              <a:t> of developers used ChatGPT code directly</a:t>
            </a:r>
            <a:endParaRPr>
              <a:latin typeface="Manrope"/>
              <a:ea typeface="Manrope"/>
              <a:cs typeface="Manrope"/>
              <a:sym typeface="Manrope"/>
            </a:endParaRPr>
          </a:p>
          <a:p>
            <a:pPr indent="0" lvl="0" marL="0" rtl="0" algn="l">
              <a:spcBef>
                <a:spcPts val="1200"/>
              </a:spcBef>
              <a:spcAft>
                <a:spcPts val="0"/>
              </a:spcAft>
              <a:buNone/>
            </a:pPr>
            <a:r>
              <a:t/>
            </a:r>
            <a:endParaRPr>
              <a:latin typeface="Manrope"/>
              <a:ea typeface="Manrope"/>
              <a:cs typeface="Manrope"/>
              <a:sym typeface="Manrope"/>
            </a:endParaRPr>
          </a:p>
          <a:p>
            <a:pPr indent="-342900" lvl="0" marL="457200" rtl="0" algn="l">
              <a:spcBef>
                <a:spcPts val="1200"/>
              </a:spcBef>
              <a:spcAft>
                <a:spcPts val="0"/>
              </a:spcAft>
              <a:buSzPts val="1800"/>
              <a:buFont typeface="Manrope"/>
              <a:buChar char="●"/>
            </a:pPr>
            <a:r>
              <a:rPr b="1" lang="en">
                <a:latin typeface="Manrope"/>
                <a:ea typeface="Manrope"/>
                <a:cs typeface="Manrope"/>
                <a:sym typeface="Manrope"/>
              </a:rPr>
              <a:t>36%</a:t>
            </a:r>
            <a:r>
              <a:rPr lang="en">
                <a:latin typeface="Manrope"/>
                <a:ea typeface="Manrope"/>
                <a:cs typeface="Manrope"/>
                <a:sym typeface="Manrope"/>
              </a:rPr>
              <a:t> of developers used ChatGPT code directly</a:t>
            </a:r>
            <a:endParaRPr>
              <a:latin typeface="Manrope"/>
              <a:ea typeface="Manrope"/>
              <a:cs typeface="Manrope"/>
              <a:sym typeface="Manrope"/>
            </a:endParaRPr>
          </a:p>
          <a:p>
            <a:pPr indent="0" lvl="0" marL="0" rtl="0" algn="l">
              <a:spcBef>
                <a:spcPts val="1200"/>
              </a:spcBef>
              <a:spcAft>
                <a:spcPts val="0"/>
              </a:spcAft>
              <a:buNone/>
            </a:pPr>
            <a:r>
              <a:t/>
            </a:r>
            <a:endParaRPr>
              <a:latin typeface="Manrope"/>
              <a:ea typeface="Manrope"/>
              <a:cs typeface="Manrope"/>
              <a:sym typeface="Manrope"/>
            </a:endParaRPr>
          </a:p>
          <a:p>
            <a:pPr indent="-342900" lvl="0" marL="457200" rtl="0" algn="l">
              <a:spcBef>
                <a:spcPts val="1200"/>
              </a:spcBef>
              <a:spcAft>
                <a:spcPts val="0"/>
              </a:spcAft>
              <a:buSzPts val="1800"/>
              <a:buFont typeface="Manrope"/>
              <a:buChar char="●"/>
            </a:pPr>
            <a:r>
              <a:rPr b="1" lang="en">
                <a:latin typeface="Manrope"/>
                <a:ea typeface="Manrope"/>
                <a:cs typeface="Manrope"/>
                <a:sym typeface="Manrope"/>
              </a:rPr>
              <a:t>16</a:t>
            </a:r>
            <a:r>
              <a:rPr b="1" lang="en">
                <a:latin typeface="Manrope"/>
                <a:ea typeface="Manrope"/>
                <a:cs typeface="Manrope"/>
                <a:sym typeface="Manrope"/>
              </a:rPr>
              <a:t>%</a:t>
            </a:r>
            <a:r>
              <a:rPr lang="en">
                <a:latin typeface="Manrope"/>
                <a:ea typeface="Manrope"/>
                <a:cs typeface="Manrope"/>
                <a:sym typeface="Manrope"/>
              </a:rPr>
              <a:t> of developers used used ChatGPT in other way</a:t>
            </a:r>
            <a:endParaRPr>
              <a:latin typeface="Manrope"/>
              <a:ea typeface="Manrope"/>
              <a:cs typeface="Manrope"/>
              <a:sym typeface="Manrope"/>
            </a:endParaRPr>
          </a:p>
        </p:txBody>
      </p:sp>
      <p:pic>
        <p:nvPicPr>
          <p:cNvPr id="143" name="Google Shape;143;p26" title="Chart"/>
          <p:cNvPicPr preferRelativeResize="0"/>
          <p:nvPr/>
        </p:nvPicPr>
        <p:blipFill>
          <a:blip r:embed="rId3">
            <a:alphaModFix/>
          </a:blip>
          <a:stretch>
            <a:fillRect/>
          </a:stretch>
        </p:blipFill>
        <p:spPr>
          <a:xfrm>
            <a:off x="3569874" y="1152475"/>
            <a:ext cx="5574126" cy="3416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p:nvPr/>
        </p:nvSpPr>
        <p:spPr>
          <a:xfrm>
            <a:off x="-8975" y="-100"/>
            <a:ext cx="3350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7"/>
          <p:cNvSpPr txBox="1"/>
          <p:nvPr>
            <p:ph type="title"/>
          </p:nvPr>
        </p:nvSpPr>
        <p:spPr>
          <a:xfrm>
            <a:off x="896575" y="2285400"/>
            <a:ext cx="153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Manrope"/>
                <a:ea typeface="Manrope"/>
                <a:cs typeface="Manrope"/>
                <a:sym typeface="Manrope"/>
              </a:rPr>
              <a:t>Outline</a:t>
            </a:r>
            <a:endParaRPr b="1">
              <a:solidFill>
                <a:schemeClr val="lt1"/>
              </a:solidFill>
              <a:latin typeface="Manrope"/>
              <a:ea typeface="Manrope"/>
              <a:cs typeface="Manrope"/>
              <a:sym typeface="Manrope"/>
            </a:endParaRPr>
          </a:p>
        </p:txBody>
      </p:sp>
      <p:sp>
        <p:nvSpPr>
          <p:cNvPr id="150" name="Google Shape;150;p27"/>
          <p:cNvSpPr txBox="1"/>
          <p:nvPr>
            <p:ph idx="1" type="body"/>
          </p:nvPr>
        </p:nvSpPr>
        <p:spPr>
          <a:xfrm>
            <a:off x="3879500" y="363075"/>
            <a:ext cx="4157100" cy="43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Manrope"/>
                <a:ea typeface="Manrope"/>
                <a:cs typeface="Manrope"/>
                <a:sym typeface="Manrope"/>
              </a:rPr>
              <a:t>▶   Context</a:t>
            </a:r>
            <a:endParaRPr>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Problem</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Solution</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Approach overview </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solidFill>
                  <a:schemeClr val="accent1"/>
                </a:solidFill>
                <a:latin typeface="Manrope"/>
                <a:ea typeface="Manrope"/>
                <a:cs typeface="Manrope"/>
                <a:sym typeface="Manrope"/>
              </a:rPr>
              <a:t> </a:t>
            </a:r>
            <a:r>
              <a:rPr lang="en">
                <a:solidFill>
                  <a:schemeClr val="dk1"/>
                </a:solidFill>
                <a:latin typeface="Manrope"/>
                <a:ea typeface="Manrope"/>
                <a:cs typeface="Manrope"/>
                <a:sym typeface="Manrope"/>
              </a:rPr>
              <a:t>Results</a:t>
            </a:r>
            <a:endParaRPr>
              <a:solidFill>
                <a:schemeClr val="dk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1200"/>
              </a:spcAft>
              <a:buNone/>
            </a:pPr>
            <a:r>
              <a:rPr b="1" lang="en">
                <a:solidFill>
                  <a:schemeClr val="accent1"/>
                </a:solidFill>
                <a:latin typeface="Manrope"/>
                <a:ea typeface="Manrope"/>
                <a:cs typeface="Manrope"/>
                <a:sym typeface="Manrope"/>
              </a:rPr>
              <a:t>▶   Takeaways</a:t>
            </a:r>
            <a:endParaRPr b="1">
              <a:solidFill>
                <a:schemeClr val="accent1"/>
              </a:solidFill>
              <a:latin typeface="Manrope"/>
              <a:ea typeface="Manrope"/>
              <a:cs typeface="Manrope"/>
              <a:sym typeface="Manrop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p:nvPr/>
        </p:nvSpPr>
        <p:spPr>
          <a:xfrm>
            <a:off x="-85125" y="-117050"/>
            <a:ext cx="9347100" cy="122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8"/>
          <p:cNvSpPr txBox="1"/>
          <p:nvPr>
            <p:ph type="title"/>
          </p:nvPr>
        </p:nvSpPr>
        <p:spPr>
          <a:xfrm>
            <a:off x="311700" y="265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solidFill>
                  <a:schemeClr val="lt1"/>
                </a:solidFill>
                <a:latin typeface="Manrope"/>
                <a:ea typeface="Manrope"/>
                <a:cs typeface="Manrope"/>
                <a:sym typeface="Manrope"/>
              </a:rPr>
              <a:t>Takeaways</a:t>
            </a:r>
            <a:endParaRPr sz="2500">
              <a:solidFill>
                <a:schemeClr val="lt1"/>
              </a:solidFill>
              <a:latin typeface="Manrope"/>
              <a:ea typeface="Manrope"/>
              <a:cs typeface="Manrope"/>
              <a:sym typeface="Manrope"/>
            </a:endParaRPr>
          </a:p>
        </p:txBody>
      </p:sp>
      <p:sp>
        <p:nvSpPr>
          <p:cNvPr id="157" name="Google Shape;157;p28"/>
          <p:cNvSpPr txBox="1"/>
          <p:nvPr>
            <p:ph idx="1" type="body"/>
          </p:nvPr>
        </p:nvSpPr>
        <p:spPr>
          <a:xfrm>
            <a:off x="311700" y="1276375"/>
            <a:ext cx="8520600" cy="20352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a:solidFill>
                  <a:schemeClr val="accent1"/>
                </a:solidFill>
                <a:latin typeface="Manrope"/>
                <a:ea typeface="Manrope"/>
                <a:cs typeface="Manrope"/>
                <a:sym typeface="Manrope"/>
              </a:rPr>
              <a:t>▶  </a:t>
            </a:r>
            <a:r>
              <a:rPr lang="en">
                <a:latin typeface="Manrope"/>
                <a:ea typeface="Manrope"/>
                <a:cs typeface="Manrope"/>
                <a:sym typeface="Manrope"/>
              </a:rPr>
              <a:t>Increased team collaboration through ChatGPT sharing features</a:t>
            </a:r>
            <a:endParaRPr>
              <a:latin typeface="Manrope"/>
              <a:ea typeface="Manrope"/>
              <a:cs typeface="Manrope"/>
              <a:sym typeface="Manrope"/>
            </a:endParaRPr>
          </a:p>
          <a:p>
            <a:pPr indent="0" lvl="0" marL="0" rtl="0" algn="l">
              <a:lnSpc>
                <a:spcPct val="150000"/>
              </a:lnSpc>
              <a:spcBef>
                <a:spcPts val="1200"/>
              </a:spcBef>
              <a:spcAft>
                <a:spcPts val="0"/>
              </a:spcAft>
              <a:buNone/>
            </a:pPr>
            <a:r>
              <a:rPr lang="en">
                <a:solidFill>
                  <a:schemeClr val="accent1"/>
                </a:solidFill>
                <a:latin typeface="Manrope"/>
                <a:ea typeface="Manrope"/>
                <a:cs typeface="Manrope"/>
                <a:sym typeface="Manrope"/>
              </a:rPr>
              <a:t>▶  </a:t>
            </a:r>
            <a:r>
              <a:rPr lang="en">
                <a:latin typeface="Manrope"/>
                <a:ea typeface="Manrope"/>
                <a:cs typeface="Manrope"/>
                <a:sym typeface="Manrope"/>
              </a:rPr>
              <a:t>Coding translational abilities within teams</a:t>
            </a:r>
            <a:endParaRPr>
              <a:latin typeface="Manrope"/>
              <a:ea typeface="Manrope"/>
              <a:cs typeface="Manrope"/>
              <a:sym typeface="Manrope"/>
            </a:endParaRPr>
          </a:p>
          <a:p>
            <a:pPr indent="0" lvl="0" marL="0" rtl="0" algn="l">
              <a:lnSpc>
                <a:spcPct val="150000"/>
              </a:lnSpc>
              <a:spcBef>
                <a:spcPts val="1200"/>
              </a:spcBef>
              <a:spcAft>
                <a:spcPts val="0"/>
              </a:spcAft>
              <a:buNone/>
            </a:pPr>
            <a:r>
              <a:rPr lang="en">
                <a:solidFill>
                  <a:schemeClr val="accent1"/>
                </a:solidFill>
                <a:latin typeface="Manrope"/>
                <a:ea typeface="Manrope"/>
                <a:cs typeface="Manrope"/>
                <a:sym typeface="Manrope"/>
              </a:rPr>
              <a:t>▶  </a:t>
            </a:r>
            <a:r>
              <a:rPr lang="en">
                <a:latin typeface="Manrope"/>
                <a:ea typeface="Manrope"/>
                <a:cs typeface="Manrope"/>
                <a:sym typeface="Manrope"/>
              </a:rPr>
              <a:t>Direct vs. indirect implementation (Github, developers)</a:t>
            </a:r>
            <a:endParaRPr>
              <a:latin typeface="Manrope"/>
              <a:ea typeface="Manrope"/>
              <a:cs typeface="Manrope"/>
              <a:sym typeface="Manrope"/>
            </a:endParaRPr>
          </a:p>
          <a:p>
            <a:pPr indent="0" lvl="0" marL="0" rtl="0" algn="l">
              <a:lnSpc>
                <a:spcPct val="150000"/>
              </a:lnSpc>
              <a:spcBef>
                <a:spcPts val="1200"/>
              </a:spcBef>
              <a:spcAft>
                <a:spcPts val="1200"/>
              </a:spcAft>
              <a:buNone/>
            </a:pPr>
            <a:r>
              <a:rPr lang="en">
                <a:solidFill>
                  <a:schemeClr val="accent1"/>
                </a:solidFill>
                <a:latin typeface="Manrope"/>
                <a:ea typeface="Manrope"/>
                <a:cs typeface="Manrope"/>
                <a:sym typeface="Manrope"/>
              </a:rPr>
              <a:t>▶  </a:t>
            </a:r>
            <a:r>
              <a:rPr lang="en">
                <a:latin typeface="Manrope"/>
                <a:ea typeface="Manrope"/>
                <a:cs typeface="Manrope"/>
                <a:sym typeface="Manrope"/>
              </a:rPr>
              <a:t>Code </a:t>
            </a:r>
            <a:r>
              <a:rPr lang="en">
                <a:latin typeface="Manrope"/>
                <a:ea typeface="Manrope"/>
                <a:cs typeface="Manrope"/>
                <a:sym typeface="Manrope"/>
              </a:rPr>
              <a:t>improvements</a:t>
            </a:r>
            <a:endParaRPr>
              <a:latin typeface="Manrope"/>
              <a:ea typeface="Manrope"/>
              <a:cs typeface="Manrope"/>
              <a:sym typeface="Manrope"/>
            </a:endParaRPr>
          </a:p>
        </p:txBody>
      </p:sp>
      <p:pic>
        <p:nvPicPr>
          <p:cNvPr id="158" name="Google Shape;158;p28"/>
          <p:cNvPicPr preferRelativeResize="0"/>
          <p:nvPr/>
        </p:nvPicPr>
        <p:blipFill>
          <a:blip r:embed="rId3">
            <a:alphaModFix/>
          </a:blip>
          <a:stretch>
            <a:fillRect/>
          </a:stretch>
        </p:blipFill>
        <p:spPr>
          <a:xfrm>
            <a:off x="2345050" y="3311575"/>
            <a:ext cx="1457325" cy="1457325"/>
          </a:xfrm>
          <a:prstGeom prst="rect">
            <a:avLst/>
          </a:prstGeom>
          <a:noFill/>
          <a:ln>
            <a:noFill/>
          </a:ln>
          <a:effectLst>
            <a:outerShdw blurRad="57150" rotWithShape="0" algn="bl" dir="5400000" dist="19050">
              <a:srgbClr val="000000">
                <a:alpha val="50000"/>
              </a:srgbClr>
            </a:outerShdw>
          </a:effectLst>
        </p:spPr>
      </p:pic>
      <p:pic>
        <p:nvPicPr>
          <p:cNvPr id="159" name="Google Shape;159;p28"/>
          <p:cNvPicPr preferRelativeResize="0"/>
          <p:nvPr/>
        </p:nvPicPr>
        <p:blipFill>
          <a:blip r:embed="rId4">
            <a:alphaModFix/>
          </a:blip>
          <a:stretch>
            <a:fillRect/>
          </a:stretch>
        </p:blipFill>
        <p:spPr>
          <a:xfrm>
            <a:off x="4762500" y="3187750"/>
            <a:ext cx="1704975" cy="1704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6"/>
        </a:solidFill>
      </p:bgPr>
    </p:bg>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1700" y="178135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b="1" lang="en">
                <a:solidFill>
                  <a:srgbClr val="00FF00"/>
                </a:solidFill>
              </a:rPr>
              <a:t>Introduction: In the vast landscape of artificial intelligence, our collaborative journey with Professor Alomar has been nothing short of enlightening. Through countless hours of brainstorming, coding, and analysis, we've embarked on a transformative expedition, uncovering layers of insight and innovation. In this comprehensive narrative, we delve deep into the heart of our AI project, unraveling its complexities and extracting invaluable takeaways that will shape our understanding of AI for years to come. Chapter 1: The Genesis of Exploration Our voyage began with a spark of curiosity and a shared vision for harnessing AI's potential. Under the guidance of Professor Alomar, we navigated through the intricate terrain of problem formulation, data acquisition, and model selection. Each decision was meticulously crafted, laying the foundation for our expedition into the realm of AI. Chapter 2: Data as the Compass In the vast ocean of AI, data serves as our guiding compass, illuminating the path forward. Through rigorous data collection and preprocessing, we unearthed hidden patterns and insights, transforming raw information into actionable intelligence. Professor Alomar's expertise in data wrangling proved invaluable, ensuring that our models were fueled by quality inputs and robust foundations. Chapter 3: Charting New Territories with Model Exploration With our data compass in hand, we embarked on the exhilarating journey of model exploration. From classical algorithms to cutting-edge neural networks, we traversed a diverse landscape of methodologies, each offering unique insights and challenges. Professor Alomar's encyclopedic knowledge of AI architectures provided us with a treasure trove of techniques to explore, empowering us to push the boundaries of innovation. Chapter 4: Navigating the Storms of Optimization As we charted new territories, we encountered turbulent storms of optimization, where performance enhancements clashed with computational constraints. Through meticulous tuning and experimentation, we navigated these challenges with precision, fine-tuning our models to strike the delicate balance between accuracy and efficiency. Professor Alomar's expertise in optimization algorithms served as our guiding light, illuminating the path towards peak performance. Chapter 5: Insights from the Expedition Amidst the rigors of our expedition, we gleaned profound insights that transcended the realm of AI. Collaboration emerged as a cornerstone of our success, fostering synergy and innovation at every turn. Professor Alomar's mentorship provided us with not only technical expertise but also invaluable wisdom, guiding us through the complexities of AI with unwavering support and encouragement. Chapter 6: The Legacy of Discovery As our AI project draws to a close, its legacy endures as a testament to the power of exploration and collaboration. The knowledge gained and lessons learned will serve as beacons of inspiration for future endeavors, igniting the flames of curiosity and innovation in generations to come. With deep gratitude to Professor Alomar and our team, we embark on new horizons, armed with the transformative insights gleaned from our AI odyssey. Conclusion: In the tapestry of our AI project, each thread represents a moment of discovery, a lesson learned, and a leap of innovation. Through collaboration, perseverance, and unwavering dedication, we've unlocked the boundless potential of artificial intelligence, paving the way for a future shaped by endless possibilities. As we bid farewell to this chapter of our journey, we carry with us the profound takeaways and indelible memories that will continue to inspire and propel us forward.Introduction: In the vast landscape of artificial intelligence, our collaborative journey with Professor Alomar has been nothing short of enlightening. Through countless hours of brainstorming, coding, and analysis, we've embarked on a transformative expedition, uncovering layers of insight and innovation. In this comprehensive narrative, we delve deep into the heart of our AI project, unraveling its complexities and extracting invaluable takeaways that will shape our understanding of AI for years to come. Chapter 1: The Genesis of Exploration Our voyage began with a spark of curiosity and a shared vision for harnessing AI's potential. Under the guidance of Professor Alomar, we navigated through the intricate terrain of problem formulation, data acquisition, and model selection. Each decision was meticulously crafted, laying the foundation for our expedition into the realm of AI. Chapter 2: Data as the Compass In the vast ocean of AI, data serves as our guiding compass, illuminating the path forward. Through rigorous data collection and preprocessing, we unearthed hidden patterns and insights, transforming raw information into actionable intelligence. Professor Alomar's expertise in data wrangling proved invaluable, ensuring that our models were fueled by quality inputs and robust foundations. Chapter 3: Charting New Territories with Model Exploration With our data compass in hand, we embarked on the exhilarating journey of model exploration. From classical algorithms to cutting-edge neural networks, we traversed a diverse landscape of methodologies, each offering unique insights and challenges. Professor Alomar's encyclopedic knowledge of AI architectures provided us with a treasure trove of techniques to explore, empowering us to push the boundaries of innovation. Chapter 4: Navigating the Storms of Optimization As we charted new territories, we encountered turbulent storms of optimization, where performance enhancements clashed with computational constraints. Through meticulous tuning and experimentation, we navigated these challenges with precision, fine-tuning our models to strike the delicate balance between accuracy and efficiency. Professor Alomar's expertise in optimization algorithms served as our guiding light, illuminating the path towards peak performance. Chapter 5: Insights from the Expedition Amidst the rigors of our expedition, we gleaned profound insights that transcended the realm of AI. Collaboration emerged as a cornerstone of our success, fostering synergy and innovation at every turn. Professor Alomar's mentorship provided us with not only technical expertise but also invaluable wisdom, guiding us through the complexities of AI with unwavering support and encouragement. Chapter 6: The Legacy of Discovery As our AI project draws to a close, its legacy endures as a testament to the power of exploration and collaboration. The knowledge gained and lessons learned will serve as beacons of inspiration for future endeavors, igniting the flames of curiosity and innovation in generations to come. With deep gratitude to Professor Alomar and our team, we embark on new horizons, armed with the transformative insights gleaned from our AI odyssey. Conclusion: In the tapestry of our AI project, each thread represents a moment of discovery, a lesson learned, and a leap of innovation. Through collaboration, perseverance, and unwavering dedication, we've unlocked the boundless potential of artificial intelligence, paving the way for a future shaped by endless possibilities. As we bid farewell to this chapter of our journey, we carry with us the profound takeaways and indelible memories that will continue to inspire and propel us forward.Introduction: In the vast landscape of artificial intelligence, our collaborative journey with Professor Alomar has been nothing short of enlightening. Through countless hours of brainstorming, coding, and analysis, we've embarked on a transformative expedition, uncovering layers of insight and innovation. In this comprehensive narrative, we delve deep into the heart of our AI project, unraveling its complexities and extracting invaluable takeaways that will shape our understanding of AI for years to come. Chapter 1: The Genesis of Exploration Our voyage began with a spark of curiosity and a shared vision for harnessing AI's potential. Under the guidance of Professor Alomar, we navigated through the intricate terrain of problem formulation, data acquisition, and model selection. Each decision was meticulously crafted, laying the foundation for our expedition into the realm of AI. Chapter 2: Data as the Compass In the vast ocean of AI, data serves as our guiding compass, illuminating the path forward. Through rigorous data collection and preprocessing, we unearthed hidden patterns and insights, transforming raw information into actionable intelligence. Professor Alomar's expertise in data wrangling proved invaluable, ensuring that our models were fueled by quality inputs and robust foundations. Chapter 3: Charting New Territories with Model Exploration With our data compass in hand, we embarked on the exhilarating journey of model exploration. From classical algorithms to cutting-edge neural networks, we traversed a diverse landscape of methodologies, each offering unique insights and challenges. Professor Alomar's encyclopedic knowledge of AI architectures provided us with a treasure trove of techniques to explore, empowering us to push the boundaries of innovation. Chapter 4: Navigating the Storms of Optimization As we charted new territories, we encountered turbulent storms of optimization, where performance enhancements clashed with computational constraints. Through meticulous tuning and experimentation, we navigated these challenges with precision, fine-tuning our models to strike the delicate balance between accuracy and efficiency. Professor Alomar's expertise in optimization algorithms served as our guiding light, illuminating the path towards peak performance. Chapter 5: Insights from the Expedition Amidst the rigors of our expedition, we gleaned profound insights that transcended the realm of AI. Collaboration emerged as a cornerstone of our success, fostering synergy and innovation at every turn. Professor Alomar's mentorship provided us with not only technical expertise but also invaluable wisdom, guiding us through the complexities of AI with unwavering support and encouragement. Chapter 6: The Legacy of Discovery As our AI project draws to a close, its legacy endures as a testament to the power of exploration and collaboration. The knowledge gained and lessons learned will serve as beacons of inspiration for future endeavors, igniting the flames of curiosity and innovation in generations to come. With deep gratitude to Professor Alomar and our team, we embark on new horizons, armed with the transformative insights gleaned from our AI odyssey. Conclusion: In the tapestry of our AI project, each thread represents a moment of discovery, a lesson learned, and a leap of innovation. Through collaboration, perseverance, and unwavering dedication, we've unlocked the boundless potential of artificial intelligence, paving the way for a future shaped by endless possibilities. As we bid farewell to this chapter of our journey, we carry with us the profound takeaways and indelible memories that will continue to inspire and propel us forward.Introduction: In the vast landscape of artificial intelligence, our collaborative journey with Professor Alomar has been nothing short of enlightening. Through countless hours of brainstorming, coding, and analysis, we've embarked on a transformative expedition, uncovering layers of insight and innovation. In this comprehensive narrative, we delve deep into the heart of our AI project, unraveling its complexities and extracting invaluable takeaways that will shape our understanding of AI for years to come. Chapter 1: The Genesis of Exploration Our voyage began with a spark of curiosity and a shared vision for harnessing AI's potential. Under the guidance of Professor Alomar, we navigated through the intricate terrain of problem formulation, data acquisition, and model selection. Each decision was meticulously crafted, laying the foundation for our expedition into the realm of AI. Chapter 2: Data as the Compass In the vast ocean of AI, data serves as our guiding compass, illuminating the path forward. Through rigorous data collection and preprocessing, we unearthed hidden patterns and insights, transforming raw information into actionable intelligence. Professor Alomar's expertise in data wrangling proved invaluable, ensuring that our models were fueled by quality inputs and robust foundations. Chapter 3: Charting New Territories with Model Exploration With our data compass in hand, we embarked on the exhilarating journey of model exploration. From classical algorithms to cutting-edge neural networks, we traversed a diverse landscape of methodologies, each offering unique insights and challenges. Professor Alomar's encyclopedic knowledge of AI architectures provided us with a treasure trove of techniques to explore, empowering us to push the boundaries of innovation. Chapter 4: Navigating the Storms of Optimization As we charted new territories, we encountered turbulent storms of optimization, where performance enhancements clashed with computational constraints. Through meticulous tuning and experimentation, we navigated these challenges with precision, fine-tuning our models to strike the delicate balance between accuracy and efficiency. Professor Alomar's expertise in optimization algorithms served as our guiding light, illuminating the path towards peak performance. Chapter 5: Insights from the Expedition Amidst the rigors of our expedition, we gleaned profound insights that transcended the realm of AI. Collaboration emerged as a cornerstone of our success, fostering synergy and innovation at every turn. Professor Alomar's mentorship provided us with not only technical expertise but also invaluable wisdom, guiding us through the complexities of AI with unwavering support and encouragement. Chapter 6: The Legacy of Discovery As our AI project draws to a close, its legacy endures as a testament to the power of exploration and collaboration. The knowledge gained and lessons learned will serve as beacons of inspiration for future endeavors, igniting the flames of curiosity and innovation in generations to come. With deep gratitude to Professor Alomar and our team, we embark on new horizons, armed with the transformative insights gleaned from our AI odyssey. Conclusion: In the tapestry of our AI project, each thread represents a moment of discovery, a lesson learned, and a leap of innovation. Through collaboration, perseverance, and unwavering dedication, we've unlocked the boundless potential of artificial intelligence, paving the way for a future shaped by endless possibilities. As we bid farewell to this chapter of our journey, we carry with us the profound takeaways and indelible memories that will continue to inspire and propel us forward.</a:t>
            </a:r>
            <a:endParaRPr b="1">
              <a:solidFill>
                <a:srgbClr val="00FF00"/>
              </a:solidFill>
            </a:endParaRPr>
          </a:p>
        </p:txBody>
      </p:sp>
      <p:pic>
        <p:nvPicPr>
          <p:cNvPr id="165" name="Google Shape;165;p29"/>
          <p:cNvPicPr preferRelativeResize="0"/>
          <p:nvPr/>
        </p:nvPicPr>
        <p:blipFill>
          <a:blip r:embed="rId3">
            <a:alphaModFix/>
          </a:blip>
          <a:stretch>
            <a:fillRect/>
          </a:stretch>
        </p:blipFill>
        <p:spPr>
          <a:xfrm>
            <a:off x="311700" y="207275"/>
            <a:ext cx="8520599" cy="1574087"/>
          </a:xfrm>
          <a:prstGeom prst="rect">
            <a:avLst/>
          </a:prstGeom>
          <a:noFill/>
          <a:ln>
            <a:noFill/>
          </a:ln>
          <a:effectLst>
            <a:outerShdw blurRad="57150" rotWithShape="0" algn="bl" dir="4620000" dist="161925">
              <a:srgbClr val="000000">
                <a:alpha val="8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30"/>
          <p:cNvPicPr preferRelativeResize="0"/>
          <p:nvPr/>
        </p:nvPicPr>
        <p:blipFill>
          <a:blip r:embed="rId3">
            <a:alphaModFix/>
          </a:blip>
          <a:stretch>
            <a:fillRect/>
          </a:stretch>
        </p:blipFill>
        <p:spPr>
          <a:xfrm>
            <a:off x="311688" y="1787575"/>
            <a:ext cx="4295775" cy="2781300"/>
          </a:xfrm>
          <a:prstGeom prst="rect">
            <a:avLst/>
          </a:prstGeom>
          <a:noFill/>
          <a:ln>
            <a:noFill/>
          </a:ln>
        </p:spPr>
      </p:pic>
      <p:pic>
        <p:nvPicPr>
          <p:cNvPr id="173" name="Google Shape;173;p30"/>
          <p:cNvPicPr preferRelativeResize="0"/>
          <p:nvPr/>
        </p:nvPicPr>
        <p:blipFill>
          <a:blip r:embed="rId4">
            <a:alphaModFix/>
          </a:blip>
          <a:stretch>
            <a:fillRect/>
          </a:stretch>
        </p:blipFill>
        <p:spPr>
          <a:xfrm>
            <a:off x="4994626" y="178200"/>
            <a:ext cx="3272650" cy="492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accent1"/>
                </a:solidFill>
                <a:latin typeface="Manrope"/>
                <a:ea typeface="Manrope"/>
                <a:cs typeface="Manrope"/>
                <a:sym typeface="Manrope"/>
              </a:rPr>
              <a:t>Thank you!</a:t>
            </a:r>
            <a:endParaRPr b="1">
              <a:solidFill>
                <a:schemeClr val="accent1"/>
              </a:solidFill>
              <a:latin typeface="Manrope"/>
              <a:ea typeface="Manrope"/>
              <a:cs typeface="Manrope"/>
              <a:sym typeface="Manro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8975" y="-100"/>
            <a:ext cx="3350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ph type="title"/>
          </p:nvPr>
        </p:nvSpPr>
        <p:spPr>
          <a:xfrm>
            <a:off x="896575" y="2285400"/>
            <a:ext cx="153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Manrope"/>
                <a:ea typeface="Manrope"/>
                <a:cs typeface="Manrope"/>
                <a:sym typeface="Manrope"/>
              </a:rPr>
              <a:t>Outline</a:t>
            </a:r>
            <a:endParaRPr b="1">
              <a:solidFill>
                <a:schemeClr val="lt1"/>
              </a:solidFill>
              <a:latin typeface="Manrope"/>
              <a:ea typeface="Manrope"/>
              <a:cs typeface="Manrope"/>
              <a:sym typeface="Manrope"/>
            </a:endParaRPr>
          </a:p>
        </p:txBody>
      </p:sp>
      <p:sp>
        <p:nvSpPr>
          <p:cNvPr id="63" name="Google Shape;63;p14"/>
          <p:cNvSpPr txBox="1"/>
          <p:nvPr>
            <p:ph idx="1" type="body"/>
          </p:nvPr>
        </p:nvSpPr>
        <p:spPr>
          <a:xfrm>
            <a:off x="3879500" y="363075"/>
            <a:ext cx="4157100" cy="43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accent1"/>
                </a:solidFill>
                <a:latin typeface="Manrope"/>
                <a:ea typeface="Manrope"/>
                <a:cs typeface="Manrope"/>
                <a:sym typeface="Manrope"/>
              </a:rPr>
              <a:t>▶   </a:t>
            </a:r>
            <a:r>
              <a:rPr b="1" lang="en">
                <a:solidFill>
                  <a:schemeClr val="accent1"/>
                </a:solidFill>
                <a:latin typeface="Manrope"/>
                <a:ea typeface="Manrope"/>
                <a:cs typeface="Manrope"/>
                <a:sym typeface="Manrope"/>
              </a:rPr>
              <a:t>Context</a:t>
            </a:r>
            <a:endParaRPr b="1">
              <a:solidFill>
                <a:schemeClr val="accent1"/>
              </a:solidFill>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latin typeface="Manrope"/>
                <a:ea typeface="Manrope"/>
                <a:cs typeface="Manrope"/>
                <a:sym typeface="Manrope"/>
              </a:rPr>
              <a:t>Problem</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latin typeface="Manrope"/>
                <a:ea typeface="Manrope"/>
                <a:cs typeface="Manrope"/>
                <a:sym typeface="Manrope"/>
              </a:rPr>
              <a:t>Solution</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latin typeface="Manrope"/>
                <a:ea typeface="Manrope"/>
                <a:cs typeface="Manrope"/>
                <a:sym typeface="Manrope"/>
              </a:rPr>
              <a:t>Approach </a:t>
            </a:r>
            <a:r>
              <a:rPr lang="en">
                <a:latin typeface="Manrope"/>
                <a:ea typeface="Manrope"/>
                <a:cs typeface="Manrope"/>
                <a:sym typeface="Manrope"/>
              </a:rPr>
              <a:t>overview</a:t>
            </a:r>
            <a:r>
              <a:rPr lang="en">
                <a:latin typeface="Manrope"/>
                <a:ea typeface="Manrope"/>
                <a:cs typeface="Manrope"/>
                <a:sym typeface="Manrope"/>
              </a:rPr>
              <a:t> </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t>
            </a:r>
            <a:r>
              <a:rPr lang="en">
                <a:latin typeface="Manrope"/>
                <a:ea typeface="Manrope"/>
                <a:cs typeface="Manrope"/>
                <a:sym typeface="Manrope"/>
              </a:rPr>
              <a:t> </a:t>
            </a:r>
            <a:r>
              <a:rPr lang="en">
                <a:latin typeface="Manrope"/>
                <a:ea typeface="Manrope"/>
                <a:cs typeface="Manrope"/>
                <a:sym typeface="Manrope"/>
              </a:rPr>
              <a:t>Results</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1200"/>
              </a:spcAft>
              <a:buNone/>
            </a:pPr>
            <a:r>
              <a:rPr lang="en">
                <a:latin typeface="Manrope"/>
                <a:ea typeface="Manrope"/>
                <a:cs typeface="Manrope"/>
                <a:sym typeface="Manrope"/>
              </a:rPr>
              <a:t>▶   </a:t>
            </a:r>
            <a:r>
              <a:rPr lang="en">
                <a:latin typeface="Manrope"/>
                <a:ea typeface="Manrope"/>
                <a:cs typeface="Manrope"/>
                <a:sym typeface="Manrope"/>
              </a:rPr>
              <a:t>Takeaways</a:t>
            </a:r>
            <a:endParaRPr>
              <a:latin typeface="Manrope"/>
              <a:ea typeface="Manrope"/>
              <a:cs typeface="Manrope"/>
              <a:sym typeface="Manro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rope"/>
                <a:ea typeface="Manrope"/>
                <a:cs typeface="Manrope"/>
                <a:sym typeface="Manrope"/>
              </a:rPr>
              <a:t>Context</a:t>
            </a:r>
            <a:endParaRPr>
              <a:latin typeface="Manrope"/>
              <a:ea typeface="Manrope"/>
              <a:cs typeface="Manrope"/>
              <a:sym typeface="Manrope"/>
            </a:endParaRPr>
          </a:p>
        </p:txBody>
      </p:sp>
      <p:sp>
        <p:nvSpPr>
          <p:cNvPr id="69" name="Google Shape;69;p15"/>
          <p:cNvSpPr txBox="1"/>
          <p:nvPr>
            <p:ph idx="1" type="body"/>
          </p:nvPr>
        </p:nvSpPr>
        <p:spPr>
          <a:xfrm>
            <a:off x="311700" y="1163100"/>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Manrope"/>
              <a:buChar char="●"/>
            </a:pPr>
            <a:r>
              <a:rPr lang="en">
                <a:latin typeface="Manrope"/>
                <a:ea typeface="Manrope"/>
                <a:cs typeface="Manrope"/>
                <a:sym typeface="Manrope"/>
              </a:rPr>
              <a:t>ChatGpt is used by </a:t>
            </a:r>
            <a:r>
              <a:rPr lang="en">
                <a:latin typeface="Manrope"/>
                <a:ea typeface="Manrope"/>
                <a:cs typeface="Manrope"/>
                <a:sym typeface="Manrope"/>
              </a:rPr>
              <a:t>individuals </a:t>
            </a:r>
            <a:r>
              <a:rPr lang="en">
                <a:latin typeface="Manrope"/>
                <a:ea typeface="Manrope"/>
                <a:cs typeface="Manrope"/>
                <a:sym typeface="Manrope"/>
              </a:rPr>
              <a:t>as well as </a:t>
            </a:r>
            <a:r>
              <a:rPr lang="en">
                <a:latin typeface="Manrope"/>
                <a:ea typeface="Manrope"/>
                <a:cs typeface="Manrope"/>
                <a:sym typeface="Manrope"/>
              </a:rPr>
              <a:t>companies </a:t>
            </a:r>
            <a:endParaRPr>
              <a:latin typeface="Manrope"/>
              <a:ea typeface="Manrope"/>
              <a:cs typeface="Manrope"/>
              <a:sym typeface="Manrope"/>
            </a:endParaRPr>
          </a:p>
          <a:p>
            <a:pPr indent="-342900" lvl="0" marL="457200" rtl="0" algn="l">
              <a:lnSpc>
                <a:spcPct val="200000"/>
              </a:lnSpc>
              <a:spcBef>
                <a:spcPts val="0"/>
              </a:spcBef>
              <a:spcAft>
                <a:spcPts val="0"/>
              </a:spcAft>
              <a:buSzPts val="1800"/>
              <a:buFont typeface="Manrope"/>
              <a:buChar char="●"/>
            </a:pPr>
            <a:r>
              <a:rPr lang="en">
                <a:latin typeface="Manrope"/>
                <a:ea typeface="Manrope"/>
                <a:cs typeface="Manrope"/>
                <a:sym typeface="Manrope"/>
              </a:rPr>
              <a:t>Some companies or developers may use DevGpt an extension on ChatGPT</a:t>
            </a:r>
            <a:endParaRPr>
              <a:latin typeface="Manrope"/>
              <a:ea typeface="Manrope"/>
              <a:cs typeface="Manrope"/>
              <a:sym typeface="Manrope"/>
            </a:endParaRPr>
          </a:p>
          <a:p>
            <a:pPr indent="-317500" lvl="1" marL="914400" rtl="0" algn="l">
              <a:lnSpc>
                <a:spcPct val="200000"/>
              </a:lnSpc>
              <a:spcBef>
                <a:spcPts val="0"/>
              </a:spcBef>
              <a:spcAft>
                <a:spcPts val="0"/>
              </a:spcAft>
              <a:buSzPts val="1400"/>
              <a:buFont typeface="Manrope"/>
              <a:buChar char="○"/>
            </a:pPr>
            <a:r>
              <a:rPr lang="en">
                <a:latin typeface="Manrope"/>
                <a:ea typeface="Manrope"/>
                <a:cs typeface="Manrope"/>
                <a:sym typeface="Manrope"/>
              </a:rPr>
              <a:t>Helps developers edit code using AI that </a:t>
            </a:r>
            <a:r>
              <a:rPr lang="en">
                <a:latin typeface="Manrope"/>
                <a:ea typeface="Manrope"/>
                <a:cs typeface="Manrope"/>
                <a:sym typeface="Manrope"/>
              </a:rPr>
              <a:t>simplifies code and reduce the amount of errors </a:t>
            </a:r>
            <a:r>
              <a:rPr lang="en">
                <a:latin typeface="Manrope"/>
                <a:ea typeface="Manrope"/>
                <a:cs typeface="Manrope"/>
                <a:sym typeface="Manrope"/>
              </a:rPr>
              <a:t> </a:t>
            </a:r>
            <a:endParaRPr>
              <a:latin typeface="Manrope"/>
              <a:ea typeface="Manrope"/>
              <a:cs typeface="Manrope"/>
              <a:sym typeface="Manrope"/>
            </a:endParaRPr>
          </a:p>
          <a:p>
            <a:pPr indent="-317500" lvl="1" marL="914400" rtl="0" algn="l">
              <a:lnSpc>
                <a:spcPct val="200000"/>
              </a:lnSpc>
              <a:spcBef>
                <a:spcPts val="0"/>
              </a:spcBef>
              <a:spcAft>
                <a:spcPts val="0"/>
              </a:spcAft>
              <a:buSzPts val="1400"/>
              <a:buFont typeface="Manrope"/>
              <a:buChar char="○"/>
            </a:pPr>
            <a:r>
              <a:rPr lang="en">
                <a:latin typeface="Manrope"/>
                <a:ea typeface="Manrope"/>
                <a:cs typeface="Manrope"/>
                <a:sym typeface="Manrope"/>
              </a:rPr>
              <a:t>Data can be shared in a way that multiple developers can collaborate and </a:t>
            </a:r>
            <a:r>
              <a:rPr lang="en">
                <a:latin typeface="Manrope"/>
                <a:ea typeface="Manrope"/>
                <a:cs typeface="Manrope"/>
                <a:sym typeface="Manrope"/>
              </a:rPr>
              <a:t>improve</a:t>
            </a:r>
            <a:r>
              <a:rPr lang="en">
                <a:latin typeface="Manrope"/>
                <a:ea typeface="Manrope"/>
                <a:cs typeface="Manrope"/>
                <a:sym typeface="Manrope"/>
              </a:rPr>
              <a:t> each others code </a:t>
            </a:r>
            <a:endParaRPr>
              <a:latin typeface="Manrope"/>
              <a:ea typeface="Manrope"/>
              <a:cs typeface="Manrope"/>
              <a:sym typeface="Manrope"/>
            </a:endParaRPr>
          </a:p>
          <a:p>
            <a:pPr indent="-317500" lvl="1" marL="914400" rtl="0" algn="l">
              <a:lnSpc>
                <a:spcPct val="200000"/>
              </a:lnSpc>
              <a:spcBef>
                <a:spcPts val="0"/>
              </a:spcBef>
              <a:spcAft>
                <a:spcPts val="0"/>
              </a:spcAft>
              <a:buSzPts val="1400"/>
              <a:buFont typeface="Manrope"/>
              <a:buChar char="○"/>
            </a:pPr>
            <a:r>
              <a:rPr lang="en">
                <a:latin typeface="Manrope"/>
                <a:ea typeface="Manrope"/>
                <a:cs typeface="Manrope"/>
                <a:sym typeface="Manrope"/>
              </a:rPr>
              <a:t>Acts as a band-aid as development may be limited to previous solutions</a:t>
            </a:r>
            <a:endParaRPr>
              <a:latin typeface="Manrope"/>
              <a:ea typeface="Manrope"/>
              <a:cs typeface="Manrope"/>
              <a:sym typeface="Manro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p:nvPr/>
        </p:nvSpPr>
        <p:spPr>
          <a:xfrm>
            <a:off x="-8975" y="-100"/>
            <a:ext cx="3350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6"/>
          <p:cNvSpPr txBox="1"/>
          <p:nvPr>
            <p:ph type="title"/>
          </p:nvPr>
        </p:nvSpPr>
        <p:spPr>
          <a:xfrm>
            <a:off x="896575" y="2285400"/>
            <a:ext cx="153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Manrope"/>
                <a:ea typeface="Manrope"/>
                <a:cs typeface="Manrope"/>
                <a:sym typeface="Manrope"/>
              </a:rPr>
              <a:t>Outline</a:t>
            </a:r>
            <a:endParaRPr b="1">
              <a:solidFill>
                <a:schemeClr val="lt1"/>
              </a:solidFill>
              <a:latin typeface="Manrope"/>
              <a:ea typeface="Manrope"/>
              <a:cs typeface="Manrope"/>
              <a:sym typeface="Manrope"/>
            </a:endParaRPr>
          </a:p>
        </p:txBody>
      </p:sp>
      <p:sp>
        <p:nvSpPr>
          <p:cNvPr id="76" name="Google Shape;76;p16"/>
          <p:cNvSpPr txBox="1"/>
          <p:nvPr>
            <p:ph idx="1" type="body"/>
          </p:nvPr>
        </p:nvSpPr>
        <p:spPr>
          <a:xfrm>
            <a:off x="3879500" y="363075"/>
            <a:ext cx="4157100" cy="43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Manrope"/>
                <a:ea typeface="Manrope"/>
                <a:cs typeface="Manrope"/>
                <a:sym typeface="Manrope"/>
              </a:rPr>
              <a:t>▶   Context</a:t>
            </a:r>
            <a:endParaRPr>
              <a:latin typeface="Manrope"/>
              <a:ea typeface="Manrope"/>
              <a:cs typeface="Manrope"/>
              <a:sym typeface="Manrope"/>
            </a:endParaRPr>
          </a:p>
          <a:p>
            <a:pPr indent="0" lvl="0" marL="457200" rtl="0" algn="l">
              <a:spcBef>
                <a:spcPts val="1200"/>
              </a:spcBef>
              <a:spcAft>
                <a:spcPts val="0"/>
              </a:spcAft>
              <a:buNone/>
            </a:pPr>
            <a:r>
              <a:t/>
            </a:r>
            <a:endParaRPr>
              <a:solidFill>
                <a:schemeClr val="dk1"/>
              </a:solidFill>
              <a:latin typeface="Manrope"/>
              <a:ea typeface="Manrope"/>
              <a:cs typeface="Manrope"/>
              <a:sym typeface="Manrope"/>
            </a:endParaRPr>
          </a:p>
          <a:p>
            <a:pPr indent="0" lvl="0" marL="0" rtl="0" algn="l">
              <a:spcBef>
                <a:spcPts val="1200"/>
              </a:spcBef>
              <a:spcAft>
                <a:spcPts val="0"/>
              </a:spcAft>
              <a:buNone/>
            </a:pPr>
            <a:r>
              <a:rPr b="1" lang="en">
                <a:solidFill>
                  <a:schemeClr val="accent1"/>
                </a:solidFill>
                <a:latin typeface="Manrope"/>
                <a:ea typeface="Manrope"/>
                <a:cs typeface="Manrope"/>
                <a:sym typeface="Manrope"/>
              </a:rPr>
              <a:t>▶   Problem</a:t>
            </a:r>
            <a:endParaRPr b="1">
              <a:solidFill>
                <a:schemeClr val="accent1"/>
              </a:solidFill>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Solution</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Approach overview </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Results</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1200"/>
              </a:spcAft>
              <a:buNone/>
            </a:pPr>
            <a:r>
              <a:rPr lang="en">
                <a:latin typeface="Manrope"/>
                <a:ea typeface="Manrope"/>
                <a:cs typeface="Manrope"/>
                <a:sym typeface="Manrope"/>
              </a:rPr>
              <a:t>▶   Takeaways</a:t>
            </a:r>
            <a:endParaRPr>
              <a:latin typeface="Manrope"/>
              <a:ea typeface="Manrope"/>
              <a:cs typeface="Manrope"/>
              <a:sym typeface="Manro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rope"/>
                <a:ea typeface="Manrope"/>
                <a:cs typeface="Manrope"/>
                <a:sym typeface="Manrope"/>
              </a:rPr>
              <a:t>P</a:t>
            </a:r>
            <a:r>
              <a:rPr lang="en">
                <a:latin typeface="Manrope"/>
                <a:ea typeface="Manrope"/>
                <a:cs typeface="Manrope"/>
                <a:sym typeface="Manrope"/>
              </a:rPr>
              <a:t>roblem</a:t>
            </a:r>
            <a:endParaRPr>
              <a:latin typeface="Manrope"/>
              <a:ea typeface="Manrope"/>
              <a:cs typeface="Manrope"/>
              <a:sym typeface="Manrope"/>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anrope"/>
              <a:buChar char="-"/>
            </a:pPr>
            <a:r>
              <a:rPr lang="en">
                <a:latin typeface="Manrope"/>
                <a:ea typeface="Manrope"/>
                <a:cs typeface="Manrope"/>
                <a:sym typeface="Manrope"/>
              </a:rPr>
              <a:t>Problem 1: What are developers using ChatGPT for when it comes to sharing work?</a:t>
            </a:r>
            <a:endParaRPr>
              <a:latin typeface="Manrope"/>
              <a:ea typeface="Manrope"/>
              <a:cs typeface="Manrope"/>
              <a:sym typeface="Manrope"/>
            </a:endParaRPr>
          </a:p>
          <a:p>
            <a:pPr indent="0" lvl="0" marL="0" rtl="0" algn="l">
              <a:spcBef>
                <a:spcPts val="1200"/>
              </a:spcBef>
              <a:spcAft>
                <a:spcPts val="0"/>
              </a:spcAft>
              <a:buNone/>
            </a:pPr>
            <a:r>
              <a:t/>
            </a:r>
            <a:endParaRPr>
              <a:latin typeface="Manrope"/>
              <a:ea typeface="Manrope"/>
              <a:cs typeface="Manrope"/>
              <a:sym typeface="Manrope"/>
            </a:endParaRPr>
          </a:p>
          <a:p>
            <a:pPr indent="-342900" lvl="0" marL="457200" rtl="0" algn="l">
              <a:spcBef>
                <a:spcPts val="1200"/>
              </a:spcBef>
              <a:spcAft>
                <a:spcPts val="0"/>
              </a:spcAft>
              <a:buSzPts val="1800"/>
              <a:buFont typeface="Manrope"/>
              <a:buChar char="-"/>
            </a:pPr>
            <a:r>
              <a:rPr lang="en">
                <a:latin typeface="Manrope"/>
                <a:ea typeface="Manrope"/>
                <a:cs typeface="Manrope"/>
                <a:sym typeface="Manrope"/>
              </a:rPr>
              <a:t>Problem 2: When ChatGPT is used, what is its purpose? (Direct/Indirect reference)</a:t>
            </a:r>
            <a:endParaRPr>
              <a:latin typeface="Manrope"/>
              <a:ea typeface="Manrope"/>
              <a:cs typeface="Manrope"/>
              <a:sym typeface="Manro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8975" y="-100"/>
            <a:ext cx="3350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8"/>
          <p:cNvSpPr txBox="1"/>
          <p:nvPr>
            <p:ph type="title"/>
          </p:nvPr>
        </p:nvSpPr>
        <p:spPr>
          <a:xfrm>
            <a:off x="896575" y="2285400"/>
            <a:ext cx="153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Manrope"/>
                <a:ea typeface="Manrope"/>
                <a:cs typeface="Manrope"/>
                <a:sym typeface="Manrope"/>
              </a:rPr>
              <a:t>Outline</a:t>
            </a:r>
            <a:endParaRPr b="1">
              <a:solidFill>
                <a:schemeClr val="lt1"/>
              </a:solidFill>
              <a:latin typeface="Manrope"/>
              <a:ea typeface="Manrope"/>
              <a:cs typeface="Manrope"/>
              <a:sym typeface="Manrope"/>
            </a:endParaRPr>
          </a:p>
        </p:txBody>
      </p:sp>
      <p:sp>
        <p:nvSpPr>
          <p:cNvPr id="89" name="Google Shape;89;p18"/>
          <p:cNvSpPr txBox="1"/>
          <p:nvPr>
            <p:ph idx="1" type="body"/>
          </p:nvPr>
        </p:nvSpPr>
        <p:spPr>
          <a:xfrm>
            <a:off x="3879500" y="363075"/>
            <a:ext cx="4157100" cy="43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Manrope"/>
                <a:ea typeface="Manrope"/>
                <a:cs typeface="Manrope"/>
                <a:sym typeface="Manrope"/>
              </a:rPr>
              <a:t>▶   Context</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Problem</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b="1" lang="en">
                <a:solidFill>
                  <a:schemeClr val="accent1"/>
                </a:solidFill>
                <a:latin typeface="Manrope"/>
                <a:ea typeface="Manrope"/>
                <a:cs typeface="Manrope"/>
                <a:sym typeface="Manrope"/>
              </a:rPr>
              <a:t>▶   Solution</a:t>
            </a:r>
            <a:endParaRPr b="1">
              <a:solidFill>
                <a:schemeClr val="accent1"/>
              </a:solidFill>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Approach overview </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0"/>
              </a:spcAft>
              <a:buNone/>
            </a:pPr>
            <a:r>
              <a:rPr lang="en">
                <a:latin typeface="Manrope"/>
                <a:ea typeface="Manrope"/>
                <a:cs typeface="Manrope"/>
                <a:sym typeface="Manrope"/>
              </a:rPr>
              <a:t>▶   Results</a:t>
            </a:r>
            <a:endParaRPr>
              <a:latin typeface="Manrope"/>
              <a:ea typeface="Manrope"/>
              <a:cs typeface="Manrope"/>
              <a:sym typeface="Manrope"/>
            </a:endParaRPr>
          </a:p>
          <a:p>
            <a:pPr indent="0" lvl="0" marL="457200" rtl="0" algn="l">
              <a:spcBef>
                <a:spcPts val="1200"/>
              </a:spcBef>
              <a:spcAft>
                <a:spcPts val="0"/>
              </a:spcAft>
              <a:buNone/>
            </a:pPr>
            <a:r>
              <a:t/>
            </a:r>
            <a:endParaRPr>
              <a:latin typeface="Manrope"/>
              <a:ea typeface="Manrope"/>
              <a:cs typeface="Manrope"/>
              <a:sym typeface="Manrope"/>
            </a:endParaRPr>
          </a:p>
          <a:p>
            <a:pPr indent="0" lvl="0" marL="0" rtl="0" algn="l">
              <a:spcBef>
                <a:spcPts val="1200"/>
              </a:spcBef>
              <a:spcAft>
                <a:spcPts val="1200"/>
              </a:spcAft>
              <a:buNone/>
            </a:pPr>
            <a:r>
              <a:rPr lang="en">
                <a:latin typeface="Manrope"/>
                <a:ea typeface="Manrope"/>
                <a:cs typeface="Manrope"/>
                <a:sym typeface="Manrope"/>
              </a:rPr>
              <a:t>▶   Takeaways</a:t>
            </a:r>
            <a:endParaRPr>
              <a:latin typeface="Manrope"/>
              <a:ea typeface="Manrope"/>
              <a:cs typeface="Manrope"/>
              <a:sym typeface="Manro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rope"/>
                <a:ea typeface="Manrope"/>
                <a:cs typeface="Manrope"/>
                <a:sym typeface="Manrope"/>
              </a:rPr>
              <a:t>Solution</a:t>
            </a:r>
            <a:endParaRPr>
              <a:latin typeface="Manrope"/>
              <a:ea typeface="Manrope"/>
              <a:cs typeface="Manrope"/>
              <a:sym typeface="Manrope"/>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anrope"/>
              <a:buChar char="-"/>
            </a:pPr>
            <a:r>
              <a:rPr lang="en">
                <a:latin typeface="Manrope"/>
                <a:ea typeface="Manrope"/>
                <a:cs typeface="Manrope"/>
                <a:sym typeface="Manrope"/>
              </a:rPr>
              <a:t>Source: Combined_PR_Sharing Excel Spreadsheet</a:t>
            </a:r>
            <a:endParaRPr>
              <a:latin typeface="Manrope"/>
              <a:ea typeface="Manrope"/>
              <a:cs typeface="Manrope"/>
              <a:sym typeface="Manrope"/>
            </a:endParaRPr>
          </a:p>
          <a:p>
            <a:pPr indent="-317500" lvl="1" marL="914400" rtl="0" algn="l">
              <a:spcBef>
                <a:spcPts val="0"/>
              </a:spcBef>
              <a:spcAft>
                <a:spcPts val="0"/>
              </a:spcAft>
              <a:buSzPts val="1400"/>
              <a:buFont typeface="Manrope"/>
              <a:buChar char="-"/>
            </a:pPr>
            <a:r>
              <a:rPr lang="en">
                <a:latin typeface="Manrope"/>
                <a:ea typeface="Manrope"/>
                <a:cs typeface="Manrope"/>
                <a:sym typeface="Manrope"/>
              </a:rPr>
              <a:t>For both problems #1 and #2</a:t>
            </a:r>
            <a:endParaRPr>
              <a:latin typeface="Manrope"/>
              <a:ea typeface="Manrope"/>
              <a:cs typeface="Manrope"/>
              <a:sym typeface="Manrope"/>
            </a:endParaRPr>
          </a:p>
          <a:p>
            <a:pPr indent="0" lvl="0" marL="0" rtl="0" algn="l">
              <a:spcBef>
                <a:spcPts val="1200"/>
              </a:spcBef>
              <a:spcAft>
                <a:spcPts val="0"/>
              </a:spcAft>
              <a:buNone/>
            </a:pPr>
            <a:r>
              <a:t/>
            </a:r>
            <a:endParaRPr>
              <a:latin typeface="Manrope"/>
              <a:ea typeface="Manrope"/>
              <a:cs typeface="Manrope"/>
              <a:sym typeface="Manrope"/>
            </a:endParaRPr>
          </a:p>
          <a:p>
            <a:pPr indent="-342900" lvl="0" marL="457200" rtl="0" algn="l">
              <a:spcBef>
                <a:spcPts val="1200"/>
              </a:spcBef>
              <a:spcAft>
                <a:spcPts val="0"/>
              </a:spcAft>
              <a:buSzPts val="1800"/>
              <a:buFont typeface="Manrope"/>
              <a:buChar char="-"/>
            </a:pPr>
            <a:r>
              <a:rPr lang="en">
                <a:latin typeface="Manrope"/>
                <a:ea typeface="Manrope"/>
                <a:cs typeface="Manrope"/>
                <a:sym typeface="Manrope"/>
              </a:rPr>
              <a:t>Allowed us to find common instances of ChatGPT being used</a:t>
            </a:r>
            <a:endParaRPr>
              <a:latin typeface="Manrope"/>
              <a:ea typeface="Manrope"/>
              <a:cs typeface="Manrope"/>
              <a:sym typeface="Manrope"/>
            </a:endParaRPr>
          </a:p>
          <a:p>
            <a:pPr indent="-317500" lvl="1" marL="914400" rtl="0" algn="l">
              <a:spcBef>
                <a:spcPts val="0"/>
              </a:spcBef>
              <a:spcAft>
                <a:spcPts val="0"/>
              </a:spcAft>
              <a:buSzPts val="1400"/>
              <a:buFont typeface="Manrope"/>
              <a:buChar char="-"/>
            </a:pPr>
            <a:r>
              <a:rPr lang="en">
                <a:latin typeface="Manrope"/>
                <a:ea typeface="Manrope"/>
                <a:cs typeface="Manrope"/>
                <a:sym typeface="Manrope"/>
              </a:rPr>
              <a:t>As a creator and tool</a:t>
            </a:r>
            <a:endParaRPr>
              <a:latin typeface="Manrope"/>
              <a:ea typeface="Manrope"/>
              <a:cs typeface="Manrope"/>
              <a:sym typeface="Manro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rope"/>
                <a:ea typeface="Manrope"/>
                <a:cs typeface="Manrope"/>
                <a:sym typeface="Manrope"/>
              </a:rPr>
              <a:t>Solution</a:t>
            </a:r>
            <a:r>
              <a:rPr lang="en">
                <a:latin typeface="Manrope"/>
                <a:ea typeface="Manrope"/>
                <a:cs typeface="Manrope"/>
                <a:sym typeface="Manrope"/>
              </a:rPr>
              <a:t> (cont.)</a:t>
            </a:r>
            <a:endParaRPr>
              <a:latin typeface="Manrope"/>
              <a:ea typeface="Manrope"/>
              <a:cs typeface="Manrope"/>
              <a:sym typeface="Manrope"/>
            </a:endParaRPr>
          </a:p>
        </p:txBody>
      </p:sp>
      <p:pic>
        <p:nvPicPr>
          <p:cNvPr id="101" name="Google Shape;101;p20"/>
          <p:cNvPicPr preferRelativeResize="0"/>
          <p:nvPr/>
        </p:nvPicPr>
        <p:blipFill>
          <a:blip r:embed="rId3">
            <a:alphaModFix/>
          </a:blip>
          <a:stretch>
            <a:fillRect/>
          </a:stretch>
        </p:blipFill>
        <p:spPr>
          <a:xfrm>
            <a:off x="311700" y="981188"/>
            <a:ext cx="8520599" cy="31811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rope"/>
                <a:ea typeface="Manrope"/>
                <a:cs typeface="Manrope"/>
                <a:sym typeface="Manrope"/>
              </a:rPr>
              <a:t>Solution</a:t>
            </a:r>
            <a:r>
              <a:rPr lang="en">
                <a:latin typeface="Manrope"/>
                <a:ea typeface="Manrope"/>
                <a:cs typeface="Manrope"/>
                <a:sym typeface="Manrope"/>
              </a:rPr>
              <a:t> (cont.)</a:t>
            </a:r>
            <a:endParaRPr>
              <a:latin typeface="Manrope"/>
              <a:ea typeface="Manrope"/>
              <a:cs typeface="Manrope"/>
              <a:sym typeface="Manrope"/>
            </a:endParaRPr>
          </a:p>
        </p:txBody>
      </p:sp>
      <p:pic>
        <p:nvPicPr>
          <p:cNvPr id="107" name="Google Shape;107;p21"/>
          <p:cNvPicPr preferRelativeResize="0"/>
          <p:nvPr/>
        </p:nvPicPr>
        <p:blipFill>
          <a:blip r:embed="rId3">
            <a:alphaModFix/>
          </a:blip>
          <a:stretch>
            <a:fillRect/>
          </a:stretch>
        </p:blipFill>
        <p:spPr>
          <a:xfrm>
            <a:off x="311700" y="1292404"/>
            <a:ext cx="8520599" cy="25586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