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8" r:id="rId11"/>
    <p:sldId id="265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0EC14-A741-5546-B193-0D34AF2E6BC5}" v="5" dt="2025-04-28T18:48:42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6"/>
    <p:restoredTop sz="94677"/>
  </p:normalViewPr>
  <p:slideViewPr>
    <p:cSldViewPr snapToGrid="0" snapToObjects="1">
      <p:cViewPr varScale="1">
        <p:scale>
          <a:sx n="139" d="100"/>
          <a:sy n="139" d="100"/>
        </p:scale>
        <p:origin x="86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atel" userId="3242d169-520e-4099-9143-0023ec418452" providerId="ADAL" clId="{8C30EC14-A741-5546-B193-0D34AF2E6BC5}"/>
    <pc:docChg chg="undo custSel addSld modSld sldOrd">
      <pc:chgData name="Mitesh Patel" userId="3242d169-520e-4099-9143-0023ec418452" providerId="ADAL" clId="{8C30EC14-A741-5546-B193-0D34AF2E6BC5}" dt="2025-04-28T18:49:49.796" v="204" actId="20578"/>
      <pc:docMkLst>
        <pc:docMk/>
      </pc:docMkLst>
      <pc:sldChg chg="addSp delSp modSp mod">
        <pc:chgData name="Mitesh Patel" userId="3242d169-520e-4099-9143-0023ec418452" providerId="ADAL" clId="{8C30EC14-A741-5546-B193-0D34AF2E6BC5}" dt="2025-04-28T18:36:30.684" v="7"/>
        <pc:sldMkLst>
          <pc:docMk/>
          <pc:sldMk cId="0" sldId="256"/>
        </pc:sldMkLst>
        <pc:spChg chg="mod">
          <ac:chgData name="Mitesh Patel" userId="3242d169-520e-4099-9143-0023ec418452" providerId="ADAL" clId="{8C30EC14-A741-5546-B193-0D34AF2E6BC5}" dt="2025-04-28T18:36:16.912" v="6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tesh Patel" userId="3242d169-520e-4099-9143-0023ec418452" providerId="ADAL" clId="{8C30EC14-A741-5546-B193-0D34AF2E6BC5}" dt="2025-04-28T18:36:30.684" v="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Mitesh Patel" userId="3242d169-520e-4099-9143-0023ec418452" providerId="ADAL" clId="{8C30EC14-A741-5546-B193-0D34AF2E6BC5}" dt="2025-04-28T18:33:02.102" v="2"/>
          <ac:spMkLst>
            <pc:docMk/>
            <pc:sldMk cId="0" sldId="256"/>
            <ac:spMk id="4" creationId="{06926437-C128-8CB8-AF5E-19B6D8DE3507}"/>
          </ac:spMkLst>
        </pc:spChg>
      </pc:sldChg>
      <pc:sldChg chg="modSp mod">
        <pc:chgData name="Mitesh Patel" userId="3242d169-520e-4099-9143-0023ec418452" providerId="ADAL" clId="{8C30EC14-A741-5546-B193-0D34AF2E6BC5}" dt="2025-04-28T18:39:21.882" v="76" actId="5793"/>
        <pc:sldMkLst>
          <pc:docMk/>
          <pc:sldMk cId="0" sldId="257"/>
        </pc:sldMkLst>
        <pc:spChg chg="mod">
          <ac:chgData name="Mitesh Patel" userId="3242d169-520e-4099-9143-0023ec418452" providerId="ADAL" clId="{8C30EC14-A741-5546-B193-0D34AF2E6BC5}" dt="2025-04-28T18:39:21.882" v="76" actId="5793"/>
          <ac:spMkLst>
            <pc:docMk/>
            <pc:sldMk cId="0" sldId="257"/>
            <ac:spMk id="2" creationId="{00000000-0000-0000-0000-000000000000}"/>
          </ac:spMkLst>
        </pc:spChg>
        <pc:spChg chg="mod">
          <ac:chgData name="Mitesh Patel" userId="3242d169-520e-4099-9143-0023ec418452" providerId="ADAL" clId="{8C30EC14-A741-5546-B193-0D34AF2E6BC5}" dt="2025-04-28T18:38:52.921" v="64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 ord">
        <pc:chgData name="Mitesh Patel" userId="3242d169-520e-4099-9143-0023ec418452" providerId="ADAL" clId="{8C30EC14-A741-5546-B193-0D34AF2E6BC5}" dt="2025-04-28T18:42:17.304" v="135" actId="20577"/>
        <pc:sldMkLst>
          <pc:docMk/>
          <pc:sldMk cId="0" sldId="258"/>
        </pc:sldMkLst>
        <pc:spChg chg="mod">
          <ac:chgData name="Mitesh Patel" userId="3242d169-520e-4099-9143-0023ec418452" providerId="ADAL" clId="{8C30EC14-A741-5546-B193-0D34AF2E6BC5}" dt="2025-04-28T18:42:17.304" v="13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itesh Patel" userId="3242d169-520e-4099-9143-0023ec418452" providerId="ADAL" clId="{8C30EC14-A741-5546-B193-0D34AF2E6BC5}" dt="2025-04-28T18:43:39.871" v="159" actId="15"/>
        <pc:sldMkLst>
          <pc:docMk/>
          <pc:sldMk cId="0" sldId="259"/>
        </pc:sldMkLst>
        <pc:spChg chg="mod">
          <ac:chgData name="Mitesh Patel" userId="3242d169-520e-4099-9143-0023ec418452" providerId="ADAL" clId="{8C30EC14-A741-5546-B193-0D34AF2E6BC5}" dt="2025-04-28T18:43:39.871" v="159" actId="15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Mitesh Patel" userId="3242d169-520e-4099-9143-0023ec418452" providerId="ADAL" clId="{8C30EC14-A741-5546-B193-0D34AF2E6BC5}" dt="2025-04-28T18:46:23.811" v="184" actId="1076"/>
        <pc:sldMkLst>
          <pc:docMk/>
          <pc:sldMk cId="0" sldId="260"/>
        </pc:sldMkLst>
        <pc:picChg chg="del">
          <ac:chgData name="Mitesh Patel" userId="3242d169-520e-4099-9143-0023ec418452" providerId="ADAL" clId="{8C30EC14-A741-5546-B193-0D34AF2E6BC5}" dt="2025-04-28T18:46:20.892" v="183" actId="478"/>
          <ac:picMkLst>
            <pc:docMk/>
            <pc:sldMk cId="0" sldId="260"/>
            <ac:picMk id="4" creationId="{00000000-0000-0000-0000-000000000000}"/>
          </ac:picMkLst>
        </pc:picChg>
        <pc:picChg chg="add mod">
          <ac:chgData name="Mitesh Patel" userId="3242d169-520e-4099-9143-0023ec418452" providerId="ADAL" clId="{8C30EC14-A741-5546-B193-0D34AF2E6BC5}" dt="2025-04-28T18:46:23.811" v="184" actId="1076"/>
          <ac:picMkLst>
            <pc:docMk/>
            <pc:sldMk cId="0" sldId="260"/>
            <ac:picMk id="5" creationId="{2045D2F0-8443-4381-9EAB-E9A95AF09E39}"/>
          </ac:picMkLst>
        </pc:picChg>
      </pc:sldChg>
      <pc:sldChg chg="modSp mod">
        <pc:chgData name="Mitesh Patel" userId="3242d169-520e-4099-9143-0023ec418452" providerId="ADAL" clId="{8C30EC14-A741-5546-B193-0D34AF2E6BC5}" dt="2025-04-28T18:47:45.123" v="190" actId="12"/>
        <pc:sldMkLst>
          <pc:docMk/>
          <pc:sldMk cId="0" sldId="263"/>
        </pc:sldMkLst>
        <pc:spChg chg="mod">
          <ac:chgData name="Mitesh Patel" userId="3242d169-520e-4099-9143-0023ec418452" providerId="ADAL" clId="{8C30EC14-A741-5546-B193-0D34AF2E6BC5}" dt="2025-04-28T18:47:45.123" v="190" actId="12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itesh Patel" userId="3242d169-520e-4099-9143-0023ec418452" providerId="ADAL" clId="{8C30EC14-A741-5546-B193-0D34AF2E6BC5}" dt="2025-04-28T18:47:11.158" v="188" actId="12"/>
        <pc:sldMkLst>
          <pc:docMk/>
          <pc:sldMk cId="0" sldId="265"/>
        </pc:sldMkLst>
        <pc:spChg chg="mod">
          <ac:chgData name="Mitesh Patel" userId="3242d169-520e-4099-9143-0023ec418452" providerId="ADAL" clId="{8C30EC14-A741-5546-B193-0D34AF2E6BC5}" dt="2025-04-28T18:47:11.158" v="188" actId="12"/>
          <ac:spMkLst>
            <pc:docMk/>
            <pc:sldMk cId="0" sldId="265"/>
            <ac:spMk id="3" creationId="{00000000-0000-0000-0000-000000000000}"/>
          </ac:spMkLst>
        </pc:spChg>
      </pc:sldChg>
      <pc:sldChg chg="ord">
        <pc:chgData name="Mitesh Patel" userId="3242d169-520e-4099-9143-0023ec418452" providerId="ADAL" clId="{8C30EC14-A741-5546-B193-0D34AF2E6BC5}" dt="2025-04-28T18:42:42.748" v="136" actId="20578"/>
        <pc:sldMkLst>
          <pc:docMk/>
          <pc:sldMk cId="0" sldId="266"/>
        </pc:sldMkLst>
      </pc:sldChg>
      <pc:sldChg chg="delSp modSp add mod">
        <pc:chgData name="Mitesh Patel" userId="3242d169-520e-4099-9143-0023ec418452" providerId="ADAL" clId="{8C30EC14-A741-5546-B193-0D34AF2E6BC5}" dt="2025-04-28T18:45:07.894" v="179" actId="12"/>
        <pc:sldMkLst>
          <pc:docMk/>
          <pc:sldMk cId="2736291497" sldId="267"/>
        </pc:sldMkLst>
        <pc:spChg chg="mod">
          <ac:chgData name="Mitesh Patel" userId="3242d169-520e-4099-9143-0023ec418452" providerId="ADAL" clId="{8C30EC14-A741-5546-B193-0D34AF2E6BC5}" dt="2025-04-28T18:44:26.113" v="161"/>
          <ac:spMkLst>
            <pc:docMk/>
            <pc:sldMk cId="2736291497" sldId="267"/>
            <ac:spMk id="2" creationId="{110C507E-6B4A-156A-2347-CE9408CB412C}"/>
          </ac:spMkLst>
        </pc:spChg>
        <pc:spChg chg="mod">
          <ac:chgData name="Mitesh Patel" userId="3242d169-520e-4099-9143-0023ec418452" providerId="ADAL" clId="{8C30EC14-A741-5546-B193-0D34AF2E6BC5}" dt="2025-04-28T18:45:07.894" v="179" actId="12"/>
          <ac:spMkLst>
            <pc:docMk/>
            <pc:sldMk cId="2736291497" sldId="267"/>
            <ac:spMk id="3" creationId="{446CDE8D-35B5-34AD-1474-099EF94B1D32}"/>
          </ac:spMkLst>
        </pc:spChg>
        <pc:picChg chg="del">
          <ac:chgData name="Mitesh Patel" userId="3242d169-520e-4099-9143-0023ec418452" providerId="ADAL" clId="{8C30EC14-A741-5546-B193-0D34AF2E6BC5}" dt="2025-04-28T18:44:28.403" v="162" actId="478"/>
          <ac:picMkLst>
            <pc:docMk/>
            <pc:sldMk cId="2736291497" sldId="267"/>
            <ac:picMk id="4" creationId="{45208B0B-A84B-5C47-8E34-3745EAA1C1F3}"/>
          </ac:picMkLst>
        </pc:picChg>
      </pc:sldChg>
      <pc:sldChg chg="addSp delSp modSp new mod ord">
        <pc:chgData name="Mitesh Patel" userId="3242d169-520e-4099-9143-0023ec418452" providerId="ADAL" clId="{8C30EC14-A741-5546-B193-0D34AF2E6BC5}" dt="2025-04-28T18:49:49.796" v="204" actId="20578"/>
        <pc:sldMkLst>
          <pc:docMk/>
          <pc:sldMk cId="1747988069" sldId="268"/>
        </pc:sldMkLst>
        <pc:spChg chg="del">
          <ac:chgData name="Mitesh Patel" userId="3242d169-520e-4099-9143-0023ec418452" providerId="ADAL" clId="{8C30EC14-A741-5546-B193-0D34AF2E6BC5}" dt="2025-04-28T18:48:24.574" v="193" actId="478"/>
          <ac:spMkLst>
            <pc:docMk/>
            <pc:sldMk cId="1747988069" sldId="268"/>
            <ac:spMk id="2" creationId="{7D3C0C37-9A82-FCA7-D36C-D0B3E5898D1B}"/>
          </ac:spMkLst>
        </pc:spChg>
        <pc:spChg chg="del">
          <ac:chgData name="Mitesh Patel" userId="3242d169-520e-4099-9143-0023ec418452" providerId="ADAL" clId="{8C30EC14-A741-5546-B193-0D34AF2E6BC5}" dt="2025-04-28T18:48:22.286" v="192" actId="478"/>
          <ac:spMkLst>
            <pc:docMk/>
            <pc:sldMk cId="1747988069" sldId="268"/>
            <ac:spMk id="3" creationId="{C61771F8-FA87-B2E7-D2AF-AF1A132567A5}"/>
          </ac:spMkLst>
        </pc:spChg>
        <pc:spChg chg="add del mod">
          <ac:chgData name="Mitesh Patel" userId="3242d169-520e-4099-9143-0023ec418452" providerId="ADAL" clId="{8C30EC14-A741-5546-B193-0D34AF2E6BC5}" dt="2025-04-28T18:48:47.484" v="198" actId="478"/>
          <ac:spMkLst>
            <pc:docMk/>
            <pc:sldMk cId="1747988069" sldId="268"/>
            <ac:spMk id="5" creationId="{A9B5E302-6E1A-834D-5B35-BA7B8E9013B2}"/>
          </ac:spMkLst>
        </pc:spChg>
        <pc:spChg chg="add mod">
          <ac:chgData name="Mitesh Patel" userId="3242d169-520e-4099-9143-0023ec418452" providerId="ADAL" clId="{8C30EC14-A741-5546-B193-0D34AF2E6BC5}" dt="2025-04-28T18:49:17.983" v="202" actId="255"/>
          <ac:spMkLst>
            <pc:docMk/>
            <pc:sldMk cId="1747988069" sldId="268"/>
            <ac:spMk id="7" creationId="{E6544278-8100-9F81-5E07-C7FFA6B77FB1}"/>
          </ac:spMkLst>
        </pc:spChg>
        <pc:picChg chg="add mod">
          <ac:chgData name="Mitesh Patel" userId="3242d169-520e-4099-9143-0023ec418452" providerId="ADAL" clId="{8C30EC14-A741-5546-B193-0D34AF2E6BC5}" dt="2025-04-28T18:49:20.999" v="203" actId="1076"/>
          <ac:picMkLst>
            <pc:docMk/>
            <pc:sldMk cId="1747988069" sldId="268"/>
            <ac:picMk id="4" creationId="{D9E93E20-FBD2-121E-D313-14B4B01545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72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2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Recidivism Analysis: Behavioral Thinking Programs, Mental Health, and Reentry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Foundations of Data Science Final Project</a:t>
            </a:r>
          </a:p>
          <a:p>
            <a:r>
              <a:rPr dirty="0"/>
              <a:t>Mitesh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93E20-FBD2-121E-D313-14B4B015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584452"/>
            <a:ext cx="5753100" cy="429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44278-8100-9F81-5E07-C7FFA6B77FB1}"/>
              </a:ext>
            </a:extLst>
          </p:cNvPr>
          <p:cNvSpPr txBox="1"/>
          <p:nvPr/>
        </p:nvSpPr>
        <p:spPr>
          <a:xfrm>
            <a:off x="713232" y="621792"/>
            <a:ext cx="5934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/>
              <a:t>Statistical Summary</a:t>
            </a:r>
          </a:p>
        </p:txBody>
      </p:sp>
    </p:spTree>
    <p:extLst>
      <p:ext uri="{BB962C8B-B14F-4D97-AF65-F5344CB8AC3E}">
        <p14:creationId xmlns:p14="http://schemas.microsoft.com/office/powerpoint/2010/main" val="174798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Chi-Square Test 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p-values were </a:t>
            </a:r>
            <a:r>
              <a:rPr lang="en-US" b="1" dirty="0"/>
              <a:t>&lt; 0.05</a:t>
            </a:r>
            <a:r>
              <a:rPr lang="en-US" dirty="0"/>
              <a:t>, indicating statistically significant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associations found between: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Mental Health/Substance Abuse conditions and recidivism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Cognitive Education participation and recidivism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Employment Exemption status and recidivism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Inference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reject the null hypothesis</a:t>
            </a:r>
            <a:r>
              <a:rPr lang="en-US" dirty="0"/>
              <a:t> for all tested variables.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Addressing mental health and substance abuse is critical for reducing recidivism.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Cognitive education programs are helpful but not sufficient alone for high-risk populations.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Structured employment expectations play a key role in successful reentry.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National Institute of Justice Recidivism Challenge Dataset</a:t>
            </a:r>
          </a:p>
          <a:p>
            <a:r>
              <a:rPr dirty="0"/>
              <a:t>https://</a:t>
            </a:r>
            <a:r>
              <a:rPr dirty="0" err="1"/>
              <a:t>data.ojp.usdoj.gov</a:t>
            </a:r>
            <a:r>
              <a:rPr dirty="0"/>
              <a:t>/Courts/NIJ-s-Recidivism-Challenge-Full-Dataset/ynf5-u8nk</a:t>
            </a:r>
          </a:p>
          <a:p>
            <a:r>
              <a:rPr dirty="0"/>
              <a:t>Python libraries: pandas, seaborn, matplotlib, </a:t>
            </a:r>
            <a:r>
              <a:rPr dirty="0" err="1"/>
              <a:t>scipy</a:t>
            </a:r>
            <a:endParaRPr dirty="0"/>
          </a:p>
          <a:p>
            <a:r>
              <a:rPr dirty="0"/>
              <a:t>Cognitive Behavioral Therapy info: https://</a:t>
            </a:r>
            <a:r>
              <a:rPr dirty="0" err="1"/>
              <a:t>nicic.gov</a:t>
            </a:r>
            <a:r>
              <a:rPr dirty="0"/>
              <a:t>/cognitive-behavioral-interventions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  <a:r>
              <a:rPr lang="en-US" dirty="0"/>
              <a:t> – </a:t>
            </a:r>
            <a:br>
              <a:rPr lang="en-US" dirty="0"/>
            </a:br>
            <a:r>
              <a:rPr lang="en-US" b="1" dirty="0"/>
              <a:t>Goal and Importance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 Analyze how cognitive education programs, mental health/substance abuse conditions, and employment exemption status relate to recidivism within 3 years.</a:t>
            </a:r>
          </a:p>
          <a:p>
            <a:r>
              <a:rPr lang="en-US" b="1" dirty="0"/>
              <a:t>Why It's Important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recidivism rates challenge successful reentry.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Reducing recidivism helps improve societal safety and reintegration success.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Personal connection: Justice-impacted background (sentence reduced from 180 months to 145 months)</a:t>
            </a:r>
          </a:p>
          <a:p>
            <a:r>
              <a:rPr lang="en-US" b="1" dirty="0"/>
              <a:t>Research Question</a:t>
            </a:r>
            <a:r>
              <a:rPr lang="en-US" dirty="0"/>
              <a:t>: </a:t>
            </a:r>
            <a:r>
              <a:rPr lang="en-US" i="1" dirty="0"/>
              <a:t>How do cognitive education programs, mental health/substance abuse conditions, and employment exemption status affect recidivism within 3 years?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Motivation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 a justice-impacted individual who served 145 months in federal prison and is currently in a halfway house until February 22, 2027, I have firsthand experience with the challenges of reentry.</a:t>
            </a:r>
          </a:p>
          <a:p>
            <a:r>
              <a:rPr dirty="0"/>
              <a:t>I chose this project to explore how reentry programs, especially cognitive education, can help reduce recidivism and create real opportunities for successful reintegration.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</a:t>
            </a:r>
            <a:r>
              <a:rPr lang="en-US" dirty="0"/>
              <a:t>National Institute of Justice (NIJ) Recidivism Challenge Dataset</a:t>
            </a:r>
          </a:p>
          <a:p>
            <a:r>
              <a:rPr lang="en-US" dirty="0"/>
              <a:t>Dataset Size: </a:t>
            </a:r>
          </a:p>
          <a:p>
            <a:pPr lvl="1"/>
            <a:r>
              <a:rPr lang="en-US" dirty="0"/>
              <a:t>25,835 individuals released from Georgia state prisons</a:t>
            </a:r>
          </a:p>
          <a:p>
            <a:r>
              <a:rPr lang="en-US" dirty="0"/>
              <a:t>28</a:t>
            </a:r>
            <a:r>
              <a:rPr dirty="0"/>
              <a:t> variables </a:t>
            </a:r>
            <a:r>
              <a:rPr lang="en-US" dirty="0"/>
              <a:t>(age, gender, education, programs, recidivism, etc.)</a:t>
            </a:r>
          </a:p>
          <a:p>
            <a:r>
              <a:rPr lang="en-US" dirty="0"/>
              <a:t>Data Link - Public NIJ repository</a:t>
            </a:r>
            <a:r>
              <a:rPr dirty="0"/>
              <a:t>:</a:t>
            </a:r>
            <a:r>
              <a:rPr lang="en-US" dirty="0"/>
              <a:t> https://</a:t>
            </a:r>
            <a:r>
              <a:rPr lang="en-US" dirty="0" err="1"/>
              <a:t>catalog.data.gov</a:t>
            </a:r>
            <a:r>
              <a:rPr lang="en-US" dirty="0"/>
              <a:t>/dataset/nijs-recidivism-challenge-test-dataset2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Tools</a:t>
            </a:r>
            <a:r>
              <a:rPr lang="en-US" dirty="0"/>
              <a:t>: Python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b="1" dirty="0"/>
              <a:t>Libraries</a:t>
            </a:r>
            <a:r>
              <a:rPr lang="en-US" dirty="0"/>
              <a:t>: pandas, seaborn, matplotlib,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Cleaning: Lowercase standardization, whitespace removal, </a:t>
            </a:r>
            <a:r>
              <a:rPr lang="en-US" dirty="0" err="1"/>
              <a:t>boolean</a:t>
            </a:r>
            <a:r>
              <a:rPr lang="en-US" dirty="0"/>
              <a:t> replacements, type conversions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Transformations: Grouping, cross-tabulation, contingency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Testing: Chi-Square Tests of Independence (p-value comparisons)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Visualizations: Stacked bar charts and grouped bar charts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5977-7395-020B-8DC9-147F31BE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507E-6B4A-156A-2347-CE9408CB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DE8D-35B5-34AD-1474-099EF94B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50" y="1700784"/>
            <a:ext cx="6711654" cy="47044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Mental Health/Substance Abuse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Strongest predictor of recidivism.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Cognitive Education Programs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recidivism among participants without MH/SA conditions.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Employment Exemption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Exempt individuals exhibited higher recidivism rates.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Age at Release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Younger individuals reoffend at higher rates compared to older individuals.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2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Recidivism by MH/SA &amp; Cognitive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250" y="4470998"/>
            <a:ext cx="6711654" cy="1934284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Highest recidivism in individuals with MH/SA conditions—even with cognitive education</a:t>
            </a:r>
          </a:p>
          <a:p>
            <a:r>
              <a:rPr dirty="0"/>
              <a:t>Suggests that behavioral programs alone may not be sufficient for high-risk groups</a:t>
            </a:r>
          </a:p>
          <a:p>
            <a:r>
              <a:rPr dirty="0"/>
              <a:t>Need for integrated mental health and addiction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D2F0-8443-4381-9EAB-E9A95AF0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8" y="1853248"/>
            <a:ext cx="4347464" cy="2588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Recidivism by Employment Exemption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147" y="4278771"/>
            <a:ext cx="6711654" cy="2126511"/>
          </a:xfrm>
        </p:spPr>
        <p:txBody>
          <a:bodyPr>
            <a:normAutofit lnSpcReduction="10000"/>
          </a:bodyPr>
          <a:lstStyle/>
          <a:p>
            <a:r>
              <a:rPr dirty="0"/>
              <a:t>Individuals exempt from employment had higher recidivism</a:t>
            </a:r>
          </a:p>
          <a:p>
            <a:r>
              <a:rPr dirty="0"/>
              <a:t>Indicates potential vulnerability or lack of reintegration structure</a:t>
            </a:r>
          </a:p>
          <a:p>
            <a:r>
              <a:rPr dirty="0"/>
              <a:t>Work placement may contribute to reduced recidivism</a:t>
            </a:r>
          </a:p>
        </p:txBody>
      </p:sp>
      <p:pic>
        <p:nvPicPr>
          <p:cNvPr id="4" name="Picture 3" descr="chart2_em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9" y="1823754"/>
            <a:ext cx="2946021" cy="2455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Recidivism by Age at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88" y="4138420"/>
            <a:ext cx="6711654" cy="2266862"/>
          </a:xfrm>
        </p:spPr>
        <p:txBody>
          <a:bodyPr/>
          <a:lstStyle/>
          <a:p>
            <a:r>
              <a:rPr dirty="0"/>
              <a:t>Younger age groups (18–27) showed higher recidivism</a:t>
            </a:r>
          </a:p>
          <a:p>
            <a:r>
              <a:rPr dirty="0"/>
              <a:t>May reflect maturity factors and fewer responsibilities</a:t>
            </a:r>
          </a:p>
          <a:p>
            <a:r>
              <a:rPr dirty="0"/>
              <a:t>Could inform targeted programming for younger releases</a:t>
            </a:r>
          </a:p>
        </p:txBody>
      </p:sp>
      <p:pic>
        <p:nvPicPr>
          <p:cNvPr id="4" name="Picture 3" descr="chart3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11" y="1301839"/>
            <a:ext cx="4424013" cy="26544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584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Recidivism Analysis: Behavioral Thinking Programs, Mental Health, and Reentry Outcomes</vt:lpstr>
      <vt:lpstr>Introduction –  Goal and Importance </vt:lpstr>
      <vt:lpstr>Motivation for This Project</vt:lpstr>
      <vt:lpstr>Data Source</vt:lpstr>
      <vt:lpstr>Methodology</vt:lpstr>
      <vt:lpstr>Key Findings</vt:lpstr>
      <vt:lpstr>Recidivism by MH/SA &amp; Cognitive Education</vt:lpstr>
      <vt:lpstr>Recidivism by Employment Exemption</vt:lpstr>
      <vt:lpstr>Recidivism by Age at Release</vt:lpstr>
      <vt:lpstr>PowerPoint Presentation</vt:lpstr>
      <vt:lpstr>Statistical Summary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Patel</cp:lastModifiedBy>
  <cp:revision>5</cp:revision>
  <dcterms:created xsi:type="dcterms:W3CDTF">2013-01-27T09:14:16Z</dcterms:created>
  <dcterms:modified xsi:type="dcterms:W3CDTF">2025-04-28T18:49:59Z</dcterms:modified>
  <cp:category/>
</cp:coreProperties>
</file>