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9" r:id="rId4"/>
    <p:sldId id="266" r:id="rId5"/>
    <p:sldId id="258" r:id="rId6"/>
    <p:sldId id="259" r:id="rId7"/>
    <p:sldId id="267" r:id="rId8"/>
    <p:sldId id="260" r:id="rId9"/>
    <p:sldId id="261" r:id="rId10"/>
    <p:sldId id="262" r:id="rId11"/>
    <p:sldId id="268" r:id="rId12"/>
    <p:sldId id="265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30EC14-A741-5546-B193-0D34AF2E6BC5}" v="5" dt="2025-04-28T18:48:42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0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8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4724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42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60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52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19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7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8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4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9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9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3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12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Recidivism Analysis: Behavioral Thinking Programs, Mental Health, and Reentry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Foundations of Data Science Final Project</a:t>
            </a:r>
          </a:p>
          <a:p>
            <a:r>
              <a:rPr dirty="0"/>
              <a:t>Mitesh Patel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Recidivism by Age at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188" y="4138420"/>
            <a:ext cx="6711654" cy="2266862"/>
          </a:xfrm>
        </p:spPr>
        <p:txBody>
          <a:bodyPr/>
          <a:lstStyle/>
          <a:p>
            <a:r>
              <a:rPr dirty="0"/>
              <a:t>Younger age groups (18–27) showed higher recidivism</a:t>
            </a:r>
          </a:p>
          <a:p>
            <a:r>
              <a:rPr dirty="0"/>
              <a:t>May reflect maturity factors and fewer responsibilities</a:t>
            </a:r>
          </a:p>
          <a:p>
            <a:r>
              <a:rPr dirty="0"/>
              <a:t>Could inform targeted programming for younger releases</a:t>
            </a:r>
          </a:p>
        </p:txBody>
      </p:sp>
      <p:pic>
        <p:nvPicPr>
          <p:cNvPr id="4" name="Picture 3" descr="chart3_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911" y="1301839"/>
            <a:ext cx="4424013" cy="26544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E93E20-FBD2-121E-D313-14B4B015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584452"/>
            <a:ext cx="5753100" cy="429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544278-8100-9F81-5E07-C7FFA6B77FB1}"/>
              </a:ext>
            </a:extLst>
          </p:cNvPr>
          <p:cNvSpPr txBox="1"/>
          <p:nvPr/>
        </p:nvSpPr>
        <p:spPr>
          <a:xfrm>
            <a:off x="713232" y="621792"/>
            <a:ext cx="59344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dirty="0"/>
              <a:t>Statistical Summary</a:t>
            </a:r>
          </a:p>
        </p:txBody>
      </p:sp>
    </p:spTree>
    <p:extLst>
      <p:ext uri="{BB962C8B-B14F-4D97-AF65-F5344CB8AC3E}">
        <p14:creationId xmlns:p14="http://schemas.microsoft.com/office/powerpoint/2010/main" val="174798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Statistical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Chi-Square Test Results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p-values were </a:t>
            </a:r>
            <a:r>
              <a:rPr lang="en-US" b="1" dirty="0"/>
              <a:t>&lt; 0.05</a:t>
            </a:r>
            <a:r>
              <a:rPr lang="en-US" dirty="0"/>
              <a:t>, indicating statistically significant relationships.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Significant associations found between: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Mental Health/Substance Abuse conditions and recidivism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Cognitive Education participation and recidivism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Employment Exemption status and recidivism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Inference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dirty="0"/>
              <a:t>reject the null hypothesis</a:t>
            </a:r>
            <a:r>
              <a:rPr lang="en-US" dirty="0"/>
              <a:t> for all tested variables.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Addressing mental health and substance abuse is critical for reducing recidivism.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Cognitive education programs are helpful but not sufficient alone for high-risk populations.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Structured employment expectations play a key role in successful reentry.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National Institute of Justice Recidivism Challenge Dataset</a:t>
            </a:r>
          </a:p>
          <a:p>
            <a:r>
              <a:rPr dirty="0"/>
              <a:t>https://</a:t>
            </a:r>
            <a:r>
              <a:rPr dirty="0" err="1"/>
              <a:t>data.ojp.usdoj.gov</a:t>
            </a:r>
            <a:r>
              <a:rPr dirty="0"/>
              <a:t>/Courts/NIJ-s-Recidivism-Challenge-Full-Dataset/ynf5-u8nk</a:t>
            </a:r>
          </a:p>
          <a:p>
            <a:r>
              <a:rPr dirty="0"/>
              <a:t>Python libraries: pandas, seaborn, matplotlib, </a:t>
            </a:r>
            <a:r>
              <a:rPr dirty="0" err="1"/>
              <a:t>scipy</a:t>
            </a:r>
            <a:endParaRPr dirty="0"/>
          </a:p>
          <a:p>
            <a:r>
              <a:rPr dirty="0"/>
              <a:t>Cognitive Behavioral Therapy info: https://</a:t>
            </a:r>
            <a:r>
              <a:rPr dirty="0" err="1"/>
              <a:t>nicic.gov</a:t>
            </a:r>
            <a:r>
              <a:rPr dirty="0"/>
              <a:t>/cognitive-behavioral-interventions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  <a:r>
              <a:rPr lang="en-US" dirty="0"/>
              <a:t> – </a:t>
            </a:r>
            <a:br>
              <a:rPr lang="en-US" dirty="0"/>
            </a:br>
            <a:r>
              <a:rPr lang="en-US" b="1" dirty="0"/>
              <a:t>Goal and Importance</a:t>
            </a:r>
            <a:br>
              <a:rPr lang="en-U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Goal</a:t>
            </a:r>
            <a:r>
              <a:rPr lang="en-US" dirty="0"/>
              <a:t>: Analyze how cognitive education programs, mental health/substance abuse conditions, and employment exemption status relate to recidivism within 3 years.</a:t>
            </a:r>
          </a:p>
          <a:p>
            <a:r>
              <a:rPr lang="en-US" b="1" dirty="0"/>
              <a:t>Why It's Important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 recidivism rates challenge successful reentry.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Reducing recidivism helps improve societal safety and reintegration success.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Personal connection: Justice-impacted background (sentence reduced from 180 months to 145 months)</a:t>
            </a:r>
          </a:p>
          <a:p>
            <a:r>
              <a:rPr lang="en-US" b="1" dirty="0"/>
              <a:t>Research Question</a:t>
            </a:r>
            <a:r>
              <a:rPr lang="en-US" dirty="0"/>
              <a:t>: </a:t>
            </a:r>
            <a:r>
              <a:rPr lang="en-US" i="1" dirty="0"/>
              <a:t>How do cognitive education programs, mental health/substance abuse conditions, and employment exemption status affect recidivism within 3 years?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9EC0-5610-1F97-87B2-102241B8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F3AB-D7B2-0C57-D79B-FCB87083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Null Hypothesis (H₀):</a:t>
            </a:r>
          </a:p>
          <a:p>
            <a:r>
              <a:rPr lang="en-US" dirty="0"/>
              <a:t>There is </a:t>
            </a:r>
            <a:r>
              <a:rPr lang="en-US" b="1" dirty="0"/>
              <a:t>no association</a:t>
            </a:r>
            <a:r>
              <a:rPr lang="en-US" dirty="0"/>
              <a:t> between the tested factor and recidivism within 3 years.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Receiving cognitive education has no effect on whether someone recidivates.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b="1" dirty="0"/>
              <a:t>Alternative Hypothesis (H₁):</a:t>
            </a:r>
          </a:p>
          <a:p>
            <a:r>
              <a:rPr lang="en-US" dirty="0"/>
              <a:t>There </a:t>
            </a:r>
            <a:r>
              <a:rPr lang="en-US" b="1" dirty="0"/>
              <a:t>is an association</a:t>
            </a:r>
            <a:r>
              <a:rPr lang="en-US" dirty="0"/>
              <a:t> between the tested factor and recidivism within 3 years.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Receiving cognitive education does affect whether someone recidivates.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8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Motivation for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As a justice-impacted individual who served 145 months in federal prison and is currently in a halfway house until February 22, 2027, I have firsthand experience with the challenges of reentry.</a:t>
            </a:r>
          </a:p>
          <a:p>
            <a:r>
              <a:rPr dirty="0"/>
              <a:t>I chose this project to explore how reentry programs, especially cognitive education, can help reduce recidivism and create real opportunities for successful reintegration.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Source: </a:t>
            </a:r>
            <a:r>
              <a:rPr lang="en-US" dirty="0"/>
              <a:t>National Institute of Justice (NIJ) Recidivism Challenge Dataset</a:t>
            </a:r>
          </a:p>
          <a:p>
            <a:r>
              <a:rPr lang="en-US" dirty="0"/>
              <a:t>Dataset Size: </a:t>
            </a:r>
          </a:p>
          <a:p>
            <a:pPr lvl="1"/>
            <a:r>
              <a:rPr lang="en-US" dirty="0"/>
              <a:t>25,835 individuals released from Georgia state prisons</a:t>
            </a:r>
          </a:p>
          <a:p>
            <a:r>
              <a:rPr lang="en-US" dirty="0"/>
              <a:t>28</a:t>
            </a:r>
            <a:r>
              <a:rPr dirty="0"/>
              <a:t> variables </a:t>
            </a:r>
            <a:r>
              <a:rPr lang="en-US" dirty="0"/>
              <a:t>(age, gender, education, programs, recidivism, etc.)</a:t>
            </a:r>
          </a:p>
          <a:p>
            <a:r>
              <a:rPr lang="en-US" dirty="0"/>
              <a:t>Data Link - Public NIJ repository</a:t>
            </a:r>
            <a:r>
              <a:rPr dirty="0"/>
              <a:t>:</a:t>
            </a:r>
            <a:r>
              <a:rPr lang="en-US" dirty="0"/>
              <a:t> https://</a:t>
            </a:r>
            <a:r>
              <a:rPr lang="en-US" dirty="0" err="1"/>
              <a:t>catalog.data.gov</a:t>
            </a:r>
            <a:r>
              <a:rPr lang="en-US" dirty="0"/>
              <a:t>/dataset/nijs-recidivism-challenge-test-dataset2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Tools</a:t>
            </a:r>
            <a:r>
              <a:rPr lang="en-US" dirty="0"/>
              <a:t>: Python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b="1" dirty="0"/>
              <a:t>Libraries</a:t>
            </a:r>
            <a:r>
              <a:rPr lang="en-US" dirty="0"/>
              <a:t>: pandas, seaborn, matplotlib, </a:t>
            </a:r>
            <a:r>
              <a:rPr lang="en-US" dirty="0" err="1"/>
              <a:t>scipy</a:t>
            </a:r>
            <a:endParaRPr lang="en-US" dirty="0"/>
          </a:p>
          <a:p>
            <a:r>
              <a:rPr lang="en-US" dirty="0"/>
              <a:t>Techniques: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Cleaning: Lowercase standardization, whitespace removal, </a:t>
            </a:r>
            <a:r>
              <a:rPr lang="en-US" dirty="0" err="1"/>
              <a:t>boolean</a:t>
            </a:r>
            <a:r>
              <a:rPr lang="en-US" dirty="0"/>
              <a:t> replacements, type conversions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Transformations: Grouping, cross-tabulation, contingency 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Statistical Testing: Chi-Square Tests of Independence (p-value comparisons)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Visualizations: Stacked bar charts and grouped bar charts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95977-7395-020B-8DC9-147F31BE0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507E-6B4A-156A-2347-CE9408CB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DE8D-35B5-34AD-1474-099EF94B1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250" y="1700784"/>
            <a:ext cx="6711654" cy="47044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Mental Health/Substance Abuse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Strongest predictor of recidivism.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Cognitive Education Programs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Lower recidivism among participants without MH/SA conditions.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Employment Exemption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Exempt individuals exhibited higher recidivism rates.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Age at Release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Younger individuals reoffend at higher rates compared to older individuals.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629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Recidivism by MH/SA &amp; Cognitive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250" y="4470998"/>
            <a:ext cx="6711654" cy="1934284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Highest recidivism in individuals with MH/SA conditions—even with cognitive education</a:t>
            </a:r>
          </a:p>
          <a:p>
            <a:r>
              <a:rPr dirty="0"/>
              <a:t>Suggests that behavioral programs alone may not be sufficient for high-risk groups</a:t>
            </a:r>
          </a:p>
          <a:p>
            <a:r>
              <a:rPr dirty="0"/>
              <a:t>Need for integrated mental health and addiction treatment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5D2F0-8443-4381-9EAB-E9A95AF0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28" y="1853248"/>
            <a:ext cx="4347464" cy="25889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Recidivism by Employment Exemption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147" y="4278771"/>
            <a:ext cx="6711654" cy="2126511"/>
          </a:xfrm>
        </p:spPr>
        <p:txBody>
          <a:bodyPr>
            <a:normAutofit lnSpcReduction="10000"/>
          </a:bodyPr>
          <a:lstStyle/>
          <a:p>
            <a:r>
              <a:rPr dirty="0"/>
              <a:t>Individuals exempt from employment had higher recidivism</a:t>
            </a:r>
          </a:p>
          <a:p>
            <a:r>
              <a:rPr dirty="0"/>
              <a:t>Indicates potential vulnerability or lack of reintegration structure</a:t>
            </a:r>
          </a:p>
          <a:p>
            <a:r>
              <a:rPr dirty="0"/>
              <a:t>Work placement may contribute to reduced recidivism</a:t>
            </a:r>
          </a:p>
        </p:txBody>
      </p:sp>
      <p:pic>
        <p:nvPicPr>
          <p:cNvPr id="4" name="Picture 3" descr="chart2_employ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89" y="1823754"/>
            <a:ext cx="2946021" cy="245501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649</Words>
  <Application>Microsoft Macintosh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Recidivism Analysis: Behavioral Thinking Programs, Mental Health, and Reentry Outcomes</vt:lpstr>
      <vt:lpstr>Introduction –  Goal and Importance </vt:lpstr>
      <vt:lpstr>Hypothesis</vt:lpstr>
      <vt:lpstr>Motivation for This Project</vt:lpstr>
      <vt:lpstr>Data Source</vt:lpstr>
      <vt:lpstr>Methodology</vt:lpstr>
      <vt:lpstr>Key Findings</vt:lpstr>
      <vt:lpstr>Recidivism by MH/SA &amp; Cognitive Education</vt:lpstr>
      <vt:lpstr>Recidivism by Employment Exemption</vt:lpstr>
      <vt:lpstr>Recidivism by Age at Release</vt:lpstr>
      <vt:lpstr>PowerPoint Presentation</vt:lpstr>
      <vt:lpstr>Statistical Summary</vt:lpstr>
      <vt:lpstr>Conclusions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Mitesh Patel</cp:lastModifiedBy>
  <cp:revision>6</cp:revision>
  <dcterms:created xsi:type="dcterms:W3CDTF">2013-01-27T09:14:16Z</dcterms:created>
  <dcterms:modified xsi:type="dcterms:W3CDTF">2025-04-29T15:15:02Z</dcterms:modified>
  <cp:category/>
</cp:coreProperties>
</file>