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702" r:id="rId3"/>
    <p:sldId id="102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9C2706-7B56-0DA1-D36B-5058A166FD8E}" name="Yaglikci  Abdullah Giray" initials="YAG" userId="S::yaglikca@ethz.ch::9d4a6345-5013-481a-aed7-5910ce0bef1f" providerId="AD"/>
  <p188:author id="{25D29E55-6E1B-8098-0CC8-6F8A5879E72E}" name="lois.orosa.nogueira@gmail.com" initials="lo" userId="S::urn:spo:guest#lois.orosa.nogueira@gmail.com::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/>
  <p:cmAuthor id="2" name="Microsoft Office User" initials="Office [2]" lastIdx="1" clrIdx="1"/>
  <p:cmAuthor id="3" name="Microsoft Office User" initials="Office [3]" lastIdx="1" clrIdx="2"/>
  <p:cmAuthor id="4" name="ggqd_e6b7e@idethz.onmicrosoft.com" initials="g" lastIdx="3" clrIdx="3">
    <p:extLst>
      <p:ext uri="{19B8F6BF-5375-455C-9EA6-DF929625EA0E}">
        <p15:presenceInfo xmlns:p15="http://schemas.microsoft.com/office/powerpoint/2012/main" userId="S::ggqd_e6b7e@ethz.ch::93ad1454-b441-4862-aa2c-ecbd07735b47" providerId="AD"/>
      </p:ext>
    </p:extLst>
  </p:cmAuthor>
  <p:cmAuthor id="5" name="Patel  Minesh Hamenbhai" initials="PH" lastIdx="2" clrIdx="4">
    <p:extLst>
      <p:ext uri="{19B8F6BF-5375-455C-9EA6-DF929625EA0E}">
        <p15:presenceInfo xmlns:p15="http://schemas.microsoft.com/office/powerpoint/2012/main" userId="S::mpatel@ethz.ch::6a2c18ab-280a-4d17-9acd-93b2f4ff5d5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8233"/>
    <a:srgbClr val="C01900"/>
    <a:srgbClr val="C55910"/>
    <a:srgbClr val="2F5597"/>
    <a:srgbClr val="FCE5D6"/>
    <a:srgbClr val="5B9AD5"/>
    <a:srgbClr val="ED7A53"/>
    <a:srgbClr val="314D1E"/>
    <a:srgbClr val="0070C0"/>
    <a:srgbClr val="FFF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8/10/relationships/authors" Target="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39BF3-6316-40F5-8F10-980B46B5A86B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676A0-33B1-4B4B-B1AA-B0B917FC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02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Hello, I am </a:t>
            </a:r>
            <a:r>
              <a:rPr lang="en-US" baseline="0" err="1"/>
              <a:t>Giray</a:t>
            </a:r>
            <a:r>
              <a:rPr lang="en-US" baseline="0"/>
              <a:t>,</a:t>
            </a:r>
            <a:endParaRPr lang="en-US" b="0" u="none" baseline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and I will be presenting our work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>
                <a:solidFill>
                  <a:schemeClr val="bg1"/>
                </a:solidFill>
                <a:latin typeface="Cambria"/>
                <a:cs typeface="Cambria"/>
              </a:rPr>
              <a:t>A Deeper Look into </a:t>
            </a:r>
            <a:r>
              <a:rPr lang="en-US" sz="1600" b="1" i="1" err="1">
                <a:solidFill>
                  <a:schemeClr val="bg1"/>
                </a:solidFill>
                <a:latin typeface="Cambria"/>
                <a:cs typeface="Cambria"/>
              </a:rPr>
              <a:t>RowHammer’s</a:t>
            </a:r>
            <a:r>
              <a:rPr lang="en-US" sz="1600" b="1" i="1">
                <a:solidFill>
                  <a:schemeClr val="bg1"/>
                </a:solidFill>
                <a:latin typeface="Cambria"/>
                <a:cs typeface="Cambria"/>
              </a:rPr>
              <a:t> Sensitivities:</a:t>
            </a:r>
            <a:br>
              <a:rPr lang="en-US" sz="1100" b="1" i="1">
                <a:solidFill>
                  <a:schemeClr val="bg1"/>
                </a:solidFill>
                <a:latin typeface="Cambria"/>
                <a:cs typeface="Cambria"/>
              </a:rPr>
            </a:br>
            <a:r>
              <a:rPr lang="en-US" sz="1200" b="1" i="1">
                <a:solidFill>
                  <a:schemeClr val="bg1"/>
                </a:solidFill>
                <a:latin typeface="Cambria"/>
                <a:cs typeface="Cambria"/>
              </a:rPr>
              <a:t>Experimental Analysis of Real DRAM Chips </a:t>
            </a:r>
            <a:br>
              <a:rPr lang="en-US" sz="1200" b="1" i="1">
                <a:solidFill>
                  <a:schemeClr val="bg1"/>
                </a:solidFill>
                <a:latin typeface="Cambria"/>
                <a:cs typeface="Cambria"/>
              </a:rPr>
            </a:br>
            <a:r>
              <a:rPr lang="en-US" sz="1200" b="1" i="1">
                <a:solidFill>
                  <a:schemeClr val="bg1"/>
                </a:solidFill>
                <a:latin typeface="Cambria"/>
                <a:cs typeface="Cambria"/>
              </a:rPr>
              <a:t>and Implications on Future Attacks and Defenses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1" baseline="0">
              <a:solidFill>
                <a:schemeClr val="bg1"/>
              </a:solidFill>
              <a:latin typeface="Cambri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F79D3-8C36-4CB5-B03B-F440DA7B71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66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/>
              <a:t>In this work, we focus on RowHammer, a worsening DRAM reliability and security problem. [CLICK]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Unfortunately, it is unclear but critical to understand how the RowHammer vulnerability varies under different conditions [CLICK]</a:t>
            </a:r>
          </a:p>
          <a:p>
            <a:r>
              <a:rPr lang="en-US" b="0" baseline="0"/>
              <a:t>In this work, our goal is to provide insight into three fundamental properties of RowHammer </a:t>
            </a:r>
          </a:p>
          <a:p>
            <a:r>
              <a:rPr lang="en-US" b="0" baseline="0"/>
              <a:t>that are not yet rigorously studied </a:t>
            </a:r>
          </a:p>
          <a:p>
            <a:r>
              <a:rPr lang="en-US" b="0" baseline="0"/>
              <a:t>but can be leveraged to design more effective and efficient attacks and defenses [CLICK] </a:t>
            </a:r>
          </a:p>
          <a:p>
            <a:r>
              <a:rPr lang="en-US" b="0" baseline="0"/>
              <a:t>To achieve this goal, we conduct an experimental study where we analyze RowHammer under varying</a:t>
            </a:r>
          </a:p>
          <a:p>
            <a:r>
              <a:rPr lang="en-US" b="0" baseline="0"/>
              <a:t>DRAM chip temperature, aggressor row active time, and victim DRAM cell’s physical location [CLICK]</a:t>
            </a:r>
          </a:p>
          <a:p>
            <a:r>
              <a:rPr lang="en-US" b="0" baseline="0"/>
              <a:t>In this study, we test 272 real DRAM chips of DDR3 and DDR4 modules from four major manufacturers [CLICK]</a:t>
            </a:r>
          </a:p>
          <a:p>
            <a:r>
              <a:rPr lang="en-US" b="0" baseline="0"/>
              <a:t>Based on our analyses, we make 16 novel observations, among which we highlight that [CLICK]</a:t>
            </a:r>
          </a:p>
          <a:p>
            <a:r>
              <a:rPr lang="en-US" b="0" baseline="0"/>
              <a:t>A RowHammer bit flip is more likely to occur [CLICK] </a:t>
            </a:r>
          </a:p>
          <a:p>
            <a:r>
              <a:rPr lang="en-US" b="0" baseline="0"/>
              <a:t>in a bounded range of temperature [CLICK]</a:t>
            </a:r>
          </a:p>
          <a:p>
            <a:r>
              <a:rPr lang="en-US" b="0" baseline="0"/>
              <a:t>if the aggressor row is active for longer time [CLICK] </a:t>
            </a:r>
          </a:p>
          <a:p>
            <a:r>
              <a:rPr lang="en-US" b="0" baseline="0"/>
              <a:t>And in certain physical regions of the DRAM module under attack [CLICK]</a:t>
            </a:r>
          </a:p>
          <a:p>
            <a:r>
              <a:rPr lang="en-US" b="0" baseline="0"/>
              <a:t>Based on our analyses, we propose three improvements for RowHammer attacks and five improvements for defense mechanisms [CLICK]</a:t>
            </a:r>
          </a:p>
          <a:p>
            <a:r>
              <a:rPr lang="en-US" b="0" baseline="0"/>
              <a:t>In conclusion, we believe that our novel observations can be used for crafting more effective attacks and designing more effective and efficient defense mechanisms [END]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64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This concludes my talk . Thank you for your time and attention. For many more details, I invite you to read our MICRO 2021 paper.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F79D3-8C36-4CB5-B03B-F440DA7B71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3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260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560" y="0"/>
            <a:ext cx="8798061" cy="770467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Aft>
                <a:spcPts val="600"/>
              </a:spcAft>
              <a:defRPr sz="3200" b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91" y="770468"/>
            <a:ext cx="8987622" cy="5585248"/>
          </a:xfrm>
          <a:prstGeom prst="rect">
            <a:avLst/>
          </a:prstGeom>
        </p:spPr>
        <p:txBody>
          <a:bodyPr/>
          <a:lstStyle>
            <a:lvl1pPr marL="133350" indent="-133350">
              <a:tabLst/>
              <a:defRPr sz="2400">
                <a:latin typeface="Cambria" panose="02040503050406030204" pitchFamily="18" charset="0"/>
              </a:defRPr>
            </a:lvl1pPr>
            <a:lvl2pPr marL="311150" indent="-133350">
              <a:buFont typeface="Cambria" panose="02040503050406030204" pitchFamily="18" charset="0"/>
              <a:buChar char="-"/>
              <a:tabLst/>
              <a:defRPr sz="2000">
                <a:latin typeface="Cambria" panose="02040503050406030204" pitchFamily="18" charset="0"/>
              </a:defRPr>
            </a:lvl2pPr>
            <a:lvl3pPr marL="533400" indent="-177800">
              <a:tabLst/>
              <a:defRPr sz="2000">
                <a:latin typeface="Cambria" panose="02040503050406030204" pitchFamily="18" charset="0"/>
              </a:defRPr>
            </a:lvl3pPr>
            <a:lvl4pPr>
              <a:defRPr sz="2000">
                <a:latin typeface="Cambria" panose="02040503050406030204" pitchFamily="18" charset="0"/>
              </a:defRPr>
            </a:lvl4pPr>
            <a:lvl5pPr>
              <a:defRPr sz="20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7924800" y="6355715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D2B188-1D62-4FCA-8363-938AD4629BB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safari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9560" y="6413144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6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91" y="50573"/>
            <a:ext cx="6915118" cy="1141619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Aft>
                <a:spcPts val="600"/>
              </a:spcAft>
              <a:defRPr sz="3200" b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91" y="1215342"/>
            <a:ext cx="8987622" cy="514037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 panose="02040503050406030204" pitchFamily="18" charset="0"/>
              </a:defRPr>
            </a:lvl1pPr>
            <a:lvl2pPr marL="685800" indent="-228600">
              <a:buFont typeface="Cambria" panose="02040503050406030204" pitchFamily="18" charset="0"/>
              <a:buChar char="-"/>
              <a:defRPr sz="2800">
                <a:latin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7924800" y="6355715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D2B188-1D62-4FCA-8363-938AD4629BB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safari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9560" y="6413144"/>
            <a:ext cx="1080120" cy="312522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A7A8B87-AFDB-FD4D-ACE1-4633C0FC8DD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26274" y="-1"/>
            <a:ext cx="2117725" cy="12037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Webcam Here</a:t>
            </a:r>
          </a:p>
        </p:txBody>
      </p:sp>
    </p:spTree>
    <p:extLst>
      <p:ext uri="{BB962C8B-B14F-4D97-AF65-F5344CB8AC3E}">
        <p14:creationId xmlns:p14="http://schemas.microsoft.com/office/powerpoint/2010/main" val="137000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70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>
            <a:spLocks/>
          </p:cNvSpPr>
          <p:nvPr/>
        </p:nvSpPr>
        <p:spPr>
          <a:xfrm>
            <a:off x="0" y="927"/>
            <a:ext cx="9144000" cy="29625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600" b="1">
              <a:solidFill>
                <a:srgbClr val="70AD47"/>
              </a:solidFill>
            </a:endParaRPr>
          </a:p>
        </p:txBody>
      </p:sp>
      <p:sp>
        <p:nvSpPr>
          <p:cNvPr id="102" name="Title 1"/>
          <p:cNvSpPr>
            <a:spLocks noGrp="1"/>
          </p:cNvSpPr>
          <p:nvPr>
            <p:ph type="ctrTitle" idx="4294967295"/>
          </p:nvPr>
        </p:nvSpPr>
        <p:spPr>
          <a:xfrm>
            <a:off x="0" y="314015"/>
            <a:ext cx="9144000" cy="2473836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i="1">
                <a:solidFill>
                  <a:srgbClr val="FFFFFF"/>
                </a:solidFill>
                <a:latin typeface="Cambria"/>
                <a:cs typeface="Cambria"/>
              </a:rPr>
              <a:t>A Deeper Look into </a:t>
            </a:r>
            <a:r>
              <a:rPr lang="en-US" sz="3200" b="1" i="1" err="1">
                <a:solidFill>
                  <a:srgbClr val="FFFFFF"/>
                </a:solidFill>
                <a:latin typeface="Cambria"/>
                <a:cs typeface="Cambria"/>
              </a:rPr>
              <a:t>RowHammer’s</a:t>
            </a:r>
            <a:r>
              <a:rPr lang="en-US" sz="3200" b="1" i="1">
                <a:solidFill>
                  <a:srgbClr val="FFFFFF"/>
                </a:solidFill>
                <a:latin typeface="Cambria"/>
                <a:cs typeface="Cambria"/>
              </a:rPr>
              <a:t> Sensitivities</a:t>
            </a:r>
            <a:br>
              <a:rPr lang="en-US" sz="3200" b="1" i="1">
                <a:solidFill>
                  <a:srgbClr val="FFFFFF"/>
                </a:solidFill>
                <a:latin typeface="Cambria"/>
                <a:cs typeface="Cambria"/>
              </a:rPr>
            </a:br>
            <a:r>
              <a:rPr lang="en-US" sz="1200" b="1" i="1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br>
              <a:rPr lang="en-US" sz="2400" b="1" i="1">
                <a:solidFill>
                  <a:schemeClr val="bg1"/>
                </a:solidFill>
                <a:latin typeface="Cambria"/>
                <a:cs typeface="Cambria"/>
              </a:rPr>
            </a:br>
            <a:r>
              <a:rPr lang="en-US" sz="2400" i="1">
                <a:solidFill>
                  <a:schemeClr val="accent4">
                    <a:lumMod val="20000"/>
                    <a:lumOff val="80000"/>
                  </a:schemeClr>
                </a:solidFill>
                <a:latin typeface="Cambria"/>
                <a:cs typeface="Cambria"/>
              </a:rPr>
              <a:t>Experimental Analysis of Real DRAM Chips</a:t>
            </a:r>
            <a:br>
              <a:rPr lang="en-US" sz="2400" i="1">
                <a:solidFill>
                  <a:schemeClr val="accent4">
                    <a:lumMod val="20000"/>
                    <a:lumOff val="80000"/>
                  </a:schemeClr>
                </a:solidFill>
                <a:latin typeface="Cambria"/>
                <a:cs typeface="Cambria"/>
              </a:rPr>
            </a:br>
            <a:r>
              <a:rPr lang="en-US" sz="2400" i="1">
                <a:solidFill>
                  <a:schemeClr val="accent4">
                    <a:lumMod val="20000"/>
                    <a:lumOff val="80000"/>
                  </a:schemeClr>
                </a:solidFill>
                <a:latin typeface="Cambria"/>
                <a:cs typeface="Cambria"/>
              </a:rPr>
              <a:t>and Implications on Future Attacks and Defenses</a:t>
            </a:r>
            <a:endParaRPr lang="en-US" sz="2400">
              <a:solidFill>
                <a:schemeClr val="accent4">
                  <a:lumMod val="20000"/>
                  <a:lumOff val="8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03" name="Subtitle 2"/>
          <p:cNvSpPr>
            <a:spLocks noGrp="1"/>
          </p:cNvSpPr>
          <p:nvPr>
            <p:ph type="subTitle" idx="4294967295"/>
          </p:nvPr>
        </p:nvSpPr>
        <p:spPr>
          <a:xfrm>
            <a:off x="228600" y="3276523"/>
            <a:ext cx="8686800" cy="1530288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2400" b="1">
                <a:latin typeface="Cambria"/>
                <a:cs typeface="Cambria"/>
              </a:rPr>
              <a:t>Lois </a:t>
            </a:r>
            <a:r>
              <a:rPr lang="en-US" sz="2400" b="1" err="1">
                <a:latin typeface="Cambria"/>
                <a:cs typeface="Cambria"/>
              </a:rPr>
              <a:t>Orosa</a:t>
            </a:r>
            <a:r>
              <a:rPr lang="en-US" sz="2400" b="1">
                <a:latin typeface="Cambria"/>
                <a:cs typeface="Cambria"/>
              </a:rPr>
              <a:t>      Abdullah </a:t>
            </a:r>
            <a:r>
              <a:rPr lang="en-US" sz="2400" b="1" err="1">
                <a:latin typeface="Cambria"/>
                <a:cs typeface="Cambria"/>
              </a:rPr>
              <a:t>Giray</a:t>
            </a:r>
            <a:r>
              <a:rPr lang="en-US" sz="2400" b="1">
                <a:latin typeface="Cambria"/>
                <a:cs typeface="Cambria"/>
              </a:rPr>
              <a:t> </a:t>
            </a:r>
            <a:r>
              <a:rPr lang="en-US" sz="2400" b="1" err="1">
                <a:latin typeface="Cambria" panose="02040503050406030204" pitchFamily="18" charset="0"/>
              </a:rPr>
              <a:t>Yağlıkçı</a:t>
            </a:r>
            <a:r>
              <a:rPr lang="en-US" sz="2400" b="1">
                <a:latin typeface="Cambria" panose="02040503050406030204" pitchFamily="18" charset="0"/>
              </a:rPr>
              <a:t> </a:t>
            </a:r>
            <a:r>
              <a:rPr lang="en-US" sz="2400">
                <a:latin typeface="Cambria" panose="020405030504060302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sz="2400" err="1">
                <a:latin typeface="Cambria"/>
                <a:cs typeface="Cambria"/>
              </a:rPr>
              <a:t>Haocong</a:t>
            </a:r>
            <a:r>
              <a:rPr lang="en-US" sz="2400">
                <a:latin typeface="Cambria"/>
                <a:cs typeface="Cambria"/>
              </a:rPr>
              <a:t> Luo    </a:t>
            </a:r>
            <a:r>
              <a:rPr lang="en-US" sz="2400" err="1">
                <a:latin typeface="Cambria"/>
                <a:cs typeface="Cambria"/>
              </a:rPr>
              <a:t>Ataberk</a:t>
            </a:r>
            <a:r>
              <a:rPr lang="en-US" sz="2400">
                <a:latin typeface="Cambria"/>
                <a:cs typeface="Cambria"/>
              </a:rPr>
              <a:t> </a:t>
            </a:r>
            <a:r>
              <a:rPr lang="en-US" sz="2400" err="1">
                <a:latin typeface="Cambria"/>
                <a:cs typeface="Cambria"/>
              </a:rPr>
              <a:t>Olgun</a:t>
            </a:r>
            <a:r>
              <a:rPr lang="en-US" sz="2400">
                <a:latin typeface="Cambria"/>
                <a:cs typeface="Cambria"/>
              </a:rPr>
              <a:t>    </a:t>
            </a:r>
            <a:r>
              <a:rPr lang="en-US" sz="2400" err="1">
                <a:latin typeface="Cambria"/>
                <a:cs typeface="Cambria"/>
              </a:rPr>
              <a:t>Jisung</a:t>
            </a:r>
            <a:r>
              <a:rPr lang="en-US" sz="2400">
                <a:latin typeface="Cambria"/>
                <a:cs typeface="Cambria"/>
              </a:rPr>
              <a:t> Park</a:t>
            </a:r>
          </a:p>
          <a:p>
            <a:pPr marL="0" indent="0" algn="ctr">
              <a:buNone/>
            </a:pPr>
            <a:r>
              <a:rPr lang="en-US" sz="2400">
                <a:latin typeface="Cambria"/>
                <a:cs typeface="Cambria"/>
              </a:rPr>
              <a:t>Hasan Hassan    </a:t>
            </a:r>
            <a:r>
              <a:rPr lang="en-US" sz="2400" err="1">
                <a:latin typeface="Cambria"/>
                <a:cs typeface="Cambria"/>
              </a:rPr>
              <a:t>Minesh</a:t>
            </a:r>
            <a:r>
              <a:rPr lang="en-US" sz="2400">
                <a:latin typeface="Cambria"/>
                <a:cs typeface="Cambria"/>
              </a:rPr>
              <a:t> Patel     </a:t>
            </a:r>
            <a:r>
              <a:rPr lang="en-US" sz="2400" err="1">
                <a:latin typeface="Cambria"/>
                <a:cs typeface="Cambria"/>
              </a:rPr>
              <a:t>Jeremie</a:t>
            </a:r>
            <a:r>
              <a:rPr lang="en-US" sz="2400">
                <a:latin typeface="Cambria"/>
                <a:cs typeface="Cambria"/>
              </a:rPr>
              <a:t> S. Kim    </a:t>
            </a:r>
            <a:r>
              <a:rPr lang="en-US" sz="2400" err="1">
                <a:latin typeface="Cambria"/>
                <a:cs typeface="Cambria"/>
              </a:rPr>
              <a:t>Onur</a:t>
            </a:r>
            <a:r>
              <a:rPr lang="en-US" sz="2400">
                <a:latin typeface="Cambria"/>
                <a:cs typeface="Cambria"/>
              </a:rPr>
              <a:t> </a:t>
            </a:r>
            <a:r>
              <a:rPr lang="en-US" sz="2400" err="1">
                <a:latin typeface="Cambria"/>
                <a:cs typeface="Cambria"/>
              </a:rPr>
              <a:t>Mutlu</a:t>
            </a:r>
            <a:endParaRPr lang="en-US" sz="2400">
              <a:latin typeface="Cambria"/>
              <a:cs typeface="Cambria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7C26073-8D20-48E5-9751-3761552F8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34153" y="5258744"/>
            <a:ext cx="2875694" cy="5532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493808-1C51-9F45-A6ED-874599368E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11820" t="33599" r="12247" b="30996"/>
          <a:stretch/>
        </p:blipFill>
        <p:spPr>
          <a:xfrm>
            <a:off x="397250" y="6125065"/>
            <a:ext cx="2423611" cy="416967"/>
          </a:xfrm>
          <a:prstGeom prst="rect">
            <a:avLst/>
          </a:prstGeom>
        </p:spPr>
      </p:pic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4E908F2B-A0DA-A641-9B27-1D0D406E74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16" y="5890770"/>
            <a:ext cx="2423612" cy="6459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A37A77-509F-314F-90FC-A8DD4911E2EB}"/>
              </a:ext>
            </a:extLst>
          </p:cNvPr>
          <p:cNvCxnSpPr/>
          <p:nvPr/>
        </p:nvCxnSpPr>
        <p:spPr>
          <a:xfrm>
            <a:off x="3879273" y="3754580"/>
            <a:ext cx="32973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51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Executive Summary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695"/>
            <a:ext cx="9143999" cy="5413087"/>
          </a:xfrm>
        </p:spPr>
        <p:txBody>
          <a:bodyPr lIns="91440" tIns="45720" rIns="91440" bIns="45720" anchor="t">
            <a:normAutofit fontScale="92500" lnSpcReduction="20000"/>
          </a:bodyPr>
          <a:lstStyle/>
          <a:p>
            <a:pPr marL="274320" indent="-274320">
              <a:lnSpc>
                <a:spcPct val="100000"/>
              </a:lnSpc>
              <a:spcBef>
                <a:spcPts val="600"/>
              </a:spcBef>
            </a:pPr>
            <a:r>
              <a:rPr lang="en-US" sz="1800" b="1" u="sng"/>
              <a:t>Motivation</a:t>
            </a:r>
            <a:r>
              <a:rPr lang="en-US" sz="1800"/>
              <a:t>: RowHammer is a worsening DRAM reliability and security problem</a:t>
            </a:r>
          </a:p>
          <a:p>
            <a:pPr marL="274320" indent="-274320">
              <a:lnSpc>
                <a:spcPct val="100000"/>
              </a:lnSpc>
              <a:spcBef>
                <a:spcPts val="600"/>
              </a:spcBef>
            </a:pPr>
            <a:r>
              <a:rPr lang="en-US" sz="1800" b="1" u="sng">
                <a:solidFill>
                  <a:schemeClr val="accent2">
                    <a:lumMod val="75000"/>
                  </a:schemeClr>
                </a:solidFill>
              </a:rPr>
              <a:t>Problem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: Unfortunately, it is unclear, but critical to understand, how the RowHammer vulnerability varies under different conditions </a:t>
            </a:r>
          </a:p>
          <a:p>
            <a:pPr marL="274320" indent="-274320">
              <a:lnSpc>
                <a:spcPct val="100000"/>
              </a:lnSpc>
              <a:spcBef>
                <a:spcPts val="600"/>
              </a:spcBef>
            </a:pPr>
            <a:r>
              <a:rPr lang="en-US" sz="1800" b="1" u="sng">
                <a:solidFill>
                  <a:schemeClr val="accent1">
                    <a:lumMod val="75000"/>
                  </a:schemeClr>
                </a:solidFill>
              </a:rPr>
              <a:t>Goal</a:t>
            </a:r>
            <a:r>
              <a:rPr lang="en-US" sz="180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1800">
                <a:solidFill>
                  <a:srgbClr val="2E75B6"/>
                </a:solidFill>
              </a:rPr>
              <a:t>Provide insights into </a:t>
            </a:r>
            <a:r>
              <a:rPr lang="en-US" sz="1800" b="1">
                <a:solidFill>
                  <a:srgbClr val="2E75B6"/>
                </a:solidFill>
              </a:rPr>
              <a:t>three fundamental properties </a:t>
            </a:r>
            <a:r>
              <a:rPr lang="en-US" sz="1800">
                <a:solidFill>
                  <a:srgbClr val="2E75B6"/>
                </a:solidFill>
              </a:rPr>
              <a:t>of RowHammer that are </a:t>
            </a:r>
            <a:br>
              <a:rPr lang="en-US" sz="1800">
                <a:solidFill>
                  <a:srgbClr val="2E75B6"/>
                </a:solidFill>
              </a:rPr>
            </a:br>
            <a:r>
              <a:rPr lang="en-US" sz="1800">
                <a:solidFill>
                  <a:srgbClr val="2E75B6"/>
                </a:solidFill>
              </a:rPr>
              <a:t>1) not yet rigorously studied 2) but can be leveraged to design </a:t>
            </a:r>
            <a:r>
              <a:rPr lang="en-US" sz="1800" b="1">
                <a:solidFill>
                  <a:srgbClr val="2E75B6"/>
                </a:solidFill>
              </a:rPr>
              <a:t>more effective and efficient attacks and defenses</a:t>
            </a:r>
          </a:p>
          <a:p>
            <a:pPr marL="274320" indent="-274320">
              <a:lnSpc>
                <a:spcPct val="100000"/>
              </a:lnSpc>
              <a:spcBef>
                <a:spcPts val="600"/>
              </a:spcBef>
            </a:pPr>
            <a:r>
              <a:rPr lang="en-US" sz="1800" b="1" u="sng">
                <a:solidFill>
                  <a:schemeClr val="accent6">
                    <a:lumMod val="75000"/>
                  </a:schemeClr>
                </a:solidFill>
                <a:latin typeface="Cambria"/>
                <a:ea typeface="Cambria"/>
              </a:rPr>
              <a:t>Experimental study</a:t>
            </a:r>
            <a:r>
              <a:rPr lang="en-US" sz="1800" u="sng">
                <a:solidFill>
                  <a:schemeClr val="accent6">
                    <a:lumMod val="75000"/>
                  </a:schemeClr>
                </a:solidFill>
                <a:latin typeface="Cambria"/>
                <a:ea typeface="Cambria"/>
              </a:rPr>
              <a:t>:</a:t>
            </a:r>
            <a:endParaRPr lang="en-US" sz="1800">
              <a:solidFill>
                <a:schemeClr val="accent6">
                  <a:lumMod val="75000"/>
                </a:schemeClr>
              </a:solidFill>
              <a:ea typeface="Cambria"/>
            </a:endParaRPr>
          </a:p>
          <a:p>
            <a:pPr marL="731520" lvl="1" indent="-274320">
              <a:lnSpc>
                <a:spcPct val="100000"/>
              </a:lnSpc>
              <a:spcBef>
                <a:spcPts val="600"/>
              </a:spcBef>
            </a:pPr>
            <a:r>
              <a:rPr lang="en-US" sz="1800">
                <a:solidFill>
                  <a:schemeClr val="accent6">
                    <a:lumMod val="75000"/>
                  </a:schemeClr>
                </a:solidFill>
              </a:rPr>
              <a:t>1) DRAM chip 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</a:rPr>
              <a:t>temperature</a:t>
            </a:r>
            <a:r>
              <a:rPr lang="en-US" sz="1800">
                <a:solidFill>
                  <a:schemeClr val="accent6">
                    <a:lumMod val="75000"/>
                  </a:schemeClr>
                </a:solidFill>
              </a:rPr>
              <a:t>, 2) aggressor row 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</a:rPr>
              <a:t>active time</a:t>
            </a:r>
            <a:r>
              <a:rPr lang="en-US" sz="1800">
                <a:solidFill>
                  <a:schemeClr val="accent6">
                    <a:lumMod val="75000"/>
                  </a:schemeClr>
                </a:solidFill>
              </a:rPr>
              <a:t>, and 3) victim DRAM cell’s 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</a:rPr>
              <a:t>physical location </a:t>
            </a:r>
          </a:p>
          <a:p>
            <a:pPr marL="731520" lvl="1" indent="-274320">
              <a:lnSpc>
                <a:spcPct val="100000"/>
              </a:lnSpc>
              <a:spcBef>
                <a:spcPts val="600"/>
              </a:spcBef>
            </a:pPr>
            <a:r>
              <a:rPr lang="en-US" sz="1800" b="1">
                <a:solidFill>
                  <a:schemeClr val="accent6">
                    <a:lumMod val="75000"/>
                  </a:schemeClr>
                </a:solidFill>
              </a:rPr>
              <a:t>272 DRAM chips </a:t>
            </a:r>
            <a:r>
              <a:rPr lang="en-US" sz="1800">
                <a:solidFill>
                  <a:schemeClr val="accent6">
                    <a:lumMod val="75000"/>
                  </a:schemeClr>
                </a:solidFill>
              </a:rPr>
              <a:t>of DDR3 and DDR4 modules from 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</a:rPr>
              <a:t>four major manufacturers</a:t>
            </a:r>
          </a:p>
          <a:p>
            <a:pPr marL="274320" indent="-274320">
              <a:lnSpc>
                <a:spcPct val="100000"/>
              </a:lnSpc>
              <a:spcBef>
                <a:spcPts val="600"/>
              </a:spcBef>
            </a:pPr>
            <a:r>
              <a:rPr lang="en-US" sz="1800" b="1" u="sng">
                <a:solidFill>
                  <a:srgbClr val="7030A0"/>
                </a:solidFill>
              </a:rPr>
              <a:t>Analysis:</a:t>
            </a:r>
            <a:r>
              <a:rPr lang="en-US" sz="1800">
                <a:solidFill>
                  <a:srgbClr val="7030A0"/>
                </a:solidFill>
              </a:rPr>
              <a:t> We make </a:t>
            </a:r>
            <a:r>
              <a:rPr lang="en-US" sz="1800" b="1">
                <a:solidFill>
                  <a:srgbClr val="7030A0"/>
                </a:solidFill>
              </a:rPr>
              <a:t>16 novel observations</a:t>
            </a:r>
            <a:r>
              <a:rPr lang="en-US" sz="1800">
                <a:solidFill>
                  <a:srgbClr val="7030A0"/>
                </a:solidFill>
              </a:rPr>
              <a:t>, among which we highlight that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>
                <a:solidFill>
                  <a:srgbClr val="7030A0"/>
                </a:solidFill>
              </a:rPr>
              <a:t>        A RowHammer bit flip is </a:t>
            </a:r>
            <a:r>
              <a:rPr lang="en-US" sz="1800" b="1">
                <a:solidFill>
                  <a:srgbClr val="7030A0"/>
                </a:solidFill>
              </a:rPr>
              <a:t>more likely to occur </a:t>
            </a:r>
            <a:endParaRPr lang="en-US" sz="1800">
              <a:solidFill>
                <a:srgbClr val="7030A0"/>
              </a:solidFill>
            </a:endParaRP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sz="1800">
                <a:solidFill>
                  <a:srgbClr val="7030A0"/>
                </a:solidFill>
              </a:rPr>
              <a:t>in </a:t>
            </a:r>
            <a:r>
              <a:rPr lang="en-US" sz="1800" b="1">
                <a:solidFill>
                  <a:srgbClr val="7030A0"/>
                </a:solidFill>
              </a:rPr>
              <a:t>a bounded range of </a:t>
            </a:r>
            <a:r>
              <a:rPr lang="en-US" sz="1800" b="1" u="sng">
                <a:solidFill>
                  <a:srgbClr val="7030A0"/>
                </a:solidFill>
              </a:rPr>
              <a:t>temperature</a:t>
            </a: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sz="1800">
                <a:solidFill>
                  <a:srgbClr val="7030A0"/>
                </a:solidFill>
              </a:rPr>
              <a:t>if the </a:t>
            </a:r>
            <a:r>
              <a:rPr lang="en-US" sz="1800" b="1" u="sng">
                <a:solidFill>
                  <a:srgbClr val="7030A0"/>
                </a:solidFill>
              </a:rPr>
              <a:t>aggressor row is active</a:t>
            </a:r>
            <a:r>
              <a:rPr lang="en-US" sz="1800" b="1">
                <a:solidFill>
                  <a:srgbClr val="7030A0"/>
                </a:solidFill>
              </a:rPr>
              <a:t> </a:t>
            </a:r>
            <a:r>
              <a:rPr lang="en-US" sz="1800">
                <a:solidFill>
                  <a:srgbClr val="7030A0"/>
                </a:solidFill>
              </a:rPr>
              <a:t>for </a:t>
            </a:r>
            <a:r>
              <a:rPr lang="en-US" sz="1800" b="1">
                <a:solidFill>
                  <a:srgbClr val="7030A0"/>
                </a:solidFill>
              </a:rPr>
              <a:t>longer time </a:t>
            </a: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sz="1800">
                <a:solidFill>
                  <a:srgbClr val="7030A0"/>
                </a:solidFill>
              </a:rPr>
              <a:t>in </a:t>
            </a:r>
            <a:r>
              <a:rPr lang="en-US" sz="1800" b="1" u="sng">
                <a:solidFill>
                  <a:srgbClr val="7030A0"/>
                </a:solidFill>
              </a:rPr>
              <a:t>certain physical regions</a:t>
            </a:r>
            <a:r>
              <a:rPr lang="en-US" sz="1800" b="1">
                <a:solidFill>
                  <a:srgbClr val="7030A0"/>
                </a:solidFill>
              </a:rPr>
              <a:t> </a:t>
            </a:r>
            <a:r>
              <a:rPr lang="en-US" sz="1800">
                <a:solidFill>
                  <a:srgbClr val="7030A0"/>
                </a:solidFill>
              </a:rPr>
              <a:t>of the DRAM module under attack</a:t>
            </a:r>
          </a:p>
          <a:p>
            <a:pPr marL="274320" indent="-274320">
              <a:lnSpc>
                <a:spcPct val="100000"/>
              </a:lnSpc>
              <a:spcBef>
                <a:spcPts val="600"/>
              </a:spcBef>
            </a:pPr>
            <a:r>
              <a:rPr lang="en-US" sz="1800" b="1" u="sng">
                <a:solidFill>
                  <a:srgbClr val="EC6362"/>
                </a:solidFill>
              </a:rPr>
              <a:t>Implications:</a:t>
            </a:r>
            <a:r>
              <a:rPr lang="en-US" sz="1800" b="1">
                <a:solidFill>
                  <a:srgbClr val="EC6362"/>
                </a:solidFill>
              </a:rPr>
              <a:t> </a:t>
            </a:r>
            <a:r>
              <a:rPr lang="en-US" sz="1800">
                <a:solidFill>
                  <a:srgbClr val="EC6362"/>
                </a:solidFill>
              </a:rPr>
              <a:t>We describe and analyze three </a:t>
            </a:r>
            <a:r>
              <a:rPr lang="en-US" sz="1800" b="1">
                <a:solidFill>
                  <a:srgbClr val="EC6362"/>
                </a:solidFill>
              </a:rPr>
              <a:t>future RowHammer attack </a:t>
            </a:r>
            <a:br>
              <a:rPr lang="en-US" sz="1800">
                <a:solidFill>
                  <a:srgbClr val="EC6362"/>
                </a:solidFill>
              </a:rPr>
            </a:br>
            <a:r>
              <a:rPr lang="en-US" sz="1800">
                <a:solidFill>
                  <a:srgbClr val="EC6362"/>
                </a:solidFill>
              </a:rPr>
              <a:t>and </a:t>
            </a:r>
            <a:r>
              <a:rPr lang="en-US" sz="1800" b="1">
                <a:solidFill>
                  <a:srgbClr val="EC6362"/>
                </a:solidFill>
              </a:rPr>
              <a:t>five defense improvements </a:t>
            </a:r>
          </a:p>
          <a:p>
            <a:pPr marL="274320" indent="-274320">
              <a:lnSpc>
                <a:spcPct val="100000"/>
              </a:lnSpc>
              <a:spcBef>
                <a:spcPts val="600"/>
              </a:spcBef>
            </a:pPr>
            <a:r>
              <a:rPr lang="en-US" sz="1800" b="1" u="sng">
                <a:solidFill>
                  <a:srgbClr val="C00000"/>
                </a:solidFill>
              </a:rPr>
              <a:t>Conclusion</a:t>
            </a:r>
            <a:r>
              <a:rPr lang="en-US" sz="1800">
                <a:solidFill>
                  <a:srgbClr val="C00000"/>
                </a:solidFill>
              </a:rPr>
              <a:t>: Our novel observations can be leveraged to </a:t>
            </a:r>
            <a:r>
              <a:rPr lang="en-US" sz="1800" b="1">
                <a:solidFill>
                  <a:srgbClr val="C00000"/>
                </a:solidFill>
              </a:rPr>
              <a:t>make an attack more effective</a:t>
            </a:r>
            <a:r>
              <a:rPr lang="en-US" sz="1800">
                <a:solidFill>
                  <a:srgbClr val="C00000"/>
                </a:solidFill>
              </a:rPr>
              <a:t>, </a:t>
            </a:r>
            <a:br>
              <a:rPr lang="en-US" sz="1800">
                <a:solidFill>
                  <a:srgbClr val="C00000"/>
                </a:solidFill>
              </a:rPr>
            </a:br>
            <a:r>
              <a:rPr lang="en-US" sz="1800">
                <a:solidFill>
                  <a:srgbClr val="C00000"/>
                </a:solidFill>
              </a:rPr>
              <a:t>and design </a:t>
            </a:r>
            <a:r>
              <a:rPr lang="en-US" sz="1800" b="1">
                <a:solidFill>
                  <a:srgbClr val="C00000"/>
                </a:solidFill>
              </a:rPr>
              <a:t>more effective and efficient defenses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82C4400-0544-984E-9720-951BD0430F9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65874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>
            <a:spLocks/>
          </p:cNvSpPr>
          <p:nvPr/>
        </p:nvSpPr>
        <p:spPr>
          <a:xfrm>
            <a:off x="0" y="927"/>
            <a:ext cx="9144000" cy="29625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600" b="1">
              <a:solidFill>
                <a:srgbClr val="70AD47"/>
              </a:solidFill>
            </a:endParaRPr>
          </a:p>
        </p:txBody>
      </p:sp>
      <p:sp>
        <p:nvSpPr>
          <p:cNvPr id="102" name="Title 1"/>
          <p:cNvSpPr>
            <a:spLocks noGrp="1"/>
          </p:cNvSpPr>
          <p:nvPr>
            <p:ph type="ctrTitle" idx="4294967295"/>
          </p:nvPr>
        </p:nvSpPr>
        <p:spPr>
          <a:xfrm>
            <a:off x="0" y="314015"/>
            <a:ext cx="9144000" cy="2473836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i="1">
                <a:solidFill>
                  <a:schemeClr val="bg1"/>
                </a:solidFill>
                <a:latin typeface="Cambria"/>
                <a:cs typeface="Cambria"/>
              </a:rPr>
              <a:t>A Deeper Look into </a:t>
            </a:r>
            <a:r>
              <a:rPr lang="en-US" sz="3200" b="1" i="1" err="1">
                <a:solidFill>
                  <a:schemeClr val="bg1"/>
                </a:solidFill>
                <a:latin typeface="Cambria"/>
                <a:cs typeface="Cambria"/>
              </a:rPr>
              <a:t>RowHammer’s</a:t>
            </a:r>
            <a:r>
              <a:rPr lang="en-US" sz="3200" b="1" i="1">
                <a:solidFill>
                  <a:schemeClr val="bg1"/>
                </a:solidFill>
                <a:latin typeface="Cambria"/>
                <a:cs typeface="Cambria"/>
              </a:rPr>
              <a:t> Sensitivities</a:t>
            </a:r>
            <a:br>
              <a:rPr lang="en-US" sz="3200" b="1" i="1">
                <a:solidFill>
                  <a:schemeClr val="bg1"/>
                </a:solidFill>
                <a:latin typeface="Cambria"/>
                <a:cs typeface="Cambria"/>
              </a:rPr>
            </a:br>
            <a:r>
              <a:rPr lang="en-US" sz="1200" b="1" i="1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br>
              <a:rPr lang="en-US" sz="2400" b="1" i="1">
                <a:solidFill>
                  <a:schemeClr val="bg1"/>
                </a:solidFill>
                <a:latin typeface="Cambria"/>
                <a:cs typeface="Cambria"/>
              </a:rPr>
            </a:br>
            <a:r>
              <a:rPr lang="en-US" sz="2400" i="1">
                <a:solidFill>
                  <a:schemeClr val="accent4">
                    <a:lumMod val="20000"/>
                    <a:lumOff val="80000"/>
                  </a:schemeClr>
                </a:solidFill>
                <a:latin typeface="Cambria"/>
                <a:cs typeface="Cambria"/>
              </a:rPr>
              <a:t>Experimental Analysis of Real DRAM Chips</a:t>
            </a:r>
            <a:br>
              <a:rPr lang="en-US" sz="2400" i="1">
                <a:solidFill>
                  <a:schemeClr val="accent4">
                    <a:lumMod val="20000"/>
                    <a:lumOff val="80000"/>
                  </a:schemeClr>
                </a:solidFill>
                <a:latin typeface="Cambria"/>
                <a:cs typeface="Cambria"/>
              </a:rPr>
            </a:br>
            <a:r>
              <a:rPr lang="en-US" sz="2400" i="1">
                <a:solidFill>
                  <a:schemeClr val="accent4">
                    <a:lumMod val="20000"/>
                    <a:lumOff val="80000"/>
                  </a:schemeClr>
                </a:solidFill>
                <a:latin typeface="Cambria"/>
                <a:cs typeface="Cambria"/>
              </a:rPr>
              <a:t>and Implications on Future Attacks and Defenses</a:t>
            </a:r>
            <a:endParaRPr lang="en-US" sz="2400">
              <a:solidFill>
                <a:schemeClr val="accent4">
                  <a:lumMod val="20000"/>
                  <a:lumOff val="8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03" name="Subtitle 2"/>
          <p:cNvSpPr>
            <a:spLocks noGrp="1"/>
          </p:cNvSpPr>
          <p:nvPr>
            <p:ph type="subTitle" idx="4294967295"/>
          </p:nvPr>
        </p:nvSpPr>
        <p:spPr>
          <a:xfrm>
            <a:off x="228600" y="3276523"/>
            <a:ext cx="8686800" cy="1530288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2400" b="1">
                <a:latin typeface="Cambria"/>
                <a:cs typeface="Cambria"/>
              </a:rPr>
              <a:t>Lois </a:t>
            </a:r>
            <a:r>
              <a:rPr lang="en-US" sz="2400" b="1" err="1">
                <a:latin typeface="Cambria"/>
                <a:cs typeface="Cambria"/>
              </a:rPr>
              <a:t>Orosa</a:t>
            </a:r>
            <a:r>
              <a:rPr lang="en-US" sz="2400" b="1">
                <a:latin typeface="Cambria"/>
                <a:cs typeface="Cambria"/>
              </a:rPr>
              <a:t>      Abdullah </a:t>
            </a:r>
            <a:r>
              <a:rPr lang="en-US" sz="2400" b="1" err="1">
                <a:latin typeface="Cambria"/>
                <a:cs typeface="Cambria"/>
              </a:rPr>
              <a:t>Giray</a:t>
            </a:r>
            <a:r>
              <a:rPr lang="en-US" sz="2400" b="1">
                <a:latin typeface="Cambria"/>
                <a:cs typeface="Cambria"/>
              </a:rPr>
              <a:t> </a:t>
            </a:r>
            <a:r>
              <a:rPr lang="en-US" sz="2400" b="1" err="1">
                <a:latin typeface="Cambria" panose="02040503050406030204" pitchFamily="18" charset="0"/>
              </a:rPr>
              <a:t>Yağlıkçı</a:t>
            </a:r>
            <a:r>
              <a:rPr lang="en-US" sz="2400" b="1">
                <a:latin typeface="Cambria" panose="02040503050406030204" pitchFamily="18" charset="0"/>
              </a:rPr>
              <a:t> </a:t>
            </a:r>
            <a:r>
              <a:rPr lang="en-US" sz="2400">
                <a:latin typeface="Cambria" panose="020405030504060302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sz="2400" err="1">
                <a:latin typeface="Cambria"/>
                <a:cs typeface="Cambria"/>
              </a:rPr>
              <a:t>Haocong</a:t>
            </a:r>
            <a:r>
              <a:rPr lang="en-US" sz="2400">
                <a:latin typeface="Cambria"/>
                <a:cs typeface="Cambria"/>
              </a:rPr>
              <a:t> Luo    </a:t>
            </a:r>
            <a:r>
              <a:rPr lang="en-US" sz="2400" err="1">
                <a:latin typeface="Cambria"/>
                <a:cs typeface="Cambria"/>
              </a:rPr>
              <a:t>Ataberk</a:t>
            </a:r>
            <a:r>
              <a:rPr lang="en-US" sz="2400">
                <a:latin typeface="Cambria"/>
                <a:cs typeface="Cambria"/>
              </a:rPr>
              <a:t> </a:t>
            </a:r>
            <a:r>
              <a:rPr lang="en-US" sz="2400" err="1">
                <a:latin typeface="Cambria"/>
                <a:cs typeface="Cambria"/>
              </a:rPr>
              <a:t>Olgun</a:t>
            </a:r>
            <a:r>
              <a:rPr lang="en-US" sz="2400">
                <a:latin typeface="Cambria"/>
                <a:cs typeface="Cambria"/>
              </a:rPr>
              <a:t>    </a:t>
            </a:r>
            <a:r>
              <a:rPr lang="en-US" sz="2400" err="1">
                <a:latin typeface="Cambria"/>
                <a:cs typeface="Cambria"/>
              </a:rPr>
              <a:t>Jisung</a:t>
            </a:r>
            <a:r>
              <a:rPr lang="en-US" sz="2400">
                <a:latin typeface="Cambria"/>
                <a:cs typeface="Cambria"/>
              </a:rPr>
              <a:t> Park</a:t>
            </a:r>
          </a:p>
          <a:p>
            <a:pPr marL="0" indent="0" algn="ctr">
              <a:buNone/>
            </a:pPr>
            <a:r>
              <a:rPr lang="en-US" sz="2400">
                <a:latin typeface="Cambria"/>
                <a:cs typeface="Cambria"/>
              </a:rPr>
              <a:t>Hasan Hassan    </a:t>
            </a:r>
            <a:r>
              <a:rPr lang="en-US" sz="2400" err="1">
                <a:latin typeface="Cambria"/>
                <a:cs typeface="Cambria"/>
              </a:rPr>
              <a:t>Minesh</a:t>
            </a:r>
            <a:r>
              <a:rPr lang="en-US" sz="2400">
                <a:latin typeface="Cambria"/>
                <a:cs typeface="Cambria"/>
              </a:rPr>
              <a:t> Patel     </a:t>
            </a:r>
            <a:r>
              <a:rPr lang="en-US" sz="2400" err="1">
                <a:latin typeface="Cambria"/>
                <a:cs typeface="Cambria"/>
              </a:rPr>
              <a:t>Jeremie</a:t>
            </a:r>
            <a:r>
              <a:rPr lang="en-US" sz="2400">
                <a:latin typeface="Cambria"/>
                <a:cs typeface="Cambria"/>
              </a:rPr>
              <a:t> S. Kim    </a:t>
            </a:r>
            <a:r>
              <a:rPr lang="en-US" sz="2400" err="1">
                <a:latin typeface="Cambria"/>
                <a:cs typeface="Cambria"/>
              </a:rPr>
              <a:t>Onur</a:t>
            </a:r>
            <a:r>
              <a:rPr lang="en-US" sz="2400">
                <a:latin typeface="Cambria"/>
                <a:cs typeface="Cambria"/>
              </a:rPr>
              <a:t> </a:t>
            </a:r>
            <a:r>
              <a:rPr lang="en-US" sz="2400" err="1">
                <a:latin typeface="Cambria"/>
                <a:cs typeface="Cambria"/>
              </a:rPr>
              <a:t>Mutlu</a:t>
            </a:r>
            <a:endParaRPr lang="en-US" sz="2400">
              <a:latin typeface="Cambria"/>
              <a:cs typeface="Cambria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7C26073-8D20-48E5-9751-3761552F8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34153" y="5258744"/>
            <a:ext cx="2875694" cy="5532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493808-1C51-9F45-A6ED-874599368E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11820" t="33599" r="12247" b="30996"/>
          <a:stretch/>
        </p:blipFill>
        <p:spPr>
          <a:xfrm>
            <a:off x="105638" y="6256631"/>
            <a:ext cx="2423611" cy="416967"/>
          </a:xfrm>
          <a:prstGeom prst="rect">
            <a:avLst/>
          </a:prstGeom>
        </p:spPr>
      </p:pic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4E908F2B-A0DA-A641-9B27-1D0D406E74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788" y="6142156"/>
            <a:ext cx="2423612" cy="6459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A37A77-509F-314F-90FC-A8DD4911E2EB}"/>
              </a:ext>
            </a:extLst>
          </p:cNvPr>
          <p:cNvCxnSpPr/>
          <p:nvPr/>
        </p:nvCxnSpPr>
        <p:spPr>
          <a:xfrm>
            <a:off x="3879273" y="3754580"/>
            <a:ext cx="32973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91F5017-E106-8342-97C8-337D57AD1401}"/>
              </a:ext>
            </a:extLst>
          </p:cNvPr>
          <p:cNvSpPr txBox="1"/>
          <p:nvPr/>
        </p:nvSpPr>
        <p:spPr>
          <a:xfrm>
            <a:off x="0" y="2435358"/>
            <a:ext cx="9144000" cy="83099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FFFFFF"/>
                </a:solidFill>
                <a:latin typeface="Cambria" panose="02040503050406030204" pitchFamily="18" charset="0"/>
              </a:rPr>
              <a:t>MICRO’21 Session 10A: Security and Privacy III</a:t>
            </a:r>
          </a:p>
          <a:p>
            <a:pPr algn="ctr"/>
            <a:r>
              <a:rPr lang="en-US" sz="2000" i="1" dirty="0">
                <a:solidFill>
                  <a:srgbClr val="FFFFFF"/>
                </a:solidFill>
                <a:latin typeface="Cambria" panose="02040503050406030204" pitchFamily="18" charset="0"/>
              </a:rPr>
              <a:t>Day 3: Thursday, October 21 – 3:00 PM (EDT/New York), 22:00 (EEST/Athens) </a:t>
            </a:r>
          </a:p>
        </p:txBody>
      </p:sp>
    </p:spTree>
    <p:extLst>
      <p:ext uri="{BB962C8B-B14F-4D97-AF65-F5344CB8AC3E}">
        <p14:creationId xmlns:p14="http://schemas.microsoft.com/office/powerpoint/2010/main" val="2468713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631</Words>
  <Application>Microsoft Macintosh PowerPoint</Application>
  <PresentationFormat>On-screen Show (4:3)</PresentationFormat>
  <Paragraphs>46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Cambria Math</vt:lpstr>
      <vt:lpstr>Office Theme</vt:lpstr>
      <vt:lpstr>A Deeper Look into RowHammer’s Sensitivities   Experimental Analysis of Real DRAM Chips and Implications on Future Attacks and Defenses</vt:lpstr>
      <vt:lpstr>Executive Summary</vt:lpstr>
      <vt:lpstr>A Deeper Look into RowHammer’s Sensitivities   Experimental Analysis of Real DRAM Chips and Implications on Future Attacks and Defenses</vt:lpstr>
    </vt:vector>
  </TitlesOfParts>
  <Company>Razer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Minesh Patel</dc:creator>
  <cp:lastModifiedBy>Yaglikci  Abdullah Giray</cp:lastModifiedBy>
  <cp:revision>325</cp:revision>
  <cp:lastPrinted>2019-02-23T04:26:38Z</cp:lastPrinted>
  <dcterms:created xsi:type="dcterms:W3CDTF">2017-06-05T15:22:10Z</dcterms:created>
  <dcterms:modified xsi:type="dcterms:W3CDTF">2021-10-24T11:55:47Z</dcterms:modified>
</cp:coreProperties>
</file>