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31.xml" ContentType="application/vnd.openxmlformats-officedocument.presentationml.notesSlide+xml"/>
  <Override PartName="/ppt/charts/chart4.xml" ContentType="application/vnd.openxmlformats-officedocument.drawingml.chart+xml"/>
  <Override PartName="/ppt/theme/themeOverride3.xml" ContentType="application/vnd.openxmlformats-officedocument.themeOverride+xml"/>
  <Override PartName="/ppt/drawings/drawing4.xml" ContentType="application/vnd.openxmlformats-officedocument.drawingml.chartshape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5.xml" ContentType="application/vnd.openxmlformats-officedocument.drawingml.chart+xml"/>
  <Override PartName="/ppt/theme/themeOverride4.xml" ContentType="application/vnd.openxmlformats-officedocument.themeOverride+xml"/>
  <Override PartName="/ppt/drawings/drawing5.xml" ContentType="application/vnd.openxmlformats-officedocument.drawingml.chartshapes+xml"/>
  <Override PartName="/ppt/notesSlides/notesSlide41.xml" ContentType="application/vnd.openxmlformats-officedocument.presentationml.notesSlide+xml"/>
  <Override PartName="/ppt/charts/chart6.xml" ContentType="application/vnd.openxmlformats-officedocument.drawingml.chart+xml"/>
  <Override PartName="/ppt/drawings/drawing6.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drawings/drawing8.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57"/>
  </p:notesMasterIdLst>
  <p:handoutMasterIdLst>
    <p:handoutMasterId r:id="rId58"/>
  </p:handoutMasterIdLst>
  <p:sldIdLst>
    <p:sldId id="833" r:id="rId2"/>
    <p:sldId id="853" r:id="rId3"/>
    <p:sldId id="855" r:id="rId4"/>
    <p:sldId id="856" r:id="rId5"/>
    <p:sldId id="858" r:id="rId6"/>
    <p:sldId id="739" r:id="rId7"/>
    <p:sldId id="960" r:id="rId8"/>
    <p:sldId id="861" r:id="rId9"/>
    <p:sldId id="862" r:id="rId10"/>
    <p:sldId id="878" r:id="rId11"/>
    <p:sldId id="879" r:id="rId12"/>
    <p:sldId id="871" r:id="rId13"/>
    <p:sldId id="872" r:id="rId14"/>
    <p:sldId id="945" r:id="rId15"/>
    <p:sldId id="925" r:id="rId16"/>
    <p:sldId id="882" r:id="rId17"/>
    <p:sldId id="954" r:id="rId18"/>
    <p:sldId id="918" r:id="rId19"/>
    <p:sldId id="911" r:id="rId20"/>
    <p:sldId id="885" r:id="rId21"/>
    <p:sldId id="913" r:id="rId22"/>
    <p:sldId id="930" r:id="rId23"/>
    <p:sldId id="895" r:id="rId24"/>
    <p:sldId id="937" r:id="rId25"/>
    <p:sldId id="892" r:id="rId26"/>
    <p:sldId id="947" r:id="rId27"/>
    <p:sldId id="894" r:id="rId28"/>
    <p:sldId id="896" r:id="rId29"/>
    <p:sldId id="897" r:id="rId30"/>
    <p:sldId id="898" r:id="rId31"/>
    <p:sldId id="940" r:id="rId32"/>
    <p:sldId id="942" r:id="rId33"/>
    <p:sldId id="957" r:id="rId34"/>
    <p:sldId id="950" r:id="rId35"/>
    <p:sldId id="907" r:id="rId36"/>
    <p:sldId id="860" r:id="rId37"/>
    <p:sldId id="859" r:id="rId38"/>
    <p:sldId id="971" r:id="rId39"/>
    <p:sldId id="964" r:id="rId40"/>
    <p:sldId id="965" r:id="rId41"/>
    <p:sldId id="966" r:id="rId42"/>
    <p:sldId id="943" r:id="rId43"/>
    <p:sldId id="941" r:id="rId44"/>
    <p:sldId id="932" r:id="rId45"/>
    <p:sldId id="969" r:id="rId46"/>
    <p:sldId id="970" r:id="rId47"/>
    <p:sldId id="931" r:id="rId48"/>
    <p:sldId id="928" r:id="rId49"/>
    <p:sldId id="917" r:id="rId50"/>
    <p:sldId id="908" r:id="rId51"/>
    <p:sldId id="961" r:id="rId52"/>
    <p:sldId id="962" r:id="rId53"/>
    <p:sldId id="963" r:id="rId54"/>
    <p:sldId id="967" r:id="rId55"/>
    <p:sldId id="96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6"/>
    <a:srgbClr val="F30006"/>
    <a:srgbClr val="FB7657"/>
    <a:srgbClr val="5FB380"/>
    <a:srgbClr val="4A8861"/>
    <a:srgbClr val="006600"/>
    <a:srgbClr val="FFFF66"/>
    <a:srgbClr val="C00000"/>
    <a:srgbClr val="F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4" autoAdjust="0"/>
    <p:restoredTop sz="85902" autoAdjust="0"/>
  </p:normalViewPr>
  <p:slideViewPr>
    <p:cSldViewPr>
      <p:cViewPr>
        <p:scale>
          <a:sx n="73" d="100"/>
          <a:sy n="73" d="100"/>
        </p:scale>
        <p:origin x="-1912" y="-21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73" d="100"/>
          <a:sy n="73" d="100"/>
        </p:scale>
        <p:origin x="-34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amiraliboroumand:cmu:SAFARI:Paper:LazyPIM:CoNDA-ISCA2019-result%20.xlsx" TargetMode="External"/><Relationship Id="rId3"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1.xlsx"/><Relationship Id="rId3"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amiraliboroumand:cmu:SAFARI:Paper:LazyPIM:CoNDA-ISCA2019-result%20.xlsx" TargetMode="External"/><Relationship Id="rId2"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amiraliboroumand:cmu:SAFARI:Paper:LazyPIM:CoNDA-ISCA2019-result%20.xlsx" TargetMode="External"/><Relationship Id="rId3"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amiraliboroumand:cmu:SAFARI:Paper:LazyPIM:CoNDA-ISCA2019-result%20.xlsx" TargetMode="External"/><Relationship Id="rId3"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amiraliboroumand:cmu:SAFARI:Paper:LazyPIM:CoNDA-ISCA2019-result%20.xlsx" TargetMode="External"/><Relationship Id="rId2"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amiraliboroumand:cmu:SAFARI:Paper:LazyPIM:CoNDA-ISCA2019-result%20.xlsx" TargetMode="External"/><Relationship Id="rId2"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67834880015"/>
          <c:y val="0.154966579362842"/>
          <c:w val="0.633514131046119"/>
          <c:h val="0.4793930894784"/>
        </c:manualLayout>
      </c:layout>
      <c:barChart>
        <c:barDir val="col"/>
        <c:grouping val="clustered"/>
        <c:varyColors val="0"/>
        <c:ser>
          <c:idx val="0"/>
          <c:order val="0"/>
          <c:tx>
            <c:strRef>
              <c:f>Sheet1!$C$115</c:f>
              <c:strCache>
                <c:ptCount val="1"/>
                <c:pt idx="0">
                  <c:v>CPU-only</c:v>
                </c:pt>
              </c:strCache>
            </c:strRef>
          </c:tx>
          <c:spPr>
            <a:solidFill>
              <a:schemeClr val="tx1"/>
            </a:solidFill>
            <a:ln>
              <a:solidFill>
                <a:schemeClr val="tx1"/>
              </a:solidFill>
            </a:ln>
          </c:spPr>
          <c:invertIfNegative val="0"/>
          <c:cat>
            <c:multiLvlStrRef>
              <c:f>Sheet1!$A$116:$B$122</c:f>
              <c:multiLvlStrCache>
                <c:ptCount val="6"/>
                <c:lvl>
                  <c:pt idx="0">
                    <c:v>CC</c:v>
                  </c:pt>
                  <c:pt idx="1">
                    <c:v>Radii</c:v>
                  </c:pt>
                  <c:pt idx="2">
                    <c:v>PR</c:v>
                  </c:pt>
                  <c:pt idx="3">
                    <c:v>CC</c:v>
                  </c:pt>
                  <c:pt idx="4">
                    <c:v>Radii</c:v>
                  </c:pt>
                  <c:pt idx="5">
                    <c:v>PR</c:v>
                  </c:pt>
                </c:lvl>
                <c:lvl>
                  <c:pt idx="0">
                    <c:v>arXiV</c:v>
                  </c:pt>
                  <c:pt idx="3">
                    <c:v>Gnutella</c:v>
                  </c:pt>
                </c:lvl>
              </c:multiLvlStrCache>
            </c:multiLvlStrRef>
          </c:cat>
          <c:val>
            <c:numRef>
              <c:f>Sheet1!$C$116:$C$122</c:f>
              <c:numCache>
                <c:formatCode>General</c:formatCode>
                <c:ptCount val="7"/>
                <c:pt idx="0">
                  <c:v>1.0</c:v>
                </c:pt>
                <c:pt idx="1">
                  <c:v>1.0</c:v>
                </c:pt>
                <c:pt idx="2">
                  <c:v>1.0</c:v>
                </c:pt>
                <c:pt idx="3">
                  <c:v>1.0</c:v>
                </c:pt>
                <c:pt idx="4">
                  <c:v>1.0</c:v>
                </c:pt>
                <c:pt idx="5">
                  <c:v>1.0</c:v>
                </c:pt>
                <c:pt idx="6">
                  <c:v>1.0</c:v>
                </c:pt>
              </c:numCache>
            </c:numRef>
          </c:val>
        </c:ser>
        <c:ser>
          <c:idx val="1"/>
          <c:order val="1"/>
          <c:tx>
            <c:strRef>
              <c:f>Sheet1!$D$115</c:f>
              <c:strCache>
                <c:ptCount val="1"/>
                <c:pt idx="0">
                  <c:v>NC</c:v>
                </c:pt>
              </c:strCache>
            </c:strRef>
          </c:tx>
          <c:spPr>
            <a:pattFill prst="wdUpDiag">
              <a:fgClr>
                <a:schemeClr val="bg1"/>
              </a:fgClr>
              <a:bgClr>
                <a:srgbClr val="C00000"/>
              </a:bgClr>
            </a:pattFill>
            <a:ln>
              <a:solidFill>
                <a:srgbClr val="000000"/>
              </a:solidFill>
            </a:ln>
          </c:spPr>
          <c:invertIfNegative val="0"/>
          <c:cat>
            <c:multiLvlStrRef>
              <c:f>Sheet1!$A$116:$B$122</c:f>
              <c:multiLvlStrCache>
                <c:ptCount val="6"/>
                <c:lvl>
                  <c:pt idx="0">
                    <c:v>CC</c:v>
                  </c:pt>
                  <c:pt idx="1">
                    <c:v>Radii</c:v>
                  </c:pt>
                  <c:pt idx="2">
                    <c:v>PR</c:v>
                  </c:pt>
                  <c:pt idx="3">
                    <c:v>CC</c:v>
                  </c:pt>
                  <c:pt idx="4">
                    <c:v>Radii</c:v>
                  </c:pt>
                  <c:pt idx="5">
                    <c:v>PR</c:v>
                  </c:pt>
                </c:lvl>
                <c:lvl>
                  <c:pt idx="0">
                    <c:v>arXiV</c:v>
                  </c:pt>
                  <c:pt idx="3">
                    <c:v>Gnutella</c:v>
                  </c:pt>
                </c:lvl>
              </c:multiLvlStrCache>
            </c:multiLvlStrRef>
          </c:cat>
          <c:val>
            <c:numRef>
              <c:f>Sheet1!$D$116:$D$122</c:f>
              <c:numCache>
                <c:formatCode>General</c:formatCode>
                <c:ptCount val="7"/>
                <c:pt idx="0">
                  <c:v>0.9412304933</c:v>
                </c:pt>
                <c:pt idx="1">
                  <c:v>0.8187203957</c:v>
                </c:pt>
                <c:pt idx="2">
                  <c:v>0.7008580741</c:v>
                </c:pt>
                <c:pt idx="3">
                  <c:v>0.9948324975</c:v>
                </c:pt>
                <c:pt idx="4">
                  <c:v>0.7545554329</c:v>
                </c:pt>
                <c:pt idx="5">
                  <c:v>0.8656096905</c:v>
                </c:pt>
                <c:pt idx="6">
                  <c:v>0.940180212201073</c:v>
                </c:pt>
              </c:numCache>
            </c:numRef>
          </c:val>
        </c:ser>
        <c:ser>
          <c:idx val="2"/>
          <c:order val="2"/>
          <c:tx>
            <c:strRef>
              <c:f>Sheet1!$E$115</c:f>
              <c:strCache>
                <c:ptCount val="1"/>
                <c:pt idx="0">
                  <c:v>CG</c:v>
                </c:pt>
              </c:strCache>
            </c:strRef>
          </c:tx>
          <c:spPr>
            <a:pattFill prst="smCheck">
              <a:fgClr>
                <a:srgbClr val="00B050"/>
              </a:fgClr>
              <a:bgClr>
                <a:schemeClr val="bg1"/>
              </a:bgClr>
            </a:pattFill>
            <a:ln>
              <a:solidFill>
                <a:srgbClr val="000000"/>
              </a:solidFill>
            </a:ln>
          </c:spPr>
          <c:invertIfNegative val="0"/>
          <c:cat>
            <c:multiLvlStrRef>
              <c:f>Sheet1!$A$116:$B$122</c:f>
              <c:multiLvlStrCache>
                <c:ptCount val="6"/>
                <c:lvl>
                  <c:pt idx="0">
                    <c:v>CC</c:v>
                  </c:pt>
                  <c:pt idx="1">
                    <c:v>Radii</c:v>
                  </c:pt>
                  <c:pt idx="2">
                    <c:v>PR</c:v>
                  </c:pt>
                  <c:pt idx="3">
                    <c:v>CC</c:v>
                  </c:pt>
                  <c:pt idx="4">
                    <c:v>Radii</c:v>
                  </c:pt>
                  <c:pt idx="5">
                    <c:v>PR</c:v>
                  </c:pt>
                </c:lvl>
                <c:lvl>
                  <c:pt idx="0">
                    <c:v>arXiV</c:v>
                  </c:pt>
                  <c:pt idx="3">
                    <c:v>Gnutella</c:v>
                  </c:pt>
                </c:lvl>
              </c:multiLvlStrCache>
            </c:multiLvlStrRef>
          </c:cat>
          <c:val>
            <c:numRef>
              <c:f>Sheet1!$E$116:$E$122</c:f>
              <c:numCache>
                <c:formatCode>General</c:formatCode>
                <c:ptCount val="7"/>
                <c:pt idx="0">
                  <c:v>0.9636223208</c:v>
                </c:pt>
                <c:pt idx="1">
                  <c:v>0.765366321</c:v>
                </c:pt>
                <c:pt idx="2">
                  <c:v>0.9095765632</c:v>
                </c:pt>
                <c:pt idx="3">
                  <c:v>1.108348404</c:v>
                </c:pt>
                <c:pt idx="4">
                  <c:v>0.9923531315</c:v>
                </c:pt>
                <c:pt idx="5">
                  <c:v>1.092642454</c:v>
                </c:pt>
                <c:pt idx="6">
                  <c:v>1.009120423169029</c:v>
                </c:pt>
              </c:numCache>
            </c:numRef>
          </c:val>
        </c:ser>
        <c:ser>
          <c:idx val="3"/>
          <c:order val="3"/>
          <c:tx>
            <c:strRef>
              <c:f>Sheet1!$F$115</c:f>
              <c:strCache>
                <c:ptCount val="1"/>
                <c:pt idx="0">
                  <c:v>FG</c:v>
                </c:pt>
              </c:strCache>
            </c:strRef>
          </c:tx>
          <c:spPr>
            <a:pattFill prst="wdDnDiag">
              <a:fgClr>
                <a:schemeClr val="bg1"/>
              </a:fgClr>
              <a:bgClr>
                <a:schemeClr val="bg1">
                  <a:lumMod val="50000"/>
                </a:schemeClr>
              </a:bgClr>
            </a:pattFill>
            <a:ln>
              <a:solidFill>
                <a:schemeClr val="tx1"/>
              </a:solidFill>
            </a:ln>
          </c:spPr>
          <c:invertIfNegative val="0"/>
          <c:cat>
            <c:multiLvlStrRef>
              <c:f>Sheet1!$A$116:$B$122</c:f>
              <c:multiLvlStrCache>
                <c:ptCount val="6"/>
                <c:lvl>
                  <c:pt idx="0">
                    <c:v>CC</c:v>
                  </c:pt>
                  <c:pt idx="1">
                    <c:v>Radii</c:v>
                  </c:pt>
                  <c:pt idx="2">
                    <c:v>PR</c:v>
                  </c:pt>
                  <c:pt idx="3">
                    <c:v>CC</c:v>
                  </c:pt>
                  <c:pt idx="4">
                    <c:v>Radii</c:v>
                  </c:pt>
                  <c:pt idx="5">
                    <c:v>PR</c:v>
                  </c:pt>
                </c:lvl>
                <c:lvl>
                  <c:pt idx="0">
                    <c:v>arXiV</c:v>
                  </c:pt>
                  <c:pt idx="3">
                    <c:v>Gnutella</c:v>
                  </c:pt>
                </c:lvl>
              </c:multiLvlStrCache>
            </c:multiLvlStrRef>
          </c:cat>
          <c:val>
            <c:numRef>
              <c:f>Sheet1!$F$116:$F$122</c:f>
              <c:numCache>
                <c:formatCode>General</c:formatCode>
                <c:ptCount val="7"/>
                <c:pt idx="0">
                  <c:v>1.435645312</c:v>
                </c:pt>
                <c:pt idx="1">
                  <c:v>1.363541222</c:v>
                </c:pt>
                <c:pt idx="2">
                  <c:v>1.231316436</c:v>
                </c:pt>
                <c:pt idx="3">
                  <c:v>1.492336355</c:v>
                </c:pt>
                <c:pt idx="4">
                  <c:v>1.314173184</c:v>
                </c:pt>
                <c:pt idx="5">
                  <c:v>1.191511008</c:v>
                </c:pt>
                <c:pt idx="6">
                  <c:v>1.3807846999643</c:v>
                </c:pt>
              </c:numCache>
            </c:numRef>
          </c:val>
        </c:ser>
        <c:ser>
          <c:idx val="4"/>
          <c:order val="4"/>
          <c:tx>
            <c:strRef>
              <c:f>Sheet1!$G$115</c:f>
              <c:strCache>
                <c:ptCount val="1"/>
                <c:pt idx="0">
                  <c:v>Ideal-NDA</c:v>
                </c:pt>
              </c:strCache>
            </c:strRef>
          </c:tx>
          <c:spPr>
            <a:pattFill prst="pct30">
              <a:fgClr>
                <a:schemeClr val="bg1"/>
              </a:fgClr>
              <a:bgClr>
                <a:srgbClr val="FFC000"/>
              </a:bgClr>
            </a:pattFill>
            <a:ln>
              <a:solidFill>
                <a:srgbClr val="000000"/>
              </a:solidFill>
            </a:ln>
          </c:spPr>
          <c:invertIfNegative val="0"/>
          <c:cat>
            <c:multiLvlStrRef>
              <c:f>Sheet1!$A$116:$B$122</c:f>
              <c:multiLvlStrCache>
                <c:ptCount val="6"/>
                <c:lvl>
                  <c:pt idx="0">
                    <c:v>CC</c:v>
                  </c:pt>
                  <c:pt idx="1">
                    <c:v>Radii</c:v>
                  </c:pt>
                  <c:pt idx="2">
                    <c:v>PR</c:v>
                  </c:pt>
                  <c:pt idx="3">
                    <c:v>CC</c:v>
                  </c:pt>
                  <c:pt idx="4">
                    <c:v>Radii</c:v>
                  </c:pt>
                  <c:pt idx="5">
                    <c:v>PR</c:v>
                  </c:pt>
                </c:lvl>
                <c:lvl>
                  <c:pt idx="0">
                    <c:v>arXiV</c:v>
                  </c:pt>
                  <c:pt idx="3">
                    <c:v>Gnutella</c:v>
                  </c:pt>
                </c:lvl>
              </c:multiLvlStrCache>
            </c:multiLvlStrRef>
          </c:cat>
          <c:val>
            <c:numRef>
              <c:f>Sheet1!$G$116:$G$122</c:f>
              <c:numCache>
                <c:formatCode>General</c:formatCode>
                <c:ptCount val="7"/>
                <c:pt idx="0">
                  <c:v>1.695333085</c:v>
                </c:pt>
                <c:pt idx="1">
                  <c:v>1.72737819</c:v>
                </c:pt>
                <c:pt idx="2">
                  <c:v>1.731979051</c:v>
                </c:pt>
                <c:pt idx="3">
                  <c:v>1.867347077</c:v>
                </c:pt>
                <c:pt idx="4">
                  <c:v>1.781791161</c:v>
                </c:pt>
                <c:pt idx="5">
                  <c:v>1.95</c:v>
                </c:pt>
                <c:pt idx="6">
                  <c:v>1.846129189625978</c:v>
                </c:pt>
              </c:numCache>
            </c:numRef>
          </c:val>
        </c:ser>
        <c:dLbls>
          <c:showLegendKey val="0"/>
          <c:showVal val="0"/>
          <c:showCatName val="0"/>
          <c:showSerName val="0"/>
          <c:showPercent val="0"/>
          <c:showBubbleSize val="0"/>
        </c:dLbls>
        <c:gapWidth val="150"/>
        <c:axId val="-2111135400"/>
        <c:axId val="-2111132376"/>
      </c:barChart>
      <c:catAx>
        <c:axId val="-2111135400"/>
        <c:scaling>
          <c:orientation val="minMax"/>
        </c:scaling>
        <c:delete val="0"/>
        <c:axPos val="b"/>
        <c:numFmt formatCode="General" sourceLinked="0"/>
        <c:majorTickMark val="out"/>
        <c:minorTickMark val="none"/>
        <c:tickLblPos val="nextTo"/>
        <c:txPr>
          <a:bodyPr/>
          <a:lstStyle/>
          <a:p>
            <a:pPr>
              <a:defRPr sz="2000" b="0"/>
            </a:pPr>
            <a:endParaRPr lang="en-US"/>
          </a:p>
        </c:txPr>
        <c:crossAx val="-2111132376"/>
        <c:crosses val="autoZero"/>
        <c:auto val="1"/>
        <c:lblAlgn val="ctr"/>
        <c:lblOffset val="100"/>
        <c:noMultiLvlLbl val="0"/>
      </c:catAx>
      <c:valAx>
        <c:axId val="-2111132376"/>
        <c:scaling>
          <c:orientation val="minMax"/>
          <c:max val="2.0"/>
          <c:min val="0.0"/>
        </c:scaling>
        <c:delete val="0"/>
        <c:axPos val="l"/>
        <c:majorGridlines>
          <c:spPr>
            <a:ln>
              <a:solidFill>
                <a:schemeClr val="tx1"/>
              </a:solidFill>
            </a:ln>
          </c:spPr>
        </c:majorGridlines>
        <c:minorGridlines>
          <c:spPr>
            <a:ln>
              <a:noFill/>
            </a:ln>
          </c:spPr>
        </c:minorGridlines>
        <c:title>
          <c:tx>
            <c:rich>
              <a:bodyPr rot="-5400000" vert="horz"/>
              <a:lstStyle/>
              <a:p>
                <a:pPr>
                  <a:defRPr sz="2000"/>
                </a:pPr>
                <a:r>
                  <a:rPr lang="en-US" sz="2000"/>
                  <a:t>Speedup</a:t>
                </a:r>
              </a:p>
            </c:rich>
          </c:tx>
          <c:layout>
            <c:manualLayout>
              <c:xMode val="edge"/>
              <c:yMode val="edge"/>
              <c:x val="0.00993036390952328"/>
              <c:y val="0.172546621984437"/>
            </c:manualLayout>
          </c:layout>
          <c:overlay val="0"/>
        </c:title>
        <c:numFmt formatCode="#,##0.0" sourceLinked="0"/>
        <c:majorTickMark val="out"/>
        <c:minorTickMark val="none"/>
        <c:tickLblPos val="nextTo"/>
        <c:txPr>
          <a:bodyPr/>
          <a:lstStyle/>
          <a:p>
            <a:pPr>
              <a:defRPr sz="1800" b="0"/>
            </a:pPr>
            <a:endParaRPr lang="en-US"/>
          </a:p>
        </c:txPr>
        <c:crossAx val="-2111135400"/>
        <c:crosses val="autoZero"/>
        <c:crossBetween val="between"/>
        <c:majorUnit val="0.5"/>
      </c:valAx>
      <c:spPr>
        <a:ln>
          <a:solidFill>
            <a:schemeClr val="tx1"/>
          </a:solidFill>
        </a:ln>
      </c:spPr>
    </c:plotArea>
    <c:legend>
      <c:legendPos val="t"/>
      <c:layout>
        <c:manualLayout>
          <c:xMode val="edge"/>
          <c:yMode val="edge"/>
          <c:x val="0.16004593175853"/>
          <c:y val="0.0"/>
          <c:w val="0.83995406824147"/>
          <c:h val="0.0976994145759005"/>
        </c:manualLayout>
      </c:layout>
      <c:overlay val="0"/>
      <c:txPr>
        <a:bodyPr/>
        <a:lstStyle/>
        <a:p>
          <a:pPr>
            <a:defRPr sz="2200"/>
          </a:pPr>
          <a:endParaRPr lang="en-US"/>
        </a:p>
      </c:txPr>
    </c:legend>
    <c:plotVisOnly val="1"/>
    <c:dispBlanksAs val="gap"/>
    <c:showDLblsOverMax val="0"/>
  </c:chart>
  <c:spPr>
    <a:ln>
      <a:noFill/>
    </a:ln>
  </c:spPr>
  <c:txPr>
    <a:bodyPr/>
    <a:lstStyle/>
    <a:p>
      <a:pPr>
        <a:defRPr sz="1400" b="1"/>
      </a:pPr>
      <a:endParaRPr lang="en-US"/>
    </a:p>
  </c:tx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423627789605716"/>
          <c:y val="0.244737382124242"/>
          <c:w val="0.355197064536749"/>
          <c:h val="0.509979428247145"/>
        </c:manualLayout>
      </c:layout>
      <c:barChart>
        <c:barDir val="col"/>
        <c:grouping val="clustered"/>
        <c:varyColors val="0"/>
        <c:ser>
          <c:idx val="0"/>
          <c:order val="0"/>
          <c:tx>
            <c:strRef>
              <c:f>Sheet1!$AV$115</c:f>
              <c:strCache>
                <c:ptCount val="1"/>
                <c:pt idx="0">
                  <c:v>CPU-only</c:v>
                </c:pt>
              </c:strCache>
            </c:strRef>
          </c:tx>
          <c:spPr>
            <a:solidFill>
              <a:schemeClr val="tx1"/>
            </a:solidFill>
            <a:ln>
              <a:solidFill>
                <a:schemeClr val="tx1"/>
              </a:solidFill>
            </a:ln>
          </c:spPr>
          <c:invertIfNegative val="0"/>
          <c:cat>
            <c:strRef>
              <c:f>Sheet1!$AU$117</c:f>
              <c:strCache>
                <c:ptCount val="1"/>
                <c:pt idx="0">
                  <c:v>GMEAN</c:v>
                </c:pt>
              </c:strCache>
            </c:strRef>
          </c:cat>
          <c:val>
            <c:numRef>
              <c:f>Sheet1!$AV$117</c:f>
              <c:numCache>
                <c:formatCode>General</c:formatCode>
                <c:ptCount val="1"/>
                <c:pt idx="0">
                  <c:v>1.0</c:v>
                </c:pt>
              </c:numCache>
            </c:numRef>
          </c:val>
        </c:ser>
        <c:ser>
          <c:idx val="1"/>
          <c:order val="1"/>
          <c:tx>
            <c:strRef>
              <c:f>Sheet1!$AW$115</c:f>
              <c:strCache>
                <c:ptCount val="1"/>
                <c:pt idx="0">
                  <c:v>NC</c:v>
                </c:pt>
              </c:strCache>
            </c:strRef>
          </c:tx>
          <c:spPr>
            <a:pattFill prst="wdUpDiag">
              <a:fgClr>
                <a:schemeClr val="bg1"/>
              </a:fgClr>
              <a:bgClr>
                <a:srgbClr val="C00000"/>
              </a:bgClr>
            </a:pattFill>
            <a:ln>
              <a:solidFill>
                <a:srgbClr val="000000"/>
              </a:solidFill>
            </a:ln>
          </c:spPr>
          <c:invertIfNegative val="0"/>
          <c:cat>
            <c:strRef>
              <c:f>Sheet1!$AU$117</c:f>
              <c:strCache>
                <c:ptCount val="1"/>
                <c:pt idx="0">
                  <c:v>GMEAN</c:v>
                </c:pt>
              </c:strCache>
            </c:strRef>
          </c:cat>
          <c:val>
            <c:numRef>
              <c:f>Sheet1!$AW$117</c:f>
              <c:numCache>
                <c:formatCode>General</c:formatCode>
                <c:ptCount val="1"/>
                <c:pt idx="0">
                  <c:v>1.64459820830849</c:v>
                </c:pt>
              </c:numCache>
            </c:numRef>
          </c:val>
        </c:ser>
        <c:ser>
          <c:idx val="2"/>
          <c:order val="2"/>
          <c:tx>
            <c:strRef>
              <c:f>Sheet1!$AX$115</c:f>
              <c:strCache>
                <c:ptCount val="1"/>
                <c:pt idx="0">
                  <c:v>CG</c:v>
                </c:pt>
              </c:strCache>
            </c:strRef>
          </c:tx>
          <c:spPr>
            <a:pattFill prst="smCheck">
              <a:fgClr>
                <a:srgbClr val="00B050"/>
              </a:fgClr>
              <a:bgClr>
                <a:schemeClr val="bg1"/>
              </a:bgClr>
            </a:pattFill>
            <a:ln>
              <a:solidFill>
                <a:srgbClr val="000000"/>
              </a:solidFill>
            </a:ln>
          </c:spPr>
          <c:invertIfNegative val="0"/>
          <c:cat>
            <c:strRef>
              <c:f>Sheet1!$AU$117</c:f>
              <c:strCache>
                <c:ptCount val="1"/>
                <c:pt idx="0">
                  <c:v>GMEAN</c:v>
                </c:pt>
              </c:strCache>
            </c:strRef>
          </c:cat>
          <c:val>
            <c:numRef>
              <c:f>Sheet1!$AX$117</c:f>
              <c:numCache>
                <c:formatCode>General</c:formatCode>
                <c:ptCount val="1"/>
                <c:pt idx="0">
                  <c:v>0.70374733574948</c:v>
                </c:pt>
              </c:numCache>
            </c:numRef>
          </c:val>
        </c:ser>
        <c:ser>
          <c:idx val="3"/>
          <c:order val="3"/>
          <c:tx>
            <c:strRef>
              <c:f>Sheet1!$AY$115</c:f>
              <c:strCache>
                <c:ptCount val="1"/>
                <c:pt idx="0">
                  <c:v>FG</c:v>
                </c:pt>
              </c:strCache>
            </c:strRef>
          </c:tx>
          <c:spPr>
            <a:pattFill prst="wdDnDiag">
              <a:fgClr>
                <a:schemeClr val="bg1"/>
              </a:fgClr>
              <a:bgClr>
                <a:schemeClr val="bg1">
                  <a:lumMod val="50000"/>
                </a:schemeClr>
              </a:bgClr>
            </a:pattFill>
            <a:ln>
              <a:solidFill>
                <a:schemeClr val="tx1"/>
              </a:solidFill>
            </a:ln>
          </c:spPr>
          <c:invertIfNegative val="0"/>
          <c:cat>
            <c:strRef>
              <c:f>Sheet1!$AU$117</c:f>
              <c:strCache>
                <c:ptCount val="1"/>
                <c:pt idx="0">
                  <c:v>GMEAN</c:v>
                </c:pt>
              </c:strCache>
            </c:strRef>
          </c:cat>
          <c:val>
            <c:numRef>
              <c:f>Sheet1!$AY$117</c:f>
              <c:numCache>
                <c:formatCode>General</c:formatCode>
                <c:ptCount val="1"/>
                <c:pt idx="0">
                  <c:v>0.873250270532515</c:v>
                </c:pt>
              </c:numCache>
            </c:numRef>
          </c:val>
        </c:ser>
        <c:ser>
          <c:idx val="4"/>
          <c:order val="4"/>
          <c:tx>
            <c:strRef>
              <c:f>Sheet1!$AZ$115</c:f>
              <c:strCache>
                <c:ptCount val="1"/>
                <c:pt idx="0">
                  <c:v>Ideal-NDA</c:v>
                </c:pt>
              </c:strCache>
            </c:strRef>
          </c:tx>
          <c:spPr>
            <a:pattFill prst="pct30">
              <a:fgClr>
                <a:schemeClr val="bg1"/>
              </a:fgClr>
              <a:bgClr>
                <a:srgbClr val="FFC000"/>
              </a:bgClr>
            </a:pattFill>
            <a:ln>
              <a:solidFill>
                <a:srgbClr val="000000"/>
              </a:solidFill>
            </a:ln>
          </c:spPr>
          <c:invertIfNegative val="0"/>
          <c:cat>
            <c:strRef>
              <c:f>Sheet1!$AU$117</c:f>
              <c:strCache>
                <c:ptCount val="1"/>
                <c:pt idx="0">
                  <c:v>GMEAN</c:v>
                </c:pt>
              </c:strCache>
            </c:strRef>
          </c:cat>
          <c:val>
            <c:numRef>
              <c:f>Sheet1!$AZ$117</c:f>
              <c:numCache>
                <c:formatCode>General</c:formatCode>
                <c:ptCount val="1"/>
                <c:pt idx="0">
                  <c:v>0.550240646762356</c:v>
                </c:pt>
              </c:numCache>
            </c:numRef>
          </c:val>
        </c:ser>
        <c:dLbls>
          <c:showLegendKey val="0"/>
          <c:showVal val="0"/>
          <c:showCatName val="0"/>
          <c:showSerName val="0"/>
          <c:showPercent val="0"/>
          <c:showBubbleSize val="0"/>
        </c:dLbls>
        <c:gapWidth val="150"/>
        <c:axId val="-2111076760"/>
        <c:axId val="-2111073672"/>
      </c:barChart>
      <c:catAx>
        <c:axId val="-2111076760"/>
        <c:scaling>
          <c:orientation val="minMax"/>
        </c:scaling>
        <c:delete val="0"/>
        <c:axPos val="b"/>
        <c:numFmt formatCode="General" sourceLinked="0"/>
        <c:majorTickMark val="out"/>
        <c:minorTickMark val="none"/>
        <c:tickLblPos val="nextTo"/>
        <c:txPr>
          <a:bodyPr/>
          <a:lstStyle/>
          <a:p>
            <a:pPr>
              <a:defRPr b="1"/>
            </a:pPr>
            <a:endParaRPr lang="en-US"/>
          </a:p>
        </c:txPr>
        <c:crossAx val="-2111073672"/>
        <c:crosses val="autoZero"/>
        <c:auto val="1"/>
        <c:lblAlgn val="ctr"/>
        <c:lblOffset val="100"/>
        <c:noMultiLvlLbl val="0"/>
      </c:catAx>
      <c:valAx>
        <c:axId val="-2111073672"/>
        <c:scaling>
          <c:orientation val="minMax"/>
          <c:max val="2.0"/>
          <c:min val="0.0"/>
        </c:scaling>
        <c:delete val="0"/>
        <c:axPos val="l"/>
        <c:majorGridlines>
          <c:spPr>
            <a:ln>
              <a:solidFill>
                <a:schemeClr val="tx1"/>
              </a:solidFill>
            </a:ln>
          </c:spPr>
        </c:majorGridlines>
        <c:minorGridlines>
          <c:spPr>
            <a:ln>
              <a:noFill/>
            </a:ln>
          </c:spPr>
        </c:minorGridlines>
        <c:title>
          <c:tx>
            <c:rich>
              <a:bodyPr rot="-5400000" vert="horz"/>
              <a:lstStyle/>
              <a:p>
                <a:pPr>
                  <a:defRPr b="1"/>
                </a:pPr>
                <a:r>
                  <a:rPr lang="en-US" b="1" dirty="0"/>
                  <a:t>Normalized Energy</a:t>
                </a:r>
              </a:p>
            </c:rich>
          </c:tx>
          <c:layout>
            <c:manualLayout>
              <c:xMode val="edge"/>
              <c:yMode val="edge"/>
              <c:x val="0.128780683997393"/>
              <c:y val="0.183516732283465"/>
            </c:manualLayout>
          </c:layout>
          <c:overlay val="0"/>
        </c:title>
        <c:numFmt formatCode="#,##0.0" sourceLinked="0"/>
        <c:majorTickMark val="out"/>
        <c:minorTickMark val="none"/>
        <c:tickLblPos val="nextTo"/>
        <c:txPr>
          <a:bodyPr/>
          <a:lstStyle/>
          <a:p>
            <a:pPr>
              <a:defRPr sz="1800"/>
            </a:pPr>
            <a:endParaRPr lang="en-US"/>
          </a:p>
        </c:txPr>
        <c:crossAx val="-2111076760"/>
        <c:crosses val="autoZero"/>
        <c:crossBetween val="between"/>
        <c:majorUnit val="0.5"/>
      </c:valAx>
      <c:spPr>
        <a:ln>
          <a:solidFill>
            <a:schemeClr val="tx1"/>
          </a:solidFill>
        </a:ln>
      </c:spPr>
    </c:plotArea>
    <c:plotVisOnly val="1"/>
    <c:dispBlanksAs val="gap"/>
    <c:showDLblsOverMax val="0"/>
  </c:chart>
  <c:spPr>
    <a:ln>
      <a:noFill/>
    </a:ln>
  </c:spPr>
  <c:txPr>
    <a:bodyPr/>
    <a:lstStyle/>
    <a:p>
      <a:pPr>
        <a:defRPr sz="2000" b="0"/>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926287868677432"/>
          <c:y val="0.152006416871962"/>
          <c:w val="0.897143889852751"/>
          <c:h val="0.51598079932086"/>
        </c:manualLayout>
      </c:layout>
      <c:barChart>
        <c:barDir val="col"/>
        <c:grouping val="clustered"/>
        <c:varyColors val="0"/>
        <c:ser>
          <c:idx val="0"/>
          <c:order val="0"/>
          <c:tx>
            <c:strRef>
              <c:f>Sheet1!$C$84</c:f>
              <c:strCache>
                <c:ptCount val="1"/>
                <c:pt idx="0">
                  <c:v>CPU-only</c:v>
                </c:pt>
              </c:strCache>
            </c:strRef>
          </c:tx>
          <c:spPr>
            <a:solidFill>
              <a:schemeClr val="tx1"/>
            </a:solidFill>
            <a:ln>
              <a:solidFill>
                <a:schemeClr val="tx1"/>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Sheet1!$C$85:$C$96</c:f>
              <c:numCache>
                <c:formatCode>General</c:formatCode>
                <c:ptCount val="12"/>
                <c:pt idx="0">
                  <c:v>1.0</c:v>
                </c:pt>
                <c:pt idx="1">
                  <c:v>1.0</c:v>
                </c:pt>
                <c:pt idx="2">
                  <c:v>1.0</c:v>
                </c:pt>
                <c:pt idx="3">
                  <c:v>1.0</c:v>
                </c:pt>
                <c:pt idx="4">
                  <c:v>1.0</c:v>
                </c:pt>
                <c:pt idx="5">
                  <c:v>1.0</c:v>
                </c:pt>
                <c:pt idx="6">
                  <c:v>1.0</c:v>
                </c:pt>
                <c:pt idx="7">
                  <c:v>1.0</c:v>
                </c:pt>
                <c:pt idx="8">
                  <c:v>1.0</c:v>
                </c:pt>
                <c:pt idx="9">
                  <c:v>1.0</c:v>
                </c:pt>
                <c:pt idx="10">
                  <c:v>1.0</c:v>
                </c:pt>
                <c:pt idx="11">
                  <c:v>1.0</c:v>
                </c:pt>
              </c:numCache>
            </c:numRef>
          </c:val>
        </c:ser>
        <c:ser>
          <c:idx val="1"/>
          <c:order val="1"/>
          <c:tx>
            <c:strRef>
              <c:f>Sheet1!$D$84</c:f>
              <c:strCache>
                <c:ptCount val="1"/>
                <c:pt idx="0">
                  <c:v>NDA-only</c:v>
                </c:pt>
              </c:strCache>
            </c:strRef>
          </c:tx>
          <c:spPr>
            <a:pattFill prst="wdDnDiag">
              <a:fgClr>
                <a:schemeClr val="bg1"/>
              </a:fgClr>
              <a:bgClr>
                <a:schemeClr val="tx2"/>
              </a:bgClr>
            </a:pattFill>
            <a:ln>
              <a:solidFill>
                <a:srgbClr val="000000"/>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Sheet1!$D$85:$D$96</c:f>
              <c:numCache>
                <c:formatCode>General</c:formatCode>
                <c:ptCount val="12"/>
                <c:pt idx="0">
                  <c:v>0.98</c:v>
                </c:pt>
                <c:pt idx="1">
                  <c:v>0.95</c:v>
                </c:pt>
                <c:pt idx="2">
                  <c:v>0.91</c:v>
                </c:pt>
                <c:pt idx="3">
                  <c:v>1.08</c:v>
                </c:pt>
                <c:pt idx="4">
                  <c:v>1.04</c:v>
                </c:pt>
                <c:pt idx="5">
                  <c:v>0.98</c:v>
                </c:pt>
                <c:pt idx="6">
                  <c:v>1.12</c:v>
                </c:pt>
                <c:pt idx="7">
                  <c:v>1.08</c:v>
                </c:pt>
                <c:pt idx="8">
                  <c:v>1.03</c:v>
                </c:pt>
                <c:pt idx="9">
                  <c:v>1.21</c:v>
                </c:pt>
                <c:pt idx="10">
                  <c:v>1.16</c:v>
                </c:pt>
                <c:pt idx="11">
                  <c:v>1.087</c:v>
                </c:pt>
              </c:numCache>
            </c:numRef>
          </c:val>
        </c:ser>
        <c:ser>
          <c:idx val="4"/>
          <c:order val="2"/>
          <c:tx>
            <c:strRef>
              <c:f>Sheet1!$G$84</c:f>
              <c:strCache>
                <c:ptCount val="1"/>
                <c:pt idx="0">
                  <c:v>FG</c:v>
                </c:pt>
              </c:strCache>
            </c:strRef>
          </c:tx>
          <c:spPr>
            <a:pattFill prst="wdDnDiag">
              <a:fgClr>
                <a:schemeClr val="bg1"/>
              </a:fgClr>
              <a:bgClr>
                <a:schemeClr val="bg1">
                  <a:lumMod val="50000"/>
                </a:schemeClr>
              </a:bgClr>
            </a:pattFill>
            <a:ln>
              <a:solidFill>
                <a:srgbClr val="000000"/>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Sheet1!$G$85:$G$96</c:f>
              <c:numCache>
                <c:formatCode>General</c:formatCode>
                <c:ptCount val="12"/>
                <c:pt idx="0">
                  <c:v>1.435645312</c:v>
                </c:pt>
                <c:pt idx="1">
                  <c:v>1.363541222</c:v>
                </c:pt>
                <c:pt idx="2">
                  <c:v>1.231316436</c:v>
                </c:pt>
                <c:pt idx="3">
                  <c:v>1.492336355</c:v>
                </c:pt>
                <c:pt idx="4">
                  <c:v>1.314173184</c:v>
                </c:pt>
                <c:pt idx="5">
                  <c:v>1.191511008</c:v>
                </c:pt>
                <c:pt idx="6">
                  <c:v>1.498359089</c:v>
                </c:pt>
                <c:pt idx="7">
                  <c:v>1.442834071</c:v>
                </c:pt>
                <c:pt idx="8">
                  <c:v>1.326712074</c:v>
                </c:pt>
                <c:pt idx="9">
                  <c:v>1.418947363</c:v>
                </c:pt>
                <c:pt idx="10">
                  <c:v>1.517427254</c:v>
                </c:pt>
                <c:pt idx="11">
                  <c:v>1.3807846999643</c:v>
                </c:pt>
              </c:numCache>
            </c:numRef>
          </c:val>
        </c:ser>
        <c:ser>
          <c:idx val="5"/>
          <c:order val="3"/>
          <c:tx>
            <c:strRef>
              <c:f>Sheet1!$H$84</c:f>
              <c:strCache>
                <c:ptCount val="1"/>
                <c:pt idx="0">
                  <c:v>CoNDA</c:v>
                </c:pt>
              </c:strCache>
            </c:strRef>
          </c:tx>
          <c:spPr>
            <a:pattFill prst="lgConfetti">
              <a:fgClr>
                <a:schemeClr val="bg1"/>
              </a:fgClr>
              <a:bgClr>
                <a:schemeClr val="tx2">
                  <a:lumMod val="60000"/>
                  <a:lumOff val="40000"/>
                </a:schemeClr>
              </a:bgClr>
            </a:pattFill>
            <a:ln>
              <a:solidFill>
                <a:schemeClr val="tx1"/>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Sheet1!$H$85:$H$96</c:f>
              <c:numCache>
                <c:formatCode>General</c:formatCode>
                <c:ptCount val="12"/>
                <c:pt idx="0">
                  <c:v>1.537857828</c:v>
                </c:pt>
                <c:pt idx="1">
                  <c:v>1.526476628</c:v>
                </c:pt>
                <c:pt idx="2">
                  <c:v>1.496778488</c:v>
                </c:pt>
                <c:pt idx="3">
                  <c:v>1.693129579</c:v>
                </c:pt>
                <c:pt idx="4">
                  <c:v>1.496778488</c:v>
                </c:pt>
                <c:pt idx="5">
                  <c:v>1.665769567</c:v>
                </c:pt>
                <c:pt idx="6">
                  <c:v>1.614611189</c:v>
                </c:pt>
                <c:pt idx="7">
                  <c:v>1.75930161</c:v>
                </c:pt>
                <c:pt idx="8">
                  <c:v>1.874571907</c:v>
                </c:pt>
                <c:pt idx="9">
                  <c:v>1.678486809</c:v>
                </c:pt>
                <c:pt idx="10">
                  <c:v>1.887126044</c:v>
                </c:pt>
                <c:pt idx="11">
                  <c:v>1.652050233581872</c:v>
                </c:pt>
              </c:numCache>
            </c:numRef>
          </c:val>
        </c:ser>
        <c:ser>
          <c:idx val="6"/>
          <c:order val="4"/>
          <c:tx>
            <c:strRef>
              <c:f>Sheet1!$I$84</c:f>
              <c:strCache>
                <c:ptCount val="1"/>
                <c:pt idx="0">
                  <c:v>Ideal-NDA</c:v>
                </c:pt>
              </c:strCache>
            </c:strRef>
          </c:tx>
          <c:spPr>
            <a:pattFill prst="pct30">
              <a:fgClr>
                <a:schemeClr val="bg1"/>
              </a:fgClr>
              <a:bgClr>
                <a:srgbClr val="F2C82E"/>
              </a:bgClr>
            </a:pattFill>
            <a:ln>
              <a:solidFill>
                <a:schemeClr val="tx1"/>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Sheet1!$I$85:$I$96</c:f>
              <c:numCache>
                <c:formatCode>General</c:formatCode>
                <c:ptCount val="12"/>
                <c:pt idx="0">
                  <c:v>1.695333085</c:v>
                </c:pt>
                <c:pt idx="1">
                  <c:v>1.72737819</c:v>
                </c:pt>
                <c:pt idx="2">
                  <c:v>1.731979051</c:v>
                </c:pt>
                <c:pt idx="3">
                  <c:v>1.867347077</c:v>
                </c:pt>
                <c:pt idx="4">
                  <c:v>1.781791161</c:v>
                </c:pt>
                <c:pt idx="5">
                  <c:v>1.95</c:v>
                </c:pt>
                <c:pt idx="6">
                  <c:v>1.728686444</c:v>
                </c:pt>
                <c:pt idx="7">
                  <c:v>2.048754506</c:v>
                </c:pt>
                <c:pt idx="8">
                  <c:v>2.190105557</c:v>
                </c:pt>
                <c:pt idx="9">
                  <c:v>1.717985815</c:v>
                </c:pt>
                <c:pt idx="10">
                  <c:v>1.935934454999999</c:v>
                </c:pt>
                <c:pt idx="11">
                  <c:v>1.846129189625978</c:v>
                </c:pt>
              </c:numCache>
            </c:numRef>
          </c:val>
        </c:ser>
        <c:dLbls>
          <c:showLegendKey val="0"/>
          <c:showVal val="0"/>
          <c:showCatName val="0"/>
          <c:showSerName val="0"/>
          <c:showPercent val="0"/>
          <c:showBubbleSize val="0"/>
        </c:dLbls>
        <c:gapWidth val="150"/>
        <c:axId val="-2138124376"/>
        <c:axId val="-2138121288"/>
      </c:barChart>
      <c:catAx>
        <c:axId val="-2138124376"/>
        <c:scaling>
          <c:orientation val="minMax"/>
        </c:scaling>
        <c:delete val="0"/>
        <c:axPos val="b"/>
        <c:numFmt formatCode="General" sourceLinked="0"/>
        <c:majorTickMark val="out"/>
        <c:minorTickMark val="none"/>
        <c:tickLblPos val="nextTo"/>
        <c:txPr>
          <a:bodyPr/>
          <a:lstStyle/>
          <a:p>
            <a:pPr>
              <a:defRPr sz="2000" b="0"/>
            </a:pPr>
            <a:endParaRPr lang="en-US"/>
          </a:p>
        </c:txPr>
        <c:crossAx val="-2138121288"/>
        <c:crosses val="autoZero"/>
        <c:auto val="1"/>
        <c:lblAlgn val="ctr"/>
        <c:lblOffset val="100"/>
        <c:noMultiLvlLbl val="0"/>
      </c:catAx>
      <c:valAx>
        <c:axId val="-2138121288"/>
        <c:scaling>
          <c:orientation val="minMax"/>
          <c:max val="2.5"/>
          <c:min val="0.0"/>
        </c:scaling>
        <c:delete val="0"/>
        <c:axPos val="l"/>
        <c:majorGridlines>
          <c:spPr>
            <a:ln>
              <a:solidFill>
                <a:schemeClr val="tx1"/>
              </a:solidFill>
            </a:ln>
          </c:spPr>
        </c:majorGridlines>
        <c:minorGridlines>
          <c:spPr>
            <a:ln>
              <a:noFill/>
            </a:ln>
          </c:spPr>
        </c:minorGridlines>
        <c:title>
          <c:tx>
            <c:rich>
              <a:bodyPr rot="-5400000" vert="horz"/>
              <a:lstStyle/>
              <a:p>
                <a:pPr>
                  <a:defRPr sz="2000"/>
                </a:pPr>
                <a:r>
                  <a:rPr lang="en-US" sz="2000"/>
                  <a:t>Speedup</a:t>
                </a:r>
              </a:p>
            </c:rich>
          </c:tx>
          <c:layout>
            <c:manualLayout>
              <c:xMode val="edge"/>
              <c:yMode val="edge"/>
              <c:x val="0.000472482845190224"/>
              <c:y val="0.256612021782124"/>
            </c:manualLayout>
          </c:layout>
          <c:overlay val="0"/>
        </c:title>
        <c:numFmt formatCode="#,##0.0" sourceLinked="0"/>
        <c:majorTickMark val="out"/>
        <c:minorTickMark val="none"/>
        <c:tickLblPos val="nextTo"/>
        <c:txPr>
          <a:bodyPr/>
          <a:lstStyle/>
          <a:p>
            <a:pPr>
              <a:defRPr sz="1800" b="0"/>
            </a:pPr>
            <a:endParaRPr lang="en-US"/>
          </a:p>
        </c:txPr>
        <c:crossAx val="-2138124376"/>
        <c:crosses val="autoZero"/>
        <c:crossBetween val="between"/>
        <c:majorUnit val="0.5"/>
        <c:minorUnit val="0.5"/>
      </c:valAx>
      <c:spPr>
        <a:ln>
          <a:solidFill>
            <a:schemeClr val="tx1"/>
          </a:solidFill>
        </a:ln>
      </c:spPr>
    </c:plotArea>
    <c:legend>
      <c:legendPos val="t"/>
      <c:layout>
        <c:manualLayout>
          <c:xMode val="edge"/>
          <c:yMode val="edge"/>
          <c:x val="0.115863003050222"/>
          <c:y val="0.0"/>
          <c:w val="0.794144079406271"/>
          <c:h val="0.141662872284387"/>
        </c:manualLayout>
      </c:layout>
      <c:overlay val="0"/>
      <c:txPr>
        <a:bodyPr/>
        <a:lstStyle/>
        <a:p>
          <a:pPr>
            <a:defRPr sz="2000"/>
          </a:pPr>
          <a:endParaRPr lang="en-US"/>
        </a:p>
      </c:txPr>
    </c:legend>
    <c:plotVisOnly val="1"/>
    <c:dispBlanksAs val="gap"/>
    <c:showDLblsOverMax val="0"/>
  </c:chart>
  <c:spPr>
    <a:ln>
      <a:noFill/>
    </a:ln>
  </c:spPr>
  <c:txPr>
    <a:bodyPr/>
    <a:lstStyle/>
    <a:p>
      <a:pPr>
        <a:defRPr sz="1400" b="1"/>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7024606299213"/>
          <c:y val="0.129429072610185"/>
          <c:w val="0.861110564304462"/>
          <c:h val="0.546942132707616"/>
        </c:manualLayout>
      </c:layout>
      <c:barChart>
        <c:barDir val="col"/>
        <c:grouping val="clustered"/>
        <c:varyColors val="0"/>
        <c:ser>
          <c:idx val="0"/>
          <c:order val="0"/>
          <c:tx>
            <c:strRef>
              <c:f>Sheet1!$D$136</c:f>
              <c:strCache>
                <c:ptCount val="1"/>
                <c:pt idx="0">
                  <c:v>CPU-only</c:v>
                </c:pt>
              </c:strCache>
            </c:strRef>
          </c:tx>
          <c:spPr>
            <a:solidFill>
              <a:schemeClr val="tx1"/>
            </a:solidFill>
            <a:ln>
              <a:solidFill>
                <a:schemeClr val="tx1"/>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Sheet1!$D$137:$D$148</c:f>
              <c:numCache>
                <c:formatCode>General</c:formatCode>
                <c:ptCount val="12"/>
                <c:pt idx="0">
                  <c:v>1.0</c:v>
                </c:pt>
                <c:pt idx="1">
                  <c:v>1.0</c:v>
                </c:pt>
                <c:pt idx="2">
                  <c:v>1.0</c:v>
                </c:pt>
                <c:pt idx="3">
                  <c:v>1.0</c:v>
                </c:pt>
                <c:pt idx="4">
                  <c:v>1.0</c:v>
                </c:pt>
                <c:pt idx="5">
                  <c:v>1.0</c:v>
                </c:pt>
                <c:pt idx="6">
                  <c:v>1.0</c:v>
                </c:pt>
                <c:pt idx="7">
                  <c:v>1.0</c:v>
                </c:pt>
                <c:pt idx="8">
                  <c:v>1.0</c:v>
                </c:pt>
                <c:pt idx="9">
                  <c:v>1.0</c:v>
                </c:pt>
                <c:pt idx="10">
                  <c:v>1.0</c:v>
                </c:pt>
                <c:pt idx="11">
                  <c:v>1.0</c:v>
                </c:pt>
              </c:numCache>
            </c:numRef>
          </c:val>
        </c:ser>
        <c:ser>
          <c:idx val="3"/>
          <c:order val="1"/>
          <c:tx>
            <c:strRef>
              <c:f>Sheet1!$G$136</c:f>
              <c:strCache>
                <c:ptCount val="1"/>
                <c:pt idx="0">
                  <c:v>FG</c:v>
                </c:pt>
              </c:strCache>
            </c:strRef>
          </c:tx>
          <c:spPr>
            <a:pattFill prst="wdDnDiag">
              <a:fgClr>
                <a:schemeClr val="bg1"/>
              </a:fgClr>
              <a:bgClr>
                <a:schemeClr val="bg1">
                  <a:lumMod val="50000"/>
                </a:schemeClr>
              </a:bgClr>
            </a:pattFill>
            <a:ln>
              <a:solidFill>
                <a:schemeClr val="tx1"/>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Sheet1!$G$137:$G$148</c:f>
              <c:numCache>
                <c:formatCode>General</c:formatCode>
                <c:ptCount val="12"/>
                <c:pt idx="0">
                  <c:v>0.9353777905</c:v>
                </c:pt>
                <c:pt idx="1">
                  <c:v>0.8867952732</c:v>
                </c:pt>
                <c:pt idx="2">
                  <c:v>0.578868074</c:v>
                </c:pt>
                <c:pt idx="3">
                  <c:v>0.834232771</c:v>
                </c:pt>
                <c:pt idx="4">
                  <c:v>0.9030945232</c:v>
                </c:pt>
                <c:pt idx="5">
                  <c:v>0.9605796565</c:v>
                </c:pt>
                <c:pt idx="6">
                  <c:v>0.9724101938</c:v>
                </c:pt>
                <c:pt idx="7">
                  <c:v>0.8662381376</c:v>
                </c:pt>
                <c:pt idx="8">
                  <c:v>1.003002504</c:v>
                </c:pt>
                <c:pt idx="9">
                  <c:v>0.9066083416</c:v>
                </c:pt>
                <c:pt idx="10">
                  <c:v>0.8460063554</c:v>
                </c:pt>
                <c:pt idx="11">
                  <c:v>0.873250270532515</c:v>
                </c:pt>
              </c:numCache>
            </c:numRef>
          </c:val>
        </c:ser>
        <c:ser>
          <c:idx val="4"/>
          <c:order val="2"/>
          <c:tx>
            <c:strRef>
              <c:f>Sheet1!$H$136</c:f>
              <c:strCache>
                <c:ptCount val="1"/>
                <c:pt idx="0">
                  <c:v>CoNDA</c:v>
                </c:pt>
              </c:strCache>
            </c:strRef>
          </c:tx>
          <c:spPr>
            <a:pattFill prst="lgConfetti">
              <a:fgClr>
                <a:schemeClr val="bg1"/>
              </a:fgClr>
              <a:bgClr>
                <a:schemeClr val="accent1"/>
              </a:bgClr>
            </a:pattFill>
            <a:ln>
              <a:solidFill>
                <a:srgbClr val="000000"/>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Sheet1!$H$137:$H$148</c:f>
              <c:numCache>
                <c:formatCode>General</c:formatCode>
                <c:ptCount val="12"/>
                <c:pt idx="0">
                  <c:v>0.6954421802</c:v>
                </c:pt>
                <c:pt idx="1">
                  <c:v>0.5706192423</c:v>
                </c:pt>
                <c:pt idx="2">
                  <c:v>0.4015490681</c:v>
                </c:pt>
                <c:pt idx="3">
                  <c:v>0.6814216006</c:v>
                </c:pt>
                <c:pt idx="4">
                  <c:v>0.6211941428</c:v>
                </c:pt>
                <c:pt idx="5">
                  <c:v>0.8068404568</c:v>
                </c:pt>
                <c:pt idx="6">
                  <c:v>0.5950218633</c:v>
                </c:pt>
                <c:pt idx="7">
                  <c:v>0.5816323667</c:v>
                </c:pt>
                <c:pt idx="8">
                  <c:v>0.8324921609</c:v>
                </c:pt>
                <c:pt idx="9">
                  <c:v>0.320687479</c:v>
                </c:pt>
                <c:pt idx="10">
                  <c:v>0.4767744741</c:v>
                </c:pt>
                <c:pt idx="11">
                  <c:v>0.577821856712214</c:v>
                </c:pt>
              </c:numCache>
            </c:numRef>
          </c:val>
        </c:ser>
        <c:ser>
          <c:idx val="5"/>
          <c:order val="3"/>
          <c:tx>
            <c:strRef>
              <c:f>Sheet1!$I$136</c:f>
              <c:strCache>
                <c:ptCount val="1"/>
                <c:pt idx="0">
                  <c:v>Ideal-NDA</c:v>
                </c:pt>
              </c:strCache>
            </c:strRef>
          </c:tx>
          <c:spPr>
            <a:pattFill prst="pct30">
              <a:fgClr>
                <a:schemeClr val="bg1"/>
              </a:fgClr>
              <a:bgClr>
                <a:srgbClr val="FFC000"/>
              </a:bgClr>
            </a:pattFill>
            <a:ln>
              <a:solidFill>
                <a:srgbClr val="000000"/>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Sheet1!$I$137:$I$148</c:f>
              <c:numCache>
                <c:formatCode>General</c:formatCode>
                <c:ptCount val="12"/>
                <c:pt idx="0">
                  <c:v>0.6542904244</c:v>
                </c:pt>
                <c:pt idx="1">
                  <c:v>0.5387244551</c:v>
                </c:pt>
                <c:pt idx="2">
                  <c:v>0.3587809953</c:v>
                </c:pt>
                <c:pt idx="3">
                  <c:v>0.6557275553</c:v>
                </c:pt>
                <c:pt idx="4">
                  <c:v>0.5804628622</c:v>
                </c:pt>
                <c:pt idx="5">
                  <c:v>0.7671811208</c:v>
                </c:pt>
                <c:pt idx="6">
                  <c:v>0.5684124697</c:v>
                </c:pt>
                <c:pt idx="7">
                  <c:v>0.541249869</c:v>
                </c:pt>
                <c:pt idx="8">
                  <c:v>0.8321712791</c:v>
                </c:pt>
                <c:pt idx="9">
                  <c:v>0.3134572861</c:v>
                </c:pt>
                <c:pt idx="10">
                  <c:v>0.4723505225</c:v>
                </c:pt>
                <c:pt idx="11">
                  <c:v>0.550240646762356</c:v>
                </c:pt>
              </c:numCache>
            </c:numRef>
          </c:val>
        </c:ser>
        <c:dLbls>
          <c:showLegendKey val="0"/>
          <c:showVal val="0"/>
          <c:showCatName val="0"/>
          <c:showSerName val="0"/>
          <c:showPercent val="0"/>
          <c:showBubbleSize val="0"/>
        </c:dLbls>
        <c:gapWidth val="150"/>
        <c:axId val="-2138990008"/>
        <c:axId val="-2138986888"/>
      </c:barChart>
      <c:catAx>
        <c:axId val="-2138990008"/>
        <c:scaling>
          <c:orientation val="minMax"/>
        </c:scaling>
        <c:delete val="0"/>
        <c:axPos val="b"/>
        <c:numFmt formatCode="General" sourceLinked="0"/>
        <c:majorTickMark val="out"/>
        <c:minorTickMark val="none"/>
        <c:tickLblPos val="nextTo"/>
        <c:txPr>
          <a:bodyPr/>
          <a:lstStyle/>
          <a:p>
            <a:pPr>
              <a:defRPr sz="2000" b="0"/>
            </a:pPr>
            <a:endParaRPr lang="en-US"/>
          </a:p>
        </c:txPr>
        <c:crossAx val="-2138986888"/>
        <c:crosses val="autoZero"/>
        <c:auto val="1"/>
        <c:lblAlgn val="ctr"/>
        <c:lblOffset val="100"/>
        <c:noMultiLvlLbl val="0"/>
      </c:catAx>
      <c:valAx>
        <c:axId val="-2138986888"/>
        <c:scaling>
          <c:orientation val="minMax"/>
          <c:max val="1.25"/>
          <c:min val="0.0"/>
        </c:scaling>
        <c:delete val="0"/>
        <c:axPos val="l"/>
        <c:majorGridlines>
          <c:spPr>
            <a:ln>
              <a:solidFill>
                <a:schemeClr val="tx1"/>
              </a:solidFill>
            </a:ln>
          </c:spPr>
        </c:majorGridlines>
        <c:minorGridlines>
          <c:spPr>
            <a:ln>
              <a:noFill/>
            </a:ln>
          </c:spPr>
        </c:minorGridlines>
        <c:title>
          <c:tx>
            <c:rich>
              <a:bodyPr rot="-5400000" vert="horz"/>
              <a:lstStyle/>
              <a:p>
                <a:pPr>
                  <a:defRPr sz="2000"/>
                </a:pPr>
                <a:r>
                  <a:rPr lang="en-US" sz="2000"/>
                  <a:t>Normalized</a:t>
                </a:r>
                <a:r>
                  <a:rPr lang="en-US" sz="2000" baseline="0"/>
                  <a:t> Energy</a:t>
                </a:r>
                <a:endParaRPr lang="en-US" sz="2000"/>
              </a:p>
            </c:rich>
          </c:tx>
          <c:layout>
            <c:manualLayout>
              <c:xMode val="edge"/>
              <c:yMode val="edge"/>
              <c:x val="0.000598457382929058"/>
              <c:y val="0.121332376494624"/>
            </c:manualLayout>
          </c:layout>
          <c:overlay val="0"/>
        </c:title>
        <c:numFmt formatCode="#,##0.00" sourceLinked="0"/>
        <c:majorTickMark val="out"/>
        <c:minorTickMark val="none"/>
        <c:tickLblPos val="nextTo"/>
        <c:txPr>
          <a:bodyPr/>
          <a:lstStyle/>
          <a:p>
            <a:pPr>
              <a:defRPr sz="1800" b="0"/>
            </a:pPr>
            <a:endParaRPr lang="en-US"/>
          </a:p>
        </c:txPr>
        <c:crossAx val="-2138990008"/>
        <c:crosses val="autoZero"/>
        <c:crossBetween val="between"/>
        <c:majorUnit val="0.25"/>
      </c:valAx>
      <c:spPr>
        <a:ln>
          <a:solidFill>
            <a:schemeClr val="tx1"/>
          </a:solidFill>
        </a:ln>
      </c:spPr>
    </c:plotArea>
    <c:legend>
      <c:legendPos val="t"/>
      <c:layout>
        <c:manualLayout>
          <c:xMode val="edge"/>
          <c:yMode val="edge"/>
          <c:x val="0.0902280183727034"/>
          <c:y val="0.0"/>
          <c:w val="0.807889982502187"/>
          <c:h val="0.104261729414982"/>
        </c:manualLayout>
      </c:layout>
      <c:overlay val="0"/>
      <c:txPr>
        <a:bodyPr/>
        <a:lstStyle/>
        <a:p>
          <a:pPr>
            <a:defRPr sz="2400"/>
          </a:pPr>
          <a:endParaRPr lang="en-US"/>
        </a:p>
      </c:txPr>
    </c:legend>
    <c:plotVisOnly val="1"/>
    <c:dispBlanksAs val="gap"/>
    <c:showDLblsOverMax val="0"/>
  </c:chart>
  <c:spPr>
    <a:ln>
      <a:noFill/>
    </a:ln>
  </c:spPr>
  <c:txPr>
    <a:bodyPr/>
    <a:lstStyle/>
    <a:p>
      <a:pPr>
        <a:defRPr sz="1400" b="1"/>
      </a:pPr>
      <a:endParaRPr lang="en-US"/>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8691272965879"/>
          <c:y val="0.196429229371884"/>
          <c:w val="0.882975393700787"/>
          <c:h val="0.479942048835957"/>
        </c:manualLayout>
      </c:layout>
      <c:barChart>
        <c:barDir val="col"/>
        <c:grouping val="clustered"/>
        <c:varyColors val="0"/>
        <c:ser>
          <c:idx val="0"/>
          <c:order val="0"/>
          <c:tx>
            <c:strRef>
              <c:f>Sheet1!$D$136</c:f>
              <c:strCache>
                <c:ptCount val="1"/>
                <c:pt idx="0">
                  <c:v>CPU-only</c:v>
                </c:pt>
              </c:strCache>
            </c:strRef>
          </c:tx>
          <c:spPr>
            <a:solidFill>
              <a:schemeClr val="tx1"/>
            </a:solidFill>
            <a:ln>
              <a:solidFill>
                <a:schemeClr val="tx1"/>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Sheet1!$D$137:$D$148</c:f>
              <c:numCache>
                <c:formatCode>General</c:formatCode>
                <c:ptCount val="12"/>
                <c:pt idx="0">
                  <c:v>1.0</c:v>
                </c:pt>
                <c:pt idx="1">
                  <c:v>1.0</c:v>
                </c:pt>
                <c:pt idx="2">
                  <c:v>1.0</c:v>
                </c:pt>
                <c:pt idx="3">
                  <c:v>1.0</c:v>
                </c:pt>
                <c:pt idx="4">
                  <c:v>1.0</c:v>
                </c:pt>
                <c:pt idx="5">
                  <c:v>1.0</c:v>
                </c:pt>
                <c:pt idx="6">
                  <c:v>1.0</c:v>
                </c:pt>
                <c:pt idx="7">
                  <c:v>1.0</c:v>
                </c:pt>
                <c:pt idx="8">
                  <c:v>1.0</c:v>
                </c:pt>
                <c:pt idx="9">
                  <c:v>1.0</c:v>
                </c:pt>
                <c:pt idx="10">
                  <c:v>1.0</c:v>
                </c:pt>
                <c:pt idx="11">
                  <c:v>1.0</c:v>
                </c:pt>
              </c:numCache>
            </c:numRef>
          </c:val>
        </c:ser>
        <c:ser>
          <c:idx val="1"/>
          <c:order val="1"/>
          <c:tx>
            <c:strRef>
              <c:f>Sheet1!$E$136</c:f>
              <c:strCache>
                <c:ptCount val="1"/>
                <c:pt idx="0">
                  <c:v>NC</c:v>
                </c:pt>
              </c:strCache>
            </c:strRef>
          </c:tx>
          <c:spPr>
            <a:pattFill prst="wdUpDiag">
              <a:fgClr>
                <a:schemeClr val="bg1"/>
              </a:fgClr>
              <a:bgClr>
                <a:srgbClr val="C00000"/>
              </a:bgClr>
            </a:pattFill>
            <a:ln>
              <a:solidFill>
                <a:srgbClr val="000000"/>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Sheet1!$E$137:$E$148</c:f>
              <c:numCache>
                <c:formatCode>General</c:formatCode>
                <c:ptCount val="12"/>
                <c:pt idx="0">
                  <c:v>2.706461352</c:v>
                </c:pt>
                <c:pt idx="1">
                  <c:v>2.270752583</c:v>
                </c:pt>
                <c:pt idx="2">
                  <c:v>2.134262628</c:v>
                </c:pt>
                <c:pt idx="3">
                  <c:v>2.156515401</c:v>
                </c:pt>
                <c:pt idx="4">
                  <c:v>2.063150336</c:v>
                </c:pt>
                <c:pt idx="5">
                  <c:v>2.10077857</c:v>
                </c:pt>
                <c:pt idx="6">
                  <c:v>2.086192162</c:v>
                </c:pt>
                <c:pt idx="7">
                  <c:v>1.840874707</c:v>
                </c:pt>
                <c:pt idx="8">
                  <c:v>2.126478092999999</c:v>
                </c:pt>
                <c:pt idx="9">
                  <c:v>0.4338196701</c:v>
                </c:pt>
                <c:pt idx="10">
                  <c:v>0.548057372</c:v>
                </c:pt>
                <c:pt idx="11">
                  <c:v>1.64459820830849</c:v>
                </c:pt>
              </c:numCache>
            </c:numRef>
          </c:val>
        </c:ser>
        <c:ser>
          <c:idx val="2"/>
          <c:order val="2"/>
          <c:tx>
            <c:strRef>
              <c:f>Sheet1!$F$136</c:f>
              <c:strCache>
                <c:ptCount val="1"/>
                <c:pt idx="0">
                  <c:v>CG</c:v>
                </c:pt>
              </c:strCache>
            </c:strRef>
          </c:tx>
          <c:spPr>
            <a:pattFill prst="smCheck">
              <a:fgClr>
                <a:srgbClr val="00B050"/>
              </a:fgClr>
              <a:bgClr>
                <a:schemeClr val="bg1"/>
              </a:bgClr>
            </a:pattFill>
            <a:ln>
              <a:solidFill>
                <a:srgbClr val="000000"/>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Sheet1!$F$137:$F$148</c:f>
              <c:numCache>
                <c:formatCode>General</c:formatCode>
                <c:ptCount val="12"/>
                <c:pt idx="0">
                  <c:v>0.8487740004</c:v>
                </c:pt>
                <c:pt idx="1">
                  <c:v>0.8523523227</c:v>
                </c:pt>
                <c:pt idx="2">
                  <c:v>0.4921119154</c:v>
                </c:pt>
                <c:pt idx="3">
                  <c:v>0.7702235916</c:v>
                </c:pt>
                <c:pt idx="4">
                  <c:v>0.8209164553</c:v>
                </c:pt>
                <c:pt idx="5">
                  <c:v>0.8709685587</c:v>
                </c:pt>
                <c:pt idx="6">
                  <c:v>0.6348447829</c:v>
                </c:pt>
                <c:pt idx="7">
                  <c:v>0.8183502357</c:v>
                </c:pt>
                <c:pt idx="8">
                  <c:v>0.8401274015</c:v>
                </c:pt>
                <c:pt idx="9">
                  <c:v>0.423526843</c:v>
                </c:pt>
                <c:pt idx="10">
                  <c:v>0.5785730366</c:v>
                </c:pt>
                <c:pt idx="11">
                  <c:v>0.70374733574948</c:v>
                </c:pt>
              </c:numCache>
            </c:numRef>
          </c:val>
        </c:ser>
        <c:ser>
          <c:idx val="3"/>
          <c:order val="3"/>
          <c:tx>
            <c:strRef>
              <c:f>Sheet1!$G$136</c:f>
              <c:strCache>
                <c:ptCount val="1"/>
                <c:pt idx="0">
                  <c:v>FG</c:v>
                </c:pt>
              </c:strCache>
            </c:strRef>
          </c:tx>
          <c:spPr>
            <a:pattFill prst="wdDnDiag">
              <a:fgClr>
                <a:schemeClr val="bg1"/>
              </a:fgClr>
              <a:bgClr>
                <a:schemeClr val="bg1">
                  <a:lumMod val="50000"/>
                </a:schemeClr>
              </a:bgClr>
            </a:pattFill>
            <a:ln>
              <a:solidFill>
                <a:schemeClr val="tx1"/>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Sheet1!$G$137:$G$148</c:f>
              <c:numCache>
                <c:formatCode>General</c:formatCode>
                <c:ptCount val="12"/>
                <c:pt idx="0">
                  <c:v>0.9353777905</c:v>
                </c:pt>
                <c:pt idx="1">
                  <c:v>0.8867952732</c:v>
                </c:pt>
                <c:pt idx="2">
                  <c:v>0.578868074</c:v>
                </c:pt>
                <c:pt idx="3">
                  <c:v>0.834232771</c:v>
                </c:pt>
                <c:pt idx="4">
                  <c:v>0.9030945232</c:v>
                </c:pt>
                <c:pt idx="5">
                  <c:v>0.9605796565</c:v>
                </c:pt>
                <c:pt idx="6">
                  <c:v>0.9724101938</c:v>
                </c:pt>
                <c:pt idx="7">
                  <c:v>0.8662381376</c:v>
                </c:pt>
                <c:pt idx="8">
                  <c:v>1.003002504</c:v>
                </c:pt>
                <c:pt idx="9">
                  <c:v>0.9066083416</c:v>
                </c:pt>
                <c:pt idx="10">
                  <c:v>0.8460063554</c:v>
                </c:pt>
                <c:pt idx="11">
                  <c:v>0.873250270532515</c:v>
                </c:pt>
              </c:numCache>
            </c:numRef>
          </c:val>
        </c:ser>
        <c:ser>
          <c:idx val="4"/>
          <c:order val="4"/>
          <c:tx>
            <c:strRef>
              <c:f>Sheet1!$H$136</c:f>
              <c:strCache>
                <c:ptCount val="1"/>
                <c:pt idx="0">
                  <c:v>CoNDA</c:v>
                </c:pt>
              </c:strCache>
            </c:strRef>
          </c:tx>
          <c:spPr>
            <a:pattFill prst="lgConfetti">
              <a:fgClr>
                <a:schemeClr val="bg1"/>
              </a:fgClr>
              <a:bgClr>
                <a:schemeClr val="accent1"/>
              </a:bgClr>
            </a:pattFill>
            <a:ln>
              <a:solidFill>
                <a:srgbClr val="000000"/>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Sheet1!$H$137:$H$148</c:f>
              <c:numCache>
                <c:formatCode>General</c:formatCode>
                <c:ptCount val="12"/>
                <c:pt idx="0">
                  <c:v>0.6954421802</c:v>
                </c:pt>
                <c:pt idx="1">
                  <c:v>0.5706192423</c:v>
                </c:pt>
                <c:pt idx="2">
                  <c:v>0.4015490681</c:v>
                </c:pt>
                <c:pt idx="3">
                  <c:v>0.6814216006</c:v>
                </c:pt>
                <c:pt idx="4">
                  <c:v>0.6211941428</c:v>
                </c:pt>
                <c:pt idx="5">
                  <c:v>0.8068404568</c:v>
                </c:pt>
                <c:pt idx="6">
                  <c:v>0.5950218633</c:v>
                </c:pt>
                <c:pt idx="7">
                  <c:v>0.5816323667</c:v>
                </c:pt>
                <c:pt idx="8">
                  <c:v>0.8324921609</c:v>
                </c:pt>
                <c:pt idx="9">
                  <c:v>0.320687479</c:v>
                </c:pt>
                <c:pt idx="10">
                  <c:v>0.4767744741</c:v>
                </c:pt>
                <c:pt idx="11">
                  <c:v>0.577821856712214</c:v>
                </c:pt>
              </c:numCache>
            </c:numRef>
          </c:val>
        </c:ser>
        <c:ser>
          <c:idx val="5"/>
          <c:order val="5"/>
          <c:tx>
            <c:strRef>
              <c:f>Sheet1!$I$136</c:f>
              <c:strCache>
                <c:ptCount val="1"/>
                <c:pt idx="0">
                  <c:v>Ideal-NDA</c:v>
                </c:pt>
              </c:strCache>
            </c:strRef>
          </c:tx>
          <c:spPr>
            <a:pattFill prst="pct30">
              <a:fgClr>
                <a:schemeClr val="bg1"/>
              </a:fgClr>
              <a:bgClr>
                <a:srgbClr val="FFC000"/>
              </a:bgClr>
            </a:pattFill>
            <a:ln>
              <a:solidFill>
                <a:srgbClr val="000000"/>
              </a:solidFill>
            </a:ln>
          </c:spPr>
          <c:invertIfNegative val="0"/>
          <c:cat>
            <c:multiLvlStrRef>
              <c:f>Sheet1!$B$137:$C$148</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Sheet1!$I$137:$I$148</c:f>
              <c:numCache>
                <c:formatCode>General</c:formatCode>
                <c:ptCount val="12"/>
                <c:pt idx="0">
                  <c:v>0.6542904244</c:v>
                </c:pt>
                <c:pt idx="1">
                  <c:v>0.5387244551</c:v>
                </c:pt>
                <c:pt idx="2">
                  <c:v>0.3587809953</c:v>
                </c:pt>
                <c:pt idx="3">
                  <c:v>0.6557275553</c:v>
                </c:pt>
                <c:pt idx="4">
                  <c:v>0.5804628622</c:v>
                </c:pt>
                <c:pt idx="5">
                  <c:v>0.7671811208</c:v>
                </c:pt>
                <c:pt idx="6">
                  <c:v>0.5684124697</c:v>
                </c:pt>
                <c:pt idx="7">
                  <c:v>0.541249869</c:v>
                </c:pt>
                <c:pt idx="8">
                  <c:v>0.8321712791</c:v>
                </c:pt>
                <c:pt idx="9">
                  <c:v>0.3134572861</c:v>
                </c:pt>
                <c:pt idx="10">
                  <c:v>0.4723505225</c:v>
                </c:pt>
                <c:pt idx="11">
                  <c:v>0.550240646762356</c:v>
                </c:pt>
              </c:numCache>
            </c:numRef>
          </c:val>
        </c:ser>
        <c:dLbls>
          <c:showLegendKey val="0"/>
          <c:showVal val="0"/>
          <c:showCatName val="0"/>
          <c:showSerName val="0"/>
          <c:showPercent val="0"/>
          <c:showBubbleSize val="0"/>
        </c:dLbls>
        <c:gapWidth val="150"/>
        <c:axId val="-2078314648"/>
        <c:axId val="-2078311544"/>
      </c:barChart>
      <c:catAx>
        <c:axId val="-2078314648"/>
        <c:scaling>
          <c:orientation val="minMax"/>
        </c:scaling>
        <c:delete val="0"/>
        <c:axPos val="b"/>
        <c:numFmt formatCode="General" sourceLinked="0"/>
        <c:majorTickMark val="out"/>
        <c:minorTickMark val="none"/>
        <c:tickLblPos val="nextTo"/>
        <c:txPr>
          <a:bodyPr/>
          <a:lstStyle/>
          <a:p>
            <a:pPr>
              <a:defRPr sz="2000" b="0"/>
            </a:pPr>
            <a:endParaRPr lang="en-US"/>
          </a:p>
        </c:txPr>
        <c:crossAx val="-2078311544"/>
        <c:crosses val="autoZero"/>
        <c:auto val="1"/>
        <c:lblAlgn val="ctr"/>
        <c:lblOffset val="100"/>
        <c:noMultiLvlLbl val="0"/>
      </c:catAx>
      <c:valAx>
        <c:axId val="-2078311544"/>
        <c:scaling>
          <c:orientation val="minMax"/>
          <c:max val="1.25"/>
          <c:min val="0.0"/>
        </c:scaling>
        <c:delete val="0"/>
        <c:axPos val="l"/>
        <c:majorGridlines>
          <c:spPr>
            <a:ln>
              <a:solidFill>
                <a:schemeClr val="tx1"/>
              </a:solidFill>
            </a:ln>
          </c:spPr>
        </c:majorGridlines>
        <c:minorGridlines>
          <c:spPr>
            <a:ln>
              <a:noFill/>
            </a:ln>
          </c:spPr>
        </c:minorGridlines>
        <c:title>
          <c:tx>
            <c:rich>
              <a:bodyPr rot="-5400000" vert="horz"/>
              <a:lstStyle/>
              <a:p>
                <a:pPr>
                  <a:defRPr sz="2000"/>
                </a:pPr>
                <a:r>
                  <a:rPr lang="en-US" sz="2000"/>
                  <a:t>Normalized</a:t>
                </a:r>
                <a:r>
                  <a:rPr lang="en-US" sz="2000" baseline="0"/>
                  <a:t> Energy</a:t>
                </a:r>
                <a:endParaRPr lang="en-US" sz="2000"/>
              </a:p>
            </c:rich>
          </c:tx>
          <c:layout>
            <c:manualLayout>
              <c:xMode val="edge"/>
              <c:yMode val="edge"/>
              <c:x val="0.0"/>
              <c:y val="0.224659508760192"/>
            </c:manualLayout>
          </c:layout>
          <c:overlay val="0"/>
        </c:title>
        <c:numFmt formatCode="#,##0.00" sourceLinked="0"/>
        <c:majorTickMark val="out"/>
        <c:minorTickMark val="none"/>
        <c:tickLblPos val="nextTo"/>
        <c:txPr>
          <a:bodyPr/>
          <a:lstStyle/>
          <a:p>
            <a:pPr>
              <a:defRPr sz="1800" b="0"/>
            </a:pPr>
            <a:endParaRPr lang="en-US"/>
          </a:p>
        </c:txPr>
        <c:crossAx val="-2078314648"/>
        <c:crosses val="autoZero"/>
        <c:crossBetween val="between"/>
        <c:majorUnit val="0.25"/>
      </c:valAx>
      <c:spPr>
        <a:ln>
          <a:solidFill>
            <a:schemeClr val="tx1"/>
          </a:solidFill>
        </a:ln>
      </c:spPr>
    </c:plotArea>
    <c:legend>
      <c:legendPos val="t"/>
      <c:layout>
        <c:manualLayout>
          <c:xMode val="edge"/>
          <c:yMode val="edge"/>
          <c:x val="0.0318946850393701"/>
          <c:y val="0.0"/>
          <c:w val="0.941223315835521"/>
          <c:h val="0.104261729414982"/>
        </c:manualLayout>
      </c:layout>
      <c:overlay val="0"/>
      <c:txPr>
        <a:bodyPr/>
        <a:lstStyle/>
        <a:p>
          <a:pPr>
            <a:defRPr sz="2400"/>
          </a:pPr>
          <a:endParaRPr lang="en-US"/>
        </a:p>
      </c:txPr>
    </c:legend>
    <c:plotVisOnly val="1"/>
    <c:dispBlanksAs val="gap"/>
    <c:showDLblsOverMax val="0"/>
  </c:chart>
  <c:spPr>
    <a:ln>
      <a:noFill/>
    </a:ln>
  </c:spPr>
  <c:txPr>
    <a:bodyPr/>
    <a:lstStyle/>
    <a:p>
      <a:pPr>
        <a:defRPr sz="1400" b="1"/>
      </a:pPr>
      <a:endParaRPr lang="en-US"/>
    </a:p>
  </c:tx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910279965004374"/>
          <c:y val="0.152006416871962"/>
          <c:w val="0.898744641294838"/>
          <c:h val="0.51598079932086"/>
        </c:manualLayout>
      </c:layout>
      <c:barChart>
        <c:barDir val="col"/>
        <c:grouping val="clustered"/>
        <c:varyColors val="0"/>
        <c:ser>
          <c:idx val="0"/>
          <c:order val="0"/>
          <c:tx>
            <c:strRef>
              <c:f>Sheet1!$C$84</c:f>
              <c:strCache>
                <c:ptCount val="1"/>
                <c:pt idx="0">
                  <c:v>CPU-only</c:v>
                </c:pt>
              </c:strCache>
            </c:strRef>
          </c:tx>
          <c:spPr>
            <a:solidFill>
              <a:schemeClr val="tx1"/>
            </a:solidFill>
            <a:ln>
              <a:solidFill>
                <a:schemeClr val="tx1"/>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Sheet1!$C$85:$C$96</c:f>
              <c:numCache>
                <c:formatCode>General</c:formatCode>
                <c:ptCount val="12"/>
                <c:pt idx="0">
                  <c:v>1.0</c:v>
                </c:pt>
                <c:pt idx="1">
                  <c:v>1.0</c:v>
                </c:pt>
                <c:pt idx="2">
                  <c:v>1.0</c:v>
                </c:pt>
                <c:pt idx="3">
                  <c:v>1.0</c:v>
                </c:pt>
                <c:pt idx="4">
                  <c:v>1.0</c:v>
                </c:pt>
                <c:pt idx="5">
                  <c:v>1.0</c:v>
                </c:pt>
                <c:pt idx="6">
                  <c:v>1.0</c:v>
                </c:pt>
                <c:pt idx="7">
                  <c:v>1.0</c:v>
                </c:pt>
                <c:pt idx="8">
                  <c:v>1.0</c:v>
                </c:pt>
                <c:pt idx="9">
                  <c:v>1.0</c:v>
                </c:pt>
                <c:pt idx="10">
                  <c:v>1.0</c:v>
                </c:pt>
                <c:pt idx="11">
                  <c:v>1.0</c:v>
                </c:pt>
              </c:numCache>
            </c:numRef>
          </c:val>
        </c:ser>
        <c:ser>
          <c:idx val="1"/>
          <c:order val="1"/>
          <c:tx>
            <c:strRef>
              <c:f>Sheet1!$D$84</c:f>
              <c:strCache>
                <c:ptCount val="1"/>
                <c:pt idx="0">
                  <c:v>NDA-only</c:v>
                </c:pt>
              </c:strCache>
            </c:strRef>
          </c:tx>
          <c:spPr>
            <a:pattFill prst="wdDnDiag">
              <a:fgClr>
                <a:schemeClr val="bg1"/>
              </a:fgClr>
              <a:bgClr>
                <a:schemeClr val="tx2"/>
              </a:bgClr>
            </a:pattFill>
            <a:ln>
              <a:solidFill>
                <a:srgbClr val="000000"/>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Sheet1!$D$85:$D$96</c:f>
              <c:numCache>
                <c:formatCode>General</c:formatCode>
                <c:ptCount val="12"/>
                <c:pt idx="0">
                  <c:v>0.98</c:v>
                </c:pt>
                <c:pt idx="1">
                  <c:v>0.95</c:v>
                </c:pt>
                <c:pt idx="2">
                  <c:v>0.91</c:v>
                </c:pt>
                <c:pt idx="3">
                  <c:v>1.08</c:v>
                </c:pt>
                <c:pt idx="4">
                  <c:v>1.04</c:v>
                </c:pt>
                <c:pt idx="5">
                  <c:v>0.98</c:v>
                </c:pt>
                <c:pt idx="6">
                  <c:v>1.12</c:v>
                </c:pt>
                <c:pt idx="7">
                  <c:v>1.08</c:v>
                </c:pt>
                <c:pt idx="8">
                  <c:v>1.03</c:v>
                </c:pt>
                <c:pt idx="9">
                  <c:v>1.21</c:v>
                </c:pt>
                <c:pt idx="10">
                  <c:v>1.16</c:v>
                </c:pt>
                <c:pt idx="11">
                  <c:v>1.087</c:v>
                </c:pt>
              </c:numCache>
            </c:numRef>
          </c:val>
        </c:ser>
        <c:ser>
          <c:idx val="2"/>
          <c:order val="2"/>
          <c:tx>
            <c:strRef>
              <c:f>Sheet1!$E$84</c:f>
              <c:strCache>
                <c:ptCount val="1"/>
                <c:pt idx="0">
                  <c:v>NC</c:v>
                </c:pt>
              </c:strCache>
            </c:strRef>
          </c:tx>
          <c:spPr>
            <a:pattFill prst="wdUpDiag">
              <a:fgClr>
                <a:schemeClr val="bg1"/>
              </a:fgClr>
              <a:bgClr>
                <a:srgbClr val="D30405"/>
              </a:bgClr>
            </a:pattFill>
            <a:ln>
              <a:solidFill>
                <a:srgbClr val="000000"/>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Sheet1!$E$85:$E$96</c:f>
              <c:numCache>
                <c:formatCode>General</c:formatCode>
                <c:ptCount val="12"/>
                <c:pt idx="0">
                  <c:v>0.9412304933</c:v>
                </c:pt>
                <c:pt idx="1">
                  <c:v>0.8187203957</c:v>
                </c:pt>
                <c:pt idx="2">
                  <c:v>0.7008580741</c:v>
                </c:pt>
                <c:pt idx="3">
                  <c:v>0.9948324975</c:v>
                </c:pt>
                <c:pt idx="4">
                  <c:v>0.7545554329</c:v>
                </c:pt>
                <c:pt idx="5">
                  <c:v>0.8656096905</c:v>
                </c:pt>
                <c:pt idx="6">
                  <c:v>0.9192184942</c:v>
                </c:pt>
                <c:pt idx="7">
                  <c:v>0.9709274972</c:v>
                </c:pt>
                <c:pt idx="8">
                  <c:v>0.9159943251</c:v>
                </c:pt>
                <c:pt idx="9">
                  <c:v>1.178530354</c:v>
                </c:pt>
                <c:pt idx="10">
                  <c:v>1.500576559</c:v>
                </c:pt>
                <c:pt idx="11">
                  <c:v>0.940180212201073</c:v>
                </c:pt>
              </c:numCache>
            </c:numRef>
          </c:val>
        </c:ser>
        <c:ser>
          <c:idx val="3"/>
          <c:order val="3"/>
          <c:tx>
            <c:strRef>
              <c:f>Sheet1!$F$84</c:f>
              <c:strCache>
                <c:ptCount val="1"/>
                <c:pt idx="0">
                  <c:v>CG</c:v>
                </c:pt>
              </c:strCache>
            </c:strRef>
          </c:tx>
          <c:spPr>
            <a:pattFill prst="smCheck">
              <a:fgClr>
                <a:schemeClr val="bg1"/>
              </a:fgClr>
              <a:bgClr>
                <a:srgbClr val="1AA36C"/>
              </a:bgClr>
            </a:pattFill>
            <a:ln>
              <a:solidFill>
                <a:schemeClr val="tx1"/>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Sheet1!$F$85:$F$96</c:f>
              <c:numCache>
                <c:formatCode>General</c:formatCode>
                <c:ptCount val="12"/>
                <c:pt idx="0">
                  <c:v>0.9636223208</c:v>
                </c:pt>
                <c:pt idx="1">
                  <c:v>0.765366321</c:v>
                </c:pt>
                <c:pt idx="2">
                  <c:v>0.9095765632</c:v>
                </c:pt>
                <c:pt idx="3">
                  <c:v>1.108348404</c:v>
                </c:pt>
                <c:pt idx="4">
                  <c:v>0.9321784448</c:v>
                </c:pt>
                <c:pt idx="5">
                  <c:v>1.027978618</c:v>
                </c:pt>
                <c:pt idx="6">
                  <c:v>1.089341912</c:v>
                </c:pt>
                <c:pt idx="7">
                  <c:v>1.13013252</c:v>
                </c:pt>
                <c:pt idx="8">
                  <c:v>1.494115121</c:v>
                </c:pt>
                <c:pt idx="9">
                  <c:v>0.887987676</c:v>
                </c:pt>
                <c:pt idx="10">
                  <c:v>0.9495404502</c:v>
                </c:pt>
                <c:pt idx="11">
                  <c:v>1.009120423169029</c:v>
                </c:pt>
              </c:numCache>
            </c:numRef>
          </c:val>
        </c:ser>
        <c:ser>
          <c:idx val="4"/>
          <c:order val="4"/>
          <c:tx>
            <c:strRef>
              <c:f>Sheet1!$G$84</c:f>
              <c:strCache>
                <c:ptCount val="1"/>
                <c:pt idx="0">
                  <c:v>FG</c:v>
                </c:pt>
              </c:strCache>
            </c:strRef>
          </c:tx>
          <c:spPr>
            <a:pattFill prst="wdDnDiag">
              <a:fgClr>
                <a:schemeClr val="bg1"/>
              </a:fgClr>
              <a:bgClr>
                <a:schemeClr val="bg1">
                  <a:lumMod val="50000"/>
                </a:schemeClr>
              </a:bgClr>
            </a:pattFill>
            <a:ln>
              <a:solidFill>
                <a:srgbClr val="000000"/>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Sheet1!$G$85:$G$96</c:f>
              <c:numCache>
                <c:formatCode>General</c:formatCode>
                <c:ptCount val="12"/>
                <c:pt idx="0">
                  <c:v>1.435645312</c:v>
                </c:pt>
                <c:pt idx="1">
                  <c:v>1.363541222</c:v>
                </c:pt>
                <c:pt idx="2">
                  <c:v>1.231316436</c:v>
                </c:pt>
                <c:pt idx="3">
                  <c:v>1.492336355</c:v>
                </c:pt>
                <c:pt idx="4">
                  <c:v>1.314173184</c:v>
                </c:pt>
                <c:pt idx="5">
                  <c:v>1.191511008</c:v>
                </c:pt>
                <c:pt idx="6">
                  <c:v>1.498359089</c:v>
                </c:pt>
                <c:pt idx="7">
                  <c:v>1.442834071</c:v>
                </c:pt>
                <c:pt idx="8">
                  <c:v>1.326712074</c:v>
                </c:pt>
                <c:pt idx="9">
                  <c:v>1.418947363</c:v>
                </c:pt>
                <c:pt idx="10">
                  <c:v>1.517427254</c:v>
                </c:pt>
                <c:pt idx="11">
                  <c:v>1.3807846999643</c:v>
                </c:pt>
              </c:numCache>
            </c:numRef>
          </c:val>
        </c:ser>
        <c:ser>
          <c:idx val="5"/>
          <c:order val="5"/>
          <c:tx>
            <c:strRef>
              <c:f>Sheet1!$H$84</c:f>
              <c:strCache>
                <c:ptCount val="1"/>
                <c:pt idx="0">
                  <c:v>CoNDA</c:v>
                </c:pt>
              </c:strCache>
            </c:strRef>
          </c:tx>
          <c:spPr>
            <a:pattFill prst="lgConfetti">
              <a:fgClr>
                <a:schemeClr val="bg1"/>
              </a:fgClr>
              <a:bgClr>
                <a:schemeClr val="tx2">
                  <a:lumMod val="60000"/>
                  <a:lumOff val="40000"/>
                </a:schemeClr>
              </a:bgClr>
            </a:pattFill>
            <a:ln>
              <a:solidFill>
                <a:schemeClr val="tx1"/>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Sheet1!$H$85:$H$96</c:f>
              <c:numCache>
                <c:formatCode>General</c:formatCode>
                <c:ptCount val="12"/>
                <c:pt idx="0">
                  <c:v>1.537857828</c:v>
                </c:pt>
                <c:pt idx="1">
                  <c:v>1.526476628</c:v>
                </c:pt>
                <c:pt idx="2">
                  <c:v>1.496778488</c:v>
                </c:pt>
                <c:pt idx="3">
                  <c:v>1.693129579</c:v>
                </c:pt>
                <c:pt idx="4">
                  <c:v>1.496778488</c:v>
                </c:pt>
                <c:pt idx="5">
                  <c:v>1.665769567</c:v>
                </c:pt>
                <c:pt idx="6">
                  <c:v>1.614611189</c:v>
                </c:pt>
                <c:pt idx="7">
                  <c:v>1.75930161</c:v>
                </c:pt>
                <c:pt idx="8">
                  <c:v>1.874571907</c:v>
                </c:pt>
                <c:pt idx="9">
                  <c:v>1.678486809</c:v>
                </c:pt>
                <c:pt idx="10">
                  <c:v>1.887126044</c:v>
                </c:pt>
                <c:pt idx="11">
                  <c:v>1.652050233581872</c:v>
                </c:pt>
              </c:numCache>
            </c:numRef>
          </c:val>
        </c:ser>
        <c:ser>
          <c:idx val="6"/>
          <c:order val="6"/>
          <c:tx>
            <c:strRef>
              <c:f>Sheet1!$I$84</c:f>
              <c:strCache>
                <c:ptCount val="1"/>
                <c:pt idx="0">
                  <c:v>Ideal-NDA</c:v>
                </c:pt>
              </c:strCache>
            </c:strRef>
          </c:tx>
          <c:spPr>
            <a:pattFill prst="pct30">
              <a:fgClr>
                <a:schemeClr val="bg1"/>
              </a:fgClr>
              <a:bgClr>
                <a:srgbClr val="F2C82E"/>
              </a:bgClr>
            </a:pattFill>
            <a:ln>
              <a:solidFill>
                <a:schemeClr val="tx1"/>
              </a:solidFill>
            </a:ln>
          </c:spPr>
          <c:invertIfNegative val="0"/>
          <c:cat>
            <c:multiLvlStrRef>
              <c:f>Sheet1!$A$85:$B$96</c:f>
              <c:multiLvlStrCache>
                <c:ptCount val="12"/>
                <c:lvl>
                  <c:pt idx="0">
                    <c:v>CC</c:v>
                  </c:pt>
                  <c:pt idx="1">
                    <c:v>Radii</c:v>
                  </c:pt>
                  <c:pt idx="2">
                    <c:v>PR</c:v>
                  </c:pt>
                  <c:pt idx="3">
                    <c:v>CC</c:v>
                  </c:pt>
                  <c:pt idx="4">
                    <c:v>Radii</c:v>
                  </c:pt>
                  <c:pt idx="5">
                    <c:v>PR</c:v>
                  </c:pt>
                  <c:pt idx="6">
                    <c:v>CC</c:v>
                  </c:pt>
                  <c:pt idx="7">
                    <c:v>Radii</c:v>
                  </c:pt>
                  <c:pt idx="8">
                    <c:v>PR</c:v>
                  </c:pt>
                  <c:pt idx="9">
                    <c:v>128</c:v>
                  </c:pt>
                  <c:pt idx="10">
                    <c:v>256</c:v>
                  </c:pt>
                  <c:pt idx="11">
                    <c:v> </c:v>
                  </c:pt>
                </c:lvl>
                <c:lvl>
                  <c:pt idx="0">
                    <c:v>arXiV</c:v>
                  </c:pt>
                  <c:pt idx="3">
                    <c:v>Gnutella</c:v>
                  </c:pt>
                  <c:pt idx="6">
                    <c:v>Enron</c:v>
                  </c:pt>
                  <c:pt idx="9">
                    <c:v>HTAP</c:v>
                  </c:pt>
                  <c:pt idx="11">
                    <c:v> </c:v>
                  </c:pt>
                </c:lvl>
              </c:multiLvlStrCache>
            </c:multiLvlStrRef>
          </c:cat>
          <c:val>
            <c:numRef>
              <c:f>Sheet1!$I$85:$I$96</c:f>
              <c:numCache>
                <c:formatCode>General</c:formatCode>
                <c:ptCount val="12"/>
                <c:pt idx="0">
                  <c:v>1.695333085</c:v>
                </c:pt>
                <c:pt idx="1">
                  <c:v>1.72737819</c:v>
                </c:pt>
                <c:pt idx="2">
                  <c:v>1.731979051</c:v>
                </c:pt>
                <c:pt idx="3">
                  <c:v>1.867347077</c:v>
                </c:pt>
                <c:pt idx="4">
                  <c:v>1.781791161</c:v>
                </c:pt>
                <c:pt idx="5">
                  <c:v>1.95</c:v>
                </c:pt>
                <c:pt idx="6">
                  <c:v>1.728686444</c:v>
                </c:pt>
                <c:pt idx="7">
                  <c:v>2.048754506</c:v>
                </c:pt>
                <c:pt idx="8">
                  <c:v>2.190105557</c:v>
                </c:pt>
                <c:pt idx="9">
                  <c:v>1.717985815</c:v>
                </c:pt>
                <c:pt idx="10">
                  <c:v>1.935934454999999</c:v>
                </c:pt>
                <c:pt idx="11">
                  <c:v>1.846129189625978</c:v>
                </c:pt>
              </c:numCache>
            </c:numRef>
          </c:val>
        </c:ser>
        <c:dLbls>
          <c:showLegendKey val="0"/>
          <c:showVal val="0"/>
          <c:showCatName val="0"/>
          <c:showSerName val="0"/>
          <c:showPercent val="0"/>
          <c:showBubbleSize val="0"/>
        </c:dLbls>
        <c:gapWidth val="150"/>
        <c:axId val="-2079777448"/>
        <c:axId val="-2091393192"/>
      </c:barChart>
      <c:catAx>
        <c:axId val="-2079777448"/>
        <c:scaling>
          <c:orientation val="minMax"/>
        </c:scaling>
        <c:delete val="0"/>
        <c:axPos val="b"/>
        <c:numFmt formatCode="General" sourceLinked="0"/>
        <c:majorTickMark val="out"/>
        <c:minorTickMark val="none"/>
        <c:tickLblPos val="nextTo"/>
        <c:txPr>
          <a:bodyPr/>
          <a:lstStyle/>
          <a:p>
            <a:pPr>
              <a:defRPr sz="2000" b="0"/>
            </a:pPr>
            <a:endParaRPr lang="en-US"/>
          </a:p>
        </c:txPr>
        <c:crossAx val="-2091393192"/>
        <c:crosses val="autoZero"/>
        <c:auto val="1"/>
        <c:lblAlgn val="ctr"/>
        <c:lblOffset val="100"/>
        <c:noMultiLvlLbl val="0"/>
      </c:catAx>
      <c:valAx>
        <c:axId val="-2091393192"/>
        <c:scaling>
          <c:orientation val="minMax"/>
          <c:max val="2.5"/>
          <c:min val="0.0"/>
        </c:scaling>
        <c:delete val="0"/>
        <c:axPos val="l"/>
        <c:majorGridlines>
          <c:spPr>
            <a:ln>
              <a:solidFill>
                <a:schemeClr val="tx1"/>
              </a:solidFill>
            </a:ln>
          </c:spPr>
        </c:majorGridlines>
        <c:minorGridlines>
          <c:spPr>
            <a:ln>
              <a:noFill/>
            </a:ln>
          </c:spPr>
        </c:minorGridlines>
        <c:title>
          <c:tx>
            <c:rich>
              <a:bodyPr rot="-5400000" vert="horz"/>
              <a:lstStyle/>
              <a:p>
                <a:pPr>
                  <a:defRPr sz="2000"/>
                </a:pPr>
                <a:r>
                  <a:rPr lang="en-US" sz="2000"/>
                  <a:t>Speedup</a:t>
                </a:r>
              </a:p>
            </c:rich>
          </c:tx>
          <c:layout>
            <c:manualLayout>
              <c:xMode val="edge"/>
              <c:yMode val="edge"/>
              <c:x val="0.000472482845190224"/>
              <c:y val="0.256612021782124"/>
            </c:manualLayout>
          </c:layout>
          <c:overlay val="0"/>
        </c:title>
        <c:numFmt formatCode="#,##0.0" sourceLinked="0"/>
        <c:majorTickMark val="out"/>
        <c:minorTickMark val="none"/>
        <c:tickLblPos val="nextTo"/>
        <c:txPr>
          <a:bodyPr/>
          <a:lstStyle/>
          <a:p>
            <a:pPr>
              <a:defRPr sz="1800" b="0"/>
            </a:pPr>
            <a:endParaRPr lang="en-US"/>
          </a:p>
        </c:txPr>
        <c:crossAx val="-2079777448"/>
        <c:crosses val="autoZero"/>
        <c:crossBetween val="between"/>
        <c:majorUnit val="0.5"/>
        <c:minorUnit val="0.5"/>
      </c:valAx>
      <c:spPr>
        <a:ln>
          <a:solidFill>
            <a:schemeClr val="tx1"/>
          </a:solidFill>
        </a:ln>
      </c:spPr>
    </c:plotArea>
    <c:legend>
      <c:legendPos val="t"/>
      <c:layout>
        <c:manualLayout>
          <c:xMode val="edge"/>
          <c:yMode val="edge"/>
          <c:x val="0.0241963035870516"/>
          <c:y val="0.0"/>
          <c:w val="0.95803291776028"/>
          <c:h val="0.0960007909970157"/>
        </c:manualLayout>
      </c:layout>
      <c:overlay val="0"/>
      <c:txPr>
        <a:bodyPr/>
        <a:lstStyle/>
        <a:p>
          <a:pPr>
            <a:defRPr sz="2000"/>
          </a:pPr>
          <a:endParaRPr lang="en-US"/>
        </a:p>
      </c:txPr>
    </c:legend>
    <c:plotVisOnly val="1"/>
    <c:dispBlanksAs val="gap"/>
    <c:showDLblsOverMax val="0"/>
  </c:chart>
  <c:spPr>
    <a:ln>
      <a:noFill/>
    </a:ln>
  </c:spPr>
  <c:txPr>
    <a:bodyPr/>
    <a:lstStyle/>
    <a:p>
      <a:pPr>
        <a:defRPr sz="1400" b="1"/>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167834880015"/>
          <c:y val="0.154966579362842"/>
          <c:w val="0.633514131046119"/>
          <c:h val="0.4793930894784"/>
        </c:manualLayout>
      </c:layout>
      <c:barChart>
        <c:barDir val="col"/>
        <c:grouping val="clustered"/>
        <c:varyColors val="0"/>
        <c:ser>
          <c:idx val="0"/>
          <c:order val="0"/>
          <c:tx>
            <c:strRef>
              <c:f>Sheet1!$C$115</c:f>
              <c:strCache>
                <c:ptCount val="1"/>
                <c:pt idx="0">
                  <c:v>CPU-only</c:v>
                </c:pt>
              </c:strCache>
            </c:strRef>
          </c:tx>
          <c:spPr>
            <a:solidFill>
              <a:schemeClr val="tx1"/>
            </a:solidFill>
            <a:ln>
              <a:solidFill>
                <a:schemeClr val="tx1"/>
              </a:solidFill>
            </a:ln>
          </c:spPr>
          <c:invertIfNegative val="0"/>
          <c:cat>
            <c:multiLvlStrRef>
              <c:f>Sheet1!$A$116:$B$122</c:f>
              <c:multiLvlStrCache>
                <c:ptCount val="6"/>
                <c:lvl>
                  <c:pt idx="0">
                    <c:v>CC</c:v>
                  </c:pt>
                  <c:pt idx="1">
                    <c:v>Radii</c:v>
                  </c:pt>
                  <c:pt idx="2">
                    <c:v>PageRank</c:v>
                  </c:pt>
                  <c:pt idx="3">
                    <c:v>CC</c:v>
                  </c:pt>
                  <c:pt idx="4">
                    <c:v>Radii</c:v>
                  </c:pt>
                  <c:pt idx="5">
                    <c:v>PageRank</c:v>
                  </c:pt>
                </c:lvl>
                <c:lvl>
                  <c:pt idx="0">
                    <c:v>arXiV</c:v>
                  </c:pt>
                  <c:pt idx="3">
                    <c:v>Gnutella</c:v>
                  </c:pt>
                </c:lvl>
              </c:multiLvlStrCache>
            </c:multiLvlStrRef>
          </c:cat>
          <c:val>
            <c:numRef>
              <c:f>Sheet1!$C$116:$C$122</c:f>
              <c:numCache>
                <c:formatCode>General</c:formatCode>
                <c:ptCount val="7"/>
                <c:pt idx="0">
                  <c:v>1.0</c:v>
                </c:pt>
                <c:pt idx="1">
                  <c:v>1.0</c:v>
                </c:pt>
                <c:pt idx="2">
                  <c:v>1.0</c:v>
                </c:pt>
                <c:pt idx="3">
                  <c:v>1.0</c:v>
                </c:pt>
                <c:pt idx="4">
                  <c:v>1.0</c:v>
                </c:pt>
                <c:pt idx="5">
                  <c:v>1.0</c:v>
                </c:pt>
                <c:pt idx="6">
                  <c:v>1.0</c:v>
                </c:pt>
              </c:numCache>
            </c:numRef>
          </c:val>
        </c:ser>
        <c:ser>
          <c:idx val="1"/>
          <c:order val="1"/>
          <c:tx>
            <c:strRef>
              <c:f>Sheet1!$D$115</c:f>
              <c:strCache>
                <c:ptCount val="1"/>
                <c:pt idx="0">
                  <c:v>NC</c:v>
                </c:pt>
              </c:strCache>
            </c:strRef>
          </c:tx>
          <c:spPr>
            <a:pattFill prst="wdUpDiag">
              <a:fgClr>
                <a:schemeClr val="bg1"/>
              </a:fgClr>
              <a:bgClr>
                <a:srgbClr val="C00000"/>
              </a:bgClr>
            </a:pattFill>
            <a:ln>
              <a:solidFill>
                <a:srgbClr val="000000"/>
              </a:solidFill>
            </a:ln>
          </c:spPr>
          <c:invertIfNegative val="0"/>
          <c:cat>
            <c:multiLvlStrRef>
              <c:f>Sheet1!$A$116:$B$122</c:f>
              <c:multiLvlStrCache>
                <c:ptCount val="6"/>
                <c:lvl>
                  <c:pt idx="0">
                    <c:v>CC</c:v>
                  </c:pt>
                  <c:pt idx="1">
                    <c:v>Radii</c:v>
                  </c:pt>
                  <c:pt idx="2">
                    <c:v>PageRank</c:v>
                  </c:pt>
                  <c:pt idx="3">
                    <c:v>CC</c:v>
                  </c:pt>
                  <c:pt idx="4">
                    <c:v>Radii</c:v>
                  </c:pt>
                  <c:pt idx="5">
                    <c:v>PageRank</c:v>
                  </c:pt>
                </c:lvl>
                <c:lvl>
                  <c:pt idx="0">
                    <c:v>arXiV</c:v>
                  </c:pt>
                  <c:pt idx="3">
                    <c:v>Gnutella</c:v>
                  </c:pt>
                </c:lvl>
              </c:multiLvlStrCache>
            </c:multiLvlStrRef>
          </c:cat>
          <c:val>
            <c:numRef>
              <c:f>Sheet1!$D$116:$D$122</c:f>
              <c:numCache>
                <c:formatCode>General</c:formatCode>
                <c:ptCount val="7"/>
                <c:pt idx="0">
                  <c:v>0.9412304933</c:v>
                </c:pt>
                <c:pt idx="1">
                  <c:v>0.8187203957</c:v>
                </c:pt>
                <c:pt idx="2">
                  <c:v>0.7008580741</c:v>
                </c:pt>
                <c:pt idx="3">
                  <c:v>0.9948324975</c:v>
                </c:pt>
                <c:pt idx="4">
                  <c:v>0.7545554329</c:v>
                </c:pt>
                <c:pt idx="5">
                  <c:v>0.8656096905</c:v>
                </c:pt>
                <c:pt idx="6">
                  <c:v>0.940180212201073</c:v>
                </c:pt>
              </c:numCache>
            </c:numRef>
          </c:val>
        </c:ser>
        <c:ser>
          <c:idx val="2"/>
          <c:order val="2"/>
          <c:tx>
            <c:strRef>
              <c:f>Sheet1!$E$115</c:f>
              <c:strCache>
                <c:ptCount val="1"/>
                <c:pt idx="0">
                  <c:v>CG</c:v>
                </c:pt>
              </c:strCache>
            </c:strRef>
          </c:tx>
          <c:spPr>
            <a:pattFill prst="smCheck">
              <a:fgClr>
                <a:srgbClr val="00B050"/>
              </a:fgClr>
              <a:bgClr>
                <a:schemeClr val="bg1"/>
              </a:bgClr>
            </a:pattFill>
            <a:ln>
              <a:solidFill>
                <a:srgbClr val="000000"/>
              </a:solidFill>
            </a:ln>
          </c:spPr>
          <c:invertIfNegative val="0"/>
          <c:cat>
            <c:multiLvlStrRef>
              <c:f>Sheet1!$A$116:$B$122</c:f>
              <c:multiLvlStrCache>
                <c:ptCount val="6"/>
                <c:lvl>
                  <c:pt idx="0">
                    <c:v>CC</c:v>
                  </c:pt>
                  <c:pt idx="1">
                    <c:v>Radii</c:v>
                  </c:pt>
                  <c:pt idx="2">
                    <c:v>PageRank</c:v>
                  </c:pt>
                  <c:pt idx="3">
                    <c:v>CC</c:v>
                  </c:pt>
                  <c:pt idx="4">
                    <c:v>Radii</c:v>
                  </c:pt>
                  <c:pt idx="5">
                    <c:v>PageRank</c:v>
                  </c:pt>
                </c:lvl>
                <c:lvl>
                  <c:pt idx="0">
                    <c:v>arXiV</c:v>
                  </c:pt>
                  <c:pt idx="3">
                    <c:v>Gnutella</c:v>
                  </c:pt>
                </c:lvl>
              </c:multiLvlStrCache>
            </c:multiLvlStrRef>
          </c:cat>
          <c:val>
            <c:numRef>
              <c:f>Sheet1!$E$116:$E$122</c:f>
              <c:numCache>
                <c:formatCode>General</c:formatCode>
                <c:ptCount val="7"/>
                <c:pt idx="0">
                  <c:v>0.9636223208</c:v>
                </c:pt>
                <c:pt idx="1">
                  <c:v>0.765366321</c:v>
                </c:pt>
                <c:pt idx="2">
                  <c:v>0.9095765632</c:v>
                </c:pt>
                <c:pt idx="3">
                  <c:v>1.108348404</c:v>
                </c:pt>
                <c:pt idx="4">
                  <c:v>0.9923531315</c:v>
                </c:pt>
                <c:pt idx="5">
                  <c:v>1.092642454</c:v>
                </c:pt>
                <c:pt idx="6">
                  <c:v>1.009120423169029</c:v>
                </c:pt>
              </c:numCache>
            </c:numRef>
          </c:val>
        </c:ser>
        <c:ser>
          <c:idx val="3"/>
          <c:order val="3"/>
          <c:tx>
            <c:strRef>
              <c:f>Sheet1!$F$115</c:f>
              <c:strCache>
                <c:ptCount val="1"/>
                <c:pt idx="0">
                  <c:v>FG</c:v>
                </c:pt>
              </c:strCache>
            </c:strRef>
          </c:tx>
          <c:spPr>
            <a:pattFill prst="wdDnDiag">
              <a:fgClr>
                <a:schemeClr val="bg1"/>
              </a:fgClr>
              <a:bgClr>
                <a:schemeClr val="bg1">
                  <a:lumMod val="50000"/>
                </a:schemeClr>
              </a:bgClr>
            </a:pattFill>
            <a:ln>
              <a:solidFill>
                <a:schemeClr val="tx1"/>
              </a:solidFill>
            </a:ln>
          </c:spPr>
          <c:invertIfNegative val="0"/>
          <c:cat>
            <c:multiLvlStrRef>
              <c:f>Sheet1!$A$116:$B$122</c:f>
              <c:multiLvlStrCache>
                <c:ptCount val="6"/>
                <c:lvl>
                  <c:pt idx="0">
                    <c:v>CC</c:v>
                  </c:pt>
                  <c:pt idx="1">
                    <c:v>Radii</c:v>
                  </c:pt>
                  <c:pt idx="2">
                    <c:v>PageRank</c:v>
                  </c:pt>
                  <c:pt idx="3">
                    <c:v>CC</c:v>
                  </c:pt>
                  <c:pt idx="4">
                    <c:v>Radii</c:v>
                  </c:pt>
                  <c:pt idx="5">
                    <c:v>PageRank</c:v>
                  </c:pt>
                </c:lvl>
                <c:lvl>
                  <c:pt idx="0">
                    <c:v>arXiV</c:v>
                  </c:pt>
                  <c:pt idx="3">
                    <c:v>Gnutella</c:v>
                  </c:pt>
                </c:lvl>
              </c:multiLvlStrCache>
            </c:multiLvlStrRef>
          </c:cat>
          <c:val>
            <c:numRef>
              <c:f>Sheet1!$F$116:$F$122</c:f>
              <c:numCache>
                <c:formatCode>General</c:formatCode>
                <c:ptCount val="7"/>
                <c:pt idx="0">
                  <c:v>1.435645312</c:v>
                </c:pt>
                <c:pt idx="1">
                  <c:v>1.363541222</c:v>
                </c:pt>
                <c:pt idx="2">
                  <c:v>1.231316436</c:v>
                </c:pt>
                <c:pt idx="3">
                  <c:v>1.492336355</c:v>
                </c:pt>
                <c:pt idx="4">
                  <c:v>1.314173184</c:v>
                </c:pt>
                <c:pt idx="5">
                  <c:v>1.191511008</c:v>
                </c:pt>
                <c:pt idx="6">
                  <c:v>1.3807846999643</c:v>
                </c:pt>
              </c:numCache>
            </c:numRef>
          </c:val>
        </c:ser>
        <c:ser>
          <c:idx val="4"/>
          <c:order val="4"/>
          <c:tx>
            <c:strRef>
              <c:f>Sheet1!$G$115</c:f>
              <c:strCache>
                <c:ptCount val="1"/>
                <c:pt idx="0">
                  <c:v>Ideal-NDA</c:v>
                </c:pt>
              </c:strCache>
            </c:strRef>
          </c:tx>
          <c:spPr>
            <a:pattFill prst="pct30">
              <a:fgClr>
                <a:schemeClr val="bg1"/>
              </a:fgClr>
              <a:bgClr>
                <a:srgbClr val="FFC000"/>
              </a:bgClr>
            </a:pattFill>
            <a:ln>
              <a:solidFill>
                <a:srgbClr val="000000"/>
              </a:solidFill>
            </a:ln>
          </c:spPr>
          <c:invertIfNegative val="0"/>
          <c:cat>
            <c:multiLvlStrRef>
              <c:f>Sheet1!$A$116:$B$122</c:f>
              <c:multiLvlStrCache>
                <c:ptCount val="6"/>
                <c:lvl>
                  <c:pt idx="0">
                    <c:v>CC</c:v>
                  </c:pt>
                  <c:pt idx="1">
                    <c:v>Radii</c:v>
                  </c:pt>
                  <c:pt idx="2">
                    <c:v>PageRank</c:v>
                  </c:pt>
                  <c:pt idx="3">
                    <c:v>CC</c:v>
                  </c:pt>
                  <c:pt idx="4">
                    <c:v>Radii</c:v>
                  </c:pt>
                  <c:pt idx="5">
                    <c:v>PageRank</c:v>
                  </c:pt>
                </c:lvl>
                <c:lvl>
                  <c:pt idx="0">
                    <c:v>arXiV</c:v>
                  </c:pt>
                  <c:pt idx="3">
                    <c:v>Gnutella</c:v>
                  </c:pt>
                </c:lvl>
              </c:multiLvlStrCache>
            </c:multiLvlStrRef>
          </c:cat>
          <c:val>
            <c:numRef>
              <c:f>Sheet1!$G$116:$G$122</c:f>
              <c:numCache>
                <c:formatCode>General</c:formatCode>
                <c:ptCount val="7"/>
                <c:pt idx="0">
                  <c:v>1.695333085</c:v>
                </c:pt>
                <c:pt idx="1">
                  <c:v>1.72737819</c:v>
                </c:pt>
                <c:pt idx="2">
                  <c:v>1.731979051</c:v>
                </c:pt>
                <c:pt idx="3">
                  <c:v>1.867347077</c:v>
                </c:pt>
                <c:pt idx="4">
                  <c:v>1.781791161</c:v>
                </c:pt>
                <c:pt idx="5">
                  <c:v>1.95</c:v>
                </c:pt>
                <c:pt idx="6">
                  <c:v>1.846129189625978</c:v>
                </c:pt>
              </c:numCache>
            </c:numRef>
          </c:val>
        </c:ser>
        <c:dLbls>
          <c:showLegendKey val="0"/>
          <c:showVal val="0"/>
          <c:showCatName val="0"/>
          <c:showSerName val="0"/>
          <c:showPercent val="0"/>
          <c:showBubbleSize val="0"/>
        </c:dLbls>
        <c:gapWidth val="150"/>
        <c:axId val="-2132415048"/>
        <c:axId val="-2132429352"/>
      </c:barChart>
      <c:catAx>
        <c:axId val="-2132415048"/>
        <c:scaling>
          <c:orientation val="minMax"/>
        </c:scaling>
        <c:delete val="0"/>
        <c:axPos val="b"/>
        <c:numFmt formatCode="General" sourceLinked="0"/>
        <c:majorTickMark val="out"/>
        <c:minorTickMark val="none"/>
        <c:tickLblPos val="nextTo"/>
        <c:txPr>
          <a:bodyPr/>
          <a:lstStyle/>
          <a:p>
            <a:pPr>
              <a:defRPr sz="2000" b="0"/>
            </a:pPr>
            <a:endParaRPr lang="en-US"/>
          </a:p>
        </c:txPr>
        <c:crossAx val="-2132429352"/>
        <c:crosses val="autoZero"/>
        <c:auto val="1"/>
        <c:lblAlgn val="ctr"/>
        <c:lblOffset val="100"/>
        <c:noMultiLvlLbl val="0"/>
      </c:catAx>
      <c:valAx>
        <c:axId val="-2132429352"/>
        <c:scaling>
          <c:orientation val="minMax"/>
          <c:max val="2.0"/>
          <c:min val="0.0"/>
        </c:scaling>
        <c:delete val="0"/>
        <c:axPos val="l"/>
        <c:majorGridlines>
          <c:spPr>
            <a:ln>
              <a:solidFill>
                <a:schemeClr val="tx1"/>
              </a:solidFill>
            </a:ln>
          </c:spPr>
        </c:majorGridlines>
        <c:minorGridlines>
          <c:spPr>
            <a:ln>
              <a:noFill/>
            </a:ln>
          </c:spPr>
        </c:minorGridlines>
        <c:title>
          <c:tx>
            <c:rich>
              <a:bodyPr rot="-5400000" vert="horz"/>
              <a:lstStyle/>
              <a:p>
                <a:pPr>
                  <a:defRPr sz="2000"/>
                </a:pPr>
                <a:r>
                  <a:rPr lang="en-US" sz="2000"/>
                  <a:t>Speedup</a:t>
                </a:r>
              </a:p>
            </c:rich>
          </c:tx>
          <c:layout>
            <c:manualLayout>
              <c:xMode val="edge"/>
              <c:yMode val="edge"/>
              <c:x val="0.00993036390952328"/>
              <c:y val="0.172546621984437"/>
            </c:manualLayout>
          </c:layout>
          <c:overlay val="0"/>
        </c:title>
        <c:numFmt formatCode="#,##0.0" sourceLinked="0"/>
        <c:majorTickMark val="out"/>
        <c:minorTickMark val="none"/>
        <c:tickLblPos val="nextTo"/>
        <c:txPr>
          <a:bodyPr/>
          <a:lstStyle/>
          <a:p>
            <a:pPr>
              <a:defRPr sz="1800" b="0"/>
            </a:pPr>
            <a:endParaRPr lang="en-US"/>
          </a:p>
        </c:txPr>
        <c:crossAx val="-2132415048"/>
        <c:crosses val="autoZero"/>
        <c:crossBetween val="between"/>
        <c:majorUnit val="0.5"/>
      </c:valAx>
      <c:spPr>
        <a:ln>
          <a:solidFill>
            <a:schemeClr val="tx1"/>
          </a:solidFill>
        </a:ln>
      </c:spPr>
    </c:plotArea>
    <c:legend>
      <c:legendPos val="t"/>
      <c:layout>
        <c:manualLayout>
          <c:xMode val="edge"/>
          <c:yMode val="edge"/>
          <c:x val="0.16004593175853"/>
          <c:y val="0.0"/>
          <c:w val="0.83995406824147"/>
          <c:h val="0.0976994145759005"/>
        </c:manualLayout>
      </c:layout>
      <c:overlay val="0"/>
      <c:txPr>
        <a:bodyPr/>
        <a:lstStyle/>
        <a:p>
          <a:pPr>
            <a:defRPr sz="2200"/>
          </a:pPr>
          <a:endParaRPr lang="en-US"/>
        </a:p>
      </c:txPr>
    </c:legend>
    <c:plotVisOnly val="1"/>
    <c:dispBlanksAs val="gap"/>
    <c:showDLblsOverMax val="0"/>
  </c:chart>
  <c:spPr>
    <a:ln>
      <a:noFill/>
    </a:ln>
  </c:spPr>
  <c:txPr>
    <a:bodyPr/>
    <a:lstStyle/>
    <a:p>
      <a:pPr>
        <a:defRPr sz="1400" b="1"/>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423627789605716"/>
          <c:y val="0.244737382124242"/>
          <c:w val="0.355197064536749"/>
          <c:h val="0.509979428247145"/>
        </c:manualLayout>
      </c:layout>
      <c:barChart>
        <c:barDir val="col"/>
        <c:grouping val="clustered"/>
        <c:varyColors val="0"/>
        <c:ser>
          <c:idx val="0"/>
          <c:order val="0"/>
          <c:tx>
            <c:strRef>
              <c:f>Sheet1!$AV$115</c:f>
              <c:strCache>
                <c:ptCount val="1"/>
                <c:pt idx="0">
                  <c:v>CPU-only</c:v>
                </c:pt>
              </c:strCache>
            </c:strRef>
          </c:tx>
          <c:spPr>
            <a:solidFill>
              <a:schemeClr val="tx1"/>
            </a:solidFill>
            <a:ln>
              <a:solidFill>
                <a:schemeClr val="tx1"/>
              </a:solidFill>
            </a:ln>
          </c:spPr>
          <c:invertIfNegative val="0"/>
          <c:cat>
            <c:strRef>
              <c:f>Sheet1!$AU$117</c:f>
              <c:strCache>
                <c:ptCount val="1"/>
                <c:pt idx="0">
                  <c:v>GMEAN</c:v>
                </c:pt>
              </c:strCache>
            </c:strRef>
          </c:cat>
          <c:val>
            <c:numRef>
              <c:f>Sheet1!$AV$117</c:f>
              <c:numCache>
                <c:formatCode>General</c:formatCode>
                <c:ptCount val="1"/>
                <c:pt idx="0">
                  <c:v>1.0</c:v>
                </c:pt>
              </c:numCache>
            </c:numRef>
          </c:val>
        </c:ser>
        <c:ser>
          <c:idx val="1"/>
          <c:order val="1"/>
          <c:tx>
            <c:strRef>
              <c:f>Sheet1!$AW$115</c:f>
              <c:strCache>
                <c:ptCount val="1"/>
                <c:pt idx="0">
                  <c:v>NC</c:v>
                </c:pt>
              </c:strCache>
            </c:strRef>
          </c:tx>
          <c:spPr>
            <a:pattFill prst="wdUpDiag">
              <a:fgClr>
                <a:schemeClr val="bg1"/>
              </a:fgClr>
              <a:bgClr>
                <a:srgbClr val="C00000"/>
              </a:bgClr>
            </a:pattFill>
            <a:ln>
              <a:solidFill>
                <a:srgbClr val="000000"/>
              </a:solidFill>
            </a:ln>
          </c:spPr>
          <c:invertIfNegative val="0"/>
          <c:cat>
            <c:strRef>
              <c:f>Sheet1!$AU$117</c:f>
              <c:strCache>
                <c:ptCount val="1"/>
                <c:pt idx="0">
                  <c:v>GMEAN</c:v>
                </c:pt>
              </c:strCache>
            </c:strRef>
          </c:cat>
          <c:val>
            <c:numRef>
              <c:f>Sheet1!$AW$117</c:f>
              <c:numCache>
                <c:formatCode>General</c:formatCode>
                <c:ptCount val="1"/>
                <c:pt idx="0">
                  <c:v>1.64459820830849</c:v>
                </c:pt>
              </c:numCache>
            </c:numRef>
          </c:val>
        </c:ser>
        <c:ser>
          <c:idx val="2"/>
          <c:order val="2"/>
          <c:tx>
            <c:strRef>
              <c:f>Sheet1!$AX$115</c:f>
              <c:strCache>
                <c:ptCount val="1"/>
                <c:pt idx="0">
                  <c:v>CG</c:v>
                </c:pt>
              </c:strCache>
            </c:strRef>
          </c:tx>
          <c:spPr>
            <a:pattFill prst="smCheck">
              <a:fgClr>
                <a:srgbClr val="00B050"/>
              </a:fgClr>
              <a:bgClr>
                <a:schemeClr val="bg1"/>
              </a:bgClr>
            </a:pattFill>
            <a:ln>
              <a:solidFill>
                <a:srgbClr val="000000"/>
              </a:solidFill>
            </a:ln>
          </c:spPr>
          <c:invertIfNegative val="0"/>
          <c:cat>
            <c:strRef>
              <c:f>Sheet1!$AU$117</c:f>
              <c:strCache>
                <c:ptCount val="1"/>
                <c:pt idx="0">
                  <c:v>GMEAN</c:v>
                </c:pt>
              </c:strCache>
            </c:strRef>
          </c:cat>
          <c:val>
            <c:numRef>
              <c:f>Sheet1!$AX$117</c:f>
              <c:numCache>
                <c:formatCode>General</c:formatCode>
                <c:ptCount val="1"/>
                <c:pt idx="0">
                  <c:v>0.70374733574948</c:v>
                </c:pt>
              </c:numCache>
            </c:numRef>
          </c:val>
        </c:ser>
        <c:ser>
          <c:idx val="3"/>
          <c:order val="3"/>
          <c:tx>
            <c:strRef>
              <c:f>Sheet1!$AY$115</c:f>
              <c:strCache>
                <c:ptCount val="1"/>
                <c:pt idx="0">
                  <c:v>FG</c:v>
                </c:pt>
              </c:strCache>
            </c:strRef>
          </c:tx>
          <c:spPr>
            <a:pattFill prst="wdDnDiag">
              <a:fgClr>
                <a:schemeClr val="bg1"/>
              </a:fgClr>
              <a:bgClr>
                <a:schemeClr val="bg1">
                  <a:lumMod val="50000"/>
                </a:schemeClr>
              </a:bgClr>
            </a:pattFill>
            <a:ln>
              <a:solidFill>
                <a:schemeClr val="tx1"/>
              </a:solidFill>
            </a:ln>
          </c:spPr>
          <c:invertIfNegative val="0"/>
          <c:cat>
            <c:strRef>
              <c:f>Sheet1!$AU$117</c:f>
              <c:strCache>
                <c:ptCount val="1"/>
                <c:pt idx="0">
                  <c:v>GMEAN</c:v>
                </c:pt>
              </c:strCache>
            </c:strRef>
          </c:cat>
          <c:val>
            <c:numRef>
              <c:f>Sheet1!$AY$117</c:f>
              <c:numCache>
                <c:formatCode>General</c:formatCode>
                <c:ptCount val="1"/>
                <c:pt idx="0">
                  <c:v>0.873250270532515</c:v>
                </c:pt>
              </c:numCache>
            </c:numRef>
          </c:val>
        </c:ser>
        <c:ser>
          <c:idx val="4"/>
          <c:order val="4"/>
          <c:tx>
            <c:strRef>
              <c:f>Sheet1!$AZ$115</c:f>
              <c:strCache>
                <c:ptCount val="1"/>
                <c:pt idx="0">
                  <c:v>Ideal-NDA</c:v>
                </c:pt>
              </c:strCache>
            </c:strRef>
          </c:tx>
          <c:spPr>
            <a:pattFill prst="pct30">
              <a:fgClr>
                <a:schemeClr val="bg1"/>
              </a:fgClr>
              <a:bgClr>
                <a:srgbClr val="FFC000"/>
              </a:bgClr>
            </a:pattFill>
            <a:ln>
              <a:solidFill>
                <a:srgbClr val="000000"/>
              </a:solidFill>
            </a:ln>
          </c:spPr>
          <c:invertIfNegative val="0"/>
          <c:cat>
            <c:strRef>
              <c:f>Sheet1!$AU$117</c:f>
              <c:strCache>
                <c:ptCount val="1"/>
                <c:pt idx="0">
                  <c:v>GMEAN</c:v>
                </c:pt>
              </c:strCache>
            </c:strRef>
          </c:cat>
          <c:val>
            <c:numRef>
              <c:f>Sheet1!$AZ$117</c:f>
              <c:numCache>
                <c:formatCode>General</c:formatCode>
                <c:ptCount val="1"/>
                <c:pt idx="0">
                  <c:v>0.550240646762356</c:v>
                </c:pt>
              </c:numCache>
            </c:numRef>
          </c:val>
        </c:ser>
        <c:dLbls>
          <c:showLegendKey val="0"/>
          <c:showVal val="0"/>
          <c:showCatName val="0"/>
          <c:showSerName val="0"/>
          <c:showPercent val="0"/>
          <c:showBubbleSize val="0"/>
        </c:dLbls>
        <c:gapWidth val="150"/>
        <c:axId val="-2132362568"/>
        <c:axId val="-2132359480"/>
      </c:barChart>
      <c:catAx>
        <c:axId val="-2132362568"/>
        <c:scaling>
          <c:orientation val="minMax"/>
        </c:scaling>
        <c:delete val="0"/>
        <c:axPos val="b"/>
        <c:numFmt formatCode="General" sourceLinked="0"/>
        <c:majorTickMark val="out"/>
        <c:minorTickMark val="none"/>
        <c:tickLblPos val="nextTo"/>
        <c:txPr>
          <a:bodyPr/>
          <a:lstStyle/>
          <a:p>
            <a:pPr>
              <a:defRPr b="1"/>
            </a:pPr>
            <a:endParaRPr lang="en-US"/>
          </a:p>
        </c:txPr>
        <c:crossAx val="-2132359480"/>
        <c:crosses val="autoZero"/>
        <c:auto val="1"/>
        <c:lblAlgn val="ctr"/>
        <c:lblOffset val="100"/>
        <c:noMultiLvlLbl val="0"/>
      </c:catAx>
      <c:valAx>
        <c:axId val="-2132359480"/>
        <c:scaling>
          <c:orientation val="minMax"/>
          <c:max val="2.0"/>
          <c:min val="0.0"/>
        </c:scaling>
        <c:delete val="0"/>
        <c:axPos val="l"/>
        <c:majorGridlines>
          <c:spPr>
            <a:ln>
              <a:solidFill>
                <a:schemeClr val="tx1"/>
              </a:solidFill>
            </a:ln>
          </c:spPr>
        </c:majorGridlines>
        <c:minorGridlines>
          <c:spPr>
            <a:ln>
              <a:noFill/>
            </a:ln>
          </c:spPr>
        </c:minorGridlines>
        <c:title>
          <c:tx>
            <c:rich>
              <a:bodyPr rot="-5400000" vert="horz"/>
              <a:lstStyle/>
              <a:p>
                <a:pPr>
                  <a:defRPr b="1"/>
                </a:pPr>
                <a:r>
                  <a:rPr lang="en-US" b="1" dirty="0"/>
                  <a:t>Normalized Energy</a:t>
                </a:r>
              </a:p>
            </c:rich>
          </c:tx>
          <c:layout>
            <c:manualLayout>
              <c:xMode val="edge"/>
              <c:yMode val="edge"/>
              <c:x val="0.0618825126816809"/>
              <c:y val="0.254246648223026"/>
            </c:manualLayout>
          </c:layout>
          <c:overlay val="0"/>
        </c:title>
        <c:numFmt formatCode="#,##0.0" sourceLinked="0"/>
        <c:majorTickMark val="out"/>
        <c:minorTickMark val="none"/>
        <c:tickLblPos val="nextTo"/>
        <c:txPr>
          <a:bodyPr/>
          <a:lstStyle/>
          <a:p>
            <a:pPr>
              <a:defRPr sz="1800"/>
            </a:pPr>
            <a:endParaRPr lang="en-US"/>
          </a:p>
        </c:txPr>
        <c:crossAx val="-2132362568"/>
        <c:crosses val="autoZero"/>
        <c:crossBetween val="between"/>
        <c:majorUnit val="0.5"/>
      </c:valAx>
      <c:spPr>
        <a:ln>
          <a:solidFill>
            <a:schemeClr val="tx1"/>
          </a:solidFill>
        </a:ln>
      </c:spPr>
    </c:plotArea>
    <c:plotVisOnly val="1"/>
    <c:dispBlanksAs val="gap"/>
    <c:showDLblsOverMax val="0"/>
  </c:chart>
  <c:spPr>
    <a:ln>
      <a:noFill/>
    </a:ln>
  </c:spPr>
  <c:txPr>
    <a:bodyPr/>
    <a:lstStyle/>
    <a:p>
      <a:pPr>
        <a:defRPr sz="2000" b="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0.11607</cdr:x>
      <cdr:y>0.38945</cdr:y>
    </cdr:from>
    <cdr:to>
      <cdr:x>0.75</cdr:x>
      <cdr:y>0.38945</cdr:y>
    </cdr:to>
    <cdr:cxnSp macro="">
      <cdr:nvCxnSpPr>
        <cdr:cNvPr id="13" name="Straight Connector 12"/>
        <cdr:cNvCxnSpPr/>
      </cdr:nvCxnSpPr>
      <cdr:spPr>
        <a:xfrm xmlns:a="http://schemas.openxmlformats.org/drawingml/2006/main">
          <a:off x="990600" y="1219200"/>
          <a:ext cx="5410200" cy="0"/>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0.425</cdr:x>
      <cdr:y>0.5</cdr:y>
    </cdr:from>
    <cdr:to>
      <cdr:x>0.77917</cdr:x>
      <cdr:y>0.5</cdr:y>
    </cdr:to>
    <cdr:cxnSp macro="">
      <cdr:nvCxnSpPr>
        <cdr:cNvPr id="13" name="Straight Connector 12"/>
        <cdr:cNvCxnSpPr/>
      </cdr:nvCxnSpPr>
      <cdr:spPr>
        <a:xfrm xmlns:a="http://schemas.openxmlformats.org/drawingml/2006/main">
          <a:off x="1371600" y="1524000"/>
          <a:ext cx="1143000" cy="0"/>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0.0746</cdr:x>
      <cdr:y>0.45596</cdr:y>
    </cdr:from>
    <cdr:to>
      <cdr:x>0.99117</cdr:x>
      <cdr:y>0.46114</cdr:y>
    </cdr:to>
    <cdr:cxnSp macro="">
      <cdr:nvCxnSpPr>
        <cdr:cNvPr id="13" name="Straight Connector 12"/>
        <cdr:cNvCxnSpPr/>
      </cdr:nvCxnSpPr>
      <cdr:spPr>
        <a:xfrm xmlns:a="http://schemas.openxmlformats.org/drawingml/2006/main" flipV="1">
          <a:off x="836706" y="1314821"/>
          <a:ext cx="10279529" cy="14941"/>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0.1</cdr:x>
      <cdr:y>0.23755</cdr:y>
    </cdr:from>
    <cdr:to>
      <cdr:x>0.9799</cdr:x>
      <cdr:y>0.24165</cdr:y>
    </cdr:to>
    <cdr:cxnSp macro="">
      <cdr:nvCxnSpPr>
        <cdr:cNvPr id="12" name="Straight Connector 11"/>
        <cdr:cNvCxnSpPr/>
      </cdr:nvCxnSpPr>
      <cdr:spPr>
        <a:xfrm xmlns:a="http://schemas.openxmlformats.org/drawingml/2006/main" flipV="1">
          <a:off x="914400" y="990600"/>
          <a:ext cx="8045806" cy="17097"/>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0.09944</cdr:x>
      <cdr:y>0.12917</cdr:y>
    </cdr:from>
    <cdr:to>
      <cdr:x>0.14852</cdr:x>
      <cdr:y>0.23501</cdr:y>
    </cdr:to>
    <cdr:sp macro="" textlink="">
      <cdr:nvSpPr>
        <cdr:cNvPr id="2" name="TextBox 1"/>
        <cdr:cNvSpPr txBox="1"/>
      </cdr:nvSpPr>
      <cdr:spPr>
        <a:xfrm xmlns:a="http://schemas.openxmlformats.org/drawingml/2006/main">
          <a:off x="909280" y="682667"/>
          <a:ext cx="448787" cy="559381"/>
        </a:xfrm>
        <a:prstGeom xmlns:a="http://schemas.openxmlformats.org/drawingml/2006/main" prst="rect">
          <a:avLst/>
        </a:prstGeom>
      </cdr:spPr>
      <cdr:txBody>
        <a:bodyPr xmlns:a="http://schemas.openxmlformats.org/drawingml/2006/main" vertOverflow="clip" wrap="none" lIns="0" tIns="0" rIns="0" bIns="0" rtlCol="0"/>
        <a:lstStyle xmlns:a="http://schemas.openxmlformats.org/drawingml/2006/main"/>
        <a:p xmlns:a="http://schemas.openxmlformats.org/drawingml/2006/main">
          <a:pPr algn="ctr"/>
          <a:r>
            <a:rPr lang="en-US" sz="2000" dirty="0"/>
            <a:t>3.8x</a:t>
          </a:r>
        </a:p>
      </cdr:txBody>
    </cdr:sp>
  </cdr:relSizeAnchor>
  <cdr:relSizeAnchor xmlns:cdr="http://schemas.openxmlformats.org/drawingml/2006/chartDrawing">
    <cdr:from>
      <cdr:x>0.17071</cdr:x>
      <cdr:y>0.13012</cdr:y>
    </cdr:from>
    <cdr:to>
      <cdr:x>0.21981</cdr:x>
      <cdr:y>0.20631</cdr:y>
    </cdr:to>
    <cdr:sp macro="" textlink="">
      <cdr:nvSpPr>
        <cdr:cNvPr id="3" name="TextBox 1"/>
        <cdr:cNvSpPr txBox="1"/>
      </cdr:nvSpPr>
      <cdr:spPr>
        <a:xfrm xmlns:a="http://schemas.openxmlformats.org/drawingml/2006/main">
          <a:off x="1560973" y="687688"/>
          <a:ext cx="448970" cy="402676"/>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3.1x</a:t>
          </a:r>
        </a:p>
      </cdr:txBody>
    </cdr:sp>
  </cdr:relSizeAnchor>
  <cdr:relSizeAnchor xmlns:cdr="http://schemas.openxmlformats.org/drawingml/2006/chartDrawing">
    <cdr:from>
      <cdr:x>0.24042</cdr:x>
      <cdr:y>0.13012</cdr:y>
    </cdr:from>
    <cdr:to>
      <cdr:x>0.28952</cdr:x>
      <cdr:y>0.20631</cdr:y>
    </cdr:to>
    <cdr:sp macro="" textlink="">
      <cdr:nvSpPr>
        <cdr:cNvPr id="4" name="TextBox 1"/>
        <cdr:cNvSpPr txBox="1"/>
      </cdr:nvSpPr>
      <cdr:spPr>
        <a:xfrm xmlns:a="http://schemas.openxmlformats.org/drawingml/2006/main">
          <a:off x="2198401" y="687688"/>
          <a:ext cx="448970" cy="402676"/>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4.0x</a:t>
          </a:r>
        </a:p>
      </cdr:txBody>
    </cdr:sp>
  </cdr:relSizeAnchor>
  <cdr:relSizeAnchor xmlns:cdr="http://schemas.openxmlformats.org/drawingml/2006/chartDrawing">
    <cdr:from>
      <cdr:x>0.31583</cdr:x>
      <cdr:y>0.12823</cdr:y>
    </cdr:from>
    <cdr:to>
      <cdr:x>0.36491</cdr:x>
      <cdr:y>0.20443</cdr:y>
    </cdr:to>
    <cdr:sp macro="" textlink="">
      <cdr:nvSpPr>
        <cdr:cNvPr id="5" name="TextBox 1"/>
        <cdr:cNvSpPr txBox="1"/>
      </cdr:nvSpPr>
      <cdr:spPr>
        <a:xfrm xmlns:a="http://schemas.openxmlformats.org/drawingml/2006/main">
          <a:off x="2887950" y="677699"/>
          <a:ext cx="448788" cy="402729"/>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3.3x</a:t>
          </a:r>
        </a:p>
      </cdr:txBody>
    </cdr:sp>
  </cdr:relSizeAnchor>
  <cdr:relSizeAnchor xmlns:cdr="http://schemas.openxmlformats.org/drawingml/2006/chartDrawing">
    <cdr:from>
      <cdr:x>0.38526</cdr:x>
      <cdr:y>0.12828</cdr:y>
    </cdr:from>
    <cdr:to>
      <cdr:x>0.43434</cdr:x>
      <cdr:y>0.20448</cdr:y>
    </cdr:to>
    <cdr:sp macro="" textlink="">
      <cdr:nvSpPr>
        <cdr:cNvPr id="6" name="TextBox 1"/>
        <cdr:cNvSpPr txBox="1"/>
      </cdr:nvSpPr>
      <cdr:spPr>
        <a:xfrm xmlns:a="http://schemas.openxmlformats.org/drawingml/2006/main">
          <a:off x="3522818" y="677963"/>
          <a:ext cx="448787" cy="402729"/>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2.4x</a:t>
          </a:r>
        </a:p>
      </cdr:txBody>
    </cdr:sp>
  </cdr:relSizeAnchor>
  <cdr:relSizeAnchor xmlns:cdr="http://schemas.openxmlformats.org/drawingml/2006/chartDrawing">
    <cdr:from>
      <cdr:x>0.46312</cdr:x>
      <cdr:y>0.12917</cdr:y>
    </cdr:from>
    <cdr:to>
      <cdr:x>0.51221</cdr:x>
      <cdr:y>0.20537</cdr:y>
    </cdr:to>
    <cdr:sp macro="" textlink="">
      <cdr:nvSpPr>
        <cdr:cNvPr id="7" name="TextBox 1"/>
        <cdr:cNvSpPr txBox="1"/>
      </cdr:nvSpPr>
      <cdr:spPr>
        <a:xfrm xmlns:a="http://schemas.openxmlformats.org/drawingml/2006/main">
          <a:off x="4234770" y="682667"/>
          <a:ext cx="448879" cy="402729"/>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3.1x</a:t>
          </a:r>
        </a:p>
      </cdr:txBody>
    </cdr:sp>
  </cdr:relSizeAnchor>
  <cdr:relSizeAnchor xmlns:cdr="http://schemas.openxmlformats.org/drawingml/2006/chartDrawing">
    <cdr:from>
      <cdr:x>0.53495</cdr:x>
      <cdr:y>0.131</cdr:y>
    </cdr:from>
    <cdr:to>
      <cdr:x>0.58404</cdr:x>
      <cdr:y>0.2072</cdr:y>
    </cdr:to>
    <cdr:sp macro="" textlink="">
      <cdr:nvSpPr>
        <cdr:cNvPr id="8" name="TextBox 1"/>
        <cdr:cNvSpPr txBox="1"/>
      </cdr:nvSpPr>
      <cdr:spPr>
        <a:xfrm xmlns:a="http://schemas.openxmlformats.org/drawingml/2006/main">
          <a:off x="4891583" y="692339"/>
          <a:ext cx="448879" cy="402729"/>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2.8x</a:t>
          </a:r>
        </a:p>
      </cdr:txBody>
    </cdr:sp>
  </cdr:relSizeAnchor>
  <cdr:relSizeAnchor xmlns:cdr="http://schemas.openxmlformats.org/drawingml/2006/chartDrawing">
    <cdr:from>
      <cdr:x>0.60624</cdr:x>
      <cdr:y>0.12794</cdr:y>
    </cdr:from>
    <cdr:to>
      <cdr:x>0.65534</cdr:x>
      <cdr:y>0.19626</cdr:y>
    </cdr:to>
    <cdr:sp macro="" textlink="">
      <cdr:nvSpPr>
        <cdr:cNvPr id="9" name="TextBox 1"/>
        <cdr:cNvSpPr txBox="1"/>
      </cdr:nvSpPr>
      <cdr:spPr>
        <a:xfrm xmlns:a="http://schemas.openxmlformats.org/drawingml/2006/main">
          <a:off x="5543459" y="676166"/>
          <a:ext cx="448970" cy="361082"/>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2.2x</a:t>
          </a:r>
        </a:p>
      </cdr:txBody>
    </cdr:sp>
  </cdr:relSizeAnchor>
  <cdr:relSizeAnchor xmlns:cdr="http://schemas.openxmlformats.org/drawingml/2006/chartDrawing">
    <cdr:from>
      <cdr:x>0.67995</cdr:x>
      <cdr:y>0.132</cdr:y>
    </cdr:from>
    <cdr:to>
      <cdr:x>0.72903</cdr:x>
      <cdr:y>0.20819</cdr:y>
    </cdr:to>
    <cdr:sp macro="" textlink="">
      <cdr:nvSpPr>
        <cdr:cNvPr id="10" name="TextBox 1"/>
        <cdr:cNvSpPr txBox="1"/>
      </cdr:nvSpPr>
      <cdr:spPr>
        <a:xfrm xmlns:a="http://schemas.openxmlformats.org/drawingml/2006/main">
          <a:off x="6217463" y="697624"/>
          <a:ext cx="448788" cy="402676"/>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a:t>2.7x</a:t>
          </a:r>
        </a:p>
      </cdr:txBody>
    </cdr:sp>
  </cdr:relSizeAnchor>
  <cdr:relSizeAnchor xmlns:cdr="http://schemas.openxmlformats.org/drawingml/2006/chartDrawing">
    <cdr:from>
      <cdr:x>0.925</cdr:x>
      <cdr:y>0.12976</cdr:y>
    </cdr:from>
    <cdr:to>
      <cdr:x>0.97408</cdr:x>
      <cdr:y>0.20595</cdr:y>
    </cdr:to>
    <cdr:sp macro="" textlink="">
      <cdr:nvSpPr>
        <cdr:cNvPr id="11" name="TextBox 1"/>
        <cdr:cNvSpPr txBox="1"/>
      </cdr:nvSpPr>
      <cdr:spPr>
        <a:xfrm xmlns:a="http://schemas.openxmlformats.org/drawingml/2006/main">
          <a:off x="8458200" y="685800"/>
          <a:ext cx="448788" cy="402676"/>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000" dirty="0"/>
            <a:t>2.3x</a:t>
          </a:r>
        </a:p>
      </cdr:txBody>
    </cdr:sp>
  </cdr:relSizeAnchor>
  <cdr:relSizeAnchor xmlns:cdr="http://schemas.openxmlformats.org/drawingml/2006/chartDrawing">
    <cdr:from>
      <cdr:x>0.09826</cdr:x>
      <cdr:y>0.29293</cdr:y>
    </cdr:from>
    <cdr:to>
      <cdr:x>0.97816</cdr:x>
      <cdr:y>0.29703</cdr:y>
    </cdr:to>
    <cdr:cxnSp macro="">
      <cdr:nvCxnSpPr>
        <cdr:cNvPr id="12" name="Straight Connector 11"/>
        <cdr:cNvCxnSpPr/>
      </cdr:nvCxnSpPr>
      <cdr:spPr>
        <a:xfrm xmlns:a="http://schemas.openxmlformats.org/drawingml/2006/main" flipV="1">
          <a:off x="1075711" y="866588"/>
          <a:ext cx="9633378" cy="12130"/>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6.xml><?xml version="1.0" encoding="utf-8"?>
<c:userShapes xmlns:c="http://schemas.openxmlformats.org/drawingml/2006/chart">
  <cdr:relSizeAnchor xmlns:cdr="http://schemas.openxmlformats.org/drawingml/2006/chartDrawing">
    <cdr:from>
      <cdr:x>0.0746</cdr:x>
      <cdr:y>0.45596</cdr:y>
    </cdr:from>
    <cdr:to>
      <cdr:x>0.99117</cdr:x>
      <cdr:y>0.46114</cdr:y>
    </cdr:to>
    <cdr:cxnSp macro="">
      <cdr:nvCxnSpPr>
        <cdr:cNvPr id="13" name="Straight Connector 12"/>
        <cdr:cNvCxnSpPr/>
      </cdr:nvCxnSpPr>
      <cdr:spPr>
        <a:xfrm xmlns:a="http://schemas.openxmlformats.org/drawingml/2006/main" flipV="1">
          <a:off x="836706" y="1314821"/>
          <a:ext cx="10279529" cy="14941"/>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0.11607</cdr:x>
      <cdr:y>0.38945</cdr:y>
    </cdr:from>
    <cdr:to>
      <cdr:x>0.75</cdr:x>
      <cdr:y>0.38945</cdr:y>
    </cdr:to>
    <cdr:cxnSp macro="">
      <cdr:nvCxnSpPr>
        <cdr:cNvPr id="13" name="Straight Connector 12"/>
        <cdr:cNvCxnSpPr/>
      </cdr:nvCxnSpPr>
      <cdr:spPr>
        <a:xfrm xmlns:a="http://schemas.openxmlformats.org/drawingml/2006/main">
          <a:off x="990600" y="1219200"/>
          <a:ext cx="5410200" cy="0"/>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8.xml><?xml version="1.0" encoding="utf-8"?>
<c:userShapes xmlns:c="http://schemas.openxmlformats.org/drawingml/2006/chart">
  <cdr:relSizeAnchor xmlns:cdr="http://schemas.openxmlformats.org/drawingml/2006/chartDrawing">
    <cdr:from>
      <cdr:x>0.425</cdr:x>
      <cdr:y>0.48649</cdr:y>
    </cdr:from>
    <cdr:to>
      <cdr:x>0.77917</cdr:x>
      <cdr:y>0.48649</cdr:y>
    </cdr:to>
    <cdr:cxnSp macro="">
      <cdr:nvCxnSpPr>
        <cdr:cNvPr id="13" name="Straight Connector 12"/>
        <cdr:cNvCxnSpPr/>
      </cdr:nvCxnSpPr>
      <cdr:spPr>
        <a:xfrm xmlns:a="http://schemas.openxmlformats.org/drawingml/2006/main">
          <a:off x="1371600" y="1371600"/>
          <a:ext cx="1143000" cy="0"/>
        </a:xfrm>
        <a:prstGeom xmlns:a="http://schemas.openxmlformats.org/drawingml/2006/main" prst="line">
          <a:avLst/>
        </a:prstGeom>
        <a:ln xmlns:a="http://schemas.openxmlformats.org/drawingml/2006/main">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4BDD2E-8744-D74E-8A07-3D7C96C5ADED}" type="datetimeFigureOut">
              <a:rPr lang="en-US" smtClean="0"/>
              <a:t>6/24/19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0A336A-9C8E-8744-AD28-B78518F2E8D2}" type="slidenum">
              <a:rPr lang="en-US" smtClean="0"/>
              <a:t>‹#›</a:t>
            </a:fld>
            <a:endParaRPr lang="en-US"/>
          </a:p>
        </p:txBody>
      </p:sp>
    </p:spTree>
    <p:extLst>
      <p:ext uri="{BB962C8B-B14F-4D97-AF65-F5344CB8AC3E}">
        <p14:creationId xmlns:p14="http://schemas.microsoft.com/office/powerpoint/2010/main" val="783143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2B0202-0840-4C01-B8CE-44CF26C9F665}" type="datetimeFigureOut">
              <a:rPr lang="en-US" smtClean="0"/>
              <a:t>6/24/19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CB66F2-E617-4D22-9699-A8F2E158CBC6}" type="slidenum">
              <a:rPr lang="en-US" smtClean="0"/>
              <a:t>‹#›</a:t>
            </a:fld>
            <a:endParaRPr lang="en-US"/>
          </a:p>
        </p:txBody>
      </p:sp>
    </p:spTree>
    <p:extLst>
      <p:ext uri="{BB962C8B-B14F-4D97-AF65-F5344CB8AC3E}">
        <p14:creationId xmlns:p14="http://schemas.microsoft.com/office/powerpoint/2010/main" val="326274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Specialized accelerators</a:t>
            </a:r>
            <a:r>
              <a:rPr lang="en-US" baseline="0" dirty="0" smtClean="0"/>
              <a:t> are now every where, and they are widely used to improve the performance and energy efficiency of computing systems. </a:t>
            </a:r>
            <a:br>
              <a:rPr lang="en-US" baseline="0" dirty="0" smtClean="0"/>
            </a:b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the same time, </a:t>
            </a:r>
            <a:r>
              <a:rPr lang="en-US" dirty="0" smtClean="0"/>
              <a:t>recent advancement in 3D-stacked technology enabled near</a:t>
            </a:r>
            <a:r>
              <a:rPr lang="en-US" baseline="0" dirty="0" smtClean="0"/>
              <a:t> data </a:t>
            </a:r>
            <a:r>
              <a:rPr lang="en-US" baseline="0" dirty="0" err="1" smtClean="0"/>
              <a:t>acceleartors</a:t>
            </a:r>
            <a:r>
              <a:rPr lang="en-US" baseline="0" dirty="0" smtClean="0"/>
              <a:t>. These accelerators can further boost the benefits of specialized accelerator by moving computation close to data and getting rid of data movement.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understand data sharing more, we dig deeper and analyze the memory access patterns of the CPU threads and NDA </a:t>
            </a:r>
            <a:r>
              <a:rPr lang="nb-NO" sz="1200" b="0" i="0" u="none" strike="noStrike" kern="1200" baseline="0" dirty="0" err="1" smtClean="0">
                <a:solidFill>
                  <a:schemeClr val="tx1"/>
                </a:solidFill>
                <a:latin typeface="+mn-lt"/>
                <a:ea typeface="+mn-ea"/>
                <a:cs typeface="+mn-cs"/>
              </a:rPr>
              <a:t>kernels</a:t>
            </a:r>
            <a:r>
              <a:rPr lang="nb-NO" sz="1200" b="0" i="0" u="none" strike="noStrike" kern="1200" baseline="0" dirty="0" smtClean="0">
                <a:solidFill>
                  <a:schemeClr val="tx1"/>
                </a:solidFill>
                <a:latin typeface="+mn-lt"/>
                <a:ea typeface="+mn-ea"/>
                <a:cs typeface="+mn-cs"/>
              </a:rPr>
              <a:t>.</a:t>
            </a:r>
            <a:endParaRPr lang="en-US" baseline="0" dirty="0" smtClean="0"/>
          </a:p>
          <a:p>
            <a:endParaRPr lang="en-US" baseline="0" dirty="0" smtClean="0"/>
          </a:p>
          <a:p>
            <a:r>
              <a:rPr lang="en-US" sz="1200" b="0" i="0" u="none" strike="noStrike" kern="1200" baseline="0" dirty="0" smtClean="0">
                <a:solidFill>
                  <a:schemeClr val="tx1"/>
                </a:solidFill>
                <a:latin typeface="+mn-lt"/>
                <a:ea typeface="+mn-ea"/>
                <a:cs typeface="+mn-cs"/>
              </a:rPr>
              <a:t>We make a second key observation: while CPU threads and NDA kernels share data structures, they often do not concurrently access the same elements</a:t>
            </a:r>
            <a:endParaRPr lang="en-US" baseline="0" dirty="0" smtClean="0"/>
          </a:p>
          <a:p>
            <a:endParaRPr lang="en-US" baseline="0" dirty="0" smtClean="0"/>
          </a:p>
          <a:p>
            <a:r>
              <a:rPr lang="en-US" sz="1200" b="0" i="0" u="none" strike="noStrike" kern="1200" baseline="0" dirty="0" smtClean="0">
                <a:solidFill>
                  <a:schemeClr val="tx1"/>
                </a:solidFill>
                <a:latin typeface="+mn-lt"/>
                <a:ea typeface="+mn-ea"/>
                <a:cs typeface="+mn-cs"/>
              </a:rPr>
              <a:t>For example, when we analyze one of our graph applications, the Connected Components, we find that only 5.1% of the CPU accesses collide with accesses from the</a:t>
            </a:r>
          </a:p>
          <a:p>
            <a:pPr marL="0" marR="0" lvl="1" indent="0" algn="l" defTabSz="914400" rtl="0" eaLnBrk="1" fontAlgn="auto" latinLnBrk="0" hangingPunct="1">
              <a:lnSpc>
                <a:spcPct val="100000"/>
              </a:lnSpc>
              <a:spcBef>
                <a:spcPts val="0"/>
              </a:spcBef>
              <a:spcAft>
                <a:spcPts val="0"/>
              </a:spcAft>
              <a:buClrTx/>
              <a:buSzTx/>
              <a:buFontTx/>
              <a:buNone/>
              <a:tabLst/>
              <a:defRPr/>
            </a:pPr>
            <a:r>
              <a:rPr lang="da-DK" sz="1200" b="0" i="0" u="none" strike="noStrike" kern="1200" baseline="0" dirty="0" smtClean="0">
                <a:solidFill>
                  <a:schemeClr val="tx1"/>
                </a:solidFill>
                <a:latin typeface="+mn-lt"/>
                <a:ea typeface="+mn-ea"/>
                <a:cs typeface="+mn-cs"/>
              </a:rPr>
              <a:t>NDA. In </a:t>
            </a:r>
            <a:r>
              <a:rPr lang="da-DK" sz="1200" b="0" i="0" u="none" strike="noStrike" kern="1200" baseline="0" dirty="0" err="1" smtClean="0">
                <a:solidFill>
                  <a:schemeClr val="tx1"/>
                </a:solidFill>
                <a:latin typeface="+mn-lt"/>
                <a:ea typeface="+mn-ea"/>
                <a:cs typeface="+mn-cs"/>
              </a:rPr>
              <a:t>fact</a:t>
            </a:r>
            <a:r>
              <a:rPr lang="da-DK" sz="1200" b="0" i="0" u="none" strike="noStrike" kern="1200" baseline="0" dirty="0" smtClean="0">
                <a:solidFill>
                  <a:schemeClr val="tx1"/>
                </a:solidFill>
                <a:latin typeface="+mn-lt"/>
                <a:ea typeface="+mn-ea"/>
                <a:cs typeface="+mn-cs"/>
              </a:rPr>
              <a:t>, </a:t>
            </a:r>
            <a:r>
              <a:rPr lang="da-DK" sz="1200" b="0" i="0" u="none" strike="noStrike" kern="1200" baseline="0" dirty="0" err="1" smtClean="0">
                <a:solidFill>
                  <a:schemeClr val="tx1"/>
                </a:solidFill>
                <a:latin typeface="+mn-lt"/>
                <a:ea typeface="+mn-ea"/>
                <a:cs typeface="+mn-cs"/>
              </a:rPr>
              <a:t>we</a:t>
            </a:r>
            <a:r>
              <a:rPr lang="da-DK" sz="1200" b="0" i="0" u="none" strike="noStrike" kern="1200" baseline="0" dirty="0" smtClean="0">
                <a:solidFill>
                  <a:schemeClr val="tx1"/>
                </a:solidFill>
                <a:latin typeface="+mn-lt"/>
                <a:ea typeface="+mn-ea"/>
                <a:cs typeface="+mn-cs"/>
              </a:rPr>
              <a:t> </a:t>
            </a:r>
            <a:r>
              <a:rPr lang="da-DK" sz="1200" b="0" i="0" u="none" strike="noStrike" kern="1200" baseline="0" dirty="0" err="1" smtClean="0">
                <a:solidFill>
                  <a:schemeClr val="tx1"/>
                </a:solidFill>
                <a:latin typeface="+mn-lt"/>
                <a:ea typeface="+mn-ea"/>
                <a:cs typeface="+mn-cs"/>
              </a:rPr>
              <a:t>observe</a:t>
            </a:r>
            <a:r>
              <a:rPr lang="da-DK" sz="1200" b="0" i="0" u="none" strike="noStrike" kern="1200" baseline="0" dirty="0" smtClean="0">
                <a:solidFill>
                  <a:schemeClr val="tx1"/>
                </a:solidFill>
                <a:latin typeface="+mn-lt"/>
                <a:ea typeface="+mn-ea"/>
                <a:cs typeface="+mn-cs"/>
              </a:rPr>
              <a:t> </a:t>
            </a:r>
            <a:r>
              <a:rPr lang="da-DK" sz="1200" b="0" i="0" u="none" strike="noStrike" kern="1200" baseline="0" dirty="0" err="1" smtClean="0">
                <a:solidFill>
                  <a:schemeClr val="tx1"/>
                </a:solidFill>
                <a:latin typeface="+mn-lt"/>
                <a:ea typeface="+mn-ea"/>
                <a:cs typeface="+mn-cs"/>
              </a:rPr>
              <a:t>that</a:t>
            </a:r>
            <a:r>
              <a:rPr lang="da-DK"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CPU threads rarely update the same data that an NDA is actively working on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11</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I’m </a:t>
            </a:r>
            <a:r>
              <a:rPr lang="en-US" dirty="0" err="1" smtClean="0"/>
              <a:t>gonna</a:t>
            </a:r>
            <a:r>
              <a:rPr lang="en-US" dirty="0" smtClean="0"/>
              <a:t> </a:t>
            </a:r>
            <a:r>
              <a:rPr lang="en-US" dirty="0" err="1" smtClean="0"/>
              <a:t>tlak</a:t>
            </a:r>
            <a:r>
              <a:rPr lang="en-US" dirty="0" smtClean="0"/>
              <a:t> about our</a:t>
            </a:r>
            <a:r>
              <a:rPr lang="en-US" baseline="0" dirty="0" smtClean="0"/>
              <a:t> </a:t>
            </a:r>
            <a:r>
              <a:rPr lang="en-US" baseline="0" dirty="0" err="1" smtClean="0"/>
              <a:t>analysus</a:t>
            </a:r>
            <a:r>
              <a:rPr lang="en-US" baseline="0" dirty="0" smtClean="0"/>
              <a:t> of existing coherence mechanisms</a:t>
            </a:r>
          </a:p>
          <a:p>
            <a:endParaRPr lang="en-US" baseline="0" dirty="0" smtClean="0"/>
          </a:p>
          <a:p>
            <a:r>
              <a:rPr lang="en-US" baseline="0" dirty="0" smtClean="0"/>
              <a:t>After we did the application analysis, we start looking at existing coherence mechanism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12</a:t>
            </a:fld>
            <a:endParaRPr lang="en-US"/>
          </a:p>
        </p:txBody>
      </p:sp>
    </p:spTree>
    <p:extLst>
      <p:ext uri="{BB962C8B-B14F-4D97-AF65-F5344CB8AC3E}">
        <p14:creationId xmlns:p14="http://schemas.microsoft.com/office/powerpoint/2010/main" val="730689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approach to address the coherence problem is to mark the NDA data as non-cacheable. In such a case, we don’t need to worry about coherence as any CPU writes are immediately visible to the NDA. </a:t>
            </a:r>
            <a:endParaRPr lang="en-US" baseline="0" dirty="0" smtClean="0"/>
          </a:p>
          <a:p>
            <a:endParaRPr lang="en-US" baseline="0" dirty="0" smtClean="0"/>
          </a:p>
          <a:p>
            <a:r>
              <a:rPr lang="en-US" baseline="0" dirty="0" smtClean="0"/>
              <a:t>While this approach works well if there is a limited number of accesses from CPU threads to NDA data, it performs very bad when CPU accesses NDA region frequently. For example, in the hybrid database example, transaction thread operates within the same database with </a:t>
            </a:r>
            <a:r>
              <a:rPr lang="en-US" baseline="0" dirty="0" err="1" smtClean="0"/>
              <a:t>anaylitical</a:t>
            </a:r>
            <a:r>
              <a:rPr lang="en-US" baseline="0" dirty="0" smtClean="0"/>
              <a:t> threads, and if you mark NDA data as non-cacheable, you end up having a large number of off-chip accesses to DRAM, which eliminate a significant portion of NDA benefit. . It also hurt </a:t>
            </a:r>
            <a:r>
              <a:rPr lang="en-US" baseline="0" dirty="0" err="1" smtClean="0"/>
              <a:t>cpu</a:t>
            </a:r>
            <a:r>
              <a:rPr lang="en-US" baseline="0" dirty="0" smtClean="0"/>
              <a:t> thread performance, because they no longer can benefit form their large caches</a:t>
            </a:r>
          </a:p>
          <a:p>
            <a:endParaRPr lang="en-US" baseline="0" dirty="0" smtClean="0"/>
          </a:p>
          <a:p>
            <a:r>
              <a:rPr lang="en-US" baseline="0" dirty="0" smtClean="0"/>
              <a:t>Our analysis shows that Non-cacheable approach fails to </a:t>
            </a:r>
            <a:r>
              <a:rPr lang="mr-IN" baseline="0" dirty="0" smtClean="0"/>
              <a:t>…</a:t>
            </a:r>
            <a:endParaRPr lang="en-US" baseline="0" dirty="0" smtClean="0"/>
          </a:p>
          <a:p>
            <a:endParaRPr lang="en-US" baseline="0" dirty="0" smtClean="0"/>
          </a:p>
          <a:p>
            <a:r>
              <a:rPr lang="en-US" baseline="0" dirty="0" smtClean="0"/>
              <a:t>Conclusion at the end of the slides (either as a banner, or just say it) </a:t>
            </a:r>
            <a:r>
              <a:rPr lang="en-US" baseline="0" dirty="0" smtClean="0">
                <a:sym typeface="Wingdings"/>
              </a:rPr>
              <a:t> while NC </a:t>
            </a:r>
            <a:r>
              <a:rPr lang="en-US" sz="1200" b="0" i="0" u="none" strike="noStrike" kern="1200" baseline="0" dirty="0" smtClean="0">
                <a:solidFill>
                  <a:schemeClr val="tx1"/>
                </a:solidFill>
                <a:latin typeface="+mn-lt"/>
                <a:ea typeface="+mn-ea"/>
                <a:cs typeface="+mn-cs"/>
              </a:rPr>
              <a:t>works well for</a:t>
            </a:r>
          </a:p>
          <a:p>
            <a:r>
              <a:rPr lang="en-US" sz="1200" b="0" i="0" u="none" strike="noStrike" kern="1200" baseline="0" dirty="0" smtClean="0">
                <a:solidFill>
                  <a:schemeClr val="tx1"/>
                </a:solidFill>
                <a:latin typeface="+mn-lt"/>
                <a:ea typeface="+mn-ea"/>
                <a:cs typeface="+mn-cs"/>
              </a:rPr>
              <a:t>applications where the CPU rarely accesses the NDA data region, it performs poorly for many applications where the CPU accesses</a:t>
            </a:r>
          </a:p>
          <a:p>
            <a:r>
              <a:rPr lang="en-US" sz="1200" b="0" i="0" u="none" strike="noStrike" kern="1200" baseline="0" dirty="0" smtClean="0">
                <a:solidFill>
                  <a:schemeClr val="tx1"/>
                </a:solidFill>
                <a:latin typeface="+mn-lt"/>
                <a:ea typeface="+mn-ea"/>
                <a:cs typeface="+mn-cs"/>
              </a:rPr>
              <a:t>the region often.</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13</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a:t>
            </a:r>
            <a:r>
              <a:rPr lang="en-US" baseline="0" dirty="0" smtClean="0"/>
              <a:t> here, on the left, I’m showing you the speedup for different coherence mechanism across a subset of our applications, the average number I’m showing here is across all of our applications. Also I’m showing the result for the ideal-</a:t>
            </a:r>
            <a:r>
              <a:rPr lang="en-US" baseline="0" dirty="0" err="1" smtClean="0"/>
              <a:t>nda</a:t>
            </a:r>
            <a:r>
              <a:rPr lang="en-US" baseline="0" dirty="0" smtClean="0"/>
              <a:t> which we assume it has zero cost for coherence. And on the right, I’m showing you the average normalized energy across all of the applications</a:t>
            </a:r>
          </a:p>
          <a:p>
            <a:endParaRPr lang="en-US" baseline="0" dirty="0" smtClean="0"/>
          </a:p>
          <a:p>
            <a:r>
              <a:rPr lang="en-US" baseline="0" dirty="0" smtClean="0"/>
              <a:t>As you can see, all of the coherence </a:t>
            </a:r>
            <a:r>
              <a:rPr lang="en-US" baseline="0" dirty="0" err="1" smtClean="0"/>
              <a:t>mchanisms</a:t>
            </a:r>
            <a:r>
              <a:rPr lang="en-US" baseline="0" dirty="0" smtClean="0"/>
              <a:t> eliminate a </a:t>
            </a:r>
            <a:r>
              <a:rPr lang="en-US" baseline="0" dirty="0" err="1" smtClean="0"/>
              <a:t>signifcant</a:t>
            </a:r>
            <a:r>
              <a:rPr lang="en-US" baseline="0" dirty="0" smtClean="0"/>
              <a:t> portion of ..</a:t>
            </a:r>
          </a:p>
          <a:p>
            <a:endParaRPr lang="en-US" baseline="0" dirty="0" smtClean="0"/>
          </a:p>
          <a:p>
            <a:r>
              <a:rPr lang="en-US" baseline="0" dirty="0" smtClean="0"/>
              <a:t>So now lets take a look at each </a:t>
            </a:r>
            <a:r>
              <a:rPr lang="en-US" baseline="0" dirty="0" err="1" smtClean="0"/>
              <a:t>inidividualy</a:t>
            </a:r>
            <a:r>
              <a:rPr lang="en-US" baseline="0" dirty="0" smtClean="0"/>
              <a:t>. </a:t>
            </a:r>
          </a:p>
          <a:p>
            <a:r>
              <a:rPr lang="en-US" baseline="0" dirty="0" smtClean="0"/>
              <a:t>In case of non-</a:t>
            </a:r>
            <a:r>
              <a:rPr lang="en-US" baseline="0" dirty="0" err="1" smtClean="0"/>
              <a:t>acheable</a:t>
            </a:r>
            <a:r>
              <a:rPr lang="en-US" baseline="0" dirty="0" smtClean="0"/>
              <a:t>, we can see that if fails to provide any energy saving and even performs worse than CPU-only baseline. This is because when there is high amount of sharing, it suffers from large number of accesses to DRAM from CPU threads.</a:t>
            </a:r>
          </a:p>
          <a:p>
            <a:endParaRPr lang="en-US" baseline="0" dirty="0" smtClean="0"/>
          </a:p>
          <a:p>
            <a:r>
              <a:rPr lang="en-US" baseline="0" dirty="0" smtClean="0"/>
              <a:t>For the coarse-grained approach, we find that it eliminate a </a:t>
            </a:r>
            <a:r>
              <a:rPr lang="en-US" baseline="0" dirty="0" err="1" smtClean="0"/>
              <a:t>signifcant</a:t>
            </a:r>
            <a:r>
              <a:rPr lang="en-US" baseline="0" dirty="0" smtClean="0"/>
              <a:t> portion of energy benefit, and it performs .4% worse than CPU-only. The reason is that, </a:t>
            </a:r>
            <a:r>
              <a:rPr lang="en-US" baseline="0" dirty="0" err="1" smtClean="0"/>
              <a:t>everytime</a:t>
            </a:r>
            <a:r>
              <a:rPr lang="en-US" baseline="0" dirty="0" smtClean="0"/>
              <a:t> NDA wants to get coherence permission, the </a:t>
            </a:r>
            <a:r>
              <a:rPr lang="en-US" baseline="0" dirty="0" err="1" smtClean="0"/>
              <a:t>cpu</a:t>
            </a:r>
            <a:r>
              <a:rPr lang="en-US" baseline="0" dirty="0" smtClean="0"/>
              <a:t> has to flush every dirty data in the region back to DRAM, </a:t>
            </a:r>
            <a:r>
              <a:rPr lang="en-US" baseline="0" dirty="0" err="1" smtClean="0"/>
              <a:t>eventhough</a:t>
            </a:r>
            <a:r>
              <a:rPr lang="en-US" baseline="0" dirty="0" smtClean="0"/>
              <a:t> NDA might not access all of them. And That leads to a large amount of unnecessary coherence traffic. The other problem with CG is that, it uses coarse-grained locks to provide exclusive access to NDA and CPU. Those coarse grained keep CPU and NDA from concurrently executing because when there is high amount of sharing, every time CPU access NDA region, it gets blocked</a:t>
            </a:r>
            <a:br>
              <a:rPr lang="en-US" baseline="0" dirty="0" smtClean="0"/>
            </a:br>
            <a:r>
              <a:rPr lang="en-US" baseline="0" dirty="0" smtClean="0"/>
              <a:t/>
            </a:r>
            <a:br>
              <a:rPr lang="en-US" baseline="0" dirty="0" smtClean="0"/>
            </a:br>
            <a:r>
              <a:rPr lang="en-US" baseline="0" dirty="0" smtClean="0"/>
              <a:t>For the FG, even though it performs better than the tow other approaches, it still loses a significant portion of energy and performance benefits. The reason is </a:t>
            </a:r>
            <a:r>
              <a:rPr lang="en-US" baseline="0" dirty="0" err="1" smtClean="0"/>
              <a:t>thatthese</a:t>
            </a:r>
            <a:r>
              <a:rPr lang="en-US" baseline="0" dirty="0" smtClean="0"/>
              <a:t> application generate a large number of coherence misses, </a:t>
            </a:r>
            <a:r>
              <a:rPr lang="en-US" baseline="0" dirty="0" err="1" smtClean="0"/>
              <a:t>everytime</a:t>
            </a:r>
            <a:r>
              <a:rPr lang="en-US" baseline="0" dirty="0" smtClean="0"/>
              <a:t> a coherence miss happens, FG </a:t>
            </a:r>
            <a:r>
              <a:rPr lang="en-US" baseline="0" dirty="0" err="1" smtClean="0"/>
              <a:t>genreates</a:t>
            </a:r>
            <a:r>
              <a:rPr lang="en-US" baseline="0" dirty="0" smtClean="0"/>
              <a:t> an off-chip coherence message. And we already showed that most of them are unnecessary.</a:t>
            </a:r>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14</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15</a:t>
            </a:fld>
            <a:endParaRPr lang="en-US"/>
          </a:p>
        </p:txBody>
      </p:sp>
    </p:spTree>
    <p:extLst>
      <p:ext uri="{BB962C8B-B14F-4D97-AF65-F5344CB8AC3E}">
        <p14:creationId xmlns:p14="http://schemas.microsoft.com/office/powerpoint/2010/main" val="2597016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16</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a:t>
            </a:r>
            <a:r>
              <a:rPr lang="en-US" sz="1200" b="0" i="0" u="none" strike="noStrike" kern="1200" baseline="0" dirty="0" err="1" smtClean="0">
                <a:solidFill>
                  <a:schemeClr val="tx1"/>
                </a:solidFill>
                <a:latin typeface="+mn-lt"/>
                <a:ea typeface="+mn-ea"/>
                <a:cs typeface="+mn-cs"/>
              </a:rPr>
              <a:t>levergae</a:t>
            </a:r>
            <a:r>
              <a:rPr lang="en-US" sz="1200" b="0" i="0" u="none" strike="noStrike" kern="1200" baseline="0" dirty="0" smtClean="0">
                <a:solidFill>
                  <a:schemeClr val="tx1"/>
                </a:solidFill>
                <a:latin typeface="+mn-lt"/>
                <a:ea typeface="+mn-ea"/>
                <a:cs typeface="+mn-cs"/>
              </a:rPr>
              <a:t> to key observations: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lets the NDA optimistically</a:t>
            </a:r>
          </a:p>
          <a:p>
            <a:r>
              <a:rPr lang="en-US" sz="1200" b="0" i="0" u="none" strike="noStrike" kern="1200" baseline="0" dirty="0" smtClean="0">
                <a:solidFill>
                  <a:schemeClr val="tx1"/>
                </a:solidFill>
                <a:latin typeface="+mn-lt"/>
                <a:ea typeface="+mn-ea"/>
                <a:cs typeface="+mn-cs"/>
              </a:rPr>
              <a:t>start execution assuming that it has coherence permissions, without</a:t>
            </a:r>
          </a:p>
          <a:p>
            <a:r>
              <a:rPr lang="en-US" sz="1200" b="0" i="0" u="none" strike="noStrike" kern="1200" baseline="0" dirty="0" smtClean="0">
                <a:solidFill>
                  <a:schemeClr val="tx1"/>
                </a:solidFill>
                <a:latin typeface="+mn-lt"/>
                <a:ea typeface="+mn-ea"/>
                <a:cs typeface="+mn-cs"/>
              </a:rPr>
              <a:t>issuing any coherence messages off-chip.</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228600" indent="-228600">
              <a:buAutoNum type="arabicParenR"/>
            </a:pPr>
            <a:r>
              <a:rPr lang="en-US" sz="1200" b="0" i="0" u="none" strike="noStrike" kern="1200" baseline="0" dirty="0" smtClean="0">
                <a:solidFill>
                  <a:schemeClr val="tx1"/>
                </a:solidFill>
                <a:latin typeface="+mn-lt"/>
                <a:ea typeface="+mn-ea"/>
                <a:cs typeface="+mn-cs"/>
              </a:rPr>
              <a:t>Majority is unnecessary since they don</a:t>
            </a:r>
            <a:r>
              <a:rPr lang="mr-IN"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t collide in the same cache line</a:t>
            </a:r>
          </a:p>
          <a:p>
            <a:pPr marL="228600" indent="-228600">
              <a:buAutoNum type="arabicParenR"/>
            </a:pPr>
            <a:r>
              <a:rPr lang="en-US" sz="1200" b="0" i="0" u="none" strike="noStrike" kern="1200" baseline="0" dirty="0" smtClean="0">
                <a:solidFill>
                  <a:schemeClr val="tx1"/>
                </a:solidFill>
                <a:latin typeface="+mn-lt"/>
                <a:ea typeface="+mn-ea"/>
                <a:cs typeface="+mn-cs"/>
              </a:rPr>
              <a:t>With insight ahead of time, we can eliminate that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Based on our observations from our </a:t>
            </a:r>
            <a:r>
              <a:rPr lang="en-US" sz="1200" b="0" i="0" u="none" strike="noStrike" kern="1200" baseline="0" dirty="0" err="1" smtClean="0">
                <a:solidFill>
                  <a:schemeClr val="tx1"/>
                </a:solidFill>
                <a:latin typeface="+mn-lt"/>
                <a:ea typeface="+mn-ea"/>
                <a:cs typeface="+mn-cs"/>
              </a:rPr>
              <a:t>anaysis</a:t>
            </a:r>
            <a:r>
              <a:rPr lang="en-US" sz="1200" b="0" i="0" u="none" strike="noStrike" kern="1200" baseline="0" dirty="0" smtClean="0">
                <a:solidFill>
                  <a:schemeClr val="tx1"/>
                </a:solidFill>
                <a:latin typeface="+mn-lt"/>
                <a:ea typeface="+mn-ea"/>
                <a:cs typeface="+mn-cs"/>
              </a:rPr>
              <a:t>, we propose to use optimistic</a:t>
            </a:r>
          </a:p>
          <a:p>
            <a:r>
              <a:rPr lang="en-US" sz="1200" b="0" i="0" u="none" strike="noStrike" kern="1200" baseline="0" dirty="0" smtClean="0">
                <a:solidFill>
                  <a:schemeClr val="tx1"/>
                </a:solidFill>
                <a:latin typeface="+mn-lt"/>
                <a:ea typeface="+mn-ea"/>
                <a:cs typeface="+mn-cs"/>
              </a:rPr>
              <a:t>execution for NDAs. </a:t>
            </a:r>
            <a:r>
              <a:rPr lang="en-US" sz="1200" b="0" i="0" u="none" strike="noStrike" kern="1200" baseline="0" dirty="0" err="1" smtClean="0">
                <a:solidFill>
                  <a:schemeClr val="tx1"/>
                </a:solidFill>
                <a:latin typeface="+mn-lt"/>
                <a:ea typeface="+mn-ea"/>
                <a:cs typeface="+mn-cs"/>
              </a:rPr>
              <a:t>Bascially</a:t>
            </a:r>
            <a:r>
              <a:rPr lang="en-US" sz="1200" b="0" i="0" u="none" strike="noStrike" kern="1200" baseline="0" dirty="0" smtClean="0">
                <a:solidFill>
                  <a:schemeClr val="tx1"/>
                </a:solidFill>
                <a:latin typeface="+mn-lt"/>
                <a:ea typeface="+mn-ea"/>
                <a:cs typeface="+mn-cs"/>
              </a:rPr>
              <a:t>, we assume that NDA executes in optimistic mode and during that mode </a:t>
            </a:r>
          </a:p>
          <a:p>
            <a:r>
              <a:rPr lang="en-US" sz="1200" b="0" i="0" u="none" strike="noStrike" kern="1200" baseline="0" dirty="0" smtClean="0">
                <a:solidFill>
                  <a:schemeClr val="tx1"/>
                </a:solidFill>
                <a:latin typeface="+mn-lt"/>
                <a:ea typeface="+mn-ea"/>
                <a:cs typeface="+mn-cs"/>
              </a:rPr>
              <a:t>it gains insight into its memory accesses by tracking the</a:t>
            </a:r>
          </a:p>
          <a:p>
            <a:r>
              <a:rPr lang="en-US" sz="1200" b="0" i="0" u="none" strike="noStrike" kern="1200" baseline="0" dirty="0" smtClean="0">
                <a:solidFill>
                  <a:schemeClr val="tx1"/>
                </a:solidFill>
                <a:latin typeface="+mn-lt"/>
                <a:ea typeface="+mn-ea"/>
                <a:cs typeface="+mn-cs"/>
              </a:rPr>
              <a:t>accesses without issuing any coherence requests.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optimistic</a:t>
            </a:r>
          </a:p>
          <a:p>
            <a:r>
              <a:rPr lang="en-US" sz="1200" b="0" i="0" u="none" strike="noStrike" kern="1200" baseline="0" dirty="0" smtClean="0">
                <a:solidFill>
                  <a:schemeClr val="tx1"/>
                </a:solidFill>
                <a:latin typeface="+mn-lt"/>
                <a:ea typeface="+mn-ea"/>
                <a:cs typeface="+mn-cs"/>
              </a:rPr>
              <a:t>execution is done, the NDA uses the tracking information to perform</a:t>
            </a:r>
          </a:p>
          <a:p>
            <a:r>
              <a:rPr lang="en-US" sz="1200" b="0" i="0" u="none" strike="noStrike" kern="1200" baseline="0" dirty="0" smtClean="0">
                <a:solidFill>
                  <a:schemeClr val="tx1"/>
                </a:solidFill>
                <a:latin typeface="+mn-lt"/>
                <a:ea typeface="+mn-ea"/>
                <a:cs typeface="+mn-cs"/>
              </a:rPr>
              <a:t>necessary coherence requests for only the parts of the shared</a:t>
            </a:r>
          </a:p>
          <a:p>
            <a:r>
              <a:rPr lang="en-US" sz="1200" b="0" i="0" u="none" strike="noStrike" kern="1200" baseline="0" dirty="0" smtClean="0">
                <a:solidFill>
                  <a:schemeClr val="tx1"/>
                </a:solidFill>
                <a:latin typeface="+mn-lt"/>
                <a:ea typeface="+mn-ea"/>
                <a:cs typeface="+mn-cs"/>
              </a:rPr>
              <a:t>data that were actually accessed during execution, which minimizes</a:t>
            </a:r>
          </a:p>
          <a:p>
            <a:r>
              <a:rPr lang="en-US" sz="1200" b="0" i="0" u="none" strike="noStrike" kern="1200" baseline="0" dirty="0" smtClean="0">
                <a:solidFill>
                  <a:schemeClr val="tx1"/>
                </a:solidFill>
                <a:latin typeface="+mn-lt"/>
                <a:ea typeface="+mn-ea"/>
                <a:cs typeface="+mn-cs"/>
              </a:rPr>
              <a:t>coherence-related data movement.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behavior leads to a very low</a:t>
            </a:r>
          </a:p>
          <a:p>
            <a:r>
              <a:rPr lang="en-US" sz="1200" b="0" i="0" u="none" strike="noStrike" kern="1200" baseline="0" dirty="0" smtClean="0">
                <a:solidFill>
                  <a:schemeClr val="tx1"/>
                </a:solidFill>
                <a:latin typeface="+mn-lt"/>
                <a:ea typeface="+mn-ea"/>
                <a:cs typeface="+mn-cs"/>
              </a:rPr>
              <a:t>re-execution rate of NDA kernels, which is one of our key motivations</a:t>
            </a:r>
          </a:p>
          <a:p>
            <a:r>
              <a:rPr lang="en-US" sz="1200" b="0" i="0" u="none" strike="noStrike" kern="1200" baseline="0" dirty="0" smtClean="0">
                <a:solidFill>
                  <a:schemeClr val="tx1"/>
                </a:solidFill>
                <a:latin typeface="+mn-lt"/>
                <a:ea typeface="+mn-ea"/>
                <a:cs typeface="+mn-cs"/>
              </a:rPr>
              <a:t>behind adopting an optimistic execution model for NDA</a:t>
            </a:r>
          </a:p>
          <a:p>
            <a:r>
              <a:rPr lang="en-US" sz="1200" b="0" i="0" u="none" strike="noStrike" kern="1200" baseline="0" dirty="0" smtClean="0">
                <a:solidFill>
                  <a:schemeClr val="tx1"/>
                </a:solidFill>
                <a:latin typeface="+mn-lt"/>
                <a:ea typeface="+mn-ea"/>
                <a:cs typeface="+mn-cs"/>
              </a:rPr>
              <a:t>coherence</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17</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Here is a high-level overview of our optimistic execution model. </a:t>
            </a:r>
          </a:p>
          <a:p>
            <a:endParaRPr lang="en-US" dirty="0" smtClean="0"/>
          </a:p>
          <a:p>
            <a:r>
              <a:rPr lang="en-US" sz="1200" b="0" i="0" u="none" strike="noStrike" kern="1200" baseline="0" dirty="0" smtClean="0">
                <a:solidFill>
                  <a:schemeClr val="tx1"/>
                </a:solidFill>
                <a:latin typeface="+mn-lt"/>
                <a:ea typeface="+mn-ea"/>
                <a:cs typeface="+mn-cs"/>
              </a:rPr>
              <a:t>An application is running on the CPU and then it can issue a call to start executing the kernel on an NDA. When the NDA starts executing, the CPU</a:t>
            </a:r>
          </a:p>
          <a:p>
            <a:r>
              <a:rPr lang="en-US" sz="1200" b="0" i="0" u="none" strike="noStrike" kern="1200" baseline="0" dirty="0" smtClean="0">
                <a:solidFill>
                  <a:schemeClr val="tx1"/>
                </a:solidFill>
                <a:latin typeface="+mn-lt"/>
                <a:ea typeface="+mn-ea"/>
                <a:cs typeface="+mn-cs"/>
              </a:rPr>
              <a:t>continue execution in parallel. The NDA executes in optimistic mode, which means that it assumes that it always has coherence permissions on the cache lines that it uses, without checking the CPU coherence directory. This means that there is no off-chip coherence request during execution.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optimistic execution stops, we use the insight to check if any coherence violation happened and perform the necessary coherence request.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we check if any coherence requests should have been issued to guarantee correctness, using the insight we gathered </a:t>
            </a:r>
            <a:r>
              <a:rPr lang="en-US" sz="1200" b="0" i="0" u="none" strike="noStrike" kern="1200" baseline="0" dirty="0" err="1" smtClean="0">
                <a:solidFill>
                  <a:schemeClr val="tx1"/>
                </a:solidFill>
                <a:latin typeface="+mn-lt"/>
                <a:ea typeface="+mn-ea"/>
                <a:cs typeface="+mn-cs"/>
              </a:rPr>
              <a:t>duriong</a:t>
            </a:r>
            <a:r>
              <a:rPr lang="en-US" sz="1200" b="0" i="0" u="none" strike="noStrike" kern="1200" baseline="0" dirty="0" smtClean="0">
                <a:solidFill>
                  <a:schemeClr val="tx1"/>
                </a:solidFill>
                <a:latin typeface="+mn-lt"/>
                <a:ea typeface="+mn-ea"/>
                <a:cs typeface="+mn-cs"/>
              </a:rPr>
              <a:t> optimistic mode. </a:t>
            </a:r>
          </a:p>
          <a:p>
            <a:r>
              <a:rPr lang="en-US" sz="1200" b="0" i="0" u="none" strike="noStrike" kern="1200" baseline="0" dirty="0" smtClean="0">
                <a:solidFill>
                  <a:schemeClr val="tx1"/>
                </a:solidFill>
                <a:latin typeface="+mn-lt"/>
                <a:ea typeface="+mn-ea"/>
                <a:cs typeface="+mn-cs"/>
              </a:rPr>
              <a:t>If find out that there is no violation of coherence, the NDA data updates are committed and become visible to the rest of the system. Otherwise, the NDA must resolve any violations by performing only the necessary coherence operations, and re-execute the optimistically-executed code.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Because CPU threads and NDA kernels rarely access the same cache lines during concurrent execution (see Section 3.1), re-execution happens rarely, as we show in Section 7.2, making optimistic execution efficient.</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ECB66F2-E617-4D22-9699-A8F2E158CBC6}" type="slidenum">
              <a:rPr lang="en-US" smtClean="0"/>
              <a:t>18</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 based on the execution model I just explained, </a:t>
            </a:r>
            <a:r>
              <a:rPr lang="en-US" baseline="0" dirty="0" smtClean="0"/>
              <a:t>we propose a coherence mechanism, which uses that execution model to avoid unnecessary coherence traffic.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Basically, in </a:t>
            </a:r>
            <a:r>
              <a:rPr lang="en-US" baseline="0" dirty="0" err="1" smtClean="0"/>
              <a:t>Conda</a:t>
            </a:r>
            <a:r>
              <a:rPr lang="en-US" baseline="0" dirty="0" smtClean="0"/>
              <a:t>, CPU offload the kernel to NDA. NDA starts executing in optimistic mode. </a:t>
            </a:r>
            <a:r>
              <a:rPr lang="en-US" sz="1200" b="0" i="0" u="none" strike="noStrike" kern="1200" baseline="0" dirty="0" smtClean="0">
                <a:solidFill>
                  <a:schemeClr val="tx1"/>
                </a:solidFill>
                <a:latin typeface="+mn-lt"/>
                <a:ea typeface="+mn-ea"/>
                <a:cs typeface="+mn-cs"/>
              </a:rPr>
              <a:t>During optimistic execution</a:t>
            </a:r>
          </a:p>
          <a:p>
            <a:r>
              <a:rPr lang="en-US" baseline="0" dirty="0" smtClean="0"/>
              <a:t>  </a:t>
            </a:r>
            <a:r>
              <a:rPr lang="en-US" sz="1200" b="0" i="0" u="none" strike="noStrike" kern="1200" baseline="0" dirty="0" err="1" smtClean="0">
                <a:solidFill>
                  <a:schemeClr val="tx1"/>
                </a:solidFill>
                <a:latin typeface="+mn-lt"/>
                <a:ea typeface="+mn-ea"/>
                <a:cs typeface="+mn-cs"/>
              </a:rPr>
              <a:t>CoNDA</a:t>
            </a:r>
            <a:r>
              <a:rPr lang="en-US" sz="1200" b="0" i="0" u="none" strike="noStrike" kern="1200" baseline="0" dirty="0" smtClean="0">
                <a:solidFill>
                  <a:schemeClr val="tx1"/>
                </a:solidFill>
                <a:latin typeface="+mn-lt"/>
                <a:ea typeface="+mn-ea"/>
                <a:cs typeface="+mn-cs"/>
              </a:rPr>
              <a:t> efficiently tracks the addresses of all NDA reads, NDA writes, and CPU write using compressed signatures. When optimistic mode is done, NDA send these </a:t>
            </a:r>
            <a:r>
              <a:rPr lang="en-US" sz="1200" b="0" i="0" u="none" strike="noStrike" kern="1200" baseline="0" dirty="0" err="1" smtClean="0">
                <a:solidFill>
                  <a:schemeClr val="tx1"/>
                </a:solidFill>
                <a:latin typeface="+mn-lt"/>
                <a:ea typeface="+mn-ea"/>
                <a:cs typeface="+mn-cs"/>
              </a:rPr>
              <a:t>signaturs</a:t>
            </a:r>
            <a:r>
              <a:rPr lang="en-US" sz="1200" b="0" i="0" u="none" strike="noStrike" kern="1200" baseline="0" dirty="0" smtClean="0">
                <a:solidFill>
                  <a:schemeClr val="tx1"/>
                </a:solidFill>
                <a:latin typeface="+mn-lt"/>
                <a:ea typeface="+mn-ea"/>
                <a:cs typeface="+mn-cs"/>
              </a:rPr>
              <a:t> to CPU and </a:t>
            </a:r>
            <a:r>
              <a:rPr lang="en-US" sz="1200" b="0" i="0" u="none" strike="noStrike" kern="1200" baseline="0" dirty="0" err="1" smtClean="0">
                <a:solidFill>
                  <a:schemeClr val="tx1"/>
                </a:solidFill>
                <a:latin typeface="+mn-lt"/>
                <a:ea typeface="+mn-ea"/>
                <a:cs typeface="+mn-cs"/>
              </a:rPr>
              <a:t>CoNDA</a:t>
            </a:r>
            <a:r>
              <a:rPr lang="en-US" sz="1200" b="0" i="0" u="none" strike="noStrike" kern="1200" baseline="0" dirty="0" smtClean="0">
                <a:solidFill>
                  <a:schemeClr val="tx1"/>
                </a:solidFill>
                <a:latin typeface="+mn-lt"/>
                <a:ea typeface="+mn-ea"/>
                <a:cs typeface="+mn-cs"/>
              </a:rPr>
              <a:t> use these signatures to resolve coherence violations.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CoNDA</a:t>
            </a:r>
            <a:r>
              <a:rPr lang="en-US" sz="1200" b="0" i="0" u="none" strike="noStrike" kern="1200" baseline="0" dirty="0" smtClean="0">
                <a:solidFill>
                  <a:schemeClr val="tx1"/>
                </a:solidFill>
                <a:latin typeface="+mn-lt"/>
                <a:ea typeface="+mn-ea"/>
                <a:cs typeface="+mn-cs"/>
              </a:rPr>
              <a:t> detects any coherence violation (1) the NDA invalidates all</a:t>
            </a:r>
          </a:p>
          <a:p>
            <a:r>
              <a:rPr lang="en-US" sz="1200" b="0" i="0" u="none" strike="noStrike" kern="1200" baseline="0" dirty="0" smtClean="0">
                <a:solidFill>
                  <a:schemeClr val="tx1"/>
                </a:solidFill>
                <a:latin typeface="+mn-lt"/>
                <a:ea typeface="+mn-ea"/>
                <a:cs typeface="+mn-cs"/>
              </a:rPr>
              <a:t>Of updates; (2) the CPU resolves the coherence</a:t>
            </a:r>
          </a:p>
          <a:p>
            <a:r>
              <a:rPr lang="en-US" sz="1200" b="0" i="0" u="none" strike="noStrike" kern="1200" baseline="0" dirty="0" smtClean="0">
                <a:solidFill>
                  <a:schemeClr val="tx1"/>
                </a:solidFill>
                <a:latin typeface="+mn-lt"/>
                <a:ea typeface="+mn-ea"/>
                <a:cs typeface="+mn-cs"/>
              </a:rPr>
              <a:t>requests, performing only the necessary coherence operations (including</a:t>
            </a:r>
          </a:p>
          <a:p>
            <a:r>
              <a:rPr lang="en-US" sz="1200" b="0" i="0" u="none" strike="noStrike" kern="1200" baseline="0" dirty="0" smtClean="0">
                <a:solidFill>
                  <a:schemeClr val="tx1"/>
                </a:solidFill>
                <a:latin typeface="+mn-lt"/>
                <a:ea typeface="+mn-ea"/>
                <a:cs typeface="+mn-cs"/>
              </a:rPr>
              <a:t>any cache line updates); and (3) the NDA re-executes the</a:t>
            </a:r>
          </a:p>
          <a:p>
            <a:r>
              <a:rPr lang="en-US" sz="1200" b="0" i="0" u="none" strike="noStrike" kern="1200" baseline="0" dirty="0" smtClean="0">
                <a:solidFill>
                  <a:schemeClr val="tx1"/>
                </a:solidFill>
                <a:latin typeface="+mn-lt"/>
                <a:ea typeface="+mn-ea"/>
                <a:cs typeface="+mn-cs"/>
              </a:rPr>
              <a:t>uncommitted portion of the kernel.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Otherwise, </a:t>
            </a:r>
            <a:r>
              <a:rPr lang="en-US" sz="1200" b="0" i="0" u="none" strike="noStrike" kern="1200" baseline="0" dirty="0" err="1" smtClean="0">
                <a:solidFill>
                  <a:schemeClr val="tx1"/>
                </a:solidFill>
                <a:latin typeface="+mn-lt"/>
                <a:ea typeface="+mn-ea"/>
                <a:cs typeface="+mn-cs"/>
              </a:rPr>
              <a:t>CoNDA</a:t>
            </a:r>
            <a:r>
              <a:rPr lang="en-US" sz="1200" b="0" i="0" u="none" strike="noStrike" kern="1200" baseline="0" dirty="0" smtClean="0">
                <a:solidFill>
                  <a:schemeClr val="tx1"/>
                </a:solidFill>
                <a:latin typeface="+mn-lt"/>
                <a:ea typeface="+mn-ea"/>
                <a:cs typeface="+mn-cs"/>
              </a:rPr>
              <a:t> performs the necessary coherence operations, clears the uncommitted flag</a:t>
            </a:r>
          </a:p>
          <a:p>
            <a:r>
              <a:rPr lang="en-US" sz="1200" b="0" i="0" u="none" strike="noStrike" kern="1200" baseline="0" dirty="0" smtClean="0">
                <a:solidFill>
                  <a:schemeClr val="tx1"/>
                </a:solidFill>
                <a:latin typeface="+mn-lt"/>
                <a:ea typeface="+mn-ea"/>
                <a:cs typeface="+mn-cs"/>
              </a:rPr>
              <a:t>for all data updates in the NDA L1 cache, and resumes optimistic execution if</a:t>
            </a:r>
          </a:p>
          <a:p>
            <a:r>
              <a:rPr lang="en-US" sz="1200" b="0" i="0" u="none" strike="noStrike" kern="1200" baseline="0" dirty="0" smtClean="0">
                <a:solidFill>
                  <a:schemeClr val="tx1"/>
                </a:solidFill>
                <a:latin typeface="+mn-lt"/>
                <a:ea typeface="+mn-ea"/>
                <a:cs typeface="+mn-cs"/>
              </a:rPr>
              <a:t>the NDA kernel is not finished.</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19</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 now lets how we actually identify the necessary coherence request during coherence</a:t>
            </a:r>
            <a:r>
              <a:rPr lang="en-US" baseline="0" dirty="0" smtClean="0"/>
              <a:t> resolution</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20</a:t>
            </a:fld>
            <a:endParaRPr lang="en-US"/>
          </a:p>
        </p:txBody>
      </p:sp>
    </p:spTree>
    <p:extLst>
      <p:ext uri="{BB962C8B-B14F-4D97-AF65-F5344CB8AC3E}">
        <p14:creationId xmlns:p14="http://schemas.microsoft.com/office/powerpoint/2010/main" val="73068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However, one of the major system challenges for adopting near data </a:t>
            </a:r>
            <a:r>
              <a:rPr lang="en-US" baseline="0" dirty="0" err="1" smtClean="0"/>
              <a:t>accelartors</a:t>
            </a:r>
            <a:r>
              <a:rPr lang="en-US" baseline="0" dirty="0" smtClean="0"/>
              <a:t> into computing system is coherence. </a:t>
            </a:r>
            <a:r>
              <a:rPr lang="en-US" baseline="0" dirty="0" err="1" smtClean="0"/>
              <a:t>Maintainig</a:t>
            </a:r>
            <a:r>
              <a:rPr lang="en-US" baseline="0" dirty="0" smtClean="0"/>
              <a:t> coherence between NDAs and CPUs is very challenging because of two reasons: </a:t>
            </a:r>
            <a:r>
              <a:rPr lang="en-US" sz="1200" b="0" i="0" u="none" strike="noStrike" kern="1200" baseline="0" dirty="0" smtClean="0">
                <a:solidFill>
                  <a:schemeClr val="tx1"/>
                </a:solidFill>
                <a:latin typeface="+mn-lt"/>
                <a:ea typeface="+mn-ea"/>
                <a:cs typeface="+mn-cs"/>
              </a:rPr>
              <a:t>First, the cost of off-chip communication between NDAs and CPUs is very high. Second, NDA applications typically have poor locality, and generate a large amount of off-chip data movement which leads to a large number of coherence misses. Because of these challenges, it is</a:t>
            </a:r>
          </a:p>
          <a:p>
            <a:r>
              <a:rPr lang="en-US" sz="1200" b="0" i="0" u="none" strike="noStrike" kern="1200" baseline="0" dirty="0" smtClean="0">
                <a:solidFill>
                  <a:schemeClr val="tx1"/>
                </a:solidFill>
                <a:latin typeface="+mn-lt"/>
                <a:ea typeface="+mn-ea"/>
                <a:cs typeface="+mn-cs"/>
              </a:rPr>
              <a:t>Impractical use traditional coherence protocols for coherence, because  that leads to a large amount of off-chip coherence messages, which can eliminate a significant portion of NDA benefits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 </a:t>
            </a:r>
            <a:r>
              <a:rPr lang="en-US" dirty="0" err="1" smtClean="0"/>
              <a:t>coherecne</a:t>
            </a:r>
            <a:r>
              <a:rPr lang="en-US" dirty="0" smtClean="0"/>
              <a:t> request is necessary</a:t>
            </a:r>
            <a:r>
              <a:rPr lang="en-US" baseline="0" dirty="0" smtClean="0"/>
              <a:t> of both NDA and CPU access a cache line and at least one of them, updates it. </a:t>
            </a:r>
          </a:p>
          <a:p>
            <a:endParaRPr lang="en-US" baseline="0" dirty="0" smtClean="0"/>
          </a:p>
          <a:p>
            <a:r>
              <a:rPr lang="en-US" baseline="0" dirty="0" smtClean="0"/>
              <a:t>A coherence violation happens if we don</a:t>
            </a:r>
            <a:r>
              <a:rPr lang="mr-IN" baseline="0" dirty="0" smtClean="0"/>
              <a:t>’</a:t>
            </a:r>
            <a:r>
              <a:rPr lang="en-US" baseline="0" dirty="0" smtClean="0"/>
              <a:t>t do a necessary coherence request. </a:t>
            </a:r>
            <a:br>
              <a:rPr lang="en-US" baseline="0" dirty="0" smtClean="0"/>
            </a:br>
            <a:r>
              <a:rPr lang="en-US" baseline="0" dirty="0" smtClean="0"/>
              <a:t/>
            </a:r>
            <a:br>
              <a:rPr lang="en-US" baseline="0" dirty="0" smtClean="0"/>
            </a:br>
            <a:r>
              <a:rPr lang="en-US" baseline="0" dirty="0" smtClean="0"/>
              <a:t>So to explain coherence violations, here I discuss three ... And </a:t>
            </a:r>
            <a:r>
              <a:rPr lang="en-US" sz="1200" b="0" i="0" u="none" strike="noStrike" kern="1200" baseline="0" dirty="0" smtClean="0">
                <a:solidFill>
                  <a:schemeClr val="tx1"/>
                </a:solidFill>
                <a:latin typeface="+mn-lt"/>
                <a:ea typeface="+mn-ea"/>
                <a:cs typeface="+mn-cs"/>
              </a:rPr>
              <a:t>show that only one of the </a:t>
            </a:r>
            <a:r>
              <a:rPr lang="en-US" sz="1200" b="0" i="0" u="none" strike="noStrike" kern="1200" baseline="0" dirty="0" err="1" smtClean="0">
                <a:solidFill>
                  <a:schemeClr val="tx1"/>
                </a:solidFill>
                <a:latin typeface="+mn-lt"/>
                <a:ea typeface="+mn-ea"/>
                <a:cs typeface="+mn-cs"/>
              </a:rPr>
              <a:t>interleavings</a:t>
            </a:r>
            <a:r>
              <a:rPr lang="en-US" sz="1200" b="0" i="0" u="none" strike="noStrike" kern="1200" baseline="0" dirty="0" smtClean="0">
                <a:solidFill>
                  <a:schemeClr val="tx1"/>
                </a:solidFill>
                <a:latin typeface="+mn-lt"/>
                <a:ea typeface="+mn-ea"/>
                <a:cs typeface="+mn-cs"/>
              </a:rPr>
              <a:t> leads to a violation</a:t>
            </a:r>
          </a:p>
          <a:p>
            <a:r>
              <a:rPr lang="en-US" sz="1200" b="0" i="0" u="none" strike="noStrike" kern="1200" baseline="0" dirty="0" smtClean="0">
                <a:solidFill>
                  <a:schemeClr val="tx1"/>
                </a:solidFill>
                <a:latin typeface="+mn-lt"/>
                <a:ea typeface="+mn-ea"/>
                <a:cs typeface="+mn-cs"/>
              </a:rPr>
              <a:t>and requires NDA re-execution to ensure correct execution</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21</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Here I’m showing you an example where CPU is executing a bunch of instructions. And we also have NDA kernel that is running concurrently. Here we are considering a case where CPU is updating a cache line and NDA is reading the same </a:t>
            </a:r>
            <a:r>
              <a:rPr lang="en-US" baseline="0" dirty="0" err="1" smtClean="0"/>
              <a:t>cacheline</a:t>
            </a:r>
            <a:r>
              <a:rPr lang="en-US" baseline="0" dirty="0" smtClean="0"/>
              <a:t>. In this case, CPU updates cache line Z and NDA kernel reads from </a:t>
            </a:r>
            <a:r>
              <a:rPr lang="en-US" baseline="0" dirty="0" err="1" smtClean="0"/>
              <a:t>cacheline</a:t>
            </a:r>
            <a:r>
              <a:rPr lang="en-US" baseline="0" dirty="0" smtClean="0"/>
              <a:t> z. </a:t>
            </a:r>
          </a:p>
          <a:p>
            <a:endParaRPr lang="en-US" baseline="0" dirty="0" smtClean="0"/>
          </a:p>
          <a:p>
            <a:r>
              <a:rPr lang="en-US" baseline="0" dirty="0" smtClean="0"/>
              <a:t>Because we don’t do any coherence lookup or update during NDA kernel execution, NDA ends up reading old values of Z from DRAM. That’s a coherence violation, because CPU write has happened before NDA read, and we need to guarantee writes </a:t>
            </a:r>
            <a:r>
              <a:rPr lang="en-US" baseline="0" dirty="0" err="1" smtClean="0"/>
              <a:t>bcome</a:t>
            </a:r>
            <a:r>
              <a:rPr lang="en-US" baseline="0" dirty="0" smtClean="0"/>
              <a:t> visible right away. and In that case, we need to flush Z to DRAM and re-execute the NDA kernel. So the next time NDA kernel see the updated value.  the effective ordering becomes like this. </a:t>
            </a:r>
          </a:p>
          <a:p>
            <a:endParaRPr lang="en-US" baseline="0" dirty="0" smtClean="0"/>
          </a:p>
          <a:p>
            <a:r>
              <a:rPr lang="en-US" baseline="0" dirty="0" smtClean="0"/>
              <a:t>Now lets consider another case. This time, while NDA is writing to cache line Y, </a:t>
            </a:r>
            <a:r>
              <a:rPr lang="en-US" baseline="0" dirty="0" err="1" smtClean="0"/>
              <a:t>cpu</a:t>
            </a:r>
            <a:r>
              <a:rPr lang="en-US" baseline="0" dirty="0" smtClean="0"/>
              <a:t> also write and read to same cache line. Neither of these cause coherence violation. The reason is that NDA makes its update </a:t>
            </a:r>
            <a:r>
              <a:rPr lang="en-US" baseline="0" dirty="0" err="1" smtClean="0"/>
              <a:t>visibile</a:t>
            </a:r>
            <a:r>
              <a:rPr lang="en-US" baseline="0" dirty="0" smtClean="0"/>
              <a:t> to the system at the end of optimistic mode execution. All of the updates are happen at the end of NDA kernel when we ensure there is no coherence violation. As a result, any write and read from CPU during NDA kernel execution, effectively order before the NDA write. </a:t>
            </a:r>
          </a:p>
          <a:p>
            <a:endParaRPr lang="en-US" baseline="0" dirty="0" smtClean="0"/>
          </a:p>
          <a:p>
            <a:r>
              <a:rPr lang="en-US" baseline="0" dirty="0" smtClean="0"/>
              <a:t>Some one might ask, what if we want this </a:t>
            </a:r>
            <a:r>
              <a:rPr lang="en-US" baseline="0" dirty="0" err="1" smtClean="0"/>
              <a:t>cpu</a:t>
            </a:r>
            <a:r>
              <a:rPr lang="en-US" baseline="0" dirty="0" smtClean="0"/>
              <a:t> to read the value PIM is updating. In that case, like any normal multi-threaded </a:t>
            </a:r>
            <a:r>
              <a:rPr lang="en-US" baseline="0" dirty="0" err="1" smtClean="0"/>
              <a:t>environemnt</a:t>
            </a:r>
            <a:r>
              <a:rPr lang="en-US" baseline="0" dirty="0" smtClean="0"/>
              <a:t>, we need to use </a:t>
            </a:r>
            <a:r>
              <a:rPr lang="en-US" baseline="0" dirty="0" err="1" smtClean="0"/>
              <a:t>synchroniztion</a:t>
            </a:r>
            <a:r>
              <a:rPr lang="en-US" baseline="0" dirty="0" smtClean="0"/>
              <a:t> </a:t>
            </a:r>
            <a:r>
              <a:rPr lang="en-US" baseline="0" dirty="0" err="1" smtClean="0"/>
              <a:t>primitves</a:t>
            </a:r>
            <a:r>
              <a:rPr lang="en-US" baseline="0" dirty="0" smtClean="0"/>
              <a:t> like semaphore or memory barrier, to make sure CPU read order before PIM write. </a:t>
            </a:r>
          </a:p>
          <a:p>
            <a:endParaRPr lang="en-US" baseline="0" dirty="0" smtClean="0"/>
          </a:p>
          <a:p>
            <a:r>
              <a:rPr lang="en-US" baseline="0" dirty="0" smtClean="0"/>
              <a:t>So as we said, when we send the signature back, no conflict will be detected, and </a:t>
            </a:r>
            <a:r>
              <a:rPr lang="en-US" baseline="0" dirty="0" err="1" smtClean="0"/>
              <a:t>pim</a:t>
            </a:r>
            <a:r>
              <a:rPr lang="en-US" baseline="0" dirty="0" smtClean="0"/>
              <a:t> core commit its update. So to summarize, if there is a write from CPU to a </a:t>
            </a:r>
            <a:r>
              <a:rPr lang="en-US" baseline="0" dirty="0" err="1" smtClean="0"/>
              <a:t>cacheline</a:t>
            </a:r>
            <a:r>
              <a:rPr lang="en-US" baseline="0" dirty="0" smtClean="0"/>
              <a:t> that PIM is reading that is a conflict. If there is a read from CPU to a </a:t>
            </a:r>
            <a:r>
              <a:rPr lang="en-US" baseline="0" dirty="0" err="1" smtClean="0"/>
              <a:t>cacheline</a:t>
            </a:r>
            <a:r>
              <a:rPr lang="en-US" baseline="0" dirty="0" smtClean="0"/>
              <a:t> PIM is writing to, that read orders before that write, and as a result, it doesn’t create any conflict. </a:t>
            </a:r>
          </a:p>
          <a:p>
            <a:endParaRPr lang="en-US" baseline="0" dirty="0" smtClean="0"/>
          </a:p>
          <a:p>
            <a:endParaRPr lang="en-US" baseline="0" dirty="0" smtClean="0"/>
          </a:p>
          <a:p>
            <a:endParaRPr lang="en-US" baseline="0" dirty="0" smtClean="0"/>
          </a:p>
          <a:p>
            <a:r>
              <a:rPr lang="en-US" baseline="0" dirty="0" smtClean="0"/>
              <a:t>Basically there are three possible conflicts: 1) processor update, </a:t>
            </a:r>
            <a:r>
              <a:rPr lang="en-US" baseline="0" dirty="0" err="1" smtClean="0"/>
              <a:t>pim</a:t>
            </a:r>
            <a:r>
              <a:rPr lang="en-US" baseline="0" dirty="0" smtClean="0"/>
              <a:t> read, 2) </a:t>
            </a:r>
            <a:r>
              <a:rPr lang="en-US" baseline="0" dirty="0" err="1" smtClean="0"/>
              <a:t>pim</a:t>
            </a:r>
            <a:r>
              <a:rPr lang="en-US" baseline="0" dirty="0" smtClean="0"/>
              <a:t> update something processor read, and both processor and </a:t>
            </a:r>
            <a:r>
              <a:rPr lang="en-US" baseline="0" dirty="0" err="1" smtClean="0"/>
              <a:t>pim</a:t>
            </a:r>
            <a:r>
              <a:rPr lang="en-US" baseline="0" dirty="0" smtClean="0"/>
              <a:t> update.</a:t>
            </a: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22</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23</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lumMod val="75000"/>
                    <a:lumOff val="25000"/>
                  </a:schemeClr>
                </a:solidFill>
              </a:rPr>
              <a:t>Here</a:t>
            </a:r>
            <a:r>
              <a:rPr lang="en-US" sz="1200" b="0" baseline="0" dirty="0" smtClean="0">
                <a:solidFill>
                  <a:schemeClr val="tx1">
                    <a:lumMod val="75000"/>
                    <a:lumOff val="25000"/>
                  </a:schemeClr>
                </a:solidFill>
              </a:rPr>
              <a:t> we have the </a:t>
            </a:r>
            <a:r>
              <a:rPr lang="en-US" sz="1200" b="0" baseline="0" dirty="0" err="1" smtClean="0">
                <a:solidFill>
                  <a:schemeClr val="tx1">
                    <a:lumMod val="75000"/>
                    <a:lumOff val="25000"/>
                  </a:schemeClr>
                </a:solidFill>
              </a:rPr>
              <a:t>overal</a:t>
            </a:r>
            <a:r>
              <a:rPr lang="en-US" sz="1200" b="0" baseline="0" dirty="0" smtClean="0">
                <a:solidFill>
                  <a:schemeClr val="tx1">
                    <a:lumMod val="75000"/>
                    <a:lumOff val="25000"/>
                  </a:schemeClr>
                </a:solidFill>
              </a:rPr>
              <a:t> architecture of </a:t>
            </a:r>
            <a:r>
              <a:rPr lang="en-US" sz="1200" b="0" baseline="0" dirty="0" err="1" smtClean="0">
                <a:solidFill>
                  <a:schemeClr val="tx1">
                    <a:lumMod val="75000"/>
                    <a:lumOff val="25000"/>
                  </a:schemeClr>
                </a:solidFill>
              </a:rPr>
              <a:t>CoNDA</a:t>
            </a:r>
            <a:r>
              <a:rPr lang="en-US" sz="1200" b="0" baseline="0" dirty="0" smtClean="0">
                <a:solidFill>
                  <a:schemeClr val="tx1">
                    <a:lumMod val="75000"/>
                    <a:lumOff val="25000"/>
                  </a:schemeClr>
                </a:solidFill>
              </a:rPr>
              <a:t>. </a:t>
            </a:r>
            <a:r>
              <a:rPr lang="en-US" baseline="0" dirty="0" smtClean="0"/>
              <a:t>The parts I </a:t>
            </a:r>
            <a:r>
              <a:rPr lang="en-US" baseline="0" dirty="0" err="1" smtClean="0"/>
              <a:t>highlited</a:t>
            </a:r>
            <a:r>
              <a:rPr lang="en-US" baseline="0" dirty="0" smtClean="0"/>
              <a:t> with blue, are the components we add to baseline architecture to support our mechanism. </a:t>
            </a:r>
            <a:endParaRPr lang="en-US" sz="1200" b="1" dirty="0" smtClean="0">
              <a:solidFill>
                <a:schemeClr val="tx1">
                  <a:lumMod val="75000"/>
                  <a:lumOff val="2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lumMod val="75000"/>
                    <a:lumOff val="25000"/>
                  </a:schemeClr>
                </a:solidFill>
              </a:rPr>
              <a:t>I </a:t>
            </a:r>
            <a:r>
              <a:rPr lang="en-US" sz="1200" b="0" dirty="0" err="1" smtClean="0">
                <a:solidFill>
                  <a:schemeClr val="tx1">
                    <a:lumMod val="75000"/>
                    <a:lumOff val="25000"/>
                  </a:schemeClr>
                </a:solidFill>
              </a:rPr>
              <a:t>wanna</a:t>
            </a:r>
            <a:r>
              <a:rPr lang="en-US" sz="1200" b="0" baseline="0" dirty="0" smtClean="0">
                <a:solidFill>
                  <a:schemeClr val="tx1">
                    <a:lumMod val="75000"/>
                    <a:lumOff val="25000"/>
                  </a:schemeClr>
                </a:solidFill>
              </a:rPr>
              <a:t> discuss about the hardware support we provide to support optimistic execution , and coherence resolution. Basically I’d like to answer these three questions</a:t>
            </a:r>
            <a:endParaRPr lang="en-US" sz="1200" b="0" dirty="0" smtClean="0">
              <a:solidFill>
                <a:schemeClr val="tx1">
                  <a:lumMod val="75000"/>
                  <a:lumOff val="25000"/>
                </a:schemeClr>
              </a:solidFill>
            </a:endParaRPr>
          </a:p>
          <a:p>
            <a:endParaRPr lang="en-US" dirty="0" smtClean="0"/>
          </a:p>
          <a:p>
            <a:r>
              <a:rPr lang="en-US" dirty="0" smtClean="0"/>
              <a:t>When you talk about blue</a:t>
            </a:r>
            <a:r>
              <a:rPr lang="en-US" baseline="0" dirty="0" smtClean="0"/>
              <a:t> components you added, you can briefly introduce each one</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24</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 we start with</a:t>
            </a:r>
            <a:r>
              <a:rPr lang="en-US" baseline="0" dirty="0" smtClean="0"/>
              <a:t> Optimistic mode execution. </a:t>
            </a:r>
            <a:r>
              <a:rPr lang="en-US" dirty="0" smtClean="0"/>
              <a:t>On the left</a:t>
            </a:r>
            <a:r>
              <a:rPr lang="en-US" baseline="0" dirty="0" smtClean="0"/>
              <a:t>, we have the CPU-side, and on the right, we have the </a:t>
            </a:r>
            <a:r>
              <a:rPr lang="en-US" baseline="0" dirty="0" err="1" smtClean="0"/>
              <a:t>NDAside</a:t>
            </a:r>
            <a:r>
              <a:rPr lang="en-US" baseline="0" dirty="0" smtClean="0"/>
              <a:t>. </a:t>
            </a:r>
            <a:r>
              <a:rPr lang="en-US" dirty="0" smtClean="0"/>
              <a:t>As</a:t>
            </a:r>
            <a:r>
              <a:rPr lang="en-US" baseline="0" dirty="0" smtClean="0"/>
              <a:t> I said before, NDA executes the NDA kernel in optimistic mode assuming it has the required coherence permission. It first makes a checkpoint at starting pc in case a rollback is required later and then start executing the NDA kernel. We </a:t>
            </a:r>
            <a:r>
              <a:rPr lang="en-US" sz="1200" b="0" i="0" u="none" strike="noStrike" kern="1200" baseline="0" dirty="0" smtClean="0">
                <a:solidFill>
                  <a:schemeClr val="tx1"/>
                </a:solidFill>
                <a:latin typeface="+mn-lt"/>
                <a:ea typeface="+mn-ea"/>
                <a:cs typeface="+mn-cs"/>
              </a:rPr>
              <a:t>add a per-word dirty bit mask to each cache line, to mark all</a:t>
            </a:r>
          </a:p>
          <a:p>
            <a:r>
              <a:rPr lang="en-US" sz="1200" b="0" i="0" u="none" strike="noStrike" kern="1200" baseline="0" dirty="0" smtClean="0">
                <a:solidFill>
                  <a:schemeClr val="tx1"/>
                </a:solidFill>
                <a:latin typeface="+mn-lt"/>
                <a:ea typeface="+mn-ea"/>
                <a:cs typeface="+mn-cs"/>
              </a:rPr>
              <a:t>uncommitted data updates.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CPUWriteSet</a:t>
            </a:r>
            <a:r>
              <a:rPr lang="en-US" sz="1200" b="0" i="0" u="none" strike="noStrike" kern="1200" baseline="0" dirty="0" smtClean="0">
                <a:solidFill>
                  <a:schemeClr val="tx1"/>
                </a:solidFill>
                <a:latin typeface="+mn-lt"/>
                <a:ea typeface="+mn-ea"/>
                <a:cs typeface="+mn-cs"/>
              </a:rPr>
              <a:t> records the addresses of all cache lines in the NDA data region that (1) a CPU thread writes to during optimistic execution, or (2) have dirty copies in a CPU cache before an NDA </a:t>
            </a:r>
            <a:r>
              <a:rPr lang="nb-NO" sz="1200" b="0" i="0" u="none" strike="noStrike" kern="1200" baseline="0" dirty="0" err="1" smtClean="0">
                <a:solidFill>
                  <a:schemeClr val="tx1"/>
                </a:solidFill>
                <a:latin typeface="+mn-lt"/>
                <a:ea typeface="+mn-ea"/>
                <a:cs typeface="+mn-cs"/>
              </a:rPr>
              <a:t>kernel</a:t>
            </a:r>
            <a:r>
              <a:rPr lang="nb-NO" sz="1200" b="0" i="0" u="none" strike="noStrike" kern="1200" baseline="0" dirty="0" smtClean="0">
                <a:solidFill>
                  <a:schemeClr val="tx1"/>
                </a:solidFill>
                <a:latin typeface="+mn-lt"/>
                <a:ea typeface="+mn-ea"/>
                <a:cs typeface="+mn-cs"/>
              </a:rPr>
              <a:t> starts.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CoNDA</a:t>
            </a:r>
            <a:r>
              <a:rPr lang="en-US" baseline="0" dirty="0" smtClean="0"/>
              <a:t> use signatures to track the memory addresses during the optimistic execution to identify necessary coherence requests.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We use three sets of signatures. A </a:t>
            </a:r>
            <a:r>
              <a:rPr lang="en-US" baseline="0" dirty="0" err="1" smtClean="0"/>
              <a:t>NDAreadsets</a:t>
            </a:r>
            <a:r>
              <a:rPr lang="en-US" baseline="0" dirty="0" smtClean="0"/>
              <a:t>, which tracks all of the reads by NDA, a </a:t>
            </a:r>
            <a:r>
              <a:rPr lang="en-US" baseline="0" dirty="0" err="1" smtClean="0"/>
              <a:t>NDAwrite</a:t>
            </a:r>
            <a:r>
              <a:rPr lang="en-US" baseline="0" dirty="0" smtClean="0"/>
              <a:t> set, which records all of the writes by the NDA, and </a:t>
            </a:r>
            <a:r>
              <a:rPr lang="en-US" baseline="0" dirty="0" err="1" smtClean="0"/>
              <a:t>CPUwriteset</a:t>
            </a:r>
            <a:r>
              <a:rPr lang="en-US" baseline="0" dirty="0" smtClean="0"/>
              <a:t>, which has all of the writes from CPU to NDA data. We also record all dirty cache lines in NDA data region that are still in CPU cache into </a:t>
            </a:r>
            <a:r>
              <a:rPr lang="en-US" baseline="0" dirty="0" err="1" smtClean="0"/>
              <a:t>CPUWriteSet</a:t>
            </a:r>
            <a:r>
              <a:rPr lang="en-US" baseline="0" dirty="0" smtClean="0"/>
              <a:t>. When NDA kernel execution finished, we use these three to identify necessary </a:t>
            </a:r>
            <a:r>
              <a:rPr lang="en-US" baseline="0" dirty="0" err="1" smtClean="0"/>
              <a:t>coherecne</a:t>
            </a:r>
            <a:r>
              <a:rPr lang="en-US" baseline="0" dirty="0" smtClean="0"/>
              <a:t> requests</a:t>
            </a: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25</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implement compressed signatures, we use </a:t>
            </a:r>
            <a:r>
              <a:rPr lang="en-US" sz="1200" kern="1200" dirty="0" smtClean="0">
                <a:solidFill>
                  <a:schemeClr val="tx1"/>
                </a:solidFill>
                <a:effectLst/>
                <a:latin typeface="+mn-lt"/>
                <a:ea typeface="+mn-ea"/>
                <a:cs typeface="+mn-cs"/>
              </a:rPr>
              <a:t>fixed-length parallel Bloom filter. The signatures store data by partitioning each signature into </a:t>
            </a:r>
            <a:r>
              <a:rPr lang="en-US" sz="1200" i="1" kern="1200" dirty="0" smtClean="0">
                <a:solidFill>
                  <a:schemeClr val="tx1"/>
                </a:solidFill>
                <a:effectLst/>
                <a:latin typeface="+mn-lt"/>
                <a:ea typeface="+mn-ea"/>
                <a:cs typeface="+mn-cs"/>
              </a:rPr>
              <a:t>multiple fixed-size </a:t>
            </a:r>
            <a:r>
              <a:rPr lang="en-US" sz="1200" kern="1200" dirty="0" smtClean="0">
                <a:solidFill>
                  <a:schemeClr val="tx1"/>
                </a:solidFill>
                <a:effectLst/>
                <a:latin typeface="+mn-lt"/>
                <a:ea typeface="+mn-ea"/>
                <a:cs typeface="+mn-cs"/>
              </a:rPr>
              <a:t>segments. Each time we want to add an address into the signature, we use a unique hash function that maps the address to a single bit for each segment.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Using parallel Bloom filters we can easily figure out if any coherence violation happened. We can quickly generate the intersection of two signatures by taking the bitwise AND of the two signatures. If we find that any of the </a:t>
            </a:r>
            <a:r>
              <a:rPr lang="en-US" sz="1200" i="1" kern="1200" dirty="0" smtClean="0">
                <a:solidFill>
                  <a:schemeClr val="tx1"/>
                </a:solidFill>
                <a:effectLst/>
                <a:latin typeface="+mn-lt"/>
                <a:ea typeface="+mn-ea"/>
                <a:cs typeface="+mn-cs"/>
              </a:rPr>
              <a:t>M </a:t>
            </a:r>
            <a:r>
              <a:rPr lang="en-US" sz="1200" kern="1200" dirty="0" smtClean="0">
                <a:solidFill>
                  <a:schemeClr val="tx1"/>
                </a:solidFill>
                <a:effectLst/>
                <a:latin typeface="+mn-lt"/>
                <a:ea typeface="+mn-ea"/>
                <a:cs typeface="+mn-cs"/>
              </a:rPr>
              <a:t>segments in the intersection are empty, no conflicts exist between the two signatures. Otherwise, the intersection contains the hashed values of all ad- dresses that might exist in both signatures (including potential false positives).</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26</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we explain how we do</a:t>
            </a:r>
            <a:r>
              <a:rPr lang="en-US" baseline="0" dirty="0" smtClean="0"/>
              <a:t> coherence resolution and identify necessary coherence requests. </a:t>
            </a:r>
            <a:br>
              <a:rPr lang="en-US" baseline="0" dirty="0" smtClean="0"/>
            </a:br>
            <a:r>
              <a:rPr lang="en-US" baseline="0" dirty="0" smtClean="0"/>
              <a:t/>
            </a:r>
            <a:br>
              <a:rPr lang="en-US" baseline="0" dirty="0" smtClean="0"/>
            </a:br>
            <a:r>
              <a:rPr lang="en-US" baseline="0" dirty="0" smtClean="0"/>
              <a:t>As I explained before, </a:t>
            </a:r>
            <a:r>
              <a:rPr lang="en-US" dirty="0" smtClean="0"/>
              <a:t>when optimistic execution is</a:t>
            </a:r>
            <a:r>
              <a:rPr lang="en-US" baseline="0" dirty="0" smtClean="0"/>
              <a:t> done</a:t>
            </a:r>
            <a:r>
              <a:rPr lang="en-US" dirty="0" smtClean="0"/>
              <a:t>, </a:t>
            </a:r>
            <a:r>
              <a:rPr lang="en-US" sz="1200" kern="1200" dirty="0" smtClean="0">
                <a:solidFill>
                  <a:schemeClr val="tx1"/>
                </a:solidFill>
                <a:effectLst/>
                <a:latin typeface="+mn-lt"/>
                <a:ea typeface="+mn-ea"/>
                <a:cs typeface="+mn-cs"/>
              </a:rPr>
              <a:t>both the </a:t>
            </a:r>
            <a:r>
              <a:rPr lang="en-US" sz="1200" kern="1200" dirty="0" err="1" smtClean="0">
                <a:solidFill>
                  <a:schemeClr val="tx1"/>
                </a:solidFill>
                <a:effectLst/>
                <a:latin typeface="+mn-lt"/>
                <a:ea typeface="+mn-ea"/>
                <a:cs typeface="+mn-cs"/>
              </a:rPr>
              <a:t>NDAReadSet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NDAWriteset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 sent back to the coherence resolution</a:t>
            </a:r>
            <a:r>
              <a:rPr lang="en-US" sz="1200" kern="1200" baseline="0" dirty="0" smtClean="0">
                <a:solidFill>
                  <a:schemeClr val="tx1"/>
                </a:solidFill>
                <a:effectLst/>
                <a:latin typeface="+mn-lt"/>
                <a:ea typeface="+mn-ea"/>
                <a:cs typeface="+mn-cs"/>
              </a:rPr>
              <a:t> logic on CPU side</a:t>
            </a:r>
            <a:r>
              <a:rPr lang="en-US" sz="1200" kern="1200" dirty="0" smtClean="0">
                <a:solidFill>
                  <a:schemeClr val="tx1"/>
                </a:solidFill>
                <a:effectLst/>
                <a:latin typeface="+mn-lt"/>
                <a:ea typeface="+mn-ea"/>
                <a:cs typeface="+mn-cs"/>
              </a:rPr>
              <a:t>. We then compute the intersection of the </a:t>
            </a:r>
            <a:r>
              <a:rPr lang="en-US" sz="1200" kern="1200" dirty="0" err="1" smtClean="0">
                <a:solidFill>
                  <a:schemeClr val="tx1"/>
                </a:solidFill>
                <a:effectLst/>
                <a:latin typeface="+mn-lt"/>
                <a:ea typeface="+mn-ea"/>
                <a:cs typeface="+mn-cs"/>
              </a:rPr>
              <a:t>NDAReadSet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CPUWriteSet</a:t>
            </a:r>
            <a:r>
              <a:rPr lang="en-US" sz="1200" kern="1200" dirty="0" smtClean="0">
                <a:solidFill>
                  <a:schemeClr val="tx1"/>
                </a:solidFill>
                <a:effectLst/>
                <a:latin typeface="+mn-lt"/>
                <a:ea typeface="+mn-ea"/>
                <a:cs typeface="+mn-cs"/>
              </a:rPr>
              <a:t> to determine if any addresses exist in both signatures. </a:t>
            </a:r>
          </a:p>
          <a:p>
            <a:endParaRPr lang="en-US" dirty="0" smtClean="0"/>
          </a:p>
          <a:p>
            <a:r>
              <a:rPr lang="en-US" dirty="0" smtClean="0"/>
              <a:t>No conflict: if no match, means that there is no coherence</a:t>
            </a:r>
            <a:r>
              <a:rPr lang="en-US" baseline="0" dirty="0" smtClean="0"/>
              <a:t> violation. In that case, we invalidate any clean cache line </a:t>
            </a:r>
            <a:r>
              <a:rPr lang="mr-IN" baseline="0" dirty="0" smtClean="0"/>
              <a:t>…</a:t>
            </a:r>
            <a:r>
              <a:rPr lang="en-US" baseline="0" dirty="0" smtClean="0"/>
              <a:t> . NDA also </a:t>
            </a:r>
            <a:r>
              <a:rPr lang="mr-IN" baseline="0" dirty="0" smtClean="0"/>
              <a:t>…</a:t>
            </a:r>
            <a:endParaRPr lang="en-US" dirty="0" smtClean="0"/>
          </a:p>
          <a:p>
            <a:endParaRPr lang="en-US" dirty="0" smtClean="0"/>
          </a:p>
          <a:p>
            <a:r>
              <a:rPr lang="en-US" dirty="0" smtClean="0"/>
              <a:t>Conflict: If there</a:t>
            </a:r>
            <a:r>
              <a:rPr lang="en-US" baseline="0" dirty="0" smtClean="0"/>
              <a:t> is a match, this means that </a:t>
            </a:r>
            <a:r>
              <a:rPr lang="en-US" sz="1200" b="0" i="0" u="none" strike="noStrike" kern="1200" baseline="0" dirty="0" smtClean="0">
                <a:solidFill>
                  <a:schemeClr val="tx1"/>
                </a:solidFill>
                <a:latin typeface="+mn-lt"/>
                <a:ea typeface="+mn-ea"/>
                <a:cs typeface="+mn-cs"/>
              </a:rPr>
              <a:t>a coherence violation may have happened. In that case, </a:t>
            </a:r>
            <a:r>
              <a:rPr lang="en-US" sz="1200" b="0" i="0" u="none" strike="noStrike" kern="1200" baseline="0" dirty="0" err="1" smtClean="0">
                <a:solidFill>
                  <a:schemeClr val="tx1"/>
                </a:solidFill>
                <a:latin typeface="+mn-lt"/>
                <a:ea typeface="+mn-ea"/>
                <a:cs typeface="+mn-cs"/>
              </a:rPr>
              <a:t>CoNDA</a:t>
            </a:r>
            <a:r>
              <a:rPr lang="en-US" sz="1200" b="0" i="0" u="none" strike="noStrike" kern="1200" baseline="0" dirty="0" smtClean="0">
                <a:solidFill>
                  <a:schemeClr val="tx1"/>
                </a:solidFill>
                <a:latin typeface="+mn-lt"/>
                <a:ea typeface="+mn-ea"/>
                <a:cs typeface="+mn-cs"/>
              </a:rPr>
              <a:t> has to perform the necessary coherence and re-execute the NDA kernel. To do so, the CPU flushes any </a:t>
            </a:r>
            <a:r>
              <a:rPr lang="en-US" sz="1200" b="0" i="0" u="none" strike="noStrike" kern="1200" baseline="0" smtClean="0">
                <a:solidFill>
                  <a:schemeClr val="tx1"/>
                </a:solidFill>
                <a:latin typeface="+mn-lt"/>
                <a:ea typeface="+mn-ea"/>
                <a:cs typeface="+mn-cs"/>
              </a:rPr>
              <a:t>dirty cache lines </a:t>
            </a:r>
            <a:r>
              <a:rPr lang="en-US" sz="1200" b="0" i="0" u="none" strike="noStrike" kern="1200" baseline="0" dirty="0" smtClean="0">
                <a:solidFill>
                  <a:schemeClr val="tx1"/>
                </a:solidFill>
                <a:latin typeface="+mn-lt"/>
                <a:ea typeface="+mn-ea"/>
                <a:cs typeface="+mn-cs"/>
              </a:rPr>
              <a:t>that match addresses in the </a:t>
            </a:r>
            <a:r>
              <a:rPr lang="en-US" sz="1200" b="0" i="0" u="none" strike="noStrike" kern="1200" baseline="0" dirty="0" err="1" smtClean="0">
                <a:solidFill>
                  <a:schemeClr val="tx1"/>
                </a:solidFill>
                <a:latin typeface="+mn-lt"/>
                <a:ea typeface="+mn-ea"/>
                <a:cs typeface="+mn-cs"/>
              </a:rPr>
              <a:t>NDAReadSet</a:t>
            </a:r>
            <a:r>
              <a:rPr lang="en-US" sz="1200" b="0" i="0" u="none" strike="noStrike" kern="1200" baseline="0" dirty="0" smtClean="0">
                <a:solidFill>
                  <a:schemeClr val="tx1"/>
                </a:solidFill>
                <a:latin typeface="+mn-lt"/>
                <a:ea typeface="+mn-ea"/>
                <a:cs typeface="+mn-cs"/>
              </a:rPr>
              <a:t> to DRAM</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27</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28</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29</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study two classes of applications that are </a:t>
            </a:r>
            <a:r>
              <a:rPr lang="en-US" sz="1200" b="0" i="0" u="none" strike="noStrike" kern="1200" baseline="0" dirty="0" err="1" smtClean="0">
                <a:solidFill>
                  <a:schemeClr val="tx1"/>
                </a:solidFill>
                <a:latin typeface="+mn-lt"/>
                <a:ea typeface="+mn-ea"/>
                <a:cs typeface="+mn-cs"/>
              </a:rPr>
              <a:t>wellsuited</a:t>
            </a:r>
            <a:r>
              <a:rPr lang="en-US" sz="1200" b="0" i="0" u="none" strike="noStrike" kern="1200" baseline="0" dirty="0" smtClean="0">
                <a:solidFill>
                  <a:schemeClr val="tx1"/>
                </a:solidFill>
                <a:latin typeface="+mn-lt"/>
                <a:ea typeface="+mn-ea"/>
                <a:cs typeface="+mn-cs"/>
              </a:rPr>
              <a:t> </a:t>
            </a:r>
            <a:r>
              <a:rPr lang="nb-NO" sz="1200" b="0" i="0" u="none" strike="noStrike" kern="1200" baseline="0" dirty="0" smtClean="0">
                <a:solidFill>
                  <a:schemeClr val="tx1"/>
                </a:solidFill>
                <a:latin typeface="+mn-lt"/>
                <a:ea typeface="+mn-ea"/>
                <a:cs typeface="+mn-cs"/>
              </a:rPr>
              <a:t>for NDA</a:t>
            </a:r>
          </a:p>
          <a:p>
            <a:endParaRPr lang="nb-N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evaluate three graph applications from </a:t>
            </a:r>
            <a:r>
              <a:rPr lang="en-US" sz="1200" b="0" i="0" u="none" strike="noStrike" kern="1200" baseline="0" dirty="0" err="1" smtClean="0">
                <a:solidFill>
                  <a:schemeClr val="tx1"/>
                </a:solidFill>
                <a:latin typeface="+mn-lt"/>
                <a:ea typeface="+mn-ea"/>
                <a:cs typeface="+mn-cs"/>
              </a:rPr>
              <a:t>Ligra</a:t>
            </a:r>
            <a:r>
              <a:rPr lang="en-US" sz="1200" b="0" i="0" u="none" strike="noStrike" kern="1200" baseline="0" dirty="0" smtClean="0">
                <a:solidFill>
                  <a:schemeClr val="tx1"/>
                </a:solidFill>
                <a:latin typeface="+mn-lt"/>
                <a:ea typeface="+mn-ea"/>
                <a:cs typeface="+mn-cs"/>
              </a:rPr>
              <a:t> which is </a:t>
            </a:r>
            <a:r>
              <a:rPr lang="en-US" sz="1200" b="0" i="0" u="none" strike="noStrike" kern="1200" baseline="0" dirty="0" err="1" smtClean="0">
                <a:solidFill>
                  <a:schemeClr val="tx1"/>
                </a:solidFill>
                <a:latin typeface="+mn-lt"/>
                <a:ea typeface="+mn-ea"/>
                <a:cs typeface="+mn-cs"/>
              </a:rPr>
              <a:t>multhreaded</a:t>
            </a:r>
            <a:r>
              <a:rPr lang="en-US" sz="1200" b="0" i="0" u="none" strike="noStrike" kern="1200" baseline="0" dirty="0" smtClean="0">
                <a:solidFill>
                  <a:schemeClr val="tx1"/>
                </a:solidFill>
                <a:latin typeface="+mn-lt"/>
                <a:ea typeface="+mn-ea"/>
                <a:cs typeface="+mn-cs"/>
              </a:rPr>
              <a:t> graph processing </a:t>
            </a:r>
            <a:r>
              <a:rPr lang="mr-I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endParaRPr lang="en-US" dirty="0" smtClean="0"/>
          </a:p>
          <a:p>
            <a:r>
              <a:rPr lang="en-US" sz="1200" b="0" i="0" u="none" strike="noStrike" kern="1200" baseline="0" dirty="0" smtClean="0">
                <a:solidFill>
                  <a:schemeClr val="tx1"/>
                </a:solidFill>
                <a:latin typeface="+mn-lt"/>
                <a:ea typeface="+mn-ea"/>
                <a:cs typeface="+mn-cs"/>
              </a:rPr>
              <a:t>We also evaluate an in-house prototype of an in-memory database</a:t>
            </a:r>
          </a:p>
          <a:p>
            <a:r>
              <a:rPr lang="en-US" sz="1200" b="0" i="0" u="none" strike="noStrike" kern="1200" baseline="0" dirty="0" smtClean="0">
                <a:solidFill>
                  <a:schemeClr val="tx1"/>
                </a:solidFill>
                <a:latin typeface="+mn-lt"/>
                <a:ea typeface="+mn-ea"/>
                <a:cs typeface="+mn-cs"/>
              </a:rPr>
              <a:t>(IMDB) that supports HTAP workload</a:t>
            </a: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30</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work,</a:t>
            </a:r>
            <a:r>
              <a:rPr lang="en-US" baseline="0" dirty="0" smtClean="0"/>
              <a:t> We extensively study existing NDA coherence mechanisms and make three key observations: </a:t>
            </a:r>
          </a:p>
          <a:p>
            <a:r>
              <a:rPr lang="en-US" baseline="0" dirty="0" smtClean="0"/>
              <a:t>First, these mechanisms eliminate a significant portion of NDA’s benefits </a:t>
            </a:r>
            <a:r>
              <a:rPr lang="en-US" sz="1200" b="0" i="0" u="none" strike="noStrike" kern="1200" baseline="0" dirty="0" smtClean="0">
                <a:solidFill>
                  <a:schemeClr val="tx1"/>
                </a:solidFill>
                <a:latin typeface="+mn-lt"/>
                <a:ea typeface="+mn-ea"/>
                <a:cs typeface="+mn-cs"/>
              </a:rPr>
              <a:t>as they generate a large amount of off-chip coherence traffic,</a:t>
            </a:r>
            <a:br>
              <a:rPr lang="en-US" sz="1200" b="0" i="0" u="none" strike="noStrike" kern="1200" baseline="0" dirty="0" smtClean="0">
                <a:solidFill>
                  <a:schemeClr val="tx1"/>
                </a:solidFill>
                <a:latin typeface="+mn-lt"/>
                <a:ea typeface="+mn-ea"/>
                <a:cs typeface="+mn-cs"/>
              </a:rPr>
            </a:br>
            <a:r>
              <a:rPr lang="en-US" sz="1200" b="0" i="0" u="none" strike="noStrike" kern="1200" baseline="0" dirty="0" smtClean="0">
                <a:solidFill>
                  <a:schemeClr val="tx1"/>
                </a:solidFill>
                <a:latin typeface="+mn-lt"/>
                <a:ea typeface="+mn-ea"/>
                <a:cs typeface="+mn-cs"/>
              </a:rPr>
              <a:t>Second, </a:t>
            </a:r>
            <a:r>
              <a:rPr lang="mr-IN"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a:r>
            <a:br>
              <a:rPr lang="en-US" sz="1200" b="0" i="0" u="none" strike="noStrike" kern="1200" baseline="0" dirty="0" smtClean="0">
                <a:solidFill>
                  <a:schemeClr val="tx1"/>
                </a:solidFill>
                <a:latin typeface="+mn-lt"/>
                <a:ea typeface="+mn-ea"/>
                <a:cs typeface="+mn-cs"/>
              </a:rPr>
            </a:br>
            <a:r>
              <a:rPr lang="en-US" sz="1200" b="0" i="0" u="none" strike="noStrike" kern="1200" baseline="0" dirty="0" smtClean="0">
                <a:solidFill>
                  <a:schemeClr val="tx1"/>
                </a:solidFill>
                <a:latin typeface="+mn-lt"/>
                <a:ea typeface="+mn-ea"/>
                <a:cs typeface="+mn-cs"/>
              </a:rPr>
              <a:t>Finally, we find that a significant portion of off-chip traffic can be eliminated if the coherence mechanism has insight into</a:t>
            </a:r>
          </a:p>
          <a:p>
            <a:r>
              <a:rPr lang="en-US" sz="1200" b="0" i="0" u="none" strike="noStrike" kern="1200" baseline="0" dirty="0" smtClean="0">
                <a:solidFill>
                  <a:schemeClr val="tx1"/>
                </a:solidFill>
                <a:latin typeface="+mn-lt"/>
                <a:ea typeface="+mn-ea"/>
                <a:cs typeface="+mn-cs"/>
              </a:rPr>
              <a:t>which memory accesses actually require a coherence operation (what part of the shared data is actually accessed)</a:t>
            </a:r>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a:t>
            </a:r>
            <a:r>
              <a:rPr lang="en-US" baseline="0" dirty="0" smtClean="0"/>
              <a:t> a banner at the end of last slide</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31</a:t>
            </a:fld>
            <a:endParaRPr lang="en-US"/>
          </a:p>
        </p:txBody>
      </p:sp>
    </p:spTree>
    <p:extLst>
      <p:ext uri="{BB962C8B-B14F-4D97-AF65-F5344CB8AC3E}">
        <p14:creationId xmlns:p14="http://schemas.microsoft.com/office/powerpoint/2010/main" val="1503312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a:t>
            </a:r>
            <a:r>
              <a:rPr lang="en-US" baseline="0" dirty="0" smtClean="0"/>
              <a:t> a banner at the end of last slide</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32</a:t>
            </a:fld>
            <a:endParaRPr lang="en-US"/>
          </a:p>
        </p:txBody>
      </p:sp>
    </p:spTree>
    <p:extLst>
      <p:ext uri="{BB962C8B-B14F-4D97-AF65-F5344CB8AC3E}">
        <p14:creationId xmlns:p14="http://schemas.microsoft.com/office/powerpoint/2010/main" val="1503312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more result in the paper.</a:t>
            </a:r>
            <a:br>
              <a:rPr lang="en-US" dirty="0" smtClean="0"/>
            </a:br>
            <a:r>
              <a:rPr lang="en-US" dirty="0" smtClean="0"/>
              <a:t/>
            </a:r>
            <a:br>
              <a:rPr lang="en-US" dirty="0" smtClean="0"/>
            </a:br>
            <a:r>
              <a:rPr lang="en-US" dirty="0" smtClean="0"/>
              <a:t>We</a:t>
            </a:r>
            <a:r>
              <a:rPr lang="en-US" baseline="0" dirty="0" smtClean="0"/>
              <a:t> have result for larger data sets. We also have </a:t>
            </a:r>
            <a:r>
              <a:rPr lang="en-US" baseline="0" dirty="0" err="1" smtClean="0"/>
              <a:t>serveral</a:t>
            </a:r>
            <a:r>
              <a:rPr lang="en-US" baseline="0" dirty="0" smtClean="0"/>
              <a:t> </a:t>
            </a:r>
            <a:r>
              <a:rPr lang="en-US" baseline="0" dirty="0" err="1" smtClean="0"/>
              <a:t>sensityivty</a:t>
            </a:r>
            <a:r>
              <a:rPr lang="en-US" baseline="0" dirty="0" smtClean="0"/>
              <a:t> analysis as well as hardware overhead analysis. Please refer to paper for more details.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33</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34</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35</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let me give you a little bit background on how prior works deal with the PIM coherence.</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37</a:t>
            </a:fld>
            <a:endParaRPr lang="en-US"/>
          </a:p>
        </p:txBody>
      </p:sp>
    </p:spTree>
    <p:extLst>
      <p:ext uri="{BB962C8B-B14F-4D97-AF65-F5344CB8AC3E}">
        <p14:creationId xmlns:p14="http://schemas.microsoft.com/office/powerpoint/2010/main" val="730689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more result in the paper.</a:t>
            </a:r>
            <a:br>
              <a:rPr lang="en-US" dirty="0" smtClean="0"/>
            </a:br>
            <a:r>
              <a:rPr lang="en-US" dirty="0" smtClean="0"/>
              <a:t/>
            </a:r>
            <a:br>
              <a:rPr lang="en-US" dirty="0" smtClean="0"/>
            </a:br>
            <a:r>
              <a:rPr lang="en-US" dirty="0" smtClean="0"/>
              <a:t>We</a:t>
            </a:r>
            <a:r>
              <a:rPr lang="en-US" baseline="0" dirty="0" smtClean="0"/>
              <a:t> have result for larger data sets. We also have </a:t>
            </a:r>
            <a:r>
              <a:rPr lang="en-US" baseline="0" dirty="0" err="1" smtClean="0"/>
              <a:t>serveral</a:t>
            </a:r>
            <a:r>
              <a:rPr lang="en-US" baseline="0" dirty="0" smtClean="0"/>
              <a:t> </a:t>
            </a:r>
            <a:r>
              <a:rPr lang="en-US" baseline="0" dirty="0" err="1" smtClean="0"/>
              <a:t>sensityivty</a:t>
            </a:r>
            <a:r>
              <a:rPr lang="en-US" baseline="0" dirty="0" smtClean="0"/>
              <a:t> analysis as well as hardware overhead analysis. Please refer to paper for more details.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38</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approach to address the coherence problem is to mark the NDA data as non-cacheable. In such a case, we don’t need to worry about coherence as any CPU writes are immediately visible to the NDA. </a:t>
            </a:r>
            <a:endParaRPr lang="en-US" baseline="0" dirty="0" smtClean="0"/>
          </a:p>
          <a:p>
            <a:endParaRPr lang="en-US" baseline="0" dirty="0" smtClean="0"/>
          </a:p>
          <a:p>
            <a:r>
              <a:rPr lang="en-US" baseline="0" dirty="0" smtClean="0"/>
              <a:t>While this approach works well if there is a limited number of accesses from CPU threads to NDA data, it performs very bad when CPU accesses NDA region frequently. For example, in the hybrid database example, transaction thread operates within the same database with </a:t>
            </a:r>
            <a:r>
              <a:rPr lang="en-US" baseline="0" dirty="0" err="1" smtClean="0"/>
              <a:t>anaylitical</a:t>
            </a:r>
            <a:r>
              <a:rPr lang="en-US" baseline="0" dirty="0" smtClean="0"/>
              <a:t> threads, and if you mark NDA data as non-cacheable, you end up having a large number of off-chip accesses to DRAM, which eliminate a significant portion of NDA benefit. . It also hurt </a:t>
            </a:r>
            <a:r>
              <a:rPr lang="en-US" baseline="0" dirty="0" err="1" smtClean="0"/>
              <a:t>cpu</a:t>
            </a:r>
            <a:r>
              <a:rPr lang="en-US" baseline="0" dirty="0" smtClean="0"/>
              <a:t> thread performance, because they no longer can benefit form their large caches</a:t>
            </a:r>
          </a:p>
          <a:p>
            <a:endParaRPr lang="en-US" baseline="0" dirty="0" smtClean="0"/>
          </a:p>
          <a:p>
            <a:r>
              <a:rPr lang="en-US" baseline="0" dirty="0" smtClean="0"/>
              <a:t>Our analysis shows that Non-cacheable approach fails to </a:t>
            </a:r>
            <a:r>
              <a:rPr lang="mr-IN" baseline="0" dirty="0" smtClean="0"/>
              <a:t>…</a:t>
            </a:r>
            <a:endParaRPr lang="en-US" baseline="0" dirty="0" smtClean="0"/>
          </a:p>
          <a:p>
            <a:endParaRPr lang="en-US" baseline="0" dirty="0" smtClean="0"/>
          </a:p>
          <a:p>
            <a:r>
              <a:rPr lang="en-US" baseline="0" dirty="0" smtClean="0"/>
              <a:t>Conclusion at the end of the slides (either as a banner, or just say it) </a:t>
            </a:r>
            <a:r>
              <a:rPr lang="en-US" baseline="0" dirty="0" smtClean="0">
                <a:sym typeface="Wingdings"/>
              </a:rPr>
              <a:t> while NC </a:t>
            </a:r>
            <a:r>
              <a:rPr lang="en-US" sz="1200" b="0" i="0" u="none" strike="noStrike" kern="1200" baseline="0" dirty="0" smtClean="0">
                <a:solidFill>
                  <a:schemeClr val="tx1"/>
                </a:solidFill>
                <a:latin typeface="+mn-lt"/>
                <a:ea typeface="+mn-ea"/>
                <a:cs typeface="+mn-cs"/>
              </a:rPr>
              <a:t>works well for</a:t>
            </a:r>
          </a:p>
          <a:p>
            <a:r>
              <a:rPr lang="en-US" sz="1200" b="0" i="0" u="none" strike="noStrike" kern="1200" baseline="0" dirty="0" smtClean="0">
                <a:solidFill>
                  <a:schemeClr val="tx1"/>
                </a:solidFill>
                <a:latin typeface="+mn-lt"/>
                <a:ea typeface="+mn-ea"/>
                <a:cs typeface="+mn-cs"/>
              </a:rPr>
              <a:t>applications where the CPU rarely accesses the NDA data region, it performs poorly for many applications where the CPU accesses</a:t>
            </a:r>
          </a:p>
          <a:p>
            <a:r>
              <a:rPr lang="en-US" sz="1200" b="0" i="0" u="none" strike="noStrike" kern="1200" baseline="0" dirty="0" smtClean="0">
                <a:solidFill>
                  <a:schemeClr val="tx1"/>
                </a:solidFill>
                <a:latin typeface="+mn-lt"/>
                <a:ea typeface="+mn-ea"/>
                <a:cs typeface="+mn-cs"/>
              </a:rPr>
              <a:t>the region often.</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39</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t>Another potential approach is the CG approach. Instead of getting coherence permission per each </a:t>
            </a:r>
            <a:r>
              <a:rPr lang="en-US" sz="1200" b="0" baseline="0" dirty="0" err="1" smtClean="0"/>
              <a:t>cacheline</a:t>
            </a:r>
            <a:r>
              <a:rPr lang="en-US" sz="1200" b="0" baseline="0" dirty="0" smtClean="0"/>
              <a:t>, we can get it for an entire region. The coarse-grained </a:t>
            </a:r>
            <a:r>
              <a:rPr lang="en-US" sz="1200" b="0" baseline="0" dirty="0" err="1" smtClean="0"/>
              <a:t>appraoch</a:t>
            </a:r>
            <a:r>
              <a:rPr lang="en-US" sz="1200" b="0" baseline="0" dirty="0" smtClean="0"/>
              <a:t> helps to reduce off-chip coherence traffic. However, the issue with this approach is that</a:t>
            </a:r>
            <a:r>
              <a:rPr lang="en-US" sz="1200" b="0" i="0" u="none" strike="noStrike" kern="1200" baseline="0" dirty="0" smtClean="0">
                <a:solidFill>
                  <a:schemeClr val="tx1"/>
                </a:solidFill>
                <a:latin typeface="+mn-lt"/>
                <a:ea typeface="+mn-ea"/>
                <a:cs typeface="+mn-cs"/>
              </a:rPr>
              <a:t>, every time an NDA wants to get coherence permissions for the region, the CPU must flush all dirty cache lines in the NDA data region  even if the NDA does not access most of the data in the region. And where is high amount of sharing, this results in a significant amount of unnecessary data movement, especially in pointer chasing application </a:t>
            </a:r>
            <a:r>
              <a:rPr lang="en-US" sz="1200" b="0" i="0" u="none" strike="noStrike" kern="1200" baseline="0" dirty="0" err="1" smtClean="0">
                <a:solidFill>
                  <a:schemeClr val="tx1"/>
                </a:solidFill>
                <a:latin typeface="+mn-lt"/>
                <a:ea typeface="+mn-ea"/>
                <a:cs typeface="+mn-cs"/>
              </a:rPr>
              <a:t>thatwe</a:t>
            </a:r>
            <a:r>
              <a:rPr lang="en-US" sz="1200" b="0" i="0" u="none" strike="noStrike" kern="1200" baseline="0" dirty="0" smtClean="0">
                <a:solidFill>
                  <a:schemeClr val="tx1"/>
                </a:solidFill>
                <a:latin typeface="+mn-lt"/>
                <a:ea typeface="+mn-ea"/>
                <a:cs typeface="+mn-cs"/>
              </a:rPr>
              <a:t> don’t know what part of shared data will be accessed by NDA.</a:t>
            </a:r>
            <a:endParaRPr lang="en-US" sz="1200" b="0" baseline="0" dirty="0" smtClean="0"/>
          </a:p>
          <a:p>
            <a:endParaRPr lang="en-US" sz="1200" b="0" baseline="0" dirty="0" smtClean="0"/>
          </a:p>
          <a:p>
            <a:r>
              <a:rPr lang="en-US" sz="2000" b="0" i="0" dirty="0" smtClean="0"/>
              <a:t>Another issues with CG is that </a:t>
            </a:r>
            <a:r>
              <a:rPr lang="en-US" sz="1200" b="0" i="0" u="none" strike="noStrike" kern="1200" baseline="0" dirty="0" smtClean="0">
                <a:solidFill>
                  <a:schemeClr val="tx1"/>
                </a:solidFill>
                <a:latin typeface="+mn-lt"/>
                <a:ea typeface="+mn-ea"/>
                <a:cs typeface="+mn-cs"/>
              </a:rPr>
              <a:t>some instances of coarse-grained coherence use coarse-grained locks to provide the CPU or NDA with exclusive access to a coarse- grained</a:t>
            </a:r>
          </a:p>
          <a:p>
            <a:r>
              <a:rPr lang="en-US" sz="1200" b="0" i="0" u="none" strike="noStrike" kern="1200" baseline="0" dirty="0" smtClean="0">
                <a:solidFill>
                  <a:schemeClr val="tx1"/>
                </a:solidFill>
                <a:latin typeface="+mn-lt"/>
                <a:ea typeface="+mn-ea"/>
                <a:cs typeface="+mn-cs"/>
              </a:rPr>
              <a:t>region. And that actually </a:t>
            </a:r>
            <a:r>
              <a:rPr lang="en-US" sz="1200" b="0" i="0" u="none" strike="noStrike" kern="1200" baseline="0" dirty="0" err="1" smtClean="0">
                <a:solidFill>
                  <a:schemeClr val="tx1"/>
                </a:solidFill>
                <a:latin typeface="+mn-lt"/>
                <a:ea typeface="+mn-ea"/>
                <a:cs typeface="+mn-cs"/>
              </a:rPr>
              <a:t>keepCPU</a:t>
            </a:r>
            <a:r>
              <a:rPr lang="en-US" sz="1200" b="0" i="0" u="none" strike="noStrike" kern="1200" baseline="0" dirty="0" smtClean="0">
                <a:solidFill>
                  <a:schemeClr val="tx1"/>
                </a:solidFill>
                <a:latin typeface="+mn-lt"/>
                <a:ea typeface="+mn-ea"/>
                <a:cs typeface="+mn-cs"/>
              </a:rPr>
              <a:t> and NDA to concurrently access a region of data. Again, this works well when there is limited amount of sharing but </a:t>
            </a:r>
            <a:r>
              <a:rPr lang="en-US" sz="2000" b="0" i="0" baseline="0" dirty="0" smtClean="0"/>
              <a:t>when there is a significant amount of sharing, each time </a:t>
            </a:r>
            <a:r>
              <a:rPr lang="en-US" sz="2000" b="0" i="0" baseline="0" dirty="0" err="1" smtClean="0"/>
              <a:t>cpu</a:t>
            </a:r>
            <a:r>
              <a:rPr lang="en-US" sz="2000" b="0" i="0" baseline="0" dirty="0" smtClean="0"/>
              <a:t> wants to access any of cache line in that region, it get blocked, basically it keeps NDA and CPU from concurrently executing. </a:t>
            </a:r>
            <a:endParaRPr lang="en-US" sz="2000" b="0" i="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b="0" i="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i="0" dirty="0" smtClean="0"/>
              <a:t>these works</a:t>
            </a:r>
            <a:r>
              <a:rPr lang="en-US" sz="2000" b="0" i="0" baseline="0" dirty="0" smtClean="0"/>
              <a:t> don</a:t>
            </a:r>
            <a:r>
              <a:rPr lang="mr-IN" sz="2000" b="0" i="0" baseline="0" dirty="0" smtClean="0"/>
              <a:t>’</a:t>
            </a:r>
            <a:r>
              <a:rPr lang="en-US" sz="2000" b="0" i="0" baseline="0" dirty="0" smtClean="0"/>
              <a:t>t allow concurrent access from CPU to PIM, basically they lock that region while PIM is working. (</a:t>
            </a:r>
            <a:r>
              <a:rPr lang="en-US" sz="2000" b="0" i="0" baseline="0" dirty="0" err="1" smtClean="0"/>
              <a:t>becuae</a:t>
            </a:r>
            <a:r>
              <a:rPr lang="en-US" sz="2000" b="0" i="0" baseline="0" dirty="0" smtClean="0"/>
              <a:t> of that could lead to ping-ponging the coherence permission between </a:t>
            </a:r>
            <a:r>
              <a:rPr lang="en-US" sz="2000" b="0" i="0" baseline="0" dirty="0" err="1" smtClean="0"/>
              <a:t>cpu</a:t>
            </a:r>
            <a:r>
              <a:rPr lang="en-US" sz="2000" b="0" i="0" baseline="0" dirty="0" smtClean="0"/>
              <a:t> and </a:t>
            </a:r>
            <a:r>
              <a:rPr lang="en-US" sz="2000" b="0" i="0" baseline="0" dirty="0" err="1" smtClean="0"/>
              <a:t>pim</a:t>
            </a:r>
            <a:r>
              <a:rPr lang="en-US" sz="2000" b="0" i="0" baseline="0" dirty="0" smtClean="0"/>
              <a:t> </a:t>
            </a:r>
            <a:r>
              <a:rPr lang="en-US" sz="2000" b="0" i="0" dirty="0" smtClean="0"/>
              <a:t>if </a:t>
            </a:r>
            <a:r>
              <a:rPr lang="en-US" sz="2000" b="0" i="0" dirty="0" err="1" smtClean="0"/>
              <a:t>cpu</a:t>
            </a:r>
            <a:r>
              <a:rPr lang="en-US" sz="2000" b="0" i="0" baseline="0" dirty="0" smtClean="0"/>
              <a:t> wants to access a </a:t>
            </a:r>
            <a:r>
              <a:rPr lang="en-US" sz="2000" b="0" i="0" baseline="0" dirty="0" err="1" smtClean="0"/>
              <a:t>cacheline</a:t>
            </a:r>
            <a:r>
              <a:rPr lang="en-US" sz="2000" b="0" i="0" baseline="0" dirty="0" smtClean="0"/>
              <a:t> in that region.) because they assume there is zero or limited sharing between CPU and PIM. But we showed that there is actually a significant amount of sharing in many data intensive applications, and as a result each time </a:t>
            </a:r>
            <a:r>
              <a:rPr lang="en-US" sz="2000" b="0" i="0" baseline="0" dirty="0" err="1" smtClean="0"/>
              <a:t>cpu</a:t>
            </a:r>
            <a:r>
              <a:rPr lang="en-US" sz="2000" b="0" i="0" baseline="0" dirty="0" smtClean="0"/>
              <a:t> wants to access any of cache line in that region, it get blocked. And effectively, it doesn’t allow concurrent execution between CPU and PIM, even if they don’t access the same piece of data. This gets even worse considering pointer-intensive data structure that </a:t>
            </a:r>
            <a:r>
              <a:rPr lang="en-US" sz="2000" b="0" i="0" baseline="0" dirty="0" err="1" smtClean="0"/>
              <a:t>pim</a:t>
            </a:r>
            <a:r>
              <a:rPr lang="en-US" sz="2000" b="0" i="0" baseline="0" dirty="0" smtClean="0"/>
              <a:t> lock the entire data structure, like graph. Stalling CPUs and flushing a large number of cache lines makes CG to perform even worse than CPU baseline and eliminate all PIM benefit. </a:t>
            </a:r>
            <a:endParaRPr lang="en-US" sz="2000" b="0" i="0" dirty="0" smtClean="0"/>
          </a:p>
          <a:p>
            <a:endParaRPr lang="en-US" sz="1200" b="0" baseline="0" dirty="0" smtClean="0"/>
          </a:p>
          <a:p>
            <a:endParaRPr lang="en-US" sz="1200" b="0" baseline="0" dirty="0" smtClean="0"/>
          </a:p>
          <a:p>
            <a:endParaRPr lang="en-US" sz="1200" b="0" baseline="0" dirty="0" smtClean="0"/>
          </a:p>
          <a:p>
            <a:endParaRPr lang="en-US" sz="1200" b="0" baseline="0" dirty="0" smtClean="0"/>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only works well when there is only limited amount of data sharing between the CPU threads and</a:t>
            </a:r>
          </a:p>
          <a:p>
            <a:r>
              <a:rPr lang="en-US" sz="1200" b="0" i="0" u="none" strike="noStrike" kern="1200" baseline="0" dirty="0" smtClean="0">
                <a:solidFill>
                  <a:schemeClr val="tx1"/>
                </a:solidFill>
                <a:latin typeface="+mn-lt"/>
                <a:ea typeface="+mn-ea"/>
                <a:cs typeface="+mn-cs"/>
              </a:rPr>
              <a:t>the NDA kernel and the application can be well-partitioned between them. When there is a high amount of data sharing and there is no easy way to find what part</a:t>
            </a:r>
          </a:p>
          <a:p>
            <a:r>
              <a:rPr lang="en-US" sz="1200" b="0" i="0" u="none" strike="noStrike" kern="1200" baseline="0" dirty="0" smtClean="0">
                <a:solidFill>
                  <a:schemeClr val="tx1"/>
                </a:solidFill>
                <a:latin typeface="+mn-lt"/>
                <a:ea typeface="+mn-ea"/>
                <a:cs typeface="+mn-cs"/>
              </a:rPr>
              <a:t>of the data will be accessed by the NDA, it generate a large amount of unnecessary data movement. </a:t>
            </a:r>
          </a:p>
          <a:p>
            <a:r>
              <a:rPr lang="en-US" sz="1200" b="0" i="0" u="none" strike="noStrike" kern="1200" baseline="0" dirty="0" smtClean="0">
                <a:solidFill>
                  <a:schemeClr val="tx1"/>
                </a:solidFill>
                <a:latin typeface="+mn-lt"/>
                <a:ea typeface="+mn-ea"/>
                <a:cs typeface="+mn-cs"/>
              </a:rPr>
              <a:t>In fact, every time an NDA wants to get coherence permissions for the region, the CPU must flush all dirty cache lines in the NDA data region  even if the NDA does not access most of the data in the region. This results in a significant amount of unnecessary data movement.</a:t>
            </a:r>
            <a:endParaRPr lang="en-US" sz="1200" b="0" baseline="0" dirty="0" smtClean="0"/>
          </a:p>
          <a:p>
            <a:endParaRPr lang="en-US" sz="1200" b="0" baseline="0" dirty="0" smtClean="0"/>
          </a:p>
          <a:p>
            <a:endParaRPr lang="en-US" sz="1200" b="0" baseline="0" dirty="0" smtClean="0"/>
          </a:p>
          <a:p>
            <a:endParaRPr lang="en-US" sz="1200" b="0" baseline="0" dirty="0" smtClean="0"/>
          </a:p>
          <a:p>
            <a:endParaRPr lang="en-US" sz="1200" b="0" baseline="0" dirty="0" smtClean="0"/>
          </a:p>
          <a:p>
            <a:r>
              <a:rPr lang="en-US" sz="1200" b="0" i="0" u="none" strike="noStrike" kern="1200" baseline="0" dirty="0" smtClean="0">
                <a:solidFill>
                  <a:schemeClr val="tx1"/>
                </a:solidFill>
                <a:latin typeface="+mn-lt"/>
                <a:ea typeface="+mn-ea"/>
                <a:cs typeface="+mn-cs"/>
              </a:rPr>
              <a:t>Some instances of coarse-grained coherence use coarse-grained locks to provide the CPU or NDA with exclusive access to a coarse- grained</a:t>
            </a:r>
          </a:p>
          <a:p>
            <a:r>
              <a:rPr lang="en-US" sz="1200" b="0" i="0" u="none" strike="noStrike" kern="1200" baseline="0" dirty="0" smtClean="0">
                <a:solidFill>
                  <a:schemeClr val="tx1"/>
                </a:solidFill>
                <a:latin typeface="+mn-lt"/>
                <a:ea typeface="+mn-ea"/>
                <a:cs typeface="+mn-cs"/>
              </a:rPr>
              <a:t>region. Without exclusive access, coherence permission can </a:t>
            </a:r>
            <a:r>
              <a:rPr lang="en-US" sz="1200" b="0" i="0" u="none" strike="noStrike" kern="1200" baseline="0" dirty="0" err="1" smtClean="0">
                <a:solidFill>
                  <a:schemeClr val="tx1"/>
                </a:solidFill>
                <a:latin typeface="+mn-lt"/>
                <a:ea typeface="+mn-ea"/>
                <a:cs typeface="+mn-cs"/>
              </a:rPr>
              <a:t>ping-pong</a:t>
            </a:r>
            <a:r>
              <a:rPr lang="en-US" sz="1200" b="0" i="0" u="none" strike="noStrike" kern="1200" baseline="0" dirty="0" smtClean="0">
                <a:solidFill>
                  <a:schemeClr val="tx1"/>
                </a:solidFill>
                <a:latin typeface="+mn-lt"/>
                <a:ea typeface="+mn-ea"/>
                <a:cs typeface="+mn-cs"/>
              </a:rPr>
              <a:t> between the CPU and the NDA when they concurrently access the</a:t>
            </a:r>
          </a:p>
          <a:p>
            <a:r>
              <a:rPr lang="en-US" sz="1200" b="0" i="0" u="none" strike="noStrike" kern="1200" baseline="0" dirty="0" smtClean="0">
                <a:solidFill>
                  <a:schemeClr val="tx1"/>
                </a:solidFill>
                <a:latin typeface="+mn-lt"/>
                <a:ea typeface="+mn-ea"/>
                <a:cs typeface="+mn-cs"/>
              </a:rPr>
              <a:t>NDA data region. Coarse-grained locks avoid ping-ponging by having the NDA acquire exclusive access to</a:t>
            </a:r>
          </a:p>
          <a:p>
            <a:r>
              <a:rPr lang="en-US" sz="1200" b="0" i="0" u="none" strike="noStrike" kern="1200" baseline="0" dirty="0" smtClean="0">
                <a:solidFill>
                  <a:schemeClr val="tx1"/>
                </a:solidFill>
                <a:latin typeface="+mn-lt"/>
                <a:ea typeface="+mn-ea"/>
                <a:cs typeface="+mn-cs"/>
              </a:rPr>
              <a:t>a region for the duration of the NDA kernel</a:t>
            </a:r>
            <a:endParaRPr lang="en-US" sz="1200" b="0" baseline="0" dirty="0" smtClean="0"/>
          </a:p>
          <a:p>
            <a:endParaRPr lang="en-US" sz="1200" b="0" baseline="0" dirty="0" smtClean="0"/>
          </a:p>
          <a:p>
            <a:r>
              <a:rPr lang="en-US" sz="1200" b="0" i="0" u="none" strike="noStrike" kern="1200" baseline="0" dirty="0" smtClean="0">
                <a:solidFill>
                  <a:schemeClr val="tx1"/>
                </a:solidFill>
                <a:latin typeface="+mn-lt"/>
                <a:ea typeface="+mn-ea"/>
                <a:cs typeface="+mn-cs"/>
              </a:rPr>
              <a:t>Our analysis shows that coarse-grained locks significantly limit performance when there is data sharing between them, as it blocks CPU thread when they want to access NDA data region. </a:t>
            </a:r>
            <a:endParaRPr lang="en-US" sz="1200" b="0" baseline="0" dirty="0" smtClean="0"/>
          </a:p>
          <a:p>
            <a:endParaRPr lang="en-US" sz="1200" b="0" baseline="0" dirty="0" smtClean="0"/>
          </a:p>
          <a:p>
            <a:r>
              <a:rPr lang="en-US" sz="1200" b="0" i="0" u="none" strike="noStrike" kern="1200" baseline="0" dirty="0" smtClean="0">
                <a:solidFill>
                  <a:schemeClr val="tx1"/>
                </a:solidFill>
                <a:latin typeface="+mn-lt"/>
                <a:ea typeface="+mn-ea"/>
                <a:cs typeface="+mn-cs"/>
              </a:rPr>
              <a:t>We conclude that while CG works well in some cases, it is not suitable for many important NDA applications</a:t>
            </a:r>
            <a:endParaRPr lang="en-US" sz="1200" b="0" baseline="0" dirty="0" smtClean="0"/>
          </a:p>
        </p:txBody>
      </p:sp>
      <p:sp>
        <p:nvSpPr>
          <p:cNvPr id="4" name="Slide Number Placeholder 3"/>
          <p:cNvSpPr>
            <a:spLocks noGrp="1"/>
          </p:cNvSpPr>
          <p:nvPr>
            <p:ph type="sldNum" sz="quarter" idx="10"/>
          </p:nvPr>
        </p:nvSpPr>
        <p:spPr/>
        <p:txBody>
          <a:bodyPr/>
          <a:lstStyle/>
          <a:p>
            <a:fld id="{3ECB66F2-E617-4D22-9699-A8F2E158CBC6}" type="slidenum">
              <a:rPr lang="en-US" smtClean="0"/>
              <a:t>40</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final mechanism we analyzed was FG approach. Using FG has two benefits: First, it simplifies </a:t>
            </a:r>
            <a:r>
              <a:rPr lang="mr-IN" baseline="0" dirty="0" smtClean="0"/>
              <a:t>…</a:t>
            </a:r>
            <a:r>
              <a:rPr lang="en-US" baseline="0" dirty="0" smtClean="0"/>
              <a:t> because using FG the entire system behaves like a multithreaded programs. </a:t>
            </a:r>
          </a:p>
          <a:p>
            <a:r>
              <a:rPr lang="en-US" baseline="0" dirty="0" smtClean="0"/>
              <a:t>(the system behave similar to what we expect from multithreaded programming)</a:t>
            </a:r>
            <a:endParaRPr lang="en-US" dirty="0" smtClean="0"/>
          </a:p>
          <a:p>
            <a:endParaRPr lang="en-US" dirty="0" smtClean="0"/>
          </a:p>
          <a:p>
            <a:r>
              <a:rPr lang="en-US" dirty="0" smtClean="0"/>
              <a:t>Since NDA kernel has a high number of cache misses, FG </a:t>
            </a:r>
            <a:r>
              <a:rPr lang="en-US" sz="1200" b="0" i="0" u="none" strike="noStrike" kern="1200" baseline="0" dirty="0" smtClean="0">
                <a:solidFill>
                  <a:schemeClr val="tx1"/>
                </a:solidFill>
                <a:latin typeface="+mn-lt"/>
                <a:ea typeface="+mn-ea"/>
                <a:cs typeface="+mn-cs"/>
              </a:rPr>
              <a:t>generates many off-chip coherence</a:t>
            </a:r>
          </a:p>
          <a:p>
            <a:r>
              <a:rPr lang="en-US" sz="1200" b="0" i="0" u="none" strike="noStrike" kern="1200" baseline="0" dirty="0" smtClean="0">
                <a:solidFill>
                  <a:schemeClr val="tx1"/>
                </a:solidFill>
                <a:latin typeface="+mn-lt"/>
                <a:ea typeface="+mn-ea"/>
                <a:cs typeface="+mn-cs"/>
              </a:rPr>
              <a:t>requests;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Since NDA kernels are memory-intensive and exhibit poor temporal</a:t>
            </a:r>
          </a:p>
          <a:p>
            <a:r>
              <a:rPr lang="en-US" sz="1200" b="0" i="0" u="none" strike="noStrike" kern="1200" baseline="0" dirty="0" smtClean="0">
                <a:solidFill>
                  <a:schemeClr val="tx1"/>
                </a:solidFill>
                <a:latin typeface="+mn-lt"/>
                <a:ea typeface="+mn-ea"/>
                <a:cs typeface="+mn-cs"/>
              </a:rPr>
              <a:t>locality, this fine-grained message exchange generates large</a:t>
            </a:r>
          </a:p>
          <a:p>
            <a:r>
              <a:rPr lang="en-US" sz="1200" b="0" i="0" u="none" strike="noStrike" kern="1200" baseline="0" dirty="0" smtClean="0">
                <a:solidFill>
                  <a:schemeClr val="tx1"/>
                </a:solidFill>
                <a:latin typeface="+mn-lt"/>
                <a:ea typeface="+mn-ea"/>
                <a:cs typeface="+mn-cs"/>
              </a:rPr>
              <a:t>amounts of off-chip data movement. A large amount of those coherence</a:t>
            </a:r>
          </a:p>
          <a:p>
            <a:r>
              <a:rPr lang="en-US" sz="1200" b="0" i="0" u="none" strike="noStrike" kern="1200" baseline="0" dirty="0" smtClean="0">
                <a:solidFill>
                  <a:schemeClr val="tx1"/>
                </a:solidFill>
                <a:latin typeface="+mn-lt"/>
                <a:ea typeface="+mn-ea"/>
                <a:cs typeface="+mn-cs"/>
              </a:rPr>
              <a:t>messages are unnecessary, as our analysis from Section 3.1</a:t>
            </a:r>
          </a:p>
          <a:p>
            <a:r>
              <a:rPr lang="en-US" sz="1200" b="0" i="0" u="none" strike="noStrike" kern="1200" baseline="0" dirty="0" smtClean="0">
                <a:solidFill>
                  <a:schemeClr val="tx1"/>
                </a:solidFill>
                <a:latin typeface="+mn-lt"/>
                <a:ea typeface="+mn-ea"/>
                <a:cs typeface="+mn-cs"/>
              </a:rPr>
              <a:t>shows that the vast majority of NDA accesses do not collide with</a:t>
            </a:r>
          </a:p>
          <a:p>
            <a:r>
              <a:rPr lang="en-US" sz="1200" b="0" i="0" u="none" strike="noStrike" kern="1200" baseline="0" dirty="0" smtClean="0">
                <a:solidFill>
                  <a:schemeClr val="tx1"/>
                </a:solidFill>
                <a:latin typeface="+mn-lt"/>
                <a:ea typeface="+mn-ea"/>
                <a:cs typeface="+mn-cs"/>
              </a:rPr>
              <a:t>CPU writes and, thus, do not need coherence.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Conclusion </a:t>
            </a:r>
            <a:r>
              <a:rPr lang="en-US" sz="1200" b="0" i="0" u="none" strike="noStrike" kern="1200" baseline="0" dirty="0" smtClean="0">
                <a:solidFill>
                  <a:schemeClr val="tx1"/>
                </a:solidFill>
                <a:latin typeface="+mn-lt"/>
                <a:ea typeface="+mn-ea"/>
                <a:cs typeface="+mn-cs"/>
                <a:sym typeface="Wingdings"/>
              </a:rPr>
              <a:t> </a:t>
            </a:r>
            <a:r>
              <a:rPr lang="en-US" sz="1200" b="0" i="0" u="none" strike="noStrike" kern="1200" baseline="0" dirty="0" smtClean="0">
                <a:solidFill>
                  <a:schemeClr val="tx1"/>
                </a:solidFill>
                <a:latin typeface="+mn-lt"/>
                <a:ea typeface="+mn-ea"/>
                <a:cs typeface="+mn-cs"/>
              </a:rPr>
              <a:t>while FG acquires permissions for only cache lines that are actually accessed, it still causes a lot of unnecessary</a:t>
            </a:r>
          </a:p>
          <a:p>
            <a:r>
              <a:rPr lang="en-US" sz="1200" b="0" i="0" u="none" strike="noStrike" kern="1200" baseline="0" dirty="0" smtClean="0">
                <a:solidFill>
                  <a:schemeClr val="tx1"/>
                </a:solidFill>
                <a:latin typeface="+mn-lt"/>
                <a:ea typeface="+mn-ea"/>
                <a:cs typeface="+mn-cs"/>
              </a:rPr>
              <a:t>off-chip data movement.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41</a:t>
            </a:fld>
            <a:endParaRPr lang="en-US"/>
          </a:p>
        </p:txBody>
      </p:sp>
    </p:spTree>
    <p:extLst>
      <p:ext uri="{BB962C8B-B14F-4D97-AF65-F5344CB8AC3E}">
        <p14:creationId xmlns:p14="http://schemas.microsoft.com/office/powerpoint/2010/main" val="229116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Based on these observations, we find that an optimistic approach to coherence can address the challenges of NDA coherence. </a:t>
            </a:r>
            <a:br>
              <a:rPr lang="en-US" sz="1200" b="0" i="0" u="none" strike="noStrike" kern="1200" baseline="0" dirty="0" smtClean="0">
                <a:solidFill>
                  <a:schemeClr val="tx1"/>
                </a:solidFill>
                <a:latin typeface="+mn-lt"/>
                <a:ea typeface="+mn-ea"/>
                <a:cs typeface="+mn-cs"/>
              </a:rPr>
            </a:br>
            <a:r>
              <a:rPr lang="en-US" sz="1200" b="0" i="0" u="none" strike="noStrike" kern="1200" baseline="0" dirty="0" smtClean="0">
                <a:solidFill>
                  <a:schemeClr val="tx1"/>
                </a:solidFill>
                <a:latin typeface="+mn-lt"/>
                <a:ea typeface="+mn-ea"/>
                <a:cs typeface="+mn-cs"/>
              </a:rPr>
              <a:t/>
            </a:r>
            <a:br>
              <a:rPr lang="en-US" sz="1200" b="0" i="0" u="none" strike="noStrike" kern="1200" baseline="0" dirty="0" smtClean="0">
                <a:solidFill>
                  <a:schemeClr val="tx1"/>
                </a:solidFill>
                <a:latin typeface="+mn-lt"/>
                <a:ea typeface="+mn-ea"/>
                <a:cs typeface="+mn-cs"/>
              </a:rPr>
            </a:br>
            <a:r>
              <a:rPr lang="en-US" sz="1200" b="0" i="0" u="none" strike="noStrike" kern="1200" baseline="0" dirty="0" smtClean="0">
                <a:solidFill>
                  <a:schemeClr val="tx1"/>
                </a:solidFill>
                <a:latin typeface="+mn-lt"/>
                <a:ea typeface="+mn-ea"/>
                <a:cs typeface="+mn-cs"/>
              </a:rPr>
              <a:t>We find that  an optimistic execution model for NDA enables us to gain insight into the memory accesses before any coherence permissions are</a:t>
            </a:r>
          </a:p>
          <a:p>
            <a:r>
              <a:rPr lang="en-US" sz="1200" b="0" i="0" u="none" strike="noStrike" kern="1200" baseline="0" dirty="0" smtClean="0">
                <a:solidFill>
                  <a:schemeClr val="tx1"/>
                </a:solidFill>
                <a:latin typeface="+mn-lt"/>
                <a:ea typeface="+mn-ea"/>
                <a:cs typeface="+mn-cs"/>
              </a:rPr>
              <a:t>checked, and as a result, enforce coherence with only the necessary data movement/coherence requests.</a:t>
            </a:r>
            <a:endParaRPr lang="en-US" baseline="0" dirty="0" smtClean="0"/>
          </a:p>
          <a:p>
            <a:endParaRPr lang="en-US" baseline="0" dirty="0" smtClean="0"/>
          </a:p>
          <a:p>
            <a:r>
              <a:rPr lang="en-US" sz="1200" b="0" i="0" u="none" strike="noStrike" kern="1200" baseline="0" dirty="0" smtClean="0">
                <a:solidFill>
                  <a:schemeClr val="tx1"/>
                </a:solidFill>
                <a:latin typeface="+mn-lt"/>
                <a:ea typeface="+mn-ea"/>
                <a:cs typeface="+mn-cs"/>
              </a:rPr>
              <a:t>We propose </a:t>
            </a:r>
            <a:r>
              <a:rPr lang="en-US" sz="1200" b="0" i="0" u="none" strike="noStrike" kern="1200" baseline="0" dirty="0" err="1" smtClean="0">
                <a:solidFill>
                  <a:schemeClr val="tx1"/>
                </a:solidFill>
                <a:latin typeface="+mn-lt"/>
                <a:ea typeface="+mn-ea"/>
                <a:cs typeface="+mn-cs"/>
              </a:rPr>
              <a:t>CoNDA</a:t>
            </a:r>
            <a:r>
              <a:rPr lang="en-US" sz="1200" b="0" i="0" u="none" strike="noStrike" kern="1200" baseline="0" dirty="0" smtClean="0">
                <a:solidFill>
                  <a:schemeClr val="tx1"/>
                </a:solidFill>
                <a:latin typeface="+mn-lt"/>
                <a:ea typeface="+mn-ea"/>
                <a:cs typeface="+mn-cs"/>
              </a:rPr>
              <a:t>, a new coherence mechanism that optimistically executes code on an NDA to gather information on memory</a:t>
            </a:r>
          </a:p>
          <a:p>
            <a:r>
              <a:rPr lang="en-US" sz="1200" b="0" i="0" u="none" strike="noStrike" kern="1200" baseline="0" dirty="0" smtClean="0">
                <a:solidFill>
                  <a:schemeClr val="tx1"/>
                </a:solidFill>
                <a:latin typeface="+mn-lt"/>
                <a:ea typeface="+mn-ea"/>
                <a:cs typeface="+mn-cs"/>
              </a:rPr>
              <a:t>accesses. Optimistic execution enables </a:t>
            </a:r>
            <a:r>
              <a:rPr lang="en-US" sz="1200" b="0" i="0" u="none" strike="noStrike" kern="1200" baseline="0" dirty="0" err="1" smtClean="0">
                <a:solidFill>
                  <a:schemeClr val="tx1"/>
                </a:solidFill>
                <a:latin typeface="+mn-lt"/>
                <a:ea typeface="+mn-ea"/>
                <a:cs typeface="+mn-cs"/>
              </a:rPr>
              <a:t>CoNDA</a:t>
            </a:r>
            <a:r>
              <a:rPr lang="en-US" sz="1200" b="0" i="0" u="none" strike="noStrike" kern="1200" baseline="0" dirty="0" smtClean="0">
                <a:solidFill>
                  <a:schemeClr val="tx1"/>
                </a:solidFill>
                <a:latin typeface="+mn-lt"/>
                <a:ea typeface="+mn-ea"/>
                <a:cs typeface="+mn-cs"/>
              </a:rPr>
              <a:t> to identify and avoid performing unnecessary coherence requests</a:t>
            </a:r>
            <a:endParaRPr lang="en-US" baseline="0" dirty="0" smtClean="0"/>
          </a:p>
          <a:p>
            <a:endParaRPr lang="en-US" dirty="0" smtClean="0"/>
          </a:p>
          <a:p>
            <a:r>
              <a:rPr lang="en-US" dirty="0" smtClean="0"/>
              <a:t>Our evaluation shows that </a:t>
            </a:r>
            <a:r>
              <a:rPr lang="en-US" dirty="0" err="1" smtClean="0"/>
              <a:t>CoNDA</a:t>
            </a:r>
            <a:r>
              <a:rPr lang="en-US" dirty="0" smtClean="0"/>
              <a:t> consistency</a:t>
            </a:r>
            <a:r>
              <a:rPr lang="en-US" baseline="0" dirty="0" smtClean="0"/>
              <a:t> retain the benefit of NDA across all of the workloads and </a:t>
            </a:r>
            <a:r>
              <a:rPr lang="mr-IN"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5</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model the sum of the energy consumption that takes place within the DRAM, off-chip interconnects, and all caches. We model DRAM energy as the energy consumed per bit, lever- aging estimates from prior work </a:t>
            </a:r>
            <a:endParaRPr lang="en-US" dirty="0" smtClean="0"/>
          </a:p>
          <a:p>
            <a:endParaRPr lang="ar-IQ"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ar-IQ"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The energy consumption of NC suffers greatly from the large number of memory operations that are redirected from the processor caches to DRAM.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ar-IQ"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CG has a large number of </a:t>
            </a:r>
            <a:r>
              <a:rPr lang="en-US" sz="1200" kern="1200" dirty="0" err="1" smtClean="0">
                <a:solidFill>
                  <a:schemeClr val="tx1"/>
                </a:solidFill>
                <a:effectLst/>
                <a:latin typeface="+mn-lt"/>
                <a:ea typeface="+mn-ea"/>
                <a:cs typeface="+mn-cs"/>
              </a:rPr>
              <a:t>writebacks</a:t>
            </a:r>
            <a:r>
              <a:rPr lang="en-US" sz="1200" kern="1200" dirty="0" smtClean="0">
                <a:solidFill>
                  <a:schemeClr val="tx1"/>
                </a:solidFill>
                <a:effectLst/>
                <a:latin typeface="+mn-lt"/>
                <a:ea typeface="+mn-ea"/>
                <a:cs typeface="+mn-cs"/>
              </a:rPr>
              <a:t>, which leads to increased L1 and L2 cache lookups and a large amount of traffic sending dirty data back to DRAM preemptively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ar-IQ" dirty="0" smtClean="0"/>
              <a:t>-</a:t>
            </a:r>
            <a:r>
              <a:rPr lang="en-US" sz="1200" kern="1200" dirty="0" smtClean="0">
                <a:solidFill>
                  <a:schemeClr val="tx1"/>
                </a:solidFill>
                <a:effectLst/>
                <a:latin typeface="+mn-lt"/>
                <a:ea typeface="+mn-ea"/>
                <a:cs typeface="+mn-cs"/>
              </a:rPr>
              <a:t>The main energy improvement for </a:t>
            </a:r>
            <a:r>
              <a:rPr lang="en-US" sz="1200" kern="1200" dirty="0" err="1" smtClean="0">
                <a:solidFill>
                  <a:schemeClr val="tx1"/>
                </a:solidFill>
                <a:effectLst/>
                <a:latin typeface="+mn-lt"/>
                <a:ea typeface="+mn-ea"/>
                <a:cs typeface="+mn-cs"/>
              </a:rPr>
              <a:t>LazyPIM</a:t>
            </a:r>
            <a:r>
              <a:rPr lang="en-US" sz="1200" kern="1200" dirty="0" smtClean="0">
                <a:solidFill>
                  <a:schemeClr val="tx1"/>
                </a:solidFill>
                <a:effectLst/>
                <a:latin typeface="+mn-lt"/>
                <a:ea typeface="+mn-ea"/>
                <a:cs typeface="+mn-cs"/>
              </a:rPr>
              <a:t> over CPU-only comes from a reduction in interconnect and memory utilization, as </a:t>
            </a:r>
            <a:r>
              <a:rPr lang="en-US" sz="1200" kern="1200" dirty="0" err="1" smtClean="0">
                <a:solidFill>
                  <a:schemeClr val="tx1"/>
                </a:solidFill>
                <a:effectLst/>
                <a:latin typeface="+mn-lt"/>
                <a:ea typeface="+mn-ea"/>
                <a:cs typeface="+mn-cs"/>
              </a:rPr>
              <a:t>LazyPIM</a:t>
            </a:r>
            <a:r>
              <a:rPr lang="en-US" sz="1200" kern="1200" dirty="0" smtClean="0">
                <a:solidFill>
                  <a:schemeClr val="tx1"/>
                </a:solidFill>
                <a:effectLst/>
                <a:latin typeface="+mn-lt"/>
                <a:ea typeface="+mn-ea"/>
                <a:cs typeface="+mn-cs"/>
              </a:rPr>
              <a:t> successfully reduces data movement across the off-chip channel. </a:t>
            </a:r>
            <a:endParaRPr lang="en-US" dirty="0" smtClean="0"/>
          </a:p>
          <a:p>
            <a:endParaRPr lang="en-US" dirty="0" smtClean="0"/>
          </a:p>
          <a:p>
            <a:r>
              <a:rPr lang="en-US" sz="1200" dirty="0" smtClean="0"/>
              <a:t>, and significantly </a:t>
            </a:r>
            <a:r>
              <a:rPr lang="en-US" sz="1200" b="1" dirty="0" smtClean="0"/>
              <a:t>reduces energy consumption</a:t>
            </a:r>
            <a:r>
              <a:rPr lang="en-US" sz="1200" dirty="0" smtClean="0"/>
              <a:t>, by an average of  </a:t>
            </a:r>
            <a:r>
              <a:rPr lang="en-US" sz="1200" u="sng" dirty="0" smtClean="0">
                <a:solidFill>
                  <a:srgbClr val="0000FF"/>
                </a:solidFill>
              </a:rPr>
              <a:t>35.5%</a:t>
            </a:r>
            <a:r>
              <a:rPr lang="en-US" sz="1200" dirty="0" smtClean="0"/>
              <a:t> over</a:t>
            </a:r>
            <a:r>
              <a:rPr lang="en-US" sz="1200" dirty="0" smtClean="0">
                <a:solidFill>
                  <a:srgbClr val="0000FF"/>
                </a:solidFill>
              </a:rPr>
              <a:t> </a:t>
            </a:r>
            <a:r>
              <a:rPr lang="en-US" sz="1200" b="1" dirty="0" smtClean="0"/>
              <a:t>FG</a:t>
            </a:r>
            <a:r>
              <a:rPr lang="en-US" sz="1200" dirty="0" smtClean="0"/>
              <a:t>, </a:t>
            </a:r>
            <a:r>
              <a:rPr lang="en-US" sz="1200" u="sng" dirty="0" smtClean="0">
                <a:solidFill>
                  <a:srgbClr val="0000FF"/>
                </a:solidFill>
              </a:rPr>
              <a:t>18.0%</a:t>
            </a:r>
            <a:r>
              <a:rPr lang="en-US" sz="1200" u="sng" dirty="0" smtClean="0"/>
              <a:t> </a:t>
            </a:r>
            <a:r>
              <a:rPr lang="en-US" sz="1200" dirty="0" smtClean="0"/>
              <a:t>over </a:t>
            </a:r>
            <a:r>
              <a:rPr lang="en-US" sz="1200" b="1" dirty="0" smtClean="0">
                <a:solidFill>
                  <a:srgbClr val="000000"/>
                </a:solidFill>
              </a:rPr>
              <a:t>CG</a:t>
            </a:r>
            <a:r>
              <a:rPr lang="en-US" sz="1200" dirty="0" smtClean="0"/>
              <a:t>, </a:t>
            </a:r>
            <a:r>
              <a:rPr lang="en-US" sz="1200" u="sng" dirty="0" smtClean="0">
                <a:solidFill>
                  <a:srgbClr val="0000FF"/>
                </a:solidFill>
              </a:rPr>
              <a:t>62.2% </a:t>
            </a:r>
            <a:r>
              <a:rPr lang="en-US" sz="1200" dirty="0" smtClean="0"/>
              <a:t>over </a:t>
            </a:r>
            <a:r>
              <a:rPr lang="en-US" sz="1200" b="1" dirty="0" smtClean="0">
                <a:solidFill>
                  <a:srgbClr val="000000"/>
                </a:solidFill>
              </a:rPr>
              <a:t>NC</a:t>
            </a:r>
            <a:r>
              <a:rPr lang="en-US" sz="1200" dirty="0" smtClean="0"/>
              <a:t>, and </a:t>
            </a:r>
            <a:r>
              <a:rPr lang="en-US" sz="1200" u="sng" dirty="0" smtClean="0">
                <a:solidFill>
                  <a:srgbClr val="0000FF"/>
                </a:solidFill>
              </a:rPr>
              <a:t>43.7%</a:t>
            </a:r>
            <a:r>
              <a:rPr lang="en-US" sz="1200" dirty="0" smtClean="0"/>
              <a:t> over </a:t>
            </a:r>
            <a:r>
              <a:rPr lang="en-US" sz="1200" b="1" dirty="0" smtClean="0">
                <a:solidFill>
                  <a:srgbClr val="000000"/>
                </a:solidFill>
              </a:rPr>
              <a:t>CPU-only</a:t>
            </a:r>
            <a:r>
              <a:rPr lang="en-US" sz="120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42</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we show normalized speedup for different coherence mechanism (fine-grained, coarse-grained, non-cacheable, </a:t>
            </a:r>
            <a:r>
              <a:rPr lang="en-US" baseline="0" dirty="0" err="1" smtClean="0"/>
              <a:t>etc</a:t>
            </a:r>
            <a:r>
              <a:rPr lang="en-US" baseline="0" dirty="0" smtClean="0"/>
              <a:t>) across all of the workloads. The result is normalized to CPU-only baseline. We also show </a:t>
            </a:r>
            <a:r>
              <a:rPr lang="en-US" sz="1200" kern="1200" dirty="0" smtClean="0">
                <a:solidFill>
                  <a:schemeClr val="tx1"/>
                </a:solidFill>
                <a:effectLst/>
                <a:latin typeface="+mn-lt"/>
                <a:ea typeface="+mn-ea"/>
                <a:cs typeface="+mn-cs"/>
              </a:rPr>
              <a:t>the performance of an </a:t>
            </a:r>
            <a:r>
              <a:rPr lang="en-US" sz="1200" i="1" kern="1200" dirty="0" smtClean="0">
                <a:solidFill>
                  <a:schemeClr val="tx1"/>
                </a:solidFill>
                <a:effectLst/>
                <a:latin typeface="+mn-lt"/>
                <a:ea typeface="+mn-ea"/>
                <a:cs typeface="+mn-cs"/>
              </a:rPr>
              <a:t>ideal </a:t>
            </a:r>
            <a:r>
              <a:rPr lang="en-US" sz="1200" kern="1200" dirty="0" smtClean="0">
                <a:solidFill>
                  <a:schemeClr val="tx1"/>
                </a:solidFill>
                <a:effectLst/>
                <a:latin typeface="+mn-lt"/>
                <a:ea typeface="+mn-ea"/>
                <a:cs typeface="+mn-cs"/>
              </a:rPr>
              <a:t>mechanism where there is no performance penalty for coherence.</a:t>
            </a:r>
            <a:r>
              <a:rPr lang="en-US" sz="1200" kern="1200" baseline="0" dirty="0" smtClean="0">
                <a:solidFill>
                  <a:schemeClr val="tx1"/>
                </a:solidFill>
                <a:effectLst/>
                <a:latin typeface="+mn-lt"/>
                <a:ea typeface="+mn-ea"/>
                <a:cs typeface="+mn-cs"/>
              </a:rPr>
              <a:t> It basically shows if coherence is magically solved and there is no penalty for that, how much upper bound improvement we can get.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Without any coherence overhead, the ideal NDA mechanism significantly outperforms CPU-only across all applications, showing the potential of PIM execution on these workloads.</a:t>
            </a:r>
            <a:r>
              <a:rPr lang="en-US" sz="1200" kern="1200" baseline="0" dirty="0" smtClean="0">
                <a:solidFill>
                  <a:schemeClr val="tx1"/>
                </a:solidFill>
                <a:effectLst/>
                <a:latin typeface="+mn-lt"/>
                <a:ea typeface="+mn-ea"/>
                <a:cs typeface="+mn-cs"/>
              </a:rPr>
              <a:t> On the other hand, </a:t>
            </a:r>
            <a:r>
              <a:rPr lang="en-US" sz="1200" kern="1200" dirty="0" smtClean="0">
                <a:solidFill>
                  <a:schemeClr val="tx1"/>
                </a:solidFill>
                <a:effectLst/>
                <a:latin typeface="+mn-lt"/>
                <a:ea typeface="+mn-ea"/>
                <a:cs typeface="+mn-cs"/>
              </a:rPr>
              <a:t>poor handling of coherence by CG and NC leads to drastic performance losses compared to Ideal-PIM.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 NC, the processor threads incur a large penalty for going to DRAM frequently to access the PIM data region. CG suffers greatly due to (1) flushing dirty cache lines, and (2) blocking all processor threads that access PIM data during execution. In fact, pro- </a:t>
            </a:r>
            <a:r>
              <a:rPr lang="en-US" sz="1200" kern="1200" dirty="0" err="1" smtClean="0">
                <a:solidFill>
                  <a:schemeClr val="tx1"/>
                </a:solidFill>
                <a:effectLst/>
                <a:latin typeface="+mn-lt"/>
                <a:ea typeface="+mn-ea"/>
                <a:cs typeface="+mn-cs"/>
              </a:rPr>
              <a:t>cessor</a:t>
            </a:r>
            <a:r>
              <a:rPr lang="en-US" sz="1200" kern="1200" dirty="0" smtClean="0">
                <a:solidFill>
                  <a:schemeClr val="tx1"/>
                </a:solidFill>
                <a:effectLst/>
                <a:latin typeface="+mn-lt"/>
                <a:ea typeface="+mn-ea"/>
                <a:cs typeface="+mn-cs"/>
              </a:rPr>
              <a:t> threads are blocked for up to 73.1% of the total exe- </a:t>
            </a:r>
            <a:r>
              <a:rPr lang="en-US" sz="1200" kern="1200" dirty="0" err="1" smtClean="0">
                <a:solidFill>
                  <a:schemeClr val="tx1"/>
                </a:solidFill>
                <a:effectLst/>
                <a:latin typeface="+mn-lt"/>
                <a:ea typeface="+mn-ea"/>
                <a:cs typeface="+mn-cs"/>
              </a:rPr>
              <a:t>cution</a:t>
            </a:r>
            <a:r>
              <a:rPr lang="en-US" sz="1200" kern="1200" dirty="0" smtClean="0">
                <a:solidFill>
                  <a:schemeClr val="tx1"/>
                </a:solidFill>
                <a:effectLst/>
                <a:latin typeface="+mn-lt"/>
                <a:ea typeface="+mn-ea"/>
                <a:cs typeface="+mn-cs"/>
              </a:rPr>
              <a:t> time with CG. </a:t>
            </a:r>
            <a:r>
              <a:rPr lang="en-US" sz="1200" kern="1200" baseline="0" dirty="0" smtClean="0">
                <a:solidFill>
                  <a:schemeClr val="tx1"/>
                </a:solidFill>
                <a:effectLst/>
                <a:latin typeface="+mn-lt"/>
                <a:ea typeface="+mn-ea"/>
                <a:cs typeface="+mn-cs"/>
              </a:rPr>
              <a:t>In fact, on average, they perform worse than CPU-only execution. FG also performs worse than CPU-only. Mostly because many off-chip messages This shows an </a:t>
            </a:r>
            <a:r>
              <a:rPr lang="en-US" sz="1200" kern="1200" dirty="0" smtClean="0">
                <a:solidFill>
                  <a:schemeClr val="tx1"/>
                </a:solidFill>
                <a:effectLst/>
                <a:latin typeface="+mn-lt"/>
                <a:ea typeface="+mn-ea"/>
                <a:cs typeface="+mn-cs"/>
              </a:rPr>
              <a:t>efficient coherence mechanism is essential for PIM performance.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contrast, </a:t>
            </a:r>
            <a:r>
              <a:rPr lang="en-US" sz="1200" kern="1200" dirty="0" err="1" smtClean="0">
                <a:solidFill>
                  <a:schemeClr val="tx1"/>
                </a:solidFill>
                <a:effectLst/>
                <a:latin typeface="+mn-lt"/>
                <a:ea typeface="+mn-ea"/>
                <a:cs typeface="+mn-cs"/>
              </a:rPr>
              <a:t>LazyPIM</a:t>
            </a:r>
            <a:r>
              <a:rPr lang="en-US" sz="1200" kern="1200" dirty="0" smtClean="0">
                <a:solidFill>
                  <a:schemeClr val="tx1"/>
                </a:solidFill>
                <a:effectLst/>
                <a:latin typeface="+mn-lt"/>
                <a:ea typeface="+mn-ea"/>
                <a:cs typeface="+mn-cs"/>
              </a:rPr>
              <a:t> consistently retains most of Ideal-PIM’s benefits for all applications, coming within 11.4% of the Ideal-PIM performance, on average.</a:t>
            </a:r>
            <a:r>
              <a:rPr lang="en-US" sz="1200" kern="1200" baseline="0" dirty="0" smtClean="0">
                <a:solidFill>
                  <a:schemeClr val="tx1"/>
                </a:solidFill>
                <a:effectLst/>
                <a:latin typeface="+mn-lt"/>
                <a:ea typeface="+mn-ea"/>
                <a:cs typeface="+mn-cs"/>
              </a:rPr>
              <a:t> It also significantly improve performance compare to other approaches.</a:t>
            </a:r>
            <a:endParaRPr lang="en-US" dirty="0" smtClean="0"/>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The reason is that the NDA cannot afford to incorporate</a:t>
            </a:r>
          </a:p>
          <a:p>
            <a:r>
              <a:rPr lang="en-US" sz="1200" b="0" i="0" u="none" strike="noStrike" kern="1200" baseline="0" dirty="0" smtClean="0">
                <a:solidFill>
                  <a:schemeClr val="tx1"/>
                </a:solidFill>
                <a:latin typeface="+mn-lt"/>
                <a:ea typeface="+mn-ea"/>
                <a:cs typeface="+mn-cs"/>
              </a:rPr>
              <a:t>complicated logic and large caches due to power and area</a:t>
            </a:r>
          </a:p>
          <a:p>
            <a:r>
              <a:rPr lang="en-US" sz="1200" b="0" i="0" u="none" strike="noStrike" kern="1200" baseline="0" dirty="0" smtClean="0">
                <a:solidFill>
                  <a:schemeClr val="tx1"/>
                </a:solidFill>
                <a:latin typeface="+mn-lt"/>
                <a:ea typeface="+mn-ea"/>
                <a:cs typeface="+mn-cs"/>
              </a:rPr>
              <a:t>constraints [13, 21, 27], which, for NDA-only, significantly slows</a:t>
            </a:r>
          </a:p>
          <a:p>
            <a:r>
              <a:rPr lang="en-US" sz="1200" b="0" i="0" u="none" strike="noStrike" kern="1200" baseline="0" dirty="0" smtClean="0">
                <a:solidFill>
                  <a:schemeClr val="tx1"/>
                </a:solidFill>
                <a:latin typeface="+mn-lt"/>
                <a:ea typeface="+mn-ea"/>
                <a:cs typeface="+mn-cs"/>
              </a:rPr>
              <a:t>down the parts of the application that are better suited for CPU</a:t>
            </a:r>
          </a:p>
          <a:p>
            <a:r>
              <a:rPr lang="pt-BR" sz="1200" b="0" i="0" u="none" strike="noStrike" kern="1200" baseline="0" dirty="0" err="1" smtClean="0">
                <a:solidFill>
                  <a:schemeClr val="tx1"/>
                </a:solidFill>
                <a:latin typeface="+mn-lt"/>
                <a:ea typeface="+mn-ea"/>
                <a:cs typeface="+mn-cs"/>
              </a:rPr>
              <a:t>execution</a:t>
            </a:r>
            <a:r>
              <a:rPr lang="pt-BR"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43</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Points:</a:t>
            </a:r>
          </a:p>
          <a:p>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Poor handling of coherence eliminate </a:t>
            </a:r>
            <a:r>
              <a:rPr lang="mr-I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Specifically, CG generates a large number of unnecessary flushes, and it also keeps them from working concurrently</a:t>
            </a:r>
          </a:p>
          <a:p>
            <a:pPr marL="171450" indent="-171450">
              <a:buFontTx/>
              <a:buChar char="-"/>
            </a:pPr>
            <a:r>
              <a:rPr lang="en-US" sz="1200" b="0" i="0" u="none" strike="noStrike" kern="1200" baseline="0" dirty="0" smtClean="0">
                <a:solidFill>
                  <a:schemeClr val="tx1"/>
                </a:solidFill>
                <a:latin typeface="+mn-lt"/>
                <a:ea typeface="+mn-ea"/>
                <a:cs typeface="+mn-cs"/>
              </a:rPr>
              <a:t>FG generate a large number of unnecessary messages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44</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Points:</a:t>
            </a:r>
          </a:p>
          <a:p>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Poor handling of coherence eliminate </a:t>
            </a:r>
            <a:r>
              <a:rPr lang="mr-I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Specifically, CG generates a large number of unnecessary flushes, and it also keeps them from working concurrently</a:t>
            </a:r>
          </a:p>
          <a:p>
            <a:pPr marL="171450" indent="-171450">
              <a:buFontTx/>
              <a:buChar char="-"/>
            </a:pPr>
            <a:r>
              <a:rPr lang="en-US" sz="1200" b="0" i="0" u="none" strike="noStrike" kern="1200" baseline="0" dirty="0" smtClean="0">
                <a:solidFill>
                  <a:schemeClr val="tx1"/>
                </a:solidFill>
                <a:latin typeface="+mn-lt"/>
                <a:ea typeface="+mn-ea"/>
                <a:cs typeface="+mn-cs"/>
              </a:rPr>
              <a:t>FG generate a large number of unnecessary messages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45</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Points:</a:t>
            </a:r>
          </a:p>
          <a:p>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Poor handling of coherence eliminate </a:t>
            </a:r>
            <a:r>
              <a:rPr lang="mr-I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Specifically, CG generates a large number of unnecessary flushes, and it also keeps them from working concurrently</a:t>
            </a:r>
          </a:p>
          <a:p>
            <a:pPr marL="171450" indent="-171450">
              <a:buFontTx/>
              <a:buChar char="-"/>
            </a:pPr>
            <a:r>
              <a:rPr lang="en-US" sz="1200" b="0" i="0" u="none" strike="noStrike" kern="1200" baseline="0" dirty="0" smtClean="0">
                <a:solidFill>
                  <a:schemeClr val="tx1"/>
                </a:solidFill>
                <a:latin typeface="+mn-lt"/>
                <a:ea typeface="+mn-ea"/>
                <a:cs typeface="+mn-cs"/>
              </a:rPr>
              <a:t>FG generate a large number of unnecessary messages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46</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Here I’m showing you an example where CPU is executing a bunch of instructions. And we also have NDA kernel that is running concurrently. Here we are considering a case where CPU is updating a cache line and NDA is reading the same </a:t>
            </a:r>
            <a:r>
              <a:rPr lang="en-US" baseline="0" dirty="0" err="1" smtClean="0"/>
              <a:t>cacheline</a:t>
            </a:r>
            <a:r>
              <a:rPr lang="en-US" baseline="0" dirty="0" smtClean="0"/>
              <a:t>. In this case, CPU updates cache line Z and NDA kernel reads from </a:t>
            </a:r>
            <a:r>
              <a:rPr lang="en-US" baseline="0" dirty="0" err="1" smtClean="0"/>
              <a:t>cacheline</a:t>
            </a:r>
            <a:r>
              <a:rPr lang="en-US" baseline="0" dirty="0" smtClean="0"/>
              <a:t> z. </a:t>
            </a:r>
          </a:p>
          <a:p>
            <a:endParaRPr lang="en-US" baseline="0" dirty="0" smtClean="0"/>
          </a:p>
          <a:p>
            <a:r>
              <a:rPr lang="en-US" baseline="0" dirty="0" smtClean="0"/>
              <a:t>Because we don’t do any coherence lookup or update during NDA kernel execution, NDA ends up reading old values of Z from DRAM. That’s a coherence violation, because CPU write has happened before NDA read, and we need to guarantee writes </a:t>
            </a:r>
            <a:r>
              <a:rPr lang="en-US" baseline="0" dirty="0" err="1" smtClean="0"/>
              <a:t>bcome</a:t>
            </a:r>
            <a:r>
              <a:rPr lang="en-US" baseline="0" dirty="0" smtClean="0"/>
              <a:t> visible right away. and In that case, we need to flush Z to DRAM and re-execute the NDA kernel. So the next time NDA kernel see the updated value.  the effective ordering becomes like this. </a:t>
            </a:r>
          </a:p>
          <a:p>
            <a:endParaRPr lang="en-US" baseline="0" dirty="0" smtClean="0"/>
          </a:p>
          <a:p>
            <a:r>
              <a:rPr lang="en-US" baseline="0" dirty="0" smtClean="0"/>
              <a:t>Now lets consider another case. This time, while NDA is writing to cache line Y, </a:t>
            </a:r>
            <a:r>
              <a:rPr lang="en-US" baseline="0" dirty="0" err="1" smtClean="0"/>
              <a:t>cpu</a:t>
            </a:r>
            <a:r>
              <a:rPr lang="en-US" baseline="0" dirty="0" smtClean="0"/>
              <a:t> also write and read to same cache line. Neither of these cause coherence violation. The reason is that NDA makes its update </a:t>
            </a:r>
            <a:r>
              <a:rPr lang="en-US" baseline="0" dirty="0" err="1" smtClean="0"/>
              <a:t>visibile</a:t>
            </a:r>
            <a:r>
              <a:rPr lang="en-US" baseline="0" dirty="0" smtClean="0"/>
              <a:t> to the system at the end of optimistic mode execution. All of the updates are happen at the end of NDA kernel when we ensure there is no coherence violation. As a result, any write and read from CPU during NDA kernel execution, effectively order before the NDA write. </a:t>
            </a:r>
          </a:p>
          <a:p>
            <a:endParaRPr lang="en-US" baseline="0" dirty="0" smtClean="0"/>
          </a:p>
          <a:p>
            <a:r>
              <a:rPr lang="en-US" baseline="0" dirty="0" smtClean="0"/>
              <a:t>Some one might ask, what if we want this </a:t>
            </a:r>
            <a:r>
              <a:rPr lang="en-US" baseline="0" dirty="0" err="1" smtClean="0"/>
              <a:t>cpu</a:t>
            </a:r>
            <a:r>
              <a:rPr lang="en-US" baseline="0" dirty="0" smtClean="0"/>
              <a:t> to read the value PIM is updating. In that case, like any normal multi-threaded </a:t>
            </a:r>
            <a:r>
              <a:rPr lang="en-US" baseline="0" dirty="0" err="1" smtClean="0"/>
              <a:t>environemnt</a:t>
            </a:r>
            <a:r>
              <a:rPr lang="en-US" baseline="0" dirty="0" smtClean="0"/>
              <a:t>, we need to use </a:t>
            </a:r>
            <a:r>
              <a:rPr lang="en-US" baseline="0" dirty="0" err="1" smtClean="0"/>
              <a:t>synchroniztion</a:t>
            </a:r>
            <a:r>
              <a:rPr lang="en-US" baseline="0" dirty="0" smtClean="0"/>
              <a:t> </a:t>
            </a:r>
            <a:r>
              <a:rPr lang="en-US" baseline="0" dirty="0" err="1" smtClean="0"/>
              <a:t>primitves</a:t>
            </a:r>
            <a:r>
              <a:rPr lang="en-US" baseline="0" dirty="0" smtClean="0"/>
              <a:t> like semaphore or memory barrier, to make sure CPU read order before PIM write. </a:t>
            </a:r>
          </a:p>
          <a:p>
            <a:endParaRPr lang="en-US" baseline="0" dirty="0" smtClean="0"/>
          </a:p>
          <a:p>
            <a:r>
              <a:rPr lang="en-US" baseline="0" dirty="0" smtClean="0"/>
              <a:t>So as we said, when we send the signature back, no conflict will be detected, and </a:t>
            </a:r>
            <a:r>
              <a:rPr lang="en-US" baseline="0" dirty="0" err="1" smtClean="0"/>
              <a:t>pim</a:t>
            </a:r>
            <a:r>
              <a:rPr lang="en-US" baseline="0" dirty="0" smtClean="0"/>
              <a:t> core commit its update. So to summarize, if there is a write from CPU to a </a:t>
            </a:r>
            <a:r>
              <a:rPr lang="en-US" baseline="0" dirty="0" err="1" smtClean="0"/>
              <a:t>cacheline</a:t>
            </a:r>
            <a:r>
              <a:rPr lang="en-US" baseline="0" dirty="0" smtClean="0"/>
              <a:t> that PIM is reading that is a conflict. If there is a read from CPU to a </a:t>
            </a:r>
            <a:r>
              <a:rPr lang="en-US" baseline="0" dirty="0" err="1" smtClean="0"/>
              <a:t>cacheline</a:t>
            </a:r>
            <a:r>
              <a:rPr lang="en-US" baseline="0" dirty="0" smtClean="0"/>
              <a:t> PIM is writing to, that read orders before that write, and as a result, it doesn’t create any conflict. </a:t>
            </a:r>
          </a:p>
          <a:p>
            <a:endParaRPr lang="en-US" baseline="0" dirty="0" smtClean="0"/>
          </a:p>
          <a:p>
            <a:endParaRPr lang="en-US" baseline="0" dirty="0" smtClean="0"/>
          </a:p>
          <a:p>
            <a:endParaRPr lang="en-US" baseline="0" dirty="0" smtClean="0"/>
          </a:p>
          <a:p>
            <a:r>
              <a:rPr lang="en-US" baseline="0" dirty="0" smtClean="0"/>
              <a:t>Basically there are three possible conflicts: 1) processor update, </a:t>
            </a:r>
            <a:r>
              <a:rPr lang="en-US" baseline="0" dirty="0" err="1" smtClean="0"/>
              <a:t>pim</a:t>
            </a:r>
            <a:r>
              <a:rPr lang="en-US" baseline="0" dirty="0" smtClean="0"/>
              <a:t> read, 2) </a:t>
            </a:r>
            <a:r>
              <a:rPr lang="en-US" baseline="0" dirty="0" err="1" smtClean="0"/>
              <a:t>pim</a:t>
            </a:r>
            <a:r>
              <a:rPr lang="en-US" baseline="0" dirty="0" smtClean="0"/>
              <a:t> update something processor read, and both processor and </a:t>
            </a:r>
            <a:r>
              <a:rPr lang="en-US" baseline="0" dirty="0" err="1" smtClean="0"/>
              <a:t>pim</a:t>
            </a:r>
            <a:r>
              <a:rPr lang="en-US" baseline="0" dirty="0" smtClean="0"/>
              <a:t> update.</a:t>
            </a: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47</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a:t>
            </a:r>
            <a:r>
              <a:rPr lang="en-US" sz="1200" b="0" i="0" u="none" strike="noStrike" kern="1200" baseline="0" dirty="0" err="1" smtClean="0">
                <a:solidFill>
                  <a:schemeClr val="tx1"/>
                </a:solidFill>
                <a:latin typeface="+mn-lt"/>
                <a:ea typeface="+mn-ea"/>
                <a:cs typeface="+mn-cs"/>
              </a:rPr>
              <a:t>levergae</a:t>
            </a:r>
            <a:r>
              <a:rPr lang="en-US" sz="1200" b="0" i="0" u="none" strike="noStrike" kern="1200" baseline="0" dirty="0" smtClean="0">
                <a:solidFill>
                  <a:schemeClr val="tx1"/>
                </a:solidFill>
                <a:latin typeface="+mn-lt"/>
                <a:ea typeface="+mn-ea"/>
                <a:cs typeface="+mn-cs"/>
              </a:rPr>
              <a:t> to key observations:</a:t>
            </a:r>
          </a:p>
          <a:p>
            <a:endParaRPr lang="en-US" sz="1200" b="0" i="0" u="none" strike="noStrike" kern="1200" baseline="0" dirty="0" smtClean="0">
              <a:solidFill>
                <a:schemeClr val="tx1"/>
              </a:solidFill>
              <a:latin typeface="+mn-lt"/>
              <a:ea typeface="+mn-ea"/>
              <a:cs typeface="+mn-cs"/>
            </a:endParaRPr>
          </a:p>
          <a:p>
            <a:pPr marL="228600" indent="-228600">
              <a:buAutoNum type="arabicParenR"/>
            </a:pPr>
            <a:r>
              <a:rPr lang="en-US" sz="1200" b="0" i="0" u="none" strike="noStrike" kern="1200" baseline="0" dirty="0" smtClean="0">
                <a:solidFill>
                  <a:schemeClr val="tx1"/>
                </a:solidFill>
                <a:latin typeface="+mn-lt"/>
                <a:ea typeface="+mn-ea"/>
                <a:cs typeface="+mn-cs"/>
              </a:rPr>
              <a:t>Majority is unnecessary since they don</a:t>
            </a:r>
            <a:r>
              <a:rPr lang="mr-IN"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t collide in the same cache line</a:t>
            </a:r>
          </a:p>
          <a:p>
            <a:pPr marL="228600" indent="-228600">
              <a:buAutoNum type="arabicParenR"/>
            </a:pPr>
            <a:r>
              <a:rPr lang="en-US" sz="1200" b="0" i="0" u="none" strike="noStrike" kern="1200" baseline="0" dirty="0" smtClean="0">
                <a:solidFill>
                  <a:schemeClr val="tx1"/>
                </a:solidFill>
                <a:latin typeface="+mn-lt"/>
                <a:ea typeface="+mn-ea"/>
                <a:cs typeface="+mn-cs"/>
              </a:rPr>
              <a:t>With insight ahead of time, we can eliminate that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Based on our observations from our </a:t>
            </a:r>
            <a:r>
              <a:rPr lang="en-US" sz="1200" b="0" i="0" u="none" strike="noStrike" kern="1200" baseline="0" dirty="0" err="1" smtClean="0">
                <a:solidFill>
                  <a:schemeClr val="tx1"/>
                </a:solidFill>
                <a:latin typeface="+mn-lt"/>
                <a:ea typeface="+mn-ea"/>
                <a:cs typeface="+mn-cs"/>
              </a:rPr>
              <a:t>anaysis</a:t>
            </a:r>
            <a:r>
              <a:rPr lang="en-US" sz="1200" b="0" i="0" u="none" strike="noStrike" kern="1200" baseline="0" dirty="0" smtClean="0">
                <a:solidFill>
                  <a:schemeClr val="tx1"/>
                </a:solidFill>
                <a:latin typeface="+mn-lt"/>
                <a:ea typeface="+mn-ea"/>
                <a:cs typeface="+mn-cs"/>
              </a:rPr>
              <a:t>, we propose to use optimistic</a:t>
            </a:r>
          </a:p>
          <a:p>
            <a:r>
              <a:rPr lang="en-US" sz="1200" b="0" i="0" u="none" strike="noStrike" kern="1200" baseline="0" dirty="0" smtClean="0">
                <a:solidFill>
                  <a:schemeClr val="tx1"/>
                </a:solidFill>
                <a:latin typeface="+mn-lt"/>
                <a:ea typeface="+mn-ea"/>
                <a:cs typeface="+mn-cs"/>
              </a:rPr>
              <a:t>execution for NDAs. </a:t>
            </a:r>
            <a:r>
              <a:rPr lang="en-US" sz="1200" b="0" i="0" u="none" strike="noStrike" kern="1200" baseline="0" dirty="0" err="1" smtClean="0">
                <a:solidFill>
                  <a:schemeClr val="tx1"/>
                </a:solidFill>
                <a:latin typeface="+mn-lt"/>
                <a:ea typeface="+mn-ea"/>
                <a:cs typeface="+mn-cs"/>
              </a:rPr>
              <a:t>Bascially</a:t>
            </a:r>
            <a:r>
              <a:rPr lang="en-US" sz="1200" b="0" i="0" u="none" strike="noStrike" kern="1200" baseline="0" dirty="0" smtClean="0">
                <a:solidFill>
                  <a:schemeClr val="tx1"/>
                </a:solidFill>
                <a:latin typeface="+mn-lt"/>
                <a:ea typeface="+mn-ea"/>
                <a:cs typeface="+mn-cs"/>
              </a:rPr>
              <a:t>, we assume that NDA executes in optimistic mode and during that mode </a:t>
            </a:r>
          </a:p>
          <a:p>
            <a:r>
              <a:rPr lang="en-US" sz="1200" b="0" i="0" u="none" strike="noStrike" kern="1200" baseline="0" dirty="0" smtClean="0">
                <a:solidFill>
                  <a:schemeClr val="tx1"/>
                </a:solidFill>
                <a:latin typeface="+mn-lt"/>
                <a:ea typeface="+mn-ea"/>
                <a:cs typeface="+mn-cs"/>
              </a:rPr>
              <a:t>it gains insight into its memory accesses by tracking the</a:t>
            </a:r>
          </a:p>
          <a:p>
            <a:r>
              <a:rPr lang="en-US" sz="1200" b="0" i="0" u="none" strike="noStrike" kern="1200" baseline="0" dirty="0" smtClean="0">
                <a:solidFill>
                  <a:schemeClr val="tx1"/>
                </a:solidFill>
                <a:latin typeface="+mn-lt"/>
                <a:ea typeface="+mn-ea"/>
                <a:cs typeface="+mn-cs"/>
              </a:rPr>
              <a:t>accesses without issuing any coherence requests.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optimistic</a:t>
            </a:r>
          </a:p>
          <a:p>
            <a:r>
              <a:rPr lang="en-US" sz="1200" b="0" i="0" u="none" strike="noStrike" kern="1200" baseline="0" dirty="0" smtClean="0">
                <a:solidFill>
                  <a:schemeClr val="tx1"/>
                </a:solidFill>
                <a:latin typeface="+mn-lt"/>
                <a:ea typeface="+mn-ea"/>
                <a:cs typeface="+mn-cs"/>
              </a:rPr>
              <a:t>execution is done, the NDA uses the tracking information to perform</a:t>
            </a:r>
          </a:p>
          <a:p>
            <a:r>
              <a:rPr lang="en-US" sz="1200" b="0" i="0" u="none" strike="noStrike" kern="1200" baseline="0" dirty="0" smtClean="0">
                <a:solidFill>
                  <a:schemeClr val="tx1"/>
                </a:solidFill>
                <a:latin typeface="+mn-lt"/>
                <a:ea typeface="+mn-ea"/>
                <a:cs typeface="+mn-cs"/>
              </a:rPr>
              <a:t>necessary coherence requests for only the parts of the shared</a:t>
            </a:r>
          </a:p>
          <a:p>
            <a:r>
              <a:rPr lang="en-US" sz="1200" b="0" i="0" u="none" strike="noStrike" kern="1200" baseline="0" dirty="0" smtClean="0">
                <a:solidFill>
                  <a:schemeClr val="tx1"/>
                </a:solidFill>
                <a:latin typeface="+mn-lt"/>
                <a:ea typeface="+mn-ea"/>
                <a:cs typeface="+mn-cs"/>
              </a:rPr>
              <a:t>data that were actually accessed during execution, which minimizes</a:t>
            </a:r>
          </a:p>
          <a:p>
            <a:r>
              <a:rPr lang="en-US" sz="1200" b="0" i="0" u="none" strike="noStrike" kern="1200" baseline="0" dirty="0" smtClean="0">
                <a:solidFill>
                  <a:schemeClr val="tx1"/>
                </a:solidFill>
                <a:latin typeface="+mn-lt"/>
                <a:ea typeface="+mn-ea"/>
                <a:cs typeface="+mn-cs"/>
              </a:rPr>
              <a:t>coherence-related data movement.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behavior leads to a very low</a:t>
            </a:r>
          </a:p>
          <a:p>
            <a:r>
              <a:rPr lang="en-US" sz="1200" b="0" i="0" u="none" strike="noStrike" kern="1200" baseline="0" dirty="0" smtClean="0">
                <a:solidFill>
                  <a:schemeClr val="tx1"/>
                </a:solidFill>
                <a:latin typeface="+mn-lt"/>
                <a:ea typeface="+mn-ea"/>
                <a:cs typeface="+mn-cs"/>
              </a:rPr>
              <a:t>re-execution rate of NDA kernels, which is one of our key motivations</a:t>
            </a:r>
          </a:p>
          <a:p>
            <a:r>
              <a:rPr lang="en-US" sz="1200" b="0" i="0" u="none" strike="noStrike" kern="1200" baseline="0" dirty="0" smtClean="0">
                <a:solidFill>
                  <a:schemeClr val="tx1"/>
                </a:solidFill>
                <a:latin typeface="+mn-lt"/>
                <a:ea typeface="+mn-ea"/>
                <a:cs typeface="+mn-cs"/>
              </a:rPr>
              <a:t>behind adopting an optimistic execution model for NDA</a:t>
            </a:r>
          </a:p>
          <a:p>
            <a:r>
              <a:rPr lang="en-US" sz="1200" b="0" i="0" u="none" strike="noStrike" kern="1200" baseline="0" dirty="0" smtClean="0">
                <a:solidFill>
                  <a:schemeClr val="tx1"/>
                </a:solidFill>
                <a:latin typeface="+mn-lt"/>
                <a:ea typeface="+mn-ea"/>
                <a:cs typeface="+mn-cs"/>
              </a:rPr>
              <a:t>coherence</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48</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now lets look at one of the applications we analyzed as an example. </a:t>
            </a:r>
          </a:p>
          <a:p>
            <a:pPr marL="0" marR="0" indent="0" algn="l" defTabSz="914400" rtl="0" eaLnBrk="1" fontAlgn="auto" latinLnBrk="0" hangingPunct="1">
              <a:lnSpc>
                <a:spcPct val="100000"/>
              </a:lnSpc>
              <a:spcBef>
                <a:spcPts val="0"/>
              </a:spcBef>
              <a:spcAft>
                <a:spcPts val="0"/>
              </a:spcAft>
              <a:buClrTx/>
              <a:buSzTx/>
              <a:buFontTx/>
              <a:buNone/>
              <a:tabLst/>
              <a:defRPr/>
            </a:pPr>
            <a:endParaRPr lang="ar-IQ" dirty="0" smtClean="0"/>
          </a:p>
          <a:p>
            <a:r>
              <a:rPr lang="en-US" dirty="0" smtClean="0"/>
              <a:t>Our</a:t>
            </a:r>
            <a:r>
              <a:rPr lang="en-US" baseline="0" dirty="0" smtClean="0"/>
              <a:t> first case study is a hybrid in-memory databases. </a:t>
            </a:r>
            <a:r>
              <a:rPr lang="en-US" dirty="0" smtClean="0"/>
              <a:t>Today, because we</a:t>
            </a:r>
            <a:r>
              <a:rPr lang="en-US" baseline="0" dirty="0" smtClean="0"/>
              <a:t> need to perform real-time analytical processing, </a:t>
            </a:r>
            <a:r>
              <a:rPr lang="en-US" dirty="0" smtClean="0"/>
              <a:t>many industrial</a:t>
            </a:r>
            <a:r>
              <a:rPr lang="en-US" baseline="0" dirty="0" smtClean="0"/>
              <a:t> and academic databases, combine the transactional and analytical behavior into one single hybrid database, and because of that, you can perform both transactions and analytical queries on the same database (these two used to be separate). </a:t>
            </a:r>
            <a:br>
              <a:rPr lang="en-US" baseline="0" dirty="0" smtClean="0"/>
            </a:br>
            <a:r>
              <a:rPr lang="en-US" baseline="0" dirty="0" smtClean="0"/>
              <a:t/>
            </a:r>
            <a:br>
              <a:rPr lang="en-US" baseline="0" dirty="0" smtClean="0"/>
            </a:br>
            <a:r>
              <a:rPr lang="en-US" baseline="0" dirty="0" smtClean="0"/>
              <a:t>When we analyzed this application, we observe that , analytical queries are a good fit for NDA </a:t>
            </a:r>
            <a:r>
              <a:rPr lang="en-US" sz="1200" b="0" i="0" u="none" strike="noStrike" kern="1200" baseline="0" dirty="0" smtClean="0">
                <a:solidFill>
                  <a:schemeClr val="tx1"/>
                </a:solidFill>
                <a:latin typeface="+mn-lt"/>
                <a:ea typeface="+mn-ea"/>
                <a:cs typeface="+mn-cs"/>
              </a:rPr>
              <a:t>as they generate a large amount of random memory accesses and data movement</a:t>
            </a:r>
            <a:endParaRPr lang="en-US" baseline="0" dirty="0" smtClean="0"/>
          </a:p>
          <a:p>
            <a:endParaRPr lang="en-US" baseline="0" dirty="0" smtClean="0"/>
          </a:p>
          <a:p>
            <a:r>
              <a:rPr lang="en-US" sz="1200" b="0" i="0" u="none" strike="noStrike" kern="1200" baseline="0" dirty="0" smtClean="0">
                <a:solidFill>
                  <a:schemeClr val="tx1"/>
                </a:solidFill>
                <a:latin typeface="+mn-lt"/>
                <a:ea typeface="+mn-ea"/>
                <a:cs typeface="+mn-cs"/>
              </a:rPr>
              <a:t>In contrast, even though transactional queries access the same data, they perform better if they stay on the CPU, as they have short execution times, are</a:t>
            </a:r>
          </a:p>
          <a:p>
            <a:r>
              <a:rPr lang="en-US" sz="1200" b="0" i="0" u="none" strike="noStrike" kern="1200" baseline="0" dirty="0" smtClean="0">
                <a:solidFill>
                  <a:schemeClr val="tx1"/>
                </a:solidFill>
                <a:latin typeface="+mn-lt"/>
                <a:ea typeface="+mn-ea"/>
                <a:cs typeface="+mn-cs"/>
              </a:rPr>
              <a:t>latency-sensitive, and have cache-friendly access patterns.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In such workloads, when we</a:t>
            </a:r>
            <a:r>
              <a:rPr lang="en-US" sz="1200" kern="1200" baseline="0" dirty="0" smtClean="0">
                <a:solidFill>
                  <a:schemeClr val="tx1"/>
                </a:solidFill>
                <a:effectLst/>
                <a:latin typeface="+mn-lt"/>
                <a:ea typeface="+mn-ea"/>
                <a:cs typeface="+mn-cs"/>
              </a:rPr>
              <a:t> offload analytical threads to NDA</a:t>
            </a:r>
            <a:r>
              <a:rPr lang="en-US" sz="1200" kern="1200" dirty="0" smtClean="0">
                <a:solidFill>
                  <a:schemeClr val="tx1"/>
                </a:solidFill>
                <a:effectLst/>
                <a:latin typeface="+mn-lt"/>
                <a:ea typeface="+mn-ea"/>
                <a:cs typeface="+mn-cs"/>
              </a:rPr>
              <a:t>, because they are both operating within</a:t>
            </a:r>
            <a:r>
              <a:rPr lang="en-US" sz="1200" kern="1200" baseline="0" dirty="0" smtClean="0">
                <a:solidFill>
                  <a:schemeClr val="tx1"/>
                </a:solidFill>
                <a:effectLst/>
                <a:latin typeface="+mn-lt"/>
                <a:ea typeface="+mn-ea"/>
                <a:cs typeface="+mn-cs"/>
              </a:rPr>
              <a:t> the same database and share many data structures. </a:t>
            </a:r>
            <a:r>
              <a:rPr lang="en-US" sz="1200" kern="1200" dirty="0" smtClean="0">
                <a:solidFill>
                  <a:schemeClr val="tx1"/>
                </a:solidFill>
                <a:effectLst/>
                <a:latin typeface="+mn-lt"/>
                <a:ea typeface="+mn-ea"/>
                <a:cs typeface="+mn-cs"/>
              </a:rPr>
              <a:t>data sharing</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concurrent accesses from both NDA kernels and CPU threads can not be avoided. </a:t>
            </a:r>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49</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To</a:t>
            </a:r>
            <a:r>
              <a:rPr lang="en-US" baseline="0" dirty="0" smtClean="0"/>
              <a:t> wrap up, here are the key observations from our application analysis. First, we observe that in many important NDA applications, there is a significant amount of sharing ..</a:t>
            </a:r>
          </a:p>
          <a:p>
            <a:endParaRPr lang="en-US" baseline="0" dirty="0" smtClean="0"/>
          </a:p>
          <a:p>
            <a:r>
              <a:rPr lang="en-US" baseline="0" dirty="0" smtClean="0"/>
              <a:t>Second, we find that while</a:t>
            </a:r>
            <a:r>
              <a:rPr lang="en-US" sz="1200" b="0" i="0" u="none" strike="noStrike" kern="1200" baseline="0" dirty="0" smtClean="0">
                <a:solidFill>
                  <a:schemeClr val="tx1"/>
                </a:solidFill>
                <a:latin typeface="+mn-lt"/>
                <a:ea typeface="+mn-ea"/>
                <a:cs typeface="+mn-cs"/>
              </a:rPr>
              <a:t> CPU threads and NDA kernels share the same data regions, they typically do not collide concurrently on (i.e., simultaneously access) the </a:t>
            </a:r>
            <a:r>
              <a:rPr lang="it-IT" sz="1200" b="0" i="0" u="none" strike="noStrike" kern="1200" baseline="0" dirty="0" err="1" smtClean="0">
                <a:solidFill>
                  <a:schemeClr val="tx1"/>
                </a:solidFill>
                <a:latin typeface="+mn-lt"/>
                <a:ea typeface="+mn-ea"/>
                <a:cs typeface="+mn-cs"/>
              </a:rPr>
              <a:t>same</a:t>
            </a:r>
            <a:r>
              <a:rPr lang="it-IT" sz="1200" b="0" i="0" u="none" strike="noStrike" kern="1200" baseline="0" dirty="0" smtClean="0">
                <a:solidFill>
                  <a:schemeClr val="tx1"/>
                </a:solidFill>
                <a:latin typeface="+mn-lt"/>
                <a:ea typeface="+mn-ea"/>
                <a:cs typeface="+mn-cs"/>
              </a:rPr>
              <a:t> cache line</a:t>
            </a:r>
          </a:p>
          <a:p>
            <a:r>
              <a:rPr lang="en-US" sz="1200" b="0" i="0" u="none" strike="noStrike" kern="1200" baseline="0" dirty="0" smtClean="0">
                <a:solidFill>
                  <a:schemeClr val="tx1"/>
                </a:solidFill>
                <a:latin typeface="+mn-lt"/>
                <a:ea typeface="+mn-ea"/>
                <a:cs typeface="+mn-cs"/>
              </a:rPr>
              <a:t>In fact we observe that CPU thread rarely update ..</a:t>
            </a:r>
            <a:endParaRPr lang="it-IT"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ECB66F2-E617-4D22-9699-A8F2E158CBC6}" type="slidenum">
              <a:rPr lang="en-US" smtClean="0"/>
              <a:t>50</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51</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6</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Consumer</a:t>
            </a:r>
            <a:r>
              <a:rPr lang="en-US" baseline="0" dirty="0" smtClean="0"/>
              <a:t> devices like tablets smartphone and wearable are now everywhere and used by billions of people.</a:t>
            </a:r>
          </a:p>
          <a:p>
            <a:r>
              <a:rPr lang="en-US" dirty="0" smtClean="0"/>
              <a:t>One of the</a:t>
            </a:r>
            <a:r>
              <a:rPr lang="en-US" baseline="0" dirty="0" smtClean="0"/>
              <a:t> major challenge in these devices is battery limitation which makes the energy consumption a critical concern </a:t>
            </a:r>
            <a:r>
              <a:rPr lang="mr-IN" baseline="0" dirty="0"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52</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study two classes of applications that are </a:t>
            </a:r>
            <a:r>
              <a:rPr lang="en-US" sz="1200" b="0" i="0" u="none" strike="noStrike" kern="1200" baseline="0" dirty="0" err="1" smtClean="0">
                <a:solidFill>
                  <a:schemeClr val="tx1"/>
                </a:solidFill>
                <a:latin typeface="+mn-lt"/>
                <a:ea typeface="+mn-ea"/>
                <a:cs typeface="+mn-cs"/>
              </a:rPr>
              <a:t>wellsuited</a:t>
            </a:r>
            <a:r>
              <a:rPr lang="en-US" sz="1200" b="0" i="0" u="none" strike="noStrike" kern="1200" baseline="0" dirty="0" smtClean="0">
                <a:solidFill>
                  <a:schemeClr val="tx1"/>
                </a:solidFill>
                <a:latin typeface="+mn-lt"/>
                <a:ea typeface="+mn-ea"/>
                <a:cs typeface="+mn-cs"/>
              </a:rPr>
              <a:t> </a:t>
            </a:r>
            <a:r>
              <a:rPr lang="nb-NO" sz="1200" b="0" i="0" u="none" strike="noStrike" kern="1200" baseline="0" dirty="0" smtClean="0">
                <a:solidFill>
                  <a:schemeClr val="tx1"/>
                </a:solidFill>
                <a:latin typeface="+mn-lt"/>
                <a:ea typeface="+mn-ea"/>
                <a:cs typeface="+mn-cs"/>
              </a:rPr>
              <a:t>for NDA</a:t>
            </a:r>
          </a:p>
          <a:p>
            <a:endParaRPr lang="nb-N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evaluate three graph applications from </a:t>
            </a:r>
            <a:r>
              <a:rPr lang="en-US" sz="1200" b="0" i="0" u="none" strike="noStrike" kern="1200" baseline="0" dirty="0" err="1" smtClean="0">
                <a:solidFill>
                  <a:schemeClr val="tx1"/>
                </a:solidFill>
                <a:latin typeface="+mn-lt"/>
                <a:ea typeface="+mn-ea"/>
                <a:cs typeface="+mn-cs"/>
              </a:rPr>
              <a:t>Ligra</a:t>
            </a:r>
            <a:r>
              <a:rPr lang="en-US" sz="1200" b="0" i="0" u="none" strike="noStrike" kern="1200" baseline="0" dirty="0" smtClean="0">
                <a:solidFill>
                  <a:schemeClr val="tx1"/>
                </a:solidFill>
                <a:latin typeface="+mn-lt"/>
                <a:ea typeface="+mn-ea"/>
                <a:cs typeface="+mn-cs"/>
              </a:rPr>
              <a:t> which is </a:t>
            </a:r>
            <a:r>
              <a:rPr lang="en-US" sz="1200" b="0" i="0" u="none" strike="noStrike" kern="1200" baseline="0" dirty="0" err="1" smtClean="0">
                <a:solidFill>
                  <a:schemeClr val="tx1"/>
                </a:solidFill>
                <a:latin typeface="+mn-lt"/>
                <a:ea typeface="+mn-ea"/>
                <a:cs typeface="+mn-cs"/>
              </a:rPr>
              <a:t>multhreaded</a:t>
            </a:r>
            <a:r>
              <a:rPr lang="en-US" sz="1200" b="0" i="0" u="none" strike="noStrike" kern="1200" baseline="0" dirty="0" smtClean="0">
                <a:solidFill>
                  <a:schemeClr val="tx1"/>
                </a:solidFill>
                <a:latin typeface="+mn-lt"/>
                <a:ea typeface="+mn-ea"/>
                <a:cs typeface="+mn-cs"/>
              </a:rPr>
              <a:t> graph processing </a:t>
            </a:r>
            <a:r>
              <a:rPr lang="mr-I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endParaRPr lang="en-US" dirty="0" smtClean="0"/>
          </a:p>
          <a:p>
            <a:r>
              <a:rPr lang="en-US" sz="1200" b="0" i="0" u="none" strike="noStrike" kern="1200" baseline="0" dirty="0" smtClean="0">
                <a:solidFill>
                  <a:schemeClr val="tx1"/>
                </a:solidFill>
                <a:latin typeface="+mn-lt"/>
                <a:ea typeface="+mn-ea"/>
                <a:cs typeface="+mn-cs"/>
              </a:rPr>
              <a:t>We also evaluate an in-house prototype of an in-memory database</a:t>
            </a:r>
          </a:p>
          <a:p>
            <a:r>
              <a:rPr lang="en-US" sz="1200" b="0" i="0" u="none" strike="noStrike" kern="1200" baseline="0" dirty="0" smtClean="0">
                <a:solidFill>
                  <a:schemeClr val="tx1"/>
                </a:solidFill>
                <a:latin typeface="+mn-lt"/>
                <a:ea typeface="+mn-ea"/>
                <a:cs typeface="+mn-cs"/>
              </a:rPr>
              <a:t>(IMDB) that supports HTAP workload</a:t>
            </a:r>
            <a:endParaRPr lang="en-US" dirty="0" smtClean="0"/>
          </a:p>
          <a:p>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53</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a:t>
            </a:r>
            <a:r>
              <a:rPr lang="en-US" sz="1200" b="0" i="0" u="none" strike="noStrike" kern="1200" baseline="0" dirty="0" err="1" smtClean="0">
                <a:solidFill>
                  <a:schemeClr val="tx1"/>
                </a:solidFill>
                <a:latin typeface="+mn-lt"/>
                <a:ea typeface="+mn-ea"/>
                <a:cs typeface="+mn-cs"/>
              </a:rPr>
              <a:t>levergae</a:t>
            </a:r>
            <a:r>
              <a:rPr lang="en-US" sz="1200" b="0" i="0" u="none" strike="noStrike" kern="1200" baseline="0" dirty="0" smtClean="0">
                <a:solidFill>
                  <a:schemeClr val="tx1"/>
                </a:solidFill>
                <a:latin typeface="+mn-lt"/>
                <a:ea typeface="+mn-ea"/>
                <a:cs typeface="+mn-cs"/>
              </a:rPr>
              <a:t> to key observations: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lets the NDA optimistically</a:t>
            </a:r>
          </a:p>
          <a:p>
            <a:r>
              <a:rPr lang="en-US" sz="1200" b="0" i="0" u="none" strike="noStrike" kern="1200" baseline="0" dirty="0" smtClean="0">
                <a:solidFill>
                  <a:schemeClr val="tx1"/>
                </a:solidFill>
                <a:latin typeface="+mn-lt"/>
                <a:ea typeface="+mn-ea"/>
                <a:cs typeface="+mn-cs"/>
              </a:rPr>
              <a:t>start execution assuming that it has coherence permissions, without</a:t>
            </a:r>
          </a:p>
          <a:p>
            <a:r>
              <a:rPr lang="en-US" sz="1200" b="0" i="0" u="none" strike="noStrike" kern="1200" baseline="0" dirty="0" smtClean="0">
                <a:solidFill>
                  <a:schemeClr val="tx1"/>
                </a:solidFill>
                <a:latin typeface="+mn-lt"/>
                <a:ea typeface="+mn-ea"/>
                <a:cs typeface="+mn-cs"/>
              </a:rPr>
              <a:t>issuing any coherence messages off-chip.</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228600" indent="-228600">
              <a:buAutoNum type="arabicParenR"/>
            </a:pPr>
            <a:r>
              <a:rPr lang="en-US" sz="1200" b="0" i="0" u="none" strike="noStrike" kern="1200" baseline="0" dirty="0" smtClean="0">
                <a:solidFill>
                  <a:schemeClr val="tx1"/>
                </a:solidFill>
                <a:latin typeface="+mn-lt"/>
                <a:ea typeface="+mn-ea"/>
                <a:cs typeface="+mn-cs"/>
              </a:rPr>
              <a:t>Majority is unnecessary since they don</a:t>
            </a:r>
            <a:r>
              <a:rPr lang="mr-IN"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t collide in the same cache line</a:t>
            </a:r>
          </a:p>
          <a:p>
            <a:pPr marL="228600" indent="-228600">
              <a:buAutoNum type="arabicParenR"/>
            </a:pPr>
            <a:r>
              <a:rPr lang="en-US" sz="1200" b="0" i="0" u="none" strike="noStrike" kern="1200" baseline="0" dirty="0" smtClean="0">
                <a:solidFill>
                  <a:schemeClr val="tx1"/>
                </a:solidFill>
                <a:latin typeface="+mn-lt"/>
                <a:ea typeface="+mn-ea"/>
                <a:cs typeface="+mn-cs"/>
              </a:rPr>
              <a:t>With insight ahead of time, we can eliminate that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Based on our observations from our </a:t>
            </a:r>
            <a:r>
              <a:rPr lang="en-US" sz="1200" b="0" i="0" u="none" strike="noStrike" kern="1200" baseline="0" dirty="0" err="1" smtClean="0">
                <a:solidFill>
                  <a:schemeClr val="tx1"/>
                </a:solidFill>
                <a:latin typeface="+mn-lt"/>
                <a:ea typeface="+mn-ea"/>
                <a:cs typeface="+mn-cs"/>
              </a:rPr>
              <a:t>anaysis</a:t>
            </a:r>
            <a:r>
              <a:rPr lang="en-US" sz="1200" b="0" i="0" u="none" strike="noStrike" kern="1200" baseline="0" dirty="0" smtClean="0">
                <a:solidFill>
                  <a:schemeClr val="tx1"/>
                </a:solidFill>
                <a:latin typeface="+mn-lt"/>
                <a:ea typeface="+mn-ea"/>
                <a:cs typeface="+mn-cs"/>
              </a:rPr>
              <a:t>, we propose to use optimistic</a:t>
            </a:r>
          </a:p>
          <a:p>
            <a:r>
              <a:rPr lang="en-US" sz="1200" b="0" i="0" u="none" strike="noStrike" kern="1200" baseline="0" dirty="0" smtClean="0">
                <a:solidFill>
                  <a:schemeClr val="tx1"/>
                </a:solidFill>
                <a:latin typeface="+mn-lt"/>
                <a:ea typeface="+mn-ea"/>
                <a:cs typeface="+mn-cs"/>
              </a:rPr>
              <a:t>execution for NDAs. </a:t>
            </a:r>
            <a:r>
              <a:rPr lang="en-US" sz="1200" b="0" i="0" u="none" strike="noStrike" kern="1200" baseline="0" dirty="0" err="1" smtClean="0">
                <a:solidFill>
                  <a:schemeClr val="tx1"/>
                </a:solidFill>
                <a:latin typeface="+mn-lt"/>
                <a:ea typeface="+mn-ea"/>
                <a:cs typeface="+mn-cs"/>
              </a:rPr>
              <a:t>Bascially</a:t>
            </a:r>
            <a:r>
              <a:rPr lang="en-US" sz="1200" b="0" i="0" u="none" strike="noStrike" kern="1200" baseline="0" dirty="0" smtClean="0">
                <a:solidFill>
                  <a:schemeClr val="tx1"/>
                </a:solidFill>
                <a:latin typeface="+mn-lt"/>
                <a:ea typeface="+mn-ea"/>
                <a:cs typeface="+mn-cs"/>
              </a:rPr>
              <a:t>, we assume that NDA executes in optimistic mode and during that mode </a:t>
            </a:r>
          </a:p>
          <a:p>
            <a:r>
              <a:rPr lang="en-US" sz="1200" b="0" i="0" u="none" strike="noStrike" kern="1200" baseline="0" dirty="0" smtClean="0">
                <a:solidFill>
                  <a:schemeClr val="tx1"/>
                </a:solidFill>
                <a:latin typeface="+mn-lt"/>
                <a:ea typeface="+mn-ea"/>
                <a:cs typeface="+mn-cs"/>
              </a:rPr>
              <a:t>it gains insight into its memory accesses by tracking the</a:t>
            </a:r>
          </a:p>
          <a:p>
            <a:r>
              <a:rPr lang="en-US" sz="1200" b="0" i="0" u="none" strike="noStrike" kern="1200" baseline="0" dirty="0" smtClean="0">
                <a:solidFill>
                  <a:schemeClr val="tx1"/>
                </a:solidFill>
                <a:latin typeface="+mn-lt"/>
                <a:ea typeface="+mn-ea"/>
                <a:cs typeface="+mn-cs"/>
              </a:rPr>
              <a:t>accesses without issuing any coherence requests.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optimistic</a:t>
            </a:r>
          </a:p>
          <a:p>
            <a:r>
              <a:rPr lang="en-US" sz="1200" b="0" i="0" u="none" strike="noStrike" kern="1200" baseline="0" dirty="0" smtClean="0">
                <a:solidFill>
                  <a:schemeClr val="tx1"/>
                </a:solidFill>
                <a:latin typeface="+mn-lt"/>
                <a:ea typeface="+mn-ea"/>
                <a:cs typeface="+mn-cs"/>
              </a:rPr>
              <a:t>execution is done, the NDA uses the tracking information to perform</a:t>
            </a:r>
          </a:p>
          <a:p>
            <a:r>
              <a:rPr lang="en-US" sz="1200" b="0" i="0" u="none" strike="noStrike" kern="1200" baseline="0" dirty="0" smtClean="0">
                <a:solidFill>
                  <a:schemeClr val="tx1"/>
                </a:solidFill>
                <a:latin typeface="+mn-lt"/>
                <a:ea typeface="+mn-ea"/>
                <a:cs typeface="+mn-cs"/>
              </a:rPr>
              <a:t>necessary coherence requests for only the parts of the shared</a:t>
            </a:r>
          </a:p>
          <a:p>
            <a:r>
              <a:rPr lang="en-US" sz="1200" b="0" i="0" u="none" strike="noStrike" kern="1200" baseline="0" dirty="0" smtClean="0">
                <a:solidFill>
                  <a:schemeClr val="tx1"/>
                </a:solidFill>
                <a:latin typeface="+mn-lt"/>
                <a:ea typeface="+mn-ea"/>
                <a:cs typeface="+mn-cs"/>
              </a:rPr>
              <a:t>data that were actually accessed during execution, which minimizes</a:t>
            </a:r>
          </a:p>
          <a:p>
            <a:r>
              <a:rPr lang="en-US" sz="1200" b="0" i="0" u="none" strike="noStrike" kern="1200" baseline="0" dirty="0" smtClean="0">
                <a:solidFill>
                  <a:schemeClr val="tx1"/>
                </a:solidFill>
                <a:latin typeface="+mn-lt"/>
                <a:ea typeface="+mn-ea"/>
                <a:cs typeface="+mn-cs"/>
              </a:rPr>
              <a:t>coherence-related data movement.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behavior leads to a very low</a:t>
            </a:r>
          </a:p>
          <a:p>
            <a:r>
              <a:rPr lang="en-US" sz="1200" b="0" i="0" u="none" strike="noStrike" kern="1200" baseline="0" dirty="0" smtClean="0">
                <a:solidFill>
                  <a:schemeClr val="tx1"/>
                </a:solidFill>
                <a:latin typeface="+mn-lt"/>
                <a:ea typeface="+mn-ea"/>
                <a:cs typeface="+mn-cs"/>
              </a:rPr>
              <a:t>re-execution rate of NDA kernels, which is one of our key motivations</a:t>
            </a:r>
          </a:p>
          <a:p>
            <a:r>
              <a:rPr lang="en-US" sz="1200" b="0" i="0" u="none" strike="noStrike" kern="1200" baseline="0" dirty="0" smtClean="0">
                <a:solidFill>
                  <a:schemeClr val="tx1"/>
                </a:solidFill>
                <a:latin typeface="+mn-lt"/>
                <a:ea typeface="+mn-ea"/>
                <a:cs typeface="+mn-cs"/>
              </a:rPr>
              <a:t>behind adopting an optimistic execution model for NDA</a:t>
            </a:r>
          </a:p>
          <a:p>
            <a:r>
              <a:rPr lang="en-US" sz="1200" b="0" i="0" u="none" strike="noStrike" kern="1200" baseline="0" dirty="0" smtClean="0">
                <a:solidFill>
                  <a:schemeClr val="tx1"/>
                </a:solidFill>
                <a:latin typeface="+mn-lt"/>
                <a:ea typeface="+mn-ea"/>
                <a:cs typeface="+mn-cs"/>
              </a:rPr>
              <a:t>coherence</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54</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Points:</a:t>
            </a:r>
          </a:p>
          <a:p>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Poor handling of coherence eliminate </a:t>
            </a:r>
            <a:r>
              <a:rPr lang="mr-IN" sz="1200" b="0"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Specifically, CG generates a large number of unnecessary flushes, and it also keeps them from working concurrently</a:t>
            </a:r>
          </a:p>
          <a:p>
            <a:pPr marL="171450" indent="-171450">
              <a:buFontTx/>
              <a:buChar char="-"/>
            </a:pPr>
            <a:r>
              <a:rPr lang="en-US" sz="1200" b="0" i="0" u="none" strike="noStrike" kern="1200" baseline="0" dirty="0" smtClean="0">
                <a:solidFill>
                  <a:schemeClr val="tx1"/>
                </a:solidFill>
                <a:latin typeface="+mn-lt"/>
                <a:ea typeface="+mn-ea"/>
                <a:cs typeface="+mn-cs"/>
              </a:rPr>
              <a:t>FG generate a large number of unnecessary messages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55</a:t>
            </a:fld>
            <a:endParaRPr lang="en-US"/>
          </a:p>
        </p:txBody>
      </p:sp>
    </p:spTree>
    <p:extLst>
      <p:ext uri="{BB962C8B-B14F-4D97-AF65-F5344CB8AC3E}">
        <p14:creationId xmlns:p14="http://schemas.microsoft.com/office/powerpoint/2010/main" val="325628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7</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jump into our</a:t>
            </a:r>
            <a:r>
              <a:rPr lang="en-US" baseline="0" dirty="0" smtClean="0"/>
              <a:t> analysis, lets talk about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8</a:t>
            </a:fld>
            <a:endParaRPr lang="en-US"/>
          </a:p>
        </p:txBody>
      </p:sp>
    </p:spTree>
    <p:extLst>
      <p:ext uri="{BB962C8B-B14F-4D97-AF65-F5344CB8AC3E}">
        <p14:creationId xmlns:p14="http://schemas.microsoft.com/office/powerpoint/2010/main" val="4714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 me</a:t>
            </a:r>
            <a:r>
              <a:rPr lang="en-US" baseline="0" dirty="0" smtClean="0"/>
              <a:t> </a:t>
            </a:r>
            <a:r>
              <a:rPr lang="en-US" baseline="0" smtClean="0"/>
              <a:t>first </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9</a:t>
            </a:fld>
            <a:endParaRPr lang="en-US"/>
          </a:p>
        </p:txBody>
      </p:sp>
    </p:spTree>
    <p:extLst>
      <p:ext uri="{BB962C8B-B14F-4D97-AF65-F5344CB8AC3E}">
        <p14:creationId xmlns:p14="http://schemas.microsoft.com/office/powerpoint/2010/main" val="73068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this</a:t>
            </a:r>
            <a:r>
              <a:rPr lang="en-US" baseline="0" dirty="0" smtClean="0"/>
              <a:t> work we extensively analyzed two important class of applications: graph processing </a:t>
            </a:r>
            <a:r>
              <a:rPr lang="en-US" baseline="0" dirty="0" err="1" smtClean="0"/>
              <a:t>framworks</a:t>
            </a:r>
            <a:r>
              <a:rPr lang="en-US" baseline="0" dirty="0" smtClean="0"/>
              <a:t> and hybrid in memory data bases</a:t>
            </a:r>
          </a:p>
          <a:p>
            <a:endParaRPr lang="en-US" baseline="0" dirty="0" smtClean="0"/>
          </a:p>
          <a:p>
            <a:r>
              <a:rPr lang="en-US" baseline="0" dirty="0" smtClean="0"/>
              <a:t>We find that not all portions of applications benefit from NDA. While the memory intensive parts can significantly benefit from NDA, compute-intensive parts or those parts that are cache friendly should stay on CPU to maximize performance. We then make a key observation that those portions that run on CPU </a:t>
            </a:r>
            <a:r>
              <a:rPr lang="mr-IN" baseline="0" dirty="0" smtClean="0"/>
              <a:t>…</a:t>
            </a:r>
            <a:endParaRPr lang="en-US" baseline="0" dirty="0" smtClean="0"/>
          </a:p>
          <a:p>
            <a:endParaRPr lang="en-US" baseline="0" dirty="0" smtClean="0"/>
          </a:p>
          <a:p>
            <a:r>
              <a:rPr lang="en-US" baseline="0" dirty="0" smtClean="0"/>
              <a:t>In fact, an application benefit from NDA when the memory intensive parts are offloaded there, those parts that </a:t>
            </a:r>
            <a:r>
              <a:rPr lang="en-US" baseline="0" dirty="0" err="1" smtClean="0"/>
              <a:t>geenrate</a:t>
            </a:r>
            <a:r>
              <a:rPr lang="en-US" baseline="0" dirty="0" smtClean="0"/>
              <a:t> a lot of data movement and </a:t>
            </a:r>
            <a:r>
              <a:rPr lang="mr-IN" baseline="0" dirty="0" smtClean="0"/>
              <a:t>…</a:t>
            </a:r>
            <a:r>
              <a:rPr lang="en-US" baseline="0" dirty="0" smtClean="0"/>
              <a:t> parts of the application that are compute intensive should </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ECB66F2-E617-4D22-9699-A8F2E158CBC6}" type="slidenum">
              <a:rPr lang="en-US" smtClean="0"/>
              <a:t>10</a:t>
            </a:fld>
            <a:endParaRPr lang="en-US"/>
          </a:p>
        </p:txBody>
      </p:sp>
    </p:spTree>
    <p:extLst>
      <p:ext uri="{BB962C8B-B14F-4D97-AF65-F5344CB8AC3E}">
        <p14:creationId xmlns:p14="http://schemas.microsoft.com/office/powerpoint/2010/main" val="325628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lIns="91440"/>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8"/>
            <a:ext cx="2133600" cy="365125"/>
          </a:xfrm>
          <a:prstGeom prst="rect">
            <a:avLst/>
          </a:prstGeom>
        </p:spPr>
        <p:txBody>
          <a:bodyPr/>
          <a:lstStyle/>
          <a:p>
            <a:fld id="{920D214A-2AFC-4BE3-89FE-6518807E148F}" type="datetime1">
              <a:rPr lang="en-US" smtClean="0"/>
              <a:t>6/24/19</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415075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8"/>
            <a:ext cx="2133600" cy="365125"/>
          </a:xfrm>
          <a:prstGeom prst="rect">
            <a:avLst/>
          </a:prstGeom>
        </p:spPr>
        <p:txBody>
          <a:bodyPr/>
          <a:lstStyle/>
          <a:p>
            <a:fld id="{206B5BB5-C062-4C16-8C4E-0D7EE65EA5A7}" type="datetime1">
              <a:rPr lang="en-US" smtClean="0"/>
              <a:t>6/24/19</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156763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8"/>
            <a:ext cx="2133600" cy="365125"/>
          </a:xfrm>
          <a:prstGeom prst="rect">
            <a:avLst/>
          </a:prstGeom>
        </p:spPr>
        <p:txBody>
          <a:bodyPr/>
          <a:lstStyle/>
          <a:p>
            <a:fld id="{93CCC17E-136C-4D5B-9C83-1E9F6F691804}" type="datetime1">
              <a:rPr lang="en-US" smtClean="0"/>
              <a:t>6/24/19</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58719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8"/>
            <a:ext cx="2133600" cy="365125"/>
          </a:xfrm>
          <a:prstGeom prst="rect">
            <a:avLst/>
          </a:prstGeom>
        </p:spPr>
        <p:txBody>
          <a:bodyPr/>
          <a:lstStyle/>
          <a:p>
            <a:fld id="{E9021861-6BD7-4EE9-A68B-37E75913A333}" type="datetime1">
              <a:rPr lang="en-US" smtClean="0"/>
              <a:t>6/24/19</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260388756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8"/>
            <a:ext cx="2133600" cy="365125"/>
          </a:xfrm>
          <a:prstGeom prst="rect">
            <a:avLst/>
          </a:prstGeom>
        </p:spPr>
        <p:txBody>
          <a:bodyPr/>
          <a:lstStyle/>
          <a:p>
            <a:fld id="{CE294271-EC2C-4AA4-B1D8-6325DBCD6885}" type="datetime1">
              <a:rPr lang="en-US" smtClean="0"/>
              <a:t>6/24/19</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29590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8"/>
            <a:ext cx="2133600" cy="365125"/>
          </a:xfrm>
          <a:prstGeom prst="rect">
            <a:avLst/>
          </a:prstGeom>
        </p:spPr>
        <p:txBody>
          <a:bodyPr/>
          <a:lstStyle/>
          <a:p>
            <a:fld id="{C26C81D6-5C0A-4888-8AA2-94A703B72A86}" type="datetime1">
              <a:rPr lang="en-US" smtClean="0"/>
              <a:t>6/24/19</a:t>
            </a:fld>
            <a:endParaRPr lang="en-US"/>
          </a:p>
        </p:txBody>
      </p:sp>
      <p:sp>
        <p:nvSpPr>
          <p:cNvPr id="6" name="Footer Placeholder 5"/>
          <p:cNvSpPr>
            <a:spLocks noGrp="1"/>
          </p:cNvSpPr>
          <p:nvPr>
            <p:ph type="ftr" sz="quarter" idx="11"/>
          </p:nvPr>
        </p:nvSpPr>
        <p:spPr>
          <a:xfrm>
            <a:off x="3124200" y="6356358"/>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2720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8"/>
            <a:ext cx="2133600" cy="365125"/>
          </a:xfrm>
          <a:prstGeom prst="rect">
            <a:avLst/>
          </a:prstGeom>
        </p:spPr>
        <p:txBody>
          <a:bodyPr/>
          <a:lstStyle/>
          <a:p>
            <a:fld id="{5C6A7242-E7F0-452E-9AAD-6A266A1C3304}" type="datetime1">
              <a:rPr lang="en-US" smtClean="0"/>
              <a:t>6/24/19</a:t>
            </a:fld>
            <a:endParaRPr lang="en-US"/>
          </a:p>
        </p:txBody>
      </p:sp>
      <p:sp>
        <p:nvSpPr>
          <p:cNvPr id="8" name="Footer Placeholder 7"/>
          <p:cNvSpPr>
            <a:spLocks noGrp="1"/>
          </p:cNvSpPr>
          <p:nvPr>
            <p:ph type="ftr" sz="quarter" idx="11"/>
          </p:nvPr>
        </p:nvSpPr>
        <p:spPr>
          <a:xfrm>
            <a:off x="3124200" y="6356358"/>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404986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8"/>
            <a:ext cx="2133600" cy="365125"/>
          </a:xfrm>
          <a:prstGeom prst="rect">
            <a:avLst/>
          </a:prstGeom>
        </p:spPr>
        <p:txBody>
          <a:bodyPr/>
          <a:lstStyle/>
          <a:p>
            <a:fld id="{E4A2E865-F686-4BA8-A1F8-7363E1251590}" type="datetime1">
              <a:rPr lang="en-US" smtClean="0"/>
              <a:t>6/24/19</a:t>
            </a:fld>
            <a:endParaRPr lang="en-US"/>
          </a:p>
        </p:txBody>
      </p:sp>
      <p:sp>
        <p:nvSpPr>
          <p:cNvPr id="4" name="Footer Placeholder 3"/>
          <p:cNvSpPr>
            <a:spLocks noGrp="1"/>
          </p:cNvSpPr>
          <p:nvPr>
            <p:ph type="ftr" sz="quarter" idx="11"/>
          </p:nvPr>
        </p:nvSpPr>
        <p:spPr>
          <a:xfrm>
            <a:off x="3124200" y="6356358"/>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63626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8"/>
            <a:ext cx="2133600" cy="365125"/>
          </a:xfrm>
          <a:prstGeom prst="rect">
            <a:avLst/>
          </a:prstGeom>
        </p:spPr>
        <p:txBody>
          <a:bodyPr/>
          <a:lstStyle/>
          <a:p>
            <a:fld id="{13858B6D-F0A8-4A5A-A21C-F2DDFAEE91CA}" type="datetime1">
              <a:rPr lang="en-US" smtClean="0"/>
              <a:t>6/24/19</a:t>
            </a:fld>
            <a:endParaRPr lang="en-US"/>
          </a:p>
        </p:txBody>
      </p:sp>
      <p:sp>
        <p:nvSpPr>
          <p:cNvPr id="3" name="Footer Placeholder 2"/>
          <p:cNvSpPr>
            <a:spLocks noGrp="1"/>
          </p:cNvSpPr>
          <p:nvPr>
            <p:ph type="ftr" sz="quarter" idx="11"/>
          </p:nvPr>
        </p:nvSpPr>
        <p:spPr>
          <a:xfrm>
            <a:off x="3124200" y="6356358"/>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36901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8"/>
            <a:ext cx="2133600" cy="365125"/>
          </a:xfrm>
          <a:prstGeom prst="rect">
            <a:avLst/>
          </a:prstGeom>
        </p:spPr>
        <p:txBody>
          <a:bodyPr/>
          <a:lstStyle/>
          <a:p>
            <a:fld id="{4BE59F63-4AED-4D19-AEDC-2344A5DC207C}" type="datetime1">
              <a:rPr lang="en-US" smtClean="0"/>
              <a:t>6/24/19</a:t>
            </a:fld>
            <a:endParaRPr lang="en-US"/>
          </a:p>
        </p:txBody>
      </p:sp>
      <p:sp>
        <p:nvSpPr>
          <p:cNvPr id="6" name="Footer Placeholder 5"/>
          <p:cNvSpPr>
            <a:spLocks noGrp="1"/>
          </p:cNvSpPr>
          <p:nvPr>
            <p:ph type="ftr" sz="quarter" idx="11"/>
          </p:nvPr>
        </p:nvSpPr>
        <p:spPr>
          <a:xfrm>
            <a:off x="3124200" y="6356358"/>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8961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8"/>
            <a:ext cx="2133600" cy="365125"/>
          </a:xfrm>
          <a:prstGeom prst="rect">
            <a:avLst/>
          </a:prstGeom>
        </p:spPr>
        <p:txBody>
          <a:bodyPr/>
          <a:lstStyle/>
          <a:p>
            <a:fld id="{CE2DF23D-22DE-41A0-9045-8939205C2A67}" type="datetime1">
              <a:rPr lang="en-US" smtClean="0"/>
              <a:t>6/24/19</a:t>
            </a:fld>
            <a:endParaRPr lang="en-US"/>
          </a:p>
        </p:txBody>
      </p:sp>
      <p:sp>
        <p:nvSpPr>
          <p:cNvPr id="6" name="Footer Placeholder 5"/>
          <p:cNvSpPr>
            <a:spLocks noGrp="1"/>
          </p:cNvSpPr>
          <p:nvPr>
            <p:ph type="ftr" sz="quarter" idx="11"/>
          </p:nvPr>
        </p:nvSpPr>
        <p:spPr>
          <a:xfrm>
            <a:off x="3124200" y="6356358"/>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A2D8F13-174C-467F-9D40-7DDEF70CAB8C}" type="slidenum">
              <a:rPr lang="en-US" smtClean="0"/>
              <a:t>‹#›</a:t>
            </a:fld>
            <a:endParaRPr lang="en-US"/>
          </a:p>
        </p:txBody>
      </p:sp>
    </p:spTree>
    <p:extLst>
      <p:ext uri="{BB962C8B-B14F-4D97-AF65-F5344CB8AC3E}">
        <p14:creationId xmlns:p14="http://schemas.microsoft.com/office/powerpoint/2010/main" val="21722381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p:spPr>
        <p:txBody>
          <a:bodyPr vert="horz" lIns="36576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1143000"/>
            <a:ext cx="88392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315200" y="6492883"/>
            <a:ext cx="1828800" cy="365125"/>
          </a:xfrm>
          <a:prstGeom prst="rect">
            <a:avLst/>
          </a:prstGeom>
          <a:solidFill>
            <a:schemeClr val="bg1"/>
          </a:solidFill>
        </p:spPr>
        <p:txBody>
          <a:bodyPr vert="horz" lIns="91440" tIns="45720" rIns="91440" bIns="45720" rtlCol="0" anchor="ctr"/>
          <a:lstStyle>
            <a:lvl1pPr algn="r">
              <a:defRPr sz="2400" b="1">
                <a:solidFill>
                  <a:srgbClr val="0070C0"/>
                </a:solidFill>
              </a:defRPr>
            </a:lvl1pPr>
          </a:lstStyle>
          <a:p>
            <a:fld id="{BA2D8F13-174C-467F-9D40-7DDEF70CAB8C}" type="slidenum">
              <a:rPr lang="en-US" smtClean="0"/>
              <a:t>‹#›</a:t>
            </a:fld>
            <a:endParaRPr lang="en-US"/>
          </a:p>
        </p:txBody>
      </p:sp>
    </p:spTree>
    <p:extLst>
      <p:ext uri="{BB962C8B-B14F-4D97-AF65-F5344CB8AC3E}">
        <p14:creationId xmlns:p14="http://schemas.microsoft.com/office/powerpoint/2010/main" val="4284191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400" b="1" kern="1200">
          <a:solidFill>
            <a:schemeClr val="tx1">
              <a:lumMod val="65000"/>
              <a:lumOff val="3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b="1"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b="1"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b="1"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b="1"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b="1"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1.xml"/><Relationship Id="rId5"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24.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hart" Target="../charts/chart7.xml"/><Relationship Id="rId5" Type="http://schemas.openxmlformats.org/officeDocument/2006/relationships/chart" Target="../charts/chart8.xml"/><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228600"/>
            <a:ext cx="9144000" cy="2076450"/>
          </a:xfrm>
          <a:solidFill>
            <a:schemeClr val="tx2">
              <a:lumMod val="75000"/>
            </a:schemeClr>
          </a:solidFill>
        </p:spPr>
        <p:txBody>
          <a:bodyPr/>
          <a:lstStyle/>
          <a:p>
            <a:r>
              <a:rPr lang="en-US" sz="4000" dirty="0" err="1">
                <a:solidFill>
                  <a:srgbClr val="FFFFFF"/>
                </a:solidFill>
                <a:latin typeface=""/>
              </a:rPr>
              <a:t>CoNDA</a:t>
            </a:r>
            <a:r>
              <a:rPr lang="en-US" sz="4000" dirty="0" smtClean="0">
                <a:solidFill>
                  <a:srgbClr val="FFFFFF"/>
                </a:solidFill>
                <a:latin typeface=""/>
              </a:rPr>
              <a:t>:</a:t>
            </a:r>
            <a:br>
              <a:rPr lang="en-US" sz="4000" dirty="0" smtClean="0">
                <a:solidFill>
                  <a:srgbClr val="FFFFFF"/>
                </a:solidFill>
                <a:latin typeface=""/>
              </a:rPr>
            </a:br>
            <a:r>
              <a:rPr lang="en-US" sz="4000" dirty="0" smtClean="0">
                <a:solidFill>
                  <a:srgbClr val="FFFFFF"/>
                </a:solidFill>
                <a:latin typeface=""/>
              </a:rPr>
              <a:t> </a:t>
            </a:r>
            <a:r>
              <a:rPr lang="en-US" sz="4000" dirty="0">
                <a:solidFill>
                  <a:srgbClr val="FFFFFF"/>
                </a:solidFill>
                <a:latin typeface=""/>
              </a:rPr>
              <a:t>Efficient Cache </a:t>
            </a:r>
            <a:r>
              <a:rPr lang="en-US" sz="4000" dirty="0" smtClean="0">
                <a:solidFill>
                  <a:srgbClr val="FFFFFF"/>
                </a:solidFill>
                <a:latin typeface=""/>
              </a:rPr>
              <a:t>Coherence Support</a:t>
            </a:r>
            <a:r>
              <a:rPr lang="en-US" sz="4000" dirty="0">
                <a:solidFill>
                  <a:srgbClr val="FFFFFF"/>
                </a:solidFill>
                <a:latin typeface=""/>
              </a:rPr>
              <a:t/>
            </a:r>
            <a:br>
              <a:rPr lang="en-US" sz="4000" dirty="0">
                <a:solidFill>
                  <a:srgbClr val="FFFFFF"/>
                </a:solidFill>
                <a:latin typeface=""/>
              </a:rPr>
            </a:br>
            <a:r>
              <a:rPr lang="en-US" sz="4000" dirty="0">
                <a:solidFill>
                  <a:srgbClr val="FFFFFF"/>
                </a:solidFill>
                <a:latin typeface=""/>
              </a:rPr>
              <a:t>for Near-Data Accelerators</a:t>
            </a:r>
            <a:endParaRPr lang="en-US" sz="4000" dirty="0">
              <a:solidFill>
                <a:srgbClr val="FFFFFF"/>
              </a:solidFill>
            </a:endParaRPr>
          </a:p>
        </p:txBody>
      </p:sp>
      <p:sp>
        <p:nvSpPr>
          <p:cNvPr id="6" name="Subtitle 5"/>
          <p:cNvSpPr>
            <a:spLocks noGrp="1"/>
          </p:cNvSpPr>
          <p:nvPr>
            <p:ph type="subTitle" idx="1"/>
          </p:nvPr>
        </p:nvSpPr>
        <p:spPr>
          <a:xfrm>
            <a:off x="1371600" y="3156704"/>
            <a:ext cx="6400800" cy="685800"/>
          </a:xfrm>
        </p:spPr>
        <p:txBody>
          <a:bodyPr>
            <a:noAutofit/>
          </a:bodyPr>
          <a:lstStyle/>
          <a:p>
            <a:r>
              <a:rPr lang="en-US" sz="3600" dirty="0" smtClean="0">
                <a:solidFill>
                  <a:schemeClr val="tx1">
                    <a:lumMod val="75000"/>
                    <a:lumOff val="25000"/>
                  </a:schemeClr>
                </a:solidFill>
              </a:rPr>
              <a:t/>
            </a:r>
            <a:br>
              <a:rPr lang="en-US" sz="3600" dirty="0" smtClean="0">
                <a:solidFill>
                  <a:schemeClr val="tx1">
                    <a:lumMod val="75000"/>
                    <a:lumOff val="25000"/>
                  </a:schemeClr>
                </a:solidFill>
              </a:rPr>
            </a:br>
            <a:r>
              <a:rPr lang="en-US" sz="3600" dirty="0" smtClean="0">
                <a:solidFill>
                  <a:schemeClr val="tx1">
                    <a:lumMod val="75000"/>
                    <a:lumOff val="25000"/>
                  </a:schemeClr>
                </a:solidFill>
              </a:rPr>
              <a:t/>
            </a:r>
            <a:br>
              <a:rPr lang="en-US" sz="3600" dirty="0" smtClean="0">
                <a:solidFill>
                  <a:schemeClr val="tx1">
                    <a:lumMod val="75000"/>
                    <a:lumOff val="25000"/>
                  </a:schemeClr>
                </a:solidFill>
              </a:rPr>
            </a:br>
            <a:endParaRPr lang="en-US" sz="3600" dirty="0">
              <a:solidFill>
                <a:schemeClr val="tx1">
                  <a:lumMod val="75000"/>
                  <a:lumOff val="25000"/>
                </a:schemeClr>
              </a:solidFill>
            </a:endParaRPr>
          </a:p>
        </p:txBody>
      </p:sp>
      <p:sp>
        <p:nvSpPr>
          <p:cNvPr id="2" name="Rectangle 1"/>
          <p:cNvSpPr/>
          <p:nvPr/>
        </p:nvSpPr>
        <p:spPr>
          <a:xfrm>
            <a:off x="2605141" y="2691824"/>
            <a:ext cx="4024259" cy="584776"/>
          </a:xfrm>
          <a:prstGeom prst="rect">
            <a:avLst/>
          </a:prstGeom>
        </p:spPr>
        <p:txBody>
          <a:bodyPr wrap="none">
            <a:spAutoFit/>
          </a:bodyPr>
          <a:lstStyle/>
          <a:p>
            <a:pPr algn="ctr"/>
            <a:r>
              <a:rPr lang="en-US" sz="3200" b="1" dirty="0" smtClean="0">
                <a:solidFill>
                  <a:srgbClr val="800000"/>
                </a:solidFill>
              </a:rPr>
              <a:t>Amirali Boroumand</a:t>
            </a:r>
            <a:endParaRPr lang="en-US" sz="3200" b="1" dirty="0">
              <a:solidFill>
                <a:srgbClr val="800000"/>
              </a:solidFill>
            </a:endParaRPr>
          </a:p>
        </p:txBody>
      </p:sp>
      <p:sp>
        <p:nvSpPr>
          <p:cNvPr id="8" name="Rectangle 7"/>
          <p:cNvSpPr/>
          <p:nvPr/>
        </p:nvSpPr>
        <p:spPr>
          <a:xfrm>
            <a:off x="228600" y="3307140"/>
            <a:ext cx="8763000" cy="1569660"/>
          </a:xfrm>
          <a:prstGeom prst="rect">
            <a:avLst/>
          </a:prstGeom>
        </p:spPr>
        <p:txBody>
          <a:bodyPr wrap="square">
            <a:spAutoFit/>
          </a:bodyPr>
          <a:lstStyle/>
          <a:p>
            <a:pPr algn="ctr"/>
            <a:r>
              <a:rPr lang="en-US" sz="2400" b="1" dirty="0" err="1" smtClean="0">
                <a:solidFill>
                  <a:schemeClr val="tx1">
                    <a:lumMod val="50000"/>
                    <a:lumOff val="50000"/>
                  </a:schemeClr>
                </a:solidFill>
              </a:rPr>
              <a:t>Saugata</a:t>
            </a:r>
            <a:r>
              <a:rPr lang="en-US" sz="2400" b="1" dirty="0" smtClean="0">
                <a:solidFill>
                  <a:schemeClr val="tx1">
                    <a:lumMod val="50000"/>
                    <a:lumOff val="50000"/>
                  </a:schemeClr>
                </a:solidFill>
              </a:rPr>
              <a:t> </a:t>
            </a:r>
            <a:r>
              <a:rPr lang="en-US" sz="2400" b="1" dirty="0" err="1" smtClean="0">
                <a:solidFill>
                  <a:schemeClr val="tx1">
                    <a:lumMod val="50000"/>
                    <a:lumOff val="50000"/>
                  </a:schemeClr>
                </a:solidFill>
              </a:rPr>
              <a:t>Ghose</a:t>
            </a:r>
            <a:r>
              <a:rPr lang="en-US" sz="2400" b="1" dirty="0" smtClean="0">
                <a:solidFill>
                  <a:schemeClr val="tx1">
                    <a:lumMod val="50000"/>
                    <a:lumOff val="50000"/>
                  </a:schemeClr>
                </a:solidFill>
              </a:rPr>
              <a:t>,  </a:t>
            </a:r>
            <a:r>
              <a:rPr lang="tr-TR" sz="2400" b="1" dirty="0" err="1" smtClean="0">
                <a:solidFill>
                  <a:schemeClr val="tx1">
                    <a:lumMod val="50000"/>
                    <a:lumOff val="50000"/>
                  </a:schemeClr>
                </a:solidFill>
              </a:rPr>
              <a:t>Minesh</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Patel</a:t>
            </a:r>
            <a:r>
              <a:rPr lang="tr-TR" sz="2400" b="1" dirty="0" smtClean="0">
                <a:solidFill>
                  <a:schemeClr val="tx1">
                    <a:lumMod val="50000"/>
                    <a:lumOff val="50000"/>
                  </a:schemeClr>
                </a:solidFill>
              </a:rPr>
              <a:t>, Hasan Hassan, </a:t>
            </a:r>
            <a:br>
              <a:rPr lang="tr-TR" sz="2400" b="1" dirty="0" smtClean="0">
                <a:solidFill>
                  <a:schemeClr val="tx1">
                    <a:lumMod val="50000"/>
                    <a:lumOff val="50000"/>
                  </a:schemeClr>
                </a:solidFill>
              </a:rPr>
            </a:br>
            <a:r>
              <a:rPr lang="tr-TR" sz="2400" b="1" dirty="0" err="1" smtClean="0">
                <a:solidFill>
                  <a:schemeClr val="tx1">
                    <a:lumMod val="50000"/>
                    <a:lumOff val="50000"/>
                  </a:schemeClr>
                </a:solidFill>
              </a:rPr>
              <a:t>Brandon</a:t>
            </a:r>
            <a:r>
              <a:rPr lang="tr-TR" sz="2400" b="1" dirty="0" smtClean="0">
                <a:solidFill>
                  <a:schemeClr val="tx1">
                    <a:lumMod val="50000"/>
                    <a:lumOff val="50000"/>
                  </a:schemeClr>
                </a:solidFill>
              </a:rPr>
              <a:t> Lucia, </a:t>
            </a:r>
            <a:r>
              <a:rPr lang="tr-TR" sz="2400" b="1" dirty="0" err="1" smtClean="0">
                <a:solidFill>
                  <a:schemeClr val="tx1">
                    <a:lumMod val="50000"/>
                    <a:lumOff val="50000"/>
                  </a:schemeClr>
                </a:solidFill>
              </a:rPr>
              <a:t>Rachata</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Ausavarungnirun</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Kevin</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Hsieh</a:t>
            </a:r>
            <a:r>
              <a:rPr lang="tr-TR" sz="2400" b="1" dirty="0" smtClean="0">
                <a:solidFill>
                  <a:schemeClr val="tx1">
                    <a:lumMod val="50000"/>
                    <a:lumOff val="50000"/>
                  </a:schemeClr>
                </a:solidFill>
              </a:rPr>
              <a:t>,</a:t>
            </a:r>
            <a:br>
              <a:rPr lang="tr-TR" sz="2400" b="1" dirty="0" smtClean="0">
                <a:solidFill>
                  <a:schemeClr val="tx1">
                    <a:lumMod val="50000"/>
                    <a:lumOff val="50000"/>
                  </a:schemeClr>
                </a:solidFill>
              </a:rPr>
            </a:br>
            <a:r>
              <a:rPr lang="hr-HR" sz="2400" b="1" dirty="0">
                <a:solidFill>
                  <a:schemeClr val="tx1">
                    <a:lumMod val="50000"/>
                    <a:lumOff val="50000"/>
                  </a:schemeClr>
                </a:solidFill>
              </a:rPr>
              <a:t>Nastaran </a:t>
            </a:r>
            <a:r>
              <a:rPr lang="hr-HR" sz="2400" b="1" dirty="0" smtClean="0">
                <a:solidFill>
                  <a:schemeClr val="tx1">
                    <a:lumMod val="50000"/>
                    <a:lumOff val="50000"/>
                  </a:schemeClr>
                </a:solidFill>
              </a:rPr>
              <a:t>Hajinazar, </a:t>
            </a:r>
            <a:r>
              <a:rPr lang="de-DE" sz="2400" b="1" dirty="0">
                <a:solidFill>
                  <a:schemeClr val="tx1">
                    <a:lumMod val="50000"/>
                    <a:lumOff val="50000"/>
                  </a:schemeClr>
                </a:solidFill>
              </a:rPr>
              <a:t>Krishna </a:t>
            </a:r>
            <a:r>
              <a:rPr lang="de-DE" sz="2400" b="1" dirty="0" err="1" smtClean="0">
                <a:solidFill>
                  <a:schemeClr val="tx1">
                    <a:lumMod val="50000"/>
                    <a:lumOff val="50000"/>
                  </a:schemeClr>
                </a:solidFill>
              </a:rPr>
              <a:t>Malladi</a:t>
            </a:r>
            <a:r>
              <a:rPr lang="de-DE" sz="2400" b="1" dirty="0">
                <a:solidFill>
                  <a:schemeClr val="tx1">
                    <a:lumMod val="50000"/>
                    <a:lumOff val="50000"/>
                  </a:schemeClr>
                </a:solidFill>
              </a:rPr>
              <a:t>, </a:t>
            </a:r>
            <a:r>
              <a:rPr lang="de-DE" sz="2400" b="1" dirty="0" err="1">
                <a:solidFill>
                  <a:schemeClr val="tx1">
                    <a:lumMod val="50000"/>
                    <a:lumOff val="50000"/>
                  </a:schemeClr>
                </a:solidFill>
              </a:rPr>
              <a:t>Hongzhong</a:t>
            </a:r>
            <a:r>
              <a:rPr lang="de-DE" sz="2400" b="1" dirty="0">
                <a:solidFill>
                  <a:schemeClr val="tx1">
                    <a:lumMod val="50000"/>
                    <a:lumOff val="50000"/>
                  </a:schemeClr>
                </a:solidFill>
              </a:rPr>
              <a:t> </a:t>
            </a:r>
            <a:r>
              <a:rPr lang="de-DE" sz="2400" b="1" dirty="0" smtClean="0">
                <a:solidFill>
                  <a:schemeClr val="tx1">
                    <a:lumMod val="50000"/>
                    <a:lumOff val="50000"/>
                  </a:schemeClr>
                </a:solidFill>
              </a:rPr>
              <a:t>Zheng, Onur Mutlu</a:t>
            </a:r>
            <a:endParaRPr lang="tr-TR" sz="2400" b="1" dirty="0" smtClean="0">
              <a:solidFill>
                <a:schemeClr val="tx1">
                  <a:lumMod val="50000"/>
                  <a:lumOff val="50000"/>
                </a:schemeClr>
              </a:solidFill>
            </a:endParaRPr>
          </a:p>
        </p:txBody>
      </p:sp>
      <p:sp>
        <p:nvSpPr>
          <p:cNvPr id="4" name="TextBox 3"/>
          <p:cNvSpPr txBox="1"/>
          <p:nvPr/>
        </p:nvSpPr>
        <p:spPr>
          <a:xfrm>
            <a:off x="-1882588" y="3316941"/>
            <a:ext cx="184666" cy="523220"/>
          </a:xfrm>
          <a:prstGeom prst="rect">
            <a:avLst/>
          </a:prstGeom>
          <a:noFill/>
        </p:spPr>
        <p:txBody>
          <a:bodyPr wrap="none" rtlCol="0">
            <a:spAutoFit/>
          </a:bodyPr>
          <a:lstStyle/>
          <a:p>
            <a:pPr algn="ctr"/>
            <a:endParaRPr lang="en-US" sz="2800" b="1" dirty="0" smtClean="0">
              <a:solidFill>
                <a:schemeClr val="tx1">
                  <a:lumMod val="75000"/>
                  <a:lumOff val="25000"/>
                </a:schemeClr>
              </a:solidFill>
            </a:endParaRPr>
          </a:p>
        </p:txBody>
      </p:sp>
      <p:pic>
        <p:nvPicPr>
          <p:cNvPr id="13" name="Picture 12"/>
          <p:cNvPicPr>
            <a:picLocks noChangeAspect="1"/>
          </p:cNvPicPr>
          <p:nvPr/>
        </p:nvPicPr>
        <p:blipFill rotWithShape="1">
          <a:blip r:embed="rId2"/>
          <a:srcRect t="27272" b="29091"/>
          <a:stretch/>
        </p:blipFill>
        <p:spPr>
          <a:xfrm>
            <a:off x="6629400" y="5105400"/>
            <a:ext cx="1828800" cy="798022"/>
          </a:xfrm>
          <a:prstGeom prst="rect">
            <a:avLst/>
          </a:prstGeom>
        </p:spPr>
      </p:pic>
      <p:pic>
        <p:nvPicPr>
          <p:cNvPr id="15" name="Picture 14"/>
          <p:cNvPicPr>
            <a:picLocks noChangeAspect="1"/>
          </p:cNvPicPr>
          <p:nvPr/>
        </p:nvPicPr>
        <p:blipFill rotWithShape="1">
          <a:blip r:embed="rId3"/>
          <a:srcRect t="30096" b="30046"/>
          <a:stretch/>
        </p:blipFill>
        <p:spPr>
          <a:xfrm>
            <a:off x="6477000" y="6096000"/>
            <a:ext cx="2381250" cy="533400"/>
          </a:xfrm>
          <a:prstGeom prst="rect">
            <a:avLst/>
          </a:prstGeom>
        </p:spPr>
      </p:pic>
      <p:pic>
        <p:nvPicPr>
          <p:cNvPr id="16" name="Picture 15" descr="safari.png"/>
          <p:cNvPicPr>
            <a:picLocks noChangeAspect="1"/>
          </p:cNvPicPr>
          <p:nvPr/>
        </p:nvPicPr>
        <p:blipFill rotWithShape="1">
          <a:blip r:embed="rId4" cstate="print"/>
          <a:srcRect r="1519"/>
          <a:stretch/>
        </p:blipFill>
        <p:spPr>
          <a:xfrm>
            <a:off x="476188" y="5235800"/>
            <a:ext cx="1890388" cy="555400"/>
          </a:xfrm>
          <a:prstGeom prst="rect">
            <a:avLst/>
          </a:prstGeom>
        </p:spPr>
      </p:pic>
      <p:pic>
        <p:nvPicPr>
          <p:cNvPr id="17" name="Picture 16"/>
          <p:cNvPicPr>
            <a:picLocks noChangeAspect="1"/>
          </p:cNvPicPr>
          <p:nvPr/>
        </p:nvPicPr>
        <p:blipFill>
          <a:blip r:embed="rId5"/>
          <a:stretch>
            <a:fillRect/>
          </a:stretch>
        </p:blipFill>
        <p:spPr>
          <a:xfrm>
            <a:off x="3015517" y="4971872"/>
            <a:ext cx="3112967" cy="1124128"/>
          </a:xfrm>
          <a:prstGeom prst="rect">
            <a:avLst/>
          </a:prstGeom>
        </p:spPr>
      </p:pic>
      <p:pic>
        <p:nvPicPr>
          <p:cNvPr id="10" name="Picture 9"/>
          <p:cNvPicPr>
            <a:picLocks noChangeAspect="1"/>
          </p:cNvPicPr>
          <p:nvPr/>
        </p:nvPicPr>
        <p:blipFill>
          <a:blip r:embed="rId6"/>
          <a:stretch>
            <a:fillRect/>
          </a:stretch>
        </p:blipFill>
        <p:spPr>
          <a:xfrm>
            <a:off x="609600" y="5943600"/>
            <a:ext cx="1524000" cy="762000"/>
          </a:xfrm>
          <a:prstGeom prst="rect">
            <a:avLst/>
          </a:prstGeom>
        </p:spPr>
      </p:pic>
      <p:pic>
        <p:nvPicPr>
          <p:cNvPr id="12" name="Picture 11"/>
          <p:cNvPicPr>
            <a:picLocks noChangeAspect="1"/>
          </p:cNvPicPr>
          <p:nvPr/>
        </p:nvPicPr>
        <p:blipFill>
          <a:blip r:embed="rId7"/>
          <a:stretch>
            <a:fillRect/>
          </a:stretch>
        </p:blipFill>
        <p:spPr>
          <a:xfrm>
            <a:off x="3962400" y="5816600"/>
            <a:ext cx="1041400" cy="1041400"/>
          </a:xfrm>
          <a:prstGeom prst="rect">
            <a:avLst/>
          </a:prstGeom>
        </p:spPr>
      </p:pic>
    </p:spTree>
    <p:extLst>
      <p:ext uri="{BB962C8B-B14F-4D97-AF65-F5344CB8AC3E}">
        <p14:creationId xmlns:p14="http://schemas.microsoft.com/office/powerpoint/2010/main" val="26573765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152400" y="0"/>
            <a:ext cx="9601200" cy="914400"/>
          </a:xfrm>
        </p:spPr>
        <p:txBody>
          <a:bodyPr/>
          <a:lstStyle/>
          <a:p>
            <a:r>
              <a:rPr lang="en-US" sz="3800" dirty="0" smtClean="0">
                <a:latin typeface="Gill Sans MT"/>
                <a:cs typeface="Gill Sans MT"/>
              </a:rPr>
              <a:t>Sharing Data between NDAs and CPUs</a:t>
            </a:r>
            <a:endParaRPr lang="en-US" sz="3800" dirty="0">
              <a:latin typeface="Gill Sans MT"/>
              <a:cs typeface="Gill Sans MT"/>
            </a:endParaRPr>
          </a:p>
        </p:txBody>
      </p:sp>
      <p:sp>
        <p:nvSpPr>
          <p:cNvPr id="3" name="Content Placeholder 2"/>
          <p:cNvSpPr>
            <a:spLocks noGrp="1"/>
          </p:cNvSpPr>
          <p:nvPr>
            <p:ph idx="1"/>
          </p:nvPr>
        </p:nvSpPr>
        <p:spPr>
          <a:xfrm>
            <a:off x="152400" y="990600"/>
            <a:ext cx="8839200" cy="5638800"/>
          </a:xfrm>
        </p:spPr>
        <p:txBody>
          <a:bodyPr>
            <a:normAutofit/>
          </a:bodyPr>
          <a:lstStyle/>
          <a:p>
            <a:endParaRPr lang="en-US" sz="2200" dirty="0" smtClean="0">
              <a:solidFill>
                <a:srgbClr val="595959"/>
              </a:solidFill>
            </a:endParaRPr>
          </a:p>
          <a:p>
            <a:pPr marL="0" indent="0">
              <a:buNone/>
            </a:pPr>
            <a:r>
              <a:rPr lang="en-US" sz="2200" dirty="0" smtClean="0">
                <a:solidFill>
                  <a:srgbClr val="595959"/>
                </a:solidFill>
              </a:rPr>
              <a:t/>
            </a:r>
            <a:br>
              <a:rPr lang="en-US" sz="2200" dirty="0" smtClean="0">
                <a:solidFill>
                  <a:srgbClr val="595959"/>
                </a:solidFill>
              </a:rPr>
            </a:br>
            <a:r>
              <a:rPr lang="en-US" sz="2200" dirty="0" smtClean="0">
                <a:solidFill>
                  <a:srgbClr val="595959"/>
                </a:solidFill>
              </a:rPr>
              <a:t> </a:t>
            </a:r>
          </a:p>
          <a:p>
            <a:endParaRPr lang="en-US" sz="2600" dirty="0" smtClean="0">
              <a:solidFill>
                <a:schemeClr val="tx2"/>
              </a:solidFill>
            </a:endParaRPr>
          </a:p>
          <a:p>
            <a:endParaRPr lang="en-US" sz="2600" dirty="0" smtClean="0">
              <a:solidFill>
                <a:schemeClr val="tx2"/>
              </a:solidFill>
            </a:endParaRPr>
          </a:p>
          <a:p>
            <a:pPr lvl="1"/>
            <a:endParaRPr lang="en-US" sz="2200" dirty="0">
              <a:solidFill>
                <a:srgbClr val="0000FF"/>
              </a:solidFill>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10</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21" name="Rectangle 20"/>
          <p:cNvSpPr/>
          <p:nvPr/>
        </p:nvSpPr>
        <p:spPr>
          <a:xfrm>
            <a:off x="0" y="5105400"/>
            <a:ext cx="9144000" cy="1384995"/>
          </a:xfrm>
          <a:prstGeom prst="rect">
            <a:avLst/>
          </a:prstGeom>
          <a:solidFill>
            <a:schemeClr val="accent6">
              <a:lumMod val="20000"/>
              <a:lumOff val="80000"/>
            </a:schemeClr>
          </a:solidFill>
        </p:spPr>
        <p:txBody>
          <a:bodyPr wrap="square">
            <a:spAutoFit/>
          </a:bodyPr>
          <a:lstStyle/>
          <a:p>
            <a:pPr algn="ctr"/>
            <a:r>
              <a:rPr lang="en-US" sz="2800" b="1" dirty="0" smtClean="0">
                <a:solidFill>
                  <a:srgbClr val="1F497D"/>
                </a:solidFill>
              </a:rPr>
              <a:t>1</a:t>
            </a:r>
            <a:r>
              <a:rPr lang="en-US" sz="2800" b="1" baseline="30000" dirty="0" smtClean="0">
                <a:solidFill>
                  <a:srgbClr val="1F497D"/>
                </a:solidFill>
              </a:rPr>
              <a:t>st</a:t>
            </a:r>
            <a:r>
              <a:rPr lang="en-US" sz="2800" b="1" dirty="0" smtClean="0">
                <a:solidFill>
                  <a:srgbClr val="1F497D"/>
                </a:solidFill>
              </a:rPr>
              <a:t> key observation:  </a:t>
            </a:r>
            <a:r>
              <a:rPr lang="en-US" sz="2800" b="1" dirty="0" smtClean="0">
                <a:solidFill>
                  <a:srgbClr val="0000FF"/>
                </a:solidFill>
              </a:rPr>
              <a:t>CPU threads </a:t>
            </a:r>
            <a:r>
              <a:rPr lang="en-US" sz="2800" b="1" dirty="0" smtClean="0"/>
              <a:t>often concurrently access </a:t>
            </a:r>
            <a:r>
              <a:rPr lang="en-US" sz="2800" b="1" dirty="0" smtClean="0">
                <a:solidFill>
                  <a:srgbClr val="0000FF"/>
                </a:solidFill>
              </a:rPr>
              <a:t>the same region </a:t>
            </a:r>
            <a:r>
              <a:rPr lang="en-US" sz="2800" b="1" dirty="0" smtClean="0"/>
              <a:t>of data that </a:t>
            </a:r>
            <a:r>
              <a:rPr lang="en-US" sz="2800" b="1" dirty="0" smtClean="0">
                <a:solidFill>
                  <a:srgbClr val="0000FF"/>
                </a:solidFill>
              </a:rPr>
              <a:t>NDA kernels</a:t>
            </a:r>
            <a:r>
              <a:rPr lang="en-US" sz="2800" b="1" dirty="0" smtClean="0"/>
              <a:t> access which leads to </a:t>
            </a:r>
            <a:r>
              <a:rPr lang="en-US" sz="2800" b="1" dirty="0" smtClean="0">
                <a:solidFill>
                  <a:srgbClr val="C00000"/>
                </a:solidFill>
              </a:rPr>
              <a:t>significant data sharing</a:t>
            </a:r>
            <a:endParaRPr lang="en-US" sz="2800" b="1" dirty="0">
              <a:solidFill>
                <a:srgbClr val="C00000"/>
              </a:solidFill>
            </a:endParaRPr>
          </a:p>
        </p:txBody>
      </p:sp>
      <p:grpSp>
        <p:nvGrpSpPr>
          <p:cNvPr id="9" name="Group 8"/>
          <p:cNvGrpSpPr/>
          <p:nvPr/>
        </p:nvGrpSpPr>
        <p:grpSpPr>
          <a:xfrm>
            <a:off x="4495800" y="990600"/>
            <a:ext cx="2819400" cy="1573887"/>
            <a:chOff x="4495800" y="990600"/>
            <a:chExt cx="2819400" cy="1573887"/>
          </a:xfrm>
        </p:grpSpPr>
        <p:sp>
          <p:nvSpPr>
            <p:cNvPr id="12" name="TextBox 11"/>
            <p:cNvSpPr txBox="1"/>
            <p:nvPr/>
          </p:nvSpPr>
          <p:spPr>
            <a:xfrm>
              <a:off x="4495800" y="2133600"/>
              <a:ext cx="2819400" cy="430887"/>
            </a:xfrm>
            <a:prstGeom prst="rect">
              <a:avLst/>
            </a:prstGeom>
            <a:noFill/>
          </p:spPr>
          <p:txBody>
            <a:bodyPr wrap="square" rtlCol="0">
              <a:spAutoFit/>
            </a:bodyPr>
            <a:lstStyle/>
            <a:p>
              <a:pPr algn="ctr"/>
              <a:r>
                <a:rPr lang="en-US" sz="2200" b="1" dirty="0" smtClean="0">
                  <a:latin typeface="Gill Sans MT"/>
                  <a:cs typeface="Gill Sans MT"/>
                </a:rPr>
                <a:t>Graph Processing</a:t>
              </a:r>
            </a:p>
          </p:txBody>
        </p:sp>
        <p:grpSp>
          <p:nvGrpSpPr>
            <p:cNvPr id="5" name="Group 4"/>
            <p:cNvGrpSpPr/>
            <p:nvPr/>
          </p:nvGrpSpPr>
          <p:grpSpPr>
            <a:xfrm>
              <a:off x="5257800" y="990600"/>
              <a:ext cx="1338579" cy="990600"/>
              <a:chOff x="5595621" y="1326477"/>
              <a:chExt cx="957579" cy="807123"/>
            </a:xfrm>
          </p:grpSpPr>
          <p:pic>
            <p:nvPicPr>
              <p:cNvPr id="17" name="Picture 16"/>
              <p:cNvPicPr>
                <a:picLocks noChangeAspect="1"/>
              </p:cNvPicPr>
              <p:nvPr/>
            </p:nvPicPr>
            <p:blipFill>
              <a:blip r:embed="rId4"/>
              <a:stretch>
                <a:fillRect/>
              </a:stretch>
            </p:blipFill>
            <p:spPr>
              <a:xfrm>
                <a:off x="5638800" y="1326477"/>
                <a:ext cx="912808" cy="807123"/>
              </a:xfrm>
              <a:prstGeom prst="rect">
                <a:avLst/>
              </a:prstGeom>
            </p:spPr>
          </p:pic>
          <p:sp>
            <p:nvSpPr>
              <p:cNvPr id="13" name="Rounded Rectangle 12"/>
              <p:cNvSpPr/>
              <p:nvPr/>
            </p:nvSpPr>
            <p:spPr>
              <a:xfrm>
                <a:off x="5595621" y="1374032"/>
                <a:ext cx="957579" cy="759568"/>
              </a:xfrm>
              <a:prstGeom prst="roundRect">
                <a:avLst/>
              </a:prstGeom>
              <a:solidFill>
                <a:schemeClr val="lt1">
                  <a:alpha val="0"/>
                </a:schemeClr>
              </a:solidFill>
              <a:ln w="28575" cmpd="sng">
                <a:solidFill>
                  <a:srgbClr val="0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b="1" dirty="0" smtClean="0">
                  <a:effectLst>
                    <a:outerShdw blurRad="38100" dist="38100" dir="2700000" algn="tl">
                      <a:srgbClr val="000000">
                        <a:alpha val="43137"/>
                      </a:srgbClr>
                    </a:outerShdw>
                  </a:effectLst>
                  <a:latin typeface="Gill Sans MT"/>
                  <a:cs typeface="Gill Sans MT"/>
                </a:endParaRPr>
              </a:p>
            </p:txBody>
          </p:sp>
        </p:grpSp>
      </p:grpSp>
      <p:grpSp>
        <p:nvGrpSpPr>
          <p:cNvPr id="8" name="Group 7"/>
          <p:cNvGrpSpPr/>
          <p:nvPr/>
        </p:nvGrpSpPr>
        <p:grpSpPr>
          <a:xfrm>
            <a:off x="762000" y="1059917"/>
            <a:ext cx="4495800" cy="1835683"/>
            <a:chOff x="762000" y="1059917"/>
            <a:chExt cx="4495800" cy="1835683"/>
          </a:xfrm>
        </p:grpSpPr>
        <p:sp>
          <p:nvSpPr>
            <p:cNvPr id="15" name="TextBox 14"/>
            <p:cNvSpPr txBox="1"/>
            <p:nvPr/>
          </p:nvSpPr>
          <p:spPr>
            <a:xfrm>
              <a:off x="762000" y="2126159"/>
              <a:ext cx="4495800" cy="769441"/>
            </a:xfrm>
            <a:prstGeom prst="rect">
              <a:avLst/>
            </a:prstGeom>
            <a:noFill/>
          </p:spPr>
          <p:txBody>
            <a:bodyPr wrap="square" rtlCol="0">
              <a:spAutoFit/>
            </a:bodyPr>
            <a:lstStyle/>
            <a:p>
              <a:pPr algn="ctr"/>
              <a:r>
                <a:rPr lang="en-US" sz="2200" b="1" dirty="0" smtClean="0">
                  <a:latin typeface="Gill Sans MT"/>
                  <a:cs typeface="Gill Sans MT"/>
                </a:rPr>
                <a:t>Hybrid Databases</a:t>
              </a:r>
              <a:br>
                <a:rPr lang="en-US" sz="2200" b="1" dirty="0" smtClean="0">
                  <a:latin typeface="Gill Sans MT"/>
                  <a:cs typeface="Gill Sans MT"/>
                </a:rPr>
              </a:br>
              <a:r>
                <a:rPr lang="en-US" sz="2200" b="1" dirty="0" smtClean="0">
                  <a:latin typeface="Gill Sans MT"/>
                  <a:cs typeface="Gill Sans MT"/>
                </a:rPr>
                <a:t> (HTAP)</a:t>
              </a:r>
            </a:p>
          </p:txBody>
        </p:sp>
        <p:grpSp>
          <p:nvGrpSpPr>
            <p:cNvPr id="7" name="Group 6"/>
            <p:cNvGrpSpPr/>
            <p:nvPr/>
          </p:nvGrpSpPr>
          <p:grpSpPr>
            <a:xfrm>
              <a:off x="2438400" y="1059917"/>
              <a:ext cx="1338579" cy="932235"/>
              <a:chOff x="2895600" y="1219200"/>
              <a:chExt cx="1338579" cy="932235"/>
            </a:xfrm>
          </p:grpSpPr>
          <p:pic>
            <p:nvPicPr>
              <p:cNvPr id="16" name="Picture 15"/>
              <p:cNvPicPr>
                <a:picLocks noChangeAspect="1"/>
              </p:cNvPicPr>
              <p:nvPr/>
            </p:nvPicPr>
            <p:blipFill>
              <a:blip r:embed="rId5"/>
              <a:stretch>
                <a:fillRect/>
              </a:stretch>
            </p:blipFill>
            <p:spPr>
              <a:xfrm>
                <a:off x="3124200" y="1326566"/>
                <a:ext cx="914400" cy="798513"/>
              </a:xfrm>
              <a:prstGeom prst="rect">
                <a:avLst/>
              </a:prstGeom>
            </p:spPr>
          </p:pic>
          <p:sp>
            <p:nvSpPr>
              <p:cNvPr id="19" name="Rounded Rectangle 18"/>
              <p:cNvSpPr/>
              <p:nvPr/>
            </p:nvSpPr>
            <p:spPr>
              <a:xfrm>
                <a:off x="2895600" y="1219200"/>
                <a:ext cx="1338579" cy="932235"/>
              </a:xfrm>
              <a:prstGeom prst="roundRect">
                <a:avLst/>
              </a:prstGeom>
              <a:solidFill>
                <a:schemeClr val="lt1">
                  <a:alpha val="0"/>
                </a:schemeClr>
              </a:solidFill>
              <a:ln w="28575" cmpd="sng">
                <a:solidFill>
                  <a:srgbClr val="0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b="1" dirty="0" smtClean="0">
                  <a:effectLst>
                    <a:outerShdw blurRad="38100" dist="38100" dir="2700000" algn="tl">
                      <a:srgbClr val="000000">
                        <a:alpha val="43137"/>
                      </a:srgbClr>
                    </a:outerShdw>
                  </a:effectLst>
                  <a:latin typeface="Gill Sans MT"/>
                  <a:cs typeface="Gill Sans MT"/>
                </a:endParaRPr>
              </a:p>
            </p:txBody>
          </p:sp>
        </p:grpSp>
      </p:grpSp>
      <p:sp>
        <p:nvSpPr>
          <p:cNvPr id="20" name="Rectangle 19"/>
          <p:cNvSpPr/>
          <p:nvPr/>
        </p:nvSpPr>
        <p:spPr>
          <a:xfrm>
            <a:off x="76200" y="2971800"/>
            <a:ext cx="9753600" cy="492443"/>
          </a:xfrm>
          <a:prstGeom prst="rect">
            <a:avLst/>
          </a:prstGeom>
          <a:noFill/>
        </p:spPr>
        <p:txBody>
          <a:bodyPr wrap="square">
            <a:spAutoFit/>
          </a:bodyPr>
          <a:lstStyle/>
          <a:p>
            <a:pPr marL="0" lvl="1"/>
            <a:r>
              <a:rPr lang="en-US" sz="2600" b="1" dirty="0" smtClean="0">
                <a:cs typeface="Gill Sans MT"/>
              </a:rPr>
              <a:t>We find </a:t>
            </a:r>
            <a:r>
              <a:rPr lang="en-US" sz="2600" b="1" u="sng" dirty="0" smtClean="0">
                <a:solidFill>
                  <a:schemeClr val="accent2"/>
                </a:solidFill>
                <a:cs typeface="Gill Sans MT"/>
              </a:rPr>
              <a:t>not </a:t>
            </a:r>
            <a:r>
              <a:rPr lang="en-US" sz="2600" b="1" u="sng" dirty="0">
                <a:solidFill>
                  <a:schemeClr val="accent2"/>
                </a:solidFill>
                <a:cs typeface="Gill Sans MT"/>
              </a:rPr>
              <a:t>all portions </a:t>
            </a:r>
            <a:r>
              <a:rPr lang="en-US" sz="2600" b="1" dirty="0">
                <a:cs typeface="Gill Sans MT"/>
              </a:rPr>
              <a:t>of </a:t>
            </a:r>
            <a:r>
              <a:rPr lang="en-US" sz="2600" b="1" dirty="0" smtClean="0">
                <a:cs typeface="Gill Sans MT"/>
              </a:rPr>
              <a:t>applications </a:t>
            </a:r>
            <a:r>
              <a:rPr lang="en-US" sz="2600" b="1" dirty="0">
                <a:cs typeface="Gill Sans MT"/>
              </a:rPr>
              <a:t>benefit from NDA</a:t>
            </a:r>
          </a:p>
        </p:txBody>
      </p:sp>
      <p:grpSp>
        <p:nvGrpSpPr>
          <p:cNvPr id="22" name="Group 21"/>
          <p:cNvGrpSpPr/>
          <p:nvPr/>
        </p:nvGrpSpPr>
        <p:grpSpPr>
          <a:xfrm>
            <a:off x="440389" y="3429000"/>
            <a:ext cx="8551211" cy="646331"/>
            <a:chOff x="440389" y="3461028"/>
            <a:chExt cx="8551211" cy="646331"/>
          </a:xfrm>
        </p:grpSpPr>
        <p:sp>
          <p:nvSpPr>
            <p:cNvPr id="23" name="TextBox 22"/>
            <p:cNvSpPr txBox="1"/>
            <p:nvPr/>
          </p:nvSpPr>
          <p:spPr>
            <a:xfrm>
              <a:off x="440389" y="3461028"/>
              <a:ext cx="474011" cy="646331"/>
            </a:xfrm>
            <a:prstGeom prst="rect">
              <a:avLst/>
            </a:prstGeom>
            <a:noFill/>
          </p:spPr>
          <p:txBody>
            <a:bodyPr wrap="square" rtlCol="0">
              <a:spAutoFit/>
            </a:bodyPr>
            <a:lstStyle/>
            <a:p>
              <a:r>
                <a:rPr lang="en-US" sz="3600" dirty="0" smtClean="0">
                  <a:solidFill>
                    <a:schemeClr val="tx1">
                      <a:lumMod val="65000"/>
                      <a:lumOff val="35000"/>
                    </a:schemeClr>
                  </a:solidFill>
                  <a:latin typeface="Gill Sans MT"/>
                  <a:cs typeface="Gill Sans MT"/>
                </a:rPr>
                <a:t>1</a:t>
              </a:r>
              <a:endParaRPr lang="en-US" sz="3600" dirty="0">
                <a:solidFill>
                  <a:schemeClr val="tx1">
                    <a:lumMod val="65000"/>
                    <a:lumOff val="35000"/>
                  </a:schemeClr>
                </a:solidFill>
                <a:latin typeface="Gill Sans MT"/>
                <a:cs typeface="Gill Sans MT"/>
              </a:endParaRPr>
            </a:p>
          </p:txBody>
        </p:sp>
        <p:sp>
          <p:nvSpPr>
            <p:cNvPr id="24" name="TextBox 23"/>
            <p:cNvSpPr txBox="1"/>
            <p:nvPr/>
          </p:nvSpPr>
          <p:spPr>
            <a:xfrm>
              <a:off x="990598" y="3581400"/>
              <a:ext cx="8001002" cy="430887"/>
            </a:xfrm>
            <a:prstGeom prst="rect">
              <a:avLst/>
            </a:prstGeom>
            <a:noFill/>
          </p:spPr>
          <p:txBody>
            <a:bodyPr wrap="square" rtlCol="0">
              <a:spAutoFit/>
            </a:bodyPr>
            <a:lstStyle/>
            <a:p>
              <a:r>
                <a:rPr lang="en-US" sz="2200" b="1" dirty="0">
                  <a:solidFill>
                    <a:srgbClr val="0000FF"/>
                  </a:solidFill>
                  <a:cs typeface="Gill Sans MT"/>
                </a:rPr>
                <a:t>Memory-intensive </a:t>
              </a:r>
              <a:r>
                <a:rPr lang="en-US" sz="2200" b="1" dirty="0">
                  <a:solidFill>
                    <a:srgbClr val="1F497D"/>
                  </a:solidFill>
                  <a:cs typeface="Gill Sans MT"/>
                </a:rPr>
                <a:t>portions benefit from NDA  </a:t>
              </a:r>
            </a:p>
          </p:txBody>
        </p:sp>
      </p:grpSp>
      <p:grpSp>
        <p:nvGrpSpPr>
          <p:cNvPr id="25" name="Group 24"/>
          <p:cNvGrpSpPr/>
          <p:nvPr/>
        </p:nvGrpSpPr>
        <p:grpSpPr>
          <a:xfrm>
            <a:off x="457200" y="3975794"/>
            <a:ext cx="8779811" cy="1184196"/>
            <a:chOff x="440389" y="5478959"/>
            <a:chExt cx="8779811" cy="1184196"/>
          </a:xfrm>
        </p:grpSpPr>
        <p:sp>
          <p:nvSpPr>
            <p:cNvPr id="26" name="TextBox 25"/>
            <p:cNvSpPr txBox="1"/>
            <p:nvPr/>
          </p:nvSpPr>
          <p:spPr>
            <a:xfrm>
              <a:off x="440389" y="5478959"/>
              <a:ext cx="474011" cy="584776"/>
            </a:xfrm>
            <a:prstGeom prst="rect">
              <a:avLst/>
            </a:prstGeom>
            <a:noFill/>
          </p:spPr>
          <p:txBody>
            <a:bodyPr wrap="square" rtlCol="0">
              <a:spAutoFit/>
            </a:bodyPr>
            <a:lstStyle/>
            <a:p>
              <a:r>
                <a:rPr lang="en-US" sz="3200" dirty="0" smtClean="0">
                  <a:solidFill>
                    <a:srgbClr val="595959"/>
                  </a:solidFill>
                  <a:latin typeface="Gill Sans MT"/>
                  <a:cs typeface="Gill Sans MT"/>
                </a:rPr>
                <a:t>2</a:t>
              </a:r>
              <a:endParaRPr lang="en-US" sz="4000" dirty="0">
                <a:solidFill>
                  <a:srgbClr val="595959"/>
                </a:solidFill>
                <a:latin typeface="Gill Sans MT"/>
                <a:cs typeface="Gill Sans MT"/>
              </a:endParaRPr>
            </a:p>
          </p:txBody>
        </p:sp>
        <p:sp>
          <p:nvSpPr>
            <p:cNvPr id="27" name="TextBox 26"/>
            <p:cNvSpPr txBox="1"/>
            <p:nvPr/>
          </p:nvSpPr>
          <p:spPr>
            <a:xfrm>
              <a:off x="990600" y="5555159"/>
              <a:ext cx="8229600" cy="1107996"/>
            </a:xfrm>
            <a:prstGeom prst="rect">
              <a:avLst/>
            </a:prstGeom>
            <a:noFill/>
          </p:spPr>
          <p:txBody>
            <a:bodyPr wrap="square" rtlCol="0">
              <a:spAutoFit/>
            </a:bodyPr>
            <a:lstStyle/>
            <a:p>
              <a:r>
                <a:rPr lang="en-US" sz="2200" b="1" dirty="0">
                  <a:solidFill>
                    <a:srgbClr val="0000FF"/>
                  </a:solidFill>
                  <a:cs typeface="Gill Sans MT"/>
                </a:rPr>
                <a:t>Compute-intensive</a:t>
              </a:r>
              <a:r>
                <a:rPr lang="en-US" sz="2200" b="1" dirty="0">
                  <a:solidFill>
                    <a:schemeClr val="tx2"/>
                  </a:solidFill>
                  <a:cs typeface="Gill Sans MT"/>
                </a:rPr>
                <a:t> or </a:t>
              </a:r>
              <a:r>
                <a:rPr lang="en-US" sz="2200" b="1" dirty="0">
                  <a:solidFill>
                    <a:srgbClr val="0000FF"/>
                  </a:solidFill>
                  <a:cs typeface="Gill Sans MT"/>
                </a:rPr>
                <a:t>cache friendly</a:t>
              </a:r>
              <a:r>
                <a:rPr lang="en-US" sz="2200" b="1" dirty="0">
                  <a:solidFill>
                    <a:schemeClr val="tx2"/>
                  </a:solidFill>
                  <a:cs typeface="Gill Sans MT"/>
                </a:rPr>
                <a:t> portions should remain on the CPU</a:t>
              </a:r>
            </a:p>
            <a:p>
              <a:endParaRPr lang="en-US" sz="2200" b="1" dirty="0" smtClean="0">
                <a:solidFill>
                  <a:schemeClr val="tx1">
                    <a:lumMod val="75000"/>
                    <a:lumOff val="25000"/>
                  </a:schemeClr>
                </a:solidFill>
                <a:latin typeface="Gill Sans MT"/>
                <a:cs typeface="Gill Sans MT"/>
              </a:endParaRPr>
            </a:p>
          </p:txBody>
        </p:sp>
      </p:grpSp>
    </p:spTree>
    <p:extLst>
      <p:ext uri="{BB962C8B-B14F-4D97-AF65-F5344CB8AC3E}">
        <p14:creationId xmlns:p14="http://schemas.microsoft.com/office/powerpoint/2010/main" val="3040583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152400" y="0"/>
            <a:ext cx="9601200" cy="914400"/>
          </a:xfrm>
        </p:spPr>
        <p:txBody>
          <a:bodyPr/>
          <a:lstStyle/>
          <a:p>
            <a:r>
              <a:rPr lang="en-US" sz="4000" dirty="0" smtClean="0">
                <a:latin typeface="Gill Sans MT"/>
                <a:cs typeface="Gill Sans MT"/>
              </a:rPr>
              <a:t>Shared Data Access Patterns</a:t>
            </a:r>
            <a:endParaRPr lang="en-US" sz="40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11</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21" name="Rectangle 20"/>
          <p:cNvSpPr/>
          <p:nvPr/>
        </p:nvSpPr>
        <p:spPr>
          <a:xfrm>
            <a:off x="0" y="1066800"/>
            <a:ext cx="9144000" cy="892552"/>
          </a:xfrm>
          <a:prstGeom prst="rect">
            <a:avLst/>
          </a:prstGeom>
          <a:solidFill>
            <a:schemeClr val="accent6">
              <a:lumMod val="20000"/>
              <a:lumOff val="80000"/>
            </a:schemeClr>
          </a:solidFill>
        </p:spPr>
        <p:txBody>
          <a:bodyPr wrap="square">
            <a:spAutoFit/>
          </a:bodyPr>
          <a:lstStyle/>
          <a:p>
            <a:pPr algn="ctr"/>
            <a:r>
              <a:rPr lang="en-US" sz="2600" b="1" dirty="0" smtClean="0">
                <a:solidFill>
                  <a:srgbClr val="1F497D"/>
                </a:solidFill>
              </a:rPr>
              <a:t>2</a:t>
            </a:r>
            <a:r>
              <a:rPr lang="en-US" sz="2600" b="1" baseline="30000" dirty="0" smtClean="0">
                <a:solidFill>
                  <a:srgbClr val="1F497D"/>
                </a:solidFill>
              </a:rPr>
              <a:t>nd</a:t>
            </a:r>
            <a:r>
              <a:rPr lang="en-US" sz="2600" b="1" dirty="0" smtClean="0">
                <a:solidFill>
                  <a:srgbClr val="1F497D"/>
                </a:solidFill>
              </a:rPr>
              <a:t> key observation:  </a:t>
            </a:r>
            <a:r>
              <a:rPr lang="en-US" sz="2600" b="1" dirty="0" smtClean="0"/>
              <a:t>CPU threads </a:t>
            </a:r>
            <a:r>
              <a:rPr lang="en-US" sz="2600" b="1" dirty="0"/>
              <a:t>and NDA kernels </a:t>
            </a:r>
            <a:r>
              <a:rPr lang="en-US" sz="2600" b="1" dirty="0" smtClean="0"/>
              <a:t>typically </a:t>
            </a:r>
            <a:r>
              <a:rPr lang="en-US" sz="2600" b="1" i="1" u="sng" dirty="0" smtClean="0">
                <a:solidFill>
                  <a:schemeClr val="accent2"/>
                </a:solidFill>
              </a:rPr>
              <a:t>do </a:t>
            </a:r>
            <a:r>
              <a:rPr lang="en-US" sz="2600" b="1" i="1" u="sng" dirty="0">
                <a:solidFill>
                  <a:schemeClr val="accent2"/>
                </a:solidFill>
              </a:rPr>
              <a:t>not</a:t>
            </a:r>
            <a:r>
              <a:rPr lang="en-US" sz="2600" b="1" dirty="0"/>
              <a:t> </a:t>
            </a:r>
            <a:r>
              <a:rPr lang="en-US" sz="2600" b="1" u="sng" dirty="0" smtClean="0"/>
              <a:t>concurrently</a:t>
            </a:r>
            <a:r>
              <a:rPr lang="en-US" sz="2600" b="1" dirty="0" smtClean="0"/>
              <a:t> access </a:t>
            </a:r>
            <a:r>
              <a:rPr lang="en-US" sz="2600" b="1" dirty="0" smtClean="0">
                <a:solidFill>
                  <a:srgbClr val="0000FF"/>
                </a:solidFill>
              </a:rPr>
              <a:t>the same </a:t>
            </a:r>
            <a:r>
              <a:rPr lang="en-US" sz="2600" b="1" dirty="0">
                <a:solidFill>
                  <a:srgbClr val="0000FF"/>
                </a:solidFill>
              </a:rPr>
              <a:t>cache lines</a:t>
            </a:r>
          </a:p>
        </p:txBody>
      </p:sp>
      <p:sp>
        <p:nvSpPr>
          <p:cNvPr id="16" name="Rectangle 15"/>
          <p:cNvSpPr/>
          <p:nvPr/>
        </p:nvSpPr>
        <p:spPr>
          <a:xfrm>
            <a:off x="33796" y="5386626"/>
            <a:ext cx="9144000" cy="861774"/>
          </a:xfrm>
          <a:prstGeom prst="rect">
            <a:avLst/>
          </a:prstGeom>
          <a:solidFill>
            <a:schemeClr val="accent6">
              <a:lumMod val="20000"/>
              <a:lumOff val="80000"/>
            </a:schemeClr>
          </a:solidFill>
        </p:spPr>
        <p:txBody>
          <a:bodyPr wrap="square">
            <a:spAutoFit/>
          </a:bodyPr>
          <a:lstStyle/>
          <a:p>
            <a:pPr marL="0" lvl="1" algn="ctr"/>
            <a:r>
              <a:rPr lang="en-US" sz="2500" b="1" dirty="0">
                <a:cs typeface="Gill Sans MT"/>
              </a:rPr>
              <a:t>CPU threads </a:t>
            </a:r>
            <a:r>
              <a:rPr lang="en-US" sz="2500" b="1" dirty="0">
                <a:solidFill>
                  <a:srgbClr val="0000FF"/>
                </a:solidFill>
                <a:cs typeface="Gill Sans MT"/>
              </a:rPr>
              <a:t>rarely</a:t>
            </a:r>
            <a:r>
              <a:rPr lang="en-US" sz="2500" b="1" dirty="0">
                <a:cs typeface="Gill Sans MT"/>
              </a:rPr>
              <a:t> update </a:t>
            </a:r>
            <a:r>
              <a:rPr lang="en-US" sz="2500" b="1" dirty="0">
                <a:solidFill>
                  <a:srgbClr val="0000FF"/>
                </a:solidFill>
                <a:cs typeface="Gill Sans MT"/>
              </a:rPr>
              <a:t>the same </a:t>
            </a:r>
            <a:r>
              <a:rPr lang="en-US" sz="2500" b="1" dirty="0" smtClean="0">
                <a:solidFill>
                  <a:srgbClr val="0000FF"/>
                </a:solidFill>
                <a:cs typeface="Gill Sans MT"/>
              </a:rPr>
              <a:t>data</a:t>
            </a:r>
            <a:br>
              <a:rPr lang="en-US" sz="2500" b="1" dirty="0" smtClean="0">
                <a:solidFill>
                  <a:srgbClr val="0000FF"/>
                </a:solidFill>
                <a:cs typeface="Gill Sans MT"/>
              </a:rPr>
            </a:br>
            <a:r>
              <a:rPr lang="en-US" sz="2500" b="1" dirty="0" smtClean="0">
                <a:solidFill>
                  <a:srgbClr val="0000FF"/>
                </a:solidFill>
                <a:cs typeface="Gill Sans MT"/>
              </a:rPr>
              <a:t> </a:t>
            </a:r>
            <a:r>
              <a:rPr lang="en-US" sz="2500" b="1" dirty="0" smtClean="0">
                <a:cs typeface="Gill Sans MT"/>
              </a:rPr>
              <a:t>that </a:t>
            </a:r>
            <a:r>
              <a:rPr lang="en-US" sz="2500" b="1" dirty="0">
                <a:cs typeface="Gill Sans MT"/>
              </a:rPr>
              <a:t>an NDA is actively working on  </a:t>
            </a:r>
            <a:endParaRPr lang="en-US" sz="2500" b="1" dirty="0">
              <a:solidFill>
                <a:srgbClr val="E20006"/>
              </a:solidFill>
              <a:cs typeface="Gill Sans MT"/>
            </a:endParaRPr>
          </a:p>
        </p:txBody>
      </p:sp>
      <p:grpSp>
        <p:nvGrpSpPr>
          <p:cNvPr id="12" name="Group 11"/>
          <p:cNvGrpSpPr/>
          <p:nvPr/>
        </p:nvGrpSpPr>
        <p:grpSpPr>
          <a:xfrm>
            <a:off x="3733800" y="2438400"/>
            <a:ext cx="1524000" cy="1143000"/>
            <a:chOff x="5595621" y="1326477"/>
            <a:chExt cx="957579" cy="807123"/>
          </a:xfrm>
        </p:grpSpPr>
        <p:pic>
          <p:nvPicPr>
            <p:cNvPr id="13" name="Picture 12"/>
            <p:cNvPicPr>
              <a:picLocks noChangeAspect="1"/>
            </p:cNvPicPr>
            <p:nvPr/>
          </p:nvPicPr>
          <p:blipFill>
            <a:blip r:embed="rId4"/>
            <a:stretch>
              <a:fillRect/>
            </a:stretch>
          </p:blipFill>
          <p:spPr>
            <a:xfrm>
              <a:off x="5638800" y="1326477"/>
              <a:ext cx="912808" cy="807123"/>
            </a:xfrm>
            <a:prstGeom prst="rect">
              <a:avLst/>
            </a:prstGeom>
          </p:spPr>
        </p:pic>
        <p:sp>
          <p:nvSpPr>
            <p:cNvPr id="14" name="Rounded Rectangle 13"/>
            <p:cNvSpPr/>
            <p:nvPr/>
          </p:nvSpPr>
          <p:spPr>
            <a:xfrm>
              <a:off x="5595621" y="1374032"/>
              <a:ext cx="957579" cy="759568"/>
            </a:xfrm>
            <a:prstGeom prst="roundRect">
              <a:avLst/>
            </a:prstGeom>
            <a:solidFill>
              <a:schemeClr val="lt1">
                <a:alpha val="0"/>
              </a:schemeClr>
            </a:solidFill>
            <a:ln w="28575" cmpd="sng">
              <a:solidFill>
                <a:srgbClr val="0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b="1" dirty="0" smtClean="0">
                <a:effectLst>
                  <a:outerShdw blurRad="38100" dist="38100" dir="2700000" algn="tl">
                    <a:srgbClr val="000000">
                      <a:alpha val="43137"/>
                    </a:srgbClr>
                  </a:outerShdw>
                </a:effectLst>
                <a:latin typeface="Gill Sans MT"/>
                <a:cs typeface="Gill Sans MT"/>
              </a:endParaRPr>
            </a:p>
          </p:txBody>
        </p:sp>
      </p:grpSp>
      <p:sp>
        <p:nvSpPr>
          <p:cNvPr id="17" name="Rectangle 16"/>
          <p:cNvSpPr/>
          <p:nvPr/>
        </p:nvSpPr>
        <p:spPr>
          <a:xfrm>
            <a:off x="-119872" y="3733800"/>
            <a:ext cx="9296400" cy="830997"/>
          </a:xfrm>
          <a:prstGeom prst="rect">
            <a:avLst/>
          </a:prstGeom>
          <a:noFill/>
        </p:spPr>
        <p:txBody>
          <a:bodyPr wrap="square">
            <a:spAutoFit/>
          </a:bodyPr>
          <a:lstStyle/>
          <a:p>
            <a:pPr marL="0" lvl="1" algn="ctr"/>
            <a:r>
              <a:rPr lang="en-US" sz="2400" b="1" dirty="0" smtClean="0">
                <a:cs typeface="Gill Sans MT"/>
              </a:rPr>
              <a:t>For Connected Components application, only </a:t>
            </a:r>
            <a:r>
              <a:rPr lang="en-US" sz="2400" b="1" dirty="0">
                <a:solidFill>
                  <a:schemeClr val="accent2"/>
                </a:solidFill>
                <a:cs typeface="Gill Sans MT"/>
              </a:rPr>
              <a:t>5.1%</a:t>
            </a:r>
            <a:r>
              <a:rPr lang="en-US" sz="2400" b="1" dirty="0">
                <a:cs typeface="Gill Sans MT"/>
              </a:rPr>
              <a:t> </a:t>
            </a:r>
            <a:r>
              <a:rPr lang="en-US" sz="2400" b="1" dirty="0" smtClean="0">
                <a:cs typeface="Gill Sans MT"/>
              </a:rPr>
              <a:t>of </a:t>
            </a:r>
            <a:r>
              <a:rPr lang="en-US" sz="2400" b="1" dirty="0">
                <a:cs typeface="Gill Sans MT"/>
              </a:rPr>
              <a:t>the CPU </a:t>
            </a:r>
            <a:r>
              <a:rPr lang="en-US" sz="2400" b="1" dirty="0" smtClean="0">
                <a:cs typeface="Gill Sans MT"/>
              </a:rPr>
              <a:t>accesses </a:t>
            </a:r>
            <a:r>
              <a:rPr lang="en-US" sz="2400" b="1" dirty="0" smtClean="0">
                <a:solidFill>
                  <a:schemeClr val="accent2"/>
                </a:solidFill>
                <a:cs typeface="Gill Sans MT"/>
              </a:rPr>
              <a:t>collide</a:t>
            </a:r>
            <a:r>
              <a:rPr lang="en-US" sz="2400" b="1" dirty="0">
                <a:solidFill>
                  <a:schemeClr val="accent2"/>
                </a:solidFill>
                <a:cs typeface="Gill Sans MT"/>
              </a:rPr>
              <a:t> </a:t>
            </a:r>
            <a:r>
              <a:rPr lang="en-US" sz="2400" b="1" dirty="0" smtClean="0">
                <a:cs typeface="Gill Sans MT"/>
              </a:rPr>
              <a:t>with NDA accesses</a:t>
            </a:r>
            <a:endParaRPr lang="en-US" sz="2400" b="1" dirty="0">
              <a:solidFill>
                <a:srgbClr val="E20006"/>
              </a:solidFill>
              <a:latin typeface="Gill Sans MT"/>
              <a:cs typeface="Gill Sans MT"/>
            </a:endParaRPr>
          </a:p>
        </p:txBody>
      </p:sp>
    </p:spTree>
    <p:extLst>
      <p:ext uri="{BB962C8B-B14F-4D97-AF65-F5344CB8AC3E}">
        <p14:creationId xmlns:p14="http://schemas.microsoft.com/office/powerpoint/2010/main" val="647398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990600"/>
            <a:ext cx="8991600" cy="5715000"/>
          </a:xfrm>
        </p:spPr>
        <p:txBody>
          <a:bodyPr>
            <a:normAutofit/>
          </a:bodyPr>
          <a:lstStyle/>
          <a:p>
            <a:pPr algn="ctr"/>
            <a:endParaRPr lang="en-US" sz="2800" dirty="0" smtClean="0">
              <a:solidFill>
                <a:schemeClr val="tx2"/>
              </a:solidFill>
            </a:endParaRPr>
          </a:p>
          <a:p>
            <a:pPr algn="ctr"/>
            <a:endParaRPr lang="en-US" sz="2800" dirty="0">
              <a:solidFill>
                <a:schemeClr val="tx2"/>
              </a:solidFill>
            </a:endParaRPr>
          </a:p>
          <a:p>
            <a:pPr algn="ctr"/>
            <a:endParaRPr lang="en-US" sz="2800" dirty="0" smtClean="0">
              <a:solidFill>
                <a:schemeClr val="tx2"/>
              </a:solidFill>
            </a:endParaRPr>
          </a:p>
          <a:p>
            <a:pPr marL="0" indent="0" algn="ctr">
              <a:buNone/>
            </a:pPr>
            <a:r>
              <a:rPr lang="en-US" sz="4400" dirty="0" smtClean="0">
                <a:solidFill>
                  <a:schemeClr val="tx2"/>
                </a:solidFill>
              </a:rPr>
              <a:t>Analysis of </a:t>
            </a:r>
            <a:br>
              <a:rPr lang="en-US" sz="4400" dirty="0" smtClean="0">
                <a:solidFill>
                  <a:schemeClr val="tx2"/>
                </a:solidFill>
              </a:rPr>
            </a:br>
            <a:r>
              <a:rPr lang="en-US" sz="4400" dirty="0" smtClean="0">
                <a:solidFill>
                  <a:schemeClr val="tx2"/>
                </a:solidFill>
              </a:rPr>
              <a:t>NDA Coherence Mechanisms</a:t>
            </a:r>
          </a:p>
          <a:p>
            <a:pPr lvl="1"/>
            <a:endParaRPr lang="en-US" sz="2000" dirty="0" smtClean="0"/>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39890516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304800" y="0"/>
            <a:ext cx="9601200" cy="914400"/>
          </a:xfrm>
        </p:spPr>
        <p:txBody>
          <a:bodyPr/>
          <a:lstStyle/>
          <a:p>
            <a:r>
              <a:rPr lang="en-US" sz="3600" dirty="0" smtClean="0">
                <a:latin typeface="Gill Sans MT"/>
                <a:cs typeface="Gill Sans MT"/>
              </a:rPr>
              <a:t>Analysis of Existing Coherence Mechanism</a:t>
            </a:r>
            <a:endParaRPr lang="en-US" sz="36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13</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62" name="Group 61"/>
          <p:cNvGrpSpPr/>
          <p:nvPr/>
        </p:nvGrpSpPr>
        <p:grpSpPr>
          <a:xfrm>
            <a:off x="364189" y="2049959"/>
            <a:ext cx="8551213" cy="1211996"/>
            <a:chOff x="364189" y="3421559"/>
            <a:chExt cx="8551213" cy="1211996"/>
          </a:xfrm>
        </p:grpSpPr>
        <p:sp>
          <p:nvSpPr>
            <p:cNvPr id="63" name="TextBox 62"/>
            <p:cNvSpPr txBox="1"/>
            <p:nvPr/>
          </p:nvSpPr>
          <p:spPr>
            <a:xfrm>
              <a:off x="364189" y="34215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1</a:t>
              </a:r>
              <a:endParaRPr lang="en-US" sz="4400" dirty="0">
                <a:solidFill>
                  <a:schemeClr val="tx1">
                    <a:lumMod val="65000"/>
                    <a:lumOff val="35000"/>
                  </a:schemeClr>
                </a:solidFill>
                <a:latin typeface="Gill Sans MT"/>
                <a:cs typeface="Gill Sans MT"/>
              </a:endParaRPr>
            </a:p>
          </p:txBody>
        </p:sp>
        <p:sp>
          <p:nvSpPr>
            <p:cNvPr id="64" name="TextBox 63"/>
            <p:cNvSpPr txBox="1"/>
            <p:nvPr/>
          </p:nvSpPr>
          <p:spPr>
            <a:xfrm>
              <a:off x="914400" y="3591580"/>
              <a:ext cx="8001002" cy="523220"/>
            </a:xfrm>
            <a:prstGeom prst="rect">
              <a:avLst/>
            </a:prstGeom>
            <a:noFill/>
          </p:spPr>
          <p:txBody>
            <a:bodyPr wrap="square" rtlCol="0">
              <a:spAutoFit/>
            </a:bodyPr>
            <a:lstStyle/>
            <a:p>
              <a:r>
                <a:rPr lang="en-US" sz="2800" b="1" dirty="0" smtClean="0">
                  <a:solidFill>
                    <a:srgbClr val="1F497D"/>
                  </a:solidFill>
                  <a:latin typeface="Gill Sans MT"/>
                  <a:cs typeface="Gill Sans MT"/>
                </a:rPr>
                <a:t>Non-cacheable (NC)</a:t>
              </a:r>
              <a:endParaRPr lang="en-US" sz="3200" b="1" dirty="0" smtClean="0">
                <a:solidFill>
                  <a:schemeClr val="tx1">
                    <a:lumMod val="75000"/>
                    <a:lumOff val="25000"/>
                  </a:schemeClr>
                </a:solidFill>
                <a:latin typeface="Gill Sans MT"/>
                <a:cs typeface="Gill Sans MT"/>
              </a:endParaRPr>
            </a:p>
          </p:txBody>
        </p:sp>
        <p:sp>
          <p:nvSpPr>
            <p:cNvPr id="66" name="Rectangle 65"/>
            <p:cNvSpPr/>
            <p:nvPr/>
          </p:nvSpPr>
          <p:spPr>
            <a:xfrm>
              <a:off x="1066800" y="4171890"/>
              <a:ext cx="7696200" cy="461665"/>
            </a:xfrm>
            <a:prstGeom prst="rect">
              <a:avLst/>
            </a:prstGeom>
          </p:spPr>
          <p:txBody>
            <a:bodyPr wrap="square">
              <a:spAutoFit/>
            </a:bodyPr>
            <a:lstStyle/>
            <a:p>
              <a:pPr marL="285750" indent="-285750">
                <a:buFont typeface="Arial"/>
                <a:buChar char="•"/>
              </a:pPr>
              <a:r>
                <a:rPr lang="en-US" sz="2400" b="1" dirty="0">
                  <a:cs typeface="Gill Sans MT"/>
                </a:rPr>
                <a:t>Mark the NDA data as </a:t>
              </a:r>
              <a:r>
                <a:rPr lang="en-US" sz="2400" b="1" dirty="0">
                  <a:solidFill>
                    <a:srgbClr val="0000FF"/>
                  </a:solidFill>
                  <a:cs typeface="Gill Sans MT"/>
                </a:rPr>
                <a:t>non-cacheable</a:t>
              </a:r>
            </a:p>
          </p:txBody>
        </p:sp>
      </p:grpSp>
      <p:grpSp>
        <p:nvGrpSpPr>
          <p:cNvPr id="67" name="Group 66"/>
          <p:cNvGrpSpPr/>
          <p:nvPr/>
        </p:nvGrpSpPr>
        <p:grpSpPr>
          <a:xfrm>
            <a:off x="364187" y="3207604"/>
            <a:ext cx="8779813" cy="1211996"/>
            <a:chOff x="364189" y="3421559"/>
            <a:chExt cx="8779813" cy="1211996"/>
          </a:xfrm>
        </p:grpSpPr>
        <p:sp>
          <p:nvSpPr>
            <p:cNvPr id="69" name="TextBox 68"/>
            <p:cNvSpPr txBox="1"/>
            <p:nvPr/>
          </p:nvSpPr>
          <p:spPr>
            <a:xfrm>
              <a:off x="364189" y="34215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2</a:t>
              </a:r>
              <a:endParaRPr lang="en-US" sz="4400" dirty="0">
                <a:solidFill>
                  <a:schemeClr val="tx1">
                    <a:lumMod val="65000"/>
                    <a:lumOff val="35000"/>
                  </a:schemeClr>
                </a:solidFill>
                <a:latin typeface="Gill Sans MT"/>
                <a:cs typeface="Gill Sans MT"/>
              </a:endParaRPr>
            </a:p>
          </p:txBody>
        </p:sp>
        <p:sp>
          <p:nvSpPr>
            <p:cNvPr id="70" name="TextBox 69"/>
            <p:cNvSpPr txBox="1"/>
            <p:nvPr/>
          </p:nvSpPr>
          <p:spPr>
            <a:xfrm>
              <a:off x="914400" y="3591580"/>
              <a:ext cx="8001002" cy="523220"/>
            </a:xfrm>
            <a:prstGeom prst="rect">
              <a:avLst/>
            </a:prstGeom>
            <a:noFill/>
          </p:spPr>
          <p:txBody>
            <a:bodyPr wrap="square" rtlCol="0">
              <a:spAutoFit/>
            </a:bodyPr>
            <a:lstStyle/>
            <a:p>
              <a:r>
                <a:rPr lang="en-US" sz="2800" b="1" dirty="0" smtClean="0">
                  <a:solidFill>
                    <a:srgbClr val="1F497D"/>
                  </a:solidFill>
                  <a:latin typeface="Gill Sans MT"/>
                  <a:cs typeface="Gill Sans MT"/>
                </a:rPr>
                <a:t>Coarse-Grained Coherence (CG)</a:t>
              </a:r>
              <a:endParaRPr lang="en-US" sz="3200" b="1" dirty="0" smtClean="0">
                <a:solidFill>
                  <a:schemeClr val="tx1">
                    <a:lumMod val="75000"/>
                    <a:lumOff val="25000"/>
                  </a:schemeClr>
                </a:solidFill>
                <a:latin typeface="Gill Sans MT"/>
                <a:cs typeface="Gill Sans MT"/>
              </a:endParaRPr>
            </a:p>
          </p:txBody>
        </p:sp>
        <p:sp>
          <p:nvSpPr>
            <p:cNvPr id="71" name="Rectangle 70"/>
            <p:cNvSpPr/>
            <p:nvPr/>
          </p:nvSpPr>
          <p:spPr>
            <a:xfrm>
              <a:off x="1066800" y="4171890"/>
              <a:ext cx="8077202" cy="461665"/>
            </a:xfrm>
            <a:prstGeom prst="rect">
              <a:avLst/>
            </a:prstGeom>
          </p:spPr>
          <p:txBody>
            <a:bodyPr wrap="square">
              <a:spAutoFit/>
            </a:bodyPr>
            <a:lstStyle/>
            <a:p>
              <a:pPr marL="285750" indent="-285750">
                <a:buFont typeface="Arial"/>
                <a:buChar char="•"/>
              </a:pPr>
              <a:r>
                <a:rPr lang="en-US" sz="2400" b="1" dirty="0">
                  <a:cs typeface="Gill Sans MT"/>
                </a:rPr>
                <a:t>Get coherence permission for </a:t>
              </a:r>
              <a:r>
                <a:rPr lang="en-US" sz="2400" b="1" dirty="0">
                  <a:solidFill>
                    <a:srgbClr val="0000FF"/>
                  </a:solidFill>
                  <a:cs typeface="Gill Sans MT"/>
                </a:rPr>
                <a:t>the entire NDA region</a:t>
              </a:r>
            </a:p>
          </p:txBody>
        </p:sp>
      </p:grpSp>
      <p:sp>
        <p:nvSpPr>
          <p:cNvPr id="77" name="Rectangle 76"/>
          <p:cNvSpPr/>
          <p:nvPr/>
        </p:nvSpPr>
        <p:spPr>
          <a:xfrm>
            <a:off x="0" y="1229380"/>
            <a:ext cx="9144000" cy="553998"/>
          </a:xfrm>
          <a:prstGeom prst="rect">
            <a:avLst/>
          </a:prstGeom>
          <a:solidFill>
            <a:schemeClr val="accent6">
              <a:lumMod val="20000"/>
              <a:lumOff val="80000"/>
            </a:schemeClr>
          </a:solidFill>
        </p:spPr>
        <p:txBody>
          <a:bodyPr wrap="square">
            <a:spAutoFit/>
          </a:bodyPr>
          <a:lstStyle/>
          <a:p>
            <a:pPr marL="0" lvl="1" algn="ctr"/>
            <a:r>
              <a:rPr lang="en-US" sz="3000" b="1" dirty="0">
                <a:cs typeface="Gill Sans MT"/>
              </a:rPr>
              <a:t>We analyze three existing coherence </a:t>
            </a:r>
            <a:r>
              <a:rPr lang="en-US" sz="3000" b="1" dirty="0" smtClean="0">
                <a:cs typeface="Gill Sans MT"/>
              </a:rPr>
              <a:t>mechanisms:</a:t>
            </a:r>
            <a:endParaRPr lang="en-US" sz="3000" b="1" dirty="0">
              <a:cs typeface="Gill Sans MT"/>
            </a:endParaRPr>
          </a:p>
        </p:txBody>
      </p:sp>
      <p:grpSp>
        <p:nvGrpSpPr>
          <p:cNvPr id="20" name="Group 19"/>
          <p:cNvGrpSpPr/>
          <p:nvPr/>
        </p:nvGrpSpPr>
        <p:grpSpPr>
          <a:xfrm>
            <a:off x="364187" y="4350604"/>
            <a:ext cx="8779813" cy="1211996"/>
            <a:chOff x="364189" y="3421559"/>
            <a:chExt cx="8779813" cy="1211996"/>
          </a:xfrm>
        </p:grpSpPr>
        <p:sp>
          <p:nvSpPr>
            <p:cNvPr id="21" name="TextBox 20"/>
            <p:cNvSpPr txBox="1"/>
            <p:nvPr/>
          </p:nvSpPr>
          <p:spPr>
            <a:xfrm>
              <a:off x="364189" y="34215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3</a:t>
              </a:r>
              <a:endParaRPr lang="en-US" sz="4400" dirty="0">
                <a:solidFill>
                  <a:schemeClr val="tx1">
                    <a:lumMod val="65000"/>
                    <a:lumOff val="35000"/>
                  </a:schemeClr>
                </a:solidFill>
                <a:latin typeface="Gill Sans MT"/>
                <a:cs typeface="Gill Sans MT"/>
              </a:endParaRPr>
            </a:p>
          </p:txBody>
        </p:sp>
        <p:sp>
          <p:nvSpPr>
            <p:cNvPr id="22" name="TextBox 21"/>
            <p:cNvSpPr txBox="1"/>
            <p:nvPr/>
          </p:nvSpPr>
          <p:spPr>
            <a:xfrm>
              <a:off x="914400" y="3591580"/>
              <a:ext cx="8001002" cy="523220"/>
            </a:xfrm>
            <a:prstGeom prst="rect">
              <a:avLst/>
            </a:prstGeom>
            <a:noFill/>
          </p:spPr>
          <p:txBody>
            <a:bodyPr wrap="square" rtlCol="0">
              <a:spAutoFit/>
            </a:bodyPr>
            <a:lstStyle/>
            <a:p>
              <a:r>
                <a:rPr lang="en-US" sz="2800" b="1" dirty="0" smtClean="0">
                  <a:solidFill>
                    <a:srgbClr val="1F497D"/>
                  </a:solidFill>
                  <a:latin typeface="Gill Sans MT"/>
                  <a:cs typeface="Gill Sans MT"/>
                </a:rPr>
                <a:t>Fine-Grained Coherence (FG)</a:t>
              </a:r>
              <a:endParaRPr lang="en-US" sz="3200" b="1" dirty="0" smtClean="0">
                <a:solidFill>
                  <a:schemeClr val="tx1">
                    <a:lumMod val="75000"/>
                    <a:lumOff val="25000"/>
                  </a:schemeClr>
                </a:solidFill>
                <a:latin typeface="Gill Sans MT"/>
                <a:cs typeface="Gill Sans MT"/>
              </a:endParaRPr>
            </a:p>
          </p:txBody>
        </p:sp>
        <p:sp>
          <p:nvSpPr>
            <p:cNvPr id="23" name="Rectangle 22"/>
            <p:cNvSpPr/>
            <p:nvPr/>
          </p:nvSpPr>
          <p:spPr>
            <a:xfrm>
              <a:off x="1066800" y="4171890"/>
              <a:ext cx="8077202" cy="461665"/>
            </a:xfrm>
            <a:prstGeom prst="rect">
              <a:avLst/>
            </a:prstGeom>
          </p:spPr>
          <p:txBody>
            <a:bodyPr wrap="square">
              <a:spAutoFit/>
            </a:bodyPr>
            <a:lstStyle/>
            <a:p>
              <a:pPr marL="285750" indent="-285750">
                <a:buFont typeface="Arial"/>
                <a:buChar char="•"/>
              </a:pPr>
              <a:r>
                <a:rPr lang="en-US" sz="2400" b="1" dirty="0" smtClean="0">
                  <a:cs typeface="Gill Sans MT"/>
                </a:rPr>
                <a:t>Traditional coherence protocols</a:t>
              </a:r>
              <a:endParaRPr lang="en-US" sz="2400" b="1" dirty="0">
                <a:cs typeface="Gill Sans MT"/>
              </a:endParaRPr>
            </a:p>
          </p:txBody>
        </p:sp>
      </p:grpSp>
    </p:spTree>
    <p:extLst>
      <p:ext uri="{BB962C8B-B14F-4D97-AF65-F5344CB8AC3E}">
        <p14:creationId xmlns:p14="http://schemas.microsoft.com/office/powerpoint/2010/main" val="1866826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9601200" cy="914400"/>
          </a:xfrm>
        </p:spPr>
        <p:txBody>
          <a:bodyPr/>
          <a:lstStyle/>
          <a:p>
            <a:r>
              <a:rPr lang="en-US" sz="3500" dirty="0" smtClean="0">
                <a:latin typeface="Gill Sans MT"/>
                <a:cs typeface="Gill Sans MT"/>
              </a:rPr>
              <a:t>Analysis of Existing Coherence Mechanisms</a:t>
            </a:r>
            <a:endParaRPr lang="en-US" sz="35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14</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30" name="Group 29"/>
          <p:cNvGrpSpPr/>
          <p:nvPr/>
        </p:nvGrpSpPr>
        <p:grpSpPr>
          <a:xfrm>
            <a:off x="-152400" y="1295400"/>
            <a:ext cx="8534400" cy="3429000"/>
            <a:chOff x="0" y="0"/>
            <a:chExt cx="9712704" cy="2603501"/>
          </a:xfrm>
        </p:grpSpPr>
        <p:grpSp>
          <p:nvGrpSpPr>
            <p:cNvPr id="31" name="Group 30"/>
            <p:cNvGrpSpPr/>
            <p:nvPr/>
          </p:nvGrpSpPr>
          <p:grpSpPr>
            <a:xfrm>
              <a:off x="0" y="0"/>
              <a:ext cx="9712704" cy="2603501"/>
              <a:chOff x="0" y="0"/>
              <a:chExt cx="9712704" cy="2603501"/>
            </a:xfrm>
          </p:grpSpPr>
          <p:graphicFrame>
            <p:nvGraphicFramePr>
              <p:cNvPr id="36" name="Chart 35"/>
              <p:cNvGraphicFramePr>
                <a:graphicFrameLocks/>
              </p:cNvGraphicFramePr>
              <p:nvPr>
                <p:extLst>
                  <p:ext uri="{D42A27DB-BD31-4B8C-83A1-F6EECF244321}">
                    <p14:modId xmlns:p14="http://schemas.microsoft.com/office/powerpoint/2010/main" val="3057558417"/>
                  </p:ext>
                </p:extLst>
              </p:nvPr>
            </p:nvGraphicFramePr>
            <p:xfrm>
              <a:off x="0" y="0"/>
              <a:ext cx="9712704" cy="2603501"/>
            </p:xfrm>
            <a:graphic>
              <a:graphicData uri="http://schemas.openxmlformats.org/drawingml/2006/chart">
                <c:chart xmlns:c="http://schemas.openxmlformats.org/drawingml/2006/chart" xmlns:r="http://schemas.openxmlformats.org/officeDocument/2006/relationships" r:id="rId4"/>
              </a:graphicData>
            </a:graphic>
          </p:graphicFrame>
          <p:sp>
            <p:nvSpPr>
              <p:cNvPr id="45" name="TextBox 44"/>
              <p:cNvSpPr txBox="1"/>
              <p:nvPr/>
            </p:nvSpPr>
            <p:spPr>
              <a:xfrm>
                <a:off x="6243881" y="1837765"/>
                <a:ext cx="1363464" cy="316855"/>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t>GMEAN</a:t>
                </a:r>
              </a:p>
            </p:txBody>
          </p:sp>
        </p:grpSp>
        <p:cxnSp>
          <p:nvCxnSpPr>
            <p:cNvPr id="33" name="Straight Connector 32"/>
            <p:cNvCxnSpPr/>
            <p:nvPr/>
          </p:nvCxnSpPr>
          <p:spPr>
            <a:xfrm>
              <a:off x="6417322" y="316856"/>
              <a:ext cx="0" cy="2091250"/>
            </a:xfrm>
            <a:prstGeom prst="line">
              <a:avLst/>
            </a:prstGeom>
            <a:ln w="28575"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graphicFrame>
        <p:nvGraphicFramePr>
          <p:cNvPr id="48" name="Chart 47"/>
          <p:cNvGraphicFramePr>
            <a:graphicFrameLocks/>
          </p:cNvGraphicFramePr>
          <p:nvPr>
            <p:extLst>
              <p:ext uri="{D42A27DB-BD31-4B8C-83A1-F6EECF244321}">
                <p14:modId xmlns:p14="http://schemas.microsoft.com/office/powerpoint/2010/main" val="392218880"/>
              </p:ext>
            </p:extLst>
          </p:nvPr>
        </p:nvGraphicFramePr>
        <p:xfrm>
          <a:off x="6477000" y="1143000"/>
          <a:ext cx="3227293" cy="3048000"/>
        </p:xfrm>
        <a:graphic>
          <a:graphicData uri="http://schemas.openxmlformats.org/drawingml/2006/chart">
            <c:chart xmlns:c="http://schemas.openxmlformats.org/drawingml/2006/chart" xmlns:r="http://schemas.openxmlformats.org/officeDocument/2006/relationships" r:id="rId5"/>
          </a:graphicData>
        </a:graphic>
      </p:graphicFrame>
      <p:sp>
        <p:nvSpPr>
          <p:cNvPr id="29" name="Rounded Rectangle 28"/>
          <p:cNvSpPr/>
          <p:nvPr/>
        </p:nvSpPr>
        <p:spPr>
          <a:xfrm>
            <a:off x="5562600" y="2133600"/>
            <a:ext cx="533400" cy="9144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49" name="Rounded Rectangle 48"/>
          <p:cNvSpPr/>
          <p:nvPr/>
        </p:nvSpPr>
        <p:spPr>
          <a:xfrm>
            <a:off x="8001000" y="1981200"/>
            <a:ext cx="838200" cy="10668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4" name="Rounded Rectangle 33"/>
          <p:cNvSpPr/>
          <p:nvPr/>
        </p:nvSpPr>
        <p:spPr>
          <a:xfrm>
            <a:off x="5562600" y="2362200"/>
            <a:ext cx="3810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7" name="TextBox 36"/>
          <p:cNvSpPr txBox="1"/>
          <p:nvPr/>
        </p:nvSpPr>
        <p:spPr>
          <a:xfrm>
            <a:off x="-152400" y="5569803"/>
            <a:ext cx="9296400" cy="830997"/>
          </a:xfrm>
          <a:prstGeom prst="rect">
            <a:avLst/>
          </a:prstGeom>
          <a:noFill/>
        </p:spPr>
        <p:txBody>
          <a:bodyPr wrap="square" rtlCol="0">
            <a:spAutoFit/>
          </a:bodyPr>
          <a:lstStyle/>
          <a:p>
            <a:pPr marL="344487" lvl="1" algn="ctr"/>
            <a:r>
              <a:rPr lang="en-US" sz="2400" b="1" dirty="0" smtClean="0"/>
              <a:t>NC suffers from </a:t>
            </a:r>
            <a:r>
              <a:rPr lang="en-US" sz="2400" b="1" dirty="0" smtClean="0">
                <a:solidFill>
                  <a:schemeClr val="accent2"/>
                </a:solidFill>
              </a:rPr>
              <a:t>a </a:t>
            </a:r>
            <a:r>
              <a:rPr lang="en-US" sz="2400" b="1" dirty="0">
                <a:solidFill>
                  <a:schemeClr val="accent2"/>
                </a:solidFill>
              </a:rPr>
              <a:t>large </a:t>
            </a:r>
            <a:r>
              <a:rPr lang="en-US" sz="2400" b="1" dirty="0" smtClean="0">
                <a:solidFill>
                  <a:schemeClr val="accent2"/>
                </a:solidFill>
              </a:rPr>
              <a:t>number </a:t>
            </a:r>
            <a:r>
              <a:rPr lang="en-US" sz="2400" b="1" dirty="0" smtClean="0"/>
              <a:t>of off</a:t>
            </a:r>
            <a:r>
              <a:rPr lang="en-US" sz="2400" b="1" dirty="0"/>
              <a:t>-</a:t>
            </a:r>
            <a:r>
              <a:rPr lang="en-US" sz="2400" b="1" dirty="0" smtClean="0"/>
              <a:t>chip accesses </a:t>
            </a:r>
            <a:br>
              <a:rPr lang="en-US" sz="2400" b="1" dirty="0" smtClean="0"/>
            </a:br>
            <a:r>
              <a:rPr lang="en-US" sz="2400" b="1" dirty="0" smtClean="0"/>
              <a:t>from CPU threads</a:t>
            </a:r>
            <a:endParaRPr lang="en-US" sz="2400" b="1" dirty="0"/>
          </a:p>
        </p:txBody>
      </p:sp>
      <p:sp>
        <p:nvSpPr>
          <p:cNvPr id="50" name="Rounded Rectangle 49"/>
          <p:cNvSpPr/>
          <p:nvPr/>
        </p:nvSpPr>
        <p:spPr>
          <a:xfrm>
            <a:off x="8077200" y="1981200"/>
            <a:ext cx="3048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8" name="Rounded Rectangle 37"/>
          <p:cNvSpPr/>
          <p:nvPr/>
        </p:nvSpPr>
        <p:spPr>
          <a:xfrm>
            <a:off x="5715000" y="2347318"/>
            <a:ext cx="3048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27" name="TextBox 26"/>
          <p:cNvSpPr txBox="1"/>
          <p:nvPr/>
        </p:nvSpPr>
        <p:spPr>
          <a:xfrm>
            <a:off x="76200" y="5634335"/>
            <a:ext cx="8839200" cy="461665"/>
          </a:xfrm>
          <a:prstGeom prst="rect">
            <a:avLst/>
          </a:prstGeom>
          <a:noFill/>
        </p:spPr>
        <p:txBody>
          <a:bodyPr wrap="square" rtlCol="0">
            <a:spAutoFit/>
          </a:bodyPr>
          <a:lstStyle/>
          <a:p>
            <a:pPr marL="344487" lvl="1" algn="ctr"/>
            <a:r>
              <a:rPr lang="en-US" sz="2400" b="1" dirty="0" smtClean="0"/>
              <a:t>CG </a:t>
            </a:r>
            <a:r>
              <a:rPr lang="en-US" sz="2400" b="1" u="sng" dirty="0" smtClean="0"/>
              <a:t>unnecessarily</a:t>
            </a:r>
            <a:r>
              <a:rPr lang="en-US" sz="2400" b="1" dirty="0" smtClean="0"/>
              <a:t> </a:t>
            </a:r>
            <a:r>
              <a:rPr lang="en-US" sz="2400" b="1" dirty="0" smtClean="0">
                <a:solidFill>
                  <a:srgbClr val="0000FF"/>
                </a:solidFill>
              </a:rPr>
              <a:t>flushes </a:t>
            </a:r>
            <a:r>
              <a:rPr lang="en-US" sz="2400" b="1" dirty="0" smtClean="0">
                <a:solidFill>
                  <a:schemeClr val="accent2"/>
                </a:solidFill>
              </a:rPr>
              <a:t>a </a:t>
            </a:r>
            <a:r>
              <a:rPr lang="en-US" sz="2400" b="1" dirty="0">
                <a:solidFill>
                  <a:schemeClr val="accent2"/>
                </a:solidFill>
              </a:rPr>
              <a:t>large amount of </a:t>
            </a:r>
            <a:r>
              <a:rPr lang="en-US" sz="2400" b="1" dirty="0" smtClean="0"/>
              <a:t>dirty </a:t>
            </a:r>
            <a:r>
              <a:rPr lang="en-US" sz="2400" b="1" dirty="0"/>
              <a:t>data</a:t>
            </a:r>
          </a:p>
        </p:txBody>
      </p:sp>
      <p:sp>
        <p:nvSpPr>
          <p:cNvPr id="52" name="Rounded Rectangle 51"/>
          <p:cNvSpPr/>
          <p:nvPr/>
        </p:nvSpPr>
        <p:spPr>
          <a:xfrm>
            <a:off x="8229600" y="2514600"/>
            <a:ext cx="3048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41" name="Rounded Rectangle 40"/>
          <p:cNvSpPr/>
          <p:nvPr/>
        </p:nvSpPr>
        <p:spPr>
          <a:xfrm>
            <a:off x="8420100" y="2445603"/>
            <a:ext cx="4191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43" name="TextBox 42"/>
          <p:cNvSpPr txBox="1"/>
          <p:nvPr/>
        </p:nvSpPr>
        <p:spPr>
          <a:xfrm>
            <a:off x="-1447800" y="5562600"/>
            <a:ext cx="11734800" cy="830997"/>
          </a:xfrm>
          <a:prstGeom prst="rect">
            <a:avLst/>
          </a:prstGeom>
          <a:noFill/>
        </p:spPr>
        <p:txBody>
          <a:bodyPr wrap="square" rtlCol="0">
            <a:spAutoFit/>
          </a:bodyPr>
          <a:lstStyle/>
          <a:p>
            <a:pPr algn="ctr"/>
            <a:r>
              <a:rPr lang="en-US" sz="2400" b="1" dirty="0" smtClean="0">
                <a:cs typeface="Gill Sans MT"/>
              </a:rPr>
              <a:t>FG suffers from</a:t>
            </a:r>
            <a:r>
              <a:rPr lang="en-US" sz="2400" b="1" dirty="0" smtClean="0">
                <a:solidFill>
                  <a:srgbClr val="E20006"/>
                </a:solidFill>
                <a:cs typeface="Gill Sans MT"/>
              </a:rPr>
              <a:t> high </a:t>
            </a:r>
            <a:r>
              <a:rPr lang="en-US" sz="2400" b="1" dirty="0">
                <a:solidFill>
                  <a:srgbClr val="E20006"/>
                </a:solidFill>
                <a:cs typeface="Gill Sans MT"/>
              </a:rPr>
              <a:t>amount of </a:t>
            </a:r>
            <a:r>
              <a:rPr lang="en-US" sz="2400" b="1" dirty="0" smtClean="0">
                <a:solidFill>
                  <a:srgbClr val="E20006"/>
                </a:solidFill>
                <a:cs typeface="Gill Sans MT"/>
              </a:rPr>
              <a:t>unnecessary </a:t>
            </a:r>
            <a:br>
              <a:rPr lang="en-US" sz="2400" b="1" dirty="0" smtClean="0">
                <a:solidFill>
                  <a:srgbClr val="E20006"/>
                </a:solidFill>
                <a:cs typeface="Gill Sans MT"/>
              </a:rPr>
            </a:br>
            <a:r>
              <a:rPr lang="en-US" sz="2400" b="1" dirty="0" smtClean="0">
                <a:solidFill>
                  <a:srgbClr val="000000"/>
                </a:solidFill>
                <a:cs typeface="Gill Sans MT"/>
              </a:rPr>
              <a:t>off</a:t>
            </a:r>
            <a:r>
              <a:rPr lang="en-US" sz="2400" b="1" dirty="0">
                <a:solidFill>
                  <a:srgbClr val="000000"/>
                </a:solidFill>
                <a:cs typeface="Gill Sans MT"/>
              </a:rPr>
              <a:t>-chip coherence </a:t>
            </a:r>
            <a:r>
              <a:rPr lang="en-US" sz="2400" b="1" dirty="0" smtClean="0">
                <a:solidFill>
                  <a:srgbClr val="000000"/>
                </a:solidFill>
                <a:cs typeface="Gill Sans MT"/>
              </a:rPr>
              <a:t>traffic</a:t>
            </a:r>
            <a:endParaRPr lang="en-US" sz="2400" b="1" dirty="0">
              <a:solidFill>
                <a:srgbClr val="000000"/>
              </a:solidFill>
              <a:cs typeface="Gill Sans MT"/>
            </a:endParaRPr>
          </a:p>
        </p:txBody>
      </p:sp>
      <p:sp>
        <p:nvSpPr>
          <p:cNvPr id="54" name="Rounded Rectangle 53"/>
          <p:cNvSpPr/>
          <p:nvPr/>
        </p:nvSpPr>
        <p:spPr>
          <a:xfrm>
            <a:off x="5791200" y="2133600"/>
            <a:ext cx="4191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32" name="Group 31"/>
          <p:cNvGrpSpPr/>
          <p:nvPr/>
        </p:nvGrpSpPr>
        <p:grpSpPr>
          <a:xfrm>
            <a:off x="0" y="5446694"/>
            <a:ext cx="9144000" cy="3544898"/>
            <a:chOff x="1828800" y="3112156"/>
            <a:chExt cx="6019800" cy="2835908"/>
          </a:xfrm>
          <a:solidFill>
            <a:srgbClr val="E4E4E4"/>
          </a:solidFill>
        </p:grpSpPr>
        <p:sp>
          <p:nvSpPr>
            <p:cNvPr id="39" name="Rectangle 38"/>
            <p:cNvSpPr/>
            <p:nvPr/>
          </p:nvSpPr>
          <p:spPr>
            <a:xfrm>
              <a:off x="1828800" y="5486399"/>
              <a:ext cx="6019800" cy="461665"/>
            </a:xfrm>
            <a:prstGeom prst="rect">
              <a:avLst/>
            </a:prstGeom>
            <a:grpFill/>
          </p:spPr>
          <p:txBody>
            <a:bodyPr wrap="square">
              <a:spAutoFit/>
            </a:bodyPr>
            <a:lstStyle/>
            <a:p>
              <a:pPr algn="ctr"/>
              <a:endParaRPr lang="en-US" sz="2400" b="1" dirty="0">
                <a:solidFill>
                  <a:schemeClr val="tx1">
                    <a:lumMod val="75000"/>
                    <a:lumOff val="25000"/>
                  </a:schemeClr>
                </a:solidFill>
              </a:endParaRPr>
            </a:p>
          </p:txBody>
        </p:sp>
        <p:sp>
          <p:nvSpPr>
            <p:cNvPr id="40" name="Rectangle 39"/>
            <p:cNvSpPr/>
            <p:nvPr/>
          </p:nvSpPr>
          <p:spPr>
            <a:xfrm>
              <a:off x="1828800" y="3112156"/>
              <a:ext cx="6019800" cy="763282"/>
            </a:xfrm>
            <a:prstGeom prst="rect">
              <a:avLst/>
            </a:prstGeom>
            <a:grpFill/>
          </p:spPr>
          <p:txBody>
            <a:bodyPr wrap="square">
              <a:spAutoFit/>
            </a:bodyPr>
            <a:lstStyle/>
            <a:p>
              <a:pPr marL="0" lvl="1" algn="ctr"/>
              <a:r>
                <a:rPr lang="en-US" sz="2800" b="1" dirty="0" smtClean="0"/>
                <a:t> </a:t>
              </a:r>
              <a:r>
                <a:rPr lang="en-US" sz="2800" b="1" dirty="0"/>
                <a:t>Poor handling of coherence </a:t>
              </a:r>
              <a:r>
                <a:rPr lang="en-US" sz="2800" b="1" dirty="0">
                  <a:solidFill>
                    <a:srgbClr val="C00000"/>
                  </a:solidFill>
                </a:rPr>
                <a:t>eliminates</a:t>
              </a:r>
              <a:r>
                <a:rPr lang="en-US" sz="2800" b="1" dirty="0"/>
                <a:t> much </a:t>
              </a:r>
              <a:br>
                <a:rPr lang="en-US" sz="2800" b="1" dirty="0"/>
              </a:br>
              <a:r>
                <a:rPr lang="en-US" sz="2800" b="1" dirty="0"/>
                <a:t>of an NDA’s performance and energy </a:t>
              </a:r>
              <a:r>
                <a:rPr lang="en-US" sz="2800" b="1" dirty="0" smtClean="0"/>
                <a:t>benefits</a:t>
              </a:r>
              <a:endParaRPr lang="en-US" sz="2800" b="1" dirty="0"/>
            </a:p>
          </p:txBody>
        </p:sp>
      </p:grpSp>
      <p:cxnSp>
        <p:nvCxnSpPr>
          <p:cNvPr id="44" name="Straight Arrow Connector 43"/>
          <p:cNvCxnSpPr/>
          <p:nvPr/>
        </p:nvCxnSpPr>
        <p:spPr>
          <a:xfrm>
            <a:off x="5867400" y="3200400"/>
            <a:ext cx="990600" cy="9906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562600" y="4267200"/>
            <a:ext cx="3505200" cy="1028190"/>
            <a:chOff x="3449686" y="5143556"/>
            <a:chExt cx="6271039" cy="2604660"/>
          </a:xfrm>
        </p:grpSpPr>
        <p:sp>
          <p:nvSpPr>
            <p:cNvPr id="47" name="Rounded Rectangle 46"/>
            <p:cNvSpPr/>
            <p:nvPr/>
          </p:nvSpPr>
          <p:spPr bwMode="auto">
            <a:xfrm>
              <a:off x="3586013" y="5143556"/>
              <a:ext cx="6080940" cy="260466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56" name="TextBox 55"/>
            <p:cNvSpPr txBox="1"/>
            <p:nvPr/>
          </p:nvSpPr>
          <p:spPr>
            <a:xfrm>
              <a:off x="3449686" y="5450061"/>
              <a:ext cx="6271039" cy="2105121"/>
            </a:xfrm>
            <a:prstGeom prst="rect">
              <a:avLst/>
            </a:prstGeom>
            <a:noFill/>
          </p:spPr>
          <p:txBody>
            <a:bodyPr wrap="square" rtlCol="0">
              <a:spAutoFit/>
            </a:bodyPr>
            <a:lstStyle/>
            <a:p>
              <a:pPr algn="ctr"/>
              <a:r>
                <a:rPr lang="en-US" sz="2400" b="1" dirty="0" smtClean="0">
                  <a:solidFill>
                    <a:srgbClr val="000000"/>
                  </a:solidFill>
                </a:rPr>
                <a:t>Performs </a:t>
              </a:r>
              <a:r>
                <a:rPr lang="en-US" sz="2400" b="1" dirty="0" smtClean="0">
                  <a:solidFill>
                    <a:schemeClr val="accent2"/>
                  </a:solidFill>
                </a:rPr>
                <a:t>0.4%</a:t>
              </a:r>
              <a:r>
                <a:rPr lang="en-US" sz="2400" b="1" dirty="0" smtClean="0">
                  <a:solidFill>
                    <a:srgbClr val="000000"/>
                  </a:solidFill>
                </a:rPr>
                <a:t> worse</a:t>
              </a:r>
              <a:br>
                <a:rPr lang="en-US" sz="2400" b="1" dirty="0" smtClean="0">
                  <a:solidFill>
                    <a:srgbClr val="000000"/>
                  </a:solidFill>
                </a:rPr>
              </a:br>
              <a:r>
                <a:rPr lang="en-US" sz="2400" b="1" dirty="0" smtClean="0">
                  <a:solidFill>
                    <a:srgbClr val="000000"/>
                  </a:solidFill>
                </a:rPr>
                <a:t> than CPU-only</a:t>
              </a:r>
              <a:endParaRPr lang="en-US" sz="2400" b="1" dirty="0">
                <a:solidFill>
                  <a:srgbClr val="000000"/>
                </a:solidFill>
              </a:endParaRPr>
            </a:p>
          </p:txBody>
        </p:sp>
      </p:grpSp>
      <p:cxnSp>
        <p:nvCxnSpPr>
          <p:cNvPr id="57" name="Straight Arrow Connector 56"/>
          <p:cNvCxnSpPr/>
          <p:nvPr/>
        </p:nvCxnSpPr>
        <p:spPr>
          <a:xfrm>
            <a:off x="5867400" y="3200400"/>
            <a:ext cx="990600" cy="9906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2819400" y="4267200"/>
            <a:ext cx="6205930" cy="1028190"/>
            <a:chOff x="1809569" y="5143556"/>
            <a:chExt cx="7857385" cy="2604660"/>
          </a:xfrm>
        </p:grpSpPr>
        <p:sp>
          <p:nvSpPr>
            <p:cNvPr id="59" name="Rounded Rectangle 58"/>
            <p:cNvSpPr/>
            <p:nvPr/>
          </p:nvSpPr>
          <p:spPr bwMode="auto">
            <a:xfrm>
              <a:off x="1809569" y="5143556"/>
              <a:ext cx="7857385" cy="260466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60" name="TextBox 59"/>
            <p:cNvSpPr txBox="1"/>
            <p:nvPr/>
          </p:nvSpPr>
          <p:spPr>
            <a:xfrm>
              <a:off x="1809569" y="5450061"/>
              <a:ext cx="7814679" cy="2105121"/>
            </a:xfrm>
            <a:prstGeom prst="rect">
              <a:avLst/>
            </a:prstGeom>
            <a:noFill/>
          </p:spPr>
          <p:txBody>
            <a:bodyPr wrap="square" rtlCol="0">
              <a:spAutoFit/>
            </a:bodyPr>
            <a:lstStyle/>
            <a:p>
              <a:pPr algn="ctr"/>
              <a:r>
                <a:rPr lang="en-US" sz="2400" b="1" dirty="0" smtClean="0"/>
                <a:t>Increases </a:t>
              </a:r>
              <a:r>
                <a:rPr lang="en-US" sz="2400" b="1" dirty="0" smtClean="0">
                  <a:solidFill>
                    <a:srgbClr val="000000"/>
                  </a:solidFill>
                </a:rPr>
                <a:t>energy over CPU-only by </a:t>
              </a:r>
              <a:r>
                <a:rPr lang="en-US" sz="2400" b="1" dirty="0" smtClean="0">
                  <a:solidFill>
                    <a:srgbClr val="C00000"/>
                  </a:solidFill>
                </a:rPr>
                <a:t>64.4%</a:t>
              </a:r>
              <a:r>
                <a:rPr lang="en-US" sz="2400" b="1" dirty="0" smtClean="0">
                  <a:solidFill>
                    <a:srgbClr val="000000"/>
                  </a:solidFill>
                </a:rPr>
                <a:t> and performs </a:t>
              </a:r>
              <a:r>
                <a:rPr lang="en-US" sz="2400" b="1" dirty="0" smtClean="0">
                  <a:solidFill>
                    <a:schemeClr val="accent2"/>
                  </a:solidFill>
                </a:rPr>
                <a:t>6.0%</a:t>
              </a:r>
              <a:r>
                <a:rPr lang="en-US" sz="2400" b="1" dirty="0" smtClean="0">
                  <a:solidFill>
                    <a:srgbClr val="000000"/>
                  </a:solidFill>
                </a:rPr>
                <a:t> worse than CPU-only</a:t>
              </a:r>
              <a:endParaRPr lang="en-US" sz="2400" b="1" dirty="0">
                <a:solidFill>
                  <a:srgbClr val="000000"/>
                </a:solidFill>
              </a:endParaRPr>
            </a:p>
          </p:txBody>
        </p:sp>
      </p:grpSp>
      <p:grpSp>
        <p:nvGrpSpPr>
          <p:cNvPr id="62" name="Group 61"/>
          <p:cNvGrpSpPr/>
          <p:nvPr/>
        </p:nvGrpSpPr>
        <p:grpSpPr>
          <a:xfrm>
            <a:off x="3505200" y="4229610"/>
            <a:ext cx="5562600" cy="1028190"/>
            <a:chOff x="2359070" y="5143556"/>
            <a:chExt cx="7361655" cy="2604660"/>
          </a:xfrm>
        </p:grpSpPr>
        <p:sp>
          <p:nvSpPr>
            <p:cNvPr id="63" name="Rounded Rectangle 62"/>
            <p:cNvSpPr/>
            <p:nvPr/>
          </p:nvSpPr>
          <p:spPr bwMode="auto">
            <a:xfrm>
              <a:off x="2631724" y="5143556"/>
              <a:ext cx="7035229" cy="260466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64" name="TextBox 63"/>
            <p:cNvSpPr txBox="1"/>
            <p:nvPr/>
          </p:nvSpPr>
          <p:spPr>
            <a:xfrm>
              <a:off x="2359070" y="5336589"/>
              <a:ext cx="7361655" cy="2105121"/>
            </a:xfrm>
            <a:prstGeom prst="rect">
              <a:avLst/>
            </a:prstGeom>
            <a:noFill/>
          </p:spPr>
          <p:txBody>
            <a:bodyPr wrap="square" rtlCol="0">
              <a:spAutoFit/>
            </a:bodyPr>
            <a:lstStyle/>
            <a:p>
              <a:pPr algn="ctr"/>
              <a:r>
                <a:rPr lang="en-US" sz="2400" b="1" dirty="0" smtClean="0">
                  <a:solidFill>
                    <a:srgbClr val="000000"/>
                  </a:solidFill>
                </a:rPr>
                <a:t> Loses </a:t>
              </a:r>
              <a:r>
                <a:rPr lang="en-US" sz="2400" b="1" dirty="0" smtClean="0">
                  <a:solidFill>
                    <a:srgbClr val="C00000"/>
                  </a:solidFill>
                </a:rPr>
                <a:t>a significant portion</a:t>
              </a:r>
              <a:r>
                <a:rPr lang="en-US" sz="2400" b="1" dirty="0" smtClean="0">
                  <a:solidFill>
                    <a:srgbClr val="000000"/>
                  </a:solidFill>
                </a:rPr>
                <a:t> </a:t>
              </a:r>
              <a:r>
                <a:rPr lang="en-US" sz="2400" b="1" dirty="0">
                  <a:solidFill>
                    <a:srgbClr val="000000"/>
                  </a:solidFill>
                </a:rPr>
                <a:t>of the </a:t>
              </a:r>
              <a:r>
                <a:rPr lang="en-US" sz="2400" b="1" dirty="0" smtClean="0">
                  <a:solidFill>
                    <a:srgbClr val="000000"/>
                  </a:solidFill>
                </a:rPr>
                <a:t>performance and energy </a:t>
              </a:r>
              <a:r>
                <a:rPr lang="en-US" sz="2400" b="1" dirty="0">
                  <a:solidFill>
                    <a:srgbClr val="000000"/>
                  </a:solidFill>
                </a:rPr>
                <a:t>benefits</a:t>
              </a:r>
            </a:p>
          </p:txBody>
        </p:sp>
      </p:grpSp>
      <p:cxnSp>
        <p:nvCxnSpPr>
          <p:cNvPr id="42" name="Straight Arrow Connector 41"/>
          <p:cNvCxnSpPr/>
          <p:nvPr/>
        </p:nvCxnSpPr>
        <p:spPr>
          <a:xfrm flipH="1">
            <a:off x="7239000" y="3048000"/>
            <a:ext cx="838201" cy="11430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322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9"/>
                                        </p:tgtEl>
                                      </p:cBhvr>
                                    </p:animEffect>
                                    <p:set>
                                      <p:cBhvr>
                                        <p:cTn id="31" dur="1" fill="hold">
                                          <p:stCondLst>
                                            <p:cond delay="499"/>
                                          </p:stCondLst>
                                        </p:cTn>
                                        <p:tgtEl>
                                          <p:spTgt spid="4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50"/>
                                        </p:tgtEl>
                                      </p:cBhvr>
                                    </p:animEffect>
                                    <p:set>
                                      <p:cBhvr>
                                        <p:cTn id="63" dur="1" fill="hold">
                                          <p:stCondLst>
                                            <p:cond delay="499"/>
                                          </p:stCondLst>
                                        </p:cTn>
                                        <p:tgtEl>
                                          <p:spTgt spid="5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7"/>
                                        </p:tgtEl>
                                      </p:cBhvr>
                                    </p:animEffect>
                                    <p:set>
                                      <p:cBhvr>
                                        <p:cTn id="66" dur="1" fill="hold">
                                          <p:stCondLst>
                                            <p:cond delay="499"/>
                                          </p:stCondLst>
                                        </p:cTn>
                                        <p:tgtEl>
                                          <p:spTgt spid="3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4"/>
                                        </p:tgtEl>
                                      </p:cBhvr>
                                    </p:animEffect>
                                    <p:set>
                                      <p:cBhvr>
                                        <p:cTn id="69" dur="1" fill="hold">
                                          <p:stCondLst>
                                            <p:cond delay="499"/>
                                          </p:stCondLst>
                                        </p:cTn>
                                        <p:tgtEl>
                                          <p:spTgt spid="3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58"/>
                                        </p:tgtEl>
                                      </p:cBhvr>
                                    </p:animEffect>
                                    <p:set>
                                      <p:cBhvr>
                                        <p:cTn id="72" dur="1" fill="hold">
                                          <p:stCondLst>
                                            <p:cond delay="499"/>
                                          </p:stCondLst>
                                        </p:cTn>
                                        <p:tgtEl>
                                          <p:spTgt spid="5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42"/>
                                        </p:tgtEl>
                                      </p:cBhvr>
                                    </p:animEffect>
                                    <p:set>
                                      <p:cBhvr>
                                        <p:cTn id="78" dur="1" fill="hold">
                                          <p:stCondLst>
                                            <p:cond delay="499"/>
                                          </p:stCondLst>
                                        </p:cTn>
                                        <p:tgtEl>
                                          <p:spTgt spid="4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fade">
                                      <p:cBhvr>
                                        <p:cTn id="91" dur="500"/>
                                        <p:tgtEl>
                                          <p:spTgt spid="44"/>
                                        </p:tgtEl>
                                      </p:cBhvr>
                                    </p:animEffect>
                                  </p:childTnLst>
                                </p:cTn>
                              </p:par>
                              <p:par>
                                <p:cTn id="92" presetID="10" presetClass="entr" presetSubtype="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500"/>
                                        <p:tgtEl>
                                          <p:spTgt spid="4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38"/>
                                        </p:tgtEl>
                                      </p:cBhvr>
                                    </p:animEffect>
                                    <p:set>
                                      <p:cBhvr>
                                        <p:cTn id="104" dur="1" fill="hold">
                                          <p:stCondLst>
                                            <p:cond delay="499"/>
                                          </p:stCondLst>
                                        </p:cTn>
                                        <p:tgtEl>
                                          <p:spTgt spid="3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27"/>
                                        </p:tgtEl>
                                      </p:cBhvr>
                                    </p:animEffect>
                                    <p:set>
                                      <p:cBhvr>
                                        <p:cTn id="107" dur="1" fill="hold">
                                          <p:stCondLst>
                                            <p:cond delay="499"/>
                                          </p:stCondLst>
                                        </p:cTn>
                                        <p:tgtEl>
                                          <p:spTgt spid="27"/>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52"/>
                                        </p:tgtEl>
                                      </p:cBhvr>
                                    </p:animEffect>
                                    <p:set>
                                      <p:cBhvr>
                                        <p:cTn id="110" dur="1" fill="hold">
                                          <p:stCondLst>
                                            <p:cond delay="499"/>
                                          </p:stCondLst>
                                        </p:cTn>
                                        <p:tgtEl>
                                          <p:spTgt spid="52"/>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46"/>
                                        </p:tgtEl>
                                      </p:cBhvr>
                                    </p:animEffect>
                                    <p:set>
                                      <p:cBhvr>
                                        <p:cTn id="113" dur="1" fill="hold">
                                          <p:stCondLst>
                                            <p:cond delay="499"/>
                                          </p:stCondLst>
                                        </p:cTn>
                                        <p:tgtEl>
                                          <p:spTgt spid="46"/>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44"/>
                                        </p:tgtEl>
                                      </p:cBhvr>
                                    </p:animEffect>
                                    <p:set>
                                      <p:cBhvr>
                                        <p:cTn id="116" dur="1" fill="hold">
                                          <p:stCondLst>
                                            <p:cond delay="499"/>
                                          </p:stCondLst>
                                        </p:cTn>
                                        <p:tgtEl>
                                          <p:spTgt spid="4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500"/>
                                        <p:tgtEl>
                                          <p:spTgt spid="4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fade">
                                      <p:cBhvr>
                                        <p:cTn id="124" dur="500"/>
                                        <p:tgtEl>
                                          <p:spTgt spid="54"/>
                                        </p:tgtEl>
                                      </p:cBhvr>
                                    </p:animEffect>
                                  </p:childTnLst>
                                </p:cTn>
                              </p:par>
                              <p:par>
                                <p:cTn id="125" presetID="10" presetClass="entr" presetSubtype="0" fill="hold"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fade">
                                      <p:cBhvr>
                                        <p:cTn id="1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8" grpId="0">
        <p:bldAsOne/>
      </p:bldGraphic>
      <p:bldP spid="29" grpId="0" animBg="1"/>
      <p:bldP spid="29" grpId="1" animBg="1"/>
      <p:bldP spid="49" grpId="0" animBg="1"/>
      <p:bldP spid="49" grpId="1" animBg="1"/>
      <p:bldP spid="34" grpId="0" animBg="1"/>
      <p:bldP spid="34" grpId="1" animBg="1"/>
      <p:bldP spid="37" grpId="0"/>
      <p:bldP spid="37" grpId="1"/>
      <p:bldP spid="50" grpId="0" animBg="1"/>
      <p:bldP spid="50" grpId="1" animBg="1"/>
      <p:bldP spid="38" grpId="0" animBg="1"/>
      <p:bldP spid="38" grpId="1" animBg="1"/>
      <p:bldP spid="27" grpId="0"/>
      <p:bldP spid="27" grpId="1"/>
      <p:bldP spid="52" grpId="0" animBg="1"/>
      <p:bldP spid="52" grpId="1" animBg="1"/>
      <p:bldP spid="41" grpId="0" animBg="1"/>
      <p:bldP spid="43"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Motivation and Goal</a:t>
            </a:r>
            <a:endParaRPr lang="en-US" sz="3600" dirty="0"/>
          </a:p>
        </p:txBody>
      </p:sp>
      <p:sp>
        <p:nvSpPr>
          <p:cNvPr id="4" name="Slide Number Placeholder 3"/>
          <p:cNvSpPr>
            <a:spLocks noGrp="1"/>
          </p:cNvSpPr>
          <p:nvPr>
            <p:ph type="sldNum" sz="quarter" idx="12"/>
          </p:nvPr>
        </p:nvSpPr>
        <p:spPr/>
        <p:txBody>
          <a:bodyPr/>
          <a:lstStyle/>
          <a:p>
            <a:fld id="{BA2D8F13-174C-467F-9D40-7DDEF70CAB8C}" type="slidenum">
              <a:rPr lang="en-US" smtClean="0"/>
              <a:t>15</a:t>
            </a:fld>
            <a:endParaRPr lang="en-US"/>
          </a:p>
        </p:txBody>
      </p:sp>
      <p:pic>
        <p:nvPicPr>
          <p:cNvPr id="33" name="Picture 32"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TextBox 17"/>
          <p:cNvSpPr txBox="1"/>
          <p:nvPr/>
        </p:nvSpPr>
        <p:spPr>
          <a:xfrm>
            <a:off x="59389" y="1676400"/>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1</a:t>
            </a:r>
            <a:endParaRPr lang="en-US" sz="4800" dirty="0">
              <a:solidFill>
                <a:schemeClr val="bg1"/>
              </a:solidFill>
              <a:latin typeface="Arial Black" panose="020B0A04020102020204" pitchFamily="34" charset="0"/>
            </a:endParaRPr>
          </a:p>
        </p:txBody>
      </p:sp>
      <p:sp>
        <p:nvSpPr>
          <p:cNvPr id="19" name="TextBox 18"/>
          <p:cNvSpPr txBox="1"/>
          <p:nvPr/>
        </p:nvSpPr>
        <p:spPr>
          <a:xfrm>
            <a:off x="76200" y="3048000"/>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2</a:t>
            </a:r>
            <a:endParaRPr lang="en-US" sz="4800" dirty="0">
              <a:solidFill>
                <a:schemeClr val="bg1"/>
              </a:solidFill>
              <a:latin typeface="Arial Black" panose="020B0A04020102020204" pitchFamily="34" charset="0"/>
            </a:endParaRPr>
          </a:p>
        </p:txBody>
      </p:sp>
      <p:sp>
        <p:nvSpPr>
          <p:cNvPr id="20" name="TextBox 19"/>
          <p:cNvSpPr txBox="1"/>
          <p:nvPr/>
        </p:nvSpPr>
        <p:spPr>
          <a:xfrm>
            <a:off x="76200" y="4579203"/>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3</a:t>
            </a:r>
            <a:endParaRPr lang="en-US" sz="4800" dirty="0">
              <a:solidFill>
                <a:schemeClr val="bg1"/>
              </a:solidFill>
              <a:latin typeface="Arial Black" panose="020B0A04020102020204" pitchFamily="34" charset="0"/>
            </a:endParaRPr>
          </a:p>
        </p:txBody>
      </p:sp>
      <p:sp>
        <p:nvSpPr>
          <p:cNvPr id="11" name="Rectangle 10"/>
          <p:cNvSpPr/>
          <p:nvPr/>
        </p:nvSpPr>
        <p:spPr>
          <a:xfrm>
            <a:off x="0" y="1295400"/>
            <a:ext cx="9144000" cy="892552"/>
          </a:xfrm>
          <a:prstGeom prst="rect">
            <a:avLst/>
          </a:prstGeom>
          <a:solidFill>
            <a:schemeClr val="tx2">
              <a:lumMod val="75000"/>
            </a:schemeClr>
          </a:solidFill>
        </p:spPr>
        <p:txBody>
          <a:bodyPr wrap="square">
            <a:spAutoFit/>
          </a:bodyPr>
          <a:lstStyle/>
          <a:p>
            <a:pPr marL="0" lvl="1" algn="ctr"/>
            <a:r>
              <a:rPr lang="en-US" sz="2600" b="1" dirty="0" smtClean="0">
                <a:solidFill>
                  <a:schemeClr val="bg1"/>
                </a:solidFill>
              </a:rPr>
              <a:t>Poor </a:t>
            </a:r>
            <a:r>
              <a:rPr lang="en-US" sz="2600" b="1" dirty="0">
                <a:solidFill>
                  <a:schemeClr val="bg1"/>
                </a:solidFill>
              </a:rPr>
              <a:t>handling of coherence eliminates much </a:t>
            </a:r>
            <a:r>
              <a:rPr lang="en-US" sz="2600" b="1" dirty="0" smtClean="0">
                <a:solidFill>
                  <a:schemeClr val="bg1"/>
                </a:solidFill>
              </a:rPr>
              <a:t/>
            </a:r>
            <a:br>
              <a:rPr lang="en-US" sz="2600" b="1" dirty="0" smtClean="0">
                <a:solidFill>
                  <a:schemeClr val="bg1"/>
                </a:solidFill>
              </a:rPr>
            </a:br>
            <a:r>
              <a:rPr lang="en-US" sz="2600" b="1" dirty="0" smtClean="0">
                <a:solidFill>
                  <a:schemeClr val="bg1"/>
                </a:solidFill>
              </a:rPr>
              <a:t>of </a:t>
            </a:r>
            <a:r>
              <a:rPr lang="en-US" sz="2600" b="1" dirty="0">
                <a:solidFill>
                  <a:schemeClr val="bg1"/>
                </a:solidFill>
              </a:rPr>
              <a:t>an NDA’s </a:t>
            </a:r>
            <a:r>
              <a:rPr lang="en-US" sz="2600" b="1" dirty="0" smtClean="0">
                <a:solidFill>
                  <a:schemeClr val="bg1"/>
                </a:solidFill>
              </a:rPr>
              <a:t>benefits</a:t>
            </a:r>
            <a:endParaRPr lang="en-US" sz="2600" b="1" dirty="0">
              <a:solidFill>
                <a:schemeClr val="bg1"/>
              </a:solidFill>
            </a:endParaRPr>
          </a:p>
        </p:txBody>
      </p:sp>
      <p:sp>
        <p:nvSpPr>
          <p:cNvPr id="15" name="TextBox 14"/>
          <p:cNvSpPr txBox="1"/>
          <p:nvPr/>
        </p:nvSpPr>
        <p:spPr>
          <a:xfrm>
            <a:off x="76200" y="1302603"/>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1</a:t>
            </a:r>
            <a:endParaRPr lang="en-US" sz="4800" dirty="0">
              <a:solidFill>
                <a:schemeClr val="bg1"/>
              </a:solidFill>
              <a:latin typeface="Arial Black" panose="020B0A04020102020204" pitchFamily="34" charset="0"/>
            </a:endParaRPr>
          </a:p>
        </p:txBody>
      </p:sp>
      <p:sp>
        <p:nvSpPr>
          <p:cNvPr id="16" name="Rectangle 15"/>
          <p:cNvSpPr/>
          <p:nvPr/>
        </p:nvSpPr>
        <p:spPr>
          <a:xfrm>
            <a:off x="0" y="2460248"/>
            <a:ext cx="9144000" cy="892552"/>
          </a:xfrm>
          <a:prstGeom prst="rect">
            <a:avLst/>
          </a:prstGeom>
          <a:solidFill>
            <a:schemeClr val="tx2">
              <a:lumMod val="75000"/>
            </a:schemeClr>
          </a:solidFill>
        </p:spPr>
        <p:txBody>
          <a:bodyPr wrap="square">
            <a:spAutoFit/>
          </a:bodyPr>
          <a:lstStyle/>
          <a:p>
            <a:pPr marL="0" lvl="1" algn="ctr"/>
            <a:r>
              <a:rPr lang="en-US" sz="2600" b="1" dirty="0">
                <a:solidFill>
                  <a:schemeClr val="bg1"/>
                </a:solidFill>
              </a:rPr>
              <a:t>The majority of off-chip coherence traffic </a:t>
            </a:r>
            <a:r>
              <a:rPr lang="en-US" sz="2600" b="1" dirty="0" smtClean="0">
                <a:solidFill>
                  <a:schemeClr val="bg1"/>
                </a:solidFill>
              </a:rPr>
              <a:t/>
            </a:r>
            <a:br>
              <a:rPr lang="en-US" sz="2600" b="1" dirty="0" smtClean="0">
                <a:solidFill>
                  <a:schemeClr val="bg1"/>
                </a:solidFill>
              </a:rPr>
            </a:br>
            <a:r>
              <a:rPr lang="en-US" sz="2600" b="1" dirty="0" smtClean="0">
                <a:solidFill>
                  <a:schemeClr val="bg1"/>
                </a:solidFill>
              </a:rPr>
              <a:t>is </a:t>
            </a:r>
            <a:r>
              <a:rPr lang="en-US" sz="2600" b="1" dirty="0">
                <a:solidFill>
                  <a:schemeClr val="bg1"/>
                </a:solidFill>
              </a:rPr>
              <a:t>unnecessary</a:t>
            </a:r>
          </a:p>
        </p:txBody>
      </p:sp>
      <p:sp>
        <p:nvSpPr>
          <p:cNvPr id="17" name="TextBox 16"/>
          <p:cNvSpPr txBox="1"/>
          <p:nvPr/>
        </p:nvSpPr>
        <p:spPr>
          <a:xfrm>
            <a:off x="76200" y="2467451"/>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2</a:t>
            </a:r>
            <a:endParaRPr lang="en-US" sz="4800" dirty="0">
              <a:solidFill>
                <a:schemeClr val="bg1"/>
              </a:solidFill>
              <a:latin typeface="Arial Black" panose="020B0A04020102020204" pitchFamily="34" charset="0"/>
            </a:endParaRPr>
          </a:p>
        </p:txBody>
      </p:sp>
      <p:sp>
        <p:nvSpPr>
          <p:cNvPr id="21" name="Rectangle 20"/>
          <p:cNvSpPr/>
          <p:nvPr/>
        </p:nvSpPr>
        <p:spPr>
          <a:xfrm>
            <a:off x="0" y="4114800"/>
            <a:ext cx="9753600" cy="553998"/>
          </a:xfrm>
          <a:prstGeom prst="rect">
            <a:avLst/>
          </a:prstGeom>
          <a:noFill/>
        </p:spPr>
        <p:txBody>
          <a:bodyPr wrap="square">
            <a:spAutoFit/>
          </a:bodyPr>
          <a:lstStyle/>
          <a:p>
            <a:pPr marL="0" lvl="1"/>
            <a:r>
              <a:rPr lang="en-US" sz="3000" b="1" spc="-30" dirty="0" smtClean="0">
                <a:cs typeface="Gill Sans MT"/>
              </a:rPr>
              <a:t>Our goal is to design </a:t>
            </a:r>
            <a:r>
              <a:rPr lang="en-US" sz="3000" b="1" u="sng" spc="-30" dirty="0" smtClean="0">
                <a:cs typeface="Gill Sans MT"/>
              </a:rPr>
              <a:t>a coherence mechanism</a:t>
            </a:r>
            <a:r>
              <a:rPr lang="en-US" sz="3000" b="1" spc="-30" dirty="0" smtClean="0">
                <a:cs typeface="Gill Sans MT"/>
              </a:rPr>
              <a:t> that:</a:t>
            </a:r>
            <a:endParaRPr lang="en-US" sz="3000" b="1" spc="-30" dirty="0">
              <a:cs typeface="Gill Sans MT"/>
            </a:endParaRPr>
          </a:p>
        </p:txBody>
      </p:sp>
      <p:grpSp>
        <p:nvGrpSpPr>
          <p:cNvPr id="22" name="Group 21"/>
          <p:cNvGrpSpPr/>
          <p:nvPr/>
        </p:nvGrpSpPr>
        <p:grpSpPr>
          <a:xfrm>
            <a:off x="228600" y="4648200"/>
            <a:ext cx="8991600" cy="769441"/>
            <a:chOff x="516589" y="3461028"/>
            <a:chExt cx="8991600" cy="769441"/>
          </a:xfrm>
        </p:grpSpPr>
        <p:sp>
          <p:nvSpPr>
            <p:cNvPr id="23" name="TextBox 22"/>
            <p:cNvSpPr txBox="1"/>
            <p:nvPr/>
          </p:nvSpPr>
          <p:spPr>
            <a:xfrm>
              <a:off x="516589" y="3461028"/>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1</a:t>
              </a:r>
              <a:endParaRPr lang="en-US" sz="4400" dirty="0">
                <a:solidFill>
                  <a:schemeClr val="tx1">
                    <a:lumMod val="65000"/>
                    <a:lumOff val="35000"/>
                  </a:schemeClr>
                </a:solidFill>
                <a:latin typeface="Gill Sans MT"/>
                <a:cs typeface="Gill Sans MT"/>
              </a:endParaRPr>
            </a:p>
          </p:txBody>
        </p:sp>
        <p:sp>
          <p:nvSpPr>
            <p:cNvPr id="24" name="TextBox 23"/>
            <p:cNvSpPr txBox="1"/>
            <p:nvPr/>
          </p:nvSpPr>
          <p:spPr>
            <a:xfrm>
              <a:off x="1126189" y="3613428"/>
              <a:ext cx="8382000" cy="523220"/>
            </a:xfrm>
            <a:prstGeom prst="rect">
              <a:avLst/>
            </a:prstGeom>
            <a:noFill/>
          </p:spPr>
          <p:txBody>
            <a:bodyPr wrap="square" rtlCol="0">
              <a:spAutoFit/>
            </a:bodyPr>
            <a:lstStyle/>
            <a:p>
              <a:r>
                <a:rPr lang="en-US" sz="2800" b="1" dirty="0" smtClean="0">
                  <a:solidFill>
                    <a:srgbClr val="1F497D"/>
                  </a:solidFill>
                  <a:cs typeface="Gill Sans MT"/>
                </a:rPr>
                <a:t>Retains </a:t>
              </a:r>
              <a:r>
                <a:rPr lang="en-US" sz="2800" b="1" dirty="0" smtClean="0">
                  <a:solidFill>
                    <a:srgbClr val="0000FF"/>
                  </a:solidFill>
                  <a:cs typeface="Gill Sans MT"/>
                </a:rPr>
                <a:t>benefits</a:t>
              </a:r>
              <a:r>
                <a:rPr lang="en-US" sz="2800" b="1" dirty="0" smtClean="0">
                  <a:solidFill>
                    <a:srgbClr val="1F497D"/>
                  </a:solidFill>
                  <a:cs typeface="Gill Sans MT"/>
                </a:rPr>
                <a:t> of Ideal NDA</a:t>
              </a:r>
              <a:endParaRPr lang="en-US" sz="2800" b="1" dirty="0">
                <a:solidFill>
                  <a:srgbClr val="1F497D"/>
                </a:solidFill>
                <a:cs typeface="Gill Sans MT"/>
              </a:endParaRPr>
            </a:p>
          </p:txBody>
        </p:sp>
      </p:grpSp>
      <p:grpSp>
        <p:nvGrpSpPr>
          <p:cNvPr id="25" name="Group 24"/>
          <p:cNvGrpSpPr/>
          <p:nvPr/>
        </p:nvGrpSpPr>
        <p:grpSpPr>
          <a:xfrm>
            <a:off x="228600" y="5334000"/>
            <a:ext cx="8458200" cy="1106507"/>
            <a:chOff x="516589" y="3497759"/>
            <a:chExt cx="8458200" cy="1106507"/>
          </a:xfrm>
        </p:grpSpPr>
        <p:sp>
          <p:nvSpPr>
            <p:cNvPr id="26" name="TextBox 25"/>
            <p:cNvSpPr txBox="1"/>
            <p:nvPr/>
          </p:nvSpPr>
          <p:spPr>
            <a:xfrm>
              <a:off x="516589" y="34977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2</a:t>
              </a:r>
              <a:endParaRPr lang="en-US" sz="4000" dirty="0">
                <a:solidFill>
                  <a:schemeClr val="tx1">
                    <a:lumMod val="65000"/>
                    <a:lumOff val="35000"/>
                  </a:schemeClr>
                </a:solidFill>
                <a:latin typeface="Gill Sans MT"/>
                <a:cs typeface="Gill Sans MT"/>
              </a:endParaRPr>
            </a:p>
          </p:txBody>
        </p:sp>
        <p:sp>
          <p:nvSpPr>
            <p:cNvPr id="27" name="TextBox 26"/>
            <p:cNvSpPr txBox="1"/>
            <p:nvPr/>
          </p:nvSpPr>
          <p:spPr>
            <a:xfrm>
              <a:off x="745189" y="3650159"/>
              <a:ext cx="8229600" cy="954107"/>
            </a:xfrm>
            <a:prstGeom prst="rect">
              <a:avLst/>
            </a:prstGeom>
            <a:noFill/>
          </p:spPr>
          <p:txBody>
            <a:bodyPr wrap="square" rtlCol="0">
              <a:spAutoFit/>
            </a:bodyPr>
            <a:lstStyle/>
            <a:p>
              <a:pPr algn="ctr"/>
              <a:r>
                <a:rPr lang="en-US" sz="2800" b="1" dirty="0" smtClean="0">
                  <a:solidFill>
                    <a:srgbClr val="1F497D"/>
                  </a:solidFill>
                  <a:cs typeface="Gill Sans MT"/>
                </a:rPr>
                <a:t>Enforces </a:t>
              </a:r>
              <a:r>
                <a:rPr lang="en-US" sz="2800" b="1" dirty="0">
                  <a:solidFill>
                    <a:srgbClr val="1F497D"/>
                  </a:solidFill>
                  <a:cs typeface="Gill Sans MT"/>
                </a:rPr>
                <a:t>coherence with only </a:t>
              </a:r>
              <a:r>
                <a:rPr lang="en-US" sz="2800" b="1" dirty="0" smtClean="0">
                  <a:solidFill>
                    <a:srgbClr val="0000FF"/>
                  </a:solidFill>
                  <a:cs typeface="Gill Sans MT"/>
                </a:rPr>
                <a:t>the necessary </a:t>
              </a:r>
              <a:br>
                <a:rPr lang="en-US" sz="2800" b="1" dirty="0" smtClean="0">
                  <a:solidFill>
                    <a:srgbClr val="0000FF"/>
                  </a:solidFill>
                  <a:cs typeface="Gill Sans MT"/>
                </a:rPr>
              </a:br>
              <a:r>
                <a:rPr lang="en-US" sz="2800" b="1" dirty="0" smtClean="0">
                  <a:solidFill>
                    <a:srgbClr val="1F497D"/>
                  </a:solidFill>
                  <a:cs typeface="Gill Sans MT"/>
                </a:rPr>
                <a:t>data movement</a:t>
              </a:r>
              <a:endParaRPr lang="en-US" sz="2800" b="1" dirty="0">
                <a:solidFill>
                  <a:srgbClr val="1F497D"/>
                </a:solidFill>
                <a:cs typeface="Gill Sans MT"/>
              </a:endParaRPr>
            </a:p>
          </p:txBody>
        </p:sp>
      </p:grpSp>
    </p:spTree>
    <p:extLst>
      <p:ext uri="{BB962C8B-B14F-4D97-AF65-F5344CB8AC3E}">
        <p14:creationId xmlns:p14="http://schemas.microsoft.com/office/powerpoint/2010/main" val="991869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11" grpId="0" animBg="1"/>
      <p:bldP spid="15" grpId="0"/>
      <p:bldP spid="16" grpId="0" animBg="1"/>
      <p:bldP spid="17"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52400" y="1143000"/>
            <a:ext cx="8763000" cy="5486400"/>
          </a:xfrm>
        </p:spPr>
        <p:txBody>
          <a:bodyPr>
            <a:normAutofit/>
          </a:bodyPr>
          <a:lstStyle/>
          <a:p>
            <a:pPr marL="342900" lvl="1" indent="-342900">
              <a:buFont typeface="Arial" pitchFamily="34" charset="0"/>
              <a:buChar char="•"/>
            </a:pPr>
            <a:r>
              <a:rPr lang="en-US" dirty="0" smtClean="0">
                <a:solidFill>
                  <a:schemeClr val="bg1">
                    <a:lumMod val="65000"/>
                  </a:schemeClr>
                </a:solidFill>
                <a:cs typeface="Adobe Garamond Pro"/>
              </a:rPr>
              <a:t>Introduction</a:t>
            </a:r>
          </a:p>
          <a:p>
            <a:pPr marL="342900" lvl="1" indent="-342900">
              <a:buFont typeface="Arial" pitchFamily="34" charset="0"/>
              <a:buChar char="•"/>
            </a:pPr>
            <a:r>
              <a:rPr lang="en-US" dirty="0" smtClean="0">
                <a:solidFill>
                  <a:schemeClr val="bg1">
                    <a:lumMod val="65000"/>
                  </a:schemeClr>
                </a:solidFill>
                <a:cs typeface="Adobe Garamond Pro"/>
              </a:rPr>
              <a:t>Background</a:t>
            </a:r>
          </a:p>
          <a:p>
            <a:pPr marL="342900" lvl="1" indent="-342900">
              <a:buFont typeface="Arial" pitchFamily="34" charset="0"/>
              <a:buChar char="•"/>
            </a:pPr>
            <a:r>
              <a:rPr lang="en-US" dirty="0" smtClean="0">
                <a:solidFill>
                  <a:schemeClr val="bg1">
                    <a:lumMod val="65000"/>
                  </a:schemeClr>
                </a:solidFill>
                <a:cs typeface="Adobe Garamond Pro"/>
              </a:rPr>
              <a:t>Motivation</a:t>
            </a:r>
          </a:p>
          <a:p>
            <a:pPr marL="342900" lvl="1" indent="-342900">
              <a:buFont typeface="Arial" pitchFamily="34" charset="0"/>
              <a:buChar char="•"/>
            </a:pPr>
            <a:r>
              <a:rPr lang="en-US" sz="3600" dirty="0" err="1" smtClean="0">
                <a:solidFill>
                  <a:schemeClr val="tx2"/>
                </a:solidFill>
                <a:cs typeface="Adobe Garamond Pro"/>
              </a:rPr>
              <a:t>CoNDA</a:t>
            </a:r>
            <a:endParaRPr lang="en-US" sz="3600" dirty="0" smtClean="0">
              <a:solidFill>
                <a:schemeClr val="tx2"/>
              </a:solidFill>
              <a:cs typeface="Adobe Garamond Pro"/>
            </a:endParaRPr>
          </a:p>
          <a:p>
            <a:pPr marL="342900" lvl="1" indent="-342900">
              <a:buFont typeface="Arial" pitchFamily="34" charset="0"/>
              <a:buChar char="•"/>
            </a:pPr>
            <a:r>
              <a:rPr lang="en-US" dirty="0">
                <a:solidFill>
                  <a:schemeClr val="bg1">
                    <a:lumMod val="65000"/>
                  </a:schemeClr>
                </a:solidFill>
                <a:cs typeface="Adobe Garamond Pro"/>
              </a:rPr>
              <a:t>Architecture Support</a:t>
            </a:r>
          </a:p>
          <a:p>
            <a:pPr marL="342900" lvl="1" indent="-342900">
              <a:buFont typeface="Arial" pitchFamily="34" charset="0"/>
              <a:buChar char="•"/>
            </a:pPr>
            <a:r>
              <a:rPr lang="en-US" dirty="0" smtClean="0">
                <a:solidFill>
                  <a:schemeClr val="bg1">
                    <a:lumMod val="65000"/>
                  </a:schemeClr>
                </a:solidFill>
                <a:cs typeface="Adobe Garamond Pro"/>
              </a:rPr>
              <a:t>Evaluation</a:t>
            </a:r>
          </a:p>
          <a:p>
            <a:pPr marL="342900" lvl="1" indent="-342900">
              <a:buFont typeface="Arial" pitchFamily="34" charset="0"/>
              <a:buChar char="•"/>
            </a:pPr>
            <a:r>
              <a:rPr lang="en-US" dirty="0" smtClean="0">
                <a:solidFill>
                  <a:schemeClr val="bg1">
                    <a:lumMod val="65000"/>
                  </a:schemeClr>
                </a:solidFill>
                <a:cs typeface="Adobe Garamond Pro"/>
              </a:rPr>
              <a:t>Conclusion</a:t>
            </a:r>
            <a:endParaRPr lang="en-US" dirty="0">
              <a:solidFill>
                <a:schemeClr val="bg1">
                  <a:lumMod val="65000"/>
                </a:schemeClr>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lvl="1"/>
            <a:endParaRPr lang="en-US" sz="20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16</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39717799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0" y="0"/>
            <a:ext cx="9601200" cy="914400"/>
          </a:xfrm>
        </p:spPr>
        <p:txBody>
          <a:bodyPr/>
          <a:lstStyle/>
          <a:p>
            <a:r>
              <a:rPr lang="en-US" dirty="0" smtClean="0">
                <a:latin typeface="Gill Sans MT"/>
                <a:cs typeface="Gill Sans MT"/>
              </a:rPr>
              <a:t>Optimistic NDA Execution</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17</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19" name="Rectangle 18"/>
          <p:cNvSpPr/>
          <p:nvPr/>
        </p:nvSpPr>
        <p:spPr>
          <a:xfrm>
            <a:off x="0" y="3429000"/>
            <a:ext cx="9144000" cy="553998"/>
          </a:xfrm>
          <a:prstGeom prst="rect">
            <a:avLst/>
          </a:prstGeom>
          <a:solidFill>
            <a:schemeClr val="accent6">
              <a:lumMod val="20000"/>
              <a:lumOff val="80000"/>
            </a:schemeClr>
          </a:solidFill>
        </p:spPr>
        <p:txBody>
          <a:bodyPr wrap="square">
            <a:spAutoFit/>
          </a:bodyPr>
          <a:lstStyle/>
          <a:p>
            <a:pPr marL="0" lvl="1" algn="ctr"/>
            <a:r>
              <a:rPr lang="en-US" sz="3000" b="1" dirty="0">
                <a:cs typeface="Gill Sans MT"/>
              </a:rPr>
              <a:t>We </a:t>
            </a:r>
            <a:r>
              <a:rPr lang="en-US" sz="3000" b="1" dirty="0" smtClean="0">
                <a:cs typeface="Gill Sans MT"/>
              </a:rPr>
              <a:t>propose to use </a:t>
            </a:r>
            <a:r>
              <a:rPr lang="en-US" sz="3000" b="1" dirty="0" smtClean="0">
                <a:solidFill>
                  <a:srgbClr val="0000FF"/>
                </a:solidFill>
                <a:cs typeface="Gill Sans MT"/>
              </a:rPr>
              <a:t>optimistic execution </a:t>
            </a:r>
            <a:r>
              <a:rPr lang="en-US" sz="3000" b="1" dirty="0" smtClean="0">
                <a:cs typeface="Gill Sans MT"/>
              </a:rPr>
              <a:t>for NDAs</a:t>
            </a:r>
            <a:endParaRPr lang="en-US" sz="3000" b="1" dirty="0">
              <a:cs typeface="Gill Sans MT"/>
            </a:endParaRPr>
          </a:p>
        </p:txBody>
      </p:sp>
      <p:sp>
        <p:nvSpPr>
          <p:cNvPr id="17" name="Rectangle 16"/>
          <p:cNvSpPr/>
          <p:nvPr/>
        </p:nvSpPr>
        <p:spPr>
          <a:xfrm>
            <a:off x="228600" y="4778990"/>
            <a:ext cx="9753600" cy="523220"/>
          </a:xfrm>
          <a:prstGeom prst="rect">
            <a:avLst/>
          </a:prstGeom>
          <a:noFill/>
        </p:spPr>
        <p:txBody>
          <a:bodyPr wrap="square">
            <a:spAutoFit/>
          </a:bodyPr>
          <a:lstStyle/>
          <a:p>
            <a:pPr marL="0" lvl="1"/>
            <a:endParaRPr lang="en-US" sz="2800" b="1" dirty="0">
              <a:cs typeface="Gill Sans MT"/>
            </a:endParaRPr>
          </a:p>
        </p:txBody>
      </p:sp>
      <p:sp>
        <p:nvSpPr>
          <p:cNvPr id="16" name="Rectangle 15"/>
          <p:cNvSpPr/>
          <p:nvPr/>
        </p:nvSpPr>
        <p:spPr>
          <a:xfrm>
            <a:off x="152400" y="990600"/>
            <a:ext cx="9753600" cy="492443"/>
          </a:xfrm>
          <a:prstGeom prst="rect">
            <a:avLst/>
          </a:prstGeom>
          <a:noFill/>
        </p:spPr>
        <p:txBody>
          <a:bodyPr wrap="square">
            <a:spAutoFit/>
          </a:bodyPr>
          <a:lstStyle/>
          <a:p>
            <a:pPr marL="0" lvl="1"/>
            <a:r>
              <a:rPr lang="en-US" sz="2600" b="1" dirty="0" smtClean="0">
                <a:cs typeface="Gill Sans MT"/>
              </a:rPr>
              <a:t>We leverage </a:t>
            </a:r>
            <a:r>
              <a:rPr lang="en-US" sz="2600" b="1" dirty="0" smtClean="0">
                <a:solidFill>
                  <a:srgbClr val="0000FF"/>
                </a:solidFill>
                <a:cs typeface="Gill Sans MT"/>
              </a:rPr>
              <a:t>two key </a:t>
            </a:r>
            <a:r>
              <a:rPr lang="en-US" sz="2600" b="1" dirty="0" smtClean="0">
                <a:cs typeface="Gill Sans MT"/>
              </a:rPr>
              <a:t>observations:</a:t>
            </a:r>
            <a:endParaRPr lang="en-US" sz="2600" b="1" dirty="0">
              <a:cs typeface="Gill Sans MT"/>
            </a:endParaRPr>
          </a:p>
        </p:txBody>
      </p:sp>
      <p:grpSp>
        <p:nvGrpSpPr>
          <p:cNvPr id="20" name="Group 19"/>
          <p:cNvGrpSpPr/>
          <p:nvPr/>
        </p:nvGrpSpPr>
        <p:grpSpPr>
          <a:xfrm>
            <a:off x="76200" y="1516559"/>
            <a:ext cx="8551213" cy="921841"/>
            <a:chOff x="364189" y="3446384"/>
            <a:chExt cx="8551213" cy="921841"/>
          </a:xfrm>
        </p:grpSpPr>
        <p:sp>
          <p:nvSpPr>
            <p:cNvPr id="21" name="TextBox 20"/>
            <p:cNvSpPr txBox="1"/>
            <p:nvPr/>
          </p:nvSpPr>
          <p:spPr>
            <a:xfrm>
              <a:off x="364189" y="3446384"/>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1</a:t>
              </a:r>
              <a:endParaRPr lang="en-US" sz="4400" dirty="0">
                <a:solidFill>
                  <a:schemeClr val="tx1">
                    <a:lumMod val="65000"/>
                    <a:lumOff val="35000"/>
                  </a:schemeClr>
                </a:solidFill>
                <a:latin typeface="Gill Sans MT"/>
                <a:cs typeface="Gill Sans MT"/>
              </a:endParaRPr>
            </a:p>
          </p:txBody>
        </p:sp>
        <p:sp>
          <p:nvSpPr>
            <p:cNvPr id="22" name="TextBox 21"/>
            <p:cNvSpPr txBox="1"/>
            <p:nvPr/>
          </p:nvSpPr>
          <p:spPr>
            <a:xfrm>
              <a:off x="914400" y="3537228"/>
              <a:ext cx="8001002" cy="830997"/>
            </a:xfrm>
            <a:prstGeom prst="rect">
              <a:avLst/>
            </a:prstGeom>
            <a:noFill/>
          </p:spPr>
          <p:txBody>
            <a:bodyPr wrap="square" rtlCol="0">
              <a:spAutoFit/>
            </a:bodyPr>
            <a:lstStyle/>
            <a:p>
              <a:r>
                <a:rPr lang="en-US" sz="2400" b="1" dirty="0" smtClean="0">
                  <a:solidFill>
                    <a:srgbClr val="1F497D"/>
                  </a:solidFill>
                  <a:cs typeface="Gill Sans MT"/>
                </a:rPr>
                <a:t>Having </a:t>
              </a:r>
              <a:r>
                <a:rPr lang="en-US" sz="2400" b="1" dirty="0" smtClean="0">
                  <a:solidFill>
                    <a:srgbClr val="0000FF"/>
                  </a:solidFill>
                  <a:cs typeface="Gill Sans MT"/>
                </a:rPr>
                <a:t>insight</a:t>
              </a:r>
              <a:r>
                <a:rPr lang="en-US" sz="2400" b="1" dirty="0" smtClean="0">
                  <a:solidFill>
                    <a:srgbClr val="1F497D"/>
                  </a:solidFill>
                  <a:cs typeface="Gill Sans MT"/>
                </a:rPr>
                <a:t> enables us to eliminate much </a:t>
              </a:r>
              <a:r>
                <a:rPr lang="en-US" sz="2400" b="1" dirty="0">
                  <a:solidFill>
                    <a:srgbClr val="1F497D"/>
                  </a:solidFill>
                  <a:cs typeface="Gill Sans MT"/>
                </a:rPr>
                <a:t>of </a:t>
              </a:r>
              <a:r>
                <a:rPr lang="en-US" sz="2400" b="1" dirty="0">
                  <a:solidFill>
                    <a:schemeClr val="accent2"/>
                  </a:solidFill>
                  <a:cs typeface="Gill Sans MT"/>
                </a:rPr>
                <a:t>unnecessary</a:t>
              </a:r>
              <a:r>
                <a:rPr lang="en-US" sz="2400" b="1" dirty="0">
                  <a:solidFill>
                    <a:srgbClr val="1F497D"/>
                  </a:solidFill>
                  <a:cs typeface="Gill Sans MT"/>
                </a:rPr>
                <a:t> coherence </a:t>
              </a:r>
              <a:r>
                <a:rPr lang="en-US" sz="2400" b="1" dirty="0" smtClean="0">
                  <a:solidFill>
                    <a:srgbClr val="1F497D"/>
                  </a:solidFill>
                  <a:cs typeface="Gill Sans MT"/>
                </a:rPr>
                <a:t>traffic</a:t>
              </a:r>
              <a:endParaRPr lang="en-US" sz="2400" b="1" dirty="0">
                <a:solidFill>
                  <a:srgbClr val="1F497D"/>
                </a:solidFill>
                <a:cs typeface="Gill Sans MT"/>
              </a:endParaRPr>
            </a:p>
          </p:txBody>
        </p:sp>
      </p:grpSp>
      <p:grpSp>
        <p:nvGrpSpPr>
          <p:cNvPr id="23" name="Group 22"/>
          <p:cNvGrpSpPr/>
          <p:nvPr/>
        </p:nvGrpSpPr>
        <p:grpSpPr>
          <a:xfrm>
            <a:off x="76200" y="2263914"/>
            <a:ext cx="9372600" cy="707886"/>
            <a:chOff x="364189" y="3461028"/>
            <a:chExt cx="9220200" cy="707886"/>
          </a:xfrm>
        </p:grpSpPr>
        <p:sp>
          <p:nvSpPr>
            <p:cNvPr id="24" name="TextBox 23"/>
            <p:cNvSpPr txBox="1"/>
            <p:nvPr/>
          </p:nvSpPr>
          <p:spPr>
            <a:xfrm>
              <a:off x="364189" y="3461028"/>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2</a:t>
              </a:r>
              <a:endParaRPr lang="en-US" sz="4000" dirty="0">
                <a:solidFill>
                  <a:schemeClr val="tx1">
                    <a:lumMod val="65000"/>
                    <a:lumOff val="35000"/>
                  </a:schemeClr>
                </a:solidFill>
                <a:latin typeface="Gill Sans MT"/>
                <a:cs typeface="Gill Sans MT"/>
              </a:endParaRPr>
            </a:p>
          </p:txBody>
        </p:sp>
        <p:sp>
          <p:nvSpPr>
            <p:cNvPr id="26" name="TextBox 25"/>
            <p:cNvSpPr txBox="1"/>
            <p:nvPr/>
          </p:nvSpPr>
          <p:spPr>
            <a:xfrm>
              <a:off x="897589" y="3608963"/>
              <a:ext cx="8686800" cy="461665"/>
            </a:xfrm>
            <a:prstGeom prst="rect">
              <a:avLst/>
            </a:prstGeom>
            <a:noFill/>
          </p:spPr>
          <p:txBody>
            <a:bodyPr wrap="square" rtlCol="0">
              <a:spAutoFit/>
            </a:bodyPr>
            <a:lstStyle/>
            <a:p>
              <a:r>
                <a:rPr lang="en-US" sz="2400" b="1" dirty="0" smtClean="0">
                  <a:solidFill>
                    <a:srgbClr val="0000FF"/>
                  </a:solidFill>
                  <a:cs typeface="Gill Sans MT"/>
                </a:rPr>
                <a:t>Low rate</a:t>
              </a:r>
              <a:r>
                <a:rPr lang="en-US" sz="2400" b="1" dirty="0" smtClean="0">
                  <a:solidFill>
                    <a:srgbClr val="1F497D"/>
                  </a:solidFill>
                  <a:cs typeface="Gill Sans MT"/>
                </a:rPr>
                <a:t> of </a:t>
              </a:r>
              <a:r>
                <a:rPr lang="en-US" sz="2400" b="1" dirty="0" smtClean="0">
                  <a:solidFill>
                    <a:srgbClr val="0000FF"/>
                  </a:solidFill>
                  <a:cs typeface="Gill Sans MT"/>
                </a:rPr>
                <a:t>collision</a:t>
              </a:r>
              <a:r>
                <a:rPr lang="en-US" sz="2400" b="1" dirty="0" smtClean="0">
                  <a:solidFill>
                    <a:srgbClr val="1F497D"/>
                  </a:solidFill>
                  <a:cs typeface="Gill Sans MT"/>
                </a:rPr>
                <a:t> for CPU threads and NDA kernels</a:t>
              </a:r>
              <a:endParaRPr lang="en-US" sz="2400" b="1" dirty="0">
                <a:solidFill>
                  <a:srgbClr val="0000FF"/>
                </a:solidFill>
                <a:cs typeface="Gill Sans MT"/>
              </a:endParaRPr>
            </a:p>
          </p:txBody>
        </p:sp>
      </p:grpSp>
      <p:grpSp>
        <p:nvGrpSpPr>
          <p:cNvPr id="25" name="Group 24"/>
          <p:cNvGrpSpPr/>
          <p:nvPr/>
        </p:nvGrpSpPr>
        <p:grpSpPr>
          <a:xfrm>
            <a:off x="268969" y="5083314"/>
            <a:ext cx="9179832" cy="707886"/>
            <a:chOff x="220995" y="3657600"/>
            <a:chExt cx="8804973" cy="707886"/>
          </a:xfrm>
        </p:grpSpPr>
        <p:sp>
          <p:nvSpPr>
            <p:cNvPr id="27" name="TextBox 26"/>
            <p:cNvSpPr txBox="1"/>
            <p:nvPr/>
          </p:nvSpPr>
          <p:spPr>
            <a:xfrm>
              <a:off x="220995" y="3657600"/>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2</a:t>
              </a:r>
              <a:endParaRPr lang="en-US" sz="4000" dirty="0">
                <a:solidFill>
                  <a:schemeClr val="tx1">
                    <a:lumMod val="65000"/>
                    <a:lumOff val="35000"/>
                  </a:schemeClr>
                </a:solidFill>
                <a:latin typeface="Gill Sans MT"/>
                <a:cs typeface="Gill Sans MT"/>
              </a:endParaRPr>
            </a:p>
          </p:txBody>
        </p:sp>
        <p:sp>
          <p:nvSpPr>
            <p:cNvPr id="28" name="TextBox 27"/>
            <p:cNvSpPr txBox="1"/>
            <p:nvPr/>
          </p:nvSpPr>
          <p:spPr>
            <a:xfrm>
              <a:off x="732614" y="3755886"/>
              <a:ext cx="8293354" cy="461665"/>
            </a:xfrm>
            <a:prstGeom prst="rect">
              <a:avLst/>
            </a:prstGeom>
            <a:noFill/>
          </p:spPr>
          <p:txBody>
            <a:bodyPr wrap="square" rtlCol="0">
              <a:spAutoFit/>
            </a:bodyPr>
            <a:lstStyle/>
            <a:p>
              <a:r>
                <a:rPr lang="en-US" sz="2400" b="1" dirty="0" smtClean="0">
                  <a:solidFill>
                    <a:srgbClr val="1F497D"/>
                  </a:solidFill>
                  <a:cs typeface="Gill Sans MT"/>
                </a:rPr>
                <a:t>Gains </a:t>
              </a:r>
              <a:r>
                <a:rPr lang="en-US" sz="2400" b="1" u="sng" dirty="0" smtClean="0">
                  <a:solidFill>
                    <a:srgbClr val="0000FF"/>
                  </a:solidFill>
                  <a:cs typeface="Gill Sans MT"/>
                </a:rPr>
                <a:t>insights</a:t>
              </a:r>
              <a:r>
                <a:rPr lang="en-US" sz="2400" b="1" dirty="0" smtClean="0">
                  <a:solidFill>
                    <a:srgbClr val="0000FF"/>
                  </a:solidFill>
                  <a:cs typeface="Gill Sans MT"/>
                </a:rPr>
                <a:t> </a:t>
              </a:r>
              <a:r>
                <a:rPr lang="en-US" sz="2400" b="1" dirty="0" smtClean="0">
                  <a:solidFill>
                    <a:schemeClr val="tx2"/>
                  </a:solidFill>
                  <a:cs typeface="Gill Sans MT"/>
                </a:rPr>
                <a:t>into memory accesses</a:t>
              </a:r>
              <a:r>
                <a:rPr lang="en-US" sz="2400" b="1" dirty="0" smtClean="0">
                  <a:solidFill>
                    <a:srgbClr val="008000"/>
                  </a:solidFill>
                  <a:cs typeface="Gill Sans MT"/>
                </a:rPr>
                <a:t> </a:t>
              </a:r>
              <a:endParaRPr lang="en-US" sz="2400" b="1" dirty="0" smtClean="0">
                <a:solidFill>
                  <a:srgbClr val="1F497D"/>
                </a:solidFill>
                <a:latin typeface="Gill Sans MT"/>
                <a:cs typeface="Gill Sans MT"/>
              </a:endParaRPr>
            </a:p>
          </p:txBody>
        </p:sp>
      </p:grpSp>
      <p:sp>
        <p:nvSpPr>
          <p:cNvPr id="31" name="TextBox 30"/>
          <p:cNvSpPr txBox="1"/>
          <p:nvPr/>
        </p:nvSpPr>
        <p:spPr>
          <a:xfrm>
            <a:off x="812057" y="6096000"/>
            <a:ext cx="8255743" cy="461665"/>
          </a:xfrm>
          <a:prstGeom prst="rect">
            <a:avLst/>
          </a:prstGeom>
          <a:noFill/>
        </p:spPr>
        <p:txBody>
          <a:bodyPr wrap="square" rtlCol="0">
            <a:spAutoFit/>
          </a:bodyPr>
          <a:lstStyle/>
          <a:p>
            <a:r>
              <a:rPr lang="en-US" sz="2400" b="1" dirty="0" smtClean="0">
                <a:solidFill>
                  <a:srgbClr val="1F497D"/>
                </a:solidFill>
                <a:cs typeface="Gill Sans MT"/>
              </a:rPr>
              <a:t>Performs </a:t>
            </a:r>
            <a:r>
              <a:rPr lang="en-US" sz="2400" b="1" dirty="0" smtClean="0">
                <a:solidFill>
                  <a:srgbClr val="0000FF"/>
                </a:solidFill>
                <a:cs typeface="Gill Sans MT"/>
              </a:rPr>
              <a:t>only the necessary</a:t>
            </a:r>
            <a:r>
              <a:rPr lang="en-US" sz="2400" b="1" dirty="0">
                <a:solidFill>
                  <a:srgbClr val="0000FF"/>
                </a:solidFill>
                <a:cs typeface="Gill Sans MT"/>
              </a:rPr>
              <a:t> </a:t>
            </a:r>
            <a:r>
              <a:rPr lang="en-US" sz="2400" b="1" dirty="0" smtClean="0">
                <a:solidFill>
                  <a:srgbClr val="1F497D"/>
                </a:solidFill>
                <a:cs typeface="Gill Sans MT"/>
              </a:rPr>
              <a:t>coherence requests</a:t>
            </a:r>
            <a:endParaRPr lang="en-US" sz="2400" b="1" dirty="0" smtClean="0">
              <a:solidFill>
                <a:schemeClr val="tx1">
                  <a:lumMod val="75000"/>
                  <a:lumOff val="25000"/>
                </a:schemeClr>
              </a:solidFill>
              <a:latin typeface="Gill Sans MT"/>
              <a:cs typeface="Gill Sans MT"/>
            </a:endParaRPr>
          </a:p>
        </p:txBody>
      </p:sp>
      <p:sp>
        <p:nvSpPr>
          <p:cNvPr id="34" name="Rectangle 33"/>
          <p:cNvSpPr/>
          <p:nvPr/>
        </p:nvSpPr>
        <p:spPr>
          <a:xfrm>
            <a:off x="152400" y="4191000"/>
            <a:ext cx="9753600" cy="461665"/>
          </a:xfrm>
          <a:prstGeom prst="rect">
            <a:avLst/>
          </a:prstGeom>
          <a:noFill/>
        </p:spPr>
        <p:txBody>
          <a:bodyPr wrap="square">
            <a:spAutoFit/>
          </a:bodyPr>
          <a:lstStyle/>
          <a:p>
            <a:pPr marL="0" lvl="1"/>
            <a:r>
              <a:rPr lang="en-US" sz="2400" b="1" dirty="0" smtClean="0">
                <a:cs typeface="Gill Sans MT"/>
              </a:rPr>
              <a:t>NDA executes the kernel:</a:t>
            </a:r>
            <a:endParaRPr lang="en-US" sz="2400" b="1" dirty="0">
              <a:cs typeface="Gill Sans MT"/>
            </a:endParaRPr>
          </a:p>
        </p:txBody>
      </p:sp>
      <p:grpSp>
        <p:nvGrpSpPr>
          <p:cNvPr id="36" name="Group 35"/>
          <p:cNvGrpSpPr/>
          <p:nvPr/>
        </p:nvGrpSpPr>
        <p:grpSpPr>
          <a:xfrm>
            <a:off x="268969" y="4549914"/>
            <a:ext cx="9139462" cy="707886"/>
            <a:chOff x="220995" y="3657600"/>
            <a:chExt cx="8766252" cy="707886"/>
          </a:xfrm>
        </p:grpSpPr>
        <p:sp>
          <p:nvSpPr>
            <p:cNvPr id="37" name="TextBox 36"/>
            <p:cNvSpPr txBox="1"/>
            <p:nvPr/>
          </p:nvSpPr>
          <p:spPr>
            <a:xfrm>
              <a:off x="220995" y="3657600"/>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1</a:t>
              </a:r>
              <a:endParaRPr lang="en-US" sz="4000" dirty="0">
                <a:solidFill>
                  <a:schemeClr val="tx1">
                    <a:lumMod val="65000"/>
                    <a:lumOff val="35000"/>
                  </a:schemeClr>
                </a:solidFill>
                <a:latin typeface="Gill Sans MT"/>
                <a:cs typeface="Gill Sans MT"/>
              </a:endParaRPr>
            </a:p>
          </p:txBody>
        </p:sp>
        <p:sp>
          <p:nvSpPr>
            <p:cNvPr id="38" name="TextBox 37"/>
            <p:cNvSpPr txBox="1"/>
            <p:nvPr/>
          </p:nvSpPr>
          <p:spPr>
            <a:xfrm>
              <a:off x="693893" y="3832086"/>
              <a:ext cx="8293354" cy="461665"/>
            </a:xfrm>
            <a:prstGeom prst="rect">
              <a:avLst/>
            </a:prstGeom>
            <a:noFill/>
          </p:spPr>
          <p:txBody>
            <a:bodyPr wrap="square" rtlCol="0">
              <a:spAutoFit/>
            </a:bodyPr>
            <a:lstStyle/>
            <a:p>
              <a:r>
                <a:rPr lang="en-US" sz="2400" b="1" dirty="0" smtClean="0">
                  <a:solidFill>
                    <a:srgbClr val="1F497D"/>
                  </a:solidFill>
                  <a:cs typeface="Gill Sans MT"/>
                </a:rPr>
                <a:t>Assumes it has </a:t>
              </a:r>
              <a:r>
                <a:rPr lang="en-US" sz="2400" b="1" dirty="0" smtClean="0">
                  <a:solidFill>
                    <a:srgbClr val="0000FF"/>
                  </a:solidFill>
                  <a:cs typeface="Gill Sans MT"/>
                </a:rPr>
                <a:t>coherence permission</a:t>
              </a:r>
              <a:r>
                <a:rPr lang="en-US" sz="2400" b="1" dirty="0" smtClean="0">
                  <a:solidFill>
                    <a:srgbClr val="1F497D"/>
                  </a:solidFill>
                  <a:cs typeface="Gill Sans MT"/>
                </a:rPr>
                <a:t> </a:t>
              </a:r>
              <a:endParaRPr lang="en-US" sz="2400" b="1" dirty="0" smtClean="0">
                <a:solidFill>
                  <a:srgbClr val="1F497D"/>
                </a:solidFill>
                <a:latin typeface="Gill Sans MT"/>
                <a:cs typeface="Gill Sans MT"/>
              </a:endParaRPr>
            </a:p>
          </p:txBody>
        </p:sp>
      </p:grpSp>
      <p:sp>
        <p:nvSpPr>
          <p:cNvPr id="39" name="Rectangle 38"/>
          <p:cNvSpPr/>
          <p:nvPr/>
        </p:nvSpPr>
        <p:spPr>
          <a:xfrm>
            <a:off x="152400" y="5715000"/>
            <a:ext cx="9753600" cy="461665"/>
          </a:xfrm>
          <a:prstGeom prst="rect">
            <a:avLst/>
          </a:prstGeom>
          <a:noFill/>
        </p:spPr>
        <p:txBody>
          <a:bodyPr wrap="square">
            <a:spAutoFit/>
          </a:bodyPr>
          <a:lstStyle/>
          <a:p>
            <a:pPr marL="0" lvl="1"/>
            <a:r>
              <a:rPr lang="en-US" sz="2400" b="1" dirty="0" smtClean="0">
                <a:cs typeface="Gill Sans MT"/>
              </a:rPr>
              <a:t>When execution is done:</a:t>
            </a:r>
            <a:endParaRPr lang="en-US" sz="2400" b="1" dirty="0">
              <a:cs typeface="Gill Sans MT"/>
            </a:endParaRPr>
          </a:p>
        </p:txBody>
      </p:sp>
    </p:spTree>
    <p:extLst>
      <p:ext uri="{BB962C8B-B14F-4D97-AF65-F5344CB8AC3E}">
        <p14:creationId xmlns:p14="http://schemas.microsoft.com/office/powerpoint/2010/main" val="4408251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fade">
                                      <p:cBhvr>
                                        <p:cTn id="27" dur="500"/>
                                        <p:tgtEl>
                                          <p:spTgt spid="3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p:bldP spid="31"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381000" y="1752600"/>
            <a:ext cx="8763000" cy="950976"/>
          </a:xfrm>
          <a:prstGeom prst="rect">
            <a:avLst/>
          </a:prstGeom>
          <a:solidFill>
            <a:schemeClr val="accent6">
              <a:lumMod val="20000"/>
              <a:lumOff val="80000"/>
            </a:schemeClr>
          </a:solidFill>
          <a:ln>
            <a:solidFill>
              <a:srgbClr val="000000"/>
            </a:solidFill>
            <a:prstDash val="dash"/>
          </a:ln>
        </p:spPr>
        <p:txBody>
          <a:bodyPr wrap="square">
            <a:spAutoFit/>
          </a:bodyPr>
          <a:lstStyle/>
          <a:p>
            <a:pPr marL="0" lvl="1" algn="ctr"/>
            <a:r>
              <a:rPr lang="en-US" sz="2800" b="1" dirty="0" smtClean="0">
                <a:cs typeface="Gill Sans MT"/>
              </a:rPr>
              <a:t/>
            </a:r>
            <a:br>
              <a:rPr lang="en-US" sz="2800" b="1" dirty="0" smtClean="0">
                <a:cs typeface="Gill Sans MT"/>
              </a:rPr>
            </a:br>
            <a:endParaRPr lang="en-US" sz="2800" b="1" dirty="0">
              <a:cs typeface="Gill Sans MT"/>
            </a:endParaRPr>
          </a:p>
        </p:txBody>
      </p:sp>
      <p:cxnSp>
        <p:nvCxnSpPr>
          <p:cNvPr id="66" name="Straight Arrow Connector 65"/>
          <p:cNvCxnSpPr/>
          <p:nvPr/>
        </p:nvCxnSpPr>
        <p:spPr>
          <a:xfrm>
            <a:off x="3445689" y="2624245"/>
            <a:ext cx="2743200" cy="397565"/>
          </a:xfrm>
          <a:prstGeom prst="straightConnector1">
            <a:avLst/>
          </a:prstGeom>
          <a:noFill/>
          <a:ln w="57150" cap="flat" cmpd="sng" algn="ctr">
            <a:solidFill>
              <a:schemeClr val="tx1"/>
            </a:solidFill>
            <a:prstDash val="solid"/>
            <a:miter lim="800000"/>
            <a:headEnd type="none"/>
            <a:tailEnd type="triangle"/>
          </a:ln>
          <a:effectLst/>
        </p:spPr>
      </p:cxnSp>
      <p:sp>
        <p:nvSpPr>
          <p:cNvPr id="67" name="TextBox 66"/>
          <p:cNvSpPr txBox="1"/>
          <p:nvPr/>
        </p:nvSpPr>
        <p:spPr>
          <a:xfrm rot="481336">
            <a:off x="2901983" y="2000514"/>
            <a:ext cx="4038600" cy="769441"/>
          </a:xfrm>
          <a:prstGeom prst="rect">
            <a:avLst/>
          </a:prstGeom>
          <a:noFill/>
        </p:spPr>
        <p:txBody>
          <a:bodyPr wrap="square" rtlCol="0">
            <a:spAutoFit/>
          </a:bodyPr>
          <a:lstStyle/>
          <a:p>
            <a:pPr algn="ctr"/>
            <a:r>
              <a:rPr lang="en-US" sz="2200" b="1" dirty="0" smtClean="0"/>
              <a:t>Starts optimistic</a:t>
            </a:r>
            <a:br>
              <a:rPr lang="en-US" sz="2200" b="1" dirty="0" smtClean="0"/>
            </a:br>
            <a:r>
              <a:rPr lang="en-US" sz="2200" b="1" dirty="0" smtClean="0"/>
              <a:t> execution</a:t>
            </a:r>
          </a:p>
        </p:txBody>
      </p:sp>
      <p:sp>
        <p:nvSpPr>
          <p:cNvPr id="2" name="Title 1"/>
          <p:cNvSpPr>
            <a:spLocks noGrp="1"/>
          </p:cNvSpPr>
          <p:nvPr>
            <p:ph type="title"/>
          </p:nvPr>
        </p:nvSpPr>
        <p:spPr>
          <a:xfrm>
            <a:off x="-228600" y="0"/>
            <a:ext cx="9601200" cy="914400"/>
          </a:xfrm>
        </p:spPr>
        <p:txBody>
          <a:bodyPr/>
          <a:lstStyle/>
          <a:p>
            <a:r>
              <a:rPr lang="en-US" sz="2900" dirty="0" smtClean="0">
                <a:latin typeface="Gill Sans MT"/>
                <a:cs typeface="Gill Sans MT"/>
              </a:rPr>
              <a:t>High-Level Overview of Optimistic Execution Model</a:t>
            </a:r>
            <a:endParaRPr lang="en-US" sz="29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18</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cxnSp>
        <p:nvCxnSpPr>
          <p:cNvPr id="51" name="Straight Arrow Connector 50"/>
          <p:cNvCxnSpPr/>
          <p:nvPr/>
        </p:nvCxnSpPr>
        <p:spPr>
          <a:xfrm>
            <a:off x="216267" y="1676400"/>
            <a:ext cx="12333" cy="3962400"/>
          </a:xfrm>
          <a:prstGeom prst="straightConnector1">
            <a:avLst/>
          </a:prstGeom>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6200" y="1219200"/>
            <a:ext cx="825867" cy="400110"/>
          </a:xfrm>
          <a:prstGeom prst="rect">
            <a:avLst/>
          </a:prstGeom>
          <a:noFill/>
        </p:spPr>
        <p:txBody>
          <a:bodyPr wrap="none" rtlCol="0">
            <a:spAutoFit/>
          </a:bodyPr>
          <a:lstStyle/>
          <a:p>
            <a:pPr algn="ctr"/>
            <a:r>
              <a:rPr lang="en-US" sz="2000" b="1" dirty="0" smtClean="0">
                <a:solidFill>
                  <a:srgbClr val="000000"/>
                </a:solidFill>
              </a:rPr>
              <a:t>Time</a:t>
            </a:r>
          </a:p>
        </p:txBody>
      </p:sp>
      <p:sp>
        <p:nvSpPr>
          <p:cNvPr id="54" name="Rectangle 53"/>
          <p:cNvSpPr/>
          <p:nvPr/>
        </p:nvSpPr>
        <p:spPr>
          <a:xfrm>
            <a:off x="381000" y="3087624"/>
            <a:ext cx="8763000" cy="1042416"/>
          </a:xfrm>
          <a:prstGeom prst="rect">
            <a:avLst/>
          </a:prstGeom>
          <a:solidFill>
            <a:schemeClr val="accent6">
              <a:lumMod val="20000"/>
              <a:lumOff val="80000"/>
            </a:schemeClr>
          </a:solidFill>
          <a:ln>
            <a:solidFill>
              <a:srgbClr val="000000"/>
            </a:solidFill>
            <a:prstDash val="dash"/>
          </a:ln>
        </p:spPr>
        <p:txBody>
          <a:bodyPr wrap="square">
            <a:spAutoFit/>
          </a:bodyPr>
          <a:lstStyle/>
          <a:p>
            <a:pPr marL="0" lvl="1" algn="ctr"/>
            <a:r>
              <a:rPr lang="en-US" sz="2800" b="1" dirty="0" smtClean="0">
                <a:cs typeface="Gill Sans MT"/>
              </a:rPr>
              <a:t/>
            </a:r>
            <a:br>
              <a:rPr lang="en-US" sz="2800" b="1" dirty="0" smtClean="0">
                <a:cs typeface="Gill Sans MT"/>
              </a:rPr>
            </a:br>
            <a:endParaRPr lang="en-US" sz="2800" b="1" dirty="0">
              <a:cs typeface="Gill Sans MT"/>
            </a:endParaRPr>
          </a:p>
        </p:txBody>
      </p:sp>
      <p:sp>
        <p:nvSpPr>
          <p:cNvPr id="22" name="TextBox 21"/>
          <p:cNvSpPr txBox="1"/>
          <p:nvPr/>
        </p:nvSpPr>
        <p:spPr>
          <a:xfrm>
            <a:off x="7391400" y="3124200"/>
            <a:ext cx="1905000" cy="830997"/>
          </a:xfrm>
          <a:prstGeom prst="rect">
            <a:avLst/>
          </a:prstGeom>
          <a:noFill/>
        </p:spPr>
        <p:txBody>
          <a:bodyPr wrap="square" rtlCol="0">
            <a:spAutoFit/>
          </a:bodyPr>
          <a:lstStyle/>
          <a:p>
            <a:pPr algn="ctr"/>
            <a:r>
              <a:rPr lang="en-US" sz="2400" b="1" dirty="0" smtClean="0">
                <a:solidFill>
                  <a:schemeClr val="tx1">
                    <a:lumMod val="75000"/>
                    <a:lumOff val="25000"/>
                  </a:schemeClr>
                </a:solidFill>
              </a:rPr>
              <a:t>Optimistic Execution</a:t>
            </a:r>
          </a:p>
        </p:txBody>
      </p:sp>
      <p:sp>
        <p:nvSpPr>
          <p:cNvPr id="26" name="Rectangle 25"/>
          <p:cNvSpPr/>
          <p:nvPr/>
        </p:nvSpPr>
        <p:spPr>
          <a:xfrm>
            <a:off x="2209800" y="1600200"/>
            <a:ext cx="1143000" cy="3962400"/>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2" name="TextBox 31"/>
          <p:cNvSpPr txBox="1"/>
          <p:nvPr/>
        </p:nvSpPr>
        <p:spPr>
          <a:xfrm>
            <a:off x="2362200" y="990600"/>
            <a:ext cx="800244" cy="523220"/>
          </a:xfrm>
          <a:prstGeom prst="rect">
            <a:avLst/>
          </a:prstGeom>
          <a:noFill/>
        </p:spPr>
        <p:txBody>
          <a:bodyPr wrap="none" rtlCol="0">
            <a:spAutoFit/>
          </a:bodyPr>
          <a:lstStyle/>
          <a:p>
            <a:pPr algn="ctr"/>
            <a:r>
              <a:rPr lang="en-US" sz="2800" b="1" dirty="0" smtClean="0">
                <a:solidFill>
                  <a:schemeClr val="tx1">
                    <a:lumMod val="75000"/>
                    <a:lumOff val="25000"/>
                  </a:schemeClr>
                </a:solidFill>
              </a:rPr>
              <a:t>CPU</a:t>
            </a:r>
          </a:p>
        </p:txBody>
      </p:sp>
      <p:sp>
        <p:nvSpPr>
          <p:cNvPr id="34" name="TextBox 33"/>
          <p:cNvSpPr txBox="1"/>
          <p:nvPr/>
        </p:nvSpPr>
        <p:spPr>
          <a:xfrm>
            <a:off x="6298183" y="990600"/>
            <a:ext cx="1043876" cy="523220"/>
          </a:xfrm>
          <a:prstGeom prst="rect">
            <a:avLst/>
          </a:prstGeom>
          <a:noFill/>
        </p:spPr>
        <p:txBody>
          <a:bodyPr wrap="none" rtlCol="0">
            <a:spAutoFit/>
          </a:bodyPr>
          <a:lstStyle/>
          <a:p>
            <a:pPr algn="ctr"/>
            <a:r>
              <a:rPr lang="en-US" sz="2800" b="1" dirty="0" smtClean="0">
                <a:solidFill>
                  <a:schemeClr val="tx1">
                    <a:lumMod val="75000"/>
                    <a:lumOff val="25000"/>
                  </a:schemeClr>
                </a:solidFill>
              </a:rPr>
              <a:t>NDA</a:t>
            </a:r>
          </a:p>
        </p:txBody>
      </p:sp>
      <p:sp>
        <p:nvSpPr>
          <p:cNvPr id="37" name="Freeform 36"/>
          <p:cNvSpPr/>
          <p:nvPr/>
        </p:nvSpPr>
        <p:spPr>
          <a:xfrm>
            <a:off x="2590800" y="1752600"/>
            <a:ext cx="457200" cy="914400"/>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228600" y="1828800"/>
            <a:ext cx="1981200" cy="769441"/>
          </a:xfrm>
          <a:prstGeom prst="rect">
            <a:avLst/>
          </a:prstGeom>
          <a:noFill/>
        </p:spPr>
        <p:txBody>
          <a:bodyPr wrap="square" rtlCol="0">
            <a:spAutoFit/>
          </a:bodyPr>
          <a:lstStyle/>
          <a:p>
            <a:pPr algn="ctr"/>
            <a:r>
              <a:rPr lang="en-US" sz="2200" b="1" dirty="0" smtClean="0">
                <a:solidFill>
                  <a:schemeClr val="tx1">
                    <a:lumMod val="75000"/>
                    <a:lumOff val="25000"/>
                  </a:schemeClr>
                </a:solidFill>
              </a:rPr>
              <a:t>CPU Thread Execution</a:t>
            </a:r>
          </a:p>
        </p:txBody>
      </p:sp>
      <p:sp>
        <p:nvSpPr>
          <p:cNvPr id="40" name="Freeform 39"/>
          <p:cNvSpPr/>
          <p:nvPr/>
        </p:nvSpPr>
        <p:spPr>
          <a:xfrm>
            <a:off x="2590800" y="3048000"/>
            <a:ext cx="457200" cy="914400"/>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381000" y="3022937"/>
            <a:ext cx="1676400" cy="1015663"/>
          </a:xfrm>
          <a:prstGeom prst="rect">
            <a:avLst/>
          </a:prstGeom>
          <a:noFill/>
        </p:spPr>
        <p:txBody>
          <a:bodyPr wrap="square" rtlCol="0">
            <a:spAutoFit/>
          </a:bodyPr>
          <a:lstStyle/>
          <a:p>
            <a:pPr algn="ctr"/>
            <a:r>
              <a:rPr lang="en-US" sz="2000" b="1" dirty="0" smtClean="0">
                <a:solidFill>
                  <a:schemeClr val="tx1">
                    <a:lumMod val="75000"/>
                    <a:lumOff val="25000"/>
                  </a:schemeClr>
                </a:solidFill>
              </a:rPr>
              <a:t>Concurrent CPU + NDA </a:t>
            </a:r>
            <a:br>
              <a:rPr lang="en-US" sz="2000" b="1" dirty="0" smtClean="0">
                <a:solidFill>
                  <a:schemeClr val="tx1">
                    <a:lumMod val="75000"/>
                    <a:lumOff val="25000"/>
                  </a:schemeClr>
                </a:solidFill>
              </a:rPr>
            </a:br>
            <a:r>
              <a:rPr lang="en-US" sz="2000" b="1" dirty="0" smtClean="0">
                <a:solidFill>
                  <a:schemeClr val="tx1">
                    <a:lumMod val="75000"/>
                    <a:lumOff val="25000"/>
                  </a:schemeClr>
                </a:solidFill>
              </a:rPr>
              <a:t>Execution</a:t>
            </a:r>
          </a:p>
        </p:txBody>
      </p:sp>
      <p:sp>
        <p:nvSpPr>
          <p:cNvPr id="48" name="TextBox 47"/>
          <p:cNvSpPr txBox="1"/>
          <p:nvPr/>
        </p:nvSpPr>
        <p:spPr>
          <a:xfrm>
            <a:off x="2819400" y="3352800"/>
            <a:ext cx="4038600" cy="415498"/>
          </a:xfrm>
          <a:prstGeom prst="rect">
            <a:avLst/>
          </a:prstGeom>
          <a:noFill/>
        </p:spPr>
        <p:txBody>
          <a:bodyPr wrap="square" rtlCol="0">
            <a:spAutoFit/>
          </a:bodyPr>
          <a:lstStyle/>
          <a:p>
            <a:pPr algn="ctr"/>
            <a:r>
              <a:rPr lang="en-US" sz="2100" b="1" dirty="0" smtClean="0">
                <a:solidFill>
                  <a:schemeClr val="accent2"/>
                </a:solidFill>
              </a:rPr>
              <a:t>No Coherence Request</a:t>
            </a:r>
          </a:p>
        </p:txBody>
      </p:sp>
      <p:sp>
        <p:nvSpPr>
          <p:cNvPr id="55" name="Rectangle 54"/>
          <p:cNvSpPr/>
          <p:nvPr/>
        </p:nvSpPr>
        <p:spPr>
          <a:xfrm>
            <a:off x="6324600" y="1600200"/>
            <a:ext cx="1143000" cy="3962400"/>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57" name="Rounded Rectangle 56"/>
          <p:cNvSpPr/>
          <p:nvPr/>
        </p:nvSpPr>
        <p:spPr>
          <a:xfrm>
            <a:off x="6400800" y="3048001"/>
            <a:ext cx="990600" cy="1142999"/>
          </a:xfrm>
          <a:prstGeom prst="roundRect">
            <a:avLst/>
          </a:prstGeom>
          <a:solidFill>
            <a:schemeClr val="bg1">
              <a:lumMod val="8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effectLst>
                <a:outerShdw blurRad="38100" dist="38100" dir="2700000" algn="tl">
                  <a:srgbClr val="000000">
                    <a:alpha val="43137"/>
                  </a:srgbClr>
                </a:outerShdw>
              </a:effectLst>
            </a:endParaRPr>
          </a:p>
        </p:txBody>
      </p:sp>
      <p:sp>
        <p:nvSpPr>
          <p:cNvPr id="56" name="Freeform 55"/>
          <p:cNvSpPr/>
          <p:nvPr/>
        </p:nvSpPr>
        <p:spPr>
          <a:xfrm>
            <a:off x="6705600" y="3200400"/>
            <a:ext cx="381000" cy="914400"/>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Rectangle 57"/>
          <p:cNvSpPr/>
          <p:nvPr/>
        </p:nvSpPr>
        <p:spPr>
          <a:xfrm>
            <a:off x="2209800" y="4419600"/>
            <a:ext cx="5257800" cy="523220"/>
          </a:xfrm>
          <a:prstGeom prst="rect">
            <a:avLst/>
          </a:prstGeom>
          <a:solidFill>
            <a:schemeClr val="tx2">
              <a:lumMod val="20000"/>
              <a:lumOff val="80000"/>
            </a:schemeClr>
          </a:solidFill>
          <a:ln>
            <a:solidFill>
              <a:srgbClr val="000000"/>
            </a:solidFill>
            <a:prstDash val="dash"/>
          </a:ln>
        </p:spPr>
        <p:txBody>
          <a:bodyPr wrap="square">
            <a:spAutoFit/>
          </a:bodyPr>
          <a:lstStyle/>
          <a:p>
            <a:pPr marL="0" lvl="1" algn="ctr"/>
            <a:r>
              <a:rPr lang="en-US" sz="2800" b="1" dirty="0" smtClean="0">
                <a:cs typeface="Gill Sans MT"/>
              </a:rPr>
              <a:t>Coherence Resolution</a:t>
            </a:r>
            <a:endParaRPr lang="en-US" sz="2800" b="1" dirty="0">
              <a:cs typeface="Gill Sans MT"/>
            </a:endParaRPr>
          </a:p>
        </p:txBody>
      </p:sp>
      <p:sp>
        <p:nvSpPr>
          <p:cNvPr id="31" name="TextBox 30"/>
          <p:cNvSpPr txBox="1"/>
          <p:nvPr/>
        </p:nvSpPr>
        <p:spPr>
          <a:xfrm>
            <a:off x="2743200" y="4953000"/>
            <a:ext cx="4122004" cy="400110"/>
          </a:xfrm>
          <a:prstGeom prst="rect">
            <a:avLst/>
          </a:prstGeom>
          <a:noFill/>
        </p:spPr>
        <p:txBody>
          <a:bodyPr wrap="square" rtlCol="0">
            <a:spAutoFit/>
          </a:bodyPr>
          <a:lstStyle/>
          <a:p>
            <a:pPr algn="ctr"/>
            <a:r>
              <a:rPr lang="en-US" sz="2000" b="1" dirty="0" smtClean="0">
                <a:solidFill>
                  <a:srgbClr val="006600"/>
                </a:solidFill>
              </a:rPr>
              <a:t>Commit</a:t>
            </a:r>
            <a:r>
              <a:rPr lang="en-US" sz="2000" b="1" dirty="0" smtClean="0">
                <a:solidFill>
                  <a:srgbClr val="000000"/>
                </a:solidFill>
              </a:rPr>
              <a:t> or </a:t>
            </a:r>
            <a:r>
              <a:rPr lang="en-US" sz="2000" b="1" dirty="0" smtClean="0">
                <a:solidFill>
                  <a:schemeClr val="accent2"/>
                </a:solidFill>
              </a:rPr>
              <a:t>Re</a:t>
            </a:r>
            <a:r>
              <a:rPr lang="en-US" sz="2000" b="1" dirty="0">
                <a:solidFill>
                  <a:schemeClr val="accent2"/>
                </a:solidFill>
              </a:rPr>
              <a:t>-</a:t>
            </a:r>
            <a:r>
              <a:rPr lang="en-US" sz="2000" b="1" dirty="0" smtClean="0">
                <a:solidFill>
                  <a:schemeClr val="accent2"/>
                </a:solidFill>
              </a:rPr>
              <a:t>execute</a:t>
            </a:r>
          </a:p>
        </p:txBody>
      </p:sp>
      <p:sp>
        <p:nvSpPr>
          <p:cNvPr id="33" name="Rectangle 32"/>
          <p:cNvSpPr/>
          <p:nvPr/>
        </p:nvSpPr>
        <p:spPr>
          <a:xfrm>
            <a:off x="-10506634" y="0"/>
            <a:ext cx="9144000"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grpSp>
        <p:nvGrpSpPr>
          <p:cNvPr id="35" name="Group 34"/>
          <p:cNvGrpSpPr/>
          <p:nvPr/>
        </p:nvGrpSpPr>
        <p:grpSpPr>
          <a:xfrm>
            <a:off x="-10591800" y="1371854"/>
            <a:ext cx="9000566" cy="2438146"/>
            <a:chOff x="1867295" y="5452953"/>
            <a:chExt cx="6816734" cy="668851"/>
          </a:xfrm>
        </p:grpSpPr>
        <p:grpSp>
          <p:nvGrpSpPr>
            <p:cNvPr id="36" name="Group 35"/>
            <p:cNvGrpSpPr/>
            <p:nvPr/>
          </p:nvGrpSpPr>
          <p:grpSpPr>
            <a:xfrm>
              <a:off x="1867295" y="5452953"/>
              <a:ext cx="6816734" cy="668851"/>
              <a:chOff x="-93042" y="818790"/>
              <a:chExt cx="10628979" cy="388079"/>
            </a:xfrm>
          </p:grpSpPr>
          <p:sp>
            <p:nvSpPr>
              <p:cNvPr id="41" name="Rounded Rectangle 40"/>
              <p:cNvSpPr/>
              <p:nvPr/>
            </p:nvSpPr>
            <p:spPr bwMode="auto">
              <a:xfrm>
                <a:off x="109227" y="818790"/>
                <a:ext cx="10426710" cy="388079"/>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43" name="Rectangle 42"/>
              <p:cNvSpPr/>
              <p:nvPr/>
            </p:nvSpPr>
            <p:spPr>
              <a:xfrm>
                <a:off x="-93042" y="854529"/>
                <a:ext cx="9386361" cy="125400"/>
              </a:xfrm>
              <a:prstGeom prst="rect">
                <a:avLst/>
              </a:prstGeom>
            </p:spPr>
            <p:txBody>
              <a:bodyPr wrap="square">
                <a:spAutoFit/>
              </a:bodyPr>
              <a:lstStyle/>
              <a:p>
                <a:pPr algn="ctr"/>
                <a:endParaRPr lang="en-US" sz="2400" b="1" dirty="0">
                  <a:solidFill>
                    <a:schemeClr val="tx1">
                      <a:lumMod val="75000"/>
                      <a:lumOff val="25000"/>
                    </a:schemeClr>
                  </a:solidFill>
                </a:endParaRPr>
              </a:p>
            </p:txBody>
          </p:sp>
        </p:grpSp>
        <p:sp>
          <p:nvSpPr>
            <p:cNvPr id="38" name="Rectangle 37"/>
            <p:cNvSpPr/>
            <p:nvPr/>
          </p:nvSpPr>
          <p:spPr>
            <a:xfrm>
              <a:off x="2045239" y="5486397"/>
              <a:ext cx="6631999" cy="151977"/>
            </a:xfrm>
            <a:prstGeom prst="rect">
              <a:avLst/>
            </a:prstGeom>
          </p:spPr>
          <p:txBody>
            <a:bodyPr wrap="square">
              <a:spAutoFit/>
            </a:bodyPr>
            <a:lstStyle/>
            <a:p>
              <a:pPr marL="0" lvl="1" algn="ctr"/>
              <a:r>
                <a:rPr lang="en-US" sz="3000" b="1" dirty="0">
                  <a:cs typeface="Gill Sans MT"/>
                </a:rPr>
                <a:t>Fits well within the context of </a:t>
              </a:r>
              <a:r>
                <a:rPr lang="en-US" sz="3000" b="1" dirty="0">
                  <a:solidFill>
                    <a:srgbClr val="0000FF"/>
                  </a:solidFill>
                  <a:cs typeface="Gill Sans MT"/>
                </a:rPr>
                <a:t>NDA coherence</a:t>
              </a:r>
              <a:r>
                <a:rPr lang="en-US" sz="3000" b="1" dirty="0" smtClean="0">
                  <a:cs typeface="Gill Sans MT"/>
                </a:rPr>
                <a:t>:</a:t>
              </a:r>
              <a:endParaRPr lang="en-US" sz="3000" b="1" dirty="0">
                <a:cs typeface="Gill Sans MT"/>
              </a:endParaRPr>
            </a:p>
          </p:txBody>
        </p:sp>
      </p:grpSp>
      <p:grpSp>
        <p:nvGrpSpPr>
          <p:cNvPr id="44" name="Group 43"/>
          <p:cNvGrpSpPr/>
          <p:nvPr/>
        </p:nvGrpSpPr>
        <p:grpSpPr>
          <a:xfrm>
            <a:off x="-10134600" y="1883168"/>
            <a:ext cx="9448800" cy="707886"/>
            <a:chOff x="152400" y="3476352"/>
            <a:chExt cx="9448800" cy="707886"/>
          </a:xfrm>
        </p:grpSpPr>
        <p:sp>
          <p:nvSpPr>
            <p:cNvPr id="45" name="TextBox 44"/>
            <p:cNvSpPr txBox="1"/>
            <p:nvPr/>
          </p:nvSpPr>
          <p:spPr>
            <a:xfrm>
              <a:off x="152400" y="3476352"/>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1</a:t>
              </a:r>
              <a:endParaRPr lang="en-US" sz="4000" dirty="0">
                <a:solidFill>
                  <a:schemeClr val="tx1">
                    <a:lumMod val="65000"/>
                    <a:lumOff val="35000"/>
                  </a:schemeClr>
                </a:solidFill>
                <a:latin typeface="Gill Sans MT"/>
                <a:cs typeface="Gill Sans MT"/>
              </a:endParaRPr>
            </a:p>
          </p:txBody>
        </p:sp>
        <p:sp>
          <p:nvSpPr>
            <p:cNvPr id="46" name="TextBox 45"/>
            <p:cNvSpPr txBox="1"/>
            <p:nvPr/>
          </p:nvSpPr>
          <p:spPr>
            <a:xfrm>
              <a:off x="609600" y="3646119"/>
              <a:ext cx="8991600" cy="461665"/>
            </a:xfrm>
            <a:prstGeom prst="rect">
              <a:avLst/>
            </a:prstGeom>
            <a:noFill/>
          </p:spPr>
          <p:txBody>
            <a:bodyPr wrap="square" rtlCol="0">
              <a:spAutoFit/>
            </a:bodyPr>
            <a:lstStyle/>
            <a:p>
              <a:r>
                <a:rPr lang="en-US" sz="2400" b="1" dirty="0" smtClean="0">
                  <a:solidFill>
                    <a:srgbClr val="1F497D"/>
                  </a:solidFill>
                  <a:cs typeface="Gill Sans MT"/>
                </a:rPr>
                <a:t>Allows us to </a:t>
              </a:r>
              <a:r>
                <a:rPr lang="en-US" sz="2400" b="1" dirty="0">
                  <a:solidFill>
                    <a:srgbClr val="0000FF"/>
                  </a:solidFill>
                  <a:cs typeface="Gill Sans MT"/>
                </a:rPr>
                <a:t>identify</a:t>
              </a:r>
              <a:r>
                <a:rPr lang="en-US" sz="2400" b="1" dirty="0">
                  <a:solidFill>
                    <a:srgbClr val="1F497D"/>
                  </a:solidFill>
                  <a:cs typeface="Gill Sans MT"/>
                </a:rPr>
                <a:t> the </a:t>
              </a:r>
              <a:r>
                <a:rPr lang="en-US" sz="2400" b="1" dirty="0">
                  <a:solidFill>
                    <a:srgbClr val="0000FF"/>
                  </a:solidFill>
                  <a:cs typeface="Gill Sans MT"/>
                </a:rPr>
                <a:t>necessary</a:t>
              </a:r>
              <a:r>
                <a:rPr lang="en-US" sz="2400" b="1" dirty="0">
                  <a:solidFill>
                    <a:srgbClr val="1F497D"/>
                  </a:solidFill>
                  <a:cs typeface="Gill Sans MT"/>
                </a:rPr>
                <a:t> coherence </a:t>
              </a:r>
              <a:r>
                <a:rPr lang="en-US" sz="2400" b="1" dirty="0" smtClean="0">
                  <a:solidFill>
                    <a:srgbClr val="1F497D"/>
                  </a:solidFill>
                  <a:cs typeface="Gill Sans MT"/>
                </a:rPr>
                <a:t>traffic</a:t>
              </a:r>
              <a:endParaRPr lang="en-US" sz="2400" b="1" dirty="0">
                <a:solidFill>
                  <a:srgbClr val="1F497D"/>
                </a:solidFill>
                <a:cs typeface="Gill Sans MT"/>
              </a:endParaRPr>
            </a:p>
          </p:txBody>
        </p:sp>
      </p:grpSp>
      <p:grpSp>
        <p:nvGrpSpPr>
          <p:cNvPr id="47" name="Group 46"/>
          <p:cNvGrpSpPr/>
          <p:nvPr/>
        </p:nvGrpSpPr>
        <p:grpSpPr>
          <a:xfrm>
            <a:off x="-10134600" y="2514854"/>
            <a:ext cx="8686800" cy="938308"/>
            <a:chOff x="135589" y="5403438"/>
            <a:chExt cx="8686800" cy="938308"/>
          </a:xfrm>
        </p:grpSpPr>
        <p:sp>
          <p:nvSpPr>
            <p:cNvPr id="49" name="TextBox 48"/>
            <p:cNvSpPr txBox="1"/>
            <p:nvPr/>
          </p:nvSpPr>
          <p:spPr>
            <a:xfrm>
              <a:off x="135589" y="5403438"/>
              <a:ext cx="474011" cy="707886"/>
            </a:xfrm>
            <a:prstGeom prst="rect">
              <a:avLst/>
            </a:prstGeom>
            <a:noFill/>
          </p:spPr>
          <p:txBody>
            <a:bodyPr wrap="square" rtlCol="0">
              <a:spAutoFit/>
            </a:bodyPr>
            <a:lstStyle/>
            <a:p>
              <a:r>
                <a:rPr lang="en-US" sz="4000" dirty="0" smtClean="0">
                  <a:solidFill>
                    <a:srgbClr val="595959"/>
                  </a:solidFill>
                  <a:latin typeface="Gill Sans MT"/>
                  <a:cs typeface="Gill Sans MT"/>
                </a:rPr>
                <a:t>2</a:t>
              </a:r>
              <a:endParaRPr lang="en-US" sz="4800" dirty="0">
                <a:solidFill>
                  <a:srgbClr val="595959"/>
                </a:solidFill>
                <a:latin typeface="Gill Sans MT"/>
                <a:cs typeface="Gill Sans MT"/>
              </a:endParaRPr>
            </a:p>
          </p:txBody>
        </p:sp>
        <p:sp>
          <p:nvSpPr>
            <p:cNvPr id="50" name="TextBox 49"/>
            <p:cNvSpPr txBox="1"/>
            <p:nvPr/>
          </p:nvSpPr>
          <p:spPr>
            <a:xfrm>
              <a:off x="592789" y="5510749"/>
              <a:ext cx="8229600" cy="830997"/>
            </a:xfrm>
            <a:prstGeom prst="rect">
              <a:avLst/>
            </a:prstGeom>
            <a:noFill/>
          </p:spPr>
          <p:txBody>
            <a:bodyPr wrap="square" rtlCol="0">
              <a:spAutoFit/>
            </a:bodyPr>
            <a:lstStyle/>
            <a:p>
              <a:r>
                <a:rPr lang="en-US" sz="2400" b="1" dirty="0" smtClean="0">
                  <a:solidFill>
                    <a:schemeClr val="tx2"/>
                  </a:solidFill>
                  <a:cs typeface="Gill Sans MT"/>
                </a:rPr>
                <a:t>Most of the time optimistic execution works </a:t>
              </a:r>
              <a:r>
                <a:rPr lang="en-US" sz="2400" b="1" dirty="0" smtClean="0">
                  <a:solidFill>
                    <a:schemeClr val="tx2"/>
                  </a:solidFill>
                  <a:cs typeface="Gill Sans MT"/>
                  <a:sym typeface="Wingdings"/>
                </a:rPr>
                <a:t> </a:t>
              </a:r>
              <a:r>
                <a:rPr lang="en-US" sz="2400" b="1" dirty="0" smtClean="0">
                  <a:solidFill>
                    <a:srgbClr val="006600"/>
                  </a:solidFill>
                  <a:cs typeface="Gill Sans MT"/>
                  <a:sym typeface="Wingdings"/>
                </a:rPr>
                <a:t>low re-execution rate </a:t>
              </a:r>
              <a:endParaRPr lang="en-US" sz="2400" b="1" dirty="0" smtClean="0">
                <a:solidFill>
                  <a:srgbClr val="006600"/>
                </a:solidFill>
                <a:latin typeface="Gill Sans MT"/>
                <a:cs typeface="Gill Sans MT"/>
              </a:endParaRPr>
            </a:p>
          </p:txBody>
        </p:sp>
      </p:grpSp>
    </p:spTree>
    <p:extLst>
      <p:ext uri="{BB962C8B-B14F-4D97-AF65-F5344CB8AC3E}">
        <p14:creationId xmlns:p14="http://schemas.microsoft.com/office/powerpoint/2010/main" val="3851610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par>
                                <p:cTn id="37" presetID="10"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500"/>
                                        <p:tgtEl>
                                          <p:spTgt spid="5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7" grpId="0"/>
      <p:bldP spid="52" grpId="0"/>
      <p:bldP spid="54" grpId="0" animBg="1"/>
      <p:bldP spid="22" grpId="0"/>
      <p:bldP spid="26" grpId="0" animBg="1"/>
      <p:bldP spid="32" grpId="0"/>
      <p:bldP spid="34" grpId="0"/>
      <p:bldP spid="37" grpId="0" animBg="1"/>
      <p:bldP spid="39" grpId="0"/>
      <p:bldP spid="40" grpId="0" animBg="1"/>
      <p:bldP spid="42" grpId="0"/>
      <p:bldP spid="48" grpId="0"/>
      <p:bldP spid="55" grpId="0" animBg="1"/>
      <p:bldP spid="57" grpId="0" animBg="1"/>
      <p:bldP spid="56" grpId="0" animBg="1"/>
      <p:bldP spid="58" grpId="0" animBg="1"/>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914400"/>
          </a:xfrm>
        </p:spPr>
        <p:txBody>
          <a:bodyPr/>
          <a:lstStyle/>
          <a:p>
            <a:r>
              <a:rPr lang="en-US" dirty="0" smtClean="0">
                <a:latin typeface="Gill Sans MT"/>
                <a:cs typeface="Gill Sans MT"/>
              </a:rPr>
              <a:t>High-Level Overview of </a:t>
            </a:r>
            <a:r>
              <a:rPr lang="en-US" dirty="0" err="1" smtClean="0">
                <a:latin typeface="Gill Sans MT"/>
                <a:cs typeface="Gill Sans MT"/>
              </a:rPr>
              <a:t>CoNDA</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19</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cxnSp>
        <p:nvCxnSpPr>
          <p:cNvPr id="51" name="Straight Arrow Connector 50"/>
          <p:cNvCxnSpPr/>
          <p:nvPr/>
        </p:nvCxnSpPr>
        <p:spPr>
          <a:xfrm>
            <a:off x="228600" y="2938670"/>
            <a:ext cx="0" cy="3614530"/>
          </a:xfrm>
          <a:prstGeom prst="straightConnector1">
            <a:avLst/>
          </a:prstGeom>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867" y="2438400"/>
            <a:ext cx="825867" cy="347922"/>
          </a:xfrm>
          <a:prstGeom prst="rect">
            <a:avLst/>
          </a:prstGeom>
          <a:noFill/>
        </p:spPr>
        <p:txBody>
          <a:bodyPr wrap="none" rtlCol="0">
            <a:spAutoFit/>
          </a:bodyPr>
          <a:lstStyle/>
          <a:p>
            <a:pPr algn="ctr"/>
            <a:r>
              <a:rPr lang="en-US" sz="2000" b="1" dirty="0" smtClean="0">
                <a:solidFill>
                  <a:srgbClr val="000000"/>
                </a:solidFill>
              </a:rPr>
              <a:t>Time</a:t>
            </a:r>
          </a:p>
        </p:txBody>
      </p:sp>
      <p:sp>
        <p:nvSpPr>
          <p:cNvPr id="53" name="Rectangle 52"/>
          <p:cNvSpPr/>
          <p:nvPr/>
        </p:nvSpPr>
        <p:spPr>
          <a:xfrm>
            <a:off x="381000" y="2872409"/>
            <a:ext cx="8763000" cy="826936"/>
          </a:xfrm>
          <a:prstGeom prst="rect">
            <a:avLst/>
          </a:prstGeom>
          <a:solidFill>
            <a:schemeClr val="accent6">
              <a:lumMod val="20000"/>
              <a:lumOff val="80000"/>
            </a:schemeClr>
          </a:solidFill>
          <a:ln>
            <a:solidFill>
              <a:srgbClr val="000000"/>
            </a:solidFill>
            <a:prstDash val="dash"/>
          </a:ln>
        </p:spPr>
        <p:txBody>
          <a:bodyPr wrap="square">
            <a:spAutoFit/>
          </a:bodyPr>
          <a:lstStyle/>
          <a:p>
            <a:pPr marL="0" lvl="1" algn="ctr"/>
            <a:r>
              <a:rPr lang="en-US" sz="2800" b="1" dirty="0" smtClean="0">
                <a:cs typeface="Gill Sans MT"/>
              </a:rPr>
              <a:t/>
            </a:r>
            <a:br>
              <a:rPr lang="en-US" sz="2800" b="1" dirty="0" smtClean="0">
                <a:cs typeface="Gill Sans MT"/>
              </a:rPr>
            </a:br>
            <a:endParaRPr lang="en-US" sz="2800" b="1" dirty="0">
              <a:cs typeface="Gill Sans MT"/>
            </a:endParaRPr>
          </a:p>
        </p:txBody>
      </p:sp>
      <p:sp>
        <p:nvSpPr>
          <p:cNvPr id="54" name="Rectangle 53"/>
          <p:cNvSpPr/>
          <p:nvPr/>
        </p:nvSpPr>
        <p:spPr>
          <a:xfrm>
            <a:off x="393333" y="4033299"/>
            <a:ext cx="8763000" cy="985962"/>
          </a:xfrm>
          <a:prstGeom prst="rect">
            <a:avLst/>
          </a:prstGeom>
          <a:solidFill>
            <a:schemeClr val="accent6">
              <a:lumMod val="20000"/>
              <a:lumOff val="80000"/>
            </a:schemeClr>
          </a:solidFill>
          <a:ln>
            <a:solidFill>
              <a:srgbClr val="000000"/>
            </a:solidFill>
            <a:prstDash val="dash"/>
          </a:ln>
        </p:spPr>
        <p:txBody>
          <a:bodyPr wrap="square">
            <a:spAutoFit/>
          </a:bodyPr>
          <a:lstStyle/>
          <a:p>
            <a:pPr marL="0" lvl="1" algn="ctr"/>
            <a:r>
              <a:rPr lang="en-US" sz="2800" b="1" dirty="0" smtClean="0">
                <a:cs typeface="Gill Sans MT"/>
              </a:rPr>
              <a:t/>
            </a:r>
            <a:br>
              <a:rPr lang="en-US" sz="2800" b="1" dirty="0" smtClean="0">
                <a:cs typeface="Gill Sans MT"/>
              </a:rPr>
            </a:br>
            <a:endParaRPr lang="en-US" sz="2800" b="1" dirty="0">
              <a:cs typeface="Gill Sans MT"/>
            </a:endParaRPr>
          </a:p>
        </p:txBody>
      </p:sp>
      <p:sp>
        <p:nvSpPr>
          <p:cNvPr id="22" name="TextBox 21"/>
          <p:cNvSpPr txBox="1"/>
          <p:nvPr/>
        </p:nvSpPr>
        <p:spPr>
          <a:xfrm>
            <a:off x="7391400" y="4045803"/>
            <a:ext cx="1905000" cy="830997"/>
          </a:xfrm>
          <a:prstGeom prst="rect">
            <a:avLst/>
          </a:prstGeom>
          <a:noFill/>
        </p:spPr>
        <p:txBody>
          <a:bodyPr wrap="square" rtlCol="0">
            <a:spAutoFit/>
          </a:bodyPr>
          <a:lstStyle/>
          <a:p>
            <a:pPr algn="ctr"/>
            <a:r>
              <a:rPr lang="en-US" sz="2400" b="1" dirty="0" smtClean="0">
                <a:solidFill>
                  <a:schemeClr val="tx1">
                    <a:lumMod val="75000"/>
                    <a:lumOff val="25000"/>
                  </a:schemeClr>
                </a:solidFill>
              </a:rPr>
              <a:t>Optimistic Execution</a:t>
            </a:r>
          </a:p>
        </p:txBody>
      </p:sp>
      <p:sp>
        <p:nvSpPr>
          <p:cNvPr id="32" name="TextBox 31"/>
          <p:cNvSpPr txBox="1"/>
          <p:nvPr/>
        </p:nvSpPr>
        <p:spPr>
          <a:xfrm>
            <a:off x="2362200" y="2209800"/>
            <a:ext cx="800244" cy="454974"/>
          </a:xfrm>
          <a:prstGeom prst="rect">
            <a:avLst/>
          </a:prstGeom>
          <a:noFill/>
        </p:spPr>
        <p:txBody>
          <a:bodyPr wrap="none" rtlCol="0">
            <a:spAutoFit/>
          </a:bodyPr>
          <a:lstStyle/>
          <a:p>
            <a:pPr algn="ctr"/>
            <a:r>
              <a:rPr lang="en-US" sz="2800" b="1" dirty="0" smtClean="0">
                <a:solidFill>
                  <a:schemeClr val="tx1">
                    <a:lumMod val="75000"/>
                    <a:lumOff val="25000"/>
                  </a:schemeClr>
                </a:solidFill>
              </a:rPr>
              <a:t>CPU</a:t>
            </a:r>
          </a:p>
        </p:txBody>
      </p:sp>
      <p:sp>
        <p:nvSpPr>
          <p:cNvPr id="34" name="TextBox 33"/>
          <p:cNvSpPr txBox="1"/>
          <p:nvPr/>
        </p:nvSpPr>
        <p:spPr>
          <a:xfrm>
            <a:off x="6298183" y="2209800"/>
            <a:ext cx="1043876" cy="454974"/>
          </a:xfrm>
          <a:prstGeom prst="rect">
            <a:avLst/>
          </a:prstGeom>
          <a:noFill/>
        </p:spPr>
        <p:txBody>
          <a:bodyPr wrap="none" rtlCol="0">
            <a:spAutoFit/>
          </a:bodyPr>
          <a:lstStyle/>
          <a:p>
            <a:pPr algn="ctr"/>
            <a:r>
              <a:rPr lang="en-US" sz="2800" b="1" dirty="0" smtClean="0">
                <a:solidFill>
                  <a:schemeClr val="tx1">
                    <a:lumMod val="75000"/>
                    <a:lumOff val="25000"/>
                  </a:schemeClr>
                </a:solidFill>
              </a:rPr>
              <a:t>NDA</a:t>
            </a:r>
          </a:p>
        </p:txBody>
      </p:sp>
      <p:sp>
        <p:nvSpPr>
          <p:cNvPr id="42" name="TextBox 41"/>
          <p:cNvSpPr txBox="1"/>
          <p:nvPr/>
        </p:nvSpPr>
        <p:spPr>
          <a:xfrm>
            <a:off x="381000" y="3977050"/>
            <a:ext cx="1676400" cy="883185"/>
          </a:xfrm>
          <a:prstGeom prst="rect">
            <a:avLst/>
          </a:prstGeom>
          <a:noFill/>
        </p:spPr>
        <p:txBody>
          <a:bodyPr wrap="square" rtlCol="0">
            <a:spAutoFit/>
          </a:bodyPr>
          <a:lstStyle/>
          <a:p>
            <a:pPr algn="ctr"/>
            <a:r>
              <a:rPr lang="en-US" sz="2000" b="1" dirty="0" smtClean="0">
                <a:solidFill>
                  <a:schemeClr val="tx1">
                    <a:lumMod val="75000"/>
                    <a:lumOff val="25000"/>
                  </a:schemeClr>
                </a:solidFill>
              </a:rPr>
              <a:t>Concurrent CPU + NDA </a:t>
            </a:r>
            <a:br>
              <a:rPr lang="en-US" sz="2000" b="1" dirty="0" smtClean="0">
                <a:solidFill>
                  <a:schemeClr val="tx1">
                    <a:lumMod val="75000"/>
                    <a:lumOff val="25000"/>
                  </a:schemeClr>
                </a:solidFill>
              </a:rPr>
            </a:br>
            <a:r>
              <a:rPr lang="en-US" sz="2000" b="1" dirty="0" smtClean="0">
                <a:solidFill>
                  <a:schemeClr val="tx1">
                    <a:lumMod val="75000"/>
                    <a:lumOff val="25000"/>
                  </a:schemeClr>
                </a:solidFill>
              </a:rPr>
              <a:t>Execution</a:t>
            </a:r>
          </a:p>
        </p:txBody>
      </p:sp>
      <p:sp>
        <p:nvSpPr>
          <p:cNvPr id="55" name="Rectangle 54"/>
          <p:cNvSpPr/>
          <p:nvPr/>
        </p:nvSpPr>
        <p:spPr>
          <a:xfrm>
            <a:off x="6172200" y="2739887"/>
            <a:ext cx="1371600" cy="4041913"/>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43" name="Rectangle 42"/>
          <p:cNvSpPr/>
          <p:nvPr/>
        </p:nvSpPr>
        <p:spPr>
          <a:xfrm>
            <a:off x="2057400" y="2739887"/>
            <a:ext cx="1371600" cy="4041913"/>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44" name="Freeform 43"/>
          <p:cNvSpPr/>
          <p:nvPr/>
        </p:nvSpPr>
        <p:spPr>
          <a:xfrm>
            <a:off x="2514600" y="3889513"/>
            <a:ext cx="457200" cy="795130"/>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Freeform 44"/>
          <p:cNvSpPr/>
          <p:nvPr/>
        </p:nvSpPr>
        <p:spPr>
          <a:xfrm>
            <a:off x="2514600" y="2895600"/>
            <a:ext cx="457200" cy="795130"/>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6" name="Straight Arrow Connector 45"/>
          <p:cNvCxnSpPr/>
          <p:nvPr/>
        </p:nvCxnSpPr>
        <p:spPr>
          <a:xfrm>
            <a:off x="3276600" y="3733800"/>
            <a:ext cx="2743200" cy="397565"/>
          </a:xfrm>
          <a:prstGeom prst="straightConnector1">
            <a:avLst/>
          </a:prstGeom>
          <a:noFill/>
          <a:ln w="57150" cap="flat" cmpd="sng" algn="ctr">
            <a:solidFill>
              <a:schemeClr val="tx1"/>
            </a:solidFill>
            <a:prstDash val="solid"/>
            <a:miter lim="800000"/>
            <a:headEnd type="none"/>
            <a:tailEnd type="triangle"/>
          </a:ln>
          <a:effectLst/>
        </p:spPr>
      </p:cxnSp>
      <p:sp>
        <p:nvSpPr>
          <p:cNvPr id="47" name="TextBox 46"/>
          <p:cNvSpPr txBox="1"/>
          <p:nvPr/>
        </p:nvSpPr>
        <p:spPr>
          <a:xfrm rot="481336">
            <a:off x="2732894" y="3446931"/>
            <a:ext cx="4038600" cy="374684"/>
          </a:xfrm>
          <a:prstGeom prst="rect">
            <a:avLst/>
          </a:prstGeom>
          <a:noFill/>
        </p:spPr>
        <p:txBody>
          <a:bodyPr wrap="square" rtlCol="0">
            <a:spAutoFit/>
          </a:bodyPr>
          <a:lstStyle/>
          <a:p>
            <a:pPr algn="ctr"/>
            <a:r>
              <a:rPr lang="en-US" sz="2200" b="1" dirty="0" smtClean="0"/>
              <a:t>Offload NDA kernel</a:t>
            </a:r>
          </a:p>
        </p:txBody>
      </p:sp>
      <p:sp>
        <p:nvSpPr>
          <p:cNvPr id="49" name="Rounded Rectangle 48"/>
          <p:cNvSpPr/>
          <p:nvPr/>
        </p:nvSpPr>
        <p:spPr>
          <a:xfrm>
            <a:off x="6342888" y="3998844"/>
            <a:ext cx="1124712" cy="662608"/>
          </a:xfrm>
          <a:prstGeom prst="roundRect">
            <a:avLst/>
          </a:prstGeom>
          <a:solidFill>
            <a:schemeClr val="bg1">
              <a:lumMod val="8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effectLst>
                <a:outerShdw blurRad="38100" dist="38100" dir="2700000" algn="tl">
                  <a:srgbClr val="000000">
                    <a:alpha val="43137"/>
                  </a:srgbClr>
                </a:outerShdw>
              </a:effectLst>
            </a:endParaRPr>
          </a:p>
        </p:txBody>
      </p:sp>
      <p:sp>
        <p:nvSpPr>
          <p:cNvPr id="50" name="Freeform 49"/>
          <p:cNvSpPr/>
          <p:nvPr/>
        </p:nvSpPr>
        <p:spPr>
          <a:xfrm>
            <a:off x="6794133" y="4065104"/>
            <a:ext cx="286512" cy="58309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Rounded Rectangle 65"/>
          <p:cNvSpPr/>
          <p:nvPr/>
        </p:nvSpPr>
        <p:spPr>
          <a:xfrm>
            <a:off x="6190488" y="4730363"/>
            <a:ext cx="1353312" cy="278296"/>
          </a:xfrm>
          <a:prstGeom prst="roundRect">
            <a:avLst/>
          </a:prstGeom>
          <a:solidFill>
            <a:srgbClr val="FB765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rgbClr val="000000"/>
                </a:solidFill>
                <a:effectLst>
                  <a:outerShdw blurRad="38100" dist="38100" dir="2700000" algn="tl">
                    <a:srgbClr val="000000">
                      <a:alpha val="43137"/>
                    </a:srgbClr>
                  </a:outerShdw>
                </a:effectLst>
              </a:rPr>
              <a:t>Signature</a:t>
            </a:r>
          </a:p>
        </p:txBody>
      </p:sp>
      <p:sp>
        <p:nvSpPr>
          <p:cNvPr id="67" name="Rounded Rectangle 66"/>
          <p:cNvSpPr/>
          <p:nvPr/>
        </p:nvSpPr>
        <p:spPr>
          <a:xfrm>
            <a:off x="2075688" y="4750904"/>
            <a:ext cx="1353312" cy="278296"/>
          </a:xfrm>
          <a:prstGeom prst="roundRect">
            <a:avLst/>
          </a:prstGeom>
          <a:solidFill>
            <a:srgbClr val="FB765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rgbClr val="000000"/>
                </a:solidFill>
                <a:effectLst>
                  <a:outerShdw blurRad="38100" dist="38100" dir="2700000" algn="tl">
                    <a:srgbClr val="000000">
                      <a:alpha val="43137"/>
                    </a:srgbClr>
                  </a:outerShdw>
                </a:effectLst>
              </a:rPr>
              <a:t>Signature</a:t>
            </a:r>
          </a:p>
        </p:txBody>
      </p:sp>
      <p:cxnSp>
        <p:nvCxnSpPr>
          <p:cNvPr id="68" name="Straight Arrow Connector 67"/>
          <p:cNvCxnSpPr/>
          <p:nvPr/>
        </p:nvCxnSpPr>
        <p:spPr>
          <a:xfrm flipH="1">
            <a:off x="3429000" y="4877849"/>
            <a:ext cx="2729426" cy="303751"/>
          </a:xfrm>
          <a:prstGeom prst="straightConnector1">
            <a:avLst/>
          </a:prstGeom>
          <a:noFill/>
          <a:ln w="57150" cap="flat" cmpd="sng" algn="ctr">
            <a:solidFill>
              <a:schemeClr val="tx1"/>
            </a:solidFill>
            <a:prstDash val="solid"/>
            <a:miter lim="800000"/>
            <a:headEnd type="none"/>
            <a:tailEnd type="triangle"/>
          </a:ln>
          <a:effectLst/>
        </p:spPr>
      </p:cxnSp>
      <p:sp>
        <p:nvSpPr>
          <p:cNvPr id="70" name="TextBox 69"/>
          <p:cNvSpPr txBox="1"/>
          <p:nvPr/>
        </p:nvSpPr>
        <p:spPr>
          <a:xfrm rot="21261885">
            <a:off x="3669474" y="4990393"/>
            <a:ext cx="2334812" cy="430887"/>
          </a:xfrm>
          <a:prstGeom prst="rect">
            <a:avLst/>
          </a:prstGeom>
          <a:noFill/>
        </p:spPr>
        <p:txBody>
          <a:bodyPr wrap="square" rtlCol="0">
            <a:spAutoFit/>
          </a:bodyPr>
          <a:lstStyle/>
          <a:p>
            <a:pPr algn="ctr"/>
            <a:r>
              <a:rPr lang="en-US" sz="2200" b="1" dirty="0" smtClean="0"/>
              <a:t>Send signatures</a:t>
            </a:r>
          </a:p>
        </p:txBody>
      </p:sp>
      <p:sp>
        <p:nvSpPr>
          <p:cNvPr id="71" name="Rectangle 70"/>
          <p:cNvSpPr/>
          <p:nvPr/>
        </p:nvSpPr>
        <p:spPr>
          <a:xfrm>
            <a:off x="2057400" y="5455920"/>
            <a:ext cx="5486400" cy="640080"/>
          </a:xfrm>
          <a:prstGeom prst="rect">
            <a:avLst/>
          </a:prstGeom>
          <a:solidFill>
            <a:schemeClr val="tx2">
              <a:lumMod val="20000"/>
              <a:lumOff val="80000"/>
            </a:schemeClr>
          </a:solidFill>
          <a:ln>
            <a:solidFill>
              <a:srgbClr val="000000"/>
            </a:solidFill>
            <a:prstDash val="dash"/>
          </a:ln>
        </p:spPr>
        <p:txBody>
          <a:bodyPr wrap="square">
            <a:spAutoFit/>
          </a:bodyPr>
          <a:lstStyle/>
          <a:p>
            <a:pPr marL="0" lvl="1" algn="ctr"/>
            <a:r>
              <a:rPr lang="en-US" sz="2800" b="1" dirty="0" smtClean="0">
                <a:cs typeface="Gill Sans MT"/>
              </a:rPr>
              <a:t>Coherence Resolution</a:t>
            </a:r>
            <a:endParaRPr lang="en-US" sz="2800" b="1" dirty="0">
              <a:cs typeface="Gill Sans MT"/>
            </a:endParaRPr>
          </a:p>
        </p:txBody>
      </p:sp>
      <p:cxnSp>
        <p:nvCxnSpPr>
          <p:cNvPr id="72" name="Straight Arrow Connector 71"/>
          <p:cNvCxnSpPr/>
          <p:nvPr/>
        </p:nvCxnSpPr>
        <p:spPr>
          <a:xfrm>
            <a:off x="3429000" y="6096000"/>
            <a:ext cx="2743200" cy="397565"/>
          </a:xfrm>
          <a:prstGeom prst="straightConnector1">
            <a:avLst/>
          </a:prstGeom>
          <a:noFill/>
          <a:ln w="57150" cap="flat" cmpd="sng" algn="ctr">
            <a:solidFill>
              <a:schemeClr val="tx1"/>
            </a:solidFill>
            <a:prstDash val="solid"/>
            <a:miter lim="800000"/>
            <a:headEnd type="none"/>
            <a:tailEnd type="triangle"/>
          </a:ln>
          <a:effectLst/>
        </p:spPr>
      </p:cxnSp>
      <p:sp>
        <p:nvSpPr>
          <p:cNvPr id="73" name="TextBox 72"/>
          <p:cNvSpPr txBox="1"/>
          <p:nvPr/>
        </p:nvSpPr>
        <p:spPr>
          <a:xfrm rot="481336">
            <a:off x="2749585" y="6223576"/>
            <a:ext cx="4038600" cy="374684"/>
          </a:xfrm>
          <a:prstGeom prst="rect">
            <a:avLst/>
          </a:prstGeom>
          <a:noFill/>
        </p:spPr>
        <p:txBody>
          <a:bodyPr wrap="square" rtlCol="0">
            <a:spAutoFit/>
          </a:bodyPr>
          <a:lstStyle/>
          <a:p>
            <a:pPr algn="ctr"/>
            <a:r>
              <a:rPr lang="en-US" sz="2200" b="1" dirty="0" smtClean="0"/>
              <a:t>Commit or Re-execute</a:t>
            </a:r>
          </a:p>
        </p:txBody>
      </p:sp>
      <p:sp>
        <p:nvSpPr>
          <p:cNvPr id="40" name="TextBox 39"/>
          <p:cNvSpPr txBox="1"/>
          <p:nvPr/>
        </p:nvSpPr>
        <p:spPr>
          <a:xfrm>
            <a:off x="228600" y="2932199"/>
            <a:ext cx="1981200" cy="669079"/>
          </a:xfrm>
          <a:prstGeom prst="rect">
            <a:avLst/>
          </a:prstGeom>
          <a:noFill/>
        </p:spPr>
        <p:txBody>
          <a:bodyPr wrap="square" rtlCol="0">
            <a:spAutoFit/>
          </a:bodyPr>
          <a:lstStyle/>
          <a:p>
            <a:pPr algn="ctr"/>
            <a:r>
              <a:rPr lang="en-US" sz="2200" b="1" dirty="0" smtClean="0">
                <a:solidFill>
                  <a:schemeClr val="tx1">
                    <a:lumMod val="75000"/>
                    <a:lumOff val="25000"/>
                  </a:schemeClr>
                </a:solidFill>
              </a:rPr>
              <a:t>CPU Thread Execution</a:t>
            </a:r>
          </a:p>
        </p:txBody>
      </p:sp>
      <p:sp>
        <p:nvSpPr>
          <p:cNvPr id="48" name="Rectangle 47"/>
          <p:cNvSpPr/>
          <p:nvPr/>
        </p:nvSpPr>
        <p:spPr>
          <a:xfrm>
            <a:off x="0" y="1179493"/>
            <a:ext cx="9144000" cy="892552"/>
          </a:xfrm>
          <a:prstGeom prst="rect">
            <a:avLst/>
          </a:prstGeom>
          <a:solidFill>
            <a:schemeClr val="accent6">
              <a:lumMod val="20000"/>
              <a:lumOff val="80000"/>
            </a:schemeClr>
          </a:solidFill>
        </p:spPr>
        <p:txBody>
          <a:bodyPr wrap="square">
            <a:spAutoFit/>
          </a:bodyPr>
          <a:lstStyle/>
          <a:p>
            <a:pPr marL="0" lvl="1" algn="ctr"/>
            <a:r>
              <a:rPr lang="en-US" sz="2600" b="1" dirty="0" smtClean="0">
                <a:cs typeface="Gill Sans MT"/>
              </a:rPr>
              <a:t>We propose </a:t>
            </a:r>
            <a:r>
              <a:rPr lang="en-US" sz="2600" b="1" dirty="0" err="1" smtClean="0">
                <a:solidFill>
                  <a:srgbClr val="0000FF"/>
                </a:solidFill>
                <a:cs typeface="Gill Sans MT"/>
              </a:rPr>
              <a:t>CoNDA</a:t>
            </a:r>
            <a:r>
              <a:rPr lang="en-US" sz="2600" b="1" dirty="0" smtClean="0">
                <a:solidFill>
                  <a:srgbClr val="0000FF"/>
                </a:solidFill>
                <a:cs typeface="Gill Sans MT"/>
              </a:rPr>
              <a:t>,</a:t>
            </a:r>
            <a:r>
              <a:rPr lang="en-US" sz="2600" b="1" dirty="0" smtClean="0">
                <a:cs typeface="Gill Sans MT"/>
              </a:rPr>
              <a:t> a mechanism that uses </a:t>
            </a:r>
            <a:r>
              <a:rPr lang="en-US" sz="2600" b="1" dirty="0" smtClean="0">
                <a:solidFill>
                  <a:srgbClr val="0000FF"/>
                </a:solidFill>
                <a:cs typeface="Gill Sans MT"/>
              </a:rPr>
              <a:t>optimistic NDA execution</a:t>
            </a:r>
            <a:r>
              <a:rPr lang="en-US" sz="2600" b="1" dirty="0" smtClean="0">
                <a:cs typeface="Gill Sans MT"/>
              </a:rPr>
              <a:t> to avoid </a:t>
            </a:r>
            <a:r>
              <a:rPr lang="en-US" sz="2600" b="1" dirty="0" smtClean="0">
                <a:solidFill>
                  <a:schemeClr val="accent2"/>
                </a:solidFill>
                <a:cs typeface="Gill Sans MT"/>
              </a:rPr>
              <a:t>unnecessary coherence traffic</a:t>
            </a:r>
          </a:p>
        </p:txBody>
      </p:sp>
      <p:sp>
        <p:nvSpPr>
          <p:cNvPr id="33" name="TextBox 32"/>
          <p:cNvSpPr txBox="1"/>
          <p:nvPr/>
        </p:nvSpPr>
        <p:spPr>
          <a:xfrm>
            <a:off x="3352800" y="4061936"/>
            <a:ext cx="2819400" cy="738664"/>
          </a:xfrm>
          <a:prstGeom prst="rect">
            <a:avLst/>
          </a:prstGeom>
          <a:noFill/>
        </p:spPr>
        <p:txBody>
          <a:bodyPr wrap="square" rtlCol="0">
            <a:spAutoFit/>
          </a:bodyPr>
          <a:lstStyle/>
          <a:p>
            <a:pPr algn="ctr"/>
            <a:r>
              <a:rPr lang="en-US" sz="2100" b="1" dirty="0" smtClean="0">
                <a:solidFill>
                  <a:schemeClr val="accent2"/>
                </a:solidFill>
              </a:rPr>
              <a:t>No </a:t>
            </a:r>
            <a:br>
              <a:rPr lang="en-US" sz="2100" b="1" dirty="0" smtClean="0">
                <a:solidFill>
                  <a:schemeClr val="accent2"/>
                </a:solidFill>
              </a:rPr>
            </a:br>
            <a:r>
              <a:rPr lang="en-US" sz="2100" b="1" dirty="0" smtClean="0">
                <a:solidFill>
                  <a:schemeClr val="accent2"/>
                </a:solidFill>
              </a:rPr>
              <a:t>Coherence Request</a:t>
            </a:r>
          </a:p>
        </p:txBody>
      </p:sp>
    </p:spTree>
    <p:extLst>
      <p:ext uri="{BB962C8B-B14F-4D97-AF65-F5344CB8AC3E}">
        <p14:creationId xmlns:p14="http://schemas.microsoft.com/office/powerpoint/2010/main" val="326735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fade">
                                      <p:cBhvr>
                                        <p:cTn id="72" dur="500"/>
                                        <p:tgtEl>
                                          <p:spTgt spid="6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fade">
                                      <p:cBhvr>
                                        <p:cTn id="75" dur="500"/>
                                        <p:tgtEl>
                                          <p:spTgt spid="6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fade">
                                      <p:cBhvr>
                                        <p:cTn id="80" dur="500"/>
                                        <p:tgtEl>
                                          <p:spTgt spid="71"/>
                                        </p:tgtEl>
                                      </p:cBhvr>
                                    </p:animEffect>
                                  </p:childTnLst>
                                </p:cTn>
                              </p:par>
                              <p:par>
                                <p:cTn id="81" presetID="10" presetClass="entr" presetSubtype="0" fill="hold"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fade">
                                      <p:cBhvr>
                                        <p:cTn id="91" dur="500"/>
                                        <p:tgtEl>
                                          <p:spTgt spid="7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fade">
                                      <p:cBhvr>
                                        <p:cTn id="9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P spid="54" grpId="0" animBg="1"/>
      <p:bldP spid="22" grpId="0"/>
      <p:bldP spid="32" grpId="0"/>
      <p:bldP spid="34" grpId="0"/>
      <p:bldP spid="42" grpId="0"/>
      <p:bldP spid="55" grpId="0" animBg="1"/>
      <p:bldP spid="43" grpId="0" animBg="1"/>
      <p:bldP spid="44" grpId="0" animBg="1"/>
      <p:bldP spid="45" grpId="0" animBg="1"/>
      <p:bldP spid="47" grpId="0"/>
      <p:bldP spid="49" grpId="0" animBg="1"/>
      <p:bldP spid="50" grpId="0" animBg="1"/>
      <p:bldP spid="66" grpId="0" animBg="1"/>
      <p:bldP spid="67" grpId="0" animBg="1"/>
      <p:bldP spid="70" grpId="0"/>
      <p:bldP spid="71" grpId="0" animBg="1"/>
      <p:bldP spid="73" grpId="0"/>
      <p:bldP spid="40" grpId="0"/>
      <p:bldP spid="48" grpId="0" animBg="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p:txBody>
          <a:bodyPr/>
          <a:lstStyle/>
          <a:p>
            <a:r>
              <a:rPr lang="en-US" dirty="0" smtClean="0">
                <a:latin typeface="Gill Sans MT"/>
                <a:cs typeface="Gill Sans MT"/>
              </a:rPr>
              <a:t>Specialized Accelerators</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2</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grpSp>
        <p:nvGrpSpPr>
          <p:cNvPr id="66" name="Group 65"/>
          <p:cNvGrpSpPr/>
          <p:nvPr/>
        </p:nvGrpSpPr>
        <p:grpSpPr>
          <a:xfrm>
            <a:off x="76200" y="1676400"/>
            <a:ext cx="9296400" cy="1676400"/>
            <a:chOff x="-1447800" y="3810000"/>
            <a:chExt cx="9753600" cy="1940243"/>
          </a:xfrm>
        </p:grpSpPr>
        <p:sp>
          <p:nvSpPr>
            <p:cNvPr id="59" name="Rectangle 58"/>
            <p:cNvSpPr/>
            <p:nvPr/>
          </p:nvSpPr>
          <p:spPr>
            <a:xfrm>
              <a:off x="381000" y="5257800"/>
              <a:ext cx="6019800" cy="492443"/>
            </a:xfrm>
            <a:prstGeom prst="rect">
              <a:avLst/>
            </a:prstGeom>
          </p:spPr>
          <p:txBody>
            <a:bodyPr wrap="square">
              <a:spAutoFit/>
            </a:bodyPr>
            <a:lstStyle/>
            <a:p>
              <a:pPr algn="ctr"/>
              <a:r>
                <a:rPr lang="en-US" sz="2600" b="1" dirty="0" smtClean="0">
                  <a:solidFill>
                    <a:schemeClr val="tx2"/>
                  </a:solidFill>
                  <a:latin typeface="Gill Sans MT"/>
                  <a:cs typeface="Gill Sans MT"/>
                </a:rPr>
                <a:t>FPGA</a:t>
              </a:r>
              <a:endParaRPr lang="en-US" sz="2600" b="1" dirty="0">
                <a:solidFill>
                  <a:schemeClr val="tx2"/>
                </a:solidFill>
                <a:latin typeface="Gill Sans MT"/>
                <a:cs typeface="Gill Sans MT"/>
              </a:endParaRPr>
            </a:p>
          </p:txBody>
        </p:sp>
        <p:grpSp>
          <p:nvGrpSpPr>
            <p:cNvPr id="65" name="Group 64"/>
            <p:cNvGrpSpPr/>
            <p:nvPr/>
          </p:nvGrpSpPr>
          <p:grpSpPr>
            <a:xfrm>
              <a:off x="-1447800" y="3810000"/>
              <a:ext cx="9753600" cy="1940243"/>
              <a:chOff x="-1447800" y="3810000"/>
              <a:chExt cx="9753600" cy="1940243"/>
            </a:xfrm>
          </p:grpSpPr>
          <p:sp>
            <p:nvSpPr>
              <p:cNvPr id="56" name="Rectangle 55"/>
              <p:cNvSpPr/>
              <p:nvPr/>
            </p:nvSpPr>
            <p:spPr>
              <a:xfrm>
                <a:off x="-1447800" y="5181600"/>
                <a:ext cx="6019800" cy="492443"/>
              </a:xfrm>
              <a:prstGeom prst="rect">
                <a:avLst/>
              </a:prstGeom>
            </p:spPr>
            <p:txBody>
              <a:bodyPr wrap="square">
                <a:spAutoFit/>
              </a:bodyPr>
              <a:lstStyle/>
              <a:p>
                <a:pPr algn="ctr"/>
                <a:r>
                  <a:rPr lang="en-US" sz="2600" b="1" dirty="0" smtClean="0">
                    <a:solidFill>
                      <a:schemeClr val="tx2"/>
                    </a:solidFill>
                    <a:latin typeface="Gill Sans MT"/>
                    <a:cs typeface="Gill Sans MT"/>
                  </a:rPr>
                  <a:t>GPU</a:t>
                </a:r>
                <a:endParaRPr lang="en-US" sz="2600" b="1" dirty="0">
                  <a:solidFill>
                    <a:schemeClr val="tx2"/>
                  </a:solidFill>
                  <a:latin typeface="Gill Sans MT"/>
                  <a:cs typeface="Gill Sans MT"/>
                </a:endParaRPr>
              </a:p>
            </p:txBody>
          </p:sp>
          <p:grpSp>
            <p:nvGrpSpPr>
              <p:cNvPr id="64" name="Group 63"/>
              <p:cNvGrpSpPr/>
              <p:nvPr/>
            </p:nvGrpSpPr>
            <p:grpSpPr>
              <a:xfrm>
                <a:off x="685800" y="3810000"/>
                <a:ext cx="7620000" cy="1600200"/>
                <a:chOff x="762000" y="3810000"/>
                <a:chExt cx="7620000" cy="1600200"/>
              </a:xfrm>
            </p:grpSpPr>
            <p:pic>
              <p:nvPicPr>
                <p:cNvPr id="63" name="Picture 62"/>
                <p:cNvPicPr>
                  <a:picLocks noChangeAspect="1"/>
                </p:cNvPicPr>
                <p:nvPr/>
              </p:nvPicPr>
              <p:blipFill>
                <a:blip r:embed="rId4"/>
                <a:stretch>
                  <a:fillRect/>
                </a:stretch>
              </p:blipFill>
              <p:spPr>
                <a:xfrm>
                  <a:off x="4419600" y="3886200"/>
                  <a:ext cx="1524000" cy="1524000"/>
                </a:xfrm>
                <a:prstGeom prst="rect">
                  <a:avLst/>
                </a:prstGeom>
              </p:spPr>
            </p:pic>
            <p:grpSp>
              <p:nvGrpSpPr>
                <p:cNvPr id="50" name="Group 49"/>
                <p:cNvGrpSpPr/>
                <p:nvPr/>
              </p:nvGrpSpPr>
              <p:grpSpPr>
                <a:xfrm>
                  <a:off x="2895600" y="4038600"/>
                  <a:ext cx="5486400" cy="1143000"/>
                  <a:chOff x="2971800" y="2971800"/>
                  <a:chExt cx="5486400" cy="1143000"/>
                </a:xfrm>
              </p:grpSpPr>
              <p:pic>
                <p:nvPicPr>
                  <p:cNvPr id="18" name="Picture 17"/>
                  <p:cNvPicPr>
                    <a:picLocks noChangeAspect="1"/>
                  </p:cNvPicPr>
                  <p:nvPr/>
                </p:nvPicPr>
                <p:blipFill>
                  <a:blip r:embed="rId5"/>
                  <a:stretch>
                    <a:fillRect/>
                  </a:stretch>
                </p:blipFill>
                <p:spPr>
                  <a:xfrm>
                    <a:off x="2971800" y="2971800"/>
                    <a:ext cx="1143000" cy="1143000"/>
                  </a:xfrm>
                  <a:prstGeom prst="rect">
                    <a:avLst/>
                  </a:prstGeom>
                </p:spPr>
              </p:pic>
              <p:sp>
                <p:nvSpPr>
                  <p:cNvPr id="45" name="Rectangle 44"/>
                  <p:cNvSpPr/>
                  <p:nvPr/>
                </p:nvSpPr>
                <p:spPr>
                  <a:xfrm>
                    <a:off x="6934200" y="3352800"/>
                    <a:ext cx="1524000" cy="400110"/>
                  </a:xfrm>
                  <a:prstGeom prst="rect">
                    <a:avLst/>
                  </a:prstGeom>
                </p:spPr>
                <p:txBody>
                  <a:bodyPr wrap="square">
                    <a:spAutoFit/>
                  </a:bodyPr>
                  <a:lstStyle/>
                  <a:p>
                    <a:pPr algn="ctr"/>
                    <a:r>
                      <a:rPr lang="en-US" sz="2000" dirty="0" smtClean="0">
                        <a:solidFill>
                          <a:schemeClr val="bg1"/>
                        </a:solidFill>
                      </a:rPr>
                      <a:t>NDA</a:t>
                    </a:r>
                    <a:endParaRPr lang="en-US" sz="2300" dirty="0" smtClean="0">
                      <a:solidFill>
                        <a:schemeClr val="bg1"/>
                      </a:solidFill>
                    </a:endParaRPr>
                  </a:p>
                </p:txBody>
              </p:sp>
              <p:sp>
                <p:nvSpPr>
                  <p:cNvPr id="26" name="Rectangle 25"/>
                  <p:cNvSpPr/>
                  <p:nvPr/>
                </p:nvSpPr>
                <p:spPr>
                  <a:xfrm>
                    <a:off x="4495800" y="3333690"/>
                    <a:ext cx="1524000" cy="400110"/>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grpSp>
            <p:pic>
              <p:nvPicPr>
                <p:cNvPr id="58" name="Picture 57"/>
                <p:cNvPicPr>
                  <a:picLocks noChangeAspect="1"/>
                </p:cNvPicPr>
                <p:nvPr/>
              </p:nvPicPr>
              <p:blipFill>
                <a:blip r:embed="rId6"/>
                <a:stretch>
                  <a:fillRect/>
                </a:stretch>
              </p:blipFill>
              <p:spPr>
                <a:xfrm>
                  <a:off x="762000" y="3810000"/>
                  <a:ext cx="1447800" cy="1447800"/>
                </a:xfrm>
                <a:prstGeom prst="rect">
                  <a:avLst/>
                </a:prstGeom>
              </p:spPr>
            </p:pic>
          </p:grpSp>
          <p:sp>
            <p:nvSpPr>
              <p:cNvPr id="60" name="Rectangle 59"/>
              <p:cNvSpPr/>
              <p:nvPr/>
            </p:nvSpPr>
            <p:spPr>
              <a:xfrm>
                <a:off x="2133600" y="5257800"/>
                <a:ext cx="6019800" cy="492443"/>
              </a:xfrm>
              <a:prstGeom prst="rect">
                <a:avLst/>
              </a:prstGeom>
            </p:spPr>
            <p:txBody>
              <a:bodyPr wrap="square">
                <a:spAutoFit/>
              </a:bodyPr>
              <a:lstStyle/>
              <a:p>
                <a:pPr algn="ctr"/>
                <a:r>
                  <a:rPr lang="en-US" sz="2600" b="1" dirty="0" smtClean="0">
                    <a:solidFill>
                      <a:schemeClr val="tx2"/>
                    </a:solidFill>
                    <a:latin typeface="Gill Sans MT"/>
                    <a:cs typeface="Gill Sans MT"/>
                  </a:rPr>
                  <a:t>ASIC</a:t>
                </a:r>
                <a:endParaRPr lang="en-US" sz="2600" b="1" dirty="0">
                  <a:solidFill>
                    <a:schemeClr val="tx2"/>
                  </a:solidFill>
                  <a:latin typeface="Gill Sans MT"/>
                  <a:cs typeface="Gill Sans MT"/>
                </a:endParaRPr>
              </a:p>
            </p:txBody>
          </p:sp>
        </p:grpSp>
      </p:grpSp>
      <p:sp>
        <p:nvSpPr>
          <p:cNvPr id="67" name="Rectangle 66"/>
          <p:cNvSpPr/>
          <p:nvPr/>
        </p:nvSpPr>
        <p:spPr>
          <a:xfrm>
            <a:off x="0" y="1143000"/>
            <a:ext cx="9144000" cy="553998"/>
          </a:xfrm>
          <a:prstGeom prst="rect">
            <a:avLst/>
          </a:prstGeom>
          <a:solidFill>
            <a:schemeClr val="tx2">
              <a:lumMod val="75000"/>
            </a:schemeClr>
          </a:solidFill>
        </p:spPr>
        <p:txBody>
          <a:bodyPr wrap="square">
            <a:spAutoFit/>
          </a:bodyPr>
          <a:lstStyle/>
          <a:p>
            <a:pPr marL="0" lvl="1" algn="ctr"/>
            <a:r>
              <a:rPr lang="en-US" sz="3000" b="1" dirty="0" smtClean="0">
                <a:solidFill>
                  <a:srgbClr val="FFFFFF"/>
                </a:solidFill>
              </a:rPr>
              <a:t>Specialized accelerators are now everywhere!</a:t>
            </a:r>
            <a:endParaRPr lang="en-US" sz="3000" b="1" dirty="0">
              <a:solidFill>
                <a:srgbClr val="FFFFFF"/>
              </a:solidFill>
            </a:endParaRPr>
          </a:p>
        </p:txBody>
      </p:sp>
      <p:sp>
        <p:nvSpPr>
          <p:cNvPr id="41" name="Rectangle 40"/>
          <p:cNvSpPr/>
          <p:nvPr/>
        </p:nvSpPr>
        <p:spPr>
          <a:xfrm>
            <a:off x="0" y="3694093"/>
            <a:ext cx="9144000" cy="1015663"/>
          </a:xfrm>
          <a:prstGeom prst="rect">
            <a:avLst/>
          </a:prstGeom>
          <a:solidFill>
            <a:schemeClr val="accent6">
              <a:lumMod val="20000"/>
              <a:lumOff val="80000"/>
            </a:schemeClr>
          </a:solidFill>
        </p:spPr>
        <p:txBody>
          <a:bodyPr wrap="square">
            <a:spAutoFit/>
          </a:bodyPr>
          <a:lstStyle/>
          <a:p>
            <a:pPr algn="ctr"/>
            <a:r>
              <a:rPr lang="en-US" sz="3000" b="1" dirty="0" smtClean="0">
                <a:solidFill>
                  <a:srgbClr val="000000"/>
                </a:solidFill>
              </a:rPr>
              <a:t>Recent advancement in 3D-stacked technology enabled </a:t>
            </a:r>
            <a:r>
              <a:rPr lang="en-US" sz="3000" b="1" dirty="0" smtClean="0">
                <a:solidFill>
                  <a:srgbClr val="800000"/>
                </a:solidFill>
              </a:rPr>
              <a:t>Near-Data Accelerators (NDA)</a:t>
            </a:r>
            <a:endParaRPr lang="en-US" sz="3000" b="1" dirty="0">
              <a:solidFill>
                <a:srgbClr val="800000"/>
              </a:solidFill>
            </a:endParaRPr>
          </a:p>
        </p:txBody>
      </p:sp>
      <p:grpSp>
        <p:nvGrpSpPr>
          <p:cNvPr id="49" name="Group 48"/>
          <p:cNvGrpSpPr/>
          <p:nvPr/>
        </p:nvGrpSpPr>
        <p:grpSpPr>
          <a:xfrm>
            <a:off x="1475022" y="5237946"/>
            <a:ext cx="4418346" cy="1082875"/>
            <a:chOff x="4878729" y="1823102"/>
            <a:chExt cx="4392604" cy="1800698"/>
          </a:xfrm>
        </p:grpSpPr>
        <p:grpSp>
          <p:nvGrpSpPr>
            <p:cNvPr id="72" name="Group 71"/>
            <p:cNvGrpSpPr/>
            <p:nvPr/>
          </p:nvGrpSpPr>
          <p:grpSpPr>
            <a:xfrm>
              <a:off x="4878729" y="1856117"/>
              <a:ext cx="4392604" cy="1767683"/>
              <a:chOff x="2068885" y="1301360"/>
              <a:chExt cx="3854114" cy="1174686"/>
            </a:xfrm>
          </p:grpSpPr>
          <p:sp>
            <p:nvSpPr>
              <p:cNvPr id="74" name="Cube 73"/>
              <p:cNvSpPr/>
              <p:nvPr/>
            </p:nvSpPr>
            <p:spPr>
              <a:xfrm>
                <a:off x="4360334" y="1765818"/>
                <a:ext cx="1562665" cy="710228"/>
              </a:xfrm>
              <a:prstGeom prst="cube">
                <a:avLst>
                  <a:gd name="adj" fmla="val 85440"/>
                </a:avLst>
              </a:prstGeom>
              <a:solidFill>
                <a:schemeClr val="tx2"/>
              </a:solidFill>
              <a:ln w="3175"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sp>
            <p:nvSpPr>
              <p:cNvPr id="75" name="Cube 74"/>
              <p:cNvSpPr/>
              <p:nvPr/>
            </p:nvSpPr>
            <p:spPr>
              <a:xfrm>
                <a:off x="4461471" y="1670764"/>
                <a:ext cx="1391953" cy="651123"/>
              </a:xfrm>
              <a:prstGeom prst="cube">
                <a:avLst>
                  <a:gd name="adj" fmla="val 85440"/>
                </a:avLst>
              </a:prstGeom>
              <a:solidFill>
                <a:schemeClr val="bg1">
                  <a:lumMod val="50000"/>
                </a:schemeClr>
              </a:solidFill>
              <a:ln w="635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sp>
            <p:nvSpPr>
              <p:cNvPr id="76" name="Cube 75"/>
              <p:cNvSpPr/>
              <p:nvPr/>
            </p:nvSpPr>
            <p:spPr>
              <a:xfrm>
                <a:off x="4461471" y="1489171"/>
                <a:ext cx="1391953" cy="651123"/>
              </a:xfrm>
              <a:prstGeom prst="cube">
                <a:avLst>
                  <a:gd name="adj" fmla="val 85440"/>
                </a:avLst>
              </a:prstGeom>
              <a:solidFill>
                <a:schemeClr val="bg1">
                  <a:lumMod val="50000"/>
                </a:schemeClr>
              </a:solidFill>
              <a:ln w="635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sp>
            <p:nvSpPr>
              <p:cNvPr id="77" name="Cube 76"/>
              <p:cNvSpPr/>
              <p:nvPr/>
            </p:nvSpPr>
            <p:spPr>
              <a:xfrm>
                <a:off x="2068885" y="1612872"/>
                <a:ext cx="1505044" cy="820099"/>
              </a:xfrm>
              <a:prstGeom prst="cube">
                <a:avLst>
                  <a:gd name="adj" fmla="val 82478"/>
                </a:avLst>
              </a:prstGeom>
              <a:solidFill>
                <a:schemeClr val="bg2">
                  <a:lumMod val="50000"/>
                </a:schemeClr>
              </a:solidFill>
              <a:ln w="1270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 lastClr="FFFFFF"/>
                  </a:solidFill>
                  <a:effectLst/>
                  <a:uLnTx/>
                  <a:uFillTx/>
                  <a:latin typeface="Times New Roman"/>
                  <a:ea typeface="+mn-ea"/>
                  <a:cs typeface="Times New Roman"/>
                </a:endParaRPr>
              </a:p>
            </p:txBody>
          </p:sp>
          <p:cxnSp>
            <p:nvCxnSpPr>
              <p:cNvPr id="78" name="Straight Arrow Connector 77"/>
              <p:cNvCxnSpPr/>
              <p:nvPr/>
            </p:nvCxnSpPr>
            <p:spPr>
              <a:xfrm flipH="1">
                <a:off x="3440989" y="2057346"/>
                <a:ext cx="872449" cy="7212"/>
              </a:xfrm>
              <a:prstGeom prst="straightConnector1">
                <a:avLst/>
              </a:prstGeom>
              <a:noFill/>
              <a:ln w="57150" cap="flat" cmpd="sng" algn="ctr">
                <a:solidFill>
                  <a:sysClr val="windowText" lastClr="000000"/>
                </a:solidFill>
                <a:prstDash val="solid"/>
                <a:miter lim="800000"/>
                <a:headEnd type="arrow"/>
                <a:tailEnd type="arrow"/>
              </a:ln>
              <a:effectLst/>
            </p:spPr>
          </p:cxnSp>
          <p:sp>
            <p:nvSpPr>
              <p:cNvPr id="79" name="TextBox 78"/>
              <p:cNvSpPr txBox="1"/>
              <p:nvPr/>
            </p:nvSpPr>
            <p:spPr>
              <a:xfrm>
                <a:off x="2432522" y="1638178"/>
                <a:ext cx="875531" cy="5441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600" b="1" i="1" u="none" strike="noStrike" kern="0" cap="none" spc="0" normalizeH="0" baseline="0" noProof="0" dirty="0" smtClean="0">
                    <a:ln>
                      <a:noFill/>
                    </a:ln>
                    <a:solidFill>
                      <a:sysClr val="windowText" lastClr="000000"/>
                    </a:solidFill>
                    <a:effectLst/>
                    <a:uLnTx/>
                    <a:uFillTx/>
                    <a:latin typeface="Times New Roman"/>
                    <a:cs typeface="Times New Roman"/>
                  </a:rPr>
                  <a:t>CPU</a:t>
                </a:r>
                <a:endParaRPr kumimoji="0" lang="en-US" sz="2600" b="1" i="1" u="none" strike="noStrike" kern="0" cap="none" spc="0" normalizeH="0" baseline="0" noProof="0" dirty="0">
                  <a:ln>
                    <a:noFill/>
                  </a:ln>
                  <a:solidFill>
                    <a:sysClr val="windowText" lastClr="000000"/>
                  </a:solidFill>
                  <a:effectLst/>
                  <a:uLnTx/>
                  <a:uFillTx/>
                  <a:latin typeface="Times New Roman"/>
                  <a:cs typeface="Times New Roman"/>
                </a:endParaRPr>
              </a:p>
            </p:txBody>
          </p:sp>
          <p:sp>
            <p:nvSpPr>
              <p:cNvPr id="80" name="Cube 79"/>
              <p:cNvSpPr/>
              <p:nvPr/>
            </p:nvSpPr>
            <p:spPr>
              <a:xfrm>
                <a:off x="4461471" y="1301360"/>
                <a:ext cx="1391953" cy="651122"/>
              </a:xfrm>
              <a:prstGeom prst="cube">
                <a:avLst>
                  <a:gd name="adj" fmla="val 85440"/>
                </a:avLst>
              </a:prstGeom>
              <a:solidFill>
                <a:schemeClr val="bg1">
                  <a:lumMod val="50000"/>
                </a:schemeClr>
              </a:solidFill>
              <a:ln w="635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grpSp>
        <p:sp>
          <p:nvSpPr>
            <p:cNvPr id="73" name="TextBox 72"/>
            <p:cNvSpPr txBox="1"/>
            <p:nvPr/>
          </p:nvSpPr>
          <p:spPr>
            <a:xfrm>
              <a:off x="7869603" y="1823102"/>
              <a:ext cx="1224402" cy="7932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500" b="1" i="1" u="none" strike="noStrike" kern="0" cap="none" spc="0" normalizeH="0" baseline="0" noProof="0" dirty="0" smtClean="0">
                  <a:ln>
                    <a:noFill/>
                  </a:ln>
                  <a:solidFill>
                    <a:sysClr val="windowText" lastClr="000000"/>
                  </a:solidFill>
                  <a:effectLst/>
                  <a:uLnTx/>
                  <a:uFillTx/>
                  <a:latin typeface="Times New Roman"/>
                  <a:cs typeface="Times New Roman"/>
                </a:rPr>
                <a:t>DRAM</a:t>
              </a:r>
              <a:endParaRPr kumimoji="0" lang="en-US" sz="2500" b="1" i="1" u="none" strike="noStrike" kern="0" cap="none" spc="0" normalizeH="0" baseline="0" noProof="0" dirty="0">
                <a:ln>
                  <a:noFill/>
                </a:ln>
                <a:solidFill>
                  <a:sysClr val="windowText" lastClr="000000"/>
                </a:solidFill>
                <a:effectLst/>
                <a:uLnTx/>
                <a:uFillTx/>
                <a:latin typeface="Times New Roman"/>
                <a:cs typeface="Times New Roman"/>
              </a:endParaRPr>
            </a:p>
          </p:txBody>
        </p:sp>
      </p:grpSp>
      <p:grpSp>
        <p:nvGrpSpPr>
          <p:cNvPr id="31" name="Group 30"/>
          <p:cNvGrpSpPr/>
          <p:nvPr/>
        </p:nvGrpSpPr>
        <p:grpSpPr>
          <a:xfrm>
            <a:off x="5344232" y="5181600"/>
            <a:ext cx="2656767" cy="1524000"/>
            <a:chOff x="5699263" y="5312640"/>
            <a:chExt cx="2458901" cy="1316760"/>
          </a:xfrm>
        </p:grpSpPr>
        <p:grpSp>
          <p:nvGrpSpPr>
            <p:cNvPr id="25" name="Group 24"/>
            <p:cNvGrpSpPr/>
            <p:nvPr/>
          </p:nvGrpSpPr>
          <p:grpSpPr>
            <a:xfrm>
              <a:off x="6705600" y="5312640"/>
              <a:ext cx="1452564" cy="1316760"/>
              <a:chOff x="6777036" y="5160240"/>
              <a:chExt cx="1452564" cy="1316760"/>
            </a:xfrm>
          </p:grpSpPr>
          <p:pic>
            <p:nvPicPr>
              <p:cNvPr id="182" name="Picture 181"/>
              <p:cNvPicPr>
                <a:picLocks noChangeAspect="1"/>
              </p:cNvPicPr>
              <p:nvPr/>
            </p:nvPicPr>
            <p:blipFill>
              <a:blip r:embed="rId4"/>
              <a:stretch>
                <a:fillRect/>
              </a:stretch>
            </p:blipFill>
            <p:spPr>
              <a:xfrm>
                <a:off x="6777036" y="5160240"/>
                <a:ext cx="1452563" cy="1316760"/>
              </a:xfrm>
              <a:prstGeom prst="rect">
                <a:avLst/>
              </a:prstGeom>
            </p:spPr>
          </p:pic>
          <p:sp>
            <p:nvSpPr>
              <p:cNvPr id="183" name="Rectangle 182"/>
              <p:cNvSpPr/>
              <p:nvPr/>
            </p:nvSpPr>
            <p:spPr>
              <a:xfrm>
                <a:off x="6777037" y="5604595"/>
                <a:ext cx="1452563" cy="461665"/>
              </a:xfrm>
              <a:prstGeom prst="rect">
                <a:avLst/>
              </a:prstGeom>
            </p:spPr>
            <p:txBody>
              <a:bodyPr wrap="square">
                <a:spAutoFit/>
              </a:bodyPr>
              <a:lstStyle/>
              <a:p>
                <a:pPr algn="ctr"/>
                <a:r>
                  <a:rPr lang="en-US" sz="2400" dirty="0" smtClean="0">
                    <a:solidFill>
                      <a:schemeClr val="bg1"/>
                    </a:solidFill>
                  </a:rPr>
                  <a:t>NDA</a:t>
                </a:r>
                <a:endParaRPr lang="en-US" sz="2300" dirty="0" smtClean="0">
                  <a:solidFill>
                    <a:schemeClr val="bg1"/>
                  </a:solidFill>
                </a:endParaRPr>
              </a:p>
            </p:txBody>
          </p:sp>
        </p:grpSp>
        <p:cxnSp>
          <p:nvCxnSpPr>
            <p:cNvPr id="163" name="Straight Connector 162"/>
            <p:cNvCxnSpPr/>
            <p:nvPr/>
          </p:nvCxnSpPr>
          <p:spPr>
            <a:xfrm flipH="1">
              <a:off x="6248400" y="5510154"/>
              <a:ext cx="781365" cy="263352"/>
            </a:xfrm>
            <a:prstGeom prst="line">
              <a:avLst/>
            </a:prstGeom>
            <a:ln w="25400">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74" idx="4"/>
            </p:cNvCxnSpPr>
            <p:nvPr/>
          </p:nvCxnSpPr>
          <p:spPr>
            <a:xfrm flipH="1" flipV="1">
              <a:off x="5699263" y="6256518"/>
              <a:ext cx="1259978" cy="241208"/>
            </a:xfrm>
            <a:prstGeom prst="line">
              <a:avLst/>
            </a:prstGeom>
            <a:ln w="25400">
              <a:solidFill>
                <a:schemeClr val="tx1">
                  <a:lumMod val="75000"/>
                  <a:lumOff val="2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5525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990600"/>
            <a:ext cx="8991600" cy="5715000"/>
          </a:xfrm>
        </p:spPr>
        <p:txBody>
          <a:bodyPr>
            <a:normAutofit/>
          </a:bodyPr>
          <a:lstStyle/>
          <a:p>
            <a:pPr algn="ctr"/>
            <a:endParaRPr lang="en-US" sz="2800" dirty="0" smtClean="0">
              <a:solidFill>
                <a:schemeClr val="tx2"/>
              </a:solidFill>
            </a:endParaRPr>
          </a:p>
          <a:p>
            <a:pPr algn="ctr"/>
            <a:endParaRPr lang="en-US" sz="2800" dirty="0">
              <a:solidFill>
                <a:schemeClr val="tx2"/>
              </a:solidFill>
            </a:endParaRPr>
          </a:p>
          <a:p>
            <a:pPr algn="ctr"/>
            <a:endParaRPr lang="en-US" sz="2800" dirty="0" smtClean="0">
              <a:solidFill>
                <a:schemeClr val="tx2"/>
              </a:solidFill>
            </a:endParaRPr>
          </a:p>
          <a:p>
            <a:pPr marL="0" indent="0" algn="ctr">
              <a:buNone/>
            </a:pPr>
            <a:r>
              <a:rPr lang="en-US" sz="4400" dirty="0" smtClean="0">
                <a:solidFill>
                  <a:schemeClr val="tx2"/>
                </a:solidFill>
              </a:rPr>
              <a:t>How do we identify</a:t>
            </a:r>
            <a:br>
              <a:rPr lang="en-US" sz="4400" dirty="0" smtClean="0">
                <a:solidFill>
                  <a:schemeClr val="tx2"/>
                </a:solidFill>
              </a:rPr>
            </a:br>
            <a:r>
              <a:rPr lang="en-US" sz="4400" dirty="0" smtClean="0">
                <a:solidFill>
                  <a:schemeClr val="tx2"/>
                </a:solidFill>
              </a:rPr>
              <a:t> coherence violations?</a:t>
            </a:r>
          </a:p>
          <a:p>
            <a:pPr lvl="1"/>
            <a:endParaRPr lang="en-US" sz="2000" dirty="0" smtClean="0"/>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111127457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152400" y="0"/>
            <a:ext cx="9601200" cy="914400"/>
          </a:xfrm>
        </p:spPr>
        <p:txBody>
          <a:bodyPr/>
          <a:lstStyle/>
          <a:p>
            <a:r>
              <a:rPr lang="en-US" sz="4000" dirty="0" smtClean="0">
                <a:latin typeface="Gill Sans MT"/>
                <a:cs typeface="Gill Sans MT"/>
              </a:rPr>
              <a:t>Necessary Coherence Requests</a:t>
            </a:r>
            <a:endParaRPr lang="en-US" sz="40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r>
              <a:rPr lang="en-US" sz="2800" dirty="0" smtClean="0">
                <a:solidFill>
                  <a:schemeClr val="tx2"/>
                </a:solidFill>
              </a:rPr>
              <a:t>Coherence requests are only </a:t>
            </a:r>
            <a:r>
              <a:rPr lang="en-US" sz="2800" dirty="0" smtClean="0">
                <a:solidFill>
                  <a:srgbClr val="800000"/>
                </a:solidFill>
              </a:rPr>
              <a:t>necessary</a:t>
            </a:r>
            <a:r>
              <a:rPr lang="en-US" sz="2800" dirty="0" smtClean="0">
                <a:solidFill>
                  <a:schemeClr val="tx2"/>
                </a:solidFill>
              </a:rPr>
              <a:t> if:</a:t>
            </a:r>
          </a:p>
          <a:p>
            <a:pPr lvl="1"/>
            <a:r>
              <a:rPr lang="en-US" sz="2400" dirty="0" smtClean="0"/>
              <a:t>Both NDA and CPU access a cache line</a:t>
            </a:r>
          </a:p>
          <a:p>
            <a:pPr lvl="1"/>
            <a:r>
              <a:rPr lang="en-US" sz="2400" dirty="0" smtClean="0"/>
              <a:t>At least one of them </a:t>
            </a:r>
            <a:r>
              <a:rPr lang="en-US" sz="2400" dirty="0" smtClean="0">
                <a:solidFill>
                  <a:srgbClr val="0000FF"/>
                </a:solidFill>
              </a:rPr>
              <a:t>updates</a:t>
            </a:r>
            <a:r>
              <a:rPr lang="en-US" sz="2400" dirty="0" smtClean="0"/>
              <a:t> it</a:t>
            </a:r>
          </a:p>
          <a:p>
            <a:pPr lvl="1"/>
            <a:endParaRPr lang="en-US" sz="2200" dirty="0">
              <a:solidFill>
                <a:srgbClr val="0000FF"/>
              </a:solidFill>
            </a:endParaRPr>
          </a:p>
          <a:p>
            <a:pPr marL="457200" lvl="1" indent="0">
              <a:buNone/>
            </a:pPr>
            <a:endParaRPr lang="en-US" sz="2200" u="sng" dirty="0" smtClean="0">
              <a:solidFill>
                <a:prstClr val="black">
                  <a:lumMod val="65000"/>
                  <a:lumOff val="35000"/>
                </a:prstClr>
              </a:solidFill>
            </a:endParaRPr>
          </a:p>
          <a:p>
            <a:pPr lvl="1"/>
            <a:endParaRPr lang="en-US" sz="2200" u="sng" dirty="0">
              <a:solidFill>
                <a:srgbClr val="C00000"/>
              </a:solidFill>
            </a:endParaRPr>
          </a:p>
          <a:p>
            <a:endParaRPr lang="en-US" sz="2600" dirty="0" smtClean="0">
              <a:solidFill>
                <a:schemeClr val="tx2"/>
              </a:solidFill>
            </a:endParaRPr>
          </a:p>
          <a:p>
            <a:endParaRPr lang="en-US" sz="2600" dirty="0" smtClean="0">
              <a:solidFill>
                <a:schemeClr val="tx2"/>
              </a:solidFill>
            </a:endParaRPr>
          </a:p>
          <a:p>
            <a:pPr lvl="1"/>
            <a:endParaRPr lang="en-US" sz="1600" dirty="0"/>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21</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10" name="Rectangle 9"/>
          <p:cNvSpPr/>
          <p:nvPr/>
        </p:nvSpPr>
        <p:spPr>
          <a:xfrm>
            <a:off x="228600" y="2743200"/>
            <a:ext cx="9753600" cy="954107"/>
          </a:xfrm>
          <a:prstGeom prst="rect">
            <a:avLst/>
          </a:prstGeom>
          <a:noFill/>
        </p:spPr>
        <p:txBody>
          <a:bodyPr wrap="square">
            <a:spAutoFit/>
          </a:bodyPr>
          <a:lstStyle/>
          <a:p>
            <a:pPr marL="0" lvl="1"/>
            <a:r>
              <a:rPr lang="en-US" sz="2800" b="1" dirty="0">
                <a:cs typeface="Gill Sans MT"/>
              </a:rPr>
              <a:t>We discuss three possible </a:t>
            </a:r>
            <a:r>
              <a:rPr lang="en-US" sz="2800" b="1" dirty="0" smtClean="0">
                <a:cs typeface="Gill Sans MT"/>
              </a:rPr>
              <a:t>interleaving of accesses </a:t>
            </a:r>
            <a:br>
              <a:rPr lang="en-US" sz="2800" b="1" dirty="0" smtClean="0">
                <a:cs typeface="Gill Sans MT"/>
              </a:rPr>
            </a:br>
            <a:r>
              <a:rPr lang="en-US" sz="2800" b="1" dirty="0" smtClean="0">
                <a:cs typeface="Gill Sans MT"/>
              </a:rPr>
              <a:t>to the same cache line:</a:t>
            </a:r>
            <a:endParaRPr lang="en-US" sz="2800" b="1" dirty="0">
              <a:cs typeface="Gill Sans MT"/>
            </a:endParaRPr>
          </a:p>
        </p:txBody>
      </p:sp>
      <p:grpSp>
        <p:nvGrpSpPr>
          <p:cNvPr id="11" name="Group 10"/>
          <p:cNvGrpSpPr/>
          <p:nvPr/>
        </p:nvGrpSpPr>
        <p:grpSpPr>
          <a:xfrm>
            <a:off x="440389" y="3657600"/>
            <a:ext cx="8551213" cy="646331"/>
            <a:chOff x="440389" y="3461028"/>
            <a:chExt cx="8551213" cy="646331"/>
          </a:xfrm>
        </p:grpSpPr>
        <p:sp>
          <p:nvSpPr>
            <p:cNvPr id="12" name="TextBox 11"/>
            <p:cNvSpPr txBox="1"/>
            <p:nvPr/>
          </p:nvSpPr>
          <p:spPr>
            <a:xfrm>
              <a:off x="440389" y="3461028"/>
              <a:ext cx="474011" cy="646331"/>
            </a:xfrm>
            <a:prstGeom prst="rect">
              <a:avLst/>
            </a:prstGeom>
            <a:noFill/>
          </p:spPr>
          <p:txBody>
            <a:bodyPr wrap="square" rtlCol="0">
              <a:spAutoFit/>
            </a:bodyPr>
            <a:lstStyle/>
            <a:p>
              <a:r>
                <a:rPr lang="en-US" sz="3600" dirty="0" smtClean="0">
                  <a:solidFill>
                    <a:schemeClr val="tx1">
                      <a:lumMod val="65000"/>
                      <a:lumOff val="35000"/>
                    </a:schemeClr>
                  </a:solidFill>
                  <a:latin typeface="Gill Sans MT"/>
                  <a:cs typeface="Gill Sans MT"/>
                </a:rPr>
                <a:t>1</a:t>
              </a:r>
              <a:endParaRPr lang="en-US" sz="3600" dirty="0">
                <a:solidFill>
                  <a:schemeClr val="tx1">
                    <a:lumMod val="65000"/>
                    <a:lumOff val="35000"/>
                  </a:schemeClr>
                </a:solidFill>
                <a:latin typeface="Gill Sans MT"/>
                <a:cs typeface="Gill Sans MT"/>
              </a:endParaRPr>
            </a:p>
          </p:txBody>
        </p:sp>
        <p:sp>
          <p:nvSpPr>
            <p:cNvPr id="13" name="TextBox 12"/>
            <p:cNvSpPr txBox="1"/>
            <p:nvPr/>
          </p:nvSpPr>
          <p:spPr>
            <a:xfrm>
              <a:off x="990600" y="3581400"/>
              <a:ext cx="8001002" cy="461665"/>
            </a:xfrm>
            <a:prstGeom prst="rect">
              <a:avLst/>
            </a:prstGeom>
            <a:noFill/>
          </p:spPr>
          <p:txBody>
            <a:bodyPr wrap="square" rtlCol="0">
              <a:spAutoFit/>
            </a:bodyPr>
            <a:lstStyle/>
            <a:p>
              <a:r>
                <a:rPr lang="en-US" sz="2400" b="1" dirty="0" smtClean="0">
                  <a:solidFill>
                    <a:srgbClr val="1F497D"/>
                  </a:solidFill>
                  <a:cs typeface="Gill Sans MT"/>
                </a:rPr>
                <a:t>NDA Read and CPU </a:t>
              </a:r>
              <a:r>
                <a:rPr lang="en-US" sz="2400" b="1" dirty="0" smtClean="0">
                  <a:solidFill>
                    <a:srgbClr val="1F497D"/>
                  </a:solidFill>
                  <a:cs typeface="Gill Sans MT"/>
                </a:rPr>
                <a:t>Write (</a:t>
              </a:r>
              <a:r>
                <a:rPr lang="en-US" sz="2400" b="1" dirty="0" smtClean="0">
                  <a:solidFill>
                    <a:schemeClr val="accent2"/>
                  </a:solidFill>
                  <a:cs typeface="Gill Sans MT"/>
                </a:rPr>
                <a:t>coherence violation</a:t>
              </a:r>
              <a:r>
                <a:rPr lang="en-US" sz="2400" b="1" dirty="0" smtClean="0">
                  <a:solidFill>
                    <a:srgbClr val="1F497D"/>
                  </a:solidFill>
                  <a:cs typeface="Gill Sans MT"/>
                </a:rPr>
                <a:t>)</a:t>
              </a:r>
              <a:endParaRPr lang="en-US" sz="2400" b="1" dirty="0">
                <a:solidFill>
                  <a:srgbClr val="1F497D"/>
                </a:solidFill>
                <a:cs typeface="Gill Sans MT"/>
              </a:endParaRPr>
            </a:p>
          </p:txBody>
        </p:sp>
      </p:grpSp>
      <p:grpSp>
        <p:nvGrpSpPr>
          <p:cNvPr id="14" name="Group 13"/>
          <p:cNvGrpSpPr/>
          <p:nvPr/>
        </p:nvGrpSpPr>
        <p:grpSpPr>
          <a:xfrm>
            <a:off x="457200" y="4292024"/>
            <a:ext cx="8763000" cy="954108"/>
            <a:chOff x="440389" y="5478959"/>
            <a:chExt cx="8763000" cy="954108"/>
          </a:xfrm>
        </p:grpSpPr>
        <p:sp>
          <p:nvSpPr>
            <p:cNvPr id="15" name="TextBox 14"/>
            <p:cNvSpPr txBox="1"/>
            <p:nvPr/>
          </p:nvSpPr>
          <p:spPr>
            <a:xfrm>
              <a:off x="440389" y="5478959"/>
              <a:ext cx="474011" cy="584776"/>
            </a:xfrm>
            <a:prstGeom prst="rect">
              <a:avLst/>
            </a:prstGeom>
            <a:noFill/>
          </p:spPr>
          <p:txBody>
            <a:bodyPr wrap="square" rtlCol="0">
              <a:spAutoFit/>
            </a:bodyPr>
            <a:lstStyle/>
            <a:p>
              <a:r>
                <a:rPr lang="en-US" sz="3200" dirty="0" smtClean="0">
                  <a:solidFill>
                    <a:srgbClr val="595959"/>
                  </a:solidFill>
                  <a:latin typeface="Gill Sans MT"/>
                  <a:cs typeface="Gill Sans MT"/>
                </a:rPr>
                <a:t>2</a:t>
              </a:r>
              <a:endParaRPr lang="en-US" sz="4000" dirty="0">
                <a:solidFill>
                  <a:srgbClr val="595959"/>
                </a:solidFill>
                <a:latin typeface="Gill Sans MT"/>
                <a:cs typeface="Gill Sans MT"/>
              </a:endParaRPr>
            </a:p>
          </p:txBody>
        </p:sp>
        <p:sp>
          <p:nvSpPr>
            <p:cNvPr id="16" name="TextBox 15"/>
            <p:cNvSpPr txBox="1"/>
            <p:nvPr/>
          </p:nvSpPr>
          <p:spPr>
            <a:xfrm>
              <a:off x="973789" y="5602070"/>
              <a:ext cx="8229600" cy="830997"/>
            </a:xfrm>
            <a:prstGeom prst="rect">
              <a:avLst/>
            </a:prstGeom>
            <a:noFill/>
          </p:spPr>
          <p:txBody>
            <a:bodyPr wrap="square" rtlCol="0">
              <a:spAutoFit/>
            </a:bodyPr>
            <a:lstStyle/>
            <a:p>
              <a:r>
                <a:rPr lang="en-US" sz="2400" b="1" dirty="0" smtClean="0">
                  <a:solidFill>
                    <a:schemeClr val="tx2"/>
                  </a:solidFill>
                  <a:latin typeface="Gill Sans MT"/>
                  <a:cs typeface="Gill Sans MT"/>
                </a:rPr>
                <a:t>NDA Write and CPU </a:t>
              </a:r>
              <a:r>
                <a:rPr lang="en-US" sz="2400" b="1" dirty="0" smtClean="0">
                  <a:solidFill>
                    <a:schemeClr val="tx2"/>
                  </a:solidFill>
                  <a:latin typeface="Gill Sans MT"/>
                  <a:cs typeface="Gill Sans MT"/>
                </a:rPr>
                <a:t>Read </a:t>
              </a:r>
              <a:r>
                <a:rPr lang="en-US" sz="2400" b="1" dirty="0" smtClean="0">
                  <a:solidFill>
                    <a:srgbClr val="1F497D"/>
                  </a:solidFill>
                  <a:cs typeface="Gill Sans MT"/>
                </a:rPr>
                <a:t>(</a:t>
              </a:r>
              <a:r>
                <a:rPr lang="en-US" sz="2400" b="1" dirty="0" smtClean="0">
                  <a:solidFill>
                    <a:srgbClr val="008000"/>
                  </a:solidFill>
                  <a:cs typeface="Gill Sans MT"/>
                </a:rPr>
                <a:t>no </a:t>
              </a:r>
              <a:r>
                <a:rPr lang="en-US" sz="2400" b="1" dirty="0">
                  <a:solidFill>
                    <a:srgbClr val="008000"/>
                  </a:solidFill>
                  <a:cs typeface="Gill Sans MT"/>
                </a:rPr>
                <a:t>violation</a:t>
              </a:r>
              <a:r>
                <a:rPr lang="en-US" sz="2400" b="1" dirty="0">
                  <a:solidFill>
                    <a:srgbClr val="1F497D"/>
                  </a:solidFill>
                  <a:cs typeface="Gill Sans MT"/>
                </a:rPr>
                <a:t>)</a:t>
              </a:r>
            </a:p>
            <a:p>
              <a:r>
                <a:rPr lang="en-US" sz="2400" b="1" dirty="0" smtClean="0">
                  <a:solidFill>
                    <a:schemeClr val="tx2"/>
                  </a:solidFill>
                  <a:latin typeface="Gill Sans MT"/>
                  <a:cs typeface="Gill Sans MT"/>
                </a:rPr>
                <a:t>  </a:t>
              </a:r>
              <a:endParaRPr lang="en-US" sz="2400" b="1" dirty="0" smtClean="0">
                <a:solidFill>
                  <a:schemeClr val="tx2"/>
                </a:solidFill>
                <a:latin typeface="Gill Sans MT"/>
                <a:cs typeface="Gill Sans MT"/>
              </a:endParaRPr>
            </a:p>
          </p:txBody>
        </p:sp>
      </p:grpSp>
      <p:grpSp>
        <p:nvGrpSpPr>
          <p:cNvPr id="22" name="Group 21"/>
          <p:cNvGrpSpPr/>
          <p:nvPr/>
        </p:nvGrpSpPr>
        <p:grpSpPr>
          <a:xfrm>
            <a:off x="457200" y="4901624"/>
            <a:ext cx="8763000" cy="584776"/>
            <a:chOff x="440389" y="5478959"/>
            <a:chExt cx="8763000" cy="584776"/>
          </a:xfrm>
        </p:grpSpPr>
        <p:sp>
          <p:nvSpPr>
            <p:cNvPr id="23" name="TextBox 22"/>
            <p:cNvSpPr txBox="1"/>
            <p:nvPr/>
          </p:nvSpPr>
          <p:spPr>
            <a:xfrm>
              <a:off x="440389" y="5478959"/>
              <a:ext cx="474011" cy="584776"/>
            </a:xfrm>
            <a:prstGeom prst="rect">
              <a:avLst/>
            </a:prstGeom>
            <a:noFill/>
          </p:spPr>
          <p:txBody>
            <a:bodyPr wrap="square" rtlCol="0">
              <a:spAutoFit/>
            </a:bodyPr>
            <a:lstStyle/>
            <a:p>
              <a:r>
                <a:rPr lang="en-US" sz="3200" dirty="0" smtClean="0">
                  <a:solidFill>
                    <a:srgbClr val="595959"/>
                  </a:solidFill>
                  <a:latin typeface="Gill Sans MT"/>
                  <a:cs typeface="Gill Sans MT"/>
                </a:rPr>
                <a:t>3</a:t>
              </a:r>
              <a:endParaRPr lang="en-US" sz="4000" dirty="0">
                <a:solidFill>
                  <a:srgbClr val="595959"/>
                </a:solidFill>
                <a:latin typeface="Gill Sans MT"/>
                <a:cs typeface="Gill Sans MT"/>
              </a:endParaRPr>
            </a:p>
          </p:txBody>
        </p:sp>
        <p:sp>
          <p:nvSpPr>
            <p:cNvPr id="24" name="TextBox 23"/>
            <p:cNvSpPr txBox="1"/>
            <p:nvPr/>
          </p:nvSpPr>
          <p:spPr>
            <a:xfrm>
              <a:off x="973789" y="5602070"/>
              <a:ext cx="8229600" cy="461665"/>
            </a:xfrm>
            <a:prstGeom prst="rect">
              <a:avLst/>
            </a:prstGeom>
            <a:noFill/>
          </p:spPr>
          <p:txBody>
            <a:bodyPr wrap="square" rtlCol="0">
              <a:spAutoFit/>
            </a:bodyPr>
            <a:lstStyle/>
            <a:p>
              <a:r>
                <a:rPr lang="en-US" sz="2400" b="1" dirty="0" smtClean="0">
                  <a:solidFill>
                    <a:schemeClr val="tx2"/>
                  </a:solidFill>
                  <a:latin typeface="Gill Sans MT"/>
                  <a:cs typeface="Gill Sans MT"/>
                </a:rPr>
                <a:t>NDA Write and CPU </a:t>
              </a:r>
              <a:r>
                <a:rPr lang="en-US" sz="2400" b="1" dirty="0" smtClean="0">
                  <a:solidFill>
                    <a:schemeClr val="tx2"/>
                  </a:solidFill>
                  <a:latin typeface="Gill Sans MT"/>
                  <a:cs typeface="Gill Sans MT"/>
                </a:rPr>
                <a:t>Write </a:t>
              </a:r>
              <a:r>
                <a:rPr lang="en-US" sz="2400" b="1" dirty="0">
                  <a:solidFill>
                    <a:srgbClr val="1F497D"/>
                  </a:solidFill>
                  <a:cs typeface="Gill Sans MT"/>
                </a:rPr>
                <a:t>(</a:t>
              </a:r>
              <a:r>
                <a:rPr lang="en-US" sz="2400" b="1" dirty="0">
                  <a:solidFill>
                    <a:srgbClr val="008000"/>
                  </a:solidFill>
                  <a:cs typeface="Gill Sans MT"/>
                </a:rPr>
                <a:t>no violation</a:t>
              </a:r>
              <a:r>
                <a:rPr lang="en-US" sz="2400" b="1" dirty="0">
                  <a:solidFill>
                    <a:srgbClr val="1F497D"/>
                  </a:solidFill>
                  <a:cs typeface="Gill Sans MT"/>
                </a:rPr>
                <a:t>)</a:t>
              </a:r>
              <a:r>
                <a:rPr lang="en-US" sz="2400" b="1" dirty="0" smtClean="0">
                  <a:solidFill>
                    <a:schemeClr val="tx2"/>
                  </a:solidFill>
                  <a:latin typeface="Gill Sans MT"/>
                  <a:cs typeface="Gill Sans MT"/>
                </a:rPr>
                <a:t> </a:t>
              </a:r>
              <a:endParaRPr lang="en-US" sz="2400" b="1" dirty="0" smtClean="0">
                <a:solidFill>
                  <a:schemeClr val="tx2"/>
                </a:solidFill>
                <a:latin typeface="Gill Sans MT"/>
                <a:cs typeface="Gill Sans MT"/>
              </a:endParaRPr>
            </a:p>
          </p:txBody>
        </p:sp>
      </p:grpSp>
    </p:spTree>
    <p:extLst>
      <p:ext uri="{BB962C8B-B14F-4D97-AF65-F5344CB8AC3E}">
        <p14:creationId xmlns:p14="http://schemas.microsoft.com/office/powerpoint/2010/main" val="3243450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914400"/>
          </a:xfrm>
        </p:spPr>
        <p:txBody>
          <a:bodyPr/>
          <a:lstStyle/>
          <a:p>
            <a:r>
              <a:rPr lang="en-US" dirty="0" smtClean="0">
                <a:latin typeface="Gill Sans MT"/>
                <a:cs typeface="Gill Sans MT"/>
              </a:rPr>
              <a:t>Identifying Coherence Violations</a:t>
            </a:r>
            <a:endParaRPr lang="en-US" dirty="0">
              <a:latin typeface="Gill Sans MT"/>
              <a:cs typeface="Gill Sans MT"/>
            </a:endParaRPr>
          </a:p>
        </p:txBody>
      </p:sp>
      <p:sp>
        <p:nvSpPr>
          <p:cNvPr id="3" name="Content Placeholder 2"/>
          <p:cNvSpPr>
            <a:spLocks noGrp="1"/>
          </p:cNvSpPr>
          <p:nvPr>
            <p:ph idx="1"/>
          </p:nvPr>
        </p:nvSpPr>
        <p:spPr>
          <a:xfrm>
            <a:off x="-2286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22</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cxnSp>
        <p:nvCxnSpPr>
          <p:cNvPr id="51" name="Straight Arrow Connector 50"/>
          <p:cNvCxnSpPr/>
          <p:nvPr/>
        </p:nvCxnSpPr>
        <p:spPr>
          <a:xfrm>
            <a:off x="902067" y="1676400"/>
            <a:ext cx="0" cy="4724400"/>
          </a:xfrm>
          <a:prstGeom prst="straightConnector1">
            <a:avLst/>
          </a:prstGeom>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09600" y="1219200"/>
            <a:ext cx="825867" cy="400110"/>
          </a:xfrm>
          <a:prstGeom prst="rect">
            <a:avLst/>
          </a:prstGeom>
          <a:noFill/>
        </p:spPr>
        <p:txBody>
          <a:bodyPr wrap="none" rtlCol="0">
            <a:spAutoFit/>
          </a:bodyPr>
          <a:lstStyle/>
          <a:p>
            <a:pPr algn="ctr"/>
            <a:r>
              <a:rPr lang="en-US" sz="2000" b="1" dirty="0" smtClean="0">
                <a:solidFill>
                  <a:srgbClr val="000000"/>
                </a:solidFill>
              </a:rPr>
              <a:t>Time</a:t>
            </a:r>
          </a:p>
        </p:txBody>
      </p:sp>
      <p:grpSp>
        <p:nvGrpSpPr>
          <p:cNvPr id="15" name="Group 14"/>
          <p:cNvGrpSpPr/>
          <p:nvPr/>
        </p:nvGrpSpPr>
        <p:grpSpPr>
          <a:xfrm>
            <a:off x="1359267" y="990600"/>
            <a:ext cx="3760659" cy="5638800"/>
            <a:chOff x="457200" y="990600"/>
            <a:chExt cx="3760659" cy="5638800"/>
          </a:xfrm>
        </p:grpSpPr>
        <p:sp>
          <p:nvSpPr>
            <p:cNvPr id="26" name="Rectangle 25"/>
            <p:cNvSpPr/>
            <p:nvPr/>
          </p:nvSpPr>
          <p:spPr>
            <a:xfrm>
              <a:off x="457200" y="1600200"/>
              <a:ext cx="1371600" cy="5029200"/>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2" name="TextBox 31"/>
            <p:cNvSpPr txBox="1"/>
            <p:nvPr/>
          </p:nvSpPr>
          <p:spPr>
            <a:xfrm>
              <a:off x="609600" y="990600"/>
              <a:ext cx="800244" cy="523220"/>
            </a:xfrm>
            <a:prstGeom prst="rect">
              <a:avLst/>
            </a:prstGeom>
            <a:noFill/>
          </p:spPr>
          <p:txBody>
            <a:bodyPr wrap="none" rtlCol="0">
              <a:spAutoFit/>
            </a:bodyPr>
            <a:lstStyle/>
            <a:p>
              <a:pPr algn="ctr"/>
              <a:r>
                <a:rPr lang="en-US" sz="2800" b="1" dirty="0" smtClean="0">
                  <a:solidFill>
                    <a:schemeClr val="tx1">
                      <a:lumMod val="75000"/>
                      <a:lumOff val="25000"/>
                    </a:schemeClr>
                  </a:solidFill>
                </a:rPr>
                <a:t>CPU</a:t>
              </a:r>
            </a:p>
          </p:txBody>
        </p:sp>
        <p:sp>
          <p:nvSpPr>
            <p:cNvPr id="34" name="TextBox 33"/>
            <p:cNvSpPr txBox="1"/>
            <p:nvPr/>
          </p:nvSpPr>
          <p:spPr>
            <a:xfrm>
              <a:off x="3173983" y="990600"/>
              <a:ext cx="1043876" cy="523220"/>
            </a:xfrm>
            <a:prstGeom prst="rect">
              <a:avLst/>
            </a:prstGeom>
            <a:noFill/>
          </p:spPr>
          <p:txBody>
            <a:bodyPr wrap="none" rtlCol="0">
              <a:spAutoFit/>
            </a:bodyPr>
            <a:lstStyle/>
            <a:p>
              <a:pPr algn="ctr"/>
              <a:r>
                <a:rPr lang="en-US" sz="2800" b="1" dirty="0" smtClean="0">
                  <a:solidFill>
                    <a:schemeClr val="tx1">
                      <a:lumMod val="75000"/>
                      <a:lumOff val="25000"/>
                    </a:schemeClr>
                  </a:solidFill>
                </a:rPr>
                <a:t>NDA</a:t>
              </a:r>
            </a:p>
          </p:txBody>
        </p:sp>
      </p:grpSp>
      <p:grpSp>
        <p:nvGrpSpPr>
          <p:cNvPr id="7" name="Group 6"/>
          <p:cNvGrpSpPr/>
          <p:nvPr/>
        </p:nvGrpSpPr>
        <p:grpSpPr>
          <a:xfrm>
            <a:off x="1371600" y="1828800"/>
            <a:ext cx="1372266" cy="1143000"/>
            <a:chOff x="685800" y="1600200"/>
            <a:chExt cx="1372266" cy="1143000"/>
          </a:xfrm>
        </p:grpSpPr>
        <p:sp>
          <p:nvSpPr>
            <p:cNvPr id="38" name="TextBox 37"/>
            <p:cNvSpPr txBox="1"/>
            <p:nvPr/>
          </p:nvSpPr>
          <p:spPr>
            <a:xfrm>
              <a:off x="685800" y="1600200"/>
              <a:ext cx="1372266" cy="400110"/>
            </a:xfrm>
            <a:prstGeom prst="rect">
              <a:avLst/>
            </a:prstGeom>
            <a:noFill/>
          </p:spPr>
          <p:txBody>
            <a:bodyPr wrap="none" rtlCol="0">
              <a:spAutoFit/>
            </a:bodyPr>
            <a:lstStyle/>
            <a:p>
              <a:pPr algn="ctr"/>
              <a:r>
                <a:rPr lang="en-US" sz="2000" b="1" dirty="0" smtClean="0">
                  <a:solidFill>
                    <a:srgbClr val="000000"/>
                  </a:solidFill>
                </a:rPr>
                <a:t>C1.  </a:t>
              </a:r>
              <a:r>
                <a:rPr lang="en-US" sz="2000" b="1" dirty="0" err="1" smtClean="0">
                  <a:solidFill>
                    <a:srgbClr val="000000"/>
                  </a:solidFill>
                </a:rPr>
                <a:t>Wr</a:t>
              </a:r>
              <a:r>
                <a:rPr lang="en-US" sz="2000" b="1" dirty="0" smtClean="0">
                  <a:solidFill>
                    <a:srgbClr val="000000"/>
                  </a:solidFill>
                </a:rPr>
                <a:t> Z</a:t>
              </a:r>
            </a:p>
          </p:txBody>
        </p:sp>
        <p:sp>
          <p:nvSpPr>
            <p:cNvPr id="41" name="TextBox 40"/>
            <p:cNvSpPr txBox="1"/>
            <p:nvPr/>
          </p:nvSpPr>
          <p:spPr>
            <a:xfrm>
              <a:off x="685800" y="1962090"/>
              <a:ext cx="1277338" cy="400110"/>
            </a:xfrm>
            <a:prstGeom prst="rect">
              <a:avLst/>
            </a:prstGeom>
            <a:noFill/>
          </p:spPr>
          <p:txBody>
            <a:bodyPr wrap="none" rtlCol="0">
              <a:spAutoFit/>
            </a:bodyPr>
            <a:lstStyle/>
            <a:p>
              <a:pPr algn="ctr"/>
              <a:r>
                <a:rPr lang="en-US" sz="2000" dirty="0" smtClean="0"/>
                <a:t>C2.   Rd A </a:t>
              </a:r>
            </a:p>
          </p:txBody>
        </p:sp>
        <p:sp>
          <p:nvSpPr>
            <p:cNvPr id="44" name="TextBox 43"/>
            <p:cNvSpPr txBox="1"/>
            <p:nvPr/>
          </p:nvSpPr>
          <p:spPr>
            <a:xfrm>
              <a:off x="710312" y="2343090"/>
              <a:ext cx="1312529" cy="400110"/>
            </a:xfrm>
            <a:prstGeom prst="rect">
              <a:avLst/>
            </a:prstGeom>
            <a:noFill/>
          </p:spPr>
          <p:txBody>
            <a:bodyPr wrap="none" rtlCol="0">
              <a:spAutoFit/>
            </a:bodyPr>
            <a:lstStyle/>
            <a:p>
              <a:pPr algn="ctr"/>
              <a:r>
                <a:rPr lang="en-US" sz="2000" dirty="0" smtClean="0">
                  <a:solidFill>
                    <a:srgbClr val="000000"/>
                  </a:solidFill>
                </a:rPr>
                <a:t>C3.   </a:t>
              </a:r>
              <a:r>
                <a:rPr lang="en-US" sz="2000" dirty="0" err="1" smtClean="0">
                  <a:solidFill>
                    <a:srgbClr val="000000"/>
                  </a:solidFill>
                </a:rPr>
                <a:t>Wr</a:t>
              </a:r>
              <a:r>
                <a:rPr lang="en-US" sz="2000" dirty="0" smtClean="0">
                  <a:solidFill>
                    <a:srgbClr val="000000"/>
                  </a:solidFill>
                </a:rPr>
                <a:t> B</a:t>
              </a:r>
            </a:p>
          </p:txBody>
        </p:sp>
      </p:grpSp>
      <p:sp>
        <p:nvSpPr>
          <p:cNvPr id="46" name="Rectangle 45"/>
          <p:cNvSpPr/>
          <p:nvPr/>
        </p:nvSpPr>
        <p:spPr>
          <a:xfrm>
            <a:off x="3873867" y="1600200"/>
            <a:ext cx="1447800" cy="5029200"/>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8" name="Group 7"/>
          <p:cNvGrpSpPr/>
          <p:nvPr/>
        </p:nvGrpSpPr>
        <p:grpSpPr>
          <a:xfrm>
            <a:off x="3962400" y="1828801"/>
            <a:ext cx="1336632" cy="1142999"/>
            <a:chOff x="3276599" y="1828800"/>
            <a:chExt cx="1336632" cy="1142999"/>
          </a:xfrm>
        </p:grpSpPr>
        <p:sp>
          <p:nvSpPr>
            <p:cNvPr id="57" name="Rounded Rectangle 56"/>
            <p:cNvSpPr/>
            <p:nvPr/>
          </p:nvSpPr>
          <p:spPr>
            <a:xfrm>
              <a:off x="3276599" y="1828800"/>
              <a:ext cx="1295401" cy="1142999"/>
            </a:xfrm>
            <a:prstGeom prst="roundRect">
              <a:avLst/>
            </a:prstGeom>
            <a:solidFill>
              <a:schemeClr val="bg1">
                <a:lumMod val="85000"/>
              </a:schemeClr>
            </a:solidFill>
            <a:ln>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effectLst>
                  <a:outerShdw blurRad="38100" dist="38100" dir="2700000" algn="tl">
                    <a:srgbClr val="000000">
                      <a:alpha val="43137"/>
                    </a:srgbClr>
                  </a:outerShdw>
                </a:effectLst>
              </a:endParaRPr>
            </a:p>
          </p:txBody>
        </p:sp>
        <p:sp>
          <p:nvSpPr>
            <p:cNvPr id="47" name="TextBox 46"/>
            <p:cNvSpPr txBox="1"/>
            <p:nvPr/>
          </p:nvSpPr>
          <p:spPr>
            <a:xfrm>
              <a:off x="3315484" y="1885890"/>
              <a:ext cx="1224739" cy="400110"/>
            </a:xfrm>
            <a:prstGeom prst="rect">
              <a:avLst/>
            </a:prstGeom>
            <a:noFill/>
          </p:spPr>
          <p:txBody>
            <a:bodyPr wrap="none" rtlCol="0">
              <a:spAutoFit/>
            </a:bodyPr>
            <a:lstStyle/>
            <a:p>
              <a:pPr algn="ctr"/>
              <a:r>
                <a:rPr lang="en-US" sz="2000" dirty="0" smtClean="0">
                  <a:solidFill>
                    <a:srgbClr val="000000"/>
                  </a:solidFill>
                </a:rPr>
                <a:t>N1.  Rd X</a:t>
              </a:r>
            </a:p>
          </p:txBody>
        </p:sp>
        <p:sp>
          <p:nvSpPr>
            <p:cNvPr id="49" name="TextBox 48"/>
            <p:cNvSpPr txBox="1"/>
            <p:nvPr/>
          </p:nvSpPr>
          <p:spPr>
            <a:xfrm>
              <a:off x="3276600" y="2190690"/>
              <a:ext cx="1295400" cy="400110"/>
            </a:xfrm>
            <a:prstGeom prst="rect">
              <a:avLst/>
            </a:prstGeom>
            <a:noFill/>
          </p:spPr>
          <p:txBody>
            <a:bodyPr wrap="square" rtlCol="0">
              <a:spAutoFit/>
            </a:bodyPr>
            <a:lstStyle/>
            <a:p>
              <a:pPr algn="ctr"/>
              <a:r>
                <a:rPr lang="en-US" sz="2000" dirty="0" smtClean="0">
                  <a:solidFill>
                    <a:srgbClr val="000000"/>
                  </a:solidFill>
                </a:rPr>
                <a:t>N2.  </a:t>
              </a:r>
              <a:r>
                <a:rPr lang="en-US" sz="2000" dirty="0" err="1" smtClean="0">
                  <a:solidFill>
                    <a:srgbClr val="000000"/>
                  </a:solidFill>
                </a:rPr>
                <a:t>Wr</a:t>
              </a:r>
              <a:r>
                <a:rPr lang="en-US" sz="2000" dirty="0" smtClean="0">
                  <a:solidFill>
                    <a:srgbClr val="000000"/>
                  </a:solidFill>
                </a:rPr>
                <a:t> Y</a:t>
              </a:r>
            </a:p>
          </p:txBody>
        </p:sp>
        <p:sp>
          <p:nvSpPr>
            <p:cNvPr id="50" name="TextBox 49"/>
            <p:cNvSpPr txBox="1"/>
            <p:nvPr/>
          </p:nvSpPr>
          <p:spPr>
            <a:xfrm>
              <a:off x="3281291" y="2514600"/>
              <a:ext cx="1331940" cy="400110"/>
            </a:xfrm>
            <a:prstGeom prst="rect">
              <a:avLst/>
            </a:prstGeom>
            <a:noFill/>
          </p:spPr>
          <p:txBody>
            <a:bodyPr wrap="none" rtlCol="0">
              <a:spAutoFit/>
            </a:bodyPr>
            <a:lstStyle/>
            <a:p>
              <a:pPr algn="ctr"/>
              <a:r>
                <a:rPr lang="en-US" sz="2000" b="1" dirty="0" smtClean="0">
                  <a:solidFill>
                    <a:srgbClr val="000000"/>
                  </a:solidFill>
                </a:rPr>
                <a:t>N3.  Rd Z</a:t>
              </a:r>
            </a:p>
          </p:txBody>
        </p:sp>
      </p:grpSp>
      <p:sp>
        <p:nvSpPr>
          <p:cNvPr id="66" name="Rectangle 65"/>
          <p:cNvSpPr/>
          <p:nvPr/>
        </p:nvSpPr>
        <p:spPr>
          <a:xfrm>
            <a:off x="1359267" y="3116759"/>
            <a:ext cx="4038600" cy="769441"/>
          </a:xfrm>
          <a:prstGeom prst="rect">
            <a:avLst/>
          </a:prstGeom>
          <a:solidFill>
            <a:schemeClr val="tx2">
              <a:lumMod val="20000"/>
              <a:lumOff val="80000"/>
            </a:schemeClr>
          </a:solidFill>
          <a:ln>
            <a:solidFill>
              <a:srgbClr val="000000"/>
            </a:solidFill>
            <a:prstDash val="dash"/>
          </a:ln>
        </p:spPr>
        <p:txBody>
          <a:bodyPr wrap="square">
            <a:spAutoFit/>
          </a:bodyPr>
          <a:lstStyle/>
          <a:p>
            <a:pPr marL="0" lvl="1" algn="ctr"/>
            <a:r>
              <a:rPr lang="en-US" sz="2200" b="1" dirty="0" smtClean="0">
                <a:cs typeface="Gill Sans MT"/>
              </a:rPr>
              <a:t>Any Coherence Violation?</a:t>
            </a:r>
            <a:br>
              <a:rPr lang="en-US" sz="2200" b="1" dirty="0" smtClean="0">
                <a:cs typeface="Gill Sans MT"/>
              </a:rPr>
            </a:br>
            <a:endParaRPr lang="en-US" sz="2200" b="1" dirty="0">
              <a:cs typeface="Gill Sans MT"/>
            </a:endParaRPr>
          </a:p>
        </p:txBody>
      </p:sp>
      <p:grpSp>
        <p:nvGrpSpPr>
          <p:cNvPr id="10" name="Group 9"/>
          <p:cNvGrpSpPr/>
          <p:nvPr/>
        </p:nvGrpSpPr>
        <p:grpSpPr>
          <a:xfrm>
            <a:off x="1371600" y="4095690"/>
            <a:ext cx="1383913" cy="781110"/>
            <a:chOff x="679727" y="4095690"/>
            <a:chExt cx="1383913" cy="781110"/>
          </a:xfrm>
        </p:grpSpPr>
        <p:sp>
          <p:nvSpPr>
            <p:cNvPr id="67" name="TextBox 66"/>
            <p:cNvSpPr txBox="1"/>
            <p:nvPr/>
          </p:nvSpPr>
          <p:spPr>
            <a:xfrm>
              <a:off x="685800" y="4095690"/>
              <a:ext cx="1371765" cy="400110"/>
            </a:xfrm>
            <a:prstGeom prst="rect">
              <a:avLst/>
            </a:prstGeom>
            <a:noFill/>
          </p:spPr>
          <p:txBody>
            <a:bodyPr wrap="none" rtlCol="0">
              <a:spAutoFit/>
            </a:bodyPr>
            <a:lstStyle/>
            <a:p>
              <a:pPr algn="ctr"/>
              <a:r>
                <a:rPr lang="en-US" sz="2000" b="1" dirty="0" smtClean="0">
                  <a:solidFill>
                    <a:srgbClr val="000000"/>
                  </a:solidFill>
                </a:rPr>
                <a:t>C4.   </a:t>
              </a:r>
              <a:r>
                <a:rPr lang="en-US" sz="2000" b="1" dirty="0" err="1" smtClean="0">
                  <a:solidFill>
                    <a:srgbClr val="000000"/>
                  </a:solidFill>
                </a:rPr>
                <a:t>Wr</a:t>
              </a:r>
              <a:r>
                <a:rPr lang="en-US" sz="2000" b="1" dirty="0" smtClean="0">
                  <a:solidFill>
                    <a:srgbClr val="000000"/>
                  </a:solidFill>
                </a:rPr>
                <a:t> Y</a:t>
              </a:r>
            </a:p>
          </p:txBody>
        </p:sp>
        <p:sp>
          <p:nvSpPr>
            <p:cNvPr id="72" name="TextBox 71"/>
            <p:cNvSpPr txBox="1"/>
            <p:nvPr/>
          </p:nvSpPr>
          <p:spPr>
            <a:xfrm>
              <a:off x="679727" y="4476690"/>
              <a:ext cx="1383913" cy="400110"/>
            </a:xfrm>
            <a:prstGeom prst="rect">
              <a:avLst/>
            </a:prstGeom>
            <a:noFill/>
          </p:spPr>
          <p:txBody>
            <a:bodyPr wrap="none" rtlCol="0">
              <a:spAutoFit/>
            </a:bodyPr>
            <a:lstStyle/>
            <a:p>
              <a:pPr algn="ctr"/>
              <a:r>
                <a:rPr lang="en-US" sz="2000" b="1" dirty="0" smtClean="0">
                  <a:solidFill>
                    <a:srgbClr val="000000"/>
                  </a:solidFill>
                </a:rPr>
                <a:t>C5.   Rd  Y</a:t>
              </a:r>
            </a:p>
          </p:txBody>
        </p:sp>
      </p:grpSp>
      <p:grpSp>
        <p:nvGrpSpPr>
          <p:cNvPr id="73" name="Group 72"/>
          <p:cNvGrpSpPr/>
          <p:nvPr/>
        </p:nvGrpSpPr>
        <p:grpSpPr>
          <a:xfrm>
            <a:off x="3950066" y="4038600"/>
            <a:ext cx="1371601" cy="1142999"/>
            <a:chOff x="4038598" y="1828800"/>
            <a:chExt cx="1371601" cy="1142999"/>
          </a:xfrm>
        </p:grpSpPr>
        <p:sp>
          <p:nvSpPr>
            <p:cNvPr id="74" name="Rounded Rectangle 73"/>
            <p:cNvSpPr/>
            <p:nvPr/>
          </p:nvSpPr>
          <p:spPr>
            <a:xfrm>
              <a:off x="4038599" y="1828800"/>
              <a:ext cx="1295401" cy="1142999"/>
            </a:xfrm>
            <a:prstGeom prst="roundRect">
              <a:avLst/>
            </a:prstGeom>
            <a:solidFill>
              <a:schemeClr val="bg1">
                <a:lumMod val="85000"/>
              </a:schemeClr>
            </a:solidFill>
            <a:ln>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effectLst>
                  <a:outerShdw blurRad="38100" dist="38100" dir="2700000" algn="tl">
                    <a:srgbClr val="000000">
                      <a:alpha val="43137"/>
                    </a:srgbClr>
                  </a:outerShdw>
                </a:effectLst>
              </a:endParaRPr>
            </a:p>
          </p:txBody>
        </p:sp>
        <p:sp>
          <p:nvSpPr>
            <p:cNvPr id="75" name="TextBox 74"/>
            <p:cNvSpPr txBox="1"/>
            <p:nvPr/>
          </p:nvSpPr>
          <p:spPr>
            <a:xfrm>
              <a:off x="4077484" y="1885890"/>
              <a:ext cx="1224739" cy="400110"/>
            </a:xfrm>
            <a:prstGeom prst="rect">
              <a:avLst/>
            </a:prstGeom>
            <a:noFill/>
          </p:spPr>
          <p:txBody>
            <a:bodyPr wrap="none" rtlCol="0">
              <a:spAutoFit/>
            </a:bodyPr>
            <a:lstStyle/>
            <a:p>
              <a:pPr algn="ctr"/>
              <a:r>
                <a:rPr lang="en-US" sz="2000" dirty="0" smtClean="0">
                  <a:solidFill>
                    <a:srgbClr val="000000"/>
                  </a:solidFill>
                </a:rPr>
                <a:t>N4.  Rd X</a:t>
              </a:r>
            </a:p>
          </p:txBody>
        </p:sp>
        <p:sp>
          <p:nvSpPr>
            <p:cNvPr id="76" name="TextBox 75"/>
            <p:cNvSpPr txBox="1"/>
            <p:nvPr/>
          </p:nvSpPr>
          <p:spPr>
            <a:xfrm>
              <a:off x="4038598" y="2190690"/>
              <a:ext cx="1371601" cy="400110"/>
            </a:xfrm>
            <a:prstGeom prst="rect">
              <a:avLst/>
            </a:prstGeom>
            <a:noFill/>
          </p:spPr>
          <p:txBody>
            <a:bodyPr wrap="square" rtlCol="0">
              <a:spAutoFit/>
            </a:bodyPr>
            <a:lstStyle/>
            <a:p>
              <a:pPr algn="ctr"/>
              <a:r>
                <a:rPr lang="en-US" sz="2000" b="1" dirty="0" smtClean="0">
                  <a:solidFill>
                    <a:srgbClr val="000000"/>
                  </a:solidFill>
                </a:rPr>
                <a:t>N5.  </a:t>
              </a:r>
              <a:r>
                <a:rPr lang="en-US" sz="2000" b="1" dirty="0" err="1" smtClean="0">
                  <a:solidFill>
                    <a:srgbClr val="000000"/>
                  </a:solidFill>
                </a:rPr>
                <a:t>Wr</a:t>
              </a:r>
              <a:r>
                <a:rPr lang="en-US" sz="2000" b="1" dirty="0" smtClean="0">
                  <a:solidFill>
                    <a:srgbClr val="000000"/>
                  </a:solidFill>
                </a:rPr>
                <a:t> Y</a:t>
              </a:r>
            </a:p>
          </p:txBody>
        </p:sp>
        <p:sp>
          <p:nvSpPr>
            <p:cNvPr id="77" name="TextBox 76"/>
            <p:cNvSpPr txBox="1"/>
            <p:nvPr/>
          </p:nvSpPr>
          <p:spPr>
            <a:xfrm>
              <a:off x="4096891" y="2514600"/>
              <a:ext cx="1224739" cy="400110"/>
            </a:xfrm>
            <a:prstGeom prst="rect">
              <a:avLst/>
            </a:prstGeom>
            <a:noFill/>
          </p:spPr>
          <p:txBody>
            <a:bodyPr wrap="none" rtlCol="0">
              <a:spAutoFit/>
            </a:bodyPr>
            <a:lstStyle/>
            <a:p>
              <a:pPr algn="ctr"/>
              <a:r>
                <a:rPr lang="en-US" sz="2000" dirty="0" smtClean="0">
                  <a:solidFill>
                    <a:srgbClr val="000000"/>
                  </a:solidFill>
                </a:rPr>
                <a:t>N6.  Rd Z</a:t>
              </a:r>
            </a:p>
          </p:txBody>
        </p:sp>
      </p:grpSp>
      <p:sp>
        <p:nvSpPr>
          <p:cNvPr id="78" name="Rectangle 77"/>
          <p:cNvSpPr/>
          <p:nvPr/>
        </p:nvSpPr>
        <p:spPr>
          <a:xfrm>
            <a:off x="1359267" y="5250359"/>
            <a:ext cx="3962400" cy="769441"/>
          </a:xfrm>
          <a:prstGeom prst="rect">
            <a:avLst/>
          </a:prstGeom>
          <a:solidFill>
            <a:schemeClr val="tx2">
              <a:lumMod val="20000"/>
              <a:lumOff val="80000"/>
            </a:schemeClr>
          </a:solidFill>
          <a:ln>
            <a:solidFill>
              <a:srgbClr val="000000"/>
            </a:solidFill>
            <a:prstDash val="dash"/>
          </a:ln>
        </p:spPr>
        <p:txBody>
          <a:bodyPr wrap="square">
            <a:spAutoFit/>
          </a:bodyPr>
          <a:lstStyle/>
          <a:p>
            <a:pPr marL="0" lvl="1" algn="ctr"/>
            <a:r>
              <a:rPr lang="en-US" sz="2200" b="1" dirty="0" smtClean="0">
                <a:cs typeface="Gill Sans MT"/>
              </a:rPr>
              <a:t>Any Coherence Violation?</a:t>
            </a:r>
            <a:br>
              <a:rPr lang="en-US" sz="2200" b="1" dirty="0" smtClean="0">
                <a:cs typeface="Gill Sans MT"/>
              </a:rPr>
            </a:br>
            <a:endParaRPr lang="en-US" sz="2200" b="1" dirty="0">
              <a:cs typeface="Gill Sans MT"/>
            </a:endParaRPr>
          </a:p>
        </p:txBody>
      </p:sp>
      <p:sp>
        <p:nvSpPr>
          <p:cNvPr id="79" name="TextBox 78"/>
          <p:cNvSpPr txBox="1"/>
          <p:nvPr/>
        </p:nvSpPr>
        <p:spPr>
          <a:xfrm>
            <a:off x="1380933" y="6076890"/>
            <a:ext cx="1328434" cy="400110"/>
          </a:xfrm>
          <a:prstGeom prst="rect">
            <a:avLst/>
          </a:prstGeom>
          <a:noFill/>
        </p:spPr>
        <p:txBody>
          <a:bodyPr wrap="none" rtlCol="0">
            <a:spAutoFit/>
          </a:bodyPr>
          <a:lstStyle/>
          <a:p>
            <a:pPr algn="ctr"/>
            <a:r>
              <a:rPr lang="en-US" sz="2000" dirty="0" smtClean="0">
                <a:solidFill>
                  <a:srgbClr val="000000"/>
                </a:solidFill>
              </a:rPr>
              <a:t>C6.   </a:t>
            </a:r>
            <a:r>
              <a:rPr lang="en-US" sz="2000" dirty="0" err="1" smtClean="0">
                <a:solidFill>
                  <a:srgbClr val="000000"/>
                </a:solidFill>
              </a:rPr>
              <a:t>Wr</a:t>
            </a:r>
            <a:r>
              <a:rPr lang="en-US" sz="2000" dirty="0" smtClean="0">
                <a:solidFill>
                  <a:srgbClr val="000000"/>
                </a:solidFill>
              </a:rPr>
              <a:t> X</a:t>
            </a:r>
          </a:p>
        </p:txBody>
      </p:sp>
      <p:sp>
        <p:nvSpPr>
          <p:cNvPr id="63" name="Rounded Rectangle 62"/>
          <p:cNvSpPr/>
          <p:nvPr/>
        </p:nvSpPr>
        <p:spPr>
          <a:xfrm>
            <a:off x="1295400" y="18288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65" name="Rounded Rectangle 64"/>
          <p:cNvSpPr/>
          <p:nvPr/>
        </p:nvSpPr>
        <p:spPr>
          <a:xfrm>
            <a:off x="3886200" y="25146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69" name="Rounded Rectangle 68"/>
          <p:cNvSpPr/>
          <p:nvPr/>
        </p:nvSpPr>
        <p:spPr>
          <a:xfrm>
            <a:off x="3810000" y="44196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70" name="Rounded Rectangle 69"/>
          <p:cNvSpPr/>
          <p:nvPr/>
        </p:nvSpPr>
        <p:spPr>
          <a:xfrm>
            <a:off x="1283067" y="41148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5" name="Rectangle 4"/>
          <p:cNvSpPr/>
          <p:nvPr/>
        </p:nvSpPr>
        <p:spPr>
          <a:xfrm>
            <a:off x="1816500" y="3429000"/>
            <a:ext cx="3047967" cy="430887"/>
          </a:xfrm>
          <a:prstGeom prst="rect">
            <a:avLst/>
          </a:prstGeom>
        </p:spPr>
        <p:txBody>
          <a:bodyPr wrap="none">
            <a:spAutoFit/>
          </a:bodyPr>
          <a:lstStyle/>
          <a:p>
            <a:pPr marL="0" lvl="1" algn="ctr"/>
            <a:r>
              <a:rPr lang="en-US" sz="2200" b="1" dirty="0">
                <a:solidFill>
                  <a:srgbClr val="C00000"/>
                </a:solidFill>
                <a:cs typeface="Gill Sans MT"/>
              </a:rPr>
              <a:t>Yes</a:t>
            </a:r>
            <a:r>
              <a:rPr lang="en-US" sz="2200" b="1" dirty="0">
                <a:cs typeface="Gill Sans MT"/>
              </a:rPr>
              <a:t>. Flush </a:t>
            </a:r>
            <a:r>
              <a:rPr lang="en-US" sz="2200" b="1" dirty="0">
                <a:solidFill>
                  <a:srgbClr val="C00000"/>
                </a:solidFill>
                <a:cs typeface="Gill Sans MT"/>
              </a:rPr>
              <a:t>Z</a:t>
            </a:r>
            <a:r>
              <a:rPr lang="en-US" sz="2200" b="1" dirty="0">
                <a:cs typeface="Gill Sans MT"/>
              </a:rPr>
              <a:t> to DRAM</a:t>
            </a:r>
          </a:p>
        </p:txBody>
      </p:sp>
      <p:sp>
        <p:nvSpPr>
          <p:cNvPr id="12" name="Rectangle 11"/>
          <p:cNvSpPr/>
          <p:nvPr/>
        </p:nvSpPr>
        <p:spPr>
          <a:xfrm>
            <a:off x="1321039" y="5562600"/>
            <a:ext cx="4058698" cy="430887"/>
          </a:xfrm>
          <a:prstGeom prst="rect">
            <a:avLst/>
          </a:prstGeom>
        </p:spPr>
        <p:txBody>
          <a:bodyPr wrap="none">
            <a:spAutoFit/>
          </a:bodyPr>
          <a:lstStyle/>
          <a:p>
            <a:pPr marL="0" lvl="1" algn="ctr"/>
            <a:r>
              <a:rPr lang="en-US" sz="2200" b="1" dirty="0">
                <a:solidFill>
                  <a:srgbClr val="006600"/>
                </a:solidFill>
                <a:cs typeface="Gill Sans MT"/>
              </a:rPr>
              <a:t>No</a:t>
            </a:r>
            <a:r>
              <a:rPr lang="en-US" sz="2200" b="1" dirty="0">
                <a:cs typeface="Gill Sans MT"/>
              </a:rPr>
              <a:t>. </a:t>
            </a:r>
            <a:r>
              <a:rPr lang="en-US" sz="2200" b="1" dirty="0" smtClean="0">
                <a:cs typeface="Gill Sans MT"/>
              </a:rPr>
              <a:t>Commit </a:t>
            </a:r>
            <a:r>
              <a:rPr lang="en-US" sz="2200" b="1" dirty="0">
                <a:cs typeface="Gill Sans MT"/>
              </a:rPr>
              <a:t>NDA operations</a:t>
            </a:r>
          </a:p>
        </p:txBody>
      </p:sp>
      <p:sp>
        <p:nvSpPr>
          <p:cNvPr id="53" name="Rectangle 52"/>
          <p:cNvSpPr/>
          <p:nvPr/>
        </p:nvSpPr>
        <p:spPr>
          <a:xfrm>
            <a:off x="12099" y="0"/>
            <a:ext cx="9144000"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60" name="Rounded Rectangle 59"/>
          <p:cNvSpPr/>
          <p:nvPr/>
        </p:nvSpPr>
        <p:spPr>
          <a:xfrm>
            <a:off x="1283067" y="44958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62" name="TextBox 61"/>
          <p:cNvSpPr txBox="1"/>
          <p:nvPr/>
        </p:nvSpPr>
        <p:spPr>
          <a:xfrm>
            <a:off x="5257800" y="3733800"/>
            <a:ext cx="4038600" cy="830997"/>
          </a:xfrm>
          <a:prstGeom prst="rect">
            <a:avLst/>
          </a:prstGeom>
          <a:noFill/>
        </p:spPr>
        <p:txBody>
          <a:bodyPr wrap="square" rtlCol="0">
            <a:spAutoFit/>
          </a:bodyPr>
          <a:lstStyle/>
          <a:p>
            <a:pPr algn="ctr"/>
            <a:r>
              <a:rPr lang="en-US" sz="2400" b="1" dirty="0" smtClean="0"/>
              <a:t>Coherence checks happen</a:t>
            </a:r>
            <a:br>
              <a:rPr lang="en-US" sz="2400" b="1" dirty="0" smtClean="0"/>
            </a:br>
            <a:r>
              <a:rPr lang="en-US" sz="2400" b="1" dirty="0" smtClean="0"/>
              <a:t> </a:t>
            </a:r>
            <a:r>
              <a:rPr lang="en-US" sz="2400" b="1" dirty="0" smtClean="0">
                <a:solidFill>
                  <a:srgbClr val="0000FF"/>
                </a:solidFill>
              </a:rPr>
              <a:t>at the end</a:t>
            </a:r>
            <a:r>
              <a:rPr lang="en-US" sz="2400" b="1" dirty="0" smtClean="0"/>
              <a:t> of NDA kernel</a:t>
            </a:r>
          </a:p>
        </p:txBody>
      </p:sp>
      <p:sp>
        <p:nvSpPr>
          <p:cNvPr id="83" name="TextBox 82"/>
          <p:cNvSpPr txBox="1"/>
          <p:nvPr/>
        </p:nvSpPr>
        <p:spPr>
          <a:xfrm>
            <a:off x="5257800" y="1828800"/>
            <a:ext cx="4038600" cy="1200328"/>
          </a:xfrm>
          <a:prstGeom prst="rect">
            <a:avLst/>
          </a:prstGeom>
          <a:noFill/>
        </p:spPr>
        <p:txBody>
          <a:bodyPr wrap="square" rtlCol="0">
            <a:spAutoFit/>
          </a:bodyPr>
          <a:lstStyle/>
          <a:p>
            <a:pPr algn="ctr"/>
            <a:r>
              <a:rPr lang="en-US" sz="2400" b="1" dirty="0" smtClean="0">
                <a:solidFill>
                  <a:srgbClr val="C00000"/>
                </a:solidFill>
              </a:rPr>
              <a:t>No </a:t>
            </a:r>
            <a:r>
              <a:rPr lang="en-US" sz="2400" b="1" dirty="0" smtClean="0"/>
              <a:t>coherence checks </a:t>
            </a:r>
            <a:r>
              <a:rPr lang="en-US" sz="2400" b="1" u="sng" dirty="0" smtClean="0"/>
              <a:t>during</a:t>
            </a:r>
            <a:r>
              <a:rPr lang="en-US" sz="2400" b="1" dirty="0" smtClean="0"/>
              <a:t> NDA execution </a:t>
            </a:r>
            <a:br>
              <a:rPr lang="en-US" sz="2400" b="1" dirty="0" smtClean="0"/>
            </a:br>
            <a:endParaRPr lang="en-US" sz="2400" b="1" dirty="0" smtClean="0"/>
          </a:p>
        </p:txBody>
      </p:sp>
      <p:sp>
        <p:nvSpPr>
          <p:cNvPr id="22" name="Rectangle 21"/>
          <p:cNvSpPr/>
          <p:nvPr/>
        </p:nvSpPr>
        <p:spPr>
          <a:xfrm>
            <a:off x="5029200" y="2895600"/>
            <a:ext cx="4572000" cy="461665"/>
          </a:xfrm>
          <a:prstGeom prst="rect">
            <a:avLst/>
          </a:prstGeom>
        </p:spPr>
        <p:txBody>
          <a:bodyPr>
            <a:spAutoFit/>
          </a:bodyPr>
          <a:lstStyle/>
          <a:p>
            <a:pPr algn="ctr"/>
            <a:r>
              <a:rPr lang="en-US" sz="2400" b="1" dirty="0"/>
              <a:t>NDA reads </a:t>
            </a:r>
            <a:r>
              <a:rPr lang="en-US" sz="2400" b="1" dirty="0" smtClean="0">
                <a:solidFill>
                  <a:srgbClr val="C00000"/>
                </a:solidFill>
              </a:rPr>
              <a:t>old </a:t>
            </a:r>
            <a:r>
              <a:rPr lang="en-US" sz="2400" b="1" dirty="0">
                <a:solidFill>
                  <a:srgbClr val="C00000"/>
                </a:solidFill>
              </a:rPr>
              <a:t>value of </a:t>
            </a:r>
            <a:r>
              <a:rPr lang="en-US" sz="2400" b="1" dirty="0" smtClean="0">
                <a:solidFill>
                  <a:srgbClr val="C00000"/>
                </a:solidFill>
              </a:rPr>
              <a:t>Z</a:t>
            </a:r>
            <a:endParaRPr lang="en-US" sz="2400" b="1" dirty="0">
              <a:solidFill>
                <a:srgbClr val="C00000"/>
              </a:solidFill>
            </a:endParaRPr>
          </a:p>
        </p:txBody>
      </p:sp>
      <p:cxnSp>
        <p:nvCxnSpPr>
          <p:cNvPr id="96" name="Straight Arrow Connector 95"/>
          <p:cNvCxnSpPr/>
          <p:nvPr/>
        </p:nvCxnSpPr>
        <p:spPr>
          <a:xfrm>
            <a:off x="7162800" y="2667000"/>
            <a:ext cx="0" cy="292608"/>
          </a:xfrm>
          <a:prstGeom prst="straightConnector1">
            <a:avLst/>
          </a:prstGeom>
          <a:ln w="57150" cmpd="sng">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4800600" y="4872335"/>
            <a:ext cx="4572000" cy="1200328"/>
          </a:xfrm>
          <a:prstGeom prst="rect">
            <a:avLst/>
          </a:prstGeom>
        </p:spPr>
        <p:txBody>
          <a:bodyPr>
            <a:spAutoFit/>
          </a:bodyPr>
          <a:lstStyle/>
          <a:p>
            <a:pPr algn="ctr"/>
            <a:r>
              <a:rPr lang="en-US" sz="2400" b="1" dirty="0" smtClean="0"/>
              <a:t>“C4” and “C5”</a:t>
            </a:r>
            <a:br>
              <a:rPr lang="en-US" sz="2400" b="1" dirty="0" smtClean="0"/>
            </a:br>
            <a:r>
              <a:rPr lang="en-US" sz="2400" b="1" dirty="0" smtClean="0"/>
              <a:t> are </a:t>
            </a:r>
            <a:r>
              <a:rPr lang="en-US" sz="2400" b="1" dirty="0" smtClean="0">
                <a:solidFill>
                  <a:srgbClr val="0000FF"/>
                </a:solidFill>
              </a:rPr>
              <a:t>ordered before</a:t>
            </a:r>
            <a:r>
              <a:rPr lang="en-US" sz="2400" b="1" dirty="0" smtClean="0"/>
              <a:t/>
            </a:r>
            <a:br>
              <a:rPr lang="en-US" sz="2400" b="1" dirty="0" smtClean="0"/>
            </a:br>
            <a:r>
              <a:rPr lang="en-US" sz="2400" b="1" dirty="0" smtClean="0"/>
              <a:t> “N5”</a:t>
            </a:r>
            <a:endParaRPr lang="en-US" sz="2400" b="1" dirty="0"/>
          </a:p>
        </p:txBody>
      </p:sp>
      <p:cxnSp>
        <p:nvCxnSpPr>
          <p:cNvPr id="98" name="Straight Arrow Connector 97"/>
          <p:cNvCxnSpPr/>
          <p:nvPr/>
        </p:nvCxnSpPr>
        <p:spPr>
          <a:xfrm>
            <a:off x="7086600" y="4643735"/>
            <a:ext cx="0" cy="292608"/>
          </a:xfrm>
          <a:prstGeom prst="straightConnector1">
            <a:avLst/>
          </a:prstGeom>
          <a:ln w="57150" cmpd="sng">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8299" y="2362210"/>
            <a:ext cx="9512901" cy="2666990"/>
            <a:chOff x="-6400800" y="2743200"/>
            <a:chExt cx="9364263" cy="2666990"/>
          </a:xfrm>
        </p:grpSpPr>
        <p:grpSp>
          <p:nvGrpSpPr>
            <p:cNvPr id="64" name="Group 63"/>
            <p:cNvGrpSpPr/>
            <p:nvPr/>
          </p:nvGrpSpPr>
          <p:grpSpPr>
            <a:xfrm>
              <a:off x="-6400800" y="2743200"/>
              <a:ext cx="8839200" cy="2666990"/>
              <a:chOff x="-728366" y="838199"/>
              <a:chExt cx="10749789" cy="295236"/>
            </a:xfrm>
          </p:grpSpPr>
          <p:sp>
            <p:nvSpPr>
              <p:cNvPr id="71" name="Rounded Rectangle 70"/>
              <p:cNvSpPr/>
              <p:nvPr/>
            </p:nvSpPr>
            <p:spPr bwMode="auto">
              <a:xfrm>
                <a:off x="-728366" y="857675"/>
                <a:ext cx="10749789" cy="27576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80" name="Rectangle 79"/>
              <p:cNvSpPr/>
              <p:nvPr/>
            </p:nvSpPr>
            <p:spPr>
              <a:xfrm>
                <a:off x="-153065" y="838199"/>
                <a:ext cx="9386361" cy="111795"/>
              </a:xfrm>
              <a:prstGeom prst="rect">
                <a:avLst/>
              </a:prstGeom>
            </p:spPr>
            <p:txBody>
              <a:bodyPr wrap="square">
                <a:spAutoFit/>
              </a:bodyPr>
              <a:lstStyle/>
              <a:p>
                <a:pPr algn="ctr"/>
                <a:endParaRPr lang="en-US" sz="2400" b="1" dirty="0">
                  <a:solidFill>
                    <a:schemeClr val="tx1">
                      <a:lumMod val="75000"/>
                      <a:lumOff val="25000"/>
                    </a:schemeClr>
                  </a:solidFill>
                </a:endParaRPr>
              </a:p>
            </p:txBody>
          </p:sp>
        </p:grpSp>
        <p:sp>
          <p:nvSpPr>
            <p:cNvPr id="68" name="TextBox 67"/>
            <p:cNvSpPr txBox="1"/>
            <p:nvPr/>
          </p:nvSpPr>
          <p:spPr>
            <a:xfrm>
              <a:off x="-6332937" y="3011031"/>
              <a:ext cx="9296400" cy="2246769"/>
            </a:xfrm>
            <a:prstGeom prst="rect">
              <a:avLst/>
            </a:prstGeom>
            <a:noFill/>
          </p:spPr>
          <p:txBody>
            <a:bodyPr wrap="square" rtlCol="0">
              <a:spAutoFit/>
            </a:bodyPr>
            <a:lstStyle/>
            <a:p>
              <a:r>
                <a:rPr lang="en-US" sz="2800" b="1" dirty="0" smtClean="0">
                  <a:solidFill>
                    <a:schemeClr val="tx1">
                      <a:lumMod val="75000"/>
                      <a:lumOff val="25000"/>
                    </a:schemeClr>
                  </a:solidFill>
                </a:rPr>
                <a:t> 1</a:t>
              </a:r>
              <a:r>
                <a:rPr lang="en-US" sz="2800" b="1" dirty="0">
                  <a:solidFill>
                    <a:schemeClr val="tx1">
                      <a:lumMod val="75000"/>
                      <a:lumOff val="25000"/>
                    </a:schemeClr>
                  </a:solidFill>
                </a:rPr>
                <a:t>) NDA Read and CPU </a:t>
              </a:r>
              <a:r>
                <a:rPr lang="en-US" sz="2800" b="1" dirty="0" smtClean="0">
                  <a:solidFill>
                    <a:schemeClr val="tx1">
                      <a:lumMod val="75000"/>
                      <a:lumOff val="25000"/>
                    </a:schemeClr>
                  </a:solidFill>
                </a:rPr>
                <a:t>Write: </a:t>
              </a:r>
              <a:r>
                <a:rPr lang="en-US" sz="2800" b="1" dirty="0" smtClean="0">
                  <a:solidFill>
                    <a:schemeClr val="accent2"/>
                  </a:solidFill>
                </a:rPr>
                <a:t>violation</a:t>
              </a:r>
            </a:p>
            <a:p>
              <a:endParaRPr lang="en-US" sz="2800" b="1" dirty="0" smtClean="0">
                <a:solidFill>
                  <a:schemeClr val="accent2"/>
                </a:solidFill>
              </a:endParaRPr>
            </a:p>
            <a:p>
              <a:r>
                <a:rPr lang="en-US" sz="2800" b="1" dirty="0">
                  <a:solidFill>
                    <a:schemeClr val="tx1">
                      <a:lumMod val="75000"/>
                      <a:lumOff val="25000"/>
                    </a:schemeClr>
                  </a:solidFill>
                </a:rPr>
                <a:t> </a:t>
              </a:r>
              <a:r>
                <a:rPr lang="en-US" sz="2800" b="1" dirty="0" smtClean="0">
                  <a:solidFill>
                    <a:schemeClr val="tx1">
                      <a:lumMod val="75000"/>
                      <a:lumOff val="25000"/>
                    </a:schemeClr>
                  </a:solidFill>
                </a:rPr>
                <a:t>2</a:t>
              </a:r>
              <a:r>
                <a:rPr lang="en-US" sz="2800" b="1" dirty="0">
                  <a:solidFill>
                    <a:schemeClr val="tx1">
                      <a:lumMod val="75000"/>
                      <a:lumOff val="25000"/>
                    </a:schemeClr>
                  </a:solidFill>
                </a:rPr>
                <a:t>) NDA Write and CPU Read </a:t>
              </a:r>
              <a:r>
                <a:rPr lang="en-US" sz="2800" b="1" dirty="0" smtClean="0">
                  <a:solidFill>
                    <a:schemeClr val="tx1">
                      <a:lumMod val="75000"/>
                      <a:lumOff val="25000"/>
                    </a:schemeClr>
                  </a:solidFill>
                </a:rPr>
                <a:t>: </a:t>
              </a:r>
              <a:r>
                <a:rPr lang="en-US" sz="2800" b="1" dirty="0" smtClean="0">
                  <a:solidFill>
                    <a:srgbClr val="006600"/>
                  </a:solidFill>
                </a:rPr>
                <a:t>no violation</a:t>
              </a:r>
            </a:p>
            <a:p>
              <a:endParaRPr lang="en-US" sz="2800" b="1" dirty="0" smtClean="0">
                <a:solidFill>
                  <a:schemeClr val="accent2"/>
                </a:solidFill>
              </a:endParaRPr>
            </a:p>
            <a:p>
              <a:r>
                <a:rPr lang="en-US" sz="2800" b="1" dirty="0" smtClean="0">
                  <a:solidFill>
                    <a:schemeClr val="tx1">
                      <a:lumMod val="75000"/>
                      <a:lumOff val="25000"/>
                    </a:schemeClr>
                  </a:solidFill>
                </a:rPr>
                <a:t> 3) </a:t>
              </a:r>
              <a:r>
                <a:rPr lang="en-US" sz="2800" b="1" dirty="0">
                  <a:solidFill>
                    <a:schemeClr val="tx1">
                      <a:lumMod val="75000"/>
                      <a:lumOff val="25000"/>
                    </a:schemeClr>
                  </a:solidFill>
                </a:rPr>
                <a:t>NDA </a:t>
              </a:r>
              <a:r>
                <a:rPr lang="en-US" sz="2800" b="1" dirty="0" smtClean="0">
                  <a:solidFill>
                    <a:schemeClr val="tx1">
                      <a:lumMod val="75000"/>
                      <a:lumOff val="25000"/>
                    </a:schemeClr>
                  </a:solidFill>
                </a:rPr>
                <a:t>Write and </a:t>
              </a:r>
              <a:r>
                <a:rPr lang="en-US" sz="2800" b="1" dirty="0">
                  <a:solidFill>
                    <a:schemeClr val="tx1">
                      <a:lumMod val="75000"/>
                      <a:lumOff val="25000"/>
                    </a:schemeClr>
                  </a:solidFill>
                </a:rPr>
                <a:t>CPU Write</a:t>
              </a:r>
              <a:r>
                <a:rPr lang="en-US" sz="2800" b="1" dirty="0" smtClean="0">
                  <a:solidFill>
                    <a:schemeClr val="tx1">
                      <a:lumMod val="75000"/>
                      <a:lumOff val="25000"/>
                    </a:schemeClr>
                  </a:solidFill>
                </a:rPr>
                <a:t>: </a:t>
              </a:r>
              <a:r>
                <a:rPr lang="en-US" sz="2800" b="1" dirty="0">
                  <a:solidFill>
                    <a:srgbClr val="006600"/>
                  </a:solidFill>
                </a:rPr>
                <a:t>no </a:t>
              </a:r>
              <a:r>
                <a:rPr lang="en-US" sz="2800" b="1" dirty="0" smtClean="0">
                  <a:solidFill>
                    <a:srgbClr val="006600"/>
                  </a:solidFill>
                </a:rPr>
                <a:t>violation</a:t>
              </a:r>
              <a:endParaRPr lang="en-US" sz="2800" b="1" dirty="0">
                <a:solidFill>
                  <a:schemeClr val="accent2"/>
                </a:solidFill>
              </a:endParaRPr>
            </a:p>
          </p:txBody>
        </p:sp>
      </p:grpSp>
    </p:spTree>
    <p:extLst>
      <p:ext uri="{BB962C8B-B14F-4D97-AF65-F5344CB8AC3E}">
        <p14:creationId xmlns:p14="http://schemas.microsoft.com/office/powerpoint/2010/main" val="2271920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83"/>
                                        </p:tgtEl>
                                      </p:cBhvr>
                                    </p:animEffect>
                                    <p:set>
                                      <p:cBhvr>
                                        <p:cTn id="38" dur="1" fill="hold">
                                          <p:stCondLst>
                                            <p:cond delay="499"/>
                                          </p:stCondLst>
                                        </p:cTn>
                                        <p:tgtEl>
                                          <p:spTgt spid="8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5"/>
                                        </p:tgtEl>
                                      </p:cBhvr>
                                    </p:animEffect>
                                    <p:set>
                                      <p:cBhvr>
                                        <p:cTn id="41" dur="1" fill="hold">
                                          <p:stCondLst>
                                            <p:cond delay="499"/>
                                          </p:stCondLst>
                                        </p:cTn>
                                        <p:tgtEl>
                                          <p:spTgt spid="6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63"/>
                                        </p:tgtEl>
                                      </p:cBhvr>
                                    </p:animEffect>
                                    <p:set>
                                      <p:cBhvr>
                                        <p:cTn id="44" dur="1" fill="hold">
                                          <p:stCondLst>
                                            <p:cond delay="499"/>
                                          </p:stCondLst>
                                        </p:cTn>
                                        <p:tgtEl>
                                          <p:spTgt spid="6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96"/>
                                        </p:tgtEl>
                                      </p:cBhvr>
                                    </p:animEffect>
                                    <p:set>
                                      <p:cBhvr>
                                        <p:cTn id="50" dur="1" fill="hold">
                                          <p:stCondLst>
                                            <p:cond delay="499"/>
                                          </p:stCondLst>
                                        </p:cTn>
                                        <p:tgtEl>
                                          <p:spTgt spid="9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fade">
                                      <p:cBhvr>
                                        <p:cTn id="74" dur="500"/>
                                        <p:tgtEl>
                                          <p:spTgt spid="7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fade">
                                      <p:cBhvr>
                                        <p:cTn id="84" dur="500"/>
                                        <p:tgtEl>
                                          <p:spTgt spid="9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fade">
                                      <p:cBhvr>
                                        <p:cTn id="87" dur="500"/>
                                        <p:tgtEl>
                                          <p:spTgt spid="9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fade">
                                      <p:cBhvr>
                                        <p:cTn id="92" dur="500"/>
                                        <p:tgtEl>
                                          <p:spTgt spid="12"/>
                                        </p:tgtEl>
                                      </p:cBhvr>
                                    </p:animEffec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79"/>
                                        </p:tgtEl>
                                        <p:attrNameLst>
                                          <p:attrName>style.visibility</p:attrName>
                                        </p:attrNameLst>
                                      </p:cBhvr>
                                      <p:to>
                                        <p:strVal val="visible"/>
                                      </p:to>
                                    </p:set>
                                    <p:animEffect transition="in" filter="fade">
                                      <p:cBhvr>
                                        <p:cTn id="96" dur="500"/>
                                        <p:tgtEl>
                                          <p:spTgt spid="7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500"/>
                            </p:stCondLst>
                            <p:childTnLst>
                              <p:par>
                                <p:cTn id="103" presetID="10" presetClass="entr" presetSubtype="0" fill="hold" nodeType="after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78" grpId="0" animBg="1"/>
      <p:bldP spid="79" grpId="0"/>
      <p:bldP spid="63" grpId="0" animBg="1"/>
      <p:bldP spid="63" grpId="1" animBg="1"/>
      <p:bldP spid="65" grpId="0" animBg="1"/>
      <p:bldP spid="65" grpId="1" animBg="1"/>
      <p:bldP spid="69" grpId="0" animBg="1"/>
      <p:bldP spid="70" grpId="0" animBg="1"/>
      <p:bldP spid="5" grpId="0"/>
      <p:bldP spid="12" grpId="0"/>
      <p:bldP spid="53" grpId="0" animBg="1"/>
      <p:bldP spid="60" grpId="0" animBg="1"/>
      <p:bldP spid="62" grpId="0"/>
      <p:bldP spid="83" grpId="0"/>
      <p:bldP spid="83" grpId="1"/>
      <p:bldP spid="22" grpId="0"/>
      <p:bldP spid="22" grpId="1"/>
      <p:bldP spid="9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52400" y="1143000"/>
            <a:ext cx="8763000" cy="5486400"/>
          </a:xfrm>
        </p:spPr>
        <p:txBody>
          <a:bodyPr>
            <a:normAutofit/>
          </a:bodyPr>
          <a:lstStyle/>
          <a:p>
            <a:pPr marL="342900" lvl="1" indent="-342900">
              <a:buFont typeface="Arial" pitchFamily="34" charset="0"/>
              <a:buChar char="•"/>
            </a:pPr>
            <a:r>
              <a:rPr lang="en-US" dirty="0" smtClean="0">
                <a:solidFill>
                  <a:schemeClr val="bg1">
                    <a:lumMod val="65000"/>
                  </a:schemeClr>
                </a:solidFill>
                <a:cs typeface="Adobe Garamond Pro"/>
              </a:rPr>
              <a:t>Introduction</a:t>
            </a:r>
          </a:p>
          <a:p>
            <a:pPr marL="342900" lvl="1" indent="-342900">
              <a:buFont typeface="Arial" pitchFamily="34" charset="0"/>
              <a:buChar char="•"/>
            </a:pPr>
            <a:r>
              <a:rPr lang="en-US" dirty="0" smtClean="0">
                <a:solidFill>
                  <a:schemeClr val="bg1">
                    <a:lumMod val="65000"/>
                  </a:schemeClr>
                </a:solidFill>
                <a:cs typeface="Adobe Garamond Pro"/>
              </a:rPr>
              <a:t>Background</a:t>
            </a:r>
          </a:p>
          <a:p>
            <a:pPr marL="342900" lvl="1" indent="-342900">
              <a:buFont typeface="Arial" pitchFamily="34" charset="0"/>
              <a:buChar char="•"/>
            </a:pPr>
            <a:r>
              <a:rPr lang="en-US" dirty="0" smtClean="0">
                <a:solidFill>
                  <a:schemeClr val="bg1">
                    <a:lumMod val="65000"/>
                  </a:schemeClr>
                </a:solidFill>
                <a:cs typeface="Adobe Garamond Pro"/>
              </a:rPr>
              <a:t>Motivation</a:t>
            </a:r>
          </a:p>
          <a:p>
            <a:pPr marL="342900" lvl="1" indent="-342900">
              <a:buFont typeface="Arial" pitchFamily="34" charset="0"/>
              <a:buChar char="•"/>
            </a:pPr>
            <a:r>
              <a:rPr lang="en-US" dirty="0" err="1" smtClean="0">
                <a:solidFill>
                  <a:schemeClr val="bg1">
                    <a:lumMod val="65000"/>
                  </a:schemeClr>
                </a:solidFill>
                <a:cs typeface="Adobe Garamond Pro"/>
              </a:rPr>
              <a:t>CoNDA</a:t>
            </a:r>
            <a:endParaRPr lang="en-US" dirty="0" smtClean="0">
              <a:solidFill>
                <a:schemeClr val="bg1">
                  <a:lumMod val="65000"/>
                </a:schemeClr>
              </a:solidFill>
              <a:cs typeface="Adobe Garamond Pro"/>
            </a:endParaRPr>
          </a:p>
          <a:p>
            <a:pPr marL="342900" lvl="1" indent="-342900">
              <a:buFont typeface="Arial" pitchFamily="34" charset="0"/>
              <a:buChar char="•"/>
            </a:pPr>
            <a:r>
              <a:rPr lang="en-US" sz="3600" dirty="0">
                <a:solidFill>
                  <a:schemeClr val="tx2"/>
                </a:solidFill>
                <a:cs typeface="Adobe Garamond Pro"/>
              </a:rPr>
              <a:t>Architecture Support</a:t>
            </a:r>
          </a:p>
          <a:p>
            <a:pPr marL="342900" lvl="1" indent="-342900">
              <a:buFont typeface="Arial" pitchFamily="34" charset="0"/>
              <a:buChar char="•"/>
            </a:pPr>
            <a:r>
              <a:rPr lang="en-US" dirty="0" smtClean="0">
                <a:solidFill>
                  <a:schemeClr val="bg1">
                    <a:lumMod val="65000"/>
                  </a:schemeClr>
                </a:solidFill>
                <a:cs typeface="Adobe Garamond Pro"/>
              </a:rPr>
              <a:t>Evaluation</a:t>
            </a:r>
          </a:p>
          <a:p>
            <a:pPr marL="342900" lvl="1" indent="-342900">
              <a:buFont typeface="Arial" pitchFamily="34" charset="0"/>
              <a:buChar char="•"/>
            </a:pPr>
            <a:r>
              <a:rPr lang="en-US" dirty="0" smtClean="0">
                <a:solidFill>
                  <a:schemeClr val="bg1">
                    <a:lumMod val="65000"/>
                  </a:schemeClr>
                </a:solidFill>
                <a:cs typeface="Adobe Garamond Pro"/>
              </a:rPr>
              <a:t>Conclusion</a:t>
            </a:r>
            <a:endParaRPr lang="en-US" dirty="0">
              <a:solidFill>
                <a:schemeClr val="bg1">
                  <a:lumMod val="65000"/>
                </a:schemeClr>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lvl="1"/>
            <a:endParaRPr lang="en-US" sz="20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23</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15746715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152400" y="0"/>
            <a:ext cx="9601200" cy="914400"/>
          </a:xfrm>
        </p:spPr>
        <p:txBody>
          <a:bodyPr/>
          <a:lstStyle/>
          <a:p>
            <a:r>
              <a:rPr lang="en-US" dirty="0" err="1" smtClean="0">
                <a:latin typeface="Gill Sans MT"/>
                <a:cs typeface="Gill Sans MT"/>
              </a:rPr>
              <a:t>CoNDA</a:t>
            </a:r>
            <a:r>
              <a:rPr lang="en-US" dirty="0" smtClean="0">
                <a:latin typeface="Gill Sans MT"/>
                <a:cs typeface="Gill Sans MT"/>
              </a:rPr>
              <a:t>: Architecture Support</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lvl="1"/>
            <a:endParaRPr lang="en-US" sz="2200" dirty="0">
              <a:solidFill>
                <a:srgbClr val="0000FF"/>
              </a:solidFill>
            </a:endParaRPr>
          </a:p>
          <a:p>
            <a:pPr marL="457200" lvl="1" indent="0">
              <a:buNone/>
            </a:pPr>
            <a:endParaRPr lang="en-US" sz="2200" u="sng" dirty="0" smtClean="0">
              <a:solidFill>
                <a:prstClr val="black">
                  <a:lumMod val="65000"/>
                  <a:lumOff val="35000"/>
                </a:prstClr>
              </a:solidFill>
            </a:endParaRPr>
          </a:p>
          <a:p>
            <a:pPr lvl="1"/>
            <a:endParaRPr lang="en-US" sz="2200" u="sng" dirty="0">
              <a:solidFill>
                <a:srgbClr val="C00000"/>
              </a:solidFill>
            </a:endParaRPr>
          </a:p>
          <a:p>
            <a:endParaRPr lang="en-US" sz="2600" dirty="0" smtClean="0">
              <a:solidFill>
                <a:schemeClr val="tx2"/>
              </a:solidFill>
            </a:endParaRPr>
          </a:p>
          <a:p>
            <a:endParaRPr lang="en-US" sz="2600" dirty="0" smtClean="0">
              <a:solidFill>
                <a:schemeClr val="tx2"/>
              </a:solidFill>
            </a:endParaRPr>
          </a:p>
          <a:p>
            <a:pPr lvl="1"/>
            <a:endParaRPr lang="en-US" sz="1600" dirty="0"/>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24</a:t>
            </a:fld>
            <a:endParaRPr lang="en-US" dirty="0">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14" name="Group 13"/>
          <p:cNvGrpSpPr/>
          <p:nvPr/>
        </p:nvGrpSpPr>
        <p:grpSpPr>
          <a:xfrm>
            <a:off x="2133600" y="1818007"/>
            <a:ext cx="4953000" cy="1169868"/>
            <a:chOff x="4878729" y="1918448"/>
            <a:chExt cx="4392604" cy="1705352"/>
          </a:xfrm>
        </p:grpSpPr>
        <p:grpSp>
          <p:nvGrpSpPr>
            <p:cNvPr id="15" name="Group 14"/>
            <p:cNvGrpSpPr/>
            <p:nvPr/>
          </p:nvGrpSpPr>
          <p:grpSpPr>
            <a:xfrm>
              <a:off x="4878729" y="1954076"/>
              <a:ext cx="4392604" cy="1669724"/>
              <a:chOff x="2068885" y="1366457"/>
              <a:chExt cx="3854114" cy="1109589"/>
            </a:xfrm>
          </p:grpSpPr>
          <p:sp>
            <p:nvSpPr>
              <p:cNvPr id="17" name="Cube 16"/>
              <p:cNvSpPr/>
              <p:nvPr/>
            </p:nvSpPr>
            <p:spPr>
              <a:xfrm>
                <a:off x="4360334" y="1765818"/>
                <a:ext cx="1562665" cy="710228"/>
              </a:xfrm>
              <a:prstGeom prst="cube">
                <a:avLst>
                  <a:gd name="adj" fmla="val 85440"/>
                </a:avLst>
              </a:prstGeom>
              <a:solidFill>
                <a:schemeClr val="tx2"/>
              </a:solidFill>
              <a:ln w="3175"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sp>
            <p:nvSpPr>
              <p:cNvPr id="20" name="Cube 19"/>
              <p:cNvSpPr/>
              <p:nvPr/>
            </p:nvSpPr>
            <p:spPr>
              <a:xfrm>
                <a:off x="4461471" y="1670764"/>
                <a:ext cx="1391953" cy="651123"/>
              </a:xfrm>
              <a:prstGeom prst="cube">
                <a:avLst>
                  <a:gd name="adj" fmla="val 85440"/>
                </a:avLst>
              </a:prstGeom>
              <a:solidFill>
                <a:schemeClr val="bg1">
                  <a:lumMod val="50000"/>
                </a:schemeClr>
              </a:solidFill>
              <a:ln w="635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sp>
            <p:nvSpPr>
              <p:cNvPr id="21" name="Cube 20"/>
              <p:cNvSpPr/>
              <p:nvPr/>
            </p:nvSpPr>
            <p:spPr>
              <a:xfrm>
                <a:off x="4461471" y="1514087"/>
                <a:ext cx="1391953" cy="651123"/>
              </a:xfrm>
              <a:prstGeom prst="cube">
                <a:avLst>
                  <a:gd name="adj" fmla="val 85440"/>
                </a:avLst>
              </a:prstGeom>
              <a:solidFill>
                <a:schemeClr val="bg1">
                  <a:lumMod val="50000"/>
                </a:schemeClr>
              </a:solidFill>
              <a:ln w="635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sp>
            <p:nvSpPr>
              <p:cNvPr id="22" name="Cube 21"/>
              <p:cNvSpPr/>
              <p:nvPr/>
            </p:nvSpPr>
            <p:spPr>
              <a:xfrm>
                <a:off x="2068885" y="1612872"/>
                <a:ext cx="1505044" cy="820099"/>
              </a:xfrm>
              <a:prstGeom prst="cube">
                <a:avLst>
                  <a:gd name="adj" fmla="val 82478"/>
                </a:avLst>
              </a:prstGeom>
              <a:solidFill>
                <a:schemeClr val="bg2">
                  <a:lumMod val="50000"/>
                </a:schemeClr>
              </a:solidFill>
              <a:ln w="1270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 lastClr="FFFFFF"/>
                  </a:solidFill>
                  <a:effectLst/>
                  <a:uLnTx/>
                  <a:uFillTx/>
                  <a:latin typeface="Times New Roman"/>
                  <a:ea typeface="+mn-ea"/>
                  <a:cs typeface="Times New Roman"/>
                </a:endParaRPr>
              </a:p>
            </p:txBody>
          </p:sp>
          <p:cxnSp>
            <p:nvCxnSpPr>
              <p:cNvPr id="23" name="Straight Arrow Connector 22"/>
              <p:cNvCxnSpPr/>
              <p:nvPr/>
            </p:nvCxnSpPr>
            <p:spPr>
              <a:xfrm flipH="1">
                <a:off x="3440989" y="2057346"/>
                <a:ext cx="872449" cy="7212"/>
              </a:xfrm>
              <a:prstGeom prst="straightConnector1">
                <a:avLst/>
              </a:prstGeom>
              <a:noFill/>
              <a:ln w="57150" cap="flat" cmpd="sng" algn="ctr">
                <a:solidFill>
                  <a:sysClr val="windowText" lastClr="000000"/>
                </a:solidFill>
                <a:prstDash val="solid"/>
                <a:miter lim="800000"/>
                <a:headEnd type="arrow"/>
                <a:tailEnd type="arrow"/>
              </a:ln>
              <a:effectLst/>
            </p:spPr>
          </p:cxnSp>
          <p:sp>
            <p:nvSpPr>
              <p:cNvPr id="24" name="TextBox 23"/>
              <p:cNvSpPr txBox="1"/>
              <p:nvPr/>
            </p:nvSpPr>
            <p:spPr>
              <a:xfrm>
                <a:off x="2497823" y="1638178"/>
                <a:ext cx="875531" cy="4770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600" b="1" i="1" u="none" strike="noStrike" kern="0" cap="none" spc="0" normalizeH="0" baseline="0" noProof="0" dirty="0" smtClean="0">
                    <a:ln>
                      <a:noFill/>
                    </a:ln>
                    <a:effectLst/>
                    <a:uLnTx/>
                    <a:uFillTx/>
                    <a:latin typeface="Times New Roman"/>
                    <a:cs typeface="Times New Roman"/>
                  </a:rPr>
                  <a:t>CPU</a:t>
                </a:r>
                <a:endParaRPr kumimoji="0" lang="en-US" sz="2600" b="1" i="1" u="none" strike="noStrike" kern="0" cap="none" spc="0" normalizeH="0" baseline="0" noProof="0" dirty="0">
                  <a:ln>
                    <a:noFill/>
                  </a:ln>
                  <a:effectLst/>
                  <a:uLnTx/>
                  <a:uFillTx/>
                  <a:latin typeface="Times New Roman"/>
                  <a:cs typeface="Times New Roman"/>
                </a:endParaRPr>
              </a:p>
            </p:txBody>
          </p:sp>
          <p:sp>
            <p:nvSpPr>
              <p:cNvPr id="25" name="Cube 24"/>
              <p:cNvSpPr/>
              <p:nvPr/>
            </p:nvSpPr>
            <p:spPr>
              <a:xfrm>
                <a:off x="4461471" y="1366457"/>
                <a:ext cx="1391953" cy="651122"/>
              </a:xfrm>
              <a:prstGeom prst="cube">
                <a:avLst>
                  <a:gd name="adj" fmla="val 85440"/>
                </a:avLst>
              </a:prstGeom>
              <a:solidFill>
                <a:schemeClr val="bg1">
                  <a:lumMod val="50000"/>
                </a:schemeClr>
              </a:solidFill>
              <a:ln w="6350" cap="flat" cmpd="sng" algn="ctr">
                <a:solidFill>
                  <a:srgbClr val="000000"/>
                </a:solidFill>
                <a:prstDash val="solid"/>
                <a:miter lim="800000"/>
              </a:ln>
              <a:effectLst/>
              <a:scene3d>
                <a:camera prst="orthographicFront"/>
                <a:lightRig rig="threePt" dir="t"/>
              </a:scene3d>
              <a:sp3d prstMaterial="dkEdg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ysClr val="window" lastClr="FFFFFF"/>
                  </a:solidFill>
                  <a:effectLst/>
                  <a:uLnTx/>
                  <a:uFillTx/>
                  <a:latin typeface="Times New Roman"/>
                  <a:ea typeface="+mn-ea"/>
                  <a:cs typeface="Times New Roman"/>
                </a:endParaRPr>
              </a:p>
            </p:txBody>
          </p:sp>
        </p:grpSp>
        <p:sp>
          <p:nvSpPr>
            <p:cNvPr id="16" name="TextBox 15"/>
            <p:cNvSpPr txBox="1"/>
            <p:nvPr/>
          </p:nvSpPr>
          <p:spPr>
            <a:xfrm>
              <a:off x="7919763" y="1918448"/>
              <a:ext cx="1224402" cy="7932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500" b="1" i="1" u="none" strike="noStrike" kern="0" cap="none" spc="0" normalizeH="0" baseline="0" noProof="0" dirty="0" smtClean="0">
                  <a:ln>
                    <a:noFill/>
                  </a:ln>
                  <a:solidFill>
                    <a:sysClr val="windowText" lastClr="000000"/>
                  </a:solidFill>
                  <a:effectLst/>
                  <a:uLnTx/>
                  <a:uFillTx/>
                  <a:latin typeface="Times New Roman"/>
                  <a:cs typeface="Times New Roman"/>
                </a:rPr>
                <a:t>DRAM</a:t>
              </a:r>
              <a:endParaRPr kumimoji="0" lang="en-US" sz="2500" b="1" i="1" u="none" strike="noStrike" kern="0" cap="none" spc="0" normalizeH="0" baseline="0" noProof="0" dirty="0">
                <a:ln>
                  <a:noFill/>
                </a:ln>
                <a:solidFill>
                  <a:sysClr val="windowText" lastClr="000000"/>
                </a:solidFill>
                <a:effectLst/>
                <a:uLnTx/>
                <a:uFillTx/>
                <a:latin typeface="Times New Roman"/>
                <a:cs typeface="Times New Roman"/>
              </a:endParaRPr>
            </a:p>
          </p:txBody>
        </p:sp>
      </p:grpSp>
      <p:cxnSp>
        <p:nvCxnSpPr>
          <p:cNvPr id="65" name="Straight Connector 64"/>
          <p:cNvCxnSpPr/>
          <p:nvPr/>
        </p:nvCxnSpPr>
        <p:spPr>
          <a:xfrm>
            <a:off x="3352800" y="2971800"/>
            <a:ext cx="762000" cy="990600"/>
          </a:xfrm>
          <a:prstGeom prst="line">
            <a:avLst/>
          </a:prstGeom>
          <a:ln w="2540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2" idx="2"/>
          </p:cNvCxnSpPr>
          <p:nvPr/>
        </p:nvCxnSpPr>
        <p:spPr>
          <a:xfrm flipH="1">
            <a:off x="381000" y="2869240"/>
            <a:ext cx="1752600" cy="940760"/>
          </a:xfrm>
          <a:prstGeom prst="line">
            <a:avLst/>
          </a:prstGeom>
          <a:ln w="2540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152400" y="3810000"/>
            <a:ext cx="4038600" cy="2438400"/>
            <a:chOff x="76200" y="1697421"/>
            <a:chExt cx="4846320" cy="3026979"/>
          </a:xfrm>
        </p:grpSpPr>
        <p:grpSp>
          <p:nvGrpSpPr>
            <p:cNvPr id="68" name="Group 67"/>
            <p:cNvGrpSpPr/>
            <p:nvPr/>
          </p:nvGrpSpPr>
          <p:grpSpPr>
            <a:xfrm>
              <a:off x="76200" y="1697421"/>
              <a:ext cx="4846320" cy="3026979"/>
              <a:chOff x="0" y="1849821"/>
              <a:chExt cx="4846320" cy="3026979"/>
            </a:xfrm>
          </p:grpSpPr>
          <p:sp>
            <p:nvSpPr>
              <p:cNvPr id="70" name="Rounded Rectangle 69"/>
              <p:cNvSpPr/>
              <p:nvPr/>
            </p:nvSpPr>
            <p:spPr>
              <a:xfrm>
                <a:off x="0" y="1849821"/>
                <a:ext cx="4846320" cy="302697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800" b="1" dirty="0" smtClean="0">
                  <a:effectLst>
                    <a:outerShdw blurRad="38100" dist="38100" dir="2700000" algn="tl">
                      <a:srgbClr val="000000">
                        <a:alpha val="43137"/>
                      </a:srgbClr>
                    </a:outerShdw>
                  </a:effectLst>
                </a:endParaRPr>
              </a:p>
            </p:txBody>
          </p:sp>
          <p:sp>
            <p:nvSpPr>
              <p:cNvPr id="71" name="Rounded Rectangle 70"/>
              <p:cNvSpPr/>
              <p:nvPr/>
            </p:nvSpPr>
            <p:spPr>
              <a:xfrm>
                <a:off x="457200" y="2133600"/>
                <a:ext cx="1969304" cy="944210"/>
              </a:xfrm>
              <a:prstGeom prst="roundRect">
                <a:avLst/>
              </a:prstGeom>
              <a:solidFill>
                <a:schemeClr val="bg2">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CPU</a:t>
                </a:r>
                <a:endParaRPr lang="en-US" sz="2000" b="1" dirty="0">
                  <a:solidFill>
                    <a:schemeClr val="bg1"/>
                  </a:solidFill>
                </a:endParaRPr>
              </a:p>
            </p:txBody>
          </p:sp>
          <p:grpSp>
            <p:nvGrpSpPr>
              <p:cNvPr id="72" name="Group 71"/>
              <p:cNvGrpSpPr/>
              <p:nvPr/>
            </p:nvGrpSpPr>
            <p:grpSpPr>
              <a:xfrm>
                <a:off x="182880" y="3174125"/>
                <a:ext cx="4480560" cy="1550275"/>
                <a:chOff x="106680" y="3402725"/>
                <a:chExt cx="4480560" cy="1550275"/>
              </a:xfrm>
            </p:grpSpPr>
            <p:sp>
              <p:nvSpPr>
                <p:cNvPr id="73" name="Rounded Rectangle 72"/>
                <p:cNvSpPr/>
                <p:nvPr/>
              </p:nvSpPr>
              <p:spPr>
                <a:xfrm>
                  <a:off x="106680" y="3497318"/>
                  <a:ext cx="4480560" cy="1455682"/>
                </a:xfrm>
                <a:prstGeom prst="roundRect">
                  <a:avLst/>
                </a:prstGeom>
                <a:solidFill>
                  <a:srgbClr val="4A886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chemeClr val="tx1"/>
                    </a:solidFill>
                  </a:endParaRPr>
                </a:p>
              </p:txBody>
            </p:sp>
            <p:sp>
              <p:nvSpPr>
                <p:cNvPr id="75" name="Rounded Rectangle 74"/>
                <p:cNvSpPr/>
                <p:nvPr/>
              </p:nvSpPr>
              <p:spPr>
                <a:xfrm>
                  <a:off x="2270760" y="4343400"/>
                  <a:ext cx="2225040" cy="478223"/>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sp>
              <p:nvSpPr>
                <p:cNvPr id="76" name="TextBox 75"/>
                <p:cNvSpPr txBox="1"/>
                <p:nvPr/>
              </p:nvSpPr>
              <p:spPr>
                <a:xfrm>
                  <a:off x="1478280" y="3402725"/>
                  <a:ext cx="2286000" cy="573101"/>
                </a:xfrm>
                <a:prstGeom prst="rect">
                  <a:avLst/>
                </a:prstGeom>
                <a:noFill/>
              </p:spPr>
              <p:txBody>
                <a:bodyPr wrap="square" rtlCol="0">
                  <a:spAutoFit/>
                </a:bodyPr>
                <a:lstStyle/>
                <a:p>
                  <a:pPr algn="ctr"/>
                  <a:r>
                    <a:rPr lang="en-US" sz="2400" b="1" dirty="0" smtClean="0">
                      <a:solidFill>
                        <a:srgbClr val="FFFFFF"/>
                      </a:solidFill>
                    </a:rPr>
                    <a:t>Shared LLC</a:t>
                  </a:r>
                </a:p>
              </p:txBody>
            </p:sp>
            <p:sp>
              <p:nvSpPr>
                <p:cNvPr id="77" name="Rounded Rectangle 76"/>
                <p:cNvSpPr/>
                <p:nvPr/>
              </p:nvSpPr>
              <p:spPr>
                <a:xfrm>
                  <a:off x="198120" y="4064877"/>
                  <a:ext cx="2011680" cy="851338"/>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FFFFFF"/>
                      </a:solidFill>
                    </a:rPr>
                    <a:t>Coherence Resolution </a:t>
                  </a:r>
                  <a:endParaRPr lang="en-US" b="1" dirty="0">
                    <a:solidFill>
                      <a:srgbClr val="FFFFFF"/>
                    </a:solidFill>
                  </a:endParaRPr>
                </a:p>
              </p:txBody>
            </p:sp>
          </p:grpSp>
        </p:grpSp>
        <p:sp>
          <p:nvSpPr>
            <p:cNvPr id="69" name="Rounded Rectangle 68"/>
            <p:cNvSpPr/>
            <p:nvPr/>
          </p:nvSpPr>
          <p:spPr>
            <a:xfrm>
              <a:off x="2819400" y="2238703"/>
              <a:ext cx="1463040" cy="688428"/>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grpSp>
      <p:cxnSp>
        <p:nvCxnSpPr>
          <p:cNvPr id="88" name="Straight Connector 87"/>
          <p:cNvCxnSpPr/>
          <p:nvPr/>
        </p:nvCxnSpPr>
        <p:spPr>
          <a:xfrm>
            <a:off x="6248400" y="2895600"/>
            <a:ext cx="2286000" cy="1447800"/>
          </a:xfrm>
          <a:prstGeom prst="line">
            <a:avLst/>
          </a:prstGeom>
          <a:ln w="2540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246578" y="2912420"/>
            <a:ext cx="87422" cy="1659580"/>
          </a:xfrm>
          <a:prstGeom prst="line">
            <a:avLst/>
          </a:prstGeom>
          <a:ln w="2540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334000" y="4343401"/>
            <a:ext cx="3352800" cy="1752601"/>
            <a:chOff x="5334000" y="4343401"/>
            <a:chExt cx="3352800" cy="1752601"/>
          </a:xfrm>
        </p:grpSpPr>
        <p:grpSp>
          <p:nvGrpSpPr>
            <p:cNvPr id="80" name="Group 79"/>
            <p:cNvGrpSpPr/>
            <p:nvPr/>
          </p:nvGrpSpPr>
          <p:grpSpPr>
            <a:xfrm>
              <a:off x="5334000" y="4343401"/>
              <a:ext cx="3352800" cy="1752601"/>
              <a:chOff x="5334000" y="2133600"/>
              <a:chExt cx="3617495" cy="1502229"/>
            </a:xfrm>
          </p:grpSpPr>
          <p:sp>
            <p:nvSpPr>
              <p:cNvPr id="81" name="Rounded Rectangle 80"/>
              <p:cNvSpPr/>
              <p:nvPr/>
            </p:nvSpPr>
            <p:spPr>
              <a:xfrm>
                <a:off x="5334000" y="2133600"/>
                <a:ext cx="3617495" cy="150222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82" name="Rounded Rectangle 81"/>
              <p:cNvSpPr/>
              <p:nvPr/>
            </p:nvSpPr>
            <p:spPr>
              <a:xfrm>
                <a:off x="5486400" y="2285999"/>
                <a:ext cx="1268264" cy="121919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NDA Core</a:t>
                </a:r>
                <a:endParaRPr lang="en-US" sz="2000" b="1" dirty="0">
                  <a:solidFill>
                    <a:schemeClr val="bg1"/>
                  </a:solidFill>
                </a:endParaRPr>
              </a:p>
            </p:txBody>
          </p:sp>
        </p:grpSp>
        <p:sp>
          <p:nvSpPr>
            <p:cNvPr id="92" name="Rounded Rectangle 91"/>
            <p:cNvSpPr/>
            <p:nvPr/>
          </p:nvSpPr>
          <p:spPr>
            <a:xfrm>
              <a:off x="7010400" y="4474633"/>
              <a:ext cx="1219200" cy="554567"/>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sp>
          <p:nvSpPr>
            <p:cNvPr id="94" name="Rounded Rectangle 93"/>
            <p:cNvSpPr/>
            <p:nvPr/>
          </p:nvSpPr>
          <p:spPr>
            <a:xfrm>
              <a:off x="6705600" y="51054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95" name="Rounded Rectangle 94"/>
            <p:cNvSpPr/>
            <p:nvPr/>
          </p:nvSpPr>
          <p:spPr>
            <a:xfrm>
              <a:off x="6705600" y="55626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NDAWriteSet</a:t>
              </a:r>
              <a:endParaRPr lang="en-US" sz="1100" b="1" dirty="0">
                <a:solidFill>
                  <a:srgbClr val="FFFFFF"/>
                </a:solidFill>
              </a:endParaRPr>
            </a:p>
          </p:txBody>
        </p:sp>
      </p:grpSp>
      <p:sp>
        <p:nvSpPr>
          <p:cNvPr id="49" name="Rectangle 48"/>
          <p:cNvSpPr/>
          <p:nvPr/>
        </p:nvSpPr>
        <p:spPr>
          <a:xfrm>
            <a:off x="15947" y="0"/>
            <a:ext cx="9144000"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50" name="Rounded Rectangle 49"/>
          <p:cNvSpPr/>
          <p:nvPr/>
        </p:nvSpPr>
        <p:spPr>
          <a:xfrm>
            <a:off x="6705600" y="51054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51" name="Rounded Rectangle 50"/>
          <p:cNvSpPr/>
          <p:nvPr/>
        </p:nvSpPr>
        <p:spPr>
          <a:xfrm>
            <a:off x="6705600" y="55626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NDAWriteSet</a:t>
            </a:r>
            <a:endParaRPr lang="en-US" sz="1100" b="1" dirty="0">
              <a:solidFill>
                <a:srgbClr val="FFFFFF"/>
              </a:solidFill>
            </a:endParaRPr>
          </a:p>
        </p:txBody>
      </p:sp>
      <p:sp>
        <p:nvSpPr>
          <p:cNvPr id="52" name="Rounded Rectangle 51"/>
          <p:cNvSpPr/>
          <p:nvPr/>
        </p:nvSpPr>
        <p:spPr>
          <a:xfrm>
            <a:off x="2133600" y="56388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sp>
        <p:nvSpPr>
          <p:cNvPr id="53" name="Rounded Rectangle 52"/>
          <p:cNvSpPr/>
          <p:nvPr/>
        </p:nvSpPr>
        <p:spPr>
          <a:xfrm>
            <a:off x="381000" y="5410200"/>
            <a:ext cx="1676400" cy="68580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FFFFFF"/>
                </a:solidFill>
              </a:rPr>
              <a:t>Coherence Resolution </a:t>
            </a:r>
            <a:endParaRPr lang="en-US" b="1" dirty="0">
              <a:solidFill>
                <a:srgbClr val="FFFFFF"/>
              </a:solidFill>
            </a:endParaRPr>
          </a:p>
        </p:txBody>
      </p:sp>
    </p:spTree>
    <p:extLst>
      <p:ext uri="{BB962C8B-B14F-4D97-AF65-F5344CB8AC3E}">
        <p14:creationId xmlns:p14="http://schemas.microsoft.com/office/powerpoint/2010/main" val="2581072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76200" y="0"/>
            <a:ext cx="9601200" cy="914400"/>
          </a:xfrm>
        </p:spPr>
        <p:txBody>
          <a:bodyPr/>
          <a:lstStyle/>
          <a:p>
            <a:r>
              <a:rPr lang="en-US" dirty="0" smtClean="0">
                <a:latin typeface="Gill Sans MT"/>
                <a:cs typeface="Gill Sans MT"/>
              </a:rPr>
              <a:t>Optimistic Mode Execution</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lvl="1"/>
            <a:endParaRPr lang="en-US" sz="2200" dirty="0">
              <a:solidFill>
                <a:srgbClr val="0000FF"/>
              </a:solidFill>
            </a:endParaRPr>
          </a:p>
          <a:p>
            <a:pPr marL="457200" lvl="1" indent="0">
              <a:buNone/>
            </a:pPr>
            <a:endParaRPr lang="en-US" sz="2200" u="sng" dirty="0" smtClean="0">
              <a:solidFill>
                <a:prstClr val="black">
                  <a:lumMod val="65000"/>
                  <a:lumOff val="35000"/>
                </a:prstClr>
              </a:solidFill>
            </a:endParaRPr>
          </a:p>
          <a:p>
            <a:pPr lvl="1"/>
            <a:endParaRPr lang="en-US" sz="2200" u="sng" dirty="0">
              <a:solidFill>
                <a:srgbClr val="C00000"/>
              </a:solidFill>
            </a:endParaRPr>
          </a:p>
          <a:p>
            <a:endParaRPr lang="en-US" sz="2600" dirty="0" smtClean="0">
              <a:solidFill>
                <a:schemeClr val="tx2"/>
              </a:solidFill>
            </a:endParaRPr>
          </a:p>
          <a:p>
            <a:endParaRPr lang="en-US" sz="2600" dirty="0" smtClean="0">
              <a:solidFill>
                <a:schemeClr val="tx2"/>
              </a:solidFill>
            </a:endParaRPr>
          </a:p>
          <a:p>
            <a:pPr lvl="1"/>
            <a:endParaRPr lang="en-US" sz="1600" dirty="0"/>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25</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67" name="Group 66"/>
          <p:cNvGrpSpPr/>
          <p:nvPr/>
        </p:nvGrpSpPr>
        <p:grpSpPr>
          <a:xfrm>
            <a:off x="152400" y="1981200"/>
            <a:ext cx="4038600" cy="2438400"/>
            <a:chOff x="76200" y="1697421"/>
            <a:chExt cx="4846320" cy="3026979"/>
          </a:xfrm>
        </p:grpSpPr>
        <p:grpSp>
          <p:nvGrpSpPr>
            <p:cNvPr id="68" name="Group 67"/>
            <p:cNvGrpSpPr/>
            <p:nvPr/>
          </p:nvGrpSpPr>
          <p:grpSpPr>
            <a:xfrm>
              <a:off x="76200" y="1697421"/>
              <a:ext cx="4846320" cy="3026979"/>
              <a:chOff x="0" y="1849821"/>
              <a:chExt cx="4846320" cy="3026979"/>
            </a:xfrm>
          </p:grpSpPr>
          <p:sp>
            <p:nvSpPr>
              <p:cNvPr id="70" name="Rounded Rectangle 69"/>
              <p:cNvSpPr/>
              <p:nvPr/>
            </p:nvSpPr>
            <p:spPr>
              <a:xfrm>
                <a:off x="0" y="1849821"/>
                <a:ext cx="4846320" cy="302697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800" b="1" dirty="0" smtClean="0">
                  <a:effectLst>
                    <a:outerShdw blurRad="38100" dist="38100" dir="2700000" algn="tl">
                      <a:srgbClr val="000000">
                        <a:alpha val="43137"/>
                      </a:srgbClr>
                    </a:outerShdw>
                  </a:effectLst>
                </a:endParaRPr>
              </a:p>
            </p:txBody>
          </p:sp>
          <p:sp>
            <p:nvSpPr>
              <p:cNvPr id="71" name="Rounded Rectangle 70"/>
              <p:cNvSpPr/>
              <p:nvPr/>
            </p:nvSpPr>
            <p:spPr>
              <a:xfrm>
                <a:off x="457200" y="2133600"/>
                <a:ext cx="1969304" cy="944210"/>
              </a:xfrm>
              <a:prstGeom prst="roundRect">
                <a:avLst/>
              </a:prstGeom>
              <a:solidFill>
                <a:schemeClr val="bg2">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CPU</a:t>
                </a:r>
                <a:endParaRPr lang="en-US" sz="2000" b="1" dirty="0">
                  <a:solidFill>
                    <a:schemeClr val="bg1"/>
                  </a:solidFill>
                </a:endParaRPr>
              </a:p>
            </p:txBody>
          </p:sp>
          <p:grpSp>
            <p:nvGrpSpPr>
              <p:cNvPr id="72" name="Group 71"/>
              <p:cNvGrpSpPr/>
              <p:nvPr/>
            </p:nvGrpSpPr>
            <p:grpSpPr>
              <a:xfrm>
                <a:off x="182880" y="3174125"/>
                <a:ext cx="4480560" cy="1550275"/>
                <a:chOff x="106680" y="3402725"/>
                <a:chExt cx="4480560" cy="1550275"/>
              </a:xfrm>
            </p:grpSpPr>
            <p:sp>
              <p:nvSpPr>
                <p:cNvPr id="73" name="Rounded Rectangle 72"/>
                <p:cNvSpPr/>
                <p:nvPr/>
              </p:nvSpPr>
              <p:spPr>
                <a:xfrm>
                  <a:off x="106680" y="3497318"/>
                  <a:ext cx="4480560" cy="1455682"/>
                </a:xfrm>
                <a:prstGeom prst="roundRect">
                  <a:avLst/>
                </a:prstGeom>
                <a:solidFill>
                  <a:srgbClr val="4A886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chemeClr val="tx1"/>
                    </a:solidFill>
                  </a:endParaRPr>
                </a:p>
              </p:txBody>
            </p:sp>
            <p:sp>
              <p:nvSpPr>
                <p:cNvPr id="75" name="Rounded Rectangle 74"/>
                <p:cNvSpPr/>
                <p:nvPr/>
              </p:nvSpPr>
              <p:spPr>
                <a:xfrm>
                  <a:off x="2270760" y="4343400"/>
                  <a:ext cx="2225040" cy="478223"/>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sp>
              <p:nvSpPr>
                <p:cNvPr id="76" name="TextBox 75"/>
                <p:cNvSpPr txBox="1"/>
                <p:nvPr/>
              </p:nvSpPr>
              <p:spPr>
                <a:xfrm>
                  <a:off x="1478280" y="3402725"/>
                  <a:ext cx="2286000" cy="573101"/>
                </a:xfrm>
                <a:prstGeom prst="rect">
                  <a:avLst/>
                </a:prstGeom>
                <a:noFill/>
              </p:spPr>
              <p:txBody>
                <a:bodyPr wrap="square" rtlCol="0">
                  <a:spAutoFit/>
                </a:bodyPr>
                <a:lstStyle/>
                <a:p>
                  <a:pPr algn="ctr"/>
                  <a:r>
                    <a:rPr lang="en-US" sz="2400" b="1" dirty="0" smtClean="0">
                      <a:solidFill>
                        <a:srgbClr val="FFFFFF"/>
                      </a:solidFill>
                    </a:rPr>
                    <a:t>Shared LLC</a:t>
                  </a:r>
                </a:p>
              </p:txBody>
            </p:sp>
            <p:sp>
              <p:nvSpPr>
                <p:cNvPr id="77" name="Rounded Rectangle 76"/>
                <p:cNvSpPr/>
                <p:nvPr/>
              </p:nvSpPr>
              <p:spPr>
                <a:xfrm>
                  <a:off x="198120" y="4064877"/>
                  <a:ext cx="2011680" cy="851338"/>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FFFFFF"/>
                      </a:solidFill>
                    </a:rPr>
                    <a:t>Coherence Resolution </a:t>
                  </a:r>
                  <a:endParaRPr lang="en-US" b="1" dirty="0">
                    <a:solidFill>
                      <a:srgbClr val="FFFFFF"/>
                    </a:solidFill>
                  </a:endParaRPr>
                </a:p>
              </p:txBody>
            </p:sp>
          </p:grpSp>
        </p:grpSp>
        <p:sp>
          <p:nvSpPr>
            <p:cNvPr id="69" name="Rounded Rectangle 68"/>
            <p:cNvSpPr/>
            <p:nvPr/>
          </p:nvSpPr>
          <p:spPr>
            <a:xfrm>
              <a:off x="2819400" y="2238703"/>
              <a:ext cx="1463040" cy="688428"/>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grpSp>
      <p:cxnSp>
        <p:nvCxnSpPr>
          <p:cNvPr id="46" name="Straight Connector 45"/>
          <p:cNvCxnSpPr/>
          <p:nvPr/>
        </p:nvCxnSpPr>
        <p:spPr>
          <a:xfrm flipV="1">
            <a:off x="4953000" y="1524000"/>
            <a:ext cx="0" cy="3962400"/>
          </a:xfrm>
          <a:prstGeom prst="line">
            <a:avLst/>
          </a:prstGeom>
          <a:ln w="38100" cmpd="sng">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Left-Right Arrow 46"/>
          <p:cNvSpPr/>
          <p:nvPr/>
        </p:nvSpPr>
        <p:spPr>
          <a:xfrm>
            <a:off x="4343400" y="2927737"/>
            <a:ext cx="1219200" cy="348863"/>
          </a:xfrm>
          <a:prstGeom prst="lef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8"/>
          <p:cNvGrpSpPr/>
          <p:nvPr/>
        </p:nvGrpSpPr>
        <p:grpSpPr>
          <a:xfrm>
            <a:off x="5638800" y="2286000"/>
            <a:ext cx="3352800" cy="1752601"/>
            <a:chOff x="5638800" y="2286000"/>
            <a:chExt cx="3352800" cy="1752601"/>
          </a:xfrm>
        </p:grpSpPr>
        <p:grpSp>
          <p:nvGrpSpPr>
            <p:cNvPr id="8" name="Group 7"/>
            <p:cNvGrpSpPr/>
            <p:nvPr/>
          </p:nvGrpSpPr>
          <p:grpSpPr>
            <a:xfrm>
              <a:off x="5638800" y="2286000"/>
              <a:ext cx="3352800" cy="1752601"/>
              <a:chOff x="5334000" y="4343399"/>
              <a:chExt cx="3352800" cy="1752601"/>
            </a:xfrm>
          </p:grpSpPr>
          <p:grpSp>
            <p:nvGrpSpPr>
              <p:cNvPr id="7" name="Group 6"/>
              <p:cNvGrpSpPr/>
              <p:nvPr/>
            </p:nvGrpSpPr>
            <p:grpSpPr>
              <a:xfrm>
                <a:off x="5334000" y="4343399"/>
                <a:ext cx="3352800" cy="1752601"/>
                <a:chOff x="5334000" y="4343401"/>
                <a:chExt cx="3352800" cy="1752601"/>
              </a:xfrm>
            </p:grpSpPr>
            <p:grpSp>
              <p:nvGrpSpPr>
                <p:cNvPr id="80" name="Group 79"/>
                <p:cNvGrpSpPr/>
                <p:nvPr/>
              </p:nvGrpSpPr>
              <p:grpSpPr>
                <a:xfrm>
                  <a:off x="5334000" y="4343401"/>
                  <a:ext cx="3352800" cy="1752601"/>
                  <a:chOff x="5334000" y="2133601"/>
                  <a:chExt cx="3617495" cy="1502229"/>
                </a:xfrm>
              </p:grpSpPr>
              <p:sp>
                <p:nvSpPr>
                  <p:cNvPr id="81" name="Rounded Rectangle 80"/>
                  <p:cNvSpPr/>
                  <p:nvPr/>
                </p:nvSpPr>
                <p:spPr>
                  <a:xfrm>
                    <a:off x="5334000" y="2133601"/>
                    <a:ext cx="3617495" cy="150222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82" name="Rounded Rectangle 81"/>
                  <p:cNvSpPr/>
                  <p:nvPr/>
                </p:nvSpPr>
                <p:spPr>
                  <a:xfrm>
                    <a:off x="5486400" y="2285999"/>
                    <a:ext cx="1268264" cy="121919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NDA Core</a:t>
                    </a:r>
                    <a:endParaRPr lang="en-US" sz="2000" b="1" dirty="0">
                      <a:solidFill>
                        <a:schemeClr val="bg1"/>
                      </a:solidFill>
                    </a:endParaRPr>
                  </a:p>
                </p:txBody>
              </p:sp>
            </p:grpSp>
            <p:sp>
              <p:nvSpPr>
                <p:cNvPr id="94" name="Rounded Rectangle 93"/>
                <p:cNvSpPr/>
                <p:nvPr/>
              </p:nvSpPr>
              <p:spPr>
                <a:xfrm>
                  <a:off x="6705600" y="5105401"/>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95" name="Rounded Rectangle 94"/>
                <p:cNvSpPr/>
                <p:nvPr/>
              </p:nvSpPr>
              <p:spPr>
                <a:xfrm>
                  <a:off x="6705600" y="55626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NDAWriteSet</a:t>
                  </a:r>
                  <a:endParaRPr lang="en-US" sz="1100" b="1" dirty="0">
                    <a:solidFill>
                      <a:srgbClr val="FFFFFF"/>
                    </a:solidFill>
                  </a:endParaRPr>
                </a:p>
              </p:txBody>
            </p:sp>
          </p:grpSp>
          <p:sp>
            <p:nvSpPr>
              <p:cNvPr id="92" name="Rounded Rectangle 91"/>
              <p:cNvSpPr/>
              <p:nvPr/>
            </p:nvSpPr>
            <p:spPr>
              <a:xfrm>
                <a:off x="7010400" y="4474633"/>
                <a:ext cx="1219200" cy="554567"/>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grpSp>
        <p:sp>
          <p:nvSpPr>
            <p:cNvPr id="48" name="Rounded Rectangle 47"/>
            <p:cNvSpPr/>
            <p:nvPr/>
          </p:nvSpPr>
          <p:spPr>
            <a:xfrm>
              <a:off x="8305800" y="2417233"/>
              <a:ext cx="228600" cy="554567"/>
            </a:xfrm>
            <a:prstGeom prst="roundRect">
              <a:avLst/>
            </a:prstGeom>
            <a:solidFill>
              <a:schemeClr val="tx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rgbClr val="FFFFFF"/>
                </a:solidFill>
              </a:endParaRPr>
            </a:p>
          </p:txBody>
        </p:sp>
      </p:grpSp>
      <p:sp>
        <p:nvSpPr>
          <p:cNvPr id="50" name="Rectangle 49"/>
          <p:cNvSpPr/>
          <p:nvPr/>
        </p:nvSpPr>
        <p:spPr>
          <a:xfrm>
            <a:off x="0" y="0"/>
            <a:ext cx="9144000"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53" name="Rounded Rectangle 52"/>
          <p:cNvSpPr/>
          <p:nvPr/>
        </p:nvSpPr>
        <p:spPr>
          <a:xfrm>
            <a:off x="5791200" y="2463801"/>
            <a:ext cx="1175464" cy="142239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NDA Core</a:t>
            </a:r>
            <a:endParaRPr lang="en-US" sz="2000" b="1" dirty="0">
              <a:solidFill>
                <a:schemeClr val="bg1"/>
              </a:solidFill>
            </a:endParaRPr>
          </a:p>
        </p:txBody>
      </p:sp>
      <p:sp>
        <p:nvSpPr>
          <p:cNvPr id="54" name="Rounded Rectangle 53"/>
          <p:cNvSpPr/>
          <p:nvPr/>
        </p:nvSpPr>
        <p:spPr>
          <a:xfrm>
            <a:off x="7326351" y="2417237"/>
            <a:ext cx="1219200" cy="554567"/>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sp>
        <p:nvSpPr>
          <p:cNvPr id="55" name="Rounded Rectangle 54"/>
          <p:cNvSpPr/>
          <p:nvPr/>
        </p:nvSpPr>
        <p:spPr>
          <a:xfrm>
            <a:off x="8316951" y="2417236"/>
            <a:ext cx="228600" cy="554567"/>
          </a:xfrm>
          <a:prstGeom prst="roundRect">
            <a:avLst/>
          </a:prstGeom>
          <a:solidFill>
            <a:schemeClr val="tx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rgbClr val="FFFFFF"/>
              </a:solidFill>
            </a:endParaRPr>
          </a:p>
        </p:txBody>
      </p:sp>
      <p:cxnSp>
        <p:nvCxnSpPr>
          <p:cNvPr id="56" name="Straight Arrow Connector 55"/>
          <p:cNvCxnSpPr>
            <a:stCxn id="55" idx="2"/>
          </p:cNvCxnSpPr>
          <p:nvPr/>
        </p:nvCxnSpPr>
        <p:spPr>
          <a:xfrm flipH="1">
            <a:off x="7772400" y="2971803"/>
            <a:ext cx="658851" cy="1523997"/>
          </a:xfrm>
          <a:prstGeom prst="straightConnector1">
            <a:avLst/>
          </a:prstGeom>
          <a:noFill/>
          <a:ln w="38100" cap="flat" cmpd="sng" algn="ctr">
            <a:solidFill>
              <a:schemeClr val="bg1"/>
            </a:solidFill>
            <a:prstDash val="sysDash"/>
            <a:miter lim="800000"/>
            <a:headEnd type="none"/>
            <a:tailEnd type="triangle"/>
          </a:ln>
          <a:effectLst/>
        </p:spPr>
      </p:cxnSp>
      <p:grpSp>
        <p:nvGrpSpPr>
          <p:cNvPr id="59" name="Group 58"/>
          <p:cNvGrpSpPr/>
          <p:nvPr/>
        </p:nvGrpSpPr>
        <p:grpSpPr>
          <a:xfrm>
            <a:off x="1295400" y="4495786"/>
            <a:ext cx="9144000" cy="1143014"/>
            <a:chOff x="-2783359" y="5486404"/>
            <a:chExt cx="11128857" cy="354148"/>
          </a:xfrm>
        </p:grpSpPr>
        <p:grpSp>
          <p:nvGrpSpPr>
            <p:cNvPr id="60" name="Group 59"/>
            <p:cNvGrpSpPr/>
            <p:nvPr/>
          </p:nvGrpSpPr>
          <p:grpSpPr>
            <a:xfrm>
              <a:off x="-372108" y="5486404"/>
              <a:ext cx="8220710" cy="354148"/>
              <a:chOff x="-3584822" y="838199"/>
              <a:chExt cx="12818119" cy="205483"/>
            </a:xfrm>
          </p:grpSpPr>
          <p:sp>
            <p:nvSpPr>
              <p:cNvPr id="62" name="Rounded Rectangle 61"/>
              <p:cNvSpPr/>
              <p:nvPr/>
            </p:nvSpPr>
            <p:spPr bwMode="auto">
              <a:xfrm>
                <a:off x="-3584822" y="845516"/>
                <a:ext cx="9688558" cy="198166"/>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63" name="Rectangle 62"/>
              <p:cNvSpPr/>
              <p:nvPr/>
            </p:nvSpPr>
            <p:spPr>
              <a:xfrm>
                <a:off x="-153064" y="838199"/>
                <a:ext cx="9386361" cy="120497"/>
              </a:xfrm>
              <a:prstGeom prst="rect">
                <a:avLst/>
              </a:prstGeom>
            </p:spPr>
            <p:txBody>
              <a:bodyPr wrap="square">
                <a:spAutoFit/>
              </a:bodyPr>
              <a:lstStyle/>
              <a:p>
                <a:pPr algn="ctr"/>
                <a:endParaRPr lang="en-US" sz="2400" b="1" dirty="0">
                  <a:solidFill>
                    <a:schemeClr val="tx1">
                      <a:lumMod val="75000"/>
                      <a:lumOff val="25000"/>
                    </a:schemeClr>
                  </a:solidFill>
                </a:endParaRPr>
              </a:p>
            </p:txBody>
          </p:sp>
        </p:grpSp>
        <p:sp>
          <p:nvSpPr>
            <p:cNvPr id="61" name="Rectangle 60"/>
            <p:cNvSpPr/>
            <p:nvPr/>
          </p:nvSpPr>
          <p:spPr>
            <a:xfrm>
              <a:off x="-2783359" y="5532563"/>
              <a:ext cx="11128857" cy="257474"/>
            </a:xfrm>
            <a:prstGeom prst="rect">
              <a:avLst/>
            </a:prstGeom>
            <a:ln>
              <a:noFill/>
            </a:ln>
          </p:spPr>
          <p:txBody>
            <a:bodyPr wrap="square">
              <a:spAutoFit/>
            </a:bodyPr>
            <a:lstStyle/>
            <a:p>
              <a:pPr algn="ctr"/>
              <a:r>
                <a:rPr lang="en-US" sz="2400" b="1" dirty="0" smtClean="0"/>
                <a:t>Per-word dirty bit mask to mark</a:t>
              </a:r>
              <a:br>
                <a:rPr lang="en-US" sz="2400" b="1" dirty="0" smtClean="0"/>
              </a:br>
              <a:r>
                <a:rPr lang="en-US" sz="2400" b="1" dirty="0" smtClean="0"/>
                <a:t> all </a:t>
              </a:r>
              <a:r>
                <a:rPr lang="en-US" sz="2400" b="1" dirty="0" smtClean="0">
                  <a:solidFill>
                    <a:srgbClr val="0000FF"/>
                  </a:solidFill>
                </a:rPr>
                <a:t>uncommitted</a:t>
              </a:r>
              <a:r>
                <a:rPr lang="en-US" sz="2400" b="1" dirty="0" smtClean="0"/>
                <a:t> data updates  </a:t>
              </a:r>
              <a:endParaRPr lang="en-US" sz="2400" b="1" dirty="0" smtClean="0">
                <a:solidFill>
                  <a:srgbClr val="0000FF"/>
                </a:solidFill>
              </a:endParaRPr>
            </a:p>
          </p:txBody>
        </p:sp>
      </p:grpSp>
      <p:sp>
        <p:nvSpPr>
          <p:cNvPr id="85" name="Rounded Rectangle 84"/>
          <p:cNvSpPr/>
          <p:nvPr/>
        </p:nvSpPr>
        <p:spPr>
          <a:xfrm>
            <a:off x="7010400" y="3043765"/>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86" name="Rounded Rectangle 85"/>
          <p:cNvSpPr/>
          <p:nvPr/>
        </p:nvSpPr>
        <p:spPr>
          <a:xfrm>
            <a:off x="7010400" y="35052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NDAWriteSet</a:t>
            </a:r>
            <a:endParaRPr lang="en-US" sz="1100" b="1" dirty="0">
              <a:solidFill>
                <a:srgbClr val="FFFFFF"/>
              </a:solidFill>
            </a:endParaRPr>
          </a:p>
        </p:txBody>
      </p:sp>
      <p:sp>
        <p:nvSpPr>
          <p:cNvPr id="87" name="Rounded Rectangle 86"/>
          <p:cNvSpPr/>
          <p:nvPr/>
        </p:nvSpPr>
        <p:spPr>
          <a:xfrm>
            <a:off x="2133600" y="38100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cxnSp>
        <p:nvCxnSpPr>
          <p:cNvPr id="90" name="Straight Arrow Connector 89"/>
          <p:cNvCxnSpPr/>
          <p:nvPr/>
        </p:nvCxnSpPr>
        <p:spPr>
          <a:xfrm flipH="1">
            <a:off x="6629400" y="3886200"/>
            <a:ext cx="990602" cy="1600200"/>
          </a:xfrm>
          <a:prstGeom prst="straightConnector1">
            <a:avLst/>
          </a:prstGeom>
          <a:noFill/>
          <a:ln w="38100" cap="flat" cmpd="sng" algn="ctr">
            <a:solidFill>
              <a:schemeClr val="bg1"/>
            </a:solidFill>
            <a:prstDash val="sysDash"/>
            <a:miter lim="800000"/>
            <a:headEnd type="none"/>
            <a:tailEnd type="triangle"/>
          </a:ln>
          <a:effectLst/>
        </p:spPr>
      </p:cxnSp>
      <p:grpSp>
        <p:nvGrpSpPr>
          <p:cNvPr id="91" name="Group 90"/>
          <p:cNvGrpSpPr/>
          <p:nvPr/>
        </p:nvGrpSpPr>
        <p:grpSpPr>
          <a:xfrm>
            <a:off x="304800" y="5562586"/>
            <a:ext cx="9144000" cy="1143014"/>
            <a:chOff x="-2876099" y="5486404"/>
            <a:chExt cx="11128857" cy="354148"/>
          </a:xfrm>
        </p:grpSpPr>
        <p:grpSp>
          <p:nvGrpSpPr>
            <p:cNvPr id="93" name="Group 92"/>
            <p:cNvGrpSpPr/>
            <p:nvPr/>
          </p:nvGrpSpPr>
          <p:grpSpPr>
            <a:xfrm>
              <a:off x="-1577732" y="5486404"/>
              <a:ext cx="9426334" cy="354148"/>
              <a:chOff x="-5464688" y="838199"/>
              <a:chExt cx="14697985" cy="205483"/>
            </a:xfrm>
          </p:grpSpPr>
          <p:sp>
            <p:nvSpPr>
              <p:cNvPr id="97" name="Rounded Rectangle 96"/>
              <p:cNvSpPr/>
              <p:nvPr/>
            </p:nvSpPr>
            <p:spPr bwMode="auto">
              <a:xfrm>
                <a:off x="-5464688" y="845516"/>
                <a:ext cx="13303688" cy="198166"/>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98" name="Rectangle 97"/>
              <p:cNvSpPr/>
              <p:nvPr/>
            </p:nvSpPr>
            <p:spPr>
              <a:xfrm>
                <a:off x="-153064" y="838199"/>
                <a:ext cx="9386361" cy="120497"/>
              </a:xfrm>
              <a:prstGeom prst="rect">
                <a:avLst/>
              </a:prstGeom>
            </p:spPr>
            <p:txBody>
              <a:bodyPr wrap="square">
                <a:spAutoFit/>
              </a:bodyPr>
              <a:lstStyle/>
              <a:p>
                <a:pPr algn="ctr"/>
                <a:endParaRPr lang="en-US" sz="2400" b="1" dirty="0">
                  <a:solidFill>
                    <a:schemeClr val="tx1">
                      <a:lumMod val="75000"/>
                      <a:lumOff val="25000"/>
                    </a:schemeClr>
                  </a:solidFill>
                </a:endParaRPr>
              </a:p>
            </p:txBody>
          </p:sp>
        </p:grpSp>
        <p:sp>
          <p:nvSpPr>
            <p:cNvPr id="96" name="Rectangle 95"/>
            <p:cNvSpPr/>
            <p:nvPr/>
          </p:nvSpPr>
          <p:spPr>
            <a:xfrm>
              <a:off x="-2876099" y="5533627"/>
              <a:ext cx="11128857" cy="257474"/>
            </a:xfrm>
            <a:prstGeom prst="rect">
              <a:avLst/>
            </a:prstGeom>
            <a:ln>
              <a:noFill/>
            </a:ln>
          </p:spPr>
          <p:txBody>
            <a:bodyPr wrap="square">
              <a:spAutoFit/>
            </a:bodyPr>
            <a:lstStyle/>
            <a:p>
              <a:pPr algn="ctr"/>
              <a:r>
                <a:rPr lang="en-US" sz="2400" b="1" dirty="0" smtClean="0"/>
                <a:t>The </a:t>
              </a:r>
              <a:r>
                <a:rPr lang="en-US" sz="2400" b="1" dirty="0" err="1" smtClean="0">
                  <a:solidFill>
                    <a:srgbClr val="0000FF"/>
                  </a:solidFill>
                </a:rPr>
                <a:t>NDAReadSet</a:t>
              </a:r>
              <a:r>
                <a:rPr lang="en-US" sz="2400" b="1" dirty="0" smtClean="0">
                  <a:solidFill>
                    <a:srgbClr val="0000FF"/>
                  </a:solidFill>
                </a:rPr>
                <a:t> </a:t>
              </a:r>
              <a:r>
                <a:rPr lang="en-US" sz="2400" b="1" dirty="0" smtClean="0"/>
                <a:t>and </a:t>
              </a:r>
              <a:r>
                <a:rPr lang="en-US" sz="2400" b="1" dirty="0" err="1" smtClean="0">
                  <a:solidFill>
                    <a:srgbClr val="0000FF"/>
                  </a:solidFill>
                </a:rPr>
                <a:t>NDAWriteSet</a:t>
              </a:r>
              <a:r>
                <a:rPr lang="en-US" sz="2400" b="1" dirty="0" smtClean="0"/>
                <a:t> are used </a:t>
              </a:r>
              <a:br>
                <a:rPr lang="en-US" sz="2400" b="1" dirty="0" smtClean="0"/>
              </a:br>
              <a:r>
                <a:rPr lang="en-US" sz="2400" b="1" dirty="0" smtClean="0"/>
                <a:t>to track memory accesses from NDA</a:t>
              </a:r>
              <a:endParaRPr lang="en-US" sz="2400" b="1" dirty="0" smtClean="0">
                <a:solidFill>
                  <a:srgbClr val="0000FF"/>
                </a:solidFill>
              </a:endParaRPr>
            </a:p>
          </p:txBody>
        </p:sp>
      </p:grpSp>
      <p:cxnSp>
        <p:nvCxnSpPr>
          <p:cNvPr id="99" name="Straight Arrow Connector 98"/>
          <p:cNvCxnSpPr/>
          <p:nvPr/>
        </p:nvCxnSpPr>
        <p:spPr>
          <a:xfrm flipV="1">
            <a:off x="3124200" y="2209800"/>
            <a:ext cx="1066800" cy="1524000"/>
          </a:xfrm>
          <a:prstGeom prst="straightConnector1">
            <a:avLst/>
          </a:prstGeom>
          <a:noFill/>
          <a:ln w="38100" cap="flat" cmpd="sng" algn="ctr">
            <a:solidFill>
              <a:schemeClr val="bg1"/>
            </a:solidFill>
            <a:prstDash val="sysDash"/>
            <a:miter lim="800000"/>
            <a:headEnd type="none"/>
            <a:tailEnd type="triangle"/>
          </a:ln>
          <a:effectLst/>
        </p:spPr>
      </p:cxnSp>
      <p:grpSp>
        <p:nvGrpSpPr>
          <p:cNvPr id="100" name="Group 99"/>
          <p:cNvGrpSpPr/>
          <p:nvPr/>
        </p:nvGrpSpPr>
        <p:grpSpPr>
          <a:xfrm>
            <a:off x="-228600" y="990586"/>
            <a:ext cx="9144000" cy="1143014"/>
            <a:chOff x="-2876099" y="5486404"/>
            <a:chExt cx="11128857" cy="354148"/>
          </a:xfrm>
        </p:grpSpPr>
        <p:grpSp>
          <p:nvGrpSpPr>
            <p:cNvPr id="101" name="Group 100"/>
            <p:cNvGrpSpPr/>
            <p:nvPr/>
          </p:nvGrpSpPr>
          <p:grpSpPr>
            <a:xfrm>
              <a:off x="-1577732" y="5486404"/>
              <a:ext cx="9426334" cy="354148"/>
              <a:chOff x="-5464688" y="838199"/>
              <a:chExt cx="14697985" cy="205483"/>
            </a:xfrm>
          </p:grpSpPr>
          <p:sp>
            <p:nvSpPr>
              <p:cNvPr id="103" name="Rounded Rectangle 102"/>
              <p:cNvSpPr/>
              <p:nvPr/>
            </p:nvSpPr>
            <p:spPr bwMode="auto">
              <a:xfrm>
                <a:off x="-5464688" y="845516"/>
                <a:ext cx="13303688" cy="198166"/>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104" name="Rectangle 103"/>
              <p:cNvSpPr/>
              <p:nvPr/>
            </p:nvSpPr>
            <p:spPr>
              <a:xfrm>
                <a:off x="-153064" y="838199"/>
                <a:ext cx="9386361" cy="120497"/>
              </a:xfrm>
              <a:prstGeom prst="rect">
                <a:avLst/>
              </a:prstGeom>
            </p:spPr>
            <p:txBody>
              <a:bodyPr wrap="square">
                <a:spAutoFit/>
              </a:bodyPr>
              <a:lstStyle/>
              <a:p>
                <a:pPr algn="ctr"/>
                <a:endParaRPr lang="en-US" sz="2400" b="1" dirty="0">
                  <a:solidFill>
                    <a:schemeClr val="tx1">
                      <a:lumMod val="75000"/>
                      <a:lumOff val="25000"/>
                    </a:schemeClr>
                  </a:solidFill>
                </a:endParaRPr>
              </a:p>
            </p:txBody>
          </p:sp>
        </p:grpSp>
        <p:sp>
          <p:nvSpPr>
            <p:cNvPr id="102" name="Rectangle 101"/>
            <p:cNvSpPr/>
            <p:nvPr/>
          </p:nvSpPr>
          <p:spPr>
            <a:xfrm>
              <a:off x="-2876099" y="5533627"/>
              <a:ext cx="11128857" cy="257474"/>
            </a:xfrm>
            <a:prstGeom prst="rect">
              <a:avLst/>
            </a:prstGeom>
            <a:ln>
              <a:noFill/>
            </a:ln>
          </p:spPr>
          <p:txBody>
            <a:bodyPr wrap="square">
              <a:spAutoFit/>
            </a:bodyPr>
            <a:lstStyle/>
            <a:p>
              <a:pPr algn="ctr"/>
              <a:r>
                <a:rPr lang="en-US" sz="2400" b="1" dirty="0"/>
                <a:t>The CPU records all </a:t>
              </a:r>
              <a:r>
                <a:rPr lang="en-US" sz="2400" b="1" dirty="0" smtClean="0"/>
                <a:t>writes </a:t>
              </a:r>
              <a:br>
                <a:rPr lang="en-US" sz="2400" b="1" dirty="0" smtClean="0"/>
              </a:br>
              <a:r>
                <a:rPr lang="en-US" sz="2400" b="1" dirty="0" smtClean="0"/>
                <a:t>to the NDA data </a:t>
              </a:r>
              <a:r>
                <a:rPr lang="en-US" sz="2400" b="1" dirty="0"/>
                <a:t>region in the </a:t>
              </a:r>
              <a:r>
                <a:rPr lang="en-US" sz="2400" b="1" dirty="0" err="1">
                  <a:solidFill>
                    <a:srgbClr val="0000FF"/>
                  </a:solidFill>
                </a:rPr>
                <a:t>CPUWriteSet</a:t>
              </a:r>
              <a:endParaRPr lang="en-US" sz="2400" b="1" dirty="0">
                <a:solidFill>
                  <a:srgbClr val="0000FF"/>
                </a:solidFill>
              </a:endParaRPr>
            </a:p>
          </p:txBody>
        </p:sp>
      </p:grpSp>
    </p:spTree>
    <p:extLst>
      <p:ext uri="{BB962C8B-B14F-4D97-AF65-F5344CB8AC3E}">
        <p14:creationId xmlns:p14="http://schemas.microsoft.com/office/powerpoint/2010/main" val="4644943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10"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3"/>
                                        </p:tgtEl>
                                      </p:cBhvr>
                                    </p:animEffect>
                                    <p:set>
                                      <p:cBhvr>
                                        <p:cTn id="34" dur="1" fill="hold">
                                          <p:stCondLst>
                                            <p:cond delay="499"/>
                                          </p:stCondLst>
                                        </p:cTn>
                                        <p:tgtEl>
                                          <p:spTgt spid="5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5"/>
                                        </p:tgtEl>
                                        <p:attrNameLst>
                                          <p:attrName>style.visibility</p:attrName>
                                        </p:attrNameLst>
                                      </p:cBhvr>
                                      <p:to>
                                        <p:strVal val="visible"/>
                                      </p:to>
                                    </p:set>
                                    <p:animEffect transition="in" filter="fade">
                                      <p:cBhvr>
                                        <p:cTn id="48" dur="500"/>
                                        <p:tgtEl>
                                          <p:spTgt spid="8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fade">
                                      <p:cBhvr>
                                        <p:cTn id="51" dur="500"/>
                                        <p:tgtEl>
                                          <p:spTgt spid="8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fade">
                                      <p:cBhvr>
                                        <p:cTn id="54" dur="500"/>
                                        <p:tgtEl>
                                          <p:spTgt spid="8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par>
                                <p:cTn id="60" presetID="10" presetClass="entr" presetSubtype="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9"/>
                                        </p:tgtEl>
                                        <p:attrNameLst>
                                          <p:attrName>style.visibility</p:attrName>
                                        </p:attrNameLst>
                                      </p:cBhvr>
                                      <p:to>
                                        <p:strVal val="visible"/>
                                      </p:to>
                                    </p:set>
                                    <p:animEffect transition="in" filter="fade">
                                      <p:cBhvr>
                                        <p:cTn id="67" dur="500"/>
                                        <p:tgtEl>
                                          <p:spTgt spid="99"/>
                                        </p:tgtEl>
                                      </p:cBhvr>
                                    </p:animEffect>
                                  </p:childTnLst>
                                </p:cTn>
                              </p:par>
                              <p:par>
                                <p:cTn id="68" presetID="10" presetClass="entr" presetSubtype="0" fill="hold"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3" grpId="0" animBg="1"/>
      <p:bldP spid="53" grpId="1" animBg="1"/>
      <p:bldP spid="54" grpId="0" animBg="1"/>
      <p:bldP spid="54" grpId="1" animBg="1"/>
      <p:bldP spid="55" grpId="0" animBg="1"/>
      <p:bldP spid="55" grpId="1" animBg="1"/>
      <p:bldP spid="85" grpId="0" animBg="1"/>
      <p:bldP spid="86" grpId="0" animBg="1"/>
      <p:bldP spid="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76200" y="0"/>
            <a:ext cx="9601200" cy="914400"/>
          </a:xfrm>
        </p:spPr>
        <p:txBody>
          <a:bodyPr/>
          <a:lstStyle/>
          <a:p>
            <a:r>
              <a:rPr lang="en-US" dirty="0" smtClean="0">
                <a:latin typeface="Gill Sans MT"/>
                <a:cs typeface="Gill Sans MT"/>
              </a:rPr>
              <a:t>Signatures</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lvl="1"/>
            <a:endParaRPr lang="en-US" sz="2200" dirty="0">
              <a:solidFill>
                <a:srgbClr val="0000FF"/>
              </a:solidFill>
            </a:endParaRPr>
          </a:p>
          <a:p>
            <a:pPr marL="457200" lvl="1" indent="0">
              <a:buNone/>
            </a:pPr>
            <a:endParaRPr lang="en-US" sz="2200" u="sng" dirty="0" smtClean="0">
              <a:solidFill>
                <a:prstClr val="black">
                  <a:lumMod val="65000"/>
                  <a:lumOff val="35000"/>
                </a:prstClr>
              </a:solidFill>
            </a:endParaRPr>
          </a:p>
          <a:p>
            <a:pPr lvl="1"/>
            <a:endParaRPr lang="en-US" sz="2200" u="sng" dirty="0">
              <a:solidFill>
                <a:srgbClr val="C00000"/>
              </a:solidFill>
            </a:endParaRPr>
          </a:p>
          <a:p>
            <a:endParaRPr lang="en-US" sz="2600" dirty="0" smtClean="0">
              <a:solidFill>
                <a:schemeClr val="tx2"/>
              </a:solidFill>
            </a:endParaRPr>
          </a:p>
          <a:p>
            <a:endParaRPr lang="en-US" sz="2600" dirty="0" smtClean="0">
              <a:solidFill>
                <a:schemeClr val="tx2"/>
              </a:solidFill>
            </a:endParaRPr>
          </a:p>
          <a:p>
            <a:pPr lvl="1"/>
            <a:endParaRPr lang="en-US" sz="1600" dirty="0"/>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26</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67" name="Group 66"/>
          <p:cNvGrpSpPr/>
          <p:nvPr/>
        </p:nvGrpSpPr>
        <p:grpSpPr>
          <a:xfrm>
            <a:off x="152400" y="1981200"/>
            <a:ext cx="4038600" cy="2438400"/>
            <a:chOff x="76200" y="1697421"/>
            <a:chExt cx="4846320" cy="3026979"/>
          </a:xfrm>
        </p:grpSpPr>
        <p:grpSp>
          <p:nvGrpSpPr>
            <p:cNvPr id="68" name="Group 67"/>
            <p:cNvGrpSpPr/>
            <p:nvPr/>
          </p:nvGrpSpPr>
          <p:grpSpPr>
            <a:xfrm>
              <a:off x="76200" y="1697421"/>
              <a:ext cx="4846320" cy="3026979"/>
              <a:chOff x="0" y="1849821"/>
              <a:chExt cx="4846320" cy="3026979"/>
            </a:xfrm>
          </p:grpSpPr>
          <p:sp>
            <p:nvSpPr>
              <p:cNvPr id="70" name="Rounded Rectangle 69"/>
              <p:cNvSpPr/>
              <p:nvPr/>
            </p:nvSpPr>
            <p:spPr>
              <a:xfrm>
                <a:off x="0" y="1849821"/>
                <a:ext cx="4846320" cy="302697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800" b="1" dirty="0" smtClean="0">
                  <a:effectLst>
                    <a:outerShdw blurRad="38100" dist="38100" dir="2700000" algn="tl">
                      <a:srgbClr val="000000">
                        <a:alpha val="43137"/>
                      </a:srgbClr>
                    </a:outerShdw>
                  </a:effectLst>
                </a:endParaRPr>
              </a:p>
            </p:txBody>
          </p:sp>
          <p:sp>
            <p:nvSpPr>
              <p:cNvPr id="71" name="Rounded Rectangle 70"/>
              <p:cNvSpPr/>
              <p:nvPr/>
            </p:nvSpPr>
            <p:spPr>
              <a:xfrm>
                <a:off x="457200" y="2133600"/>
                <a:ext cx="1969304" cy="944210"/>
              </a:xfrm>
              <a:prstGeom prst="roundRect">
                <a:avLst/>
              </a:prstGeom>
              <a:solidFill>
                <a:schemeClr val="bg2">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CPU</a:t>
                </a:r>
                <a:endParaRPr lang="en-US" sz="2000" b="1" dirty="0">
                  <a:solidFill>
                    <a:schemeClr val="bg1"/>
                  </a:solidFill>
                </a:endParaRPr>
              </a:p>
            </p:txBody>
          </p:sp>
          <p:grpSp>
            <p:nvGrpSpPr>
              <p:cNvPr id="72" name="Group 71"/>
              <p:cNvGrpSpPr/>
              <p:nvPr/>
            </p:nvGrpSpPr>
            <p:grpSpPr>
              <a:xfrm>
                <a:off x="182880" y="3174125"/>
                <a:ext cx="4480560" cy="1550275"/>
                <a:chOff x="106680" y="3402725"/>
                <a:chExt cx="4480560" cy="1550275"/>
              </a:xfrm>
            </p:grpSpPr>
            <p:sp>
              <p:nvSpPr>
                <p:cNvPr id="73" name="Rounded Rectangle 72"/>
                <p:cNvSpPr/>
                <p:nvPr/>
              </p:nvSpPr>
              <p:spPr>
                <a:xfrm>
                  <a:off x="106680" y="3497318"/>
                  <a:ext cx="4480560" cy="1455682"/>
                </a:xfrm>
                <a:prstGeom prst="roundRect">
                  <a:avLst/>
                </a:prstGeom>
                <a:solidFill>
                  <a:srgbClr val="4A886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chemeClr val="tx1"/>
                    </a:solidFill>
                  </a:endParaRPr>
                </a:p>
              </p:txBody>
            </p:sp>
            <p:sp>
              <p:nvSpPr>
                <p:cNvPr id="75" name="Rounded Rectangle 74"/>
                <p:cNvSpPr/>
                <p:nvPr/>
              </p:nvSpPr>
              <p:spPr>
                <a:xfrm>
                  <a:off x="2270760" y="4343400"/>
                  <a:ext cx="2225040" cy="478223"/>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sp>
              <p:nvSpPr>
                <p:cNvPr id="76" name="TextBox 75"/>
                <p:cNvSpPr txBox="1"/>
                <p:nvPr/>
              </p:nvSpPr>
              <p:spPr>
                <a:xfrm>
                  <a:off x="1478280" y="3402725"/>
                  <a:ext cx="2286000" cy="573101"/>
                </a:xfrm>
                <a:prstGeom prst="rect">
                  <a:avLst/>
                </a:prstGeom>
                <a:noFill/>
              </p:spPr>
              <p:txBody>
                <a:bodyPr wrap="square" rtlCol="0">
                  <a:spAutoFit/>
                </a:bodyPr>
                <a:lstStyle/>
                <a:p>
                  <a:pPr algn="ctr"/>
                  <a:r>
                    <a:rPr lang="en-US" sz="2400" b="1" dirty="0" smtClean="0">
                      <a:solidFill>
                        <a:srgbClr val="FFFFFF"/>
                      </a:solidFill>
                    </a:rPr>
                    <a:t>Shared LLC</a:t>
                  </a:r>
                </a:p>
              </p:txBody>
            </p:sp>
            <p:sp>
              <p:nvSpPr>
                <p:cNvPr id="77" name="Rounded Rectangle 76"/>
                <p:cNvSpPr/>
                <p:nvPr/>
              </p:nvSpPr>
              <p:spPr>
                <a:xfrm>
                  <a:off x="198120" y="4064877"/>
                  <a:ext cx="2011680" cy="851338"/>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FFFFFF"/>
                      </a:solidFill>
                    </a:rPr>
                    <a:t>Coherence Resolution </a:t>
                  </a:r>
                  <a:endParaRPr lang="en-US" b="1" dirty="0">
                    <a:solidFill>
                      <a:srgbClr val="FFFFFF"/>
                    </a:solidFill>
                  </a:endParaRPr>
                </a:p>
              </p:txBody>
            </p:sp>
          </p:grpSp>
        </p:grpSp>
        <p:sp>
          <p:nvSpPr>
            <p:cNvPr id="69" name="Rounded Rectangle 68"/>
            <p:cNvSpPr/>
            <p:nvPr/>
          </p:nvSpPr>
          <p:spPr>
            <a:xfrm>
              <a:off x="2819400" y="2238703"/>
              <a:ext cx="1463040" cy="688428"/>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grpSp>
      <p:cxnSp>
        <p:nvCxnSpPr>
          <p:cNvPr id="46" name="Straight Connector 45"/>
          <p:cNvCxnSpPr/>
          <p:nvPr/>
        </p:nvCxnSpPr>
        <p:spPr>
          <a:xfrm flipV="1">
            <a:off x="4953000" y="1524000"/>
            <a:ext cx="0" cy="3962400"/>
          </a:xfrm>
          <a:prstGeom prst="line">
            <a:avLst/>
          </a:prstGeom>
          <a:ln w="38100" cmpd="sng">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Left-Right Arrow 46"/>
          <p:cNvSpPr/>
          <p:nvPr/>
        </p:nvSpPr>
        <p:spPr>
          <a:xfrm>
            <a:off x="4343400" y="2927737"/>
            <a:ext cx="1219200" cy="348863"/>
          </a:xfrm>
          <a:prstGeom prst="lef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8"/>
          <p:cNvGrpSpPr/>
          <p:nvPr/>
        </p:nvGrpSpPr>
        <p:grpSpPr>
          <a:xfrm>
            <a:off x="5638800" y="2285999"/>
            <a:ext cx="3352800" cy="1752601"/>
            <a:chOff x="5638800" y="2286000"/>
            <a:chExt cx="3352800" cy="1752601"/>
          </a:xfrm>
        </p:grpSpPr>
        <p:grpSp>
          <p:nvGrpSpPr>
            <p:cNvPr id="8" name="Group 7"/>
            <p:cNvGrpSpPr/>
            <p:nvPr/>
          </p:nvGrpSpPr>
          <p:grpSpPr>
            <a:xfrm>
              <a:off x="5638800" y="2286000"/>
              <a:ext cx="3352800" cy="1752601"/>
              <a:chOff x="5334000" y="4343399"/>
              <a:chExt cx="3352800" cy="1752601"/>
            </a:xfrm>
          </p:grpSpPr>
          <p:grpSp>
            <p:nvGrpSpPr>
              <p:cNvPr id="7" name="Group 6"/>
              <p:cNvGrpSpPr/>
              <p:nvPr/>
            </p:nvGrpSpPr>
            <p:grpSpPr>
              <a:xfrm>
                <a:off x="5334000" y="4343399"/>
                <a:ext cx="3352800" cy="1752601"/>
                <a:chOff x="5334000" y="4343401"/>
                <a:chExt cx="3352800" cy="1752601"/>
              </a:xfrm>
            </p:grpSpPr>
            <p:grpSp>
              <p:nvGrpSpPr>
                <p:cNvPr id="80" name="Group 79"/>
                <p:cNvGrpSpPr/>
                <p:nvPr/>
              </p:nvGrpSpPr>
              <p:grpSpPr>
                <a:xfrm>
                  <a:off x="5334000" y="4343401"/>
                  <a:ext cx="3352800" cy="1752601"/>
                  <a:chOff x="5334000" y="2133601"/>
                  <a:chExt cx="3617495" cy="1502229"/>
                </a:xfrm>
              </p:grpSpPr>
              <p:sp>
                <p:nvSpPr>
                  <p:cNvPr id="81" name="Rounded Rectangle 80"/>
                  <p:cNvSpPr/>
                  <p:nvPr/>
                </p:nvSpPr>
                <p:spPr>
                  <a:xfrm>
                    <a:off x="5334000" y="2133601"/>
                    <a:ext cx="3617495" cy="150222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82" name="Rounded Rectangle 81"/>
                  <p:cNvSpPr/>
                  <p:nvPr/>
                </p:nvSpPr>
                <p:spPr>
                  <a:xfrm>
                    <a:off x="5486400" y="2285999"/>
                    <a:ext cx="1268264" cy="121919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NDA Core</a:t>
                    </a:r>
                    <a:endParaRPr lang="en-US" sz="2000" b="1" dirty="0">
                      <a:solidFill>
                        <a:schemeClr val="bg1"/>
                      </a:solidFill>
                    </a:endParaRPr>
                  </a:p>
                </p:txBody>
              </p:sp>
            </p:grpSp>
            <p:sp>
              <p:nvSpPr>
                <p:cNvPr id="94" name="Rounded Rectangle 93"/>
                <p:cNvSpPr/>
                <p:nvPr/>
              </p:nvSpPr>
              <p:spPr>
                <a:xfrm>
                  <a:off x="6705600" y="51054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95" name="Rounded Rectangle 94"/>
                <p:cNvSpPr/>
                <p:nvPr/>
              </p:nvSpPr>
              <p:spPr>
                <a:xfrm>
                  <a:off x="6705600" y="55626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NDAWriteSet</a:t>
                  </a:r>
                  <a:endParaRPr lang="en-US" sz="1100" b="1" dirty="0">
                    <a:solidFill>
                      <a:srgbClr val="FFFFFF"/>
                    </a:solidFill>
                  </a:endParaRPr>
                </a:p>
              </p:txBody>
            </p:sp>
          </p:grpSp>
          <p:sp>
            <p:nvSpPr>
              <p:cNvPr id="92" name="Rounded Rectangle 91"/>
              <p:cNvSpPr/>
              <p:nvPr/>
            </p:nvSpPr>
            <p:spPr>
              <a:xfrm>
                <a:off x="7010400" y="4474633"/>
                <a:ext cx="1219200" cy="554567"/>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grpSp>
        <p:sp>
          <p:nvSpPr>
            <p:cNvPr id="48" name="Rounded Rectangle 47"/>
            <p:cNvSpPr/>
            <p:nvPr/>
          </p:nvSpPr>
          <p:spPr>
            <a:xfrm>
              <a:off x="8305800" y="2417233"/>
              <a:ext cx="228600" cy="554567"/>
            </a:xfrm>
            <a:prstGeom prst="roundRect">
              <a:avLst/>
            </a:prstGeom>
            <a:solidFill>
              <a:schemeClr val="tx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rgbClr val="FFFFFF"/>
                </a:solidFill>
              </a:endParaRPr>
            </a:p>
          </p:txBody>
        </p:sp>
      </p:grpSp>
      <p:sp>
        <p:nvSpPr>
          <p:cNvPr id="50" name="Rectangle 49"/>
          <p:cNvSpPr/>
          <p:nvPr/>
        </p:nvSpPr>
        <p:spPr>
          <a:xfrm>
            <a:off x="0" y="0"/>
            <a:ext cx="9144000"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85" name="Rounded Rectangle 84"/>
          <p:cNvSpPr/>
          <p:nvPr/>
        </p:nvSpPr>
        <p:spPr>
          <a:xfrm>
            <a:off x="7010400" y="3043765"/>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86" name="Rounded Rectangle 85"/>
          <p:cNvSpPr/>
          <p:nvPr/>
        </p:nvSpPr>
        <p:spPr>
          <a:xfrm>
            <a:off x="7010400" y="35052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NDAWriteSet</a:t>
            </a:r>
            <a:endParaRPr lang="en-US" sz="1100" b="1" dirty="0">
              <a:solidFill>
                <a:srgbClr val="FFFFFF"/>
              </a:solidFill>
            </a:endParaRPr>
          </a:p>
        </p:txBody>
      </p:sp>
      <p:sp>
        <p:nvSpPr>
          <p:cNvPr id="87" name="Rounded Rectangle 86"/>
          <p:cNvSpPr/>
          <p:nvPr/>
        </p:nvSpPr>
        <p:spPr>
          <a:xfrm>
            <a:off x="2133600" y="3805765"/>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cxnSp>
        <p:nvCxnSpPr>
          <p:cNvPr id="57" name="Straight Connector 56"/>
          <p:cNvCxnSpPr/>
          <p:nvPr/>
        </p:nvCxnSpPr>
        <p:spPr>
          <a:xfrm flipH="1" flipV="1">
            <a:off x="5791200" y="457200"/>
            <a:ext cx="1219200" cy="2514600"/>
          </a:xfrm>
          <a:prstGeom prst="line">
            <a:avLst/>
          </a:prstGeom>
          <a:ln w="38100" cmpd="sng">
            <a:solidFill>
              <a:srgbClr val="FFFF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334000" y="3429000"/>
            <a:ext cx="1676400" cy="152400"/>
          </a:xfrm>
          <a:prstGeom prst="line">
            <a:avLst/>
          </a:prstGeom>
          <a:ln w="38100" cmpd="sng">
            <a:solidFill>
              <a:srgbClr val="FFFF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81000" y="304800"/>
            <a:ext cx="5486400" cy="3276600"/>
            <a:chOff x="381000" y="152400"/>
            <a:chExt cx="5486400" cy="3276600"/>
          </a:xfrm>
        </p:grpSpPr>
        <p:grpSp>
          <p:nvGrpSpPr>
            <p:cNvPr id="65" name="Group 64"/>
            <p:cNvGrpSpPr/>
            <p:nvPr/>
          </p:nvGrpSpPr>
          <p:grpSpPr>
            <a:xfrm>
              <a:off x="381000" y="152400"/>
              <a:ext cx="5486400" cy="3276600"/>
              <a:chOff x="3276600" y="4572000"/>
              <a:chExt cx="5105400" cy="2895600"/>
            </a:xfrm>
            <a:solidFill>
              <a:schemeClr val="bg1">
                <a:lumMod val="85000"/>
              </a:schemeClr>
            </a:solidFill>
          </p:grpSpPr>
          <p:sp>
            <p:nvSpPr>
              <p:cNvPr id="78" name="Rounded Rectangle 77"/>
              <p:cNvSpPr/>
              <p:nvPr/>
            </p:nvSpPr>
            <p:spPr>
              <a:xfrm>
                <a:off x="3276600" y="4572000"/>
                <a:ext cx="5105400" cy="2895600"/>
              </a:xfrm>
              <a:prstGeom prst="roundRect">
                <a:avLst/>
              </a:prstGeom>
              <a:solidFill>
                <a:srgbClr val="FFFFFF"/>
              </a:solidFill>
              <a:ln w="57150" cmpd="sng">
                <a:solidFill>
                  <a:schemeClr val="tx2"/>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79" name="Group 78"/>
              <p:cNvGrpSpPr/>
              <p:nvPr/>
            </p:nvGrpSpPr>
            <p:grpSpPr>
              <a:xfrm>
                <a:off x="3435986" y="4639339"/>
                <a:ext cx="4800600" cy="2424225"/>
                <a:chOff x="1836563" y="-182996"/>
                <a:chExt cx="5334000" cy="3043681"/>
              </a:xfrm>
              <a:grpFill/>
            </p:grpSpPr>
            <p:cxnSp>
              <p:nvCxnSpPr>
                <p:cNvPr id="83" name="Straight Arrow Connector 82"/>
                <p:cNvCxnSpPr/>
                <p:nvPr/>
              </p:nvCxnSpPr>
              <p:spPr>
                <a:xfrm>
                  <a:off x="6386689" y="1677031"/>
                  <a:ext cx="14111" cy="554001"/>
                </a:xfrm>
                <a:prstGeom prst="straightConnector1">
                  <a:avLst/>
                </a:prstGeom>
                <a:grp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1836563" y="-182996"/>
                  <a:ext cx="5334000" cy="3043681"/>
                  <a:chOff x="1836563" y="-182996"/>
                  <a:chExt cx="5334000" cy="3043681"/>
                </a:xfrm>
                <a:grpFill/>
              </p:grpSpPr>
              <p:sp>
                <p:nvSpPr>
                  <p:cNvPr id="88" name="TextBox 87"/>
                  <p:cNvSpPr txBox="1"/>
                  <p:nvPr/>
                </p:nvSpPr>
                <p:spPr>
                  <a:xfrm>
                    <a:off x="2998848" y="-182996"/>
                    <a:ext cx="2743200" cy="785425"/>
                  </a:xfrm>
                  <a:prstGeom prst="rect">
                    <a:avLst/>
                  </a:prstGeom>
                  <a:solidFill>
                    <a:srgbClr val="FFFFFF"/>
                  </a:solidFill>
                </p:spPr>
                <p:txBody>
                  <a:bodyPr wrap="square" rtlCol="0">
                    <a:spAutoFit/>
                  </a:bodyPr>
                  <a:lstStyle/>
                  <a:p>
                    <a:pPr algn="ctr"/>
                    <a:r>
                      <a:rPr lang="en-US" sz="2200" b="1" dirty="0" smtClean="0">
                        <a:effectLst>
                          <a:outerShdw blurRad="38100" dist="38100" dir="2700000" algn="tl">
                            <a:srgbClr val="000000">
                              <a:alpha val="43137"/>
                            </a:srgbClr>
                          </a:outerShdw>
                        </a:effectLst>
                      </a:rPr>
                      <a:t>Address</a:t>
                    </a:r>
                    <a:endParaRPr lang="en-US" sz="2200" b="1" dirty="0">
                      <a:effectLst>
                        <a:outerShdw blurRad="38100" dist="38100" dir="2700000" algn="tl">
                          <a:srgbClr val="000000">
                            <a:alpha val="43137"/>
                          </a:srgbClr>
                        </a:outerShdw>
                      </a:effectLst>
                    </a:endParaRPr>
                  </a:p>
                  <a:p>
                    <a:pPr algn="ctr"/>
                    <a:endParaRPr lang="en-US" b="1" dirty="0" smtClean="0">
                      <a:solidFill>
                        <a:schemeClr val="tx1">
                          <a:lumMod val="75000"/>
                          <a:lumOff val="25000"/>
                        </a:schemeClr>
                      </a:solidFill>
                    </a:endParaRPr>
                  </a:p>
                </p:txBody>
              </p:sp>
              <p:grpSp>
                <p:nvGrpSpPr>
                  <p:cNvPr id="89" name="Group 88"/>
                  <p:cNvGrpSpPr/>
                  <p:nvPr/>
                </p:nvGrpSpPr>
                <p:grpSpPr>
                  <a:xfrm>
                    <a:off x="1836563" y="324285"/>
                    <a:ext cx="5334000" cy="2536400"/>
                    <a:chOff x="1836563" y="324285"/>
                    <a:chExt cx="5334000" cy="2536400"/>
                  </a:xfrm>
                  <a:grpFill/>
                </p:grpSpPr>
                <p:sp>
                  <p:nvSpPr>
                    <p:cNvPr id="105" name="TextBox 104"/>
                    <p:cNvSpPr txBox="1"/>
                    <p:nvPr/>
                  </p:nvSpPr>
                  <p:spPr>
                    <a:xfrm>
                      <a:off x="5187245" y="2281054"/>
                      <a:ext cx="254000" cy="579631"/>
                    </a:xfrm>
                    <a:prstGeom prst="rect">
                      <a:avLst/>
                    </a:prstGeom>
                    <a:solidFill>
                      <a:srgbClr val="FFFFFF"/>
                    </a:solidFill>
                  </p:spPr>
                  <p:txBody>
                    <a:bodyPr wrap="square" rtlCol="0">
                      <a:spAutoFit/>
                    </a:bodyPr>
                    <a:lstStyle/>
                    <a:p>
                      <a:pPr algn="ctr"/>
                      <a:r>
                        <a:rPr lang="mr-IN" sz="2400" b="1" dirty="0" smtClean="0">
                          <a:effectLst>
                            <a:outerShdw blurRad="38100" dist="38100" dir="2700000" algn="tl">
                              <a:srgbClr val="000000">
                                <a:alpha val="43137"/>
                              </a:srgbClr>
                            </a:outerShdw>
                          </a:effectLst>
                        </a:rPr>
                        <a:t>…</a:t>
                      </a:r>
                      <a:endParaRPr lang="en-US" sz="2400" b="1" dirty="0">
                        <a:effectLst>
                          <a:outerShdw blurRad="38100" dist="38100" dir="2700000" algn="tl">
                            <a:srgbClr val="000000">
                              <a:alpha val="43137"/>
                            </a:srgbClr>
                          </a:outerShdw>
                        </a:effectLst>
                      </a:endParaRPr>
                    </a:p>
                  </p:txBody>
                </p:sp>
                <p:grpSp>
                  <p:nvGrpSpPr>
                    <p:cNvPr id="106" name="Group 105"/>
                    <p:cNvGrpSpPr/>
                    <p:nvPr/>
                  </p:nvGrpSpPr>
                  <p:grpSpPr>
                    <a:xfrm>
                      <a:off x="1836563" y="2437950"/>
                      <a:ext cx="1524000" cy="381000"/>
                      <a:chOff x="1760363" y="1904550"/>
                      <a:chExt cx="1524000" cy="381000"/>
                    </a:xfrm>
                    <a:grpFill/>
                  </p:grpSpPr>
                  <p:sp>
                    <p:nvSpPr>
                      <p:cNvPr id="125" name="Rectangle 124"/>
                      <p:cNvSpPr/>
                      <p:nvPr/>
                    </p:nvSpPr>
                    <p:spPr>
                      <a:xfrm>
                        <a:off x="2141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1</a:t>
                        </a:r>
                      </a:p>
                    </p:txBody>
                  </p:sp>
                  <p:sp>
                    <p:nvSpPr>
                      <p:cNvPr id="126" name="Rectangle 125"/>
                      <p:cNvSpPr/>
                      <p:nvPr/>
                    </p:nvSpPr>
                    <p:spPr>
                      <a:xfrm>
                        <a:off x="2522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1</a:t>
                        </a:r>
                      </a:p>
                    </p:txBody>
                  </p:sp>
                  <p:sp>
                    <p:nvSpPr>
                      <p:cNvPr id="127" name="Rectangle 126"/>
                      <p:cNvSpPr/>
                      <p:nvPr/>
                    </p:nvSpPr>
                    <p:spPr>
                      <a:xfrm>
                        <a:off x="2903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0</a:t>
                        </a:r>
                      </a:p>
                    </p:txBody>
                  </p:sp>
                  <p:sp>
                    <p:nvSpPr>
                      <p:cNvPr id="128" name="Rectangle 127"/>
                      <p:cNvSpPr/>
                      <p:nvPr/>
                    </p:nvSpPr>
                    <p:spPr>
                      <a:xfrm>
                        <a:off x="1760363" y="1904550"/>
                        <a:ext cx="381001"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effectLst>
                              <a:outerShdw blurRad="38100" dist="38100" dir="2700000" algn="tl">
                                <a:srgbClr val="000000">
                                  <a:alpha val="43137"/>
                                </a:srgbClr>
                              </a:outerShdw>
                            </a:effectLst>
                          </a:rPr>
                          <a:t>0</a:t>
                        </a:r>
                        <a:endParaRPr lang="en-US" sz="2000" b="1" dirty="0" smtClean="0">
                          <a:effectLst>
                            <a:outerShdw blurRad="38100" dist="38100" dir="2700000" algn="tl">
                              <a:srgbClr val="000000">
                                <a:alpha val="43137"/>
                              </a:srgbClr>
                            </a:outerShdw>
                          </a:effectLst>
                        </a:endParaRPr>
                      </a:p>
                    </p:txBody>
                  </p:sp>
                </p:grpSp>
                <p:grpSp>
                  <p:nvGrpSpPr>
                    <p:cNvPr id="107" name="Group 106"/>
                    <p:cNvGrpSpPr/>
                    <p:nvPr/>
                  </p:nvGrpSpPr>
                  <p:grpSpPr>
                    <a:xfrm>
                      <a:off x="3589163" y="2437950"/>
                      <a:ext cx="1524000" cy="381000"/>
                      <a:chOff x="3665363" y="1904550"/>
                      <a:chExt cx="1524000" cy="381000"/>
                    </a:xfrm>
                    <a:grpFill/>
                  </p:grpSpPr>
                  <p:sp>
                    <p:nvSpPr>
                      <p:cNvPr id="121" name="Rectangle 120"/>
                      <p:cNvSpPr/>
                      <p:nvPr/>
                    </p:nvSpPr>
                    <p:spPr>
                      <a:xfrm>
                        <a:off x="4046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0</a:t>
                        </a:r>
                      </a:p>
                    </p:txBody>
                  </p:sp>
                  <p:sp>
                    <p:nvSpPr>
                      <p:cNvPr id="122" name="Rectangle 121"/>
                      <p:cNvSpPr/>
                      <p:nvPr/>
                    </p:nvSpPr>
                    <p:spPr>
                      <a:xfrm>
                        <a:off x="4427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1</a:t>
                        </a:r>
                      </a:p>
                    </p:txBody>
                  </p:sp>
                  <p:sp>
                    <p:nvSpPr>
                      <p:cNvPr id="123" name="Rectangle 122"/>
                      <p:cNvSpPr/>
                      <p:nvPr/>
                    </p:nvSpPr>
                    <p:spPr>
                      <a:xfrm>
                        <a:off x="4808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1</a:t>
                        </a:r>
                      </a:p>
                    </p:txBody>
                  </p:sp>
                  <p:sp>
                    <p:nvSpPr>
                      <p:cNvPr id="124" name="Rectangle 123"/>
                      <p:cNvSpPr/>
                      <p:nvPr/>
                    </p:nvSpPr>
                    <p:spPr>
                      <a:xfrm>
                        <a:off x="3665363" y="1904550"/>
                        <a:ext cx="381001"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1</a:t>
                        </a:r>
                      </a:p>
                    </p:txBody>
                  </p:sp>
                </p:grpSp>
                <p:grpSp>
                  <p:nvGrpSpPr>
                    <p:cNvPr id="108" name="Group 107"/>
                    <p:cNvGrpSpPr/>
                    <p:nvPr/>
                  </p:nvGrpSpPr>
                  <p:grpSpPr>
                    <a:xfrm>
                      <a:off x="5646563" y="2437950"/>
                      <a:ext cx="1524000" cy="381000"/>
                      <a:chOff x="1760363" y="1904550"/>
                      <a:chExt cx="1524000" cy="381000"/>
                    </a:xfrm>
                    <a:grpFill/>
                  </p:grpSpPr>
                  <p:sp>
                    <p:nvSpPr>
                      <p:cNvPr id="117" name="Rectangle 116"/>
                      <p:cNvSpPr/>
                      <p:nvPr/>
                    </p:nvSpPr>
                    <p:spPr>
                      <a:xfrm>
                        <a:off x="2141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0</a:t>
                        </a:r>
                      </a:p>
                    </p:txBody>
                  </p:sp>
                  <p:sp>
                    <p:nvSpPr>
                      <p:cNvPr id="118" name="Rectangle 117"/>
                      <p:cNvSpPr/>
                      <p:nvPr/>
                    </p:nvSpPr>
                    <p:spPr>
                      <a:xfrm>
                        <a:off x="2522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0</a:t>
                        </a:r>
                      </a:p>
                    </p:txBody>
                  </p:sp>
                  <p:sp>
                    <p:nvSpPr>
                      <p:cNvPr id="119" name="Rectangle 118"/>
                      <p:cNvSpPr/>
                      <p:nvPr/>
                    </p:nvSpPr>
                    <p:spPr>
                      <a:xfrm>
                        <a:off x="2903363" y="1904550"/>
                        <a:ext cx="381000"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0</a:t>
                        </a:r>
                      </a:p>
                    </p:txBody>
                  </p:sp>
                  <p:sp>
                    <p:nvSpPr>
                      <p:cNvPr id="120" name="Rectangle 119"/>
                      <p:cNvSpPr/>
                      <p:nvPr/>
                    </p:nvSpPr>
                    <p:spPr>
                      <a:xfrm>
                        <a:off x="1760363" y="1904550"/>
                        <a:ext cx="381001" cy="381000"/>
                      </a:xfrm>
                      <a:prstGeom prst="rect">
                        <a:avLst/>
                      </a:prstGeom>
                      <a:solidFill>
                        <a:schemeClr val="accent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effectLst>
                              <a:outerShdw blurRad="38100" dist="38100" dir="2700000" algn="tl">
                                <a:srgbClr val="000000">
                                  <a:alpha val="43137"/>
                                </a:srgbClr>
                              </a:outerShdw>
                            </a:effectLst>
                          </a:rPr>
                          <a:t>1</a:t>
                        </a:r>
                      </a:p>
                    </p:txBody>
                  </p:sp>
                </p:grpSp>
                <p:sp>
                  <p:nvSpPr>
                    <p:cNvPr id="109" name="Oval 108"/>
                    <p:cNvSpPr/>
                    <p:nvPr/>
                  </p:nvSpPr>
                  <p:spPr>
                    <a:xfrm>
                      <a:off x="6019800" y="914401"/>
                      <a:ext cx="839612" cy="685800"/>
                    </a:xfrm>
                    <a:prstGeom prst="ellipse">
                      <a:avLst/>
                    </a:prstGeom>
                    <a:solidFill>
                      <a:schemeClr val="accent4">
                        <a:lumMod val="20000"/>
                        <a:lumOff val="80000"/>
                      </a:schemeClr>
                    </a:solidFill>
                    <a:ln w="57150" cmpd="sng">
                      <a:solidFill>
                        <a:srgbClr val="1F497D"/>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b="1" dirty="0" smtClean="0">
                          <a:effectLst>
                            <a:outerShdw blurRad="38100" dist="38100" dir="2700000" algn="tl">
                              <a:srgbClr val="000000">
                                <a:alpha val="43137"/>
                              </a:srgbClr>
                            </a:outerShdw>
                          </a:effectLst>
                        </a:rPr>
                        <a:t>h</a:t>
                      </a:r>
                      <a:r>
                        <a:rPr lang="en-US" b="1" baseline="-25000" dirty="0" smtClean="0">
                          <a:effectLst>
                            <a:outerShdw blurRad="38100" dist="38100" dir="2700000" algn="tl">
                              <a:srgbClr val="000000">
                                <a:alpha val="43137"/>
                              </a:srgbClr>
                            </a:outerShdw>
                          </a:effectLst>
                        </a:rPr>
                        <a:t>k-1</a:t>
                      </a:r>
                    </a:p>
                  </p:txBody>
                </p:sp>
                <p:sp>
                  <p:nvSpPr>
                    <p:cNvPr id="110" name="Oval 109"/>
                    <p:cNvSpPr/>
                    <p:nvPr/>
                  </p:nvSpPr>
                  <p:spPr>
                    <a:xfrm>
                      <a:off x="4038600" y="914400"/>
                      <a:ext cx="762000" cy="685800"/>
                    </a:xfrm>
                    <a:prstGeom prst="ellipse">
                      <a:avLst/>
                    </a:prstGeom>
                    <a:solidFill>
                      <a:schemeClr val="accent4">
                        <a:lumMod val="20000"/>
                        <a:lumOff val="80000"/>
                      </a:schemeClr>
                    </a:solidFill>
                    <a:ln w="57150" cmpd="sng">
                      <a:solidFill>
                        <a:srgbClr val="1F497D"/>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b="1" dirty="0" smtClean="0">
                          <a:effectLst>
                            <a:outerShdw blurRad="38100" dist="38100" dir="2700000" algn="tl">
                              <a:srgbClr val="000000">
                                <a:alpha val="43137"/>
                              </a:srgbClr>
                            </a:outerShdw>
                          </a:effectLst>
                        </a:rPr>
                        <a:t>h</a:t>
                      </a:r>
                      <a:r>
                        <a:rPr lang="en-US" sz="2200" b="1" baseline="-25000" dirty="0" smtClean="0">
                          <a:effectLst>
                            <a:outerShdw blurRad="38100" dist="38100" dir="2700000" algn="tl">
                              <a:srgbClr val="000000">
                                <a:alpha val="43137"/>
                              </a:srgbClr>
                            </a:outerShdw>
                          </a:effectLst>
                        </a:rPr>
                        <a:t>1</a:t>
                      </a:r>
                    </a:p>
                  </p:txBody>
                </p:sp>
                <p:sp>
                  <p:nvSpPr>
                    <p:cNvPr id="111" name="Oval 110"/>
                    <p:cNvSpPr/>
                    <p:nvPr/>
                  </p:nvSpPr>
                  <p:spPr>
                    <a:xfrm>
                      <a:off x="2286000" y="914400"/>
                      <a:ext cx="762000" cy="685800"/>
                    </a:xfrm>
                    <a:prstGeom prst="ellipse">
                      <a:avLst/>
                    </a:prstGeom>
                    <a:solidFill>
                      <a:schemeClr val="accent4">
                        <a:lumMod val="20000"/>
                        <a:lumOff val="80000"/>
                      </a:schemeClr>
                    </a:solidFill>
                    <a:ln w="57150" cmpd="sng">
                      <a:solidFill>
                        <a:srgbClr val="1F497D"/>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200" b="1" dirty="0" smtClean="0">
                          <a:effectLst>
                            <a:outerShdw blurRad="38100" dist="38100" dir="2700000" algn="tl">
                              <a:srgbClr val="000000">
                                <a:alpha val="43137"/>
                              </a:srgbClr>
                            </a:outerShdw>
                          </a:effectLst>
                        </a:rPr>
                        <a:t>h</a:t>
                      </a:r>
                      <a:r>
                        <a:rPr lang="en-US" sz="2200" b="1" baseline="-25000" dirty="0" smtClean="0">
                          <a:effectLst>
                            <a:outerShdw blurRad="38100" dist="38100" dir="2700000" algn="tl">
                              <a:srgbClr val="000000">
                                <a:alpha val="43137"/>
                              </a:srgbClr>
                            </a:outerShdw>
                          </a:effectLst>
                        </a:rPr>
                        <a:t>0</a:t>
                      </a:r>
                    </a:p>
                  </p:txBody>
                </p:sp>
                <p:cxnSp>
                  <p:nvCxnSpPr>
                    <p:cNvPr id="112" name="Straight Arrow Connector 111"/>
                    <p:cNvCxnSpPr/>
                    <p:nvPr/>
                  </p:nvCxnSpPr>
                  <p:spPr>
                    <a:xfrm>
                      <a:off x="2604911" y="1677031"/>
                      <a:ext cx="8468" cy="535161"/>
                    </a:xfrm>
                    <a:prstGeom prst="straightConnector1">
                      <a:avLst/>
                    </a:prstGeom>
                    <a:grp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181600" y="914400"/>
                      <a:ext cx="457200" cy="579633"/>
                    </a:xfrm>
                    <a:prstGeom prst="rect">
                      <a:avLst/>
                    </a:prstGeom>
                    <a:solidFill>
                      <a:srgbClr val="FFFFFF"/>
                    </a:solidFill>
                  </p:spPr>
                  <p:txBody>
                    <a:bodyPr wrap="square" rtlCol="0">
                      <a:spAutoFit/>
                    </a:bodyPr>
                    <a:lstStyle/>
                    <a:p>
                      <a:pPr algn="ctr"/>
                      <a:r>
                        <a:rPr lang="mr-IN" sz="2800" b="1" dirty="0" smtClean="0">
                          <a:effectLst>
                            <a:outerShdw blurRad="38100" dist="38100" dir="2700000" algn="tl">
                              <a:srgbClr val="000000">
                                <a:alpha val="43137"/>
                              </a:srgbClr>
                            </a:outerShdw>
                          </a:effectLst>
                        </a:rPr>
                        <a:t>…</a:t>
                      </a:r>
                      <a:endParaRPr lang="en-US" sz="2800" b="1" dirty="0">
                        <a:effectLst>
                          <a:outerShdw blurRad="38100" dist="38100" dir="2700000" algn="tl">
                            <a:srgbClr val="000000">
                              <a:alpha val="43137"/>
                            </a:srgbClr>
                          </a:outerShdw>
                        </a:effectLst>
                      </a:endParaRPr>
                    </a:p>
                  </p:txBody>
                </p:sp>
                <p:cxnSp>
                  <p:nvCxnSpPr>
                    <p:cNvPr id="114" name="Straight Arrow Connector 113"/>
                    <p:cNvCxnSpPr/>
                    <p:nvPr/>
                  </p:nvCxnSpPr>
                  <p:spPr>
                    <a:xfrm>
                      <a:off x="4417013" y="324285"/>
                      <a:ext cx="0" cy="533400"/>
                    </a:xfrm>
                    <a:prstGeom prst="straightConnector1">
                      <a:avLst/>
                    </a:prstGeom>
                    <a:grp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2762485" y="324285"/>
                      <a:ext cx="1578328" cy="422733"/>
                    </a:xfrm>
                    <a:prstGeom prst="straightConnector1">
                      <a:avLst/>
                    </a:prstGeom>
                    <a:grp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4495800" y="324285"/>
                      <a:ext cx="1809515" cy="450565"/>
                    </a:xfrm>
                    <a:prstGeom prst="straightConnector1">
                      <a:avLst/>
                    </a:prstGeom>
                    <a:grp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grpSp>
          </p:grpSp>
        </p:grpSp>
        <p:cxnSp>
          <p:nvCxnSpPr>
            <p:cNvPr id="66" name="Straight Arrow Connector 65"/>
            <p:cNvCxnSpPr/>
            <p:nvPr/>
          </p:nvCxnSpPr>
          <p:spPr>
            <a:xfrm>
              <a:off x="3048000" y="1905000"/>
              <a:ext cx="7620" cy="493584"/>
            </a:xfrm>
            <a:prstGeom prst="straightConnector1">
              <a:avLst/>
            </a:prstGeom>
            <a:solidFill>
              <a:schemeClr val="bg1">
                <a:lumMod val="85000"/>
              </a:schemeClr>
            </a:solid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57200" y="2514600"/>
              <a:ext cx="5334000" cy="533400"/>
            </a:xfrm>
            <a:prstGeom prst="rect">
              <a:avLst/>
            </a:prstGeom>
            <a:solidFill>
              <a:schemeClr val="lt1">
                <a:alpha val="0"/>
              </a:schemeClr>
            </a:solidFill>
            <a:ln>
              <a:solidFill>
                <a:srgbClr val="0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grpSp>
        <p:nvGrpSpPr>
          <p:cNvPr id="90" name="Group 89"/>
          <p:cNvGrpSpPr/>
          <p:nvPr/>
        </p:nvGrpSpPr>
        <p:grpSpPr>
          <a:xfrm>
            <a:off x="1143001" y="4858940"/>
            <a:ext cx="8000999" cy="1752598"/>
            <a:chOff x="2541686" y="4336962"/>
            <a:chExt cx="7023954" cy="1604510"/>
          </a:xfrm>
        </p:grpSpPr>
        <p:sp>
          <p:nvSpPr>
            <p:cNvPr id="99" name="Rounded Rectangle 98"/>
            <p:cNvSpPr/>
            <p:nvPr/>
          </p:nvSpPr>
          <p:spPr>
            <a:xfrm>
              <a:off x="2541686" y="4336962"/>
              <a:ext cx="6813136" cy="1604510"/>
            </a:xfrm>
            <a:prstGeom prst="roundRect">
              <a:avLst/>
            </a:prstGeom>
            <a:ln w="57150" cmpd="sng">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100" name="TextBox 99"/>
            <p:cNvSpPr txBox="1"/>
            <p:nvPr/>
          </p:nvSpPr>
          <p:spPr>
            <a:xfrm>
              <a:off x="2608580" y="4353095"/>
              <a:ext cx="6957060" cy="1465207"/>
            </a:xfrm>
            <a:prstGeom prst="rect">
              <a:avLst/>
            </a:prstGeom>
            <a:noFill/>
          </p:spPr>
          <p:txBody>
            <a:bodyPr wrap="square" rtlCol="0">
              <a:spAutoFit/>
            </a:bodyPr>
            <a:lstStyle/>
            <a:p>
              <a:r>
                <a:rPr lang="en-US" sz="2400" b="1" dirty="0" smtClean="0">
                  <a:solidFill>
                    <a:srgbClr val="0000FF"/>
                  </a:solidFill>
                </a:rPr>
                <a:t>Bloom filter based signature</a:t>
              </a:r>
              <a:r>
                <a:rPr lang="en-US" sz="2400" b="1" dirty="0" smtClean="0">
                  <a:solidFill>
                    <a:srgbClr val="000000"/>
                  </a:solidFill>
                </a:rPr>
                <a:t> has two major benefits:</a:t>
              </a:r>
            </a:p>
            <a:p>
              <a:r>
                <a:rPr lang="en-US" sz="2000" dirty="0" smtClean="0">
                  <a:solidFill>
                    <a:srgbClr val="000000"/>
                  </a:solidFill>
                </a:rPr>
                <a:t/>
              </a:r>
              <a:br>
                <a:rPr lang="en-US" sz="2000" dirty="0" smtClean="0">
                  <a:solidFill>
                    <a:srgbClr val="000000"/>
                  </a:solidFill>
                </a:rPr>
              </a:br>
              <a:r>
                <a:rPr lang="en-US" b="1" dirty="0" smtClean="0">
                  <a:solidFill>
                    <a:srgbClr val="000000"/>
                  </a:solidFill>
                </a:rPr>
                <a:t> </a:t>
              </a:r>
            </a:p>
            <a:p>
              <a:pPr marL="285750" indent="-285750">
                <a:buFont typeface="Arial"/>
                <a:buChar char="•"/>
              </a:pPr>
              <a:endParaRPr lang="en-US" b="1" dirty="0">
                <a:solidFill>
                  <a:srgbClr val="000000"/>
                </a:solidFill>
              </a:endParaRPr>
            </a:p>
            <a:p>
              <a:endParaRPr lang="en-US" b="1" dirty="0" smtClean="0">
                <a:solidFill>
                  <a:srgbClr val="000000"/>
                </a:solidFill>
              </a:endParaRPr>
            </a:p>
          </p:txBody>
        </p:sp>
      </p:grpSp>
      <p:sp>
        <p:nvSpPr>
          <p:cNvPr id="101" name="TextBox 100"/>
          <p:cNvSpPr txBox="1"/>
          <p:nvPr/>
        </p:nvSpPr>
        <p:spPr>
          <a:xfrm>
            <a:off x="1524000" y="5284113"/>
            <a:ext cx="6109365" cy="430887"/>
          </a:xfrm>
          <a:prstGeom prst="rect">
            <a:avLst/>
          </a:prstGeom>
          <a:noFill/>
        </p:spPr>
        <p:txBody>
          <a:bodyPr wrap="none" rtlCol="0">
            <a:spAutoFit/>
          </a:bodyPr>
          <a:lstStyle/>
          <a:p>
            <a:pPr marL="285750" indent="-285750">
              <a:buFont typeface="Arial"/>
              <a:buChar char="•"/>
            </a:pPr>
            <a:r>
              <a:rPr lang="en-US" sz="2200" dirty="0">
                <a:solidFill>
                  <a:srgbClr val="000000"/>
                </a:solidFill>
              </a:rPr>
              <a:t>Allows us to easily perform </a:t>
            </a:r>
            <a:r>
              <a:rPr lang="en-US" sz="2200" dirty="0" smtClean="0">
                <a:solidFill>
                  <a:srgbClr val="0000FF"/>
                </a:solidFill>
              </a:rPr>
              <a:t>coherence resolution</a:t>
            </a:r>
            <a:endParaRPr lang="en-US" sz="2200" dirty="0">
              <a:solidFill>
                <a:srgbClr val="0000FF"/>
              </a:solidFill>
            </a:endParaRPr>
          </a:p>
        </p:txBody>
      </p:sp>
      <p:sp>
        <p:nvSpPr>
          <p:cNvPr id="102" name="TextBox 101"/>
          <p:cNvSpPr txBox="1"/>
          <p:nvPr/>
        </p:nvSpPr>
        <p:spPr>
          <a:xfrm>
            <a:off x="1524000" y="5697139"/>
            <a:ext cx="6629400" cy="769441"/>
          </a:xfrm>
          <a:prstGeom prst="rect">
            <a:avLst/>
          </a:prstGeom>
          <a:noFill/>
        </p:spPr>
        <p:txBody>
          <a:bodyPr wrap="square" rtlCol="0">
            <a:spAutoFit/>
          </a:bodyPr>
          <a:lstStyle/>
          <a:p>
            <a:pPr marL="285750" indent="-285750">
              <a:buFont typeface="Arial"/>
              <a:buChar char="•"/>
            </a:pPr>
            <a:r>
              <a:rPr lang="en-US" sz="2200" dirty="0">
                <a:solidFill>
                  <a:srgbClr val="000000"/>
                </a:solidFill>
              </a:rPr>
              <a:t>Allows for </a:t>
            </a:r>
            <a:r>
              <a:rPr lang="en-US" sz="2200" u="sng" dirty="0"/>
              <a:t>a large number of addresses </a:t>
            </a:r>
            <a:r>
              <a:rPr lang="en-US" sz="2200" dirty="0">
                <a:solidFill>
                  <a:srgbClr val="000000"/>
                </a:solidFill>
              </a:rPr>
              <a:t>to be stored within a </a:t>
            </a:r>
            <a:r>
              <a:rPr lang="en-US" sz="2200" dirty="0">
                <a:solidFill>
                  <a:srgbClr val="0000FF"/>
                </a:solidFill>
              </a:rPr>
              <a:t>fixed-length register </a:t>
            </a:r>
            <a:endParaRPr lang="en-US" sz="2200" b="1" dirty="0">
              <a:solidFill>
                <a:srgbClr val="000000"/>
              </a:solidFill>
            </a:endParaRPr>
          </a:p>
        </p:txBody>
      </p:sp>
    </p:spTree>
    <p:extLst>
      <p:ext uri="{BB962C8B-B14F-4D97-AF65-F5344CB8AC3E}">
        <p14:creationId xmlns:p14="http://schemas.microsoft.com/office/powerpoint/2010/main" val="4189733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500"/>
                                        <p:tgtEl>
                                          <p:spTgt spid="8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85" grpId="0" animBg="1"/>
      <p:bldP spid="86" grpId="0" animBg="1"/>
      <p:bldP spid="87" grpId="0" animBg="1"/>
      <p:bldP spid="101" grpId="0"/>
      <p:bldP spid="1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76200" y="0"/>
            <a:ext cx="9601200" cy="914400"/>
          </a:xfrm>
        </p:spPr>
        <p:txBody>
          <a:bodyPr/>
          <a:lstStyle/>
          <a:p>
            <a:r>
              <a:rPr lang="en-US" dirty="0" smtClean="0">
                <a:latin typeface="Gill Sans MT"/>
                <a:cs typeface="Gill Sans MT"/>
              </a:rPr>
              <a:t>Coherence Resolution</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lvl="1"/>
            <a:endParaRPr lang="en-US" sz="2200" dirty="0">
              <a:solidFill>
                <a:srgbClr val="0000FF"/>
              </a:solidFill>
            </a:endParaRPr>
          </a:p>
          <a:p>
            <a:pPr marL="457200" lvl="1" indent="0">
              <a:buNone/>
            </a:pPr>
            <a:endParaRPr lang="en-US" sz="2200" u="sng" dirty="0" smtClean="0">
              <a:solidFill>
                <a:prstClr val="black">
                  <a:lumMod val="65000"/>
                  <a:lumOff val="35000"/>
                </a:prstClr>
              </a:solidFill>
            </a:endParaRPr>
          </a:p>
          <a:p>
            <a:pPr lvl="1"/>
            <a:endParaRPr lang="en-US" sz="2200" u="sng" dirty="0">
              <a:solidFill>
                <a:srgbClr val="C00000"/>
              </a:solidFill>
            </a:endParaRPr>
          </a:p>
          <a:p>
            <a:endParaRPr lang="en-US" sz="2600" dirty="0" smtClean="0">
              <a:solidFill>
                <a:schemeClr val="tx2"/>
              </a:solidFill>
            </a:endParaRPr>
          </a:p>
          <a:p>
            <a:endParaRPr lang="en-US" sz="2600" dirty="0" smtClean="0">
              <a:solidFill>
                <a:schemeClr val="tx2"/>
              </a:solidFill>
            </a:endParaRPr>
          </a:p>
          <a:p>
            <a:pPr lvl="1"/>
            <a:endParaRPr lang="en-US" sz="1600" dirty="0"/>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27</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67" name="Group 66"/>
          <p:cNvGrpSpPr/>
          <p:nvPr/>
        </p:nvGrpSpPr>
        <p:grpSpPr>
          <a:xfrm>
            <a:off x="152400" y="1981200"/>
            <a:ext cx="4038600" cy="2438400"/>
            <a:chOff x="76200" y="1697421"/>
            <a:chExt cx="4846320" cy="3026979"/>
          </a:xfrm>
        </p:grpSpPr>
        <p:grpSp>
          <p:nvGrpSpPr>
            <p:cNvPr id="68" name="Group 67"/>
            <p:cNvGrpSpPr/>
            <p:nvPr/>
          </p:nvGrpSpPr>
          <p:grpSpPr>
            <a:xfrm>
              <a:off x="76200" y="1697421"/>
              <a:ext cx="4846320" cy="3026979"/>
              <a:chOff x="0" y="1849821"/>
              <a:chExt cx="4846320" cy="3026979"/>
            </a:xfrm>
          </p:grpSpPr>
          <p:sp>
            <p:nvSpPr>
              <p:cNvPr id="70" name="Rounded Rectangle 69"/>
              <p:cNvSpPr/>
              <p:nvPr/>
            </p:nvSpPr>
            <p:spPr>
              <a:xfrm>
                <a:off x="0" y="1849821"/>
                <a:ext cx="4846320" cy="302697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800" b="1" dirty="0" smtClean="0">
                  <a:effectLst>
                    <a:outerShdw blurRad="38100" dist="38100" dir="2700000" algn="tl">
                      <a:srgbClr val="000000">
                        <a:alpha val="43137"/>
                      </a:srgbClr>
                    </a:outerShdw>
                  </a:effectLst>
                </a:endParaRPr>
              </a:p>
            </p:txBody>
          </p:sp>
          <p:sp>
            <p:nvSpPr>
              <p:cNvPr id="71" name="Rounded Rectangle 70"/>
              <p:cNvSpPr/>
              <p:nvPr/>
            </p:nvSpPr>
            <p:spPr>
              <a:xfrm>
                <a:off x="457200" y="2133600"/>
                <a:ext cx="1969304" cy="944210"/>
              </a:xfrm>
              <a:prstGeom prst="roundRect">
                <a:avLst/>
              </a:prstGeom>
              <a:solidFill>
                <a:schemeClr val="bg2">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CPU</a:t>
                </a:r>
                <a:endParaRPr lang="en-US" sz="2000" b="1" dirty="0">
                  <a:solidFill>
                    <a:schemeClr val="bg1"/>
                  </a:solidFill>
                </a:endParaRPr>
              </a:p>
            </p:txBody>
          </p:sp>
          <p:grpSp>
            <p:nvGrpSpPr>
              <p:cNvPr id="72" name="Group 71"/>
              <p:cNvGrpSpPr/>
              <p:nvPr/>
            </p:nvGrpSpPr>
            <p:grpSpPr>
              <a:xfrm>
                <a:off x="182880" y="3174125"/>
                <a:ext cx="4480560" cy="1550275"/>
                <a:chOff x="106680" y="3402725"/>
                <a:chExt cx="4480560" cy="1550275"/>
              </a:xfrm>
            </p:grpSpPr>
            <p:sp>
              <p:nvSpPr>
                <p:cNvPr id="73" name="Rounded Rectangle 72"/>
                <p:cNvSpPr/>
                <p:nvPr/>
              </p:nvSpPr>
              <p:spPr>
                <a:xfrm>
                  <a:off x="106680" y="3497318"/>
                  <a:ext cx="4480560" cy="1455682"/>
                </a:xfrm>
                <a:prstGeom prst="roundRect">
                  <a:avLst/>
                </a:prstGeom>
                <a:solidFill>
                  <a:srgbClr val="4A886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chemeClr val="tx1"/>
                    </a:solidFill>
                  </a:endParaRPr>
                </a:p>
              </p:txBody>
            </p:sp>
            <p:sp>
              <p:nvSpPr>
                <p:cNvPr id="75" name="Rounded Rectangle 74"/>
                <p:cNvSpPr/>
                <p:nvPr/>
              </p:nvSpPr>
              <p:spPr>
                <a:xfrm>
                  <a:off x="2270760" y="4343397"/>
                  <a:ext cx="2225040" cy="478223"/>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sp>
              <p:nvSpPr>
                <p:cNvPr id="76" name="TextBox 75"/>
                <p:cNvSpPr txBox="1"/>
                <p:nvPr/>
              </p:nvSpPr>
              <p:spPr>
                <a:xfrm>
                  <a:off x="1478280" y="3402725"/>
                  <a:ext cx="2286000" cy="573101"/>
                </a:xfrm>
                <a:prstGeom prst="rect">
                  <a:avLst/>
                </a:prstGeom>
                <a:noFill/>
              </p:spPr>
              <p:txBody>
                <a:bodyPr wrap="square" rtlCol="0">
                  <a:spAutoFit/>
                </a:bodyPr>
                <a:lstStyle/>
                <a:p>
                  <a:pPr algn="ctr"/>
                  <a:r>
                    <a:rPr lang="en-US" sz="2400" b="1" dirty="0" smtClean="0">
                      <a:solidFill>
                        <a:srgbClr val="FFFFFF"/>
                      </a:solidFill>
                    </a:rPr>
                    <a:t>Shared LLC</a:t>
                  </a:r>
                </a:p>
              </p:txBody>
            </p:sp>
            <p:sp>
              <p:nvSpPr>
                <p:cNvPr id="77" name="Rounded Rectangle 76"/>
                <p:cNvSpPr/>
                <p:nvPr/>
              </p:nvSpPr>
              <p:spPr>
                <a:xfrm>
                  <a:off x="198120" y="4064877"/>
                  <a:ext cx="2011680" cy="851338"/>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FFFFFF"/>
                      </a:solidFill>
                    </a:rPr>
                    <a:t>Coherence Resolution </a:t>
                  </a:r>
                  <a:endParaRPr lang="en-US" b="1" dirty="0">
                    <a:solidFill>
                      <a:srgbClr val="FFFFFF"/>
                    </a:solidFill>
                  </a:endParaRPr>
                </a:p>
              </p:txBody>
            </p:sp>
          </p:grpSp>
        </p:grpSp>
        <p:sp>
          <p:nvSpPr>
            <p:cNvPr id="69" name="Rounded Rectangle 68"/>
            <p:cNvSpPr/>
            <p:nvPr/>
          </p:nvSpPr>
          <p:spPr>
            <a:xfrm>
              <a:off x="2819400" y="2238703"/>
              <a:ext cx="1463040" cy="688428"/>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grpSp>
      <p:cxnSp>
        <p:nvCxnSpPr>
          <p:cNvPr id="46" name="Straight Connector 45"/>
          <p:cNvCxnSpPr/>
          <p:nvPr/>
        </p:nvCxnSpPr>
        <p:spPr>
          <a:xfrm flipV="1">
            <a:off x="4953000" y="1524000"/>
            <a:ext cx="0" cy="3962400"/>
          </a:xfrm>
          <a:prstGeom prst="line">
            <a:avLst/>
          </a:prstGeom>
          <a:ln w="38100" cmpd="sng">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Left-Right Arrow 46"/>
          <p:cNvSpPr/>
          <p:nvPr/>
        </p:nvSpPr>
        <p:spPr>
          <a:xfrm>
            <a:off x="4343400" y="2927737"/>
            <a:ext cx="1219200" cy="348863"/>
          </a:xfrm>
          <a:prstGeom prst="lef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8"/>
          <p:cNvGrpSpPr/>
          <p:nvPr/>
        </p:nvGrpSpPr>
        <p:grpSpPr>
          <a:xfrm>
            <a:off x="5638800" y="2286000"/>
            <a:ext cx="3352800" cy="1752601"/>
            <a:chOff x="5638800" y="2286000"/>
            <a:chExt cx="3352800" cy="1752601"/>
          </a:xfrm>
        </p:grpSpPr>
        <p:grpSp>
          <p:nvGrpSpPr>
            <p:cNvPr id="8" name="Group 7"/>
            <p:cNvGrpSpPr/>
            <p:nvPr/>
          </p:nvGrpSpPr>
          <p:grpSpPr>
            <a:xfrm>
              <a:off x="5638800" y="2286000"/>
              <a:ext cx="3352800" cy="1752601"/>
              <a:chOff x="5334000" y="4343399"/>
              <a:chExt cx="3352800" cy="1752601"/>
            </a:xfrm>
          </p:grpSpPr>
          <p:grpSp>
            <p:nvGrpSpPr>
              <p:cNvPr id="7" name="Group 6"/>
              <p:cNvGrpSpPr/>
              <p:nvPr/>
            </p:nvGrpSpPr>
            <p:grpSpPr>
              <a:xfrm>
                <a:off x="5334000" y="4343399"/>
                <a:ext cx="3352800" cy="1752601"/>
                <a:chOff x="5334000" y="4343401"/>
                <a:chExt cx="3352800" cy="1752601"/>
              </a:xfrm>
            </p:grpSpPr>
            <p:grpSp>
              <p:nvGrpSpPr>
                <p:cNvPr id="80" name="Group 79"/>
                <p:cNvGrpSpPr/>
                <p:nvPr/>
              </p:nvGrpSpPr>
              <p:grpSpPr>
                <a:xfrm>
                  <a:off x="5334000" y="4343401"/>
                  <a:ext cx="3352800" cy="1752601"/>
                  <a:chOff x="5334000" y="2133601"/>
                  <a:chExt cx="3617495" cy="1502229"/>
                </a:xfrm>
              </p:grpSpPr>
              <p:sp>
                <p:nvSpPr>
                  <p:cNvPr id="81" name="Rounded Rectangle 80"/>
                  <p:cNvSpPr/>
                  <p:nvPr/>
                </p:nvSpPr>
                <p:spPr>
                  <a:xfrm>
                    <a:off x="5334000" y="2133601"/>
                    <a:ext cx="3617495" cy="1502229"/>
                  </a:xfrm>
                  <a:prstGeom prst="roundRect">
                    <a:avLst/>
                  </a:prstGeom>
                  <a:solidFill>
                    <a:schemeClr val="lt1">
                      <a:alpha val="0"/>
                    </a:schemeClr>
                  </a:solidFill>
                  <a:ln>
                    <a:solidFill>
                      <a:srgbClr val="0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82" name="Rounded Rectangle 81"/>
                  <p:cNvSpPr/>
                  <p:nvPr/>
                </p:nvSpPr>
                <p:spPr>
                  <a:xfrm>
                    <a:off x="5486400" y="2285999"/>
                    <a:ext cx="1268264" cy="121919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NDA Core</a:t>
                    </a:r>
                    <a:endParaRPr lang="en-US" sz="2000" b="1" dirty="0">
                      <a:solidFill>
                        <a:schemeClr val="bg1"/>
                      </a:solidFill>
                    </a:endParaRPr>
                  </a:p>
                </p:txBody>
              </p:sp>
            </p:grpSp>
            <p:sp>
              <p:nvSpPr>
                <p:cNvPr id="94" name="Rounded Rectangle 93"/>
                <p:cNvSpPr/>
                <p:nvPr/>
              </p:nvSpPr>
              <p:spPr>
                <a:xfrm>
                  <a:off x="6705600" y="51054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95" name="Rounded Rectangle 94"/>
                <p:cNvSpPr/>
                <p:nvPr/>
              </p:nvSpPr>
              <p:spPr>
                <a:xfrm>
                  <a:off x="6705600" y="5562600"/>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NDAWriteSet</a:t>
                  </a:r>
                  <a:endParaRPr lang="en-US" sz="1100" b="1" dirty="0">
                    <a:solidFill>
                      <a:srgbClr val="FFFFFF"/>
                    </a:solidFill>
                  </a:endParaRPr>
                </a:p>
              </p:txBody>
            </p:sp>
          </p:grpSp>
          <p:sp>
            <p:nvSpPr>
              <p:cNvPr id="92" name="Rounded Rectangle 91"/>
              <p:cNvSpPr/>
              <p:nvPr/>
            </p:nvSpPr>
            <p:spPr>
              <a:xfrm>
                <a:off x="7010400" y="4474633"/>
                <a:ext cx="1219200" cy="554567"/>
              </a:xfrm>
              <a:prstGeom prst="roundRect">
                <a:avLst/>
              </a:prstGeom>
              <a:solidFill>
                <a:srgbClr val="80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rgbClr val="FFFFFF"/>
                    </a:solidFill>
                  </a:rPr>
                  <a:t>L1</a:t>
                </a:r>
                <a:endParaRPr lang="en-US" sz="2400" b="1" dirty="0">
                  <a:solidFill>
                    <a:srgbClr val="FFFFFF"/>
                  </a:solidFill>
                </a:endParaRPr>
              </a:p>
            </p:txBody>
          </p:sp>
        </p:grpSp>
        <p:sp>
          <p:nvSpPr>
            <p:cNvPr id="48" name="Rounded Rectangle 47"/>
            <p:cNvSpPr/>
            <p:nvPr/>
          </p:nvSpPr>
          <p:spPr>
            <a:xfrm>
              <a:off x="8305800" y="2417233"/>
              <a:ext cx="228600" cy="554567"/>
            </a:xfrm>
            <a:prstGeom prst="roundRect">
              <a:avLst/>
            </a:prstGeom>
            <a:solidFill>
              <a:schemeClr val="tx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dirty="0">
                <a:solidFill>
                  <a:srgbClr val="FFFFFF"/>
                </a:solidFill>
              </a:endParaRPr>
            </a:p>
          </p:txBody>
        </p:sp>
      </p:grpSp>
      <p:sp>
        <p:nvSpPr>
          <p:cNvPr id="50" name="Rectangle 49"/>
          <p:cNvSpPr/>
          <p:nvPr/>
        </p:nvSpPr>
        <p:spPr>
          <a:xfrm>
            <a:off x="0" y="0"/>
            <a:ext cx="9144000"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sp>
        <p:nvSpPr>
          <p:cNvPr id="85" name="Rounded Rectangle 84"/>
          <p:cNvSpPr/>
          <p:nvPr/>
        </p:nvSpPr>
        <p:spPr>
          <a:xfrm>
            <a:off x="7010400" y="3043765"/>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NDAReadSet</a:t>
            </a:r>
            <a:endParaRPr lang="en-US" sz="1100" b="1" dirty="0">
              <a:solidFill>
                <a:srgbClr val="FFFFFF"/>
              </a:solidFill>
            </a:endParaRPr>
          </a:p>
        </p:txBody>
      </p:sp>
      <p:sp>
        <p:nvSpPr>
          <p:cNvPr id="87" name="Rounded Rectangle 86"/>
          <p:cNvSpPr/>
          <p:nvPr/>
        </p:nvSpPr>
        <p:spPr>
          <a:xfrm>
            <a:off x="2133600" y="3805765"/>
            <a:ext cx="1854200" cy="385235"/>
          </a:xfrm>
          <a:prstGeom prst="roundRect">
            <a:avLst/>
          </a:prstGeom>
          <a:solidFill>
            <a:srgbClr val="1F497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FFFFFF"/>
                </a:solidFill>
              </a:rPr>
              <a:t>CPUWriteSet</a:t>
            </a:r>
            <a:endParaRPr lang="en-US" sz="1100" b="1" dirty="0">
              <a:solidFill>
                <a:srgbClr val="FFFFFF"/>
              </a:solidFill>
            </a:endParaRPr>
          </a:p>
        </p:txBody>
      </p:sp>
      <p:sp>
        <p:nvSpPr>
          <p:cNvPr id="91" name="Rounded Rectangle 90"/>
          <p:cNvSpPr/>
          <p:nvPr/>
        </p:nvSpPr>
        <p:spPr>
          <a:xfrm>
            <a:off x="381000" y="3581400"/>
            <a:ext cx="1676400" cy="68580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FFFFFF"/>
                </a:solidFill>
              </a:rPr>
              <a:t>Coherence Resolution </a:t>
            </a:r>
            <a:endParaRPr lang="en-US" b="1" dirty="0">
              <a:solidFill>
                <a:srgbClr val="FFFFFF"/>
              </a:solidFill>
            </a:endParaRPr>
          </a:p>
        </p:txBody>
      </p:sp>
      <p:cxnSp>
        <p:nvCxnSpPr>
          <p:cNvPr id="93" name="Straight Connector 92"/>
          <p:cNvCxnSpPr/>
          <p:nvPr/>
        </p:nvCxnSpPr>
        <p:spPr>
          <a:xfrm flipH="1">
            <a:off x="381000" y="2057400"/>
            <a:ext cx="685800" cy="1600200"/>
          </a:xfrm>
          <a:prstGeom prst="line">
            <a:avLst/>
          </a:prstGeom>
          <a:ln w="38100" cmpd="sng">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2057400" y="2590800"/>
            <a:ext cx="3048000" cy="1066800"/>
          </a:xfrm>
          <a:prstGeom prst="line">
            <a:avLst/>
          </a:prstGeom>
          <a:ln w="38100" cmpd="sng">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1066800" y="152400"/>
            <a:ext cx="4114800" cy="2514600"/>
            <a:chOff x="609600" y="381000"/>
            <a:chExt cx="5181600" cy="3124200"/>
          </a:xfrm>
        </p:grpSpPr>
        <p:sp>
          <p:nvSpPr>
            <p:cNvPr id="98" name="Rounded Rectangle 97"/>
            <p:cNvSpPr/>
            <p:nvPr/>
          </p:nvSpPr>
          <p:spPr>
            <a:xfrm>
              <a:off x="609600" y="381000"/>
              <a:ext cx="5181600" cy="3124200"/>
            </a:xfrm>
            <a:prstGeom prst="roundRect">
              <a:avLst/>
            </a:prstGeom>
            <a:solidFill>
              <a:srgbClr val="FFFFFF"/>
            </a:solidFill>
            <a:ln w="57150" cmpd="sng">
              <a:solidFill>
                <a:schemeClr val="tx2"/>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103" name="Group 102"/>
            <p:cNvGrpSpPr/>
            <p:nvPr/>
          </p:nvGrpSpPr>
          <p:grpSpPr>
            <a:xfrm>
              <a:off x="801511" y="762000"/>
              <a:ext cx="4797778" cy="2521163"/>
              <a:chOff x="801511" y="762000"/>
              <a:chExt cx="4797778" cy="2521163"/>
            </a:xfrm>
          </p:grpSpPr>
          <p:cxnSp>
            <p:nvCxnSpPr>
              <p:cNvPr id="104" name="Straight Arrow Connector 103"/>
              <p:cNvCxnSpPr/>
              <p:nvPr/>
            </p:nvCxnSpPr>
            <p:spPr>
              <a:xfrm>
                <a:off x="3352800" y="1524000"/>
                <a:ext cx="12890" cy="476086"/>
              </a:xfrm>
              <a:prstGeom prst="straightConnector1">
                <a:avLst/>
              </a:prstGeom>
              <a:solidFill>
                <a:schemeClr val="bg1">
                  <a:lumMod val="85000"/>
                </a:schemeClr>
              </a:solid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801511" y="762000"/>
                <a:ext cx="4797778" cy="2521163"/>
                <a:chOff x="801511" y="762000"/>
                <a:chExt cx="4797778" cy="2521163"/>
              </a:xfrm>
            </p:grpSpPr>
            <p:cxnSp>
              <p:nvCxnSpPr>
                <p:cNvPr id="130" name="Elbow Connector 129"/>
                <p:cNvCxnSpPr>
                  <a:stCxn id="133" idx="2"/>
                </p:cNvCxnSpPr>
                <p:nvPr/>
              </p:nvCxnSpPr>
              <p:spPr>
                <a:xfrm rot="16200000" flipH="1">
                  <a:off x="2324099" y="876301"/>
                  <a:ext cx="228599" cy="1066797"/>
                </a:xfrm>
                <a:prstGeom prst="bentConnector2">
                  <a:avLst/>
                </a:prstGeom>
                <a:ln w="38100" cmpd="sng">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801511" y="762000"/>
                  <a:ext cx="4797778" cy="2521163"/>
                  <a:chOff x="801511" y="762000"/>
                  <a:chExt cx="4797778" cy="2521163"/>
                </a:xfrm>
              </p:grpSpPr>
              <p:sp>
                <p:nvSpPr>
                  <p:cNvPr id="132" name="Rounded Rectangle 131"/>
                  <p:cNvSpPr/>
                  <p:nvPr/>
                </p:nvSpPr>
                <p:spPr>
                  <a:xfrm>
                    <a:off x="3429000" y="762000"/>
                    <a:ext cx="2170289" cy="53340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bg1"/>
                        </a:solidFill>
                      </a:rPr>
                      <a:t>NDAReadSet</a:t>
                    </a:r>
                    <a:endParaRPr lang="en-US" sz="1600" b="1" dirty="0">
                      <a:solidFill>
                        <a:schemeClr val="bg1"/>
                      </a:solidFill>
                    </a:endParaRPr>
                  </a:p>
                </p:txBody>
              </p:sp>
              <p:sp>
                <p:nvSpPr>
                  <p:cNvPr id="133" name="Rounded Rectangle 132"/>
                  <p:cNvSpPr/>
                  <p:nvPr/>
                </p:nvSpPr>
                <p:spPr>
                  <a:xfrm>
                    <a:off x="801511" y="762000"/>
                    <a:ext cx="2206978" cy="53340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chemeClr val="bg1"/>
                        </a:solidFill>
                      </a:rPr>
                      <a:t>CPUWriteSet</a:t>
                    </a:r>
                    <a:endParaRPr lang="en-US" sz="1600" b="1" dirty="0">
                      <a:solidFill>
                        <a:schemeClr val="bg1"/>
                      </a:solidFill>
                    </a:endParaRPr>
                  </a:p>
                </p:txBody>
              </p:sp>
              <p:grpSp>
                <p:nvGrpSpPr>
                  <p:cNvPr id="134" name="Group 133"/>
                  <p:cNvGrpSpPr/>
                  <p:nvPr/>
                </p:nvGrpSpPr>
                <p:grpSpPr>
                  <a:xfrm>
                    <a:off x="2667000" y="1295400"/>
                    <a:ext cx="914400" cy="1447800"/>
                    <a:chOff x="2743200" y="1219200"/>
                    <a:chExt cx="914400" cy="1828800"/>
                  </a:xfrm>
                </p:grpSpPr>
                <p:sp>
                  <p:nvSpPr>
                    <p:cNvPr id="141" name="Block Arc 140"/>
                    <p:cNvSpPr/>
                    <p:nvPr/>
                  </p:nvSpPr>
                  <p:spPr>
                    <a:xfrm rot="10800000">
                      <a:off x="2743200" y="1219200"/>
                      <a:ext cx="914400" cy="1828800"/>
                    </a:xfrm>
                    <a:prstGeom prst="blockArc">
                      <a:avLst>
                        <a:gd name="adj1" fmla="val 10800000"/>
                        <a:gd name="adj2" fmla="val 147488"/>
                        <a:gd name="adj3" fmla="val 102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solidFill>
                          <a:schemeClr val="tx1"/>
                        </a:solidFill>
                        <a:effectLst>
                          <a:outerShdw blurRad="38100" dist="38100" dir="2700000" algn="tl">
                            <a:srgbClr val="000000">
                              <a:alpha val="43137"/>
                            </a:srgbClr>
                          </a:outerShdw>
                        </a:effectLst>
                      </a:endParaRPr>
                    </a:p>
                  </p:txBody>
                </p:sp>
                <p:cxnSp>
                  <p:nvCxnSpPr>
                    <p:cNvPr id="142" name="Straight Connector 141"/>
                    <p:cNvCxnSpPr>
                      <a:stCxn id="141" idx="0"/>
                      <a:endCxn id="141" idx="1"/>
                    </p:cNvCxnSpPr>
                    <p:nvPr/>
                  </p:nvCxnSpPr>
                  <p:spPr>
                    <a:xfrm flipH="1" flipV="1">
                      <a:off x="2790271" y="2111361"/>
                      <a:ext cx="820397" cy="22239"/>
                    </a:xfrm>
                    <a:prstGeom prst="line">
                      <a:avLst/>
                    </a:prstGeom>
                    <a:ln w="57150" cmpd="sng">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5" name="Elbow Connector 134"/>
                  <p:cNvCxnSpPr>
                    <a:stCxn id="132" idx="2"/>
                  </p:cNvCxnSpPr>
                  <p:nvPr/>
                </p:nvCxnSpPr>
                <p:spPr>
                  <a:xfrm rot="5400000">
                    <a:off x="3819179" y="829032"/>
                    <a:ext cx="228599" cy="1161336"/>
                  </a:xfrm>
                  <a:prstGeom prst="bentConnector2">
                    <a:avLst/>
                  </a:prstGeom>
                  <a:ln w="38100" cmpd="sng">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971800" y="1524000"/>
                    <a:ext cx="12890" cy="476086"/>
                  </a:xfrm>
                  <a:prstGeom prst="straightConnector1">
                    <a:avLst/>
                  </a:prstGeom>
                  <a:solidFill>
                    <a:schemeClr val="bg1">
                      <a:lumMod val="85000"/>
                    </a:schemeClr>
                  </a:solidFill>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124200" y="2743200"/>
                    <a:ext cx="0" cy="457200"/>
                  </a:xfrm>
                  <a:prstGeom prst="line">
                    <a:avLst/>
                  </a:prstGeom>
                  <a:ln w="38100" cmpd="sng">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657600" y="1371600"/>
                    <a:ext cx="228600" cy="304800"/>
                  </a:xfrm>
                  <a:prstGeom prst="line">
                    <a:avLst/>
                  </a:prstGeom>
                  <a:ln w="38100" cmpd="sng">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2438400" y="1371600"/>
                    <a:ext cx="228600" cy="304800"/>
                  </a:xfrm>
                  <a:prstGeom prst="line">
                    <a:avLst/>
                  </a:prstGeom>
                  <a:ln w="38100" cmpd="sng">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3223626" y="2747818"/>
                    <a:ext cx="1546255" cy="535345"/>
                  </a:xfrm>
                  <a:prstGeom prst="rect">
                    <a:avLst/>
                  </a:prstGeom>
                  <a:noFill/>
                </p:spPr>
                <p:txBody>
                  <a:bodyPr wrap="none" rtlCol="0">
                    <a:spAutoFit/>
                  </a:bodyPr>
                  <a:lstStyle/>
                  <a:p>
                    <a:pPr algn="ctr"/>
                    <a:r>
                      <a:rPr lang="en-US" sz="2200" b="1" dirty="0" smtClean="0">
                        <a:solidFill>
                          <a:srgbClr val="000000"/>
                        </a:solidFill>
                      </a:rPr>
                      <a:t>Conflict</a:t>
                    </a:r>
                  </a:p>
                </p:txBody>
              </p:sp>
            </p:grpSp>
          </p:grpSp>
        </p:grpSp>
      </p:grpSp>
      <p:grpSp>
        <p:nvGrpSpPr>
          <p:cNvPr id="154" name="Group 153"/>
          <p:cNvGrpSpPr/>
          <p:nvPr/>
        </p:nvGrpSpPr>
        <p:grpSpPr>
          <a:xfrm>
            <a:off x="2362200" y="4419600"/>
            <a:ext cx="6770077" cy="2438401"/>
            <a:chOff x="3352800" y="3505200"/>
            <a:chExt cx="5867400" cy="2733965"/>
          </a:xfrm>
        </p:grpSpPr>
        <p:sp>
          <p:nvSpPr>
            <p:cNvPr id="155" name="Rounded Rectangle 154"/>
            <p:cNvSpPr/>
            <p:nvPr/>
          </p:nvSpPr>
          <p:spPr>
            <a:xfrm>
              <a:off x="3352800" y="3505200"/>
              <a:ext cx="5410200" cy="2563091"/>
            </a:xfrm>
            <a:prstGeom prst="roundRect">
              <a:avLst/>
            </a:prstGeom>
            <a:ln w="57150" cmpd="sng">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156" name="TextBox 155"/>
            <p:cNvSpPr txBox="1"/>
            <p:nvPr/>
          </p:nvSpPr>
          <p:spPr>
            <a:xfrm>
              <a:off x="3505200" y="3581400"/>
              <a:ext cx="5410199" cy="430887"/>
            </a:xfrm>
            <a:prstGeom prst="rect">
              <a:avLst/>
            </a:prstGeom>
            <a:noFill/>
          </p:spPr>
          <p:txBody>
            <a:bodyPr wrap="square" rtlCol="0">
              <a:spAutoFit/>
            </a:bodyPr>
            <a:lstStyle/>
            <a:p>
              <a:r>
                <a:rPr lang="en-US" sz="2200" b="1" dirty="0" smtClean="0">
                  <a:solidFill>
                    <a:srgbClr val="000000"/>
                  </a:solidFill>
                </a:rPr>
                <a:t>If </a:t>
              </a:r>
              <a:r>
                <a:rPr lang="en-US" sz="2200" b="1" dirty="0" smtClean="0">
                  <a:solidFill>
                    <a:srgbClr val="0000FF"/>
                  </a:solidFill>
                </a:rPr>
                <a:t>conflicts </a:t>
              </a:r>
              <a:r>
                <a:rPr lang="en-US" sz="2200" b="1" dirty="0" smtClean="0">
                  <a:solidFill>
                    <a:srgbClr val="000000"/>
                  </a:solidFill>
                </a:rPr>
                <a:t>happens:</a:t>
              </a:r>
            </a:p>
          </p:txBody>
        </p:sp>
        <p:sp>
          <p:nvSpPr>
            <p:cNvPr id="157" name="TextBox 156"/>
            <p:cNvSpPr txBox="1"/>
            <p:nvPr/>
          </p:nvSpPr>
          <p:spPr>
            <a:xfrm>
              <a:off x="3352800" y="4094914"/>
              <a:ext cx="5410200" cy="862706"/>
            </a:xfrm>
            <a:prstGeom prst="rect">
              <a:avLst/>
            </a:prstGeom>
            <a:noFill/>
          </p:spPr>
          <p:txBody>
            <a:bodyPr wrap="square" rtlCol="0">
              <a:spAutoFit/>
            </a:bodyPr>
            <a:lstStyle/>
            <a:p>
              <a:pPr marL="342900" indent="-342900">
                <a:buFont typeface="Arial"/>
                <a:buChar char="•"/>
              </a:pPr>
              <a:r>
                <a:rPr lang="en-US" sz="2200" dirty="0">
                  <a:solidFill>
                    <a:srgbClr val="000000"/>
                  </a:solidFill>
                </a:rPr>
                <a:t>The CPU </a:t>
              </a:r>
              <a:r>
                <a:rPr lang="en-US" sz="2200" dirty="0">
                  <a:solidFill>
                    <a:srgbClr val="0000FF"/>
                  </a:solidFill>
                </a:rPr>
                <a:t>flushes</a:t>
              </a:r>
              <a:r>
                <a:rPr lang="en-US" sz="2200" dirty="0">
                  <a:solidFill>
                    <a:srgbClr val="000000"/>
                  </a:solidFill>
                </a:rPr>
                <a:t> the </a:t>
              </a:r>
              <a:r>
                <a:rPr lang="en-US" sz="2200" dirty="0">
                  <a:solidFill>
                    <a:srgbClr val="0000FF"/>
                  </a:solidFill>
                </a:rPr>
                <a:t>dirty cache lines</a:t>
              </a:r>
              <a:r>
                <a:rPr lang="en-US" sz="2200" dirty="0">
                  <a:solidFill>
                    <a:srgbClr val="000000"/>
                  </a:solidFill>
                </a:rPr>
                <a:t> that match addresses in the </a:t>
              </a:r>
              <a:r>
                <a:rPr lang="en-US" sz="2200" dirty="0" err="1" smtClean="0">
                  <a:solidFill>
                    <a:srgbClr val="0000FF"/>
                  </a:solidFill>
                </a:rPr>
                <a:t>NDAReadSet</a:t>
              </a:r>
              <a:endParaRPr lang="en-US" sz="2200" dirty="0">
                <a:solidFill>
                  <a:srgbClr val="0000FF"/>
                </a:solidFill>
              </a:endParaRPr>
            </a:p>
          </p:txBody>
        </p:sp>
        <p:sp>
          <p:nvSpPr>
            <p:cNvPr id="158" name="TextBox 157"/>
            <p:cNvSpPr txBox="1"/>
            <p:nvPr/>
          </p:nvSpPr>
          <p:spPr>
            <a:xfrm>
              <a:off x="3352800" y="4872183"/>
              <a:ext cx="5562600" cy="483116"/>
            </a:xfrm>
            <a:prstGeom prst="rect">
              <a:avLst/>
            </a:prstGeom>
            <a:noFill/>
          </p:spPr>
          <p:txBody>
            <a:bodyPr wrap="square" rtlCol="0">
              <a:spAutoFit/>
            </a:bodyPr>
            <a:lstStyle/>
            <a:p>
              <a:pPr marL="342900" indent="-342900">
                <a:buFont typeface="Arial"/>
                <a:buChar char="•"/>
              </a:pPr>
              <a:r>
                <a:rPr lang="en-US" sz="2200" dirty="0" smtClean="0">
                  <a:solidFill>
                    <a:srgbClr val="000000"/>
                  </a:solidFill>
                </a:rPr>
                <a:t>NDA </a:t>
              </a:r>
              <a:r>
                <a:rPr lang="en-US" sz="2200" u="sng" dirty="0">
                  <a:solidFill>
                    <a:srgbClr val="0000FF"/>
                  </a:solidFill>
                </a:rPr>
                <a:t>invalidates</a:t>
              </a:r>
              <a:r>
                <a:rPr lang="en-US" sz="2200" dirty="0">
                  <a:solidFill>
                    <a:srgbClr val="000000"/>
                  </a:solidFill>
                </a:rPr>
                <a:t> all </a:t>
              </a:r>
              <a:r>
                <a:rPr lang="en-US" sz="2200" dirty="0" smtClean="0">
                  <a:solidFill>
                    <a:srgbClr val="000000"/>
                  </a:solidFill>
                </a:rPr>
                <a:t>uncommitted cache lines</a:t>
              </a:r>
              <a:endParaRPr lang="en-US" sz="2200" dirty="0">
                <a:solidFill>
                  <a:srgbClr val="000000"/>
                </a:solidFill>
              </a:endParaRPr>
            </a:p>
          </p:txBody>
        </p:sp>
        <p:sp>
          <p:nvSpPr>
            <p:cNvPr id="159" name="TextBox 158"/>
            <p:cNvSpPr txBox="1"/>
            <p:nvPr/>
          </p:nvSpPr>
          <p:spPr>
            <a:xfrm>
              <a:off x="3352800" y="5376458"/>
              <a:ext cx="5867400" cy="862707"/>
            </a:xfrm>
            <a:prstGeom prst="rect">
              <a:avLst/>
            </a:prstGeom>
            <a:noFill/>
          </p:spPr>
          <p:txBody>
            <a:bodyPr wrap="square" rtlCol="0">
              <a:spAutoFit/>
            </a:bodyPr>
            <a:lstStyle/>
            <a:p>
              <a:pPr marL="342900" indent="-342900">
                <a:buFont typeface="Arial"/>
                <a:buChar char="•"/>
              </a:pPr>
              <a:r>
                <a:rPr lang="en-US" sz="2200" dirty="0">
                  <a:solidFill>
                    <a:srgbClr val="000000"/>
                  </a:solidFill>
                </a:rPr>
                <a:t>Signatures are </a:t>
              </a:r>
              <a:r>
                <a:rPr lang="en-US" sz="2200" u="sng" dirty="0">
                  <a:solidFill>
                    <a:srgbClr val="000000"/>
                  </a:solidFill>
                </a:rPr>
                <a:t>erased</a:t>
              </a:r>
              <a:r>
                <a:rPr lang="en-US" sz="2200" dirty="0">
                  <a:solidFill>
                    <a:srgbClr val="000000"/>
                  </a:solidFill>
                </a:rPr>
                <a:t> and </a:t>
              </a:r>
              <a:r>
                <a:rPr lang="en-US" sz="2200" dirty="0" smtClean="0">
                  <a:solidFill>
                    <a:srgbClr val="000000"/>
                  </a:solidFill>
                </a:rPr>
                <a:t>NDA </a:t>
              </a:r>
              <a:r>
                <a:rPr lang="en-US" sz="2200" u="sng" dirty="0">
                  <a:solidFill>
                    <a:srgbClr val="000000"/>
                  </a:solidFill>
                </a:rPr>
                <a:t>restarts</a:t>
              </a:r>
              <a:r>
                <a:rPr lang="en-US" sz="2200" dirty="0">
                  <a:solidFill>
                    <a:srgbClr val="000000"/>
                  </a:solidFill>
                </a:rPr>
                <a:t> </a:t>
              </a:r>
              <a:r>
                <a:rPr lang="en-US" sz="2200" dirty="0" smtClean="0">
                  <a:solidFill>
                    <a:srgbClr val="000000"/>
                  </a:solidFill>
                </a:rPr>
                <a:t>execution</a:t>
              </a:r>
              <a:endParaRPr lang="en-US" sz="2200" dirty="0">
                <a:solidFill>
                  <a:srgbClr val="000000"/>
                </a:solidFill>
              </a:endParaRPr>
            </a:p>
          </p:txBody>
        </p:sp>
      </p:grpSp>
      <p:grpSp>
        <p:nvGrpSpPr>
          <p:cNvPr id="160" name="Group 159"/>
          <p:cNvGrpSpPr/>
          <p:nvPr/>
        </p:nvGrpSpPr>
        <p:grpSpPr>
          <a:xfrm>
            <a:off x="2362200" y="4876800"/>
            <a:ext cx="6248400" cy="1828800"/>
            <a:chOff x="3429000" y="4267200"/>
            <a:chExt cx="6248400" cy="1828800"/>
          </a:xfrm>
        </p:grpSpPr>
        <p:sp>
          <p:nvSpPr>
            <p:cNvPr id="161" name="Rounded Rectangle 160"/>
            <p:cNvSpPr/>
            <p:nvPr/>
          </p:nvSpPr>
          <p:spPr>
            <a:xfrm>
              <a:off x="3429000" y="4267200"/>
              <a:ext cx="6248400" cy="1828800"/>
            </a:xfrm>
            <a:prstGeom prst="roundRect">
              <a:avLst/>
            </a:prstGeom>
            <a:ln w="57150" cmpd="sng">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162" name="TextBox 161"/>
            <p:cNvSpPr txBox="1"/>
            <p:nvPr/>
          </p:nvSpPr>
          <p:spPr>
            <a:xfrm>
              <a:off x="3763683" y="4343400"/>
              <a:ext cx="5410199" cy="430887"/>
            </a:xfrm>
            <a:prstGeom prst="rect">
              <a:avLst/>
            </a:prstGeom>
            <a:noFill/>
          </p:spPr>
          <p:txBody>
            <a:bodyPr wrap="square" rtlCol="0">
              <a:spAutoFit/>
            </a:bodyPr>
            <a:lstStyle/>
            <a:p>
              <a:r>
                <a:rPr lang="en-US" sz="2200" b="1" dirty="0">
                  <a:solidFill>
                    <a:srgbClr val="000000"/>
                  </a:solidFill>
                </a:rPr>
                <a:t>If </a:t>
              </a:r>
              <a:r>
                <a:rPr lang="en-US" sz="2200" b="1" dirty="0" smtClean="0">
                  <a:solidFill>
                    <a:srgbClr val="0000FF"/>
                  </a:solidFill>
                </a:rPr>
                <a:t>no conflicts</a:t>
              </a:r>
              <a:r>
                <a:rPr lang="en-US" sz="2200" b="1" dirty="0" smtClean="0"/>
                <a:t>:</a:t>
              </a:r>
            </a:p>
          </p:txBody>
        </p:sp>
        <p:sp>
          <p:nvSpPr>
            <p:cNvPr id="163" name="TextBox 162"/>
            <p:cNvSpPr txBox="1"/>
            <p:nvPr/>
          </p:nvSpPr>
          <p:spPr>
            <a:xfrm>
              <a:off x="3581400" y="4800600"/>
              <a:ext cx="5943600" cy="769441"/>
            </a:xfrm>
            <a:prstGeom prst="rect">
              <a:avLst/>
            </a:prstGeom>
            <a:noFill/>
          </p:spPr>
          <p:txBody>
            <a:bodyPr wrap="square" rtlCol="0">
              <a:spAutoFit/>
            </a:bodyPr>
            <a:lstStyle/>
            <a:p>
              <a:pPr marL="342900" lvl="1" indent="-342900">
                <a:buFont typeface="Arial"/>
                <a:buChar char="•"/>
              </a:pPr>
              <a:r>
                <a:rPr lang="en-US" sz="2200" dirty="0">
                  <a:solidFill>
                    <a:srgbClr val="000000"/>
                  </a:solidFill>
                </a:rPr>
                <a:t>Any clean cache lines in the CPU that</a:t>
              </a:r>
              <a:r>
                <a:rPr lang="en-US" sz="2200" dirty="0">
                  <a:solidFill>
                    <a:srgbClr val="0000FF"/>
                  </a:solidFill>
                </a:rPr>
                <a:t> match</a:t>
              </a:r>
              <a:r>
                <a:rPr lang="en-US" sz="2200" dirty="0">
                  <a:solidFill>
                    <a:srgbClr val="000000"/>
                  </a:solidFill>
                </a:rPr>
                <a:t> an address in the</a:t>
              </a:r>
              <a:r>
                <a:rPr lang="en-US" sz="2200" dirty="0">
                  <a:solidFill>
                    <a:srgbClr val="0000FF"/>
                  </a:solidFill>
                </a:rPr>
                <a:t> </a:t>
              </a:r>
              <a:r>
                <a:rPr lang="en-US" sz="2200" dirty="0" err="1" smtClean="0">
                  <a:solidFill>
                    <a:srgbClr val="0000FF"/>
                  </a:solidFill>
                </a:rPr>
                <a:t>NDAWriteSet</a:t>
              </a:r>
              <a:r>
                <a:rPr lang="en-US" sz="2200" dirty="0" smtClean="0">
                  <a:solidFill>
                    <a:srgbClr val="000000"/>
                  </a:solidFill>
                </a:rPr>
                <a:t> </a:t>
              </a:r>
              <a:r>
                <a:rPr lang="en-US" sz="2200" dirty="0">
                  <a:solidFill>
                    <a:srgbClr val="000000"/>
                  </a:solidFill>
                </a:rPr>
                <a:t>are </a:t>
              </a:r>
              <a:r>
                <a:rPr lang="en-US" sz="2200" dirty="0" smtClean="0">
                  <a:solidFill>
                    <a:srgbClr val="0000FF"/>
                  </a:solidFill>
                </a:rPr>
                <a:t>invalidated</a:t>
              </a:r>
              <a:endParaRPr lang="en-US" sz="2200" dirty="0">
                <a:solidFill>
                  <a:srgbClr val="000000"/>
                </a:solidFill>
              </a:endParaRPr>
            </a:p>
          </p:txBody>
        </p:sp>
        <p:sp>
          <p:nvSpPr>
            <p:cNvPr id="164" name="TextBox 163"/>
            <p:cNvSpPr txBox="1"/>
            <p:nvPr/>
          </p:nvSpPr>
          <p:spPr>
            <a:xfrm>
              <a:off x="3581400" y="5562600"/>
              <a:ext cx="3698448" cy="430887"/>
            </a:xfrm>
            <a:prstGeom prst="rect">
              <a:avLst/>
            </a:prstGeom>
            <a:noFill/>
          </p:spPr>
          <p:txBody>
            <a:bodyPr wrap="none" rtlCol="0">
              <a:spAutoFit/>
            </a:bodyPr>
            <a:lstStyle/>
            <a:p>
              <a:pPr marL="342900" lvl="1" indent="-342900" algn="ctr">
                <a:buFont typeface="Arial"/>
                <a:buChar char="•"/>
              </a:pPr>
              <a:r>
                <a:rPr lang="en-US" sz="2200" dirty="0" smtClean="0">
                  <a:solidFill>
                    <a:srgbClr val="000000"/>
                  </a:solidFill>
                </a:rPr>
                <a:t>NDA </a:t>
              </a:r>
              <a:r>
                <a:rPr lang="en-US" sz="2200" dirty="0" smtClean="0">
                  <a:solidFill>
                    <a:srgbClr val="0000FF"/>
                  </a:solidFill>
                </a:rPr>
                <a:t>commits</a:t>
              </a:r>
              <a:r>
                <a:rPr lang="en-US" sz="2200" dirty="0" smtClean="0">
                  <a:solidFill>
                    <a:srgbClr val="000000"/>
                  </a:solidFill>
                </a:rPr>
                <a:t> data updates</a:t>
              </a:r>
              <a:endParaRPr lang="en-US" sz="2200" dirty="0">
                <a:solidFill>
                  <a:srgbClr val="000000"/>
                </a:solidFill>
              </a:endParaRPr>
            </a:p>
          </p:txBody>
        </p:sp>
      </p:grpSp>
    </p:spTree>
    <p:extLst>
      <p:ext uri="{BB962C8B-B14F-4D97-AF65-F5344CB8AC3E}">
        <p14:creationId xmlns:p14="http://schemas.microsoft.com/office/powerpoint/2010/main" val="2652000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500"/>
                                        <p:tgtEl>
                                          <p:spTgt spid="8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500"/>
                                        <p:tgtEl>
                                          <p:spTgt spid="93"/>
                                        </p:tgtEl>
                                      </p:cBhvr>
                                    </p:animEffect>
                                  </p:childTnLst>
                                </p:cTn>
                              </p:par>
                              <p:par>
                                <p:cTn id="24" presetID="10" presetClass="entr" presetSubtype="0" fill="hold" nodeType="with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500"/>
                                        <p:tgtEl>
                                          <p:spTgt spid="96"/>
                                        </p:tgtEl>
                                      </p:cBhvr>
                                    </p:animEffect>
                                  </p:childTnLst>
                                </p:cTn>
                              </p:par>
                              <p:par>
                                <p:cTn id="27" presetID="10" presetClass="entr" presetSubtype="0" fill="hold"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0"/>
                                        </p:tgtEl>
                                        <p:attrNameLst>
                                          <p:attrName>style.visibility</p:attrName>
                                        </p:attrNameLst>
                                      </p:cBhvr>
                                      <p:to>
                                        <p:strVal val="visible"/>
                                      </p:to>
                                    </p:set>
                                    <p:animEffect transition="in" filter="fade">
                                      <p:cBhvr>
                                        <p:cTn id="34" dur="500"/>
                                        <p:tgtEl>
                                          <p:spTgt spid="16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60"/>
                                        </p:tgtEl>
                                      </p:cBhvr>
                                    </p:animEffect>
                                    <p:set>
                                      <p:cBhvr>
                                        <p:cTn id="39" dur="1" fill="hold">
                                          <p:stCondLst>
                                            <p:cond delay="499"/>
                                          </p:stCondLst>
                                        </p:cTn>
                                        <p:tgtEl>
                                          <p:spTgt spid="16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4"/>
                                        </p:tgtEl>
                                        <p:attrNameLst>
                                          <p:attrName>style.visibility</p:attrName>
                                        </p:attrNameLst>
                                      </p:cBhvr>
                                      <p:to>
                                        <p:strVal val="visible"/>
                                      </p:to>
                                    </p:set>
                                    <p:animEffect transition="in" filter="fade">
                                      <p:cBhvr>
                                        <p:cTn id="44" dur="500"/>
                                        <p:tgtEl>
                                          <p:spTgt spid="15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54"/>
                                        </p:tgtEl>
                                      </p:cBhvr>
                                    </p:animEffect>
                                    <p:set>
                                      <p:cBhvr>
                                        <p:cTn id="49" dur="1" fill="hold">
                                          <p:stCondLst>
                                            <p:cond delay="499"/>
                                          </p:stCondLst>
                                        </p:cTn>
                                        <p:tgtEl>
                                          <p:spTgt spid="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85" grpId="0" animBg="1"/>
      <p:bldP spid="87" grpId="0" animBg="1"/>
      <p:bldP spid="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52400" y="1143000"/>
            <a:ext cx="8763000" cy="5486400"/>
          </a:xfrm>
        </p:spPr>
        <p:txBody>
          <a:bodyPr>
            <a:normAutofit/>
          </a:bodyPr>
          <a:lstStyle/>
          <a:p>
            <a:pPr marL="342900" lvl="1" indent="-342900">
              <a:buFont typeface="Arial" pitchFamily="34" charset="0"/>
              <a:buChar char="•"/>
            </a:pPr>
            <a:r>
              <a:rPr lang="en-US" dirty="0" smtClean="0">
                <a:solidFill>
                  <a:schemeClr val="bg1">
                    <a:lumMod val="65000"/>
                  </a:schemeClr>
                </a:solidFill>
                <a:cs typeface="Adobe Garamond Pro"/>
              </a:rPr>
              <a:t>Introduction</a:t>
            </a:r>
          </a:p>
          <a:p>
            <a:pPr marL="342900" lvl="1" indent="-342900">
              <a:buFont typeface="Arial" pitchFamily="34" charset="0"/>
              <a:buChar char="•"/>
            </a:pPr>
            <a:r>
              <a:rPr lang="en-US" dirty="0" smtClean="0">
                <a:solidFill>
                  <a:schemeClr val="bg1">
                    <a:lumMod val="65000"/>
                  </a:schemeClr>
                </a:solidFill>
                <a:cs typeface="Adobe Garamond Pro"/>
              </a:rPr>
              <a:t>Background</a:t>
            </a:r>
          </a:p>
          <a:p>
            <a:pPr marL="342900" lvl="1" indent="-342900">
              <a:buFont typeface="Arial" pitchFamily="34" charset="0"/>
              <a:buChar char="•"/>
            </a:pPr>
            <a:r>
              <a:rPr lang="en-US" dirty="0" smtClean="0">
                <a:solidFill>
                  <a:schemeClr val="bg1">
                    <a:lumMod val="65000"/>
                  </a:schemeClr>
                </a:solidFill>
                <a:cs typeface="Adobe Garamond Pro"/>
              </a:rPr>
              <a:t>Motivation</a:t>
            </a:r>
          </a:p>
          <a:p>
            <a:pPr marL="342900" lvl="1" indent="-342900">
              <a:buFont typeface="Arial" pitchFamily="34" charset="0"/>
              <a:buChar char="•"/>
            </a:pPr>
            <a:r>
              <a:rPr lang="en-US" dirty="0" err="1" smtClean="0">
                <a:solidFill>
                  <a:schemeClr val="bg1">
                    <a:lumMod val="65000"/>
                  </a:schemeClr>
                </a:solidFill>
                <a:cs typeface="Adobe Garamond Pro"/>
              </a:rPr>
              <a:t>CoNDA</a:t>
            </a:r>
            <a:endParaRPr lang="en-US" dirty="0" smtClean="0">
              <a:solidFill>
                <a:schemeClr val="bg1">
                  <a:lumMod val="65000"/>
                </a:schemeClr>
              </a:solidFill>
              <a:cs typeface="Adobe Garamond Pro"/>
            </a:endParaRPr>
          </a:p>
          <a:p>
            <a:pPr marL="342900" lvl="1" indent="-342900">
              <a:buFont typeface="Arial" pitchFamily="34" charset="0"/>
              <a:buChar char="•"/>
            </a:pPr>
            <a:r>
              <a:rPr lang="en-US" dirty="0">
                <a:solidFill>
                  <a:schemeClr val="bg1">
                    <a:lumMod val="65000"/>
                  </a:schemeClr>
                </a:solidFill>
                <a:cs typeface="Adobe Garamond Pro"/>
              </a:rPr>
              <a:t>Architecture </a:t>
            </a:r>
            <a:r>
              <a:rPr lang="en-US" dirty="0" smtClean="0">
                <a:solidFill>
                  <a:schemeClr val="bg1">
                    <a:lumMod val="65000"/>
                  </a:schemeClr>
                </a:solidFill>
                <a:cs typeface="Adobe Garamond Pro"/>
              </a:rPr>
              <a:t>Support</a:t>
            </a:r>
          </a:p>
          <a:p>
            <a:pPr marL="342900" lvl="1" indent="-342900">
              <a:buFont typeface="Arial" pitchFamily="34" charset="0"/>
              <a:buChar char="•"/>
            </a:pPr>
            <a:r>
              <a:rPr lang="en-US" sz="3600" dirty="0" smtClean="0">
                <a:solidFill>
                  <a:schemeClr val="tx2"/>
                </a:solidFill>
                <a:cs typeface="Adobe Garamond Pro"/>
              </a:rPr>
              <a:t>Evaluation</a:t>
            </a:r>
          </a:p>
          <a:p>
            <a:pPr marL="342900" lvl="1" indent="-342900">
              <a:buFont typeface="Arial" pitchFamily="34" charset="0"/>
              <a:buChar char="•"/>
            </a:pPr>
            <a:r>
              <a:rPr lang="en-US" dirty="0" smtClean="0">
                <a:solidFill>
                  <a:schemeClr val="bg1">
                    <a:lumMod val="65000"/>
                  </a:schemeClr>
                </a:solidFill>
                <a:cs typeface="Adobe Garamond Pro"/>
              </a:rPr>
              <a:t>Conclusion</a:t>
            </a:r>
            <a:endParaRPr lang="en-US" dirty="0">
              <a:solidFill>
                <a:schemeClr val="bg1">
                  <a:lumMod val="65000"/>
                </a:schemeClr>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lvl="1"/>
            <a:endParaRPr lang="en-US" sz="20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28</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417464769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Methodology</a:t>
            </a:r>
          </a:p>
        </p:txBody>
      </p:sp>
      <p:sp>
        <p:nvSpPr>
          <p:cNvPr id="3" name="Content Placeholder 2"/>
          <p:cNvSpPr>
            <a:spLocks noGrp="1"/>
          </p:cNvSpPr>
          <p:nvPr>
            <p:ph idx="1"/>
          </p:nvPr>
        </p:nvSpPr>
        <p:spPr>
          <a:xfrm>
            <a:off x="152400" y="914400"/>
            <a:ext cx="8763000" cy="5943600"/>
          </a:xfrm>
        </p:spPr>
        <p:txBody>
          <a:bodyPr>
            <a:normAutofit/>
          </a:bodyPr>
          <a:lstStyle/>
          <a:p>
            <a:r>
              <a:rPr lang="en-US" sz="2800" dirty="0">
                <a:solidFill>
                  <a:schemeClr val="tx2"/>
                </a:solidFill>
              </a:rPr>
              <a:t>Simulator</a:t>
            </a:r>
            <a:endParaRPr lang="en-US" dirty="0">
              <a:solidFill>
                <a:schemeClr val="tx2"/>
              </a:solidFill>
            </a:endParaRPr>
          </a:p>
          <a:p>
            <a:pPr lvl="1"/>
            <a:r>
              <a:rPr lang="en-US" sz="2200" dirty="0"/>
              <a:t>Gem5 full system simulator</a:t>
            </a:r>
          </a:p>
          <a:p>
            <a:r>
              <a:rPr lang="en-US" sz="2800" dirty="0">
                <a:solidFill>
                  <a:schemeClr val="tx2"/>
                </a:solidFill>
              </a:rPr>
              <a:t>System Configuration:</a:t>
            </a:r>
            <a:endParaRPr lang="en-US" sz="2800" dirty="0"/>
          </a:p>
          <a:p>
            <a:pPr lvl="1"/>
            <a:r>
              <a:rPr lang="en-US" sz="2200" dirty="0" smtClean="0">
                <a:solidFill>
                  <a:schemeClr val="tx2"/>
                </a:solidFill>
              </a:rPr>
              <a:t>CPU</a:t>
            </a:r>
            <a:endParaRPr lang="en-US" sz="2200" dirty="0">
              <a:solidFill>
                <a:schemeClr val="tx2"/>
              </a:solidFill>
            </a:endParaRPr>
          </a:p>
          <a:p>
            <a:pPr lvl="2"/>
            <a:r>
              <a:rPr lang="en-US" sz="2000" dirty="0" smtClean="0"/>
              <a:t>16 </a:t>
            </a:r>
            <a:r>
              <a:rPr lang="en-US" sz="2000" dirty="0" smtClean="0"/>
              <a:t>cores</a:t>
            </a:r>
            <a:r>
              <a:rPr lang="en-US" sz="2000" dirty="0"/>
              <a:t>, </a:t>
            </a:r>
            <a:r>
              <a:rPr lang="en-US" sz="2000" dirty="0" smtClean="0"/>
              <a:t>8-wide, </a:t>
            </a:r>
            <a:r>
              <a:rPr lang="en-US" sz="2000" dirty="0"/>
              <a:t>2GHz </a:t>
            </a:r>
            <a:r>
              <a:rPr lang="en-US" sz="2000" dirty="0" smtClean="0"/>
              <a:t>frequency</a:t>
            </a:r>
            <a:endParaRPr lang="en-US" sz="2000" dirty="0"/>
          </a:p>
          <a:p>
            <a:pPr lvl="2"/>
            <a:r>
              <a:rPr lang="en-US" sz="2000" dirty="0"/>
              <a:t>L1 I/D </a:t>
            </a:r>
            <a:r>
              <a:rPr lang="en-US" sz="2000" dirty="0" smtClean="0"/>
              <a:t>cache</a:t>
            </a:r>
            <a:r>
              <a:rPr lang="en-US" sz="2000" dirty="0"/>
              <a:t>: </a:t>
            </a:r>
            <a:r>
              <a:rPr lang="en-US" sz="2000" dirty="0" smtClean="0"/>
              <a:t>64 </a:t>
            </a:r>
            <a:r>
              <a:rPr lang="en-US" sz="2000" dirty="0" err="1" smtClean="0"/>
              <a:t>kB</a:t>
            </a:r>
            <a:r>
              <a:rPr lang="en-US" sz="2000" dirty="0" smtClean="0"/>
              <a:t> </a:t>
            </a:r>
            <a:r>
              <a:rPr lang="en-US" sz="2000" dirty="0"/>
              <a:t>private, 4-way associative, </a:t>
            </a:r>
            <a:r>
              <a:rPr lang="en-US" sz="2000" dirty="0" smtClean="0"/>
              <a:t>64 B block</a:t>
            </a:r>
            <a:endParaRPr lang="en-US" sz="2000" dirty="0"/>
          </a:p>
          <a:p>
            <a:pPr lvl="2"/>
            <a:r>
              <a:rPr lang="en-US" sz="2000" dirty="0"/>
              <a:t>L2 </a:t>
            </a:r>
            <a:r>
              <a:rPr lang="en-US" sz="2000" dirty="0" smtClean="0"/>
              <a:t>cache</a:t>
            </a:r>
            <a:r>
              <a:rPr lang="en-US" sz="2000" dirty="0"/>
              <a:t>: </a:t>
            </a:r>
            <a:r>
              <a:rPr lang="en-US" sz="2000" dirty="0" smtClean="0"/>
              <a:t>2 MB </a:t>
            </a:r>
            <a:r>
              <a:rPr lang="en-US" sz="2000" dirty="0"/>
              <a:t>shared, 8-way associative, </a:t>
            </a:r>
            <a:r>
              <a:rPr lang="en-US" sz="2000" dirty="0" smtClean="0"/>
              <a:t>64 B blocks</a:t>
            </a:r>
            <a:endParaRPr lang="en-US" sz="2000" dirty="0"/>
          </a:p>
          <a:p>
            <a:pPr lvl="2"/>
            <a:r>
              <a:rPr lang="en-US" sz="2000" dirty="0"/>
              <a:t>Cache Coherence Protocol: MESI</a:t>
            </a:r>
          </a:p>
          <a:p>
            <a:pPr lvl="1"/>
            <a:r>
              <a:rPr lang="en-US" sz="2200" dirty="0" smtClean="0">
                <a:solidFill>
                  <a:schemeClr val="tx2"/>
                </a:solidFill>
              </a:rPr>
              <a:t>NDA</a:t>
            </a:r>
            <a:endParaRPr lang="en-US" sz="2200" dirty="0">
              <a:solidFill>
                <a:schemeClr val="tx2"/>
              </a:solidFill>
            </a:endParaRPr>
          </a:p>
          <a:p>
            <a:pPr lvl="2"/>
            <a:r>
              <a:rPr lang="en-US" sz="2000" dirty="0" smtClean="0"/>
              <a:t>16 </a:t>
            </a:r>
            <a:r>
              <a:rPr lang="en-US" sz="2000" dirty="0" smtClean="0"/>
              <a:t>cores</a:t>
            </a:r>
            <a:r>
              <a:rPr lang="en-US" sz="2000" dirty="0"/>
              <a:t>, </a:t>
            </a:r>
            <a:r>
              <a:rPr lang="en-US" sz="2000" dirty="0" smtClean="0"/>
              <a:t>1-wide, </a:t>
            </a:r>
            <a:r>
              <a:rPr lang="en-US" sz="2000" dirty="0"/>
              <a:t>2GHz </a:t>
            </a:r>
            <a:r>
              <a:rPr lang="en-US" sz="2000" dirty="0" smtClean="0"/>
              <a:t>frequency</a:t>
            </a:r>
            <a:endParaRPr lang="en-US" sz="2000" dirty="0"/>
          </a:p>
          <a:p>
            <a:pPr lvl="2"/>
            <a:r>
              <a:rPr lang="en-US" sz="2000" dirty="0"/>
              <a:t>L1 I/D </a:t>
            </a:r>
            <a:r>
              <a:rPr lang="en-US" sz="2000" dirty="0" smtClean="0"/>
              <a:t>cache</a:t>
            </a:r>
            <a:r>
              <a:rPr lang="en-US" sz="2000" dirty="0"/>
              <a:t>: </a:t>
            </a:r>
            <a:r>
              <a:rPr lang="en-US" sz="2000" dirty="0" smtClean="0"/>
              <a:t>64 </a:t>
            </a:r>
            <a:r>
              <a:rPr lang="en-US" sz="2000" dirty="0" err="1" smtClean="0"/>
              <a:t>kB</a:t>
            </a:r>
            <a:r>
              <a:rPr lang="en-US" sz="2000" dirty="0" smtClean="0"/>
              <a:t> </a:t>
            </a:r>
            <a:r>
              <a:rPr lang="en-US" sz="2000" dirty="0"/>
              <a:t>private, 4-way associative, </a:t>
            </a:r>
            <a:r>
              <a:rPr lang="en-US" sz="2000" dirty="0" smtClean="0"/>
              <a:t>64 B </a:t>
            </a:r>
            <a:r>
              <a:rPr lang="en-US" sz="2000" dirty="0"/>
              <a:t>Block</a:t>
            </a:r>
          </a:p>
          <a:p>
            <a:pPr lvl="2"/>
            <a:r>
              <a:rPr lang="en-US" sz="2000" dirty="0"/>
              <a:t>Cache </a:t>
            </a:r>
            <a:r>
              <a:rPr lang="en-US" sz="2000" dirty="0" smtClean="0"/>
              <a:t>coherence protocol</a:t>
            </a:r>
            <a:r>
              <a:rPr lang="en-US" sz="2000" dirty="0"/>
              <a:t>: MESI</a:t>
            </a:r>
          </a:p>
          <a:p>
            <a:pPr lvl="1"/>
            <a:r>
              <a:rPr lang="en-US" sz="2400" dirty="0">
                <a:solidFill>
                  <a:schemeClr val="tx2"/>
                </a:solidFill>
              </a:rPr>
              <a:t>3D-stacked Memory</a:t>
            </a:r>
          </a:p>
          <a:p>
            <a:pPr lvl="2"/>
            <a:r>
              <a:rPr lang="en-US" sz="2000" dirty="0"/>
              <a:t>One 4GB Cube, 16 Vaults per </a:t>
            </a:r>
            <a:r>
              <a:rPr lang="en-US" sz="2000" dirty="0" smtClean="0"/>
              <a:t>cube</a:t>
            </a:r>
            <a:endParaRPr lang="en-US" sz="2000" dirty="0" smtClean="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lvl="1"/>
            <a:endParaRPr lang="en-US" sz="20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29</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37566179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p:txBody>
          <a:bodyPr/>
          <a:lstStyle/>
          <a:p>
            <a:r>
              <a:rPr lang="en-US" dirty="0" smtClean="0">
                <a:latin typeface="Gill Sans MT"/>
                <a:cs typeface="Gill Sans MT"/>
              </a:rPr>
              <a:t>Coherence For NDAs</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3</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37" name="Rectangle 36"/>
          <p:cNvSpPr/>
          <p:nvPr/>
        </p:nvSpPr>
        <p:spPr>
          <a:xfrm>
            <a:off x="0" y="1122402"/>
            <a:ext cx="9144000" cy="553998"/>
          </a:xfrm>
          <a:prstGeom prst="rect">
            <a:avLst/>
          </a:prstGeom>
          <a:solidFill>
            <a:srgbClr val="800000"/>
          </a:solidFill>
        </p:spPr>
        <p:txBody>
          <a:bodyPr wrap="square">
            <a:spAutoFit/>
          </a:bodyPr>
          <a:lstStyle/>
          <a:p>
            <a:pPr marL="0" lvl="1" algn="ctr"/>
            <a:r>
              <a:rPr lang="en-US" sz="3000" b="1" dirty="0" smtClean="0">
                <a:solidFill>
                  <a:schemeClr val="bg1"/>
                </a:solidFill>
              </a:rPr>
              <a:t>Challenge: Coherence between NDAs and CPUs</a:t>
            </a:r>
            <a:endParaRPr lang="en-US" sz="3000" b="1" dirty="0">
              <a:solidFill>
                <a:schemeClr val="bg1"/>
              </a:solidFill>
            </a:endParaRPr>
          </a:p>
        </p:txBody>
      </p:sp>
      <p:grpSp>
        <p:nvGrpSpPr>
          <p:cNvPr id="27" name="Group 26"/>
          <p:cNvGrpSpPr/>
          <p:nvPr/>
        </p:nvGrpSpPr>
        <p:grpSpPr>
          <a:xfrm>
            <a:off x="228600" y="2438400"/>
            <a:ext cx="9238252" cy="2743200"/>
            <a:chOff x="228600" y="2438400"/>
            <a:chExt cx="9238252" cy="2743200"/>
          </a:xfrm>
        </p:grpSpPr>
        <p:sp>
          <p:nvSpPr>
            <p:cNvPr id="46" name="Rounded Rectangle 45"/>
            <p:cNvSpPr/>
            <p:nvPr/>
          </p:nvSpPr>
          <p:spPr>
            <a:xfrm>
              <a:off x="7010400" y="2438400"/>
              <a:ext cx="1346201" cy="205740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lumMod val="95000"/>
                    </a:schemeClr>
                  </a:solidFill>
                </a:rPr>
                <a:t>DRAM</a:t>
              </a:r>
              <a:endParaRPr lang="en-US" sz="2000" b="1" dirty="0">
                <a:solidFill>
                  <a:schemeClr val="bg1">
                    <a:lumMod val="95000"/>
                  </a:schemeClr>
                </a:solidFill>
              </a:endParaRPr>
            </a:p>
          </p:txBody>
        </p:sp>
        <p:cxnSp>
          <p:nvCxnSpPr>
            <p:cNvPr id="40" name="Straight Arrow Connector 39"/>
            <p:cNvCxnSpPr/>
            <p:nvPr/>
          </p:nvCxnSpPr>
          <p:spPr>
            <a:xfrm flipH="1">
              <a:off x="4419600" y="3810000"/>
              <a:ext cx="2209800" cy="0"/>
            </a:xfrm>
            <a:prstGeom prst="straightConnector1">
              <a:avLst/>
            </a:prstGeom>
            <a:noFill/>
            <a:ln w="88900" cap="flat" cmpd="sng" algn="ctr">
              <a:solidFill>
                <a:schemeClr val="tx1"/>
              </a:solidFill>
              <a:prstDash val="solid"/>
              <a:miter lim="800000"/>
              <a:headEnd type="triangle"/>
              <a:tailEnd type="triangle"/>
            </a:ln>
            <a:effectLst/>
          </p:spPr>
        </p:cxnSp>
        <p:grpSp>
          <p:nvGrpSpPr>
            <p:cNvPr id="19" name="Group 18"/>
            <p:cNvGrpSpPr/>
            <p:nvPr/>
          </p:nvGrpSpPr>
          <p:grpSpPr>
            <a:xfrm>
              <a:off x="228600" y="3004129"/>
              <a:ext cx="3962400" cy="1339271"/>
              <a:chOff x="380999" y="2514600"/>
              <a:chExt cx="4114802" cy="1339271"/>
            </a:xfrm>
          </p:grpSpPr>
          <p:sp>
            <p:nvSpPr>
              <p:cNvPr id="47" name="Rounded Rectangle 46"/>
              <p:cNvSpPr/>
              <p:nvPr/>
            </p:nvSpPr>
            <p:spPr>
              <a:xfrm>
                <a:off x="380999" y="2514600"/>
                <a:ext cx="4114802" cy="1339271"/>
              </a:xfrm>
              <a:prstGeom prst="roundRect">
                <a:avLst/>
              </a:prstGeom>
              <a:solidFill>
                <a:schemeClr val="lt1">
                  <a:alpha val="0"/>
                </a:schemeClr>
              </a:solidFill>
              <a:ln w="38100" cmpd="sng">
                <a:solidFill>
                  <a:srgbClr val="00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400" b="1" dirty="0" smtClean="0">
                  <a:effectLst>
                    <a:outerShdw blurRad="38100" dist="38100" dir="2700000" algn="tl">
                      <a:srgbClr val="000000">
                        <a:alpha val="43137"/>
                      </a:srgbClr>
                    </a:outerShdw>
                  </a:effectLst>
                </a:endParaRPr>
              </a:p>
            </p:txBody>
          </p:sp>
          <p:sp>
            <p:nvSpPr>
              <p:cNvPr id="48" name="Rounded Rectangle 47"/>
              <p:cNvSpPr/>
              <p:nvPr/>
            </p:nvSpPr>
            <p:spPr>
              <a:xfrm>
                <a:off x="3704493" y="2709445"/>
                <a:ext cx="682875" cy="1028009"/>
              </a:xfrm>
              <a:prstGeom prst="roundRect">
                <a:avLst/>
              </a:prstGeom>
              <a:solidFill>
                <a:srgbClr val="4A886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lumMod val="95000"/>
                      </a:schemeClr>
                    </a:solidFill>
                  </a:rPr>
                  <a:t>L2</a:t>
                </a:r>
                <a:endParaRPr lang="en-US" sz="1600" b="1" dirty="0">
                  <a:solidFill>
                    <a:schemeClr val="bg1">
                      <a:lumMod val="95000"/>
                    </a:schemeClr>
                  </a:solidFill>
                </a:endParaRPr>
              </a:p>
            </p:txBody>
          </p:sp>
          <p:sp>
            <p:nvSpPr>
              <p:cNvPr id="52" name="Rounded Rectangle 51"/>
              <p:cNvSpPr/>
              <p:nvPr/>
            </p:nvSpPr>
            <p:spPr>
              <a:xfrm>
                <a:off x="2666999" y="2933426"/>
                <a:ext cx="562709" cy="766619"/>
              </a:xfrm>
              <a:prstGeom prst="roundRect">
                <a:avLst/>
              </a:prstGeom>
              <a:solidFill>
                <a:schemeClr val="accent2">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L1</a:t>
                </a:r>
                <a:endParaRPr lang="en-US" sz="1050" b="1" dirty="0">
                  <a:solidFill>
                    <a:schemeClr val="bg1">
                      <a:lumMod val="95000"/>
                    </a:schemeClr>
                  </a:solidFill>
                </a:endParaRPr>
              </a:p>
            </p:txBody>
          </p:sp>
          <p:grpSp>
            <p:nvGrpSpPr>
              <p:cNvPr id="53" name="Group 52"/>
              <p:cNvGrpSpPr/>
              <p:nvPr/>
            </p:nvGrpSpPr>
            <p:grpSpPr>
              <a:xfrm>
                <a:off x="511904" y="2787071"/>
                <a:ext cx="1528235" cy="732754"/>
                <a:chOff x="2816685" y="1162761"/>
                <a:chExt cx="1098983" cy="1042280"/>
              </a:xfrm>
            </p:grpSpPr>
            <p:sp>
              <p:nvSpPr>
                <p:cNvPr id="55" name="Rounded Rectangle 54"/>
                <p:cNvSpPr/>
                <p:nvPr/>
              </p:nvSpPr>
              <p:spPr>
                <a:xfrm>
                  <a:off x="2816685" y="1162761"/>
                  <a:ext cx="794181" cy="73747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CPU</a:t>
                  </a:r>
                  <a:endParaRPr lang="en-US" sz="1100" b="1" dirty="0">
                    <a:solidFill>
                      <a:srgbClr val="000000"/>
                    </a:solidFill>
                  </a:endParaRPr>
                </a:p>
              </p:txBody>
            </p:sp>
            <p:sp>
              <p:nvSpPr>
                <p:cNvPr id="57" name="Rounded Rectangle 56"/>
                <p:cNvSpPr/>
                <p:nvPr/>
              </p:nvSpPr>
              <p:spPr>
                <a:xfrm>
                  <a:off x="2969084" y="1315161"/>
                  <a:ext cx="794181" cy="73747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CPU</a:t>
                  </a:r>
                  <a:endParaRPr lang="en-US" sz="1100" b="1" dirty="0">
                    <a:solidFill>
                      <a:srgbClr val="000000"/>
                    </a:solidFill>
                  </a:endParaRPr>
                </a:p>
              </p:txBody>
            </p:sp>
            <p:sp>
              <p:nvSpPr>
                <p:cNvPr id="61" name="Rounded Rectangle 60"/>
                <p:cNvSpPr/>
                <p:nvPr/>
              </p:nvSpPr>
              <p:spPr>
                <a:xfrm>
                  <a:off x="3121487" y="1467562"/>
                  <a:ext cx="794181" cy="737479"/>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CPU</a:t>
                  </a:r>
                  <a:endParaRPr lang="en-US" b="1" dirty="0">
                    <a:solidFill>
                      <a:srgbClr val="000000"/>
                    </a:solidFill>
                  </a:endParaRPr>
                </a:p>
              </p:txBody>
            </p:sp>
          </p:grpSp>
          <p:cxnSp>
            <p:nvCxnSpPr>
              <p:cNvPr id="51" name="Straight Arrow Connector 50"/>
              <p:cNvCxnSpPr/>
              <p:nvPr/>
            </p:nvCxnSpPr>
            <p:spPr>
              <a:xfrm flipH="1" flipV="1">
                <a:off x="2201330" y="3320471"/>
                <a:ext cx="486831" cy="2308"/>
              </a:xfrm>
              <a:prstGeom prst="straightConnector1">
                <a:avLst/>
              </a:prstGeom>
              <a:noFill/>
              <a:ln w="57150" cap="flat" cmpd="sng" algn="ctr">
                <a:solidFill>
                  <a:srgbClr val="000000"/>
                </a:solidFill>
                <a:prstDash val="solid"/>
                <a:miter lim="800000"/>
                <a:headEnd type="triangle"/>
                <a:tailEnd type="triangle"/>
              </a:ln>
              <a:effectLst/>
            </p:spPr>
          </p:cxnSp>
          <p:sp>
            <p:nvSpPr>
              <p:cNvPr id="44" name="Rounded Rectangle 43"/>
              <p:cNvSpPr/>
              <p:nvPr/>
            </p:nvSpPr>
            <p:spPr>
              <a:xfrm>
                <a:off x="1096627" y="3142361"/>
                <a:ext cx="1104380" cy="518470"/>
              </a:xfrm>
              <a:prstGeom prst="roundRect">
                <a:avLst/>
              </a:prstGeom>
              <a:solidFill>
                <a:schemeClr val="bg2">
                  <a:lumMod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CPU</a:t>
                </a:r>
                <a:endParaRPr lang="en-US" sz="1200" b="1" dirty="0">
                  <a:solidFill>
                    <a:schemeClr val="bg1">
                      <a:lumMod val="95000"/>
                    </a:schemeClr>
                  </a:solidFill>
                </a:endParaRPr>
              </a:p>
            </p:txBody>
          </p:sp>
          <p:cxnSp>
            <p:nvCxnSpPr>
              <p:cNvPr id="69" name="Straight Arrow Connector 68"/>
              <p:cNvCxnSpPr/>
              <p:nvPr/>
            </p:nvCxnSpPr>
            <p:spPr>
              <a:xfrm flipH="1" flipV="1">
                <a:off x="3200396" y="3318163"/>
                <a:ext cx="486831" cy="2308"/>
              </a:xfrm>
              <a:prstGeom prst="straightConnector1">
                <a:avLst/>
              </a:prstGeom>
              <a:noFill/>
              <a:ln w="57150" cap="flat" cmpd="sng" algn="ctr">
                <a:solidFill>
                  <a:srgbClr val="000000"/>
                </a:solidFill>
                <a:prstDash val="solid"/>
                <a:miter lim="800000"/>
                <a:headEnd type="triangle"/>
                <a:tailEnd type="triangle"/>
              </a:ln>
              <a:effectLst/>
            </p:spPr>
          </p:cxnSp>
        </p:grpSp>
        <p:grpSp>
          <p:nvGrpSpPr>
            <p:cNvPr id="11" name="Group 10"/>
            <p:cNvGrpSpPr/>
            <p:nvPr/>
          </p:nvGrpSpPr>
          <p:grpSpPr>
            <a:xfrm>
              <a:off x="5486400" y="4157246"/>
              <a:ext cx="3980452" cy="1024354"/>
              <a:chOff x="5410200" y="4191000"/>
              <a:chExt cx="3980452" cy="1024354"/>
            </a:xfrm>
          </p:grpSpPr>
          <p:sp>
            <p:nvSpPr>
              <p:cNvPr id="62" name="TextBox 61"/>
              <p:cNvSpPr txBox="1"/>
              <p:nvPr/>
            </p:nvSpPr>
            <p:spPr>
              <a:xfrm>
                <a:off x="5410200" y="4784467"/>
                <a:ext cx="3980452" cy="430887"/>
              </a:xfrm>
              <a:prstGeom prst="rect">
                <a:avLst/>
              </a:prstGeom>
              <a:noFill/>
            </p:spPr>
            <p:txBody>
              <a:bodyPr wrap="square" rtlCol="0">
                <a:spAutoFit/>
              </a:bodyPr>
              <a:lstStyle/>
              <a:p>
                <a:pPr algn="ctr"/>
                <a:r>
                  <a:rPr lang="en-US" sz="2200" b="1" dirty="0" smtClean="0"/>
                  <a:t>NDA</a:t>
                </a:r>
              </a:p>
            </p:txBody>
          </p:sp>
          <p:sp>
            <p:nvSpPr>
              <p:cNvPr id="68" name="Rounded Rectangle 67"/>
              <p:cNvSpPr/>
              <p:nvPr/>
            </p:nvSpPr>
            <p:spPr>
              <a:xfrm>
                <a:off x="6705600" y="4191000"/>
                <a:ext cx="1371600" cy="609600"/>
              </a:xfrm>
              <a:prstGeom prst="roundRect">
                <a:avLst/>
              </a:prstGeom>
              <a:solidFill>
                <a:srgbClr val="948A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solidFill>
                  </a:rPr>
                  <a:t>Compute Unit </a:t>
                </a:r>
                <a:endParaRPr lang="en-US" sz="2000" b="1" dirty="0">
                  <a:solidFill>
                    <a:schemeClr val="bg1"/>
                  </a:solidFill>
                </a:endParaRPr>
              </a:p>
            </p:txBody>
          </p:sp>
        </p:grpSp>
      </p:grpSp>
      <p:cxnSp>
        <p:nvCxnSpPr>
          <p:cNvPr id="70" name="Straight Arrow Connector 69"/>
          <p:cNvCxnSpPr/>
          <p:nvPr/>
        </p:nvCxnSpPr>
        <p:spPr>
          <a:xfrm flipH="1" flipV="1">
            <a:off x="5334000" y="2895600"/>
            <a:ext cx="381000" cy="685800"/>
          </a:xfrm>
          <a:prstGeom prst="straightConnector1">
            <a:avLst/>
          </a:prstGeom>
          <a:noFill/>
          <a:ln w="38100" cap="flat" cmpd="sng" algn="ctr">
            <a:solidFill>
              <a:srgbClr val="800000"/>
            </a:solidFill>
            <a:prstDash val="sysDash"/>
            <a:miter lim="800000"/>
            <a:headEnd type="none"/>
            <a:tailEnd type="arrow"/>
          </a:ln>
          <a:effectLst/>
        </p:spPr>
      </p:cxnSp>
      <p:sp>
        <p:nvSpPr>
          <p:cNvPr id="81" name="TextBox 80"/>
          <p:cNvSpPr txBox="1"/>
          <p:nvPr/>
        </p:nvSpPr>
        <p:spPr>
          <a:xfrm>
            <a:off x="2286000" y="1905000"/>
            <a:ext cx="5791200" cy="830997"/>
          </a:xfrm>
          <a:prstGeom prst="rect">
            <a:avLst/>
          </a:prstGeom>
          <a:noFill/>
        </p:spPr>
        <p:txBody>
          <a:bodyPr wrap="square" rtlCol="0">
            <a:spAutoFit/>
          </a:bodyPr>
          <a:lstStyle/>
          <a:p>
            <a:pPr algn="ctr"/>
            <a:r>
              <a:rPr lang="en-US" sz="2400" b="1" dirty="0" smtClean="0"/>
              <a:t>(1) Large </a:t>
            </a:r>
            <a:r>
              <a:rPr lang="en-US" sz="2400" b="1" dirty="0" smtClean="0">
                <a:solidFill>
                  <a:srgbClr val="800000"/>
                </a:solidFill>
              </a:rPr>
              <a:t>cost</a:t>
            </a:r>
            <a:r>
              <a:rPr lang="en-US" sz="2400" b="1" dirty="0" smtClean="0"/>
              <a:t> of </a:t>
            </a:r>
            <a:br>
              <a:rPr lang="en-US" sz="2400" b="1" dirty="0" smtClean="0"/>
            </a:br>
            <a:r>
              <a:rPr lang="en-US" sz="2400" b="1" dirty="0" smtClean="0"/>
              <a:t>off-chip communication</a:t>
            </a:r>
          </a:p>
        </p:txBody>
      </p:sp>
      <p:sp>
        <p:nvSpPr>
          <p:cNvPr id="82" name="Rectangle 81"/>
          <p:cNvSpPr/>
          <p:nvPr/>
        </p:nvSpPr>
        <p:spPr>
          <a:xfrm>
            <a:off x="-228600" y="5877580"/>
            <a:ext cx="9525000" cy="523220"/>
          </a:xfrm>
          <a:prstGeom prst="rect">
            <a:avLst/>
          </a:prstGeom>
          <a:solidFill>
            <a:schemeClr val="accent6">
              <a:lumMod val="20000"/>
              <a:lumOff val="80000"/>
            </a:schemeClr>
          </a:solidFill>
        </p:spPr>
        <p:txBody>
          <a:bodyPr wrap="square">
            <a:spAutoFit/>
          </a:bodyPr>
          <a:lstStyle/>
          <a:p>
            <a:pPr algn="ctr"/>
            <a:r>
              <a:rPr lang="en-US" sz="2800" b="1" dirty="0" smtClean="0">
                <a:solidFill>
                  <a:srgbClr val="000000"/>
                </a:solidFill>
              </a:rPr>
              <a:t>It is </a:t>
            </a:r>
            <a:r>
              <a:rPr lang="en-US" sz="2800" b="1" dirty="0" smtClean="0">
                <a:solidFill>
                  <a:srgbClr val="800000"/>
                </a:solidFill>
              </a:rPr>
              <a:t>impractical</a:t>
            </a:r>
            <a:r>
              <a:rPr lang="en-US" sz="2800" b="1" dirty="0" smtClean="0">
                <a:solidFill>
                  <a:srgbClr val="000000"/>
                </a:solidFill>
              </a:rPr>
              <a:t> to use traditional coherence protocols</a:t>
            </a:r>
            <a:endParaRPr lang="en-US" sz="2800" b="1" dirty="0">
              <a:solidFill>
                <a:srgbClr val="800000"/>
              </a:solidFill>
            </a:endParaRPr>
          </a:p>
        </p:txBody>
      </p:sp>
      <p:cxnSp>
        <p:nvCxnSpPr>
          <p:cNvPr id="83" name="Straight Arrow Connector 82"/>
          <p:cNvCxnSpPr/>
          <p:nvPr/>
        </p:nvCxnSpPr>
        <p:spPr>
          <a:xfrm flipH="1">
            <a:off x="4953000" y="4114800"/>
            <a:ext cx="609600" cy="533400"/>
          </a:xfrm>
          <a:prstGeom prst="straightConnector1">
            <a:avLst/>
          </a:prstGeom>
          <a:noFill/>
          <a:ln w="38100" cap="flat" cmpd="sng" algn="ctr">
            <a:solidFill>
              <a:srgbClr val="800000"/>
            </a:solidFill>
            <a:prstDash val="sysDash"/>
            <a:miter lim="800000"/>
            <a:headEnd type="none"/>
            <a:tailEnd type="arrow"/>
          </a:ln>
          <a:effectLst/>
        </p:spPr>
      </p:cxnSp>
      <p:sp>
        <p:nvSpPr>
          <p:cNvPr id="84" name="TextBox 83"/>
          <p:cNvSpPr txBox="1"/>
          <p:nvPr/>
        </p:nvSpPr>
        <p:spPr>
          <a:xfrm>
            <a:off x="533400" y="4648200"/>
            <a:ext cx="6324600" cy="830997"/>
          </a:xfrm>
          <a:prstGeom prst="rect">
            <a:avLst/>
          </a:prstGeom>
          <a:noFill/>
        </p:spPr>
        <p:txBody>
          <a:bodyPr wrap="square" rtlCol="0">
            <a:spAutoFit/>
          </a:bodyPr>
          <a:lstStyle/>
          <a:p>
            <a:pPr algn="ctr"/>
            <a:r>
              <a:rPr lang="en-US" sz="2400" b="1" dirty="0" smtClean="0"/>
              <a:t>(2) NDA applications generate </a:t>
            </a:r>
            <a:br>
              <a:rPr lang="en-US" sz="2400" b="1" dirty="0" smtClean="0"/>
            </a:br>
            <a:r>
              <a:rPr lang="en-US" sz="2400" b="1" dirty="0" smtClean="0">
                <a:solidFill>
                  <a:srgbClr val="800000"/>
                </a:solidFill>
              </a:rPr>
              <a:t>a large amount </a:t>
            </a:r>
            <a:r>
              <a:rPr lang="en-US" sz="2400" b="1" dirty="0" smtClean="0"/>
              <a:t>of</a:t>
            </a:r>
            <a:r>
              <a:rPr lang="en-US" sz="2400" b="1" dirty="0" smtClean="0">
                <a:solidFill>
                  <a:srgbClr val="800000"/>
                </a:solidFill>
              </a:rPr>
              <a:t> off-chip data movement</a:t>
            </a:r>
          </a:p>
        </p:txBody>
      </p:sp>
    </p:spTree>
    <p:extLst>
      <p:ext uri="{BB962C8B-B14F-4D97-AF65-F5344CB8AC3E}">
        <p14:creationId xmlns:p14="http://schemas.microsoft.com/office/powerpoint/2010/main" val="2095077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par>
                                <p:cTn id="17" presetID="10"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81" grpId="0"/>
      <p:bldP spid="82" grpId="0" animBg="1"/>
      <p:bldP spid="8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152400" y="838200"/>
            <a:ext cx="8763000" cy="6019800"/>
          </a:xfrm>
        </p:spPr>
        <p:txBody>
          <a:bodyPr>
            <a:normAutofit/>
          </a:bodyPr>
          <a:lstStyle/>
          <a:p>
            <a:r>
              <a:rPr lang="en-US" sz="2800" dirty="0" err="1">
                <a:solidFill>
                  <a:schemeClr val="tx2"/>
                </a:solidFill>
              </a:rPr>
              <a:t>Ligra</a:t>
            </a:r>
            <a:endParaRPr lang="en-US" dirty="0">
              <a:solidFill>
                <a:schemeClr val="tx2"/>
              </a:solidFill>
            </a:endParaRPr>
          </a:p>
          <a:p>
            <a:pPr lvl="1"/>
            <a:r>
              <a:rPr lang="en-US" sz="2200" dirty="0" smtClean="0"/>
              <a:t>Lightweight multithreaded graph processing</a:t>
            </a:r>
          </a:p>
          <a:p>
            <a:pPr lvl="1"/>
            <a:r>
              <a:rPr lang="en-US" sz="2200" dirty="0" smtClean="0"/>
              <a:t>We </a:t>
            </a:r>
            <a:r>
              <a:rPr lang="en-US" sz="2200" dirty="0"/>
              <a:t>used three </a:t>
            </a:r>
            <a:r>
              <a:rPr lang="en-US" sz="2200" dirty="0" err="1">
                <a:solidFill>
                  <a:srgbClr val="0000FF"/>
                </a:solidFill>
              </a:rPr>
              <a:t>Ligra</a:t>
            </a:r>
            <a:r>
              <a:rPr lang="en-US" sz="2200" dirty="0">
                <a:solidFill>
                  <a:srgbClr val="0000FF"/>
                </a:solidFill>
              </a:rPr>
              <a:t> </a:t>
            </a:r>
            <a:r>
              <a:rPr lang="en-US" sz="2200" dirty="0"/>
              <a:t>graph applications</a:t>
            </a:r>
          </a:p>
          <a:p>
            <a:pPr lvl="2"/>
            <a:r>
              <a:rPr lang="en-US" sz="2000" dirty="0"/>
              <a:t> </a:t>
            </a:r>
            <a:r>
              <a:rPr lang="en-US" sz="2000" dirty="0" smtClean="0">
                <a:solidFill>
                  <a:srgbClr val="0000FF"/>
                </a:solidFill>
              </a:rPr>
              <a:t>PageRank (PR)</a:t>
            </a:r>
            <a:endParaRPr lang="en-US" sz="2000" dirty="0">
              <a:solidFill>
                <a:srgbClr val="0000FF"/>
              </a:solidFill>
            </a:endParaRPr>
          </a:p>
          <a:p>
            <a:pPr lvl="2"/>
            <a:r>
              <a:rPr lang="en-US" sz="2000" dirty="0">
                <a:solidFill>
                  <a:srgbClr val="0000FF"/>
                </a:solidFill>
              </a:rPr>
              <a:t> Radii </a:t>
            </a:r>
          </a:p>
          <a:p>
            <a:pPr lvl="2"/>
            <a:r>
              <a:rPr lang="en-US" sz="2000" dirty="0">
                <a:solidFill>
                  <a:srgbClr val="0000FF"/>
                </a:solidFill>
              </a:rPr>
              <a:t>Connected </a:t>
            </a:r>
            <a:r>
              <a:rPr lang="en-US" sz="2000" dirty="0" smtClean="0">
                <a:solidFill>
                  <a:srgbClr val="0000FF"/>
                </a:solidFill>
              </a:rPr>
              <a:t>Components (CC)</a:t>
            </a:r>
            <a:endParaRPr lang="en-US" sz="2000" dirty="0">
              <a:solidFill>
                <a:srgbClr val="0000FF"/>
              </a:solidFill>
            </a:endParaRPr>
          </a:p>
          <a:p>
            <a:pPr lvl="1"/>
            <a:r>
              <a:rPr lang="en-US" sz="2200" dirty="0" smtClean="0"/>
              <a:t>Real-world Input graphs:</a:t>
            </a:r>
            <a:endParaRPr lang="en-US" sz="2200" dirty="0"/>
          </a:p>
          <a:p>
            <a:pPr lvl="2"/>
            <a:r>
              <a:rPr lang="en-US" sz="2000" dirty="0" smtClean="0"/>
              <a:t>Enron</a:t>
            </a:r>
            <a:endParaRPr lang="en-US" sz="2000" dirty="0"/>
          </a:p>
          <a:p>
            <a:pPr lvl="2"/>
            <a:r>
              <a:rPr lang="en-US" sz="2000" dirty="0" err="1" smtClean="0"/>
              <a:t>arXiV</a:t>
            </a:r>
            <a:endParaRPr lang="en-US" sz="2000" dirty="0" smtClean="0"/>
          </a:p>
          <a:p>
            <a:pPr lvl="2"/>
            <a:r>
              <a:rPr lang="en-US" sz="2000" dirty="0" smtClean="0"/>
              <a:t>Gnutella25</a:t>
            </a:r>
          </a:p>
          <a:p>
            <a:r>
              <a:rPr lang="en-US" sz="2800" dirty="0" smtClean="0">
                <a:solidFill>
                  <a:schemeClr val="tx2"/>
                </a:solidFill>
              </a:rPr>
              <a:t>Hybrid Database (HTAP)</a:t>
            </a:r>
            <a:endParaRPr lang="en-US" sz="2800" dirty="0">
              <a:solidFill>
                <a:schemeClr val="tx2"/>
              </a:solidFill>
            </a:endParaRPr>
          </a:p>
          <a:p>
            <a:pPr lvl="1"/>
            <a:r>
              <a:rPr lang="en-US" sz="2200" dirty="0"/>
              <a:t>In-house prototype of an in-memory database </a:t>
            </a:r>
          </a:p>
          <a:p>
            <a:pPr lvl="1"/>
            <a:r>
              <a:rPr lang="en-US" sz="2000" dirty="0"/>
              <a:t>Capable of running both </a:t>
            </a:r>
            <a:r>
              <a:rPr lang="en-US" sz="2000" dirty="0">
                <a:solidFill>
                  <a:srgbClr val="0000FF"/>
                </a:solidFill>
              </a:rPr>
              <a:t>transactional</a:t>
            </a:r>
            <a:r>
              <a:rPr lang="en-US" sz="2000" dirty="0"/>
              <a:t> </a:t>
            </a:r>
            <a:r>
              <a:rPr lang="en-US" sz="2000" dirty="0" smtClean="0"/>
              <a:t>and </a:t>
            </a:r>
            <a:r>
              <a:rPr lang="en-US" sz="2000" dirty="0">
                <a:solidFill>
                  <a:srgbClr val="0000FF"/>
                </a:solidFill>
              </a:rPr>
              <a:t>analytical</a:t>
            </a:r>
            <a:r>
              <a:rPr lang="en-US" sz="2000" dirty="0"/>
              <a:t> queries on the </a:t>
            </a:r>
            <a:r>
              <a:rPr lang="en-US" sz="2000" dirty="0">
                <a:solidFill>
                  <a:srgbClr val="0000FF"/>
                </a:solidFill>
              </a:rPr>
              <a:t>same</a:t>
            </a:r>
            <a:r>
              <a:rPr lang="en-US" sz="2000" dirty="0"/>
              <a:t> database </a:t>
            </a:r>
            <a:r>
              <a:rPr lang="en-US" sz="2000" dirty="0" smtClean="0"/>
              <a:t>(</a:t>
            </a:r>
            <a:r>
              <a:rPr lang="en-US" sz="2000" dirty="0">
                <a:solidFill>
                  <a:srgbClr val="0000FF"/>
                </a:solidFill>
              </a:rPr>
              <a:t>HTAP workload</a:t>
            </a:r>
            <a:r>
              <a:rPr lang="en-US" sz="2000" dirty="0"/>
              <a:t>)</a:t>
            </a:r>
          </a:p>
          <a:p>
            <a:pPr lvl="1"/>
            <a:r>
              <a:rPr lang="en-US" sz="2000" dirty="0"/>
              <a:t>32K transactions, 128/256 analytical queries</a:t>
            </a:r>
          </a:p>
        </p:txBody>
      </p:sp>
      <p:sp>
        <p:nvSpPr>
          <p:cNvPr id="4" name="Slide Number Placeholder 3"/>
          <p:cNvSpPr>
            <a:spLocks noGrp="1"/>
          </p:cNvSpPr>
          <p:nvPr>
            <p:ph type="sldNum" sz="quarter" idx="12"/>
          </p:nvPr>
        </p:nvSpPr>
        <p:spPr/>
        <p:txBody>
          <a:bodyPr/>
          <a:lstStyle/>
          <a:p>
            <a:fld id="{BA2D8F13-174C-467F-9D40-7DDEF70CAB8C}" type="slidenum">
              <a:rPr lang="en-US" smtClean="0"/>
              <a:t>30</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3455645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Speedup</a:t>
            </a:r>
          </a:p>
        </p:txBody>
      </p:sp>
      <p:sp>
        <p:nvSpPr>
          <p:cNvPr id="4" name="Slide Number Placeholder 3"/>
          <p:cNvSpPr>
            <a:spLocks noGrp="1"/>
          </p:cNvSpPr>
          <p:nvPr>
            <p:ph type="sldNum" sz="quarter" idx="12"/>
          </p:nvPr>
        </p:nvSpPr>
        <p:spPr/>
        <p:txBody>
          <a:bodyPr/>
          <a:lstStyle/>
          <a:p>
            <a:fld id="{BA2D8F13-174C-467F-9D40-7DDEF70CAB8C}" type="slidenum">
              <a:rPr lang="en-US" smtClean="0"/>
              <a:t>31</a:t>
            </a:fld>
            <a:endParaRPr lang="en-US"/>
          </a:p>
        </p:txBody>
      </p:sp>
      <p:grpSp>
        <p:nvGrpSpPr>
          <p:cNvPr id="26" name="Group 25"/>
          <p:cNvGrpSpPr/>
          <p:nvPr/>
        </p:nvGrpSpPr>
        <p:grpSpPr>
          <a:xfrm>
            <a:off x="0" y="914400"/>
            <a:ext cx="9183907" cy="4800600"/>
            <a:chOff x="0" y="0"/>
            <a:chExt cx="11455086" cy="2883649"/>
          </a:xfrm>
        </p:grpSpPr>
        <p:graphicFrame>
          <p:nvGraphicFramePr>
            <p:cNvPr id="27" name="Chart 26"/>
            <p:cNvGraphicFramePr>
              <a:graphicFrameLocks/>
            </p:cNvGraphicFramePr>
            <p:nvPr>
              <p:extLst>
                <p:ext uri="{D42A27DB-BD31-4B8C-83A1-F6EECF244321}">
                  <p14:modId xmlns:p14="http://schemas.microsoft.com/office/powerpoint/2010/main" val="4143208757"/>
                </p:ext>
              </p:extLst>
            </p:nvPr>
          </p:nvGraphicFramePr>
          <p:xfrm>
            <a:off x="0" y="0"/>
            <a:ext cx="11215222" cy="2883649"/>
          </p:xfrm>
          <a:graphic>
            <a:graphicData uri="http://schemas.openxmlformats.org/drawingml/2006/chart">
              <c:chart xmlns:c="http://schemas.openxmlformats.org/drawingml/2006/chart" xmlns:r="http://schemas.openxmlformats.org/officeDocument/2006/relationships" r:id="rId3"/>
            </a:graphicData>
          </a:graphic>
        </p:graphicFrame>
        <p:cxnSp>
          <p:nvCxnSpPr>
            <p:cNvPr id="28" name="Straight Connector 27"/>
            <p:cNvCxnSpPr/>
            <p:nvPr/>
          </p:nvCxnSpPr>
          <p:spPr>
            <a:xfrm>
              <a:off x="10264779" y="239056"/>
              <a:ext cx="0" cy="2461504"/>
            </a:xfrm>
            <a:prstGeom prst="line">
              <a:avLst/>
            </a:prstGeom>
            <a:ln w="3810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0264779" y="2137878"/>
              <a:ext cx="1190307" cy="303402"/>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t>GMEAN</a:t>
              </a:r>
            </a:p>
          </p:txBody>
        </p:sp>
      </p:grpSp>
      <p:grpSp>
        <p:nvGrpSpPr>
          <p:cNvPr id="22" name="Group 21"/>
          <p:cNvGrpSpPr/>
          <p:nvPr/>
        </p:nvGrpSpPr>
        <p:grpSpPr>
          <a:xfrm>
            <a:off x="1447800" y="5410200"/>
            <a:ext cx="5943600" cy="990600"/>
            <a:chOff x="-31209" y="5333999"/>
            <a:chExt cx="9967733" cy="1524000"/>
          </a:xfrm>
        </p:grpSpPr>
        <p:sp>
          <p:nvSpPr>
            <p:cNvPr id="23" name="Rounded Rectangle 22"/>
            <p:cNvSpPr/>
            <p:nvPr/>
          </p:nvSpPr>
          <p:spPr bwMode="auto">
            <a:xfrm>
              <a:off x="735538" y="5333999"/>
              <a:ext cx="8306446" cy="152400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24" name="TextBox 23"/>
            <p:cNvSpPr txBox="1"/>
            <p:nvPr/>
          </p:nvSpPr>
          <p:spPr>
            <a:xfrm>
              <a:off x="-31209" y="5442856"/>
              <a:ext cx="9967733" cy="1278457"/>
            </a:xfrm>
            <a:prstGeom prst="rect">
              <a:avLst/>
            </a:prstGeom>
            <a:noFill/>
          </p:spPr>
          <p:txBody>
            <a:bodyPr wrap="square" rtlCol="0">
              <a:spAutoFit/>
            </a:bodyPr>
            <a:lstStyle/>
            <a:p>
              <a:pPr algn="ctr"/>
              <a:r>
                <a:rPr lang="en-US" sz="2400" b="1" dirty="0" smtClean="0">
                  <a:solidFill>
                    <a:srgbClr val="0000FF"/>
                  </a:solidFill>
                </a:rPr>
                <a:t>FG</a:t>
              </a:r>
              <a:r>
                <a:rPr lang="en-US" sz="2400" b="1" dirty="0" smtClean="0">
                  <a:solidFill>
                    <a:srgbClr val="000000"/>
                  </a:solidFill>
                </a:rPr>
                <a:t> loses a significant portion of </a:t>
              </a:r>
              <a:br>
                <a:rPr lang="en-US" sz="2400" b="1" dirty="0" smtClean="0">
                  <a:solidFill>
                    <a:srgbClr val="000000"/>
                  </a:solidFill>
                </a:rPr>
              </a:br>
              <a:r>
                <a:rPr lang="en-US" sz="2400" b="1" dirty="0" smtClean="0">
                  <a:solidFill>
                    <a:srgbClr val="000000"/>
                  </a:solidFill>
                </a:rPr>
                <a:t>Ideal-NDA’s improvement</a:t>
              </a:r>
              <a:endParaRPr lang="en-US" sz="2400" b="1" dirty="0">
                <a:solidFill>
                  <a:srgbClr val="000000"/>
                </a:solidFill>
              </a:endParaRPr>
            </a:p>
          </p:txBody>
        </p:sp>
      </p:grpSp>
      <p:sp>
        <p:nvSpPr>
          <p:cNvPr id="25" name="Rounded Rectangle 24"/>
          <p:cNvSpPr/>
          <p:nvPr/>
        </p:nvSpPr>
        <p:spPr>
          <a:xfrm>
            <a:off x="4343400" y="2590800"/>
            <a:ext cx="5334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0" name="Rounded Rectangle 29"/>
          <p:cNvSpPr/>
          <p:nvPr/>
        </p:nvSpPr>
        <p:spPr>
          <a:xfrm>
            <a:off x="6248400" y="2590800"/>
            <a:ext cx="5334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1" name="Rounded Rectangle 30"/>
          <p:cNvSpPr/>
          <p:nvPr/>
        </p:nvSpPr>
        <p:spPr>
          <a:xfrm>
            <a:off x="8153400" y="2667000"/>
            <a:ext cx="5334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32" name="Group 31"/>
          <p:cNvGrpSpPr/>
          <p:nvPr/>
        </p:nvGrpSpPr>
        <p:grpSpPr>
          <a:xfrm>
            <a:off x="3352800" y="5410200"/>
            <a:ext cx="5562600" cy="990600"/>
            <a:chOff x="-705177" y="5333999"/>
            <a:chExt cx="10606689" cy="1524000"/>
          </a:xfrm>
        </p:grpSpPr>
        <p:sp>
          <p:nvSpPr>
            <p:cNvPr id="33" name="Rounded Rectangle 32"/>
            <p:cNvSpPr/>
            <p:nvPr/>
          </p:nvSpPr>
          <p:spPr bwMode="auto">
            <a:xfrm>
              <a:off x="166606" y="5333999"/>
              <a:ext cx="8863124" cy="152400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34" name="TextBox 33"/>
            <p:cNvSpPr txBox="1"/>
            <p:nvPr/>
          </p:nvSpPr>
          <p:spPr>
            <a:xfrm>
              <a:off x="-705177" y="5442856"/>
              <a:ext cx="10606689" cy="1278457"/>
            </a:xfrm>
            <a:prstGeom prst="rect">
              <a:avLst/>
            </a:prstGeom>
            <a:noFill/>
          </p:spPr>
          <p:txBody>
            <a:bodyPr wrap="square" rtlCol="0">
              <a:spAutoFit/>
            </a:bodyPr>
            <a:lstStyle/>
            <a:p>
              <a:pPr algn="ctr"/>
              <a:r>
                <a:rPr lang="en-US" sz="2400" b="1" dirty="0" smtClean="0">
                  <a:solidFill>
                    <a:srgbClr val="0000FF"/>
                  </a:solidFill>
                </a:rPr>
                <a:t>NDA-only</a:t>
              </a:r>
              <a:r>
                <a:rPr lang="en-US" sz="2400" b="1" dirty="0" smtClean="0">
                  <a:solidFill>
                    <a:srgbClr val="000000"/>
                  </a:solidFill>
                </a:rPr>
                <a:t> eliminates </a:t>
              </a:r>
              <a:r>
                <a:rPr lang="en-US" sz="2400" b="1" dirty="0" smtClean="0">
                  <a:solidFill>
                    <a:srgbClr val="FF0000"/>
                  </a:solidFill>
                </a:rPr>
                <a:t>82.2%</a:t>
              </a:r>
              <a:r>
                <a:rPr lang="en-US" sz="2400" b="1" dirty="0" smtClean="0">
                  <a:solidFill>
                    <a:srgbClr val="000000"/>
                  </a:solidFill>
                </a:rPr>
                <a:t> of</a:t>
              </a:r>
              <a:br>
                <a:rPr lang="en-US" sz="2400" b="1" dirty="0" smtClean="0">
                  <a:solidFill>
                    <a:srgbClr val="000000"/>
                  </a:solidFill>
                </a:rPr>
              </a:br>
              <a:r>
                <a:rPr lang="en-US" sz="2400" b="1" dirty="0" smtClean="0">
                  <a:solidFill>
                    <a:srgbClr val="000000"/>
                  </a:solidFill>
                </a:rPr>
                <a:t>Ideal-NDA’s improvement</a:t>
              </a:r>
              <a:endParaRPr lang="en-US" sz="2400" b="1" dirty="0">
                <a:solidFill>
                  <a:srgbClr val="000000"/>
                </a:solidFill>
              </a:endParaRPr>
            </a:p>
          </p:txBody>
        </p:sp>
      </p:grpSp>
      <p:sp>
        <p:nvSpPr>
          <p:cNvPr id="38" name="Rounded Rectangle 37"/>
          <p:cNvSpPr/>
          <p:nvPr/>
        </p:nvSpPr>
        <p:spPr>
          <a:xfrm>
            <a:off x="8534400" y="1981200"/>
            <a:ext cx="381000" cy="9906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5" name="Rectangle 34"/>
          <p:cNvSpPr/>
          <p:nvPr/>
        </p:nvSpPr>
        <p:spPr>
          <a:xfrm>
            <a:off x="0" y="5660648"/>
            <a:ext cx="9144000" cy="892552"/>
          </a:xfrm>
          <a:prstGeom prst="rect">
            <a:avLst/>
          </a:prstGeom>
          <a:solidFill>
            <a:srgbClr val="800000"/>
          </a:solidFill>
        </p:spPr>
        <p:txBody>
          <a:bodyPr wrap="square">
            <a:spAutoFit/>
          </a:bodyPr>
          <a:lstStyle/>
          <a:p>
            <a:pPr marL="0" lvl="1" algn="ctr"/>
            <a:r>
              <a:rPr lang="en-US" sz="2600" b="1" dirty="0">
                <a:solidFill>
                  <a:schemeClr val="bg1"/>
                </a:solidFill>
              </a:rPr>
              <a:t>CG and NC eliminate the </a:t>
            </a:r>
            <a:r>
              <a:rPr lang="en-US" sz="2600" b="1" dirty="0" smtClean="0">
                <a:solidFill>
                  <a:schemeClr val="bg1"/>
                </a:solidFill>
              </a:rPr>
              <a:t>entire performance</a:t>
            </a:r>
            <a:br>
              <a:rPr lang="en-US" sz="2600" b="1" dirty="0" smtClean="0">
                <a:solidFill>
                  <a:schemeClr val="bg1"/>
                </a:solidFill>
              </a:rPr>
            </a:br>
            <a:r>
              <a:rPr lang="en-US" sz="2600" b="1" dirty="0" smtClean="0">
                <a:solidFill>
                  <a:schemeClr val="bg1"/>
                </a:solidFill>
              </a:rPr>
              <a:t> benefit of </a:t>
            </a:r>
            <a:r>
              <a:rPr lang="en-US" sz="2600" b="1" dirty="0">
                <a:solidFill>
                  <a:schemeClr val="bg1"/>
                </a:solidFill>
              </a:rPr>
              <a:t>Ideal-NDA execution</a:t>
            </a:r>
          </a:p>
        </p:txBody>
      </p:sp>
      <p:pic>
        <p:nvPicPr>
          <p:cNvPr id="36" name="Picture 35" descr="safari.png"/>
          <p:cNvPicPr>
            <a:picLocks noChangeAspect="1"/>
          </p:cNvPicPr>
          <p:nvPr/>
        </p:nvPicPr>
        <p:blipFill>
          <a:blip r:embed="rId4" cstate="print"/>
          <a:stretch>
            <a:fillRect/>
          </a:stretch>
        </p:blipFill>
        <p:spPr>
          <a:xfrm>
            <a:off x="76200" y="6580445"/>
            <a:ext cx="959296" cy="277563"/>
          </a:xfrm>
          <a:prstGeom prst="rect">
            <a:avLst/>
          </a:prstGeom>
        </p:spPr>
      </p:pic>
      <p:sp>
        <p:nvSpPr>
          <p:cNvPr id="41" name="Rectangle 40"/>
          <p:cNvSpPr/>
          <p:nvPr/>
        </p:nvSpPr>
        <p:spPr>
          <a:xfrm>
            <a:off x="-76200" y="5660649"/>
            <a:ext cx="9296400" cy="892551"/>
          </a:xfrm>
          <a:prstGeom prst="rect">
            <a:avLst/>
          </a:prstGeom>
          <a:solidFill>
            <a:srgbClr val="E4E4E4"/>
          </a:solidFill>
        </p:spPr>
        <p:txBody>
          <a:bodyPr wrap="square">
            <a:spAutoFit/>
          </a:bodyPr>
          <a:lstStyle/>
          <a:p>
            <a:pPr algn="ctr"/>
            <a:r>
              <a:rPr lang="en-US" sz="2600" b="1" dirty="0"/>
              <a:t> </a:t>
            </a:r>
            <a:r>
              <a:rPr lang="en-US" sz="2600" b="1" dirty="0" err="1"/>
              <a:t>CoNDA</a:t>
            </a:r>
            <a:r>
              <a:rPr lang="en-US" sz="2600" b="1" dirty="0"/>
              <a:t> consistently </a:t>
            </a:r>
            <a:r>
              <a:rPr lang="en-US" sz="2600" b="1" dirty="0">
                <a:solidFill>
                  <a:srgbClr val="0000FF"/>
                </a:solidFill>
              </a:rPr>
              <a:t>retains</a:t>
            </a:r>
            <a:r>
              <a:rPr lang="en-US" sz="2600" b="1" dirty="0"/>
              <a:t> most of Ideal-NDA’s benefits, coming within </a:t>
            </a:r>
            <a:r>
              <a:rPr lang="en-US" sz="2600" b="1" dirty="0">
                <a:solidFill>
                  <a:srgbClr val="0000FF"/>
                </a:solidFill>
              </a:rPr>
              <a:t>10.4%</a:t>
            </a:r>
            <a:r>
              <a:rPr lang="en-US" sz="2600" b="1" dirty="0"/>
              <a:t> of the Ideal-NDA performance</a:t>
            </a:r>
            <a:endParaRPr lang="en-US" sz="2600" b="1" dirty="0">
              <a:solidFill>
                <a:srgbClr val="000000"/>
              </a:solidFill>
            </a:endParaRPr>
          </a:p>
        </p:txBody>
      </p:sp>
      <p:cxnSp>
        <p:nvCxnSpPr>
          <p:cNvPr id="21" name="Straight Arrow Connector 20"/>
          <p:cNvCxnSpPr/>
          <p:nvPr/>
        </p:nvCxnSpPr>
        <p:spPr>
          <a:xfrm flipV="1">
            <a:off x="8641080" y="1676400"/>
            <a:ext cx="0" cy="7620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20000" y="1219200"/>
            <a:ext cx="2209800" cy="461665"/>
          </a:xfrm>
          <a:prstGeom prst="rect">
            <a:avLst/>
          </a:prstGeom>
          <a:noFill/>
        </p:spPr>
        <p:txBody>
          <a:bodyPr wrap="square" rtlCol="0">
            <a:spAutoFit/>
          </a:bodyPr>
          <a:lstStyle/>
          <a:p>
            <a:pPr algn="ctr"/>
            <a:r>
              <a:rPr lang="en-US" sz="2400" b="1" dirty="0" smtClean="0"/>
              <a:t>66.0%</a:t>
            </a:r>
            <a:endParaRPr lang="en-US" sz="2400" b="1" dirty="0"/>
          </a:p>
        </p:txBody>
      </p:sp>
    </p:spTree>
    <p:extLst>
      <p:ext uri="{BB962C8B-B14F-4D97-AF65-F5344CB8AC3E}">
        <p14:creationId xmlns:p14="http://schemas.microsoft.com/office/powerpoint/2010/main" val="1849227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0"/>
                                        </p:tgtEl>
                                      </p:cBhvr>
                                    </p:animEffect>
                                    <p:set>
                                      <p:cBhvr>
                                        <p:cTn id="36" dur="1" fill="hold">
                                          <p:stCondLst>
                                            <p:cond delay="499"/>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32"/>
                                        </p:tgtEl>
                                      </p:cBhvr>
                                    </p:animEffect>
                                    <p:set>
                                      <p:cBhvr>
                                        <p:cTn id="51" dur="1" fill="hold">
                                          <p:stCondLst>
                                            <p:cond delay="499"/>
                                          </p:stCondLst>
                                        </p:cTn>
                                        <p:tgtEl>
                                          <p:spTgt spid="3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1"/>
                                        </p:tgtEl>
                                      </p:cBhvr>
                                    </p:animEffect>
                                    <p:set>
                                      <p:cBhvr>
                                        <p:cTn id="54" dur="1" fill="hold">
                                          <p:stCondLst>
                                            <p:cond delay="499"/>
                                          </p:stCondLst>
                                        </p:cTn>
                                        <p:tgtEl>
                                          <p:spTgt spid="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0" grpId="0" animBg="1"/>
      <p:bldP spid="30" grpId="1" animBg="1"/>
      <p:bldP spid="31" grpId="0" animBg="1"/>
      <p:bldP spid="31" grpId="1" animBg="1"/>
      <p:bldP spid="38" grpId="0" animBg="1"/>
      <p:bldP spid="35" grpId="0" animBg="1"/>
      <p:bldP spid="35" grpId="1" animBg="1"/>
      <p:bldP spid="41" grpId="0" animBg="1"/>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System Energy</a:t>
            </a:r>
          </a:p>
        </p:txBody>
      </p:sp>
      <p:sp>
        <p:nvSpPr>
          <p:cNvPr id="4" name="Slide Number Placeholder 3"/>
          <p:cNvSpPr>
            <a:spLocks noGrp="1"/>
          </p:cNvSpPr>
          <p:nvPr>
            <p:ph type="sldNum" sz="quarter" idx="12"/>
          </p:nvPr>
        </p:nvSpPr>
        <p:spPr/>
        <p:txBody>
          <a:bodyPr/>
          <a:lstStyle/>
          <a:p>
            <a:fld id="{BA2D8F13-174C-467F-9D40-7DDEF70CAB8C}" type="slidenum">
              <a:rPr lang="en-US" smtClean="0"/>
              <a:t>32</a:t>
            </a:fld>
            <a:endParaRPr lang="en-US"/>
          </a:p>
        </p:txBody>
      </p:sp>
      <p:grpSp>
        <p:nvGrpSpPr>
          <p:cNvPr id="12" name="Group 11"/>
          <p:cNvGrpSpPr/>
          <p:nvPr/>
        </p:nvGrpSpPr>
        <p:grpSpPr>
          <a:xfrm>
            <a:off x="0" y="1143000"/>
            <a:ext cx="9144000" cy="4170145"/>
            <a:chOff x="0" y="0"/>
            <a:chExt cx="10948148" cy="2988235"/>
          </a:xfrm>
        </p:grpSpPr>
        <p:graphicFrame>
          <p:nvGraphicFramePr>
            <p:cNvPr id="13" name="Chart 12"/>
            <p:cNvGraphicFramePr>
              <a:graphicFrameLocks/>
            </p:cNvGraphicFramePr>
            <p:nvPr>
              <p:extLst>
                <p:ext uri="{D42A27DB-BD31-4B8C-83A1-F6EECF244321}">
                  <p14:modId xmlns:p14="http://schemas.microsoft.com/office/powerpoint/2010/main" val="1002912938"/>
                </p:ext>
              </p:extLst>
            </p:nvPr>
          </p:nvGraphicFramePr>
          <p:xfrm>
            <a:off x="0" y="0"/>
            <a:ext cx="10948148" cy="2988235"/>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9887323" y="2293337"/>
              <a:ext cx="1060825" cy="328706"/>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latin typeface="Calibri"/>
                  <a:ea typeface="+mn-ea"/>
                  <a:cs typeface="+mn-cs"/>
                </a:rPr>
                <a:t>GMEAN</a:t>
              </a:r>
            </a:p>
          </p:txBody>
        </p:sp>
        <p:cxnSp>
          <p:nvCxnSpPr>
            <p:cNvPr id="15" name="Straight Connector 14"/>
            <p:cNvCxnSpPr/>
            <p:nvPr/>
          </p:nvCxnSpPr>
          <p:spPr>
            <a:xfrm>
              <a:off x="9944568" y="163810"/>
              <a:ext cx="0" cy="2629648"/>
            </a:xfrm>
            <a:prstGeom prst="line">
              <a:avLst/>
            </a:prstGeom>
            <a:noFill/>
            <a:ln w="38100" cap="flat" cmpd="sng" algn="ctr">
              <a:solidFill>
                <a:sysClr val="windowText" lastClr="000000"/>
              </a:solidFill>
              <a:prstDash val="sysDash"/>
            </a:ln>
            <a:effectLst/>
          </p:spPr>
        </p:cxnSp>
      </p:grpSp>
      <p:sp>
        <p:nvSpPr>
          <p:cNvPr id="8" name="Rounded Rectangle 7"/>
          <p:cNvSpPr/>
          <p:nvPr/>
        </p:nvSpPr>
        <p:spPr>
          <a:xfrm>
            <a:off x="8382000" y="2286000"/>
            <a:ext cx="381000" cy="9144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9" name="Group 8"/>
          <p:cNvGrpSpPr/>
          <p:nvPr/>
        </p:nvGrpSpPr>
        <p:grpSpPr>
          <a:xfrm>
            <a:off x="990600" y="5229228"/>
            <a:ext cx="7467600" cy="1323972"/>
            <a:chOff x="457201" y="4230881"/>
            <a:chExt cx="10635073" cy="3445087"/>
          </a:xfrm>
        </p:grpSpPr>
        <p:sp>
          <p:nvSpPr>
            <p:cNvPr id="10" name="Rounded Rectangle 9"/>
            <p:cNvSpPr/>
            <p:nvPr/>
          </p:nvSpPr>
          <p:spPr bwMode="auto">
            <a:xfrm>
              <a:off x="457201" y="4230881"/>
              <a:ext cx="10635073" cy="2604661"/>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11" name="TextBox 10"/>
            <p:cNvSpPr txBox="1"/>
            <p:nvPr/>
          </p:nvSpPr>
          <p:spPr>
            <a:xfrm>
              <a:off x="457201" y="4552613"/>
              <a:ext cx="10526552" cy="3123355"/>
            </a:xfrm>
            <a:prstGeom prst="rect">
              <a:avLst/>
            </a:prstGeom>
            <a:noFill/>
          </p:spPr>
          <p:txBody>
            <a:bodyPr wrap="square" rtlCol="0">
              <a:spAutoFit/>
            </a:bodyPr>
            <a:lstStyle/>
            <a:p>
              <a:pPr algn="ctr"/>
              <a:r>
                <a:rPr lang="en-US" sz="2400" b="1" dirty="0" smtClean="0">
                  <a:solidFill>
                    <a:srgbClr val="0000FF"/>
                  </a:solidFill>
                </a:rPr>
                <a:t>FG</a:t>
              </a:r>
              <a:r>
                <a:rPr lang="en-US" sz="2400" b="1" dirty="0" smtClean="0"/>
                <a:t> loses a significant portion of benefits because of a </a:t>
              </a:r>
              <a:r>
                <a:rPr lang="en-US" sz="2400" b="1" dirty="0" smtClean="0">
                  <a:solidFill>
                    <a:srgbClr val="FF0000"/>
                  </a:solidFill>
                </a:rPr>
                <a:t>large number </a:t>
              </a:r>
              <a:r>
                <a:rPr lang="en-US" sz="2400" b="1" dirty="0" smtClean="0"/>
                <a:t>of</a:t>
              </a:r>
              <a:r>
                <a:rPr lang="en-US" sz="2400" b="1" dirty="0" smtClean="0">
                  <a:solidFill>
                    <a:srgbClr val="FF0000"/>
                  </a:solidFill>
                </a:rPr>
                <a:t> off-chip coherence messages</a:t>
              </a:r>
              <a:r>
                <a:rPr lang="en-US" sz="2400" b="1" u="sng" dirty="0" smtClean="0"/>
                <a:t/>
              </a:r>
              <a:br>
                <a:rPr lang="en-US" sz="2400" b="1" u="sng" dirty="0" smtClean="0"/>
              </a:br>
              <a:endParaRPr lang="en-US" sz="2400" b="1" dirty="0" smtClean="0"/>
            </a:p>
          </p:txBody>
        </p:sp>
      </p:grpSp>
      <p:grpSp>
        <p:nvGrpSpPr>
          <p:cNvPr id="16" name="Group 15"/>
          <p:cNvGrpSpPr/>
          <p:nvPr/>
        </p:nvGrpSpPr>
        <p:grpSpPr>
          <a:xfrm>
            <a:off x="0" y="5486404"/>
            <a:ext cx="9144000" cy="1049358"/>
            <a:chOff x="1828800" y="5486399"/>
            <a:chExt cx="6019800" cy="839482"/>
          </a:xfrm>
          <a:solidFill>
            <a:srgbClr val="E4E4E4"/>
          </a:solidFill>
        </p:grpSpPr>
        <p:sp>
          <p:nvSpPr>
            <p:cNvPr id="17" name="Rectangle 16"/>
            <p:cNvSpPr/>
            <p:nvPr/>
          </p:nvSpPr>
          <p:spPr>
            <a:xfrm>
              <a:off x="1828800" y="5486399"/>
              <a:ext cx="6019800" cy="461665"/>
            </a:xfrm>
            <a:prstGeom prst="rect">
              <a:avLst/>
            </a:prstGeom>
            <a:grpFill/>
          </p:spPr>
          <p:txBody>
            <a:bodyPr wrap="square">
              <a:spAutoFit/>
            </a:bodyPr>
            <a:lstStyle/>
            <a:p>
              <a:pPr algn="ctr"/>
              <a:endParaRPr lang="en-US" sz="2400" b="1" dirty="0">
                <a:solidFill>
                  <a:schemeClr val="tx1">
                    <a:lumMod val="75000"/>
                    <a:lumOff val="25000"/>
                  </a:schemeClr>
                </a:solidFill>
              </a:endParaRPr>
            </a:p>
          </p:txBody>
        </p:sp>
        <p:sp>
          <p:nvSpPr>
            <p:cNvPr id="18" name="Rectangle 17"/>
            <p:cNvSpPr/>
            <p:nvPr/>
          </p:nvSpPr>
          <p:spPr>
            <a:xfrm>
              <a:off x="1828800" y="5562599"/>
              <a:ext cx="6019800" cy="763282"/>
            </a:xfrm>
            <a:prstGeom prst="rect">
              <a:avLst/>
            </a:prstGeom>
            <a:grpFill/>
          </p:spPr>
          <p:txBody>
            <a:bodyPr wrap="square">
              <a:spAutoFit/>
            </a:bodyPr>
            <a:lstStyle/>
            <a:p>
              <a:pPr lvl="0" algn="ctr"/>
              <a:r>
                <a:rPr lang="en-US" sz="2800" b="1" dirty="0" err="1">
                  <a:solidFill>
                    <a:prstClr val="black"/>
                  </a:solidFill>
                </a:rPr>
                <a:t>CoNDA</a:t>
              </a:r>
              <a:r>
                <a:rPr lang="en-US" sz="2800" b="1" dirty="0">
                  <a:solidFill>
                    <a:prstClr val="black"/>
                  </a:solidFill>
                </a:rPr>
                <a:t> significantly reduces energy consumption </a:t>
              </a:r>
              <a:r>
                <a:rPr lang="en-US" sz="2800" b="1" dirty="0" smtClean="0">
                  <a:solidFill>
                    <a:prstClr val="black"/>
                  </a:solidFill>
                </a:rPr>
                <a:t/>
              </a:r>
              <a:br>
                <a:rPr lang="en-US" sz="2800" b="1" dirty="0" smtClean="0">
                  <a:solidFill>
                    <a:prstClr val="black"/>
                  </a:solidFill>
                </a:rPr>
              </a:br>
              <a:r>
                <a:rPr lang="en-US" sz="2800" b="1" dirty="0" smtClean="0">
                  <a:solidFill>
                    <a:prstClr val="black"/>
                  </a:solidFill>
                </a:rPr>
                <a:t>and </a:t>
              </a:r>
              <a:r>
                <a:rPr lang="en-US" sz="2800" b="1" dirty="0">
                  <a:solidFill>
                    <a:prstClr val="black"/>
                  </a:solidFill>
                </a:rPr>
                <a:t>comes within </a:t>
              </a:r>
              <a:r>
                <a:rPr lang="en-US" sz="2800" b="1" dirty="0">
                  <a:solidFill>
                    <a:srgbClr val="0000FF"/>
                  </a:solidFill>
                </a:rPr>
                <a:t>4.4%</a:t>
              </a:r>
              <a:r>
                <a:rPr lang="en-US" sz="2800" b="1" dirty="0">
                  <a:solidFill>
                    <a:prstClr val="black"/>
                  </a:solidFill>
                </a:rPr>
                <a:t> of Ideal-NDA</a:t>
              </a:r>
            </a:p>
          </p:txBody>
        </p:sp>
      </p:grpSp>
      <p:pic>
        <p:nvPicPr>
          <p:cNvPr id="19" name="Picture 18" descr="safari.png"/>
          <p:cNvPicPr>
            <a:picLocks noChangeAspect="1"/>
          </p:cNvPicPr>
          <p:nvPr/>
        </p:nvPicPr>
        <p:blipFill>
          <a:blip r:embed="rId4" cstate="print"/>
          <a:stretch>
            <a:fillRect/>
          </a:stretch>
        </p:blipFill>
        <p:spPr>
          <a:xfrm>
            <a:off x="76200" y="6580437"/>
            <a:ext cx="959296" cy="277563"/>
          </a:xfrm>
          <a:prstGeom prst="rect">
            <a:avLst/>
          </a:prstGeom>
        </p:spPr>
      </p:pic>
      <p:sp>
        <p:nvSpPr>
          <p:cNvPr id="20" name="Rounded Rectangle 19"/>
          <p:cNvSpPr/>
          <p:nvPr/>
        </p:nvSpPr>
        <p:spPr>
          <a:xfrm>
            <a:off x="8610600" y="2590800"/>
            <a:ext cx="381000" cy="9144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3559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2D8F13-174C-467F-9D40-7DDEF70CAB8C}" type="slidenum">
              <a:rPr lang="en-US" smtClean="0"/>
              <a:t>33</a:t>
            </a:fld>
            <a:endParaRPr lang="en-US" dirty="0"/>
          </a:p>
        </p:txBody>
      </p:sp>
      <p:sp>
        <p:nvSpPr>
          <p:cNvPr id="2" name="Title 1"/>
          <p:cNvSpPr>
            <a:spLocks noGrp="1"/>
          </p:cNvSpPr>
          <p:nvPr>
            <p:ph type="title"/>
          </p:nvPr>
        </p:nvSpPr>
        <p:spPr>
          <a:xfrm>
            <a:off x="0" y="-152400"/>
            <a:ext cx="9144000" cy="914400"/>
          </a:xfrm>
        </p:spPr>
        <p:txBody>
          <a:bodyPr/>
          <a:lstStyle/>
          <a:p>
            <a:r>
              <a:rPr lang="en-US" dirty="0" smtClean="0"/>
              <a:t>Other Results in the Paper</a:t>
            </a:r>
            <a:endParaRPr lang="en-US" dirty="0"/>
          </a:p>
        </p:txBody>
      </p:sp>
      <p:sp>
        <p:nvSpPr>
          <p:cNvPr id="3" name="Content Placeholder 2"/>
          <p:cNvSpPr>
            <a:spLocks noGrp="1"/>
          </p:cNvSpPr>
          <p:nvPr>
            <p:ph idx="1"/>
          </p:nvPr>
        </p:nvSpPr>
        <p:spPr>
          <a:xfrm>
            <a:off x="152400" y="685800"/>
            <a:ext cx="8991600" cy="5943600"/>
          </a:xfrm>
        </p:spPr>
        <p:txBody>
          <a:bodyPr>
            <a:normAutofit/>
          </a:bodyPr>
          <a:lstStyle/>
          <a:p>
            <a:r>
              <a:rPr lang="en-US" sz="2600" dirty="0" smtClean="0">
                <a:solidFill>
                  <a:schemeClr val="tx2"/>
                </a:solidFill>
              </a:rPr>
              <a:t>Results for larger data sets</a:t>
            </a:r>
          </a:p>
          <a:p>
            <a:pPr lvl="1"/>
            <a:r>
              <a:rPr lang="en-US" sz="2400" dirty="0" smtClean="0">
                <a:solidFill>
                  <a:srgbClr val="0000FF"/>
                </a:solidFill>
                <a:cs typeface="Adobe Garamond Pro"/>
              </a:rPr>
              <a:t>8.4x</a:t>
            </a:r>
            <a:r>
              <a:rPr lang="en-US" sz="2400" dirty="0" smtClean="0">
                <a:cs typeface="Adobe Garamond Pro"/>
              </a:rPr>
              <a:t> </a:t>
            </a:r>
            <a:r>
              <a:rPr lang="en-US" sz="2400" dirty="0">
                <a:cs typeface="Adobe Garamond Pro"/>
              </a:rPr>
              <a:t>over CPU-</a:t>
            </a:r>
            <a:r>
              <a:rPr lang="en-US" sz="2400" dirty="0" smtClean="0">
                <a:cs typeface="Adobe Garamond Pro"/>
              </a:rPr>
              <a:t>only</a:t>
            </a:r>
          </a:p>
          <a:p>
            <a:pPr lvl="1"/>
            <a:r>
              <a:rPr lang="en-US" sz="2400" dirty="0" smtClean="0">
                <a:solidFill>
                  <a:srgbClr val="0000FF"/>
                </a:solidFill>
                <a:cs typeface="Adobe Garamond Pro"/>
              </a:rPr>
              <a:t>7.7x</a:t>
            </a:r>
            <a:r>
              <a:rPr lang="en-US" sz="2400" dirty="0" smtClean="0">
                <a:cs typeface="Adobe Garamond Pro"/>
              </a:rPr>
              <a:t> </a:t>
            </a:r>
            <a:r>
              <a:rPr lang="en-US" sz="2400" dirty="0">
                <a:cs typeface="Adobe Garamond Pro"/>
              </a:rPr>
              <a:t>over NDA-</a:t>
            </a:r>
            <a:r>
              <a:rPr lang="en-US" sz="2400" dirty="0" smtClean="0">
                <a:cs typeface="Adobe Garamond Pro"/>
              </a:rPr>
              <a:t>only</a:t>
            </a:r>
          </a:p>
          <a:p>
            <a:pPr lvl="1"/>
            <a:r>
              <a:rPr lang="en-US" sz="2400" dirty="0" smtClean="0">
                <a:solidFill>
                  <a:srgbClr val="0000FF"/>
                </a:solidFill>
                <a:cs typeface="Adobe Garamond Pro"/>
              </a:rPr>
              <a:t>38.3</a:t>
            </a:r>
            <a:r>
              <a:rPr lang="en-US" sz="2400" dirty="0">
                <a:solidFill>
                  <a:srgbClr val="0000FF"/>
                </a:solidFill>
                <a:cs typeface="Adobe Garamond Pro"/>
              </a:rPr>
              <a:t>%</a:t>
            </a:r>
            <a:r>
              <a:rPr lang="en-US" sz="2400" dirty="0">
                <a:cs typeface="Adobe Garamond Pro"/>
              </a:rPr>
              <a:t> over the best prior coherence </a:t>
            </a:r>
            <a:r>
              <a:rPr lang="en-US" sz="2400" dirty="0" smtClean="0">
                <a:cs typeface="Adobe Garamond Pro"/>
              </a:rPr>
              <a:t>mechanism</a:t>
            </a:r>
          </a:p>
          <a:p>
            <a:pPr lvl="1"/>
            <a:endParaRPr lang="en-US" sz="2400" dirty="0">
              <a:solidFill>
                <a:schemeClr val="accent2"/>
              </a:solidFill>
              <a:cs typeface="Gill Sans MT"/>
            </a:endParaRPr>
          </a:p>
          <a:p>
            <a:r>
              <a:rPr lang="en-US" sz="2600" dirty="0" smtClean="0">
                <a:solidFill>
                  <a:schemeClr val="tx2"/>
                </a:solidFill>
              </a:rPr>
              <a:t>Sensitivity analysis</a:t>
            </a:r>
          </a:p>
          <a:p>
            <a:pPr lvl="1"/>
            <a:r>
              <a:rPr lang="en-US" sz="2200" dirty="0">
                <a:cs typeface="Adobe Garamond Pro"/>
              </a:rPr>
              <a:t>Multiple </a:t>
            </a:r>
            <a:r>
              <a:rPr lang="en-US" sz="2200" dirty="0" smtClean="0">
                <a:cs typeface="Adobe Garamond Pro"/>
              </a:rPr>
              <a:t>memory stacks</a:t>
            </a:r>
          </a:p>
          <a:p>
            <a:pPr lvl="1"/>
            <a:r>
              <a:rPr lang="en-US" sz="2200" dirty="0" smtClean="0">
                <a:cs typeface="Adobe Garamond Pro"/>
              </a:rPr>
              <a:t>Effect </a:t>
            </a:r>
            <a:r>
              <a:rPr lang="en-US" sz="2200" dirty="0">
                <a:cs typeface="Adobe Garamond Pro"/>
              </a:rPr>
              <a:t>of </a:t>
            </a:r>
            <a:r>
              <a:rPr lang="en-US" sz="2200" dirty="0" smtClean="0">
                <a:cs typeface="Adobe Garamond Pro"/>
              </a:rPr>
              <a:t>optimistic execution duration</a:t>
            </a:r>
          </a:p>
          <a:p>
            <a:pPr lvl="1"/>
            <a:r>
              <a:rPr lang="en-US" sz="2200" dirty="0" smtClean="0">
                <a:cs typeface="Adobe Garamond Pro"/>
              </a:rPr>
              <a:t>Effect of signature size</a:t>
            </a:r>
          </a:p>
          <a:p>
            <a:pPr lvl="1"/>
            <a:r>
              <a:rPr lang="en-US" sz="2200" dirty="0" smtClean="0">
                <a:cs typeface="Adobe Garamond Pro"/>
              </a:rPr>
              <a:t>Effect </a:t>
            </a:r>
            <a:r>
              <a:rPr lang="en-US" sz="2200" dirty="0">
                <a:cs typeface="Adobe Garamond Pro"/>
              </a:rPr>
              <a:t>of </a:t>
            </a:r>
            <a:r>
              <a:rPr lang="en-US" sz="2200" dirty="0" smtClean="0">
                <a:cs typeface="Adobe Garamond Pro"/>
              </a:rPr>
              <a:t>data sharing characteristics</a:t>
            </a:r>
          </a:p>
          <a:p>
            <a:pPr lvl="1"/>
            <a:endParaRPr lang="en-US" sz="2200" dirty="0">
              <a:cs typeface="Adobe Garamond Pro"/>
            </a:endParaRPr>
          </a:p>
          <a:p>
            <a:r>
              <a:rPr lang="en-US" sz="2600" dirty="0" smtClean="0">
                <a:solidFill>
                  <a:schemeClr val="tx2"/>
                </a:solidFill>
              </a:rPr>
              <a:t>Hardware overhead analysis</a:t>
            </a:r>
            <a:endParaRPr lang="en-US" sz="2600" dirty="0">
              <a:solidFill>
                <a:schemeClr val="tx2"/>
              </a:solidFill>
            </a:endParaRPr>
          </a:p>
          <a:p>
            <a:pPr lvl="1"/>
            <a:r>
              <a:rPr lang="en-US" sz="2200" dirty="0" smtClean="0">
                <a:solidFill>
                  <a:srgbClr val="0000FF"/>
                </a:solidFill>
                <a:cs typeface="Adobe Garamond Pro"/>
              </a:rPr>
              <a:t>512 B </a:t>
            </a:r>
            <a:r>
              <a:rPr lang="en-US" sz="2200" dirty="0" smtClean="0">
                <a:cs typeface="Adobe Garamond Pro"/>
              </a:rPr>
              <a:t>NDA signature, </a:t>
            </a:r>
            <a:r>
              <a:rPr lang="en-US" sz="2200" dirty="0" smtClean="0">
                <a:solidFill>
                  <a:srgbClr val="0000FF"/>
                </a:solidFill>
                <a:cs typeface="Adobe Garamond Pro"/>
              </a:rPr>
              <a:t>2 </a:t>
            </a:r>
            <a:r>
              <a:rPr lang="en-US" sz="2200" dirty="0" err="1" smtClean="0">
                <a:solidFill>
                  <a:srgbClr val="0000FF"/>
                </a:solidFill>
                <a:cs typeface="Adobe Garamond Pro"/>
              </a:rPr>
              <a:t>kB</a:t>
            </a:r>
            <a:r>
              <a:rPr lang="en-US" sz="2200" dirty="0" smtClean="0">
                <a:cs typeface="Adobe Garamond Pro"/>
              </a:rPr>
              <a:t> CPU signature, </a:t>
            </a:r>
            <a:r>
              <a:rPr lang="en-US" sz="2200" dirty="0" smtClean="0">
                <a:solidFill>
                  <a:srgbClr val="0000FF"/>
                </a:solidFill>
                <a:cs typeface="Adobe Garamond Pro"/>
              </a:rPr>
              <a:t>1 bit</a:t>
            </a:r>
            <a:r>
              <a:rPr lang="en-US" sz="2200" dirty="0" smtClean="0">
                <a:cs typeface="Adobe Garamond Pro"/>
              </a:rPr>
              <a:t> per page table, </a:t>
            </a:r>
            <a:r>
              <a:rPr lang="en-US" sz="2200" dirty="0" smtClean="0">
                <a:solidFill>
                  <a:srgbClr val="0000FF"/>
                </a:solidFill>
                <a:cs typeface="Adobe Garamond Pro"/>
              </a:rPr>
              <a:t>1 bit </a:t>
            </a:r>
            <a:r>
              <a:rPr lang="en-US" sz="2200" dirty="0" smtClean="0">
                <a:cs typeface="Adobe Garamond Pro"/>
              </a:rPr>
              <a:t>per TLB entry, </a:t>
            </a:r>
            <a:r>
              <a:rPr lang="en-US" sz="2200" dirty="0" smtClean="0">
                <a:solidFill>
                  <a:srgbClr val="0000FF"/>
                </a:solidFill>
                <a:cs typeface="Adobe Garamond Pro"/>
              </a:rPr>
              <a:t>1.6%</a:t>
            </a:r>
            <a:r>
              <a:rPr lang="en-US" sz="2200" dirty="0" smtClean="0">
                <a:cs typeface="Adobe Garamond Pro"/>
              </a:rPr>
              <a:t> increase in NDA L1 cache</a:t>
            </a:r>
            <a:endParaRPr lang="en-US" sz="2200" dirty="0">
              <a:cs typeface="Adobe Garamond Pro"/>
            </a:endParaRPr>
          </a:p>
          <a:p>
            <a:pPr lvl="1"/>
            <a:endParaRPr lang="en-US" sz="2400" dirty="0">
              <a:solidFill>
                <a:schemeClr val="tx2"/>
              </a:solidFill>
            </a:endParaRPr>
          </a:p>
          <a:p>
            <a:pPr lvl="1"/>
            <a:endParaRPr lang="en-US" sz="2600" dirty="0" smtClean="0">
              <a:solidFill>
                <a:srgbClr val="0000FF"/>
              </a:solidFill>
            </a:endParaRPr>
          </a:p>
          <a:p>
            <a:pPr lvl="1"/>
            <a:endParaRPr lang="en-US" sz="2200" dirty="0" smtClean="0">
              <a:solidFill>
                <a:srgbClr val="C00000"/>
              </a:solidFill>
              <a:cs typeface="Adobe Garamond Pro"/>
            </a:endParaRPr>
          </a:p>
          <a:p>
            <a:pPr lvl="1"/>
            <a:endParaRPr lang="en-US" sz="2200" dirty="0" smtClean="0">
              <a:cs typeface="Adobe Garamond Pro"/>
            </a:endParaRPr>
          </a:p>
          <a:p>
            <a:pPr lvl="1"/>
            <a:endParaRPr lang="en-US" sz="2200" dirty="0" smtClean="0">
              <a:cs typeface="Adobe Garamond Pro"/>
            </a:endParaRPr>
          </a:p>
          <a:p>
            <a:pPr lvl="1"/>
            <a:endParaRPr lang="en-US" sz="2200" dirty="0">
              <a:cs typeface="Adobe Garamond Pro"/>
            </a:endParaRPr>
          </a:p>
          <a:p>
            <a:pPr lvl="1"/>
            <a:endParaRPr lang="en-US" sz="2200" dirty="0" smtClean="0">
              <a:cs typeface="Adobe Garamond Pro"/>
            </a:endParaRPr>
          </a:p>
          <a:p>
            <a:pPr lvl="1"/>
            <a:endParaRPr lang="en-US" sz="2400" dirty="0" smtClean="0">
              <a:cs typeface="Adobe Garamond Pro"/>
            </a:endParaRPr>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783830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52400" y="1143000"/>
            <a:ext cx="8763000" cy="5486400"/>
          </a:xfrm>
        </p:spPr>
        <p:txBody>
          <a:bodyPr>
            <a:normAutofit/>
          </a:bodyPr>
          <a:lstStyle/>
          <a:p>
            <a:pPr marL="342900" lvl="1" indent="-342900">
              <a:buFont typeface="Arial" pitchFamily="34" charset="0"/>
              <a:buChar char="•"/>
            </a:pPr>
            <a:r>
              <a:rPr lang="en-US" dirty="0" smtClean="0">
                <a:solidFill>
                  <a:schemeClr val="bg1">
                    <a:lumMod val="65000"/>
                  </a:schemeClr>
                </a:solidFill>
                <a:cs typeface="Adobe Garamond Pro"/>
              </a:rPr>
              <a:t>Introduction</a:t>
            </a:r>
          </a:p>
          <a:p>
            <a:pPr marL="342900" lvl="1" indent="-342900">
              <a:buFont typeface="Arial" pitchFamily="34" charset="0"/>
              <a:buChar char="•"/>
            </a:pPr>
            <a:r>
              <a:rPr lang="en-US" dirty="0" smtClean="0">
                <a:solidFill>
                  <a:schemeClr val="bg1">
                    <a:lumMod val="65000"/>
                  </a:schemeClr>
                </a:solidFill>
                <a:cs typeface="Adobe Garamond Pro"/>
              </a:rPr>
              <a:t>Background</a:t>
            </a:r>
          </a:p>
          <a:p>
            <a:pPr marL="342900" lvl="1" indent="-342900">
              <a:buFont typeface="Arial" pitchFamily="34" charset="0"/>
              <a:buChar char="•"/>
            </a:pPr>
            <a:r>
              <a:rPr lang="en-US" dirty="0" smtClean="0">
                <a:solidFill>
                  <a:schemeClr val="bg1">
                    <a:lumMod val="65000"/>
                  </a:schemeClr>
                </a:solidFill>
                <a:cs typeface="Adobe Garamond Pro"/>
              </a:rPr>
              <a:t>Motivation</a:t>
            </a:r>
          </a:p>
          <a:p>
            <a:pPr marL="342900" lvl="1" indent="-342900">
              <a:buFont typeface="Arial" pitchFamily="34" charset="0"/>
              <a:buChar char="•"/>
            </a:pPr>
            <a:r>
              <a:rPr lang="en-US" dirty="0" err="1" smtClean="0">
                <a:solidFill>
                  <a:schemeClr val="bg1">
                    <a:lumMod val="65000"/>
                  </a:schemeClr>
                </a:solidFill>
                <a:cs typeface="Adobe Garamond Pro"/>
              </a:rPr>
              <a:t>CoNDA</a:t>
            </a:r>
            <a:endParaRPr lang="en-US" dirty="0" smtClean="0">
              <a:solidFill>
                <a:schemeClr val="bg1">
                  <a:lumMod val="65000"/>
                </a:schemeClr>
              </a:solidFill>
              <a:cs typeface="Adobe Garamond Pro"/>
            </a:endParaRPr>
          </a:p>
          <a:p>
            <a:pPr marL="342900" lvl="1" indent="-342900">
              <a:buFont typeface="Arial" pitchFamily="34" charset="0"/>
              <a:buChar char="•"/>
            </a:pPr>
            <a:r>
              <a:rPr lang="en-US" dirty="0">
                <a:solidFill>
                  <a:schemeClr val="bg1">
                    <a:lumMod val="65000"/>
                  </a:schemeClr>
                </a:solidFill>
                <a:cs typeface="Adobe Garamond Pro"/>
              </a:rPr>
              <a:t>Architecture </a:t>
            </a:r>
            <a:r>
              <a:rPr lang="en-US" dirty="0" smtClean="0">
                <a:solidFill>
                  <a:schemeClr val="bg1">
                    <a:lumMod val="65000"/>
                  </a:schemeClr>
                </a:solidFill>
                <a:cs typeface="Adobe Garamond Pro"/>
              </a:rPr>
              <a:t>Support</a:t>
            </a:r>
          </a:p>
          <a:p>
            <a:pPr marL="342900" lvl="1" indent="-342900">
              <a:buFont typeface="Arial" pitchFamily="34" charset="0"/>
              <a:buChar char="•"/>
            </a:pPr>
            <a:r>
              <a:rPr lang="en-US" dirty="0" smtClean="0">
                <a:solidFill>
                  <a:schemeClr val="bg1">
                    <a:lumMod val="65000"/>
                  </a:schemeClr>
                </a:solidFill>
                <a:cs typeface="Adobe Garamond Pro"/>
              </a:rPr>
              <a:t>Evaluation</a:t>
            </a:r>
          </a:p>
          <a:p>
            <a:pPr marL="342900" lvl="1" indent="-342900">
              <a:buFont typeface="Arial" pitchFamily="34" charset="0"/>
              <a:buChar char="•"/>
            </a:pPr>
            <a:r>
              <a:rPr lang="en-US" sz="3600" dirty="0" smtClean="0">
                <a:solidFill>
                  <a:schemeClr val="tx2"/>
                </a:solidFill>
                <a:cs typeface="Adobe Garamond Pro"/>
              </a:rPr>
              <a:t>Conclusion</a:t>
            </a:r>
            <a:endParaRPr lang="en-US" sz="3600" dirty="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lvl="1"/>
            <a:endParaRPr lang="en-US" sz="20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34</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264407067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52400" y="914400"/>
            <a:ext cx="8991600" cy="5943600"/>
          </a:xfrm>
        </p:spPr>
        <p:txBody>
          <a:bodyPr>
            <a:normAutofit lnSpcReduction="10000"/>
          </a:bodyPr>
          <a:lstStyle/>
          <a:p>
            <a:r>
              <a:rPr lang="en-US" sz="2600" dirty="0" smtClean="0">
                <a:solidFill>
                  <a:schemeClr val="tx2"/>
                </a:solidFill>
              </a:rPr>
              <a:t>Coherence is </a:t>
            </a:r>
            <a:r>
              <a:rPr lang="en-US" sz="2600" dirty="0" smtClean="0">
                <a:solidFill>
                  <a:schemeClr val="accent2"/>
                </a:solidFill>
              </a:rPr>
              <a:t>a major system challenge</a:t>
            </a:r>
            <a:r>
              <a:rPr lang="en-US" sz="2600" dirty="0" smtClean="0">
                <a:solidFill>
                  <a:schemeClr val="tx2"/>
                </a:solidFill>
              </a:rPr>
              <a:t> for NDA</a:t>
            </a:r>
          </a:p>
          <a:p>
            <a:pPr lvl="1"/>
            <a:r>
              <a:rPr lang="en-US" sz="2400" dirty="0">
                <a:cs typeface="Adobe Garamond Pro"/>
              </a:rPr>
              <a:t>Efficient </a:t>
            </a:r>
            <a:r>
              <a:rPr lang="en-US" sz="2400" dirty="0">
                <a:solidFill>
                  <a:srgbClr val="0000FF"/>
                </a:solidFill>
                <a:cs typeface="Adobe Garamond Pro"/>
              </a:rPr>
              <a:t>handling of coherence </a:t>
            </a:r>
            <a:r>
              <a:rPr lang="en-US" sz="2400" dirty="0">
                <a:cs typeface="Adobe Garamond Pro"/>
              </a:rPr>
              <a:t>is </a:t>
            </a:r>
            <a:r>
              <a:rPr lang="en-US" sz="2400" u="sng" dirty="0">
                <a:solidFill>
                  <a:srgbClr val="C00000"/>
                </a:solidFill>
                <a:cs typeface="Adobe Garamond Pro"/>
              </a:rPr>
              <a:t>critical</a:t>
            </a:r>
            <a:r>
              <a:rPr lang="en-US" sz="2400" dirty="0">
                <a:solidFill>
                  <a:srgbClr val="C00000"/>
                </a:solidFill>
                <a:cs typeface="Adobe Garamond Pro"/>
              </a:rPr>
              <a:t> </a:t>
            </a:r>
            <a:r>
              <a:rPr lang="en-US" sz="2400" dirty="0">
                <a:cs typeface="Adobe Garamond Pro"/>
              </a:rPr>
              <a:t>to retain NDA </a:t>
            </a:r>
            <a:r>
              <a:rPr lang="en-US" sz="2400" dirty="0" smtClean="0">
                <a:cs typeface="Adobe Garamond Pro"/>
              </a:rPr>
              <a:t>benefits</a:t>
            </a:r>
            <a:endParaRPr lang="en-US" sz="2400" dirty="0" smtClean="0">
              <a:solidFill>
                <a:schemeClr val="tx2"/>
              </a:solidFill>
            </a:endParaRPr>
          </a:p>
          <a:p>
            <a:r>
              <a:rPr lang="en-US" sz="2600" dirty="0" smtClean="0">
                <a:solidFill>
                  <a:schemeClr val="tx2"/>
                </a:solidFill>
              </a:rPr>
              <a:t>We extensively analyze NDA applications and existing coherence mechanisms. </a:t>
            </a:r>
            <a:r>
              <a:rPr lang="en-US" sz="2600" dirty="0">
                <a:solidFill>
                  <a:schemeClr val="tx2"/>
                </a:solidFill>
              </a:rPr>
              <a:t>M</a:t>
            </a:r>
            <a:r>
              <a:rPr lang="en-US" sz="2600" dirty="0" smtClean="0">
                <a:solidFill>
                  <a:schemeClr val="tx2"/>
                </a:solidFill>
              </a:rPr>
              <a:t>ajor Observations:</a:t>
            </a:r>
            <a:endParaRPr lang="en-US" sz="2600" dirty="0">
              <a:solidFill>
                <a:schemeClr val="tx2"/>
              </a:solidFill>
            </a:endParaRPr>
          </a:p>
          <a:p>
            <a:pPr lvl="1"/>
            <a:r>
              <a:rPr lang="en-US" sz="2200" dirty="0" smtClean="0">
                <a:cs typeface="Adobe Garamond Pro"/>
              </a:rPr>
              <a:t>There </a:t>
            </a:r>
            <a:r>
              <a:rPr lang="en-US" sz="2200" dirty="0">
                <a:cs typeface="Adobe Garamond Pro"/>
              </a:rPr>
              <a:t>is </a:t>
            </a:r>
            <a:r>
              <a:rPr lang="en-US" sz="2200" dirty="0">
                <a:solidFill>
                  <a:schemeClr val="accent2"/>
                </a:solidFill>
                <a:cs typeface="Adobe Garamond Pro"/>
              </a:rPr>
              <a:t>a significant amount of data </a:t>
            </a:r>
            <a:r>
              <a:rPr lang="en-US" sz="2200" dirty="0" smtClean="0">
                <a:solidFill>
                  <a:schemeClr val="accent2"/>
                </a:solidFill>
                <a:cs typeface="Adobe Garamond Pro"/>
              </a:rPr>
              <a:t>sharing </a:t>
            </a:r>
            <a:r>
              <a:rPr lang="en-US" sz="2200" dirty="0">
                <a:cs typeface="Adobe Garamond Pro"/>
              </a:rPr>
              <a:t>between CPU threads and </a:t>
            </a:r>
            <a:r>
              <a:rPr lang="en-US" sz="2200" dirty="0" smtClean="0">
                <a:cs typeface="Adobe Garamond Pro"/>
              </a:rPr>
              <a:t>NDAs</a:t>
            </a:r>
          </a:p>
          <a:p>
            <a:pPr lvl="1"/>
            <a:r>
              <a:rPr lang="en-US" sz="2200" dirty="0" smtClean="0">
                <a:cs typeface="Adobe Garamond Pro"/>
              </a:rPr>
              <a:t>A </a:t>
            </a:r>
            <a:r>
              <a:rPr lang="en-US" sz="2200" dirty="0" smtClean="0">
                <a:solidFill>
                  <a:srgbClr val="0000FF"/>
                </a:solidFill>
                <a:cs typeface="Adobe Garamond Pro"/>
              </a:rPr>
              <a:t>majority of </a:t>
            </a:r>
            <a:r>
              <a:rPr lang="en-US" sz="2200" dirty="0">
                <a:solidFill>
                  <a:srgbClr val="0000FF"/>
                </a:solidFill>
                <a:cs typeface="Adobe Garamond Pro"/>
              </a:rPr>
              <a:t>off-chip coherence </a:t>
            </a:r>
            <a:r>
              <a:rPr lang="en-US" sz="2200" dirty="0">
                <a:cs typeface="Adobe Garamond Pro"/>
              </a:rPr>
              <a:t>traffic is </a:t>
            </a:r>
            <a:r>
              <a:rPr lang="en-US" sz="2200" dirty="0" smtClean="0">
                <a:solidFill>
                  <a:srgbClr val="C00000"/>
                </a:solidFill>
                <a:cs typeface="Adobe Garamond Pro"/>
              </a:rPr>
              <a:t>unnecessary</a:t>
            </a:r>
          </a:p>
          <a:p>
            <a:pPr lvl="1"/>
            <a:r>
              <a:rPr lang="en-US" sz="2200" dirty="0" smtClean="0">
                <a:cs typeface="Adobe Garamond Pro"/>
              </a:rPr>
              <a:t>A </a:t>
            </a:r>
            <a:r>
              <a:rPr lang="en-US" sz="2200" dirty="0" smtClean="0">
                <a:solidFill>
                  <a:srgbClr val="0000FF"/>
                </a:solidFill>
                <a:cs typeface="Adobe Garamond Pro"/>
              </a:rPr>
              <a:t>significant portion</a:t>
            </a:r>
            <a:r>
              <a:rPr lang="en-US" sz="2200" dirty="0" smtClean="0">
                <a:cs typeface="Adobe Garamond Pro"/>
              </a:rPr>
              <a:t> </a:t>
            </a:r>
            <a:r>
              <a:rPr lang="en-US" sz="2200" dirty="0">
                <a:cs typeface="Adobe Garamond Pro"/>
              </a:rPr>
              <a:t>of off-chip </a:t>
            </a:r>
            <a:r>
              <a:rPr lang="en-US" sz="2200" dirty="0" smtClean="0">
                <a:cs typeface="Adobe Garamond Pro"/>
              </a:rPr>
              <a:t>traffic </a:t>
            </a:r>
            <a:r>
              <a:rPr lang="en-US" sz="2200" dirty="0">
                <a:cs typeface="Adobe Garamond Pro"/>
              </a:rPr>
              <a:t>can be</a:t>
            </a:r>
            <a:r>
              <a:rPr lang="en-US" sz="2200" dirty="0">
                <a:solidFill>
                  <a:srgbClr val="0000FF"/>
                </a:solidFill>
                <a:cs typeface="Adobe Garamond Pro"/>
              </a:rPr>
              <a:t> eliminated </a:t>
            </a:r>
            <a:r>
              <a:rPr lang="en-US" sz="2200" dirty="0">
                <a:cs typeface="Adobe Garamond Pro"/>
              </a:rPr>
              <a:t>if </a:t>
            </a:r>
            <a:r>
              <a:rPr lang="en-US" sz="2200" dirty="0" smtClean="0">
                <a:cs typeface="Adobe Garamond Pro"/>
              </a:rPr>
              <a:t>the mechanism </a:t>
            </a:r>
            <a:r>
              <a:rPr lang="en-US" sz="2200" dirty="0">
                <a:cs typeface="Adobe Garamond Pro"/>
              </a:rPr>
              <a:t>has </a:t>
            </a:r>
            <a:r>
              <a:rPr lang="en-US" sz="2200" dirty="0">
                <a:solidFill>
                  <a:srgbClr val="0000FF"/>
                </a:solidFill>
                <a:cs typeface="Adobe Garamond Pro"/>
              </a:rPr>
              <a:t>insight</a:t>
            </a:r>
            <a:r>
              <a:rPr lang="en-US" sz="2200" dirty="0">
                <a:cs typeface="Adobe Garamond Pro"/>
              </a:rPr>
              <a:t> </a:t>
            </a:r>
            <a:r>
              <a:rPr lang="en-US" sz="2200" dirty="0" smtClean="0">
                <a:cs typeface="Adobe Garamond Pro"/>
              </a:rPr>
              <a:t>into NDA memory accesses</a:t>
            </a:r>
            <a:endParaRPr lang="en-US" sz="8800" dirty="0" smtClean="0">
              <a:cs typeface="Adobe Garamond Pro"/>
            </a:endParaRPr>
          </a:p>
          <a:p>
            <a:pPr marL="342900" lvl="1" indent="-342900">
              <a:buFont typeface="Arial" pitchFamily="34" charset="0"/>
              <a:buChar char="•"/>
            </a:pPr>
            <a:r>
              <a:rPr lang="en-US" sz="2600" dirty="0" smtClean="0">
                <a:solidFill>
                  <a:schemeClr val="tx2"/>
                </a:solidFill>
              </a:rPr>
              <a:t>We propose </a:t>
            </a:r>
            <a:r>
              <a:rPr lang="en-US" sz="2600" dirty="0" err="1" smtClean="0">
                <a:solidFill>
                  <a:srgbClr val="0000FF"/>
                </a:solidFill>
              </a:rPr>
              <a:t>CoNDA</a:t>
            </a:r>
            <a:r>
              <a:rPr lang="en-US" sz="2600" dirty="0" smtClean="0">
                <a:solidFill>
                  <a:srgbClr val="0000FF"/>
                </a:solidFill>
              </a:rPr>
              <a:t>, </a:t>
            </a:r>
            <a:r>
              <a:rPr lang="en-US" sz="2600" dirty="0">
                <a:cs typeface="Gill Sans MT"/>
              </a:rPr>
              <a:t>a mechanism that uses </a:t>
            </a:r>
            <a:r>
              <a:rPr lang="en-US" sz="2600" dirty="0">
                <a:solidFill>
                  <a:srgbClr val="0000FF"/>
                </a:solidFill>
                <a:cs typeface="Gill Sans MT"/>
              </a:rPr>
              <a:t>optimistic NDA execution</a:t>
            </a:r>
            <a:r>
              <a:rPr lang="en-US" sz="2600" dirty="0">
                <a:cs typeface="Gill Sans MT"/>
              </a:rPr>
              <a:t> to avoid </a:t>
            </a:r>
            <a:r>
              <a:rPr lang="en-US" sz="2600" dirty="0">
                <a:solidFill>
                  <a:schemeClr val="accent2"/>
                </a:solidFill>
                <a:cs typeface="Gill Sans MT"/>
              </a:rPr>
              <a:t>unnecessary coherence </a:t>
            </a:r>
            <a:r>
              <a:rPr lang="en-US" sz="2600" dirty="0" smtClean="0">
                <a:solidFill>
                  <a:schemeClr val="accent2"/>
                </a:solidFill>
                <a:cs typeface="Gill Sans MT"/>
              </a:rPr>
              <a:t>traffic</a:t>
            </a:r>
          </a:p>
          <a:p>
            <a:pPr marL="342900" lvl="1" indent="-342900">
              <a:buFont typeface="Arial" pitchFamily="34" charset="0"/>
              <a:buChar char="•"/>
            </a:pPr>
            <a:r>
              <a:rPr lang="en-US" sz="2600" dirty="0" err="1">
                <a:solidFill>
                  <a:schemeClr val="tx2"/>
                </a:solidFill>
                <a:cs typeface="Gill Sans MT"/>
              </a:rPr>
              <a:t>CoNDA</a:t>
            </a:r>
            <a:r>
              <a:rPr lang="en-US" sz="2600" dirty="0">
                <a:solidFill>
                  <a:schemeClr val="tx2"/>
                </a:solidFill>
                <a:cs typeface="Gill Sans MT"/>
              </a:rPr>
              <a:t> comes within 10.4% and 4.4% of performance </a:t>
            </a:r>
            <a:br>
              <a:rPr lang="en-US" sz="2600" dirty="0">
                <a:solidFill>
                  <a:schemeClr val="tx2"/>
                </a:solidFill>
                <a:cs typeface="Gill Sans MT"/>
              </a:rPr>
            </a:br>
            <a:r>
              <a:rPr lang="en-US" sz="2600" dirty="0">
                <a:solidFill>
                  <a:schemeClr val="tx2"/>
                </a:solidFill>
                <a:cs typeface="Gill Sans MT"/>
              </a:rPr>
              <a:t>and energy of an ideal NDA coherence mechanism</a:t>
            </a:r>
          </a:p>
          <a:p>
            <a:pPr marL="342900" lvl="1" indent="-342900">
              <a:buFont typeface="Arial" pitchFamily="34" charset="0"/>
              <a:buChar char="•"/>
            </a:pPr>
            <a:endParaRPr lang="en-US" sz="2600" dirty="0" smtClean="0">
              <a:solidFill>
                <a:schemeClr val="accent2"/>
              </a:solidFill>
              <a:cs typeface="Gill Sans MT"/>
            </a:endParaRPr>
          </a:p>
          <a:p>
            <a:pPr marL="342900" lvl="1" indent="-342900">
              <a:buFont typeface="Arial" pitchFamily="34" charset="0"/>
              <a:buChar char="•"/>
            </a:pPr>
            <a:endParaRPr lang="en-US" sz="2600" dirty="0">
              <a:solidFill>
                <a:schemeClr val="accent2"/>
              </a:solidFill>
              <a:cs typeface="Gill Sans MT"/>
            </a:endParaRPr>
          </a:p>
          <a:p>
            <a:endParaRPr lang="en-US" sz="2600" dirty="0" smtClean="0">
              <a:solidFill>
                <a:srgbClr val="0000FF"/>
              </a:solidFill>
            </a:endParaRPr>
          </a:p>
          <a:p>
            <a:pPr lvl="1"/>
            <a:endParaRPr lang="en-US" sz="2200" dirty="0" smtClean="0">
              <a:solidFill>
                <a:srgbClr val="C00000"/>
              </a:solidFill>
              <a:cs typeface="Adobe Garamond Pro"/>
            </a:endParaRPr>
          </a:p>
          <a:p>
            <a:pPr lvl="1"/>
            <a:endParaRPr lang="en-US" sz="2200" dirty="0" smtClean="0">
              <a:cs typeface="Adobe Garamond Pro"/>
            </a:endParaRPr>
          </a:p>
          <a:p>
            <a:pPr lvl="1"/>
            <a:endParaRPr lang="en-US" sz="2200" dirty="0" smtClean="0">
              <a:cs typeface="Adobe Garamond Pro"/>
            </a:endParaRPr>
          </a:p>
          <a:p>
            <a:pPr lvl="1"/>
            <a:endParaRPr lang="en-US" sz="2200" dirty="0">
              <a:cs typeface="Adobe Garamond Pro"/>
            </a:endParaRPr>
          </a:p>
          <a:p>
            <a:pPr lvl="1"/>
            <a:endParaRPr lang="en-US" sz="22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35</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1083912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228600"/>
            <a:ext cx="9144000" cy="2076450"/>
          </a:xfrm>
          <a:solidFill>
            <a:schemeClr val="tx2">
              <a:lumMod val="75000"/>
            </a:schemeClr>
          </a:solidFill>
        </p:spPr>
        <p:txBody>
          <a:bodyPr/>
          <a:lstStyle/>
          <a:p>
            <a:r>
              <a:rPr lang="en-US" sz="4000" dirty="0" err="1">
                <a:solidFill>
                  <a:srgbClr val="FFFFFF"/>
                </a:solidFill>
                <a:latin typeface=""/>
              </a:rPr>
              <a:t>CoNDA</a:t>
            </a:r>
            <a:r>
              <a:rPr lang="en-US" sz="4000" dirty="0" smtClean="0">
                <a:solidFill>
                  <a:srgbClr val="FFFFFF"/>
                </a:solidFill>
                <a:latin typeface=""/>
              </a:rPr>
              <a:t>:</a:t>
            </a:r>
            <a:br>
              <a:rPr lang="en-US" sz="4000" dirty="0" smtClean="0">
                <a:solidFill>
                  <a:srgbClr val="FFFFFF"/>
                </a:solidFill>
                <a:latin typeface=""/>
              </a:rPr>
            </a:br>
            <a:r>
              <a:rPr lang="en-US" sz="4000" dirty="0" smtClean="0">
                <a:solidFill>
                  <a:srgbClr val="FFFFFF"/>
                </a:solidFill>
                <a:latin typeface=""/>
              </a:rPr>
              <a:t> </a:t>
            </a:r>
            <a:r>
              <a:rPr lang="en-US" sz="4000" dirty="0">
                <a:solidFill>
                  <a:srgbClr val="FFFFFF"/>
                </a:solidFill>
                <a:latin typeface=""/>
              </a:rPr>
              <a:t>Efficient Cache </a:t>
            </a:r>
            <a:r>
              <a:rPr lang="en-US" sz="4000" dirty="0" smtClean="0">
                <a:solidFill>
                  <a:srgbClr val="FFFFFF"/>
                </a:solidFill>
                <a:latin typeface=""/>
              </a:rPr>
              <a:t>Coherence Support</a:t>
            </a:r>
            <a:r>
              <a:rPr lang="en-US" sz="4000" dirty="0">
                <a:solidFill>
                  <a:srgbClr val="FFFFFF"/>
                </a:solidFill>
                <a:latin typeface=""/>
              </a:rPr>
              <a:t/>
            </a:r>
            <a:br>
              <a:rPr lang="en-US" sz="4000" dirty="0">
                <a:solidFill>
                  <a:srgbClr val="FFFFFF"/>
                </a:solidFill>
                <a:latin typeface=""/>
              </a:rPr>
            </a:br>
            <a:r>
              <a:rPr lang="en-US" sz="4000" dirty="0">
                <a:solidFill>
                  <a:srgbClr val="FFFFFF"/>
                </a:solidFill>
                <a:latin typeface=""/>
              </a:rPr>
              <a:t>for Near-Data Accelerators</a:t>
            </a:r>
            <a:endParaRPr lang="en-US" sz="4000" dirty="0">
              <a:solidFill>
                <a:srgbClr val="FFFFFF"/>
              </a:solidFill>
            </a:endParaRPr>
          </a:p>
        </p:txBody>
      </p:sp>
      <p:sp>
        <p:nvSpPr>
          <p:cNvPr id="6" name="Subtitle 5"/>
          <p:cNvSpPr>
            <a:spLocks noGrp="1"/>
          </p:cNvSpPr>
          <p:nvPr>
            <p:ph type="subTitle" idx="1"/>
          </p:nvPr>
        </p:nvSpPr>
        <p:spPr>
          <a:xfrm>
            <a:off x="1371600" y="3156704"/>
            <a:ext cx="6400800" cy="685800"/>
          </a:xfrm>
        </p:spPr>
        <p:txBody>
          <a:bodyPr>
            <a:noAutofit/>
          </a:bodyPr>
          <a:lstStyle/>
          <a:p>
            <a:r>
              <a:rPr lang="en-US" sz="3600" dirty="0" smtClean="0">
                <a:solidFill>
                  <a:schemeClr val="tx1">
                    <a:lumMod val="75000"/>
                    <a:lumOff val="25000"/>
                  </a:schemeClr>
                </a:solidFill>
              </a:rPr>
              <a:t/>
            </a:r>
            <a:br>
              <a:rPr lang="en-US" sz="3600" dirty="0" smtClean="0">
                <a:solidFill>
                  <a:schemeClr val="tx1">
                    <a:lumMod val="75000"/>
                    <a:lumOff val="25000"/>
                  </a:schemeClr>
                </a:solidFill>
              </a:rPr>
            </a:br>
            <a:r>
              <a:rPr lang="en-US" sz="3600" dirty="0" smtClean="0">
                <a:solidFill>
                  <a:schemeClr val="tx1">
                    <a:lumMod val="75000"/>
                    <a:lumOff val="25000"/>
                  </a:schemeClr>
                </a:solidFill>
              </a:rPr>
              <a:t/>
            </a:r>
            <a:br>
              <a:rPr lang="en-US" sz="3600" dirty="0" smtClean="0">
                <a:solidFill>
                  <a:schemeClr val="tx1">
                    <a:lumMod val="75000"/>
                    <a:lumOff val="25000"/>
                  </a:schemeClr>
                </a:solidFill>
              </a:rPr>
            </a:br>
            <a:endParaRPr lang="en-US" sz="3600" dirty="0">
              <a:solidFill>
                <a:schemeClr val="tx1">
                  <a:lumMod val="75000"/>
                  <a:lumOff val="25000"/>
                </a:schemeClr>
              </a:solidFill>
            </a:endParaRPr>
          </a:p>
        </p:txBody>
      </p:sp>
      <p:sp>
        <p:nvSpPr>
          <p:cNvPr id="2" name="Rectangle 1"/>
          <p:cNvSpPr/>
          <p:nvPr/>
        </p:nvSpPr>
        <p:spPr>
          <a:xfrm>
            <a:off x="2605141" y="2691824"/>
            <a:ext cx="4024259" cy="584776"/>
          </a:xfrm>
          <a:prstGeom prst="rect">
            <a:avLst/>
          </a:prstGeom>
        </p:spPr>
        <p:txBody>
          <a:bodyPr wrap="none">
            <a:spAutoFit/>
          </a:bodyPr>
          <a:lstStyle/>
          <a:p>
            <a:pPr algn="ctr"/>
            <a:r>
              <a:rPr lang="en-US" sz="3200" b="1" dirty="0" smtClean="0">
                <a:solidFill>
                  <a:srgbClr val="800000"/>
                </a:solidFill>
              </a:rPr>
              <a:t>Amirali Boroumand</a:t>
            </a:r>
            <a:endParaRPr lang="en-US" sz="3200" b="1" dirty="0">
              <a:solidFill>
                <a:srgbClr val="800000"/>
              </a:solidFill>
            </a:endParaRPr>
          </a:p>
        </p:txBody>
      </p:sp>
      <p:sp>
        <p:nvSpPr>
          <p:cNvPr id="8" name="Rectangle 7"/>
          <p:cNvSpPr/>
          <p:nvPr/>
        </p:nvSpPr>
        <p:spPr>
          <a:xfrm>
            <a:off x="228600" y="3307140"/>
            <a:ext cx="8763000" cy="1569660"/>
          </a:xfrm>
          <a:prstGeom prst="rect">
            <a:avLst/>
          </a:prstGeom>
        </p:spPr>
        <p:txBody>
          <a:bodyPr wrap="square">
            <a:spAutoFit/>
          </a:bodyPr>
          <a:lstStyle/>
          <a:p>
            <a:pPr algn="ctr"/>
            <a:r>
              <a:rPr lang="en-US" sz="2400" b="1" dirty="0" err="1" smtClean="0">
                <a:solidFill>
                  <a:schemeClr val="tx1">
                    <a:lumMod val="50000"/>
                    <a:lumOff val="50000"/>
                  </a:schemeClr>
                </a:solidFill>
              </a:rPr>
              <a:t>Saugata</a:t>
            </a:r>
            <a:r>
              <a:rPr lang="en-US" sz="2400" b="1" dirty="0" smtClean="0">
                <a:solidFill>
                  <a:schemeClr val="tx1">
                    <a:lumMod val="50000"/>
                    <a:lumOff val="50000"/>
                  </a:schemeClr>
                </a:solidFill>
              </a:rPr>
              <a:t> </a:t>
            </a:r>
            <a:r>
              <a:rPr lang="en-US" sz="2400" b="1" dirty="0" err="1" smtClean="0">
                <a:solidFill>
                  <a:schemeClr val="tx1">
                    <a:lumMod val="50000"/>
                    <a:lumOff val="50000"/>
                  </a:schemeClr>
                </a:solidFill>
              </a:rPr>
              <a:t>Ghose</a:t>
            </a:r>
            <a:r>
              <a:rPr lang="en-US" sz="2400" b="1" dirty="0" smtClean="0">
                <a:solidFill>
                  <a:schemeClr val="tx1">
                    <a:lumMod val="50000"/>
                    <a:lumOff val="50000"/>
                  </a:schemeClr>
                </a:solidFill>
              </a:rPr>
              <a:t>,  </a:t>
            </a:r>
            <a:r>
              <a:rPr lang="tr-TR" sz="2400" b="1" dirty="0" err="1" smtClean="0">
                <a:solidFill>
                  <a:schemeClr val="tx1">
                    <a:lumMod val="50000"/>
                    <a:lumOff val="50000"/>
                  </a:schemeClr>
                </a:solidFill>
              </a:rPr>
              <a:t>Minesh</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Patel</a:t>
            </a:r>
            <a:r>
              <a:rPr lang="tr-TR" sz="2400" b="1" dirty="0" smtClean="0">
                <a:solidFill>
                  <a:schemeClr val="tx1">
                    <a:lumMod val="50000"/>
                    <a:lumOff val="50000"/>
                  </a:schemeClr>
                </a:solidFill>
              </a:rPr>
              <a:t>, Hasan Hassan, </a:t>
            </a:r>
            <a:br>
              <a:rPr lang="tr-TR" sz="2400" b="1" dirty="0" smtClean="0">
                <a:solidFill>
                  <a:schemeClr val="tx1">
                    <a:lumMod val="50000"/>
                    <a:lumOff val="50000"/>
                  </a:schemeClr>
                </a:solidFill>
              </a:rPr>
            </a:br>
            <a:r>
              <a:rPr lang="tr-TR" sz="2400" b="1" dirty="0" err="1" smtClean="0">
                <a:solidFill>
                  <a:schemeClr val="tx1">
                    <a:lumMod val="50000"/>
                    <a:lumOff val="50000"/>
                  </a:schemeClr>
                </a:solidFill>
              </a:rPr>
              <a:t>Brandon</a:t>
            </a:r>
            <a:r>
              <a:rPr lang="tr-TR" sz="2400" b="1" dirty="0" smtClean="0">
                <a:solidFill>
                  <a:schemeClr val="tx1">
                    <a:lumMod val="50000"/>
                    <a:lumOff val="50000"/>
                  </a:schemeClr>
                </a:solidFill>
              </a:rPr>
              <a:t> Lucia, </a:t>
            </a:r>
            <a:r>
              <a:rPr lang="tr-TR" sz="2400" b="1" dirty="0" err="1" smtClean="0">
                <a:solidFill>
                  <a:schemeClr val="tx1">
                    <a:lumMod val="50000"/>
                    <a:lumOff val="50000"/>
                  </a:schemeClr>
                </a:solidFill>
              </a:rPr>
              <a:t>Rachata</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Ausavarungnirun</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Kevin</a:t>
            </a:r>
            <a:r>
              <a:rPr lang="tr-TR" sz="2400" b="1" dirty="0" smtClean="0">
                <a:solidFill>
                  <a:schemeClr val="tx1">
                    <a:lumMod val="50000"/>
                    <a:lumOff val="50000"/>
                  </a:schemeClr>
                </a:solidFill>
              </a:rPr>
              <a:t> </a:t>
            </a:r>
            <a:r>
              <a:rPr lang="tr-TR" sz="2400" b="1" dirty="0" err="1" smtClean="0">
                <a:solidFill>
                  <a:schemeClr val="tx1">
                    <a:lumMod val="50000"/>
                    <a:lumOff val="50000"/>
                  </a:schemeClr>
                </a:solidFill>
              </a:rPr>
              <a:t>Hsieh</a:t>
            </a:r>
            <a:r>
              <a:rPr lang="tr-TR" sz="2400" b="1" dirty="0" smtClean="0">
                <a:solidFill>
                  <a:schemeClr val="tx1">
                    <a:lumMod val="50000"/>
                    <a:lumOff val="50000"/>
                  </a:schemeClr>
                </a:solidFill>
              </a:rPr>
              <a:t>,</a:t>
            </a:r>
            <a:br>
              <a:rPr lang="tr-TR" sz="2400" b="1" dirty="0" smtClean="0">
                <a:solidFill>
                  <a:schemeClr val="tx1">
                    <a:lumMod val="50000"/>
                    <a:lumOff val="50000"/>
                  </a:schemeClr>
                </a:solidFill>
              </a:rPr>
            </a:br>
            <a:r>
              <a:rPr lang="hr-HR" sz="2400" b="1" dirty="0">
                <a:solidFill>
                  <a:schemeClr val="tx1">
                    <a:lumMod val="50000"/>
                    <a:lumOff val="50000"/>
                  </a:schemeClr>
                </a:solidFill>
              </a:rPr>
              <a:t>Nastaran </a:t>
            </a:r>
            <a:r>
              <a:rPr lang="hr-HR" sz="2400" b="1" dirty="0" smtClean="0">
                <a:solidFill>
                  <a:schemeClr val="tx1">
                    <a:lumMod val="50000"/>
                    <a:lumOff val="50000"/>
                  </a:schemeClr>
                </a:solidFill>
              </a:rPr>
              <a:t>Hajinazar, </a:t>
            </a:r>
            <a:r>
              <a:rPr lang="de-DE" sz="2400" b="1" dirty="0">
                <a:solidFill>
                  <a:schemeClr val="tx1">
                    <a:lumMod val="50000"/>
                    <a:lumOff val="50000"/>
                  </a:schemeClr>
                </a:solidFill>
              </a:rPr>
              <a:t>Krishna </a:t>
            </a:r>
            <a:r>
              <a:rPr lang="de-DE" sz="2400" b="1" dirty="0" err="1" smtClean="0">
                <a:solidFill>
                  <a:schemeClr val="tx1">
                    <a:lumMod val="50000"/>
                    <a:lumOff val="50000"/>
                  </a:schemeClr>
                </a:solidFill>
              </a:rPr>
              <a:t>Malladi</a:t>
            </a:r>
            <a:r>
              <a:rPr lang="de-DE" sz="2400" b="1" dirty="0">
                <a:solidFill>
                  <a:schemeClr val="tx1">
                    <a:lumMod val="50000"/>
                    <a:lumOff val="50000"/>
                  </a:schemeClr>
                </a:solidFill>
              </a:rPr>
              <a:t>, </a:t>
            </a:r>
            <a:r>
              <a:rPr lang="de-DE" sz="2400" b="1" dirty="0" err="1">
                <a:solidFill>
                  <a:schemeClr val="tx1">
                    <a:lumMod val="50000"/>
                    <a:lumOff val="50000"/>
                  </a:schemeClr>
                </a:solidFill>
              </a:rPr>
              <a:t>Hongzhong</a:t>
            </a:r>
            <a:r>
              <a:rPr lang="de-DE" sz="2400" b="1" dirty="0">
                <a:solidFill>
                  <a:schemeClr val="tx1">
                    <a:lumMod val="50000"/>
                    <a:lumOff val="50000"/>
                  </a:schemeClr>
                </a:solidFill>
              </a:rPr>
              <a:t> </a:t>
            </a:r>
            <a:r>
              <a:rPr lang="de-DE" sz="2400" b="1" dirty="0" smtClean="0">
                <a:solidFill>
                  <a:schemeClr val="tx1">
                    <a:lumMod val="50000"/>
                    <a:lumOff val="50000"/>
                  </a:schemeClr>
                </a:solidFill>
              </a:rPr>
              <a:t>Zheng, Onur Mutlu</a:t>
            </a:r>
            <a:endParaRPr lang="tr-TR" sz="2400" b="1" dirty="0" smtClean="0">
              <a:solidFill>
                <a:schemeClr val="tx1">
                  <a:lumMod val="50000"/>
                  <a:lumOff val="50000"/>
                </a:schemeClr>
              </a:solidFill>
            </a:endParaRPr>
          </a:p>
        </p:txBody>
      </p:sp>
      <p:sp>
        <p:nvSpPr>
          <p:cNvPr id="4" name="TextBox 3"/>
          <p:cNvSpPr txBox="1"/>
          <p:nvPr/>
        </p:nvSpPr>
        <p:spPr>
          <a:xfrm>
            <a:off x="-1882588" y="3316941"/>
            <a:ext cx="184666" cy="523220"/>
          </a:xfrm>
          <a:prstGeom prst="rect">
            <a:avLst/>
          </a:prstGeom>
          <a:noFill/>
        </p:spPr>
        <p:txBody>
          <a:bodyPr wrap="none" rtlCol="0">
            <a:spAutoFit/>
          </a:bodyPr>
          <a:lstStyle/>
          <a:p>
            <a:pPr algn="ctr"/>
            <a:endParaRPr lang="en-US" sz="2800" b="1" dirty="0" smtClean="0">
              <a:solidFill>
                <a:schemeClr val="tx1">
                  <a:lumMod val="75000"/>
                  <a:lumOff val="25000"/>
                </a:schemeClr>
              </a:solidFill>
            </a:endParaRPr>
          </a:p>
        </p:txBody>
      </p:sp>
      <p:pic>
        <p:nvPicPr>
          <p:cNvPr id="13" name="Picture 12"/>
          <p:cNvPicPr>
            <a:picLocks noChangeAspect="1"/>
          </p:cNvPicPr>
          <p:nvPr/>
        </p:nvPicPr>
        <p:blipFill rotWithShape="1">
          <a:blip r:embed="rId2"/>
          <a:srcRect t="27272" b="29091"/>
          <a:stretch/>
        </p:blipFill>
        <p:spPr>
          <a:xfrm>
            <a:off x="6629400" y="5105400"/>
            <a:ext cx="1828800" cy="798022"/>
          </a:xfrm>
          <a:prstGeom prst="rect">
            <a:avLst/>
          </a:prstGeom>
        </p:spPr>
      </p:pic>
      <p:pic>
        <p:nvPicPr>
          <p:cNvPr id="15" name="Picture 14"/>
          <p:cNvPicPr>
            <a:picLocks noChangeAspect="1"/>
          </p:cNvPicPr>
          <p:nvPr/>
        </p:nvPicPr>
        <p:blipFill rotWithShape="1">
          <a:blip r:embed="rId3"/>
          <a:srcRect t="30096" b="30046"/>
          <a:stretch/>
        </p:blipFill>
        <p:spPr>
          <a:xfrm>
            <a:off x="6477000" y="6096000"/>
            <a:ext cx="2381250" cy="533400"/>
          </a:xfrm>
          <a:prstGeom prst="rect">
            <a:avLst/>
          </a:prstGeom>
        </p:spPr>
      </p:pic>
      <p:pic>
        <p:nvPicPr>
          <p:cNvPr id="16" name="Picture 15" descr="safari.png"/>
          <p:cNvPicPr>
            <a:picLocks noChangeAspect="1"/>
          </p:cNvPicPr>
          <p:nvPr/>
        </p:nvPicPr>
        <p:blipFill rotWithShape="1">
          <a:blip r:embed="rId4" cstate="print"/>
          <a:srcRect r="1519"/>
          <a:stretch/>
        </p:blipFill>
        <p:spPr>
          <a:xfrm>
            <a:off x="476188" y="5235800"/>
            <a:ext cx="1890388" cy="555400"/>
          </a:xfrm>
          <a:prstGeom prst="rect">
            <a:avLst/>
          </a:prstGeom>
        </p:spPr>
      </p:pic>
      <p:pic>
        <p:nvPicPr>
          <p:cNvPr id="17" name="Picture 16"/>
          <p:cNvPicPr>
            <a:picLocks noChangeAspect="1"/>
          </p:cNvPicPr>
          <p:nvPr/>
        </p:nvPicPr>
        <p:blipFill>
          <a:blip r:embed="rId5"/>
          <a:stretch>
            <a:fillRect/>
          </a:stretch>
        </p:blipFill>
        <p:spPr>
          <a:xfrm>
            <a:off x="3015517" y="4971872"/>
            <a:ext cx="3112967" cy="1124128"/>
          </a:xfrm>
          <a:prstGeom prst="rect">
            <a:avLst/>
          </a:prstGeom>
        </p:spPr>
      </p:pic>
      <p:pic>
        <p:nvPicPr>
          <p:cNvPr id="10" name="Picture 9"/>
          <p:cNvPicPr>
            <a:picLocks noChangeAspect="1"/>
          </p:cNvPicPr>
          <p:nvPr/>
        </p:nvPicPr>
        <p:blipFill>
          <a:blip r:embed="rId6"/>
          <a:stretch>
            <a:fillRect/>
          </a:stretch>
        </p:blipFill>
        <p:spPr>
          <a:xfrm>
            <a:off x="609600" y="5943600"/>
            <a:ext cx="1524000" cy="762000"/>
          </a:xfrm>
          <a:prstGeom prst="rect">
            <a:avLst/>
          </a:prstGeom>
        </p:spPr>
      </p:pic>
      <p:pic>
        <p:nvPicPr>
          <p:cNvPr id="12" name="Picture 11"/>
          <p:cNvPicPr>
            <a:picLocks noChangeAspect="1"/>
          </p:cNvPicPr>
          <p:nvPr/>
        </p:nvPicPr>
        <p:blipFill>
          <a:blip r:embed="rId7"/>
          <a:stretch>
            <a:fillRect/>
          </a:stretch>
        </p:blipFill>
        <p:spPr>
          <a:xfrm>
            <a:off x="3962400" y="5816600"/>
            <a:ext cx="1041400" cy="1041400"/>
          </a:xfrm>
          <a:prstGeom prst="rect">
            <a:avLst/>
          </a:prstGeom>
        </p:spPr>
      </p:pic>
    </p:spTree>
    <p:extLst>
      <p:ext uri="{BB962C8B-B14F-4D97-AF65-F5344CB8AC3E}">
        <p14:creationId xmlns:p14="http://schemas.microsoft.com/office/powerpoint/2010/main" val="427513756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990600"/>
            <a:ext cx="8991600" cy="5715000"/>
          </a:xfrm>
        </p:spPr>
        <p:txBody>
          <a:bodyPr>
            <a:normAutofit/>
          </a:bodyPr>
          <a:lstStyle/>
          <a:p>
            <a:pPr algn="ctr"/>
            <a:endParaRPr lang="en-US" sz="2800" dirty="0" smtClean="0">
              <a:solidFill>
                <a:schemeClr val="tx2"/>
              </a:solidFill>
            </a:endParaRPr>
          </a:p>
          <a:p>
            <a:pPr algn="ctr"/>
            <a:endParaRPr lang="en-US" sz="2800" dirty="0">
              <a:solidFill>
                <a:schemeClr val="tx2"/>
              </a:solidFill>
            </a:endParaRPr>
          </a:p>
          <a:p>
            <a:pPr algn="ctr"/>
            <a:endParaRPr lang="en-US" sz="2800" dirty="0" smtClean="0">
              <a:solidFill>
                <a:schemeClr val="tx2"/>
              </a:solidFill>
            </a:endParaRPr>
          </a:p>
          <a:p>
            <a:pPr marL="0" indent="0" algn="ctr">
              <a:buNone/>
            </a:pPr>
            <a:r>
              <a:rPr lang="en-US" sz="4400" dirty="0" smtClean="0">
                <a:solidFill>
                  <a:schemeClr val="tx2"/>
                </a:solidFill>
              </a:rPr>
              <a:t>Backup</a:t>
            </a:r>
          </a:p>
          <a:p>
            <a:pPr lvl="1"/>
            <a:endParaRPr lang="en-US" sz="2000" dirty="0" smtClean="0"/>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331592718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2D8F13-174C-467F-9D40-7DDEF70CAB8C}" type="slidenum">
              <a:rPr lang="en-US" smtClean="0"/>
              <a:t>38</a:t>
            </a:fld>
            <a:endParaRPr lang="en-US" dirty="0"/>
          </a:p>
        </p:txBody>
      </p:sp>
      <p:sp>
        <p:nvSpPr>
          <p:cNvPr id="2" name="Title 1"/>
          <p:cNvSpPr>
            <a:spLocks noGrp="1"/>
          </p:cNvSpPr>
          <p:nvPr>
            <p:ph type="title"/>
          </p:nvPr>
        </p:nvSpPr>
        <p:spPr>
          <a:xfrm>
            <a:off x="0" y="-152400"/>
            <a:ext cx="9144000" cy="914400"/>
          </a:xfrm>
        </p:spPr>
        <p:txBody>
          <a:bodyPr/>
          <a:lstStyle/>
          <a:p>
            <a:r>
              <a:rPr lang="en-US" sz="3600" dirty="0" smtClean="0"/>
              <a:t>Breakdown of Performance Overhead</a:t>
            </a:r>
            <a:endParaRPr lang="en-US" sz="3600" dirty="0"/>
          </a:p>
        </p:txBody>
      </p:sp>
      <p:sp>
        <p:nvSpPr>
          <p:cNvPr id="3" name="Content Placeholder 2"/>
          <p:cNvSpPr>
            <a:spLocks noGrp="1"/>
          </p:cNvSpPr>
          <p:nvPr>
            <p:ph idx="1"/>
          </p:nvPr>
        </p:nvSpPr>
        <p:spPr>
          <a:xfrm>
            <a:off x="152400" y="838200"/>
            <a:ext cx="8991600" cy="5943600"/>
          </a:xfrm>
        </p:spPr>
        <p:txBody>
          <a:bodyPr>
            <a:normAutofit/>
          </a:bodyPr>
          <a:lstStyle/>
          <a:p>
            <a:r>
              <a:rPr lang="en-US" sz="2600" dirty="0" err="1" smtClean="0">
                <a:solidFill>
                  <a:schemeClr val="tx2"/>
                </a:solidFill>
              </a:rPr>
              <a:t>CoNDA’s</a:t>
            </a:r>
            <a:r>
              <a:rPr lang="en-US" sz="2600" dirty="0" smtClean="0">
                <a:solidFill>
                  <a:schemeClr val="tx2"/>
                </a:solidFill>
              </a:rPr>
              <a:t> execution time consist of three major parts:</a:t>
            </a:r>
            <a:endParaRPr lang="en-US" sz="2600" dirty="0">
              <a:solidFill>
                <a:schemeClr val="tx2"/>
              </a:solidFill>
            </a:endParaRPr>
          </a:p>
          <a:p>
            <a:pPr lvl="1"/>
            <a:r>
              <a:rPr lang="en-US" sz="2200" dirty="0" smtClean="0">
                <a:cs typeface="Adobe Garamond Pro"/>
              </a:rPr>
              <a:t>(1) NDA kernel execution</a:t>
            </a:r>
          </a:p>
          <a:p>
            <a:pPr lvl="1"/>
            <a:r>
              <a:rPr lang="en-US" sz="2200" dirty="0" smtClean="0">
                <a:cs typeface="Adobe Garamond Pro"/>
              </a:rPr>
              <a:t>(2) Coherence resolution overhead (</a:t>
            </a:r>
            <a:r>
              <a:rPr lang="en-US" sz="2200" dirty="0" smtClean="0">
                <a:solidFill>
                  <a:srgbClr val="0000FF"/>
                </a:solidFill>
                <a:cs typeface="Adobe Garamond Pro"/>
              </a:rPr>
              <a:t>3.3%</a:t>
            </a:r>
            <a:r>
              <a:rPr lang="en-US" sz="2200" dirty="0" smtClean="0">
                <a:cs typeface="Adobe Garamond Pro"/>
              </a:rPr>
              <a:t> of execution time)</a:t>
            </a:r>
          </a:p>
          <a:p>
            <a:pPr lvl="1"/>
            <a:r>
              <a:rPr lang="en-US" sz="2200" dirty="0" smtClean="0">
                <a:cs typeface="Adobe Garamond Pro"/>
              </a:rPr>
              <a:t>(3) Re-execution overhead (</a:t>
            </a:r>
            <a:r>
              <a:rPr lang="en-US" sz="2200" dirty="0" smtClean="0">
                <a:solidFill>
                  <a:srgbClr val="0000FF"/>
                </a:solidFill>
                <a:cs typeface="Adobe Garamond Pro"/>
              </a:rPr>
              <a:t>8.4%</a:t>
            </a:r>
            <a:r>
              <a:rPr lang="en-US" sz="2200" dirty="0" smtClean="0">
                <a:cs typeface="Adobe Garamond Pro"/>
              </a:rPr>
              <a:t> of execution time)</a:t>
            </a:r>
            <a:endParaRPr lang="en-US" sz="2200" dirty="0">
              <a:cs typeface="Adobe Garamond Pro"/>
            </a:endParaRPr>
          </a:p>
          <a:p>
            <a:pPr lvl="1"/>
            <a:endParaRPr lang="en-US" sz="2200" dirty="0" smtClean="0">
              <a:solidFill>
                <a:schemeClr val="tx2"/>
              </a:solidFill>
            </a:endParaRPr>
          </a:p>
          <a:p>
            <a:r>
              <a:rPr lang="en-US" sz="2600" dirty="0" smtClean="0">
                <a:solidFill>
                  <a:schemeClr val="tx2"/>
                </a:solidFill>
              </a:rPr>
              <a:t>Coherence resolution overhead </a:t>
            </a:r>
            <a:r>
              <a:rPr lang="en-US" sz="2600" dirty="0">
                <a:solidFill>
                  <a:schemeClr val="tx2"/>
                </a:solidFill>
              </a:rPr>
              <a:t>is </a:t>
            </a:r>
            <a:r>
              <a:rPr lang="en-US" sz="2600" dirty="0">
                <a:solidFill>
                  <a:srgbClr val="0000FF"/>
                </a:solidFill>
              </a:rPr>
              <a:t>low</a:t>
            </a:r>
          </a:p>
          <a:p>
            <a:pPr lvl="1"/>
            <a:r>
              <a:rPr lang="en-US" sz="2200" dirty="0" smtClean="0">
                <a:cs typeface="Adobe Garamond Pro"/>
              </a:rPr>
              <a:t>CPU-threads </a:t>
            </a:r>
            <a:r>
              <a:rPr lang="en-US" sz="2200" dirty="0" smtClean="0">
                <a:solidFill>
                  <a:srgbClr val="0000FF"/>
                </a:solidFill>
                <a:cs typeface="Adobe Garamond Pro"/>
              </a:rPr>
              <a:t>do not </a:t>
            </a:r>
            <a:r>
              <a:rPr lang="en-US" sz="2200" dirty="0">
                <a:solidFill>
                  <a:srgbClr val="0000FF"/>
                </a:solidFill>
                <a:cs typeface="Adobe Garamond Pro"/>
              </a:rPr>
              <a:t>stall </a:t>
            </a:r>
            <a:r>
              <a:rPr lang="en-US" sz="2200" dirty="0" smtClean="0">
                <a:cs typeface="Adobe Garamond Pro"/>
              </a:rPr>
              <a:t>during resolution</a:t>
            </a:r>
            <a:endParaRPr lang="en-US" sz="2200" dirty="0">
              <a:cs typeface="Adobe Garamond Pro"/>
            </a:endParaRPr>
          </a:p>
          <a:p>
            <a:pPr lvl="1"/>
            <a:r>
              <a:rPr lang="en-US" sz="2200" dirty="0" err="1">
                <a:cs typeface="Adobe Garamond Pro"/>
              </a:rPr>
              <a:t>NDAWriteSet</a:t>
            </a:r>
            <a:r>
              <a:rPr lang="en-US" sz="2200" dirty="0">
                <a:cs typeface="Adobe Garamond Pro"/>
              </a:rPr>
              <a:t> </a:t>
            </a:r>
            <a:r>
              <a:rPr lang="en-US" sz="2200" dirty="0" smtClean="0">
                <a:cs typeface="Adobe Garamond Pro"/>
              </a:rPr>
              <a:t>contains </a:t>
            </a:r>
            <a:r>
              <a:rPr lang="en-US" sz="2200" dirty="0">
                <a:cs typeface="Adobe Garamond Pro"/>
              </a:rPr>
              <a:t>only </a:t>
            </a:r>
            <a:r>
              <a:rPr lang="en-US" sz="2200" dirty="0">
                <a:solidFill>
                  <a:srgbClr val="0000FF"/>
                </a:solidFill>
                <a:cs typeface="Adobe Garamond Pro"/>
              </a:rPr>
              <a:t>a small number </a:t>
            </a:r>
            <a:r>
              <a:rPr lang="en-US" sz="2200" dirty="0">
                <a:cs typeface="Adobe Garamond Pro"/>
              </a:rPr>
              <a:t>of </a:t>
            </a:r>
            <a:r>
              <a:rPr lang="en-US" sz="2200" dirty="0" smtClean="0">
                <a:cs typeface="Adobe Garamond Pro"/>
              </a:rPr>
              <a:t>addresses </a:t>
            </a:r>
            <a:r>
              <a:rPr lang="en-US" sz="2200" dirty="0" smtClean="0">
                <a:cs typeface="Adobe Garamond Pro"/>
                <a:sym typeface="Wingdings"/>
              </a:rPr>
              <a:t>(</a:t>
            </a:r>
            <a:r>
              <a:rPr lang="en-US" sz="2200" dirty="0" smtClean="0">
                <a:solidFill>
                  <a:srgbClr val="0000FF"/>
                </a:solidFill>
                <a:cs typeface="Adobe Garamond Pro"/>
                <a:sym typeface="Wingdings"/>
              </a:rPr>
              <a:t>6</a:t>
            </a:r>
            <a:r>
              <a:rPr lang="en-US" sz="2200" dirty="0" smtClean="0">
                <a:cs typeface="Adobe Garamond Pro"/>
                <a:sym typeface="Wingdings"/>
              </a:rPr>
              <a:t>)</a:t>
            </a:r>
            <a:r>
              <a:rPr lang="en-US" sz="2200" dirty="0" smtClean="0">
                <a:cs typeface="Adobe Garamond Pro"/>
              </a:rPr>
              <a:t> </a:t>
            </a:r>
          </a:p>
          <a:p>
            <a:pPr lvl="1"/>
            <a:r>
              <a:rPr lang="en-US" sz="2200" dirty="0" smtClean="0">
                <a:cs typeface="Adobe Garamond Pro"/>
              </a:rPr>
              <a:t>Resolution mainly involves </a:t>
            </a:r>
            <a:r>
              <a:rPr lang="en-US" sz="2200" dirty="0">
                <a:solidFill>
                  <a:srgbClr val="0000FF"/>
                </a:solidFill>
                <a:cs typeface="Adobe Garamond Pro"/>
              </a:rPr>
              <a:t>sending signatures </a:t>
            </a:r>
            <a:r>
              <a:rPr lang="en-US" sz="2200" dirty="0">
                <a:cs typeface="Adobe Garamond Pro"/>
              </a:rPr>
              <a:t>and </a:t>
            </a:r>
            <a:r>
              <a:rPr lang="en-US" sz="2200" dirty="0">
                <a:solidFill>
                  <a:srgbClr val="0000FF"/>
                </a:solidFill>
                <a:cs typeface="Adobe Garamond Pro"/>
              </a:rPr>
              <a:t>checking </a:t>
            </a:r>
            <a:r>
              <a:rPr lang="en-US" sz="2200" dirty="0" smtClean="0">
                <a:solidFill>
                  <a:srgbClr val="0000FF"/>
                </a:solidFill>
                <a:cs typeface="Adobe Garamond Pro"/>
              </a:rPr>
              <a:t>necessary coherence</a:t>
            </a:r>
            <a:r>
              <a:rPr lang="en-US" sz="2200" dirty="0" smtClean="0">
                <a:cs typeface="Adobe Garamond Pro"/>
              </a:rPr>
              <a:t/>
            </a:r>
            <a:br>
              <a:rPr lang="en-US" sz="2200" dirty="0" smtClean="0">
                <a:cs typeface="Adobe Garamond Pro"/>
              </a:rPr>
            </a:br>
            <a:endParaRPr lang="en-US" sz="2600" dirty="0" smtClean="0">
              <a:solidFill>
                <a:schemeClr val="tx2"/>
              </a:solidFill>
            </a:endParaRPr>
          </a:p>
          <a:p>
            <a:r>
              <a:rPr lang="en-US" sz="2600" dirty="0" smtClean="0">
                <a:solidFill>
                  <a:schemeClr val="tx2"/>
                </a:solidFill>
              </a:rPr>
              <a:t>Overhead of re-execution is </a:t>
            </a:r>
            <a:r>
              <a:rPr lang="en-US" sz="2600" dirty="0" smtClean="0">
                <a:solidFill>
                  <a:srgbClr val="0000FF"/>
                </a:solidFill>
              </a:rPr>
              <a:t>low</a:t>
            </a:r>
            <a:endParaRPr lang="en-US" sz="2600" dirty="0" smtClean="0">
              <a:solidFill>
                <a:srgbClr val="0000FF"/>
              </a:solidFill>
            </a:endParaRPr>
          </a:p>
          <a:p>
            <a:pPr lvl="1"/>
            <a:r>
              <a:rPr lang="en-US" sz="2200" dirty="0" smtClean="0">
                <a:cs typeface="Adobe Garamond Pro"/>
              </a:rPr>
              <a:t>The </a:t>
            </a:r>
            <a:r>
              <a:rPr lang="en-US" sz="2200" dirty="0" smtClean="0">
                <a:solidFill>
                  <a:srgbClr val="0000FF"/>
                </a:solidFill>
                <a:cs typeface="Adobe Garamond Pro"/>
              </a:rPr>
              <a:t>collision rate </a:t>
            </a:r>
            <a:r>
              <a:rPr lang="en-US" sz="2200" dirty="0" smtClean="0">
                <a:cs typeface="Adobe Garamond Pro"/>
              </a:rPr>
              <a:t>is </a:t>
            </a:r>
            <a:r>
              <a:rPr lang="en-US" sz="2200" dirty="0" smtClean="0">
                <a:solidFill>
                  <a:srgbClr val="0000FF"/>
                </a:solidFill>
                <a:cs typeface="Adobe Garamond Pro"/>
              </a:rPr>
              <a:t>low</a:t>
            </a:r>
            <a:r>
              <a:rPr lang="en-US" sz="2200" dirty="0" smtClean="0">
                <a:cs typeface="Adobe Garamond Pro"/>
              </a:rPr>
              <a:t> for our applications </a:t>
            </a:r>
            <a:r>
              <a:rPr lang="en-US" sz="2200" dirty="0" smtClean="0">
                <a:cs typeface="Adobe Garamond Pro"/>
                <a:sym typeface="Wingdings"/>
              </a:rPr>
              <a:t> </a:t>
            </a:r>
            <a:r>
              <a:rPr lang="en-US" sz="2200" dirty="0" smtClean="0">
                <a:solidFill>
                  <a:srgbClr val="0000FF"/>
                </a:solidFill>
                <a:cs typeface="Adobe Garamond Pro"/>
                <a:sym typeface="Wingdings"/>
              </a:rPr>
              <a:t>13.4% </a:t>
            </a:r>
            <a:endParaRPr lang="en-US" sz="2200" dirty="0" smtClean="0">
              <a:solidFill>
                <a:srgbClr val="0000FF"/>
              </a:solidFill>
              <a:cs typeface="Adobe Garamond Pro"/>
            </a:endParaRPr>
          </a:p>
          <a:p>
            <a:pPr lvl="1"/>
            <a:r>
              <a:rPr lang="en-US" sz="2200" dirty="0" smtClean="0">
                <a:cs typeface="Adobe Garamond Pro"/>
              </a:rPr>
              <a:t>Re-execution is significantly faster than original execution</a:t>
            </a:r>
            <a:endParaRPr lang="en-US" sz="2200" dirty="0" smtClean="0">
              <a:cs typeface="Adobe Garamond Pro"/>
            </a:endParaRPr>
          </a:p>
          <a:p>
            <a:pPr lvl="1"/>
            <a:endParaRPr lang="en-US" sz="2400" dirty="0">
              <a:solidFill>
                <a:schemeClr val="accent2"/>
              </a:solidFill>
              <a:cs typeface="Gill Sans MT"/>
            </a:endParaRPr>
          </a:p>
          <a:p>
            <a:pPr lvl="1"/>
            <a:endParaRPr lang="en-US" sz="2400" dirty="0">
              <a:solidFill>
                <a:schemeClr val="tx2"/>
              </a:solidFill>
            </a:endParaRPr>
          </a:p>
          <a:p>
            <a:pPr lvl="1"/>
            <a:endParaRPr lang="en-US" sz="2600" dirty="0" smtClean="0">
              <a:solidFill>
                <a:srgbClr val="0000FF"/>
              </a:solidFill>
            </a:endParaRPr>
          </a:p>
          <a:p>
            <a:pPr lvl="1"/>
            <a:endParaRPr lang="en-US" sz="2200" dirty="0" smtClean="0">
              <a:solidFill>
                <a:srgbClr val="C00000"/>
              </a:solidFill>
              <a:cs typeface="Adobe Garamond Pro"/>
            </a:endParaRPr>
          </a:p>
          <a:p>
            <a:pPr lvl="1"/>
            <a:endParaRPr lang="en-US" sz="2200" dirty="0" smtClean="0">
              <a:cs typeface="Adobe Garamond Pro"/>
            </a:endParaRPr>
          </a:p>
          <a:p>
            <a:pPr lvl="1"/>
            <a:endParaRPr lang="en-US" sz="2200" dirty="0" smtClean="0">
              <a:cs typeface="Adobe Garamond Pro"/>
            </a:endParaRPr>
          </a:p>
          <a:p>
            <a:pPr lvl="1"/>
            <a:endParaRPr lang="en-US" sz="2200" dirty="0">
              <a:cs typeface="Adobe Garamond Pro"/>
            </a:endParaRPr>
          </a:p>
          <a:p>
            <a:pPr lvl="1"/>
            <a:endParaRPr lang="en-US" sz="2200" dirty="0" smtClean="0">
              <a:cs typeface="Adobe Garamond Pro"/>
            </a:endParaRPr>
          </a:p>
          <a:p>
            <a:pPr lvl="1"/>
            <a:endParaRPr lang="en-US" sz="2400" dirty="0" smtClean="0">
              <a:cs typeface="Adobe Garamond Pro"/>
            </a:endParaRPr>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2891238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152400" y="0"/>
            <a:ext cx="9601200" cy="914400"/>
          </a:xfrm>
        </p:spPr>
        <p:txBody>
          <a:bodyPr/>
          <a:lstStyle/>
          <a:p>
            <a:r>
              <a:rPr lang="en-US" sz="3800" dirty="0" smtClean="0">
                <a:latin typeface="Gill Sans MT"/>
                <a:cs typeface="Gill Sans MT"/>
              </a:rPr>
              <a:t>Non-Cacheable (NC) Approach</a:t>
            </a:r>
            <a:endParaRPr lang="en-US" sz="38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39</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5" name="Group 4"/>
          <p:cNvGrpSpPr/>
          <p:nvPr/>
        </p:nvGrpSpPr>
        <p:grpSpPr>
          <a:xfrm>
            <a:off x="4343400" y="1676400"/>
            <a:ext cx="4648200" cy="3810000"/>
            <a:chOff x="1143000" y="939800"/>
            <a:chExt cx="6858000" cy="5842000"/>
          </a:xfrm>
        </p:grpSpPr>
        <p:grpSp>
          <p:nvGrpSpPr>
            <p:cNvPr id="12" name="Group 11"/>
            <p:cNvGrpSpPr/>
            <p:nvPr/>
          </p:nvGrpSpPr>
          <p:grpSpPr>
            <a:xfrm>
              <a:off x="1219200" y="2764135"/>
              <a:ext cx="4648200" cy="1960265"/>
              <a:chOff x="1066800" y="2687935"/>
              <a:chExt cx="4648200" cy="1960265"/>
            </a:xfrm>
          </p:grpSpPr>
          <p:pic>
            <p:nvPicPr>
              <p:cNvPr id="13" name="Picture 12"/>
              <p:cNvPicPr>
                <a:picLocks noChangeAspect="1"/>
              </p:cNvPicPr>
              <p:nvPr/>
            </p:nvPicPr>
            <p:blipFill>
              <a:blip r:embed="rId4"/>
              <a:stretch>
                <a:fillRect/>
              </a:stretch>
            </p:blipFill>
            <p:spPr>
              <a:xfrm>
                <a:off x="3454400" y="2687935"/>
                <a:ext cx="2260600" cy="1960265"/>
              </a:xfrm>
              <a:prstGeom prst="rect">
                <a:avLst/>
              </a:prstGeom>
            </p:spPr>
          </p:pic>
          <p:sp>
            <p:nvSpPr>
              <p:cNvPr id="14" name="TextBox 13"/>
              <p:cNvSpPr txBox="1"/>
              <p:nvPr/>
            </p:nvSpPr>
            <p:spPr>
              <a:xfrm>
                <a:off x="1066800" y="3276600"/>
                <a:ext cx="2590800" cy="1199807"/>
              </a:xfrm>
              <a:prstGeom prst="rect">
                <a:avLst/>
              </a:prstGeom>
              <a:noFill/>
            </p:spPr>
            <p:txBody>
              <a:bodyPr wrap="square" rtlCol="0">
                <a:spAutoFit/>
              </a:bodyPr>
              <a:lstStyle/>
              <a:p>
                <a:pPr algn="ctr"/>
                <a:r>
                  <a:rPr lang="en-US" b="1" dirty="0" smtClean="0">
                    <a:solidFill>
                      <a:srgbClr val="000000"/>
                    </a:solidFill>
                    <a:latin typeface="Gill Sans MT"/>
                    <a:cs typeface="Gill Sans MT"/>
                  </a:rPr>
                  <a:t>Hybrid Database (HTAP)</a:t>
                </a:r>
              </a:p>
            </p:txBody>
          </p:sp>
        </p:grpSp>
        <p:grpSp>
          <p:nvGrpSpPr>
            <p:cNvPr id="17" name="Group 16"/>
            <p:cNvGrpSpPr/>
            <p:nvPr/>
          </p:nvGrpSpPr>
          <p:grpSpPr>
            <a:xfrm>
              <a:off x="1143000" y="939800"/>
              <a:ext cx="3733800" cy="1879600"/>
              <a:chOff x="1143000" y="939800"/>
              <a:chExt cx="3733800" cy="1879600"/>
            </a:xfrm>
          </p:grpSpPr>
          <p:pic>
            <p:nvPicPr>
              <p:cNvPr id="19" name="Picture 18"/>
              <p:cNvPicPr>
                <a:picLocks noChangeAspect="1"/>
              </p:cNvPicPr>
              <p:nvPr/>
            </p:nvPicPr>
            <p:blipFill>
              <a:blip r:embed="rId5"/>
              <a:stretch>
                <a:fillRect/>
              </a:stretch>
            </p:blipFill>
            <p:spPr>
              <a:xfrm>
                <a:off x="1905000" y="939800"/>
                <a:ext cx="889000" cy="889000"/>
              </a:xfrm>
              <a:prstGeom prst="rect">
                <a:avLst/>
              </a:prstGeom>
            </p:spPr>
          </p:pic>
          <p:pic>
            <p:nvPicPr>
              <p:cNvPr id="20" name="Picture 19"/>
              <p:cNvPicPr>
                <a:picLocks noChangeAspect="1"/>
              </p:cNvPicPr>
              <p:nvPr/>
            </p:nvPicPr>
            <p:blipFill>
              <a:blip r:embed="rId6"/>
              <a:stretch>
                <a:fillRect/>
              </a:stretch>
            </p:blipFill>
            <p:spPr>
              <a:xfrm>
                <a:off x="1143000" y="1294773"/>
                <a:ext cx="723900" cy="762627"/>
              </a:xfrm>
              <a:prstGeom prst="rect">
                <a:avLst/>
              </a:prstGeom>
            </p:spPr>
          </p:pic>
          <p:pic>
            <p:nvPicPr>
              <p:cNvPr id="22" name="Picture 21"/>
              <p:cNvPicPr>
                <a:picLocks noChangeAspect="1"/>
              </p:cNvPicPr>
              <p:nvPr/>
            </p:nvPicPr>
            <p:blipFill>
              <a:blip r:embed="rId7"/>
              <a:stretch>
                <a:fillRect/>
              </a:stretch>
            </p:blipFill>
            <p:spPr>
              <a:xfrm>
                <a:off x="1625600" y="1778000"/>
                <a:ext cx="736600" cy="736600"/>
              </a:xfrm>
              <a:prstGeom prst="rect">
                <a:avLst/>
              </a:prstGeom>
            </p:spPr>
          </p:pic>
          <p:cxnSp>
            <p:nvCxnSpPr>
              <p:cNvPr id="23" name="Straight Arrow Connector 22"/>
              <p:cNvCxnSpPr/>
              <p:nvPr/>
            </p:nvCxnSpPr>
            <p:spPr>
              <a:xfrm>
                <a:off x="3733800" y="2362200"/>
                <a:ext cx="381000" cy="457200"/>
              </a:xfrm>
              <a:prstGeom prst="straightConnector1">
                <a:avLst/>
              </a:prstGeom>
              <a:noFill/>
              <a:ln w="38100" cap="flat" cmpd="sng" algn="ctr">
                <a:solidFill>
                  <a:schemeClr val="tx1"/>
                </a:solidFill>
                <a:prstDash val="sysDash"/>
                <a:miter lim="800000"/>
                <a:headEnd type="none"/>
                <a:tailEnd type="arrow"/>
              </a:ln>
              <a:effectLst/>
            </p:spPr>
          </p:cxnSp>
          <p:sp>
            <p:nvSpPr>
              <p:cNvPr id="24" name="TextBox 23"/>
              <p:cNvSpPr txBox="1"/>
              <p:nvPr/>
            </p:nvSpPr>
            <p:spPr>
              <a:xfrm>
                <a:off x="2286000" y="1752601"/>
                <a:ext cx="2590800" cy="519917"/>
              </a:xfrm>
              <a:prstGeom prst="rect">
                <a:avLst/>
              </a:prstGeom>
              <a:noFill/>
            </p:spPr>
            <p:txBody>
              <a:bodyPr wrap="square" rtlCol="0">
                <a:spAutoFit/>
              </a:bodyPr>
              <a:lstStyle/>
              <a:p>
                <a:pPr algn="ctr"/>
                <a:r>
                  <a:rPr lang="en-US" sz="2000" b="1" dirty="0" smtClean="0">
                    <a:solidFill>
                      <a:srgbClr val="000000"/>
                    </a:solidFill>
                    <a:latin typeface="Gill Sans MT"/>
                    <a:cs typeface="Gill Sans MT"/>
                  </a:rPr>
                  <a:t>Transactions</a:t>
                </a:r>
              </a:p>
            </p:txBody>
          </p:sp>
        </p:grpSp>
        <p:grpSp>
          <p:nvGrpSpPr>
            <p:cNvPr id="25" name="Group 24"/>
            <p:cNvGrpSpPr/>
            <p:nvPr/>
          </p:nvGrpSpPr>
          <p:grpSpPr>
            <a:xfrm>
              <a:off x="4495800" y="1133799"/>
              <a:ext cx="3505200" cy="1761801"/>
              <a:chOff x="4267200" y="1133799"/>
              <a:chExt cx="3505200" cy="1761801"/>
            </a:xfrm>
          </p:grpSpPr>
          <p:pic>
            <p:nvPicPr>
              <p:cNvPr id="26" name="Picture 25"/>
              <p:cNvPicPr>
                <a:picLocks noChangeAspect="1"/>
              </p:cNvPicPr>
              <p:nvPr/>
            </p:nvPicPr>
            <p:blipFill>
              <a:blip r:embed="rId8"/>
              <a:stretch>
                <a:fillRect/>
              </a:stretch>
            </p:blipFill>
            <p:spPr>
              <a:xfrm>
                <a:off x="6477000" y="1930400"/>
                <a:ext cx="965200" cy="965200"/>
              </a:xfrm>
              <a:prstGeom prst="rect">
                <a:avLst/>
              </a:prstGeom>
            </p:spPr>
          </p:pic>
          <p:pic>
            <p:nvPicPr>
              <p:cNvPr id="27" name="Picture 26"/>
              <p:cNvPicPr>
                <a:picLocks noChangeAspect="1"/>
              </p:cNvPicPr>
              <p:nvPr/>
            </p:nvPicPr>
            <p:blipFill>
              <a:blip r:embed="rId9"/>
              <a:stretch>
                <a:fillRect/>
              </a:stretch>
            </p:blipFill>
            <p:spPr>
              <a:xfrm>
                <a:off x="6172200" y="1133799"/>
                <a:ext cx="767773" cy="771201"/>
              </a:xfrm>
              <a:prstGeom prst="rect">
                <a:avLst/>
              </a:prstGeom>
            </p:spPr>
          </p:pic>
          <p:pic>
            <p:nvPicPr>
              <p:cNvPr id="28" name="Picture 27"/>
              <p:cNvPicPr>
                <a:picLocks noChangeAspect="1"/>
              </p:cNvPicPr>
              <p:nvPr/>
            </p:nvPicPr>
            <p:blipFill>
              <a:blip r:embed="rId10"/>
              <a:stretch>
                <a:fillRect/>
              </a:stretch>
            </p:blipFill>
            <p:spPr>
              <a:xfrm>
                <a:off x="7004627" y="1365827"/>
                <a:ext cx="767773" cy="767773"/>
              </a:xfrm>
              <a:prstGeom prst="rect">
                <a:avLst/>
              </a:prstGeom>
            </p:spPr>
          </p:pic>
          <p:cxnSp>
            <p:nvCxnSpPr>
              <p:cNvPr id="29" name="Straight Arrow Connector 28"/>
              <p:cNvCxnSpPr/>
              <p:nvPr/>
            </p:nvCxnSpPr>
            <p:spPr>
              <a:xfrm flipH="1">
                <a:off x="5029200" y="2362200"/>
                <a:ext cx="381000" cy="457200"/>
              </a:xfrm>
              <a:prstGeom prst="straightConnector1">
                <a:avLst/>
              </a:prstGeom>
              <a:noFill/>
              <a:ln w="38100" cap="flat" cmpd="sng" algn="ctr">
                <a:solidFill>
                  <a:schemeClr val="tx1"/>
                </a:solidFill>
                <a:prstDash val="sysDash"/>
                <a:miter lim="800000"/>
                <a:headEnd type="none"/>
                <a:tailEnd type="arrow"/>
              </a:ln>
              <a:effectLst/>
            </p:spPr>
          </p:cxnSp>
          <p:sp>
            <p:nvSpPr>
              <p:cNvPr id="30" name="TextBox 29"/>
              <p:cNvSpPr txBox="1"/>
              <p:nvPr/>
            </p:nvSpPr>
            <p:spPr>
              <a:xfrm>
                <a:off x="4267200" y="1752600"/>
                <a:ext cx="2590800" cy="519917"/>
              </a:xfrm>
              <a:prstGeom prst="rect">
                <a:avLst/>
              </a:prstGeom>
              <a:noFill/>
            </p:spPr>
            <p:txBody>
              <a:bodyPr wrap="square" rtlCol="0">
                <a:spAutoFit/>
              </a:bodyPr>
              <a:lstStyle/>
              <a:p>
                <a:pPr algn="ctr"/>
                <a:r>
                  <a:rPr lang="en-US" sz="2000" b="1" dirty="0" smtClean="0">
                    <a:solidFill>
                      <a:srgbClr val="000000"/>
                    </a:solidFill>
                    <a:latin typeface="Gill Sans MT"/>
                    <a:cs typeface="Gill Sans MT"/>
                  </a:rPr>
                  <a:t>Analytics</a:t>
                </a:r>
              </a:p>
            </p:txBody>
          </p:sp>
        </p:grpSp>
        <p:cxnSp>
          <p:nvCxnSpPr>
            <p:cNvPr id="31" name="Straight Arrow Connector 30"/>
            <p:cNvCxnSpPr/>
            <p:nvPr/>
          </p:nvCxnSpPr>
          <p:spPr>
            <a:xfrm flipH="1">
              <a:off x="3505200" y="6477000"/>
              <a:ext cx="2362200" cy="0"/>
            </a:xfrm>
            <a:prstGeom prst="straightConnector1">
              <a:avLst/>
            </a:prstGeom>
            <a:noFill/>
            <a:ln w="76200" cap="flat" cmpd="sng" algn="ctr">
              <a:solidFill>
                <a:srgbClr val="800000"/>
              </a:solidFill>
              <a:prstDash val="solid"/>
              <a:miter lim="800000"/>
              <a:headEnd type="triangle"/>
              <a:tailEnd type="triangle"/>
            </a:ln>
            <a:effectLst/>
          </p:spPr>
        </p:cxnSp>
        <p:grpSp>
          <p:nvGrpSpPr>
            <p:cNvPr id="32" name="Group 31"/>
            <p:cNvGrpSpPr/>
            <p:nvPr/>
          </p:nvGrpSpPr>
          <p:grpSpPr>
            <a:xfrm>
              <a:off x="2058213" y="6122324"/>
              <a:ext cx="1218387" cy="659476"/>
              <a:chOff x="1905000" y="6122324"/>
              <a:chExt cx="1218387" cy="659476"/>
            </a:xfrm>
          </p:grpSpPr>
          <p:sp>
            <p:nvSpPr>
              <p:cNvPr id="33" name="Rounded Rectangle 32"/>
              <p:cNvSpPr/>
              <p:nvPr/>
            </p:nvSpPr>
            <p:spPr>
              <a:xfrm>
                <a:off x="1905000" y="6122324"/>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000000"/>
                    </a:solidFill>
                  </a:rPr>
                  <a:t>CPU</a:t>
                </a:r>
                <a:endParaRPr lang="en-US" sz="1400" b="1" dirty="0">
                  <a:solidFill>
                    <a:srgbClr val="000000"/>
                  </a:solidFill>
                </a:endParaRPr>
              </a:p>
            </p:txBody>
          </p:sp>
          <p:sp>
            <p:nvSpPr>
              <p:cNvPr id="34" name="Rounded Rectangle 33"/>
              <p:cNvSpPr/>
              <p:nvPr/>
            </p:nvSpPr>
            <p:spPr>
              <a:xfrm>
                <a:off x="2059910" y="6263330"/>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lumMod val="95000"/>
                      </a:schemeClr>
                    </a:solidFill>
                  </a:rPr>
                  <a:t>CPU</a:t>
                </a:r>
                <a:endParaRPr lang="en-US" sz="1050" b="1" dirty="0">
                  <a:solidFill>
                    <a:schemeClr val="bg1">
                      <a:lumMod val="95000"/>
                    </a:schemeClr>
                  </a:solidFill>
                </a:endParaRPr>
              </a:p>
            </p:txBody>
          </p:sp>
        </p:grpSp>
        <p:grpSp>
          <p:nvGrpSpPr>
            <p:cNvPr id="35" name="Group 34"/>
            <p:cNvGrpSpPr/>
            <p:nvPr/>
          </p:nvGrpSpPr>
          <p:grpSpPr>
            <a:xfrm>
              <a:off x="1371600" y="4859804"/>
              <a:ext cx="2590800" cy="1179850"/>
              <a:chOff x="1371600" y="4763750"/>
              <a:chExt cx="2590800" cy="1179850"/>
            </a:xfrm>
          </p:grpSpPr>
          <p:sp>
            <p:nvSpPr>
              <p:cNvPr id="36" name="TextBox 35"/>
              <p:cNvSpPr txBox="1"/>
              <p:nvPr/>
            </p:nvSpPr>
            <p:spPr>
              <a:xfrm>
                <a:off x="1371600" y="4763750"/>
                <a:ext cx="2590800" cy="519917"/>
              </a:xfrm>
              <a:prstGeom prst="rect">
                <a:avLst/>
              </a:prstGeom>
              <a:noFill/>
            </p:spPr>
            <p:txBody>
              <a:bodyPr wrap="square" rtlCol="0">
                <a:spAutoFit/>
              </a:bodyPr>
              <a:lstStyle/>
              <a:p>
                <a:pPr algn="ctr"/>
                <a:r>
                  <a:rPr lang="en-US" sz="2000" b="1" dirty="0" smtClean="0">
                    <a:solidFill>
                      <a:srgbClr val="000000"/>
                    </a:solidFill>
                    <a:latin typeface="Gill Sans MT"/>
                    <a:cs typeface="Gill Sans MT"/>
                  </a:rPr>
                  <a:t>Transactions</a:t>
                </a:r>
              </a:p>
            </p:txBody>
          </p:sp>
          <p:sp>
            <p:nvSpPr>
              <p:cNvPr id="37" name="Freeform 36"/>
              <p:cNvSpPr/>
              <p:nvPr/>
            </p:nvSpPr>
            <p:spPr>
              <a:xfrm>
                <a:off x="2362200" y="54314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Calibri"/>
                  <a:ea typeface="+mn-ea"/>
                  <a:cs typeface="+mn-cs"/>
                </a:endParaRPr>
              </a:p>
            </p:txBody>
          </p:sp>
          <p:sp>
            <p:nvSpPr>
              <p:cNvPr id="38" name="Freeform 37"/>
              <p:cNvSpPr/>
              <p:nvPr/>
            </p:nvSpPr>
            <p:spPr>
              <a:xfrm>
                <a:off x="2600825" y="54314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Calibri"/>
                  <a:ea typeface="+mn-ea"/>
                  <a:cs typeface="+mn-cs"/>
                </a:endParaRPr>
              </a:p>
            </p:txBody>
          </p:sp>
        </p:grpSp>
        <p:sp>
          <p:nvSpPr>
            <p:cNvPr id="39" name="Rounded Rectangle 38"/>
            <p:cNvSpPr/>
            <p:nvPr/>
          </p:nvSpPr>
          <p:spPr>
            <a:xfrm>
              <a:off x="6019800" y="6187130"/>
              <a:ext cx="1219200"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lumMod val="95000"/>
                    </a:schemeClr>
                  </a:solidFill>
                </a:rPr>
                <a:t>NDA</a:t>
              </a:r>
              <a:endParaRPr lang="en-US" sz="1050" b="1" dirty="0">
                <a:solidFill>
                  <a:schemeClr val="bg1">
                    <a:lumMod val="95000"/>
                  </a:schemeClr>
                </a:solidFill>
              </a:endParaRPr>
            </a:p>
          </p:txBody>
        </p:sp>
        <p:grpSp>
          <p:nvGrpSpPr>
            <p:cNvPr id="40" name="Group 39"/>
            <p:cNvGrpSpPr/>
            <p:nvPr/>
          </p:nvGrpSpPr>
          <p:grpSpPr>
            <a:xfrm>
              <a:off x="5334000" y="4976644"/>
              <a:ext cx="2590800" cy="1041756"/>
              <a:chOff x="4800600" y="5032990"/>
              <a:chExt cx="2590800" cy="1041756"/>
            </a:xfrm>
          </p:grpSpPr>
          <p:sp>
            <p:nvSpPr>
              <p:cNvPr id="41" name="TextBox 40"/>
              <p:cNvSpPr txBox="1"/>
              <p:nvPr/>
            </p:nvSpPr>
            <p:spPr>
              <a:xfrm>
                <a:off x="4800600" y="5032990"/>
                <a:ext cx="2590800" cy="519917"/>
              </a:xfrm>
              <a:prstGeom prst="rect">
                <a:avLst/>
              </a:prstGeom>
              <a:noFill/>
            </p:spPr>
            <p:txBody>
              <a:bodyPr wrap="square" rtlCol="0">
                <a:spAutoFit/>
              </a:bodyPr>
              <a:lstStyle/>
              <a:p>
                <a:pPr algn="ctr"/>
                <a:r>
                  <a:rPr lang="en-US" sz="2000" b="1" dirty="0" smtClean="0">
                    <a:solidFill>
                      <a:srgbClr val="000000"/>
                    </a:solidFill>
                    <a:latin typeface="Gill Sans MT"/>
                    <a:cs typeface="Gill Sans MT"/>
                  </a:rPr>
                  <a:t>Analytics</a:t>
                </a:r>
              </a:p>
            </p:txBody>
          </p:sp>
          <p:sp>
            <p:nvSpPr>
              <p:cNvPr id="42" name="Freeform 41"/>
              <p:cNvSpPr/>
              <p:nvPr/>
            </p:nvSpPr>
            <p:spPr>
              <a:xfrm>
                <a:off x="5781175" y="5562600"/>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Calibri"/>
                  <a:ea typeface="+mn-ea"/>
                  <a:cs typeface="+mn-cs"/>
                </a:endParaRPr>
              </a:p>
            </p:txBody>
          </p:sp>
          <p:sp>
            <p:nvSpPr>
              <p:cNvPr id="43" name="Freeform 42"/>
              <p:cNvSpPr/>
              <p:nvPr/>
            </p:nvSpPr>
            <p:spPr>
              <a:xfrm>
                <a:off x="6019800" y="5562600"/>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Calibri"/>
                  <a:ea typeface="+mn-ea"/>
                  <a:cs typeface="+mn-cs"/>
                </a:endParaRPr>
              </a:p>
            </p:txBody>
          </p:sp>
        </p:grpSp>
        <p:sp>
          <p:nvSpPr>
            <p:cNvPr id="44" name="TextBox 43"/>
            <p:cNvSpPr txBox="1"/>
            <p:nvPr/>
          </p:nvSpPr>
          <p:spPr>
            <a:xfrm>
              <a:off x="3429000" y="5791200"/>
              <a:ext cx="2590800" cy="519917"/>
            </a:xfrm>
            <a:prstGeom prst="rect">
              <a:avLst/>
            </a:prstGeom>
            <a:noFill/>
          </p:spPr>
          <p:txBody>
            <a:bodyPr wrap="square" rtlCol="0">
              <a:spAutoFit/>
            </a:bodyPr>
            <a:lstStyle/>
            <a:p>
              <a:pPr algn="ctr"/>
              <a:r>
                <a:rPr lang="en-US" sz="2000" b="1" dirty="0" smtClean="0">
                  <a:solidFill>
                    <a:srgbClr val="000000"/>
                  </a:solidFill>
                  <a:latin typeface="Gill Sans MT"/>
                  <a:cs typeface="Gill Sans MT"/>
                </a:rPr>
                <a:t>Data Sharing</a:t>
              </a:r>
            </a:p>
          </p:txBody>
        </p:sp>
        <p:cxnSp>
          <p:nvCxnSpPr>
            <p:cNvPr id="45" name="Straight Arrow Connector 44"/>
            <p:cNvCxnSpPr/>
            <p:nvPr/>
          </p:nvCxnSpPr>
          <p:spPr>
            <a:xfrm>
              <a:off x="4724400" y="4800599"/>
              <a:ext cx="16240" cy="792997"/>
            </a:xfrm>
            <a:prstGeom prst="straightConnector1">
              <a:avLst/>
            </a:prstGeom>
            <a:ln w="571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Rounded Rectangle 45"/>
          <p:cNvSpPr/>
          <p:nvPr/>
        </p:nvSpPr>
        <p:spPr>
          <a:xfrm>
            <a:off x="5029200" y="4419600"/>
            <a:ext cx="609600" cy="762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47" name="Straight Arrow Connector 46"/>
          <p:cNvCxnSpPr>
            <a:endCxn id="68" idx="3"/>
          </p:cNvCxnSpPr>
          <p:nvPr/>
        </p:nvCxnSpPr>
        <p:spPr>
          <a:xfrm flipH="1" flipV="1">
            <a:off x="3733800" y="4034880"/>
            <a:ext cx="1066800" cy="689520"/>
          </a:xfrm>
          <a:prstGeom prst="straightConnector1">
            <a:avLst/>
          </a:prstGeom>
          <a:noFill/>
          <a:ln w="38100" cap="flat" cmpd="sng" algn="ctr">
            <a:solidFill>
              <a:schemeClr val="tx1"/>
            </a:solidFill>
            <a:prstDash val="solid"/>
            <a:miter lim="800000"/>
            <a:headEnd type="none"/>
            <a:tailEnd type="arrow"/>
          </a:ln>
          <a:effectLst/>
        </p:spPr>
      </p:cxnSp>
      <p:sp>
        <p:nvSpPr>
          <p:cNvPr id="65" name="TextBox 64"/>
          <p:cNvSpPr txBox="1"/>
          <p:nvPr/>
        </p:nvSpPr>
        <p:spPr>
          <a:xfrm>
            <a:off x="-381000" y="2819400"/>
            <a:ext cx="4419599" cy="769441"/>
          </a:xfrm>
          <a:prstGeom prst="rect">
            <a:avLst/>
          </a:prstGeom>
          <a:noFill/>
        </p:spPr>
        <p:txBody>
          <a:bodyPr wrap="square" rtlCol="0">
            <a:spAutoFit/>
          </a:bodyPr>
          <a:lstStyle/>
          <a:p>
            <a:pPr marL="344487" lvl="1" indent="0" algn="ctr">
              <a:buNone/>
            </a:pPr>
            <a:r>
              <a:rPr lang="en-US" sz="2200" b="1" dirty="0" smtClean="0"/>
              <a:t>(1) Generates</a:t>
            </a:r>
            <a:r>
              <a:rPr lang="en-US" sz="2200" b="1" dirty="0" smtClean="0">
                <a:solidFill>
                  <a:srgbClr val="0000FF"/>
                </a:solidFill>
              </a:rPr>
              <a:t> </a:t>
            </a:r>
            <a:r>
              <a:rPr lang="en-US" sz="2200" b="1" dirty="0">
                <a:solidFill>
                  <a:schemeClr val="accent2"/>
                </a:solidFill>
              </a:rPr>
              <a:t>a large </a:t>
            </a:r>
            <a:r>
              <a:rPr lang="en-US" sz="2200" b="1" dirty="0" smtClean="0">
                <a:solidFill>
                  <a:schemeClr val="accent2"/>
                </a:solidFill>
              </a:rPr>
              <a:t>number</a:t>
            </a:r>
            <a:br>
              <a:rPr lang="en-US" sz="2200" b="1" dirty="0" smtClean="0">
                <a:solidFill>
                  <a:schemeClr val="accent2"/>
                </a:solidFill>
              </a:rPr>
            </a:br>
            <a:r>
              <a:rPr lang="en-US" sz="2200" b="1" dirty="0" smtClean="0">
                <a:solidFill>
                  <a:schemeClr val="accent2"/>
                </a:solidFill>
              </a:rPr>
              <a:t> </a:t>
            </a:r>
            <a:r>
              <a:rPr lang="en-US" sz="2200" b="1" dirty="0" smtClean="0"/>
              <a:t>of off-chip accesses</a:t>
            </a:r>
          </a:p>
        </p:txBody>
      </p:sp>
      <p:sp>
        <p:nvSpPr>
          <p:cNvPr id="68" name="TextBox 67"/>
          <p:cNvSpPr txBox="1"/>
          <p:nvPr/>
        </p:nvSpPr>
        <p:spPr>
          <a:xfrm>
            <a:off x="-457200" y="3650159"/>
            <a:ext cx="4191000" cy="769441"/>
          </a:xfrm>
          <a:prstGeom prst="rect">
            <a:avLst/>
          </a:prstGeom>
          <a:noFill/>
        </p:spPr>
        <p:txBody>
          <a:bodyPr wrap="square" rtlCol="0">
            <a:spAutoFit/>
          </a:bodyPr>
          <a:lstStyle/>
          <a:p>
            <a:pPr marL="344487" lvl="1" indent="0" algn="ctr">
              <a:buNone/>
            </a:pPr>
            <a:r>
              <a:rPr lang="en-US" sz="2200" b="1" dirty="0" smtClean="0"/>
              <a:t>(2) Significantly </a:t>
            </a:r>
            <a:r>
              <a:rPr lang="en-US" sz="2200" b="1" dirty="0" smtClean="0">
                <a:solidFill>
                  <a:schemeClr val="accent2"/>
                </a:solidFill>
              </a:rPr>
              <a:t>hurts</a:t>
            </a:r>
            <a:r>
              <a:rPr lang="en-US" sz="2200" b="1" dirty="0" smtClean="0"/>
              <a:t> CPU threads</a:t>
            </a:r>
            <a:r>
              <a:rPr lang="en-US" sz="2200" b="1" dirty="0" smtClean="0">
                <a:solidFill>
                  <a:srgbClr val="0000FF"/>
                </a:solidFill>
              </a:rPr>
              <a:t> </a:t>
            </a:r>
            <a:r>
              <a:rPr lang="en-US" sz="2200" b="1" dirty="0" smtClean="0"/>
              <a:t>performance</a:t>
            </a:r>
            <a:endParaRPr lang="en-US" sz="2200" b="1" dirty="0" smtClean="0">
              <a:solidFill>
                <a:schemeClr val="tx1">
                  <a:lumMod val="75000"/>
                  <a:lumOff val="25000"/>
                </a:schemeClr>
              </a:solidFill>
            </a:endParaRPr>
          </a:p>
        </p:txBody>
      </p:sp>
      <p:sp>
        <p:nvSpPr>
          <p:cNvPr id="72" name="Rectangle 71"/>
          <p:cNvSpPr/>
          <p:nvPr/>
        </p:nvSpPr>
        <p:spPr>
          <a:xfrm>
            <a:off x="0" y="5599093"/>
            <a:ext cx="9144000" cy="954107"/>
          </a:xfrm>
          <a:prstGeom prst="rect">
            <a:avLst/>
          </a:prstGeom>
          <a:solidFill>
            <a:srgbClr val="800000"/>
          </a:solidFill>
        </p:spPr>
        <p:txBody>
          <a:bodyPr wrap="square">
            <a:spAutoFit/>
          </a:bodyPr>
          <a:lstStyle/>
          <a:p>
            <a:pPr marL="0" lvl="1" algn="ctr"/>
            <a:r>
              <a:rPr lang="en-US" sz="2800" b="1" dirty="0" smtClean="0">
                <a:solidFill>
                  <a:schemeClr val="bg1"/>
                </a:solidFill>
              </a:rPr>
              <a:t>NC fails to provide any energy saving and perform 6.0% worse than CPU-only </a:t>
            </a:r>
            <a:endParaRPr lang="en-US" sz="2800" b="1" dirty="0">
              <a:solidFill>
                <a:schemeClr val="bg1"/>
              </a:solidFill>
            </a:endParaRPr>
          </a:p>
        </p:txBody>
      </p:sp>
      <p:sp>
        <p:nvSpPr>
          <p:cNvPr id="48" name="Rectangle 47"/>
          <p:cNvSpPr/>
          <p:nvPr/>
        </p:nvSpPr>
        <p:spPr>
          <a:xfrm>
            <a:off x="0" y="990600"/>
            <a:ext cx="9144000" cy="523220"/>
          </a:xfrm>
          <a:prstGeom prst="rect">
            <a:avLst/>
          </a:prstGeom>
          <a:solidFill>
            <a:schemeClr val="accent6">
              <a:lumMod val="20000"/>
              <a:lumOff val="80000"/>
            </a:schemeClr>
          </a:solidFill>
        </p:spPr>
        <p:txBody>
          <a:bodyPr wrap="square">
            <a:spAutoFit/>
          </a:bodyPr>
          <a:lstStyle/>
          <a:p>
            <a:pPr marL="0" lvl="1" algn="ctr"/>
            <a:r>
              <a:rPr lang="en-US" sz="2800" b="1" dirty="0" smtClean="0">
                <a:cs typeface="Gill Sans MT"/>
              </a:rPr>
              <a:t>Mark the </a:t>
            </a:r>
            <a:r>
              <a:rPr lang="en-US" sz="2800" b="1" dirty="0" smtClean="0">
                <a:solidFill>
                  <a:srgbClr val="1F497D"/>
                </a:solidFill>
                <a:cs typeface="Gill Sans MT"/>
              </a:rPr>
              <a:t>NDA data </a:t>
            </a:r>
            <a:r>
              <a:rPr lang="en-US" sz="2800" b="1" dirty="0" smtClean="0">
                <a:cs typeface="Gill Sans MT"/>
              </a:rPr>
              <a:t>as </a:t>
            </a:r>
            <a:r>
              <a:rPr lang="en-US" sz="2800" b="1" dirty="0" smtClean="0">
                <a:solidFill>
                  <a:srgbClr val="1F497D"/>
                </a:solidFill>
                <a:cs typeface="Gill Sans MT"/>
              </a:rPr>
              <a:t>non-cacheable</a:t>
            </a:r>
            <a:endParaRPr lang="en-US" sz="2800" b="1" dirty="0">
              <a:solidFill>
                <a:srgbClr val="1F497D"/>
              </a:solidFill>
              <a:cs typeface="Gill Sans MT"/>
            </a:endParaRPr>
          </a:p>
        </p:txBody>
      </p:sp>
    </p:spTree>
    <p:extLst>
      <p:ext uri="{BB962C8B-B14F-4D97-AF65-F5344CB8AC3E}">
        <p14:creationId xmlns:p14="http://schemas.microsoft.com/office/powerpoint/2010/main" val="32112656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fade">
                                      <p:cBhvr>
                                        <p:cTn id="3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5" grpId="0"/>
      <p:bldP spid="68" grpId="0"/>
      <p:bldP spid="72"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p:txBody>
          <a:bodyPr/>
          <a:lstStyle/>
          <a:p>
            <a:r>
              <a:rPr lang="en-US" dirty="0" smtClean="0">
                <a:latin typeface="Gill Sans MT"/>
                <a:cs typeface="Gill Sans MT"/>
              </a:rPr>
              <a:t>Existing Coherence Mechanisms</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34" name="Rectangle 33"/>
          <p:cNvSpPr/>
          <p:nvPr/>
        </p:nvSpPr>
        <p:spPr>
          <a:xfrm>
            <a:off x="-381000" y="1066800"/>
            <a:ext cx="9753600" cy="954107"/>
          </a:xfrm>
          <a:prstGeom prst="rect">
            <a:avLst/>
          </a:prstGeom>
          <a:noFill/>
        </p:spPr>
        <p:txBody>
          <a:bodyPr wrap="square">
            <a:spAutoFit/>
          </a:bodyPr>
          <a:lstStyle/>
          <a:p>
            <a:pPr marL="0" lvl="1" algn="ctr"/>
            <a:r>
              <a:rPr lang="en-US" sz="2800" b="1" dirty="0" smtClean="0">
                <a:latin typeface="Gill Sans MT"/>
                <a:cs typeface="Gill Sans MT"/>
              </a:rPr>
              <a:t>We extensively study existing </a:t>
            </a:r>
            <a:r>
              <a:rPr lang="en-US" sz="2800" b="1" dirty="0" smtClean="0">
                <a:solidFill>
                  <a:srgbClr val="1F497D"/>
                </a:solidFill>
                <a:latin typeface="Gill Sans MT"/>
                <a:cs typeface="Gill Sans MT"/>
              </a:rPr>
              <a:t>NDA coherence mechanisms</a:t>
            </a:r>
            <a:r>
              <a:rPr lang="en-US" sz="2800" b="1" dirty="0" smtClean="0">
                <a:latin typeface="Gill Sans MT"/>
                <a:cs typeface="Gill Sans MT"/>
              </a:rPr>
              <a:t> and make </a:t>
            </a:r>
            <a:r>
              <a:rPr lang="en-US" sz="2800" b="1" dirty="0" smtClean="0">
                <a:solidFill>
                  <a:schemeClr val="tx2"/>
                </a:solidFill>
                <a:latin typeface="Gill Sans MT"/>
                <a:cs typeface="Gill Sans MT"/>
              </a:rPr>
              <a:t>three key observations</a:t>
            </a:r>
            <a:r>
              <a:rPr lang="en-US" sz="2800" b="1" dirty="0" smtClean="0">
                <a:latin typeface="Gill Sans MT"/>
                <a:cs typeface="Gill Sans MT"/>
              </a:rPr>
              <a:t>: </a:t>
            </a:r>
            <a:endParaRPr lang="en-US" sz="2800" b="1" dirty="0">
              <a:latin typeface="Gill Sans MT"/>
              <a:cs typeface="Gill Sans MT"/>
            </a:endParaRPr>
          </a:p>
        </p:txBody>
      </p:sp>
      <p:grpSp>
        <p:nvGrpSpPr>
          <p:cNvPr id="5" name="Group 4"/>
          <p:cNvGrpSpPr/>
          <p:nvPr/>
        </p:nvGrpSpPr>
        <p:grpSpPr>
          <a:xfrm>
            <a:off x="0" y="2384048"/>
            <a:ext cx="9144000" cy="861774"/>
            <a:chOff x="0" y="2384048"/>
            <a:chExt cx="9144000" cy="861774"/>
          </a:xfrm>
        </p:grpSpPr>
        <p:sp>
          <p:nvSpPr>
            <p:cNvPr id="35" name="Rectangle 34"/>
            <p:cNvSpPr/>
            <p:nvPr/>
          </p:nvSpPr>
          <p:spPr>
            <a:xfrm>
              <a:off x="0" y="2384048"/>
              <a:ext cx="9144000" cy="861774"/>
            </a:xfrm>
            <a:prstGeom prst="rect">
              <a:avLst/>
            </a:prstGeom>
            <a:solidFill>
              <a:srgbClr val="E4E4E4"/>
            </a:solidFill>
          </p:spPr>
          <p:txBody>
            <a:bodyPr wrap="square">
              <a:spAutoFit/>
            </a:bodyPr>
            <a:lstStyle/>
            <a:p>
              <a:pPr marL="515938" algn="ctr"/>
              <a:r>
                <a:rPr lang="en-US" sz="2500" b="1" dirty="0" smtClean="0"/>
                <a:t> These mechanisms </a:t>
              </a:r>
              <a:r>
                <a:rPr lang="en-US" sz="2500" b="1" dirty="0" smtClean="0">
                  <a:solidFill>
                    <a:srgbClr val="E20006"/>
                  </a:solidFill>
                </a:rPr>
                <a:t>eliminate</a:t>
              </a:r>
              <a:r>
                <a:rPr lang="en-US" sz="2500" b="1" dirty="0" smtClean="0">
                  <a:solidFill>
                    <a:srgbClr val="F30006"/>
                  </a:solidFill>
                </a:rPr>
                <a:t> </a:t>
              </a:r>
              <a:br>
                <a:rPr lang="en-US" sz="2500" b="1" dirty="0" smtClean="0">
                  <a:solidFill>
                    <a:srgbClr val="F30006"/>
                  </a:solidFill>
                </a:rPr>
              </a:br>
              <a:r>
                <a:rPr lang="en-US" sz="2500" b="1" dirty="0" smtClean="0"/>
                <a:t>a </a:t>
              </a:r>
              <a:r>
                <a:rPr lang="en-US" sz="2500" b="1" dirty="0"/>
                <a:t>significant portion of </a:t>
              </a:r>
              <a:r>
                <a:rPr lang="en-US" sz="2500" b="1" dirty="0" smtClean="0">
                  <a:solidFill>
                    <a:schemeClr val="tx2"/>
                  </a:solidFill>
                </a:rPr>
                <a:t>NDA’s benefits</a:t>
              </a:r>
              <a:endParaRPr lang="en-US" sz="2500" b="1" dirty="0">
                <a:solidFill>
                  <a:schemeClr val="tx2"/>
                </a:solidFill>
              </a:endParaRPr>
            </a:p>
          </p:txBody>
        </p:sp>
        <p:sp>
          <p:nvSpPr>
            <p:cNvPr id="36" name="TextBox 35"/>
            <p:cNvSpPr txBox="1"/>
            <p:nvPr/>
          </p:nvSpPr>
          <p:spPr>
            <a:xfrm>
              <a:off x="59389" y="24309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Arial Black" panose="020B0A04020102020204" pitchFamily="34" charset="0"/>
                </a:rPr>
                <a:t>1</a:t>
              </a:r>
              <a:endParaRPr lang="en-US" sz="4400" dirty="0">
                <a:solidFill>
                  <a:schemeClr val="tx1">
                    <a:lumMod val="65000"/>
                    <a:lumOff val="35000"/>
                  </a:schemeClr>
                </a:solidFill>
                <a:latin typeface="Arial Black" panose="020B0A04020102020204" pitchFamily="34" charset="0"/>
              </a:endParaRPr>
            </a:p>
          </p:txBody>
        </p:sp>
      </p:grpSp>
      <p:grpSp>
        <p:nvGrpSpPr>
          <p:cNvPr id="7" name="Group 6"/>
          <p:cNvGrpSpPr/>
          <p:nvPr/>
        </p:nvGrpSpPr>
        <p:grpSpPr>
          <a:xfrm>
            <a:off x="0" y="3603248"/>
            <a:ext cx="9144000" cy="892552"/>
            <a:chOff x="0" y="3603248"/>
            <a:chExt cx="9144000" cy="892552"/>
          </a:xfrm>
        </p:grpSpPr>
        <p:sp>
          <p:nvSpPr>
            <p:cNvPr id="38" name="Rectangle 37"/>
            <p:cNvSpPr/>
            <p:nvPr/>
          </p:nvSpPr>
          <p:spPr>
            <a:xfrm>
              <a:off x="0" y="3603248"/>
              <a:ext cx="9144000" cy="892552"/>
            </a:xfrm>
            <a:prstGeom prst="rect">
              <a:avLst/>
            </a:prstGeom>
            <a:solidFill>
              <a:srgbClr val="E4E4E4"/>
            </a:solidFill>
          </p:spPr>
          <p:txBody>
            <a:bodyPr wrap="square">
              <a:spAutoFit/>
            </a:bodyPr>
            <a:lstStyle/>
            <a:p>
              <a:pPr marL="515938" algn="ctr"/>
              <a:r>
                <a:rPr lang="en-US" sz="2600" b="1" dirty="0"/>
                <a:t> </a:t>
              </a:r>
              <a:r>
                <a:rPr lang="en-US" sz="2600" b="1" dirty="0" smtClean="0"/>
                <a:t>The </a:t>
              </a:r>
              <a:r>
                <a:rPr lang="en-US" sz="2600" b="1" dirty="0">
                  <a:solidFill>
                    <a:srgbClr val="1F497D"/>
                  </a:solidFill>
                </a:rPr>
                <a:t>majority of off-chip </a:t>
              </a:r>
              <a:r>
                <a:rPr lang="en-US" sz="2600" b="1" dirty="0" smtClean="0">
                  <a:solidFill>
                    <a:srgbClr val="1F497D"/>
                  </a:solidFill>
                </a:rPr>
                <a:t>coherence traffic </a:t>
              </a:r>
              <a:r>
                <a:rPr lang="en-US" sz="2600" b="1" dirty="0" smtClean="0"/>
                <a:t/>
              </a:r>
              <a:br>
                <a:rPr lang="en-US" sz="2600" b="1" dirty="0" smtClean="0"/>
              </a:br>
              <a:r>
                <a:rPr lang="en-US" sz="2500" b="1" dirty="0" smtClean="0"/>
                <a:t>generated</a:t>
              </a:r>
              <a:r>
                <a:rPr lang="en-US" sz="2600" b="1" dirty="0" smtClean="0"/>
                <a:t> by these mechanisms is </a:t>
              </a:r>
              <a:r>
                <a:rPr lang="en-US" sz="2600" b="1" dirty="0" smtClean="0">
                  <a:solidFill>
                    <a:srgbClr val="E20006"/>
                  </a:solidFill>
                </a:rPr>
                <a:t>unnecessary</a:t>
              </a:r>
              <a:endParaRPr lang="en-US" sz="2600" b="1" dirty="0">
                <a:solidFill>
                  <a:srgbClr val="E20006"/>
                </a:solidFill>
              </a:endParaRPr>
            </a:p>
          </p:txBody>
        </p:sp>
        <p:sp>
          <p:nvSpPr>
            <p:cNvPr id="39" name="TextBox 38"/>
            <p:cNvSpPr txBox="1"/>
            <p:nvPr/>
          </p:nvSpPr>
          <p:spPr>
            <a:xfrm>
              <a:off x="59389" y="36501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Arial Black" panose="020B0A04020102020204" pitchFamily="34" charset="0"/>
                </a:rPr>
                <a:t>2</a:t>
              </a:r>
              <a:endParaRPr lang="en-US" sz="4400" dirty="0">
                <a:solidFill>
                  <a:schemeClr val="tx1">
                    <a:lumMod val="65000"/>
                    <a:lumOff val="35000"/>
                  </a:schemeClr>
                </a:solidFill>
                <a:latin typeface="Arial Black" panose="020B0A04020102020204" pitchFamily="34" charset="0"/>
              </a:endParaRPr>
            </a:p>
          </p:txBody>
        </p:sp>
      </p:grpSp>
      <p:grpSp>
        <p:nvGrpSpPr>
          <p:cNvPr id="8" name="Group 7"/>
          <p:cNvGrpSpPr/>
          <p:nvPr/>
        </p:nvGrpSpPr>
        <p:grpSpPr>
          <a:xfrm>
            <a:off x="0" y="4953000"/>
            <a:ext cx="9144000" cy="1246495"/>
            <a:chOff x="0" y="4953000"/>
            <a:chExt cx="9144000" cy="1246495"/>
          </a:xfrm>
        </p:grpSpPr>
        <p:sp>
          <p:nvSpPr>
            <p:cNvPr id="41" name="Rectangle 40"/>
            <p:cNvSpPr/>
            <p:nvPr/>
          </p:nvSpPr>
          <p:spPr>
            <a:xfrm>
              <a:off x="0" y="4953000"/>
              <a:ext cx="9144000" cy="1246495"/>
            </a:xfrm>
            <a:prstGeom prst="rect">
              <a:avLst/>
            </a:prstGeom>
            <a:solidFill>
              <a:srgbClr val="E4E4E4"/>
            </a:solidFill>
          </p:spPr>
          <p:txBody>
            <a:bodyPr wrap="square">
              <a:spAutoFit/>
            </a:bodyPr>
            <a:lstStyle/>
            <a:p>
              <a:pPr marL="515938" algn="ctr"/>
              <a:r>
                <a:rPr lang="en-US" sz="2500" b="1" dirty="0" smtClean="0"/>
                <a:t>Much </a:t>
              </a:r>
              <a:r>
                <a:rPr lang="en-US" sz="2500" b="1" dirty="0"/>
                <a:t>of</a:t>
              </a:r>
              <a:r>
                <a:rPr lang="en-US" sz="2500" b="1" dirty="0">
                  <a:solidFill>
                    <a:srgbClr val="1F497D"/>
                  </a:solidFill>
                </a:rPr>
                <a:t> </a:t>
              </a:r>
              <a:r>
                <a:rPr lang="en-US" sz="2500" b="1" dirty="0"/>
                <a:t>the</a:t>
              </a:r>
              <a:r>
                <a:rPr lang="en-US" sz="2500" b="1" dirty="0">
                  <a:solidFill>
                    <a:srgbClr val="1F497D"/>
                  </a:solidFill>
                </a:rPr>
                <a:t> </a:t>
              </a:r>
              <a:r>
                <a:rPr lang="en-US" sz="2500" b="1" dirty="0">
                  <a:solidFill>
                    <a:srgbClr val="E20006"/>
                  </a:solidFill>
                </a:rPr>
                <a:t>off-chip </a:t>
              </a:r>
              <a:r>
                <a:rPr lang="en-US" sz="2500" b="1" dirty="0" smtClean="0">
                  <a:solidFill>
                    <a:srgbClr val="E20006"/>
                  </a:solidFill>
                </a:rPr>
                <a:t>traffic</a:t>
              </a:r>
              <a:r>
                <a:rPr lang="en-US" sz="2500" b="1" dirty="0" smtClean="0">
                  <a:solidFill>
                    <a:srgbClr val="1F497D"/>
                  </a:solidFill>
                </a:rPr>
                <a:t> </a:t>
              </a:r>
              <a:r>
                <a:rPr lang="en-US" sz="2500" b="1" dirty="0"/>
                <a:t>can be </a:t>
              </a:r>
              <a:r>
                <a:rPr lang="en-US" sz="2500" b="1" u="sng" dirty="0">
                  <a:solidFill>
                    <a:srgbClr val="008000"/>
                  </a:solidFill>
                </a:rPr>
                <a:t>eliminated</a:t>
              </a:r>
              <a:r>
                <a:rPr lang="en-US" sz="2500" b="1" dirty="0">
                  <a:solidFill>
                    <a:srgbClr val="008000"/>
                  </a:solidFill>
                </a:rPr>
                <a:t> </a:t>
              </a:r>
              <a:r>
                <a:rPr lang="en-US" sz="2500" b="1" dirty="0" smtClean="0"/>
                <a:t/>
              </a:r>
              <a:br>
                <a:rPr lang="en-US" sz="2500" b="1" dirty="0" smtClean="0"/>
              </a:br>
              <a:r>
                <a:rPr lang="en-US" sz="2500" b="1" dirty="0" smtClean="0"/>
                <a:t>if the </a:t>
              </a:r>
              <a:r>
                <a:rPr lang="en-US" sz="2500" b="1" u="sng" dirty="0" smtClean="0"/>
                <a:t>coherence mechanism</a:t>
              </a:r>
              <a:r>
                <a:rPr lang="en-US" sz="2500" b="1" dirty="0" smtClean="0"/>
                <a:t> has </a:t>
              </a:r>
              <a:r>
                <a:rPr lang="en-US" sz="2500" b="1" dirty="0" smtClean="0">
                  <a:solidFill>
                    <a:srgbClr val="1F497D"/>
                  </a:solidFill>
                </a:rPr>
                <a:t>insight</a:t>
              </a:r>
              <a:br>
                <a:rPr lang="en-US" sz="2500" b="1" dirty="0" smtClean="0">
                  <a:solidFill>
                    <a:srgbClr val="1F497D"/>
                  </a:solidFill>
                </a:rPr>
              </a:br>
              <a:r>
                <a:rPr lang="en-US" sz="2500" b="1" dirty="0" smtClean="0"/>
                <a:t> into </a:t>
              </a:r>
              <a:r>
                <a:rPr lang="en-US" sz="2500" b="1" dirty="0"/>
                <a:t>the </a:t>
              </a:r>
              <a:r>
                <a:rPr lang="en-US" sz="2500" b="1" dirty="0" smtClean="0">
                  <a:solidFill>
                    <a:srgbClr val="1F497D"/>
                  </a:solidFill>
                </a:rPr>
                <a:t>memory accesses</a:t>
              </a:r>
              <a:endParaRPr lang="en-US" sz="2500" b="1" dirty="0">
                <a:solidFill>
                  <a:srgbClr val="1F497D"/>
                </a:solidFill>
              </a:endParaRPr>
            </a:p>
          </p:txBody>
        </p:sp>
        <p:sp>
          <p:nvSpPr>
            <p:cNvPr id="42" name="TextBox 41"/>
            <p:cNvSpPr txBox="1"/>
            <p:nvPr/>
          </p:nvSpPr>
          <p:spPr>
            <a:xfrm>
              <a:off x="76200" y="5105400"/>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Arial Black" panose="020B0A04020102020204" pitchFamily="34" charset="0"/>
                </a:rPr>
                <a:t>3</a:t>
              </a:r>
              <a:endParaRPr lang="en-US" sz="4400" dirty="0">
                <a:solidFill>
                  <a:schemeClr val="tx1">
                    <a:lumMod val="65000"/>
                    <a:lumOff val="35000"/>
                  </a:schemeClr>
                </a:solidFill>
                <a:latin typeface="Arial Black" panose="020B0A04020102020204" pitchFamily="34" charset="0"/>
              </a:endParaRPr>
            </a:p>
          </p:txBody>
        </p:sp>
      </p:grpSp>
    </p:spTree>
    <p:extLst>
      <p:ext uri="{BB962C8B-B14F-4D97-AF65-F5344CB8AC3E}">
        <p14:creationId xmlns:p14="http://schemas.microsoft.com/office/powerpoint/2010/main" val="2039741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152400" y="0"/>
            <a:ext cx="9601200" cy="914400"/>
          </a:xfrm>
        </p:spPr>
        <p:txBody>
          <a:bodyPr/>
          <a:lstStyle/>
          <a:p>
            <a:r>
              <a:rPr lang="en-US" sz="3800" dirty="0" smtClean="0">
                <a:latin typeface="Gill Sans MT"/>
                <a:cs typeface="Gill Sans MT"/>
              </a:rPr>
              <a:t>Coarse-Grained (CG) Coherence</a:t>
            </a:r>
            <a:endParaRPr lang="en-US" sz="38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40</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10" name="Group 9"/>
          <p:cNvGrpSpPr/>
          <p:nvPr/>
        </p:nvGrpSpPr>
        <p:grpSpPr>
          <a:xfrm>
            <a:off x="4725213" y="2078654"/>
            <a:ext cx="4266387" cy="1329092"/>
            <a:chOff x="3125013" y="2328508"/>
            <a:chExt cx="4266387" cy="1329092"/>
          </a:xfrm>
        </p:grpSpPr>
        <p:cxnSp>
          <p:nvCxnSpPr>
            <p:cNvPr id="48" name="Straight Arrow Connector 47"/>
            <p:cNvCxnSpPr/>
            <p:nvPr/>
          </p:nvCxnSpPr>
          <p:spPr>
            <a:xfrm flipH="1">
              <a:off x="4495800" y="3374054"/>
              <a:ext cx="1524000" cy="0"/>
            </a:xfrm>
            <a:prstGeom prst="straightConnector1">
              <a:avLst/>
            </a:prstGeom>
            <a:noFill/>
            <a:ln w="114300" cap="flat" cmpd="sng" algn="ctr">
              <a:solidFill>
                <a:srgbClr val="800000"/>
              </a:solidFill>
              <a:prstDash val="solid"/>
              <a:miter lim="800000"/>
              <a:headEnd type="triangle"/>
              <a:tailEnd type="triangle"/>
            </a:ln>
            <a:effectLst/>
          </p:spPr>
        </p:cxnSp>
        <p:grpSp>
          <p:nvGrpSpPr>
            <p:cNvPr id="49" name="Group 48"/>
            <p:cNvGrpSpPr/>
            <p:nvPr/>
          </p:nvGrpSpPr>
          <p:grpSpPr>
            <a:xfrm>
              <a:off x="3125013" y="2998124"/>
              <a:ext cx="1218387" cy="659476"/>
              <a:chOff x="2210613" y="6122324"/>
              <a:chExt cx="1218387" cy="659476"/>
            </a:xfrm>
          </p:grpSpPr>
          <p:sp>
            <p:nvSpPr>
              <p:cNvPr id="50" name="Rounded Rectangle 49"/>
              <p:cNvSpPr/>
              <p:nvPr/>
            </p:nvSpPr>
            <p:spPr>
              <a:xfrm>
                <a:off x="2210613" y="6122324"/>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CPU</a:t>
                </a:r>
                <a:endParaRPr lang="en-US" b="1" dirty="0">
                  <a:solidFill>
                    <a:srgbClr val="000000"/>
                  </a:solidFill>
                </a:endParaRPr>
              </a:p>
            </p:txBody>
          </p:sp>
          <p:sp>
            <p:nvSpPr>
              <p:cNvPr id="51" name="Rounded Rectangle 50"/>
              <p:cNvSpPr/>
              <p:nvPr/>
            </p:nvSpPr>
            <p:spPr>
              <a:xfrm>
                <a:off x="2365523" y="6263330"/>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CPU</a:t>
                </a:r>
                <a:endParaRPr lang="en-US" sz="1200" b="1" dirty="0">
                  <a:solidFill>
                    <a:schemeClr val="bg1">
                      <a:lumMod val="95000"/>
                    </a:schemeClr>
                  </a:solidFill>
                </a:endParaRPr>
              </a:p>
            </p:txBody>
          </p:sp>
        </p:grpSp>
        <p:grpSp>
          <p:nvGrpSpPr>
            <p:cNvPr id="52" name="Group 51"/>
            <p:cNvGrpSpPr/>
            <p:nvPr/>
          </p:nvGrpSpPr>
          <p:grpSpPr>
            <a:xfrm>
              <a:off x="3200400" y="2328508"/>
              <a:ext cx="447175" cy="512146"/>
              <a:chOff x="2438400" y="5356654"/>
              <a:chExt cx="447175" cy="512146"/>
            </a:xfrm>
          </p:grpSpPr>
          <p:sp>
            <p:nvSpPr>
              <p:cNvPr id="54" name="Freeform 53"/>
              <p:cNvSpPr/>
              <p:nvPr/>
            </p:nvSpPr>
            <p:spPr>
              <a:xfrm>
                <a:off x="2438400" y="53566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sp>
            <p:nvSpPr>
              <p:cNvPr id="55" name="Freeform 54"/>
              <p:cNvSpPr/>
              <p:nvPr/>
            </p:nvSpPr>
            <p:spPr>
              <a:xfrm>
                <a:off x="2667000" y="53566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grpSp>
        <p:sp>
          <p:nvSpPr>
            <p:cNvPr id="56" name="Rounded Rectangle 55"/>
            <p:cNvSpPr/>
            <p:nvPr/>
          </p:nvSpPr>
          <p:spPr>
            <a:xfrm>
              <a:off x="6172200" y="3069254"/>
              <a:ext cx="1219200"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NDA</a:t>
              </a:r>
              <a:endParaRPr lang="en-US" sz="1200" b="1" dirty="0">
                <a:solidFill>
                  <a:schemeClr val="bg1">
                    <a:lumMod val="95000"/>
                  </a:schemeClr>
                </a:solidFill>
              </a:endParaRPr>
            </a:p>
          </p:txBody>
        </p:sp>
        <p:grpSp>
          <p:nvGrpSpPr>
            <p:cNvPr id="57" name="Group 56"/>
            <p:cNvGrpSpPr/>
            <p:nvPr/>
          </p:nvGrpSpPr>
          <p:grpSpPr>
            <a:xfrm>
              <a:off x="6715625" y="2404708"/>
              <a:ext cx="447175" cy="512146"/>
              <a:chOff x="6182225" y="5585254"/>
              <a:chExt cx="447175" cy="512146"/>
            </a:xfrm>
          </p:grpSpPr>
          <p:sp>
            <p:nvSpPr>
              <p:cNvPr id="59" name="Freeform 58"/>
              <p:cNvSpPr/>
              <p:nvPr/>
            </p:nvSpPr>
            <p:spPr>
              <a:xfrm>
                <a:off x="6182225" y="55852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sp>
            <p:nvSpPr>
              <p:cNvPr id="60" name="Freeform 59"/>
              <p:cNvSpPr/>
              <p:nvPr/>
            </p:nvSpPr>
            <p:spPr>
              <a:xfrm>
                <a:off x="6410825" y="55852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grpSp>
      </p:grpSp>
      <p:sp>
        <p:nvSpPr>
          <p:cNvPr id="61" name="TextBox 60"/>
          <p:cNvSpPr txBox="1"/>
          <p:nvPr/>
        </p:nvSpPr>
        <p:spPr>
          <a:xfrm>
            <a:off x="5562600" y="2112346"/>
            <a:ext cx="2590800" cy="477054"/>
          </a:xfrm>
          <a:prstGeom prst="rect">
            <a:avLst/>
          </a:prstGeom>
          <a:noFill/>
        </p:spPr>
        <p:txBody>
          <a:bodyPr wrap="square" rtlCol="0">
            <a:spAutoFit/>
          </a:bodyPr>
          <a:lstStyle/>
          <a:p>
            <a:pPr algn="ctr"/>
            <a:r>
              <a:rPr lang="en-US" sz="2500" b="1" dirty="0" smtClean="0">
                <a:solidFill>
                  <a:srgbClr val="000000"/>
                </a:solidFill>
                <a:latin typeface="Gill Sans MT"/>
                <a:cs typeface="Gill Sans MT"/>
              </a:rPr>
              <a:t>Flush dirty data</a:t>
            </a:r>
          </a:p>
        </p:txBody>
      </p:sp>
      <p:cxnSp>
        <p:nvCxnSpPr>
          <p:cNvPr id="63" name="Straight Arrow Connector 62"/>
          <p:cNvCxnSpPr/>
          <p:nvPr/>
        </p:nvCxnSpPr>
        <p:spPr>
          <a:xfrm>
            <a:off x="6172200" y="2667000"/>
            <a:ext cx="1447800" cy="0"/>
          </a:xfrm>
          <a:prstGeom prst="straightConnector1">
            <a:avLst/>
          </a:prstGeom>
          <a:noFill/>
          <a:ln w="57150" cap="flat" cmpd="sng" algn="ctr">
            <a:solidFill>
              <a:schemeClr val="tx1"/>
            </a:solidFill>
            <a:prstDash val="solid"/>
            <a:miter lim="800000"/>
            <a:headEnd type="none"/>
            <a:tailEnd type="triangle"/>
          </a:ln>
          <a:effectLst/>
        </p:spPr>
      </p:cxnSp>
      <p:sp>
        <p:nvSpPr>
          <p:cNvPr id="66" name="Rectangle 65"/>
          <p:cNvSpPr/>
          <p:nvPr/>
        </p:nvSpPr>
        <p:spPr>
          <a:xfrm>
            <a:off x="-152400" y="1066800"/>
            <a:ext cx="9525000" cy="523220"/>
          </a:xfrm>
          <a:prstGeom prst="rect">
            <a:avLst/>
          </a:prstGeom>
          <a:solidFill>
            <a:schemeClr val="accent6">
              <a:lumMod val="20000"/>
              <a:lumOff val="80000"/>
            </a:schemeClr>
          </a:solidFill>
        </p:spPr>
        <p:txBody>
          <a:bodyPr wrap="square">
            <a:spAutoFit/>
          </a:bodyPr>
          <a:lstStyle/>
          <a:p>
            <a:pPr marL="0" lvl="1" algn="ctr"/>
            <a:r>
              <a:rPr lang="en-US" sz="2800" b="1" dirty="0" smtClean="0">
                <a:cs typeface="Gill Sans MT"/>
              </a:rPr>
              <a:t>Get </a:t>
            </a:r>
            <a:r>
              <a:rPr lang="en-US" sz="2800" b="1" dirty="0">
                <a:cs typeface="Gill Sans MT"/>
              </a:rPr>
              <a:t>coherence permission for </a:t>
            </a:r>
            <a:r>
              <a:rPr lang="en-US" sz="2800" b="1" dirty="0" smtClean="0">
                <a:cs typeface="Gill Sans MT"/>
              </a:rPr>
              <a:t>the entire NDA region</a:t>
            </a:r>
            <a:endParaRPr lang="en-US" sz="2800" b="1" dirty="0">
              <a:cs typeface="Gill Sans MT"/>
            </a:endParaRPr>
          </a:p>
        </p:txBody>
      </p:sp>
      <p:sp>
        <p:nvSpPr>
          <p:cNvPr id="69" name="TextBox 68"/>
          <p:cNvSpPr txBox="1"/>
          <p:nvPr/>
        </p:nvSpPr>
        <p:spPr>
          <a:xfrm>
            <a:off x="-914400" y="2133600"/>
            <a:ext cx="5562600" cy="1446550"/>
          </a:xfrm>
          <a:prstGeom prst="rect">
            <a:avLst/>
          </a:prstGeom>
          <a:noFill/>
        </p:spPr>
        <p:txBody>
          <a:bodyPr wrap="square" rtlCol="0">
            <a:spAutoFit/>
          </a:bodyPr>
          <a:lstStyle/>
          <a:p>
            <a:pPr marL="344487" lvl="1" indent="0" algn="ctr">
              <a:buNone/>
            </a:pPr>
            <a:r>
              <a:rPr lang="en-US" sz="2200" b="1" u="sng" dirty="0" smtClean="0"/>
              <a:t>Unnecessarily</a:t>
            </a:r>
            <a:r>
              <a:rPr lang="en-US" sz="2200" b="1" dirty="0" smtClean="0"/>
              <a:t> </a:t>
            </a:r>
            <a:r>
              <a:rPr lang="en-US" sz="2200" b="1" dirty="0" smtClean="0">
                <a:solidFill>
                  <a:srgbClr val="0000FF"/>
                </a:solidFill>
              </a:rPr>
              <a:t>flushes</a:t>
            </a:r>
            <a:br>
              <a:rPr lang="en-US" sz="2200" b="1" dirty="0" smtClean="0">
                <a:solidFill>
                  <a:srgbClr val="0000FF"/>
                </a:solidFill>
              </a:rPr>
            </a:br>
            <a:r>
              <a:rPr lang="en-US" sz="2200" b="1" dirty="0" smtClean="0"/>
              <a:t> </a:t>
            </a:r>
            <a:r>
              <a:rPr lang="en-US" sz="2200" b="1" dirty="0">
                <a:solidFill>
                  <a:schemeClr val="accent2"/>
                </a:solidFill>
              </a:rPr>
              <a:t>a large amount </a:t>
            </a:r>
            <a:r>
              <a:rPr lang="en-US" sz="2200" b="1" dirty="0" smtClean="0">
                <a:solidFill>
                  <a:schemeClr val="accent2"/>
                </a:solidFill>
              </a:rPr>
              <a:t>of </a:t>
            </a:r>
            <a:r>
              <a:rPr lang="en-US" sz="2200" b="1" dirty="0" smtClean="0"/>
              <a:t> dirty data,</a:t>
            </a:r>
            <a:br>
              <a:rPr lang="en-US" sz="2200" b="1" dirty="0" smtClean="0"/>
            </a:br>
            <a:r>
              <a:rPr lang="en-US" sz="2200" b="1" dirty="0" smtClean="0"/>
              <a:t>especially in </a:t>
            </a:r>
            <a:r>
              <a:rPr lang="en-US" sz="2200" b="1" dirty="0" smtClean="0">
                <a:solidFill>
                  <a:srgbClr val="0000FF"/>
                </a:solidFill>
              </a:rPr>
              <a:t>pointer-chasing </a:t>
            </a:r>
            <a:r>
              <a:rPr lang="en-US" sz="2200" b="1" dirty="0" smtClean="0"/>
              <a:t>applications </a:t>
            </a:r>
          </a:p>
        </p:txBody>
      </p:sp>
      <p:sp>
        <p:nvSpPr>
          <p:cNvPr id="24" name="Rectangle 23"/>
          <p:cNvSpPr/>
          <p:nvPr/>
        </p:nvSpPr>
        <p:spPr>
          <a:xfrm>
            <a:off x="-228600" y="3810000"/>
            <a:ext cx="9525000" cy="523220"/>
          </a:xfrm>
          <a:prstGeom prst="rect">
            <a:avLst/>
          </a:prstGeom>
          <a:solidFill>
            <a:schemeClr val="accent6">
              <a:lumMod val="20000"/>
              <a:lumOff val="80000"/>
            </a:schemeClr>
          </a:solidFill>
        </p:spPr>
        <p:txBody>
          <a:bodyPr wrap="square">
            <a:spAutoFit/>
          </a:bodyPr>
          <a:lstStyle/>
          <a:p>
            <a:pPr marL="0" lvl="1" algn="ctr"/>
            <a:r>
              <a:rPr lang="en-US" sz="2800" b="1" dirty="0" smtClean="0">
                <a:cs typeface="Gill Sans MT"/>
              </a:rPr>
              <a:t>Use coarse-grained locks to provide exclusive access</a:t>
            </a:r>
            <a:endParaRPr lang="en-US" sz="2800" b="1" dirty="0">
              <a:cs typeface="Gill Sans MT"/>
            </a:endParaRPr>
          </a:p>
        </p:txBody>
      </p:sp>
      <p:grpSp>
        <p:nvGrpSpPr>
          <p:cNvPr id="140" name="Group 139"/>
          <p:cNvGrpSpPr/>
          <p:nvPr/>
        </p:nvGrpSpPr>
        <p:grpSpPr>
          <a:xfrm>
            <a:off x="4191002" y="4267199"/>
            <a:ext cx="4419597" cy="2590801"/>
            <a:chOff x="4886495" y="3962397"/>
            <a:chExt cx="3953999" cy="2526613"/>
          </a:xfrm>
        </p:grpSpPr>
        <p:grpSp>
          <p:nvGrpSpPr>
            <p:cNvPr id="141" name="Group 140"/>
            <p:cNvGrpSpPr/>
            <p:nvPr/>
          </p:nvGrpSpPr>
          <p:grpSpPr>
            <a:xfrm>
              <a:off x="4886495" y="3962397"/>
              <a:ext cx="3953999" cy="2526613"/>
              <a:chOff x="4886495" y="3962397"/>
              <a:chExt cx="3953999" cy="2526613"/>
            </a:xfrm>
          </p:grpSpPr>
          <p:grpSp>
            <p:nvGrpSpPr>
              <p:cNvPr id="143" name="Group 142"/>
              <p:cNvGrpSpPr/>
              <p:nvPr/>
            </p:nvGrpSpPr>
            <p:grpSpPr>
              <a:xfrm>
                <a:off x="4886495" y="3962397"/>
                <a:ext cx="3940310" cy="2526613"/>
                <a:chOff x="5166287" y="3814011"/>
                <a:chExt cx="3354874" cy="2666760"/>
              </a:xfrm>
            </p:grpSpPr>
            <p:grpSp>
              <p:nvGrpSpPr>
                <p:cNvPr id="146" name="Group 145"/>
                <p:cNvGrpSpPr/>
                <p:nvPr/>
              </p:nvGrpSpPr>
              <p:grpSpPr>
                <a:xfrm>
                  <a:off x="5166287" y="3814011"/>
                  <a:ext cx="3354874" cy="2666760"/>
                  <a:chOff x="5166287" y="3814011"/>
                  <a:chExt cx="3354874" cy="2666760"/>
                </a:xfrm>
              </p:grpSpPr>
              <p:sp>
                <p:nvSpPr>
                  <p:cNvPr id="148" name="TextBox 147"/>
                  <p:cNvSpPr txBox="1"/>
                  <p:nvPr/>
                </p:nvSpPr>
                <p:spPr>
                  <a:xfrm rot="249033">
                    <a:off x="6647685" y="4033504"/>
                    <a:ext cx="1117449" cy="494925"/>
                  </a:xfrm>
                  <a:prstGeom prst="rect">
                    <a:avLst/>
                  </a:prstGeom>
                  <a:noFill/>
                </p:spPr>
                <p:txBody>
                  <a:bodyPr wrap="square" rtlCol="0">
                    <a:spAutoFit/>
                  </a:bodyPr>
                  <a:lstStyle/>
                  <a:p>
                    <a:pPr algn="ctr"/>
                    <a:r>
                      <a:rPr lang="en-US" sz="2000" b="1" dirty="0" smtClean="0">
                        <a:solidFill>
                          <a:schemeClr val="tx1">
                            <a:lumMod val="75000"/>
                            <a:lumOff val="25000"/>
                          </a:schemeClr>
                        </a:solidFill>
                      </a:rPr>
                      <a:t>Access to NDA data</a:t>
                    </a:r>
                  </a:p>
                </p:txBody>
              </p:sp>
              <p:grpSp>
                <p:nvGrpSpPr>
                  <p:cNvPr id="149" name="Group 148"/>
                  <p:cNvGrpSpPr/>
                  <p:nvPr/>
                </p:nvGrpSpPr>
                <p:grpSpPr>
                  <a:xfrm>
                    <a:off x="5166287" y="3814011"/>
                    <a:ext cx="3354874" cy="2666760"/>
                    <a:chOff x="4987031" y="912396"/>
                    <a:chExt cx="3358704" cy="2888990"/>
                  </a:xfrm>
                </p:grpSpPr>
                <p:grpSp>
                  <p:nvGrpSpPr>
                    <p:cNvPr id="150" name="Group 149"/>
                    <p:cNvGrpSpPr/>
                    <p:nvPr/>
                  </p:nvGrpSpPr>
                  <p:grpSpPr>
                    <a:xfrm>
                      <a:off x="4987031" y="912396"/>
                      <a:ext cx="3358704" cy="2888990"/>
                      <a:chOff x="4722714" y="912396"/>
                      <a:chExt cx="3358704" cy="2888990"/>
                    </a:xfrm>
                  </p:grpSpPr>
                  <p:grpSp>
                    <p:nvGrpSpPr>
                      <p:cNvPr id="152" name="Group 151"/>
                      <p:cNvGrpSpPr/>
                      <p:nvPr/>
                    </p:nvGrpSpPr>
                    <p:grpSpPr>
                      <a:xfrm>
                        <a:off x="5525659" y="912396"/>
                        <a:ext cx="2555759" cy="2804017"/>
                        <a:chOff x="5354367" y="908386"/>
                        <a:chExt cx="2227748" cy="2947813"/>
                      </a:xfrm>
                    </p:grpSpPr>
                    <p:grpSp>
                      <p:nvGrpSpPr>
                        <p:cNvPr id="155" name="Group 154"/>
                        <p:cNvGrpSpPr/>
                        <p:nvPr/>
                      </p:nvGrpSpPr>
                      <p:grpSpPr>
                        <a:xfrm>
                          <a:off x="5354367" y="908386"/>
                          <a:ext cx="2227748" cy="2947813"/>
                          <a:chOff x="5278167" y="1136986"/>
                          <a:chExt cx="2227748" cy="2947813"/>
                        </a:xfrm>
                      </p:grpSpPr>
                      <p:grpSp>
                        <p:nvGrpSpPr>
                          <p:cNvPr id="157" name="Group 156"/>
                          <p:cNvGrpSpPr/>
                          <p:nvPr/>
                        </p:nvGrpSpPr>
                        <p:grpSpPr>
                          <a:xfrm>
                            <a:off x="5281651" y="1136986"/>
                            <a:ext cx="2224264" cy="2947813"/>
                            <a:chOff x="2607752" y="766015"/>
                            <a:chExt cx="4970927" cy="5320441"/>
                          </a:xfrm>
                        </p:grpSpPr>
                        <p:sp>
                          <p:nvSpPr>
                            <p:cNvPr id="160" name="Rectangle 159"/>
                            <p:cNvSpPr/>
                            <p:nvPr/>
                          </p:nvSpPr>
                          <p:spPr>
                            <a:xfrm>
                              <a:off x="2607752" y="1540934"/>
                              <a:ext cx="1143000" cy="4545522"/>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smtClean="0">
                                <a:effectLst>
                                  <a:outerShdw blurRad="38100" dist="38100" dir="2700000" algn="tl">
                                    <a:srgbClr val="000000">
                                      <a:alpha val="43137"/>
                                    </a:srgbClr>
                                  </a:outerShdw>
                                </a:effectLst>
                              </a:endParaRPr>
                            </a:p>
                          </p:txBody>
                        </p:sp>
                        <p:sp>
                          <p:nvSpPr>
                            <p:cNvPr id="161" name="TextBox 160"/>
                            <p:cNvSpPr txBox="1"/>
                            <p:nvPr/>
                          </p:nvSpPr>
                          <p:spPr>
                            <a:xfrm>
                              <a:off x="2772679" y="766015"/>
                              <a:ext cx="925887" cy="575022"/>
                            </a:xfrm>
                            <a:prstGeom prst="rect">
                              <a:avLst/>
                            </a:prstGeom>
                            <a:noFill/>
                          </p:spPr>
                          <p:txBody>
                            <a:bodyPr wrap="none" rtlCol="0">
                              <a:spAutoFit/>
                            </a:bodyPr>
                            <a:lstStyle/>
                            <a:p>
                              <a:pPr algn="ctr"/>
                              <a:r>
                                <a:rPr lang="en-US" sz="2000" b="1" dirty="0" smtClean="0">
                                  <a:solidFill>
                                    <a:schemeClr val="tx1">
                                      <a:lumMod val="75000"/>
                                      <a:lumOff val="25000"/>
                                    </a:schemeClr>
                                  </a:solidFill>
                                </a:rPr>
                                <a:t>CPU</a:t>
                              </a:r>
                              <a:endParaRPr lang="en-US" sz="1400" b="1" dirty="0" smtClean="0">
                                <a:solidFill>
                                  <a:schemeClr val="tx1">
                                    <a:lumMod val="75000"/>
                                    <a:lumOff val="25000"/>
                                  </a:schemeClr>
                                </a:solidFill>
                              </a:endParaRPr>
                            </a:p>
                          </p:txBody>
                        </p:sp>
                        <p:sp>
                          <p:nvSpPr>
                            <p:cNvPr id="162" name="Rectangle 161"/>
                            <p:cNvSpPr/>
                            <p:nvPr/>
                          </p:nvSpPr>
                          <p:spPr>
                            <a:xfrm>
                              <a:off x="6415625" y="1540932"/>
                              <a:ext cx="1143000" cy="4545524"/>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smtClean="0">
                                <a:effectLst>
                                  <a:outerShdw blurRad="38100" dist="38100" dir="2700000" algn="tl">
                                    <a:srgbClr val="000000">
                                      <a:alpha val="43137"/>
                                    </a:srgbClr>
                                  </a:outerShdw>
                                </a:effectLst>
                              </a:endParaRPr>
                            </a:p>
                          </p:txBody>
                        </p:sp>
                        <p:sp>
                          <p:nvSpPr>
                            <p:cNvPr id="163" name="TextBox 162"/>
                            <p:cNvSpPr txBox="1"/>
                            <p:nvPr/>
                          </p:nvSpPr>
                          <p:spPr>
                            <a:xfrm>
                              <a:off x="6400728" y="766015"/>
                              <a:ext cx="1177951" cy="846561"/>
                            </a:xfrm>
                            <a:prstGeom prst="rect">
                              <a:avLst/>
                            </a:prstGeom>
                            <a:noFill/>
                          </p:spPr>
                          <p:txBody>
                            <a:bodyPr wrap="none" rtlCol="0">
                              <a:spAutoFit/>
                            </a:bodyPr>
                            <a:lstStyle/>
                            <a:p>
                              <a:pPr algn="ctr"/>
                              <a:r>
                                <a:rPr lang="en-US" sz="2000" b="1" dirty="0" smtClean="0">
                                  <a:solidFill>
                                    <a:schemeClr val="tx1">
                                      <a:lumMod val="75000"/>
                                      <a:lumOff val="25000"/>
                                    </a:schemeClr>
                                  </a:solidFill>
                                </a:rPr>
                                <a:t>NDA</a:t>
                              </a:r>
                              <a:endParaRPr lang="en-US" b="1" dirty="0" smtClean="0">
                                <a:solidFill>
                                  <a:schemeClr val="tx1">
                                    <a:lumMod val="75000"/>
                                    <a:lumOff val="25000"/>
                                  </a:schemeClr>
                                </a:solidFill>
                              </a:endParaRPr>
                            </a:p>
                          </p:txBody>
                        </p:sp>
                        <p:sp>
                          <p:nvSpPr>
                            <p:cNvPr id="164" name="Freeform 163"/>
                            <p:cNvSpPr/>
                            <p:nvPr/>
                          </p:nvSpPr>
                          <p:spPr>
                            <a:xfrm>
                              <a:off x="2951564" y="1697569"/>
                              <a:ext cx="235041" cy="914401"/>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700"/>
                            </a:p>
                          </p:txBody>
                        </p:sp>
                      </p:grpSp>
                      <p:sp>
                        <p:nvSpPr>
                          <p:cNvPr id="158" name="Rounded Rectangle 157"/>
                          <p:cNvSpPr/>
                          <p:nvPr/>
                        </p:nvSpPr>
                        <p:spPr>
                          <a:xfrm>
                            <a:off x="6985503" y="1869762"/>
                            <a:ext cx="512410" cy="1094488"/>
                          </a:xfrm>
                          <a:prstGeom prst="roundRect">
                            <a:avLst/>
                          </a:prstGeom>
                          <a:solidFill>
                            <a:schemeClr val="bg1">
                              <a:lumMod val="8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effectLst>
                                <a:outerShdw blurRad="38100" dist="38100" dir="2700000" algn="tl">
                                  <a:srgbClr val="000000">
                                    <a:alpha val="43137"/>
                                  </a:srgbClr>
                                </a:outerShdw>
                              </a:effectLst>
                            </a:endParaRPr>
                          </a:p>
                        </p:txBody>
                      </p:sp>
                      <p:sp>
                        <p:nvSpPr>
                          <p:cNvPr id="159" name="Rounded Rectangle 158"/>
                          <p:cNvSpPr/>
                          <p:nvPr/>
                        </p:nvSpPr>
                        <p:spPr>
                          <a:xfrm>
                            <a:off x="5278167" y="2260601"/>
                            <a:ext cx="497316" cy="694267"/>
                          </a:xfrm>
                          <a:prstGeom prst="roundRect">
                            <a:avLst/>
                          </a:prstGeom>
                          <a:solidFill>
                            <a:schemeClr val="bg1">
                              <a:lumMod val="8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smtClean="0">
                              <a:solidFill>
                                <a:srgbClr val="FF0000"/>
                              </a:solidFill>
                              <a:effectLst>
                                <a:outerShdw blurRad="38100" dist="38100" dir="2700000" algn="tl">
                                  <a:srgbClr val="000000">
                                    <a:alpha val="43137"/>
                                  </a:srgbClr>
                                </a:outerShdw>
                              </a:effectLst>
                            </a:endParaRPr>
                          </a:p>
                        </p:txBody>
                      </p:sp>
                    </p:grpSp>
                    <p:sp>
                      <p:nvSpPr>
                        <p:cNvPr id="156" name="Freeform 155"/>
                        <p:cNvSpPr/>
                        <p:nvPr/>
                      </p:nvSpPr>
                      <p:spPr>
                        <a:xfrm>
                          <a:off x="7210715" y="1915954"/>
                          <a:ext cx="210764" cy="62789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700"/>
                        </a:p>
                      </p:txBody>
                    </p:sp>
                  </p:grpSp>
                  <p:cxnSp>
                    <p:nvCxnSpPr>
                      <p:cNvPr id="153" name="Straight Arrow Connector 152"/>
                      <p:cNvCxnSpPr/>
                      <p:nvPr/>
                    </p:nvCxnSpPr>
                    <p:spPr>
                      <a:xfrm>
                        <a:off x="5287934" y="1304325"/>
                        <a:ext cx="15877" cy="2497061"/>
                      </a:xfrm>
                      <a:prstGeom prst="straightConnector1">
                        <a:avLst/>
                      </a:prstGeom>
                      <a:ln w="38100" cmpd="sng">
                        <a:solidFill>
                          <a:schemeClr val="tx1">
                            <a:lumMod val="75000"/>
                            <a:lumOff val="2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4722714" y="1260913"/>
                        <a:ext cx="515300" cy="303052"/>
                      </a:xfrm>
                      <a:prstGeom prst="rect">
                        <a:avLst/>
                      </a:prstGeom>
                      <a:noFill/>
                    </p:spPr>
                    <p:txBody>
                      <a:bodyPr wrap="none" rtlCol="0">
                        <a:spAutoFit/>
                      </a:bodyPr>
                      <a:lstStyle/>
                      <a:p>
                        <a:pPr algn="ctr"/>
                        <a:r>
                          <a:rPr lang="en-US" sz="2000" b="1" dirty="0" smtClean="0">
                            <a:solidFill>
                              <a:schemeClr val="tx1">
                                <a:lumMod val="75000"/>
                                <a:lumOff val="25000"/>
                              </a:schemeClr>
                            </a:solidFill>
                          </a:rPr>
                          <a:t>Time</a:t>
                        </a:r>
                      </a:p>
                    </p:txBody>
                  </p:sp>
                </p:grpSp>
                <p:sp>
                  <p:nvSpPr>
                    <p:cNvPr id="151" name="TextBox 150"/>
                    <p:cNvSpPr txBox="1"/>
                    <p:nvPr/>
                  </p:nvSpPr>
                  <p:spPr>
                    <a:xfrm>
                      <a:off x="5721091" y="2017009"/>
                      <a:ext cx="734516" cy="411840"/>
                    </a:xfrm>
                    <a:prstGeom prst="rect">
                      <a:avLst/>
                    </a:prstGeom>
                    <a:noFill/>
                  </p:spPr>
                  <p:txBody>
                    <a:bodyPr wrap="square" rtlCol="0">
                      <a:spAutoFit/>
                    </a:bodyPr>
                    <a:lstStyle/>
                    <a:p>
                      <a:pPr algn="ctr"/>
                      <a:r>
                        <a:rPr lang="en-US" b="1" dirty="0" smtClean="0"/>
                        <a:t>STALL</a:t>
                      </a:r>
                      <a:endParaRPr lang="en-US" sz="1200" b="1" dirty="0" smtClean="0"/>
                    </a:p>
                  </p:txBody>
                </p:sp>
              </p:grpSp>
            </p:grpSp>
            <p:cxnSp>
              <p:nvCxnSpPr>
                <p:cNvPr id="147" name="Straight Arrow Connector 146"/>
                <p:cNvCxnSpPr/>
                <p:nvPr/>
              </p:nvCxnSpPr>
              <p:spPr>
                <a:xfrm>
                  <a:off x="6553200" y="4724400"/>
                  <a:ext cx="1371600" cy="152400"/>
                </a:xfrm>
                <a:prstGeom prst="straightConnector1">
                  <a:avLst/>
                </a:prstGeom>
                <a:ln w="57150" cmpd="sng">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cxnSp>
            <p:nvCxnSpPr>
              <p:cNvPr id="144" name="Straight Connector 143"/>
              <p:cNvCxnSpPr/>
              <p:nvPr/>
            </p:nvCxnSpPr>
            <p:spPr>
              <a:xfrm>
                <a:off x="5622289" y="4876799"/>
                <a:ext cx="3218205" cy="0"/>
              </a:xfrm>
              <a:prstGeom prst="line">
                <a:avLst/>
              </a:prstGeom>
              <a:ln w="2540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605365" y="5478605"/>
                <a:ext cx="3175923" cy="7795"/>
              </a:xfrm>
              <a:prstGeom prst="line">
                <a:avLst/>
              </a:prstGeom>
              <a:ln w="2540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2" name="Freeform 141"/>
            <p:cNvSpPr/>
            <p:nvPr/>
          </p:nvSpPr>
          <p:spPr>
            <a:xfrm>
              <a:off x="6040222" y="5656473"/>
              <a:ext cx="209720" cy="46097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700"/>
            </a:p>
          </p:txBody>
        </p:sp>
      </p:grpSp>
      <p:sp>
        <p:nvSpPr>
          <p:cNvPr id="165" name="TextBox 164"/>
          <p:cNvSpPr txBox="1"/>
          <p:nvPr/>
        </p:nvSpPr>
        <p:spPr>
          <a:xfrm>
            <a:off x="-762000" y="5250359"/>
            <a:ext cx="5562600" cy="769441"/>
          </a:xfrm>
          <a:prstGeom prst="rect">
            <a:avLst/>
          </a:prstGeom>
          <a:noFill/>
        </p:spPr>
        <p:txBody>
          <a:bodyPr wrap="square" rtlCol="0">
            <a:spAutoFit/>
          </a:bodyPr>
          <a:lstStyle/>
          <a:p>
            <a:pPr marL="344487" lvl="1" indent="0" algn="ctr">
              <a:buNone/>
            </a:pPr>
            <a:r>
              <a:rPr lang="en-US" sz="2200" b="1" dirty="0" smtClean="0">
                <a:solidFill>
                  <a:schemeClr val="accent2"/>
                </a:solidFill>
              </a:rPr>
              <a:t>Blocks</a:t>
            </a:r>
            <a:r>
              <a:rPr lang="en-US" sz="2200" b="1" dirty="0" smtClean="0"/>
              <a:t> CPU threads when they</a:t>
            </a:r>
            <a:br>
              <a:rPr lang="en-US" sz="2200" b="1" dirty="0" smtClean="0"/>
            </a:br>
            <a:r>
              <a:rPr lang="en-US" sz="2200" b="1" dirty="0" smtClean="0"/>
              <a:t>access </a:t>
            </a:r>
            <a:r>
              <a:rPr lang="en-US" sz="2200" b="1" dirty="0" smtClean="0">
                <a:solidFill>
                  <a:srgbClr val="0000FF"/>
                </a:solidFill>
              </a:rPr>
              <a:t>NDA data regions</a:t>
            </a:r>
          </a:p>
        </p:txBody>
      </p:sp>
      <p:sp>
        <p:nvSpPr>
          <p:cNvPr id="166" name="Rectangle 165"/>
          <p:cNvSpPr/>
          <p:nvPr/>
        </p:nvSpPr>
        <p:spPr>
          <a:xfrm>
            <a:off x="0" y="6284893"/>
            <a:ext cx="9144000" cy="954107"/>
          </a:xfrm>
          <a:prstGeom prst="rect">
            <a:avLst/>
          </a:prstGeom>
          <a:solidFill>
            <a:srgbClr val="800000"/>
          </a:solidFill>
        </p:spPr>
        <p:txBody>
          <a:bodyPr wrap="square">
            <a:spAutoFit/>
          </a:bodyPr>
          <a:lstStyle/>
          <a:p>
            <a:pPr marL="0" lvl="1" algn="ctr"/>
            <a:r>
              <a:rPr lang="en-US" sz="2800" b="1" dirty="0" smtClean="0">
                <a:solidFill>
                  <a:schemeClr val="bg1"/>
                </a:solidFill>
              </a:rPr>
              <a:t>CG fails to provide any performance benefit of NDA and perform 0.4% worse than CPU-only </a:t>
            </a:r>
            <a:endParaRPr lang="en-US" sz="2800" b="1" dirty="0">
              <a:solidFill>
                <a:schemeClr val="bg1"/>
              </a:solidFill>
            </a:endParaRPr>
          </a:p>
        </p:txBody>
      </p:sp>
    </p:spTree>
    <p:extLst>
      <p:ext uri="{BB962C8B-B14F-4D97-AF65-F5344CB8AC3E}">
        <p14:creationId xmlns:p14="http://schemas.microsoft.com/office/powerpoint/2010/main" val="3221631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0"/>
                                        </p:tgtEl>
                                        <p:attrNameLst>
                                          <p:attrName>style.visibility</p:attrName>
                                        </p:attrNameLst>
                                      </p:cBhvr>
                                      <p:to>
                                        <p:strVal val="visible"/>
                                      </p:to>
                                    </p:set>
                                    <p:animEffect transition="in" filter="fade">
                                      <p:cBhvr>
                                        <p:cTn id="33" dur="500"/>
                                        <p:tgtEl>
                                          <p:spTgt spid="1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6"/>
                                        </p:tgtEl>
                                        <p:attrNameLst>
                                          <p:attrName>style.visibility</p:attrName>
                                        </p:attrNameLst>
                                      </p:cBhvr>
                                      <p:to>
                                        <p:strVal val="visible"/>
                                      </p:to>
                                    </p:set>
                                    <p:animEffect transition="in" filter="fade">
                                      <p:cBhvr>
                                        <p:cTn id="43"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animBg="1"/>
      <p:bldP spid="69" grpId="0"/>
      <p:bldP spid="24" grpId="0" animBg="1"/>
      <p:bldP spid="165" grpId="0"/>
      <p:bldP spid="1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Fine-Grained (FG) Coherence</a:t>
            </a:r>
            <a:endParaRPr lang="en-US" dirty="0"/>
          </a:p>
        </p:txBody>
      </p:sp>
      <p:sp>
        <p:nvSpPr>
          <p:cNvPr id="4" name="Slide Number Placeholder 3"/>
          <p:cNvSpPr>
            <a:spLocks noGrp="1"/>
          </p:cNvSpPr>
          <p:nvPr>
            <p:ph type="sldNum" sz="quarter" idx="12"/>
          </p:nvPr>
        </p:nvSpPr>
        <p:spPr/>
        <p:txBody>
          <a:bodyPr/>
          <a:lstStyle/>
          <a:p>
            <a:fld id="{BA2D8F13-174C-467F-9D40-7DDEF70CAB8C}" type="slidenum">
              <a:rPr lang="en-US" smtClean="0"/>
              <a:t>41</a:t>
            </a:fld>
            <a:endParaRPr lang="en-US"/>
          </a:p>
        </p:txBody>
      </p:sp>
      <p:sp>
        <p:nvSpPr>
          <p:cNvPr id="5" name="Rectangle 4"/>
          <p:cNvSpPr/>
          <p:nvPr/>
        </p:nvSpPr>
        <p:spPr>
          <a:xfrm>
            <a:off x="228600" y="1076980"/>
            <a:ext cx="9753600" cy="523220"/>
          </a:xfrm>
          <a:prstGeom prst="rect">
            <a:avLst/>
          </a:prstGeom>
          <a:noFill/>
        </p:spPr>
        <p:txBody>
          <a:bodyPr wrap="square">
            <a:spAutoFit/>
          </a:bodyPr>
          <a:lstStyle/>
          <a:p>
            <a:pPr marL="0" lvl="1"/>
            <a:r>
              <a:rPr lang="en-US" sz="2800" b="1" dirty="0" smtClean="0">
                <a:cs typeface="Gill Sans MT"/>
              </a:rPr>
              <a:t>Using fine-grained coherence has two benefits:</a:t>
            </a:r>
            <a:endParaRPr lang="en-US" sz="2800" b="1" dirty="0">
              <a:cs typeface="Gill Sans MT"/>
            </a:endParaRPr>
          </a:p>
        </p:txBody>
      </p:sp>
      <p:grpSp>
        <p:nvGrpSpPr>
          <p:cNvPr id="6" name="Group 5"/>
          <p:cNvGrpSpPr/>
          <p:nvPr/>
        </p:nvGrpSpPr>
        <p:grpSpPr>
          <a:xfrm>
            <a:off x="440389" y="1487269"/>
            <a:ext cx="8551211" cy="646331"/>
            <a:chOff x="440389" y="3461028"/>
            <a:chExt cx="8551211" cy="646331"/>
          </a:xfrm>
        </p:grpSpPr>
        <p:sp>
          <p:nvSpPr>
            <p:cNvPr id="7" name="TextBox 6"/>
            <p:cNvSpPr txBox="1"/>
            <p:nvPr/>
          </p:nvSpPr>
          <p:spPr>
            <a:xfrm>
              <a:off x="440389" y="3461028"/>
              <a:ext cx="474011" cy="646331"/>
            </a:xfrm>
            <a:prstGeom prst="rect">
              <a:avLst/>
            </a:prstGeom>
            <a:noFill/>
          </p:spPr>
          <p:txBody>
            <a:bodyPr wrap="square" rtlCol="0">
              <a:spAutoFit/>
            </a:bodyPr>
            <a:lstStyle/>
            <a:p>
              <a:r>
                <a:rPr lang="en-US" sz="3600" dirty="0" smtClean="0">
                  <a:solidFill>
                    <a:schemeClr val="tx1">
                      <a:lumMod val="65000"/>
                      <a:lumOff val="35000"/>
                    </a:schemeClr>
                  </a:solidFill>
                  <a:latin typeface="Gill Sans MT"/>
                  <a:cs typeface="Gill Sans MT"/>
                </a:rPr>
                <a:t>1</a:t>
              </a:r>
              <a:endParaRPr lang="en-US" sz="3600" dirty="0">
                <a:solidFill>
                  <a:schemeClr val="tx1">
                    <a:lumMod val="65000"/>
                    <a:lumOff val="35000"/>
                  </a:schemeClr>
                </a:solidFill>
                <a:latin typeface="Gill Sans MT"/>
                <a:cs typeface="Gill Sans MT"/>
              </a:endParaRPr>
            </a:p>
          </p:txBody>
        </p:sp>
        <p:sp>
          <p:nvSpPr>
            <p:cNvPr id="8" name="TextBox 7"/>
            <p:cNvSpPr txBox="1"/>
            <p:nvPr/>
          </p:nvSpPr>
          <p:spPr>
            <a:xfrm>
              <a:off x="990598" y="3581400"/>
              <a:ext cx="8001002" cy="461665"/>
            </a:xfrm>
            <a:prstGeom prst="rect">
              <a:avLst/>
            </a:prstGeom>
            <a:noFill/>
          </p:spPr>
          <p:txBody>
            <a:bodyPr wrap="square" rtlCol="0">
              <a:spAutoFit/>
            </a:bodyPr>
            <a:lstStyle/>
            <a:p>
              <a:r>
                <a:rPr lang="en-US" sz="2400" b="1" dirty="0" smtClean="0">
                  <a:solidFill>
                    <a:srgbClr val="1F497D"/>
                  </a:solidFill>
                  <a:cs typeface="Gill Sans MT"/>
                </a:rPr>
                <a:t>Simplifies NDA programming model</a:t>
              </a:r>
              <a:endParaRPr lang="en-US" sz="2400" b="1" dirty="0">
                <a:solidFill>
                  <a:srgbClr val="1F497D"/>
                </a:solidFill>
                <a:cs typeface="Gill Sans MT"/>
              </a:endParaRPr>
            </a:p>
          </p:txBody>
        </p:sp>
      </p:grpSp>
      <p:grpSp>
        <p:nvGrpSpPr>
          <p:cNvPr id="9" name="Group 8"/>
          <p:cNvGrpSpPr/>
          <p:nvPr/>
        </p:nvGrpSpPr>
        <p:grpSpPr>
          <a:xfrm>
            <a:off x="457200" y="2057400"/>
            <a:ext cx="8763000" cy="869990"/>
            <a:chOff x="440389" y="5478959"/>
            <a:chExt cx="8763000" cy="869990"/>
          </a:xfrm>
        </p:grpSpPr>
        <p:sp>
          <p:nvSpPr>
            <p:cNvPr id="10" name="TextBox 9"/>
            <p:cNvSpPr txBox="1"/>
            <p:nvPr/>
          </p:nvSpPr>
          <p:spPr>
            <a:xfrm>
              <a:off x="440389" y="5478959"/>
              <a:ext cx="474011" cy="584776"/>
            </a:xfrm>
            <a:prstGeom prst="rect">
              <a:avLst/>
            </a:prstGeom>
            <a:noFill/>
          </p:spPr>
          <p:txBody>
            <a:bodyPr wrap="square" rtlCol="0">
              <a:spAutoFit/>
            </a:bodyPr>
            <a:lstStyle/>
            <a:p>
              <a:r>
                <a:rPr lang="en-US" sz="3200" dirty="0" smtClean="0">
                  <a:solidFill>
                    <a:srgbClr val="595959"/>
                  </a:solidFill>
                  <a:latin typeface="Gill Sans MT"/>
                  <a:cs typeface="Gill Sans MT"/>
                </a:rPr>
                <a:t>2</a:t>
              </a:r>
              <a:endParaRPr lang="en-US" sz="4000" dirty="0">
                <a:solidFill>
                  <a:srgbClr val="595959"/>
                </a:solidFill>
                <a:latin typeface="Gill Sans MT"/>
                <a:cs typeface="Gill Sans MT"/>
              </a:endParaRPr>
            </a:p>
          </p:txBody>
        </p:sp>
        <p:sp>
          <p:nvSpPr>
            <p:cNvPr id="11" name="TextBox 10"/>
            <p:cNvSpPr txBox="1"/>
            <p:nvPr/>
          </p:nvSpPr>
          <p:spPr>
            <a:xfrm>
              <a:off x="973789" y="5517952"/>
              <a:ext cx="8229600" cy="830997"/>
            </a:xfrm>
            <a:prstGeom prst="rect">
              <a:avLst/>
            </a:prstGeom>
            <a:noFill/>
          </p:spPr>
          <p:txBody>
            <a:bodyPr wrap="square" rtlCol="0">
              <a:spAutoFit/>
            </a:bodyPr>
            <a:lstStyle/>
            <a:p>
              <a:r>
                <a:rPr lang="en-US" sz="2400" b="1" dirty="0">
                  <a:solidFill>
                    <a:schemeClr val="tx2"/>
                  </a:solidFill>
                  <a:cs typeface="Gill Sans MT"/>
                </a:rPr>
                <a:t>Allows us to </a:t>
              </a:r>
              <a:r>
                <a:rPr lang="en-US" sz="2400" b="1" dirty="0" smtClean="0">
                  <a:solidFill>
                    <a:schemeClr val="tx2"/>
                  </a:solidFill>
                  <a:cs typeface="Gill Sans MT"/>
                </a:rPr>
                <a:t>get permissions </a:t>
              </a:r>
              <a:r>
                <a:rPr lang="en-US" sz="2400" b="1" dirty="0">
                  <a:solidFill>
                    <a:schemeClr val="tx2"/>
                  </a:solidFill>
                  <a:cs typeface="Gill Sans MT"/>
                </a:rPr>
                <a:t>for only the pieces of </a:t>
              </a:r>
              <a:r>
                <a:rPr lang="en-US" sz="2400" b="1" dirty="0" smtClean="0">
                  <a:solidFill>
                    <a:schemeClr val="tx2"/>
                  </a:solidFill>
                  <a:cs typeface="Gill Sans MT"/>
                </a:rPr>
                <a:t>data that </a:t>
              </a:r>
              <a:r>
                <a:rPr lang="en-US" sz="2400" b="1" dirty="0">
                  <a:solidFill>
                    <a:schemeClr val="tx2"/>
                  </a:solidFill>
                  <a:cs typeface="Gill Sans MT"/>
                </a:rPr>
                <a:t>are </a:t>
              </a:r>
              <a:r>
                <a:rPr lang="en-US" sz="2400" b="1" dirty="0" smtClean="0">
                  <a:solidFill>
                    <a:schemeClr val="tx2"/>
                  </a:solidFill>
                  <a:cs typeface="Gill Sans MT"/>
                </a:rPr>
                <a:t>actually accessed</a:t>
              </a:r>
              <a:endParaRPr lang="en-US" sz="2400" b="1" dirty="0" smtClean="0">
                <a:solidFill>
                  <a:schemeClr val="tx2"/>
                </a:solidFill>
                <a:latin typeface="Gill Sans MT"/>
                <a:cs typeface="Gill Sans MT"/>
              </a:endParaRPr>
            </a:p>
          </p:txBody>
        </p:sp>
      </p:grpSp>
      <p:grpSp>
        <p:nvGrpSpPr>
          <p:cNvPr id="12" name="Group 11"/>
          <p:cNvGrpSpPr/>
          <p:nvPr/>
        </p:nvGrpSpPr>
        <p:grpSpPr>
          <a:xfrm>
            <a:off x="2209800" y="3962400"/>
            <a:ext cx="5105400" cy="1329092"/>
            <a:chOff x="2590800" y="2328508"/>
            <a:chExt cx="5105400" cy="1329092"/>
          </a:xfrm>
        </p:grpSpPr>
        <p:cxnSp>
          <p:nvCxnSpPr>
            <p:cNvPr id="13" name="Straight Arrow Connector 12"/>
            <p:cNvCxnSpPr/>
            <p:nvPr/>
          </p:nvCxnSpPr>
          <p:spPr>
            <a:xfrm flipH="1">
              <a:off x="3962400" y="3352800"/>
              <a:ext cx="2286002" cy="0"/>
            </a:xfrm>
            <a:prstGeom prst="straightConnector1">
              <a:avLst/>
            </a:prstGeom>
            <a:noFill/>
            <a:ln w="114300" cap="flat" cmpd="sng" algn="ctr">
              <a:solidFill>
                <a:srgbClr val="800000"/>
              </a:solidFill>
              <a:prstDash val="solid"/>
              <a:miter lim="800000"/>
              <a:headEnd type="triangle"/>
              <a:tailEnd type="triangle"/>
            </a:ln>
            <a:effectLst/>
          </p:spPr>
        </p:cxnSp>
        <p:grpSp>
          <p:nvGrpSpPr>
            <p:cNvPr id="14" name="Group 13"/>
            <p:cNvGrpSpPr/>
            <p:nvPr/>
          </p:nvGrpSpPr>
          <p:grpSpPr>
            <a:xfrm>
              <a:off x="2590800" y="2998124"/>
              <a:ext cx="1218387" cy="659476"/>
              <a:chOff x="1676400" y="6122324"/>
              <a:chExt cx="1218387" cy="659476"/>
            </a:xfrm>
          </p:grpSpPr>
          <p:sp>
            <p:nvSpPr>
              <p:cNvPr id="22" name="Rounded Rectangle 21"/>
              <p:cNvSpPr/>
              <p:nvPr/>
            </p:nvSpPr>
            <p:spPr>
              <a:xfrm>
                <a:off x="1676400" y="6122324"/>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CPU</a:t>
                </a:r>
                <a:endParaRPr lang="en-US" b="1" dirty="0">
                  <a:solidFill>
                    <a:srgbClr val="000000"/>
                  </a:solidFill>
                </a:endParaRPr>
              </a:p>
            </p:txBody>
          </p:sp>
          <p:sp>
            <p:nvSpPr>
              <p:cNvPr id="23" name="Rounded Rectangle 22"/>
              <p:cNvSpPr/>
              <p:nvPr/>
            </p:nvSpPr>
            <p:spPr>
              <a:xfrm>
                <a:off x="1831310" y="6263330"/>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CPU</a:t>
                </a:r>
                <a:endParaRPr lang="en-US" sz="1200" b="1" dirty="0">
                  <a:solidFill>
                    <a:schemeClr val="bg1">
                      <a:lumMod val="95000"/>
                    </a:schemeClr>
                  </a:solidFill>
                </a:endParaRPr>
              </a:p>
            </p:txBody>
          </p:sp>
        </p:grpSp>
        <p:grpSp>
          <p:nvGrpSpPr>
            <p:cNvPr id="15" name="Group 14"/>
            <p:cNvGrpSpPr/>
            <p:nvPr/>
          </p:nvGrpSpPr>
          <p:grpSpPr>
            <a:xfrm>
              <a:off x="2894787" y="2328508"/>
              <a:ext cx="447175" cy="512146"/>
              <a:chOff x="2132787" y="5356654"/>
              <a:chExt cx="447175" cy="512146"/>
            </a:xfrm>
          </p:grpSpPr>
          <p:sp>
            <p:nvSpPr>
              <p:cNvPr id="20" name="Freeform 19"/>
              <p:cNvSpPr/>
              <p:nvPr/>
            </p:nvSpPr>
            <p:spPr>
              <a:xfrm>
                <a:off x="2132787" y="53566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sp>
            <p:nvSpPr>
              <p:cNvPr id="21" name="Freeform 20"/>
              <p:cNvSpPr/>
              <p:nvPr/>
            </p:nvSpPr>
            <p:spPr>
              <a:xfrm>
                <a:off x="2361387" y="53566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grpSp>
        <p:sp>
          <p:nvSpPr>
            <p:cNvPr id="16" name="Rounded Rectangle 15"/>
            <p:cNvSpPr/>
            <p:nvPr/>
          </p:nvSpPr>
          <p:spPr>
            <a:xfrm>
              <a:off x="6477000" y="3069254"/>
              <a:ext cx="1219200"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NDA</a:t>
              </a:r>
              <a:endParaRPr lang="en-US" sz="1200" b="1" dirty="0">
                <a:solidFill>
                  <a:schemeClr val="bg1">
                    <a:lumMod val="95000"/>
                  </a:schemeClr>
                </a:solidFill>
              </a:endParaRPr>
            </a:p>
          </p:txBody>
        </p:sp>
        <p:grpSp>
          <p:nvGrpSpPr>
            <p:cNvPr id="17" name="Group 16"/>
            <p:cNvGrpSpPr/>
            <p:nvPr/>
          </p:nvGrpSpPr>
          <p:grpSpPr>
            <a:xfrm>
              <a:off x="6858000" y="2404708"/>
              <a:ext cx="447175" cy="512146"/>
              <a:chOff x="6324600" y="5585254"/>
              <a:chExt cx="447175" cy="512146"/>
            </a:xfrm>
          </p:grpSpPr>
          <p:sp>
            <p:nvSpPr>
              <p:cNvPr id="18" name="Freeform 17"/>
              <p:cNvSpPr/>
              <p:nvPr/>
            </p:nvSpPr>
            <p:spPr>
              <a:xfrm>
                <a:off x="6324600" y="55852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sp>
            <p:nvSpPr>
              <p:cNvPr id="19" name="Freeform 18"/>
              <p:cNvSpPr/>
              <p:nvPr/>
            </p:nvSpPr>
            <p:spPr>
              <a:xfrm>
                <a:off x="6553200" y="55852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grpSp>
      </p:grpSp>
      <p:grpSp>
        <p:nvGrpSpPr>
          <p:cNvPr id="35" name="Group 34"/>
          <p:cNvGrpSpPr/>
          <p:nvPr/>
        </p:nvGrpSpPr>
        <p:grpSpPr>
          <a:xfrm>
            <a:off x="1447800" y="3276600"/>
            <a:ext cx="6629400" cy="1059597"/>
            <a:chOff x="1371600" y="3276600"/>
            <a:chExt cx="6629400" cy="1059597"/>
          </a:xfrm>
        </p:grpSpPr>
        <p:cxnSp>
          <p:nvCxnSpPr>
            <p:cNvPr id="25" name="Straight Arrow Connector 24"/>
            <p:cNvCxnSpPr/>
            <p:nvPr/>
          </p:nvCxnSpPr>
          <p:spPr>
            <a:xfrm>
              <a:off x="3962400" y="4191000"/>
              <a:ext cx="1447800" cy="0"/>
            </a:xfrm>
            <a:prstGeom prst="straightConnector1">
              <a:avLst/>
            </a:prstGeom>
            <a:noFill/>
            <a:ln w="57150" cap="flat" cmpd="sng" algn="ctr">
              <a:solidFill>
                <a:schemeClr val="tx1"/>
              </a:solidFill>
              <a:prstDash val="solid"/>
              <a:miter lim="800000"/>
              <a:headEnd type="none"/>
              <a:tailEnd type="triangle"/>
            </a:ln>
            <a:effectLst/>
          </p:spPr>
        </p:cxnSp>
        <p:grpSp>
          <p:nvGrpSpPr>
            <p:cNvPr id="34" name="Group 33"/>
            <p:cNvGrpSpPr/>
            <p:nvPr/>
          </p:nvGrpSpPr>
          <p:grpSpPr>
            <a:xfrm>
              <a:off x="1371600" y="3276600"/>
              <a:ext cx="6629400" cy="1059597"/>
              <a:chOff x="1371600" y="3283803"/>
              <a:chExt cx="6629400" cy="1059597"/>
            </a:xfrm>
          </p:grpSpPr>
          <p:sp>
            <p:nvSpPr>
              <p:cNvPr id="24" name="TextBox 23"/>
              <p:cNvSpPr txBox="1"/>
              <p:nvPr/>
            </p:nvSpPr>
            <p:spPr>
              <a:xfrm>
                <a:off x="1371600" y="3283803"/>
                <a:ext cx="6629400" cy="830997"/>
              </a:xfrm>
              <a:prstGeom prst="rect">
                <a:avLst/>
              </a:prstGeom>
              <a:noFill/>
            </p:spPr>
            <p:txBody>
              <a:bodyPr wrap="square" rtlCol="0">
                <a:spAutoFit/>
              </a:bodyPr>
              <a:lstStyle/>
              <a:p>
                <a:pPr algn="ctr"/>
                <a:r>
                  <a:rPr lang="en-US" sz="2400" b="1" dirty="0" smtClean="0">
                    <a:solidFill>
                      <a:srgbClr val="E20006"/>
                    </a:solidFill>
                    <a:latin typeface="Gill Sans MT"/>
                    <a:cs typeface="Gill Sans MT"/>
                  </a:rPr>
                  <a:t>High amount of </a:t>
                </a:r>
                <a:br>
                  <a:rPr lang="en-US" sz="2400" b="1" dirty="0" smtClean="0">
                    <a:solidFill>
                      <a:srgbClr val="E20006"/>
                    </a:solidFill>
                    <a:latin typeface="Gill Sans MT"/>
                    <a:cs typeface="Gill Sans MT"/>
                  </a:rPr>
                </a:br>
                <a:r>
                  <a:rPr lang="en-US" sz="2400" b="1" dirty="0" smtClean="0">
                    <a:solidFill>
                      <a:srgbClr val="000000"/>
                    </a:solidFill>
                    <a:latin typeface="Gill Sans MT"/>
                    <a:cs typeface="Gill Sans MT"/>
                  </a:rPr>
                  <a:t>off-chip coherence Traffic</a:t>
                </a:r>
              </a:p>
            </p:txBody>
          </p:sp>
          <p:cxnSp>
            <p:nvCxnSpPr>
              <p:cNvPr id="26" name="Straight Arrow Connector 25"/>
              <p:cNvCxnSpPr/>
              <p:nvPr/>
            </p:nvCxnSpPr>
            <p:spPr>
              <a:xfrm flipH="1">
                <a:off x="3886200" y="4343400"/>
                <a:ext cx="1447800" cy="0"/>
              </a:xfrm>
              <a:prstGeom prst="straightConnector1">
                <a:avLst/>
              </a:prstGeom>
              <a:noFill/>
              <a:ln w="57150" cap="flat" cmpd="sng" algn="ctr">
                <a:solidFill>
                  <a:schemeClr val="tx1"/>
                </a:solidFill>
                <a:prstDash val="solid"/>
                <a:miter lim="800000"/>
                <a:headEnd type="none"/>
                <a:tailEnd type="triangle"/>
              </a:ln>
              <a:effectLst/>
            </p:spPr>
          </p:cxnSp>
        </p:grpSp>
      </p:grpSp>
      <p:pic>
        <p:nvPicPr>
          <p:cNvPr id="33" name="Picture 32" descr="safari.png"/>
          <p:cNvPicPr>
            <a:picLocks noChangeAspect="1"/>
          </p:cNvPicPr>
          <p:nvPr/>
        </p:nvPicPr>
        <p:blipFill>
          <a:blip r:embed="rId3" cstate="print"/>
          <a:stretch>
            <a:fillRect/>
          </a:stretch>
        </p:blipFill>
        <p:spPr>
          <a:xfrm>
            <a:off x="76200" y="6580445"/>
            <a:ext cx="959296" cy="277563"/>
          </a:xfrm>
          <a:prstGeom prst="rect">
            <a:avLst/>
          </a:prstGeom>
        </p:spPr>
      </p:pic>
      <p:grpSp>
        <p:nvGrpSpPr>
          <p:cNvPr id="40" name="Group 39"/>
          <p:cNvGrpSpPr/>
          <p:nvPr/>
        </p:nvGrpSpPr>
        <p:grpSpPr>
          <a:xfrm>
            <a:off x="4114800" y="2693313"/>
            <a:ext cx="5791200" cy="1269087"/>
            <a:chOff x="4114800" y="2693313"/>
            <a:chExt cx="5791200" cy="1269087"/>
          </a:xfrm>
        </p:grpSpPr>
        <p:cxnSp>
          <p:nvCxnSpPr>
            <p:cNvPr id="28" name="Straight Arrow Connector 27"/>
            <p:cNvCxnSpPr/>
            <p:nvPr/>
          </p:nvCxnSpPr>
          <p:spPr>
            <a:xfrm flipV="1">
              <a:off x="6705600" y="3505200"/>
              <a:ext cx="304800" cy="457200"/>
            </a:xfrm>
            <a:prstGeom prst="straightConnector1">
              <a:avLst/>
            </a:prstGeom>
            <a:noFill/>
            <a:ln w="38100" cap="flat" cmpd="sng" algn="ctr">
              <a:solidFill>
                <a:schemeClr val="tx1"/>
              </a:solidFill>
              <a:prstDash val="solid"/>
              <a:miter lim="800000"/>
              <a:headEnd type="none"/>
              <a:tailEnd type="arrow"/>
            </a:ln>
            <a:effectLst/>
          </p:spPr>
        </p:cxnSp>
        <p:sp>
          <p:nvSpPr>
            <p:cNvPr id="29" name="TextBox 28"/>
            <p:cNvSpPr txBox="1"/>
            <p:nvPr/>
          </p:nvSpPr>
          <p:spPr>
            <a:xfrm>
              <a:off x="4495800" y="2693313"/>
              <a:ext cx="5410200" cy="461665"/>
            </a:xfrm>
            <a:prstGeom prst="rect">
              <a:avLst/>
            </a:prstGeom>
            <a:noFill/>
          </p:spPr>
          <p:txBody>
            <a:bodyPr wrap="square" rtlCol="0">
              <a:spAutoFit/>
            </a:bodyPr>
            <a:lstStyle/>
            <a:p>
              <a:pPr marL="344487" lvl="1" indent="0" algn="ctr">
                <a:buNone/>
              </a:pPr>
              <a:r>
                <a:rPr lang="en-US" sz="2400" b="1" dirty="0" smtClean="0"/>
                <a:t>(1) Memory-intensive</a:t>
              </a:r>
            </a:p>
          </p:txBody>
        </p:sp>
        <p:sp>
          <p:nvSpPr>
            <p:cNvPr id="39" name="TextBox 38"/>
            <p:cNvSpPr txBox="1"/>
            <p:nvPr/>
          </p:nvSpPr>
          <p:spPr>
            <a:xfrm>
              <a:off x="4114800" y="3048000"/>
              <a:ext cx="5410200" cy="461665"/>
            </a:xfrm>
            <a:prstGeom prst="rect">
              <a:avLst/>
            </a:prstGeom>
            <a:noFill/>
          </p:spPr>
          <p:txBody>
            <a:bodyPr wrap="square" rtlCol="0">
              <a:spAutoFit/>
            </a:bodyPr>
            <a:lstStyle/>
            <a:p>
              <a:pPr marL="344487" lvl="1" indent="0" algn="ctr">
                <a:buNone/>
              </a:pPr>
              <a:r>
                <a:rPr lang="en-US" sz="2400" b="1" dirty="0" smtClean="0"/>
                <a:t>(2) Poor locality</a:t>
              </a:r>
            </a:p>
          </p:txBody>
        </p:sp>
      </p:grpSp>
      <p:sp>
        <p:nvSpPr>
          <p:cNvPr id="46" name="Rectangle 45"/>
          <p:cNvSpPr/>
          <p:nvPr/>
        </p:nvSpPr>
        <p:spPr>
          <a:xfrm>
            <a:off x="0" y="7010400"/>
            <a:ext cx="9144000" cy="892552"/>
          </a:xfrm>
          <a:prstGeom prst="rect">
            <a:avLst/>
          </a:prstGeom>
          <a:solidFill>
            <a:schemeClr val="accent6">
              <a:lumMod val="20000"/>
              <a:lumOff val="80000"/>
            </a:schemeClr>
          </a:solidFill>
        </p:spPr>
        <p:txBody>
          <a:bodyPr wrap="square">
            <a:spAutoFit/>
          </a:bodyPr>
          <a:lstStyle/>
          <a:p>
            <a:pPr algn="ctr"/>
            <a:r>
              <a:rPr lang="en-US" sz="2600" b="1" u="sng" dirty="0">
                <a:cs typeface="Gill Sans MT"/>
              </a:rPr>
              <a:t>Large amount</a:t>
            </a:r>
            <a:r>
              <a:rPr lang="en-US" sz="2600" b="1" dirty="0">
                <a:cs typeface="Gill Sans MT"/>
              </a:rPr>
              <a:t> of these coherence messages </a:t>
            </a:r>
            <a:r>
              <a:rPr lang="en-US" sz="2600" b="1" dirty="0" smtClean="0">
                <a:cs typeface="Gill Sans MT"/>
              </a:rPr>
              <a:t/>
            </a:r>
            <a:br>
              <a:rPr lang="en-US" sz="2600" b="1" dirty="0" smtClean="0">
                <a:cs typeface="Gill Sans MT"/>
              </a:rPr>
            </a:br>
            <a:r>
              <a:rPr lang="en-US" sz="2600" b="1" dirty="0" smtClean="0">
                <a:cs typeface="Gill Sans MT"/>
              </a:rPr>
              <a:t>are </a:t>
            </a:r>
            <a:r>
              <a:rPr lang="en-US" sz="2600" b="1" dirty="0">
                <a:solidFill>
                  <a:schemeClr val="accent2"/>
                </a:solidFill>
                <a:cs typeface="Gill Sans MT"/>
              </a:rPr>
              <a:t>unnecessary </a:t>
            </a:r>
          </a:p>
        </p:txBody>
      </p:sp>
      <p:sp>
        <p:nvSpPr>
          <p:cNvPr id="47" name="Rectangle 46"/>
          <p:cNvSpPr/>
          <p:nvPr/>
        </p:nvSpPr>
        <p:spPr>
          <a:xfrm>
            <a:off x="0" y="5486400"/>
            <a:ext cx="9144000" cy="954107"/>
          </a:xfrm>
          <a:prstGeom prst="rect">
            <a:avLst/>
          </a:prstGeom>
          <a:solidFill>
            <a:srgbClr val="800000"/>
          </a:solidFill>
        </p:spPr>
        <p:txBody>
          <a:bodyPr wrap="square">
            <a:spAutoFit/>
          </a:bodyPr>
          <a:lstStyle/>
          <a:p>
            <a:pPr marL="0" lvl="1" algn="ctr"/>
            <a:r>
              <a:rPr lang="en-US" sz="2800" b="1" dirty="0">
                <a:solidFill>
                  <a:schemeClr val="bg1"/>
                </a:solidFill>
              </a:rPr>
              <a:t>FG eliminates </a:t>
            </a:r>
            <a:r>
              <a:rPr lang="en-US" sz="2800" b="1" dirty="0" smtClean="0">
                <a:solidFill>
                  <a:schemeClr val="bg1"/>
                </a:solidFill>
              </a:rPr>
              <a:t>71.8% of the energy benefits </a:t>
            </a:r>
            <a:r>
              <a:rPr lang="en-US" sz="2800" b="1" dirty="0">
                <a:solidFill>
                  <a:schemeClr val="bg1"/>
                </a:solidFill>
              </a:rPr>
              <a:t>of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an ideal NDA mechanism</a:t>
            </a:r>
            <a:endParaRPr lang="en-US" sz="6000" b="1" dirty="0">
              <a:solidFill>
                <a:schemeClr val="bg1"/>
              </a:solidFill>
            </a:endParaRPr>
          </a:p>
        </p:txBody>
      </p:sp>
    </p:spTree>
    <p:extLst>
      <p:ext uri="{BB962C8B-B14F-4D97-AF65-F5344CB8AC3E}">
        <p14:creationId xmlns:p14="http://schemas.microsoft.com/office/powerpoint/2010/main" val="4261308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0"/>
                                        </p:tgtEl>
                                      </p:cBhvr>
                                    </p:animEffect>
                                    <p:set>
                                      <p:cBhvr>
                                        <p:cTn id="32" dur="1" fill="hold">
                                          <p:stCondLst>
                                            <p:cond delay="499"/>
                                          </p:stCondLst>
                                        </p:cTn>
                                        <p:tgtEl>
                                          <p:spTgt spid="4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6" grpId="0" animBg="1"/>
      <p:bldP spid="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System Energy</a:t>
            </a:r>
            <a:endParaRPr lang="en-US" dirty="0"/>
          </a:p>
        </p:txBody>
      </p:sp>
      <p:sp>
        <p:nvSpPr>
          <p:cNvPr id="4" name="Slide Number Placeholder 3"/>
          <p:cNvSpPr>
            <a:spLocks noGrp="1"/>
          </p:cNvSpPr>
          <p:nvPr>
            <p:ph type="sldNum" sz="quarter" idx="12"/>
          </p:nvPr>
        </p:nvSpPr>
        <p:spPr/>
        <p:txBody>
          <a:bodyPr/>
          <a:lstStyle/>
          <a:p>
            <a:fld id="{BA2D8F13-174C-467F-9D40-7DDEF70CAB8C}" type="slidenum">
              <a:rPr lang="en-US" smtClean="0"/>
              <a:t>42</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grpSp>
        <p:nvGrpSpPr>
          <p:cNvPr id="23" name="Group 22"/>
          <p:cNvGrpSpPr/>
          <p:nvPr/>
        </p:nvGrpSpPr>
        <p:grpSpPr>
          <a:xfrm>
            <a:off x="-76200" y="1143000"/>
            <a:ext cx="9268011" cy="5311589"/>
            <a:chOff x="0" y="0"/>
            <a:chExt cx="11096628" cy="3003179"/>
          </a:xfrm>
        </p:grpSpPr>
        <p:graphicFrame>
          <p:nvGraphicFramePr>
            <p:cNvPr id="24" name="Chart 23"/>
            <p:cNvGraphicFramePr>
              <a:graphicFrameLocks/>
            </p:cNvGraphicFramePr>
            <p:nvPr>
              <p:extLst>
                <p:ext uri="{D42A27DB-BD31-4B8C-83A1-F6EECF244321}">
                  <p14:modId xmlns:p14="http://schemas.microsoft.com/office/powerpoint/2010/main" val="1217067872"/>
                </p:ext>
              </p:extLst>
            </p:nvPr>
          </p:nvGraphicFramePr>
          <p:xfrm>
            <a:off x="0" y="0"/>
            <a:ext cx="10948148" cy="2988235"/>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10035803" y="2197262"/>
              <a:ext cx="1060825" cy="328706"/>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700" b="1" i="0" u="none" strike="noStrike" kern="0" cap="none" spc="0" normalizeH="0" baseline="0" noProof="0" dirty="0">
                  <a:ln>
                    <a:noFill/>
                  </a:ln>
                  <a:solidFill>
                    <a:sysClr val="windowText" lastClr="000000"/>
                  </a:solidFill>
                  <a:effectLst/>
                  <a:uLnTx/>
                  <a:uFillTx/>
                  <a:latin typeface="+mj-lt"/>
                  <a:ea typeface="+mn-ea"/>
                  <a:cs typeface="+mn-cs"/>
                </a:rPr>
                <a:t>GMEAN</a:t>
              </a:r>
            </a:p>
          </p:txBody>
        </p:sp>
        <p:cxnSp>
          <p:nvCxnSpPr>
            <p:cNvPr id="26" name="Straight Connector 25"/>
            <p:cNvCxnSpPr/>
            <p:nvPr/>
          </p:nvCxnSpPr>
          <p:spPr>
            <a:xfrm>
              <a:off x="10035803" y="373531"/>
              <a:ext cx="0" cy="2629648"/>
            </a:xfrm>
            <a:prstGeom prst="line">
              <a:avLst/>
            </a:prstGeom>
            <a:noFill/>
            <a:ln w="38100" cap="flat" cmpd="sng" algn="ctr">
              <a:solidFill>
                <a:sysClr val="windowText" lastClr="000000"/>
              </a:solidFill>
              <a:prstDash val="sysDash"/>
            </a:ln>
            <a:effectLst/>
          </p:spPr>
        </p:cxnSp>
      </p:grpSp>
      <p:sp>
        <p:nvSpPr>
          <p:cNvPr id="42" name="Rounded Rectangle 41"/>
          <p:cNvSpPr/>
          <p:nvPr/>
        </p:nvSpPr>
        <p:spPr>
          <a:xfrm>
            <a:off x="8229600" y="1984007"/>
            <a:ext cx="533400" cy="9144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43" name="Straight Arrow Connector 42"/>
          <p:cNvCxnSpPr>
            <a:stCxn id="42" idx="1"/>
          </p:cNvCxnSpPr>
          <p:nvPr/>
        </p:nvCxnSpPr>
        <p:spPr>
          <a:xfrm flipH="1" flipV="1">
            <a:off x="7162800" y="1679207"/>
            <a:ext cx="1066800" cy="7620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918" y="914400"/>
            <a:ext cx="7174753" cy="1145807"/>
            <a:chOff x="457201" y="5238778"/>
            <a:chExt cx="10218011" cy="2902613"/>
          </a:xfrm>
        </p:grpSpPr>
        <p:sp>
          <p:nvSpPr>
            <p:cNvPr id="45" name="Rounded Rectangle 44"/>
            <p:cNvSpPr/>
            <p:nvPr/>
          </p:nvSpPr>
          <p:spPr bwMode="auto">
            <a:xfrm>
              <a:off x="457201" y="5238778"/>
              <a:ext cx="10218011" cy="260466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46" name="TextBox 45"/>
            <p:cNvSpPr txBox="1"/>
            <p:nvPr/>
          </p:nvSpPr>
          <p:spPr>
            <a:xfrm>
              <a:off x="457201" y="5568465"/>
              <a:ext cx="10200988" cy="2572926"/>
            </a:xfrm>
            <a:prstGeom prst="rect">
              <a:avLst/>
            </a:prstGeom>
            <a:noFill/>
          </p:spPr>
          <p:txBody>
            <a:bodyPr wrap="square" rtlCol="0">
              <a:spAutoFit/>
            </a:bodyPr>
            <a:lstStyle/>
            <a:p>
              <a:pPr marL="285750" indent="-285750">
                <a:buFont typeface="Arial"/>
                <a:buChar char="•"/>
              </a:pPr>
              <a:r>
                <a:rPr lang="en-US" sz="2000" b="1" dirty="0"/>
                <a:t>NC</a:t>
              </a:r>
              <a:r>
                <a:rPr lang="en-US" sz="2000" dirty="0"/>
                <a:t> suffers greatly from the </a:t>
              </a:r>
              <a:r>
                <a:rPr lang="en-US" sz="2000" i="1" u="sng" dirty="0"/>
                <a:t>large number of </a:t>
              </a:r>
              <a:r>
                <a:rPr lang="en-US" sz="2000" i="1" u="sng" dirty="0" smtClean="0"/>
                <a:t>accesses to DRAM</a:t>
              </a:r>
              <a:r>
                <a:rPr lang="en-US" sz="2000" u="sng" dirty="0" smtClean="0"/>
                <a:t/>
              </a:r>
              <a:br>
                <a:rPr lang="en-US" sz="2000" u="sng" dirty="0" smtClean="0"/>
              </a:br>
              <a:endParaRPr lang="en-US" sz="2000" dirty="0" smtClean="0"/>
            </a:p>
            <a:p>
              <a:pPr algn="ctr"/>
              <a:endParaRPr lang="en-US" sz="2000" b="1" dirty="0">
                <a:solidFill>
                  <a:srgbClr val="000000"/>
                </a:solidFill>
              </a:endParaRPr>
            </a:p>
          </p:txBody>
        </p:sp>
      </p:grpSp>
      <p:sp>
        <p:nvSpPr>
          <p:cNvPr id="47" name="TextBox 46"/>
          <p:cNvSpPr txBox="1"/>
          <p:nvPr/>
        </p:nvSpPr>
        <p:spPr>
          <a:xfrm>
            <a:off x="0" y="1069607"/>
            <a:ext cx="6904454" cy="707886"/>
          </a:xfrm>
          <a:prstGeom prst="rect">
            <a:avLst/>
          </a:prstGeom>
          <a:noFill/>
        </p:spPr>
        <p:txBody>
          <a:bodyPr wrap="none" rtlCol="0">
            <a:spAutoFit/>
          </a:bodyPr>
          <a:lstStyle/>
          <a:p>
            <a:endParaRPr lang="en-US" sz="2000" u="sng" dirty="0"/>
          </a:p>
          <a:p>
            <a:pPr marL="285750" indent="-285750">
              <a:buFont typeface="Arial"/>
              <a:buChar char="•"/>
            </a:pPr>
            <a:r>
              <a:rPr lang="en-US" sz="2000" b="1" dirty="0" smtClean="0">
                <a:solidFill>
                  <a:srgbClr val="0000FF"/>
                </a:solidFill>
              </a:rPr>
              <a:t>Interconnect</a:t>
            </a:r>
            <a:r>
              <a:rPr lang="en-US" sz="2000" b="1" dirty="0" smtClean="0"/>
              <a:t> </a:t>
            </a:r>
            <a:r>
              <a:rPr lang="en-US" sz="2000" dirty="0"/>
              <a:t>and </a:t>
            </a:r>
            <a:r>
              <a:rPr lang="en-US" sz="2000" b="1" dirty="0" smtClean="0">
                <a:solidFill>
                  <a:srgbClr val="0000FF"/>
                </a:solidFill>
              </a:rPr>
              <a:t>DRAM</a:t>
            </a:r>
            <a:r>
              <a:rPr lang="en-US" sz="2000" dirty="0" smtClean="0"/>
              <a:t> </a:t>
            </a:r>
            <a:r>
              <a:rPr lang="en-US" sz="2000" dirty="0"/>
              <a:t>energy increase by </a:t>
            </a:r>
            <a:r>
              <a:rPr lang="en-US" sz="2000" b="1" dirty="0">
                <a:solidFill>
                  <a:srgbClr val="FF0000"/>
                </a:solidFill>
              </a:rPr>
              <a:t>3.1x</a:t>
            </a:r>
            <a:r>
              <a:rPr lang="en-US" sz="2000" dirty="0"/>
              <a:t> and </a:t>
            </a:r>
            <a:r>
              <a:rPr lang="en-US" sz="2000" b="1" dirty="0" smtClean="0">
                <a:solidFill>
                  <a:srgbClr val="FF0000"/>
                </a:solidFill>
              </a:rPr>
              <a:t>4.5x</a:t>
            </a:r>
            <a:endParaRPr lang="en-US" sz="2000" b="1" dirty="0">
              <a:solidFill>
                <a:srgbClr val="FF0000"/>
              </a:solidFill>
            </a:endParaRPr>
          </a:p>
        </p:txBody>
      </p:sp>
      <p:sp>
        <p:nvSpPr>
          <p:cNvPr id="48" name="Rounded Rectangle 47"/>
          <p:cNvSpPr/>
          <p:nvPr/>
        </p:nvSpPr>
        <p:spPr>
          <a:xfrm>
            <a:off x="8458200" y="2819400"/>
            <a:ext cx="381000" cy="9144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49" name="Straight Arrow Connector 48"/>
          <p:cNvCxnSpPr>
            <a:stCxn id="48" idx="1"/>
          </p:cNvCxnSpPr>
          <p:nvPr/>
        </p:nvCxnSpPr>
        <p:spPr>
          <a:xfrm flipH="1">
            <a:off x="4191000" y="3276600"/>
            <a:ext cx="4267200" cy="14478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914400" y="4905556"/>
            <a:ext cx="7174753" cy="1861303"/>
            <a:chOff x="457201" y="4230881"/>
            <a:chExt cx="10218011" cy="4843267"/>
          </a:xfrm>
        </p:grpSpPr>
        <p:sp>
          <p:nvSpPr>
            <p:cNvPr id="51" name="Rounded Rectangle 50"/>
            <p:cNvSpPr/>
            <p:nvPr/>
          </p:nvSpPr>
          <p:spPr bwMode="auto">
            <a:xfrm>
              <a:off x="457201" y="4230881"/>
              <a:ext cx="10218011" cy="260466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52" name="TextBox 51"/>
            <p:cNvSpPr txBox="1"/>
            <p:nvPr/>
          </p:nvSpPr>
          <p:spPr>
            <a:xfrm>
              <a:off x="457201" y="4429157"/>
              <a:ext cx="10200988" cy="4644991"/>
            </a:xfrm>
            <a:prstGeom prst="rect">
              <a:avLst/>
            </a:prstGeom>
            <a:noFill/>
          </p:spPr>
          <p:txBody>
            <a:bodyPr wrap="square" rtlCol="0">
              <a:spAutoFit/>
            </a:bodyPr>
            <a:lstStyle/>
            <a:p>
              <a:pPr algn="ctr"/>
              <a:r>
                <a:rPr lang="en-US" sz="2200" b="1" dirty="0" smtClean="0">
                  <a:solidFill>
                    <a:srgbClr val="0000FF"/>
                  </a:solidFill>
                </a:rPr>
                <a:t>CG </a:t>
              </a:r>
              <a:r>
                <a:rPr lang="en-US" sz="2200" b="1" dirty="0" smtClean="0"/>
                <a:t>and </a:t>
              </a:r>
              <a:r>
                <a:rPr lang="en-US" sz="2200" b="1" dirty="0" smtClean="0">
                  <a:solidFill>
                    <a:srgbClr val="0000FF"/>
                  </a:solidFill>
                </a:rPr>
                <a:t>FG</a:t>
              </a:r>
              <a:r>
                <a:rPr lang="en-US" sz="2200" dirty="0" smtClean="0"/>
                <a:t> loses a significant portion of benefits because of </a:t>
              </a:r>
              <a:r>
                <a:rPr lang="en-US" sz="2200" dirty="0" smtClean="0">
                  <a:solidFill>
                    <a:srgbClr val="FF0000"/>
                  </a:solidFill>
                </a:rPr>
                <a:t>large number of </a:t>
              </a:r>
              <a:r>
                <a:rPr lang="en-US" sz="2200" dirty="0" err="1" smtClean="0">
                  <a:solidFill>
                    <a:srgbClr val="FF0000"/>
                  </a:solidFill>
                </a:rPr>
                <a:t>writebacks</a:t>
              </a:r>
              <a:r>
                <a:rPr lang="en-US" sz="2200" dirty="0" smtClean="0">
                  <a:solidFill>
                    <a:srgbClr val="0000FF"/>
                  </a:solidFill>
                </a:rPr>
                <a:t> </a:t>
              </a:r>
              <a:r>
                <a:rPr lang="en-US" sz="2200" dirty="0" smtClean="0">
                  <a:solidFill>
                    <a:srgbClr val="000000"/>
                  </a:solidFill>
                </a:rPr>
                <a:t>and </a:t>
              </a:r>
              <a:r>
                <a:rPr lang="en-US" sz="2200" dirty="0" smtClean="0">
                  <a:solidFill>
                    <a:srgbClr val="FF0000"/>
                  </a:solidFill>
                </a:rPr>
                <a:t>off-chip coherence messages</a:t>
              </a:r>
              <a:r>
                <a:rPr lang="en-US" sz="2200" u="sng" dirty="0" smtClean="0"/>
                <a:t/>
              </a:r>
              <a:br>
                <a:rPr lang="en-US" sz="2200" u="sng" dirty="0" smtClean="0"/>
              </a:br>
              <a:endParaRPr lang="en-US" sz="2200" dirty="0" smtClean="0"/>
            </a:p>
            <a:p>
              <a:pPr marL="285750" indent="-285750" algn="ctr">
                <a:buFont typeface="Arial"/>
                <a:buChar char="•"/>
              </a:pPr>
              <a:endParaRPr lang="en-US" sz="2200" dirty="0" smtClean="0"/>
            </a:p>
            <a:p>
              <a:pPr algn="ctr"/>
              <a:endParaRPr lang="en-US" sz="2200" b="1" dirty="0">
                <a:solidFill>
                  <a:srgbClr val="000000"/>
                </a:solidFill>
              </a:endParaRPr>
            </a:p>
          </p:txBody>
        </p:sp>
      </p:grpSp>
      <p:grpSp>
        <p:nvGrpSpPr>
          <p:cNvPr id="53" name="Group 52"/>
          <p:cNvGrpSpPr/>
          <p:nvPr/>
        </p:nvGrpSpPr>
        <p:grpSpPr>
          <a:xfrm>
            <a:off x="685800" y="6096000"/>
            <a:ext cx="7620000" cy="1143000"/>
            <a:chOff x="0" y="2590797"/>
            <a:chExt cx="10177308" cy="3497579"/>
          </a:xfrm>
        </p:grpSpPr>
        <p:sp>
          <p:nvSpPr>
            <p:cNvPr id="54" name="Rounded Rectangle 53"/>
            <p:cNvSpPr/>
            <p:nvPr/>
          </p:nvSpPr>
          <p:spPr bwMode="auto">
            <a:xfrm>
              <a:off x="0" y="2590797"/>
              <a:ext cx="10177308" cy="3497579"/>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55" name="TextBox 54"/>
            <p:cNvSpPr txBox="1"/>
            <p:nvPr/>
          </p:nvSpPr>
          <p:spPr>
            <a:xfrm>
              <a:off x="0" y="2819400"/>
              <a:ext cx="10078499" cy="2825389"/>
            </a:xfrm>
            <a:prstGeom prst="rect">
              <a:avLst/>
            </a:prstGeom>
            <a:noFill/>
          </p:spPr>
          <p:txBody>
            <a:bodyPr wrap="square" rtlCol="0">
              <a:spAutoFit/>
            </a:bodyPr>
            <a:lstStyle/>
            <a:p>
              <a:pPr algn="ctr"/>
              <a:r>
                <a:rPr lang="en-US" sz="2700" b="1" dirty="0" err="1" smtClean="0"/>
                <a:t>CoNDA</a:t>
              </a:r>
              <a:r>
                <a:rPr lang="en-US" sz="2700" b="1" dirty="0" smtClean="0"/>
                <a:t> </a:t>
              </a:r>
              <a:r>
                <a:rPr lang="en-US" sz="2700" dirty="0" smtClean="0"/>
                <a:t>significantly reduces energy consumption and comes within </a:t>
              </a:r>
              <a:r>
                <a:rPr lang="en-US" sz="2700" dirty="0" smtClean="0">
                  <a:solidFill>
                    <a:srgbClr val="0000FF"/>
                  </a:solidFill>
                </a:rPr>
                <a:t>4.4%</a:t>
              </a:r>
              <a:r>
                <a:rPr lang="en-US" sz="2700" dirty="0" smtClean="0"/>
                <a:t> of </a:t>
              </a:r>
              <a:r>
                <a:rPr lang="en-US" sz="2700" b="1" dirty="0" smtClean="0"/>
                <a:t>Ideal-NDA</a:t>
              </a:r>
              <a:endParaRPr lang="en-US" sz="2700" dirty="0"/>
            </a:p>
          </p:txBody>
        </p:sp>
      </p:grpSp>
      <p:sp>
        <p:nvSpPr>
          <p:cNvPr id="56" name="Rounded Rectangle 55"/>
          <p:cNvSpPr/>
          <p:nvPr/>
        </p:nvSpPr>
        <p:spPr>
          <a:xfrm>
            <a:off x="8610600" y="3429000"/>
            <a:ext cx="3810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57" name="Straight Arrow Connector 56"/>
          <p:cNvCxnSpPr/>
          <p:nvPr/>
        </p:nvCxnSpPr>
        <p:spPr>
          <a:xfrm flipH="1">
            <a:off x="6781800" y="4114800"/>
            <a:ext cx="1828800" cy="6858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280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4"/>
                                        </p:tgtEl>
                                      </p:cBhvr>
                                    </p:animEffect>
                                    <p:set>
                                      <p:cBhvr>
                                        <p:cTn id="23" dur="1" fill="hold">
                                          <p:stCondLst>
                                            <p:cond delay="499"/>
                                          </p:stCondLst>
                                        </p:cTn>
                                        <p:tgtEl>
                                          <p:spTgt spid="4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7"/>
                                        </p:tgtEl>
                                      </p:cBhvr>
                                    </p:animEffect>
                                    <p:set>
                                      <p:cBhvr>
                                        <p:cTn id="26" dur="1" fill="hold">
                                          <p:stCondLst>
                                            <p:cond delay="499"/>
                                          </p:stCondLst>
                                        </p:cTn>
                                        <p:tgtEl>
                                          <p:spTgt spid="4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3"/>
                                        </p:tgtEl>
                                      </p:cBhvr>
                                    </p:animEffect>
                                    <p:set>
                                      <p:cBhvr>
                                        <p:cTn id="29" dur="1" fill="hold">
                                          <p:stCondLst>
                                            <p:cond delay="499"/>
                                          </p:stCondLst>
                                        </p:cTn>
                                        <p:tgtEl>
                                          <p:spTgt spid="4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50"/>
                                        </p:tgtEl>
                                      </p:cBhvr>
                                    </p:animEffect>
                                    <p:set>
                                      <p:cBhvr>
                                        <p:cTn id="50" dur="1" fill="hold">
                                          <p:stCondLst>
                                            <p:cond delay="499"/>
                                          </p:stCondLst>
                                        </p:cTn>
                                        <p:tgtEl>
                                          <p:spTgt spid="5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9"/>
                                        </p:tgtEl>
                                      </p:cBhvr>
                                    </p:animEffect>
                                    <p:set>
                                      <p:cBhvr>
                                        <p:cTn id="53" dur="1" fill="hold">
                                          <p:stCondLst>
                                            <p:cond delay="499"/>
                                          </p:stCondLst>
                                        </p:cTn>
                                        <p:tgtEl>
                                          <p:spTgt spid="49"/>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8"/>
                                        </p:tgtEl>
                                      </p:cBhvr>
                                    </p:animEffect>
                                    <p:set>
                                      <p:cBhvr>
                                        <p:cTn id="56" dur="1" fill="hold">
                                          <p:stCondLst>
                                            <p:cond delay="499"/>
                                          </p:stCondLst>
                                        </p:cTn>
                                        <p:tgtEl>
                                          <p:spTgt spid="4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10"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7" grpId="0"/>
      <p:bldP spid="47" grpId="1"/>
      <p:bldP spid="48" grpId="0" animBg="1"/>
      <p:bldP spid="48" grpId="1" animBg="1"/>
      <p:bldP spid="5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Speedup</a:t>
            </a:r>
            <a:endParaRPr lang="en-US" dirty="0"/>
          </a:p>
        </p:txBody>
      </p:sp>
      <p:sp>
        <p:nvSpPr>
          <p:cNvPr id="4" name="Slide Number Placeholder 3"/>
          <p:cNvSpPr>
            <a:spLocks noGrp="1"/>
          </p:cNvSpPr>
          <p:nvPr>
            <p:ph type="sldNum" sz="quarter" idx="12"/>
          </p:nvPr>
        </p:nvSpPr>
        <p:spPr/>
        <p:txBody>
          <a:bodyPr/>
          <a:lstStyle/>
          <a:p>
            <a:fld id="{BA2D8F13-174C-467F-9D40-7DDEF70CAB8C}" type="slidenum">
              <a:rPr lang="en-US" smtClean="0"/>
              <a:t>43</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2394273357"/>
              </p:ext>
            </p:extLst>
          </p:nvPr>
        </p:nvGraphicFramePr>
        <p:xfrm>
          <a:off x="-76200" y="990600"/>
          <a:ext cx="9144000" cy="5562600"/>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p:nvCxnSpPr>
        <p:spPr>
          <a:xfrm>
            <a:off x="8277538" y="1451742"/>
            <a:ext cx="0" cy="5072628"/>
          </a:xfrm>
          <a:prstGeom prst="line">
            <a:avLst/>
          </a:prstGeom>
          <a:ln w="38100"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252300" y="4953000"/>
            <a:ext cx="891700" cy="634079"/>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t>GMEAN</a:t>
            </a:r>
          </a:p>
        </p:txBody>
      </p:sp>
      <p:sp>
        <p:nvSpPr>
          <p:cNvPr id="10" name="Rounded Rectangle 9"/>
          <p:cNvSpPr/>
          <p:nvPr/>
        </p:nvSpPr>
        <p:spPr>
          <a:xfrm>
            <a:off x="8305800" y="3276599"/>
            <a:ext cx="5334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15" name="Group 14"/>
          <p:cNvGrpSpPr/>
          <p:nvPr/>
        </p:nvGrpSpPr>
        <p:grpSpPr>
          <a:xfrm>
            <a:off x="2743200" y="5562600"/>
            <a:ext cx="6096000" cy="1143001"/>
            <a:chOff x="-196023" y="5333999"/>
            <a:chExt cx="10451568" cy="1524000"/>
          </a:xfrm>
        </p:grpSpPr>
        <p:sp>
          <p:nvSpPr>
            <p:cNvPr id="16" name="Rounded Rectangle 15"/>
            <p:cNvSpPr/>
            <p:nvPr/>
          </p:nvSpPr>
          <p:spPr bwMode="auto">
            <a:xfrm>
              <a:off x="457200" y="5333999"/>
              <a:ext cx="9153718" cy="152400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17" name="TextBox 16"/>
            <p:cNvSpPr txBox="1"/>
            <p:nvPr/>
          </p:nvSpPr>
          <p:spPr>
            <a:xfrm>
              <a:off x="-196023" y="5537200"/>
              <a:ext cx="10451568" cy="1107995"/>
            </a:xfrm>
            <a:prstGeom prst="rect">
              <a:avLst/>
            </a:prstGeom>
            <a:noFill/>
          </p:spPr>
          <p:txBody>
            <a:bodyPr wrap="square" rtlCol="0">
              <a:spAutoFit/>
            </a:bodyPr>
            <a:lstStyle/>
            <a:p>
              <a:pPr algn="ctr"/>
              <a:r>
                <a:rPr lang="en-US" sz="2400" b="1" dirty="0" smtClean="0">
                  <a:solidFill>
                    <a:srgbClr val="0000FF"/>
                  </a:solidFill>
                </a:rPr>
                <a:t>CG</a:t>
              </a:r>
              <a:r>
                <a:rPr lang="en-US" sz="2400" b="1" dirty="0" smtClean="0">
                  <a:solidFill>
                    <a:srgbClr val="000000"/>
                  </a:solidFill>
                </a:rPr>
                <a:t> and </a:t>
              </a:r>
              <a:r>
                <a:rPr lang="en-US" sz="2400" b="1" dirty="0" smtClean="0">
                  <a:solidFill>
                    <a:srgbClr val="0000FF"/>
                  </a:solidFill>
                </a:rPr>
                <a:t>NC</a:t>
              </a:r>
              <a:r>
                <a:rPr lang="en-US" sz="2400" b="1" dirty="0" smtClean="0">
                  <a:solidFill>
                    <a:srgbClr val="000000"/>
                  </a:solidFill>
                </a:rPr>
                <a:t> eliminate the entire </a:t>
              </a:r>
              <a:br>
                <a:rPr lang="en-US" sz="2400" b="1" dirty="0" smtClean="0">
                  <a:solidFill>
                    <a:srgbClr val="000000"/>
                  </a:solidFill>
                </a:rPr>
              </a:br>
              <a:r>
                <a:rPr lang="en-US" sz="2400" b="1" dirty="0" smtClean="0">
                  <a:solidFill>
                    <a:srgbClr val="000000"/>
                  </a:solidFill>
                </a:rPr>
                <a:t>benefit of Ideal-NDA execution</a:t>
              </a:r>
              <a:endParaRPr lang="en-US" sz="2400" b="1" dirty="0">
                <a:solidFill>
                  <a:srgbClr val="000000"/>
                </a:solidFill>
              </a:endParaRPr>
            </a:p>
          </p:txBody>
        </p:sp>
      </p:grpSp>
      <p:cxnSp>
        <p:nvCxnSpPr>
          <p:cNvPr id="18" name="Straight Arrow Connector 17"/>
          <p:cNvCxnSpPr>
            <a:stCxn id="10" idx="2"/>
          </p:cNvCxnSpPr>
          <p:nvPr/>
        </p:nvCxnSpPr>
        <p:spPr>
          <a:xfrm flipH="1">
            <a:off x="6172200" y="4038599"/>
            <a:ext cx="2400300" cy="1524001"/>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286000" y="4495800"/>
            <a:ext cx="5562600" cy="990600"/>
            <a:chOff x="-414583" y="5333999"/>
            <a:chExt cx="10606689" cy="1524000"/>
          </a:xfrm>
        </p:grpSpPr>
        <p:sp>
          <p:nvSpPr>
            <p:cNvPr id="20" name="Rounded Rectangle 19"/>
            <p:cNvSpPr/>
            <p:nvPr/>
          </p:nvSpPr>
          <p:spPr bwMode="auto">
            <a:xfrm>
              <a:off x="166605" y="5333999"/>
              <a:ext cx="9444312" cy="152400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21" name="TextBox 20"/>
            <p:cNvSpPr txBox="1"/>
            <p:nvPr/>
          </p:nvSpPr>
          <p:spPr>
            <a:xfrm>
              <a:off x="-414583" y="5442856"/>
              <a:ext cx="10606689" cy="1278457"/>
            </a:xfrm>
            <a:prstGeom prst="rect">
              <a:avLst/>
            </a:prstGeom>
            <a:noFill/>
          </p:spPr>
          <p:txBody>
            <a:bodyPr wrap="square" rtlCol="0">
              <a:spAutoFit/>
            </a:bodyPr>
            <a:lstStyle/>
            <a:p>
              <a:pPr algn="ctr"/>
              <a:r>
                <a:rPr lang="en-US" sz="2400" b="1" dirty="0" smtClean="0">
                  <a:solidFill>
                    <a:srgbClr val="0000FF"/>
                  </a:solidFill>
                </a:rPr>
                <a:t>FG</a:t>
              </a:r>
              <a:r>
                <a:rPr lang="en-US" sz="2400" b="1" dirty="0" smtClean="0">
                  <a:solidFill>
                    <a:srgbClr val="000000"/>
                  </a:solidFill>
                </a:rPr>
                <a:t> loses a significant portion of </a:t>
              </a:r>
              <a:br>
                <a:rPr lang="en-US" sz="2400" b="1" dirty="0" smtClean="0">
                  <a:solidFill>
                    <a:srgbClr val="000000"/>
                  </a:solidFill>
                </a:rPr>
              </a:br>
              <a:r>
                <a:rPr lang="en-US" sz="2400" b="1" dirty="0" smtClean="0">
                  <a:solidFill>
                    <a:srgbClr val="000000"/>
                  </a:solidFill>
                </a:rPr>
                <a:t>Ideal-NDA’s improvement</a:t>
              </a:r>
              <a:endParaRPr lang="en-US" sz="2400" b="1" dirty="0">
                <a:solidFill>
                  <a:srgbClr val="000000"/>
                </a:solidFill>
              </a:endParaRPr>
            </a:p>
          </p:txBody>
        </p:sp>
      </p:grpSp>
      <p:sp>
        <p:nvSpPr>
          <p:cNvPr id="22" name="Rounded Rectangle 21"/>
          <p:cNvSpPr/>
          <p:nvPr/>
        </p:nvSpPr>
        <p:spPr>
          <a:xfrm>
            <a:off x="4419600" y="2971800"/>
            <a:ext cx="5334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23" name="Rounded Rectangle 22"/>
          <p:cNvSpPr/>
          <p:nvPr/>
        </p:nvSpPr>
        <p:spPr>
          <a:xfrm>
            <a:off x="6324600" y="2743200"/>
            <a:ext cx="5334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24" name="Straight Arrow Connector 23"/>
          <p:cNvCxnSpPr/>
          <p:nvPr/>
        </p:nvCxnSpPr>
        <p:spPr>
          <a:xfrm flipH="1">
            <a:off x="5905500" y="3505200"/>
            <a:ext cx="723900" cy="9906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24400" y="3733800"/>
            <a:ext cx="457200" cy="7620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33400" y="5105400"/>
            <a:ext cx="8610600" cy="1066800"/>
            <a:chOff x="-637267" y="5334000"/>
            <a:chExt cx="11243155" cy="1524000"/>
          </a:xfrm>
        </p:grpSpPr>
        <p:sp>
          <p:nvSpPr>
            <p:cNvPr id="27" name="Rounded Rectangle 26"/>
            <p:cNvSpPr/>
            <p:nvPr/>
          </p:nvSpPr>
          <p:spPr bwMode="auto">
            <a:xfrm>
              <a:off x="-537770" y="5334000"/>
              <a:ext cx="11143658" cy="152400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28" name="TextBox 27"/>
            <p:cNvSpPr txBox="1"/>
            <p:nvPr/>
          </p:nvSpPr>
          <p:spPr>
            <a:xfrm>
              <a:off x="-637267" y="5418669"/>
              <a:ext cx="11243155" cy="1187139"/>
            </a:xfrm>
            <a:prstGeom prst="rect">
              <a:avLst/>
            </a:prstGeom>
            <a:noFill/>
          </p:spPr>
          <p:txBody>
            <a:bodyPr wrap="square" rtlCol="0">
              <a:spAutoFit/>
            </a:bodyPr>
            <a:lstStyle/>
            <a:p>
              <a:pPr algn="ctr"/>
              <a:r>
                <a:rPr lang="en-US" sz="2400" b="1" dirty="0" smtClean="0"/>
                <a:t> </a:t>
              </a:r>
              <a:r>
                <a:rPr lang="en-US" sz="2400" b="1" dirty="0" err="1" smtClean="0"/>
                <a:t>CoNDA</a:t>
              </a:r>
              <a:r>
                <a:rPr lang="en-US" sz="2400" b="1" dirty="0" smtClean="0"/>
                <a:t> consistently </a:t>
              </a:r>
              <a:r>
                <a:rPr lang="en-US" sz="2400" b="1" dirty="0">
                  <a:solidFill>
                    <a:srgbClr val="0000FF"/>
                  </a:solidFill>
                </a:rPr>
                <a:t>retains</a:t>
              </a:r>
              <a:r>
                <a:rPr lang="en-US" sz="2400" b="1" dirty="0"/>
                <a:t> most of </a:t>
              </a:r>
              <a:r>
                <a:rPr lang="en-US" sz="2400" b="1" dirty="0" smtClean="0"/>
                <a:t>Ideal-NDA’s benefits, </a:t>
              </a:r>
              <a:r>
                <a:rPr lang="en-US" sz="2400" b="1" dirty="0"/>
                <a:t>coming within </a:t>
              </a:r>
              <a:r>
                <a:rPr lang="en-US" sz="2400" b="1" dirty="0" smtClean="0">
                  <a:solidFill>
                    <a:srgbClr val="0000FF"/>
                  </a:solidFill>
                </a:rPr>
                <a:t>10.4%</a:t>
              </a:r>
              <a:r>
                <a:rPr lang="en-US" sz="2400" b="1" dirty="0" smtClean="0"/>
                <a:t> </a:t>
              </a:r>
              <a:r>
                <a:rPr lang="en-US" sz="2400" b="1" dirty="0"/>
                <a:t>of the Ideal</a:t>
              </a:r>
              <a:r>
                <a:rPr lang="en-US" sz="2400" b="1" dirty="0" smtClean="0"/>
                <a:t>-NDA performance</a:t>
              </a:r>
              <a:endParaRPr lang="en-US" sz="2400" b="1" dirty="0">
                <a:solidFill>
                  <a:srgbClr val="000000"/>
                </a:solidFill>
              </a:endParaRPr>
            </a:p>
          </p:txBody>
        </p:sp>
      </p:grpSp>
      <p:sp>
        <p:nvSpPr>
          <p:cNvPr id="29" name="Rounded Rectangle 28"/>
          <p:cNvSpPr/>
          <p:nvPr/>
        </p:nvSpPr>
        <p:spPr>
          <a:xfrm>
            <a:off x="8610600" y="2362200"/>
            <a:ext cx="381000" cy="9906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30" name="Straight Arrow Connector 29"/>
          <p:cNvCxnSpPr/>
          <p:nvPr/>
        </p:nvCxnSpPr>
        <p:spPr>
          <a:xfrm flipH="1">
            <a:off x="7315200" y="3276600"/>
            <a:ext cx="1371600" cy="1828800"/>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8229600" y="3048000"/>
            <a:ext cx="533400" cy="762000"/>
          </a:xfrm>
          <a:prstGeom prst="roundRect">
            <a:avLst/>
          </a:prstGeom>
          <a:solidFill>
            <a:schemeClr val="bg1">
              <a:alpha val="0"/>
            </a:schemeClr>
          </a:solidFill>
          <a:ln w="762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33" name="Straight Arrow Connector 32"/>
          <p:cNvCxnSpPr>
            <a:stCxn id="32" idx="2"/>
          </p:cNvCxnSpPr>
          <p:nvPr/>
        </p:nvCxnSpPr>
        <p:spPr>
          <a:xfrm flipH="1">
            <a:off x="6096000" y="3810000"/>
            <a:ext cx="2400300" cy="1524001"/>
          </a:xfrm>
          <a:prstGeom prst="straightConnector1">
            <a:avLst/>
          </a:prstGeom>
          <a:ln w="5715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2590800" y="5410200"/>
            <a:ext cx="5562600" cy="990600"/>
            <a:chOff x="21308" y="5333999"/>
            <a:chExt cx="10606689" cy="1524000"/>
          </a:xfrm>
        </p:grpSpPr>
        <p:sp>
          <p:nvSpPr>
            <p:cNvPr id="35" name="Rounded Rectangle 34"/>
            <p:cNvSpPr/>
            <p:nvPr/>
          </p:nvSpPr>
          <p:spPr bwMode="auto">
            <a:xfrm>
              <a:off x="166605" y="5333999"/>
              <a:ext cx="9444312" cy="152400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36" name="TextBox 35"/>
            <p:cNvSpPr txBox="1"/>
            <p:nvPr/>
          </p:nvSpPr>
          <p:spPr>
            <a:xfrm>
              <a:off x="21308" y="5442856"/>
              <a:ext cx="10606689" cy="1278457"/>
            </a:xfrm>
            <a:prstGeom prst="rect">
              <a:avLst/>
            </a:prstGeom>
            <a:noFill/>
          </p:spPr>
          <p:txBody>
            <a:bodyPr wrap="square" rtlCol="0">
              <a:spAutoFit/>
            </a:bodyPr>
            <a:lstStyle/>
            <a:p>
              <a:pPr algn="ctr"/>
              <a:r>
                <a:rPr lang="en-US" sz="2400" b="1" dirty="0" smtClean="0">
                  <a:solidFill>
                    <a:srgbClr val="0000FF"/>
                  </a:solidFill>
                </a:rPr>
                <a:t>NDA-only</a:t>
              </a:r>
              <a:r>
                <a:rPr lang="en-US" sz="2400" b="1" dirty="0" smtClean="0">
                  <a:solidFill>
                    <a:srgbClr val="000000"/>
                  </a:solidFill>
                </a:rPr>
                <a:t> eliminates </a:t>
              </a:r>
              <a:r>
                <a:rPr lang="en-US" sz="2400" b="1" dirty="0" smtClean="0">
                  <a:solidFill>
                    <a:srgbClr val="FF0000"/>
                  </a:solidFill>
                </a:rPr>
                <a:t>82.2%</a:t>
              </a:r>
              <a:r>
                <a:rPr lang="en-US" sz="2400" b="1" dirty="0" smtClean="0">
                  <a:solidFill>
                    <a:srgbClr val="000000"/>
                  </a:solidFill>
                </a:rPr>
                <a:t> of</a:t>
              </a:r>
              <a:br>
                <a:rPr lang="en-US" sz="2400" b="1" dirty="0" smtClean="0">
                  <a:solidFill>
                    <a:srgbClr val="000000"/>
                  </a:solidFill>
                </a:rPr>
              </a:br>
              <a:r>
                <a:rPr lang="en-US" sz="2400" b="1" dirty="0" smtClean="0">
                  <a:solidFill>
                    <a:srgbClr val="000000"/>
                  </a:solidFill>
                </a:rPr>
                <a:t>Ideal-NDA’s improvement</a:t>
              </a:r>
              <a:endParaRPr lang="en-US" sz="2400" b="1" dirty="0">
                <a:solidFill>
                  <a:srgbClr val="000000"/>
                </a:solidFill>
              </a:endParaRPr>
            </a:p>
          </p:txBody>
        </p:sp>
      </p:grpSp>
    </p:spTree>
    <p:extLst>
      <p:ext uri="{BB962C8B-B14F-4D97-AF65-F5344CB8AC3E}">
        <p14:creationId xmlns:p14="http://schemas.microsoft.com/office/powerpoint/2010/main" val="2173921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4"/>
                                        </p:tgtEl>
                                      </p:cBhvr>
                                    </p:animEffect>
                                    <p:set>
                                      <p:cBhvr>
                                        <p:cTn id="59" dur="1" fill="hold">
                                          <p:stCondLst>
                                            <p:cond delay="499"/>
                                          </p:stCondLst>
                                        </p:cTn>
                                        <p:tgtEl>
                                          <p:spTgt spid="24"/>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34"/>
                                        </p:tgtEl>
                                      </p:cBhvr>
                                    </p:animEffect>
                                    <p:set>
                                      <p:cBhvr>
                                        <p:cTn id="80" dur="1" fill="hold">
                                          <p:stCondLst>
                                            <p:cond delay="499"/>
                                          </p:stCondLst>
                                        </p:cTn>
                                        <p:tgtEl>
                                          <p:spTgt spid="3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2"/>
                                        </p:tgtEl>
                                      </p:cBhvr>
                                    </p:animEffect>
                                    <p:set>
                                      <p:cBhvr>
                                        <p:cTn id="83" dur="1" fill="hold">
                                          <p:stCondLst>
                                            <p:cond delay="499"/>
                                          </p:stCondLst>
                                        </p:cTn>
                                        <p:tgtEl>
                                          <p:spTgt spid="32"/>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3"/>
                                        </p:tgtEl>
                                      </p:cBhvr>
                                    </p:animEffect>
                                    <p:set>
                                      <p:cBhvr>
                                        <p:cTn id="86" dur="1" fill="hold">
                                          <p:stCondLst>
                                            <p:cond delay="499"/>
                                          </p:stCondLst>
                                        </p:cTn>
                                        <p:tgtEl>
                                          <p:spTgt spid="3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par>
                                <p:cTn id="97" presetID="10" presetClass="entr" presetSubtype="0"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2" grpId="0" animBg="1"/>
      <p:bldP spid="22" grpId="1" animBg="1"/>
      <p:bldP spid="23" grpId="0" animBg="1"/>
      <p:bldP spid="23" grpId="1" animBg="1"/>
      <p:bldP spid="29" grpId="0" animBg="1"/>
      <p:bldP spid="32" grpId="0" animBg="1"/>
      <p:bldP spid="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76200" y="0"/>
            <a:ext cx="9601200" cy="914400"/>
          </a:xfrm>
        </p:spPr>
        <p:txBody>
          <a:bodyPr/>
          <a:lstStyle/>
          <a:p>
            <a:r>
              <a:rPr lang="en-US" sz="3600" dirty="0" smtClean="0">
                <a:latin typeface="Gill Sans MT"/>
                <a:cs typeface="Gill Sans MT"/>
              </a:rPr>
              <a:t>Effect of Multiple Memory Stacks</a:t>
            </a:r>
            <a:endParaRPr lang="en-US" sz="36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44</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pic>
        <p:nvPicPr>
          <p:cNvPr id="8" name="Picture 7"/>
          <p:cNvPicPr>
            <a:picLocks noChangeAspect="1"/>
          </p:cNvPicPr>
          <p:nvPr/>
        </p:nvPicPr>
        <p:blipFill>
          <a:blip r:embed="rId4"/>
          <a:stretch>
            <a:fillRect/>
          </a:stretch>
        </p:blipFill>
        <p:spPr>
          <a:xfrm>
            <a:off x="76200" y="2438400"/>
            <a:ext cx="9039922" cy="2438400"/>
          </a:xfrm>
          <a:prstGeom prst="rect">
            <a:avLst/>
          </a:prstGeom>
        </p:spPr>
      </p:pic>
    </p:spTree>
    <p:extLst>
      <p:ext uri="{BB962C8B-B14F-4D97-AF65-F5344CB8AC3E}">
        <p14:creationId xmlns:p14="http://schemas.microsoft.com/office/powerpoint/2010/main" val="84096051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76200" y="0"/>
            <a:ext cx="9601200" cy="914400"/>
          </a:xfrm>
        </p:spPr>
        <p:txBody>
          <a:bodyPr/>
          <a:lstStyle/>
          <a:p>
            <a:r>
              <a:rPr lang="en-US" sz="3600" dirty="0" smtClean="0">
                <a:latin typeface="Gill Sans MT"/>
                <a:cs typeface="Gill Sans MT"/>
              </a:rPr>
              <a:t>Effect of Optimistic Execution Duration</a:t>
            </a:r>
            <a:endParaRPr lang="en-US" sz="36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45</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pic>
        <p:nvPicPr>
          <p:cNvPr id="5" name="Picture 4"/>
          <p:cNvPicPr>
            <a:picLocks noChangeAspect="1"/>
          </p:cNvPicPr>
          <p:nvPr/>
        </p:nvPicPr>
        <p:blipFill>
          <a:blip r:embed="rId4"/>
          <a:stretch>
            <a:fillRect/>
          </a:stretch>
        </p:blipFill>
        <p:spPr>
          <a:xfrm>
            <a:off x="0" y="1866900"/>
            <a:ext cx="9144000" cy="3120691"/>
          </a:xfrm>
          <a:prstGeom prst="rect">
            <a:avLst/>
          </a:prstGeom>
        </p:spPr>
      </p:pic>
    </p:spTree>
    <p:extLst>
      <p:ext uri="{BB962C8B-B14F-4D97-AF65-F5344CB8AC3E}">
        <p14:creationId xmlns:p14="http://schemas.microsoft.com/office/powerpoint/2010/main" val="88139606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76200" y="0"/>
            <a:ext cx="9601200" cy="914400"/>
          </a:xfrm>
        </p:spPr>
        <p:txBody>
          <a:bodyPr/>
          <a:lstStyle/>
          <a:p>
            <a:r>
              <a:rPr lang="en-US" sz="3600" dirty="0" smtClean="0">
                <a:latin typeface="Gill Sans MT"/>
                <a:cs typeface="Gill Sans MT"/>
              </a:rPr>
              <a:t>Effect of Signature Size</a:t>
            </a:r>
            <a:endParaRPr lang="en-US" sz="36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46</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pic>
        <p:nvPicPr>
          <p:cNvPr id="7" name="Picture 6"/>
          <p:cNvPicPr>
            <a:picLocks noChangeAspect="1"/>
          </p:cNvPicPr>
          <p:nvPr/>
        </p:nvPicPr>
        <p:blipFill>
          <a:blip r:embed="rId4"/>
          <a:stretch>
            <a:fillRect/>
          </a:stretch>
        </p:blipFill>
        <p:spPr>
          <a:xfrm>
            <a:off x="0" y="1828800"/>
            <a:ext cx="9144000" cy="3188716"/>
          </a:xfrm>
          <a:prstGeom prst="rect">
            <a:avLst/>
          </a:prstGeom>
        </p:spPr>
      </p:pic>
    </p:spTree>
    <p:extLst>
      <p:ext uri="{BB962C8B-B14F-4D97-AF65-F5344CB8AC3E}">
        <p14:creationId xmlns:p14="http://schemas.microsoft.com/office/powerpoint/2010/main" val="389316946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914400"/>
          </a:xfrm>
        </p:spPr>
        <p:txBody>
          <a:bodyPr/>
          <a:lstStyle/>
          <a:p>
            <a:r>
              <a:rPr lang="en-US" dirty="0" smtClean="0">
                <a:latin typeface="Gill Sans MT"/>
                <a:cs typeface="Gill Sans MT"/>
              </a:rPr>
              <a:t>Identifying Coherence Violations</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47</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cxnSp>
        <p:nvCxnSpPr>
          <p:cNvPr id="51" name="Straight Arrow Connector 50"/>
          <p:cNvCxnSpPr/>
          <p:nvPr/>
        </p:nvCxnSpPr>
        <p:spPr>
          <a:xfrm>
            <a:off x="228600" y="1676400"/>
            <a:ext cx="0" cy="4724400"/>
          </a:xfrm>
          <a:prstGeom prst="straightConnector1">
            <a:avLst/>
          </a:prstGeom>
          <a:ln w="38100" cmpd="sng">
            <a:solidFill>
              <a:srgbClr val="00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867" y="1219200"/>
            <a:ext cx="825867" cy="400110"/>
          </a:xfrm>
          <a:prstGeom prst="rect">
            <a:avLst/>
          </a:prstGeom>
          <a:noFill/>
        </p:spPr>
        <p:txBody>
          <a:bodyPr wrap="none" rtlCol="0">
            <a:spAutoFit/>
          </a:bodyPr>
          <a:lstStyle/>
          <a:p>
            <a:pPr algn="ctr"/>
            <a:r>
              <a:rPr lang="en-US" sz="2000" b="1" dirty="0" smtClean="0">
                <a:solidFill>
                  <a:srgbClr val="000000"/>
                </a:solidFill>
              </a:rPr>
              <a:t>Time</a:t>
            </a:r>
          </a:p>
        </p:txBody>
      </p:sp>
      <p:grpSp>
        <p:nvGrpSpPr>
          <p:cNvPr id="15" name="Group 14"/>
          <p:cNvGrpSpPr/>
          <p:nvPr/>
        </p:nvGrpSpPr>
        <p:grpSpPr>
          <a:xfrm>
            <a:off x="685800" y="990600"/>
            <a:ext cx="3760659" cy="5638800"/>
            <a:chOff x="457200" y="990600"/>
            <a:chExt cx="3760659" cy="5638800"/>
          </a:xfrm>
        </p:grpSpPr>
        <p:sp>
          <p:nvSpPr>
            <p:cNvPr id="26" name="Rectangle 25"/>
            <p:cNvSpPr/>
            <p:nvPr/>
          </p:nvSpPr>
          <p:spPr>
            <a:xfrm>
              <a:off x="457200" y="1600200"/>
              <a:ext cx="1371600" cy="5029200"/>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2" name="TextBox 31"/>
            <p:cNvSpPr txBox="1"/>
            <p:nvPr/>
          </p:nvSpPr>
          <p:spPr>
            <a:xfrm>
              <a:off x="609600" y="990600"/>
              <a:ext cx="800244" cy="523220"/>
            </a:xfrm>
            <a:prstGeom prst="rect">
              <a:avLst/>
            </a:prstGeom>
            <a:noFill/>
          </p:spPr>
          <p:txBody>
            <a:bodyPr wrap="none" rtlCol="0">
              <a:spAutoFit/>
            </a:bodyPr>
            <a:lstStyle/>
            <a:p>
              <a:pPr algn="ctr"/>
              <a:r>
                <a:rPr lang="en-US" sz="2800" b="1" dirty="0" smtClean="0">
                  <a:solidFill>
                    <a:schemeClr val="tx1">
                      <a:lumMod val="75000"/>
                      <a:lumOff val="25000"/>
                    </a:schemeClr>
                  </a:solidFill>
                </a:rPr>
                <a:t>CPU</a:t>
              </a:r>
            </a:p>
          </p:txBody>
        </p:sp>
        <p:sp>
          <p:nvSpPr>
            <p:cNvPr id="34" name="TextBox 33"/>
            <p:cNvSpPr txBox="1"/>
            <p:nvPr/>
          </p:nvSpPr>
          <p:spPr>
            <a:xfrm>
              <a:off x="3173983" y="990600"/>
              <a:ext cx="1043876" cy="523220"/>
            </a:xfrm>
            <a:prstGeom prst="rect">
              <a:avLst/>
            </a:prstGeom>
            <a:noFill/>
          </p:spPr>
          <p:txBody>
            <a:bodyPr wrap="none" rtlCol="0">
              <a:spAutoFit/>
            </a:bodyPr>
            <a:lstStyle/>
            <a:p>
              <a:pPr algn="ctr"/>
              <a:r>
                <a:rPr lang="en-US" sz="2800" b="1" dirty="0" smtClean="0">
                  <a:solidFill>
                    <a:schemeClr val="tx1">
                      <a:lumMod val="75000"/>
                      <a:lumOff val="25000"/>
                    </a:schemeClr>
                  </a:solidFill>
                </a:rPr>
                <a:t>NDA</a:t>
              </a:r>
            </a:p>
          </p:txBody>
        </p:sp>
      </p:grpSp>
      <p:grpSp>
        <p:nvGrpSpPr>
          <p:cNvPr id="7" name="Group 6"/>
          <p:cNvGrpSpPr/>
          <p:nvPr/>
        </p:nvGrpSpPr>
        <p:grpSpPr>
          <a:xfrm>
            <a:off x="685800" y="1828800"/>
            <a:ext cx="1372266" cy="1143000"/>
            <a:chOff x="685800" y="1600200"/>
            <a:chExt cx="1372266" cy="1143000"/>
          </a:xfrm>
        </p:grpSpPr>
        <p:sp>
          <p:nvSpPr>
            <p:cNvPr id="38" name="TextBox 37"/>
            <p:cNvSpPr txBox="1"/>
            <p:nvPr/>
          </p:nvSpPr>
          <p:spPr>
            <a:xfrm>
              <a:off x="685800" y="1600200"/>
              <a:ext cx="1372266" cy="400110"/>
            </a:xfrm>
            <a:prstGeom prst="rect">
              <a:avLst/>
            </a:prstGeom>
            <a:noFill/>
          </p:spPr>
          <p:txBody>
            <a:bodyPr wrap="none" rtlCol="0">
              <a:spAutoFit/>
            </a:bodyPr>
            <a:lstStyle/>
            <a:p>
              <a:pPr algn="ctr"/>
              <a:r>
                <a:rPr lang="en-US" sz="2000" b="1" dirty="0" smtClean="0">
                  <a:solidFill>
                    <a:srgbClr val="000000"/>
                  </a:solidFill>
                </a:rPr>
                <a:t>C1.  </a:t>
              </a:r>
              <a:r>
                <a:rPr lang="en-US" sz="2000" b="1" dirty="0" err="1" smtClean="0">
                  <a:solidFill>
                    <a:srgbClr val="000000"/>
                  </a:solidFill>
                </a:rPr>
                <a:t>Wr</a:t>
              </a:r>
              <a:r>
                <a:rPr lang="en-US" sz="2000" b="1" dirty="0" smtClean="0">
                  <a:solidFill>
                    <a:srgbClr val="000000"/>
                  </a:solidFill>
                </a:rPr>
                <a:t> Z</a:t>
              </a:r>
            </a:p>
          </p:txBody>
        </p:sp>
        <p:sp>
          <p:nvSpPr>
            <p:cNvPr id="41" name="TextBox 40"/>
            <p:cNvSpPr txBox="1"/>
            <p:nvPr/>
          </p:nvSpPr>
          <p:spPr>
            <a:xfrm>
              <a:off x="685800" y="1962090"/>
              <a:ext cx="1277338" cy="400110"/>
            </a:xfrm>
            <a:prstGeom prst="rect">
              <a:avLst/>
            </a:prstGeom>
            <a:noFill/>
          </p:spPr>
          <p:txBody>
            <a:bodyPr wrap="none" rtlCol="0">
              <a:spAutoFit/>
            </a:bodyPr>
            <a:lstStyle/>
            <a:p>
              <a:pPr algn="ctr"/>
              <a:r>
                <a:rPr lang="en-US" sz="2000" dirty="0" smtClean="0"/>
                <a:t>C2.   Rd A </a:t>
              </a:r>
            </a:p>
          </p:txBody>
        </p:sp>
        <p:sp>
          <p:nvSpPr>
            <p:cNvPr id="44" name="TextBox 43"/>
            <p:cNvSpPr txBox="1"/>
            <p:nvPr/>
          </p:nvSpPr>
          <p:spPr>
            <a:xfrm>
              <a:off x="710312" y="2343090"/>
              <a:ext cx="1312529" cy="400110"/>
            </a:xfrm>
            <a:prstGeom prst="rect">
              <a:avLst/>
            </a:prstGeom>
            <a:noFill/>
          </p:spPr>
          <p:txBody>
            <a:bodyPr wrap="none" rtlCol="0">
              <a:spAutoFit/>
            </a:bodyPr>
            <a:lstStyle/>
            <a:p>
              <a:pPr algn="ctr"/>
              <a:r>
                <a:rPr lang="en-US" sz="2000" dirty="0" smtClean="0">
                  <a:solidFill>
                    <a:srgbClr val="000000"/>
                  </a:solidFill>
                </a:rPr>
                <a:t>C3.   </a:t>
              </a:r>
              <a:r>
                <a:rPr lang="en-US" sz="2000" dirty="0" err="1" smtClean="0">
                  <a:solidFill>
                    <a:srgbClr val="000000"/>
                  </a:solidFill>
                </a:rPr>
                <a:t>Wr</a:t>
              </a:r>
              <a:r>
                <a:rPr lang="en-US" sz="2000" dirty="0" smtClean="0">
                  <a:solidFill>
                    <a:srgbClr val="000000"/>
                  </a:solidFill>
                </a:rPr>
                <a:t> B</a:t>
              </a:r>
            </a:p>
          </p:txBody>
        </p:sp>
      </p:grpSp>
      <p:sp>
        <p:nvSpPr>
          <p:cNvPr id="46" name="Rectangle 45"/>
          <p:cNvSpPr/>
          <p:nvPr/>
        </p:nvSpPr>
        <p:spPr>
          <a:xfrm>
            <a:off x="3200400" y="1600200"/>
            <a:ext cx="1447800" cy="5029200"/>
          </a:xfrm>
          <a:prstGeom prst="rect">
            <a:avLst/>
          </a:prstGeom>
          <a:solidFill>
            <a:srgbClr val="5FB3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grpSp>
        <p:nvGrpSpPr>
          <p:cNvPr id="8" name="Group 7"/>
          <p:cNvGrpSpPr/>
          <p:nvPr/>
        </p:nvGrpSpPr>
        <p:grpSpPr>
          <a:xfrm>
            <a:off x="3276600" y="1828801"/>
            <a:ext cx="1336632" cy="1142999"/>
            <a:chOff x="3276599" y="1828800"/>
            <a:chExt cx="1336632" cy="1142999"/>
          </a:xfrm>
        </p:grpSpPr>
        <p:sp>
          <p:nvSpPr>
            <p:cNvPr id="57" name="Rounded Rectangle 56"/>
            <p:cNvSpPr/>
            <p:nvPr/>
          </p:nvSpPr>
          <p:spPr>
            <a:xfrm>
              <a:off x="3276599" y="1828800"/>
              <a:ext cx="1295401" cy="1142999"/>
            </a:xfrm>
            <a:prstGeom prst="roundRect">
              <a:avLst/>
            </a:prstGeom>
            <a:solidFill>
              <a:schemeClr val="bg1">
                <a:lumMod val="85000"/>
              </a:schemeClr>
            </a:solidFill>
            <a:ln>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effectLst>
                  <a:outerShdw blurRad="38100" dist="38100" dir="2700000" algn="tl">
                    <a:srgbClr val="000000">
                      <a:alpha val="43137"/>
                    </a:srgbClr>
                  </a:outerShdw>
                </a:effectLst>
              </a:endParaRPr>
            </a:p>
          </p:txBody>
        </p:sp>
        <p:sp>
          <p:nvSpPr>
            <p:cNvPr id="47" name="TextBox 46"/>
            <p:cNvSpPr txBox="1"/>
            <p:nvPr/>
          </p:nvSpPr>
          <p:spPr>
            <a:xfrm>
              <a:off x="3315484" y="1885890"/>
              <a:ext cx="1224739" cy="400110"/>
            </a:xfrm>
            <a:prstGeom prst="rect">
              <a:avLst/>
            </a:prstGeom>
            <a:noFill/>
          </p:spPr>
          <p:txBody>
            <a:bodyPr wrap="none" rtlCol="0">
              <a:spAutoFit/>
            </a:bodyPr>
            <a:lstStyle/>
            <a:p>
              <a:pPr algn="ctr"/>
              <a:r>
                <a:rPr lang="en-US" sz="2000" dirty="0" smtClean="0">
                  <a:solidFill>
                    <a:srgbClr val="000000"/>
                  </a:solidFill>
                </a:rPr>
                <a:t>N1.  Rd X</a:t>
              </a:r>
            </a:p>
          </p:txBody>
        </p:sp>
        <p:sp>
          <p:nvSpPr>
            <p:cNvPr id="49" name="TextBox 48"/>
            <p:cNvSpPr txBox="1"/>
            <p:nvPr/>
          </p:nvSpPr>
          <p:spPr>
            <a:xfrm>
              <a:off x="3276600" y="2190690"/>
              <a:ext cx="1295400" cy="400110"/>
            </a:xfrm>
            <a:prstGeom prst="rect">
              <a:avLst/>
            </a:prstGeom>
            <a:noFill/>
          </p:spPr>
          <p:txBody>
            <a:bodyPr wrap="square" rtlCol="0">
              <a:spAutoFit/>
            </a:bodyPr>
            <a:lstStyle/>
            <a:p>
              <a:pPr algn="ctr"/>
              <a:r>
                <a:rPr lang="en-US" sz="2000" dirty="0" smtClean="0">
                  <a:solidFill>
                    <a:srgbClr val="000000"/>
                  </a:solidFill>
                </a:rPr>
                <a:t>N2.  </a:t>
              </a:r>
              <a:r>
                <a:rPr lang="en-US" sz="2000" dirty="0" err="1" smtClean="0">
                  <a:solidFill>
                    <a:srgbClr val="000000"/>
                  </a:solidFill>
                </a:rPr>
                <a:t>Wr</a:t>
              </a:r>
              <a:r>
                <a:rPr lang="en-US" sz="2000" dirty="0" smtClean="0">
                  <a:solidFill>
                    <a:srgbClr val="000000"/>
                  </a:solidFill>
                </a:rPr>
                <a:t> Y</a:t>
              </a:r>
            </a:p>
          </p:txBody>
        </p:sp>
        <p:sp>
          <p:nvSpPr>
            <p:cNvPr id="50" name="TextBox 49"/>
            <p:cNvSpPr txBox="1"/>
            <p:nvPr/>
          </p:nvSpPr>
          <p:spPr>
            <a:xfrm>
              <a:off x="3281291" y="2514600"/>
              <a:ext cx="1331940" cy="400110"/>
            </a:xfrm>
            <a:prstGeom prst="rect">
              <a:avLst/>
            </a:prstGeom>
            <a:noFill/>
          </p:spPr>
          <p:txBody>
            <a:bodyPr wrap="none" rtlCol="0">
              <a:spAutoFit/>
            </a:bodyPr>
            <a:lstStyle/>
            <a:p>
              <a:pPr algn="ctr"/>
              <a:r>
                <a:rPr lang="en-US" sz="2000" b="1" dirty="0" smtClean="0">
                  <a:solidFill>
                    <a:srgbClr val="000000"/>
                  </a:solidFill>
                </a:rPr>
                <a:t>N3.  Rd Z</a:t>
              </a:r>
            </a:p>
          </p:txBody>
        </p:sp>
      </p:grpSp>
      <p:sp>
        <p:nvSpPr>
          <p:cNvPr id="66" name="Rectangle 65"/>
          <p:cNvSpPr/>
          <p:nvPr/>
        </p:nvSpPr>
        <p:spPr>
          <a:xfrm>
            <a:off x="685800" y="3116759"/>
            <a:ext cx="4038600" cy="769441"/>
          </a:xfrm>
          <a:prstGeom prst="rect">
            <a:avLst/>
          </a:prstGeom>
          <a:solidFill>
            <a:schemeClr val="tx2">
              <a:lumMod val="20000"/>
              <a:lumOff val="80000"/>
            </a:schemeClr>
          </a:solidFill>
          <a:ln>
            <a:solidFill>
              <a:srgbClr val="000000"/>
            </a:solidFill>
            <a:prstDash val="dash"/>
          </a:ln>
        </p:spPr>
        <p:txBody>
          <a:bodyPr wrap="square">
            <a:spAutoFit/>
          </a:bodyPr>
          <a:lstStyle/>
          <a:p>
            <a:pPr marL="0" lvl="1" algn="ctr"/>
            <a:r>
              <a:rPr lang="en-US" sz="2200" b="1" dirty="0" smtClean="0">
                <a:cs typeface="Gill Sans MT"/>
              </a:rPr>
              <a:t>Any Coherence Violation?</a:t>
            </a:r>
            <a:br>
              <a:rPr lang="en-US" sz="2200" b="1" dirty="0" smtClean="0">
                <a:cs typeface="Gill Sans MT"/>
              </a:rPr>
            </a:br>
            <a:endParaRPr lang="en-US" sz="2200" b="1" dirty="0">
              <a:cs typeface="Gill Sans MT"/>
            </a:endParaRPr>
          </a:p>
        </p:txBody>
      </p:sp>
      <p:grpSp>
        <p:nvGrpSpPr>
          <p:cNvPr id="10" name="Group 9"/>
          <p:cNvGrpSpPr/>
          <p:nvPr/>
        </p:nvGrpSpPr>
        <p:grpSpPr>
          <a:xfrm>
            <a:off x="679727" y="4095690"/>
            <a:ext cx="1383913" cy="781110"/>
            <a:chOff x="679727" y="4095690"/>
            <a:chExt cx="1383913" cy="781110"/>
          </a:xfrm>
        </p:grpSpPr>
        <p:sp>
          <p:nvSpPr>
            <p:cNvPr id="67" name="TextBox 66"/>
            <p:cNvSpPr txBox="1"/>
            <p:nvPr/>
          </p:nvSpPr>
          <p:spPr>
            <a:xfrm>
              <a:off x="685800" y="4095690"/>
              <a:ext cx="1371765" cy="400110"/>
            </a:xfrm>
            <a:prstGeom prst="rect">
              <a:avLst/>
            </a:prstGeom>
            <a:noFill/>
          </p:spPr>
          <p:txBody>
            <a:bodyPr wrap="none" rtlCol="0">
              <a:spAutoFit/>
            </a:bodyPr>
            <a:lstStyle/>
            <a:p>
              <a:pPr algn="ctr"/>
              <a:r>
                <a:rPr lang="en-US" sz="2000" b="1" dirty="0" smtClean="0">
                  <a:solidFill>
                    <a:srgbClr val="000000"/>
                  </a:solidFill>
                </a:rPr>
                <a:t>C4.   </a:t>
              </a:r>
              <a:r>
                <a:rPr lang="en-US" sz="2000" b="1" dirty="0" err="1" smtClean="0">
                  <a:solidFill>
                    <a:srgbClr val="000000"/>
                  </a:solidFill>
                </a:rPr>
                <a:t>Wr</a:t>
              </a:r>
              <a:r>
                <a:rPr lang="en-US" sz="2000" b="1" dirty="0" smtClean="0">
                  <a:solidFill>
                    <a:srgbClr val="000000"/>
                  </a:solidFill>
                </a:rPr>
                <a:t> Y</a:t>
              </a:r>
            </a:p>
          </p:txBody>
        </p:sp>
        <p:sp>
          <p:nvSpPr>
            <p:cNvPr id="72" name="TextBox 71"/>
            <p:cNvSpPr txBox="1"/>
            <p:nvPr/>
          </p:nvSpPr>
          <p:spPr>
            <a:xfrm>
              <a:off x="679727" y="4476690"/>
              <a:ext cx="1383913" cy="400110"/>
            </a:xfrm>
            <a:prstGeom prst="rect">
              <a:avLst/>
            </a:prstGeom>
            <a:noFill/>
          </p:spPr>
          <p:txBody>
            <a:bodyPr wrap="none" rtlCol="0">
              <a:spAutoFit/>
            </a:bodyPr>
            <a:lstStyle/>
            <a:p>
              <a:pPr algn="ctr"/>
              <a:r>
                <a:rPr lang="en-US" sz="2000" b="1" dirty="0" smtClean="0">
                  <a:solidFill>
                    <a:srgbClr val="000000"/>
                  </a:solidFill>
                </a:rPr>
                <a:t>C5.   Rd  Y</a:t>
              </a:r>
            </a:p>
          </p:txBody>
        </p:sp>
      </p:grpSp>
      <p:grpSp>
        <p:nvGrpSpPr>
          <p:cNvPr id="73" name="Group 72"/>
          <p:cNvGrpSpPr/>
          <p:nvPr/>
        </p:nvGrpSpPr>
        <p:grpSpPr>
          <a:xfrm>
            <a:off x="3276599" y="4038600"/>
            <a:ext cx="1371601" cy="1142999"/>
            <a:chOff x="4038598" y="1828800"/>
            <a:chExt cx="1371601" cy="1142999"/>
          </a:xfrm>
        </p:grpSpPr>
        <p:sp>
          <p:nvSpPr>
            <p:cNvPr id="74" name="Rounded Rectangle 73"/>
            <p:cNvSpPr/>
            <p:nvPr/>
          </p:nvSpPr>
          <p:spPr>
            <a:xfrm>
              <a:off x="4038599" y="1828800"/>
              <a:ext cx="1295401" cy="1142999"/>
            </a:xfrm>
            <a:prstGeom prst="roundRect">
              <a:avLst/>
            </a:prstGeom>
            <a:solidFill>
              <a:schemeClr val="bg1">
                <a:lumMod val="85000"/>
              </a:schemeClr>
            </a:solidFill>
            <a:ln>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effectLst>
                  <a:outerShdw blurRad="38100" dist="38100" dir="2700000" algn="tl">
                    <a:srgbClr val="000000">
                      <a:alpha val="43137"/>
                    </a:srgbClr>
                  </a:outerShdw>
                </a:effectLst>
              </a:endParaRPr>
            </a:p>
          </p:txBody>
        </p:sp>
        <p:sp>
          <p:nvSpPr>
            <p:cNvPr id="75" name="TextBox 74"/>
            <p:cNvSpPr txBox="1"/>
            <p:nvPr/>
          </p:nvSpPr>
          <p:spPr>
            <a:xfrm>
              <a:off x="4077484" y="1885890"/>
              <a:ext cx="1224739" cy="400110"/>
            </a:xfrm>
            <a:prstGeom prst="rect">
              <a:avLst/>
            </a:prstGeom>
            <a:noFill/>
          </p:spPr>
          <p:txBody>
            <a:bodyPr wrap="none" rtlCol="0">
              <a:spAutoFit/>
            </a:bodyPr>
            <a:lstStyle/>
            <a:p>
              <a:pPr algn="ctr"/>
              <a:r>
                <a:rPr lang="en-US" sz="2000" dirty="0" smtClean="0">
                  <a:solidFill>
                    <a:srgbClr val="000000"/>
                  </a:solidFill>
                </a:rPr>
                <a:t>N4.  Rd X</a:t>
              </a:r>
            </a:p>
          </p:txBody>
        </p:sp>
        <p:sp>
          <p:nvSpPr>
            <p:cNvPr id="76" name="TextBox 75"/>
            <p:cNvSpPr txBox="1"/>
            <p:nvPr/>
          </p:nvSpPr>
          <p:spPr>
            <a:xfrm>
              <a:off x="4038598" y="2190690"/>
              <a:ext cx="1371601" cy="400110"/>
            </a:xfrm>
            <a:prstGeom prst="rect">
              <a:avLst/>
            </a:prstGeom>
            <a:noFill/>
          </p:spPr>
          <p:txBody>
            <a:bodyPr wrap="square" rtlCol="0">
              <a:spAutoFit/>
            </a:bodyPr>
            <a:lstStyle/>
            <a:p>
              <a:pPr algn="ctr"/>
              <a:r>
                <a:rPr lang="en-US" sz="2000" b="1" dirty="0" smtClean="0">
                  <a:solidFill>
                    <a:srgbClr val="000000"/>
                  </a:solidFill>
                </a:rPr>
                <a:t>N5.  </a:t>
              </a:r>
              <a:r>
                <a:rPr lang="en-US" sz="2000" b="1" dirty="0" err="1" smtClean="0">
                  <a:solidFill>
                    <a:srgbClr val="000000"/>
                  </a:solidFill>
                </a:rPr>
                <a:t>Wr</a:t>
              </a:r>
              <a:r>
                <a:rPr lang="en-US" sz="2000" b="1" dirty="0" smtClean="0">
                  <a:solidFill>
                    <a:srgbClr val="000000"/>
                  </a:solidFill>
                </a:rPr>
                <a:t> Y</a:t>
              </a:r>
            </a:p>
          </p:txBody>
        </p:sp>
        <p:sp>
          <p:nvSpPr>
            <p:cNvPr id="77" name="TextBox 76"/>
            <p:cNvSpPr txBox="1"/>
            <p:nvPr/>
          </p:nvSpPr>
          <p:spPr>
            <a:xfrm>
              <a:off x="4096891" y="2514600"/>
              <a:ext cx="1224739" cy="400110"/>
            </a:xfrm>
            <a:prstGeom prst="rect">
              <a:avLst/>
            </a:prstGeom>
            <a:noFill/>
          </p:spPr>
          <p:txBody>
            <a:bodyPr wrap="none" rtlCol="0">
              <a:spAutoFit/>
            </a:bodyPr>
            <a:lstStyle/>
            <a:p>
              <a:pPr algn="ctr"/>
              <a:r>
                <a:rPr lang="en-US" sz="2000" dirty="0" smtClean="0">
                  <a:solidFill>
                    <a:srgbClr val="000000"/>
                  </a:solidFill>
                </a:rPr>
                <a:t>N6.  Rd Z</a:t>
              </a:r>
            </a:p>
          </p:txBody>
        </p:sp>
      </p:grpSp>
      <p:sp>
        <p:nvSpPr>
          <p:cNvPr id="78" name="Rectangle 77"/>
          <p:cNvSpPr/>
          <p:nvPr/>
        </p:nvSpPr>
        <p:spPr>
          <a:xfrm>
            <a:off x="685800" y="5250359"/>
            <a:ext cx="3962400" cy="769441"/>
          </a:xfrm>
          <a:prstGeom prst="rect">
            <a:avLst/>
          </a:prstGeom>
          <a:solidFill>
            <a:schemeClr val="tx2">
              <a:lumMod val="20000"/>
              <a:lumOff val="80000"/>
            </a:schemeClr>
          </a:solidFill>
          <a:ln>
            <a:solidFill>
              <a:srgbClr val="000000"/>
            </a:solidFill>
            <a:prstDash val="dash"/>
          </a:ln>
        </p:spPr>
        <p:txBody>
          <a:bodyPr wrap="square">
            <a:spAutoFit/>
          </a:bodyPr>
          <a:lstStyle/>
          <a:p>
            <a:pPr marL="0" lvl="1" algn="ctr"/>
            <a:r>
              <a:rPr lang="en-US" sz="2200" b="1" dirty="0" smtClean="0">
                <a:cs typeface="Gill Sans MT"/>
              </a:rPr>
              <a:t>Any Coherence Violation?</a:t>
            </a:r>
            <a:br>
              <a:rPr lang="en-US" sz="2200" b="1" dirty="0" smtClean="0">
                <a:cs typeface="Gill Sans MT"/>
              </a:rPr>
            </a:br>
            <a:endParaRPr lang="en-US" sz="2200" b="1" dirty="0">
              <a:cs typeface="Gill Sans MT"/>
            </a:endParaRPr>
          </a:p>
        </p:txBody>
      </p:sp>
      <p:sp>
        <p:nvSpPr>
          <p:cNvPr id="79" name="TextBox 78"/>
          <p:cNvSpPr txBox="1"/>
          <p:nvPr/>
        </p:nvSpPr>
        <p:spPr>
          <a:xfrm>
            <a:off x="707466" y="6076890"/>
            <a:ext cx="1328434" cy="400110"/>
          </a:xfrm>
          <a:prstGeom prst="rect">
            <a:avLst/>
          </a:prstGeom>
          <a:noFill/>
        </p:spPr>
        <p:txBody>
          <a:bodyPr wrap="none" rtlCol="0">
            <a:spAutoFit/>
          </a:bodyPr>
          <a:lstStyle/>
          <a:p>
            <a:pPr algn="ctr"/>
            <a:r>
              <a:rPr lang="en-US" sz="2000" dirty="0" smtClean="0">
                <a:solidFill>
                  <a:srgbClr val="000000"/>
                </a:solidFill>
              </a:rPr>
              <a:t>C6.   </a:t>
            </a:r>
            <a:r>
              <a:rPr lang="en-US" sz="2000" dirty="0" err="1" smtClean="0">
                <a:solidFill>
                  <a:srgbClr val="000000"/>
                </a:solidFill>
              </a:rPr>
              <a:t>Wr</a:t>
            </a:r>
            <a:r>
              <a:rPr lang="en-US" sz="2000" dirty="0" smtClean="0">
                <a:solidFill>
                  <a:srgbClr val="000000"/>
                </a:solidFill>
              </a:rPr>
              <a:t> X</a:t>
            </a:r>
          </a:p>
        </p:txBody>
      </p:sp>
      <p:sp>
        <p:nvSpPr>
          <p:cNvPr id="80" name="TextBox 79"/>
          <p:cNvSpPr txBox="1"/>
          <p:nvPr/>
        </p:nvSpPr>
        <p:spPr>
          <a:xfrm>
            <a:off x="6400800" y="1066800"/>
            <a:ext cx="2826415" cy="461665"/>
          </a:xfrm>
          <a:prstGeom prst="rect">
            <a:avLst/>
          </a:prstGeom>
          <a:noFill/>
        </p:spPr>
        <p:txBody>
          <a:bodyPr wrap="none" rtlCol="0">
            <a:spAutoFit/>
          </a:bodyPr>
          <a:lstStyle/>
          <a:p>
            <a:pPr algn="ctr"/>
            <a:r>
              <a:rPr lang="en-US" sz="2400" b="1" dirty="0" smtClean="0">
                <a:solidFill>
                  <a:srgbClr val="000000"/>
                </a:solidFill>
              </a:rPr>
              <a:t>Effective Ordering</a:t>
            </a:r>
          </a:p>
        </p:txBody>
      </p:sp>
      <p:grpSp>
        <p:nvGrpSpPr>
          <p:cNvPr id="9" name="Group 8"/>
          <p:cNvGrpSpPr/>
          <p:nvPr/>
        </p:nvGrpSpPr>
        <p:grpSpPr>
          <a:xfrm>
            <a:off x="7070270" y="1671935"/>
            <a:ext cx="1512553" cy="1228130"/>
            <a:chOff x="7146470" y="1671935"/>
            <a:chExt cx="1512553" cy="1228130"/>
          </a:xfrm>
        </p:grpSpPr>
        <p:sp>
          <p:nvSpPr>
            <p:cNvPr id="81" name="TextBox 80"/>
            <p:cNvSpPr txBox="1"/>
            <p:nvPr/>
          </p:nvSpPr>
          <p:spPr>
            <a:xfrm>
              <a:off x="7162800" y="1671935"/>
              <a:ext cx="1471677" cy="461665"/>
            </a:xfrm>
            <a:prstGeom prst="rect">
              <a:avLst/>
            </a:prstGeom>
            <a:noFill/>
          </p:spPr>
          <p:txBody>
            <a:bodyPr wrap="none" rtlCol="0">
              <a:spAutoFit/>
            </a:bodyPr>
            <a:lstStyle/>
            <a:p>
              <a:pPr algn="ctr"/>
              <a:r>
                <a:rPr lang="en-US" sz="2400" dirty="0" smtClean="0">
                  <a:solidFill>
                    <a:srgbClr val="000000"/>
                  </a:solidFill>
                </a:rPr>
                <a:t>C1.  </a:t>
              </a:r>
              <a:r>
                <a:rPr lang="en-US" sz="2400" dirty="0" err="1" smtClean="0">
                  <a:solidFill>
                    <a:srgbClr val="000000"/>
                  </a:solidFill>
                </a:rPr>
                <a:t>Wr</a:t>
              </a:r>
              <a:r>
                <a:rPr lang="en-US" sz="2400" dirty="0" smtClean="0">
                  <a:solidFill>
                    <a:srgbClr val="000000"/>
                  </a:solidFill>
                </a:rPr>
                <a:t> Z</a:t>
              </a:r>
            </a:p>
          </p:txBody>
        </p:sp>
        <p:sp>
          <p:nvSpPr>
            <p:cNvPr id="82" name="TextBox 81"/>
            <p:cNvSpPr txBox="1"/>
            <p:nvPr/>
          </p:nvSpPr>
          <p:spPr>
            <a:xfrm>
              <a:off x="7162800" y="2052935"/>
              <a:ext cx="1495872" cy="461665"/>
            </a:xfrm>
            <a:prstGeom prst="rect">
              <a:avLst/>
            </a:prstGeom>
            <a:noFill/>
          </p:spPr>
          <p:txBody>
            <a:bodyPr wrap="none" rtlCol="0">
              <a:spAutoFit/>
            </a:bodyPr>
            <a:lstStyle/>
            <a:p>
              <a:pPr algn="ctr"/>
              <a:r>
                <a:rPr lang="en-US" sz="2400" dirty="0" smtClean="0"/>
                <a:t>C2.   Rd A </a:t>
              </a:r>
            </a:p>
          </p:txBody>
        </p:sp>
        <p:sp>
          <p:nvSpPr>
            <p:cNvPr id="84" name="TextBox 83"/>
            <p:cNvSpPr txBox="1"/>
            <p:nvPr/>
          </p:nvSpPr>
          <p:spPr>
            <a:xfrm>
              <a:off x="7146470" y="2438400"/>
              <a:ext cx="1512553" cy="461665"/>
            </a:xfrm>
            <a:prstGeom prst="rect">
              <a:avLst/>
            </a:prstGeom>
            <a:noFill/>
          </p:spPr>
          <p:txBody>
            <a:bodyPr wrap="none" rtlCol="0">
              <a:spAutoFit/>
            </a:bodyPr>
            <a:lstStyle/>
            <a:p>
              <a:pPr algn="ctr"/>
              <a:r>
                <a:rPr lang="en-US" sz="2400" dirty="0" smtClean="0">
                  <a:solidFill>
                    <a:srgbClr val="000000"/>
                  </a:solidFill>
                </a:rPr>
                <a:t>C3.   </a:t>
              </a:r>
              <a:r>
                <a:rPr lang="en-US" sz="2400" dirty="0" err="1" smtClean="0">
                  <a:solidFill>
                    <a:srgbClr val="000000"/>
                  </a:solidFill>
                </a:rPr>
                <a:t>Wr</a:t>
              </a:r>
              <a:r>
                <a:rPr lang="en-US" sz="2400" dirty="0" smtClean="0">
                  <a:solidFill>
                    <a:srgbClr val="000000"/>
                  </a:solidFill>
                </a:rPr>
                <a:t> B</a:t>
              </a:r>
            </a:p>
          </p:txBody>
        </p:sp>
      </p:grpSp>
      <p:cxnSp>
        <p:nvCxnSpPr>
          <p:cNvPr id="90" name="Straight Arrow Connector 89"/>
          <p:cNvCxnSpPr/>
          <p:nvPr/>
        </p:nvCxnSpPr>
        <p:spPr>
          <a:xfrm>
            <a:off x="5334000" y="3581400"/>
            <a:ext cx="1447800" cy="0"/>
          </a:xfrm>
          <a:prstGeom prst="straightConnector1">
            <a:avLst/>
          </a:prstGeom>
          <a:noFill/>
          <a:ln w="127000" cap="flat" cmpd="sng" algn="ctr">
            <a:solidFill>
              <a:schemeClr val="tx1"/>
            </a:solidFill>
            <a:prstDash val="solid"/>
            <a:miter lim="800000"/>
            <a:headEnd type="none"/>
            <a:tailEnd type="triangle"/>
          </a:ln>
          <a:effectLst/>
        </p:spPr>
      </p:cxnSp>
      <p:grpSp>
        <p:nvGrpSpPr>
          <p:cNvPr id="11" name="Group 10"/>
          <p:cNvGrpSpPr/>
          <p:nvPr/>
        </p:nvGrpSpPr>
        <p:grpSpPr>
          <a:xfrm>
            <a:off x="7010400" y="3733800"/>
            <a:ext cx="1505540" cy="2366665"/>
            <a:chOff x="7181260" y="3733800"/>
            <a:chExt cx="1505540" cy="2366665"/>
          </a:xfrm>
        </p:grpSpPr>
        <p:sp>
          <p:nvSpPr>
            <p:cNvPr id="85" name="TextBox 84"/>
            <p:cNvSpPr txBox="1"/>
            <p:nvPr/>
          </p:nvSpPr>
          <p:spPr>
            <a:xfrm>
              <a:off x="7191009" y="3733800"/>
              <a:ext cx="1479892" cy="461665"/>
            </a:xfrm>
            <a:prstGeom prst="rect">
              <a:avLst/>
            </a:prstGeom>
            <a:noFill/>
          </p:spPr>
          <p:txBody>
            <a:bodyPr wrap="none" rtlCol="0">
              <a:spAutoFit/>
            </a:bodyPr>
            <a:lstStyle/>
            <a:p>
              <a:pPr algn="ctr"/>
              <a:r>
                <a:rPr lang="en-US" sz="2400" dirty="0" smtClean="0">
                  <a:solidFill>
                    <a:srgbClr val="000000"/>
                  </a:solidFill>
                </a:rPr>
                <a:t>C4.   </a:t>
              </a:r>
              <a:r>
                <a:rPr lang="en-US" sz="2400" dirty="0" err="1" smtClean="0">
                  <a:solidFill>
                    <a:srgbClr val="000000"/>
                  </a:solidFill>
                </a:rPr>
                <a:t>Wr</a:t>
              </a:r>
              <a:r>
                <a:rPr lang="en-US" sz="2400" dirty="0" smtClean="0">
                  <a:solidFill>
                    <a:srgbClr val="000000"/>
                  </a:solidFill>
                </a:rPr>
                <a:t> Y</a:t>
              </a:r>
            </a:p>
          </p:txBody>
        </p:sp>
        <p:sp>
          <p:nvSpPr>
            <p:cNvPr id="86" name="TextBox 85"/>
            <p:cNvSpPr txBox="1"/>
            <p:nvPr/>
          </p:nvSpPr>
          <p:spPr>
            <a:xfrm>
              <a:off x="7181260" y="4114800"/>
              <a:ext cx="1505540" cy="461665"/>
            </a:xfrm>
            <a:prstGeom prst="rect">
              <a:avLst/>
            </a:prstGeom>
            <a:noFill/>
          </p:spPr>
          <p:txBody>
            <a:bodyPr wrap="none" rtlCol="0">
              <a:spAutoFit/>
            </a:bodyPr>
            <a:lstStyle/>
            <a:p>
              <a:pPr algn="ctr"/>
              <a:r>
                <a:rPr lang="en-US" sz="2400" dirty="0" smtClean="0">
                  <a:solidFill>
                    <a:srgbClr val="000000"/>
                  </a:solidFill>
                </a:rPr>
                <a:t>C5.   Rd  Y</a:t>
              </a:r>
            </a:p>
          </p:txBody>
        </p:sp>
        <p:sp>
          <p:nvSpPr>
            <p:cNvPr id="87" name="TextBox 86"/>
            <p:cNvSpPr txBox="1"/>
            <p:nvPr/>
          </p:nvSpPr>
          <p:spPr>
            <a:xfrm>
              <a:off x="7202159" y="4495800"/>
              <a:ext cx="1432754" cy="461665"/>
            </a:xfrm>
            <a:prstGeom prst="rect">
              <a:avLst/>
            </a:prstGeom>
            <a:noFill/>
          </p:spPr>
          <p:txBody>
            <a:bodyPr wrap="none" rtlCol="0">
              <a:spAutoFit/>
            </a:bodyPr>
            <a:lstStyle/>
            <a:p>
              <a:pPr algn="ctr"/>
              <a:r>
                <a:rPr lang="en-US" sz="2400" dirty="0" smtClean="0">
                  <a:solidFill>
                    <a:srgbClr val="006600"/>
                  </a:solidFill>
                </a:rPr>
                <a:t>N4.  Rd X</a:t>
              </a:r>
            </a:p>
          </p:txBody>
        </p:sp>
        <p:sp>
          <p:nvSpPr>
            <p:cNvPr id="88" name="TextBox 87"/>
            <p:cNvSpPr txBox="1"/>
            <p:nvPr/>
          </p:nvSpPr>
          <p:spPr>
            <a:xfrm>
              <a:off x="7198191" y="4876800"/>
              <a:ext cx="1447800" cy="461665"/>
            </a:xfrm>
            <a:prstGeom prst="rect">
              <a:avLst/>
            </a:prstGeom>
            <a:noFill/>
          </p:spPr>
          <p:txBody>
            <a:bodyPr wrap="square" rtlCol="0">
              <a:spAutoFit/>
            </a:bodyPr>
            <a:lstStyle/>
            <a:p>
              <a:pPr algn="ctr"/>
              <a:r>
                <a:rPr lang="en-US" sz="2400" dirty="0" smtClean="0">
                  <a:solidFill>
                    <a:srgbClr val="006600"/>
                  </a:solidFill>
                </a:rPr>
                <a:t>N5.  </a:t>
              </a:r>
              <a:r>
                <a:rPr lang="en-US" sz="2400" dirty="0" err="1" smtClean="0">
                  <a:solidFill>
                    <a:srgbClr val="006600"/>
                  </a:solidFill>
                </a:rPr>
                <a:t>Wr</a:t>
              </a:r>
              <a:r>
                <a:rPr lang="en-US" sz="2400" dirty="0" smtClean="0">
                  <a:solidFill>
                    <a:srgbClr val="006600"/>
                  </a:solidFill>
                </a:rPr>
                <a:t> Y</a:t>
              </a:r>
            </a:p>
          </p:txBody>
        </p:sp>
        <p:sp>
          <p:nvSpPr>
            <p:cNvPr id="89" name="TextBox 88"/>
            <p:cNvSpPr txBox="1"/>
            <p:nvPr/>
          </p:nvSpPr>
          <p:spPr>
            <a:xfrm>
              <a:off x="7213237" y="5253335"/>
              <a:ext cx="1432754" cy="461665"/>
            </a:xfrm>
            <a:prstGeom prst="rect">
              <a:avLst/>
            </a:prstGeom>
            <a:noFill/>
          </p:spPr>
          <p:txBody>
            <a:bodyPr wrap="none" rtlCol="0">
              <a:spAutoFit/>
            </a:bodyPr>
            <a:lstStyle/>
            <a:p>
              <a:pPr algn="ctr"/>
              <a:r>
                <a:rPr lang="en-US" sz="2400" dirty="0" smtClean="0">
                  <a:solidFill>
                    <a:srgbClr val="006600"/>
                  </a:solidFill>
                </a:rPr>
                <a:t>N6.  Rd Z</a:t>
              </a:r>
            </a:p>
          </p:txBody>
        </p:sp>
        <p:sp>
          <p:nvSpPr>
            <p:cNvPr id="48" name="TextBox 47"/>
            <p:cNvSpPr txBox="1"/>
            <p:nvPr/>
          </p:nvSpPr>
          <p:spPr>
            <a:xfrm>
              <a:off x="7215123" y="5638800"/>
              <a:ext cx="1471677" cy="461665"/>
            </a:xfrm>
            <a:prstGeom prst="rect">
              <a:avLst/>
            </a:prstGeom>
            <a:noFill/>
          </p:spPr>
          <p:txBody>
            <a:bodyPr wrap="none" rtlCol="0">
              <a:spAutoFit/>
            </a:bodyPr>
            <a:lstStyle/>
            <a:p>
              <a:pPr algn="ctr"/>
              <a:r>
                <a:rPr lang="en-US" sz="2400" dirty="0" smtClean="0">
                  <a:solidFill>
                    <a:srgbClr val="000000"/>
                  </a:solidFill>
                </a:rPr>
                <a:t>C6.  </a:t>
              </a:r>
              <a:r>
                <a:rPr lang="en-US" sz="2400" dirty="0" err="1" smtClean="0">
                  <a:solidFill>
                    <a:srgbClr val="000000"/>
                  </a:solidFill>
                </a:rPr>
                <a:t>Wr</a:t>
              </a:r>
              <a:r>
                <a:rPr lang="en-US" sz="2400" dirty="0" smtClean="0">
                  <a:solidFill>
                    <a:srgbClr val="000000"/>
                  </a:solidFill>
                </a:rPr>
                <a:t> X</a:t>
              </a:r>
            </a:p>
          </p:txBody>
        </p:sp>
      </p:grpSp>
      <p:sp>
        <p:nvSpPr>
          <p:cNvPr id="63" name="Rounded Rectangle 62"/>
          <p:cNvSpPr/>
          <p:nvPr/>
        </p:nvSpPr>
        <p:spPr>
          <a:xfrm>
            <a:off x="609600" y="18288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65" name="Rounded Rectangle 64"/>
          <p:cNvSpPr/>
          <p:nvPr/>
        </p:nvSpPr>
        <p:spPr>
          <a:xfrm>
            <a:off x="3200400" y="25146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69" name="Rounded Rectangle 68"/>
          <p:cNvSpPr/>
          <p:nvPr/>
        </p:nvSpPr>
        <p:spPr>
          <a:xfrm>
            <a:off x="3200400" y="44196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70" name="Rounded Rectangle 69"/>
          <p:cNvSpPr/>
          <p:nvPr/>
        </p:nvSpPr>
        <p:spPr>
          <a:xfrm>
            <a:off x="609600" y="41148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5" name="Rectangle 4"/>
          <p:cNvSpPr/>
          <p:nvPr/>
        </p:nvSpPr>
        <p:spPr>
          <a:xfrm>
            <a:off x="1143033" y="3429000"/>
            <a:ext cx="3047967" cy="430887"/>
          </a:xfrm>
          <a:prstGeom prst="rect">
            <a:avLst/>
          </a:prstGeom>
        </p:spPr>
        <p:txBody>
          <a:bodyPr wrap="none">
            <a:spAutoFit/>
          </a:bodyPr>
          <a:lstStyle/>
          <a:p>
            <a:pPr marL="0" lvl="1" algn="ctr"/>
            <a:r>
              <a:rPr lang="en-US" sz="2200" b="1" dirty="0">
                <a:solidFill>
                  <a:srgbClr val="C00000"/>
                </a:solidFill>
                <a:cs typeface="Gill Sans MT"/>
              </a:rPr>
              <a:t>Yes</a:t>
            </a:r>
            <a:r>
              <a:rPr lang="en-US" sz="2200" b="1" dirty="0">
                <a:cs typeface="Gill Sans MT"/>
              </a:rPr>
              <a:t>. Flush </a:t>
            </a:r>
            <a:r>
              <a:rPr lang="en-US" sz="2200" b="1" dirty="0">
                <a:solidFill>
                  <a:srgbClr val="C00000"/>
                </a:solidFill>
                <a:cs typeface="Gill Sans MT"/>
              </a:rPr>
              <a:t>Z</a:t>
            </a:r>
            <a:r>
              <a:rPr lang="en-US" sz="2200" b="1" dirty="0">
                <a:cs typeface="Gill Sans MT"/>
              </a:rPr>
              <a:t> to DRAM</a:t>
            </a:r>
          </a:p>
        </p:txBody>
      </p:sp>
      <p:sp>
        <p:nvSpPr>
          <p:cNvPr id="12" name="Rectangle 11"/>
          <p:cNvSpPr/>
          <p:nvPr/>
        </p:nvSpPr>
        <p:spPr>
          <a:xfrm>
            <a:off x="685800" y="5562600"/>
            <a:ext cx="3982242" cy="430887"/>
          </a:xfrm>
          <a:prstGeom prst="rect">
            <a:avLst/>
          </a:prstGeom>
        </p:spPr>
        <p:txBody>
          <a:bodyPr wrap="none">
            <a:spAutoFit/>
          </a:bodyPr>
          <a:lstStyle/>
          <a:p>
            <a:pPr marL="0" lvl="1" algn="ctr"/>
            <a:r>
              <a:rPr lang="en-US" sz="2200" b="1" dirty="0">
                <a:solidFill>
                  <a:srgbClr val="006600"/>
                </a:solidFill>
                <a:cs typeface="Gill Sans MT"/>
              </a:rPr>
              <a:t>No</a:t>
            </a:r>
            <a:r>
              <a:rPr lang="en-US" sz="2200" b="1" dirty="0">
                <a:cs typeface="Gill Sans MT"/>
              </a:rPr>
              <a:t>. commit NDA operations</a:t>
            </a:r>
          </a:p>
        </p:txBody>
      </p:sp>
      <p:sp>
        <p:nvSpPr>
          <p:cNvPr id="53" name="Rectangle 52"/>
          <p:cNvSpPr/>
          <p:nvPr/>
        </p:nvSpPr>
        <p:spPr>
          <a:xfrm>
            <a:off x="0" y="0"/>
            <a:ext cx="9144000"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effectLst>
                <a:outerShdw blurRad="38100" dist="38100" dir="2700000" algn="tl">
                  <a:srgbClr val="000000">
                    <a:alpha val="43137"/>
                  </a:srgbClr>
                </a:outerShdw>
              </a:effectLst>
            </a:endParaRPr>
          </a:p>
        </p:txBody>
      </p:sp>
      <p:grpSp>
        <p:nvGrpSpPr>
          <p:cNvPr id="54" name="Group 53"/>
          <p:cNvGrpSpPr/>
          <p:nvPr/>
        </p:nvGrpSpPr>
        <p:grpSpPr>
          <a:xfrm>
            <a:off x="76200" y="1905000"/>
            <a:ext cx="9512901" cy="2666990"/>
            <a:chOff x="-6400800" y="2743200"/>
            <a:chExt cx="9364263" cy="2666990"/>
          </a:xfrm>
        </p:grpSpPr>
        <p:grpSp>
          <p:nvGrpSpPr>
            <p:cNvPr id="55" name="Group 54"/>
            <p:cNvGrpSpPr/>
            <p:nvPr/>
          </p:nvGrpSpPr>
          <p:grpSpPr>
            <a:xfrm>
              <a:off x="-6400800" y="2743200"/>
              <a:ext cx="8839200" cy="2666990"/>
              <a:chOff x="-728366" y="838199"/>
              <a:chExt cx="10749789" cy="295236"/>
            </a:xfrm>
          </p:grpSpPr>
          <p:sp>
            <p:nvSpPr>
              <p:cNvPr id="58" name="Rounded Rectangle 57"/>
              <p:cNvSpPr/>
              <p:nvPr/>
            </p:nvSpPr>
            <p:spPr bwMode="auto">
              <a:xfrm>
                <a:off x="-728366" y="857675"/>
                <a:ext cx="10749789" cy="275760"/>
              </a:xfrm>
              <a:prstGeom prst="roundRect">
                <a:avLst/>
              </a:prstGeom>
              <a:ln w="76200">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1" hangingPunct="1">
                  <a:lnSpc>
                    <a:spcPct val="100000"/>
                  </a:lnSpc>
                  <a:spcBef>
                    <a:spcPct val="20000"/>
                  </a:spcBef>
                  <a:spcAft>
                    <a:spcPct val="0"/>
                  </a:spcAft>
                  <a:buClr>
                    <a:srgbClr val="07164E"/>
                  </a:buClr>
                  <a:buSzTx/>
                  <a:buFont typeface="Tahoma" pitchFamily="34" charset="0"/>
                  <a:buNone/>
                  <a:tabLst/>
                </a:pPr>
                <a:endParaRPr kumimoji="1" lang="en-US" sz="2400" b="1" i="0" u="none" strike="noStrike" cap="none" normalizeH="0" baseline="0" smtClean="0">
                  <a:ln>
                    <a:noFill/>
                  </a:ln>
                  <a:solidFill>
                    <a:srgbClr val="07164E"/>
                  </a:solidFill>
                  <a:effectLst/>
                  <a:latin typeface="Lucida Sans" pitchFamily="34" charset="0"/>
                  <a:ea typeface="굴림" pitchFamily="34" charset="-127"/>
                  <a:cs typeface="Tahoma" pitchFamily="34" charset="0"/>
                </a:endParaRPr>
              </a:p>
            </p:txBody>
          </p:sp>
          <p:sp>
            <p:nvSpPr>
              <p:cNvPr id="59" name="Rectangle 58"/>
              <p:cNvSpPr/>
              <p:nvPr/>
            </p:nvSpPr>
            <p:spPr>
              <a:xfrm>
                <a:off x="-153065" y="838199"/>
                <a:ext cx="9386361" cy="111795"/>
              </a:xfrm>
              <a:prstGeom prst="rect">
                <a:avLst/>
              </a:prstGeom>
            </p:spPr>
            <p:txBody>
              <a:bodyPr wrap="square">
                <a:spAutoFit/>
              </a:bodyPr>
              <a:lstStyle/>
              <a:p>
                <a:pPr algn="ctr"/>
                <a:endParaRPr lang="en-US" sz="2400" b="1" dirty="0">
                  <a:solidFill>
                    <a:schemeClr val="tx1">
                      <a:lumMod val="75000"/>
                      <a:lumOff val="25000"/>
                    </a:schemeClr>
                  </a:solidFill>
                </a:endParaRPr>
              </a:p>
            </p:txBody>
          </p:sp>
        </p:grpSp>
        <p:sp>
          <p:nvSpPr>
            <p:cNvPr id="56" name="TextBox 55"/>
            <p:cNvSpPr txBox="1"/>
            <p:nvPr/>
          </p:nvSpPr>
          <p:spPr>
            <a:xfrm>
              <a:off x="-6332937" y="3011031"/>
              <a:ext cx="9296400" cy="2246769"/>
            </a:xfrm>
            <a:prstGeom prst="rect">
              <a:avLst/>
            </a:prstGeom>
            <a:noFill/>
          </p:spPr>
          <p:txBody>
            <a:bodyPr wrap="square" rtlCol="0">
              <a:spAutoFit/>
            </a:bodyPr>
            <a:lstStyle/>
            <a:p>
              <a:r>
                <a:rPr lang="en-US" sz="2800" b="1" dirty="0" smtClean="0">
                  <a:solidFill>
                    <a:schemeClr val="tx1">
                      <a:lumMod val="75000"/>
                      <a:lumOff val="25000"/>
                    </a:schemeClr>
                  </a:solidFill>
                </a:rPr>
                <a:t> 1</a:t>
              </a:r>
              <a:r>
                <a:rPr lang="en-US" sz="2800" b="1" dirty="0">
                  <a:solidFill>
                    <a:schemeClr val="tx1">
                      <a:lumMod val="75000"/>
                      <a:lumOff val="25000"/>
                    </a:schemeClr>
                  </a:solidFill>
                </a:rPr>
                <a:t>) NDA Read and CPU </a:t>
              </a:r>
              <a:r>
                <a:rPr lang="en-US" sz="2800" b="1" dirty="0" smtClean="0">
                  <a:solidFill>
                    <a:schemeClr val="tx1">
                      <a:lumMod val="75000"/>
                      <a:lumOff val="25000"/>
                    </a:schemeClr>
                  </a:solidFill>
                </a:rPr>
                <a:t>Write: </a:t>
              </a:r>
              <a:r>
                <a:rPr lang="en-US" sz="2800" b="1" dirty="0" smtClean="0">
                  <a:solidFill>
                    <a:schemeClr val="accent2"/>
                  </a:solidFill>
                </a:rPr>
                <a:t>violation</a:t>
              </a:r>
            </a:p>
            <a:p>
              <a:endParaRPr lang="en-US" sz="2800" b="1" dirty="0" smtClean="0">
                <a:solidFill>
                  <a:schemeClr val="accent2"/>
                </a:solidFill>
              </a:endParaRPr>
            </a:p>
            <a:p>
              <a:r>
                <a:rPr lang="en-US" sz="2800" b="1" dirty="0">
                  <a:solidFill>
                    <a:schemeClr val="tx1">
                      <a:lumMod val="75000"/>
                      <a:lumOff val="25000"/>
                    </a:schemeClr>
                  </a:solidFill>
                </a:rPr>
                <a:t> </a:t>
              </a:r>
              <a:r>
                <a:rPr lang="en-US" sz="2800" b="1" dirty="0" smtClean="0">
                  <a:solidFill>
                    <a:schemeClr val="tx1">
                      <a:lumMod val="75000"/>
                      <a:lumOff val="25000"/>
                    </a:schemeClr>
                  </a:solidFill>
                </a:rPr>
                <a:t>2</a:t>
              </a:r>
              <a:r>
                <a:rPr lang="en-US" sz="2800" b="1" dirty="0">
                  <a:solidFill>
                    <a:schemeClr val="tx1">
                      <a:lumMod val="75000"/>
                      <a:lumOff val="25000"/>
                    </a:schemeClr>
                  </a:solidFill>
                </a:rPr>
                <a:t>) NDA Write and CPU Read </a:t>
              </a:r>
              <a:r>
                <a:rPr lang="en-US" sz="2800" b="1" dirty="0" smtClean="0">
                  <a:solidFill>
                    <a:schemeClr val="tx1">
                      <a:lumMod val="75000"/>
                      <a:lumOff val="25000"/>
                    </a:schemeClr>
                  </a:solidFill>
                </a:rPr>
                <a:t>: </a:t>
              </a:r>
              <a:r>
                <a:rPr lang="en-US" sz="2800" b="1" dirty="0" smtClean="0">
                  <a:solidFill>
                    <a:srgbClr val="006600"/>
                  </a:solidFill>
                </a:rPr>
                <a:t>no violation</a:t>
              </a:r>
            </a:p>
            <a:p>
              <a:endParaRPr lang="en-US" sz="2800" b="1" dirty="0" smtClean="0">
                <a:solidFill>
                  <a:schemeClr val="accent2"/>
                </a:solidFill>
              </a:endParaRPr>
            </a:p>
            <a:p>
              <a:r>
                <a:rPr lang="en-US" sz="2800" b="1" dirty="0" smtClean="0">
                  <a:solidFill>
                    <a:schemeClr val="tx1">
                      <a:lumMod val="75000"/>
                      <a:lumOff val="25000"/>
                    </a:schemeClr>
                  </a:solidFill>
                </a:rPr>
                <a:t> 3) </a:t>
              </a:r>
              <a:r>
                <a:rPr lang="en-US" sz="2800" b="1" dirty="0">
                  <a:solidFill>
                    <a:schemeClr val="tx1">
                      <a:lumMod val="75000"/>
                      <a:lumOff val="25000"/>
                    </a:schemeClr>
                  </a:solidFill>
                </a:rPr>
                <a:t>NDA </a:t>
              </a:r>
              <a:r>
                <a:rPr lang="en-US" sz="2800" b="1" dirty="0" smtClean="0">
                  <a:solidFill>
                    <a:schemeClr val="tx1">
                      <a:lumMod val="75000"/>
                      <a:lumOff val="25000"/>
                    </a:schemeClr>
                  </a:solidFill>
                </a:rPr>
                <a:t>Write and </a:t>
              </a:r>
              <a:r>
                <a:rPr lang="en-US" sz="2800" b="1" dirty="0">
                  <a:solidFill>
                    <a:schemeClr val="tx1">
                      <a:lumMod val="75000"/>
                      <a:lumOff val="25000"/>
                    </a:schemeClr>
                  </a:solidFill>
                </a:rPr>
                <a:t>CPU Write</a:t>
              </a:r>
              <a:r>
                <a:rPr lang="en-US" sz="2800" b="1" dirty="0" smtClean="0">
                  <a:solidFill>
                    <a:schemeClr val="tx1">
                      <a:lumMod val="75000"/>
                      <a:lumOff val="25000"/>
                    </a:schemeClr>
                  </a:solidFill>
                </a:rPr>
                <a:t>: </a:t>
              </a:r>
              <a:r>
                <a:rPr lang="en-US" sz="2800" b="1" dirty="0">
                  <a:solidFill>
                    <a:srgbClr val="006600"/>
                  </a:solidFill>
                </a:rPr>
                <a:t>no </a:t>
              </a:r>
              <a:r>
                <a:rPr lang="en-US" sz="2800" b="1" dirty="0" smtClean="0">
                  <a:solidFill>
                    <a:srgbClr val="006600"/>
                  </a:solidFill>
                </a:rPr>
                <a:t>violation</a:t>
              </a:r>
              <a:endParaRPr lang="en-US" sz="2800" b="1" dirty="0">
                <a:solidFill>
                  <a:schemeClr val="accent2"/>
                </a:solidFill>
              </a:endParaRPr>
            </a:p>
          </p:txBody>
        </p:sp>
      </p:grpSp>
      <p:sp>
        <p:nvSpPr>
          <p:cNvPr id="60" name="Rounded Rectangle 59"/>
          <p:cNvSpPr/>
          <p:nvPr/>
        </p:nvSpPr>
        <p:spPr>
          <a:xfrm>
            <a:off x="609600" y="4495800"/>
            <a:ext cx="1524000" cy="3810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7053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5"/>
                                        </p:tgtEl>
                                      </p:cBhvr>
                                    </p:animEffect>
                                    <p:set>
                                      <p:cBhvr>
                                        <p:cTn id="25" dur="1" fill="hold">
                                          <p:stCondLst>
                                            <p:cond delay="499"/>
                                          </p:stCondLst>
                                        </p:cTn>
                                        <p:tgtEl>
                                          <p:spTgt spid="6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3"/>
                                        </p:tgtEl>
                                      </p:cBhvr>
                                    </p:animEffect>
                                    <p:set>
                                      <p:cBhvr>
                                        <p:cTn id="28" dur="1" fill="hold">
                                          <p:stCondLst>
                                            <p:cond delay="499"/>
                                          </p:stCondLst>
                                        </p:cTn>
                                        <p:tgtEl>
                                          <p:spTgt spid="6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fade">
                                      <p:cBhvr>
                                        <p:cTn id="36" dur="500"/>
                                        <p:tgtEl>
                                          <p:spTgt spid="80"/>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69"/>
                                        </p:tgtEl>
                                      </p:cBhvr>
                                    </p:animEffect>
                                    <p:set>
                                      <p:cBhvr>
                                        <p:cTn id="77" dur="1" fill="hold">
                                          <p:stCondLst>
                                            <p:cond delay="499"/>
                                          </p:stCondLst>
                                        </p:cTn>
                                        <p:tgtEl>
                                          <p:spTgt spid="69"/>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60"/>
                                        </p:tgtEl>
                                      </p:cBhvr>
                                    </p:animEffect>
                                    <p:set>
                                      <p:cBhvr>
                                        <p:cTn id="80" dur="1" fill="hold">
                                          <p:stCondLst>
                                            <p:cond delay="499"/>
                                          </p:stCondLst>
                                        </p:cTn>
                                        <p:tgtEl>
                                          <p:spTgt spid="60"/>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70"/>
                                        </p:tgtEl>
                                      </p:cBhvr>
                                    </p:animEffect>
                                    <p:set>
                                      <p:cBhvr>
                                        <p:cTn id="83" dur="1" fill="hold">
                                          <p:stCondLst>
                                            <p:cond delay="499"/>
                                          </p:stCondLst>
                                        </p:cTn>
                                        <p:tgtEl>
                                          <p:spTgt spid="70"/>
                                        </p:tgtEl>
                                        <p:attrNameLst>
                                          <p:attrName>style.visibility</p:attrName>
                                        </p:attrNameLst>
                                      </p:cBhvr>
                                      <p:to>
                                        <p:strVal val="hidden"/>
                                      </p:to>
                                    </p:set>
                                  </p:childTnLst>
                                </p:cTn>
                              </p:par>
                              <p:par>
                                <p:cTn id="84" presetID="10" presetClass="entr" presetSubtype="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78" grpId="0" animBg="1"/>
      <p:bldP spid="79" grpId="0"/>
      <p:bldP spid="80" grpId="0"/>
      <p:bldP spid="63" grpId="0" animBg="1"/>
      <p:bldP spid="63" grpId="1" animBg="1"/>
      <p:bldP spid="65" grpId="0" animBg="1"/>
      <p:bldP spid="65" grpId="1" animBg="1"/>
      <p:bldP spid="69" grpId="0" animBg="1"/>
      <p:bldP spid="69" grpId="1" animBg="1"/>
      <p:bldP spid="70" grpId="0" animBg="1"/>
      <p:bldP spid="70" grpId="1" animBg="1"/>
      <p:bldP spid="5" grpId="0"/>
      <p:bldP spid="12" grpId="0"/>
      <p:bldP spid="53" grpId="0" animBg="1"/>
      <p:bldP spid="60" grpId="0" animBg="1"/>
      <p:bldP spid="6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0" y="0"/>
            <a:ext cx="9601200" cy="914400"/>
          </a:xfrm>
        </p:spPr>
        <p:txBody>
          <a:bodyPr/>
          <a:lstStyle/>
          <a:p>
            <a:r>
              <a:rPr lang="en-US" dirty="0" smtClean="0">
                <a:latin typeface="Gill Sans MT"/>
                <a:cs typeface="Gill Sans MT"/>
              </a:rPr>
              <a:t>Optimistic NDA Execution</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48</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19" name="Rectangle 18"/>
          <p:cNvSpPr/>
          <p:nvPr/>
        </p:nvSpPr>
        <p:spPr>
          <a:xfrm>
            <a:off x="0" y="3256002"/>
            <a:ext cx="9144000" cy="553998"/>
          </a:xfrm>
          <a:prstGeom prst="rect">
            <a:avLst/>
          </a:prstGeom>
          <a:solidFill>
            <a:schemeClr val="accent6">
              <a:lumMod val="20000"/>
              <a:lumOff val="80000"/>
            </a:schemeClr>
          </a:solidFill>
        </p:spPr>
        <p:txBody>
          <a:bodyPr wrap="square">
            <a:spAutoFit/>
          </a:bodyPr>
          <a:lstStyle/>
          <a:p>
            <a:pPr marL="0" lvl="1" algn="ctr"/>
            <a:r>
              <a:rPr lang="en-US" sz="3000" b="1" dirty="0">
                <a:cs typeface="Gill Sans MT"/>
              </a:rPr>
              <a:t>We </a:t>
            </a:r>
            <a:r>
              <a:rPr lang="en-US" sz="3000" b="1" dirty="0" smtClean="0">
                <a:cs typeface="Gill Sans MT"/>
              </a:rPr>
              <a:t>propose to use </a:t>
            </a:r>
            <a:r>
              <a:rPr lang="en-US" sz="3000" b="1" dirty="0" smtClean="0">
                <a:solidFill>
                  <a:srgbClr val="0000FF"/>
                </a:solidFill>
                <a:cs typeface="Gill Sans MT"/>
              </a:rPr>
              <a:t>optimistic execution </a:t>
            </a:r>
            <a:r>
              <a:rPr lang="en-US" sz="3000" b="1" dirty="0" smtClean="0">
                <a:cs typeface="Gill Sans MT"/>
              </a:rPr>
              <a:t>for NDAs</a:t>
            </a:r>
            <a:endParaRPr lang="en-US" sz="3000" b="1" dirty="0">
              <a:cs typeface="Gill Sans MT"/>
            </a:endParaRPr>
          </a:p>
        </p:txBody>
      </p:sp>
      <p:grpSp>
        <p:nvGrpSpPr>
          <p:cNvPr id="25" name="Group 24"/>
          <p:cNvGrpSpPr/>
          <p:nvPr/>
        </p:nvGrpSpPr>
        <p:grpSpPr>
          <a:xfrm>
            <a:off x="304800" y="3871556"/>
            <a:ext cx="9372600" cy="1310044"/>
            <a:chOff x="838198" y="3581400"/>
            <a:chExt cx="9372600" cy="1310044"/>
          </a:xfrm>
        </p:grpSpPr>
        <p:sp>
          <p:nvSpPr>
            <p:cNvPr id="27" name="TextBox 26"/>
            <p:cNvSpPr txBox="1"/>
            <p:nvPr/>
          </p:nvSpPr>
          <p:spPr>
            <a:xfrm>
              <a:off x="838198" y="3581400"/>
              <a:ext cx="8001002" cy="492443"/>
            </a:xfrm>
            <a:prstGeom prst="rect">
              <a:avLst/>
            </a:prstGeom>
            <a:noFill/>
          </p:spPr>
          <p:txBody>
            <a:bodyPr wrap="square" rtlCol="0">
              <a:spAutoFit/>
            </a:bodyPr>
            <a:lstStyle/>
            <a:p>
              <a:r>
                <a:rPr lang="en-US" sz="2600" b="1" dirty="0" smtClean="0">
                  <a:solidFill>
                    <a:srgbClr val="1F497D"/>
                  </a:solidFill>
                  <a:cs typeface="Gill Sans MT"/>
                </a:rPr>
                <a:t>When executing in </a:t>
              </a:r>
              <a:r>
                <a:rPr lang="en-US" sz="2600" b="1" u="sng" dirty="0" smtClean="0">
                  <a:solidFill>
                    <a:srgbClr val="1F497D"/>
                  </a:solidFill>
                  <a:cs typeface="Gill Sans MT"/>
                </a:rPr>
                <a:t>optimistic </a:t>
              </a:r>
              <a:r>
                <a:rPr lang="en-US" sz="2600" b="1" u="sng" dirty="0">
                  <a:solidFill>
                    <a:srgbClr val="1F497D"/>
                  </a:solidFill>
                  <a:cs typeface="Gill Sans MT"/>
                </a:rPr>
                <a:t>mode:</a:t>
              </a:r>
            </a:p>
          </p:txBody>
        </p:sp>
        <p:sp>
          <p:nvSpPr>
            <p:cNvPr id="28" name="Rectangle 27"/>
            <p:cNvSpPr/>
            <p:nvPr/>
          </p:nvSpPr>
          <p:spPr>
            <a:xfrm>
              <a:off x="1066800" y="4122003"/>
              <a:ext cx="9143998" cy="769441"/>
            </a:xfrm>
            <a:prstGeom prst="rect">
              <a:avLst/>
            </a:prstGeom>
          </p:spPr>
          <p:txBody>
            <a:bodyPr wrap="square">
              <a:spAutoFit/>
            </a:bodyPr>
            <a:lstStyle/>
            <a:p>
              <a:pPr marL="285750" indent="-285750">
                <a:buFont typeface="Arial"/>
                <a:buChar char="•"/>
              </a:pPr>
              <a:r>
                <a:rPr lang="en-US" sz="2200" b="1" dirty="0" smtClean="0">
                  <a:cs typeface="Gill Sans MT"/>
                </a:rPr>
                <a:t>An </a:t>
              </a:r>
              <a:r>
                <a:rPr lang="en-US" sz="2200" b="1" dirty="0">
                  <a:cs typeface="Gill Sans MT"/>
                </a:rPr>
                <a:t>NDA gains </a:t>
              </a:r>
              <a:r>
                <a:rPr lang="en-US" sz="2200" b="1" dirty="0">
                  <a:solidFill>
                    <a:srgbClr val="0000FF"/>
                  </a:solidFill>
                  <a:cs typeface="Gill Sans MT"/>
                </a:rPr>
                <a:t>insight</a:t>
              </a:r>
              <a:r>
                <a:rPr lang="en-US" sz="2200" b="1" dirty="0">
                  <a:cs typeface="Gill Sans MT"/>
                </a:rPr>
                <a:t> into its memory </a:t>
              </a:r>
              <a:r>
                <a:rPr lang="en-US" sz="2200" b="1" dirty="0" smtClean="0">
                  <a:cs typeface="Gill Sans MT"/>
                </a:rPr>
                <a:t>accesses</a:t>
              </a:r>
              <a:r>
                <a:rPr lang="en-US" sz="2200" b="1" dirty="0">
                  <a:cs typeface="Gill Sans MT"/>
                </a:rPr>
                <a:t> </a:t>
              </a:r>
              <a:r>
                <a:rPr lang="en-US" sz="2200" b="1" u="sng" dirty="0" smtClean="0">
                  <a:solidFill>
                    <a:srgbClr val="0000FF"/>
                  </a:solidFill>
                  <a:cs typeface="Gill Sans MT"/>
                </a:rPr>
                <a:t>without</a:t>
              </a:r>
              <a:r>
                <a:rPr lang="en-US" sz="2200" b="1" dirty="0" smtClean="0">
                  <a:cs typeface="Gill Sans MT"/>
                </a:rPr>
                <a:t> </a:t>
              </a:r>
              <a:r>
                <a:rPr lang="en-US" sz="2200" b="1" dirty="0">
                  <a:cs typeface="Gill Sans MT"/>
                </a:rPr>
                <a:t>issuing any </a:t>
              </a:r>
              <a:r>
                <a:rPr lang="en-US" sz="2200" b="1" dirty="0">
                  <a:solidFill>
                    <a:srgbClr val="0000FF"/>
                  </a:solidFill>
                  <a:cs typeface="Gill Sans MT"/>
                </a:rPr>
                <a:t>coherence </a:t>
              </a:r>
              <a:r>
                <a:rPr lang="en-US" sz="2200" b="1" dirty="0" smtClean="0">
                  <a:solidFill>
                    <a:srgbClr val="0000FF"/>
                  </a:solidFill>
                  <a:cs typeface="Gill Sans MT"/>
                </a:rPr>
                <a:t>requests</a:t>
              </a:r>
              <a:endParaRPr lang="en-US" sz="2200" b="1" dirty="0">
                <a:solidFill>
                  <a:srgbClr val="0000FF"/>
                </a:solidFill>
                <a:cs typeface="Gill Sans MT"/>
              </a:endParaRPr>
            </a:p>
          </p:txBody>
        </p:sp>
      </p:grpSp>
      <p:grpSp>
        <p:nvGrpSpPr>
          <p:cNvPr id="29" name="Group 28"/>
          <p:cNvGrpSpPr/>
          <p:nvPr/>
        </p:nvGrpSpPr>
        <p:grpSpPr>
          <a:xfrm>
            <a:off x="304798" y="5166956"/>
            <a:ext cx="8915400" cy="1310044"/>
            <a:chOff x="1066796" y="3581400"/>
            <a:chExt cx="8915400" cy="1310044"/>
          </a:xfrm>
        </p:grpSpPr>
        <p:sp>
          <p:nvSpPr>
            <p:cNvPr id="30" name="TextBox 29"/>
            <p:cNvSpPr txBox="1"/>
            <p:nvPr/>
          </p:nvSpPr>
          <p:spPr>
            <a:xfrm>
              <a:off x="1066796" y="3581400"/>
              <a:ext cx="8001002" cy="492443"/>
            </a:xfrm>
            <a:prstGeom prst="rect">
              <a:avLst/>
            </a:prstGeom>
            <a:noFill/>
          </p:spPr>
          <p:txBody>
            <a:bodyPr wrap="square" rtlCol="0">
              <a:spAutoFit/>
            </a:bodyPr>
            <a:lstStyle/>
            <a:p>
              <a:r>
                <a:rPr lang="en-US" sz="2600" b="1" dirty="0" smtClean="0">
                  <a:solidFill>
                    <a:srgbClr val="1F497D"/>
                  </a:solidFill>
                  <a:cs typeface="Gill Sans MT"/>
                </a:rPr>
                <a:t>When </a:t>
              </a:r>
              <a:r>
                <a:rPr lang="en-US" sz="2600" b="1" u="sng" dirty="0" smtClean="0">
                  <a:solidFill>
                    <a:srgbClr val="1F497D"/>
                  </a:solidFill>
                  <a:cs typeface="Gill Sans MT"/>
                </a:rPr>
                <a:t>optimistic mode</a:t>
              </a:r>
              <a:r>
                <a:rPr lang="en-US" sz="2600" b="1" dirty="0" smtClean="0">
                  <a:solidFill>
                    <a:srgbClr val="1F497D"/>
                  </a:solidFill>
                  <a:cs typeface="Gill Sans MT"/>
                </a:rPr>
                <a:t> is done:</a:t>
              </a:r>
              <a:endParaRPr lang="en-US" sz="2600" b="1" dirty="0">
                <a:solidFill>
                  <a:srgbClr val="1F497D"/>
                </a:solidFill>
                <a:cs typeface="Gill Sans MT"/>
              </a:endParaRPr>
            </a:p>
          </p:txBody>
        </p:sp>
        <p:sp>
          <p:nvSpPr>
            <p:cNvPr id="31" name="Rectangle 30"/>
            <p:cNvSpPr/>
            <p:nvPr/>
          </p:nvSpPr>
          <p:spPr>
            <a:xfrm>
              <a:off x="1295398" y="4122003"/>
              <a:ext cx="8686798" cy="769441"/>
            </a:xfrm>
            <a:prstGeom prst="rect">
              <a:avLst/>
            </a:prstGeom>
          </p:spPr>
          <p:txBody>
            <a:bodyPr wrap="square">
              <a:spAutoFit/>
            </a:bodyPr>
            <a:lstStyle/>
            <a:p>
              <a:pPr marL="285750" indent="-285750">
                <a:buFont typeface="Arial"/>
                <a:buChar char="•"/>
              </a:pPr>
              <a:r>
                <a:rPr lang="en-US" sz="2200" b="1" dirty="0" smtClean="0">
                  <a:cs typeface="Gill Sans MT"/>
                </a:rPr>
                <a:t>The </a:t>
              </a:r>
              <a:r>
                <a:rPr lang="en-US" sz="2200" b="1" dirty="0">
                  <a:cs typeface="Gill Sans MT"/>
                </a:rPr>
                <a:t>NDA uses the tracking information to </a:t>
              </a:r>
              <a:r>
                <a:rPr lang="en-US" sz="2200" b="1" dirty="0" smtClean="0">
                  <a:cs typeface="Gill Sans MT"/>
                </a:rPr>
                <a:t>perform </a:t>
              </a:r>
              <a:r>
                <a:rPr lang="en-US" sz="2200" b="1" dirty="0" smtClean="0">
                  <a:solidFill>
                    <a:srgbClr val="0000FF"/>
                  </a:solidFill>
                  <a:cs typeface="Gill Sans MT"/>
                </a:rPr>
                <a:t>necessary</a:t>
              </a:r>
              <a:r>
                <a:rPr lang="en-US" sz="2200" b="1" dirty="0" smtClean="0">
                  <a:cs typeface="Gill Sans MT"/>
                </a:rPr>
                <a:t> </a:t>
              </a:r>
              <a:r>
                <a:rPr lang="en-US" sz="2200" b="1" dirty="0">
                  <a:cs typeface="Gill Sans MT"/>
                </a:rPr>
                <a:t>coherence requests </a:t>
              </a:r>
            </a:p>
          </p:txBody>
        </p:sp>
      </p:grpSp>
      <p:sp>
        <p:nvSpPr>
          <p:cNvPr id="17" name="Rectangle 16"/>
          <p:cNvSpPr/>
          <p:nvPr/>
        </p:nvSpPr>
        <p:spPr>
          <a:xfrm>
            <a:off x="228600" y="4778990"/>
            <a:ext cx="9753600" cy="523220"/>
          </a:xfrm>
          <a:prstGeom prst="rect">
            <a:avLst/>
          </a:prstGeom>
          <a:noFill/>
        </p:spPr>
        <p:txBody>
          <a:bodyPr wrap="square">
            <a:spAutoFit/>
          </a:bodyPr>
          <a:lstStyle/>
          <a:p>
            <a:pPr marL="0" lvl="1"/>
            <a:endParaRPr lang="en-US" sz="2800" b="1" dirty="0">
              <a:cs typeface="Gill Sans MT"/>
            </a:endParaRPr>
          </a:p>
        </p:txBody>
      </p:sp>
      <p:sp>
        <p:nvSpPr>
          <p:cNvPr id="16" name="Rectangle 15"/>
          <p:cNvSpPr/>
          <p:nvPr/>
        </p:nvSpPr>
        <p:spPr>
          <a:xfrm>
            <a:off x="152400" y="1143000"/>
            <a:ext cx="9753600" cy="523220"/>
          </a:xfrm>
          <a:prstGeom prst="rect">
            <a:avLst/>
          </a:prstGeom>
          <a:noFill/>
        </p:spPr>
        <p:txBody>
          <a:bodyPr wrap="square">
            <a:spAutoFit/>
          </a:bodyPr>
          <a:lstStyle/>
          <a:p>
            <a:pPr marL="0" lvl="1"/>
            <a:r>
              <a:rPr lang="en-US" sz="2800" b="1" dirty="0" smtClean="0">
                <a:cs typeface="Gill Sans MT"/>
              </a:rPr>
              <a:t>We leverage two key observations</a:t>
            </a:r>
            <a:endParaRPr lang="en-US" sz="2800" b="1" dirty="0">
              <a:cs typeface="Gill Sans MT"/>
            </a:endParaRPr>
          </a:p>
        </p:txBody>
      </p:sp>
      <p:grpSp>
        <p:nvGrpSpPr>
          <p:cNvPr id="20" name="Group 19"/>
          <p:cNvGrpSpPr/>
          <p:nvPr/>
        </p:nvGrpSpPr>
        <p:grpSpPr>
          <a:xfrm>
            <a:off x="152400" y="1676400"/>
            <a:ext cx="8475013" cy="646331"/>
            <a:chOff x="440389" y="3461028"/>
            <a:chExt cx="8475013" cy="646331"/>
          </a:xfrm>
        </p:grpSpPr>
        <p:sp>
          <p:nvSpPr>
            <p:cNvPr id="21" name="TextBox 20"/>
            <p:cNvSpPr txBox="1"/>
            <p:nvPr/>
          </p:nvSpPr>
          <p:spPr>
            <a:xfrm>
              <a:off x="440389" y="3461028"/>
              <a:ext cx="474011" cy="646331"/>
            </a:xfrm>
            <a:prstGeom prst="rect">
              <a:avLst/>
            </a:prstGeom>
            <a:noFill/>
          </p:spPr>
          <p:txBody>
            <a:bodyPr wrap="square" rtlCol="0">
              <a:spAutoFit/>
            </a:bodyPr>
            <a:lstStyle/>
            <a:p>
              <a:r>
                <a:rPr lang="en-US" sz="3600" dirty="0" smtClean="0">
                  <a:solidFill>
                    <a:schemeClr val="tx1">
                      <a:lumMod val="65000"/>
                      <a:lumOff val="35000"/>
                    </a:schemeClr>
                  </a:solidFill>
                  <a:latin typeface="Gill Sans MT"/>
                  <a:cs typeface="Gill Sans MT"/>
                </a:rPr>
                <a:t>1</a:t>
              </a:r>
              <a:endParaRPr lang="en-US" sz="3600" dirty="0">
                <a:solidFill>
                  <a:schemeClr val="tx1">
                    <a:lumMod val="65000"/>
                    <a:lumOff val="35000"/>
                  </a:schemeClr>
                </a:solidFill>
                <a:latin typeface="Gill Sans MT"/>
                <a:cs typeface="Gill Sans MT"/>
              </a:endParaRPr>
            </a:p>
          </p:txBody>
        </p:sp>
        <p:sp>
          <p:nvSpPr>
            <p:cNvPr id="22" name="TextBox 21"/>
            <p:cNvSpPr txBox="1"/>
            <p:nvPr/>
          </p:nvSpPr>
          <p:spPr>
            <a:xfrm>
              <a:off x="914400" y="3613428"/>
              <a:ext cx="8001002" cy="461665"/>
            </a:xfrm>
            <a:prstGeom prst="rect">
              <a:avLst/>
            </a:prstGeom>
            <a:noFill/>
          </p:spPr>
          <p:txBody>
            <a:bodyPr wrap="square" rtlCol="0">
              <a:spAutoFit/>
            </a:bodyPr>
            <a:lstStyle/>
            <a:p>
              <a:r>
                <a:rPr lang="en-US" sz="2400" b="1" dirty="0" smtClean="0">
                  <a:solidFill>
                    <a:srgbClr val="1F497D"/>
                  </a:solidFill>
                  <a:cs typeface="Gill Sans MT"/>
                </a:rPr>
                <a:t>Majority of coherence </a:t>
              </a:r>
              <a:endParaRPr lang="en-US" sz="2400" b="1" dirty="0">
                <a:solidFill>
                  <a:srgbClr val="1F497D"/>
                </a:solidFill>
                <a:cs typeface="Gill Sans MT"/>
              </a:endParaRPr>
            </a:p>
          </p:txBody>
        </p:sp>
      </p:grpSp>
      <p:grpSp>
        <p:nvGrpSpPr>
          <p:cNvPr id="23" name="Group 22"/>
          <p:cNvGrpSpPr/>
          <p:nvPr/>
        </p:nvGrpSpPr>
        <p:grpSpPr>
          <a:xfrm>
            <a:off x="152400" y="2325469"/>
            <a:ext cx="9144000" cy="646331"/>
            <a:chOff x="440389" y="3461028"/>
            <a:chExt cx="9144000" cy="646331"/>
          </a:xfrm>
        </p:grpSpPr>
        <p:sp>
          <p:nvSpPr>
            <p:cNvPr id="24" name="TextBox 23"/>
            <p:cNvSpPr txBox="1"/>
            <p:nvPr/>
          </p:nvSpPr>
          <p:spPr>
            <a:xfrm>
              <a:off x="440389" y="3461028"/>
              <a:ext cx="474011" cy="646331"/>
            </a:xfrm>
            <a:prstGeom prst="rect">
              <a:avLst/>
            </a:prstGeom>
            <a:noFill/>
          </p:spPr>
          <p:txBody>
            <a:bodyPr wrap="square" rtlCol="0">
              <a:spAutoFit/>
            </a:bodyPr>
            <a:lstStyle/>
            <a:p>
              <a:r>
                <a:rPr lang="en-US" sz="3600" dirty="0" smtClean="0">
                  <a:solidFill>
                    <a:schemeClr val="tx1">
                      <a:lumMod val="65000"/>
                      <a:lumOff val="35000"/>
                    </a:schemeClr>
                  </a:solidFill>
                  <a:latin typeface="Gill Sans MT"/>
                  <a:cs typeface="Gill Sans MT"/>
                </a:rPr>
                <a:t>2</a:t>
              </a:r>
              <a:endParaRPr lang="en-US" sz="3600" dirty="0">
                <a:solidFill>
                  <a:schemeClr val="tx1">
                    <a:lumMod val="65000"/>
                    <a:lumOff val="35000"/>
                  </a:schemeClr>
                </a:solidFill>
                <a:latin typeface="Gill Sans MT"/>
                <a:cs typeface="Gill Sans MT"/>
              </a:endParaRPr>
            </a:p>
          </p:txBody>
        </p:sp>
        <p:sp>
          <p:nvSpPr>
            <p:cNvPr id="26" name="TextBox 25"/>
            <p:cNvSpPr txBox="1"/>
            <p:nvPr/>
          </p:nvSpPr>
          <p:spPr>
            <a:xfrm>
              <a:off x="897589" y="3613428"/>
              <a:ext cx="8686800" cy="461665"/>
            </a:xfrm>
            <a:prstGeom prst="rect">
              <a:avLst/>
            </a:prstGeom>
            <a:noFill/>
          </p:spPr>
          <p:txBody>
            <a:bodyPr wrap="square" rtlCol="0">
              <a:spAutoFit/>
            </a:bodyPr>
            <a:lstStyle/>
            <a:p>
              <a:r>
                <a:rPr lang="en-US" sz="2400" b="1" dirty="0" smtClean="0">
                  <a:solidFill>
                    <a:srgbClr val="1F497D"/>
                  </a:solidFill>
                  <a:cs typeface="Gill Sans MT"/>
                </a:rPr>
                <a:t>Enforce </a:t>
              </a:r>
              <a:r>
                <a:rPr lang="en-US" sz="2400" b="1" dirty="0">
                  <a:solidFill>
                    <a:srgbClr val="1F497D"/>
                  </a:solidFill>
                  <a:cs typeface="Gill Sans MT"/>
                </a:rPr>
                <a:t>coherence with only the </a:t>
              </a:r>
              <a:r>
                <a:rPr lang="en-US" sz="2400" b="1" dirty="0" smtClean="0">
                  <a:solidFill>
                    <a:srgbClr val="1F497D"/>
                  </a:solidFill>
                  <a:cs typeface="Gill Sans MT"/>
                </a:rPr>
                <a:t>necessary data movement</a:t>
              </a:r>
              <a:endParaRPr lang="en-US" sz="2400" b="1" dirty="0">
                <a:solidFill>
                  <a:srgbClr val="1F497D"/>
                </a:solidFill>
                <a:cs typeface="Gill Sans MT"/>
              </a:endParaRPr>
            </a:p>
          </p:txBody>
        </p:sp>
      </p:grpSp>
    </p:spTree>
    <p:extLst>
      <p:ext uri="{BB962C8B-B14F-4D97-AF65-F5344CB8AC3E}">
        <p14:creationId xmlns:p14="http://schemas.microsoft.com/office/powerpoint/2010/main" val="1898174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76200" y="0"/>
            <a:ext cx="9601200" cy="914400"/>
          </a:xfrm>
        </p:spPr>
        <p:txBody>
          <a:bodyPr/>
          <a:lstStyle/>
          <a:p>
            <a:r>
              <a:rPr lang="en-US" sz="4200" dirty="0" smtClean="0">
                <a:latin typeface="Gill Sans MT"/>
                <a:cs typeface="Gill Sans MT"/>
              </a:rPr>
              <a:t>Example: Hybrid Database (HTAP)</a:t>
            </a:r>
            <a:endParaRPr lang="en-US" sz="4200"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49</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grpSp>
        <p:nvGrpSpPr>
          <p:cNvPr id="30" name="Group 29"/>
          <p:cNvGrpSpPr/>
          <p:nvPr/>
        </p:nvGrpSpPr>
        <p:grpSpPr>
          <a:xfrm>
            <a:off x="1219200" y="2738735"/>
            <a:ext cx="4648200" cy="1960265"/>
            <a:chOff x="1066800" y="2687935"/>
            <a:chExt cx="4648200" cy="1960265"/>
          </a:xfrm>
        </p:grpSpPr>
        <p:pic>
          <p:nvPicPr>
            <p:cNvPr id="14" name="Picture 13"/>
            <p:cNvPicPr>
              <a:picLocks noChangeAspect="1"/>
            </p:cNvPicPr>
            <p:nvPr/>
          </p:nvPicPr>
          <p:blipFill>
            <a:blip r:embed="rId4"/>
            <a:stretch>
              <a:fillRect/>
            </a:stretch>
          </p:blipFill>
          <p:spPr>
            <a:xfrm>
              <a:off x="3454400" y="2687935"/>
              <a:ext cx="2260600" cy="1960265"/>
            </a:xfrm>
            <a:prstGeom prst="rect">
              <a:avLst/>
            </a:prstGeom>
          </p:spPr>
        </p:pic>
        <p:sp>
          <p:nvSpPr>
            <p:cNvPr id="16" name="TextBox 15"/>
            <p:cNvSpPr txBox="1"/>
            <p:nvPr/>
          </p:nvSpPr>
          <p:spPr>
            <a:xfrm>
              <a:off x="1066800" y="3276600"/>
              <a:ext cx="2590800" cy="830997"/>
            </a:xfrm>
            <a:prstGeom prst="rect">
              <a:avLst/>
            </a:prstGeom>
            <a:noFill/>
          </p:spPr>
          <p:txBody>
            <a:bodyPr wrap="square" rtlCol="0">
              <a:spAutoFit/>
            </a:bodyPr>
            <a:lstStyle/>
            <a:p>
              <a:pPr algn="ctr"/>
              <a:r>
                <a:rPr lang="en-US" sz="2400" b="1" dirty="0" smtClean="0">
                  <a:solidFill>
                    <a:srgbClr val="000000"/>
                  </a:solidFill>
                  <a:latin typeface="Gill Sans MT"/>
                  <a:cs typeface="Gill Sans MT"/>
                </a:rPr>
                <a:t>Hybrid Database (HTAP)</a:t>
              </a:r>
            </a:p>
          </p:txBody>
        </p:sp>
      </p:grpSp>
      <p:grpSp>
        <p:nvGrpSpPr>
          <p:cNvPr id="31" name="Group 30"/>
          <p:cNvGrpSpPr/>
          <p:nvPr/>
        </p:nvGrpSpPr>
        <p:grpSpPr>
          <a:xfrm>
            <a:off x="1143000" y="914400"/>
            <a:ext cx="3733800" cy="1879600"/>
            <a:chOff x="1143000" y="939800"/>
            <a:chExt cx="3733800" cy="1879600"/>
          </a:xfrm>
        </p:grpSpPr>
        <p:pic>
          <p:nvPicPr>
            <p:cNvPr id="17" name="Picture 16"/>
            <p:cNvPicPr>
              <a:picLocks noChangeAspect="1"/>
            </p:cNvPicPr>
            <p:nvPr/>
          </p:nvPicPr>
          <p:blipFill>
            <a:blip r:embed="rId5"/>
            <a:stretch>
              <a:fillRect/>
            </a:stretch>
          </p:blipFill>
          <p:spPr>
            <a:xfrm>
              <a:off x="1905000" y="939800"/>
              <a:ext cx="889000" cy="889000"/>
            </a:xfrm>
            <a:prstGeom prst="rect">
              <a:avLst/>
            </a:prstGeom>
          </p:spPr>
        </p:pic>
        <p:pic>
          <p:nvPicPr>
            <p:cNvPr id="20" name="Picture 19"/>
            <p:cNvPicPr>
              <a:picLocks noChangeAspect="1"/>
            </p:cNvPicPr>
            <p:nvPr/>
          </p:nvPicPr>
          <p:blipFill>
            <a:blip r:embed="rId6"/>
            <a:stretch>
              <a:fillRect/>
            </a:stretch>
          </p:blipFill>
          <p:spPr>
            <a:xfrm>
              <a:off x="1143000" y="1294773"/>
              <a:ext cx="723900" cy="762627"/>
            </a:xfrm>
            <a:prstGeom prst="rect">
              <a:avLst/>
            </a:prstGeom>
          </p:spPr>
        </p:pic>
        <p:pic>
          <p:nvPicPr>
            <p:cNvPr id="13" name="Picture 12"/>
            <p:cNvPicPr>
              <a:picLocks noChangeAspect="1"/>
            </p:cNvPicPr>
            <p:nvPr/>
          </p:nvPicPr>
          <p:blipFill>
            <a:blip r:embed="rId7"/>
            <a:stretch>
              <a:fillRect/>
            </a:stretch>
          </p:blipFill>
          <p:spPr>
            <a:xfrm>
              <a:off x="1625600" y="1778000"/>
              <a:ext cx="736600" cy="736600"/>
            </a:xfrm>
            <a:prstGeom prst="rect">
              <a:avLst/>
            </a:prstGeom>
          </p:spPr>
        </p:pic>
        <p:cxnSp>
          <p:nvCxnSpPr>
            <p:cNvPr id="22" name="Straight Arrow Connector 21"/>
            <p:cNvCxnSpPr/>
            <p:nvPr/>
          </p:nvCxnSpPr>
          <p:spPr>
            <a:xfrm>
              <a:off x="3733800" y="2362200"/>
              <a:ext cx="381000" cy="457200"/>
            </a:xfrm>
            <a:prstGeom prst="straightConnector1">
              <a:avLst/>
            </a:prstGeom>
            <a:noFill/>
            <a:ln w="38100" cap="flat" cmpd="sng" algn="ctr">
              <a:solidFill>
                <a:schemeClr val="tx1"/>
              </a:solidFill>
              <a:prstDash val="sysDash"/>
              <a:miter lim="800000"/>
              <a:headEnd type="none"/>
              <a:tailEnd type="arrow"/>
            </a:ln>
            <a:effectLst/>
          </p:spPr>
        </p:cxnSp>
        <p:sp>
          <p:nvSpPr>
            <p:cNvPr id="23" name="TextBox 22"/>
            <p:cNvSpPr txBox="1"/>
            <p:nvPr/>
          </p:nvSpPr>
          <p:spPr>
            <a:xfrm>
              <a:off x="2286000" y="1752600"/>
              <a:ext cx="2590800" cy="477054"/>
            </a:xfrm>
            <a:prstGeom prst="rect">
              <a:avLst/>
            </a:prstGeom>
            <a:noFill/>
          </p:spPr>
          <p:txBody>
            <a:bodyPr wrap="square" rtlCol="0">
              <a:spAutoFit/>
            </a:bodyPr>
            <a:lstStyle/>
            <a:p>
              <a:pPr algn="ctr"/>
              <a:r>
                <a:rPr lang="en-US" sz="2500" b="1" dirty="0" smtClean="0">
                  <a:solidFill>
                    <a:srgbClr val="000000"/>
                  </a:solidFill>
                  <a:latin typeface="Gill Sans MT"/>
                  <a:cs typeface="Gill Sans MT"/>
                </a:rPr>
                <a:t>Transactions</a:t>
              </a:r>
            </a:p>
          </p:txBody>
        </p:sp>
      </p:grpSp>
      <p:grpSp>
        <p:nvGrpSpPr>
          <p:cNvPr id="160" name="Group 159"/>
          <p:cNvGrpSpPr/>
          <p:nvPr/>
        </p:nvGrpSpPr>
        <p:grpSpPr>
          <a:xfrm>
            <a:off x="4495800" y="1108399"/>
            <a:ext cx="3505200" cy="1761801"/>
            <a:chOff x="4267200" y="1133799"/>
            <a:chExt cx="3505200" cy="1761801"/>
          </a:xfrm>
        </p:grpSpPr>
        <p:pic>
          <p:nvPicPr>
            <p:cNvPr id="15" name="Picture 14"/>
            <p:cNvPicPr>
              <a:picLocks noChangeAspect="1"/>
            </p:cNvPicPr>
            <p:nvPr/>
          </p:nvPicPr>
          <p:blipFill>
            <a:blip r:embed="rId8"/>
            <a:stretch>
              <a:fillRect/>
            </a:stretch>
          </p:blipFill>
          <p:spPr>
            <a:xfrm>
              <a:off x="6477000" y="1930400"/>
              <a:ext cx="965200" cy="965200"/>
            </a:xfrm>
            <a:prstGeom prst="rect">
              <a:avLst/>
            </a:prstGeom>
          </p:spPr>
        </p:pic>
        <p:pic>
          <p:nvPicPr>
            <p:cNvPr id="19" name="Picture 18"/>
            <p:cNvPicPr>
              <a:picLocks noChangeAspect="1"/>
            </p:cNvPicPr>
            <p:nvPr/>
          </p:nvPicPr>
          <p:blipFill>
            <a:blip r:embed="rId9"/>
            <a:stretch>
              <a:fillRect/>
            </a:stretch>
          </p:blipFill>
          <p:spPr>
            <a:xfrm>
              <a:off x="6172200" y="1133799"/>
              <a:ext cx="767773" cy="771201"/>
            </a:xfrm>
            <a:prstGeom prst="rect">
              <a:avLst/>
            </a:prstGeom>
          </p:spPr>
        </p:pic>
        <p:pic>
          <p:nvPicPr>
            <p:cNvPr id="11" name="Picture 10"/>
            <p:cNvPicPr>
              <a:picLocks noChangeAspect="1"/>
            </p:cNvPicPr>
            <p:nvPr/>
          </p:nvPicPr>
          <p:blipFill>
            <a:blip r:embed="rId10"/>
            <a:stretch>
              <a:fillRect/>
            </a:stretch>
          </p:blipFill>
          <p:spPr>
            <a:xfrm>
              <a:off x="7004627" y="1365827"/>
              <a:ext cx="767773" cy="767773"/>
            </a:xfrm>
            <a:prstGeom prst="rect">
              <a:avLst/>
            </a:prstGeom>
          </p:spPr>
        </p:pic>
        <p:cxnSp>
          <p:nvCxnSpPr>
            <p:cNvPr id="27" name="Straight Arrow Connector 26"/>
            <p:cNvCxnSpPr/>
            <p:nvPr/>
          </p:nvCxnSpPr>
          <p:spPr>
            <a:xfrm flipH="1">
              <a:off x="5029200" y="2362200"/>
              <a:ext cx="381000" cy="457200"/>
            </a:xfrm>
            <a:prstGeom prst="straightConnector1">
              <a:avLst/>
            </a:prstGeom>
            <a:noFill/>
            <a:ln w="38100" cap="flat" cmpd="sng" algn="ctr">
              <a:solidFill>
                <a:schemeClr val="tx1"/>
              </a:solidFill>
              <a:prstDash val="sysDash"/>
              <a:miter lim="800000"/>
              <a:headEnd type="none"/>
              <a:tailEnd type="arrow"/>
            </a:ln>
            <a:effectLst/>
          </p:spPr>
        </p:cxnSp>
        <p:sp>
          <p:nvSpPr>
            <p:cNvPr id="28" name="TextBox 27"/>
            <p:cNvSpPr txBox="1"/>
            <p:nvPr/>
          </p:nvSpPr>
          <p:spPr>
            <a:xfrm>
              <a:off x="4267200" y="1752600"/>
              <a:ext cx="2590800" cy="477054"/>
            </a:xfrm>
            <a:prstGeom prst="rect">
              <a:avLst/>
            </a:prstGeom>
            <a:noFill/>
          </p:spPr>
          <p:txBody>
            <a:bodyPr wrap="square" rtlCol="0">
              <a:spAutoFit/>
            </a:bodyPr>
            <a:lstStyle/>
            <a:p>
              <a:pPr algn="ctr"/>
              <a:r>
                <a:rPr lang="en-US" sz="2500" b="1" dirty="0" smtClean="0">
                  <a:solidFill>
                    <a:srgbClr val="000000"/>
                  </a:solidFill>
                  <a:latin typeface="Gill Sans MT"/>
                  <a:cs typeface="Gill Sans MT"/>
                </a:rPr>
                <a:t>Analytics</a:t>
              </a:r>
            </a:p>
          </p:txBody>
        </p:sp>
      </p:grpSp>
      <p:grpSp>
        <p:nvGrpSpPr>
          <p:cNvPr id="5" name="Group 4"/>
          <p:cNvGrpSpPr/>
          <p:nvPr/>
        </p:nvGrpSpPr>
        <p:grpSpPr>
          <a:xfrm>
            <a:off x="1371600" y="5003800"/>
            <a:ext cx="2590800" cy="1010454"/>
            <a:chOff x="1371600" y="4933146"/>
            <a:chExt cx="2590800" cy="1010454"/>
          </a:xfrm>
        </p:grpSpPr>
        <p:sp>
          <p:nvSpPr>
            <p:cNvPr id="45" name="TextBox 44"/>
            <p:cNvSpPr txBox="1"/>
            <p:nvPr/>
          </p:nvSpPr>
          <p:spPr>
            <a:xfrm>
              <a:off x="1371600" y="4933146"/>
              <a:ext cx="2590800" cy="477054"/>
            </a:xfrm>
            <a:prstGeom prst="rect">
              <a:avLst/>
            </a:prstGeom>
            <a:noFill/>
          </p:spPr>
          <p:txBody>
            <a:bodyPr wrap="square" rtlCol="0">
              <a:spAutoFit/>
            </a:bodyPr>
            <a:lstStyle/>
            <a:p>
              <a:pPr algn="ctr"/>
              <a:r>
                <a:rPr lang="en-US" sz="2500" b="1" dirty="0" smtClean="0">
                  <a:solidFill>
                    <a:srgbClr val="000000"/>
                  </a:solidFill>
                  <a:latin typeface="Gill Sans MT"/>
                  <a:cs typeface="Gill Sans MT"/>
                </a:rPr>
                <a:t>Transactions</a:t>
              </a:r>
            </a:p>
          </p:txBody>
        </p:sp>
        <p:sp>
          <p:nvSpPr>
            <p:cNvPr id="36" name="Freeform 35"/>
            <p:cNvSpPr/>
            <p:nvPr/>
          </p:nvSpPr>
          <p:spPr>
            <a:xfrm>
              <a:off x="2362200" y="54314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sp>
          <p:nvSpPr>
            <p:cNvPr id="37" name="Freeform 36"/>
            <p:cNvSpPr/>
            <p:nvPr/>
          </p:nvSpPr>
          <p:spPr>
            <a:xfrm>
              <a:off x="2600825" y="5431454"/>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grpSp>
      <p:grpSp>
        <p:nvGrpSpPr>
          <p:cNvPr id="7" name="Group 6"/>
          <p:cNvGrpSpPr/>
          <p:nvPr/>
        </p:nvGrpSpPr>
        <p:grpSpPr>
          <a:xfrm>
            <a:off x="2058213" y="6096924"/>
            <a:ext cx="5180787" cy="659476"/>
            <a:chOff x="2058213" y="6122324"/>
            <a:chExt cx="5180787" cy="659476"/>
          </a:xfrm>
        </p:grpSpPr>
        <p:cxnSp>
          <p:nvCxnSpPr>
            <p:cNvPr id="49" name="Straight Arrow Connector 48"/>
            <p:cNvCxnSpPr/>
            <p:nvPr/>
          </p:nvCxnSpPr>
          <p:spPr>
            <a:xfrm flipH="1">
              <a:off x="3505200" y="6477000"/>
              <a:ext cx="2362200" cy="0"/>
            </a:xfrm>
            <a:prstGeom prst="straightConnector1">
              <a:avLst/>
            </a:prstGeom>
            <a:noFill/>
            <a:ln w="76200" cap="flat" cmpd="sng" algn="ctr">
              <a:solidFill>
                <a:srgbClr val="800000"/>
              </a:solidFill>
              <a:prstDash val="solid"/>
              <a:miter lim="800000"/>
              <a:headEnd type="triangle"/>
              <a:tailEnd type="triangle"/>
            </a:ln>
            <a:effectLst/>
          </p:spPr>
        </p:cxnSp>
        <p:grpSp>
          <p:nvGrpSpPr>
            <p:cNvPr id="9" name="Group 8"/>
            <p:cNvGrpSpPr/>
            <p:nvPr/>
          </p:nvGrpSpPr>
          <p:grpSpPr>
            <a:xfrm>
              <a:off x="2058213" y="6122324"/>
              <a:ext cx="1218387" cy="659476"/>
              <a:chOff x="1905000" y="6122324"/>
              <a:chExt cx="1218387" cy="659476"/>
            </a:xfrm>
          </p:grpSpPr>
          <p:sp>
            <p:nvSpPr>
              <p:cNvPr id="32" name="Rounded Rectangle 31"/>
              <p:cNvSpPr/>
              <p:nvPr/>
            </p:nvSpPr>
            <p:spPr>
              <a:xfrm>
                <a:off x="1905000" y="6122324"/>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CPU</a:t>
                </a:r>
                <a:endParaRPr lang="en-US" b="1" dirty="0">
                  <a:solidFill>
                    <a:srgbClr val="000000"/>
                  </a:solidFill>
                </a:endParaRPr>
              </a:p>
            </p:txBody>
          </p:sp>
          <p:sp>
            <p:nvSpPr>
              <p:cNvPr id="33" name="Rounded Rectangle 32"/>
              <p:cNvSpPr/>
              <p:nvPr/>
            </p:nvSpPr>
            <p:spPr>
              <a:xfrm>
                <a:off x="2059910" y="6263330"/>
                <a:ext cx="1063477"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CPU</a:t>
                </a:r>
                <a:endParaRPr lang="en-US" sz="1200" b="1" dirty="0">
                  <a:solidFill>
                    <a:schemeClr val="bg1">
                      <a:lumMod val="95000"/>
                    </a:schemeClr>
                  </a:solidFill>
                </a:endParaRPr>
              </a:p>
            </p:txBody>
          </p:sp>
        </p:grpSp>
        <p:sp>
          <p:nvSpPr>
            <p:cNvPr id="40" name="Rounded Rectangle 39"/>
            <p:cNvSpPr/>
            <p:nvPr/>
          </p:nvSpPr>
          <p:spPr>
            <a:xfrm>
              <a:off x="6019800" y="6187130"/>
              <a:ext cx="1219200" cy="518470"/>
            </a:xfrm>
            <a:prstGeom prst="roundRect">
              <a:avLst/>
            </a:prstGeom>
            <a:solidFill>
              <a:schemeClr val="tx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bg1">
                      <a:lumMod val="95000"/>
                    </a:schemeClr>
                  </a:solidFill>
                </a:rPr>
                <a:t>NDA</a:t>
              </a:r>
              <a:endParaRPr lang="en-US" sz="1200" b="1" dirty="0">
                <a:solidFill>
                  <a:schemeClr val="bg1">
                    <a:lumMod val="95000"/>
                  </a:schemeClr>
                </a:solidFill>
              </a:endParaRPr>
            </a:p>
          </p:txBody>
        </p:sp>
      </p:grpSp>
      <p:grpSp>
        <p:nvGrpSpPr>
          <p:cNvPr id="3" name="Group 2"/>
          <p:cNvGrpSpPr/>
          <p:nvPr/>
        </p:nvGrpSpPr>
        <p:grpSpPr>
          <a:xfrm>
            <a:off x="5334000" y="5003800"/>
            <a:ext cx="2590800" cy="989200"/>
            <a:chOff x="4800600" y="5085546"/>
            <a:chExt cx="2590800" cy="989200"/>
          </a:xfrm>
        </p:grpSpPr>
        <p:sp>
          <p:nvSpPr>
            <p:cNvPr id="48" name="TextBox 47"/>
            <p:cNvSpPr txBox="1"/>
            <p:nvPr/>
          </p:nvSpPr>
          <p:spPr>
            <a:xfrm>
              <a:off x="4800600" y="5085546"/>
              <a:ext cx="2590800" cy="477054"/>
            </a:xfrm>
            <a:prstGeom prst="rect">
              <a:avLst/>
            </a:prstGeom>
            <a:noFill/>
          </p:spPr>
          <p:txBody>
            <a:bodyPr wrap="square" rtlCol="0">
              <a:spAutoFit/>
            </a:bodyPr>
            <a:lstStyle/>
            <a:p>
              <a:pPr algn="ctr"/>
              <a:r>
                <a:rPr lang="en-US" sz="2500" b="1" dirty="0" smtClean="0">
                  <a:solidFill>
                    <a:srgbClr val="000000"/>
                  </a:solidFill>
                  <a:latin typeface="Gill Sans MT"/>
                  <a:cs typeface="Gill Sans MT"/>
                </a:rPr>
                <a:t>Analytics</a:t>
              </a:r>
            </a:p>
          </p:txBody>
        </p:sp>
        <p:sp>
          <p:nvSpPr>
            <p:cNvPr id="41" name="Freeform 40"/>
            <p:cNvSpPr/>
            <p:nvPr/>
          </p:nvSpPr>
          <p:spPr>
            <a:xfrm>
              <a:off x="5781175" y="5562600"/>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sp>
          <p:nvSpPr>
            <p:cNvPr id="46" name="Freeform 45"/>
            <p:cNvSpPr/>
            <p:nvPr/>
          </p:nvSpPr>
          <p:spPr>
            <a:xfrm>
              <a:off x="6019800" y="5562600"/>
              <a:ext cx="218575" cy="512146"/>
            </a:xfrm>
            <a:custGeom>
              <a:avLst/>
              <a:gdLst>
                <a:gd name="connsiteX0" fmla="*/ 46481 w 278783"/>
                <a:gd name="connsiteY0" fmla="*/ 0 h 1037800"/>
                <a:gd name="connsiteX1" fmla="*/ 278783 w 278783"/>
                <a:gd name="connsiteY1" fmla="*/ 108427 h 1037800"/>
                <a:gd name="connsiteX2" fmla="*/ 278783 w 278783"/>
                <a:gd name="connsiteY2" fmla="*/ 108427 h 1037800"/>
                <a:gd name="connsiteX3" fmla="*/ 15507 w 278783"/>
                <a:gd name="connsiteY3" fmla="*/ 185874 h 1037800"/>
                <a:gd name="connsiteX4" fmla="*/ 247810 w 278783"/>
                <a:gd name="connsiteY4" fmla="*/ 325280 h 1037800"/>
                <a:gd name="connsiteX5" fmla="*/ 20 w 278783"/>
                <a:gd name="connsiteY5" fmla="*/ 464686 h 1037800"/>
                <a:gd name="connsiteX6" fmla="*/ 263296 w 278783"/>
                <a:gd name="connsiteY6" fmla="*/ 588603 h 1037800"/>
                <a:gd name="connsiteX7" fmla="*/ 15507 w 278783"/>
                <a:gd name="connsiteY7" fmla="*/ 697030 h 1037800"/>
                <a:gd name="connsiteX8" fmla="*/ 247810 w 278783"/>
                <a:gd name="connsiteY8" fmla="*/ 820946 h 1037800"/>
                <a:gd name="connsiteX9" fmla="*/ 46481 w 278783"/>
                <a:gd name="connsiteY9" fmla="*/ 898394 h 1037800"/>
                <a:gd name="connsiteX10" fmla="*/ 216836 w 278783"/>
                <a:gd name="connsiteY10" fmla="*/ 991331 h 1037800"/>
                <a:gd name="connsiteX11" fmla="*/ 263296 w 278783"/>
                <a:gd name="connsiteY11" fmla="*/ 1037800 h 103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783" h="1037800">
                  <a:moveTo>
                    <a:pt x="46481" y="0"/>
                  </a:moveTo>
                  <a:lnTo>
                    <a:pt x="278783" y="108427"/>
                  </a:lnTo>
                  <a:lnTo>
                    <a:pt x="278783" y="108427"/>
                  </a:lnTo>
                  <a:cubicBezTo>
                    <a:pt x="234904" y="121335"/>
                    <a:pt x="20669" y="149732"/>
                    <a:pt x="15507" y="185874"/>
                  </a:cubicBezTo>
                  <a:cubicBezTo>
                    <a:pt x="10345" y="222016"/>
                    <a:pt x="250391" y="278811"/>
                    <a:pt x="247810" y="325280"/>
                  </a:cubicBezTo>
                  <a:cubicBezTo>
                    <a:pt x="245229" y="371749"/>
                    <a:pt x="-2561" y="420799"/>
                    <a:pt x="20" y="464686"/>
                  </a:cubicBezTo>
                  <a:cubicBezTo>
                    <a:pt x="2601" y="508573"/>
                    <a:pt x="260715" y="549879"/>
                    <a:pt x="263296" y="588603"/>
                  </a:cubicBezTo>
                  <a:cubicBezTo>
                    <a:pt x="265877" y="627327"/>
                    <a:pt x="18088" y="658306"/>
                    <a:pt x="15507" y="697030"/>
                  </a:cubicBezTo>
                  <a:cubicBezTo>
                    <a:pt x="12926" y="735754"/>
                    <a:pt x="242648" y="787385"/>
                    <a:pt x="247810" y="820946"/>
                  </a:cubicBezTo>
                  <a:cubicBezTo>
                    <a:pt x="252972" y="854507"/>
                    <a:pt x="51643" y="869997"/>
                    <a:pt x="46481" y="898394"/>
                  </a:cubicBezTo>
                  <a:cubicBezTo>
                    <a:pt x="41319" y="926791"/>
                    <a:pt x="180700" y="968097"/>
                    <a:pt x="216836" y="991331"/>
                  </a:cubicBezTo>
                  <a:cubicBezTo>
                    <a:pt x="252972" y="1014565"/>
                    <a:pt x="263296" y="1037800"/>
                    <a:pt x="263296" y="1037800"/>
                  </a:cubicBezTo>
                </a:path>
              </a:pathLst>
            </a:custGeom>
            <a:noFill/>
            <a:ln w="25400"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Calibri"/>
                <a:ea typeface="+mn-ea"/>
                <a:cs typeface="+mn-cs"/>
              </a:endParaRPr>
            </a:p>
          </p:txBody>
        </p:sp>
      </p:grpSp>
      <p:sp>
        <p:nvSpPr>
          <p:cNvPr id="50" name="TextBox 49"/>
          <p:cNvSpPr txBox="1"/>
          <p:nvPr/>
        </p:nvSpPr>
        <p:spPr>
          <a:xfrm>
            <a:off x="3429000" y="5791200"/>
            <a:ext cx="2590800" cy="477054"/>
          </a:xfrm>
          <a:prstGeom prst="rect">
            <a:avLst/>
          </a:prstGeom>
          <a:noFill/>
        </p:spPr>
        <p:txBody>
          <a:bodyPr wrap="square" rtlCol="0">
            <a:spAutoFit/>
          </a:bodyPr>
          <a:lstStyle/>
          <a:p>
            <a:pPr algn="ctr"/>
            <a:r>
              <a:rPr lang="en-US" sz="2500" b="1" dirty="0" smtClean="0">
                <a:solidFill>
                  <a:srgbClr val="000000"/>
                </a:solidFill>
                <a:latin typeface="Gill Sans MT"/>
                <a:cs typeface="Gill Sans MT"/>
              </a:rPr>
              <a:t>Data Sharing</a:t>
            </a:r>
          </a:p>
        </p:txBody>
      </p:sp>
      <p:cxnSp>
        <p:nvCxnSpPr>
          <p:cNvPr id="51" name="Straight Arrow Connector 50"/>
          <p:cNvCxnSpPr/>
          <p:nvPr/>
        </p:nvCxnSpPr>
        <p:spPr>
          <a:xfrm>
            <a:off x="4724400" y="4775200"/>
            <a:ext cx="0" cy="609600"/>
          </a:xfrm>
          <a:prstGeom prst="straightConnector1">
            <a:avLst/>
          </a:prstGeom>
          <a:ln w="762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4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fade">
                                      <p:cBhvr>
                                        <p:cTn id="15" dur="500"/>
                                        <p:tgtEl>
                                          <p:spTgt spid="1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0" y="0"/>
            <a:ext cx="9601200" cy="914400"/>
          </a:xfrm>
        </p:spPr>
        <p:txBody>
          <a:bodyPr/>
          <a:lstStyle/>
          <a:p>
            <a:r>
              <a:rPr lang="en-US" dirty="0" smtClean="0">
                <a:latin typeface="Gill Sans MT"/>
                <a:cs typeface="Gill Sans MT"/>
              </a:rPr>
              <a:t>An Optimistic Approach</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5</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grpSp>
        <p:nvGrpSpPr>
          <p:cNvPr id="14" name="Group 13"/>
          <p:cNvGrpSpPr/>
          <p:nvPr/>
        </p:nvGrpSpPr>
        <p:grpSpPr>
          <a:xfrm>
            <a:off x="0" y="1905000"/>
            <a:ext cx="9179831" cy="769441"/>
            <a:chOff x="220995" y="3573959"/>
            <a:chExt cx="8804973" cy="769441"/>
          </a:xfrm>
        </p:grpSpPr>
        <p:sp>
          <p:nvSpPr>
            <p:cNvPr id="15" name="TextBox 14"/>
            <p:cNvSpPr txBox="1"/>
            <p:nvPr/>
          </p:nvSpPr>
          <p:spPr>
            <a:xfrm>
              <a:off x="220995" y="35739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1</a:t>
              </a:r>
              <a:endParaRPr lang="en-US" sz="4400" dirty="0">
                <a:solidFill>
                  <a:schemeClr val="tx1">
                    <a:lumMod val="65000"/>
                    <a:lumOff val="35000"/>
                  </a:schemeClr>
                </a:solidFill>
                <a:latin typeface="Gill Sans MT"/>
                <a:cs typeface="Gill Sans MT"/>
              </a:endParaRPr>
            </a:p>
          </p:txBody>
        </p:sp>
        <p:sp>
          <p:nvSpPr>
            <p:cNvPr id="16" name="TextBox 15"/>
            <p:cNvSpPr txBox="1"/>
            <p:nvPr/>
          </p:nvSpPr>
          <p:spPr>
            <a:xfrm>
              <a:off x="732614" y="3767316"/>
              <a:ext cx="8293354" cy="492443"/>
            </a:xfrm>
            <a:prstGeom prst="rect">
              <a:avLst/>
            </a:prstGeom>
            <a:noFill/>
          </p:spPr>
          <p:txBody>
            <a:bodyPr wrap="square" rtlCol="0">
              <a:spAutoFit/>
            </a:bodyPr>
            <a:lstStyle/>
            <a:p>
              <a:r>
                <a:rPr lang="en-US" sz="2500" b="1" dirty="0" smtClean="0">
                  <a:solidFill>
                    <a:srgbClr val="1F497D"/>
                  </a:solidFill>
                  <a:cs typeface="Gill Sans MT"/>
                </a:rPr>
                <a:t>Gain </a:t>
              </a:r>
              <a:r>
                <a:rPr lang="en-US" sz="2500" b="1" u="sng" dirty="0" smtClean="0">
                  <a:solidFill>
                    <a:schemeClr val="tx2"/>
                  </a:solidFill>
                  <a:cs typeface="Gill Sans MT"/>
                </a:rPr>
                <a:t>insights</a:t>
              </a:r>
              <a:r>
                <a:rPr lang="en-US" sz="2500" b="1" dirty="0" smtClean="0">
                  <a:solidFill>
                    <a:srgbClr val="008000"/>
                  </a:solidFill>
                  <a:cs typeface="Gill Sans MT"/>
                </a:rPr>
                <a:t> </a:t>
              </a:r>
              <a:r>
                <a:rPr lang="en-US" sz="2500" b="1" i="1" dirty="0" smtClean="0">
                  <a:solidFill>
                    <a:srgbClr val="0000FF"/>
                  </a:solidFill>
                  <a:cs typeface="Gill Sans MT"/>
                </a:rPr>
                <a:t>before </a:t>
              </a:r>
              <a:r>
                <a:rPr lang="en-US" sz="2500" b="1" u="sng" dirty="0" smtClean="0">
                  <a:solidFill>
                    <a:srgbClr val="1F497D"/>
                  </a:solidFill>
                  <a:cs typeface="Gill Sans MT"/>
                </a:rPr>
                <a:t>any</a:t>
              </a:r>
              <a:r>
                <a:rPr lang="en-US" sz="2500" b="1" u="sng" dirty="0" smtClean="0">
                  <a:solidFill>
                    <a:srgbClr val="0000FF"/>
                  </a:solidFill>
                  <a:cs typeface="Gill Sans MT"/>
                </a:rPr>
                <a:t> </a:t>
              </a:r>
              <a:r>
                <a:rPr lang="en-US" sz="2500" b="1" u="sng" dirty="0" smtClean="0">
                  <a:solidFill>
                    <a:srgbClr val="1F497D"/>
                  </a:solidFill>
                  <a:cs typeface="Gill Sans MT"/>
                </a:rPr>
                <a:t>coherence checks</a:t>
              </a:r>
              <a:r>
                <a:rPr lang="en-US" sz="2500" b="1" dirty="0" smtClean="0">
                  <a:solidFill>
                    <a:srgbClr val="1F497D"/>
                  </a:solidFill>
                  <a:cs typeface="Gill Sans MT"/>
                </a:rPr>
                <a:t> happen</a:t>
              </a:r>
              <a:endParaRPr lang="en-US" sz="2500" b="1" dirty="0" smtClean="0">
                <a:solidFill>
                  <a:srgbClr val="1F497D"/>
                </a:solidFill>
                <a:latin typeface="Gill Sans MT"/>
                <a:cs typeface="Gill Sans MT"/>
              </a:endParaRPr>
            </a:p>
          </p:txBody>
        </p:sp>
      </p:grpSp>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19" name="Rectangle 18"/>
          <p:cNvSpPr/>
          <p:nvPr/>
        </p:nvSpPr>
        <p:spPr>
          <a:xfrm>
            <a:off x="0" y="1066800"/>
            <a:ext cx="9144000" cy="892552"/>
          </a:xfrm>
          <a:prstGeom prst="rect">
            <a:avLst/>
          </a:prstGeom>
          <a:solidFill>
            <a:schemeClr val="accent6">
              <a:lumMod val="20000"/>
              <a:lumOff val="80000"/>
            </a:schemeClr>
          </a:solidFill>
        </p:spPr>
        <p:txBody>
          <a:bodyPr wrap="square">
            <a:spAutoFit/>
          </a:bodyPr>
          <a:lstStyle/>
          <a:p>
            <a:pPr marL="0" lvl="1" algn="ctr"/>
            <a:r>
              <a:rPr lang="en-US" sz="2600" b="1" dirty="0">
                <a:cs typeface="Gill Sans MT"/>
              </a:rPr>
              <a:t>We find that </a:t>
            </a:r>
            <a:r>
              <a:rPr lang="en-US" sz="2600" b="1" dirty="0">
                <a:solidFill>
                  <a:schemeClr val="tx2"/>
                </a:solidFill>
                <a:cs typeface="Gill Sans MT"/>
              </a:rPr>
              <a:t>an optimistic approach </a:t>
            </a:r>
            <a:r>
              <a:rPr lang="en-US" sz="2600" b="1" dirty="0" smtClean="0">
                <a:cs typeface="Gill Sans MT"/>
              </a:rPr>
              <a:t>to coherence can address </a:t>
            </a:r>
            <a:r>
              <a:rPr lang="en-US" sz="2600" b="1" dirty="0">
                <a:cs typeface="Gill Sans MT"/>
              </a:rPr>
              <a:t>the </a:t>
            </a:r>
            <a:r>
              <a:rPr lang="en-US" sz="2600" b="1" dirty="0" smtClean="0">
                <a:solidFill>
                  <a:srgbClr val="E20006"/>
                </a:solidFill>
                <a:cs typeface="Gill Sans MT"/>
              </a:rPr>
              <a:t>challenges</a:t>
            </a:r>
            <a:r>
              <a:rPr lang="en-US" sz="2600" b="1" dirty="0" smtClean="0">
                <a:cs typeface="Gill Sans MT"/>
              </a:rPr>
              <a:t> related to NDA coherence</a:t>
            </a:r>
            <a:endParaRPr lang="en-US" sz="2600" b="1" dirty="0">
              <a:cs typeface="Gill Sans MT"/>
            </a:endParaRPr>
          </a:p>
        </p:txBody>
      </p:sp>
      <p:grpSp>
        <p:nvGrpSpPr>
          <p:cNvPr id="12" name="Group 11"/>
          <p:cNvGrpSpPr/>
          <p:nvPr/>
        </p:nvGrpSpPr>
        <p:grpSpPr>
          <a:xfrm>
            <a:off x="0" y="2514600"/>
            <a:ext cx="8763000" cy="769441"/>
            <a:chOff x="498993" y="3421559"/>
            <a:chExt cx="8492607" cy="769441"/>
          </a:xfrm>
        </p:grpSpPr>
        <p:sp>
          <p:nvSpPr>
            <p:cNvPr id="13" name="TextBox 12"/>
            <p:cNvSpPr txBox="1"/>
            <p:nvPr/>
          </p:nvSpPr>
          <p:spPr>
            <a:xfrm>
              <a:off x="498993" y="3421559"/>
              <a:ext cx="474011" cy="769441"/>
            </a:xfrm>
            <a:prstGeom prst="rect">
              <a:avLst/>
            </a:prstGeom>
            <a:noFill/>
          </p:spPr>
          <p:txBody>
            <a:bodyPr wrap="square" rtlCol="0">
              <a:spAutoFit/>
            </a:bodyPr>
            <a:lstStyle/>
            <a:p>
              <a:r>
                <a:rPr lang="en-US" sz="4400" dirty="0" smtClean="0">
                  <a:solidFill>
                    <a:schemeClr val="tx1">
                      <a:lumMod val="65000"/>
                      <a:lumOff val="35000"/>
                    </a:schemeClr>
                  </a:solidFill>
                  <a:latin typeface="Gill Sans MT"/>
                  <a:cs typeface="Gill Sans MT"/>
                </a:rPr>
                <a:t>2</a:t>
              </a:r>
              <a:endParaRPr lang="en-US" sz="4400" dirty="0">
                <a:solidFill>
                  <a:schemeClr val="tx1">
                    <a:lumMod val="65000"/>
                    <a:lumOff val="35000"/>
                  </a:schemeClr>
                </a:solidFill>
                <a:latin typeface="Gill Sans MT"/>
                <a:cs typeface="Gill Sans MT"/>
              </a:endParaRPr>
            </a:p>
          </p:txBody>
        </p:sp>
        <p:sp>
          <p:nvSpPr>
            <p:cNvPr id="17" name="TextBox 16"/>
            <p:cNvSpPr txBox="1"/>
            <p:nvPr/>
          </p:nvSpPr>
          <p:spPr>
            <a:xfrm>
              <a:off x="990598" y="3614916"/>
              <a:ext cx="8001002" cy="492443"/>
            </a:xfrm>
            <a:prstGeom prst="rect">
              <a:avLst/>
            </a:prstGeom>
            <a:noFill/>
          </p:spPr>
          <p:txBody>
            <a:bodyPr wrap="square" rtlCol="0">
              <a:spAutoFit/>
            </a:bodyPr>
            <a:lstStyle/>
            <a:p>
              <a:r>
                <a:rPr lang="en-US" sz="2500" b="1" dirty="0" smtClean="0">
                  <a:solidFill>
                    <a:srgbClr val="1F497D"/>
                  </a:solidFill>
                  <a:cs typeface="Gill Sans MT"/>
                </a:rPr>
                <a:t>Perform </a:t>
              </a:r>
              <a:r>
                <a:rPr lang="en-US" sz="2500" b="1" dirty="0" smtClean="0">
                  <a:solidFill>
                    <a:srgbClr val="0000FF"/>
                  </a:solidFill>
                  <a:cs typeface="Gill Sans MT"/>
                </a:rPr>
                <a:t>only the necessary</a:t>
              </a:r>
              <a:r>
                <a:rPr lang="en-US" sz="2500" b="1" dirty="0">
                  <a:solidFill>
                    <a:srgbClr val="0000FF"/>
                  </a:solidFill>
                  <a:cs typeface="Gill Sans MT"/>
                </a:rPr>
                <a:t> </a:t>
              </a:r>
              <a:r>
                <a:rPr lang="en-US" sz="2500" b="1" dirty="0" smtClean="0">
                  <a:solidFill>
                    <a:srgbClr val="1F497D"/>
                  </a:solidFill>
                  <a:cs typeface="Gill Sans MT"/>
                </a:rPr>
                <a:t>coherence requests</a:t>
              </a:r>
              <a:endParaRPr lang="en-US" sz="2500" b="1" dirty="0" smtClean="0">
                <a:solidFill>
                  <a:schemeClr val="tx1">
                    <a:lumMod val="75000"/>
                    <a:lumOff val="25000"/>
                  </a:schemeClr>
                </a:solidFill>
                <a:latin typeface="Gill Sans MT"/>
                <a:cs typeface="Gill Sans MT"/>
              </a:endParaRPr>
            </a:p>
          </p:txBody>
        </p:sp>
      </p:grpSp>
      <p:sp>
        <p:nvSpPr>
          <p:cNvPr id="20" name="Rectangle 19"/>
          <p:cNvSpPr/>
          <p:nvPr/>
        </p:nvSpPr>
        <p:spPr>
          <a:xfrm>
            <a:off x="0" y="3450848"/>
            <a:ext cx="9144000" cy="892552"/>
          </a:xfrm>
          <a:prstGeom prst="rect">
            <a:avLst/>
          </a:prstGeom>
          <a:solidFill>
            <a:schemeClr val="accent6">
              <a:lumMod val="20000"/>
              <a:lumOff val="80000"/>
            </a:schemeClr>
          </a:solidFill>
        </p:spPr>
        <p:txBody>
          <a:bodyPr wrap="square">
            <a:spAutoFit/>
          </a:bodyPr>
          <a:lstStyle/>
          <a:p>
            <a:pPr marL="0" lvl="1" algn="ctr"/>
            <a:r>
              <a:rPr lang="en-US" sz="2600" b="1" dirty="0" smtClean="0">
                <a:cs typeface="Gill Sans MT"/>
              </a:rPr>
              <a:t>We propose </a:t>
            </a:r>
            <a:r>
              <a:rPr lang="en-US" sz="2600" b="1" dirty="0" err="1" smtClean="0">
                <a:solidFill>
                  <a:srgbClr val="1F497D"/>
                </a:solidFill>
                <a:cs typeface="Gill Sans MT"/>
              </a:rPr>
              <a:t>CoNDA</a:t>
            </a:r>
            <a:r>
              <a:rPr lang="en-US" sz="2600" b="1" dirty="0" smtClean="0">
                <a:cs typeface="Gill Sans MT"/>
              </a:rPr>
              <a:t>, </a:t>
            </a:r>
            <a:r>
              <a:rPr lang="en-US" sz="2600" b="1" dirty="0">
                <a:cs typeface="Gill Sans MT"/>
              </a:rPr>
              <a:t>a </a:t>
            </a:r>
            <a:r>
              <a:rPr lang="en-US" sz="2600" b="1" dirty="0" smtClean="0">
                <a:cs typeface="Gill Sans MT"/>
              </a:rPr>
              <a:t>coherence mechanism </a:t>
            </a:r>
            <a:r>
              <a:rPr lang="en-US" sz="2600" b="1" dirty="0">
                <a:cs typeface="Gill Sans MT"/>
              </a:rPr>
              <a:t>that lets an NDA </a:t>
            </a:r>
            <a:r>
              <a:rPr lang="en-US" sz="2600" b="1" dirty="0">
                <a:solidFill>
                  <a:srgbClr val="0000FF"/>
                </a:solidFill>
                <a:cs typeface="Gill Sans MT"/>
              </a:rPr>
              <a:t>optimistically</a:t>
            </a:r>
            <a:r>
              <a:rPr lang="en-US" sz="2600" b="1" dirty="0">
                <a:cs typeface="Gill Sans MT"/>
              </a:rPr>
              <a:t> </a:t>
            </a:r>
            <a:r>
              <a:rPr lang="en-US" sz="2600" b="1" dirty="0" smtClean="0">
                <a:cs typeface="Gill Sans MT"/>
              </a:rPr>
              <a:t>execute </a:t>
            </a:r>
            <a:r>
              <a:rPr lang="en-US" sz="2600" b="1" dirty="0">
                <a:cs typeface="Gill Sans MT"/>
              </a:rPr>
              <a:t>an NDA kernel</a:t>
            </a:r>
          </a:p>
        </p:txBody>
      </p:sp>
      <p:sp>
        <p:nvSpPr>
          <p:cNvPr id="23" name="Rectangle 22"/>
          <p:cNvSpPr/>
          <p:nvPr/>
        </p:nvSpPr>
        <p:spPr>
          <a:xfrm>
            <a:off x="-381000" y="4648200"/>
            <a:ext cx="9753600" cy="1246495"/>
          </a:xfrm>
          <a:prstGeom prst="rect">
            <a:avLst/>
          </a:prstGeom>
          <a:noFill/>
        </p:spPr>
        <p:txBody>
          <a:bodyPr wrap="square">
            <a:spAutoFit/>
          </a:bodyPr>
          <a:lstStyle/>
          <a:p>
            <a:pPr marL="0" lvl="1" algn="ctr"/>
            <a:r>
              <a:rPr lang="en-US" sz="2500" b="1" dirty="0" smtClean="0">
                <a:latin typeface="Gill Sans MT"/>
                <a:cs typeface="Gill Sans MT"/>
              </a:rPr>
              <a:t>Optimistic execution enables </a:t>
            </a:r>
            <a:r>
              <a:rPr lang="en-US" sz="2500" b="1" dirty="0" err="1" smtClean="0">
                <a:solidFill>
                  <a:srgbClr val="1F497D"/>
                </a:solidFill>
                <a:latin typeface="Gill Sans MT"/>
                <a:cs typeface="Gill Sans MT"/>
              </a:rPr>
              <a:t>CoNDA</a:t>
            </a:r>
            <a:r>
              <a:rPr lang="en-US" sz="2500" b="1" dirty="0" smtClean="0">
                <a:solidFill>
                  <a:srgbClr val="1F497D"/>
                </a:solidFill>
                <a:latin typeface="Gill Sans MT"/>
                <a:cs typeface="Gill Sans MT"/>
              </a:rPr>
              <a:t> </a:t>
            </a:r>
            <a:r>
              <a:rPr lang="en-US" sz="2500" b="1" dirty="0" smtClean="0">
                <a:latin typeface="Gill Sans MT"/>
                <a:cs typeface="Gill Sans MT"/>
              </a:rPr>
              <a:t>to </a:t>
            </a:r>
            <a:r>
              <a:rPr lang="en-US" sz="2500" b="1" dirty="0" smtClean="0">
                <a:solidFill>
                  <a:srgbClr val="0000FF"/>
                </a:solidFill>
                <a:latin typeface="Gill Sans MT"/>
                <a:cs typeface="Gill Sans MT"/>
              </a:rPr>
              <a:t>identify</a:t>
            </a:r>
            <a:r>
              <a:rPr lang="en-US" sz="2500" b="1" dirty="0" smtClean="0">
                <a:latin typeface="Gill Sans MT"/>
                <a:cs typeface="Gill Sans MT"/>
              </a:rPr>
              <a:t> and </a:t>
            </a:r>
            <a:r>
              <a:rPr lang="en-US" sz="2500" b="1" dirty="0" smtClean="0">
                <a:solidFill>
                  <a:srgbClr val="0000FF"/>
                </a:solidFill>
                <a:latin typeface="Gill Sans MT"/>
                <a:cs typeface="Gill Sans MT"/>
              </a:rPr>
              <a:t>avoid</a:t>
            </a:r>
            <a:br>
              <a:rPr lang="en-US" sz="2500" b="1" dirty="0" smtClean="0">
                <a:solidFill>
                  <a:srgbClr val="0000FF"/>
                </a:solidFill>
                <a:latin typeface="Gill Sans MT"/>
                <a:cs typeface="Gill Sans MT"/>
              </a:rPr>
            </a:br>
            <a:r>
              <a:rPr lang="en-US" sz="2500" b="1" dirty="0">
                <a:solidFill>
                  <a:srgbClr val="E20006"/>
                </a:solidFill>
                <a:cs typeface="Gill Sans MT"/>
              </a:rPr>
              <a:t>unnecessary coherence requests </a:t>
            </a:r>
          </a:p>
          <a:p>
            <a:pPr marL="0" lvl="1" algn="ctr"/>
            <a:endParaRPr lang="en-US" sz="2500" b="1" dirty="0">
              <a:solidFill>
                <a:srgbClr val="E20006"/>
              </a:solidFill>
              <a:latin typeface="Gill Sans MT"/>
              <a:cs typeface="Gill Sans MT"/>
            </a:endParaRPr>
          </a:p>
        </p:txBody>
      </p:sp>
      <p:cxnSp>
        <p:nvCxnSpPr>
          <p:cNvPr id="24" name="Straight Arrow Connector 23"/>
          <p:cNvCxnSpPr/>
          <p:nvPr/>
        </p:nvCxnSpPr>
        <p:spPr>
          <a:xfrm>
            <a:off x="4419600" y="4419600"/>
            <a:ext cx="0" cy="292608"/>
          </a:xfrm>
          <a:prstGeom prst="straightConnector1">
            <a:avLst/>
          </a:prstGeom>
          <a:ln w="57150" cmpd="sng">
            <a:solidFill>
              <a:schemeClr val="tx1"/>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81000" y="5562600"/>
            <a:ext cx="9829800" cy="954107"/>
          </a:xfrm>
          <a:prstGeom prst="rect">
            <a:avLst/>
          </a:prstGeom>
          <a:solidFill>
            <a:schemeClr val="tx2">
              <a:lumMod val="75000"/>
            </a:schemeClr>
          </a:solidFill>
        </p:spPr>
        <p:txBody>
          <a:bodyPr wrap="square">
            <a:spAutoFit/>
          </a:bodyPr>
          <a:lstStyle/>
          <a:p>
            <a:pPr marL="0" lvl="1" algn="ctr"/>
            <a:r>
              <a:rPr lang="en-US" sz="2800" b="1" dirty="0" err="1" smtClean="0">
                <a:solidFill>
                  <a:srgbClr val="FFFFFF"/>
                </a:solidFill>
              </a:rPr>
              <a:t>CoNDA</a:t>
            </a:r>
            <a:r>
              <a:rPr lang="en-US" sz="2800" b="1" dirty="0" smtClean="0">
                <a:solidFill>
                  <a:srgbClr val="FFFFFF"/>
                </a:solidFill>
              </a:rPr>
              <a:t> comes within 10.4% and 4.4% of performance </a:t>
            </a:r>
            <a:br>
              <a:rPr lang="en-US" sz="2800" b="1" dirty="0" smtClean="0">
                <a:solidFill>
                  <a:srgbClr val="FFFFFF"/>
                </a:solidFill>
              </a:rPr>
            </a:br>
            <a:r>
              <a:rPr lang="en-US" sz="2800" b="1" dirty="0" smtClean="0">
                <a:solidFill>
                  <a:srgbClr val="FFFFFF"/>
                </a:solidFill>
              </a:rPr>
              <a:t>and energy of an ideal NDA coherence mechanism</a:t>
            </a:r>
            <a:endParaRPr lang="en-US" sz="2800" b="1" dirty="0">
              <a:solidFill>
                <a:srgbClr val="FFFFFF"/>
              </a:solidFill>
            </a:endParaRPr>
          </a:p>
        </p:txBody>
      </p:sp>
    </p:spTree>
    <p:extLst>
      <p:ext uri="{BB962C8B-B14F-4D97-AF65-F5344CB8AC3E}">
        <p14:creationId xmlns:p14="http://schemas.microsoft.com/office/powerpoint/2010/main" val="3379350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152400" y="0"/>
            <a:ext cx="9601200" cy="914400"/>
          </a:xfrm>
        </p:spPr>
        <p:txBody>
          <a:bodyPr/>
          <a:lstStyle/>
          <a:p>
            <a:r>
              <a:rPr lang="en-US" dirty="0" smtClean="0">
                <a:latin typeface="Gill Sans MT"/>
                <a:cs typeface="Gill Sans MT"/>
              </a:rPr>
              <a:t>Application Analysis Wrap up</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50</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27" name="Rectangle 26"/>
          <p:cNvSpPr/>
          <p:nvPr/>
        </p:nvSpPr>
        <p:spPr>
          <a:xfrm>
            <a:off x="0" y="1676400"/>
            <a:ext cx="9144000" cy="954107"/>
          </a:xfrm>
          <a:prstGeom prst="rect">
            <a:avLst/>
          </a:prstGeom>
          <a:solidFill>
            <a:schemeClr val="tx2">
              <a:lumMod val="75000"/>
            </a:schemeClr>
          </a:solidFill>
        </p:spPr>
        <p:txBody>
          <a:bodyPr wrap="square">
            <a:spAutoFit/>
          </a:bodyPr>
          <a:lstStyle/>
          <a:p>
            <a:pPr marL="0" lvl="1" algn="ctr"/>
            <a:r>
              <a:rPr lang="en-US" sz="2800" b="1" dirty="0" smtClean="0">
                <a:solidFill>
                  <a:schemeClr val="bg1"/>
                </a:solidFill>
              </a:rPr>
              <a:t>There is a significant amount of data sharing</a:t>
            </a:r>
            <a:br>
              <a:rPr lang="en-US" sz="2800" b="1" dirty="0" smtClean="0">
                <a:solidFill>
                  <a:schemeClr val="bg1"/>
                </a:solidFill>
              </a:rPr>
            </a:br>
            <a:r>
              <a:rPr lang="en-US" sz="2800" b="1" dirty="0" smtClean="0">
                <a:solidFill>
                  <a:schemeClr val="bg1"/>
                </a:solidFill>
              </a:rPr>
              <a:t> between CPU threads and NDAs</a:t>
            </a:r>
            <a:endParaRPr lang="en-US" sz="2800" b="1" dirty="0">
              <a:solidFill>
                <a:schemeClr val="bg1"/>
              </a:solidFill>
            </a:endParaRPr>
          </a:p>
        </p:txBody>
      </p:sp>
      <p:sp>
        <p:nvSpPr>
          <p:cNvPr id="28" name="TextBox 27"/>
          <p:cNvSpPr txBox="1"/>
          <p:nvPr/>
        </p:nvSpPr>
        <p:spPr>
          <a:xfrm>
            <a:off x="59389" y="1676400"/>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1</a:t>
            </a:r>
            <a:endParaRPr lang="en-US" sz="4800" dirty="0">
              <a:solidFill>
                <a:schemeClr val="bg1"/>
              </a:solidFill>
              <a:latin typeface="Arial Black" panose="020B0A04020102020204" pitchFamily="34" charset="0"/>
            </a:endParaRPr>
          </a:p>
        </p:txBody>
      </p:sp>
      <p:sp>
        <p:nvSpPr>
          <p:cNvPr id="29" name="Rectangle 28"/>
          <p:cNvSpPr/>
          <p:nvPr/>
        </p:nvSpPr>
        <p:spPr>
          <a:xfrm>
            <a:off x="0" y="3008293"/>
            <a:ext cx="9144000" cy="954107"/>
          </a:xfrm>
          <a:prstGeom prst="rect">
            <a:avLst/>
          </a:prstGeom>
          <a:solidFill>
            <a:schemeClr val="tx2">
              <a:lumMod val="75000"/>
            </a:schemeClr>
          </a:solidFill>
        </p:spPr>
        <p:txBody>
          <a:bodyPr wrap="square">
            <a:spAutoFit/>
          </a:bodyPr>
          <a:lstStyle/>
          <a:p>
            <a:pPr marL="0" lvl="1" algn="ctr"/>
            <a:r>
              <a:rPr lang="en-US" sz="2800" b="1" dirty="0">
                <a:solidFill>
                  <a:schemeClr val="bg1"/>
                </a:solidFill>
              </a:rPr>
              <a:t>CPU threads and NDAs often do not access</a:t>
            </a:r>
          </a:p>
          <a:p>
            <a:pPr marL="0" lvl="1" algn="ctr"/>
            <a:r>
              <a:rPr lang="en-US" sz="2800" b="1" dirty="0">
                <a:solidFill>
                  <a:schemeClr val="bg1"/>
                </a:solidFill>
              </a:rPr>
              <a:t>the same cache lines </a:t>
            </a:r>
            <a:r>
              <a:rPr lang="en-US" sz="2800" b="1" dirty="0" smtClean="0">
                <a:solidFill>
                  <a:schemeClr val="bg1"/>
                </a:solidFill>
              </a:rPr>
              <a:t>concurrently</a:t>
            </a:r>
            <a:endParaRPr lang="en-US" sz="6000" b="1" dirty="0">
              <a:solidFill>
                <a:schemeClr val="bg1"/>
              </a:solidFill>
            </a:endParaRPr>
          </a:p>
        </p:txBody>
      </p:sp>
      <p:sp>
        <p:nvSpPr>
          <p:cNvPr id="30" name="TextBox 29"/>
          <p:cNvSpPr txBox="1"/>
          <p:nvPr/>
        </p:nvSpPr>
        <p:spPr>
          <a:xfrm>
            <a:off x="76200" y="3055203"/>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2</a:t>
            </a:r>
            <a:endParaRPr lang="en-US" sz="4800" dirty="0">
              <a:solidFill>
                <a:schemeClr val="bg1"/>
              </a:solidFill>
              <a:latin typeface="Arial Black" panose="020B0A04020102020204" pitchFamily="34" charset="0"/>
            </a:endParaRPr>
          </a:p>
        </p:txBody>
      </p:sp>
      <p:sp>
        <p:nvSpPr>
          <p:cNvPr id="31" name="Rectangle 30"/>
          <p:cNvSpPr/>
          <p:nvPr/>
        </p:nvSpPr>
        <p:spPr>
          <a:xfrm>
            <a:off x="0" y="4379893"/>
            <a:ext cx="9144000" cy="954107"/>
          </a:xfrm>
          <a:prstGeom prst="rect">
            <a:avLst/>
          </a:prstGeom>
          <a:solidFill>
            <a:schemeClr val="tx2">
              <a:lumMod val="75000"/>
            </a:schemeClr>
          </a:solidFill>
        </p:spPr>
        <p:txBody>
          <a:bodyPr wrap="square">
            <a:spAutoFit/>
          </a:bodyPr>
          <a:lstStyle/>
          <a:p>
            <a:pPr marL="0" lvl="1" algn="ctr"/>
            <a:r>
              <a:rPr lang="en-US" sz="2800" b="1" dirty="0">
                <a:solidFill>
                  <a:schemeClr val="bg1"/>
                </a:solidFill>
              </a:rPr>
              <a:t>CPU threads </a:t>
            </a:r>
            <a:r>
              <a:rPr lang="en-US" sz="2800" b="1" dirty="0" smtClean="0">
                <a:solidFill>
                  <a:schemeClr val="bg1"/>
                </a:solidFill>
              </a:rPr>
              <a:t>rarely update </a:t>
            </a:r>
            <a:r>
              <a:rPr lang="en-US" sz="2800" b="1" dirty="0">
                <a:solidFill>
                  <a:schemeClr val="bg1"/>
                </a:solidFill>
              </a:rPr>
              <a:t>the same data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that </a:t>
            </a:r>
            <a:r>
              <a:rPr lang="en-US" sz="2800" b="1" dirty="0">
                <a:solidFill>
                  <a:schemeClr val="bg1"/>
                </a:solidFill>
              </a:rPr>
              <a:t>NDAs are actively working on</a:t>
            </a:r>
            <a:endParaRPr lang="en-US" sz="9600" b="1" dirty="0">
              <a:solidFill>
                <a:schemeClr val="bg1"/>
              </a:solidFill>
            </a:endParaRPr>
          </a:p>
        </p:txBody>
      </p:sp>
      <p:sp>
        <p:nvSpPr>
          <p:cNvPr id="32" name="TextBox 31"/>
          <p:cNvSpPr txBox="1"/>
          <p:nvPr/>
        </p:nvSpPr>
        <p:spPr>
          <a:xfrm>
            <a:off x="76200" y="4426803"/>
            <a:ext cx="474011" cy="830997"/>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3</a:t>
            </a:r>
            <a:endParaRPr lang="en-US" sz="4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246826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P spid="30" grpId="0"/>
      <p:bldP spid="31" grpId="0" animBg="1"/>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1981200" y="3505200"/>
            <a:ext cx="5111462" cy="2457974"/>
          </a:xfrm>
          <a:prstGeom prst="rect">
            <a:avLst/>
          </a:prstGeom>
        </p:spPr>
      </p:pic>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52400" y="1143000"/>
            <a:ext cx="8991600" cy="5486400"/>
          </a:xfrm>
        </p:spPr>
        <p:txBody>
          <a:bodyPr>
            <a:normAutofit/>
          </a:bodyPr>
          <a:lstStyle/>
          <a:p>
            <a:r>
              <a:rPr lang="en-US" sz="2800" dirty="0" smtClean="0">
                <a:solidFill>
                  <a:schemeClr val="tx2"/>
                </a:solidFill>
              </a:rPr>
              <a:t>Near-Data Processing (NDP) </a:t>
            </a:r>
            <a:endParaRPr lang="en-US" sz="2800" dirty="0">
              <a:solidFill>
                <a:schemeClr val="tx2"/>
              </a:solidFill>
            </a:endParaRPr>
          </a:p>
          <a:p>
            <a:pPr lvl="1"/>
            <a:r>
              <a:rPr lang="en-US" sz="2400" dirty="0"/>
              <a:t>A potential solution to </a:t>
            </a:r>
            <a:r>
              <a:rPr lang="en-US" sz="2400" dirty="0">
                <a:solidFill>
                  <a:srgbClr val="0000FF"/>
                </a:solidFill>
              </a:rPr>
              <a:t>reduce data movement</a:t>
            </a:r>
          </a:p>
          <a:p>
            <a:pPr lvl="1"/>
            <a:r>
              <a:rPr lang="en-US" sz="2400" dirty="0">
                <a:solidFill>
                  <a:srgbClr val="0000FF"/>
                </a:solidFill>
              </a:rPr>
              <a:t>Idea:</a:t>
            </a:r>
            <a:r>
              <a:rPr lang="en-US" sz="2400" dirty="0"/>
              <a:t> move computation close to data</a:t>
            </a:r>
          </a:p>
          <a:p>
            <a:pPr marL="457200" lvl="1" indent="0">
              <a:buNone/>
            </a:pPr>
            <a:endParaRPr lang="en-US" sz="2400" dirty="0" smtClean="0">
              <a:cs typeface="Adobe Garamond Pro"/>
            </a:endParaRPr>
          </a:p>
          <a:p>
            <a:r>
              <a:rPr lang="en-US" sz="2800" dirty="0" smtClean="0">
                <a:solidFill>
                  <a:schemeClr val="tx2"/>
                </a:solidFill>
              </a:rPr>
              <a:t>Enabled </a:t>
            </a:r>
            <a:r>
              <a:rPr lang="en-US" sz="2800" dirty="0">
                <a:solidFill>
                  <a:schemeClr val="tx2"/>
                </a:solidFill>
              </a:rPr>
              <a:t>by recent advances in 3D-stacked memory</a:t>
            </a: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51</a:t>
            </a:fld>
            <a:endParaRPr lang="en-US"/>
          </a:p>
        </p:txBody>
      </p:sp>
      <p:pic>
        <p:nvPicPr>
          <p:cNvPr id="9" name="Picture 8" descr="safari.png"/>
          <p:cNvPicPr>
            <a:picLocks noChangeAspect="1"/>
          </p:cNvPicPr>
          <p:nvPr/>
        </p:nvPicPr>
        <p:blipFill>
          <a:blip r:embed="rId4"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732824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MT"/>
                <a:cs typeface="Gill Sans MT"/>
              </a:rPr>
              <a:t>Specialized Accelerators</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52</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5" name="Rectangle 4"/>
          <p:cNvSpPr/>
          <p:nvPr/>
        </p:nvSpPr>
        <p:spPr>
          <a:xfrm>
            <a:off x="1600200" y="1838980"/>
            <a:ext cx="6019800" cy="523220"/>
          </a:xfrm>
          <a:prstGeom prst="rect">
            <a:avLst/>
          </a:prstGeom>
        </p:spPr>
        <p:txBody>
          <a:bodyPr wrap="square">
            <a:spAutoFit/>
          </a:bodyPr>
          <a:lstStyle/>
          <a:p>
            <a:pPr algn="ctr"/>
            <a:r>
              <a:rPr lang="en-US" sz="2800" b="1" dirty="0" smtClean="0">
                <a:solidFill>
                  <a:schemeClr val="tx2"/>
                </a:solidFill>
                <a:latin typeface="Gill Sans MT"/>
                <a:cs typeface="Gill Sans MT"/>
              </a:rPr>
              <a:t>Accelerators</a:t>
            </a:r>
            <a:endParaRPr lang="en-US" sz="2800" b="1" dirty="0">
              <a:solidFill>
                <a:schemeClr val="tx2"/>
              </a:solidFill>
              <a:latin typeface="Gill Sans MT"/>
              <a:cs typeface="Gill Sans MT"/>
            </a:endParaRPr>
          </a:p>
        </p:txBody>
      </p:sp>
      <p:pic>
        <p:nvPicPr>
          <p:cNvPr id="51" name="Picture 50"/>
          <p:cNvPicPr>
            <a:picLocks noChangeAspect="1"/>
          </p:cNvPicPr>
          <p:nvPr/>
        </p:nvPicPr>
        <p:blipFill>
          <a:blip r:embed="rId4"/>
          <a:stretch>
            <a:fillRect/>
          </a:stretch>
        </p:blipFill>
        <p:spPr>
          <a:xfrm>
            <a:off x="4140200" y="2286000"/>
            <a:ext cx="889000" cy="889000"/>
          </a:xfrm>
          <a:prstGeom prst="rect">
            <a:avLst/>
          </a:prstGeom>
        </p:spPr>
      </p:pic>
      <p:grpSp>
        <p:nvGrpSpPr>
          <p:cNvPr id="66" name="Group 65"/>
          <p:cNvGrpSpPr/>
          <p:nvPr/>
        </p:nvGrpSpPr>
        <p:grpSpPr>
          <a:xfrm>
            <a:off x="-1524000" y="3048000"/>
            <a:ext cx="9753600" cy="2702243"/>
            <a:chOff x="-1447800" y="3048000"/>
            <a:chExt cx="9753600" cy="2702243"/>
          </a:xfrm>
        </p:grpSpPr>
        <p:sp>
          <p:nvSpPr>
            <p:cNvPr id="59" name="Rectangle 58"/>
            <p:cNvSpPr/>
            <p:nvPr/>
          </p:nvSpPr>
          <p:spPr>
            <a:xfrm>
              <a:off x="381000" y="5257800"/>
              <a:ext cx="6019800" cy="492443"/>
            </a:xfrm>
            <a:prstGeom prst="rect">
              <a:avLst/>
            </a:prstGeom>
          </p:spPr>
          <p:txBody>
            <a:bodyPr wrap="square">
              <a:spAutoFit/>
            </a:bodyPr>
            <a:lstStyle/>
            <a:p>
              <a:pPr algn="ctr"/>
              <a:r>
                <a:rPr lang="en-US" sz="2600" b="1" dirty="0" smtClean="0">
                  <a:solidFill>
                    <a:schemeClr val="tx2"/>
                  </a:solidFill>
                  <a:latin typeface="Gill Sans MT"/>
                  <a:cs typeface="Gill Sans MT"/>
                </a:rPr>
                <a:t>FPGA</a:t>
              </a:r>
              <a:endParaRPr lang="en-US" sz="2600" b="1" dirty="0">
                <a:solidFill>
                  <a:schemeClr val="tx2"/>
                </a:solidFill>
                <a:latin typeface="Gill Sans MT"/>
                <a:cs typeface="Gill Sans MT"/>
              </a:endParaRPr>
            </a:p>
          </p:txBody>
        </p:sp>
        <p:grpSp>
          <p:nvGrpSpPr>
            <p:cNvPr id="65" name="Group 64"/>
            <p:cNvGrpSpPr/>
            <p:nvPr/>
          </p:nvGrpSpPr>
          <p:grpSpPr>
            <a:xfrm>
              <a:off x="-1447800" y="3048000"/>
              <a:ext cx="9753600" cy="2702243"/>
              <a:chOff x="-1447800" y="3048000"/>
              <a:chExt cx="9753600" cy="2702243"/>
            </a:xfrm>
          </p:grpSpPr>
          <p:sp>
            <p:nvSpPr>
              <p:cNvPr id="56" name="Rectangle 55"/>
              <p:cNvSpPr/>
              <p:nvPr/>
            </p:nvSpPr>
            <p:spPr>
              <a:xfrm>
                <a:off x="-1447800" y="5181600"/>
                <a:ext cx="6019800" cy="492443"/>
              </a:xfrm>
              <a:prstGeom prst="rect">
                <a:avLst/>
              </a:prstGeom>
            </p:spPr>
            <p:txBody>
              <a:bodyPr wrap="square">
                <a:spAutoFit/>
              </a:bodyPr>
              <a:lstStyle/>
              <a:p>
                <a:pPr algn="ctr"/>
                <a:r>
                  <a:rPr lang="en-US" sz="2600" b="1" dirty="0" smtClean="0">
                    <a:solidFill>
                      <a:schemeClr val="tx2"/>
                    </a:solidFill>
                    <a:latin typeface="Gill Sans MT"/>
                    <a:cs typeface="Gill Sans MT"/>
                  </a:rPr>
                  <a:t>GPU</a:t>
                </a:r>
                <a:endParaRPr lang="en-US" sz="2600" b="1" dirty="0">
                  <a:solidFill>
                    <a:schemeClr val="tx2"/>
                  </a:solidFill>
                  <a:latin typeface="Gill Sans MT"/>
                  <a:cs typeface="Gill Sans MT"/>
                </a:endParaRPr>
              </a:p>
            </p:txBody>
          </p:sp>
          <p:grpSp>
            <p:nvGrpSpPr>
              <p:cNvPr id="64" name="Group 63"/>
              <p:cNvGrpSpPr/>
              <p:nvPr/>
            </p:nvGrpSpPr>
            <p:grpSpPr>
              <a:xfrm>
                <a:off x="685800" y="3048000"/>
                <a:ext cx="7620000" cy="2362200"/>
                <a:chOff x="762000" y="3048000"/>
                <a:chExt cx="7620000" cy="2362200"/>
              </a:xfrm>
            </p:grpSpPr>
            <p:pic>
              <p:nvPicPr>
                <p:cNvPr id="63" name="Picture 62"/>
                <p:cNvPicPr>
                  <a:picLocks noChangeAspect="1"/>
                </p:cNvPicPr>
                <p:nvPr/>
              </p:nvPicPr>
              <p:blipFill>
                <a:blip r:embed="rId5"/>
                <a:stretch>
                  <a:fillRect/>
                </a:stretch>
              </p:blipFill>
              <p:spPr>
                <a:xfrm>
                  <a:off x="4419600" y="3886200"/>
                  <a:ext cx="1524000" cy="1524000"/>
                </a:xfrm>
                <a:prstGeom prst="rect">
                  <a:avLst/>
                </a:prstGeom>
              </p:spPr>
            </p:pic>
            <p:grpSp>
              <p:nvGrpSpPr>
                <p:cNvPr id="50" name="Group 49"/>
                <p:cNvGrpSpPr/>
                <p:nvPr/>
              </p:nvGrpSpPr>
              <p:grpSpPr>
                <a:xfrm>
                  <a:off x="1524000" y="3352799"/>
                  <a:ext cx="6858000" cy="1981201"/>
                  <a:chOff x="1600200" y="2285999"/>
                  <a:chExt cx="6858000" cy="1981201"/>
                </a:xfrm>
              </p:grpSpPr>
              <p:cxnSp>
                <p:nvCxnSpPr>
                  <p:cNvPr id="12" name="Elbow Connector 11"/>
                  <p:cNvCxnSpPr/>
                  <p:nvPr/>
                </p:nvCxnSpPr>
                <p:spPr>
                  <a:xfrm rot="10800000" flipV="1">
                    <a:off x="1600200" y="2285999"/>
                    <a:ext cx="2667000" cy="609600"/>
                  </a:xfrm>
                  <a:prstGeom prst="bentConnector3">
                    <a:avLst>
                      <a:gd name="adj1" fmla="val 99574"/>
                    </a:avLst>
                  </a:prstGeom>
                  <a:ln w="38100" cmpd="sng">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6"/>
                  <a:stretch>
                    <a:fillRect/>
                  </a:stretch>
                </p:blipFill>
                <p:spPr>
                  <a:xfrm>
                    <a:off x="2971800" y="2971800"/>
                    <a:ext cx="1143000" cy="1143000"/>
                  </a:xfrm>
                  <a:prstGeom prst="rect">
                    <a:avLst/>
                  </a:prstGeom>
                </p:spPr>
              </p:pic>
              <p:cxnSp>
                <p:nvCxnSpPr>
                  <p:cNvPr id="19" name="Elbow Connector 18"/>
                  <p:cNvCxnSpPr>
                    <a:endCxn id="63" idx="0"/>
                  </p:cNvCxnSpPr>
                  <p:nvPr/>
                </p:nvCxnSpPr>
                <p:spPr>
                  <a:xfrm>
                    <a:off x="4191000" y="2286000"/>
                    <a:ext cx="1066800" cy="533400"/>
                  </a:xfrm>
                  <a:prstGeom prst="bentConnector2">
                    <a:avLst/>
                  </a:prstGeom>
                  <a:ln w="38100" cmpd="sng">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581400" y="2286000"/>
                    <a:ext cx="0" cy="609600"/>
                  </a:xfrm>
                  <a:prstGeom prst="straightConnector1">
                    <a:avLst/>
                  </a:prstGeom>
                  <a:ln w="38100" cmpd="sng">
                    <a:solidFill>
                      <a:srgbClr val="000000"/>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44" idx="0"/>
                  </p:cNvCxnSpPr>
                  <p:nvPr/>
                </p:nvCxnSpPr>
                <p:spPr>
                  <a:xfrm>
                    <a:off x="5257800" y="2286000"/>
                    <a:ext cx="2438400" cy="609600"/>
                  </a:xfrm>
                  <a:prstGeom prst="bentConnector2">
                    <a:avLst/>
                  </a:prstGeom>
                  <a:ln w="38100" cmpd="sng">
                    <a:solidFill>
                      <a:schemeClr val="tx1"/>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934200" y="2895600"/>
                    <a:ext cx="1524000" cy="1371600"/>
                    <a:chOff x="5181600" y="2895600"/>
                    <a:chExt cx="1524000" cy="1371600"/>
                  </a:xfrm>
                </p:grpSpPr>
                <p:pic>
                  <p:nvPicPr>
                    <p:cNvPr id="44" name="Picture 43"/>
                    <p:cNvPicPr>
                      <a:picLocks noChangeAspect="1"/>
                    </p:cNvPicPr>
                    <p:nvPr/>
                  </p:nvPicPr>
                  <p:blipFill>
                    <a:blip r:embed="rId7"/>
                    <a:stretch>
                      <a:fillRect/>
                    </a:stretch>
                  </p:blipFill>
                  <p:spPr>
                    <a:xfrm>
                      <a:off x="5257800" y="2895600"/>
                      <a:ext cx="1371600" cy="1371600"/>
                    </a:xfrm>
                    <a:prstGeom prst="rect">
                      <a:avLst/>
                    </a:prstGeom>
                  </p:spPr>
                </p:pic>
                <p:sp>
                  <p:nvSpPr>
                    <p:cNvPr id="45" name="Rectangle 44"/>
                    <p:cNvSpPr/>
                    <p:nvPr/>
                  </p:nvSpPr>
                  <p:spPr>
                    <a:xfrm>
                      <a:off x="5181600" y="3352800"/>
                      <a:ext cx="1524000" cy="400110"/>
                    </a:xfrm>
                    <a:prstGeom prst="rect">
                      <a:avLst/>
                    </a:prstGeom>
                  </p:spPr>
                  <p:txBody>
                    <a:bodyPr wrap="square">
                      <a:spAutoFit/>
                    </a:bodyPr>
                    <a:lstStyle/>
                    <a:p>
                      <a:pPr algn="ctr"/>
                      <a:r>
                        <a:rPr lang="en-US" sz="2000" dirty="0" smtClean="0">
                          <a:solidFill>
                            <a:schemeClr val="bg1"/>
                          </a:solidFill>
                        </a:rPr>
                        <a:t>NDA</a:t>
                      </a:r>
                      <a:endParaRPr lang="en-US" sz="2300" dirty="0" smtClean="0">
                        <a:solidFill>
                          <a:schemeClr val="bg1"/>
                        </a:solidFill>
                      </a:endParaRPr>
                    </a:p>
                  </p:txBody>
                </p:sp>
              </p:grpSp>
              <p:sp>
                <p:nvSpPr>
                  <p:cNvPr id="26" name="Rectangle 25"/>
                  <p:cNvSpPr/>
                  <p:nvPr/>
                </p:nvSpPr>
                <p:spPr>
                  <a:xfrm>
                    <a:off x="4495800" y="3333690"/>
                    <a:ext cx="1524000" cy="400110"/>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grpSp>
            <p:cxnSp>
              <p:nvCxnSpPr>
                <p:cNvPr id="52" name="Straight Arrow Connector 51"/>
                <p:cNvCxnSpPr/>
                <p:nvPr/>
              </p:nvCxnSpPr>
              <p:spPr>
                <a:xfrm>
                  <a:off x="4724400" y="3048000"/>
                  <a:ext cx="0" cy="304800"/>
                </a:xfrm>
                <a:prstGeom prst="straightConnector1">
                  <a:avLst/>
                </a:prstGeom>
                <a:ln w="38100" cmpd="sng">
                  <a:solidFill>
                    <a:srgbClr val="000000"/>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8"/>
                <a:stretch>
                  <a:fillRect/>
                </a:stretch>
              </p:blipFill>
              <p:spPr>
                <a:xfrm>
                  <a:off x="762000" y="3810000"/>
                  <a:ext cx="1447800" cy="1447800"/>
                </a:xfrm>
                <a:prstGeom prst="rect">
                  <a:avLst/>
                </a:prstGeom>
              </p:spPr>
            </p:pic>
          </p:grpSp>
          <p:sp>
            <p:nvSpPr>
              <p:cNvPr id="60" name="Rectangle 59"/>
              <p:cNvSpPr/>
              <p:nvPr/>
            </p:nvSpPr>
            <p:spPr>
              <a:xfrm>
                <a:off x="2133600" y="5257800"/>
                <a:ext cx="6019800" cy="492443"/>
              </a:xfrm>
              <a:prstGeom prst="rect">
                <a:avLst/>
              </a:prstGeom>
            </p:spPr>
            <p:txBody>
              <a:bodyPr wrap="square">
                <a:spAutoFit/>
              </a:bodyPr>
              <a:lstStyle/>
              <a:p>
                <a:pPr algn="ctr"/>
                <a:r>
                  <a:rPr lang="en-US" sz="2600" b="1" dirty="0" smtClean="0">
                    <a:solidFill>
                      <a:schemeClr val="tx2"/>
                    </a:solidFill>
                    <a:latin typeface="Gill Sans MT"/>
                    <a:cs typeface="Gill Sans MT"/>
                  </a:rPr>
                  <a:t>ASIC</a:t>
                </a:r>
                <a:endParaRPr lang="en-US" sz="2600" b="1" dirty="0">
                  <a:solidFill>
                    <a:schemeClr val="tx2"/>
                  </a:solidFill>
                  <a:latin typeface="Gill Sans MT"/>
                  <a:cs typeface="Gill Sans MT"/>
                </a:endParaRPr>
              </a:p>
            </p:txBody>
          </p:sp>
        </p:grpSp>
      </p:grpSp>
      <p:sp>
        <p:nvSpPr>
          <p:cNvPr id="61" name="Rectangle 60"/>
          <p:cNvSpPr/>
          <p:nvPr/>
        </p:nvSpPr>
        <p:spPr>
          <a:xfrm>
            <a:off x="4495800" y="5257800"/>
            <a:ext cx="6019800" cy="830997"/>
          </a:xfrm>
          <a:prstGeom prst="rect">
            <a:avLst/>
          </a:prstGeom>
        </p:spPr>
        <p:txBody>
          <a:bodyPr wrap="square">
            <a:spAutoFit/>
          </a:bodyPr>
          <a:lstStyle/>
          <a:p>
            <a:pPr algn="ctr"/>
            <a:r>
              <a:rPr lang="en-US" sz="2400" b="1" dirty="0" smtClean="0">
                <a:solidFill>
                  <a:schemeClr val="tx2"/>
                </a:solidFill>
                <a:latin typeface="Gill Sans MT"/>
                <a:cs typeface="Gill Sans MT"/>
              </a:rPr>
              <a:t>Near-Data Accelerator</a:t>
            </a:r>
            <a:br>
              <a:rPr lang="en-US" sz="2400" b="1" dirty="0" smtClean="0">
                <a:solidFill>
                  <a:schemeClr val="tx2"/>
                </a:solidFill>
                <a:latin typeface="Gill Sans MT"/>
                <a:cs typeface="Gill Sans MT"/>
              </a:rPr>
            </a:br>
            <a:endParaRPr lang="en-US" sz="2400" b="1" dirty="0">
              <a:solidFill>
                <a:schemeClr val="tx2"/>
              </a:solidFill>
              <a:latin typeface="Gill Sans MT"/>
              <a:cs typeface="Gill Sans MT"/>
            </a:endParaRPr>
          </a:p>
        </p:txBody>
      </p:sp>
      <p:sp>
        <p:nvSpPr>
          <p:cNvPr id="67" name="Rectangle 66"/>
          <p:cNvSpPr/>
          <p:nvPr/>
        </p:nvSpPr>
        <p:spPr>
          <a:xfrm>
            <a:off x="0" y="1143000"/>
            <a:ext cx="9144000" cy="584776"/>
          </a:xfrm>
          <a:prstGeom prst="rect">
            <a:avLst/>
          </a:prstGeom>
          <a:solidFill>
            <a:schemeClr val="tx2">
              <a:lumMod val="75000"/>
            </a:schemeClr>
          </a:solidFill>
        </p:spPr>
        <p:txBody>
          <a:bodyPr wrap="square">
            <a:spAutoFit/>
          </a:bodyPr>
          <a:lstStyle/>
          <a:p>
            <a:pPr marL="0" lvl="1" algn="ctr"/>
            <a:r>
              <a:rPr lang="en-US" sz="3200" b="1" dirty="0" smtClean="0">
                <a:solidFill>
                  <a:srgbClr val="FFFFFF"/>
                </a:solidFill>
              </a:rPr>
              <a:t>Specialized accelerators are now everywhere!</a:t>
            </a:r>
            <a:endParaRPr lang="en-US" sz="3200" b="1" dirty="0">
              <a:solidFill>
                <a:srgbClr val="FFFFFF"/>
              </a:solidFill>
            </a:endParaRPr>
          </a:p>
        </p:txBody>
      </p:sp>
      <p:grpSp>
        <p:nvGrpSpPr>
          <p:cNvPr id="95" name="Group 94"/>
          <p:cNvGrpSpPr/>
          <p:nvPr/>
        </p:nvGrpSpPr>
        <p:grpSpPr>
          <a:xfrm>
            <a:off x="457200" y="5715000"/>
            <a:ext cx="5257800" cy="228600"/>
            <a:chOff x="838200" y="5943600"/>
            <a:chExt cx="4495800" cy="228600"/>
          </a:xfrm>
        </p:grpSpPr>
        <p:cxnSp>
          <p:nvCxnSpPr>
            <p:cNvPr id="90" name="Straight Connector 89"/>
            <p:cNvCxnSpPr/>
            <p:nvPr/>
          </p:nvCxnSpPr>
          <p:spPr>
            <a:xfrm>
              <a:off x="838200" y="6172200"/>
              <a:ext cx="4495800" cy="0"/>
            </a:xfrm>
            <a:prstGeom prst="line">
              <a:avLst/>
            </a:prstGeom>
            <a:ln w="38100" cmpd="sng">
              <a:solidFill>
                <a:srgbClr val="0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334000" y="5943600"/>
              <a:ext cx="0" cy="228600"/>
            </a:xfrm>
            <a:prstGeom prst="line">
              <a:avLst/>
            </a:prstGeom>
            <a:ln w="38100" cmpd="sng">
              <a:solidFill>
                <a:srgbClr val="0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838200" y="5943600"/>
              <a:ext cx="0" cy="228600"/>
            </a:xfrm>
            <a:prstGeom prst="line">
              <a:avLst/>
            </a:prstGeom>
            <a:ln w="38100" cmpd="sng">
              <a:solidFill>
                <a:srgbClr val="0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a:xfrm>
            <a:off x="-76200" y="6096000"/>
            <a:ext cx="6019800" cy="492443"/>
          </a:xfrm>
          <a:prstGeom prst="rect">
            <a:avLst/>
          </a:prstGeom>
        </p:spPr>
        <p:txBody>
          <a:bodyPr wrap="square">
            <a:spAutoFit/>
          </a:bodyPr>
          <a:lstStyle/>
          <a:p>
            <a:pPr algn="ctr"/>
            <a:r>
              <a:rPr lang="en-US" sz="2600" b="1" dirty="0" smtClean="0">
                <a:latin typeface="Gill Sans MT"/>
                <a:cs typeface="Gill Sans MT"/>
              </a:rPr>
              <a:t>On-chip Accelerators</a:t>
            </a:r>
            <a:endParaRPr lang="en-US" sz="2600" b="1" dirty="0">
              <a:latin typeface="Gill Sans MT"/>
              <a:cs typeface="Gill Sans MT"/>
            </a:endParaRPr>
          </a:p>
        </p:txBody>
      </p:sp>
      <p:grpSp>
        <p:nvGrpSpPr>
          <p:cNvPr id="97" name="Group 96"/>
          <p:cNvGrpSpPr/>
          <p:nvPr/>
        </p:nvGrpSpPr>
        <p:grpSpPr>
          <a:xfrm>
            <a:off x="6477000" y="5791200"/>
            <a:ext cx="2133600" cy="228600"/>
            <a:chOff x="838200" y="5943600"/>
            <a:chExt cx="4495800" cy="228600"/>
          </a:xfrm>
        </p:grpSpPr>
        <p:cxnSp>
          <p:nvCxnSpPr>
            <p:cNvPr id="98" name="Straight Connector 97"/>
            <p:cNvCxnSpPr/>
            <p:nvPr/>
          </p:nvCxnSpPr>
          <p:spPr>
            <a:xfrm>
              <a:off x="838200" y="6172200"/>
              <a:ext cx="4495800" cy="0"/>
            </a:xfrm>
            <a:prstGeom prst="line">
              <a:avLst/>
            </a:prstGeom>
            <a:ln w="38100" cmpd="sng">
              <a:solidFill>
                <a:srgbClr val="0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334000" y="5943600"/>
              <a:ext cx="0" cy="228600"/>
            </a:xfrm>
            <a:prstGeom prst="line">
              <a:avLst/>
            </a:prstGeom>
            <a:ln w="38100" cmpd="sng">
              <a:solidFill>
                <a:srgbClr val="0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38200" y="5943600"/>
              <a:ext cx="0" cy="228600"/>
            </a:xfrm>
            <a:prstGeom prst="line">
              <a:avLst/>
            </a:prstGeom>
            <a:ln w="38100" cmpd="sng">
              <a:solidFill>
                <a:srgbClr val="0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1" name="Rectangle 100"/>
          <p:cNvSpPr/>
          <p:nvPr/>
        </p:nvSpPr>
        <p:spPr>
          <a:xfrm>
            <a:off x="4495800" y="6096000"/>
            <a:ext cx="6019800" cy="492443"/>
          </a:xfrm>
          <a:prstGeom prst="rect">
            <a:avLst/>
          </a:prstGeom>
        </p:spPr>
        <p:txBody>
          <a:bodyPr wrap="square">
            <a:spAutoFit/>
          </a:bodyPr>
          <a:lstStyle/>
          <a:p>
            <a:pPr algn="ctr"/>
            <a:r>
              <a:rPr lang="en-US" sz="2600" b="1" dirty="0" smtClean="0">
                <a:latin typeface="Gill Sans MT"/>
                <a:cs typeface="Gill Sans MT"/>
              </a:rPr>
              <a:t>Off-chip Accelerators</a:t>
            </a:r>
            <a:endParaRPr lang="en-US" sz="2600" b="1" dirty="0">
              <a:latin typeface="Gill Sans MT"/>
              <a:cs typeface="Gill Sans MT"/>
            </a:endParaRPr>
          </a:p>
        </p:txBody>
      </p:sp>
    </p:spTree>
    <p:extLst>
      <p:ext uri="{BB962C8B-B14F-4D97-AF65-F5344CB8AC3E}">
        <p14:creationId xmlns:p14="http://schemas.microsoft.com/office/powerpoint/2010/main" val="16712428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1" grpId="0"/>
      <p:bldP spid="6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152400" y="990600"/>
            <a:ext cx="8763000" cy="6019800"/>
          </a:xfrm>
        </p:spPr>
        <p:txBody>
          <a:bodyPr>
            <a:normAutofit lnSpcReduction="10000"/>
          </a:bodyPr>
          <a:lstStyle/>
          <a:p>
            <a:r>
              <a:rPr lang="en-US" sz="2800" dirty="0" err="1">
                <a:solidFill>
                  <a:schemeClr val="tx2"/>
                </a:solidFill>
              </a:rPr>
              <a:t>Ligra</a:t>
            </a:r>
            <a:endParaRPr lang="en-US" dirty="0">
              <a:solidFill>
                <a:schemeClr val="tx2"/>
              </a:solidFill>
            </a:endParaRPr>
          </a:p>
          <a:p>
            <a:pPr lvl="1"/>
            <a:r>
              <a:rPr lang="en-US" sz="2200" dirty="0"/>
              <a:t>Lightweight multithreaded graph processing for shared memory system</a:t>
            </a:r>
          </a:p>
          <a:p>
            <a:pPr lvl="1"/>
            <a:r>
              <a:rPr lang="en-US" sz="2200" dirty="0"/>
              <a:t>We used three </a:t>
            </a:r>
            <a:r>
              <a:rPr lang="en-US" sz="2200" dirty="0" err="1"/>
              <a:t>Ligra</a:t>
            </a:r>
            <a:r>
              <a:rPr lang="en-US" sz="2200" dirty="0"/>
              <a:t> graph applications</a:t>
            </a:r>
          </a:p>
          <a:p>
            <a:pPr lvl="2"/>
            <a:r>
              <a:rPr lang="en-US" sz="2000" dirty="0"/>
              <a:t> </a:t>
            </a:r>
            <a:r>
              <a:rPr lang="en-US" sz="2000" dirty="0" smtClean="0"/>
              <a:t>PageRank (PR)</a:t>
            </a:r>
            <a:endParaRPr lang="en-US" sz="2000" dirty="0"/>
          </a:p>
          <a:p>
            <a:pPr lvl="2"/>
            <a:r>
              <a:rPr lang="en-US" sz="2000" dirty="0"/>
              <a:t> Radii </a:t>
            </a:r>
          </a:p>
          <a:p>
            <a:pPr lvl="2"/>
            <a:r>
              <a:rPr lang="en-US" sz="2000" dirty="0"/>
              <a:t>Connected </a:t>
            </a:r>
            <a:r>
              <a:rPr lang="en-US" sz="2000" dirty="0" smtClean="0"/>
              <a:t>Components (CC)</a:t>
            </a:r>
            <a:endParaRPr lang="en-US" sz="2000" dirty="0"/>
          </a:p>
          <a:p>
            <a:pPr lvl="1"/>
            <a:r>
              <a:rPr lang="en-US" sz="2200" dirty="0"/>
              <a:t>Input graphs constructed from real-world network datasets:</a:t>
            </a:r>
          </a:p>
          <a:p>
            <a:pPr lvl="2"/>
            <a:r>
              <a:rPr lang="en-US" sz="2000" dirty="0"/>
              <a:t>Enron email communication network (36K nodes, 183K edges)</a:t>
            </a:r>
          </a:p>
          <a:p>
            <a:pPr lvl="2"/>
            <a:r>
              <a:rPr lang="en-US" sz="2000" dirty="0"/>
              <a:t> </a:t>
            </a:r>
            <a:r>
              <a:rPr lang="en-US" sz="2000" dirty="0" err="1"/>
              <a:t>arXiV</a:t>
            </a:r>
            <a:r>
              <a:rPr lang="en-US" sz="2000" dirty="0"/>
              <a:t> General Relativity (5K nodes, 14K edges)</a:t>
            </a:r>
          </a:p>
          <a:p>
            <a:pPr lvl="2"/>
            <a:r>
              <a:rPr lang="en-US" sz="2000" dirty="0"/>
              <a:t>peer-to- peer Gnutella25 (22K nodes, 54K edges). </a:t>
            </a:r>
          </a:p>
          <a:p>
            <a:r>
              <a:rPr lang="en-US" sz="2800" dirty="0">
                <a:solidFill>
                  <a:schemeClr val="tx2"/>
                </a:solidFill>
              </a:rPr>
              <a:t>IMDB</a:t>
            </a:r>
          </a:p>
          <a:p>
            <a:pPr lvl="1"/>
            <a:r>
              <a:rPr lang="en-US" sz="2000" dirty="0"/>
              <a:t>In-house prototype of an in-memory database (IMDB)</a:t>
            </a:r>
          </a:p>
          <a:p>
            <a:pPr lvl="1"/>
            <a:r>
              <a:rPr lang="en-US" sz="1800" dirty="0"/>
              <a:t>Capable of running both </a:t>
            </a:r>
            <a:r>
              <a:rPr lang="en-US" sz="1800" dirty="0">
                <a:solidFill>
                  <a:srgbClr val="0000FF"/>
                </a:solidFill>
              </a:rPr>
              <a:t>transactional</a:t>
            </a:r>
            <a:r>
              <a:rPr lang="en-US" sz="1800" dirty="0"/>
              <a:t> queries and </a:t>
            </a:r>
            <a:r>
              <a:rPr lang="en-US" sz="1800" dirty="0">
                <a:solidFill>
                  <a:srgbClr val="0000FF"/>
                </a:solidFill>
              </a:rPr>
              <a:t>analytical</a:t>
            </a:r>
            <a:r>
              <a:rPr lang="en-US" sz="1800" dirty="0"/>
              <a:t> queries on the </a:t>
            </a:r>
            <a:r>
              <a:rPr lang="en-US" sz="1800" dirty="0">
                <a:solidFill>
                  <a:srgbClr val="0000FF"/>
                </a:solidFill>
              </a:rPr>
              <a:t>same</a:t>
            </a:r>
            <a:r>
              <a:rPr lang="en-US" sz="1800" dirty="0"/>
              <a:t> database tables (</a:t>
            </a:r>
            <a:r>
              <a:rPr lang="en-US" sz="1800" dirty="0">
                <a:solidFill>
                  <a:srgbClr val="0000FF"/>
                </a:solidFill>
              </a:rPr>
              <a:t>HTAP workload</a:t>
            </a:r>
            <a:r>
              <a:rPr lang="en-US" sz="1800" dirty="0"/>
              <a:t>)</a:t>
            </a:r>
          </a:p>
          <a:p>
            <a:pPr lvl="1"/>
            <a:r>
              <a:rPr lang="en-US" sz="1800" dirty="0"/>
              <a:t>32K transactions, 128/256 analytical queries</a:t>
            </a:r>
          </a:p>
        </p:txBody>
      </p:sp>
      <p:sp>
        <p:nvSpPr>
          <p:cNvPr id="4" name="Slide Number Placeholder 3"/>
          <p:cNvSpPr>
            <a:spLocks noGrp="1"/>
          </p:cNvSpPr>
          <p:nvPr>
            <p:ph type="sldNum" sz="quarter" idx="12"/>
          </p:nvPr>
        </p:nvSpPr>
        <p:spPr/>
        <p:txBody>
          <a:bodyPr/>
          <a:lstStyle/>
          <a:p>
            <a:fld id="{BA2D8F13-174C-467F-9D40-7DDEF70CAB8C}" type="slidenum">
              <a:rPr lang="en-US" smtClean="0"/>
              <a:t>53</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3430478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173"/>
          <p:cNvSpPr/>
          <p:nvPr/>
        </p:nvSpPr>
        <p:spPr>
          <a:xfrm>
            <a:off x="7543801" y="5702155"/>
            <a:ext cx="1452563" cy="345701"/>
          </a:xfrm>
          <a:prstGeom prst="rect">
            <a:avLst/>
          </a:prstGeom>
        </p:spPr>
        <p:txBody>
          <a:bodyPr wrap="square">
            <a:spAutoFit/>
          </a:bodyPr>
          <a:lstStyle/>
          <a:p>
            <a:pPr algn="ctr"/>
            <a:r>
              <a:rPr lang="en-US" sz="2000" dirty="0" smtClean="0">
                <a:solidFill>
                  <a:schemeClr val="bg1"/>
                </a:solidFill>
              </a:rPr>
              <a:t>ASIC</a:t>
            </a:r>
            <a:endParaRPr lang="en-US" sz="2300" dirty="0" smtClean="0">
              <a:solidFill>
                <a:schemeClr val="bg1"/>
              </a:solidFill>
            </a:endParaRPr>
          </a:p>
        </p:txBody>
      </p:sp>
      <p:sp>
        <p:nvSpPr>
          <p:cNvPr id="2" name="Title 1"/>
          <p:cNvSpPr>
            <a:spLocks noGrp="1"/>
          </p:cNvSpPr>
          <p:nvPr>
            <p:ph type="title"/>
          </p:nvPr>
        </p:nvSpPr>
        <p:spPr>
          <a:xfrm>
            <a:off x="0" y="0"/>
            <a:ext cx="9601200" cy="914400"/>
          </a:xfrm>
        </p:spPr>
        <p:txBody>
          <a:bodyPr/>
          <a:lstStyle/>
          <a:p>
            <a:r>
              <a:rPr lang="en-US" dirty="0" smtClean="0">
                <a:latin typeface="Gill Sans MT"/>
                <a:cs typeface="Gill Sans MT"/>
              </a:rPr>
              <a:t>Optimistic NDA Execution</a:t>
            </a:r>
            <a:endParaRPr lang="en-US"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54</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19" name="Rectangle 18"/>
          <p:cNvSpPr/>
          <p:nvPr/>
        </p:nvSpPr>
        <p:spPr>
          <a:xfrm>
            <a:off x="0" y="3429000"/>
            <a:ext cx="9144000" cy="553998"/>
          </a:xfrm>
          <a:prstGeom prst="rect">
            <a:avLst/>
          </a:prstGeom>
          <a:solidFill>
            <a:schemeClr val="accent6">
              <a:lumMod val="20000"/>
              <a:lumOff val="80000"/>
            </a:schemeClr>
          </a:solidFill>
        </p:spPr>
        <p:txBody>
          <a:bodyPr wrap="square">
            <a:spAutoFit/>
          </a:bodyPr>
          <a:lstStyle/>
          <a:p>
            <a:pPr marL="0" lvl="1" algn="ctr"/>
            <a:r>
              <a:rPr lang="en-US" sz="3000" b="1" dirty="0">
                <a:cs typeface="Gill Sans MT"/>
              </a:rPr>
              <a:t>We </a:t>
            </a:r>
            <a:r>
              <a:rPr lang="en-US" sz="3000" b="1" dirty="0" smtClean="0">
                <a:cs typeface="Gill Sans MT"/>
              </a:rPr>
              <a:t>propose to use </a:t>
            </a:r>
            <a:r>
              <a:rPr lang="en-US" sz="3000" b="1" dirty="0" smtClean="0">
                <a:solidFill>
                  <a:srgbClr val="0000FF"/>
                </a:solidFill>
                <a:cs typeface="Gill Sans MT"/>
              </a:rPr>
              <a:t>optimistic execution </a:t>
            </a:r>
            <a:r>
              <a:rPr lang="en-US" sz="3000" b="1" dirty="0" smtClean="0">
                <a:cs typeface="Gill Sans MT"/>
              </a:rPr>
              <a:t>for NDAs</a:t>
            </a:r>
            <a:endParaRPr lang="en-US" sz="3000" b="1" dirty="0">
              <a:cs typeface="Gill Sans MT"/>
            </a:endParaRPr>
          </a:p>
        </p:txBody>
      </p:sp>
      <p:sp>
        <p:nvSpPr>
          <p:cNvPr id="17" name="Rectangle 16"/>
          <p:cNvSpPr/>
          <p:nvPr/>
        </p:nvSpPr>
        <p:spPr>
          <a:xfrm>
            <a:off x="228600" y="4778990"/>
            <a:ext cx="9753600" cy="523220"/>
          </a:xfrm>
          <a:prstGeom prst="rect">
            <a:avLst/>
          </a:prstGeom>
          <a:noFill/>
        </p:spPr>
        <p:txBody>
          <a:bodyPr wrap="square">
            <a:spAutoFit/>
          </a:bodyPr>
          <a:lstStyle/>
          <a:p>
            <a:pPr marL="0" lvl="1"/>
            <a:endParaRPr lang="en-US" sz="2800" b="1" dirty="0">
              <a:cs typeface="Gill Sans MT"/>
            </a:endParaRPr>
          </a:p>
        </p:txBody>
      </p:sp>
      <p:sp>
        <p:nvSpPr>
          <p:cNvPr id="16" name="Rectangle 15"/>
          <p:cNvSpPr/>
          <p:nvPr/>
        </p:nvSpPr>
        <p:spPr>
          <a:xfrm>
            <a:off x="152400" y="990600"/>
            <a:ext cx="9753600" cy="492443"/>
          </a:xfrm>
          <a:prstGeom prst="rect">
            <a:avLst/>
          </a:prstGeom>
          <a:noFill/>
        </p:spPr>
        <p:txBody>
          <a:bodyPr wrap="square">
            <a:spAutoFit/>
          </a:bodyPr>
          <a:lstStyle/>
          <a:p>
            <a:pPr marL="0" lvl="1"/>
            <a:r>
              <a:rPr lang="en-US" sz="2600" b="1" dirty="0" smtClean="0">
                <a:cs typeface="Gill Sans MT"/>
              </a:rPr>
              <a:t>We leverage </a:t>
            </a:r>
            <a:r>
              <a:rPr lang="en-US" sz="2600" b="1" dirty="0" smtClean="0">
                <a:solidFill>
                  <a:srgbClr val="0000FF"/>
                </a:solidFill>
                <a:cs typeface="Gill Sans MT"/>
              </a:rPr>
              <a:t>two key </a:t>
            </a:r>
            <a:r>
              <a:rPr lang="en-US" sz="2600" b="1" dirty="0" smtClean="0">
                <a:cs typeface="Gill Sans MT"/>
              </a:rPr>
              <a:t>observations:</a:t>
            </a:r>
            <a:endParaRPr lang="en-US" sz="2600" b="1" dirty="0">
              <a:cs typeface="Gill Sans MT"/>
            </a:endParaRPr>
          </a:p>
        </p:txBody>
      </p:sp>
      <p:grpSp>
        <p:nvGrpSpPr>
          <p:cNvPr id="20" name="Group 19"/>
          <p:cNvGrpSpPr/>
          <p:nvPr/>
        </p:nvGrpSpPr>
        <p:grpSpPr>
          <a:xfrm>
            <a:off x="76200" y="1371600"/>
            <a:ext cx="8551213" cy="990600"/>
            <a:chOff x="364189" y="3377625"/>
            <a:chExt cx="8551213" cy="990600"/>
          </a:xfrm>
        </p:grpSpPr>
        <p:sp>
          <p:nvSpPr>
            <p:cNvPr id="21" name="TextBox 20"/>
            <p:cNvSpPr txBox="1"/>
            <p:nvPr/>
          </p:nvSpPr>
          <p:spPr>
            <a:xfrm>
              <a:off x="364189" y="3377625"/>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1</a:t>
              </a:r>
              <a:endParaRPr lang="en-US" sz="3600" dirty="0">
                <a:solidFill>
                  <a:schemeClr val="tx1">
                    <a:lumMod val="65000"/>
                    <a:lumOff val="35000"/>
                  </a:schemeClr>
                </a:solidFill>
                <a:latin typeface="Gill Sans MT"/>
                <a:cs typeface="Gill Sans MT"/>
              </a:endParaRPr>
            </a:p>
          </p:txBody>
        </p:sp>
        <p:sp>
          <p:nvSpPr>
            <p:cNvPr id="22" name="TextBox 21"/>
            <p:cNvSpPr txBox="1"/>
            <p:nvPr/>
          </p:nvSpPr>
          <p:spPr>
            <a:xfrm>
              <a:off x="914400" y="3537228"/>
              <a:ext cx="8001002" cy="830997"/>
            </a:xfrm>
            <a:prstGeom prst="rect">
              <a:avLst/>
            </a:prstGeom>
            <a:noFill/>
          </p:spPr>
          <p:txBody>
            <a:bodyPr wrap="square" rtlCol="0">
              <a:spAutoFit/>
            </a:bodyPr>
            <a:lstStyle/>
            <a:p>
              <a:r>
                <a:rPr lang="en-US" sz="2400" b="1" dirty="0" smtClean="0">
                  <a:solidFill>
                    <a:srgbClr val="1F497D"/>
                  </a:solidFill>
                  <a:cs typeface="Gill Sans MT"/>
                </a:rPr>
                <a:t>Eliminate much </a:t>
              </a:r>
              <a:r>
                <a:rPr lang="en-US" sz="2400" b="1" dirty="0">
                  <a:solidFill>
                    <a:srgbClr val="1F497D"/>
                  </a:solidFill>
                  <a:cs typeface="Gill Sans MT"/>
                </a:rPr>
                <a:t>of </a:t>
              </a:r>
              <a:r>
                <a:rPr lang="en-US" sz="2400" b="1" dirty="0">
                  <a:solidFill>
                    <a:schemeClr val="accent2"/>
                  </a:solidFill>
                  <a:cs typeface="Gill Sans MT"/>
                </a:rPr>
                <a:t>unnecessary</a:t>
              </a:r>
              <a:r>
                <a:rPr lang="en-US" sz="2400" b="1" dirty="0">
                  <a:solidFill>
                    <a:srgbClr val="1F497D"/>
                  </a:solidFill>
                  <a:cs typeface="Gill Sans MT"/>
                </a:rPr>
                <a:t> coherence traffic </a:t>
              </a:r>
              <a:r>
                <a:rPr lang="en-US" sz="2400" b="1" dirty="0" smtClean="0">
                  <a:solidFill>
                    <a:srgbClr val="1F497D"/>
                  </a:solidFill>
                  <a:cs typeface="Gill Sans MT"/>
                </a:rPr>
                <a:t>by </a:t>
              </a:r>
              <a:r>
                <a:rPr lang="en-US" sz="2400" b="1" dirty="0">
                  <a:solidFill>
                    <a:srgbClr val="0000FF"/>
                  </a:solidFill>
                  <a:cs typeface="Gill Sans MT"/>
                </a:rPr>
                <a:t>having </a:t>
              </a:r>
              <a:r>
                <a:rPr lang="en-US" sz="2400" b="1" dirty="0" smtClean="0">
                  <a:solidFill>
                    <a:srgbClr val="0000FF"/>
                  </a:solidFill>
                  <a:cs typeface="Gill Sans MT"/>
                </a:rPr>
                <a:t>insight </a:t>
              </a:r>
              <a:r>
                <a:rPr lang="en-US" sz="2400" b="1" dirty="0">
                  <a:solidFill>
                    <a:srgbClr val="1F497D"/>
                  </a:solidFill>
                  <a:cs typeface="Gill Sans MT"/>
                </a:rPr>
                <a:t>into memory accesses</a:t>
              </a:r>
            </a:p>
          </p:txBody>
        </p:sp>
      </p:grpSp>
      <p:grpSp>
        <p:nvGrpSpPr>
          <p:cNvPr id="23" name="Group 22"/>
          <p:cNvGrpSpPr/>
          <p:nvPr/>
        </p:nvGrpSpPr>
        <p:grpSpPr>
          <a:xfrm>
            <a:off x="76200" y="2209800"/>
            <a:ext cx="9220200" cy="983397"/>
            <a:chOff x="364189" y="3384828"/>
            <a:chExt cx="9220200" cy="983397"/>
          </a:xfrm>
        </p:grpSpPr>
        <p:sp>
          <p:nvSpPr>
            <p:cNvPr id="24" name="TextBox 23"/>
            <p:cNvSpPr txBox="1"/>
            <p:nvPr/>
          </p:nvSpPr>
          <p:spPr>
            <a:xfrm>
              <a:off x="364189" y="3384828"/>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2</a:t>
              </a:r>
              <a:endParaRPr lang="en-US" sz="4000" dirty="0">
                <a:solidFill>
                  <a:schemeClr val="tx1">
                    <a:lumMod val="65000"/>
                    <a:lumOff val="35000"/>
                  </a:schemeClr>
                </a:solidFill>
                <a:latin typeface="Gill Sans MT"/>
                <a:cs typeface="Gill Sans MT"/>
              </a:endParaRPr>
            </a:p>
          </p:txBody>
        </p:sp>
        <p:sp>
          <p:nvSpPr>
            <p:cNvPr id="26" name="TextBox 25"/>
            <p:cNvSpPr txBox="1"/>
            <p:nvPr/>
          </p:nvSpPr>
          <p:spPr>
            <a:xfrm>
              <a:off x="897589" y="3537228"/>
              <a:ext cx="8686800" cy="830997"/>
            </a:xfrm>
            <a:prstGeom prst="rect">
              <a:avLst/>
            </a:prstGeom>
            <a:noFill/>
          </p:spPr>
          <p:txBody>
            <a:bodyPr wrap="square" rtlCol="0">
              <a:spAutoFit/>
            </a:bodyPr>
            <a:lstStyle/>
            <a:p>
              <a:r>
                <a:rPr lang="en-US" sz="2400" b="1" dirty="0" smtClean="0">
                  <a:solidFill>
                    <a:srgbClr val="1F497D"/>
                  </a:solidFill>
                  <a:cs typeface="Gill Sans MT"/>
                </a:rPr>
                <a:t>CPU threads and NDA kernels typically </a:t>
              </a:r>
              <a:r>
                <a:rPr lang="en-US" sz="2400" b="1" dirty="0" smtClean="0">
                  <a:solidFill>
                    <a:schemeClr val="accent2"/>
                  </a:solidFill>
                  <a:cs typeface="Gill Sans MT"/>
                </a:rPr>
                <a:t>do not </a:t>
              </a:r>
              <a:r>
                <a:rPr lang="en-US" sz="2400" b="1" u="sng" dirty="0" smtClean="0">
                  <a:solidFill>
                    <a:srgbClr val="1F497D"/>
                  </a:solidFill>
                  <a:cs typeface="Gill Sans MT"/>
                </a:rPr>
                <a:t>concurrently</a:t>
              </a:r>
              <a:r>
                <a:rPr lang="en-US" sz="2400" b="1" dirty="0" smtClean="0">
                  <a:solidFill>
                    <a:srgbClr val="1F497D"/>
                  </a:solidFill>
                  <a:cs typeface="Gill Sans MT"/>
                </a:rPr>
                <a:t> access </a:t>
              </a:r>
              <a:r>
                <a:rPr lang="en-US" sz="2400" b="1" dirty="0" smtClean="0">
                  <a:solidFill>
                    <a:srgbClr val="0000FF"/>
                  </a:solidFill>
                  <a:cs typeface="Gill Sans MT"/>
                </a:rPr>
                <a:t>the same cache lines</a:t>
              </a:r>
              <a:endParaRPr lang="en-US" sz="2400" b="1" dirty="0">
                <a:solidFill>
                  <a:srgbClr val="0000FF"/>
                </a:solidFill>
                <a:cs typeface="Gill Sans MT"/>
              </a:endParaRPr>
            </a:p>
          </p:txBody>
        </p:sp>
      </p:grpSp>
      <p:grpSp>
        <p:nvGrpSpPr>
          <p:cNvPr id="25" name="Group 24"/>
          <p:cNvGrpSpPr/>
          <p:nvPr/>
        </p:nvGrpSpPr>
        <p:grpSpPr>
          <a:xfrm>
            <a:off x="268969" y="5083314"/>
            <a:ext cx="9179831" cy="707886"/>
            <a:chOff x="220995" y="3657600"/>
            <a:chExt cx="8804973" cy="707886"/>
          </a:xfrm>
        </p:grpSpPr>
        <p:sp>
          <p:nvSpPr>
            <p:cNvPr id="27" name="TextBox 26"/>
            <p:cNvSpPr txBox="1"/>
            <p:nvPr/>
          </p:nvSpPr>
          <p:spPr>
            <a:xfrm>
              <a:off x="220995" y="3657600"/>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2</a:t>
              </a:r>
              <a:endParaRPr lang="en-US" sz="4000" dirty="0">
                <a:solidFill>
                  <a:schemeClr val="tx1">
                    <a:lumMod val="65000"/>
                    <a:lumOff val="35000"/>
                  </a:schemeClr>
                </a:solidFill>
                <a:latin typeface="Gill Sans MT"/>
                <a:cs typeface="Gill Sans MT"/>
              </a:endParaRPr>
            </a:p>
          </p:txBody>
        </p:sp>
        <p:sp>
          <p:nvSpPr>
            <p:cNvPr id="28" name="TextBox 27"/>
            <p:cNvSpPr txBox="1"/>
            <p:nvPr/>
          </p:nvSpPr>
          <p:spPr>
            <a:xfrm>
              <a:off x="732614" y="3767316"/>
              <a:ext cx="8293354" cy="461665"/>
            </a:xfrm>
            <a:prstGeom prst="rect">
              <a:avLst/>
            </a:prstGeom>
            <a:noFill/>
          </p:spPr>
          <p:txBody>
            <a:bodyPr wrap="square" rtlCol="0">
              <a:spAutoFit/>
            </a:bodyPr>
            <a:lstStyle/>
            <a:p>
              <a:r>
                <a:rPr lang="en-US" sz="2400" b="1" dirty="0" smtClean="0">
                  <a:solidFill>
                    <a:srgbClr val="1F497D"/>
                  </a:solidFill>
                  <a:cs typeface="Gill Sans MT"/>
                </a:rPr>
                <a:t>Gains </a:t>
              </a:r>
              <a:r>
                <a:rPr lang="en-US" sz="2400" b="1" u="sng" dirty="0" smtClean="0">
                  <a:solidFill>
                    <a:schemeClr val="tx2"/>
                  </a:solidFill>
                  <a:cs typeface="Gill Sans MT"/>
                </a:rPr>
                <a:t>insights</a:t>
              </a:r>
              <a:r>
                <a:rPr lang="en-US" sz="2400" b="1" dirty="0" smtClean="0">
                  <a:solidFill>
                    <a:schemeClr val="tx2"/>
                  </a:solidFill>
                  <a:cs typeface="Gill Sans MT"/>
                </a:rPr>
                <a:t> into memory accesses</a:t>
              </a:r>
              <a:r>
                <a:rPr lang="en-US" sz="2400" b="1" dirty="0" smtClean="0">
                  <a:solidFill>
                    <a:srgbClr val="008000"/>
                  </a:solidFill>
                  <a:cs typeface="Gill Sans MT"/>
                </a:rPr>
                <a:t> </a:t>
              </a:r>
              <a:endParaRPr lang="en-US" sz="2400" b="1" dirty="0" smtClean="0">
                <a:solidFill>
                  <a:srgbClr val="1F497D"/>
                </a:solidFill>
                <a:latin typeface="Gill Sans MT"/>
                <a:cs typeface="Gill Sans MT"/>
              </a:endParaRPr>
            </a:p>
          </p:txBody>
        </p:sp>
      </p:grpSp>
      <p:sp>
        <p:nvSpPr>
          <p:cNvPr id="31" name="TextBox 30"/>
          <p:cNvSpPr txBox="1"/>
          <p:nvPr/>
        </p:nvSpPr>
        <p:spPr>
          <a:xfrm>
            <a:off x="812057" y="6096000"/>
            <a:ext cx="8255743" cy="461665"/>
          </a:xfrm>
          <a:prstGeom prst="rect">
            <a:avLst/>
          </a:prstGeom>
          <a:noFill/>
        </p:spPr>
        <p:txBody>
          <a:bodyPr wrap="square" rtlCol="0">
            <a:spAutoFit/>
          </a:bodyPr>
          <a:lstStyle/>
          <a:p>
            <a:r>
              <a:rPr lang="en-US" sz="2400" b="1" dirty="0" smtClean="0">
                <a:solidFill>
                  <a:srgbClr val="1F497D"/>
                </a:solidFill>
                <a:cs typeface="Gill Sans MT"/>
              </a:rPr>
              <a:t>Performs </a:t>
            </a:r>
            <a:r>
              <a:rPr lang="en-US" sz="2400" b="1" dirty="0" smtClean="0">
                <a:solidFill>
                  <a:srgbClr val="0000FF"/>
                </a:solidFill>
                <a:cs typeface="Gill Sans MT"/>
              </a:rPr>
              <a:t>only the necessary</a:t>
            </a:r>
            <a:r>
              <a:rPr lang="en-US" sz="2400" b="1" dirty="0">
                <a:solidFill>
                  <a:srgbClr val="0000FF"/>
                </a:solidFill>
                <a:cs typeface="Gill Sans MT"/>
              </a:rPr>
              <a:t> </a:t>
            </a:r>
            <a:r>
              <a:rPr lang="en-US" sz="2400" b="1" dirty="0" smtClean="0">
                <a:solidFill>
                  <a:srgbClr val="1F497D"/>
                </a:solidFill>
                <a:cs typeface="Gill Sans MT"/>
              </a:rPr>
              <a:t>coherence requests</a:t>
            </a:r>
            <a:endParaRPr lang="en-US" sz="2400" b="1" dirty="0" smtClean="0">
              <a:solidFill>
                <a:schemeClr val="tx1">
                  <a:lumMod val="75000"/>
                  <a:lumOff val="25000"/>
                </a:schemeClr>
              </a:solidFill>
              <a:latin typeface="Gill Sans MT"/>
              <a:cs typeface="Gill Sans MT"/>
            </a:endParaRPr>
          </a:p>
        </p:txBody>
      </p:sp>
      <p:sp>
        <p:nvSpPr>
          <p:cNvPr id="34" name="Rectangle 33"/>
          <p:cNvSpPr/>
          <p:nvPr/>
        </p:nvSpPr>
        <p:spPr>
          <a:xfrm>
            <a:off x="152400" y="4191000"/>
            <a:ext cx="9753600" cy="461665"/>
          </a:xfrm>
          <a:prstGeom prst="rect">
            <a:avLst/>
          </a:prstGeom>
          <a:noFill/>
        </p:spPr>
        <p:txBody>
          <a:bodyPr wrap="square">
            <a:spAutoFit/>
          </a:bodyPr>
          <a:lstStyle/>
          <a:p>
            <a:pPr marL="0" lvl="1"/>
            <a:r>
              <a:rPr lang="en-US" sz="2400" b="1" dirty="0" smtClean="0">
                <a:cs typeface="Gill Sans MT"/>
              </a:rPr>
              <a:t>NDA executes the kernel:</a:t>
            </a:r>
            <a:endParaRPr lang="en-US" sz="2400" b="1" dirty="0">
              <a:cs typeface="Gill Sans MT"/>
            </a:endParaRPr>
          </a:p>
        </p:txBody>
      </p:sp>
      <p:grpSp>
        <p:nvGrpSpPr>
          <p:cNvPr id="36" name="Group 35"/>
          <p:cNvGrpSpPr/>
          <p:nvPr/>
        </p:nvGrpSpPr>
        <p:grpSpPr>
          <a:xfrm>
            <a:off x="268969" y="4549914"/>
            <a:ext cx="9139462" cy="707886"/>
            <a:chOff x="220995" y="3657600"/>
            <a:chExt cx="8766252" cy="707886"/>
          </a:xfrm>
        </p:grpSpPr>
        <p:sp>
          <p:nvSpPr>
            <p:cNvPr id="37" name="TextBox 36"/>
            <p:cNvSpPr txBox="1"/>
            <p:nvPr/>
          </p:nvSpPr>
          <p:spPr>
            <a:xfrm>
              <a:off x="220995" y="3657600"/>
              <a:ext cx="474011" cy="707886"/>
            </a:xfrm>
            <a:prstGeom prst="rect">
              <a:avLst/>
            </a:prstGeom>
            <a:noFill/>
          </p:spPr>
          <p:txBody>
            <a:bodyPr wrap="square" rtlCol="0">
              <a:spAutoFit/>
            </a:bodyPr>
            <a:lstStyle/>
            <a:p>
              <a:r>
                <a:rPr lang="en-US" sz="4000" dirty="0" smtClean="0">
                  <a:solidFill>
                    <a:schemeClr val="tx1">
                      <a:lumMod val="65000"/>
                      <a:lumOff val="35000"/>
                    </a:schemeClr>
                  </a:solidFill>
                  <a:latin typeface="Gill Sans MT"/>
                  <a:cs typeface="Gill Sans MT"/>
                </a:rPr>
                <a:t>1</a:t>
              </a:r>
              <a:endParaRPr lang="en-US" sz="4000" dirty="0">
                <a:solidFill>
                  <a:schemeClr val="tx1">
                    <a:lumMod val="65000"/>
                    <a:lumOff val="35000"/>
                  </a:schemeClr>
                </a:solidFill>
                <a:latin typeface="Gill Sans MT"/>
                <a:cs typeface="Gill Sans MT"/>
              </a:endParaRPr>
            </a:p>
          </p:txBody>
        </p:sp>
        <p:sp>
          <p:nvSpPr>
            <p:cNvPr id="38" name="TextBox 37"/>
            <p:cNvSpPr txBox="1"/>
            <p:nvPr/>
          </p:nvSpPr>
          <p:spPr>
            <a:xfrm>
              <a:off x="693893" y="3832086"/>
              <a:ext cx="8293354" cy="461665"/>
            </a:xfrm>
            <a:prstGeom prst="rect">
              <a:avLst/>
            </a:prstGeom>
            <a:noFill/>
          </p:spPr>
          <p:txBody>
            <a:bodyPr wrap="square" rtlCol="0">
              <a:spAutoFit/>
            </a:bodyPr>
            <a:lstStyle/>
            <a:p>
              <a:r>
                <a:rPr lang="en-US" sz="2400" b="1" dirty="0" smtClean="0">
                  <a:solidFill>
                    <a:srgbClr val="1F497D"/>
                  </a:solidFill>
                  <a:cs typeface="Gill Sans MT"/>
                </a:rPr>
                <a:t>Assumes it has coherence permission </a:t>
              </a:r>
              <a:endParaRPr lang="en-US" sz="2400" b="1" dirty="0" smtClean="0">
                <a:solidFill>
                  <a:srgbClr val="1F497D"/>
                </a:solidFill>
                <a:latin typeface="Gill Sans MT"/>
                <a:cs typeface="Gill Sans MT"/>
              </a:endParaRPr>
            </a:p>
          </p:txBody>
        </p:sp>
      </p:grpSp>
      <p:sp>
        <p:nvSpPr>
          <p:cNvPr id="39" name="Rectangle 38"/>
          <p:cNvSpPr/>
          <p:nvPr/>
        </p:nvSpPr>
        <p:spPr>
          <a:xfrm>
            <a:off x="152400" y="5715000"/>
            <a:ext cx="9753600" cy="461665"/>
          </a:xfrm>
          <a:prstGeom prst="rect">
            <a:avLst/>
          </a:prstGeom>
          <a:noFill/>
        </p:spPr>
        <p:txBody>
          <a:bodyPr wrap="square">
            <a:spAutoFit/>
          </a:bodyPr>
          <a:lstStyle/>
          <a:p>
            <a:pPr marL="0" lvl="1"/>
            <a:r>
              <a:rPr lang="en-US" sz="2400" b="1" dirty="0" smtClean="0">
                <a:cs typeface="Gill Sans MT"/>
              </a:rPr>
              <a:t>When execution is done:</a:t>
            </a:r>
            <a:endParaRPr lang="en-US" sz="2400" b="1" dirty="0">
              <a:cs typeface="Gill Sans MT"/>
            </a:endParaRPr>
          </a:p>
        </p:txBody>
      </p:sp>
    </p:spTree>
    <p:extLst>
      <p:ext uri="{BB962C8B-B14F-4D97-AF65-F5344CB8AC3E}">
        <p14:creationId xmlns:p14="http://schemas.microsoft.com/office/powerpoint/2010/main" val="4051609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fade">
                                      <p:cBhvr>
                                        <p:cTn id="27" dur="500"/>
                                        <p:tgtEl>
                                          <p:spTgt spid="3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p:bldP spid="31" grpId="0"/>
      <p:bldP spid="3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9601200" cy="914400"/>
          </a:xfrm>
        </p:spPr>
        <p:txBody>
          <a:bodyPr/>
          <a:lstStyle/>
          <a:p>
            <a:r>
              <a:rPr lang="en-US" sz="3500" dirty="0" smtClean="0">
                <a:latin typeface="Gill Sans MT"/>
                <a:cs typeface="Gill Sans MT"/>
              </a:rPr>
              <a:t>Analysis of Existing Coherence Mechanisms</a:t>
            </a:r>
            <a:endParaRPr lang="en-US" sz="3500" dirty="0">
              <a:latin typeface="Gill Sans MT"/>
              <a:cs typeface="Gill Sans MT"/>
            </a:endParaRPr>
          </a:p>
        </p:txBody>
      </p:sp>
      <p:sp>
        <p:nvSpPr>
          <p:cNvPr id="3" name="Content Placeholder 2"/>
          <p:cNvSpPr>
            <a:spLocks noGrp="1"/>
          </p:cNvSpPr>
          <p:nvPr>
            <p:ph idx="1"/>
          </p:nvPr>
        </p:nvSpPr>
        <p:spPr>
          <a:xfrm>
            <a:off x="152400" y="1066800"/>
            <a:ext cx="8839200" cy="5638800"/>
          </a:xfrm>
        </p:spPr>
        <p:txBody>
          <a:bodyPr>
            <a:normAutofit/>
          </a:bodyPr>
          <a:lstStyle/>
          <a:p>
            <a:pPr marL="0" indent="0">
              <a:buNone/>
            </a:pPr>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endParaRPr lang="en-US" sz="2600" dirty="0" smtClean="0">
              <a:solidFill>
                <a:schemeClr val="tx2"/>
              </a:solidFill>
              <a:latin typeface="Gill Sans MT"/>
              <a:cs typeface="Gill Sans MT"/>
            </a:endParaRPr>
          </a:p>
          <a:p>
            <a:endParaRPr lang="en-US" sz="2600" dirty="0">
              <a:solidFill>
                <a:schemeClr val="tx2"/>
              </a:solidFill>
              <a:latin typeface="Gill Sans MT"/>
              <a:cs typeface="Gill Sans MT"/>
            </a:endParaRPr>
          </a:p>
          <a:p>
            <a:pPr lvl="1"/>
            <a:endParaRPr lang="en-US" sz="2000" dirty="0" smtClean="0">
              <a:solidFill>
                <a:srgbClr val="595959"/>
              </a:solidFill>
              <a:latin typeface="Gill Sans MT"/>
              <a:cs typeface="Gill Sans MT"/>
            </a:endParaRPr>
          </a:p>
          <a:p>
            <a:pPr lvl="1"/>
            <a:endParaRPr lang="en-US" sz="2400" dirty="0" smtClean="0">
              <a:solidFill>
                <a:schemeClr val="tx2"/>
              </a:solidFill>
              <a:latin typeface="Gill Sans MT"/>
              <a:cs typeface="Gill Sans MT"/>
            </a:endParaRPr>
          </a:p>
          <a:p>
            <a:pPr marL="342900" lvl="1" indent="-342900">
              <a:buFont typeface="Arial" pitchFamily="34" charset="0"/>
              <a:buChar char="•"/>
            </a:pPr>
            <a:endParaRPr lang="en-US" sz="2400" u="sng" dirty="0">
              <a:solidFill>
                <a:schemeClr val="tx2"/>
              </a:solidFill>
              <a:latin typeface="Gill Sans MT"/>
              <a:cs typeface="Gill Sans MT"/>
            </a:endParaRPr>
          </a:p>
          <a:p>
            <a:pPr lvl="1"/>
            <a:endParaRPr lang="en-US" sz="2000" dirty="0">
              <a:solidFill>
                <a:srgbClr val="595959"/>
              </a:solidFill>
              <a:latin typeface="Gill Sans MT"/>
              <a:cs typeface="Gill Sans MT"/>
            </a:endParaRPr>
          </a:p>
          <a:p>
            <a:endParaRPr lang="en-US" dirty="0">
              <a:latin typeface="Gill Sans MT"/>
              <a:cs typeface="Gill Sans MT"/>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latin typeface="Gill Sans MT"/>
                <a:cs typeface="Gill Sans MT"/>
              </a:rPr>
              <a:t>55</a:t>
            </a:fld>
            <a:endParaRPr lang="en-US">
              <a:latin typeface="Gill Sans MT"/>
              <a:cs typeface="Gill Sans MT"/>
            </a:endParaRPr>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
        <p:nvSpPr>
          <p:cNvPr id="18" name="Rectangle 17"/>
          <p:cNvSpPr/>
          <p:nvPr/>
        </p:nvSpPr>
        <p:spPr>
          <a:xfrm>
            <a:off x="0" y="1143000"/>
            <a:ext cx="9144000" cy="523220"/>
          </a:xfrm>
          <a:prstGeom prst="rect">
            <a:avLst/>
          </a:prstGeom>
          <a:noFill/>
        </p:spPr>
        <p:txBody>
          <a:bodyPr wrap="square">
            <a:spAutoFit/>
          </a:bodyPr>
          <a:lstStyle/>
          <a:p>
            <a:pPr marL="0" lvl="1" algn="ctr"/>
            <a:endParaRPr lang="en-US" sz="2800" b="1" dirty="0">
              <a:latin typeface="Gill Sans MT"/>
              <a:cs typeface="Gill Sans MT"/>
            </a:endParaRPr>
          </a:p>
        </p:txBody>
      </p:sp>
      <p:sp>
        <p:nvSpPr>
          <p:cNvPr id="25" name="TextBox 24"/>
          <p:cNvSpPr txBox="1"/>
          <p:nvPr/>
        </p:nvSpPr>
        <p:spPr>
          <a:xfrm>
            <a:off x="-7848600" y="5783759"/>
            <a:ext cx="6934200" cy="769441"/>
          </a:xfrm>
          <a:prstGeom prst="rect">
            <a:avLst/>
          </a:prstGeom>
          <a:noFill/>
        </p:spPr>
        <p:txBody>
          <a:bodyPr wrap="square" rtlCol="0">
            <a:spAutoFit/>
          </a:bodyPr>
          <a:lstStyle/>
          <a:p>
            <a:pPr marL="344487" lvl="1" algn="ctr"/>
            <a:r>
              <a:rPr lang="en-US" sz="2200" b="1" dirty="0"/>
              <a:t>NC </a:t>
            </a:r>
            <a:r>
              <a:rPr lang="en-US" sz="2200" b="1" dirty="0">
                <a:solidFill>
                  <a:schemeClr val="accent2"/>
                </a:solidFill>
              </a:rPr>
              <a:t>fails</a:t>
            </a:r>
            <a:r>
              <a:rPr lang="en-US" sz="2200" b="1" dirty="0"/>
              <a:t> to provide any </a:t>
            </a:r>
            <a:r>
              <a:rPr lang="en-US" sz="2200" b="1" dirty="0">
                <a:solidFill>
                  <a:srgbClr val="0000FF"/>
                </a:solidFill>
              </a:rPr>
              <a:t>energy saving </a:t>
            </a:r>
            <a:r>
              <a:rPr lang="en-US" sz="2200" b="1" dirty="0"/>
              <a:t>and perform </a:t>
            </a:r>
            <a:r>
              <a:rPr lang="en-US" sz="2200" b="1" dirty="0">
                <a:solidFill>
                  <a:schemeClr val="accent2"/>
                </a:solidFill>
              </a:rPr>
              <a:t>6.0% worse </a:t>
            </a:r>
            <a:r>
              <a:rPr lang="en-US" sz="2200" b="1" dirty="0"/>
              <a:t>than CPU-only </a:t>
            </a:r>
          </a:p>
        </p:txBody>
      </p:sp>
      <p:grpSp>
        <p:nvGrpSpPr>
          <p:cNvPr id="32" name="Group 31"/>
          <p:cNvGrpSpPr/>
          <p:nvPr/>
        </p:nvGrpSpPr>
        <p:grpSpPr>
          <a:xfrm>
            <a:off x="0" y="4970443"/>
            <a:ext cx="9144000" cy="1049357"/>
            <a:chOff x="1828800" y="5486399"/>
            <a:chExt cx="6019800" cy="839482"/>
          </a:xfrm>
          <a:solidFill>
            <a:srgbClr val="E4E4E4"/>
          </a:solidFill>
        </p:grpSpPr>
        <p:sp>
          <p:nvSpPr>
            <p:cNvPr id="39" name="Rectangle 38"/>
            <p:cNvSpPr/>
            <p:nvPr/>
          </p:nvSpPr>
          <p:spPr>
            <a:xfrm>
              <a:off x="1828800" y="5486399"/>
              <a:ext cx="6019800" cy="461665"/>
            </a:xfrm>
            <a:prstGeom prst="rect">
              <a:avLst/>
            </a:prstGeom>
            <a:grpFill/>
          </p:spPr>
          <p:txBody>
            <a:bodyPr wrap="square">
              <a:spAutoFit/>
            </a:bodyPr>
            <a:lstStyle/>
            <a:p>
              <a:pPr algn="ctr"/>
              <a:endParaRPr lang="en-US" sz="2400" b="1" dirty="0">
                <a:solidFill>
                  <a:schemeClr val="tx1">
                    <a:lumMod val="75000"/>
                    <a:lumOff val="25000"/>
                  </a:schemeClr>
                </a:solidFill>
              </a:endParaRPr>
            </a:p>
          </p:txBody>
        </p:sp>
        <p:sp>
          <p:nvSpPr>
            <p:cNvPr id="40" name="Rectangle 39"/>
            <p:cNvSpPr/>
            <p:nvPr/>
          </p:nvSpPr>
          <p:spPr>
            <a:xfrm>
              <a:off x="1828800" y="5562599"/>
              <a:ext cx="6019800" cy="763282"/>
            </a:xfrm>
            <a:prstGeom prst="rect">
              <a:avLst/>
            </a:prstGeom>
            <a:grpFill/>
          </p:spPr>
          <p:txBody>
            <a:bodyPr wrap="square">
              <a:spAutoFit/>
            </a:bodyPr>
            <a:lstStyle/>
            <a:p>
              <a:pPr marL="0" lvl="1" algn="ctr"/>
              <a:r>
                <a:rPr lang="en-US" sz="2800" b="1" dirty="0" smtClean="0"/>
                <a:t> </a:t>
              </a:r>
              <a:r>
                <a:rPr lang="en-US" sz="2800" b="1" dirty="0"/>
                <a:t>Poor handling of coherence </a:t>
              </a:r>
              <a:r>
                <a:rPr lang="en-US" sz="2800" b="1" dirty="0">
                  <a:solidFill>
                    <a:srgbClr val="C00000"/>
                  </a:solidFill>
                </a:rPr>
                <a:t>eliminates</a:t>
              </a:r>
              <a:r>
                <a:rPr lang="en-US" sz="2800" b="1" dirty="0"/>
                <a:t> much </a:t>
              </a:r>
              <a:br>
                <a:rPr lang="en-US" sz="2800" b="1" dirty="0"/>
              </a:br>
              <a:r>
                <a:rPr lang="en-US" sz="2800" b="1" dirty="0"/>
                <a:t>of an NDA’s performance and energy </a:t>
              </a:r>
              <a:r>
                <a:rPr lang="en-US" sz="2800" b="1" dirty="0" smtClean="0"/>
                <a:t>benefits</a:t>
              </a:r>
              <a:endParaRPr lang="en-US" sz="2800" b="1" dirty="0"/>
            </a:p>
          </p:txBody>
        </p:sp>
      </p:grpSp>
      <p:grpSp>
        <p:nvGrpSpPr>
          <p:cNvPr id="30" name="Group 29"/>
          <p:cNvGrpSpPr/>
          <p:nvPr/>
        </p:nvGrpSpPr>
        <p:grpSpPr>
          <a:xfrm>
            <a:off x="-152400" y="1295400"/>
            <a:ext cx="8534400" cy="3130551"/>
            <a:chOff x="0" y="0"/>
            <a:chExt cx="9712704" cy="2603501"/>
          </a:xfrm>
        </p:grpSpPr>
        <p:grpSp>
          <p:nvGrpSpPr>
            <p:cNvPr id="31" name="Group 30"/>
            <p:cNvGrpSpPr/>
            <p:nvPr/>
          </p:nvGrpSpPr>
          <p:grpSpPr>
            <a:xfrm>
              <a:off x="0" y="0"/>
              <a:ext cx="9712704" cy="2603501"/>
              <a:chOff x="0" y="0"/>
              <a:chExt cx="9712704" cy="2603501"/>
            </a:xfrm>
          </p:grpSpPr>
          <p:graphicFrame>
            <p:nvGraphicFramePr>
              <p:cNvPr id="36" name="Chart 35"/>
              <p:cNvGraphicFramePr>
                <a:graphicFrameLocks/>
              </p:cNvGraphicFramePr>
              <p:nvPr>
                <p:extLst>
                  <p:ext uri="{D42A27DB-BD31-4B8C-83A1-F6EECF244321}">
                    <p14:modId xmlns:p14="http://schemas.microsoft.com/office/powerpoint/2010/main" val="2987937648"/>
                  </p:ext>
                </p:extLst>
              </p:nvPr>
            </p:nvGraphicFramePr>
            <p:xfrm>
              <a:off x="0" y="0"/>
              <a:ext cx="9712704" cy="2603501"/>
            </p:xfrm>
            <a:graphic>
              <a:graphicData uri="http://schemas.openxmlformats.org/drawingml/2006/chart">
                <c:chart xmlns:c="http://schemas.openxmlformats.org/drawingml/2006/chart" xmlns:r="http://schemas.openxmlformats.org/officeDocument/2006/relationships" r:id="rId4"/>
              </a:graphicData>
            </a:graphic>
          </p:graphicFrame>
          <p:sp>
            <p:nvSpPr>
              <p:cNvPr id="45" name="TextBox 44"/>
              <p:cNvSpPr txBox="1"/>
              <p:nvPr/>
            </p:nvSpPr>
            <p:spPr>
              <a:xfrm>
                <a:off x="6243881" y="1837765"/>
                <a:ext cx="1363464" cy="316855"/>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t>GMEAN</a:t>
                </a:r>
              </a:p>
            </p:txBody>
          </p:sp>
        </p:grpSp>
        <p:cxnSp>
          <p:nvCxnSpPr>
            <p:cNvPr id="33" name="Straight Connector 32"/>
            <p:cNvCxnSpPr/>
            <p:nvPr/>
          </p:nvCxnSpPr>
          <p:spPr>
            <a:xfrm>
              <a:off x="6417322" y="316856"/>
              <a:ext cx="0" cy="2091250"/>
            </a:xfrm>
            <a:prstGeom prst="line">
              <a:avLst/>
            </a:prstGeom>
            <a:ln w="28575"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graphicFrame>
        <p:nvGraphicFramePr>
          <p:cNvPr id="48" name="Chart 47"/>
          <p:cNvGraphicFramePr>
            <a:graphicFrameLocks/>
          </p:cNvGraphicFramePr>
          <p:nvPr>
            <p:extLst>
              <p:ext uri="{D42A27DB-BD31-4B8C-83A1-F6EECF244321}">
                <p14:modId xmlns:p14="http://schemas.microsoft.com/office/powerpoint/2010/main" val="1929389871"/>
              </p:ext>
            </p:extLst>
          </p:nvPr>
        </p:nvGraphicFramePr>
        <p:xfrm>
          <a:off x="6477000" y="1143000"/>
          <a:ext cx="3227293" cy="2819400"/>
        </p:xfrm>
        <a:graphic>
          <a:graphicData uri="http://schemas.openxmlformats.org/drawingml/2006/chart">
            <c:chart xmlns:c="http://schemas.openxmlformats.org/drawingml/2006/chart" xmlns:r="http://schemas.openxmlformats.org/officeDocument/2006/relationships" r:id="rId5"/>
          </a:graphicData>
        </a:graphic>
      </p:graphicFrame>
      <p:sp>
        <p:nvSpPr>
          <p:cNvPr id="29" name="Rounded Rectangle 28"/>
          <p:cNvSpPr/>
          <p:nvPr/>
        </p:nvSpPr>
        <p:spPr>
          <a:xfrm>
            <a:off x="5562600" y="2133600"/>
            <a:ext cx="533400" cy="9144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49" name="Rounded Rectangle 48"/>
          <p:cNvSpPr/>
          <p:nvPr/>
        </p:nvSpPr>
        <p:spPr>
          <a:xfrm>
            <a:off x="8001000" y="1981200"/>
            <a:ext cx="838200" cy="10668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sp>
        <p:nvSpPr>
          <p:cNvPr id="34" name="Rounded Rectangle 33"/>
          <p:cNvSpPr/>
          <p:nvPr/>
        </p:nvSpPr>
        <p:spPr>
          <a:xfrm>
            <a:off x="5562600" y="2362200"/>
            <a:ext cx="3810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35" name="Straight Arrow Connector 34"/>
          <p:cNvCxnSpPr>
            <a:stCxn id="34" idx="2"/>
          </p:cNvCxnSpPr>
          <p:nvPr/>
        </p:nvCxnSpPr>
        <p:spPr>
          <a:xfrm flipH="1">
            <a:off x="4800600" y="3352800"/>
            <a:ext cx="952500" cy="1295400"/>
          </a:xfrm>
          <a:prstGeom prst="straightConnector1">
            <a:avLst/>
          </a:prstGeom>
          <a:noFill/>
          <a:ln w="38100" cap="flat" cmpd="sng" algn="ctr">
            <a:solidFill>
              <a:schemeClr val="tx1"/>
            </a:solidFill>
            <a:prstDash val="solid"/>
            <a:miter lim="800000"/>
            <a:headEnd type="none"/>
            <a:tailEnd type="arrow"/>
          </a:ln>
          <a:effectLst/>
        </p:spPr>
      </p:cxnSp>
      <p:sp>
        <p:nvSpPr>
          <p:cNvPr id="37" name="TextBox 36"/>
          <p:cNvSpPr txBox="1"/>
          <p:nvPr/>
        </p:nvSpPr>
        <p:spPr>
          <a:xfrm>
            <a:off x="609600" y="4572000"/>
            <a:ext cx="6934200" cy="769441"/>
          </a:xfrm>
          <a:prstGeom prst="rect">
            <a:avLst/>
          </a:prstGeom>
          <a:noFill/>
        </p:spPr>
        <p:txBody>
          <a:bodyPr wrap="square" rtlCol="0">
            <a:spAutoFit/>
          </a:bodyPr>
          <a:lstStyle/>
          <a:p>
            <a:pPr marL="344487" lvl="1" algn="ctr"/>
            <a:r>
              <a:rPr lang="en-US" sz="2200" b="1" dirty="0" smtClean="0"/>
              <a:t>Suffers from </a:t>
            </a:r>
            <a:r>
              <a:rPr lang="en-US" sz="2200" b="1" dirty="0" smtClean="0">
                <a:solidFill>
                  <a:schemeClr val="accent2"/>
                </a:solidFill>
              </a:rPr>
              <a:t>a </a:t>
            </a:r>
            <a:r>
              <a:rPr lang="en-US" sz="2200" b="1" dirty="0">
                <a:solidFill>
                  <a:schemeClr val="accent2"/>
                </a:solidFill>
              </a:rPr>
              <a:t>large </a:t>
            </a:r>
            <a:r>
              <a:rPr lang="en-US" sz="2200" b="1" dirty="0" smtClean="0">
                <a:solidFill>
                  <a:schemeClr val="accent2"/>
                </a:solidFill>
              </a:rPr>
              <a:t>number </a:t>
            </a:r>
            <a:r>
              <a:rPr lang="en-US" sz="2200" b="1" dirty="0" smtClean="0"/>
              <a:t>of </a:t>
            </a:r>
            <a:br>
              <a:rPr lang="en-US" sz="2200" b="1" dirty="0" smtClean="0"/>
            </a:br>
            <a:r>
              <a:rPr lang="en-US" sz="2200" b="1" dirty="0" smtClean="0"/>
              <a:t>off</a:t>
            </a:r>
            <a:r>
              <a:rPr lang="en-US" sz="2200" b="1" dirty="0"/>
              <a:t>-</a:t>
            </a:r>
            <a:r>
              <a:rPr lang="en-US" sz="2200" b="1" dirty="0" smtClean="0"/>
              <a:t>chip accesses</a:t>
            </a:r>
            <a:endParaRPr lang="en-US" sz="2200" b="1" dirty="0"/>
          </a:p>
        </p:txBody>
      </p:sp>
      <p:sp>
        <p:nvSpPr>
          <p:cNvPr id="50" name="Rounded Rectangle 49"/>
          <p:cNvSpPr/>
          <p:nvPr/>
        </p:nvSpPr>
        <p:spPr>
          <a:xfrm>
            <a:off x="8077200" y="1981200"/>
            <a:ext cx="3048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51" name="Straight Arrow Connector 50"/>
          <p:cNvCxnSpPr/>
          <p:nvPr/>
        </p:nvCxnSpPr>
        <p:spPr>
          <a:xfrm flipH="1">
            <a:off x="5029200" y="2971800"/>
            <a:ext cx="3086100" cy="1676400"/>
          </a:xfrm>
          <a:prstGeom prst="straightConnector1">
            <a:avLst/>
          </a:prstGeom>
          <a:noFill/>
          <a:ln w="38100" cap="flat" cmpd="sng" algn="ctr">
            <a:solidFill>
              <a:schemeClr val="tx1"/>
            </a:solidFill>
            <a:prstDash val="solid"/>
            <a:miter lim="800000"/>
            <a:headEnd type="none"/>
            <a:tailEnd type="arrow"/>
          </a:ln>
          <a:effectLst/>
        </p:spPr>
      </p:cxnSp>
      <p:sp>
        <p:nvSpPr>
          <p:cNvPr id="38" name="Rounded Rectangle 37"/>
          <p:cNvSpPr/>
          <p:nvPr/>
        </p:nvSpPr>
        <p:spPr>
          <a:xfrm>
            <a:off x="5715000" y="2347318"/>
            <a:ext cx="3048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26" name="Straight Arrow Connector 25"/>
          <p:cNvCxnSpPr/>
          <p:nvPr/>
        </p:nvCxnSpPr>
        <p:spPr>
          <a:xfrm flipH="1">
            <a:off x="5486400" y="3352800"/>
            <a:ext cx="381000" cy="1371600"/>
          </a:xfrm>
          <a:prstGeom prst="straightConnector1">
            <a:avLst/>
          </a:prstGeom>
          <a:noFill/>
          <a:ln w="38100" cap="flat" cmpd="sng" algn="ctr">
            <a:solidFill>
              <a:schemeClr val="tx1"/>
            </a:solidFill>
            <a:prstDash val="solid"/>
            <a:miter lim="800000"/>
            <a:headEnd type="none"/>
            <a:tailEnd type="arrow"/>
          </a:ln>
          <a:effectLst/>
        </p:spPr>
      </p:cxnSp>
      <p:sp>
        <p:nvSpPr>
          <p:cNvPr id="27" name="TextBox 26"/>
          <p:cNvSpPr txBox="1"/>
          <p:nvPr/>
        </p:nvSpPr>
        <p:spPr>
          <a:xfrm>
            <a:off x="2606040" y="4648200"/>
            <a:ext cx="5547360" cy="769441"/>
          </a:xfrm>
          <a:prstGeom prst="rect">
            <a:avLst/>
          </a:prstGeom>
          <a:noFill/>
        </p:spPr>
        <p:txBody>
          <a:bodyPr wrap="square" rtlCol="0">
            <a:spAutoFit/>
          </a:bodyPr>
          <a:lstStyle/>
          <a:p>
            <a:pPr marL="344487" lvl="1" algn="ctr"/>
            <a:r>
              <a:rPr lang="en-US" sz="2200" b="1" u="sng" dirty="0"/>
              <a:t>Unnecessarily</a:t>
            </a:r>
            <a:r>
              <a:rPr lang="en-US" sz="2200" b="1" dirty="0"/>
              <a:t> </a:t>
            </a:r>
            <a:r>
              <a:rPr lang="en-US" sz="2200" b="1" dirty="0">
                <a:solidFill>
                  <a:srgbClr val="0000FF"/>
                </a:solidFill>
              </a:rPr>
              <a:t>flushes</a:t>
            </a:r>
            <a:br>
              <a:rPr lang="en-US" sz="2200" b="1" dirty="0">
                <a:solidFill>
                  <a:srgbClr val="0000FF"/>
                </a:solidFill>
              </a:rPr>
            </a:br>
            <a:r>
              <a:rPr lang="en-US" sz="2200" b="1" dirty="0"/>
              <a:t> </a:t>
            </a:r>
            <a:r>
              <a:rPr lang="en-US" sz="2200" b="1" dirty="0">
                <a:solidFill>
                  <a:schemeClr val="accent2"/>
                </a:solidFill>
              </a:rPr>
              <a:t>a large amount of </a:t>
            </a:r>
            <a:r>
              <a:rPr lang="en-US" sz="2200" b="1" dirty="0"/>
              <a:t> dirty data</a:t>
            </a:r>
          </a:p>
        </p:txBody>
      </p:sp>
      <p:sp>
        <p:nvSpPr>
          <p:cNvPr id="28" name="TextBox 27"/>
          <p:cNvSpPr txBox="1"/>
          <p:nvPr/>
        </p:nvSpPr>
        <p:spPr>
          <a:xfrm>
            <a:off x="2453640" y="5402759"/>
            <a:ext cx="5547360" cy="769441"/>
          </a:xfrm>
          <a:prstGeom prst="rect">
            <a:avLst/>
          </a:prstGeom>
          <a:noFill/>
        </p:spPr>
        <p:txBody>
          <a:bodyPr wrap="square" rtlCol="0">
            <a:spAutoFit/>
          </a:bodyPr>
          <a:lstStyle/>
          <a:p>
            <a:pPr marL="344487" lvl="1" indent="0" algn="ctr">
              <a:buNone/>
            </a:pPr>
            <a:r>
              <a:rPr lang="en-US" sz="2200" b="1" dirty="0">
                <a:solidFill>
                  <a:schemeClr val="accent2"/>
                </a:solidFill>
              </a:rPr>
              <a:t>Blocks</a:t>
            </a:r>
            <a:r>
              <a:rPr lang="en-US" sz="2200" b="1" dirty="0"/>
              <a:t> CPU threads when they</a:t>
            </a:r>
            <a:br>
              <a:rPr lang="en-US" sz="2200" b="1" dirty="0"/>
            </a:br>
            <a:r>
              <a:rPr lang="en-US" sz="2200" b="1" dirty="0"/>
              <a:t>access </a:t>
            </a:r>
            <a:r>
              <a:rPr lang="en-US" sz="2200" b="1" dirty="0">
                <a:solidFill>
                  <a:srgbClr val="0000FF"/>
                </a:solidFill>
              </a:rPr>
              <a:t>NDA data regions</a:t>
            </a:r>
          </a:p>
        </p:txBody>
      </p:sp>
      <p:sp>
        <p:nvSpPr>
          <p:cNvPr id="52" name="Rounded Rectangle 51"/>
          <p:cNvSpPr/>
          <p:nvPr/>
        </p:nvSpPr>
        <p:spPr>
          <a:xfrm>
            <a:off x="8229600" y="2499718"/>
            <a:ext cx="3048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53" name="Straight Arrow Connector 52"/>
          <p:cNvCxnSpPr/>
          <p:nvPr/>
        </p:nvCxnSpPr>
        <p:spPr>
          <a:xfrm flipH="1">
            <a:off x="5638800" y="3429000"/>
            <a:ext cx="2743200" cy="1219200"/>
          </a:xfrm>
          <a:prstGeom prst="straightConnector1">
            <a:avLst/>
          </a:prstGeom>
          <a:noFill/>
          <a:ln w="38100" cap="flat" cmpd="sng" algn="ctr">
            <a:solidFill>
              <a:schemeClr val="tx1"/>
            </a:solidFill>
            <a:prstDash val="solid"/>
            <a:miter lim="800000"/>
            <a:headEnd type="none"/>
            <a:tailEnd type="arrow"/>
          </a:ln>
          <a:effectLst/>
        </p:spPr>
      </p:cxnSp>
      <p:sp>
        <p:nvSpPr>
          <p:cNvPr id="41" name="Rounded Rectangle 40"/>
          <p:cNvSpPr/>
          <p:nvPr/>
        </p:nvSpPr>
        <p:spPr>
          <a:xfrm>
            <a:off x="8343900" y="2445603"/>
            <a:ext cx="4191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42" name="Straight Arrow Connector 41"/>
          <p:cNvCxnSpPr/>
          <p:nvPr/>
        </p:nvCxnSpPr>
        <p:spPr>
          <a:xfrm flipH="1">
            <a:off x="6191250" y="3512403"/>
            <a:ext cx="2514600" cy="1676400"/>
          </a:xfrm>
          <a:prstGeom prst="straightConnector1">
            <a:avLst/>
          </a:prstGeom>
          <a:noFill/>
          <a:ln w="38100" cap="flat" cmpd="sng" algn="ctr">
            <a:solidFill>
              <a:schemeClr val="tx1"/>
            </a:solidFill>
            <a:prstDash val="solid"/>
            <a:miter lim="800000"/>
            <a:headEnd type="none"/>
            <a:tailEnd type="arrow"/>
          </a:ln>
          <a:effectLst/>
        </p:spPr>
      </p:cxnSp>
      <p:sp>
        <p:nvSpPr>
          <p:cNvPr id="43" name="TextBox 42"/>
          <p:cNvSpPr txBox="1"/>
          <p:nvPr/>
        </p:nvSpPr>
        <p:spPr>
          <a:xfrm>
            <a:off x="533400" y="5188803"/>
            <a:ext cx="9974580" cy="830997"/>
          </a:xfrm>
          <a:prstGeom prst="rect">
            <a:avLst/>
          </a:prstGeom>
          <a:noFill/>
        </p:spPr>
        <p:txBody>
          <a:bodyPr wrap="square" rtlCol="0">
            <a:spAutoFit/>
          </a:bodyPr>
          <a:lstStyle/>
          <a:p>
            <a:pPr algn="ctr"/>
            <a:r>
              <a:rPr lang="en-US" sz="2400" b="1" dirty="0" smtClean="0">
                <a:cs typeface="Gill Sans MT"/>
              </a:rPr>
              <a:t>FG suffers from</a:t>
            </a:r>
            <a:r>
              <a:rPr lang="en-US" sz="2400" b="1" dirty="0" smtClean="0">
                <a:solidFill>
                  <a:srgbClr val="E20006"/>
                </a:solidFill>
                <a:cs typeface="Gill Sans MT"/>
              </a:rPr>
              <a:t> high </a:t>
            </a:r>
            <a:r>
              <a:rPr lang="en-US" sz="2400" b="1" dirty="0">
                <a:solidFill>
                  <a:srgbClr val="E20006"/>
                </a:solidFill>
                <a:cs typeface="Gill Sans MT"/>
              </a:rPr>
              <a:t>amount of </a:t>
            </a:r>
            <a:r>
              <a:rPr lang="en-US" sz="2400" b="1" dirty="0" smtClean="0">
                <a:solidFill>
                  <a:srgbClr val="E20006"/>
                </a:solidFill>
                <a:cs typeface="Gill Sans MT"/>
              </a:rPr>
              <a:t>unnecessary </a:t>
            </a:r>
            <a:br>
              <a:rPr lang="en-US" sz="2400" b="1" dirty="0" smtClean="0">
                <a:solidFill>
                  <a:srgbClr val="E20006"/>
                </a:solidFill>
                <a:cs typeface="Gill Sans MT"/>
              </a:rPr>
            </a:br>
            <a:r>
              <a:rPr lang="en-US" sz="2400" b="1" dirty="0" smtClean="0">
                <a:solidFill>
                  <a:srgbClr val="000000"/>
                </a:solidFill>
                <a:cs typeface="Gill Sans MT"/>
              </a:rPr>
              <a:t>off</a:t>
            </a:r>
            <a:r>
              <a:rPr lang="en-US" sz="2400" b="1" dirty="0">
                <a:solidFill>
                  <a:srgbClr val="000000"/>
                </a:solidFill>
                <a:cs typeface="Gill Sans MT"/>
              </a:rPr>
              <a:t>-chip coherence Traffic</a:t>
            </a:r>
          </a:p>
        </p:txBody>
      </p:sp>
      <p:sp>
        <p:nvSpPr>
          <p:cNvPr id="54" name="Rounded Rectangle 53"/>
          <p:cNvSpPr/>
          <p:nvPr/>
        </p:nvSpPr>
        <p:spPr>
          <a:xfrm>
            <a:off x="5791200" y="2438400"/>
            <a:ext cx="419100" cy="990600"/>
          </a:xfrm>
          <a:prstGeom prst="roundRect">
            <a:avLst/>
          </a:prstGeom>
          <a:solidFill>
            <a:schemeClr val="lt1">
              <a:alpha val="0"/>
            </a:schemeClr>
          </a:solidFill>
          <a:ln w="5715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3200" b="1" dirty="0" smtClean="0">
              <a:effectLst>
                <a:outerShdw blurRad="38100" dist="38100" dir="2700000" algn="tl">
                  <a:srgbClr val="000000">
                    <a:alpha val="43137"/>
                  </a:srgbClr>
                </a:outerShdw>
              </a:effectLst>
            </a:endParaRPr>
          </a:p>
        </p:txBody>
      </p:sp>
      <p:cxnSp>
        <p:nvCxnSpPr>
          <p:cNvPr id="55" name="Straight Arrow Connector 54"/>
          <p:cNvCxnSpPr/>
          <p:nvPr/>
        </p:nvCxnSpPr>
        <p:spPr>
          <a:xfrm>
            <a:off x="5943600" y="3276600"/>
            <a:ext cx="76200" cy="1905000"/>
          </a:xfrm>
          <a:prstGeom prst="straightConnector1">
            <a:avLst/>
          </a:prstGeom>
          <a:noFill/>
          <a:ln w="38100" cap="flat" cmpd="sng" algn="ctr">
            <a:solidFill>
              <a:schemeClr val="tx1"/>
            </a:solidFill>
            <a:prstDash val="solid"/>
            <a:miter lim="800000"/>
            <a:headEnd type="none"/>
            <a:tailEnd type="arrow"/>
          </a:ln>
          <a:effectLst/>
        </p:spPr>
      </p:cxnSp>
    </p:spTree>
    <p:extLst>
      <p:ext uri="{BB962C8B-B14F-4D97-AF65-F5344CB8AC3E}">
        <p14:creationId xmlns:p14="http://schemas.microsoft.com/office/powerpoint/2010/main" val="1679250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2"/>
                                        </p:tgtEl>
                                      </p:cBhvr>
                                    </p:animEffect>
                                    <p:set>
                                      <p:cBhvr>
                                        <p:cTn id="20" dur="1" fill="hold">
                                          <p:stCondLst>
                                            <p:cond delay="499"/>
                                          </p:stCondLst>
                                        </p:cTn>
                                        <p:tgtEl>
                                          <p:spTgt spid="32"/>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9"/>
                                        </p:tgtEl>
                                      </p:cBhvr>
                                    </p:animEffect>
                                    <p:set>
                                      <p:cBhvr>
                                        <p:cTn id="23" dur="1" fill="hold">
                                          <p:stCondLst>
                                            <p:cond delay="499"/>
                                          </p:stCondLst>
                                        </p:cTn>
                                        <p:tgtEl>
                                          <p:spTgt spid="4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0"/>
                                        </p:tgtEl>
                                      </p:cBhvr>
                                    </p:animEffect>
                                    <p:set>
                                      <p:cBhvr>
                                        <p:cTn id="50" dur="1" fill="hold">
                                          <p:stCondLst>
                                            <p:cond delay="499"/>
                                          </p:stCondLst>
                                        </p:cTn>
                                        <p:tgtEl>
                                          <p:spTgt spid="5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51"/>
                                        </p:tgtEl>
                                      </p:cBhvr>
                                    </p:animEffect>
                                    <p:set>
                                      <p:cBhvr>
                                        <p:cTn id="53" dur="1" fill="hold">
                                          <p:stCondLst>
                                            <p:cond delay="499"/>
                                          </p:stCondLst>
                                        </p:cTn>
                                        <p:tgtEl>
                                          <p:spTgt spid="51"/>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35"/>
                                        </p:tgtEl>
                                      </p:cBhvr>
                                    </p:animEffect>
                                    <p:set>
                                      <p:cBhvr>
                                        <p:cTn id="59" dur="1" fill="hold">
                                          <p:stCondLst>
                                            <p:cond delay="499"/>
                                          </p:stCondLst>
                                        </p:cTn>
                                        <p:tgtEl>
                                          <p:spTgt spid="3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4"/>
                                        </p:tgtEl>
                                      </p:cBhvr>
                                    </p:animEffect>
                                    <p:set>
                                      <p:cBhvr>
                                        <p:cTn id="62" dur="1" fill="hold">
                                          <p:stCondLst>
                                            <p:cond delay="499"/>
                                          </p:stCondLst>
                                        </p:cTn>
                                        <p:tgtEl>
                                          <p:spTgt spid="3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500"/>
                                        <p:tgtEl>
                                          <p:spTgt spid="5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38"/>
                                        </p:tgtEl>
                                      </p:cBhvr>
                                    </p:animEffect>
                                    <p:set>
                                      <p:cBhvr>
                                        <p:cTn id="91" dur="1" fill="hold">
                                          <p:stCondLst>
                                            <p:cond delay="499"/>
                                          </p:stCondLst>
                                        </p:cTn>
                                        <p:tgtEl>
                                          <p:spTgt spid="38"/>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27"/>
                                        </p:tgtEl>
                                      </p:cBhvr>
                                    </p:animEffect>
                                    <p:set>
                                      <p:cBhvr>
                                        <p:cTn id="94" dur="1" fill="hold">
                                          <p:stCondLst>
                                            <p:cond delay="499"/>
                                          </p:stCondLst>
                                        </p:cTn>
                                        <p:tgtEl>
                                          <p:spTgt spid="2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28"/>
                                        </p:tgtEl>
                                      </p:cBhvr>
                                    </p:animEffect>
                                    <p:set>
                                      <p:cBhvr>
                                        <p:cTn id="97" dur="1" fill="hold">
                                          <p:stCondLst>
                                            <p:cond delay="499"/>
                                          </p:stCondLst>
                                        </p:cTn>
                                        <p:tgtEl>
                                          <p:spTgt spid="28"/>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26"/>
                                        </p:tgtEl>
                                      </p:cBhvr>
                                    </p:animEffect>
                                    <p:set>
                                      <p:cBhvr>
                                        <p:cTn id="100" dur="1" fill="hold">
                                          <p:stCondLst>
                                            <p:cond delay="499"/>
                                          </p:stCondLst>
                                        </p:cTn>
                                        <p:tgtEl>
                                          <p:spTgt spid="26"/>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2"/>
                                        </p:tgtEl>
                                      </p:cBhvr>
                                    </p:animEffect>
                                    <p:set>
                                      <p:cBhvr>
                                        <p:cTn id="103" dur="1" fill="hold">
                                          <p:stCondLst>
                                            <p:cond delay="499"/>
                                          </p:stCondLst>
                                        </p:cTn>
                                        <p:tgtEl>
                                          <p:spTgt spid="52"/>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53"/>
                                        </p:tgtEl>
                                      </p:cBhvr>
                                    </p:animEffect>
                                    <p:set>
                                      <p:cBhvr>
                                        <p:cTn id="106" dur="1" fill="hold">
                                          <p:stCondLst>
                                            <p:cond delay="499"/>
                                          </p:stCondLst>
                                        </p:cTn>
                                        <p:tgtEl>
                                          <p:spTgt spid="5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fade">
                                      <p:cBhvr>
                                        <p:cTn id="114" dur="500"/>
                                        <p:tgtEl>
                                          <p:spTgt spid="54"/>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par>
                                <p:cTn id="120" presetID="10" presetClass="entr" presetSubtype="0" fill="hold"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500"/>
                                        <p:tgtEl>
                                          <p:spTgt spid="55"/>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fade">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41"/>
                                        </p:tgtEl>
                                      </p:cBhvr>
                                    </p:animEffect>
                                    <p:set>
                                      <p:cBhvr>
                                        <p:cTn id="130" dur="1" fill="hold">
                                          <p:stCondLst>
                                            <p:cond delay="499"/>
                                          </p:stCondLst>
                                        </p:cTn>
                                        <p:tgtEl>
                                          <p:spTgt spid="41"/>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43"/>
                                        </p:tgtEl>
                                      </p:cBhvr>
                                    </p:animEffect>
                                    <p:set>
                                      <p:cBhvr>
                                        <p:cTn id="133" dur="1" fill="hold">
                                          <p:stCondLst>
                                            <p:cond delay="499"/>
                                          </p:stCondLst>
                                        </p:cTn>
                                        <p:tgtEl>
                                          <p:spTgt spid="4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42"/>
                                        </p:tgtEl>
                                      </p:cBhvr>
                                    </p:animEffect>
                                    <p:set>
                                      <p:cBhvr>
                                        <p:cTn id="136" dur="1" fill="hold">
                                          <p:stCondLst>
                                            <p:cond delay="499"/>
                                          </p:stCondLst>
                                        </p:cTn>
                                        <p:tgtEl>
                                          <p:spTgt spid="42"/>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54"/>
                                        </p:tgtEl>
                                      </p:cBhvr>
                                    </p:animEffect>
                                    <p:set>
                                      <p:cBhvr>
                                        <p:cTn id="139" dur="1" fill="hold">
                                          <p:stCondLst>
                                            <p:cond delay="499"/>
                                          </p:stCondLst>
                                        </p:cTn>
                                        <p:tgtEl>
                                          <p:spTgt spid="5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55"/>
                                        </p:tgtEl>
                                      </p:cBhvr>
                                    </p:animEffect>
                                    <p:set>
                                      <p:cBhvr>
                                        <p:cTn id="142"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49" grpId="0" animBg="1"/>
      <p:bldP spid="49" grpId="1" animBg="1"/>
      <p:bldP spid="34" grpId="0" animBg="1"/>
      <p:bldP spid="34" grpId="1" animBg="1"/>
      <p:bldP spid="37" grpId="0"/>
      <p:bldP spid="37" grpId="1"/>
      <p:bldP spid="50" grpId="0" animBg="1"/>
      <p:bldP spid="50" grpId="1" animBg="1"/>
      <p:bldP spid="38" grpId="0" animBg="1"/>
      <p:bldP spid="38" grpId="1" animBg="1"/>
      <p:bldP spid="27" grpId="0"/>
      <p:bldP spid="27" grpId="1"/>
      <p:bldP spid="28" grpId="0"/>
      <p:bldP spid="28" grpId="1"/>
      <p:bldP spid="52" grpId="0" animBg="1"/>
      <p:bldP spid="52" grpId="1" animBg="1"/>
      <p:bldP spid="41" grpId="0" animBg="1"/>
      <p:bldP spid="41" grpId="1" animBg="1"/>
      <p:bldP spid="43" grpId="0"/>
      <p:bldP spid="43" grpId="1"/>
      <p:bldP spid="54" grpId="0" animBg="1"/>
      <p:bldP spid="5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52400" y="1143000"/>
            <a:ext cx="8763000" cy="5486400"/>
          </a:xfrm>
        </p:spPr>
        <p:txBody>
          <a:bodyPr>
            <a:normAutofit/>
          </a:bodyPr>
          <a:lstStyle/>
          <a:p>
            <a:pPr marL="342900" lvl="1" indent="-342900">
              <a:buFont typeface="Arial" pitchFamily="34" charset="0"/>
              <a:buChar char="•"/>
            </a:pPr>
            <a:r>
              <a:rPr lang="en-US" dirty="0" smtClean="0">
                <a:solidFill>
                  <a:schemeClr val="bg1">
                    <a:lumMod val="65000"/>
                  </a:schemeClr>
                </a:solidFill>
                <a:cs typeface="Adobe Garamond Pro"/>
              </a:rPr>
              <a:t>Introduction</a:t>
            </a:r>
          </a:p>
          <a:p>
            <a:pPr marL="342900" lvl="1" indent="-342900">
              <a:buFont typeface="Arial" pitchFamily="34" charset="0"/>
              <a:buChar char="•"/>
            </a:pPr>
            <a:r>
              <a:rPr lang="en-US" sz="3600" dirty="0" smtClean="0">
                <a:solidFill>
                  <a:schemeClr val="tx2"/>
                </a:solidFill>
                <a:cs typeface="Adobe Garamond Pro"/>
              </a:rPr>
              <a:t>Background</a:t>
            </a:r>
            <a:endParaRPr lang="en-US" sz="3600" dirty="0" smtClean="0">
              <a:solidFill>
                <a:schemeClr val="bg1">
                  <a:lumMod val="65000"/>
                </a:schemeClr>
              </a:solidFill>
              <a:cs typeface="Adobe Garamond Pro"/>
            </a:endParaRPr>
          </a:p>
          <a:p>
            <a:pPr marL="342900" lvl="1" indent="-342900">
              <a:buFont typeface="Arial" pitchFamily="34" charset="0"/>
              <a:buChar char="•"/>
            </a:pPr>
            <a:r>
              <a:rPr lang="en-US" dirty="0" smtClean="0">
                <a:solidFill>
                  <a:schemeClr val="bg1">
                    <a:lumMod val="65000"/>
                  </a:schemeClr>
                </a:solidFill>
                <a:cs typeface="Adobe Garamond Pro"/>
              </a:rPr>
              <a:t>Motivation</a:t>
            </a:r>
          </a:p>
          <a:p>
            <a:pPr marL="342900" lvl="1" indent="-342900">
              <a:buFont typeface="Arial" pitchFamily="34" charset="0"/>
              <a:buChar char="•"/>
            </a:pPr>
            <a:r>
              <a:rPr lang="en-US" dirty="0" err="1" smtClean="0">
                <a:solidFill>
                  <a:schemeClr val="bg1">
                    <a:lumMod val="65000"/>
                  </a:schemeClr>
                </a:solidFill>
                <a:cs typeface="Adobe Garamond Pro"/>
              </a:rPr>
              <a:t>CoNDA</a:t>
            </a:r>
            <a:endParaRPr lang="en-US" dirty="0" smtClean="0">
              <a:solidFill>
                <a:schemeClr val="bg1">
                  <a:lumMod val="65000"/>
                </a:schemeClr>
              </a:solidFill>
              <a:cs typeface="Adobe Garamond Pro"/>
            </a:endParaRPr>
          </a:p>
          <a:p>
            <a:pPr marL="342900" lvl="1" indent="-342900">
              <a:buFont typeface="Arial" pitchFamily="34" charset="0"/>
              <a:buChar char="•"/>
            </a:pPr>
            <a:r>
              <a:rPr lang="en-US" dirty="0" smtClean="0">
                <a:solidFill>
                  <a:schemeClr val="bg1">
                    <a:lumMod val="65000"/>
                  </a:schemeClr>
                </a:solidFill>
                <a:cs typeface="Adobe Garamond Pro"/>
              </a:rPr>
              <a:t>Architecture Support</a:t>
            </a:r>
          </a:p>
          <a:p>
            <a:pPr marL="342900" lvl="1" indent="-342900">
              <a:buFont typeface="Arial" pitchFamily="34" charset="0"/>
              <a:buChar char="•"/>
            </a:pPr>
            <a:r>
              <a:rPr lang="en-US" dirty="0" smtClean="0">
                <a:solidFill>
                  <a:schemeClr val="bg1">
                    <a:lumMod val="65000"/>
                  </a:schemeClr>
                </a:solidFill>
                <a:cs typeface="Adobe Garamond Pro"/>
              </a:rPr>
              <a:t>Evaluation</a:t>
            </a:r>
          </a:p>
          <a:p>
            <a:pPr marL="342900" lvl="1" indent="-342900">
              <a:buFont typeface="Arial" pitchFamily="34" charset="0"/>
              <a:buChar char="•"/>
            </a:pPr>
            <a:r>
              <a:rPr lang="en-US" dirty="0" smtClean="0">
                <a:solidFill>
                  <a:schemeClr val="bg1">
                    <a:lumMod val="65000"/>
                  </a:schemeClr>
                </a:solidFill>
                <a:cs typeface="Adobe Garamond Pro"/>
              </a:rPr>
              <a:t>Conclusion</a:t>
            </a:r>
            <a:endParaRPr lang="en-US" dirty="0">
              <a:solidFill>
                <a:schemeClr val="bg1">
                  <a:lumMod val="65000"/>
                </a:schemeClr>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lvl="1"/>
            <a:endParaRPr lang="en-US" sz="20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6</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39340908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438400" y="4476226"/>
            <a:ext cx="5111462" cy="2457974"/>
          </a:xfrm>
          <a:prstGeom prst="rect">
            <a:avLst/>
          </a:prstGeom>
        </p:spPr>
      </p:pic>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52400" y="1143000"/>
            <a:ext cx="8991600" cy="5486400"/>
          </a:xfrm>
        </p:spPr>
        <p:txBody>
          <a:bodyPr>
            <a:normAutofit/>
          </a:bodyPr>
          <a:lstStyle/>
          <a:p>
            <a:r>
              <a:rPr lang="en-US" sz="2800" dirty="0" smtClean="0">
                <a:solidFill>
                  <a:schemeClr val="tx2"/>
                </a:solidFill>
              </a:rPr>
              <a:t>Near-Data Processing (NDP) </a:t>
            </a:r>
            <a:endParaRPr lang="en-US" sz="2800" dirty="0">
              <a:solidFill>
                <a:schemeClr val="tx2"/>
              </a:solidFill>
            </a:endParaRPr>
          </a:p>
          <a:p>
            <a:pPr lvl="1"/>
            <a:r>
              <a:rPr lang="en-US" sz="2400" dirty="0"/>
              <a:t>A potential solution to </a:t>
            </a:r>
            <a:r>
              <a:rPr lang="en-US" sz="2400" dirty="0">
                <a:solidFill>
                  <a:srgbClr val="0000FF"/>
                </a:solidFill>
              </a:rPr>
              <a:t>reduce data movement</a:t>
            </a:r>
          </a:p>
          <a:p>
            <a:pPr lvl="1"/>
            <a:r>
              <a:rPr lang="en-US" sz="2400" dirty="0">
                <a:solidFill>
                  <a:srgbClr val="0000FF"/>
                </a:solidFill>
              </a:rPr>
              <a:t>Idea:</a:t>
            </a:r>
            <a:r>
              <a:rPr lang="en-US" sz="2400" dirty="0"/>
              <a:t> move computation close to data</a:t>
            </a:r>
          </a:p>
          <a:p>
            <a:pPr lvl="1"/>
            <a:endParaRPr lang="en-US" sz="2400" dirty="0" smtClean="0">
              <a:cs typeface="Adobe Garamond Pro"/>
            </a:endParaRPr>
          </a:p>
          <a:p>
            <a:pPr lvl="1"/>
            <a:endParaRPr lang="en-US" sz="2400" dirty="0">
              <a:cs typeface="Adobe Garamond Pro"/>
            </a:endParaRPr>
          </a:p>
          <a:p>
            <a:pPr lvl="1"/>
            <a:endParaRPr lang="en-US" sz="2400" dirty="0" smtClean="0">
              <a:cs typeface="Adobe Garamond Pro"/>
            </a:endParaRPr>
          </a:p>
          <a:p>
            <a:pPr lvl="1"/>
            <a:endParaRPr lang="en-US" sz="2400" dirty="0" smtClean="0">
              <a:cs typeface="Adobe Garamond Pro"/>
            </a:endParaRPr>
          </a:p>
          <a:p>
            <a:r>
              <a:rPr lang="en-US" sz="2800" dirty="0">
                <a:solidFill>
                  <a:schemeClr val="tx2"/>
                </a:solidFill>
              </a:rPr>
              <a:t>Enabled by recent advances in 3D-stacked memory</a:t>
            </a: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7</a:t>
            </a:fld>
            <a:endParaRPr lang="en-US"/>
          </a:p>
        </p:txBody>
      </p:sp>
      <p:pic>
        <p:nvPicPr>
          <p:cNvPr id="9" name="Picture 8" descr="safari.png"/>
          <p:cNvPicPr>
            <a:picLocks noChangeAspect="1"/>
          </p:cNvPicPr>
          <p:nvPr/>
        </p:nvPicPr>
        <p:blipFill>
          <a:blip r:embed="rId4" cstate="print"/>
          <a:stretch>
            <a:fillRect/>
          </a:stretch>
        </p:blipFill>
        <p:spPr>
          <a:xfrm>
            <a:off x="76200" y="6580445"/>
            <a:ext cx="959296" cy="277563"/>
          </a:xfrm>
          <a:prstGeom prst="rect">
            <a:avLst/>
          </a:prstGeom>
        </p:spPr>
      </p:pic>
      <p:sp>
        <p:nvSpPr>
          <p:cNvPr id="6" name="Rectangle 5"/>
          <p:cNvSpPr/>
          <p:nvPr/>
        </p:nvSpPr>
        <p:spPr>
          <a:xfrm>
            <a:off x="1600200" y="2667000"/>
            <a:ext cx="4572000" cy="461665"/>
          </a:xfrm>
          <a:prstGeom prst="rect">
            <a:avLst/>
          </a:prstGeom>
        </p:spPr>
        <p:txBody>
          <a:bodyPr>
            <a:spAutoFit/>
          </a:bodyPr>
          <a:lstStyle/>
          <a:p>
            <a:r>
              <a:rPr lang="en-US" sz="2400" b="1" dirty="0" smtClean="0">
                <a:solidFill>
                  <a:srgbClr val="595959"/>
                </a:solidFill>
              </a:rPr>
              <a:t>Reduces data movement</a:t>
            </a:r>
          </a:p>
        </p:txBody>
      </p:sp>
      <p:sp>
        <p:nvSpPr>
          <p:cNvPr id="7" name="TextBox 6"/>
          <p:cNvSpPr txBox="1"/>
          <p:nvPr/>
        </p:nvSpPr>
        <p:spPr>
          <a:xfrm>
            <a:off x="1524000" y="3124200"/>
            <a:ext cx="5535289" cy="461665"/>
          </a:xfrm>
          <a:prstGeom prst="rect">
            <a:avLst/>
          </a:prstGeom>
          <a:noFill/>
        </p:spPr>
        <p:txBody>
          <a:bodyPr wrap="none" rtlCol="0">
            <a:spAutoFit/>
          </a:bodyPr>
          <a:lstStyle/>
          <a:p>
            <a:pPr algn="ctr"/>
            <a:r>
              <a:rPr lang="en-US" sz="2400" b="1" dirty="0" smtClean="0">
                <a:solidFill>
                  <a:schemeClr val="tx1">
                    <a:lumMod val="65000"/>
                    <a:lumOff val="35000"/>
                  </a:schemeClr>
                </a:solidFill>
              </a:rPr>
              <a:t>Exploits large in-memory bandwidth</a:t>
            </a:r>
            <a:endParaRPr lang="en-US" sz="2400" b="1" dirty="0">
              <a:solidFill>
                <a:schemeClr val="tx1">
                  <a:lumMod val="65000"/>
                  <a:lumOff val="35000"/>
                </a:schemeClr>
              </a:solidFill>
            </a:endParaRPr>
          </a:p>
        </p:txBody>
      </p:sp>
      <p:sp>
        <p:nvSpPr>
          <p:cNvPr id="8" name="TextBox 7"/>
          <p:cNvSpPr txBox="1"/>
          <p:nvPr/>
        </p:nvSpPr>
        <p:spPr>
          <a:xfrm>
            <a:off x="1524001" y="3581400"/>
            <a:ext cx="6400800" cy="461665"/>
          </a:xfrm>
          <a:prstGeom prst="rect">
            <a:avLst/>
          </a:prstGeom>
          <a:noFill/>
        </p:spPr>
        <p:txBody>
          <a:bodyPr wrap="square" rtlCol="0">
            <a:spAutoFit/>
          </a:bodyPr>
          <a:lstStyle/>
          <a:p>
            <a:pPr algn="ctr"/>
            <a:r>
              <a:rPr lang="en-US" sz="2400" b="1" dirty="0" smtClean="0">
                <a:solidFill>
                  <a:srgbClr val="595959"/>
                </a:solidFill>
              </a:rPr>
              <a:t>Exploits shorter access latency to memory</a:t>
            </a:r>
            <a:endParaRPr lang="en-US" sz="2400" b="1" dirty="0">
              <a:solidFill>
                <a:srgbClr val="595959"/>
              </a:solidFill>
            </a:endParaRPr>
          </a:p>
        </p:txBody>
      </p:sp>
      <p:pic>
        <p:nvPicPr>
          <p:cNvPr id="10" name="Picture 9"/>
          <p:cNvPicPr>
            <a:picLocks noChangeAspect="1"/>
          </p:cNvPicPr>
          <p:nvPr/>
        </p:nvPicPr>
        <p:blipFill>
          <a:blip r:embed="rId5"/>
          <a:stretch>
            <a:fillRect/>
          </a:stretch>
        </p:blipFill>
        <p:spPr>
          <a:xfrm>
            <a:off x="1143000" y="2667000"/>
            <a:ext cx="457200" cy="533400"/>
          </a:xfrm>
          <a:prstGeom prst="rect">
            <a:avLst/>
          </a:prstGeom>
        </p:spPr>
      </p:pic>
      <p:pic>
        <p:nvPicPr>
          <p:cNvPr id="11" name="Picture 10"/>
          <p:cNvPicPr>
            <a:picLocks noChangeAspect="1"/>
          </p:cNvPicPr>
          <p:nvPr/>
        </p:nvPicPr>
        <p:blipFill>
          <a:blip r:embed="rId5"/>
          <a:stretch>
            <a:fillRect/>
          </a:stretch>
        </p:blipFill>
        <p:spPr>
          <a:xfrm>
            <a:off x="1143000" y="3124200"/>
            <a:ext cx="457200" cy="533400"/>
          </a:xfrm>
          <a:prstGeom prst="rect">
            <a:avLst/>
          </a:prstGeom>
        </p:spPr>
      </p:pic>
      <p:pic>
        <p:nvPicPr>
          <p:cNvPr id="12" name="Picture 11"/>
          <p:cNvPicPr>
            <a:picLocks noChangeAspect="1"/>
          </p:cNvPicPr>
          <p:nvPr/>
        </p:nvPicPr>
        <p:blipFill>
          <a:blip r:embed="rId5"/>
          <a:stretch>
            <a:fillRect/>
          </a:stretch>
        </p:blipFill>
        <p:spPr>
          <a:xfrm>
            <a:off x="1143000" y="3581400"/>
            <a:ext cx="457200" cy="533400"/>
          </a:xfrm>
          <a:prstGeom prst="rect">
            <a:avLst/>
          </a:prstGeom>
        </p:spPr>
      </p:pic>
    </p:spTree>
    <p:extLst>
      <p:ext uri="{BB962C8B-B14F-4D97-AF65-F5344CB8AC3E}">
        <p14:creationId xmlns:p14="http://schemas.microsoft.com/office/powerpoint/2010/main" val="33830062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52400" y="1143000"/>
            <a:ext cx="8763000" cy="5486400"/>
          </a:xfrm>
        </p:spPr>
        <p:txBody>
          <a:bodyPr>
            <a:normAutofit/>
          </a:bodyPr>
          <a:lstStyle/>
          <a:p>
            <a:pPr marL="342900" lvl="1" indent="-342900">
              <a:buFont typeface="Arial" pitchFamily="34" charset="0"/>
              <a:buChar char="•"/>
            </a:pPr>
            <a:r>
              <a:rPr lang="en-US" dirty="0" smtClean="0">
                <a:solidFill>
                  <a:schemeClr val="bg1">
                    <a:lumMod val="65000"/>
                  </a:schemeClr>
                </a:solidFill>
                <a:cs typeface="Adobe Garamond Pro"/>
              </a:rPr>
              <a:t>Introduction</a:t>
            </a:r>
          </a:p>
          <a:p>
            <a:pPr marL="342900" lvl="1" indent="-342900">
              <a:buFont typeface="Arial" pitchFamily="34" charset="0"/>
              <a:buChar char="•"/>
            </a:pPr>
            <a:r>
              <a:rPr lang="en-US" dirty="0" smtClean="0">
                <a:solidFill>
                  <a:schemeClr val="bg1">
                    <a:lumMod val="65000"/>
                  </a:schemeClr>
                </a:solidFill>
                <a:cs typeface="Adobe Garamond Pro"/>
              </a:rPr>
              <a:t>Background</a:t>
            </a:r>
          </a:p>
          <a:p>
            <a:pPr marL="342900" lvl="1" indent="-342900">
              <a:buFont typeface="Arial" pitchFamily="34" charset="0"/>
              <a:buChar char="•"/>
            </a:pPr>
            <a:r>
              <a:rPr lang="en-US" sz="3600" dirty="0" smtClean="0">
                <a:solidFill>
                  <a:schemeClr val="tx2"/>
                </a:solidFill>
                <a:cs typeface="Adobe Garamond Pro"/>
              </a:rPr>
              <a:t>Motivation</a:t>
            </a:r>
          </a:p>
          <a:p>
            <a:pPr marL="342900" lvl="1" indent="-342900">
              <a:buFont typeface="Arial" pitchFamily="34" charset="0"/>
              <a:buChar char="•"/>
            </a:pPr>
            <a:r>
              <a:rPr lang="en-US" dirty="0" err="1" smtClean="0">
                <a:solidFill>
                  <a:schemeClr val="bg1">
                    <a:lumMod val="65000"/>
                  </a:schemeClr>
                </a:solidFill>
                <a:cs typeface="Adobe Garamond Pro"/>
              </a:rPr>
              <a:t>CoNDA</a:t>
            </a:r>
            <a:endParaRPr lang="en-US" dirty="0" smtClean="0">
              <a:solidFill>
                <a:schemeClr val="bg1">
                  <a:lumMod val="65000"/>
                </a:schemeClr>
              </a:solidFill>
              <a:cs typeface="Adobe Garamond Pro"/>
            </a:endParaRPr>
          </a:p>
          <a:p>
            <a:pPr marL="342900" lvl="1" indent="-342900">
              <a:buFont typeface="Arial" pitchFamily="34" charset="0"/>
              <a:buChar char="•"/>
            </a:pPr>
            <a:r>
              <a:rPr lang="en-US" dirty="0">
                <a:solidFill>
                  <a:schemeClr val="bg1">
                    <a:lumMod val="65000"/>
                  </a:schemeClr>
                </a:solidFill>
                <a:cs typeface="Adobe Garamond Pro"/>
              </a:rPr>
              <a:t>Architecture </a:t>
            </a:r>
            <a:r>
              <a:rPr lang="en-US" dirty="0" smtClean="0">
                <a:solidFill>
                  <a:schemeClr val="bg1">
                    <a:lumMod val="65000"/>
                  </a:schemeClr>
                </a:solidFill>
                <a:cs typeface="Adobe Garamond Pro"/>
              </a:rPr>
              <a:t>Support</a:t>
            </a:r>
          </a:p>
          <a:p>
            <a:pPr marL="342900" lvl="1" indent="-342900">
              <a:buFont typeface="Arial" pitchFamily="34" charset="0"/>
              <a:buChar char="•"/>
            </a:pPr>
            <a:r>
              <a:rPr lang="en-US" dirty="0" smtClean="0">
                <a:solidFill>
                  <a:schemeClr val="bg1">
                    <a:lumMod val="65000"/>
                  </a:schemeClr>
                </a:solidFill>
                <a:cs typeface="Adobe Garamond Pro"/>
              </a:rPr>
              <a:t>Evaluation</a:t>
            </a:r>
          </a:p>
          <a:p>
            <a:pPr marL="342900" lvl="1" indent="-342900">
              <a:buFont typeface="Arial" pitchFamily="34" charset="0"/>
              <a:buChar char="•"/>
            </a:pPr>
            <a:r>
              <a:rPr lang="en-US" dirty="0" smtClean="0">
                <a:solidFill>
                  <a:schemeClr val="bg1">
                    <a:lumMod val="65000"/>
                  </a:schemeClr>
                </a:solidFill>
                <a:cs typeface="Adobe Garamond Pro"/>
              </a:rPr>
              <a:t>Conclusion</a:t>
            </a:r>
            <a:endParaRPr lang="en-US" dirty="0">
              <a:solidFill>
                <a:schemeClr val="bg1">
                  <a:lumMod val="65000"/>
                </a:schemeClr>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marL="342900" lvl="1" indent="-342900">
              <a:buFont typeface="Arial" pitchFamily="34" charset="0"/>
              <a:buChar char="•"/>
            </a:pPr>
            <a:endParaRPr lang="en-US" sz="2600" dirty="0" smtClean="0">
              <a:solidFill>
                <a:schemeClr val="tx2"/>
              </a:solidFill>
              <a:cs typeface="Adobe Garamond Pro"/>
            </a:endParaRPr>
          </a:p>
          <a:p>
            <a:pPr lvl="1"/>
            <a:endParaRPr lang="en-US" sz="2000" dirty="0" smtClean="0">
              <a:cs typeface="Adobe Garamond Pro"/>
            </a:endParaRPr>
          </a:p>
          <a:p>
            <a:pPr lvl="1"/>
            <a:endParaRPr lang="en-US" sz="2400" dirty="0" smtClean="0">
              <a:cs typeface="Adobe Garamond Pro"/>
            </a:endParaRPr>
          </a:p>
        </p:txBody>
      </p:sp>
      <p:sp>
        <p:nvSpPr>
          <p:cNvPr id="4" name="Slide Number Placeholder 3"/>
          <p:cNvSpPr>
            <a:spLocks noGrp="1"/>
          </p:cNvSpPr>
          <p:nvPr>
            <p:ph type="sldNum" sz="quarter" idx="12"/>
          </p:nvPr>
        </p:nvSpPr>
        <p:spPr/>
        <p:txBody>
          <a:bodyPr/>
          <a:lstStyle/>
          <a:p>
            <a:fld id="{BA2D8F13-174C-467F-9D40-7DDEF70CAB8C}" type="slidenum">
              <a:rPr lang="en-US" smtClean="0"/>
              <a:t>8</a:t>
            </a:fld>
            <a:endParaRPr lang="en-US"/>
          </a:p>
        </p:txBody>
      </p:sp>
      <p:pic>
        <p:nvPicPr>
          <p:cNvPr id="9" name="Picture 8"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24869116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 y="990600"/>
            <a:ext cx="8991600" cy="5715000"/>
          </a:xfrm>
        </p:spPr>
        <p:txBody>
          <a:bodyPr>
            <a:normAutofit/>
          </a:bodyPr>
          <a:lstStyle/>
          <a:p>
            <a:pPr algn="ctr"/>
            <a:endParaRPr lang="en-US" sz="2800" dirty="0" smtClean="0">
              <a:solidFill>
                <a:schemeClr val="tx2"/>
              </a:solidFill>
            </a:endParaRPr>
          </a:p>
          <a:p>
            <a:pPr algn="ctr"/>
            <a:endParaRPr lang="en-US" sz="2800" dirty="0">
              <a:solidFill>
                <a:schemeClr val="tx2"/>
              </a:solidFill>
            </a:endParaRPr>
          </a:p>
          <a:p>
            <a:pPr algn="ctr"/>
            <a:endParaRPr lang="en-US" sz="2800" dirty="0" smtClean="0">
              <a:solidFill>
                <a:schemeClr val="tx2"/>
              </a:solidFill>
            </a:endParaRPr>
          </a:p>
          <a:p>
            <a:pPr marL="0" indent="0" algn="ctr">
              <a:buNone/>
            </a:pPr>
            <a:r>
              <a:rPr lang="en-US" sz="4400" dirty="0" smtClean="0">
                <a:solidFill>
                  <a:schemeClr val="tx2"/>
                </a:solidFill>
              </a:rPr>
              <a:t>Application Analysis</a:t>
            </a:r>
          </a:p>
          <a:p>
            <a:pPr lvl="1"/>
            <a:endParaRPr lang="en-US" sz="2000" dirty="0" smtClean="0"/>
          </a:p>
        </p:txBody>
      </p:sp>
      <p:pic>
        <p:nvPicPr>
          <p:cNvPr id="6" name="Picture 5" descr="safari.png"/>
          <p:cNvPicPr>
            <a:picLocks noChangeAspect="1"/>
          </p:cNvPicPr>
          <p:nvPr/>
        </p:nvPicPr>
        <p:blipFill>
          <a:blip r:embed="rId3" cstate="print"/>
          <a:stretch>
            <a:fillRect/>
          </a:stretch>
        </p:blipFill>
        <p:spPr>
          <a:xfrm>
            <a:off x="76200" y="6580445"/>
            <a:ext cx="959296" cy="277563"/>
          </a:xfrm>
          <a:prstGeom prst="rect">
            <a:avLst/>
          </a:prstGeom>
        </p:spPr>
      </p:pic>
    </p:spTree>
    <p:extLst>
      <p:ext uri="{BB962C8B-B14F-4D97-AF65-F5344CB8AC3E}">
        <p14:creationId xmlns:p14="http://schemas.microsoft.com/office/powerpoint/2010/main" val="16679184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esha-theme">
  <a:themeElements>
    <a:clrScheme name="Custom 1">
      <a:dk1>
        <a:sysClr val="windowText" lastClr="000000"/>
      </a:dk1>
      <a:lt1>
        <a:sysClr val="window" lastClr="FFFFFF"/>
      </a:lt1>
      <a:dk2>
        <a:srgbClr val="1F497D"/>
      </a:dk2>
      <a:lt2>
        <a:srgbClr val="EEECE1"/>
      </a:lt2>
      <a:accent1>
        <a:srgbClr val="FDC600"/>
      </a:accent1>
      <a:accent2>
        <a:srgbClr val="C00000"/>
      </a:accent2>
      <a:accent3>
        <a:srgbClr val="0061FF"/>
      </a:accent3>
      <a:accent4>
        <a:srgbClr val="3C3C3C"/>
      </a:accent4>
      <a:accent5>
        <a:srgbClr val="00B3B3"/>
      </a:accent5>
      <a:accent6>
        <a:srgbClr val="777777"/>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3200" b="1" dirty="0" smtClean="0">
            <a:effectLst>
              <a:outerShdw blurRad="38100" dist="38100" dir="2700000" algn="tl">
                <a:srgbClr val="000000">
                  <a:alpha val="43137"/>
                </a:srgb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lumMod val="75000"/>
              <a:lumOff val="25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800" b="1" dirty="0"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FDC600"/>
    </a:accent1>
    <a:accent2>
      <a:srgbClr val="C00000"/>
    </a:accent2>
    <a:accent3>
      <a:srgbClr val="0061FF"/>
    </a:accent3>
    <a:accent4>
      <a:srgbClr val="3C3C3C"/>
    </a:accent4>
    <a:accent5>
      <a:srgbClr val="00B3B3"/>
    </a:accent5>
    <a:accent6>
      <a:srgbClr val="777777"/>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FDC600"/>
    </a:accent1>
    <a:accent2>
      <a:srgbClr val="C00000"/>
    </a:accent2>
    <a:accent3>
      <a:srgbClr val="0061FF"/>
    </a:accent3>
    <a:accent4>
      <a:srgbClr val="3C3C3C"/>
    </a:accent4>
    <a:accent5>
      <a:srgbClr val="00B3B3"/>
    </a:accent5>
    <a:accent6>
      <a:srgbClr val="777777"/>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sesha-theme</Template>
  <TotalTime>200155</TotalTime>
  <Words>7904</Words>
  <Application>Microsoft Macintosh PowerPoint</Application>
  <PresentationFormat>On-screen Show (4:3)</PresentationFormat>
  <Paragraphs>1404</Paragraphs>
  <Slides>55</Slides>
  <Notes>53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sesha-theme</vt:lpstr>
      <vt:lpstr>CoNDA:  Efficient Cache Coherence Support for Near-Data Accelerators</vt:lpstr>
      <vt:lpstr>Specialized Accelerators</vt:lpstr>
      <vt:lpstr>Coherence For NDAs</vt:lpstr>
      <vt:lpstr>Existing Coherence Mechanisms</vt:lpstr>
      <vt:lpstr>An Optimistic Approach</vt:lpstr>
      <vt:lpstr>Outline</vt:lpstr>
      <vt:lpstr>Background</vt:lpstr>
      <vt:lpstr>Outline</vt:lpstr>
      <vt:lpstr>PowerPoint Presentation</vt:lpstr>
      <vt:lpstr>Sharing Data between NDAs and CPUs</vt:lpstr>
      <vt:lpstr>Shared Data Access Patterns</vt:lpstr>
      <vt:lpstr>PowerPoint Presentation</vt:lpstr>
      <vt:lpstr>Analysis of Existing Coherence Mechanism</vt:lpstr>
      <vt:lpstr>Analysis of Existing Coherence Mechanisms</vt:lpstr>
      <vt:lpstr>Motivation and Goal</vt:lpstr>
      <vt:lpstr>Outline</vt:lpstr>
      <vt:lpstr>Optimistic NDA Execution</vt:lpstr>
      <vt:lpstr>High-Level Overview of Optimistic Execution Model</vt:lpstr>
      <vt:lpstr>High-Level Overview of CoNDA</vt:lpstr>
      <vt:lpstr>PowerPoint Presentation</vt:lpstr>
      <vt:lpstr>Necessary Coherence Requests</vt:lpstr>
      <vt:lpstr>Identifying Coherence Violations</vt:lpstr>
      <vt:lpstr>Outline</vt:lpstr>
      <vt:lpstr>CoNDA: Architecture Support</vt:lpstr>
      <vt:lpstr>Optimistic Mode Execution</vt:lpstr>
      <vt:lpstr>Signatures</vt:lpstr>
      <vt:lpstr>Coherence Resolution</vt:lpstr>
      <vt:lpstr>Outline</vt:lpstr>
      <vt:lpstr>Evaluation Methodology</vt:lpstr>
      <vt:lpstr>Applications</vt:lpstr>
      <vt:lpstr>Speedup</vt:lpstr>
      <vt:lpstr>Memory System Energy</vt:lpstr>
      <vt:lpstr>Other Results in the Paper</vt:lpstr>
      <vt:lpstr>Outline</vt:lpstr>
      <vt:lpstr>Conclusion</vt:lpstr>
      <vt:lpstr>CoNDA:  Efficient Cache Coherence Support for Near-Data Accelerators</vt:lpstr>
      <vt:lpstr>PowerPoint Presentation</vt:lpstr>
      <vt:lpstr>Breakdown of Performance Overhead</vt:lpstr>
      <vt:lpstr>Non-Cacheable (NC) Approach</vt:lpstr>
      <vt:lpstr>Coarse-Grained (CG) Coherence</vt:lpstr>
      <vt:lpstr>Fine-Grained (FG) Coherence</vt:lpstr>
      <vt:lpstr>Memory System Energy</vt:lpstr>
      <vt:lpstr>Speedup</vt:lpstr>
      <vt:lpstr>Effect of Multiple Memory Stacks</vt:lpstr>
      <vt:lpstr>Effect of Optimistic Execution Duration</vt:lpstr>
      <vt:lpstr>Effect of Signature Size</vt:lpstr>
      <vt:lpstr>Identifying Coherence Violations</vt:lpstr>
      <vt:lpstr>Optimistic NDA Execution</vt:lpstr>
      <vt:lpstr>Example: Hybrid Database (HTAP)</vt:lpstr>
      <vt:lpstr>Application Analysis Wrap up</vt:lpstr>
      <vt:lpstr>Background</vt:lpstr>
      <vt:lpstr>Specialized Accelerators</vt:lpstr>
      <vt:lpstr>Applications</vt:lpstr>
      <vt:lpstr>Optimistic NDA Execution</vt:lpstr>
      <vt:lpstr>Analysis of Existing Coherence Mechanisms</vt:lpstr>
    </vt:vector>
  </TitlesOfParts>
  <Manager/>
  <Company>Carnegie Mellon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Amirali Boroumand</dc:creator>
  <cp:keywords/>
  <dc:description/>
  <cp:lastModifiedBy>Amirali Boroumand</cp:lastModifiedBy>
  <cp:revision>4683</cp:revision>
  <dcterms:created xsi:type="dcterms:W3CDTF">2015-08-16T21:47:06Z</dcterms:created>
  <dcterms:modified xsi:type="dcterms:W3CDTF">2019-06-25T23:19:07Z</dcterms:modified>
  <cp:category/>
</cp:coreProperties>
</file>