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833" r:id="rId2"/>
    <p:sldId id="853" r:id="rId3"/>
    <p:sldId id="855" r:id="rId4"/>
    <p:sldId id="856" r:id="rId5"/>
    <p:sldId id="861" r:id="rId6"/>
    <p:sldId id="862" r:id="rId7"/>
    <p:sldId id="863" r:id="rId8"/>
    <p:sldId id="8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06"/>
    <a:srgbClr val="F30006"/>
    <a:srgbClr val="FB7657"/>
    <a:srgbClr val="5FB380"/>
    <a:srgbClr val="4A8861"/>
    <a:srgbClr val="006600"/>
    <a:srgbClr val="FFFF66"/>
    <a:srgbClr val="C00000"/>
    <a:srgbClr val="F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3" autoAdjust="0"/>
    <p:restoredTop sz="82261" autoAdjust="0"/>
  </p:normalViewPr>
  <p:slideViewPr>
    <p:cSldViewPr>
      <p:cViewPr varScale="1">
        <p:scale>
          <a:sx n="72" d="100"/>
          <a:sy n="72" d="100"/>
        </p:scale>
        <p:origin x="200" y="2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3" d="100"/>
          <a:sy n="73" d="100"/>
        </p:scale>
        <p:origin x="-348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BDD2E-8744-D74E-8A07-3D7C96C5ADED}" type="datetimeFigureOut">
              <a:rPr lang="en-US" smtClean="0"/>
              <a:t>6/23/19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A336A-9C8E-8744-AD28-B78518F2E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43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B0202-0840-4C01-B8CE-44CF26C9F665}" type="datetimeFigureOut">
              <a:rPr lang="en-US" smtClean="0"/>
              <a:t>6/23/19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B66F2-E617-4D22-9699-A8F2E158C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48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Specialized accelerators</a:t>
            </a:r>
            <a:r>
              <a:rPr lang="en-US" baseline="0" dirty="0"/>
              <a:t> are now every where, and they are widely used to improve the performance and energy efficiency of computing systems. </a:t>
            </a:r>
            <a:br>
              <a:rPr lang="en-US" baseline="0" dirty="0"/>
            </a:b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</a:t>
            </a:r>
            <a:r>
              <a:rPr lang="en-US" baseline="0" dirty="0"/>
              <a:t> the same time, </a:t>
            </a:r>
            <a:r>
              <a:rPr lang="en-US" dirty="0"/>
              <a:t>recent advancement in 3D-stacked technology enabled near</a:t>
            </a:r>
            <a:r>
              <a:rPr lang="en-US" baseline="0" dirty="0"/>
              <a:t> data </a:t>
            </a:r>
            <a:r>
              <a:rPr lang="en-US" baseline="0" dirty="0" err="1"/>
              <a:t>acceleartors</a:t>
            </a:r>
            <a:r>
              <a:rPr lang="en-US" baseline="0" dirty="0"/>
              <a:t>. These accelerators can further boost the benefits of specialized accelerator by moving computation close to data and getting rid of data movement.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B66F2-E617-4D22-9699-A8F2E158CB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89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However, one of the major system challenges for adopting near data </a:t>
            </a:r>
            <a:r>
              <a:rPr lang="en-US" baseline="0" dirty="0" err="1"/>
              <a:t>accelartors</a:t>
            </a:r>
            <a:r>
              <a:rPr lang="en-US" baseline="0" dirty="0"/>
              <a:t> into computing system is coherence. </a:t>
            </a:r>
            <a:r>
              <a:rPr lang="en-US" baseline="0" dirty="0" err="1"/>
              <a:t>Maintainig</a:t>
            </a:r>
            <a:r>
              <a:rPr lang="en-US" baseline="0" dirty="0"/>
              <a:t> coherence between NDAs and CPUs is very challenging because of two reasons: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the cost of off-chip communication between NDAs and CPUs is very high. Second, NDA applications typically have poor locality, and generate a large amount of off-chip data movement which leads to a large number of coherence misses. Because of these challenges, it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Impractical use traditional coherence protocols for coherence, because  that leads to a large amount of off-chip coherence messages, which can eliminate a significant portion of NDA benefits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B66F2-E617-4D22-9699-A8F2E158CB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89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this work,</a:t>
            </a:r>
            <a:r>
              <a:rPr lang="en-US" baseline="0" dirty="0"/>
              <a:t> We extensively study existing NDA coherence mechanisms and make three key observations: </a:t>
            </a:r>
          </a:p>
          <a:p>
            <a:r>
              <a:rPr lang="en-US" baseline="0" dirty="0"/>
              <a:t>First, these mechanisms eliminate a significant portion of NDA’s benefits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they generate a large amount of off-chip coherence traffic,</a:t>
            </a:r>
            <a:b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Second, </a:t>
            </a:r>
            <a:r>
              <a:rPr lang="mr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</a:t>
            </a:r>
            <a:b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we find that a significant portion of off-chip traffic can be eliminated if the coherence mechanism has insight into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memory accesses actually require a coherence operation (what part of the shared data is actually accessed)</a:t>
            </a: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B66F2-E617-4D22-9699-A8F2E158CB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89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 on these observations, we find that an optimistic approach to coherence can address the challenges of NDA coherence. </a:t>
            </a:r>
            <a:b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find that  an optimistic execution model for NDA enables us to gain insight into the memory accesses before any coherence permissions are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checked, and as a result, enforce coherence with only the necessary data movement/coherence requests.</a:t>
            </a:r>
            <a:endParaRPr lang="en-US" baseline="0" dirty="0"/>
          </a:p>
          <a:p>
            <a:endParaRPr lang="en-US" baseline="0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propose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 new coherence mechanism that optimistically executes code on an NDA to gather information on memory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accesses. Optimistic execution enables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identify and avoid performing unnecessary coherence requests</a:t>
            </a:r>
            <a:endParaRPr lang="en-US" baseline="0" dirty="0"/>
          </a:p>
          <a:p>
            <a:endParaRPr lang="en-US" dirty="0"/>
          </a:p>
          <a:p>
            <a:r>
              <a:rPr lang="en-US" dirty="0"/>
              <a:t>Our evaluation shows that </a:t>
            </a:r>
            <a:r>
              <a:rPr lang="en-US" dirty="0" err="1"/>
              <a:t>CoNDA</a:t>
            </a:r>
            <a:r>
              <a:rPr lang="en-US" dirty="0"/>
              <a:t> consistency</a:t>
            </a:r>
            <a:r>
              <a:rPr lang="en-US" baseline="0" dirty="0"/>
              <a:t> retain the benefit of NDA across all of the workloads and </a:t>
            </a:r>
            <a:r>
              <a:rPr lang="mr-IN" baseline="0" dirty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B66F2-E617-4D22-9699-A8F2E158CB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89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based on the execution model I just explained, </a:t>
            </a:r>
            <a:r>
              <a:rPr lang="en-US" baseline="0" dirty="0"/>
              <a:t>we propose a coherence mechanism, which uses that execution model to avoid unnecessary coherence traffic. </a:t>
            </a:r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Basically, in </a:t>
            </a:r>
            <a:r>
              <a:rPr lang="en-US" baseline="0" dirty="0" err="1"/>
              <a:t>Conda</a:t>
            </a:r>
            <a:r>
              <a:rPr lang="en-US" baseline="0" dirty="0"/>
              <a:t>, CPU offload the kernel to NDA. NDA starts executing in optimistic mode.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During optimistic execution</a:t>
            </a:r>
          </a:p>
          <a:p>
            <a:r>
              <a:rPr lang="en-US" baseline="0" dirty="0"/>
              <a:t> 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efficiently tracks the addresses of all NDA reads, NDA writes, and CPU write using compressed signatures. When optimistic mode is done, NDA send these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signaturs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CPU and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use these signatures to resolve coherence violations. 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detects any coherence violation (1) the NDA invalidates all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updates; (2) the CPU resolves the coherence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requests, performing only the necessary coherence operations (including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cache line updates); and (3) the NDA re-executes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uncommitted portion of the kernel. 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Otherwise,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performs the necessary coherence operations, clears the uncommitted flag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all data updates in the NDA L1 cache, and resumes optimistic execution if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NDA kernel is not finished.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B66F2-E617-4D22-9699-A8F2E158CB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89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based on the execution model I just explained, </a:t>
            </a:r>
            <a:r>
              <a:rPr lang="en-US" baseline="0" dirty="0"/>
              <a:t>we propose a coherence mechanism, which uses that execution model to avoid unnecessary coherence traffic. </a:t>
            </a:r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Basically, in </a:t>
            </a:r>
            <a:r>
              <a:rPr lang="en-US" baseline="0" dirty="0" err="1"/>
              <a:t>Conda</a:t>
            </a:r>
            <a:r>
              <a:rPr lang="en-US" baseline="0" dirty="0"/>
              <a:t>, CPU offload the kernel to NDA. NDA starts executing in optimistic mode.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During optimistic execution</a:t>
            </a:r>
          </a:p>
          <a:p>
            <a:r>
              <a:rPr lang="en-US" baseline="0" dirty="0"/>
              <a:t> 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efficiently tracks the addresses of all NDA reads, NDA writes, and CPU write using compressed signatures. When optimistic mode is done, NDA send these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signaturs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CPU and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use these signatures to resolve coherence violations. 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detects any coherence violation (1) the NDA invalidates all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updates; (2) the CPU resolves the coherence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requests, performing only the necessary coherence operations (including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cache line updates); and (3) the NDA re-executes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uncommitted portion of the kernel. 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Otherwise,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performs the necessary coherence operations, clears the uncommitted flag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all data updates in the NDA L1 cache, and resumes optimistic execution if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NDA kernel is not finished.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B66F2-E617-4D22-9699-A8F2E158CB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9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 lIns="91440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920D214A-2AFC-4BE3-89FE-6518807E148F}" type="datetime1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5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206B5BB5-C062-4C16-8C4E-0D7EE65EA5A7}" type="datetime1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3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93CCC17E-136C-4D5B-9C83-1E9F6F691804}" type="datetime1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9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E9021861-6BD7-4EE9-A68B-37E75913A333}" type="datetime1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8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CE294271-EC2C-4AA4-B1D8-6325DBCD6885}" type="datetime1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C26C81D6-5C0A-4888-8AA2-94A703B72A86}" type="datetime1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2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5C6A7242-E7F0-452E-9AAD-6A266A1C3304}" type="datetime1">
              <a:rPr lang="en-US" smtClean="0"/>
              <a:t>6/23/19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60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E4A2E865-F686-4BA8-A1F8-7363E1251590}" type="datetime1">
              <a:rPr lang="en-US" smtClean="0"/>
              <a:t>6/23/19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6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13858B6D-F0A8-4A5A-A21C-F2DDFAEE91CA}" type="datetime1">
              <a:rPr lang="en-US" smtClean="0"/>
              <a:t>6/23/19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4BE59F63-4AED-4D19-AEDC-2344A5DC207C}" type="datetime1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CE2DF23D-22DE-41A0-9045-8939205C2A67}" type="datetime1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3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</p:spPr>
        <p:txBody>
          <a:bodyPr vert="horz" lIns="36576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143000"/>
            <a:ext cx="8839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492883"/>
            <a:ext cx="1828800" cy="3651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rgbClr val="0070C0"/>
                </a:solidFill>
              </a:defRPr>
            </a:lvl1pPr>
          </a:lstStyle>
          <a:p>
            <a:fld id="{BA2D8F13-174C-467F-9D40-7DDEF70CA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9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b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b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b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2076450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n-US" sz="4000" dirty="0" err="1">
                <a:solidFill>
                  <a:srgbClr val="FFFFFF"/>
                </a:solidFill>
                <a:latin typeface=""/>
              </a:rPr>
              <a:t>CoNDA</a:t>
            </a:r>
            <a:r>
              <a:rPr lang="en-US" sz="4000" dirty="0">
                <a:solidFill>
                  <a:srgbClr val="FFFFFF"/>
                </a:solidFill>
                <a:latin typeface=""/>
              </a:rPr>
              <a:t>:</a:t>
            </a:r>
            <a:br>
              <a:rPr lang="en-US" sz="4000" dirty="0">
                <a:solidFill>
                  <a:srgbClr val="FFFFFF"/>
                </a:solidFill>
                <a:latin typeface=""/>
              </a:rPr>
            </a:br>
            <a:r>
              <a:rPr lang="en-US" sz="4000" dirty="0">
                <a:solidFill>
                  <a:srgbClr val="FFFFFF"/>
                </a:solidFill>
                <a:latin typeface=""/>
              </a:rPr>
              <a:t> Efficient Cache Coherence Support</a:t>
            </a:r>
            <a:br>
              <a:rPr lang="en-US" sz="4000" dirty="0">
                <a:solidFill>
                  <a:srgbClr val="FFFFFF"/>
                </a:solidFill>
                <a:latin typeface=""/>
              </a:rPr>
            </a:br>
            <a:r>
              <a:rPr lang="en-US" sz="4000" dirty="0">
                <a:solidFill>
                  <a:srgbClr val="FFFFFF"/>
                </a:solidFill>
                <a:latin typeface=""/>
              </a:rPr>
              <a:t>for Near-Data Accelerators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156704"/>
            <a:ext cx="6400800" cy="685800"/>
          </a:xfrm>
        </p:spPr>
        <p:txBody>
          <a:bodyPr>
            <a:noAutofit/>
          </a:bodyPr>
          <a:lstStyle/>
          <a:p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05141" y="2691824"/>
            <a:ext cx="402425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800000"/>
                </a:solidFill>
              </a:rPr>
              <a:t>Amirali Boroumand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3307140"/>
            <a:ext cx="8763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Saugata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Ghose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 </a:t>
            </a:r>
            <a:r>
              <a:rPr lang="tr-TR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Minesh</a:t>
            </a:r>
            <a:r>
              <a:rPr lang="tr-T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Patel</a:t>
            </a:r>
            <a:r>
              <a:rPr lang="tr-T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Hasan Hassan, </a:t>
            </a:r>
            <a:br>
              <a:rPr lang="tr-T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tr-TR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Brandon</a:t>
            </a:r>
            <a:r>
              <a:rPr lang="tr-T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Lucia, </a:t>
            </a:r>
            <a:r>
              <a:rPr lang="tr-TR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Rachata</a:t>
            </a:r>
            <a:r>
              <a:rPr lang="tr-T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Ausavarungnirun</a:t>
            </a:r>
            <a:r>
              <a:rPr lang="tr-T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tr-TR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Kevin</a:t>
            </a:r>
            <a:r>
              <a:rPr lang="tr-T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Hsieh</a:t>
            </a:r>
            <a:r>
              <a:rPr lang="tr-T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br>
              <a:rPr lang="tr-T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hr-H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Nastaran Hajinazar, </a:t>
            </a:r>
            <a:r>
              <a:rPr lang="de-DE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Krishna </a:t>
            </a:r>
            <a:r>
              <a:rPr lang="de-DE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Malladi</a:t>
            </a:r>
            <a:r>
              <a:rPr lang="de-DE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Hongzhong</a:t>
            </a:r>
            <a:r>
              <a:rPr lang="de-DE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Zheng, Onur Mutlu</a:t>
            </a:r>
            <a:endParaRPr lang="tr-TR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82588" y="3316941"/>
            <a:ext cx="184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t="27272" b="29091"/>
          <a:stretch/>
        </p:blipFill>
        <p:spPr>
          <a:xfrm>
            <a:off x="6629400" y="5105400"/>
            <a:ext cx="1828800" cy="7980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t="30096" b="30046"/>
          <a:stretch/>
        </p:blipFill>
        <p:spPr>
          <a:xfrm>
            <a:off x="6477000" y="6096000"/>
            <a:ext cx="2381250" cy="533400"/>
          </a:xfrm>
          <a:prstGeom prst="rect">
            <a:avLst/>
          </a:prstGeom>
        </p:spPr>
      </p:pic>
      <p:pic>
        <p:nvPicPr>
          <p:cNvPr id="16" name="Picture 15" descr="safari.png"/>
          <p:cNvPicPr>
            <a:picLocks noChangeAspect="1"/>
          </p:cNvPicPr>
          <p:nvPr/>
        </p:nvPicPr>
        <p:blipFill rotWithShape="1">
          <a:blip r:embed="rId4" cstate="print"/>
          <a:srcRect r="1519"/>
          <a:stretch/>
        </p:blipFill>
        <p:spPr>
          <a:xfrm>
            <a:off x="476188" y="5235800"/>
            <a:ext cx="1890388" cy="555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5517" y="4971872"/>
            <a:ext cx="3112967" cy="11241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5943600"/>
            <a:ext cx="1524000" cy="762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400" y="5816600"/>
            <a:ext cx="1041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7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73"/>
          <p:cNvSpPr/>
          <p:nvPr/>
        </p:nvSpPr>
        <p:spPr>
          <a:xfrm>
            <a:off x="7543801" y="5702155"/>
            <a:ext cx="1452563" cy="345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ASIC</a:t>
            </a:r>
            <a:endParaRPr lang="en-US" sz="23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/>
                <a:cs typeface="Gill Sans MT"/>
              </a:rPr>
              <a:t>Specialized Accelerators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638800"/>
          </a:xfrm>
        </p:spPr>
        <p:txBody>
          <a:bodyPr>
            <a:normAutofit/>
          </a:bodyPr>
          <a:lstStyle/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lvl="1"/>
            <a:endParaRPr lang="en-US" sz="2000" dirty="0">
              <a:solidFill>
                <a:srgbClr val="595959"/>
              </a:solidFill>
              <a:latin typeface="Gill Sans MT"/>
              <a:cs typeface="Gill Sans MT"/>
            </a:endParaRPr>
          </a:p>
          <a:p>
            <a:pPr lvl="1"/>
            <a:endParaRPr lang="en-US" sz="24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400" u="sng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lvl="1"/>
            <a:endParaRPr lang="en-US" sz="2000" dirty="0">
              <a:solidFill>
                <a:srgbClr val="595959"/>
              </a:solidFill>
              <a:latin typeface="Gill Sans MT"/>
              <a:cs typeface="Gill Sans MT"/>
            </a:endParaRPr>
          </a:p>
          <a:p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>
                <a:latin typeface="Gill Sans MT"/>
                <a:cs typeface="Gill Sans MT"/>
              </a:rPr>
              <a:t>2</a:t>
            </a:fld>
            <a:endParaRPr lang="en-US">
              <a:latin typeface="Gill Sans MT"/>
              <a:cs typeface="Gill Sans MT"/>
            </a:endParaRPr>
          </a:p>
        </p:txBody>
      </p:sp>
      <p:pic>
        <p:nvPicPr>
          <p:cNvPr id="6" name="Picture 5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6580445"/>
            <a:ext cx="959296" cy="277563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76200" y="1676400"/>
            <a:ext cx="9296400" cy="1676400"/>
            <a:chOff x="-1447800" y="3810000"/>
            <a:chExt cx="9753600" cy="1940243"/>
          </a:xfrm>
        </p:grpSpPr>
        <p:sp>
          <p:nvSpPr>
            <p:cNvPr id="59" name="Rectangle 58"/>
            <p:cNvSpPr/>
            <p:nvPr/>
          </p:nvSpPr>
          <p:spPr>
            <a:xfrm>
              <a:off x="381000" y="5257800"/>
              <a:ext cx="601980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600" b="1" dirty="0">
                  <a:solidFill>
                    <a:schemeClr val="tx2"/>
                  </a:solidFill>
                  <a:latin typeface="Gill Sans MT"/>
                  <a:cs typeface="Gill Sans MT"/>
                </a:rPr>
                <a:t>FPGA</a:t>
              </a: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-1447800" y="3810000"/>
              <a:ext cx="9753600" cy="1940243"/>
              <a:chOff x="-1447800" y="3810000"/>
              <a:chExt cx="9753600" cy="1940243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-1447800" y="5181600"/>
                <a:ext cx="6019800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600" b="1" dirty="0">
                    <a:solidFill>
                      <a:schemeClr val="tx2"/>
                    </a:solidFill>
                    <a:latin typeface="Gill Sans MT"/>
                    <a:cs typeface="Gill Sans MT"/>
                  </a:rPr>
                  <a:t>GPU</a:t>
                </a:r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685800" y="3810000"/>
                <a:ext cx="7620000" cy="1600200"/>
                <a:chOff x="762000" y="3810000"/>
                <a:chExt cx="7620000" cy="1600200"/>
              </a:xfrm>
            </p:grpSpPr>
            <p:pic>
              <p:nvPicPr>
                <p:cNvPr id="63" name="Picture 6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19600" y="3886200"/>
                  <a:ext cx="1524000" cy="1524000"/>
                </a:xfrm>
                <a:prstGeom prst="rect">
                  <a:avLst/>
                </a:prstGeom>
              </p:spPr>
            </p:pic>
            <p:grpSp>
              <p:nvGrpSpPr>
                <p:cNvPr id="50" name="Group 49"/>
                <p:cNvGrpSpPr/>
                <p:nvPr/>
              </p:nvGrpSpPr>
              <p:grpSpPr>
                <a:xfrm>
                  <a:off x="2895600" y="4038600"/>
                  <a:ext cx="5486400" cy="1143000"/>
                  <a:chOff x="2971800" y="2971800"/>
                  <a:chExt cx="5486400" cy="1143000"/>
                </a:xfrm>
              </p:grpSpPr>
              <p:pic>
                <p:nvPicPr>
                  <p:cNvPr id="18" name="Picture 17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971800" y="2971800"/>
                    <a:ext cx="1143000" cy="1143000"/>
                  </a:xfrm>
                  <a:prstGeom prst="rect">
                    <a:avLst/>
                  </a:prstGeom>
                </p:spPr>
              </p:pic>
              <p:sp>
                <p:nvSpPr>
                  <p:cNvPr id="45" name="Rectangle 44"/>
                  <p:cNvSpPr/>
                  <p:nvPr/>
                </p:nvSpPr>
                <p:spPr>
                  <a:xfrm>
                    <a:off x="6934200" y="3352800"/>
                    <a:ext cx="1524000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2000" dirty="0">
                        <a:solidFill>
                          <a:schemeClr val="bg1"/>
                        </a:solidFill>
                      </a:rPr>
                      <a:t>NDA</a:t>
                    </a:r>
                    <a:endParaRPr lang="en-US" sz="23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4495800" y="3333690"/>
                    <a:ext cx="1524000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2000" dirty="0">
                        <a:solidFill>
                          <a:schemeClr val="bg1"/>
                        </a:solidFill>
                      </a:rPr>
                      <a:t>ASIC</a:t>
                    </a:r>
                    <a:endParaRPr lang="en-US" sz="23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2000" y="3810000"/>
                  <a:ext cx="1447800" cy="1447800"/>
                </a:xfrm>
                <a:prstGeom prst="rect">
                  <a:avLst/>
                </a:prstGeom>
              </p:spPr>
            </p:pic>
          </p:grpSp>
          <p:sp>
            <p:nvSpPr>
              <p:cNvPr id="60" name="Rectangle 59"/>
              <p:cNvSpPr/>
              <p:nvPr/>
            </p:nvSpPr>
            <p:spPr>
              <a:xfrm>
                <a:off x="2133600" y="5257800"/>
                <a:ext cx="6019800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600" b="1" dirty="0">
                    <a:solidFill>
                      <a:schemeClr val="tx2"/>
                    </a:solidFill>
                    <a:latin typeface="Gill Sans MT"/>
                    <a:cs typeface="Gill Sans MT"/>
                  </a:rPr>
                  <a:t>ASIC</a:t>
                </a:r>
              </a:p>
            </p:txBody>
          </p:sp>
        </p:grpSp>
      </p:grpSp>
      <p:sp>
        <p:nvSpPr>
          <p:cNvPr id="67" name="Rectangle 66"/>
          <p:cNvSpPr/>
          <p:nvPr/>
        </p:nvSpPr>
        <p:spPr>
          <a:xfrm>
            <a:off x="0" y="1143000"/>
            <a:ext cx="9144000" cy="55399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 algn="ctr"/>
            <a:r>
              <a:rPr lang="en-US" sz="3000" b="1" dirty="0">
                <a:solidFill>
                  <a:srgbClr val="FFFFFF"/>
                </a:solidFill>
              </a:rPr>
              <a:t>Specialized accelerators are now everywhere!</a:t>
            </a:r>
          </a:p>
        </p:txBody>
      </p:sp>
      <p:sp>
        <p:nvSpPr>
          <p:cNvPr id="41" name="Rectangle 40"/>
          <p:cNvSpPr/>
          <p:nvPr/>
        </p:nvSpPr>
        <p:spPr>
          <a:xfrm>
            <a:off x="0" y="3694093"/>
            <a:ext cx="9144000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rgbClr val="000000"/>
                </a:solidFill>
              </a:rPr>
              <a:t>Recent advancement in 3D-stacked technology enabled </a:t>
            </a:r>
            <a:r>
              <a:rPr lang="en-US" sz="3000" b="1" dirty="0">
                <a:solidFill>
                  <a:srgbClr val="800000"/>
                </a:solidFill>
              </a:rPr>
              <a:t>Near-Data Accelerators (NDA)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475022" y="5237946"/>
            <a:ext cx="4418346" cy="1082875"/>
            <a:chOff x="4878729" y="1823102"/>
            <a:chExt cx="4392604" cy="1800698"/>
          </a:xfrm>
        </p:grpSpPr>
        <p:grpSp>
          <p:nvGrpSpPr>
            <p:cNvPr id="72" name="Group 71"/>
            <p:cNvGrpSpPr/>
            <p:nvPr/>
          </p:nvGrpSpPr>
          <p:grpSpPr>
            <a:xfrm>
              <a:off x="4878729" y="1856117"/>
              <a:ext cx="4392604" cy="1767683"/>
              <a:chOff x="2068885" y="1301360"/>
              <a:chExt cx="3854114" cy="1174686"/>
            </a:xfrm>
          </p:grpSpPr>
          <p:sp>
            <p:nvSpPr>
              <p:cNvPr id="74" name="Cube 73"/>
              <p:cNvSpPr/>
              <p:nvPr/>
            </p:nvSpPr>
            <p:spPr>
              <a:xfrm>
                <a:off x="4360334" y="1765818"/>
                <a:ext cx="1562665" cy="710228"/>
              </a:xfrm>
              <a:prstGeom prst="cube">
                <a:avLst>
                  <a:gd name="adj" fmla="val 85440"/>
                </a:avLst>
              </a:prstGeom>
              <a:solidFill>
                <a:schemeClr val="tx2"/>
              </a:solidFill>
              <a:ln w="317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75" name="Cube 74"/>
              <p:cNvSpPr/>
              <p:nvPr/>
            </p:nvSpPr>
            <p:spPr>
              <a:xfrm>
                <a:off x="4461471" y="1670764"/>
                <a:ext cx="1391953" cy="651123"/>
              </a:xfrm>
              <a:prstGeom prst="cube">
                <a:avLst>
                  <a:gd name="adj" fmla="val 85440"/>
                </a:avLst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 prstMaterial="dkEdge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76" name="Cube 75"/>
              <p:cNvSpPr/>
              <p:nvPr/>
            </p:nvSpPr>
            <p:spPr>
              <a:xfrm>
                <a:off x="4461471" y="1489171"/>
                <a:ext cx="1391953" cy="651123"/>
              </a:xfrm>
              <a:prstGeom prst="cube">
                <a:avLst>
                  <a:gd name="adj" fmla="val 85440"/>
                </a:avLst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 prstMaterial="dkEdge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77" name="Cube 76"/>
              <p:cNvSpPr/>
              <p:nvPr/>
            </p:nvSpPr>
            <p:spPr>
              <a:xfrm>
                <a:off x="2068885" y="1612872"/>
                <a:ext cx="1505044" cy="820099"/>
              </a:xfrm>
              <a:prstGeom prst="cube">
                <a:avLst>
                  <a:gd name="adj" fmla="val 82478"/>
                </a:avLst>
              </a:prstGeom>
              <a:solidFill>
                <a:schemeClr val="bg2">
                  <a:lumMod val="50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 prstMaterial="dkEdge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  <p:cxnSp>
            <p:nvCxnSpPr>
              <p:cNvPr id="78" name="Straight Arrow Connector 77"/>
              <p:cNvCxnSpPr/>
              <p:nvPr/>
            </p:nvCxnSpPr>
            <p:spPr>
              <a:xfrm flipH="1">
                <a:off x="3440989" y="2057346"/>
                <a:ext cx="872449" cy="7212"/>
              </a:xfrm>
              <a:prstGeom prst="straightConnector1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  <a:headEnd type="arrow"/>
                <a:tailEnd type="arrow"/>
              </a:ln>
              <a:effectLst/>
            </p:spPr>
          </p:cxnSp>
          <p:sp>
            <p:nvSpPr>
              <p:cNvPr id="79" name="TextBox 78"/>
              <p:cNvSpPr txBox="1"/>
              <p:nvPr/>
            </p:nvSpPr>
            <p:spPr>
              <a:xfrm>
                <a:off x="2432522" y="1638178"/>
                <a:ext cx="875531" cy="544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600" b="1" i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cs typeface="Times New Roman"/>
                  </a:rPr>
                  <a:t>CPU</a:t>
                </a:r>
              </a:p>
            </p:txBody>
          </p:sp>
          <p:sp>
            <p:nvSpPr>
              <p:cNvPr id="80" name="Cube 79"/>
              <p:cNvSpPr/>
              <p:nvPr/>
            </p:nvSpPr>
            <p:spPr>
              <a:xfrm>
                <a:off x="4461471" y="1301360"/>
                <a:ext cx="1391953" cy="651122"/>
              </a:xfrm>
              <a:prstGeom prst="cube">
                <a:avLst>
                  <a:gd name="adj" fmla="val 85440"/>
                </a:avLst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 prstMaterial="dkEdge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7869603" y="1823102"/>
              <a:ext cx="1224402" cy="793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500" b="1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Times New Roman"/>
                </a:rPr>
                <a:t>DRAM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44232" y="5181600"/>
            <a:ext cx="2656767" cy="1524000"/>
            <a:chOff x="5699263" y="5312640"/>
            <a:chExt cx="2458901" cy="1316760"/>
          </a:xfrm>
        </p:grpSpPr>
        <p:grpSp>
          <p:nvGrpSpPr>
            <p:cNvPr id="25" name="Group 24"/>
            <p:cNvGrpSpPr/>
            <p:nvPr/>
          </p:nvGrpSpPr>
          <p:grpSpPr>
            <a:xfrm>
              <a:off x="6705600" y="5312640"/>
              <a:ext cx="1452564" cy="1316760"/>
              <a:chOff x="6777036" y="5160240"/>
              <a:chExt cx="1452564" cy="1316760"/>
            </a:xfrm>
          </p:grpSpPr>
          <p:pic>
            <p:nvPicPr>
              <p:cNvPr id="182" name="Picture 18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77036" y="5160240"/>
                <a:ext cx="1452563" cy="1316760"/>
              </a:xfrm>
              <a:prstGeom prst="rect">
                <a:avLst/>
              </a:prstGeom>
            </p:spPr>
          </p:pic>
          <p:sp>
            <p:nvSpPr>
              <p:cNvPr id="183" name="Rectangle 182"/>
              <p:cNvSpPr/>
              <p:nvPr/>
            </p:nvSpPr>
            <p:spPr>
              <a:xfrm>
                <a:off x="6777037" y="5604595"/>
                <a:ext cx="145256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NDA</a:t>
                </a:r>
                <a:endParaRPr lang="en-US" sz="23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63" name="Straight Connector 162"/>
            <p:cNvCxnSpPr/>
            <p:nvPr/>
          </p:nvCxnSpPr>
          <p:spPr>
            <a:xfrm flipH="1">
              <a:off x="6248400" y="5510154"/>
              <a:ext cx="781365" cy="263352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>
              <a:endCxn id="74" idx="4"/>
            </p:cNvCxnSpPr>
            <p:nvPr/>
          </p:nvCxnSpPr>
          <p:spPr>
            <a:xfrm flipH="1" flipV="1">
              <a:off x="5699263" y="6256518"/>
              <a:ext cx="1259978" cy="241208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552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73"/>
          <p:cNvSpPr/>
          <p:nvPr/>
        </p:nvSpPr>
        <p:spPr>
          <a:xfrm>
            <a:off x="7543801" y="5702155"/>
            <a:ext cx="1452563" cy="345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ASIC</a:t>
            </a:r>
            <a:endParaRPr lang="en-US" sz="23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/>
                <a:cs typeface="Gill Sans MT"/>
              </a:rPr>
              <a:t>Coherence For 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638800"/>
          </a:xfrm>
        </p:spPr>
        <p:txBody>
          <a:bodyPr>
            <a:normAutofit/>
          </a:bodyPr>
          <a:lstStyle/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lvl="1"/>
            <a:endParaRPr lang="en-US" sz="2000" dirty="0">
              <a:solidFill>
                <a:srgbClr val="595959"/>
              </a:solidFill>
              <a:latin typeface="Gill Sans MT"/>
              <a:cs typeface="Gill Sans MT"/>
            </a:endParaRPr>
          </a:p>
          <a:p>
            <a:pPr lvl="1"/>
            <a:endParaRPr lang="en-US" sz="24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400" u="sng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lvl="1"/>
            <a:endParaRPr lang="en-US" sz="2000" dirty="0">
              <a:solidFill>
                <a:srgbClr val="595959"/>
              </a:solidFill>
              <a:latin typeface="Gill Sans MT"/>
              <a:cs typeface="Gill Sans MT"/>
            </a:endParaRPr>
          </a:p>
          <a:p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>
                <a:latin typeface="Gill Sans MT"/>
                <a:cs typeface="Gill Sans MT"/>
              </a:rPr>
              <a:t>3</a:t>
            </a:fld>
            <a:endParaRPr lang="en-US">
              <a:latin typeface="Gill Sans MT"/>
              <a:cs typeface="Gill Sans MT"/>
            </a:endParaRPr>
          </a:p>
        </p:txBody>
      </p:sp>
      <p:pic>
        <p:nvPicPr>
          <p:cNvPr id="6" name="Picture 5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6580445"/>
            <a:ext cx="959296" cy="277563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0" y="1122402"/>
            <a:ext cx="9144000" cy="553998"/>
          </a:xfrm>
          <a:prstGeom prst="rect">
            <a:avLst/>
          </a:prstGeom>
          <a:solidFill>
            <a:srgbClr val="800000"/>
          </a:solidFill>
        </p:spPr>
        <p:txBody>
          <a:bodyPr wrap="square">
            <a:spAutoFit/>
          </a:bodyPr>
          <a:lstStyle/>
          <a:p>
            <a:pPr marL="0" lvl="1" algn="ctr"/>
            <a:r>
              <a:rPr lang="en-US" sz="3000" b="1" dirty="0">
                <a:solidFill>
                  <a:schemeClr val="bg1"/>
                </a:solidFill>
              </a:rPr>
              <a:t>Challenge: Coherence between NDAs and CPUs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28600" y="2438400"/>
            <a:ext cx="9238252" cy="2743200"/>
            <a:chOff x="228600" y="2438400"/>
            <a:chExt cx="9238252" cy="2743200"/>
          </a:xfrm>
        </p:grpSpPr>
        <p:sp>
          <p:nvSpPr>
            <p:cNvPr id="46" name="Rounded Rectangle 45"/>
            <p:cNvSpPr/>
            <p:nvPr/>
          </p:nvSpPr>
          <p:spPr>
            <a:xfrm>
              <a:off x="7010400" y="2438400"/>
              <a:ext cx="1346201" cy="2057400"/>
            </a:xfrm>
            <a:prstGeom prst="roundRect">
              <a:avLst/>
            </a:prstGeom>
            <a:solidFill>
              <a:schemeClr val="tx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DRAM</a:t>
              </a:r>
              <a:endParaRPr lang="en-US" sz="20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>
              <a:off x="4419600" y="3810000"/>
              <a:ext cx="2209800" cy="0"/>
            </a:xfrm>
            <a:prstGeom prst="straightConnector1">
              <a:avLst/>
            </a:prstGeom>
            <a:noFill/>
            <a:ln w="88900" cap="flat" cmpd="sng" algn="ctr">
              <a:solidFill>
                <a:schemeClr val="tx1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grpSp>
          <p:nvGrpSpPr>
            <p:cNvPr id="19" name="Group 18"/>
            <p:cNvGrpSpPr/>
            <p:nvPr/>
          </p:nvGrpSpPr>
          <p:grpSpPr>
            <a:xfrm>
              <a:off x="228600" y="3004129"/>
              <a:ext cx="3962400" cy="1339271"/>
              <a:chOff x="380999" y="2514600"/>
              <a:chExt cx="4114802" cy="1339271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380999" y="2514600"/>
                <a:ext cx="4114802" cy="1339271"/>
              </a:xfrm>
              <a:prstGeom prst="roundRect">
                <a:avLst/>
              </a:prstGeom>
              <a:solidFill>
                <a:schemeClr val="lt1">
                  <a:alpha val="0"/>
                </a:schemeClr>
              </a:solidFill>
              <a:ln w="38100" cmpd="sng"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3704493" y="2709445"/>
                <a:ext cx="682875" cy="1028009"/>
              </a:xfrm>
              <a:prstGeom prst="roundRect">
                <a:avLst/>
              </a:prstGeom>
              <a:solidFill>
                <a:srgbClr val="4A886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>
                        <a:lumMod val="95000"/>
                      </a:schemeClr>
                    </a:solidFill>
                  </a:rPr>
                  <a:t>L2</a:t>
                </a:r>
                <a:endParaRPr lang="en-US" sz="160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2666999" y="2933426"/>
                <a:ext cx="562709" cy="766619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>
                        <a:lumMod val="95000"/>
                      </a:schemeClr>
                    </a:solidFill>
                  </a:rPr>
                  <a:t>L1</a:t>
                </a:r>
                <a:endParaRPr lang="en-US" sz="105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511904" y="2787071"/>
                <a:ext cx="1528235" cy="732754"/>
                <a:chOff x="2816685" y="1162761"/>
                <a:chExt cx="1098983" cy="1042280"/>
              </a:xfrm>
            </p:grpSpPr>
            <p:sp>
              <p:nvSpPr>
                <p:cNvPr id="55" name="Rounded Rectangle 54"/>
                <p:cNvSpPr/>
                <p:nvPr/>
              </p:nvSpPr>
              <p:spPr>
                <a:xfrm>
                  <a:off x="2816685" y="1162761"/>
                  <a:ext cx="794181" cy="737479"/>
                </a:xfrm>
                <a:prstGeom prst="round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00000"/>
                      </a:solidFill>
                    </a:rPr>
                    <a:t>CPU</a:t>
                  </a:r>
                  <a:endParaRPr lang="en-US" sz="11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" name="Rounded Rectangle 56"/>
                <p:cNvSpPr/>
                <p:nvPr/>
              </p:nvSpPr>
              <p:spPr>
                <a:xfrm>
                  <a:off x="2969084" y="1315161"/>
                  <a:ext cx="794181" cy="737479"/>
                </a:xfrm>
                <a:prstGeom prst="round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00000"/>
                      </a:solidFill>
                    </a:rPr>
                    <a:t>CPU</a:t>
                  </a:r>
                  <a:endParaRPr lang="en-US" sz="11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1" name="Rounded Rectangle 60"/>
                <p:cNvSpPr/>
                <p:nvPr/>
              </p:nvSpPr>
              <p:spPr>
                <a:xfrm>
                  <a:off x="3121487" y="1467562"/>
                  <a:ext cx="794181" cy="737479"/>
                </a:xfrm>
                <a:prstGeom prst="round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solidFill>
                        <a:srgbClr val="000000"/>
                      </a:solidFill>
                    </a:rPr>
                    <a:t>CPU</a:t>
                  </a:r>
                  <a:endParaRPr lang="en-US" b="1" dirty="0">
                    <a:solidFill>
                      <a:srgbClr val="000000"/>
                    </a:solidFill>
                  </a:endParaRPr>
                </a:p>
              </p:txBody>
            </p:sp>
          </p:grpSp>
          <p:cxnSp>
            <p:nvCxnSpPr>
              <p:cNvPr id="51" name="Straight Arrow Connector 50"/>
              <p:cNvCxnSpPr/>
              <p:nvPr/>
            </p:nvCxnSpPr>
            <p:spPr>
              <a:xfrm flipH="1" flipV="1">
                <a:off x="2201330" y="3320471"/>
                <a:ext cx="486831" cy="2308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000000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sp>
            <p:nvSpPr>
              <p:cNvPr id="44" name="Rounded Rectangle 43"/>
              <p:cNvSpPr/>
              <p:nvPr/>
            </p:nvSpPr>
            <p:spPr>
              <a:xfrm>
                <a:off x="1096627" y="3142361"/>
                <a:ext cx="1104380" cy="518470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>
                        <a:lumMod val="95000"/>
                      </a:schemeClr>
                    </a:solidFill>
                  </a:rPr>
                  <a:t>CPU</a:t>
                </a:r>
                <a:endParaRPr lang="en-US" sz="120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 flipH="1" flipV="1">
                <a:off x="3200396" y="3318163"/>
                <a:ext cx="486831" cy="2308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000000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</p:grpSp>
        <p:grpSp>
          <p:nvGrpSpPr>
            <p:cNvPr id="11" name="Group 10"/>
            <p:cNvGrpSpPr/>
            <p:nvPr/>
          </p:nvGrpSpPr>
          <p:grpSpPr>
            <a:xfrm>
              <a:off x="5486400" y="4157246"/>
              <a:ext cx="3980452" cy="1024354"/>
              <a:chOff x="5410200" y="4191000"/>
              <a:chExt cx="3980452" cy="1024354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5410200" y="4784467"/>
                <a:ext cx="398045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/>
                  <a:t>NDA</a:t>
                </a:r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6705600" y="4191000"/>
                <a:ext cx="1371600" cy="609600"/>
              </a:xfrm>
              <a:prstGeom prst="roundRect">
                <a:avLst/>
              </a:prstGeom>
              <a:solidFill>
                <a:srgbClr val="948A54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Compute Unit </a:t>
                </a:r>
              </a:p>
            </p:txBody>
          </p:sp>
        </p:grpSp>
      </p:grpSp>
      <p:cxnSp>
        <p:nvCxnSpPr>
          <p:cNvPr id="70" name="Straight Arrow Connector 69"/>
          <p:cNvCxnSpPr/>
          <p:nvPr/>
        </p:nvCxnSpPr>
        <p:spPr>
          <a:xfrm flipH="1" flipV="1">
            <a:off x="5334000" y="2895600"/>
            <a:ext cx="381000" cy="685800"/>
          </a:xfrm>
          <a:prstGeom prst="straightConnector1">
            <a:avLst/>
          </a:prstGeom>
          <a:noFill/>
          <a:ln w="38100" cap="flat" cmpd="sng" algn="ctr">
            <a:solidFill>
              <a:srgbClr val="800000"/>
            </a:solidFill>
            <a:prstDash val="sysDash"/>
            <a:miter lim="800000"/>
            <a:headEnd type="none"/>
            <a:tailEnd type="arrow"/>
          </a:ln>
          <a:effectLst/>
        </p:spPr>
      </p:cxnSp>
      <p:sp>
        <p:nvSpPr>
          <p:cNvPr id="81" name="TextBox 80"/>
          <p:cNvSpPr txBox="1"/>
          <p:nvPr/>
        </p:nvSpPr>
        <p:spPr>
          <a:xfrm>
            <a:off x="2286000" y="190500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(1) Large </a:t>
            </a:r>
            <a:r>
              <a:rPr lang="en-US" sz="2400" b="1" dirty="0">
                <a:solidFill>
                  <a:srgbClr val="800000"/>
                </a:solidFill>
              </a:rPr>
              <a:t>cost</a:t>
            </a:r>
            <a:r>
              <a:rPr lang="en-US" sz="2400" b="1" dirty="0"/>
              <a:t> of </a:t>
            </a:r>
            <a:br>
              <a:rPr lang="en-US" sz="2400" b="1" dirty="0"/>
            </a:br>
            <a:r>
              <a:rPr lang="en-US" sz="2400" b="1" dirty="0"/>
              <a:t>off-chip communication</a:t>
            </a:r>
          </a:p>
        </p:txBody>
      </p:sp>
      <p:sp>
        <p:nvSpPr>
          <p:cNvPr id="82" name="Rectangle 81"/>
          <p:cNvSpPr/>
          <p:nvPr/>
        </p:nvSpPr>
        <p:spPr>
          <a:xfrm>
            <a:off x="-228600" y="5877580"/>
            <a:ext cx="95250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</a:rPr>
              <a:t>It is </a:t>
            </a:r>
            <a:r>
              <a:rPr lang="en-US" sz="2800" b="1" dirty="0">
                <a:solidFill>
                  <a:srgbClr val="800000"/>
                </a:solidFill>
              </a:rPr>
              <a:t>impractical</a:t>
            </a:r>
            <a:r>
              <a:rPr lang="en-US" sz="2800" b="1" dirty="0">
                <a:solidFill>
                  <a:srgbClr val="000000"/>
                </a:solidFill>
              </a:rPr>
              <a:t> to use traditional coherence protocols</a:t>
            </a:r>
            <a:endParaRPr lang="en-US" sz="2800" b="1" dirty="0">
              <a:solidFill>
                <a:srgbClr val="80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4953000" y="4114800"/>
            <a:ext cx="609600" cy="533400"/>
          </a:xfrm>
          <a:prstGeom prst="straightConnector1">
            <a:avLst/>
          </a:prstGeom>
          <a:noFill/>
          <a:ln w="38100" cap="flat" cmpd="sng" algn="ctr">
            <a:solidFill>
              <a:srgbClr val="800000"/>
            </a:solidFill>
            <a:prstDash val="sysDash"/>
            <a:miter lim="800000"/>
            <a:headEnd type="none"/>
            <a:tailEnd type="arrow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533400" y="4648200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(2) NDA applications generate </a:t>
            </a:r>
            <a:br>
              <a:rPr lang="en-US" sz="2400" b="1" dirty="0"/>
            </a:br>
            <a:r>
              <a:rPr lang="en-US" sz="2400" b="1" dirty="0">
                <a:solidFill>
                  <a:srgbClr val="800000"/>
                </a:solidFill>
              </a:rPr>
              <a:t>a large amount </a:t>
            </a:r>
            <a:r>
              <a:rPr lang="en-US" sz="2400" b="1" dirty="0"/>
              <a:t>of</a:t>
            </a:r>
            <a:r>
              <a:rPr lang="en-US" sz="2400" b="1" dirty="0">
                <a:solidFill>
                  <a:srgbClr val="800000"/>
                </a:solidFill>
              </a:rPr>
              <a:t> off-chip data movement</a:t>
            </a:r>
          </a:p>
        </p:txBody>
      </p:sp>
    </p:spTree>
    <p:extLst>
      <p:ext uri="{BB962C8B-B14F-4D97-AF65-F5344CB8AC3E}">
        <p14:creationId xmlns:p14="http://schemas.microsoft.com/office/powerpoint/2010/main" val="209507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81" grpId="0"/>
      <p:bldP spid="82" grpId="0" animBg="1"/>
      <p:bldP spid="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73"/>
          <p:cNvSpPr/>
          <p:nvPr/>
        </p:nvSpPr>
        <p:spPr>
          <a:xfrm>
            <a:off x="7543801" y="5702155"/>
            <a:ext cx="1452563" cy="345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ASIC</a:t>
            </a:r>
            <a:endParaRPr lang="en-US" sz="23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/>
                <a:cs typeface="Gill Sans MT"/>
              </a:rPr>
              <a:t>Existing Coherence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638800"/>
          </a:xfrm>
        </p:spPr>
        <p:txBody>
          <a:bodyPr>
            <a:normAutofit/>
          </a:bodyPr>
          <a:lstStyle/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lvl="1"/>
            <a:endParaRPr lang="en-US" sz="2000" dirty="0">
              <a:solidFill>
                <a:srgbClr val="595959"/>
              </a:solidFill>
              <a:latin typeface="Gill Sans MT"/>
              <a:cs typeface="Gill Sans MT"/>
            </a:endParaRPr>
          </a:p>
          <a:p>
            <a:pPr lvl="1"/>
            <a:endParaRPr lang="en-US" sz="24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400" u="sng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lvl="1"/>
            <a:endParaRPr lang="en-US" sz="2000" dirty="0">
              <a:solidFill>
                <a:srgbClr val="595959"/>
              </a:solidFill>
              <a:latin typeface="Gill Sans MT"/>
              <a:cs typeface="Gill Sans MT"/>
            </a:endParaRPr>
          </a:p>
          <a:p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>
                <a:latin typeface="Gill Sans MT"/>
                <a:cs typeface="Gill Sans MT"/>
              </a:rPr>
              <a:t>4</a:t>
            </a:fld>
            <a:endParaRPr lang="en-US">
              <a:latin typeface="Gill Sans MT"/>
              <a:cs typeface="Gill Sans MT"/>
            </a:endParaRPr>
          </a:p>
        </p:txBody>
      </p:sp>
      <p:pic>
        <p:nvPicPr>
          <p:cNvPr id="6" name="Picture 5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6580445"/>
            <a:ext cx="959296" cy="277563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-381000" y="1066800"/>
            <a:ext cx="9753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/>
            <a:r>
              <a:rPr lang="en-US" sz="2800" b="1" dirty="0">
                <a:latin typeface="Gill Sans MT"/>
                <a:cs typeface="Gill Sans MT"/>
              </a:rPr>
              <a:t>We extensively study existing </a:t>
            </a:r>
            <a:r>
              <a:rPr lang="en-US" sz="2800" b="1" dirty="0">
                <a:solidFill>
                  <a:srgbClr val="1F497D"/>
                </a:solidFill>
                <a:latin typeface="Gill Sans MT"/>
                <a:cs typeface="Gill Sans MT"/>
              </a:rPr>
              <a:t>NDA coherence mechanisms</a:t>
            </a:r>
            <a:r>
              <a:rPr lang="en-US" sz="2800" b="1" dirty="0">
                <a:latin typeface="Gill Sans MT"/>
                <a:cs typeface="Gill Sans MT"/>
              </a:rPr>
              <a:t> and make </a:t>
            </a:r>
            <a:r>
              <a:rPr lang="en-US" sz="2800" b="1" dirty="0">
                <a:solidFill>
                  <a:schemeClr val="tx2"/>
                </a:solidFill>
                <a:latin typeface="Gill Sans MT"/>
                <a:cs typeface="Gill Sans MT"/>
              </a:rPr>
              <a:t>three key observations</a:t>
            </a:r>
            <a:r>
              <a:rPr lang="en-US" sz="2800" b="1" dirty="0">
                <a:latin typeface="Gill Sans MT"/>
                <a:cs typeface="Gill Sans MT"/>
              </a:rPr>
              <a:t>: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2384048"/>
            <a:ext cx="9144000" cy="861774"/>
            <a:chOff x="0" y="2384048"/>
            <a:chExt cx="9144000" cy="861774"/>
          </a:xfrm>
        </p:grpSpPr>
        <p:sp>
          <p:nvSpPr>
            <p:cNvPr id="35" name="Rectangle 34"/>
            <p:cNvSpPr/>
            <p:nvPr/>
          </p:nvSpPr>
          <p:spPr>
            <a:xfrm>
              <a:off x="0" y="2384048"/>
              <a:ext cx="9144000" cy="861774"/>
            </a:xfrm>
            <a:prstGeom prst="rect">
              <a:avLst/>
            </a:prstGeom>
            <a:solidFill>
              <a:srgbClr val="E4E4E4"/>
            </a:solidFill>
          </p:spPr>
          <p:txBody>
            <a:bodyPr wrap="square">
              <a:spAutoFit/>
            </a:bodyPr>
            <a:lstStyle/>
            <a:p>
              <a:pPr marL="515938" algn="ctr"/>
              <a:r>
                <a:rPr lang="en-US" sz="2500" b="1" dirty="0"/>
                <a:t> These mechanisms </a:t>
              </a:r>
              <a:r>
                <a:rPr lang="en-US" sz="2500" b="1" dirty="0">
                  <a:solidFill>
                    <a:srgbClr val="E20006"/>
                  </a:solidFill>
                </a:rPr>
                <a:t>eliminate</a:t>
              </a:r>
              <a:r>
                <a:rPr lang="en-US" sz="2500" b="1" dirty="0">
                  <a:solidFill>
                    <a:srgbClr val="F30006"/>
                  </a:solidFill>
                </a:rPr>
                <a:t> </a:t>
              </a:r>
              <a:br>
                <a:rPr lang="en-US" sz="2500" b="1" dirty="0">
                  <a:solidFill>
                    <a:srgbClr val="F30006"/>
                  </a:solidFill>
                </a:rPr>
              </a:br>
              <a:r>
                <a:rPr lang="en-US" sz="2500" b="1" dirty="0"/>
                <a:t>a significant portion of </a:t>
              </a:r>
              <a:r>
                <a:rPr lang="en-US" sz="2500" b="1" dirty="0">
                  <a:solidFill>
                    <a:schemeClr val="tx2"/>
                  </a:solidFill>
                </a:rPr>
                <a:t>NDA’s benefits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389" y="2430959"/>
              <a:ext cx="4740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0" y="3603248"/>
            <a:ext cx="9144000" cy="892552"/>
            <a:chOff x="0" y="3603248"/>
            <a:chExt cx="9144000" cy="892552"/>
          </a:xfrm>
        </p:grpSpPr>
        <p:sp>
          <p:nvSpPr>
            <p:cNvPr id="38" name="Rectangle 37"/>
            <p:cNvSpPr/>
            <p:nvPr/>
          </p:nvSpPr>
          <p:spPr>
            <a:xfrm>
              <a:off x="0" y="3603248"/>
              <a:ext cx="9144000" cy="892552"/>
            </a:xfrm>
            <a:prstGeom prst="rect">
              <a:avLst/>
            </a:prstGeom>
            <a:solidFill>
              <a:srgbClr val="E4E4E4"/>
            </a:solidFill>
          </p:spPr>
          <p:txBody>
            <a:bodyPr wrap="square">
              <a:spAutoFit/>
            </a:bodyPr>
            <a:lstStyle/>
            <a:p>
              <a:pPr marL="515938" algn="ctr"/>
              <a:r>
                <a:rPr lang="en-US" sz="2600" b="1" dirty="0"/>
                <a:t> The </a:t>
              </a:r>
              <a:r>
                <a:rPr lang="en-US" sz="2600" b="1" dirty="0">
                  <a:solidFill>
                    <a:srgbClr val="1F497D"/>
                  </a:solidFill>
                </a:rPr>
                <a:t>majority of off-chip coherence traffic </a:t>
              </a:r>
              <a:br>
                <a:rPr lang="en-US" sz="2600" b="1" dirty="0"/>
              </a:br>
              <a:r>
                <a:rPr lang="en-US" sz="2500" b="1" dirty="0"/>
                <a:t>generated</a:t>
              </a:r>
              <a:r>
                <a:rPr lang="en-US" sz="2600" b="1" dirty="0"/>
                <a:t> by these mechanisms is </a:t>
              </a:r>
              <a:r>
                <a:rPr lang="en-US" sz="2600" b="1" dirty="0">
                  <a:solidFill>
                    <a:srgbClr val="E20006"/>
                  </a:solidFill>
                </a:rPr>
                <a:t>unnecessary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9389" y="3650159"/>
              <a:ext cx="4740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4953000"/>
            <a:ext cx="9144000" cy="1246495"/>
            <a:chOff x="0" y="4953000"/>
            <a:chExt cx="9144000" cy="1246495"/>
          </a:xfrm>
        </p:grpSpPr>
        <p:sp>
          <p:nvSpPr>
            <p:cNvPr id="41" name="Rectangle 40"/>
            <p:cNvSpPr/>
            <p:nvPr/>
          </p:nvSpPr>
          <p:spPr>
            <a:xfrm>
              <a:off x="0" y="4953000"/>
              <a:ext cx="9144000" cy="1246495"/>
            </a:xfrm>
            <a:prstGeom prst="rect">
              <a:avLst/>
            </a:prstGeom>
            <a:solidFill>
              <a:srgbClr val="E4E4E4"/>
            </a:solidFill>
          </p:spPr>
          <p:txBody>
            <a:bodyPr wrap="square">
              <a:spAutoFit/>
            </a:bodyPr>
            <a:lstStyle/>
            <a:p>
              <a:pPr marL="515938" algn="ctr"/>
              <a:r>
                <a:rPr lang="en-US" sz="2500" b="1" dirty="0"/>
                <a:t>Much of</a:t>
              </a:r>
              <a:r>
                <a:rPr lang="en-US" sz="2500" b="1" dirty="0">
                  <a:solidFill>
                    <a:srgbClr val="1F497D"/>
                  </a:solidFill>
                </a:rPr>
                <a:t> </a:t>
              </a:r>
              <a:r>
                <a:rPr lang="en-US" sz="2500" b="1" dirty="0"/>
                <a:t>the</a:t>
              </a:r>
              <a:r>
                <a:rPr lang="en-US" sz="2500" b="1" dirty="0">
                  <a:solidFill>
                    <a:srgbClr val="1F497D"/>
                  </a:solidFill>
                </a:rPr>
                <a:t> </a:t>
              </a:r>
              <a:r>
                <a:rPr lang="en-US" sz="2500" b="1" dirty="0">
                  <a:solidFill>
                    <a:srgbClr val="E20006"/>
                  </a:solidFill>
                </a:rPr>
                <a:t>off-chip traffic</a:t>
              </a:r>
              <a:r>
                <a:rPr lang="en-US" sz="2500" b="1" dirty="0">
                  <a:solidFill>
                    <a:srgbClr val="1F497D"/>
                  </a:solidFill>
                </a:rPr>
                <a:t> </a:t>
              </a:r>
              <a:r>
                <a:rPr lang="en-US" sz="2500" b="1" dirty="0"/>
                <a:t>can be </a:t>
              </a:r>
              <a:r>
                <a:rPr lang="en-US" sz="2500" b="1" u="sng" dirty="0">
                  <a:solidFill>
                    <a:srgbClr val="008000"/>
                  </a:solidFill>
                </a:rPr>
                <a:t>eliminated</a:t>
              </a:r>
              <a:r>
                <a:rPr lang="en-US" sz="2500" b="1" dirty="0">
                  <a:solidFill>
                    <a:srgbClr val="008000"/>
                  </a:solidFill>
                </a:rPr>
                <a:t> </a:t>
              </a:r>
              <a:br>
                <a:rPr lang="en-US" sz="2500" b="1" dirty="0"/>
              </a:br>
              <a:r>
                <a:rPr lang="en-US" sz="2500" b="1" dirty="0"/>
                <a:t>if the </a:t>
              </a:r>
              <a:r>
                <a:rPr lang="en-US" sz="2500" b="1" u="sng" dirty="0"/>
                <a:t>coherence mechanism</a:t>
              </a:r>
              <a:r>
                <a:rPr lang="en-US" sz="2500" b="1" dirty="0"/>
                <a:t> has </a:t>
              </a:r>
              <a:r>
                <a:rPr lang="en-US" sz="2500" b="1" dirty="0">
                  <a:solidFill>
                    <a:srgbClr val="1F497D"/>
                  </a:solidFill>
                </a:rPr>
                <a:t>insight</a:t>
              </a:r>
              <a:br>
                <a:rPr lang="en-US" sz="2500" b="1" dirty="0">
                  <a:solidFill>
                    <a:srgbClr val="1F497D"/>
                  </a:solidFill>
                </a:rPr>
              </a:br>
              <a:r>
                <a:rPr lang="en-US" sz="2500" b="1" dirty="0"/>
                <a:t> into the </a:t>
              </a:r>
              <a:r>
                <a:rPr lang="en-US" sz="2500" b="1" dirty="0">
                  <a:solidFill>
                    <a:srgbClr val="1F497D"/>
                  </a:solidFill>
                </a:rPr>
                <a:t>memory accesses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6200" y="5105400"/>
              <a:ext cx="4740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974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73"/>
          <p:cNvSpPr/>
          <p:nvPr/>
        </p:nvSpPr>
        <p:spPr>
          <a:xfrm>
            <a:off x="7543801" y="5702155"/>
            <a:ext cx="1452563" cy="345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ASIC</a:t>
            </a:r>
            <a:endParaRPr lang="en-US" sz="23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601200" cy="914400"/>
          </a:xfrm>
        </p:spPr>
        <p:txBody>
          <a:bodyPr/>
          <a:lstStyle/>
          <a:p>
            <a:r>
              <a:rPr lang="en-US" dirty="0">
                <a:latin typeface="Gill Sans MT"/>
                <a:cs typeface="Gill Sans MT"/>
              </a:rPr>
              <a:t>An Optimistic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638800"/>
          </a:xfrm>
        </p:spPr>
        <p:txBody>
          <a:bodyPr>
            <a:normAutofit/>
          </a:bodyPr>
          <a:lstStyle/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lvl="1"/>
            <a:endParaRPr lang="en-US" sz="2000" dirty="0">
              <a:solidFill>
                <a:srgbClr val="595959"/>
              </a:solidFill>
              <a:latin typeface="Gill Sans MT"/>
              <a:cs typeface="Gill Sans MT"/>
            </a:endParaRPr>
          </a:p>
          <a:p>
            <a:pPr lvl="1"/>
            <a:endParaRPr lang="en-US" sz="24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400" u="sng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lvl="1"/>
            <a:endParaRPr lang="en-US" sz="2000" dirty="0">
              <a:solidFill>
                <a:srgbClr val="595959"/>
              </a:solidFill>
              <a:latin typeface="Gill Sans MT"/>
              <a:cs typeface="Gill Sans MT"/>
            </a:endParaRPr>
          </a:p>
          <a:p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>
                <a:latin typeface="Gill Sans MT"/>
                <a:cs typeface="Gill Sans MT"/>
              </a:rPr>
              <a:t>5</a:t>
            </a:fld>
            <a:endParaRPr lang="en-US">
              <a:latin typeface="Gill Sans MT"/>
              <a:cs typeface="Gill Sans MT"/>
            </a:endParaRPr>
          </a:p>
        </p:txBody>
      </p:sp>
      <p:pic>
        <p:nvPicPr>
          <p:cNvPr id="6" name="Picture 5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6580445"/>
            <a:ext cx="959296" cy="277563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76200" y="2430959"/>
            <a:ext cx="9103631" cy="769441"/>
            <a:chOff x="294083" y="3573959"/>
            <a:chExt cx="8731885" cy="769441"/>
          </a:xfrm>
        </p:grpSpPr>
        <p:sp>
          <p:nvSpPr>
            <p:cNvPr id="15" name="TextBox 14"/>
            <p:cNvSpPr txBox="1"/>
            <p:nvPr/>
          </p:nvSpPr>
          <p:spPr>
            <a:xfrm>
              <a:off x="294083" y="3573959"/>
              <a:ext cx="4740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/>
                  <a:cs typeface="Gill Sans MT"/>
                </a:rPr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2614" y="3767316"/>
              <a:ext cx="82933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>
                  <a:solidFill>
                    <a:srgbClr val="1F497D"/>
                  </a:solidFill>
                  <a:cs typeface="Gill Sans MT"/>
                </a:rPr>
                <a:t>Gain </a:t>
              </a:r>
              <a:r>
                <a:rPr lang="en-US" sz="2600" b="1" u="sng" dirty="0">
                  <a:solidFill>
                    <a:schemeClr val="tx2"/>
                  </a:solidFill>
                  <a:cs typeface="Gill Sans MT"/>
                </a:rPr>
                <a:t>insights</a:t>
              </a:r>
              <a:r>
                <a:rPr lang="en-US" sz="2600" b="1" dirty="0">
                  <a:solidFill>
                    <a:srgbClr val="008000"/>
                  </a:solidFill>
                  <a:cs typeface="Gill Sans MT"/>
                </a:rPr>
                <a:t> </a:t>
              </a:r>
              <a:r>
                <a:rPr lang="en-US" sz="2600" b="1" i="1" dirty="0">
                  <a:solidFill>
                    <a:srgbClr val="0000FF"/>
                  </a:solidFill>
                  <a:cs typeface="Gill Sans MT"/>
                </a:rPr>
                <a:t>before </a:t>
              </a:r>
              <a:r>
                <a:rPr lang="en-US" sz="2600" b="1" u="sng" dirty="0">
                  <a:solidFill>
                    <a:srgbClr val="1F497D"/>
                  </a:solidFill>
                  <a:cs typeface="Gill Sans MT"/>
                </a:rPr>
                <a:t>any</a:t>
              </a:r>
              <a:r>
                <a:rPr lang="en-US" sz="2600" b="1" u="sng" dirty="0">
                  <a:solidFill>
                    <a:srgbClr val="0000FF"/>
                  </a:solidFill>
                  <a:cs typeface="Gill Sans MT"/>
                </a:rPr>
                <a:t> </a:t>
              </a:r>
              <a:r>
                <a:rPr lang="en-US" sz="2600" b="1" u="sng" dirty="0">
                  <a:solidFill>
                    <a:srgbClr val="1F497D"/>
                  </a:solidFill>
                  <a:cs typeface="Gill Sans MT"/>
                </a:rPr>
                <a:t>coherence checks</a:t>
              </a:r>
              <a:r>
                <a:rPr lang="en-US" sz="2600" b="1" dirty="0">
                  <a:solidFill>
                    <a:srgbClr val="1F497D"/>
                  </a:solidFill>
                  <a:cs typeface="Gill Sans MT"/>
                </a:rPr>
                <a:t> happens</a:t>
              </a:r>
              <a:endParaRPr lang="en-US" sz="2600" b="1" dirty="0">
                <a:solidFill>
                  <a:srgbClr val="1F497D"/>
                </a:solidFill>
                <a:latin typeface="Gill Sans MT"/>
                <a:cs typeface="Gill Sans MT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0" y="1143000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/>
            <a:endParaRPr lang="en-US" sz="2800" b="1" dirty="0">
              <a:latin typeface="Gill Sans MT"/>
              <a:cs typeface="Gill Sans M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1317248"/>
            <a:ext cx="914400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1" algn="ctr"/>
            <a:r>
              <a:rPr lang="en-US" sz="2800" b="1" dirty="0">
                <a:cs typeface="Gill Sans MT"/>
              </a:rPr>
              <a:t>We find that </a:t>
            </a:r>
            <a:r>
              <a:rPr lang="en-US" sz="2800" b="1" dirty="0">
                <a:solidFill>
                  <a:schemeClr val="tx2"/>
                </a:solidFill>
                <a:cs typeface="Gill Sans MT"/>
              </a:rPr>
              <a:t>an optimistic approach </a:t>
            </a:r>
            <a:r>
              <a:rPr lang="en-US" sz="2800" b="1" dirty="0">
                <a:cs typeface="Gill Sans MT"/>
              </a:rPr>
              <a:t>to coherence can address the </a:t>
            </a:r>
            <a:r>
              <a:rPr lang="en-US" sz="2800" b="1" dirty="0">
                <a:solidFill>
                  <a:srgbClr val="E20006"/>
                </a:solidFill>
                <a:cs typeface="Gill Sans MT"/>
              </a:rPr>
              <a:t>challenges</a:t>
            </a:r>
            <a:r>
              <a:rPr lang="en-US" sz="2800" b="1" dirty="0">
                <a:cs typeface="Gill Sans MT"/>
              </a:rPr>
              <a:t> related to NDA coherence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6200" y="3192959"/>
            <a:ext cx="8763000" cy="769441"/>
            <a:chOff x="572842" y="3421559"/>
            <a:chExt cx="8492607" cy="769441"/>
          </a:xfrm>
        </p:grpSpPr>
        <p:sp>
          <p:nvSpPr>
            <p:cNvPr id="13" name="TextBox 12"/>
            <p:cNvSpPr txBox="1"/>
            <p:nvPr/>
          </p:nvSpPr>
          <p:spPr>
            <a:xfrm>
              <a:off x="572842" y="3421559"/>
              <a:ext cx="4740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/>
                  <a:cs typeface="Gill Sans MT"/>
                </a:rPr>
                <a:t>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64447" y="3614916"/>
              <a:ext cx="800100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>
                  <a:solidFill>
                    <a:srgbClr val="1F497D"/>
                  </a:solidFill>
                  <a:cs typeface="Gill Sans MT"/>
                </a:rPr>
                <a:t>Perform </a:t>
              </a:r>
              <a:r>
                <a:rPr lang="en-US" sz="2600" b="1" dirty="0">
                  <a:solidFill>
                    <a:srgbClr val="0000FF"/>
                  </a:solidFill>
                  <a:cs typeface="Gill Sans MT"/>
                </a:rPr>
                <a:t>only the necessary </a:t>
              </a:r>
              <a:r>
                <a:rPr lang="en-US" sz="2600" b="1" dirty="0">
                  <a:solidFill>
                    <a:srgbClr val="1F497D"/>
                  </a:solidFill>
                  <a:cs typeface="Gill Sans MT"/>
                </a:rPr>
                <a:t>coherence requests</a:t>
              </a:r>
              <a:endPara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718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601200" cy="914400"/>
          </a:xfrm>
        </p:spPr>
        <p:txBody>
          <a:bodyPr/>
          <a:lstStyle/>
          <a:p>
            <a:r>
              <a:rPr lang="en-US" dirty="0" err="1">
                <a:latin typeface="Gill Sans MT"/>
                <a:cs typeface="Gill Sans MT"/>
              </a:rPr>
              <a:t>CoNDA</a:t>
            </a:r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638800"/>
          </a:xfrm>
        </p:spPr>
        <p:txBody>
          <a:bodyPr>
            <a:normAutofit/>
          </a:bodyPr>
          <a:lstStyle/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lvl="1"/>
            <a:endParaRPr lang="en-US" sz="2000" dirty="0">
              <a:solidFill>
                <a:srgbClr val="595959"/>
              </a:solidFill>
              <a:latin typeface="Gill Sans MT"/>
              <a:cs typeface="Gill Sans MT"/>
            </a:endParaRPr>
          </a:p>
          <a:p>
            <a:pPr lvl="1"/>
            <a:endParaRPr lang="en-US" sz="24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400" u="sng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lvl="1"/>
            <a:endParaRPr lang="en-US" sz="2000" dirty="0">
              <a:solidFill>
                <a:srgbClr val="595959"/>
              </a:solidFill>
              <a:latin typeface="Gill Sans MT"/>
              <a:cs typeface="Gill Sans MT"/>
            </a:endParaRPr>
          </a:p>
          <a:p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>
                <a:latin typeface="Gill Sans MT"/>
                <a:cs typeface="Gill Sans MT"/>
              </a:rPr>
              <a:t>6</a:t>
            </a:fld>
            <a:endParaRPr lang="en-US">
              <a:latin typeface="Gill Sans MT"/>
              <a:cs typeface="Gill Sans MT"/>
            </a:endParaRPr>
          </a:p>
        </p:txBody>
      </p:sp>
      <p:pic>
        <p:nvPicPr>
          <p:cNvPr id="6" name="Picture 5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6580445"/>
            <a:ext cx="959296" cy="27756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0" y="1143000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/>
            <a:endParaRPr lang="en-US" sz="2800" b="1" dirty="0">
              <a:latin typeface="Gill Sans MT"/>
              <a:cs typeface="Gill Sans MT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28600" y="2786270"/>
            <a:ext cx="0" cy="384313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-63867" y="2286000"/>
            <a:ext cx="825867" cy="347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81000" y="2720009"/>
            <a:ext cx="8763000" cy="826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 wrap="square">
            <a:spAutoFit/>
          </a:bodyPr>
          <a:lstStyle/>
          <a:p>
            <a:pPr marL="0" lvl="1" algn="ctr"/>
            <a:br>
              <a:rPr lang="en-US" sz="2800" b="1" dirty="0">
                <a:cs typeface="Gill Sans MT"/>
              </a:rPr>
            </a:br>
            <a:endParaRPr lang="en-US" sz="2800" b="1" dirty="0">
              <a:cs typeface="Gill Sans M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81000" y="3880899"/>
            <a:ext cx="8763000" cy="985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 wrap="square">
            <a:spAutoFit/>
          </a:bodyPr>
          <a:lstStyle/>
          <a:p>
            <a:pPr marL="0" lvl="1" algn="ctr"/>
            <a:br>
              <a:rPr lang="en-US" sz="2800" b="1" dirty="0">
                <a:cs typeface="Gill Sans MT"/>
              </a:rPr>
            </a:br>
            <a:endParaRPr lang="en-US" sz="2800" b="1" dirty="0">
              <a:cs typeface="Gill Sans M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91400" y="3893403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Optimistic</a:t>
            </a:r>
            <a:b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362200" y="2057400"/>
            <a:ext cx="800244" cy="454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CPU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98183" y="2057400"/>
            <a:ext cx="1043876" cy="454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NDA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1000" y="3824650"/>
            <a:ext cx="1676400" cy="88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Concurrent CPU + NDA </a:t>
            </a:r>
            <a:b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172200" y="2587487"/>
            <a:ext cx="1371600" cy="4041913"/>
          </a:xfrm>
          <a:prstGeom prst="rect">
            <a:avLst/>
          </a:prstGeom>
          <a:solidFill>
            <a:srgbClr val="5FB3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57400" y="2587487"/>
            <a:ext cx="1371600" cy="4041913"/>
          </a:xfrm>
          <a:prstGeom prst="rect">
            <a:avLst/>
          </a:prstGeom>
          <a:solidFill>
            <a:srgbClr val="5FB3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2514600" y="3647661"/>
            <a:ext cx="457200" cy="795130"/>
          </a:xfrm>
          <a:custGeom>
            <a:avLst/>
            <a:gdLst>
              <a:gd name="connsiteX0" fmla="*/ 46481 w 278783"/>
              <a:gd name="connsiteY0" fmla="*/ 0 h 1037800"/>
              <a:gd name="connsiteX1" fmla="*/ 278783 w 278783"/>
              <a:gd name="connsiteY1" fmla="*/ 108427 h 1037800"/>
              <a:gd name="connsiteX2" fmla="*/ 278783 w 278783"/>
              <a:gd name="connsiteY2" fmla="*/ 108427 h 1037800"/>
              <a:gd name="connsiteX3" fmla="*/ 15507 w 278783"/>
              <a:gd name="connsiteY3" fmla="*/ 185874 h 1037800"/>
              <a:gd name="connsiteX4" fmla="*/ 247810 w 278783"/>
              <a:gd name="connsiteY4" fmla="*/ 325280 h 1037800"/>
              <a:gd name="connsiteX5" fmla="*/ 20 w 278783"/>
              <a:gd name="connsiteY5" fmla="*/ 464686 h 1037800"/>
              <a:gd name="connsiteX6" fmla="*/ 263296 w 278783"/>
              <a:gd name="connsiteY6" fmla="*/ 588603 h 1037800"/>
              <a:gd name="connsiteX7" fmla="*/ 15507 w 278783"/>
              <a:gd name="connsiteY7" fmla="*/ 697030 h 1037800"/>
              <a:gd name="connsiteX8" fmla="*/ 247810 w 278783"/>
              <a:gd name="connsiteY8" fmla="*/ 820946 h 1037800"/>
              <a:gd name="connsiteX9" fmla="*/ 46481 w 278783"/>
              <a:gd name="connsiteY9" fmla="*/ 898394 h 1037800"/>
              <a:gd name="connsiteX10" fmla="*/ 216836 w 278783"/>
              <a:gd name="connsiteY10" fmla="*/ 991331 h 1037800"/>
              <a:gd name="connsiteX11" fmla="*/ 263296 w 278783"/>
              <a:gd name="connsiteY11" fmla="*/ 1037800 h 103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8783" h="1037800">
                <a:moveTo>
                  <a:pt x="46481" y="0"/>
                </a:moveTo>
                <a:lnTo>
                  <a:pt x="278783" y="108427"/>
                </a:lnTo>
                <a:lnTo>
                  <a:pt x="278783" y="108427"/>
                </a:lnTo>
                <a:cubicBezTo>
                  <a:pt x="234904" y="121335"/>
                  <a:pt x="20669" y="149732"/>
                  <a:pt x="15507" y="185874"/>
                </a:cubicBezTo>
                <a:cubicBezTo>
                  <a:pt x="10345" y="222016"/>
                  <a:pt x="250391" y="278811"/>
                  <a:pt x="247810" y="325280"/>
                </a:cubicBezTo>
                <a:cubicBezTo>
                  <a:pt x="245229" y="371749"/>
                  <a:pt x="-2561" y="420799"/>
                  <a:pt x="20" y="464686"/>
                </a:cubicBezTo>
                <a:cubicBezTo>
                  <a:pt x="2601" y="508573"/>
                  <a:pt x="260715" y="549879"/>
                  <a:pt x="263296" y="588603"/>
                </a:cubicBezTo>
                <a:cubicBezTo>
                  <a:pt x="265877" y="627327"/>
                  <a:pt x="18088" y="658306"/>
                  <a:pt x="15507" y="697030"/>
                </a:cubicBezTo>
                <a:cubicBezTo>
                  <a:pt x="12926" y="735754"/>
                  <a:pt x="242648" y="787385"/>
                  <a:pt x="247810" y="820946"/>
                </a:cubicBezTo>
                <a:cubicBezTo>
                  <a:pt x="252972" y="854507"/>
                  <a:pt x="51643" y="869997"/>
                  <a:pt x="46481" y="898394"/>
                </a:cubicBezTo>
                <a:cubicBezTo>
                  <a:pt x="41319" y="926791"/>
                  <a:pt x="180700" y="968097"/>
                  <a:pt x="216836" y="991331"/>
                </a:cubicBezTo>
                <a:cubicBezTo>
                  <a:pt x="252972" y="1014565"/>
                  <a:pt x="263296" y="1037800"/>
                  <a:pt x="263296" y="1037800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2514600" y="2653748"/>
            <a:ext cx="457200" cy="795130"/>
          </a:xfrm>
          <a:custGeom>
            <a:avLst/>
            <a:gdLst>
              <a:gd name="connsiteX0" fmla="*/ 46481 w 278783"/>
              <a:gd name="connsiteY0" fmla="*/ 0 h 1037800"/>
              <a:gd name="connsiteX1" fmla="*/ 278783 w 278783"/>
              <a:gd name="connsiteY1" fmla="*/ 108427 h 1037800"/>
              <a:gd name="connsiteX2" fmla="*/ 278783 w 278783"/>
              <a:gd name="connsiteY2" fmla="*/ 108427 h 1037800"/>
              <a:gd name="connsiteX3" fmla="*/ 15507 w 278783"/>
              <a:gd name="connsiteY3" fmla="*/ 185874 h 1037800"/>
              <a:gd name="connsiteX4" fmla="*/ 247810 w 278783"/>
              <a:gd name="connsiteY4" fmla="*/ 325280 h 1037800"/>
              <a:gd name="connsiteX5" fmla="*/ 20 w 278783"/>
              <a:gd name="connsiteY5" fmla="*/ 464686 h 1037800"/>
              <a:gd name="connsiteX6" fmla="*/ 263296 w 278783"/>
              <a:gd name="connsiteY6" fmla="*/ 588603 h 1037800"/>
              <a:gd name="connsiteX7" fmla="*/ 15507 w 278783"/>
              <a:gd name="connsiteY7" fmla="*/ 697030 h 1037800"/>
              <a:gd name="connsiteX8" fmla="*/ 247810 w 278783"/>
              <a:gd name="connsiteY8" fmla="*/ 820946 h 1037800"/>
              <a:gd name="connsiteX9" fmla="*/ 46481 w 278783"/>
              <a:gd name="connsiteY9" fmla="*/ 898394 h 1037800"/>
              <a:gd name="connsiteX10" fmla="*/ 216836 w 278783"/>
              <a:gd name="connsiteY10" fmla="*/ 991331 h 1037800"/>
              <a:gd name="connsiteX11" fmla="*/ 263296 w 278783"/>
              <a:gd name="connsiteY11" fmla="*/ 1037800 h 103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8783" h="1037800">
                <a:moveTo>
                  <a:pt x="46481" y="0"/>
                </a:moveTo>
                <a:lnTo>
                  <a:pt x="278783" y="108427"/>
                </a:lnTo>
                <a:lnTo>
                  <a:pt x="278783" y="108427"/>
                </a:lnTo>
                <a:cubicBezTo>
                  <a:pt x="234904" y="121335"/>
                  <a:pt x="20669" y="149732"/>
                  <a:pt x="15507" y="185874"/>
                </a:cubicBezTo>
                <a:cubicBezTo>
                  <a:pt x="10345" y="222016"/>
                  <a:pt x="250391" y="278811"/>
                  <a:pt x="247810" y="325280"/>
                </a:cubicBezTo>
                <a:cubicBezTo>
                  <a:pt x="245229" y="371749"/>
                  <a:pt x="-2561" y="420799"/>
                  <a:pt x="20" y="464686"/>
                </a:cubicBezTo>
                <a:cubicBezTo>
                  <a:pt x="2601" y="508573"/>
                  <a:pt x="260715" y="549879"/>
                  <a:pt x="263296" y="588603"/>
                </a:cubicBezTo>
                <a:cubicBezTo>
                  <a:pt x="265877" y="627327"/>
                  <a:pt x="18088" y="658306"/>
                  <a:pt x="15507" y="697030"/>
                </a:cubicBezTo>
                <a:cubicBezTo>
                  <a:pt x="12926" y="735754"/>
                  <a:pt x="242648" y="787385"/>
                  <a:pt x="247810" y="820946"/>
                </a:cubicBezTo>
                <a:cubicBezTo>
                  <a:pt x="252972" y="854507"/>
                  <a:pt x="51643" y="869997"/>
                  <a:pt x="46481" y="898394"/>
                </a:cubicBezTo>
                <a:cubicBezTo>
                  <a:pt x="41319" y="926791"/>
                  <a:pt x="180700" y="968097"/>
                  <a:pt x="216836" y="991331"/>
                </a:cubicBezTo>
                <a:cubicBezTo>
                  <a:pt x="252972" y="1014565"/>
                  <a:pt x="263296" y="1037800"/>
                  <a:pt x="263296" y="1037800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276600" y="3581400"/>
            <a:ext cx="2743200" cy="397565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47" name="TextBox 46"/>
          <p:cNvSpPr txBox="1"/>
          <p:nvPr/>
        </p:nvSpPr>
        <p:spPr>
          <a:xfrm rot="481336">
            <a:off x="2732894" y="3294531"/>
            <a:ext cx="4038600" cy="374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Offload NDA kernel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342888" y="3846444"/>
            <a:ext cx="1124712" cy="6626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Freeform 49"/>
          <p:cNvSpPr/>
          <p:nvPr/>
        </p:nvSpPr>
        <p:spPr>
          <a:xfrm>
            <a:off x="6781800" y="3912704"/>
            <a:ext cx="286512" cy="583096"/>
          </a:xfrm>
          <a:custGeom>
            <a:avLst/>
            <a:gdLst>
              <a:gd name="connsiteX0" fmla="*/ 46481 w 278783"/>
              <a:gd name="connsiteY0" fmla="*/ 0 h 1037800"/>
              <a:gd name="connsiteX1" fmla="*/ 278783 w 278783"/>
              <a:gd name="connsiteY1" fmla="*/ 108427 h 1037800"/>
              <a:gd name="connsiteX2" fmla="*/ 278783 w 278783"/>
              <a:gd name="connsiteY2" fmla="*/ 108427 h 1037800"/>
              <a:gd name="connsiteX3" fmla="*/ 15507 w 278783"/>
              <a:gd name="connsiteY3" fmla="*/ 185874 h 1037800"/>
              <a:gd name="connsiteX4" fmla="*/ 247810 w 278783"/>
              <a:gd name="connsiteY4" fmla="*/ 325280 h 1037800"/>
              <a:gd name="connsiteX5" fmla="*/ 20 w 278783"/>
              <a:gd name="connsiteY5" fmla="*/ 464686 h 1037800"/>
              <a:gd name="connsiteX6" fmla="*/ 263296 w 278783"/>
              <a:gd name="connsiteY6" fmla="*/ 588603 h 1037800"/>
              <a:gd name="connsiteX7" fmla="*/ 15507 w 278783"/>
              <a:gd name="connsiteY7" fmla="*/ 697030 h 1037800"/>
              <a:gd name="connsiteX8" fmla="*/ 247810 w 278783"/>
              <a:gd name="connsiteY8" fmla="*/ 820946 h 1037800"/>
              <a:gd name="connsiteX9" fmla="*/ 46481 w 278783"/>
              <a:gd name="connsiteY9" fmla="*/ 898394 h 1037800"/>
              <a:gd name="connsiteX10" fmla="*/ 216836 w 278783"/>
              <a:gd name="connsiteY10" fmla="*/ 991331 h 1037800"/>
              <a:gd name="connsiteX11" fmla="*/ 263296 w 278783"/>
              <a:gd name="connsiteY11" fmla="*/ 1037800 h 103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8783" h="1037800">
                <a:moveTo>
                  <a:pt x="46481" y="0"/>
                </a:moveTo>
                <a:lnTo>
                  <a:pt x="278783" y="108427"/>
                </a:lnTo>
                <a:lnTo>
                  <a:pt x="278783" y="108427"/>
                </a:lnTo>
                <a:cubicBezTo>
                  <a:pt x="234904" y="121335"/>
                  <a:pt x="20669" y="149732"/>
                  <a:pt x="15507" y="185874"/>
                </a:cubicBezTo>
                <a:cubicBezTo>
                  <a:pt x="10345" y="222016"/>
                  <a:pt x="250391" y="278811"/>
                  <a:pt x="247810" y="325280"/>
                </a:cubicBezTo>
                <a:cubicBezTo>
                  <a:pt x="245229" y="371749"/>
                  <a:pt x="-2561" y="420799"/>
                  <a:pt x="20" y="464686"/>
                </a:cubicBezTo>
                <a:cubicBezTo>
                  <a:pt x="2601" y="508573"/>
                  <a:pt x="260715" y="549879"/>
                  <a:pt x="263296" y="588603"/>
                </a:cubicBezTo>
                <a:cubicBezTo>
                  <a:pt x="265877" y="627327"/>
                  <a:pt x="18088" y="658306"/>
                  <a:pt x="15507" y="697030"/>
                </a:cubicBezTo>
                <a:cubicBezTo>
                  <a:pt x="12926" y="735754"/>
                  <a:pt x="242648" y="787385"/>
                  <a:pt x="247810" y="820946"/>
                </a:cubicBezTo>
                <a:cubicBezTo>
                  <a:pt x="252972" y="854507"/>
                  <a:pt x="51643" y="869997"/>
                  <a:pt x="46481" y="898394"/>
                </a:cubicBezTo>
                <a:cubicBezTo>
                  <a:pt x="41319" y="926791"/>
                  <a:pt x="180700" y="968097"/>
                  <a:pt x="216836" y="991331"/>
                </a:cubicBezTo>
                <a:cubicBezTo>
                  <a:pt x="252972" y="1014565"/>
                  <a:pt x="263296" y="1037800"/>
                  <a:pt x="263296" y="1037800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6190488" y="4577963"/>
            <a:ext cx="1353312" cy="278296"/>
          </a:xfrm>
          <a:prstGeom prst="roundRect">
            <a:avLst/>
          </a:prstGeom>
          <a:solidFill>
            <a:srgbClr val="FB7657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2075688" y="4598504"/>
            <a:ext cx="1353312" cy="278296"/>
          </a:xfrm>
          <a:prstGeom prst="roundRect">
            <a:avLst/>
          </a:prstGeom>
          <a:solidFill>
            <a:srgbClr val="FB7657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3429000" y="4877849"/>
            <a:ext cx="2729426" cy="303751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70" name="TextBox 69"/>
          <p:cNvSpPr txBox="1"/>
          <p:nvPr/>
        </p:nvSpPr>
        <p:spPr>
          <a:xfrm rot="21261885">
            <a:off x="3593274" y="4626963"/>
            <a:ext cx="23348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Send signatures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057400" y="5257800"/>
            <a:ext cx="548640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2800" b="1" dirty="0">
                <a:cs typeface="Gill Sans MT"/>
              </a:rPr>
              <a:t>Coherence Resolution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3429000" y="5943600"/>
            <a:ext cx="2743200" cy="397565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73" name="TextBox 72"/>
          <p:cNvSpPr txBox="1"/>
          <p:nvPr/>
        </p:nvSpPr>
        <p:spPr>
          <a:xfrm rot="481336">
            <a:off x="2749585" y="6127140"/>
            <a:ext cx="4038600" cy="374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Commit or Re-execute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8600" y="2779799"/>
            <a:ext cx="1981200" cy="669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CPU Thread Execution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0" y="1027093"/>
            <a:ext cx="9144000" cy="8925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1" algn="ctr"/>
            <a:r>
              <a:rPr lang="en-US" sz="2600" b="1" dirty="0">
                <a:cs typeface="Gill Sans MT"/>
              </a:rPr>
              <a:t>We propose </a:t>
            </a:r>
            <a:r>
              <a:rPr lang="en-US" sz="2600" b="1" dirty="0" err="1">
                <a:solidFill>
                  <a:srgbClr val="0000FF"/>
                </a:solidFill>
                <a:cs typeface="Gill Sans MT"/>
              </a:rPr>
              <a:t>CoNDA</a:t>
            </a:r>
            <a:r>
              <a:rPr lang="en-US" sz="2600" b="1" dirty="0">
                <a:solidFill>
                  <a:srgbClr val="0000FF"/>
                </a:solidFill>
                <a:cs typeface="Gill Sans MT"/>
              </a:rPr>
              <a:t>,</a:t>
            </a:r>
            <a:r>
              <a:rPr lang="en-US" sz="2600" b="1" dirty="0">
                <a:cs typeface="Gill Sans MT"/>
              </a:rPr>
              <a:t> a mechanism that uses </a:t>
            </a:r>
            <a:r>
              <a:rPr lang="en-US" sz="2600" b="1" dirty="0">
                <a:solidFill>
                  <a:srgbClr val="0000FF"/>
                </a:solidFill>
                <a:cs typeface="Gill Sans MT"/>
              </a:rPr>
              <a:t>optimistic NDA execution</a:t>
            </a:r>
            <a:r>
              <a:rPr lang="en-US" sz="2600" b="1" dirty="0">
                <a:cs typeface="Gill Sans MT"/>
              </a:rPr>
              <a:t> to avoid </a:t>
            </a:r>
            <a:r>
              <a:rPr lang="en-US" sz="2600" b="1" dirty="0">
                <a:solidFill>
                  <a:schemeClr val="accent2"/>
                </a:solidFill>
                <a:cs typeface="Gill Sans MT"/>
              </a:rPr>
              <a:t>unnecessary coherence traffic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52800" y="3909536"/>
            <a:ext cx="281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accent2"/>
                </a:solidFill>
              </a:rPr>
              <a:t>No </a:t>
            </a:r>
            <a:br>
              <a:rPr lang="en-US" sz="2100" b="1" dirty="0">
                <a:solidFill>
                  <a:schemeClr val="accent2"/>
                </a:solidFill>
              </a:rPr>
            </a:br>
            <a:r>
              <a:rPr lang="en-US" sz="2100" b="1" dirty="0">
                <a:solidFill>
                  <a:schemeClr val="accent2"/>
                </a:solidFill>
              </a:rPr>
              <a:t>Coherence Request</a:t>
            </a:r>
          </a:p>
        </p:txBody>
      </p:sp>
    </p:spTree>
    <p:extLst>
      <p:ext uri="{BB962C8B-B14F-4D97-AF65-F5344CB8AC3E}">
        <p14:creationId xmlns:p14="http://schemas.microsoft.com/office/powerpoint/2010/main" val="262434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 animBg="1"/>
      <p:bldP spid="54" grpId="0" animBg="1"/>
      <p:bldP spid="22" grpId="0"/>
      <p:bldP spid="32" grpId="0"/>
      <p:bldP spid="34" grpId="0"/>
      <p:bldP spid="42" grpId="0"/>
      <p:bldP spid="55" grpId="0" animBg="1"/>
      <p:bldP spid="43" grpId="0" animBg="1"/>
      <p:bldP spid="44" grpId="0" animBg="1"/>
      <p:bldP spid="45" grpId="0" animBg="1"/>
      <p:bldP spid="47" grpId="0"/>
      <p:bldP spid="49" grpId="0" animBg="1"/>
      <p:bldP spid="50" grpId="0" animBg="1"/>
      <p:bldP spid="66" grpId="0" animBg="1"/>
      <p:bldP spid="67" grpId="0" animBg="1"/>
      <p:bldP spid="70" grpId="0"/>
      <p:bldP spid="71" grpId="0" animBg="1"/>
      <p:bldP spid="73" grpId="0"/>
      <p:bldP spid="40" grpId="0"/>
      <p:bldP spid="48" grpId="0" animBg="1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601200" cy="914400"/>
          </a:xfrm>
        </p:spPr>
        <p:txBody>
          <a:bodyPr/>
          <a:lstStyle/>
          <a:p>
            <a:r>
              <a:rPr lang="en-US" dirty="0" err="1">
                <a:latin typeface="Gill Sans MT"/>
                <a:cs typeface="Gill Sans MT"/>
              </a:rPr>
              <a:t>CoNDA</a:t>
            </a:r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638800"/>
          </a:xfrm>
        </p:spPr>
        <p:txBody>
          <a:bodyPr>
            <a:normAutofit/>
          </a:bodyPr>
          <a:lstStyle/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lvl="1"/>
            <a:endParaRPr lang="en-US" sz="2000" dirty="0">
              <a:solidFill>
                <a:srgbClr val="595959"/>
              </a:solidFill>
              <a:latin typeface="Gill Sans MT"/>
              <a:cs typeface="Gill Sans MT"/>
            </a:endParaRPr>
          </a:p>
          <a:p>
            <a:pPr lvl="1"/>
            <a:endParaRPr lang="en-US" sz="24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400" u="sng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lvl="1"/>
            <a:endParaRPr lang="en-US" sz="2000" dirty="0">
              <a:solidFill>
                <a:srgbClr val="595959"/>
              </a:solidFill>
              <a:latin typeface="Gill Sans MT"/>
              <a:cs typeface="Gill Sans MT"/>
            </a:endParaRPr>
          </a:p>
          <a:p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>
                <a:latin typeface="Gill Sans MT"/>
                <a:cs typeface="Gill Sans MT"/>
              </a:rPr>
              <a:t>7</a:t>
            </a:fld>
            <a:endParaRPr lang="en-US">
              <a:latin typeface="Gill Sans MT"/>
              <a:cs typeface="Gill Sans MT"/>
            </a:endParaRPr>
          </a:p>
        </p:txBody>
      </p:sp>
      <p:pic>
        <p:nvPicPr>
          <p:cNvPr id="6" name="Picture 5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6580445"/>
            <a:ext cx="959296" cy="27756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0" y="1143000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/>
            <a:endParaRPr lang="en-US" sz="2800" b="1" dirty="0">
              <a:latin typeface="Gill Sans MT"/>
              <a:cs typeface="Gill Sans MT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28600" y="2786270"/>
            <a:ext cx="0" cy="384313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-63867" y="2286000"/>
            <a:ext cx="825867" cy="347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81000" y="2720009"/>
            <a:ext cx="8763000" cy="826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 wrap="square">
            <a:spAutoFit/>
          </a:bodyPr>
          <a:lstStyle/>
          <a:p>
            <a:pPr marL="0" lvl="1" algn="ctr"/>
            <a:br>
              <a:rPr lang="en-US" sz="2800" b="1" dirty="0">
                <a:cs typeface="Gill Sans MT"/>
              </a:rPr>
            </a:br>
            <a:endParaRPr lang="en-US" sz="2800" b="1" dirty="0">
              <a:cs typeface="Gill Sans M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81000" y="3880899"/>
            <a:ext cx="8763000" cy="985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 wrap="square">
            <a:spAutoFit/>
          </a:bodyPr>
          <a:lstStyle/>
          <a:p>
            <a:pPr marL="0" lvl="1" algn="ctr"/>
            <a:br>
              <a:rPr lang="en-US" sz="2800" b="1" dirty="0">
                <a:cs typeface="Gill Sans MT"/>
              </a:rPr>
            </a:br>
            <a:endParaRPr lang="en-US" sz="2800" b="1" dirty="0">
              <a:cs typeface="Gill Sans M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91400" y="3893403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Optimistic</a:t>
            </a:r>
            <a:b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362200" y="2057400"/>
            <a:ext cx="800244" cy="454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CPU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98183" y="2057400"/>
            <a:ext cx="1043876" cy="454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NDA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1000" y="3824650"/>
            <a:ext cx="1676400" cy="88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Concurrent CPU + NDA </a:t>
            </a:r>
            <a:b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172200" y="2587487"/>
            <a:ext cx="1371600" cy="4041913"/>
          </a:xfrm>
          <a:prstGeom prst="rect">
            <a:avLst/>
          </a:prstGeom>
          <a:solidFill>
            <a:srgbClr val="5FB3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57400" y="2587487"/>
            <a:ext cx="1371600" cy="4041913"/>
          </a:xfrm>
          <a:prstGeom prst="rect">
            <a:avLst/>
          </a:prstGeom>
          <a:solidFill>
            <a:srgbClr val="5FB3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2514600" y="3647661"/>
            <a:ext cx="457200" cy="795130"/>
          </a:xfrm>
          <a:custGeom>
            <a:avLst/>
            <a:gdLst>
              <a:gd name="connsiteX0" fmla="*/ 46481 w 278783"/>
              <a:gd name="connsiteY0" fmla="*/ 0 h 1037800"/>
              <a:gd name="connsiteX1" fmla="*/ 278783 w 278783"/>
              <a:gd name="connsiteY1" fmla="*/ 108427 h 1037800"/>
              <a:gd name="connsiteX2" fmla="*/ 278783 w 278783"/>
              <a:gd name="connsiteY2" fmla="*/ 108427 h 1037800"/>
              <a:gd name="connsiteX3" fmla="*/ 15507 w 278783"/>
              <a:gd name="connsiteY3" fmla="*/ 185874 h 1037800"/>
              <a:gd name="connsiteX4" fmla="*/ 247810 w 278783"/>
              <a:gd name="connsiteY4" fmla="*/ 325280 h 1037800"/>
              <a:gd name="connsiteX5" fmla="*/ 20 w 278783"/>
              <a:gd name="connsiteY5" fmla="*/ 464686 h 1037800"/>
              <a:gd name="connsiteX6" fmla="*/ 263296 w 278783"/>
              <a:gd name="connsiteY6" fmla="*/ 588603 h 1037800"/>
              <a:gd name="connsiteX7" fmla="*/ 15507 w 278783"/>
              <a:gd name="connsiteY7" fmla="*/ 697030 h 1037800"/>
              <a:gd name="connsiteX8" fmla="*/ 247810 w 278783"/>
              <a:gd name="connsiteY8" fmla="*/ 820946 h 1037800"/>
              <a:gd name="connsiteX9" fmla="*/ 46481 w 278783"/>
              <a:gd name="connsiteY9" fmla="*/ 898394 h 1037800"/>
              <a:gd name="connsiteX10" fmla="*/ 216836 w 278783"/>
              <a:gd name="connsiteY10" fmla="*/ 991331 h 1037800"/>
              <a:gd name="connsiteX11" fmla="*/ 263296 w 278783"/>
              <a:gd name="connsiteY11" fmla="*/ 1037800 h 103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8783" h="1037800">
                <a:moveTo>
                  <a:pt x="46481" y="0"/>
                </a:moveTo>
                <a:lnTo>
                  <a:pt x="278783" y="108427"/>
                </a:lnTo>
                <a:lnTo>
                  <a:pt x="278783" y="108427"/>
                </a:lnTo>
                <a:cubicBezTo>
                  <a:pt x="234904" y="121335"/>
                  <a:pt x="20669" y="149732"/>
                  <a:pt x="15507" y="185874"/>
                </a:cubicBezTo>
                <a:cubicBezTo>
                  <a:pt x="10345" y="222016"/>
                  <a:pt x="250391" y="278811"/>
                  <a:pt x="247810" y="325280"/>
                </a:cubicBezTo>
                <a:cubicBezTo>
                  <a:pt x="245229" y="371749"/>
                  <a:pt x="-2561" y="420799"/>
                  <a:pt x="20" y="464686"/>
                </a:cubicBezTo>
                <a:cubicBezTo>
                  <a:pt x="2601" y="508573"/>
                  <a:pt x="260715" y="549879"/>
                  <a:pt x="263296" y="588603"/>
                </a:cubicBezTo>
                <a:cubicBezTo>
                  <a:pt x="265877" y="627327"/>
                  <a:pt x="18088" y="658306"/>
                  <a:pt x="15507" y="697030"/>
                </a:cubicBezTo>
                <a:cubicBezTo>
                  <a:pt x="12926" y="735754"/>
                  <a:pt x="242648" y="787385"/>
                  <a:pt x="247810" y="820946"/>
                </a:cubicBezTo>
                <a:cubicBezTo>
                  <a:pt x="252972" y="854507"/>
                  <a:pt x="51643" y="869997"/>
                  <a:pt x="46481" y="898394"/>
                </a:cubicBezTo>
                <a:cubicBezTo>
                  <a:pt x="41319" y="926791"/>
                  <a:pt x="180700" y="968097"/>
                  <a:pt x="216836" y="991331"/>
                </a:cubicBezTo>
                <a:cubicBezTo>
                  <a:pt x="252972" y="1014565"/>
                  <a:pt x="263296" y="1037800"/>
                  <a:pt x="263296" y="1037800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2514600" y="2653748"/>
            <a:ext cx="457200" cy="795130"/>
          </a:xfrm>
          <a:custGeom>
            <a:avLst/>
            <a:gdLst>
              <a:gd name="connsiteX0" fmla="*/ 46481 w 278783"/>
              <a:gd name="connsiteY0" fmla="*/ 0 h 1037800"/>
              <a:gd name="connsiteX1" fmla="*/ 278783 w 278783"/>
              <a:gd name="connsiteY1" fmla="*/ 108427 h 1037800"/>
              <a:gd name="connsiteX2" fmla="*/ 278783 w 278783"/>
              <a:gd name="connsiteY2" fmla="*/ 108427 h 1037800"/>
              <a:gd name="connsiteX3" fmla="*/ 15507 w 278783"/>
              <a:gd name="connsiteY3" fmla="*/ 185874 h 1037800"/>
              <a:gd name="connsiteX4" fmla="*/ 247810 w 278783"/>
              <a:gd name="connsiteY4" fmla="*/ 325280 h 1037800"/>
              <a:gd name="connsiteX5" fmla="*/ 20 w 278783"/>
              <a:gd name="connsiteY5" fmla="*/ 464686 h 1037800"/>
              <a:gd name="connsiteX6" fmla="*/ 263296 w 278783"/>
              <a:gd name="connsiteY6" fmla="*/ 588603 h 1037800"/>
              <a:gd name="connsiteX7" fmla="*/ 15507 w 278783"/>
              <a:gd name="connsiteY7" fmla="*/ 697030 h 1037800"/>
              <a:gd name="connsiteX8" fmla="*/ 247810 w 278783"/>
              <a:gd name="connsiteY8" fmla="*/ 820946 h 1037800"/>
              <a:gd name="connsiteX9" fmla="*/ 46481 w 278783"/>
              <a:gd name="connsiteY9" fmla="*/ 898394 h 1037800"/>
              <a:gd name="connsiteX10" fmla="*/ 216836 w 278783"/>
              <a:gd name="connsiteY10" fmla="*/ 991331 h 1037800"/>
              <a:gd name="connsiteX11" fmla="*/ 263296 w 278783"/>
              <a:gd name="connsiteY11" fmla="*/ 1037800 h 103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8783" h="1037800">
                <a:moveTo>
                  <a:pt x="46481" y="0"/>
                </a:moveTo>
                <a:lnTo>
                  <a:pt x="278783" y="108427"/>
                </a:lnTo>
                <a:lnTo>
                  <a:pt x="278783" y="108427"/>
                </a:lnTo>
                <a:cubicBezTo>
                  <a:pt x="234904" y="121335"/>
                  <a:pt x="20669" y="149732"/>
                  <a:pt x="15507" y="185874"/>
                </a:cubicBezTo>
                <a:cubicBezTo>
                  <a:pt x="10345" y="222016"/>
                  <a:pt x="250391" y="278811"/>
                  <a:pt x="247810" y="325280"/>
                </a:cubicBezTo>
                <a:cubicBezTo>
                  <a:pt x="245229" y="371749"/>
                  <a:pt x="-2561" y="420799"/>
                  <a:pt x="20" y="464686"/>
                </a:cubicBezTo>
                <a:cubicBezTo>
                  <a:pt x="2601" y="508573"/>
                  <a:pt x="260715" y="549879"/>
                  <a:pt x="263296" y="588603"/>
                </a:cubicBezTo>
                <a:cubicBezTo>
                  <a:pt x="265877" y="627327"/>
                  <a:pt x="18088" y="658306"/>
                  <a:pt x="15507" y="697030"/>
                </a:cubicBezTo>
                <a:cubicBezTo>
                  <a:pt x="12926" y="735754"/>
                  <a:pt x="242648" y="787385"/>
                  <a:pt x="247810" y="820946"/>
                </a:cubicBezTo>
                <a:cubicBezTo>
                  <a:pt x="252972" y="854507"/>
                  <a:pt x="51643" y="869997"/>
                  <a:pt x="46481" y="898394"/>
                </a:cubicBezTo>
                <a:cubicBezTo>
                  <a:pt x="41319" y="926791"/>
                  <a:pt x="180700" y="968097"/>
                  <a:pt x="216836" y="991331"/>
                </a:cubicBezTo>
                <a:cubicBezTo>
                  <a:pt x="252972" y="1014565"/>
                  <a:pt x="263296" y="1037800"/>
                  <a:pt x="263296" y="1037800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276600" y="3581400"/>
            <a:ext cx="2743200" cy="397565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47" name="TextBox 46"/>
          <p:cNvSpPr txBox="1"/>
          <p:nvPr/>
        </p:nvSpPr>
        <p:spPr>
          <a:xfrm rot="481336">
            <a:off x="2732894" y="3294531"/>
            <a:ext cx="4038600" cy="374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Offload NDA kernel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342888" y="3846444"/>
            <a:ext cx="1124712" cy="6626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Freeform 49"/>
          <p:cNvSpPr/>
          <p:nvPr/>
        </p:nvSpPr>
        <p:spPr>
          <a:xfrm>
            <a:off x="6781800" y="3912704"/>
            <a:ext cx="286512" cy="583096"/>
          </a:xfrm>
          <a:custGeom>
            <a:avLst/>
            <a:gdLst>
              <a:gd name="connsiteX0" fmla="*/ 46481 w 278783"/>
              <a:gd name="connsiteY0" fmla="*/ 0 h 1037800"/>
              <a:gd name="connsiteX1" fmla="*/ 278783 w 278783"/>
              <a:gd name="connsiteY1" fmla="*/ 108427 h 1037800"/>
              <a:gd name="connsiteX2" fmla="*/ 278783 w 278783"/>
              <a:gd name="connsiteY2" fmla="*/ 108427 h 1037800"/>
              <a:gd name="connsiteX3" fmla="*/ 15507 w 278783"/>
              <a:gd name="connsiteY3" fmla="*/ 185874 h 1037800"/>
              <a:gd name="connsiteX4" fmla="*/ 247810 w 278783"/>
              <a:gd name="connsiteY4" fmla="*/ 325280 h 1037800"/>
              <a:gd name="connsiteX5" fmla="*/ 20 w 278783"/>
              <a:gd name="connsiteY5" fmla="*/ 464686 h 1037800"/>
              <a:gd name="connsiteX6" fmla="*/ 263296 w 278783"/>
              <a:gd name="connsiteY6" fmla="*/ 588603 h 1037800"/>
              <a:gd name="connsiteX7" fmla="*/ 15507 w 278783"/>
              <a:gd name="connsiteY7" fmla="*/ 697030 h 1037800"/>
              <a:gd name="connsiteX8" fmla="*/ 247810 w 278783"/>
              <a:gd name="connsiteY8" fmla="*/ 820946 h 1037800"/>
              <a:gd name="connsiteX9" fmla="*/ 46481 w 278783"/>
              <a:gd name="connsiteY9" fmla="*/ 898394 h 1037800"/>
              <a:gd name="connsiteX10" fmla="*/ 216836 w 278783"/>
              <a:gd name="connsiteY10" fmla="*/ 991331 h 1037800"/>
              <a:gd name="connsiteX11" fmla="*/ 263296 w 278783"/>
              <a:gd name="connsiteY11" fmla="*/ 1037800 h 103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8783" h="1037800">
                <a:moveTo>
                  <a:pt x="46481" y="0"/>
                </a:moveTo>
                <a:lnTo>
                  <a:pt x="278783" y="108427"/>
                </a:lnTo>
                <a:lnTo>
                  <a:pt x="278783" y="108427"/>
                </a:lnTo>
                <a:cubicBezTo>
                  <a:pt x="234904" y="121335"/>
                  <a:pt x="20669" y="149732"/>
                  <a:pt x="15507" y="185874"/>
                </a:cubicBezTo>
                <a:cubicBezTo>
                  <a:pt x="10345" y="222016"/>
                  <a:pt x="250391" y="278811"/>
                  <a:pt x="247810" y="325280"/>
                </a:cubicBezTo>
                <a:cubicBezTo>
                  <a:pt x="245229" y="371749"/>
                  <a:pt x="-2561" y="420799"/>
                  <a:pt x="20" y="464686"/>
                </a:cubicBezTo>
                <a:cubicBezTo>
                  <a:pt x="2601" y="508573"/>
                  <a:pt x="260715" y="549879"/>
                  <a:pt x="263296" y="588603"/>
                </a:cubicBezTo>
                <a:cubicBezTo>
                  <a:pt x="265877" y="627327"/>
                  <a:pt x="18088" y="658306"/>
                  <a:pt x="15507" y="697030"/>
                </a:cubicBezTo>
                <a:cubicBezTo>
                  <a:pt x="12926" y="735754"/>
                  <a:pt x="242648" y="787385"/>
                  <a:pt x="247810" y="820946"/>
                </a:cubicBezTo>
                <a:cubicBezTo>
                  <a:pt x="252972" y="854507"/>
                  <a:pt x="51643" y="869997"/>
                  <a:pt x="46481" y="898394"/>
                </a:cubicBezTo>
                <a:cubicBezTo>
                  <a:pt x="41319" y="926791"/>
                  <a:pt x="180700" y="968097"/>
                  <a:pt x="216836" y="991331"/>
                </a:cubicBezTo>
                <a:cubicBezTo>
                  <a:pt x="252972" y="1014565"/>
                  <a:pt x="263296" y="1037800"/>
                  <a:pt x="263296" y="1037800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6190488" y="4577963"/>
            <a:ext cx="1353312" cy="278296"/>
          </a:xfrm>
          <a:prstGeom prst="roundRect">
            <a:avLst/>
          </a:prstGeom>
          <a:solidFill>
            <a:srgbClr val="FB7657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2075688" y="4598504"/>
            <a:ext cx="1353312" cy="278296"/>
          </a:xfrm>
          <a:prstGeom prst="roundRect">
            <a:avLst/>
          </a:prstGeom>
          <a:solidFill>
            <a:srgbClr val="FB7657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3429000" y="4877849"/>
            <a:ext cx="2729426" cy="303751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70" name="TextBox 69"/>
          <p:cNvSpPr txBox="1"/>
          <p:nvPr/>
        </p:nvSpPr>
        <p:spPr>
          <a:xfrm rot="21261885">
            <a:off x="3593274" y="4626963"/>
            <a:ext cx="23348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Send signatures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057400" y="5257800"/>
            <a:ext cx="548640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2800" b="1" dirty="0">
                <a:cs typeface="Gill Sans MT"/>
              </a:rPr>
              <a:t>Coherence Resolution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3429000" y="5943600"/>
            <a:ext cx="2743200" cy="397565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73" name="TextBox 72"/>
          <p:cNvSpPr txBox="1"/>
          <p:nvPr/>
        </p:nvSpPr>
        <p:spPr>
          <a:xfrm rot="481336">
            <a:off x="2749585" y="6127140"/>
            <a:ext cx="4038600" cy="374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Commit or Re-execute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8600" y="2779799"/>
            <a:ext cx="1981200" cy="669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CPU Thread Execution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0" y="1027093"/>
            <a:ext cx="9144000" cy="8925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1" algn="ctr"/>
            <a:r>
              <a:rPr lang="en-US" sz="2600" b="1" dirty="0">
                <a:cs typeface="Gill Sans MT"/>
              </a:rPr>
              <a:t>We propose </a:t>
            </a:r>
            <a:r>
              <a:rPr lang="en-US" sz="2600" b="1" dirty="0" err="1">
                <a:solidFill>
                  <a:srgbClr val="0000FF"/>
                </a:solidFill>
                <a:cs typeface="Gill Sans MT"/>
              </a:rPr>
              <a:t>CoNDA</a:t>
            </a:r>
            <a:r>
              <a:rPr lang="en-US" sz="2600" b="1" dirty="0">
                <a:solidFill>
                  <a:srgbClr val="0000FF"/>
                </a:solidFill>
                <a:cs typeface="Gill Sans MT"/>
              </a:rPr>
              <a:t>,</a:t>
            </a:r>
            <a:r>
              <a:rPr lang="en-US" sz="2600" b="1" dirty="0">
                <a:cs typeface="Gill Sans MT"/>
              </a:rPr>
              <a:t> a mechanism that uses </a:t>
            </a:r>
            <a:r>
              <a:rPr lang="en-US" sz="2600" b="1" dirty="0">
                <a:solidFill>
                  <a:srgbClr val="0000FF"/>
                </a:solidFill>
                <a:cs typeface="Gill Sans MT"/>
              </a:rPr>
              <a:t>optimistic NDA execution</a:t>
            </a:r>
            <a:r>
              <a:rPr lang="en-US" sz="2600" b="1" dirty="0">
                <a:cs typeface="Gill Sans MT"/>
              </a:rPr>
              <a:t> to avoid </a:t>
            </a:r>
            <a:r>
              <a:rPr lang="en-US" sz="2600" b="1" dirty="0">
                <a:solidFill>
                  <a:schemeClr val="accent2"/>
                </a:solidFill>
                <a:cs typeface="Gill Sans MT"/>
              </a:rPr>
              <a:t>unnecessary coherence traffic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52800" y="3909536"/>
            <a:ext cx="281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accent2"/>
                </a:solidFill>
              </a:rPr>
              <a:t>No </a:t>
            </a:r>
            <a:br>
              <a:rPr lang="en-US" sz="2100" b="1" dirty="0">
                <a:solidFill>
                  <a:schemeClr val="accent2"/>
                </a:solidFill>
              </a:rPr>
            </a:br>
            <a:r>
              <a:rPr lang="en-US" sz="2100" b="1" dirty="0">
                <a:solidFill>
                  <a:schemeClr val="accent2"/>
                </a:solidFill>
              </a:rPr>
              <a:t>Coherence Request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228600" y="5370493"/>
            <a:ext cx="9829800" cy="95410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 algn="ctr"/>
            <a:r>
              <a:rPr lang="en-US" sz="2800" b="1" dirty="0" err="1">
                <a:solidFill>
                  <a:srgbClr val="FFFFFF"/>
                </a:solidFill>
              </a:rPr>
              <a:t>CoNDA</a:t>
            </a:r>
            <a:r>
              <a:rPr lang="en-US" sz="2800" b="1" dirty="0">
                <a:solidFill>
                  <a:srgbClr val="FFFFFF"/>
                </a:solidFill>
              </a:rPr>
              <a:t> comes within 10.4% and 4.4% of performance </a:t>
            </a:r>
            <a:br>
              <a:rPr lang="en-US" sz="2800" b="1" dirty="0">
                <a:solidFill>
                  <a:srgbClr val="FFFFFF"/>
                </a:solidFill>
              </a:rPr>
            </a:br>
            <a:r>
              <a:rPr lang="en-US" sz="2800" b="1" dirty="0">
                <a:solidFill>
                  <a:srgbClr val="FFFFFF"/>
                </a:solidFill>
              </a:rPr>
              <a:t>and energy of an ideal NDA coherence mechanism</a:t>
            </a:r>
          </a:p>
        </p:txBody>
      </p:sp>
    </p:spTree>
    <p:extLst>
      <p:ext uri="{BB962C8B-B14F-4D97-AF65-F5344CB8AC3E}">
        <p14:creationId xmlns:p14="http://schemas.microsoft.com/office/powerpoint/2010/main" val="41154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2076450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n-US" sz="4000" dirty="0" err="1">
                <a:solidFill>
                  <a:srgbClr val="FFFFFF"/>
                </a:solidFill>
                <a:latin typeface=""/>
              </a:rPr>
              <a:t>CoNDA</a:t>
            </a:r>
            <a:r>
              <a:rPr lang="en-US" sz="4000" dirty="0">
                <a:solidFill>
                  <a:srgbClr val="FFFFFF"/>
                </a:solidFill>
                <a:latin typeface=""/>
              </a:rPr>
              <a:t>:</a:t>
            </a:r>
            <a:br>
              <a:rPr lang="en-US" sz="4000" dirty="0">
                <a:solidFill>
                  <a:srgbClr val="FFFFFF"/>
                </a:solidFill>
                <a:latin typeface=""/>
              </a:rPr>
            </a:br>
            <a:r>
              <a:rPr lang="en-US" sz="4000" dirty="0">
                <a:solidFill>
                  <a:srgbClr val="FFFFFF"/>
                </a:solidFill>
                <a:latin typeface=""/>
              </a:rPr>
              <a:t> Efficient Cache Coherence Support</a:t>
            </a:r>
            <a:br>
              <a:rPr lang="en-US" sz="4000" dirty="0">
                <a:solidFill>
                  <a:srgbClr val="FFFFFF"/>
                </a:solidFill>
                <a:latin typeface=""/>
              </a:rPr>
            </a:br>
            <a:r>
              <a:rPr lang="en-US" sz="4000" dirty="0">
                <a:solidFill>
                  <a:srgbClr val="FFFFFF"/>
                </a:solidFill>
                <a:latin typeface=""/>
              </a:rPr>
              <a:t>for Near-Data Accelerators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156704"/>
            <a:ext cx="6400800" cy="685800"/>
          </a:xfrm>
        </p:spPr>
        <p:txBody>
          <a:bodyPr>
            <a:noAutofit/>
          </a:bodyPr>
          <a:lstStyle/>
          <a:p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05141" y="2691824"/>
            <a:ext cx="402425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800000"/>
                </a:solidFill>
              </a:rPr>
              <a:t>Amirali Boroumand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3307140"/>
            <a:ext cx="8763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Saugata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Ghose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 </a:t>
            </a:r>
            <a:r>
              <a:rPr lang="tr-TR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Minesh</a:t>
            </a:r>
            <a:r>
              <a:rPr lang="tr-T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Patel</a:t>
            </a:r>
            <a:r>
              <a:rPr lang="tr-T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Hasan Hassan, </a:t>
            </a:r>
            <a:br>
              <a:rPr lang="tr-T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tr-TR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Brandon</a:t>
            </a:r>
            <a:r>
              <a:rPr lang="tr-T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Lucia, </a:t>
            </a:r>
            <a:r>
              <a:rPr lang="tr-TR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Rachata</a:t>
            </a:r>
            <a:r>
              <a:rPr lang="tr-T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Ausavarungnirun</a:t>
            </a:r>
            <a:r>
              <a:rPr lang="tr-T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tr-TR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Kevin</a:t>
            </a:r>
            <a:r>
              <a:rPr lang="tr-T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Hsieh</a:t>
            </a:r>
            <a:r>
              <a:rPr lang="tr-T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br>
              <a:rPr lang="tr-T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hr-H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Nastaran Hajinazar, </a:t>
            </a:r>
            <a:r>
              <a:rPr lang="de-DE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Krishna </a:t>
            </a:r>
            <a:r>
              <a:rPr lang="de-DE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Malladi</a:t>
            </a:r>
            <a:r>
              <a:rPr lang="de-DE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Hongzhong</a:t>
            </a:r>
            <a:r>
              <a:rPr lang="de-DE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Zheng, Onur Mutlu</a:t>
            </a:r>
            <a:endParaRPr lang="tr-TR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82588" y="3316941"/>
            <a:ext cx="184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t="27272" b="29091"/>
          <a:stretch/>
        </p:blipFill>
        <p:spPr>
          <a:xfrm>
            <a:off x="6629400" y="5105400"/>
            <a:ext cx="1828800" cy="7980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t="30096" b="30046"/>
          <a:stretch/>
        </p:blipFill>
        <p:spPr>
          <a:xfrm>
            <a:off x="6477000" y="6096000"/>
            <a:ext cx="2381250" cy="533400"/>
          </a:xfrm>
          <a:prstGeom prst="rect">
            <a:avLst/>
          </a:prstGeom>
        </p:spPr>
      </p:pic>
      <p:pic>
        <p:nvPicPr>
          <p:cNvPr id="16" name="Picture 15" descr="safari.png"/>
          <p:cNvPicPr>
            <a:picLocks noChangeAspect="1"/>
          </p:cNvPicPr>
          <p:nvPr/>
        </p:nvPicPr>
        <p:blipFill rotWithShape="1">
          <a:blip r:embed="rId4" cstate="print"/>
          <a:srcRect r="1519"/>
          <a:stretch/>
        </p:blipFill>
        <p:spPr>
          <a:xfrm>
            <a:off x="476188" y="5235800"/>
            <a:ext cx="1890388" cy="555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5517" y="4971872"/>
            <a:ext cx="3112967" cy="11241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5943600"/>
            <a:ext cx="1524000" cy="762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400" y="5816600"/>
            <a:ext cx="1041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37564"/>
      </p:ext>
    </p:extLst>
  </p:cSld>
  <p:clrMapOvr>
    <a:masterClrMapping/>
  </p:clrMapOvr>
</p:sld>
</file>

<file path=ppt/theme/theme1.xml><?xml version="1.0" encoding="utf-8"?>
<a:theme xmlns:a="http://schemas.openxmlformats.org/drawingml/2006/main" name="sesha-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C600"/>
      </a:accent1>
      <a:accent2>
        <a:srgbClr val="C00000"/>
      </a:accent2>
      <a:accent3>
        <a:srgbClr val="0061FF"/>
      </a:accent3>
      <a:accent4>
        <a:srgbClr val="3C3C3C"/>
      </a:accent4>
      <a:accent5>
        <a:srgbClr val="00B3B3"/>
      </a:accent5>
      <a:accent6>
        <a:srgbClr val="777777"/>
      </a:accent6>
      <a:hlink>
        <a:srgbClr val="0000FF"/>
      </a:hlink>
      <a:folHlink>
        <a:srgbClr val="800080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3200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2800" b="1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sesha-theme</Template>
  <TotalTime>191032</TotalTime>
  <Words>830</Words>
  <Application>Microsoft Macintosh PowerPoint</Application>
  <PresentationFormat>On-screen Show (4:3)</PresentationFormat>
  <Paragraphs>205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Gill Sans MT</vt:lpstr>
      <vt:lpstr>Arial Black</vt:lpstr>
      <vt:lpstr>Mangal</vt:lpstr>
      <vt:lpstr>Calibri</vt:lpstr>
      <vt:lpstr>Arial</vt:lpstr>
      <vt:lpstr>Times New Roman</vt:lpstr>
      <vt:lpstr>sesha-theme</vt:lpstr>
      <vt:lpstr>CoNDA:  Efficient Cache Coherence Support for Near-Data Accelerators</vt:lpstr>
      <vt:lpstr>Specialized Accelerators</vt:lpstr>
      <vt:lpstr>Coherence For NDAs</vt:lpstr>
      <vt:lpstr>Existing Coherence Mechanisms</vt:lpstr>
      <vt:lpstr>An Optimistic Approach</vt:lpstr>
      <vt:lpstr>CoNDA</vt:lpstr>
      <vt:lpstr>CoNDA</vt:lpstr>
      <vt:lpstr>CoNDA:  Efficient Cache Coherence Support for Near-Data Accelerators</vt:lpstr>
    </vt:vector>
  </TitlesOfParts>
  <Manager/>
  <Company>Carnegie Mellon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Amirali Boroumand</dc:creator>
  <cp:keywords/>
  <dc:description/>
  <cp:lastModifiedBy>Onur Mutlu</cp:lastModifiedBy>
  <cp:revision>4479</cp:revision>
  <dcterms:created xsi:type="dcterms:W3CDTF">2015-08-16T21:47:06Z</dcterms:created>
  <dcterms:modified xsi:type="dcterms:W3CDTF">2019-06-23T11:48:07Z</dcterms:modified>
  <cp:category/>
</cp:coreProperties>
</file>