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43891200"/>
  <p:notesSz cx="32461200" cy="4343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8" d="100"/>
          <a:sy n="28" d="100"/>
        </p:scale>
        <p:origin x="-368" y="4384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amiraliboroumand:cmu:SAFARI:Paper:LazyPIM:CoNDA-ISCA2019-result%20.xlsx" TargetMode="External"/><Relationship Id="rId3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amiraliboroumand:cmu:SAFARI:Paper:LazyPIM:CoNDA-ISCA2019-result%20.xlsx" TargetMode="External"/><Relationship Id="rId3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amiraliboroumand:cmu:SAFARI:Paper:LazyPIM:CoNDA-ISCA2019-result%20.xlsx" TargetMode="External"/><Relationship Id="rId3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amiraliboroumand:cmu:SAFARI:Paper:LazyPIM:CoNDA-ISCA2019-result%20.xlsx" TargetMode="External"/><Relationship Id="rId3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807253554852"/>
          <c:y val="0.154966579362842"/>
          <c:w val="0.889425843379909"/>
          <c:h val="0.47939308947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Sheet1!$C$115</c:f>
              <c:strCache>
                <c:ptCount val="1"/>
                <c:pt idx="0">
                  <c:v>CPU-only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Sheet1!$A$116:$B$122</c:f>
              <c:multiLvlStrCache>
                <c:ptCount val="6"/>
                <c:lvl>
                  <c:pt idx="0">
                    <c:v>CC</c:v>
                  </c:pt>
                  <c:pt idx="1">
                    <c:v>Radii</c:v>
                  </c:pt>
                  <c:pt idx="2">
                    <c:v>PageRank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PageRank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</c:lvl>
              </c:multiLvlStrCache>
            </c:multiLvlStrRef>
          </c:cat>
          <c:val>
            <c:numRef>
              <c:f>Sheet1!$C$116:$C$122</c:f>
              <c:numCache>
                <c:formatCode>General</c:formatCode>
                <c:ptCount val="7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Sheet1!$D$115</c:f>
              <c:strCache>
                <c:ptCount val="1"/>
                <c:pt idx="0">
                  <c:v>NC</c:v>
                </c:pt>
              </c:strCache>
            </c:strRef>
          </c:tx>
          <c:spPr>
            <a:pattFill prst="wdUpDiag">
              <a:fgClr>
                <a:schemeClr val="bg1"/>
              </a:fgClr>
              <a:bgClr>
                <a:srgbClr val="C00000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Sheet1!$A$116:$B$122</c:f>
              <c:multiLvlStrCache>
                <c:ptCount val="6"/>
                <c:lvl>
                  <c:pt idx="0">
                    <c:v>CC</c:v>
                  </c:pt>
                  <c:pt idx="1">
                    <c:v>Radii</c:v>
                  </c:pt>
                  <c:pt idx="2">
                    <c:v>PageRank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PageRank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</c:lvl>
              </c:multiLvlStrCache>
            </c:multiLvlStrRef>
          </c:cat>
          <c:val>
            <c:numRef>
              <c:f>Sheet1!$D$116:$D$122</c:f>
              <c:numCache>
                <c:formatCode>General</c:formatCode>
                <c:ptCount val="7"/>
                <c:pt idx="0">
                  <c:v>0.9412304933</c:v>
                </c:pt>
                <c:pt idx="1">
                  <c:v>0.8187203957</c:v>
                </c:pt>
                <c:pt idx="2">
                  <c:v>0.7008580741</c:v>
                </c:pt>
                <c:pt idx="3">
                  <c:v>0.9948324975</c:v>
                </c:pt>
                <c:pt idx="4">
                  <c:v>0.7545554329</c:v>
                </c:pt>
                <c:pt idx="5">
                  <c:v>0.8656096905</c:v>
                </c:pt>
                <c:pt idx="6">
                  <c:v>0.940180212201073</c:v>
                </c:pt>
              </c:numCache>
            </c:numRef>
          </c:val>
        </c:ser>
        <c:ser>
          <c:idx val="2"/>
          <c:order val="2"/>
          <c:tx>
            <c:strRef>
              <c:f>Sheet1!$E$115</c:f>
              <c:strCache>
                <c:ptCount val="1"/>
                <c:pt idx="0">
                  <c:v>CG</c:v>
                </c:pt>
              </c:strCache>
            </c:strRef>
          </c:tx>
          <c:spPr>
            <a:pattFill prst="smCheck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Sheet1!$A$116:$B$122</c:f>
              <c:multiLvlStrCache>
                <c:ptCount val="6"/>
                <c:lvl>
                  <c:pt idx="0">
                    <c:v>CC</c:v>
                  </c:pt>
                  <c:pt idx="1">
                    <c:v>Radii</c:v>
                  </c:pt>
                  <c:pt idx="2">
                    <c:v>PageRank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PageRank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</c:lvl>
              </c:multiLvlStrCache>
            </c:multiLvlStrRef>
          </c:cat>
          <c:val>
            <c:numRef>
              <c:f>Sheet1!$E$116:$E$122</c:f>
              <c:numCache>
                <c:formatCode>General</c:formatCode>
                <c:ptCount val="7"/>
                <c:pt idx="0">
                  <c:v>0.9636223208</c:v>
                </c:pt>
                <c:pt idx="1">
                  <c:v>0.765366321</c:v>
                </c:pt>
                <c:pt idx="2">
                  <c:v>0.9095765632</c:v>
                </c:pt>
                <c:pt idx="3">
                  <c:v>1.108348404</c:v>
                </c:pt>
                <c:pt idx="4">
                  <c:v>0.9923531315</c:v>
                </c:pt>
                <c:pt idx="5">
                  <c:v>1.092642454</c:v>
                </c:pt>
                <c:pt idx="6">
                  <c:v>1.009120423169029</c:v>
                </c:pt>
              </c:numCache>
            </c:numRef>
          </c:val>
        </c:ser>
        <c:ser>
          <c:idx val="3"/>
          <c:order val="3"/>
          <c:tx>
            <c:strRef>
              <c:f>Sheet1!$F$115</c:f>
              <c:strCache>
                <c:ptCount val="1"/>
                <c:pt idx="0">
                  <c:v>FG</c:v>
                </c:pt>
              </c:strCache>
            </c:strRef>
          </c:tx>
          <c:spPr>
            <a:pattFill prst="wdDnDiag">
              <a:fgClr>
                <a:schemeClr val="bg1"/>
              </a:fgClr>
              <a:bgClr>
                <a:schemeClr val="bg1">
                  <a:lumMod val="50000"/>
                </a:schemeClr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multiLvlStrRef>
              <c:f>Sheet1!$A$116:$B$122</c:f>
              <c:multiLvlStrCache>
                <c:ptCount val="6"/>
                <c:lvl>
                  <c:pt idx="0">
                    <c:v>CC</c:v>
                  </c:pt>
                  <c:pt idx="1">
                    <c:v>Radii</c:v>
                  </c:pt>
                  <c:pt idx="2">
                    <c:v>PageRank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PageRank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</c:lvl>
              </c:multiLvlStrCache>
            </c:multiLvlStrRef>
          </c:cat>
          <c:val>
            <c:numRef>
              <c:f>Sheet1!$F$116:$F$122</c:f>
              <c:numCache>
                <c:formatCode>General</c:formatCode>
                <c:ptCount val="7"/>
                <c:pt idx="0">
                  <c:v>1.435645312</c:v>
                </c:pt>
                <c:pt idx="1">
                  <c:v>1.363541222</c:v>
                </c:pt>
                <c:pt idx="2">
                  <c:v>1.231316436</c:v>
                </c:pt>
                <c:pt idx="3">
                  <c:v>1.492336355</c:v>
                </c:pt>
                <c:pt idx="4">
                  <c:v>1.314173184</c:v>
                </c:pt>
                <c:pt idx="5">
                  <c:v>1.191511008</c:v>
                </c:pt>
                <c:pt idx="6">
                  <c:v>1.3807846999643</c:v>
                </c:pt>
              </c:numCache>
            </c:numRef>
          </c:val>
        </c:ser>
        <c:ser>
          <c:idx val="4"/>
          <c:order val="4"/>
          <c:tx>
            <c:strRef>
              <c:f>Sheet1!$G$115</c:f>
              <c:strCache>
                <c:ptCount val="1"/>
                <c:pt idx="0">
                  <c:v>Ideal-NDA</c:v>
                </c:pt>
              </c:strCache>
            </c:strRef>
          </c:tx>
          <c:spPr>
            <a:pattFill prst="pct30">
              <a:fgClr>
                <a:schemeClr val="bg1"/>
              </a:fgClr>
              <a:bgClr>
                <a:srgbClr val="FFC000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Sheet1!$A$116:$B$122</c:f>
              <c:multiLvlStrCache>
                <c:ptCount val="6"/>
                <c:lvl>
                  <c:pt idx="0">
                    <c:v>CC</c:v>
                  </c:pt>
                  <c:pt idx="1">
                    <c:v>Radii</c:v>
                  </c:pt>
                  <c:pt idx="2">
                    <c:v>PageRank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PageRank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</c:lvl>
              </c:multiLvlStrCache>
            </c:multiLvlStrRef>
          </c:cat>
          <c:val>
            <c:numRef>
              <c:f>Sheet1!$G$116:$G$122</c:f>
              <c:numCache>
                <c:formatCode>General</c:formatCode>
                <c:ptCount val="7"/>
                <c:pt idx="0">
                  <c:v>1.695333085</c:v>
                </c:pt>
                <c:pt idx="1">
                  <c:v>1.72737819</c:v>
                </c:pt>
                <c:pt idx="2">
                  <c:v>1.731979051</c:v>
                </c:pt>
                <c:pt idx="3">
                  <c:v>1.867347077</c:v>
                </c:pt>
                <c:pt idx="4">
                  <c:v>1.781791161</c:v>
                </c:pt>
                <c:pt idx="5">
                  <c:v>1.95</c:v>
                </c:pt>
                <c:pt idx="6">
                  <c:v>1.846129189625978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21929352"/>
        <c:axId val="-2059632152"/>
      </c:barChart>
      <c:catAx>
        <c:axId val="-2021929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 b="0"/>
            </a:pPr>
            <a:endParaRPr lang="en-US"/>
          </a:p>
        </c:txPr>
        <c:crossAx val="-2059632152"/>
        <c:crosses val="autoZero"/>
        <c:auto val="1"/>
        <c:lblAlgn val="ctr"/>
        <c:lblOffset val="100"/>
        <c:noMultiLvlLbl val="0"/>
      </c:catAx>
      <c:valAx>
        <c:axId val="-2059632152"/>
        <c:scaling>
          <c:orientation val="minMax"/>
          <c:max val="2.0"/>
          <c:min val="0.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Speedup</a:t>
                </a:r>
              </a:p>
            </c:rich>
          </c:tx>
          <c:layout>
            <c:manualLayout>
              <c:xMode val="edge"/>
              <c:yMode val="edge"/>
              <c:x val="8.36429259975093E-5"/>
              <c:y val="0.172546505647588"/>
            </c:manualLayout>
          </c:layout>
          <c:overlay val="0"/>
        </c:title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800" b="0"/>
            </a:pPr>
            <a:endParaRPr lang="en-US"/>
          </a:p>
        </c:txPr>
        <c:crossAx val="-2021929352"/>
        <c:crosses val="autoZero"/>
        <c:crossBetween val="between"/>
        <c:majorUnit val="0.5"/>
      </c:valAx>
      <c:spPr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0852272148327684"/>
          <c:y val="0.0"/>
          <c:w val="0.822868244700011"/>
          <c:h val="0.154494542938129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="1"/>
      </a:pPr>
      <a:endParaRPr lang="en-US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4748798411174"/>
          <c:y val="0.184596024253254"/>
          <c:w val="0.850007698472459"/>
          <c:h val="0.442854574645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Sheet1!$AA$114</c:f>
              <c:strCache>
                <c:ptCount val="1"/>
                <c:pt idx="0">
                  <c:v>CPU-only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Sheet1!$Y$115:$Z$121</c:f>
              <c:multiLvlStrCache>
                <c:ptCount val="6"/>
                <c:lvl>
                  <c:pt idx="0">
                    <c:v>CC</c:v>
                  </c:pt>
                  <c:pt idx="1">
                    <c:v>Radii</c:v>
                  </c:pt>
                  <c:pt idx="2">
                    <c:v>PageRank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PageRank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</c:lvl>
              </c:multiLvlStrCache>
            </c:multiLvlStrRef>
          </c:cat>
          <c:val>
            <c:numRef>
              <c:f>Sheet1!$AA$115:$AA$121</c:f>
              <c:numCache>
                <c:formatCode>General</c:formatCode>
                <c:ptCount val="7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Sheet1!$AB$114</c:f>
              <c:strCache>
                <c:ptCount val="1"/>
                <c:pt idx="0">
                  <c:v>NC</c:v>
                </c:pt>
              </c:strCache>
            </c:strRef>
          </c:tx>
          <c:spPr>
            <a:pattFill prst="wdUpDiag">
              <a:fgClr>
                <a:schemeClr val="bg1"/>
              </a:fgClr>
              <a:bgClr>
                <a:srgbClr val="C00000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Sheet1!$Y$115:$Z$121</c:f>
              <c:multiLvlStrCache>
                <c:ptCount val="6"/>
                <c:lvl>
                  <c:pt idx="0">
                    <c:v>CC</c:v>
                  </c:pt>
                  <c:pt idx="1">
                    <c:v>Radii</c:v>
                  </c:pt>
                  <c:pt idx="2">
                    <c:v>PageRank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PageRank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</c:lvl>
              </c:multiLvlStrCache>
            </c:multiLvlStrRef>
          </c:cat>
          <c:val>
            <c:numRef>
              <c:f>Sheet1!$AB$115:$AB$121</c:f>
              <c:numCache>
                <c:formatCode>General</c:formatCode>
                <c:ptCount val="7"/>
                <c:pt idx="0">
                  <c:v>2.706461352</c:v>
                </c:pt>
                <c:pt idx="1">
                  <c:v>2.270752583</c:v>
                </c:pt>
                <c:pt idx="2">
                  <c:v>2.134262628</c:v>
                </c:pt>
                <c:pt idx="3">
                  <c:v>2.156515401</c:v>
                </c:pt>
                <c:pt idx="4">
                  <c:v>2.063150336</c:v>
                </c:pt>
                <c:pt idx="5">
                  <c:v>2.10077857</c:v>
                </c:pt>
                <c:pt idx="6">
                  <c:v>1.64459820830849</c:v>
                </c:pt>
              </c:numCache>
            </c:numRef>
          </c:val>
        </c:ser>
        <c:ser>
          <c:idx val="2"/>
          <c:order val="2"/>
          <c:tx>
            <c:strRef>
              <c:f>Sheet1!$AC$114</c:f>
              <c:strCache>
                <c:ptCount val="1"/>
                <c:pt idx="0">
                  <c:v>CG</c:v>
                </c:pt>
              </c:strCache>
            </c:strRef>
          </c:tx>
          <c:spPr>
            <a:pattFill prst="smCheck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Sheet1!$Y$115:$Z$121</c:f>
              <c:multiLvlStrCache>
                <c:ptCount val="6"/>
                <c:lvl>
                  <c:pt idx="0">
                    <c:v>CC</c:v>
                  </c:pt>
                  <c:pt idx="1">
                    <c:v>Radii</c:v>
                  </c:pt>
                  <c:pt idx="2">
                    <c:v>PageRank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PageRank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</c:lvl>
              </c:multiLvlStrCache>
            </c:multiLvlStrRef>
          </c:cat>
          <c:val>
            <c:numRef>
              <c:f>Sheet1!$AC$115:$AC$121</c:f>
              <c:numCache>
                <c:formatCode>General</c:formatCode>
                <c:ptCount val="7"/>
                <c:pt idx="0">
                  <c:v>0.8487740004</c:v>
                </c:pt>
                <c:pt idx="1">
                  <c:v>0.8523523227</c:v>
                </c:pt>
                <c:pt idx="2">
                  <c:v>0.4921119154</c:v>
                </c:pt>
                <c:pt idx="3">
                  <c:v>0.7702235916</c:v>
                </c:pt>
                <c:pt idx="4">
                  <c:v>0.8209164553</c:v>
                </c:pt>
                <c:pt idx="5">
                  <c:v>0.8709685587</c:v>
                </c:pt>
                <c:pt idx="6">
                  <c:v>0.70374733574948</c:v>
                </c:pt>
              </c:numCache>
            </c:numRef>
          </c:val>
        </c:ser>
        <c:ser>
          <c:idx val="3"/>
          <c:order val="3"/>
          <c:tx>
            <c:strRef>
              <c:f>Sheet1!$AD$114</c:f>
              <c:strCache>
                <c:ptCount val="1"/>
                <c:pt idx="0">
                  <c:v>FG</c:v>
                </c:pt>
              </c:strCache>
            </c:strRef>
          </c:tx>
          <c:spPr>
            <a:pattFill prst="wdDnDiag">
              <a:fgClr>
                <a:schemeClr val="bg1"/>
              </a:fgClr>
              <a:bgClr>
                <a:schemeClr val="bg1">
                  <a:lumMod val="50000"/>
                </a:schemeClr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multiLvlStrRef>
              <c:f>Sheet1!$Y$115:$Z$121</c:f>
              <c:multiLvlStrCache>
                <c:ptCount val="6"/>
                <c:lvl>
                  <c:pt idx="0">
                    <c:v>CC</c:v>
                  </c:pt>
                  <c:pt idx="1">
                    <c:v>Radii</c:v>
                  </c:pt>
                  <c:pt idx="2">
                    <c:v>PageRank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PageRank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</c:lvl>
              </c:multiLvlStrCache>
            </c:multiLvlStrRef>
          </c:cat>
          <c:val>
            <c:numRef>
              <c:f>Sheet1!$AD$115:$AD$121</c:f>
              <c:numCache>
                <c:formatCode>General</c:formatCode>
                <c:ptCount val="7"/>
                <c:pt idx="0">
                  <c:v>0.9353777905</c:v>
                </c:pt>
                <c:pt idx="1">
                  <c:v>0.8867952732</c:v>
                </c:pt>
                <c:pt idx="2">
                  <c:v>0.578868074</c:v>
                </c:pt>
                <c:pt idx="3">
                  <c:v>0.834232771</c:v>
                </c:pt>
                <c:pt idx="4">
                  <c:v>0.9030945232</c:v>
                </c:pt>
                <c:pt idx="5">
                  <c:v>0.9605796565</c:v>
                </c:pt>
                <c:pt idx="6">
                  <c:v>0.873250270532515</c:v>
                </c:pt>
              </c:numCache>
            </c:numRef>
          </c:val>
        </c:ser>
        <c:ser>
          <c:idx val="4"/>
          <c:order val="4"/>
          <c:tx>
            <c:strRef>
              <c:f>Sheet1!$AE$114</c:f>
              <c:strCache>
                <c:ptCount val="1"/>
                <c:pt idx="0">
                  <c:v>Ideal-NDA</c:v>
                </c:pt>
              </c:strCache>
            </c:strRef>
          </c:tx>
          <c:spPr>
            <a:pattFill prst="pct30">
              <a:fgClr>
                <a:schemeClr val="bg1"/>
              </a:fgClr>
              <a:bgClr>
                <a:srgbClr val="FFC000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Sheet1!$Y$115:$Z$121</c:f>
              <c:multiLvlStrCache>
                <c:ptCount val="6"/>
                <c:lvl>
                  <c:pt idx="0">
                    <c:v>CC</c:v>
                  </c:pt>
                  <c:pt idx="1">
                    <c:v>Radii</c:v>
                  </c:pt>
                  <c:pt idx="2">
                    <c:v>PageRank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PageRank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</c:lvl>
              </c:multiLvlStrCache>
            </c:multiLvlStrRef>
          </c:cat>
          <c:val>
            <c:numRef>
              <c:f>Sheet1!$AE$115:$AE$121</c:f>
              <c:numCache>
                <c:formatCode>General</c:formatCode>
                <c:ptCount val="7"/>
                <c:pt idx="0">
                  <c:v>0.6542904244</c:v>
                </c:pt>
                <c:pt idx="1">
                  <c:v>0.5387244551</c:v>
                </c:pt>
                <c:pt idx="2">
                  <c:v>0.3587809953</c:v>
                </c:pt>
                <c:pt idx="3">
                  <c:v>0.6557275553</c:v>
                </c:pt>
                <c:pt idx="4">
                  <c:v>0.5804628622</c:v>
                </c:pt>
                <c:pt idx="5">
                  <c:v>0.6671811208</c:v>
                </c:pt>
                <c:pt idx="6">
                  <c:v>0.550240646762356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4991432"/>
        <c:axId val="-1980426520"/>
      </c:barChart>
      <c:catAx>
        <c:axId val="-204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980426520"/>
        <c:crosses val="autoZero"/>
        <c:auto val="1"/>
        <c:lblAlgn val="ctr"/>
        <c:lblOffset val="100"/>
        <c:noMultiLvlLbl val="0"/>
      </c:catAx>
      <c:valAx>
        <c:axId val="-1980426520"/>
        <c:scaling>
          <c:orientation val="minMax"/>
          <c:max val="2.0"/>
          <c:min val="0.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b="1"/>
                </a:pPr>
                <a:r>
                  <a:rPr lang="en-US" b="1"/>
                  <a:t>Normalized Energy</a:t>
                </a:r>
              </a:p>
            </c:rich>
          </c:tx>
          <c:layout>
            <c:manualLayout>
              <c:xMode val="edge"/>
              <c:yMode val="edge"/>
              <c:x val="0.0303425776994283"/>
              <c:y val="0.154088472885325"/>
            </c:manualLayout>
          </c:layout>
          <c:overlay val="0"/>
        </c:title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044991432"/>
        <c:crosses val="autoZero"/>
        <c:crossBetween val="between"/>
        <c:majorUnit val="0.5"/>
      </c:valAx>
      <c:spPr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162073929555517"/>
          <c:y val="0.0"/>
          <c:w val="0.740803352901005"/>
          <c:h val="0.129317407004841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/>
      </a:pPr>
      <a:endParaRPr lang="en-US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926287868677432"/>
          <c:y val="0.152006416871962"/>
          <c:w val="0.897143889852751"/>
          <c:h val="0.515980799320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Sheet1!$C$84</c:f>
              <c:strCache>
                <c:ptCount val="1"/>
                <c:pt idx="0">
                  <c:v>CPU-only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Sheet1!$A$85:$B$96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Sheet1!$C$85:$C$96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Sheet1!$D$84</c:f>
              <c:strCache>
                <c:ptCount val="1"/>
                <c:pt idx="0">
                  <c:v>NDA-only</c:v>
                </c:pt>
              </c:strCache>
            </c:strRef>
          </c:tx>
          <c:spPr>
            <a:pattFill prst="wdDnDiag">
              <a:fgClr>
                <a:schemeClr val="bg1"/>
              </a:fgClr>
              <a:bgClr>
                <a:schemeClr val="tx2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Sheet1!$A$85:$B$96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Sheet1!$D$85:$D$96</c:f>
              <c:numCache>
                <c:formatCode>General</c:formatCode>
                <c:ptCount val="12"/>
                <c:pt idx="0">
                  <c:v>0.98</c:v>
                </c:pt>
                <c:pt idx="1">
                  <c:v>0.95</c:v>
                </c:pt>
                <c:pt idx="2">
                  <c:v>0.91</c:v>
                </c:pt>
                <c:pt idx="3">
                  <c:v>1.08</c:v>
                </c:pt>
                <c:pt idx="4">
                  <c:v>1.04</c:v>
                </c:pt>
                <c:pt idx="5">
                  <c:v>0.98</c:v>
                </c:pt>
                <c:pt idx="6">
                  <c:v>1.12</c:v>
                </c:pt>
                <c:pt idx="7">
                  <c:v>1.08</c:v>
                </c:pt>
                <c:pt idx="8">
                  <c:v>1.03</c:v>
                </c:pt>
                <c:pt idx="9">
                  <c:v>1.21</c:v>
                </c:pt>
                <c:pt idx="10">
                  <c:v>1.16</c:v>
                </c:pt>
                <c:pt idx="11">
                  <c:v>1.087</c:v>
                </c:pt>
              </c:numCache>
            </c:numRef>
          </c:val>
        </c:ser>
        <c:ser>
          <c:idx val="4"/>
          <c:order val="2"/>
          <c:tx>
            <c:strRef>
              <c:f>Sheet1!$G$84</c:f>
              <c:strCache>
                <c:ptCount val="1"/>
                <c:pt idx="0">
                  <c:v>FG</c:v>
                </c:pt>
              </c:strCache>
            </c:strRef>
          </c:tx>
          <c:spPr>
            <a:pattFill prst="wdDnDiag">
              <a:fgClr>
                <a:schemeClr val="bg1"/>
              </a:fgClr>
              <a:bgClr>
                <a:schemeClr val="bg1">
                  <a:lumMod val="50000"/>
                </a:schemeClr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Sheet1!$A$85:$B$96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Sheet1!$G$85:$G$96</c:f>
              <c:numCache>
                <c:formatCode>General</c:formatCode>
                <c:ptCount val="12"/>
                <c:pt idx="0">
                  <c:v>1.435645312</c:v>
                </c:pt>
                <c:pt idx="1">
                  <c:v>1.363541222</c:v>
                </c:pt>
                <c:pt idx="2">
                  <c:v>1.231316436</c:v>
                </c:pt>
                <c:pt idx="3">
                  <c:v>1.492336355</c:v>
                </c:pt>
                <c:pt idx="4">
                  <c:v>1.314173184</c:v>
                </c:pt>
                <c:pt idx="5">
                  <c:v>1.191511008</c:v>
                </c:pt>
                <c:pt idx="6">
                  <c:v>1.498359089</c:v>
                </c:pt>
                <c:pt idx="7">
                  <c:v>1.442834071</c:v>
                </c:pt>
                <c:pt idx="8">
                  <c:v>1.326712074</c:v>
                </c:pt>
                <c:pt idx="9">
                  <c:v>1.418947363</c:v>
                </c:pt>
                <c:pt idx="10">
                  <c:v>1.517427254</c:v>
                </c:pt>
                <c:pt idx="11">
                  <c:v>1.3807846999643</c:v>
                </c:pt>
              </c:numCache>
            </c:numRef>
          </c:val>
        </c:ser>
        <c:ser>
          <c:idx val="5"/>
          <c:order val="3"/>
          <c:tx>
            <c:strRef>
              <c:f>Sheet1!$H$84</c:f>
              <c:strCache>
                <c:ptCount val="1"/>
                <c:pt idx="0">
                  <c:v>CoNDA</c:v>
                </c:pt>
              </c:strCache>
            </c:strRef>
          </c:tx>
          <c:spPr>
            <a:pattFill prst="lgConfetti">
              <a:fgClr>
                <a:schemeClr val="bg1"/>
              </a:fgClr>
              <a:bgClr>
                <a:schemeClr val="tx2">
                  <a:lumMod val="60000"/>
                  <a:lumOff val="40000"/>
                </a:schemeClr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multiLvlStrRef>
              <c:f>Sheet1!$A$85:$B$96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Sheet1!$H$85:$H$96</c:f>
              <c:numCache>
                <c:formatCode>General</c:formatCode>
                <c:ptCount val="12"/>
                <c:pt idx="0">
                  <c:v>1.537857828</c:v>
                </c:pt>
                <c:pt idx="1">
                  <c:v>1.526476628</c:v>
                </c:pt>
                <c:pt idx="2">
                  <c:v>1.496778488</c:v>
                </c:pt>
                <c:pt idx="3">
                  <c:v>1.693129579</c:v>
                </c:pt>
                <c:pt idx="4">
                  <c:v>1.496778488</c:v>
                </c:pt>
                <c:pt idx="5">
                  <c:v>1.665769567</c:v>
                </c:pt>
                <c:pt idx="6">
                  <c:v>1.614611189</c:v>
                </c:pt>
                <c:pt idx="7">
                  <c:v>1.75930161</c:v>
                </c:pt>
                <c:pt idx="8">
                  <c:v>1.874571907</c:v>
                </c:pt>
                <c:pt idx="9">
                  <c:v>1.678486809</c:v>
                </c:pt>
                <c:pt idx="10">
                  <c:v>1.887126044</c:v>
                </c:pt>
                <c:pt idx="11">
                  <c:v>1.652050233581872</c:v>
                </c:pt>
              </c:numCache>
            </c:numRef>
          </c:val>
        </c:ser>
        <c:ser>
          <c:idx val="6"/>
          <c:order val="4"/>
          <c:tx>
            <c:strRef>
              <c:f>Sheet1!$I$84</c:f>
              <c:strCache>
                <c:ptCount val="1"/>
                <c:pt idx="0">
                  <c:v>Ideal-NDA</c:v>
                </c:pt>
              </c:strCache>
            </c:strRef>
          </c:tx>
          <c:spPr>
            <a:pattFill prst="pct30">
              <a:fgClr>
                <a:schemeClr val="bg1"/>
              </a:fgClr>
              <a:bgClr>
                <a:srgbClr val="F2C82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multiLvlStrRef>
              <c:f>Sheet1!$A$85:$B$96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Sheet1!$I$85:$I$96</c:f>
              <c:numCache>
                <c:formatCode>General</c:formatCode>
                <c:ptCount val="12"/>
                <c:pt idx="0">
                  <c:v>1.695333085</c:v>
                </c:pt>
                <c:pt idx="1">
                  <c:v>1.72737819</c:v>
                </c:pt>
                <c:pt idx="2">
                  <c:v>1.731979051</c:v>
                </c:pt>
                <c:pt idx="3">
                  <c:v>1.867347077</c:v>
                </c:pt>
                <c:pt idx="4">
                  <c:v>1.781791161</c:v>
                </c:pt>
                <c:pt idx="5">
                  <c:v>1.95</c:v>
                </c:pt>
                <c:pt idx="6">
                  <c:v>1.728686444</c:v>
                </c:pt>
                <c:pt idx="7">
                  <c:v>2.048754506</c:v>
                </c:pt>
                <c:pt idx="8">
                  <c:v>2.190105557</c:v>
                </c:pt>
                <c:pt idx="9">
                  <c:v>1.717985815</c:v>
                </c:pt>
                <c:pt idx="10">
                  <c:v>1.935934454999999</c:v>
                </c:pt>
                <c:pt idx="11">
                  <c:v>1.846129189625978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81074280"/>
        <c:axId val="-1975042600"/>
      </c:barChart>
      <c:catAx>
        <c:axId val="-1981074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 b="0"/>
            </a:pPr>
            <a:endParaRPr lang="en-US"/>
          </a:p>
        </c:txPr>
        <c:crossAx val="-1975042600"/>
        <c:crosses val="autoZero"/>
        <c:auto val="1"/>
        <c:lblAlgn val="ctr"/>
        <c:lblOffset val="100"/>
        <c:noMultiLvlLbl val="0"/>
      </c:catAx>
      <c:valAx>
        <c:axId val="-1975042600"/>
        <c:scaling>
          <c:orientation val="minMax"/>
          <c:max val="2.5"/>
          <c:min val="0.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Speedup</a:t>
                </a:r>
              </a:p>
            </c:rich>
          </c:tx>
          <c:layout>
            <c:manualLayout>
              <c:xMode val="edge"/>
              <c:yMode val="edge"/>
              <c:x val="0.000472482845190224"/>
              <c:y val="0.256612021782124"/>
            </c:manualLayout>
          </c:layout>
          <c:overlay val="0"/>
        </c:title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800" b="0"/>
            </a:pPr>
            <a:endParaRPr lang="en-US"/>
          </a:p>
        </c:txPr>
        <c:crossAx val="-1981074280"/>
        <c:crosses val="autoZero"/>
        <c:crossBetween val="between"/>
        <c:majorUnit val="0.5"/>
        <c:minorUnit val="0.5"/>
      </c:valAx>
      <c:spPr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115863003050222"/>
          <c:y val="0.0"/>
          <c:w val="0.794144079406271"/>
          <c:h val="0.141662872284387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="1"/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024606299213"/>
          <c:y val="0.129429072610185"/>
          <c:w val="0.861110564304462"/>
          <c:h val="0.546942132707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Sheet1!$D$136</c:f>
              <c:strCache>
                <c:ptCount val="1"/>
                <c:pt idx="0">
                  <c:v>CPU-only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Sheet1!$B$137:$C$148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Sheet1!$D$137:$D$148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3"/>
          <c:order val="1"/>
          <c:tx>
            <c:strRef>
              <c:f>Sheet1!$G$136</c:f>
              <c:strCache>
                <c:ptCount val="1"/>
                <c:pt idx="0">
                  <c:v>FG</c:v>
                </c:pt>
              </c:strCache>
            </c:strRef>
          </c:tx>
          <c:spPr>
            <a:pattFill prst="wdDnDiag">
              <a:fgClr>
                <a:schemeClr val="bg1"/>
              </a:fgClr>
              <a:bgClr>
                <a:schemeClr val="bg1">
                  <a:lumMod val="50000"/>
                </a:schemeClr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multiLvlStrRef>
              <c:f>Sheet1!$B$137:$C$148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Sheet1!$G$137:$G$148</c:f>
              <c:numCache>
                <c:formatCode>General</c:formatCode>
                <c:ptCount val="12"/>
                <c:pt idx="0">
                  <c:v>0.9353777905</c:v>
                </c:pt>
                <c:pt idx="1">
                  <c:v>0.8867952732</c:v>
                </c:pt>
                <c:pt idx="2">
                  <c:v>0.578868074</c:v>
                </c:pt>
                <c:pt idx="3">
                  <c:v>0.834232771</c:v>
                </c:pt>
                <c:pt idx="4">
                  <c:v>0.9030945232</c:v>
                </c:pt>
                <c:pt idx="5">
                  <c:v>0.9605796565</c:v>
                </c:pt>
                <c:pt idx="6">
                  <c:v>0.9724101938</c:v>
                </c:pt>
                <c:pt idx="7">
                  <c:v>0.8662381376</c:v>
                </c:pt>
                <c:pt idx="8">
                  <c:v>1.003002504</c:v>
                </c:pt>
                <c:pt idx="9">
                  <c:v>0.9066083416</c:v>
                </c:pt>
                <c:pt idx="10">
                  <c:v>0.8460063554</c:v>
                </c:pt>
                <c:pt idx="11">
                  <c:v>0.873250270532515</c:v>
                </c:pt>
              </c:numCache>
            </c:numRef>
          </c:val>
        </c:ser>
        <c:ser>
          <c:idx val="4"/>
          <c:order val="2"/>
          <c:tx>
            <c:strRef>
              <c:f>Sheet1!$H$136</c:f>
              <c:strCache>
                <c:ptCount val="1"/>
                <c:pt idx="0">
                  <c:v>CoNDA</c:v>
                </c:pt>
              </c:strCache>
            </c:strRef>
          </c:tx>
          <c:spPr>
            <a:pattFill prst="lgConfetti">
              <a:fgClr>
                <a:schemeClr val="bg1"/>
              </a:fgClr>
              <a:bgClr>
                <a:schemeClr val="accent1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Sheet1!$B$137:$C$148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Sheet1!$H$137:$H$148</c:f>
              <c:numCache>
                <c:formatCode>General</c:formatCode>
                <c:ptCount val="12"/>
                <c:pt idx="0">
                  <c:v>0.6954421802</c:v>
                </c:pt>
                <c:pt idx="1">
                  <c:v>0.5706192423</c:v>
                </c:pt>
                <c:pt idx="2">
                  <c:v>0.4015490681</c:v>
                </c:pt>
                <c:pt idx="3">
                  <c:v>0.6814216006</c:v>
                </c:pt>
                <c:pt idx="4">
                  <c:v>0.6211941428</c:v>
                </c:pt>
                <c:pt idx="5">
                  <c:v>0.8068404568</c:v>
                </c:pt>
                <c:pt idx="6">
                  <c:v>0.5950218633</c:v>
                </c:pt>
                <c:pt idx="7">
                  <c:v>0.5816323667</c:v>
                </c:pt>
                <c:pt idx="8">
                  <c:v>0.8324921609</c:v>
                </c:pt>
                <c:pt idx="9">
                  <c:v>0.320687479</c:v>
                </c:pt>
                <c:pt idx="10">
                  <c:v>0.4767744741</c:v>
                </c:pt>
                <c:pt idx="11">
                  <c:v>0.577821856712214</c:v>
                </c:pt>
              </c:numCache>
            </c:numRef>
          </c:val>
        </c:ser>
        <c:ser>
          <c:idx val="5"/>
          <c:order val="3"/>
          <c:tx>
            <c:strRef>
              <c:f>Sheet1!$I$136</c:f>
              <c:strCache>
                <c:ptCount val="1"/>
                <c:pt idx="0">
                  <c:v>Ideal-NDA</c:v>
                </c:pt>
              </c:strCache>
            </c:strRef>
          </c:tx>
          <c:spPr>
            <a:pattFill prst="pct30">
              <a:fgClr>
                <a:schemeClr val="bg1"/>
              </a:fgClr>
              <a:bgClr>
                <a:srgbClr val="FFC000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Sheet1!$B$137:$C$148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Sheet1!$I$137:$I$148</c:f>
              <c:numCache>
                <c:formatCode>General</c:formatCode>
                <c:ptCount val="12"/>
                <c:pt idx="0">
                  <c:v>0.6542904244</c:v>
                </c:pt>
                <c:pt idx="1">
                  <c:v>0.5387244551</c:v>
                </c:pt>
                <c:pt idx="2">
                  <c:v>0.3587809953</c:v>
                </c:pt>
                <c:pt idx="3">
                  <c:v>0.6557275553</c:v>
                </c:pt>
                <c:pt idx="4">
                  <c:v>0.5804628622</c:v>
                </c:pt>
                <c:pt idx="5">
                  <c:v>0.7671811208</c:v>
                </c:pt>
                <c:pt idx="6">
                  <c:v>0.5684124697</c:v>
                </c:pt>
                <c:pt idx="7">
                  <c:v>0.541249869</c:v>
                </c:pt>
                <c:pt idx="8">
                  <c:v>0.8321712791</c:v>
                </c:pt>
                <c:pt idx="9">
                  <c:v>0.3134572861</c:v>
                </c:pt>
                <c:pt idx="10">
                  <c:v>0.4723505225</c:v>
                </c:pt>
                <c:pt idx="11">
                  <c:v>0.550240646762356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28342952"/>
        <c:axId val="-2024970984"/>
      </c:barChart>
      <c:catAx>
        <c:axId val="-2028342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 b="0"/>
            </a:pPr>
            <a:endParaRPr lang="en-US"/>
          </a:p>
        </c:txPr>
        <c:crossAx val="-2024970984"/>
        <c:crosses val="autoZero"/>
        <c:auto val="1"/>
        <c:lblAlgn val="ctr"/>
        <c:lblOffset val="100"/>
        <c:noMultiLvlLbl val="0"/>
      </c:catAx>
      <c:valAx>
        <c:axId val="-2024970984"/>
        <c:scaling>
          <c:orientation val="minMax"/>
          <c:max val="1.25"/>
          <c:min val="0.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Normalized</a:t>
                </a:r>
                <a:r>
                  <a:rPr lang="en-US" sz="2000" baseline="0"/>
                  <a:t> Energy</a:t>
                </a:r>
                <a:endParaRPr lang="en-US" sz="2000"/>
              </a:p>
            </c:rich>
          </c:tx>
          <c:layout>
            <c:manualLayout>
              <c:xMode val="edge"/>
              <c:yMode val="edge"/>
              <c:x val="0.000598457382929058"/>
              <c:y val="0.121332376494624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800" b="0"/>
            </a:pPr>
            <a:endParaRPr lang="en-US"/>
          </a:p>
        </c:txPr>
        <c:crossAx val="-2028342952"/>
        <c:crosses val="autoZero"/>
        <c:crossBetween val="between"/>
        <c:majorUnit val="0.25"/>
      </c:valAx>
      <c:spPr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0902280183727034"/>
          <c:y val="0.0"/>
          <c:w val="0.807889982502187"/>
          <c:h val="0.104261729414982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="1"/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0.13339</cdr:x>
      <cdr:y>0.39742</cdr:y>
    </cdr:from>
    <cdr:to>
      <cdr:x>0.99498</cdr:x>
      <cdr:y>0.40316</cdr:y>
    </cdr:to>
    <cdr:cxnSp macro="">
      <cdr:nvCxnSpPr>
        <cdr:cNvPr id="13" name="Straight Connector 12"/>
        <cdr:cNvCxnSpPr/>
      </cdr:nvCxnSpPr>
      <cdr:spPr>
        <a:xfrm xmlns:a="http://schemas.openxmlformats.org/drawingml/2006/main" flipV="1">
          <a:off x="1191292" y="1034678"/>
          <a:ext cx="7694706" cy="1494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0.1454</cdr:x>
      <cdr:y>0.40522</cdr:y>
    </cdr:from>
    <cdr:to>
      <cdr:x>0.99157</cdr:x>
      <cdr:y>0.40698</cdr:y>
    </cdr:to>
    <cdr:cxnSp macro="">
      <cdr:nvCxnSpPr>
        <cdr:cNvPr id="13" name="Straight Connector 12"/>
        <cdr:cNvCxnSpPr/>
      </cdr:nvCxnSpPr>
      <cdr:spPr>
        <a:xfrm xmlns:a="http://schemas.openxmlformats.org/drawingml/2006/main" flipV="1">
          <a:off x="1344706" y="1041368"/>
          <a:ext cx="7825916" cy="4514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0.0746</cdr:x>
      <cdr:y>0.45596</cdr:y>
    </cdr:from>
    <cdr:to>
      <cdr:x>0.99117</cdr:x>
      <cdr:y>0.46114</cdr:y>
    </cdr:to>
    <cdr:cxnSp macro="">
      <cdr:nvCxnSpPr>
        <cdr:cNvPr id="13" name="Straight Connector 12"/>
        <cdr:cNvCxnSpPr/>
      </cdr:nvCxnSpPr>
      <cdr:spPr>
        <a:xfrm xmlns:a="http://schemas.openxmlformats.org/drawingml/2006/main" flipV="1">
          <a:off x="836706" y="1314821"/>
          <a:ext cx="10279529" cy="1494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</cdr:x>
      <cdr:y>0.23755</cdr:y>
    </cdr:from>
    <cdr:to>
      <cdr:x>0.9799</cdr:x>
      <cdr:y>0.24165</cdr:y>
    </cdr:to>
    <cdr:cxnSp macro="">
      <cdr:nvCxnSpPr>
        <cdr:cNvPr id="12" name="Straight Connector 11"/>
        <cdr:cNvCxnSpPr/>
      </cdr:nvCxnSpPr>
      <cdr:spPr>
        <a:xfrm xmlns:a="http://schemas.openxmlformats.org/drawingml/2006/main" flipV="1">
          <a:off x="914400" y="990600"/>
          <a:ext cx="8045806" cy="17097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16AA7-7505-9448-AD53-1E74C7E3804F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21900" y="3257550"/>
            <a:ext cx="12217400" cy="1628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0631150"/>
            <a:ext cx="25968325" cy="19545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1254363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1254363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64EAA-613A-7D42-8F0C-6FFAC7DE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0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4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5C4B-A1AF-464D-BDE3-90EB15496C6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5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chart" Target="../charts/chart1.xml"/><Relationship Id="rId17" Type="http://schemas.openxmlformats.org/officeDocument/2006/relationships/chart" Target="../charts/chart2.xml"/><Relationship Id="rId18" Type="http://schemas.openxmlformats.org/officeDocument/2006/relationships/chart" Target="../charts/chart3.xml"/><Relationship Id="rId19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363" y="3327530"/>
            <a:ext cx="3335725" cy="3335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535" y="4568351"/>
            <a:ext cx="3775587" cy="769977"/>
          </a:xfrm>
          <a:prstGeom prst="rect">
            <a:avLst/>
          </a:prstGeom>
        </p:spPr>
      </p:pic>
      <p:pic>
        <p:nvPicPr>
          <p:cNvPr id="26" name="Picture 2" descr="Image result for cmu logo">
            <a:extLst>
              <a:ext uri="{FF2B5EF4-FFF2-40B4-BE49-F238E27FC236}">
                <a16:creationId xmlns="" xmlns:a16="http://schemas.microsoft.com/office/drawing/2014/main" id="{4F860DDF-D33B-4B21-A513-CEC969FD1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3" b="25864"/>
          <a:stretch/>
        </p:blipFill>
        <p:spPr bwMode="auto">
          <a:xfrm>
            <a:off x="2086893" y="4574364"/>
            <a:ext cx="6249257" cy="9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14400" y="250663"/>
            <a:ext cx="3108960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 err="1">
                <a:solidFill>
                  <a:srgbClr val="C00000"/>
                </a:solidFill>
                <a:latin typeface="Gill Sans MT"/>
                <a:cs typeface="Gill Sans MT"/>
              </a:rPr>
              <a:t>CoNDA</a:t>
            </a:r>
            <a:r>
              <a:rPr lang="en-US" sz="7200" dirty="0">
                <a:solidFill>
                  <a:srgbClr val="C00000"/>
                </a:solidFill>
                <a:latin typeface="Gill Sans MT"/>
                <a:cs typeface="Gill Sans MT"/>
              </a:rPr>
              <a:t>:</a:t>
            </a:r>
            <a:br>
              <a:rPr lang="en-US" sz="7200" dirty="0">
                <a:solidFill>
                  <a:srgbClr val="C00000"/>
                </a:solidFill>
                <a:latin typeface="Gill Sans MT"/>
                <a:cs typeface="Gill Sans MT"/>
              </a:rPr>
            </a:br>
            <a:r>
              <a:rPr lang="en-US" sz="7200" dirty="0">
                <a:solidFill>
                  <a:srgbClr val="C00000"/>
                </a:solidFill>
                <a:latin typeface="Gill Sans MT"/>
                <a:cs typeface="Gill Sans MT"/>
              </a:rPr>
              <a:t> Efficient Cache Coherence </a:t>
            </a:r>
            <a:r>
              <a:rPr lang="en-US" sz="7200" dirty="0" smtClean="0">
                <a:solidFill>
                  <a:srgbClr val="C00000"/>
                </a:solidFill>
                <a:latin typeface="Gill Sans MT"/>
                <a:cs typeface="Gill Sans MT"/>
              </a:rPr>
              <a:t>Support for </a:t>
            </a:r>
            <a:r>
              <a:rPr lang="en-US" sz="7200" dirty="0">
                <a:solidFill>
                  <a:srgbClr val="C00000"/>
                </a:solidFill>
                <a:latin typeface="Gill Sans MT"/>
                <a:cs typeface="Gill Sans MT"/>
              </a:rPr>
              <a:t>Near-Data Accelerators</a:t>
            </a:r>
            <a:endParaRPr lang="en-US" sz="7200" dirty="0" smtClean="0">
              <a:solidFill>
                <a:srgbClr val="C00000"/>
              </a:solidFill>
              <a:latin typeface="Gill Sans MT"/>
              <a:cs typeface="Gill Sans M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4402" y="5918545"/>
            <a:ext cx="9744673" cy="1137485"/>
          </a:xfrm>
          <a:prstGeom prst="roundRect">
            <a:avLst>
              <a:gd name="adj" fmla="val 19119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lIns="0" tIns="91440" rIns="0" bIns="91440" rtlCol="0" anchor="t"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Gill Sans MT"/>
                <a:cs typeface="Gill Sans MT"/>
              </a:rPr>
              <a:t>Coherence For NDAs</a:t>
            </a:r>
            <a:endParaRPr lang="en-US" sz="4800" b="1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0706274" y="18892230"/>
            <a:ext cx="1398548" cy="63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/>
              <a:cs typeface="Gill Sans MT"/>
            </a:endParaRPr>
          </a:p>
        </p:txBody>
      </p:sp>
      <p:pic>
        <p:nvPicPr>
          <p:cNvPr id="48" name="Picture 47" descr="safar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438487" y="473139"/>
            <a:ext cx="3289403" cy="95176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2029285" y="2618091"/>
            <a:ext cx="290847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Amirali Boroumand, </a:t>
            </a:r>
            <a:r>
              <a:rPr lang="tr-TR" sz="4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Saugata</a:t>
            </a:r>
            <a:r>
              <a:rPr lang="tr-TR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tr-TR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Ghose</a:t>
            </a:r>
            <a:r>
              <a:rPr lang="tr-T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,  </a:t>
            </a:r>
            <a:r>
              <a:rPr lang="tr-TR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Minesh</a:t>
            </a:r>
            <a:r>
              <a:rPr lang="tr-T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tr-TR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Patel</a:t>
            </a:r>
            <a:r>
              <a:rPr lang="tr-T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, Hasan Hassan, </a:t>
            </a:r>
            <a:r>
              <a:rPr lang="tr-TR" sz="4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Brandon</a:t>
            </a:r>
            <a:r>
              <a:rPr lang="tr-TR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tr-T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Lucia, </a:t>
            </a:r>
            <a:r>
              <a:rPr lang="tr-TR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Rachata</a:t>
            </a:r>
            <a:r>
              <a:rPr lang="tr-T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tr-TR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Ausavarungnirun</a:t>
            </a:r>
            <a:r>
              <a:rPr lang="tr-T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, </a:t>
            </a:r>
            <a:r>
              <a:rPr lang="tr-TR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Kevin</a:t>
            </a:r>
            <a:r>
              <a:rPr lang="tr-T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tr-TR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Hsieh</a:t>
            </a:r>
            <a:r>
              <a:rPr lang="tr-TR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, </a:t>
            </a:r>
            <a:r>
              <a:rPr lang="tr-TR" sz="4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Nastaran</a:t>
            </a:r>
            <a:r>
              <a:rPr lang="tr-TR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tr-TR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Hajinazar</a:t>
            </a:r>
            <a:r>
              <a:rPr lang="tr-T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, </a:t>
            </a:r>
            <a:r>
              <a:rPr lang="tr-TR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Krishna</a:t>
            </a:r>
            <a:r>
              <a:rPr lang="tr-T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tr-TR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Malladi</a:t>
            </a:r>
            <a:r>
              <a:rPr lang="tr-T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, </a:t>
            </a:r>
            <a:r>
              <a:rPr lang="tr-TR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Hongzhong</a:t>
            </a:r>
            <a:r>
              <a:rPr lang="tr-T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tr-TR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Zheng</a:t>
            </a:r>
            <a:r>
              <a:rPr lang="tr-T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/>
                <a:cs typeface="Gill Sans MT"/>
              </a:rPr>
              <a:t>, Onur Mutlu</a:t>
            </a:r>
          </a:p>
          <a:p>
            <a:pPr algn="ctr"/>
            <a:endParaRPr 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1112654" y="5901603"/>
            <a:ext cx="21091361" cy="1133856"/>
          </a:xfrm>
          <a:prstGeom prst="roundRect">
            <a:avLst>
              <a:gd name="adj" fmla="val 19119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lIns="0" tIns="91440" rIns="0" bIns="91440" rtlCol="0" anchor="t"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Gill Sans MT"/>
                <a:cs typeface="Gill Sans MT"/>
              </a:rPr>
              <a:t>Application Analysis</a:t>
            </a:r>
            <a:endParaRPr lang="en-US" sz="4800" b="1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95343" y="14772117"/>
            <a:ext cx="20931028" cy="1058426"/>
          </a:xfrm>
          <a:prstGeom prst="roundRect">
            <a:avLst>
              <a:gd name="adj" fmla="val 19119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lIns="0" tIns="91440" rIns="0" bIns="91440" rtlCol="0" anchor="t"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Gill Sans MT"/>
                <a:cs typeface="Gill Sans MT"/>
              </a:rPr>
              <a:t>Analysis of Existing Coherence Mechanisms</a:t>
            </a:r>
            <a:endParaRPr lang="en-US" sz="4800" b="1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76777" y="31085639"/>
            <a:ext cx="21488400" cy="1124712"/>
          </a:xfrm>
          <a:prstGeom prst="roundRect">
            <a:avLst>
              <a:gd name="adj" fmla="val 19119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lIns="0" tIns="91440" rIns="0" bIns="91440" rtlCol="0" anchor="t"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Gill Sans MT"/>
                <a:cs typeface="Gill Sans MT"/>
              </a:rPr>
              <a:t>Architecture Support</a:t>
            </a:r>
            <a:endParaRPr lang="en-US" sz="4800" b="1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22334353" y="31106974"/>
            <a:ext cx="9869662" cy="1124712"/>
          </a:xfrm>
          <a:prstGeom prst="roundRect">
            <a:avLst>
              <a:gd name="adj" fmla="val 19119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lIns="0" tIns="91440" rIns="0" bIns="91440" rtlCol="0" anchor="t"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Gill Sans MT"/>
                <a:cs typeface="Gill Sans MT"/>
              </a:rPr>
              <a:t>Evaluation</a:t>
            </a:r>
            <a:endParaRPr lang="en-US" sz="4800" b="1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23028592" y="37348598"/>
            <a:ext cx="9447570" cy="892552"/>
          </a:xfrm>
          <a:prstGeom prst="rect">
            <a:avLst/>
          </a:prstGeom>
          <a:solidFill>
            <a:srgbClr val="777777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lvl="0" algn="ctr" defTabSz="914400"/>
            <a:r>
              <a:rPr lang="en-US" sz="2600" b="1" dirty="0">
                <a:solidFill>
                  <a:prstClr val="black"/>
                </a:solidFill>
                <a:latin typeface="Gill Sans MT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Gill Sans MT"/>
              </a:rPr>
              <a:t>CoNDA</a:t>
            </a:r>
            <a:r>
              <a:rPr lang="en-US" sz="2600" b="1" dirty="0">
                <a:solidFill>
                  <a:prstClr val="black"/>
                </a:solidFill>
                <a:latin typeface="Gill Sans MT"/>
              </a:rPr>
              <a:t> consistently </a:t>
            </a:r>
            <a:r>
              <a:rPr lang="en-US" sz="2600" b="1" dirty="0">
                <a:solidFill>
                  <a:srgbClr val="0000FF"/>
                </a:solidFill>
                <a:latin typeface="Gill Sans MT"/>
              </a:rPr>
              <a:t>retains</a:t>
            </a:r>
            <a:r>
              <a:rPr lang="en-US" sz="2600" b="1" dirty="0">
                <a:solidFill>
                  <a:prstClr val="black"/>
                </a:solidFill>
                <a:latin typeface="Gill Sans MT"/>
              </a:rPr>
              <a:t> most of Ideal-NDA’s benefits, coming within </a:t>
            </a:r>
            <a:r>
              <a:rPr lang="en-US" sz="2600" b="1" dirty="0">
                <a:solidFill>
                  <a:srgbClr val="0000FF"/>
                </a:solidFill>
                <a:latin typeface="Gill Sans MT"/>
              </a:rPr>
              <a:t>10.4%</a:t>
            </a:r>
            <a:r>
              <a:rPr lang="en-US" sz="2600" b="1" dirty="0">
                <a:solidFill>
                  <a:prstClr val="black"/>
                </a:solidFill>
                <a:latin typeface="Gill Sans MT"/>
              </a:rPr>
              <a:t> of the Ideal-NDA performance</a:t>
            </a:r>
            <a:endParaRPr lang="en-US" sz="2600" b="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23125018" y="42667086"/>
            <a:ext cx="9117121" cy="954107"/>
          </a:xfrm>
          <a:prstGeom prst="rect">
            <a:avLst/>
          </a:prstGeom>
          <a:solidFill>
            <a:srgbClr val="E4E4E4"/>
          </a:solidFill>
        </p:spPr>
        <p:txBody>
          <a:bodyPr wrap="square">
            <a:spAutoFit/>
          </a:bodyPr>
          <a:lstStyle/>
          <a:p>
            <a:pPr lvl="0" algn="ctr" defTabSz="914400"/>
            <a:r>
              <a:rPr lang="en-US" sz="2800" b="1" dirty="0" err="1">
                <a:solidFill>
                  <a:prstClr val="black"/>
                </a:solidFill>
                <a:latin typeface="Gill Sans MT"/>
              </a:rPr>
              <a:t>CoNDA</a:t>
            </a:r>
            <a:r>
              <a:rPr lang="en-US" sz="2800" b="1" dirty="0">
                <a:solidFill>
                  <a:prstClr val="black"/>
                </a:solidFill>
                <a:latin typeface="Gill Sans MT"/>
              </a:rPr>
              <a:t> significantly reduces energy consumption </a:t>
            </a:r>
            <a:br>
              <a:rPr lang="en-US" sz="2800" b="1" dirty="0">
                <a:solidFill>
                  <a:prstClr val="black"/>
                </a:solidFill>
                <a:latin typeface="Gill Sans MT"/>
              </a:rPr>
            </a:br>
            <a:r>
              <a:rPr lang="en-US" sz="2800" b="1" dirty="0">
                <a:solidFill>
                  <a:prstClr val="black"/>
                </a:solidFill>
                <a:latin typeface="Gill Sans MT"/>
              </a:rPr>
              <a:t>and comes within </a:t>
            </a:r>
            <a:r>
              <a:rPr lang="en-US" sz="2800" b="1" dirty="0">
                <a:solidFill>
                  <a:srgbClr val="0000FF"/>
                </a:solidFill>
                <a:latin typeface="Gill Sans MT"/>
              </a:rPr>
              <a:t>4.4%</a:t>
            </a:r>
            <a:r>
              <a:rPr lang="en-US" sz="2800" b="1" dirty="0">
                <a:solidFill>
                  <a:prstClr val="black"/>
                </a:solidFill>
                <a:latin typeface="Gill Sans MT"/>
              </a:rPr>
              <a:t> of Ideal-NDA</a:t>
            </a:r>
          </a:p>
        </p:txBody>
      </p:sp>
      <p:pic>
        <p:nvPicPr>
          <p:cNvPr id="356" name="Picture 3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4405" y="4406933"/>
            <a:ext cx="2057530" cy="1028765"/>
          </a:xfrm>
          <a:prstGeom prst="rect">
            <a:avLst/>
          </a:prstGeom>
        </p:spPr>
      </p:pic>
      <p:pic>
        <p:nvPicPr>
          <p:cNvPr id="379" name="Picture 3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13317" y="4254192"/>
            <a:ext cx="1460898" cy="1460898"/>
          </a:xfrm>
          <a:prstGeom prst="rect">
            <a:avLst/>
          </a:prstGeom>
        </p:spPr>
      </p:pic>
      <p:sp>
        <p:nvSpPr>
          <p:cNvPr id="457" name="Rectangle 456"/>
          <p:cNvSpPr/>
          <p:nvPr/>
        </p:nvSpPr>
        <p:spPr>
          <a:xfrm>
            <a:off x="1079552" y="7630684"/>
            <a:ext cx="9488808" cy="579425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Challenge: Coherence between NDAs and CPUs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458" name="Group 457"/>
          <p:cNvGrpSpPr/>
          <p:nvPr/>
        </p:nvGrpSpPr>
        <p:grpSpPr>
          <a:xfrm>
            <a:off x="1308152" y="9264194"/>
            <a:ext cx="9238252" cy="2743200"/>
            <a:chOff x="228600" y="2438400"/>
            <a:chExt cx="9238252" cy="2743200"/>
          </a:xfrm>
        </p:grpSpPr>
        <p:sp>
          <p:nvSpPr>
            <p:cNvPr id="459" name="Rounded Rectangle 458"/>
            <p:cNvSpPr/>
            <p:nvPr/>
          </p:nvSpPr>
          <p:spPr>
            <a:xfrm>
              <a:off x="7010400" y="2438400"/>
              <a:ext cx="1346201" cy="2057400"/>
            </a:xfrm>
            <a:prstGeom prst="roundRect">
              <a:avLst/>
            </a:prstGeom>
            <a:solidFill>
              <a:srgbClr val="1F497D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DRAM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60" name="Straight Arrow Connector 459"/>
            <p:cNvCxnSpPr/>
            <p:nvPr/>
          </p:nvCxnSpPr>
          <p:spPr>
            <a:xfrm flipH="1">
              <a:off x="4419600" y="3810000"/>
              <a:ext cx="2209800" cy="0"/>
            </a:xfrm>
            <a:prstGeom prst="straightConnector1">
              <a:avLst/>
            </a:prstGeom>
            <a:noFill/>
            <a:ln w="889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461" name="Group 460"/>
            <p:cNvGrpSpPr/>
            <p:nvPr/>
          </p:nvGrpSpPr>
          <p:grpSpPr>
            <a:xfrm>
              <a:off x="228600" y="3004129"/>
              <a:ext cx="3962400" cy="1339271"/>
              <a:chOff x="380999" y="2514600"/>
              <a:chExt cx="4114802" cy="1339271"/>
            </a:xfrm>
          </p:grpSpPr>
          <p:sp>
            <p:nvSpPr>
              <p:cNvPr id="465" name="Rounded Rectangle 464"/>
              <p:cNvSpPr/>
              <p:nvPr/>
            </p:nvSpPr>
            <p:spPr>
              <a:xfrm>
                <a:off x="380999" y="2514600"/>
                <a:ext cx="4114802" cy="1339271"/>
              </a:xfrm>
              <a:prstGeom prst="roundRect">
                <a:avLst/>
              </a:prstGeom>
              <a:solidFill>
                <a:sysClr val="window" lastClr="FFFFFF">
                  <a:alpha val="0"/>
                </a:sysClr>
              </a:solidFill>
              <a:ln w="38100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6" name="Rounded Rectangle 465"/>
              <p:cNvSpPr/>
              <p:nvPr/>
            </p:nvSpPr>
            <p:spPr>
              <a:xfrm>
                <a:off x="3704493" y="2709445"/>
                <a:ext cx="682875" cy="1028009"/>
              </a:xfrm>
              <a:prstGeom prst="roundRect">
                <a:avLst/>
              </a:prstGeom>
              <a:solidFill>
                <a:srgbClr val="4A8861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>
                        <a:lumMod val="95000"/>
                      </a:sys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L2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7" name="Rounded Rectangle 466"/>
              <p:cNvSpPr/>
              <p:nvPr/>
            </p:nvSpPr>
            <p:spPr>
              <a:xfrm>
                <a:off x="2666999" y="2933426"/>
                <a:ext cx="562709" cy="766619"/>
              </a:xfrm>
              <a:prstGeom prst="roundRect">
                <a:avLst/>
              </a:prstGeom>
              <a:solidFill>
                <a:srgbClr val="C000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>
                        <a:lumMod val="95000"/>
                      </a:sys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L1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468" name="Group 467"/>
              <p:cNvGrpSpPr/>
              <p:nvPr/>
            </p:nvGrpSpPr>
            <p:grpSpPr>
              <a:xfrm>
                <a:off x="511904" y="2787071"/>
                <a:ext cx="1528235" cy="732754"/>
                <a:chOff x="2816685" y="1162761"/>
                <a:chExt cx="1098983" cy="1042280"/>
              </a:xfrm>
            </p:grpSpPr>
            <p:sp>
              <p:nvSpPr>
                <p:cNvPr id="472" name="Rounded Rectangle 471"/>
                <p:cNvSpPr/>
                <p:nvPr/>
              </p:nvSpPr>
              <p:spPr>
                <a:xfrm>
                  <a:off x="2816685" y="1162761"/>
                  <a:ext cx="794181" cy="737479"/>
                </a:xfrm>
                <a:prstGeom prst="roundRect">
                  <a:avLst/>
                </a:prstGeom>
                <a:solidFill>
                  <a:srgbClr val="EEECE1">
                    <a:lumMod val="50000"/>
                  </a:srgbClr>
                </a:solidFill>
                <a:ln w="9525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rPr>
                    <a:t>CPU</a:t>
                  </a:r>
                  <a:endPara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73" name="Rounded Rectangle 472"/>
                <p:cNvSpPr/>
                <p:nvPr/>
              </p:nvSpPr>
              <p:spPr>
                <a:xfrm>
                  <a:off x="2969084" y="1315161"/>
                  <a:ext cx="794181" cy="737479"/>
                </a:xfrm>
                <a:prstGeom prst="roundRect">
                  <a:avLst/>
                </a:prstGeom>
                <a:solidFill>
                  <a:srgbClr val="EEECE1">
                    <a:lumMod val="50000"/>
                  </a:srgbClr>
                </a:solidFill>
                <a:ln w="9525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rPr>
                    <a:t>CPU</a:t>
                  </a:r>
                  <a:endPara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74" name="Rounded Rectangle 473"/>
                <p:cNvSpPr/>
                <p:nvPr/>
              </p:nvSpPr>
              <p:spPr>
                <a:xfrm>
                  <a:off x="3121487" y="1467562"/>
                  <a:ext cx="794181" cy="737479"/>
                </a:xfrm>
                <a:prstGeom prst="roundRect">
                  <a:avLst/>
                </a:prstGeom>
                <a:solidFill>
                  <a:srgbClr val="EEECE1">
                    <a:lumMod val="50000"/>
                  </a:srgbClr>
                </a:solidFill>
                <a:ln w="9525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rPr>
                    <a:t>CPU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69" name="Straight Arrow Connector 468"/>
              <p:cNvCxnSpPr/>
              <p:nvPr/>
            </p:nvCxnSpPr>
            <p:spPr>
              <a:xfrm flipH="1" flipV="1">
                <a:off x="2201330" y="3320471"/>
                <a:ext cx="486831" cy="2308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470" name="Rounded Rectangle 469"/>
              <p:cNvSpPr/>
              <p:nvPr/>
            </p:nvSpPr>
            <p:spPr>
              <a:xfrm>
                <a:off x="1096627" y="3142361"/>
                <a:ext cx="1104380" cy="518470"/>
              </a:xfrm>
              <a:prstGeom prst="roundRect">
                <a:avLst/>
              </a:prstGeom>
              <a:solidFill>
                <a:srgbClr val="EEECE1">
                  <a:lumMod val="5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>
                        <a:lumMod val="95000"/>
                      </a:sys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CPU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71" name="Straight Arrow Connector 470"/>
              <p:cNvCxnSpPr/>
              <p:nvPr/>
            </p:nvCxnSpPr>
            <p:spPr>
              <a:xfrm flipH="1" flipV="1">
                <a:off x="3200396" y="3318163"/>
                <a:ext cx="486831" cy="2308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</p:grpSp>
        <p:grpSp>
          <p:nvGrpSpPr>
            <p:cNvPr id="462" name="Group 461"/>
            <p:cNvGrpSpPr/>
            <p:nvPr/>
          </p:nvGrpSpPr>
          <p:grpSpPr>
            <a:xfrm>
              <a:off x="5486400" y="4157246"/>
              <a:ext cx="3980452" cy="1024354"/>
              <a:chOff x="5410200" y="4191000"/>
              <a:chExt cx="3980452" cy="1024354"/>
            </a:xfrm>
          </p:grpSpPr>
          <p:sp>
            <p:nvSpPr>
              <p:cNvPr id="463" name="TextBox 462"/>
              <p:cNvSpPr txBox="1"/>
              <p:nvPr/>
            </p:nvSpPr>
            <p:spPr>
              <a:xfrm>
                <a:off x="5410200" y="4784467"/>
                <a:ext cx="39804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NDA</a:t>
                </a:r>
              </a:p>
            </p:txBody>
          </p:sp>
          <p:sp>
            <p:nvSpPr>
              <p:cNvPr id="464" name="Rounded Rectangle 463"/>
              <p:cNvSpPr/>
              <p:nvPr/>
            </p:nvSpPr>
            <p:spPr>
              <a:xfrm>
                <a:off x="6705600" y="4191000"/>
                <a:ext cx="1371600" cy="609600"/>
              </a:xfrm>
              <a:prstGeom prst="roundRect">
                <a:avLst/>
              </a:prstGeom>
              <a:solidFill>
                <a:srgbClr val="948A54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Compute Unit </a:t>
                </a: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p:grpSp>
      </p:grpSp>
      <p:sp>
        <p:nvSpPr>
          <p:cNvPr id="475" name="TextBox 474"/>
          <p:cNvSpPr txBox="1"/>
          <p:nvPr/>
        </p:nvSpPr>
        <p:spPr>
          <a:xfrm>
            <a:off x="3365552" y="8730794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 Large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cost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of 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off-chip communication</a:t>
            </a:r>
          </a:p>
        </p:txBody>
      </p:sp>
      <p:sp>
        <p:nvSpPr>
          <p:cNvPr id="476" name="Rectangle 475"/>
          <p:cNvSpPr/>
          <p:nvPr/>
        </p:nvSpPr>
        <p:spPr>
          <a:xfrm>
            <a:off x="896310" y="12703374"/>
            <a:ext cx="9525000" cy="584776"/>
          </a:xfrm>
          <a:prstGeom prst="rect">
            <a:avLst/>
          </a:prstGeom>
          <a:solidFill>
            <a:srgbClr val="777777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It is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impractical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to use traditional coherence protocols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</a:endParaRPr>
          </a:p>
        </p:txBody>
      </p:sp>
      <p:cxnSp>
        <p:nvCxnSpPr>
          <p:cNvPr id="579" name="Straight Arrow Connector 578"/>
          <p:cNvCxnSpPr/>
          <p:nvPr/>
        </p:nvCxnSpPr>
        <p:spPr>
          <a:xfrm flipH="1">
            <a:off x="5905546" y="11004104"/>
            <a:ext cx="609600" cy="533400"/>
          </a:xfrm>
          <a:prstGeom prst="straightConnector1">
            <a:avLst/>
          </a:prstGeom>
          <a:noFill/>
          <a:ln w="38100" cap="flat" cmpd="sng" algn="ctr">
            <a:solidFill>
              <a:srgbClr val="800000"/>
            </a:solidFill>
            <a:prstDash val="sysDash"/>
            <a:miter lim="800000"/>
            <a:headEnd type="none"/>
            <a:tailEnd type="arrow"/>
          </a:ln>
          <a:effectLst/>
        </p:spPr>
      </p:cxnSp>
      <p:sp>
        <p:nvSpPr>
          <p:cNvPr id="593" name="TextBox 592"/>
          <p:cNvSpPr txBox="1"/>
          <p:nvPr/>
        </p:nvSpPr>
        <p:spPr>
          <a:xfrm>
            <a:off x="1485946" y="11537504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(2) NDA applications generate 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a large amount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of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</a:rPr>
              <a:t> off-chip data movement</a:t>
            </a:r>
          </a:p>
        </p:txBody>
      </p:sp>
      <p:cxnSp>
        <p:nvCxnSpPr>
          <p:cNvPr id="594" name="Straight Arrow Connector 593"/>
          <p:cNvCxnSpPr/>
          <p:nvPr/>
        </p:nvCxnSpPr>
        <p:spPr>
          <a:xfrm flipH="1" flipV="1">
            <a:off x="6286546" y="9594418"/>
            <a:ext cx="381000" cy="685800"/>
          </a:xfrm>
          <a:prstGeom prst="straightConnector1">
            <a:avLst/>
          </a:prstGeom>
          <a:noFill/>
          <a:ln w="38100" cap="flat" cmpd="sng" algn="ctr">
            <a:solidFill>
              <a:srgbClr val="800000"/>
            </a:solidFill>
            <a:prstDash val="sysDash"/>
            <a:miter lim="800000"/>
            <a:headEnd type="none"/>
            <a:tailEnd type="arrow"/>
          </a:ln>
          <a:effectLst/>
        </p:spPr>
      </p:cxnSp>
      <p:sp>
        <p:nvSpPr>
          <p:cNvPr id="665" name="Rectangle 664"/>
          <p:cNvSpPr/>
          <p:nvPr/>
        </p:nvSpPr>
        <p:spPr>
          <a:xfrm>
            <a:off x="11138848" y="12332424"/>
            <a:ext cx="8637140" cy="1384995"/>
          </a:xfrm>
          <a:prstGeom prst="rect">
            <a:avLst/>
          </a:prstGeom>
          <a:solidFill>
            <a:srgbClr val="777777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1</a:t>
            </a:r>
            <a:r>
              <a:rPr kumimoji="0" lang="en-US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st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 key observation: 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CPU threads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often concurrently access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the same region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of data that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NDA kernels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are accessing which leads to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significant data sharing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666" name="Group 665"/>
          <p:cNvGrpSpPr/>
          <p:nvPr/>
        </p:nvGrpSpPr>
        <p:grpSpPr>
          <a:xfrm>
            <a:off x="15419203" y="7663711"/>
            <a:ext cx="2819400" cy="1573887"/>
            <a:chOff x="4495800" y="990600"/>
            <a:chExt cx="2819400" cy="1573887"/>
          </a:xfrm>
        </p:grpSpPr>
        <p:sp>
          <p:nvSpPr>
            <p:cNvPr id="667" name="TextBox 666"/>
            <p:cNvSpPr txBox="1"/>
            <p:nvPr/>
          </p:nvSpPr>
          <p:spPr>
            <a:xfrm>
              <a:off x="4495800" y="2133600"/>
              <a:ext cx="2819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cs typeface="Gill Sans MT"/>
                </a:rPr>
                <a:t>Graph Processing</a:t>
              </a:r>
            </a:p>
          </p:txBody>
        </p:sp>
        <p:grpSp>
          <p:nvGrpSpPr>
            <p:cNvPr id="668" name="Group 667"/>
            <p:cNvGrpSpPr/>
            <p:nvPr/>
          </p:nvGrpSpPr>
          <p:grpSpPr>
            <a:xfrm>
              <a:off x="5257800" y="990600"/>
              <a:ext cx="1338579" cy="990600"/>
              <a:chOff x="5595621" y="1326477"/>
              <a:chExt cx="957579" cy="807123"/>
            </a:xfrm>
          </p:grpSpPr>
          <p:pic>
            <p:nvPicPr>
              <p:cNvPr id="669" name="Picture 66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38800" y="1326477"/>
                <a:ext cx="912808" cy="807123"/>
              </a:xfrm>
              <a:prstGeom prst="rect">
                <a:avLst/>
              </a:prstGeom>
            </p:spPr>
          </p:pic>
          <p:sp>
            <p:nvSpPr>
              <p:cNvPr id="670" name="Rounded Rectangle 669"/>
              <p:cNvSpPr/>
              <p:nvPr/>
            </p:nvSpPr>
            <p:spPr>
              <a:xfrm>
                <a:off x="5595621" y="1374032"/>
                <a:ext cx="957579" cy="759568"/>
              </a:xfrm>
              <a:prstGeom prst="roundRect">
                <a:avLst/>
              </a:prstGeom>
              <a:solidFill>
                <a:sysClr val="window" lastClr="FFFFFF">
                  <a:alpha val="0"/>
                </a:sysClr>
              </a:solidFill>
              <a:ln w="285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ill Sans MT"/>
                  <a:ea typeface="+mn-ea"/>
                  <a:cs typeface="Gill Sans MT"/>
                </a:endParaRPr>
              </a:p>
            </p:txBody>
          </p:sp>
        </p:grpSp>
      </p:grpSp>
      <p:grpSp>
        <p:nvGrpSpPr>
          <p:cNvPr id="671" name="Group 670"/>
          <p:cNvGrpSpPr/>
          <p:nvPr/>
        </p:nvGrpSpPr>
        <p:grpSpPr>
          <a:xfrm>
            <a:off x="11685403" y="7693339"/>
            <a:ext cx="4495800" cy="1835683"/>
            <a:chOff x="762000" y="1059917"/>
            <a:chExt cx="4495800" cy="1835683"/>
          </a:xfrm>
        </p:grpSpPr>
        <p:sp>
          <p:nvSpPr>
            <p:cNvPr id="672" name="TextBox 671"/>
            <p:cNvSpPr txBox="1"/>
            <p:nvPr/>
          </p:nvSpPr>
          <p:spPr>
            <a:xfrm>
              <a:off x="762000" y="2126159"/>
              <a:ext cx="4495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cs typeface="Gill Sans MT"/>
                </a:rPr>
                <a:t>Hybrid Databases</a:t>
              </a:r>
              <a:b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cs typeface="Gill Sans MT"/>
                </a:rPr>
              </a:br>
              <a: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cs typeface="Gill Sans MT"/>
                </a:rPr>
                <a:t> (HTAP)</a:t>
              </a:r>
            </a:p>
          </p:txBody>
        </p:sp>
        <p:grpSp>
          <p:nvGrpSpPr>
            <p:cNvPr id="673" name="Group 672"/>
            <p:cNvGrpSpPr/>
            <p:nvPr/>
          </p:nvGrpSpPr>
          <p:grpSpPr>
            <a:xfrm>
              <a:off x="2438400" y="1059917"/>
              <a:ext cx="1338579" cy="932235"/>
              <a:chOff x="2895600" y="1219200"/>
              <a:chExt cx="1338579" cy="932235"/>
            </a:xfrm>
          </p:grpSpPr>
          <p:pic>
            <p:nvPicPr>
              <p:cNvPr id="674" name="Picture 67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24200" y="1326566"/>
                <a:ext cx="914400" cy="798513"/>
              </a:xfrm>
              <a:prstGeom prst="rect">
                <a:avLst/>
              </a:prstGeom>
            </p:spPr>
          </p:pic>
          <p:sp>
            <p:nvSpPr>
              <p:cNvPr id="675" name="Rounded Rectangle 674"/>
              <p:cNvSpPr/>
              <p:nvPr/>
            </p:nvSpPr>
            <p:spPr>
              <a:xfrm>
                <a:off x="2895600" y="1219200"/>
                <a:ext cx="1338579" cy="932235"/>
              </a:xfrm>
              <a:prstGeom prst="roundRect">
                <a:avLst/>
              </a:prstGeom>
              <a:solidFill>
                <a:sysClr val="window" lastClr="FFFFFF">
                  <a:alpha val="0"/>
                </a:sysClr>
              </a:solidFill>
              <a:ln w="285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ill Sans MT"/>
                  <a:ea typeface="+mn-ea"/>
                  <a:cs typeface="Gill Sans MT"/>
                </a:endParaRPr>
              </a:p>
            </p:txBody>
          </p:sp>
        </p:grpSp>
      </p:grpSp>
      <p:sp>
        <p:nvSpPr>
          <p:cNvPr id="676" name="Rectangle 675"/>
          <p:cNvSpPr/>
          <p:nvPr/>
        </p:nvSpPr>
        <p:spPr>
          <a:xfrm>
            <a:off x="11383673" y="9803667"/>
            <a:ext cx="9753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We find </a:t>
            </a:r>
            <a:r>
              <a:rPr kumimoji="0" lang="en-US" sz="2600" b="1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Gill Sans MT"/>
              </a:rPr>
              <a:t>not </a:t>
            </a:r>
            <a:r>
              <a:rPr kumimoji="0" lang="en-US" sz="2600" b="1" i="0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Gill Sans MT"/>
              </a:rPr>
              <a:t>all portions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of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applications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benefit from NDA</a:t>
            </a:r>
          </a:p>
        </p:txBody>
      </p:sp>
      <p:grpSp>
        <p:nvGrpSpPr>
          <p:cNvPr id="677" name="Group 676"/>
          <p:cNvGrpSpPr/>
          <p:nvPr/>
        </p:nvGrpSpPr>
        <p:grpSpPr>
          <a:xfrm>
            <a:off x="11409150" y="10260867"/>
            <a:ext cx="8551211" cy="646331"/>
            <a:chOff x="440389" y="3461028"/>
            <a:chExt cx="8551211" cy="646331"/>
          </a:xfrm>
        </p:grpSpPr>
        <p:sp>
          <p:nvSpPr>
            <p:cNvPr id="678" name="TextBox 677"/>
            <p:cNvSpPr txBox="1"/>
            <p:nvPr/>
          </p:nvSpPr>
          <p:spPr>
            <a:xfrm>
              <a:off x="440389" y="3461028"/>
              <a:ext cx="474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Gill Sans MT"/>
                  <a:cs typeface="Gill Sans MT"/>
                </a:rPr>
                <a:t>1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Gill Sans MT"/>
                <a:cs typeface="Gill Sans MT"/>
              </a:endParaRPr>
            </a:p>
          </p:txBody>
        </p:sp>
        <p:sp>
          <p:nvSpPr>
            <p:cNvPr id="679" name="TextBox 678"/>
            <p:cNvSpPr txBox="1"/>
            <p:nvPr/>
          </p:nvSpPr>
          <p:spPr>
            <a:xfrm>
              <a:off x="990598" y="3581400"/>
              <a:ext cx="80010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Gill Sans MT"/>
                </a:rPr>
                <a:t>Memory-intensive </a:t>
              </a: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cs typeface="Gill Sans MT"/>
                </a:rPr>
                <a:t>portions benefit from NDA  </a:t>
              </a:r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11425961" y="10807661"/>
            <a:ext cx="8779811" cy="1184196"/>
            <a:chOff x="440389" y="5478959"/>
            <a:chExt cx="8779811" cy="1184196"/>
          </a:xfrm>
        </p:grpSpPr>
        <p:sp>
          <p:nvSpPr>
            <p:cNvPr id="681" name="TextBox 680"/>
            <p:cNvSpPr txBox="1"/>
            <p:nvPr/>
          </p:nvSpPr>
          <p:spPr>
            <a:xfrm>
              <a:off x="440389" y="5478959"/>
              <a:ext cx="47401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Gill Sans MT"/>
                  <a:cs typeface="Gill Sans MT"/>
                </a:rPr>
                <a:t>2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/>
                <a:cs typeface="Gill Sans MT"/>
              </a:endParaRPr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990600" y="5555159"/>
              <a:ext cx="82296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Gill Sans MT"/>
                </a:rPr>
                <a:t>Compute-intensive</a:t>
              </a: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cs typeface="Gill Sans MT"/>
                </a:rPr>
                <a:t> or </a:t>
              </a: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Gill Sans MT"/>
                </a:rPr>
                <a:t>cache friendly</a:t>
              </a: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cs typeface="Gill Sans MT"/>
                </a:rPr>
                <a:t> portions should remain </a:t>
              </a:r>
              <a: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cs typeface="Gill Sans MT"/>
                </a:rPr>
                <a:t/>
              </a:r>
              <a:b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cs typeface="Gill Sans MT"/>
                </a:rPr>
              </a:br>
              <a: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cs typeface="Gill Sans MT"/>
                </a:rPr>
                <a:t>on </a:t>
              </a: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cs typeface="Gill Sans MT"/>
                </a:rPr>
                <a:t>the CPU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Gill Sans MT"/>
                <a:cs typeface="Gill Sans MT"/>
              </a:endParaRPr>
            </a:p>
          </p:txBody>
        </p:sp>
      </p:grpSp>
      <p:grpSp>
        <p:nvGrpSpPr>
          <p:cNvPr id="714" name="Group 713"/>
          <p:cNvGrpSpPr/>
          <p:nvPr/>
        </p:nvGrpSpPr>
        <p:grpSpPr>
          <a:xfrm>
            <a:off x="19759824" y="9669069"/>
            <a:ext cx="4648200" cy="1960265"/>
            <a:chOff x="1066800" y="2687935"/>
            <a:chExt cx="4648200" cy="1960265"/>
          </a:xfrm>
        </p:grpSpPr>
        <p:pic>
          <p:nvPicPr>
            <p:cNvPr id="715" name="Picture 7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54400" y="2687935"/>
              <a:ext cx="2260600" cy="1960265"/>
            </a:xfrm>
            <a:prstGeom prst="rect">
              <a:avLst/>
            </a:prstGeom>
          </p:spPr>
        </p:pic>
        <p:sp>
          <p:nvSpPr>
            <p:cNvPr id="716" name="TextBox 715"/>
            <p:cNvSpPr txBox="1"/>
            <p:nvPr/>
          </p:nvSpPr>
          <p:spPr>
            <a:xfrm>
              <a:off x="1066800" y="3276600"/>
              <a:ext cx="2590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Gill Sans MT"/>
                  <a:cs typeface="Gill Sans MT"/>
                </a:rPr>
                <a:t>Hybrid Database (HTAP)</a:t>
              </a:r>
            </a:p>
          </p:txBody>
        </p:sp>
      </p:grpSp>
      <p:grpSp>
        <p:nvGrpSpPr>
          <p:cNvPr id="717" name="Group 716"/>
          <p:cNvGrpSpPr/>
          <p:nvPr/>
        </p:nvGrpSpPr>
        <p:grpSpPr>
          <a:xfrm>
            <a:off x="20120159" y="7487533"/>
            <a:ext cx="3575060" cy="2157423"/>
            <a:chOff x="1301740" y="661977"/>
            <a:chExt cx="3575060" cy="2157423"/>
          </a:xfrm>
        </p:grpSpPr>
        <p:pic>
          <p:nvPicPr>
            <p:cNvPr id="718" name="Picture 7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3740" y="661977"/>
              <a:ext cx="889000" cy="889000"/>
            </a:xfrm>
            <a:prstGeom prst="rect">
              <a:avLst/>
            </a:prstGeom>
          </p:spPr>
        </p:pic>
        <p:pic>
          <p:nvPicPr>
            <p:cNvPr id="719" name="Picture 7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01740" y="1016950"/>
              <a:ext cx="723900" cy="762627"/>
            </a:xfrm>
            <a:prstGeom prst="rect">
              <a:avLst/>
            </a:prstGeom>
          </p:spPr>
        </p:pic>
        <p:pic>
          <p:nvPicPr>
            <p:cNvPr id="720" name="Picture 7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784340" y="1500177"/>
              <a:ext cx="736600" cy="736600"/>
            </a:xfrm>
            <a:prstGeom prst="rect">
              <a:avLst/>
            </a:prstGeom>
          </p:spPr>
        </p:pic>
        <p:cxnSp>
          <p:nvCxnSpPr>
            <p:cNvPr id="721" name="Straight Arrow Connector 720"/>
            <p:cNvCxnSpPr/>
            <p:nvPr/>
          </p:nvCxnSpPr>
          <p:spPr>
            <a:xfrm>
              <a:off x="3733800" y="2362200"/>
              <a:ext cx="381000" cy="4572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  <a:miter lim="800000"/>
              <a:headEnd type="none"/>
              <a:tailEnd type="arrow"/>
            </a:ln>
            <a:effectLst/>
          </p:spPr>
        </p:cxnSp>
        <p:sp>
          <p:nvSpPr>
            <p:cNvPr id="722" name="TextBox 721"/>
            <p:cNvSpPr txBox="1"/>
            <p:nvPr/>
          </p:nvSpPr>
          <p:spPr>
            <a:xfrm>
              <a:off x="2286000" y="1752600"/>
              <a:ext cx="2590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cs typeface="Gill Sans MT"/>
                </a:rPr>
                <a:t>Transactions</a:t>
              </a:r>
            </a:p>
          </p:txBody>
        </p:sp>
      </p:grpSp>
      <p:grpSp>
        <p:nvGrpSpPr>
          <p:cNvPr id="723" name="Group 722"/>
          <p:cNvGrpSpPr/>
          <p:nvPr/>
        </p:nvGrpSpPr>
        <p:grpSpPr>
          <a:xfrm>
            <a:off x="22917369" y="7437292"/>
            <a:ext cx="2752143" cy="2207664"/>
            <a:chOff x="4267200" y="611736"/>
            <a:chExt cx="2752143" cy="2207664"/>
          </a:xfrm>
        </p:grpSpPr>
        <p:pic>
          <p:nvPicPr>
            <p:cNvPr id="724" name="Picture 72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67395" y="779419"/>
              <a:ext cx="965200" cy="965200"/>
            </a:xfrm>
            <a:prstGeom prst="rect">
              <a:avLst/>
            </a:prstGeom>
          </p:spPr>
        </p:pic>
        <p:pic>
          <p:nvPicPr>
            <p:cNvPr id="725" name="Picture 72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51570" y="1371933"/>
              <a:ext cx="767773" cy="771201"/>
            </a:xfrm>
            <a:prstGeom prst="rect">
              <a:avLst/>
            </a:prstGeom>
          </p:spPr>
        </p:pic>
        <p:pic>
          <p:nvPicPr>
            <p:cNvPr id="726" name="Picture 7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52187" y="611736"/>
              <a:ext cx="767773" cy="767773"/>
            </a:xfrm>
            <a:prstGeom prst="rect">
              <a:avLst/>
            </a:prstGeom>
          </p:spPr>
        </p:pic>
        <p:cxnSp>
          <p:nvCxnSpPr>
            <p:cNvPr id="727" name="Straight Arrow Connector 726"/>
            <p:cNvCxnSpPr/>
            <p:nvPr/>
          </p:nvCxnSpPr>
          <p:spPr>
            <a:xfrm flipH="1">
              <a:off x="5029200" y="2362200"/>
              <a:ext cx="381000" cy="4572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  <a:miter lim="800000"/>
              <a:headEnd type="none"/>
              <a:tailEnd type="arrow"/>
            </a:ln>
            <a:effectLst/>
          </p:spPr>
        </p:cxnSp>
        <p:sp>
          <p:nvSpPr>
            <p:cNvPr id="728" name="TextBox 727"/>
            <p:cNvSpPr txBox="1"/>
            <p:nvPr/>
          </p:nvSpPr>
          <p:spPr>
            <a:xfrm>
              <a:off x="4267200" y="1752600"/>
              <a:ext cx="2590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cs typeface="Gill Sans MT"/>
                </a:rPr>
                <a:t>Analytics</a:t>
              </a:r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20110649" y="12132579"/>
            <a:ext cx="2590800" cy="1010454"/>
            <a:chOff x="1371600" y="4933146"/>
            <a:chExt cx="2590800" cy="1010454"/>
          </a:xfrm>
        </p:grpSpPr>
        <p:sp>
          <p:nvSpPr>
            <p:cNvPr id="730" name="TextBox 729"/>
            <p:cNvSpPr txBox="1"/>
            <p:nvPr/>
          </p:nvSpPr>
          <p:spPr>
            <a:xfrm>
              <a:off x="1371600" y="4933146"/>
              <a:ext cx="2590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cs typeface="Gill Sans MT"/>
                </a:rPr>
                <a:t>Transactions</a:t>
              </a:r>
            </a:p>
          </p:txBody>
        </p:sp>
        <p:sp>
          <p:nvSpPr>
            <p:cNvPr id="731" name="Freeform 730"/>
            <p:cNvSpPr/>
            <p:nvPr/>
          </p:nvSpPr>
          <p:spPr>
            <a:xfrm>
              <a:off x="2362200" y="5431454"/>
              <a:ext cx="218575" cy="512146"/>
            </a:xfrm>
            <a:custGeom>
              <a:avLst/>
              <a:gdLst>
                <a:gd name="connsiteX0" fmla="*/ 46481 w 278783"/>
                <a:gd name="connsiteY0" fmla="*/ 0 h 1037800"/>
                <a:gd name="connsiteX1" fmla="*/ 278783 w 278783"/>
                <a:gd name="connsiteY1" fmla="*/ 108427 h 1037800"/>
                <a:gd name="connsiteX2" fmla="*/ 278783 w 278783"/>
                <a:gd name="connsiteY2" fmla="*/ 108427 h 1037800"/>
                <a:gd name="connsiteX3" fmla="*/ 15507 w 278783"/>
                <a:gd name="connsiteY3" fmla="*/ 185874 h 1037800"/>
                <a:gd name="connsiteX4" fmla="*/ 247810 w 278783"/>
                <a:gd name="connsiteY4" fmla="*/ 325280 h 1037800"/>
                <a:gd name="connsiteX5" fmla="*/ 20 w 278783"/>
                <a:gd name="connsiteY5" fmla="*/ 464686 h 1037800"/>
                <a:gd name="connsiteX6" fmla="*/ 263296 w 278783"/>
                <a:gd name="connsiteY6" fmla="*/ 588603 h 1037800"/>
                <a:gd name="connsiteX7" fmla="*/ 15507 w 278783"/>
                <a:gd name="connsiteY7" fmla="*/ 697030 h 1037800"/>
                <a:gd name="connsiteX8" fmla="*/ 247810 w 278783"/>
                <a:gd name="connsiteY8" fmla="*/ 820946 h 1037800"/>
                <a:gd name="connsiteX9" fmla="*/ 46481 w 278783"/>
                <a:gd name="connsiteY9" fmla="*/ 898394 h 1037800"/>
                <a:gd name="connsiteX10" fmla="*/ 216836 w 278783"/>
                <a:gd name="connsiteY10" fmla="*/ 991331 h 1037800"/>
                <a:gd name="connsiteX11" fmla="*/ 263296 w 278783"/>
                <a:gd name="connsiteY11" fmla="*/ 1037800 h 103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783" h="1037800">
                  <a:moveTo>
                    <a:pt x="46481" y="0"/>
                  </a:moveTo>
                  <a:lnTo>
                    <a:pt x="278783" y="108427"/>
                  </a:lnTo>
                  <a:lnTo>
                    <a:pt x="278783" y="108427"/>
                  </a:lnTo>
                  <a:cubicBezTo>
                    <a:pt x="234904" y="121335"/>
                    <a:pt x="20669" y="149732"/>
                    <a:pt x="15507" y="185874"/>
                  </a:cubicBezTo>
                  <a:cubicBezTo>
                    <a:pt x="10345" y="222016"/>
                    <a:pt x="250391" y="278811"/>
                    <a:pt x="247810" y="325280"/>
                  </a:cubicBezTo>
                  <a:cubicBezTo>
                    <a:pt x="245229" y="371749"/>
                    <a:pt x="-2561" y="420799"/>
                    <a:pt x="20" y="464686"/>
                  </a:cubicBezTo>
                  <a:cubicBezTo>
                    <a:pt x="2601" y="508573"/>
                    <a:pt x="260715" y="549879"/>
                    <a:pt x="263296" y="588603"/>
                  </a:cubicBezTo>
                  <a:cubicBezTo>
                    <a:pt x="265877" y="627327"/>
                    <a:pt x="18088" y="658306"/>
                    <a:pt x="15507" y="697030"/>
                  </a:cubicBezTo>
                  <a:cubicBezTo>
                    <a:pt x="12926" y="735754"/>
                    <a:pt x="242648" y="787385"/>
                    <a:pt x="247810" y="820946"/>
                  </a:cubicBezTo>
                  <a:cubicBezTo>
                    <a:pt x="252972" y="854507"/>
                    <a:pt x="51643" y="869997"/>
                    <a:pt x="46481" y="898394"/>
                  </a:cubicBezTo>
                  <a:cubicBezTo>
                    <a:pt x="41319" y="926791"/>
                    <a:pt x="180700" y="968097"/>
                    <a:pt x="216836" y="991331"/>
                  </a:cubicBezTo>
                  <a:cubicBezTo>
                    <a:pt x="252972" y="1014565"/>
                    <a:pt x="263296" y="1037800"/>
                    <a:pt x="263296" y="1037800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2" name="Freeform 731"/>
            <p:cNvSpPr/>
            <p:nvPr/>
          </p:nvSpPr>
          <p:spPr>
            <a:xfrm>
              <a:off x="2600825" y="5431454"/>
              <a:ext cx="218575" cy="512146"/>
            </a:xfrm>
            <a:custGeom>
              <a:avLst/>
              <a:gdLst>
                <a:gd name="connsiteX0" fmla="*/ 46481 w 278783"/>
                <a:gd name="connsiteY0" fmla="*/ 0 h 1037800"/>
                <a:gd name="connsiteX1" fmla="*/ 278783 w 278783"/>
                <a:gd name="connsiteY1" fmla="*/ 108427 h 1037800"/>
                <a:gd name="connsiteX2" fmla="*/ 278783 w 278783"/>
                <a:gd name="connsiteY2" fmla="*/ 108427 h 1037800"/>
                <a:gd name="connsiteX3" fmla="*/ 15507 w 278783"/>
                <a:gd name="connsiteY3" fmla="*/ 185874 h 1037800"/>
                <a:gd name="connsiteX4" fmla="*/ 247810 w 278783"/>
                <a:gd name="connsiteY4" fmla="*/ 325280 h 1037800"/>
                <a:gd name="connsiteX5" fmla="*/ 20 w 278783"/>
                <a:gd name="connsiteY5" fmla="*/ 464686 h 1037800"/>
                <a:gd name="connsiteX6" fmla="*/ 263296 w 278783"/>
                <a:gd name="connsiteY6" fmla="*/ 588603 h 1037800"/>
                <a:gd name="connsiteX7" fmla="*/ 15507 w 278783"/>
                <a:gd name="connsiteY7" fmla="*/ 697030 h 1037800"/>
                <a:gd name="connsiteX8" fmla="*/ 247810 w 278783"/>
                <a:gd name="connsiteY8" fmla="*/ 820946 h 1037800"/>
                <a:gd name="connsiteX9" fmla="*/ 46481 w 278783"/>
                <a:gd name="connsiteY9" fmla="*/ 898394 h 1037800"/>
                <a:gd name="connsiteX10" fmla="*/ 216836 w 278783"/>
                <a:gd name="connsiteY10" fmla="*/ 991331 h 1037800"/>
                <a:gd name="connsiteX11" fmla="*/ 263296 w 278783"/>
                <a:gd name="connsiteY11" fmla="*/ 1037800 h 103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783" h="1037800">
                  <a:moveTo>
                    <a:pt x="46481" y="0"/>
                  </a:moveTo>
                  <a:lnTo>
                    <a:pt x="278783" y="108427"/>
                  </a:lnTo>
                  <a:lnTo>
                    <a:pt x="278783" y="108427"/>
                  </a:lnTo>
                  <a:cubicBezTo>
                    <a:pt x="234904" y="121335"/>
                    <a:pt x="20669" y="149732"/>
                    <a:pt x="15507" y="185874"/>
                  </a:cubicBezTo>
                  <a:cubicBezTo>
                    <a:pt x="10345" y="222016"/>
                    <a:pt x="250391" y="278811"/>
                    <a:pt x="247810" y="325280"/>
                  </a:cubicBezTo>
                  <a:cubicBezTo>
                    <a:pt x="245229" y="371749"/>
                    <a:pt x="-2561" y="420799"/>
                    <a:pt x="20" y="464686"/>
                  </a:cubicBezTo>
                  <a:cubicBezTo>
                    <a:pt x="2601" y="508573"/>
                    <a:pt x="260715" y="549879"/>
                    <a:pt x="263296" y="588603"/>
                  </a:cubicBezTo>
                  <a:cubicBezTo>
                    <a:pt x="265877" y="627327"/>
                    <a:pt x="18088" y="658306"/>
                    <a:pt x="15507" y="697030"/>
                  </a:cubicBezTo>
                  <a:cubicBezTo>
                    <a:pt x="12926" y="735754"/>
                    <a:pt x="242648" y="787385"/>
                    <a:pt x="247810" y="820946"/>
                  </a:cubicBezTo>
                  <a:cubicBezTo>
                    <a:pt x="252972" y="854507"/>
                    <a:pt x="51643" y="869997"/>
                    <a:pt x="46481" y="898394"/>
                  </a:cubicBezTo>
                  <a:cubicBezTo>
                    <a:pt x="41319" y="926791"/>
                    <a:pt x="180700" y="968097"/>
                    <a:pt x="216836" y="991331"/>
                  </a:cubicBezTo>
                  <a:cubicBezTo>
                    <a:pt x="252972" y="1014565"/>
                    <a:pt x="263296" y="1037800"/>
                    <a:pt x="263296" y="1037800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33" name="Group 732"/>
          <p:cNvGrpSpPr/>
          <p:nvPr/>
        </p:nvGrpSpPr>
        <p:grpSpPr>
          <a:xfrm>
            <a:off x="20678207" y="13225703"/>
            <a:ext cx="4942677" cy="659476"/>
            <a:chOff x="2058213" y="6122324"/>
            <a:chExt cx="4942677" cy="659476"/>
          </a:xfrm>
        </p:grpSpPr>
        <p:cxnSp>
          <p:nvCxnSpPr>
            <p:cNvPr id="734" name="Straight Arrow Connector 733"/>
            <p:cNvCxnSpPr/>
            <p:nvPr/>
          </p:nvCxnSpPr>
          <p:spPr>
            <a:xfrm flipH="1">
              <a:off x="3346460" y="6477000"/>
              <a:ext cx="2362200" cy="0"/>
            </a:xfrm>
            <a:prstGeom prst="straightConnector1">
              <a:avLst/>
            </a:prstGeom>
            <a:noFill/>
            <a:ln w="76200" cap="flat" cmpd="sng" algn="ctr">
              <a:solidFill>
                <a:srgbClr val="8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735" name="Group 734"/>
            <p:cNvGrpSpPr/>
            <p:nvPr/>
          </p:nvGrpSpPr>
          <p:grpSpPr>
            <a:xfrm>
              <a:off x="2058213" y="6122324"/>
              <a:ext cx="1218387" cy="659476"/>
              <a:chOff x="1905000" y="6122324"/>
              <a:chExt cx="1218387" cy="659476"/>
            </a:xfrm>
          </p:grpSpPr>
          <p:sp>
            <p:nvSpPr>
              <p:cNvPr id="737" name="Rounded Rectangle 736"/>
              <p:cNvSpPr/>
              <p:nvPr/>
            </p:nvSpPr>
            <p:spPr>
              <a:xfrm>
                <a:off x="1905000" y="6122324"/>
                <a:ext cx="1063477" cy="518470"/>
              </a:xfrm>
              <a:prstGeom prst="roundRect">
                <a:avLst/>
              </a:prstGeom>
              <a:solidFill>
                <a:srgbClr val="1F497D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CPU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738" name="Rounded Rectangle 737"/>
              <p:cNvSpPr/>
              <p:nvPr/>
            </p:nvSpPr>
            <p:spPr>
              <a:xfrm>
                <a:off x="2059910" y="6263330"/>
                <a:ext cx="1063477" cy="518470"/>
              </a:xfrm>
              <a:prstGeom prst="roundRect">
                <a:avLst/>
              </a:prstGeom>
              <a:solidFill>
                <a:srgbClr val="1F497D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>
                        <a:lumMod val="95000"/>
                      </a:sys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CPU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p:grpSp>
        <p:sp>
          <p:nvSpPr>
            <p:cNvPr id="736" name="Rounded Rectangle 735"/>
            <p:cNvSpPr/>
            <p:nvPr/>
          </p:nvSpPr>
          <p:spPr>
            <a:xfrm>
              <a:off x="5781690" y="6187130"/>
              <a:ext cx="1219200" cy="518470"/>
            </a:xfrm>
            <a:prstGeom prst="roundRect">
              <a:avLst/>
            </a:prstGeom>
            <a:solidFill>
              <a:srgbClr val="1F497D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NDA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739" name="Group 738"/>
          <p:cNvGrpSpPr/>
          <p:nvPr/>
        </p:nvGrpSpPr>
        <p:grpSpPr>
          <a:xfrm>
            <a:off x="23795254" y="12132579"/>
            <a:ext cx="2590800" cy="989200"/>
            <a:chOff x="4800600" y="5085546"/>
            <a:chExt cx="2590800" cy="989200"/>
          </a:xfrm>
        </p:grpSpPr>
        <p:sp>
          <p:nvSpPr>
            <p:cNvPr id="740" name="TextBox 739"/>
            <p:cNvSpPr txBox="1"/>
            <p:nvPr/>
          </p:nvSpPr>
          <p:spPr>
            <a:xfrm>
              <a:off x="4800600" y="5085546"/>
              <a:ext cx="2590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cs typeface="Gill Sans MT"/>
                </a:rPr>
                <a:t>Analytics</a:t>
              </a:r>
            </a:p>
          </p:txBody>
        </p:sp>
        <p:sp>
          <p:nvSpPr>
            <p:cNvPr id="741" name="Freeform 740"/>
            <p:cNvSpPr/>
            <p:nvPr/>
          </p:nvSpPr>
          <p:spPr>
            <a:xfrm>
              <a:off x="5781175" y="5562600"/>
              <a:ext cx="218575" cy="512146"/>
            </a:xfrm>
            <a:custGeom>
              <a:avLst/>
              <a:gdLst>
                <a:gd name="connsiteX0" fmla="*/ 46481 w 278783"/>
                <a:gd name="connsiteY0" fmla="*/ 0 h 1037800"/>
                <a:gd name="connsiteX1" fmla="*/ 278783 w 278783"/>
                <a:gd name="connsiteY1" fmla="*/ 108427 h 1037800"/>
                <a:gd name="connsiteX2" fmla="*/ 278783 w 278783"/>
                <a:gd name="connsiteY2" fmla="*/ 108427 h 1037800"/>
                <a:gd name="connsiteX3" fmla="*/ 15507 w 278783"/>
                <a:gd name="connsiteY3" fmla="*/ 185874 h 1037800"/>
                <a:gd name="connsiteX4" fmla="*/ 247810 w 278783"/>
                <a:gd name="connsiteY4" fmla="*/ 325280 h 1037800"/>
                <a:gd name="connsiteX5" fmla="*/ 20 w 278783"/>
                <a:gd name="connsiteY5" fmla="*/ 464686 h 1037800"/>
                <a:gd name="connsiteX6" fmla="*/ 263296 w 278783"/>
                <a:gd name="connsiteY6" fmla="*/ 588603 h 1037800"/>
                <a:gd name="connsiteX7" fmla="*/ 15507 w 278783"/>
                <a:gd name="connsiteY7" fmla="*/ 697030 h 1037800"/>
                <a:gd name="connsiteX8" fmla="*/ 247810 w 278783"/>
                <a:gd name="connsiteY8" fmla="*/ 820946 h 1037800"/>
                <a:gd name="connsiteX9" fmla="*/ 46481 w 278783"/>
                <a:gd name="connsiteY9" fmla="*/ 898394 h 1037800"/>
                <a:gd name="connsiteX10" fmla="*/ 216836 w 278783"/>
                <a:gd name="connsiteY10" fmla="*/ 991331 h 1037800"/>
                <a:gd name="connsiteX11" fmla="*/ 263296 w 278783"/>
                <a:gd name="connsiteY11" fmla="*/ 1037800 h 103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783" h="1037800">
                  <a:moveTo>
                    <a:pt x="46481" y="0"/>
                  </a:moveTo>
                  <a:lnTo>
                    <a:pt x="278783" y="108427"/>
                  </a:lnTo>
                  <a:lnTo>
                    <a:pt x="278783" y="108427"/>
                  </a:lnTo>
                  <a:cubicBezTo>
                    <a:pt x="234904" y="121335"/>
                    <a:pt x="20669" y="149732"/>
                    <a:pt x="15507" y="185874"/>
                  </a:cubicBezTo>
                  <a:cubicBezTo>
                    <a:pt x="10345" y="222016"/>
                    <a:pt x="250391" y="278811"/>
                    <a:pt x="247810" y="325280"/>
                  </a:cubicBezTo>
                  <a:cubicBezTo>
                    <a:pt x="245229" y="371749"/>
                    <a:pt x="-2561" y="420799"/>
                    <a:pt x="20" y="464686"/>
                  </a:cubicBezTo>
                  <a:cubicBezTo>
                    <a:pt x="2601" y="508573"/>
                    <a:pt x="260715" y="549879"/>
                    <a:pt x="263296" y="588603"/>
                  </a:cubicBezTo>
                  <a:cubicBezTo>
                    <a:pt x="265877" y="627327"/>
                    <a:pt x="18088" y="658306"/>
                    <a:pt x="15507" y="697030"/>
                  </a:cubicBezTo>
                  <a:cubicBezTo>
                    <a:pt x="12926" y="735754"/>
                    <a:pt x="242648" y="787385"/>
                    <a:pt x="247810" y="820946"/>
                  </a:cubicBezTo>
                  <a:cubicBezTo>
                    <a:pt x="252972" y="854507"/>
                    <a:pt x="51643" y="869997"/>
                    <a:pt x="46481" y="898394"/>
                  </a:cubicBezTo>
                  <a:cubicBezTo>
                    <a:pt x="41319" y="926791"/>
                    <a:pt x="180700" y="968097"/>
                    <a:pt x="216836" y="991331"/>
                  </a:cubicBezTo>
                  <a:cubicBezTo>
                    <a:pt x="252972" y="1014565"/>
                    <a:pt x="263296" y="1037800"/>
                    <a:pt x="263296" y="1037800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2" name="Freeform 741"/>
            <p:cNvSpPr/>
            <p:nvPr/>
          </p:nvSpPr>
          <p:spPr>
            <a:xfrm>
              <a:off x="6019800" y="5562600"/>
              <a:ext cx="218575" cy="512146"/>
            </a:xfrm>
            <a:custGeom>
              <a:avLst/>
              <a:gdLst>
                <a:gd name="connsiteX0" fmla="*/ 46481 w 278783"/>
                <a:gd name="connsiteY0" fmla="*/ 0 h 1037800"/>
                <a:gd name="connsiteX1" fmla="*/ 278783 w 278783"/>
                <a:gd name="connsiteY1" fmla="*/ 108427 h 1037800"/>
                <a:gd name="connsiteX2" fmla="*/ 278783 w 278783"/>
                <a:gd name="connsiteY2" fmla="*/ 108427 h 1037800"/>
                <a:gd name="connsiteX3" fmla="*/ 15507 w 278783"/>
                <a:gd name="connsiteY3" fmla="*/ 185874 h 1037800"/>
                <a:gd name="connsiteX4" fmla="*/ 247810 w 278783"/>
                <a:gd name="connsiteY4" fmla="*/ 325280 h 1037800"/>
                <a:gd name="connsiteX5" fmla="*/ 20 w 278783"/>
                <a:gd name="connsiteY5" fmla="*/ 464686 h 1037800"/>
                <a:gd name="connsiteX6" fmla="*/ 263296 w 278783"/>
                <a:gd name="connsiteY6" fmla="*/ 588603 h 1037800"/>
                <a:gd name="connsiteX7" fmla="*/ 15507 w 278783"/>
                <a:gd name="connsiteY7" fmla="*/ 697030 h 1037800"/>
                <a:gd name="connsiteX8" fmla="*/ 247810 w 278783"/>
                <a:gd name="connsiteY8" fmla="*/ 820946 h 1037800"/>
                <a:gd name="connsiteX9" fmla="*/ 46481 w 278783"/>
                <a:gd name="connsiteY9" fmla="*/ 898394 h 1037800"/>
                <a:gd name="connsiteX10" fmla="*/ 216836 w 278783"/>
                <a:gd name="connsiteY10" fmla="*/ 991331 h 1037800"/>
                <a:gd name="connsiteX11" fmla="*/ 263296 w 278783"/>
                <a:gd name="connsiteY11" fmla="*/ 1037800 h 103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783" h="1037800">
                  <a:moveTo>
                    <a:pt x="46481" y="0"/>
                  </a:moveTo>
                  <a:lnTo>
                    <a:pt x="278783" y="108427"/>
                  </a:lnTo>
                  <a:lnTo>
                    <a:pt x="278783" y="108427"/>
                  </a:lnTo>
                  <a:cubicBezTo>
                    <a:pt x="234904" y="121335"/>
                    <a:pt x="20669" y="149732"/>
                    <a:pt x="15507" y="185874"/>
                  </a:cubicBezTo>
                  <a:cubicBezTo>
                    <a:pt x="10345" y="222016"/>
                    <a:pt x="250391" y="278811"/>
                    <a:pt x="247810" y="325280"/>
                  </a:cubicBezTo>
                  <a:cubicBezTo>
                    <a:pt x="245229" y="371749"/>
                    <a:pt x="-2561" y="420799"/>
                    <a:pt x="20" y="464686"/>
                  </a:cubicBezTo>
                  <a:cubicBezTo>
                    <a:pt x="2601" y="508573"/>
                    <a:pt x="260715" y="549879"/>
                    <a:pt x="263296" y="588603"/>
                  </a:cubicBezTo>
                  <a:cubicBezTo>
                    <a:pt x="265877" y="627327"/>
                    <a:pt x="18088" y="658306"/>
                    <a:pt x="15507" y="697030"/>
                  </a:cubicBezTo>
                  <a:cubicBezTo>
                    <a:pt x="12926" y="735754"/>
                    <a:pt x="242648" y="787385"/>
                    <a:pt x="247810" y="820946"/>
                  </a:cubicBezTo>
                  <a:cubicBezTo>
                    <a:pt x="252972" y="854507"/>
                    <a:pt x="51643" y="869997"/>
                    <a:pt x="46481" y="898394"/>
                  </a:cubicBezTo>
                  <a:cubicBezTo>
                    <a:pt x="41319" y="926791"/>
                    <a:pt x="180700" y="968097"/>
                    <a:pt x="216836" y="991331"/>
                  </a:cubicBezTo>
                  <a:cubicBezTo>
                    <a:pt x="252972" y="1014565"/>
                    <a:pt x="263296" y="1037800"/>
                    <a:pt x="263296" y="1037800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43" name="TextBox 742"/>
          <p:cNvSpPr txBox="1"/>
          <p:nvPr/>
        </p:nvSpPr>
        <p:spPr>
          <a:xfrm>
            <a:off x="21969624" y="12840601"/>
            <a:ext cx="259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000000"/>
                </a:solidFill>
                <a:latin typeface="Gill Sans MT"/>
                <a:cs typeface="Gill Sans MT"/>
              </a:rPr>
              <a:t>Data Sharing</a:t>
            </a:r>
          </a:p>
        </p:txBody>
      </p:sp>
      <p:cxnSp>
        <p:nvCxnSpPr>
          <p:cNvPr id="744" name="Straight Arrow Connector 743"/>
          <p:cNvCxnSpPr/>
          <p:nvPr/>
        </p:nvCxnSpPr>
        <p:spPr>
          <a:xfrm>
            <a:off x="23304709" y="11705534"/>
            <a:ext cx="7392" cy="889711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58" name="Rectangle 757"/>
          <p:cNvSpPr/>
          <p:nvPr/>
        </p:nvSpPr>
        <p:spPr>
          <a:xfrm>
            <a:off x="26469647" y="7643925"/>
            <a:ext cx="5595534" cy="1692771"/>
          </a:xfrm>
          <a:prstGeom prst="rect">
            <a:avLst/>
          </a:prstGeom>
          <a:solidFill>
            <a:srgbClr val="777777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2</a:t>
            </a:r>
            <a:r>
              <a:rPr kumimoji="0" lang="en-US" sz="26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nd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 key observation: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b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2600" b="1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CPU threads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and </a:t>
            </a:r>
            <a:r>
              <a:rPr kumimoji="0" lang="en-US" sz="26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NDA kernels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typically </a:t>
            </a:r>
            <a:r>
              <a:rPr kumimoji="0" lang="en-US" sz="2600" b="1" i="1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do not</a:t>
            </a:r>
            <a:r>
              <a:rPr lang="en-US" sz="2600" b="1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concurrently access</a:t>
            </a:r>
            <a:b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26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600" b="1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same </a:t>
            </a:r>
            <a:r>
              <a:rPr kumimoji="0" lang="en-US" sz="26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cache lines</a:t>
            </a:r>
            <a:endParaRPr kumimoji="0" lang="en-US" sz="2600" b="1" i="0" u="sng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764" name="Rectangle 763"/>
          <p:cNvSpPr/>
          <p:nvPr/>
        </p:nvSpPr>
        <p:spPr>
          <a:xfrm>
            <a:off x="26390276" y="12822283"/>
            <a:ext cx="5714601" cy="861774"/>
          </a:xfrm>
          <a:prstGeom prst="rect">
            <a:avLst/>
          </a:prstGeom>
          <a:solidFill>
            <a:srgbClr val="777777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CPU threads </a:t>
            </a: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Gill Sans MT"/>
              </a:rPr>
              <a:t>rarely</a:t>
            </a: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 update </a:t>
            </a: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Gill Sans MT"/>
              </a:rPr>
              <a:t>the same data </a:t>
            </a:r>
            <a:r>
              <a:rPr kumimoji="0" 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that </a:t>
            </a: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an NDA is actively working on  </a:t>
            </a:r>
            <a:endParaRPr kumimoji="0" lang="en-US" sz="2500" b="1" i="0" u="none" strike="noStrike" kern="0" cap="none" spc="0" normalizeH="0" baseline="0" noProof="0" dirty="0">
              <a:ln>
                <a:noFill/>
              </a:ln>
              <a:solidFill>
                <a:srgbClr val="E20006"/>
              </a:solidFill>
              <a:effectLst/>
              <a:uLnTx/>
              <a:uFillTx/>
              <a:cs typeface="Gill Sans MT"/>
            </a:endParaRPr>
          </a:p>
        </p:txBody>
      </p:sp>
      <p:grpSp>
        <p:nvGrpSpPr>
          <p:cNvPr id="765" name="Group 764"/>
          <p:cNvGrpSpPr/>
          <p:nvPr/>
        </p:nvGrpSpPr>
        <p:grpSpPr>
          <a:xfrm>
            <a:off x="28616064" y="9934368"/>
            <a:ext cx="1338579" cy="990600"/>
            <a:chOff x="5595621" y="1326477"/>
            <a:chExt cx="957579" cy="807123"/>
          </a:xfrm>
        </p:grpSpPr>
        <p:pic>
          <p:nvPicPr>
            <p:cNvPr id="766" name="Picture 7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38800" y="1326477"/>
              <a:ext cx="912808" cy="807123"/>
            </a:xfrm>
            <a:prstGeom prst="rect">
              <a:avLst/>
            </a:prstGeom>
          </p:spPr>
        </p:pic>
        <p:sp>
          <p:nvSpPr>
            <p:cNvPr id="767" name="Rounded Rectangle 766"/>
            <p:cNvSpPr/>
            <p:nvPr/>
          </p:nvSpPr>
          <p:spPr>
            <a:xfrm>
              <a:off x="5595621" y="1374032"/>
              <a:ext cx="957579" cy="759568"/>
            </a:xfrm>
            <a:prstGeom prst="roundRect">
              <a:avLst/>
            </a:prstGeom>
            <a:solidFill>
              <a:sysClr val="window" lastClr="FFFFFF">
                <a:alpha val="0"/>
              </a:sysClr>
            </a:solidFill>
            <a:ln w="28575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/>
                <a:ea typeface="+mn-ea"/>
                <a:cs typeface="Gill Sans MT"/>
              </a:endParaRPr>
            </a:p>
          </p:txBody>
        </p:sp>
      </p:grpSp>
      <p:sp>
        <p:nvSpPr>
          <p:cNvPr id="768" name="Rectangle 767"/>
          <p:cNvSpPr/>
          <p:nvPr/>
        </p:nvSpPr>
        <p:spPr>
          <a:xfrm>
            <a:off x="26508513" y="11236125"/>
            <a:ext cx="5675720" cy="120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For Connected Components application, only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Gill Sans MT"/>
              </a:rPr>
              <a:t>5.1%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of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the CPU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accesses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Gill Sans MT"/>
              </a:rPr>
              <a:t>collide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Gill Sans MT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with NDA accesses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E20006"/>
              </a:solidFill>
              <a:effectLst/>
              <a:uLnTx/>
              <a:uFillTx/>
              <a:latin typeface="Gill Sans MT"/>
              <a:cs typeface="Gill Sans MT"/>
            </a:endParaRPr>
          </a:p>
        </p:txBody>
      </p:sp>
      <p:grpSp>
        <p:nvGrpSpPr>
          <p:cNvPr id="784" name="Group 783"/>
          <p:cNvGrpSpPr/>
          <p:nvPr/>
        </p:nvGrpSpPr>
        <p:grpSpPr>
          <a:xfrm>
            <a:off x="4285951" y="19671848"/>
            <a:ext cx="12659385" cy="1172468"/>
            <a:chOff x="1828800" y="5486399"/>
            <a:chExt cx="6019800" cy="937970"/>
          </a:xfrm>
          <a:solidFill>
            <a:srgbClr val="E4E4E4"/>
          </a:solidFill>
        </p:grpSpPr>
        <p:sp>
          <p:nvSpPr>
            <p:cNvPr id="785" name="Rectangle 784"/>
            <p:cNvSpPr/>
            <p:nvPr/>
          </p:nvSpPr>
          <p:spPr>
            <a:xfrm>
              <a:off x="1828800" y="5486399"/>
              <a:ext cx="6019800" cy="46781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1828800" y="5562599"/>
              <a:ext cx="6019800" cy="86177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Poor handling of coherence </a:t>
              </a: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eliminates</a:t>
              </a: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much </a:t>
              </a:r>
              <a:b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of an NDA’s performance and energy </a:t>
              </a: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benefits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92" name="Group 791"/>
          <p:cNvGrpSpPr/>
          <p:nvPr/>
        </p:nvGrpSpPr>
        <p:grpSpPr>
          <a:xfrm>
            <a:off x="1080516" y="16252152"/>
            <a:ext cx="8930821" cy="3328377"/>
            <a:chOff x="0" y="0"/>
            <a:chExt cx="8930821" cy="2603501"/>
          </a:xfrm>
        </p:grpSpPr>
        <p:grpSp>
          <p:nvGrpSpPr>
            <p:cNvPr id="793" name="Group 792"/>
            <p:cNvGrpSpPr/>
            <p:nvPr/>
          </p:nvGrpSpPr>
          <p:grpSpPr>
            <a:xfrm>
              <a:off x="0" y="0"/>
              <a:ext cx="8930821" cy="2603501"/>
              <a:chOff x="0" y="0"/>
              <a:chExt cx="8930821" cy="2603501"/>
            </a:xfrm>
          </p:grpSpPr>
          <p:graphicFrame>
            <p:nvGraphicFramePr>
              <p:cNvPr id="795" name="Chart 794"/>
              <p:cNvGraphicFramePr>
                <a:graphicFrameLocks/>
              </p:cNvGraphicFramePr>
              <p:nvPr/>
            </p:nvGraphicFramePr>
            <p:xfrm>
              <a:off x="0" y="0"/>
              <a:ext cx="8930821" cy="26035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6"/>
              </a:graphicData>
            </a:graphic>
          </p:graphicFrame>
          <p:sp>
            <p:nvSpPr>
              <p:cNvPr id="796" name="TextBox 795"/>
              <p:cNvSpPr txBox="1"/>
              <p:nvPr/>
            </p:nvSpPr>
            <p:spPr>
              <a:xfrm>
                <a:off x="7869998" y="1990917"/>
                <a:ext cx="881528" cy="328706"/>
              </a:xfrm>
              <a:prstGeom prst="rect">
                <a:avLst/>
              </a:prstGeom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GMEAN</a:t>
                </a:r>
              </a:p>
            </p:txBody>
          </p:sp>
        </p:grpSp>
        <p:cxnSp>
          <p:nvCxnSpPr>
            <p:cNvPr id="794" name="Straight Connector 793"/>
            <p:cNvCxnSpPr/>
            <p:nvPr/>
          </p:nvCxnSpPr>
          <p:spPr>
            <a:xfrm flipH="1">
              <a:off x="7735528" y="168089"/>
              <a:ext cx="14941" cy="239058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</p:grpSp>
      <p:grpSp>
        <p:nvGrpSpPr>
          <p:cNvPr id="802" name="Group 801"/>
          <p:cNvGrpSpPr/>
          <p:nvPr/>
        </p:nvGrpSpPr>
        <p:grpSpPr>
          <a:xfrm>
            <a:off x="10088782" y="16268962"/>
            <a:ext cx="9248588" cy="3430634"/>
            <a:chOff x="0" y="0"/>
            <a:chExt cx="9248588" cy="2569883"/>
          </a:xfrm>
        </p:grpSpPr>
        <p:grpSp>
          <p:nvGrpSpPr>
            <p:cNvPr id="803" name="Group 802"/>
            <p:cNvGrpSpPr/>
            <p:nvPr/>
          </p:nvGrpSpPr>
          <p:grpSpPr>
            <a:xfrm>
              <a:off x="0" y="0"/>
              <a:ext cx="9248588" cy="2569882"/>
              <a:chOff x="0" y="0"/>
              <a:chExt cx="9248588" cy="2569882"/>
            </a:xfrm>
          </p:grpSpPr>
          <p:graphicFrame>
            <p:nvGraphicFramePr>
              <p:cNvPr id="805" name="Chart 80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0411038"/>
                  </p:ext>
                </p:extLst>
              </p:nvPr>
            </p:nvGraphicFramePr>
            <p:xfrm>
              <a:off x="0" y="0"/>
              <a:ext cx="9248588" cy="256988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7"/>
              </a:graphicData>
            </a:graphic>
          </p:graphicFrame>
          <p:sp>
            <p:nvSpPr>
              <p:cNvPr id="806" name="TextBox 805"/>
              <p:cNvSpPr txBox="1"/>
              <p:nvPr/>
            </p:nvSpPr>
            <p:spPr>
              <a:xfrm>
                <a:off x="8202704" y="1927412"/>
                <a:ext cx="881528" cy="328706"/>
              </a:xfrm>
              <a:prstGeom prst="rect">
                <a:avLst/>
              </a:prstGeom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GMEAN</a:t>
                </a:r>
              </a:p>
            </p:txBody>
          </p:sp>
        </p:grpSp>
        <p:cxnSp>
          <p:nvCxnSpPr>
            <p:cNvPr id="804" name="Straight Connector 803"/>
            <p:cNvCxnSpPr/>
            <p:nvPr/>
          </p:nvCxnSpPr>
          <p:spPr>
            <a:xfrm>
              <a:off x="8083176" y="283882"/>
              <a:ext cx="0" cy="2286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</p:grpSp>
      <p:sp>
        <p:nvSpPr>
          <p:cNvPr id="807" name="TextBox 806"/>
          <p:cNvSpPr txBox="1"/>
          <p:nvPr/>
        </p:nvSpPr>
        <p:spPr>
          <a:xfrm>
            <a:off x="21953161" y="14703647"/>
            <a:ext cx="10149840" cy="1126896"/>
          </a:xfrm>
          <a:prstGeom prst="roundRect">
            <a:avLst>
              <a:gd name="adj" fmla="val 19119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lIns="0" tIns="91440" rIns="0" bIns="91440" rtlCol="0" anchor="t">
            <a:no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  <a:latin typeface="Gill Sans MT"/>
                <a:cs typeface="Gill Sans MT"/>
              </a:rPr>
              <a:t>CoNDA</a:t>
            </a:r>
            <a:endParaRPr lang="en-US" sz="4800" b="1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22376171" y="16364371"/>
            <a:ext cx="9144000" cy="892552"/>
          </a:xfrm>
          <a:prstGeom prst="rect">
            <a:avLst/>
          </a:prstGeom>
          <a:solidFill>
            <a:srgbClr val="777777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We propose </a:t>
            </a: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Gill Sans MT"/>
              </a:rPr>
              <a:t>CoNDA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Gill Sans MT"/>
              </a:rPr>
              <a:t>,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 a mechanism that uses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Gill Sans MT"/>
              </a:rPr>
              <a:t>optimistic NDA execution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Gill Sans MT"/>
              </a:rPr>
              <a:t> to avoid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Gill Sans MT"/>
              </a:rPr>
              <a:t>unnecessary coherence traffic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232537" y="17295506"/>
            <a:ext cx="9360267" cy="4572000"/>
            <a:chOff x="21637843" y="17836420"/>
            <a:chExt cx="9360267" cy="4572000"/>
          </a:xfrm>
        </p:grpSpPr>
        <p:sp>
          <p:nvSpPr>
            <p:cNvPr id="259" name="Rectangle 258"/>
            <p:cNvSpPr/>
            <p:nvPr/>
          </p:nvSpPr>
          <p:spPr>
            <a:xfrm>
              <a:off x="22095043" y="19659919"/>
              <a:ext cx="8763000" cy="985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sz="2800" b="1" dirty="0" smtClean="0">
                  <a:cs typeface="Gill Sans MT"/>
                </a:rPr>
                <a:t/>
              </a:r>
              <a:br>
                <a:rPr lang="en-US" sz="2800" b="1" dirty="0" smtClean="0">
                  <a:cs typeface="Gill Sans MT"/>
                </a:rPr>
              </a:br>
              <a:endParaRPr lang="en-US" sz="2800" b="1" dirty="0">
                <a:cs typeface="Gill Sans MT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1637843" y="17836420"/>
              <a:ext cx="9360267" cy="4572000"/>
              <a:chOff x="21637843" y="17883456"/>
              <a:chExt cx="9360267" cy="4572000"/>
            </a:xfrm>
          </p:grpSpPr>
          <p:cxnSp>
            <p:nvCxnSpPr>
              <p:cNvPr id="280" name="Straight Arrow Connector 279"/>
              <p:cNvCxnSpPr/>
              <p:nvPr/>
            </p:nvCxnSpPr>
            <p:spPr>
              <a:xfrm flipH="1">
                <a:off x="25130710" y="20504469"/>
                <a:ext cx="2729426" cy="303751"/>
              </a:xfrm>
              <a:prstGeom prst="straightConnector1">
                <a:avLst/>
              </a:prstGeom>
              <a:noFill/>
              <a:ln w="57150" cap="flat" cmpd="sng" algn="ctr">
                <a:solidFill>
                  <a:schemeClr val="tx1"/>
                </a:solidFill>
                <a:prstDash val="solid"/>
                <a:miter lim="800000"/>
                <a:headEnd type="none"/>
                <a:tailEnd type="triangle"/>
              </a:ln>
              <a:effectLst/>
            </p:spPr>
          </p:cxnSp>
          <p:grpSp>
            <p:nvGrpSpPr>
              <p:cNvPr id="4" name="Group 3"/>
              <p:cNvGrpSpPr/>
              <p:nvPr/>
            </p:nvGrpSpPr>
            <p:grpSpPr>
              <a:xfrm>
                <a:off x="21637843" y="17883456"/>
                <a:ext cx="9360267" cy="4572000"/>
                <a:chOff x="21637843" y="17836420"/>
                <a:chExt cx="9360267" cy="4572000"/>
              </a:xfrm>
            </p:grpSpPr>
            <p:cxnSp>
              <p:nvCxnSpPr>
                <p:cNvPr id="278" name="Straight Arrow Connector 277"/>
                <p:cNvCxnSpPr/>
                <p:nvPr/>
              </p:nvCxnSpPr>
              <p:spPr>
                <a:xfrm>
                  <a:off x="24978310" y="19360420"/>
                  <a:ext cx="2743200" cy="397565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  <a:headEnd type="none"/>
                  <a:tailEnd type="triangle"/>
                </a:ln>
                <a:effectLst/>
              </p:spPr>
            </p:cxnSp>
            <p:grpSp>
              <p:nvGrpSpPr>
                <p:cNvPr id="3" name="Group 2"/>
                <p:cNvGrpSpPr/>
                <p:nvPr/>
              </p:nvGrpSpPr>
              <p:grpSpPr>
                <a:xfrm>
                  <a:off x="21637843" y="17836420"/>
                  <a:ext cx="9360267" cy="4572000"/>
                  <a:chOff x="21637843" y="17836420"/>
                  <a:chExt cx="9360267" cy="4572000"/>
                </a:xfrm>
              </p:grpSpPr>
              <p:cxnSp>
                <p:nvCxnSpPr>
                  <p:cNvPr id="256" name="Straight Arrow Connector 255"/>
                  <p:cNvCxnSpPr/>
                  <p:nvPr/>
                </p:nvCxnSpPr>
                <p:spPr>
                  <a:xfrm>
                    <a:off x="21930310" y="18565290"/>
                    <a:ext cx="0" cy="3614530"/>
                  </a:xfrm>
                  <a:prstGeom prst="straightConnector1">
                    <a:avLst/>
                  </a:prstGeom>
                  <a:ln w="38100" cmpd="sng">
                    <a:solidFill>
                      <a:srgbClr val="000000"/>
                    </a:solidFill>
                    <a:headEnd type="none" w="med" len="me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21637843" y="18065020"/>
                    <a:ext cx="825867" cy="3479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solidFill>
                          <a:srgbClr val="000000"/>
                        </a:solidFill>
                      </a:rPr>
                      <a:t>Time</a:t>
                    </a:r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>
                  <a:xfrm>
                    <a:off x="22082710" y="18499029"/>
                    <a:ext cx="8763000" cy="82693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000000"/>
                    </a:solidFill>
                    <a:prstDash val="dash"/>
                  </a:ln>
                </p:spPr>
                <p:txBody>
                  <a:bodyPr wrap="square">
                    <a:spAutoFit/>
                  </a:bodyPr>
                  <a:lstStyle/>
                  <a:p>
                    <a:pPr marL="0" lvl="1" algn="ctr"/>
                    <a:r>
                      <a:rPr lang="en-US" sz="2800" b="1" dirty="0" smtClean="0">
                        <a:cs typeface="Gill Sans MT"/>
                      </a:rPr>
                      <a:t/>
                    </a:r>
                    <a:br>
                      <a:rPr lang="en-US" sz="2800" b="1" dirty="0" smtClean="0">
                        <a:cs typeface="Gill Sans MT"/>
                      </a:rPr>
                    </a:br>
                    <a:endParaRPr lang="en-US" sz="2800" b="1" dirty="0">
                      <a:cs typeface="Gill Sans MT"/>
                    </a:endParaRPr>
                  </a:p>
                </p:txBody>
              </p:sp>
              <p:sp>
                <p:nvSpPr>
                  <p:cNvPr id="260" name="TextBox 259"/>
                  <p:cNvSpPr txBox="1"/>
                  <p:nvPr/>
                </p:nvSpPr>
                <p:spPr>
                  <a:xfrm>
                    <a:off x="29093110" y="19672423"/>
                    <a:ext cx="190500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 dirty="0" smtClean="0"/>
                      <a:t>Optimistic-execution</a:t>
                    </a:r>
                  </a:p>
                </p:txBody>
              </p:sp>
              <p:sp>
                <p:nvSpPr>
                  <p:cNvPr id="261" name="TextBox 260"/>
                  <p:cNvSpPr txBox="1"/>
                  <p:nvPr/>
                </p:nvSpPr>
                <p:spPr>
                  <a:xfrm>
                    <a:off x="24063910" y="17836420"/>
                    <a:ext cx="800244" cy="4549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CPU</a:t>
                    </a:r>
                  </a:p>
                </p:txBody>
              </p:sp>
              <p:sp>
                <p:nvSpPr>
                  <p:cNvPr id="262" name="TextBox 261"/>
                  <p:cNvSpPr txBox="1"/>
                  <p:nvPr/>
                </p:nvSpPr>
                <p:spPr>
                  <a:xfrm>
                    <a:off x="27999893" y="17836420"/>
                    <a:ext cx="1043876" cy="4549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NDA</a:t>
                    </a:r>
                  </a:p>
                </p:txBody>
              </p:sp>
              <p:sp>
                <p:nvSpPr>
                  <p:cNvPr id="263" name="TextBox 262"/>
                  <p:cNvSpPr txBox="1"/>
                  <p:nvPr/>
                </p:nvSpPr>
                <p:spPr>
                  <a:xfrm>
                    <a:off x="22082710" y="19603670"/>
                    <a:ext cx="167640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/>
                      <a:t>Concurrent CPU + NDA </a:t>
                    </a:r>
                    <a:br>
                      <a:rPr lang="en-US" sz="2000" b="1" dirty="0" smtClean="0"/>
                    </a:br>
                    <a:r>
                      <a:rPr lang="en-US" sz="2000" b="1" dirty="0" smtClean="0"/>
                      <a:t>Execution</a:t>
                    </a:r>
                  </a:p>
                </p:txBody>
              </p:sp>
              <p:sp>
                <p:nvSpPr>
                  <p:cNvPr id="264" name="Rectangle 263"/>
                  <p:cNvSpPr/>
                  <p:nvPr/>
                </p:nvSpPr>
                <p:spPr>
                  <a:xfrm>
                    <a:off x="27873910" y="18366507"/>
                    <a:ext cx="1371600" cy="4041913"/>
                  </a:xfrm>
                  <a:prstGeom prst="rect">
                    <a:avLst/>
                  </a:prstGeom>
                  <a:solidFill>
                    <a:srgbClr val="5FB38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>
                  <a:xfrm>
                    <a:off x="23759110" y="18366507"/>
                    <a:ext cx="1371600" cy="4041913"/>
                  </a:xfrm>
                  <a:prstGeom prst="rect">
                    <a:avLst/>
                  </a:prstGeom>
                  <a:solidFill>
                    <a:srgbClr val="5FB38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77" name="Freeform 276"/>
                  <p:cNvSpPr/>
                  <p:nvPr/>
                </p:nvSpPr>
                <p:spPr>
                  <a:xfrm>
                    <a:off x="24216310" y="19516133"/>
                    <a:ext cx="457200" cy="795130"/>
                  </a:xfrm>
                  <a:custGeom>
                    <a:avLst/>
                    <a:gdLst>
                      <a:gd name="connsiteX0" fmla="*/ 46481 w 278783"/>
                      <a:gd name="connsiteY0" fmla="*/ 0 h 1037800"/>
                      <a:gd name="connsiteX1" fmla="*/ 278783 w 278783"/>
                      <a:gd name="connsiteY1" fmla="*/ 108427 h 1037800"/>
                      <a:gd name="connsiteX2" fmla="*/ 278783 w 278783"/>
                      <a:gd name="connsiteY2" fmla="*/ 108427 h 1037800"/>
                      <a:gd name="connsiteX3" fmla="*/ 15507 w 278783"/>
                      <a:gd name="connsiteY3" fmla="*/ 185874 h 1037800"/>
                      <a:gd name="connsiteX4" fmla="*/ 247810 w 278783"/>
                      <a:gd name="connsiteY4" fmla="*/ 325280 h 1037800"/>
                      <a:gd name="connsiteX5" fmla="*/ 20 w 278783"/>
                      <a:gd name="connsiteY5" fmla="*/ 464686 h 1037800"/>
                      <a:gd name="connsiteX6" fmla="*/ 263296 w 278783"/>
                      <a:gd name="connsiteY6" fmla="*/ 588603 h 1037800"/>
                      <a:gd name="connsiteX7" fmla="*/ 15507 w 278783"/>
                      <a:gd name="connsiteY7" fmla="*/ 697030 h 1037800"/>
                      <a:gd name="connsiteX8" fmla="*/ 247810 w 278783"/>
                      <a:gd name="connsiteY8" fmla="*/ 820946 h 1037800"/>
                      <a:gd name="connsiteX9" fmla="*/ 46481 w 278783"/>
                      <a:gd name="connsiteY9" fmla="*/ 898394 h 1037800"/>
                      <a:gd name="connsiteX10" fmla="*/ 216836 w 278783"/>
                      <a:gd name="connsiteY10" fmla="*/ 991331 h 1037800"/>
                      <a:gd name="connsiteX11" fmla="*/ 263296 w 278783"/>
                      <a:gd name="connsiteY11" fmla="*/ 1037800 h 103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78783" h="1037800">
                        <a:moveTo>
                          <a:pt x="46481" y="0"/>
                        </a:moveTo>
                        <a:lnTo>
                          <a:pt x="278783" y="108427"/>
                        </a:lnTo>
                        <a:lnTo>
                          <a:pt x="278783" y="108427"/>
                        </a:lnTo>
                        <a:cubicBezTo>
                          <a:pt x="234904" y="121335"/>
                          <a:pt x="20669" y="149732"/>
                          <a:pt x="15507" y="185874"/>
                        </a:cubicBezTo>
                        <a:cubicBezTo>
                          <a:pt x="10345" y="222016"/>
                          <a:pt x="250391" y="278811"/>
                          <a:pt x="247810" y="325280"/>
                        </a:cubicBezTo>
                        <a:cubicBezTo>
                          <a:pt x="245229" y="371749"/>
                          <a:pt x="-2561" y="420799"/>
                          <a:pt x="20" y="464686"/>
                        </a:cubicBezTo>
                        <a:cubicBezTo>
                          <a:pt x="2601" y="508573"/>
                          <a:pt x="260715" y="549879"/>
                          <a:pt x="263296" y="588603"/>
                        </a:cubicBezTo>
                        <a:cubicBezTo>
                          <a:pt x="265877" y="627327"/>
                          <a:pt x="18088" y="658306"/>
                          <a:pt x="15507" y="697030"/>
                        </a:cubicBezTo>
                        <a:cubicBezTo>
                          <a:pt x="12926" y="735754"/>
                          <a:pt x="242648" y="787385"/>
                          <a:pt x="247810" y="820946"/>
                        </a:cubicBezTo>
                        <a:cubicBezTo>
                          <a:pt x="252972" y="854507"/>
                          <a:pt x="51643" y="869997"/>
                          <a:pt x="46481" y="898394"/>
                        </a:cubicBezTo>
                        <a:cubicBezTo>
                          <a:pt x="41319" y="926791"/>
                          <a:pt x="180700" y="968097"/>
                          <a:pt x="216836" y="991331"/>
                        </a:cubicBezTo>
                        <a:cubicBezTo>
                          <a:pt x="252972" y="1014565"/>
                          <a:pt x="263296" y="1037800"/>
                          <a:pt x="263296" y="1037800"/>
                        </a:cubicBezTo>
                      </a:path>
                    </a:pathLst>
                  </a:cu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TextBox 278"/>
                  <p:cNvSpPr txBox="1"/>
                  <p:nvPr/>
                </p:nvSpPr>
                <p:spPr>
                  <a:xfrm rot="481336">
                    <a:off x="24434604" y="19073551"/>
                    <a:ext cx="4038600" cy="3746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00" b="1" dirty="0" smtClean="0"/>
                      <a:t>Offload NDA kernel</a:t>
                    </a:r>
                  </a:p>
                </p:txBody>
              </p:sp>
              <p:sp>
                <p:nvSpPr>
                  <p:cNvPr id="281" name="TextBox 280"/>
                  <p:cNvSpPr txBox="1"/>
                  <p:nvPr/>
                </p:nvSpPr>
                <p:spPr>
                  <a:xfrm rot="21261885">
                    <a:off x="25371184" y="20617013"/>
                    <a:ext cx="2334812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00" b="1" dirty="0" smtClean="0"/>
                      <a:t>Send signatures</a:t>
                    </a:r>
                  </a:p>
                </p:txBody>
              </p:sp>
              <p:sp>
                <p:nvSpPr>
                  <p:cNvPr id="282" name="Rectangle 281"/>
                  <p:cNvSpPr/>
                  <p:nvPr/>
                </p:nvSpPr>
                <p:spPr>
                  <a:xfrm>
                    <a:off x="23759110" y="21082540"/>
                    <a:ext cx="5486400" cy="640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000000"/>
                    </a:solidFill>
                    <a:prstDash val="dash"/>
                  </a:ln>
                </p:spPr>
                <p:txBody>
                  <a:bodyPr wrap="square">
                    <a:spAutoFit/>
                  </a:bodyPr>
                  <a:lstStyle/>
                  <a:p>
                    <a:pPr marL="0" lvl="1" algn="ctr"/>
                    <a:r>
                      <a:rPr lang="en-US" sz="2800" b="1" dirty="0" smtClean="0">
                        <a:cs typeface="Gill Sans MT"/>
                      </a:rPr>
                      <a:t>Coherence Resolution</a:t>
                    </a:r>
                    <a:endParaRPr lang="en-US" sz="2800" b="1" dirty="0">
                      <a:cs typeface="Gill Sans MT"/>
                    </a:endParaRPr>
                  </a:p>
                </p:txBody>
              </p:sp>
              <p:cxnSp>
                <p:nvCxnSpPr>
                  <p:cNvPr id="283" name="Straight Arrow Connector 282"/>
                  <p:cNvCxnSpPr/>
                  <p:nvPr/>
                </p:nvCxnSpPr>
                <p:spPr>
                  <a:xfrm>
                    <a:off x="25130710" y="21722620"/>
                    <a:ext cx="2743200" cy="397565"/>
                  </a:xfrm>
                  <a:prstGeom prst="straightConnector1">
                    <a:avLst/>
                  </a:prstGeom>
                  <a:noFill/>
                  <a:ln w="5715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/>
                    <a:tailEnd type="triangle"/>
                  </a:ln>
                  <a:effectLst/>
                </p:spPr>
              </p:cxnSp>
              <p:sp>
                <p:nvSpPr>
                  <p:cNvPr id="284" name="TextBox 283"/>
                  <p:cNvSpPr txBox="1"/>
                  <p:nvPr/>
                </p:nvSpPr>
                <p:spPr>
                  <a:xfrm rot="481336">
                    <a:off x="24451295" y="21906160"/>
                    <a:ext cx="4038600" cy="3746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00" b="1" dirty="0" smtClean="0"/>
                      <a:t>Commit or Re-execute</a:t>
                    </a:r>
                  </a:p>
                </p:txBody>
              </p:sp>
              <p:sp>
                <p:nvSpPr>
                  <p:cNvPr id="285" name="TextBox 284"/>
                  <p:cNvSpPr txBox="1"/>
                  <p:nvPr/>
                </p:nvSpPr>
                <p:spPr>
                  <a:xfrm>
                    <a:off x="25054510" y="19688556"/>
                    <a:ext cx="2819400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100" b="1" dirty="0" smtClean="0">
                        <a:solidFill>
                          <a:srgbClr val="C00000"/>
                        </a:solidFill>
                      </a:rPr>
                      <a:t>No </a:t>
                    </a:r>
                    <a:br>
                      <a:rPr lang="en-US" sz="2100" b="1" dirty="0" smtClean="0">
                        <a:solidFill>
                          <a:srgbClr val="C00000"/>
                        </a:solidFill>
                      </a:rPr>
                    </a:br>
                    <a:r>
                      <a:rPr lang="en-US" sz="2100" b="1" dirty="0" smtClean="0">
                        <a:solidFill>
                          <a:srgbClr val="C00000"/>
                        </a:solidFill>
                      </a:rPr>
                      <a:t>Coherence Request</a:t>
                    </a:r>
                  </a:p>
                </p:txBody>
              </p:sp>
              <p:sp>
                <p:nvSpPr>
                  <p:cNvPr id="288" name="Rounded Rectangle 287"/>
                  <p:cNvSpPr/>
                  <p:nvPr/>
                </p:nvSpPr>
                <p:spPr>
                  <a:xfrm>
                    <a:off x="27893843" y="20336751"/>
                    <a:ext cx="1353312" cy="278296"/>
                  </a:xfrm>
                  <a:prstGeom prst="roundRect">
                    <a:avLst/>
                  </a:prstGeom>
                  <a:solidFill>
                    <a:srgbClr val="FB7657"/>
                  </a:solidFill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9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Gill Sans MT"/>
                        <a:ea typeface="+mn-ea"/>
                        <a:cs typeface="+mn-cs"/>
                      </a:rPr>
                      <a:t>Signature</a:t>
                    </a:r>
                  </a:p>
                </p:txBody>
              </p:sp>
              <p:sp>
                <p:nvSpPr>
                  <p:cNvPr id="289" name="Rounded Rectangle 288"/>
                  <p:cNvSpPr/>
                  <p:nvPr/>
                </p:nvSpPr>
                <p:spPr>
                  <a:xfrm>
                    <a:off x="23779043" y="20357292"/>
                    <a:ext cx="1353312" cy="278296"/>
                  </a:xfrm>
                  <a:prstGeom prst="roundRect">
                    <a:avLst/>
                  </a:prstGeom>
                  <a:solidFill>
                    <a:srgbClr val="FB7657"/>
                  </a:solidFill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9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Gill Sans MT"/>
                        <a:ea typeface="+mn-ea"/>
                        <a:cs typeface="+mn-cs"/>
                      </a:rPr>
                      <a:t>Signature</a:t>
                    </a:r>
                  </a:p>
                </p:txBody>
              </p:sp>
              <p:sp>
                <p:nvSpPr>
                  <p:cNvPr id="291" name="TextBox 290"/>
                  <p:cNvSpPr txBox="1"/>
                  <p:nvPr/>
                </p:nvSpPr>
                <p:spPr>
                  <a:xfrm>
                    <a:off x="21910834" y="18576001"/>
                    <a:ext cx="1981200" cy="6690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</a:rPr>
                      <a:t>CPU Thread Execution</a:t>
                    </a:r>
                  </a:p>
                </p:txBody>
              </p:sp>
            </p:grpSp>
          </p:grpSp>
        </p:grpSp>
      </p:grpSp>
      <p:sp>
        <p:nvSpPr>
          <p:cNvPr id="406" name="Title 1"/>
          <p:cNvSpPr txBox="1">
            <a:spLocks/>
          </p:cNvSpPr>
          <p:nvPr/>
        </p:nvSpPr>
        <p:spPr>
          <a:xfrm>
            <a:off x="22179949" y="22495516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Gill Sans MT"/>
                <a:cs typeface="Gill Sans MT"/>
              </a:rPr>
              <a:t>Identifying Coherence Violations</a:t>
            </a:r>
            <a:endParaRPr lang="en-US" dirty="0">
              <a:latin typeface="Gill Sans MT"/>
              <a:cs typeface="Gill Sans M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230695" y="23939654"/>
            <a:ext cx="9699633" cy="5638800"/>
            <a:chOff x="22003905" y="23939654"/>
            <a:chExt cx="9699633" cy="5638800"/>
          </a:xfrm>
        </p:grpSpPr>
        <p:grpSp>
          <p:nvGrpSpPr>
            <p:cNvPr id="11" name="Group 10"/>
            <p:cNvGrpSpPr/>
            <p:nvPr/>
          </p:nvGrpSpPr>
          <p:grpSpPr>
            <a:xfrm>
              <a:off x="22003905" y="23939654"/>
              <a:ext cx="9144000" cy="5638800"/>
              <a:chOff x="23218767" y="23939654"/>
              <a:chExt cx="9144000" cy="56388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218767" y="23939654"/>
                <a:ext cx="9144000" cy="5638800"/>
                <a:chOff x="0" y="990600"/>
                <a:chExt cx="9144000" cy="5638800"/>
              </a:xfrm>
            </p:grpSpPr>
            <p:sp>
              <p:nvSpPr>
                <p:cNvPr id="343" name="Rectangle 342"/>
                <p:cNvSpPr/>
                <p:nvPr/>
              </p:nvSpPr>
              <p:spPr>
                <a:xfrm>
                  <a:off x="0" y="1143000"/>
                  <a:ext cx="914400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1" algn="ctr"/>
                  <a:endParaRPr lang="en-US" sz="2800" b="1" dirty="0">
                    <a:latin typeface="Gill Sans MT"/>
                    <a:cs typeface="Gill Sans MT"/>
                  </a:endParaRPr>
                </a:p>
              </p:txBody>
            </p:sp>
            <p:cxnSp>
              <p:nvCxnSpPr>
                <p:cNvPr id="344" name="Straight Arrow Connector 343"/>
                <p:cNvCxnSpPr/>
                <p:nvPr/>
              </p:nvCxnSpPr>
              <p:spPr>
                <a:xfrm>
                  <a:off x="902067" y="1676400"/>
                  <a:ext cx="0" cy="472440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345" name="TextBox 344"/>
                <p:cNvSpPr txBox="1"/>
                <p:nvPr/>
              </p:nvSpPr>
              <p:spPr>
                <a:xfrm>
                  <a:off x="609600" y="1219200"/>
                  <a:ext cx="82586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Time</a:t>
                  </a:r>
                </a:p>
              </p:txBody>
            </p:sp>
            <p:grpSp>
              <p:nvGrpSpPr>
                <p:cNvPr id="346" name="Group 345"/>
                <p:cNvGrpSpPr/>
                <p:nvPr/>
              </p:nvGrpSpPr>
              <p:grpSpPr>
                <a:xfrm>
                  <a:off x="1359267" y="990600"/>
                  <a:ext cx="3760659" cy="5638800"/>
                  <a:chOff x="457200" y="990600"/>
                  <a:chExt cx="3760659" cy="5638800"/>
                </a:xfrm>
              </p:grpSpPr>
              <p:sp>
                <p:nvSpPr>
                  <p:cNvPr id="347" name="Rectangle 346"/>
                  <p:cNvSpPr/>
                  <p:nvPr/>
                </p:nvSpPr>
                <p:spPr>
                  <a:xfrm>
                    <a:off x="457200" y="1600200"/>
                    <a:ext cx="1371600" cy="5029200"/>
                  </a:xfrm>
                  <a:prstGeom prst="rect">
                    <a:avLst/>
                  </a:prstGeom>
                  <a:solidFill>
                    <a:srgbClr val="5FB38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609600" y="990600"/>
                    <a:ext cx="80024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</a:rPr>
                      <a:t>CPU</a:t>
                    </a:r>
                  </a:p>
                </p:txBody>
              </p:sp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3173983" y="990600"/>
                    <a:ext cx="104387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</a:rPr>
                      <a:t>NDA</a:t>
                    </a:r>
                  </a:p>
                </p:txBody>
              </p:sp>
            </p:grpSp>
            <p:grpSp>
              <p:nvGrpSpPr>
                <p:cNvPr id="350" name="Group 349"/>
                <p:cNvGrpSpPr/>
                <p:nvPr/>
              </p:nvGrpSpPr>
              <p:grpSpPr>
                <a:xfrm>
                  <a:off x="1371600" y="1828800"/>
                  <a:ext cx="1372266" cy="1143000"/>
                  <a:chOff x="685800" y="1600200"/>
                  <a:chExt cx="1372266" cy="1143000"/>
                </a:xfrm>
              </p:grpSpPr>
              <p:sp>
                <p:nvSpPr>
                  <p:cNvPr id="351" name="TextBox 350"/>
                  <p:cNvSpPr txBox="1"/>
                  <p:nvPr/>
                </p:nvSpPr>
                <p:spPr>
                  <a:xfrm>
                    <a:off x="685800" y="1600200"/>
                    <a:ext cx="137226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C1.  </a:t>
                    </a:r>
                    <a:r>
                      <a:rPr kumimoji="0" lang="en-US" sz="2000" b="1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Wr</a:t>
                    </a:r>
                    <a:r>
                      <a:rPr kumimoji="0" lang="en-US" sz="2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Z</a:t>
                    </a:r>
                  </a:p>
                </p:txBody>
              </p:sp>
              <p:sp>
                <p:nvSpPr>
                  <p:cNvPr id="352" name="TextBox 351"/>
                  <p:cNvSpPr txBox="1"/>
                  <p:nvPr/>
                </p:nvSpPr>
                <p:spPr>
                  <a:xfrm>
                    <a:off x="685800" y="1962090"/>
                    <a:ext cx="127733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C2.   Rd A </a:t>
                    </a:r>
                  </a:p>
                </p:txBody>
              </p:sp>
              <p:sp>
                <p:nvSpPr>
                  <p:cNvPr id="353" name="TextBox 352"/>
                  <p:cNvSpPr txBox="1"/>
                  <p:nvPr/>
                </p:nvSpPr>
                <p:spPr>
                  <a:xfrm>
                    <a:off x="710312" y="2343090"/>
                    <a:ext cx="131252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C3.   </a:t>
                    </a:r>
                    <a:r>
                      <a:rPr kumimoji="0" lang="en-US" sz="2000" b="0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Wr</a:t>
                    </a:r>
                    <a:r>
                      <a:rPr kumimoji="0" 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B</a:t>
                    </a:r>
                  </a:p>
                </p:txBody>
              </p:sp>
            </p:grpSp>
            <p:sp>
              <p:nvSpPr>
                <p:cNvPr id="354" name="Rectangle 353"/>
                <p:cNvSpPr/>
                <p:nvPr/>
              </p:nvSpPr>
              <p:spPr>
                <a:xfrm>
                  <a:off x="3873867" y="1600200"/>
                  <a:ext cx="1447800" cy="5029200"/>
                </a:xfrm>
                <a:prstGeom prst="rect">
                  <a:avLst/>
                </a:prstGeom>
                <a:solidFill>
                  <a:srgbClr val="5FB38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55" name="Group 354"/>
                <p:cNvGrpSpPr/>
                <p:nvPr/>
              </p:nvGrpSpPr>
              <p:grpSpPr>
                <a:xfrm>
                  <a:off x="3962400" y="1828801"/>
                  <a:ext cx="1336632" cy="1142999"/>
                  <a:chOff x="3276599" y="1828800"/>
                  <a:chExt cx="1336632" cy="1142999"/>
                </a:xfrm>
              </p:grpSpPr>
              <p:sp>
                <p:nvSpPr>
                  <p:cNvPr id="357" name="Rounded Rectangle 356"/>
                  <p:cNvSpPr/>
                  <p:nvPr/>
                </p:nvSpPr>
                <p:spPr>
                  <a:xfrm>
                    <a:off x="3276599" y="1828800"/>
                    <a:ext cx="1295401" cy="1142999"/>
                  </a:xfrm>
                  <a:prstGeom prst="roundRect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5400" cap="flat" cmpd="sng" algn="ctr">
                    <a:solidFill>
                      <a:srgbClr val="000000"/>
                    </a:solidFill>
                    <a:prstDash val="sysDash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5" name="TextBox 374"/>
                  <p:cNvSpPr txBox="1"/>
                  <p:nvPr/>
                </p:nvSpPr>
                <p:spPr>
                  <a:xfrm>
                    <a:off x="3315484" y="1885890"/>
                    <a:ext cx="122473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N1.  Rd X</a:t>
                    </a:r>
                  </a:p>
                </p:txBody>
              </p:sp>
              <p:sp>
                <p:nvSpPr>
                  <p:cNvPr id="376" name="TextBox 375"/>
                  <p:cNvSpPr txBox="1"/>
                  <p:nvPr/>
                </p:nvSpPr>
                <p:spPr>
                  <a:xfrm>
                    <a:off x="3276600" y="2190690"/>
                    <a:ext cx="1295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N2.  </a:t>
                    </a:r>
                    <a:r>
                      <a:rPr kumimoji="0" lang="en-US" sz="2000" b="0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Wr</a:t>
                    </a:r>
                    <a:r>
                      <a:rPr kumimoji="0" 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Y</a:t>
                    </a:r>
                  </a:p>
                </p:txBody>
              </p:sp>
              <p:sp>
                <p:nvSpPr>
                  <p:cNvPr id="377" name="TextBox 376"/>
                  <p:cNvSpPr txBox="1"/>
                  <p:nvPr/>
                </p:nvSpPr>
                <p:spPr>
                  <a:xfrm>
                    <a:off x="3281291" y="2514600"/>
                    <a:ext cx="133194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N3.  Rd Z</a:t>
                    </a:r>
                  </a:p>
                </p:txBody>
              </p:sp>
            </p:grpSp>
            <p:sp>
              <p:nvSpPr>
                <p:cNvPr id="378" name="Rectangle 377"/>
                <p:cNvSpPr/>
                <p:nvPr/>
              </p:nvSpPr>
              <p:spPr>
                <a:xfrm>
                  <a:off x="1359267" y="3116759"/>
                  <a:ext cx="4038600" cy="769441"/>
                </a:xfrm>
                <a:prstGeom prst="rect">
                  <a:avLst/>
                </a:prstGeom>
                <a:solidFill>
                  <a:srgbClr val="1F497D">
                    <a:lumMod val="20000"/>
                    <a:lumOff val="80000"/>
                  </a:srgbClr>
                </a:solidFill>
                <a:ln>
                  <a:solidFill>
                    <a:srgbClr val="000000"/>
                  </a:solidFill>
                  <a:prstDash val="dash"/>
                </a:ln>
              </p:spPr>
              <p:txBody>
                <a:bodyPr wrap="square">
                  <a:spAutoFit/>
                </a:bodyPr>
                <a:lstStyle/>
                <a:p>
                  <a:pPr marL="0" marR="0" lvl="1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Gill Sans MT"/>
                    </a:rPr>
                    <a:t>Any Coherence Violation?</a:t>
                  </a:r>
                  <a:br>
                    <a:rPr kumimoji="0" lang="en-US" sz="2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Gill Sans MT"/>
                    </a:rPr>
                  </a:br>
                  <a:endPara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Gill Sans MT"/>
                  </a:endParaRPr>
                </a:p>
              </p:txBody>
            </p:sp>
            <p:grpSp>
              <p:nvGrpSpPr>
                <p:cNvPr id="380" name="Group 379"/>
                <p:cNvGrpSpPr/>
                <p:nvPr/>
              </p:nvGrpSpPr>
              <p:grpSpPr>
                <a:xfrm>
                  <a:off x="3950066" y="4038600"/>
                  <a:ext cx="1371601" cy="1142999"/>
                  <a:chOff x="4038598" y="1828800"/>
                  <a:chExt cx="1371601" cy="1142999"/>
                </a:xfrm>
              </p:grpSpPr>
              <p:sp>
                <p:nvSpPr>
                  <p:cNvPr id="381" name="Rounded Rectangle 380"/>
                  <p:cNvSpPr/>
                  <p:nvPr/>
                </p:nvSpPr>
                <p:spPr>
                  <a:xfrm>
                    <a:off x="4038599" y="1828800"/>
                    <a:ext cx="1295401" cy="1142999"/>
                  </a:xfrm>
                  <a:prstGeom prst="roundRect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25400" cap="flat" cmpd="sng" algn="ctr">
                    <a:solidFill>
                      <a:srgbClr val="000000"/>
                    </a:solidFill>
                    <a:prstDash val="sysDash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2" name="TextBox 381"/>
                  <p:cNvSpPr txBox="1"/>
                  <p:nvPr/>
                </p:nvSpPr>
                <p:spPr>
                  <a:xfrm>
                    <a:off x="4077484" y="1885890"/>
                    <a:ext cx="122473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N4.  Rd X</a:t>
                    </a:r>
                  </a:p>
                </p:txBody>
              </p:sp>
              <p:sp>
                <p:nvSpPr>
                  <p:cNvPr id="383" name="TextBox 382"/>
                  <p:cNvSpPr txBox="1"/>
                  <p:nvPr/>
                </p:nvSpPr>
                <p:spPr>
                  <a:xfrm>
                    <a:off x="4038598" y="2190690"/>
                    <a:ext cx="137160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N5.  </a:t>
                    </a:r>
                    <a:r>
                      <a:rPr kumimoji="0" lang="en-US" sz="2000" b="1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Wr</a:t>
                    </a:r>
                    <a:r>
                      <a:rPr kumimoji="0" lang="en-US" sz="2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Y</a:t>
                    </a:r>
                  </a:p>
                </p:txBody>
              </p:sp>
              <p:sp>
                <p:nvSpPr>
                  <p:cNvPr id="384" name="TextBox 383"/>
                  <p:cNvSpPr txBox="1"/>
                  <p:nvPr/>
                </p:nvSpPr>
                <p:spPr>
                  <a:xfrm>
                    <a:off x="4096891" y="2514600"/>
                    <a:ext cx="122473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N6.  Rd Z</a:t>
                    </a:r>
                  </a:p>
                </p:txBody>
              </p: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1359267" y="5250359"/>
                  <a:ext cx="3962400" cy="769441"/>
                </a:xfrm>
                <a:prstGeom prst="rect">
                  <a:avLst/>
                </a:prstGeom>
                <a:solidFill>
                  <a:srgbClr val="1F497D">
                    <a:lumMod val="20000"/>
                    <a:lumOff val="80000"/>
                  </a:srgbClr>
                </a:solidFill>
                <a:ln>
                  <a:solidFill>
                    <a:srgbClr val="000000"/>
                  </a:solidFill>
                  <a:prstDash val="dash"/>
                </a:ln>
              </p:spPr>
              <p:txBody>
                <a:bodyPr wrap="square">
                  <a:spAutoFit/>
                </a:bodyPr>
                <a:lstStyle/>
                <a:p>
                  <a:pPr marL="0" marR="0" lvl="1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Gill Sans MT"/>
                    </a:rPr>
                    <a:t>Any Coherence Violation?</a:t>
                  </a:r>
                  <a:br>
                    <a:rPr kumimoji="0" lang="en-US" sz="2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Gill Sans MT"/>
                    </a:rPr>
                  </a:br>
                  <a:endPara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Gill Sans MT"/>
                  </a:endParaRPr>
                </a:p>
              </p:txBody>
            </p:sp>
            <p:sp>
              <p:nvSpPr>
                <p:cNvPr id="386" name="TextBox 385"/>
                <p:cNvSpPr txBox="1"/>
                <p:nvPr/>
              </p:nvSpPr>
              <p:spPr>
                <a:xfrm>
                  <a:off x="1380933" y="6076890"/>
                  <a:ext cx="13284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C6.   </a:t>
                  </a:r>
                  <a:r>
                    <a:rPr kumimoji="0" lang="en-US" sz="20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Wr</a:t>
                  </a:r>
                  <a:r>
                    <a:rPr kumimoji="0" lang="en-US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X</a:t>
                  </a:r>
                </a:p>
              </p:txBody>
            </p:sp>
            <p:sp>
              <p:nvSpPr>
                <p:cNvPr id="387" name="Rounded Rectangle 386"/>
                <p:cNvSpPr/>
                <p:nvPr/>
              </p:nvSpPr>
              <p:spPr>
                <a:xfrm>
                  <a:off x="1295400" y="1828800"/>
                  <a:ext cx="1524000" cy="381000"/>
                </a:xfrm>
                <a:prstGeom prst="roundRect">
                  <a:avLst/>
                </a:prstGeom>
                <a:solidFill>
                  <a:sysClr val="window" lastClr="FFFFFF">
                    <a:alpha val="0"/>
                  </a:sysClr>
                </a:solidFill>
                <a:ln w="5715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Rounded Rectangle 387"/>
                <p:cNvSpPr/>
                <p:nvPr/>
              </p:nvSpPr>
              <p:spPr>
                <a:xfrm>
                  <a:off x="1283067" y="4114800"/>
                  <a:ext cx="1524000" cy="381000"/>
                </a:xfrm>
                <a:prstGeom prst="roundRect">
                  <a:avLst/>
                </a:prstGeom>
                <a:solidFill>
                  <a:sysClr val="window" lastClr="FFFFFF">
                    <a:alpha val="0"/>
                  </a:sysClr>
                </a:solidFill>
                <a:ln w="5715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Rounded Rectangle 388"/>
                <p:cNvSpPr/>
                <p:nvPr/>
              </p:nvSpPr>
              <p:spPr>
                <a:xfrm>
                  <a:off x="1283067" y="4495800"/>
                  <a:ext cx="1524000" cy="381000"/>
                </a:xfrm>
                <a:prstGeom prst="roundRect">
                  <a:avLst/>
                </a:prstGeom>
                <a:solidFill>
                  <a:sysClr val="window" lastClr="FFFFFF">
                    <a:alpha val="0"/>
                  </a:sysClr>
                </a:solidFill>
                <a:ln w="5715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0" name="Group 409"/>
              <p:cNvGrpSpPr/>
              <p:nvPr/>
            </p:nvGrpSpPr>
            <p:grpSpPr>
              <a:xfrm>
                <a:off x="24504061" y="27044745"/>
                <a:ext cx="1383913" cy="781110"/>
                <a:chOff x="679727" y="4095690"/>
                <a:chExt cx="1383913" cy="781110"/>
              </a:xfrm>
            </p:grpSpPr>
            <p:sp>
              <p:nvSpPr>
                <p:cNvPr id="411" name="TextBox 410"/>
                <p:cNvSpPr txBox="1"/>
                <p:nvPr/>
              </p:nvSpPr>
              <p:spPr>
                <a:xfrm>
                  <a:off x="685800" y="4095690"/>
                  <a:ext cx="1371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C4.   </a:t>
                  </a:r>
                  <a:r>
                    <a:rPr kumimoji="0" lang="en-US" sz="2000" b="1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Wr</a:t>
                  </a:r>
                  <a:r>
                    <a:rPr kumimoji="0" lang="en-US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Y</a:t>
                  </a:r>
                </a:p>
              </p:txBody>
            </p:sp>
            <p:sp>
              <p:nvSpPr>
                <p:cNvPr id="418" name="TextBox 417"/>
                <p:cNvSpPr txBox="1"/>
                <p:nvPr/>
              </p:nvSpPr>
              <p:spPr>
                <a:xfrm>
                  <a:off x="679727" y="4476690"/>
                  <a:ext cx="13839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C5.   Rd  Y</a:t>
                  </a:r>
                </a:p>
              </p:txBody>
            </p:sp>
          </p:grpSp>
          <p:sp>
            <p:nvSpPr>
              <p:cNvPr id="420" name="Rectangle 419"/>
              <p:cNvSpPr/>
              <p:nvPr/>
            </p:nvSpPr>
            <p:spPr>
              <a:xfrm>
                <a:off x="25042887" y="26375552"/>
                <a:ext cx="304796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algn="ctr"/>
                <a:r>
                  <a:rPr lang="en-US" sz="2200" b="1" dirty="0">
                    <a:solidFill>
                      <a:srgbClr val="C00000"/>
                    </a:solidFill>
                    <a:cs typeface="Gill Sans MT"/>
                  </a:rPr>
                  <a:t>Yes</a:t>
                </a:r>
                <a:r>
                  <a:rPr lang="en-US" sz="2200" b="1" dirty="0">
                    <a:cs typeface="Gill Sans MT"/>
                  </a:rPr>
                  <a:t>. Flush </a:t>
                </a:r>
                <a:r>
                  <a:rPr lang="en-US" sz="2200" b="1" dirty="0">
                    <a:solidFill>
                      <a:srgbClr val="C00000"/>
                    </a:solidFill>
                    <a:cs typeface="Gill Sans MT"/>
                  </a:rPr>
                  <a:t>Z</a:t>
                </a:r>
                <a:r>
                  <a:rPr lang="en-US" sz="2200" b="1" dirty="0">
                    <a:cs typeface="Gill Sans MT"/>
                  </a:rPr>
                  <a:t> to DRAM</a:t>
                </a: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24585654" y="28509152"/>
                <a:ext cx="398224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algn="ctr"/>
                <a:r>
                  <a:rPr lang="en-US" sz="2200" b="1" dirty="0">
                    <a:solidFill>
                      <a:srgbClr val="006600"/>
                    </a:solidFill>
                    <a:cs typeface="Gill Sans MT"/>
                  </a:rPr>
                  <a:t>No</a:t>
                </a:r>
                <a:r>
                  <a:rPr lang="en-US" sz="2200" b="1" dirty="0">
                    <a:cs typeface="Gill Sans MT"/>
                  </a:rPr>
                  <a:t>. commit NDA operations</a:t>
                </a:r>
              </a:p>
            </p:txBody>
          </p:sp>
          <p:sp>
            <p:nvSpPr>
              <p:cNvPr id="422" name="Rounded Rectangle 421"/>
              <p:cNvSpPr/>
              <p:nvPr/>
            </p:nvSpPr>
            <p:spPr>
              <a:xfrm>
                <a:off x="27055936" y="27384200"/>
                <a:ext cx="1524000" cy="381000"/>
              </a:xfrm>
              <a:prstGeom prst="roundRect">
                <a:avLst/>
              </a:prstGeom>
              <a:solidFill>
                <a:sysClr val="window" lastClr="FFFFFF">
                  <a:alpha val="0"/>
                </a:sysClr>
              </a:solidFill>
              <a:ln w="571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3" name="Rounded Rectangle 422"/>
              <p:cNvSpPr/>
              <p:nvPr/>
            </p:nvSpPr>
            <p:spPr>
              <a:xfrm>
                <a:off x="27036130" y="25513171"/>
                <a:ext cx="1524000" cy="381000"/>
              </a:xfrm>
              <a:prstGeom prst="roundRect">
                <a:avLst/>
              </a:prstGeom>
              <a:solidFill>
                <a:sysClr val="window" lastClr="FFFFFF">
                  <a:alpha val="0"/>
                </a:sysClr>
              </a:solidFill>
              <a:ln w="571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7810323" y="24423904"/>
              <a:ext cx="3893215" cy="5033665"/>
              <a:chOff x="18366070" y="18405171"/>
              <a:chExt cx="3893215" cy="5033665"/>
            </a:xfrm>
          </p:grpSpPr>
          <p:sp>
            <p:nvSpPr>
              <p:cNvPr id="444" name="TextBox 443"/>
              <p:cNvSpPr txBox="1"/>
              <p:nvPr/>
            </p:nvSpPr>
            <p:spPr>
              <a:xfrm>
                <a:off x="19432870" y="18405171"/>
                <a:ext cx="2826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Effective Ordering</a:t>
                </a:r>
              </a:p>
            </p:txBody>
          </p:sp>
          <p:grpSp>
            <p:nvGrpSpPr>
              <p:cNvPr id="445" name="Group 444"/>
              <p:cNvGrpSpPr/>
              <p:nvPr/>
            </p:nvGrpSpPr>
            <p:grpSpPr>
              <a:xfrm>
                <a:off x="20118670" y="19010306"/>
                <a:ext cx="1524000" cy="1604665"/>
                <a:chOff x="7162800" y="1671935"/>
                <a:chExt cx="1524000" cy="1604665"/>
              </a:xfrm>
            </p:grpSpPr>
            <p:sp>
              <p:nvSpPr>
                <p:cNvPr id="446" name="TextBox 445"/>
                <p:cNvSpPr txBox="1"/>
                <p:nvPr/>
              </p:nvSpPr>
              <p:spPr>
                <a:xfrm>
                  <a:off x="7162800" y="1671935"/>
                  <a:ext cx="14716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C1.  </a:t>
                  </a:r>
                  <a:r>
                    <a:rPr kumimoji="0" lang="en-US" sz="24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Wr</a:t>
                  </a: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X</a:t>
                  </a:r>
                </a:p>
              </p:txBody>
            </p:sp>
            <p:sp>
              <p:nvSpPr>
                <p:cNvPr id="447" name="TextBox 446"/>
                <p:cNvSpPr txBox="1"/>
                <p:nvPr/>
              </p:nvSpPr>
              <p:spPr>
                <a:xfrm>
                  <a:off x="7162800" y="2052935"/>
                  <a:ext cx="14958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C2.   Rd X </a:t>
                  </a:r>
                </a:p>
              </p:txBody>
            </p:sp>
            <p:sp>
              <p:nvSpPr>
                <p:cNvPr id="448" name="TextBox 447"/>
                <p:cNvSpPr txBox="1"/>
                <p:nvPr/>
              </p:nvSpPr>
              <p:spPr>
                <a:xfrm>
                  <a:off x="7162800" y="2433935"/>
                  <a:ext cx="1524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C3.   Rd  Y</a:t>
                  </a:r>
                </a:p>
              </p:txBody>
            </p:sp>
            <p:sp>
              <p:nvSpPr>
                <p:cNvPr id="449" name="TextBox 448"/>
                <p:cNvSpPr txBox="1"/>
                <p:nvPr/>
              </p:nvSpPr>
              <p:spPr>
                <a:xfrm>
                  <a:off x="7162800" y="2814935"/>
                  <a:ext cx="14798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C4.   </a:t>
                  </a:r>
                  <a:r>
                    <a:rPr kumimoji="0" lang="en-US" sz="24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Wr</a:t>
                  </a: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Y</a:t>
                  </a:r>
                </a:p>
              </p:txBody>
            </p:sp>
          </p:grpSp>
          <p:cxnSp>
            <p:nvCxnSpPr>
              <p:cNvPr id="450" name="Straight Arrow Connector 449"/>
              <p:cNvCxnSpPr/>
              <p:nvPr/>
            </p:nvCxnSpPr>
            <p:spPr>
              <a:xfrm>
                <a:off x="18366070" y="20919771"/>
                <a:ext cx="1447800" cy="0"/>
              </a:xfrm>
              <a:prstGeom prst="straightConnector1">
                <a:avLst/>
              </a:prstGeom>
              <a:noFill/>
              <a:ln w="1270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triangle"/>
              </a:ln>
              <a:effectLst/>
            </p:spPr>
          </p:cxnSp>
          <p:grpSp>
            <p:nvGrpSpPr>
              <p:cNvPr id="451" name="Group 450"/>
              <p:cNvGrpSpPr/>
              <p:nvPr/>
            </p:nvGrpSpPr>
            <p:grpSpPr>
              <a:xfrm>
                <a:off x="20042470" y="21072171"/>
                <a:ext cx="1505540" cy="2366665"/>
                <a:chOff x="7181260" y="3733800"/>
                <a:chExt cx="1505540" cy="2366665"/>
              </a:xfrm>
            </p:grpSpPr>
            <p:sp>
              <p:nvSpPr>
                <p:cNvPr id="452" name="TextBox 451"/>
                <p:cNvSpPr txBox="1"/>
                <p:nvPr/>
              </p:nvSpPr>
              <p:spPr>
                <a:xfrm>
                  <a:off x="7191009" y="3733800"/>
                  <a:ext cx="14798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C5.   </a:t>
                  </a:r>
                  <a:r>
                    <a:rPr kumimoji="0" lang="en-US" sz="24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Wr</a:t>
                  </a: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Y</a:t>
                  </a:r>
                </a:p>
              </p:txBody>
            </p:sp>
            <p:sp>
              <p:nvSpPr>
                <p:cNvPr id="453" name="TextBox 452"/>
                <p:cNvSpPr txBox="1"/>
                <p:nvPr/>
              </p:nvSpPr>
              <p:spPr>
                <a:xfrm>
                  <a:off x="7181260" y="4114800"/>
                  <a:ext cx="15055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C6.   Rd  Y</a:t>
                  </a:r>
                </a:p>
              </p:txBody>
            </p:sp>
            <p:sp>
              <p:nvSpPr>
                <p:cNvPr id="454" name="TextBox 453"/>
                <p:cNvSpPr txBox="1"/>
                <p:nvPr/>
              </p:nvSpPr>
              <p:spPr>
                <a:xfrm>
                  <a:off x="7211702" y="4495800"/>
                  <a:ext cx="14136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6600"/>
                      </a:solidFill>
                      <a:effectLst/>
                      <a:uLnTx/>
                      <a:uFillTx/>
                    </a:rPr>
                    <a:t>N4.  Rd Z</a:t>
                  </a:r>
                </a:p>
              </p:txBody>
            </p:sp>
            <p:sp>
              <p:nvSpPr>
                <p:cNvPr id="455" name="TextBox 454"/>
                <p:cNvSpPr txBox="1"/>
                <p:nvPr/>
              </p:nvSpPr>
              <p:spPr>
                <a:xfrm>
                  <a:off x="7198191" y="4876800"/>
                  <a:ext cx="1447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6600"/>
                      </a:solidFill>
                      <a:effectLst/>
                      <a:uLnTx/>
                      <a:uFillTx/>
                    </a:rPr>
                    <a:t>N5.  </a:t>
                  </a:r>
                  <a:r>
                    <a:rPr kumimoji="0" lang="en-US" sz="24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6600"/>
                      </a:solidFill>
                      <a:effectLst/>
                      <a:uLnTx/>
                      <a:uFillTx/>
                    </a:rPr>
                    <a:t>Wr</a:t>
                  </a: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6600"/>
                      </a:solidFill>
                      <a:effectLst/>
                      <a:uLnTx/>
                      <a:uFillTx/>
                    </a:rPr>
                    <a:t> Y</a:t>
                  </a:r>
                </a:p>
              </p:txBody>
            </p:sp>
            <p:sp>
              <p:nvSpPr>
                <p:cNvPr id="456" name="TextBox 455"/>
                <p:cNvSpPr txBox="1"/>
                <p:nvPr/>
              </p:nvSpPr>
              <p:spPr>
                <a:xfrm>
                  <a:off x="7213237" y="5253335"/>
                  <a:ext cx="14327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6600"/>
                      </a:solidFill>
                      <a:effectLst/>
                      <a:uLnTx/>
                      <a:uFillTx/>
                    </a:rPr>
                    <a:t>N6.  Rd X</a:t>
                  </a:r>
                </a:p>
              </p:txBody>
            </p:sp>
            <p:sp>
              <p:nvSpPr>
                <p:cNvPr id="477" name="TextBox 476"/>
                <p:cNvSpPr txBox="1"/>
                <p:nvPr/>
              </p:nvSpPr>
              <p:spPr>
                <a:xfrm>
                  <a:off x="7215123" y="5638800"/>
                  <a:ext cx="14716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C7.  </a:t>
                  </a:r>
                  <a:r>
                    <a:rPr kumimoji="0" lang="en-US" sz="24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Wr</a:t>
                  </a: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X</a:t>
                  </a:r>
                </a:p>
              </p:txBody>
            </p:sp>
          </p:grpSp>
        </p:grpSp>
      </p:grpSp>
      <p:grpSp>
        <p:nvGrpSpPr>
          <p:cNvPr id="15" name="Group 14"/>
          <p:cNvGrpSpPr/>
          <p:nvPr/>
        </p:nvGrpSpPr>
        <p:grpSpPr>
          <a:xfrm>
            <a:off x="377554" y="21675930"/>
            <a:ext cx="8235220" cy="8692324"/>
            <a:chOff x="-663226" y="-268850"/>
            <a:chExt cx="10339825" cy="6779654"/>
          </a:xfrm>
        </p:grpSpPr>
        <p:sp>
          <p:nvSpPr>
            <p:cNvPr id="516" name="Title 1"/>
            <p:cNvSpPr txBox="1">
              <a:spLocks/>
            </p:cNvSpPr>
            <p:nvPr/>
          </p:nvSpPr>
          <p:spPr>
            <a:xfrm>
              <a:off x="75399" y="-268850"/>
              <a:ext cx="9601200" cy="914400"/>
            </a:xfrm>
            <a:prstGeom prst="rect">
              <a:avLst/>
            </a:prstGeom>
          </p:spPr>
          <p:txBody>
            <a:bodyPr vert="horz" lIns="36576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400" b="1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dirty="0" smtClean="0">
                  <a:latin typeface="Gill Sans MT"/>
                  <a:cs typeface="Gill Sans MT"/>
                </a:rPr>
                <a:t>Non-Cacheable Approach</a:t>
              </a:r>
              <a:endParaRPr lang="en-US" sz="3800" dirty="0">
                <a:latin typeface="Gill Sans MT"/>
                <a:cs typeface="Gill Sans MT"/>
              </a:endParaRPr>
            </a:p>
          </p:txBody>
        </p:sp>
        <p:grpSp>
          <p:nvGrpSpPr>
            <p:cNvPr id="517" name="Group 516"/>
            <p:cNvGrpSpPr/>
            <p:nvPr/>
          </p:nvGrpSpPr>
          <p:grpSpPr>
            <a:xfrm>
              <a:off x="3470697" y="1255109"/>
              <a:ext cx="4795980" cy="4231291"/>
              <a:chOff x="-144580" y="293816"/>
              <a:chExt cx="7076022" cy="6487984"/>
            </a:xfrm>
          </p:grpSpPr>
          <p:grpSp>
            <p:nvGrpSpPr>
              <p:cNvPr id="518" name="Group 517"/>
              <p:cNvGrpSpPr/>
              <p:nvPr/>
            </p:nvGrpSpPr>
            <p:grpSpPr>
              <a:xfrm>
                <a:off x="434970" y="2764135"/>
                <a:ext cx="4595916" cy="1960265"/>
                <a:chOff x="282570" y="2687935"/>
                <a:chExt cx="4595916" cy="1960265"/>
              </a:xfrm>
            </p:grpSpPr>
            <p:pic>
              <p:nvPicPr>
                <p:cNvPr id="546" name="Picture 545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17886" y="2687935"/>
                  <a:ext cx="2260600" cy="1960265"/>
                </a:xfrm>
                <a:prstGeom prst="rect">
                  <a:avLst/>
                </a:prstGeom>
              </p:spPr>
            </p:pic>
            <p:sp>
              <p:nvSpPr>
                <p:cNvPr id="547" name="TextBox 546"/>
                <p:cNvSpPr txBox="1"/>
                <p:nvPr/>
              </p:nvSpPr>
              <p:spPr>
                <a:xfrm>
                  <a:off x="282570" y="3276600"/>
                  <a:ext cx="2590800" cy="1199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ill Sans MT"/>
                      <a:cs typeface="Gill Sans MT"/>
                    </a:rPr>
                    <a:t>Hybrid Database (HTAP)</a:t>
                  </a:r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>
                <a:off x="407315" y="679436"/>
                <a:ext cx="4155795" cy="2139964"/>
                <a:chOff x="407315" y="679436"/>
                <a:chExt cx="4155795" cy="2139964"/>
              </a:xfrm>
            </p:grpSpPr>
            <p:pic>
              <p:nvPicPr>
                <p:cNvPr id="541" name="Picture 540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70141" y="679436"/>
                  <a:ext cx="1113277" cy="797778"/>
                </a:xfrm>
                <a:prstGeom prst="rect">
                  <a:avLst/>
                </a:prstGeom>
              </p:spPr>
            </p:pic>
            <p:pic>
              <p:nvPicPr>
                <p:cNvPr id="542" name="Picture 541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7315" y="904233"/>
                  <a:ext cx="723898" cy="762627"/>
                </a:xfrm>
                <a:prstGeom prst="rect">
                  <a:avLst/>
                </a:prstGeom>
              </p:spPr>
            </p:pic>
            <p:pic>
              <p:nvPicPr>
                <p:cNvPr id="543" name="Picture 542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9915" y="1387459"/>
                  <a:ext cx="736601" cy="736600"/>
                </a:xfrm>
                <a:prstGeom prst="rect">
                  <a:avLst/>
                </a:prstGeom>
              </p:spPr>
            </p:pic>
            <p:cxnSp>
              <p:nvCxnSpPr>
                <p:cNvPr id="544" name="Straight Arrow Connector 543"/>
                <p:cNvCxnSpPr/>
                <p:nvPr/>
              </p:nvCxnSpPr>
              <p:spPr>
                <a:xfrm>
                  <a:off x="2949568" y="2362200"/>
                  <a:ext cx="381000" cy="45720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ysDash"/>
                  <a:miter lim="800000"/>
                  <a:headEnd type="none"/>
                  <a:tailEnd type="arrow"/>
                </a:ln>
                <a:effectLst/>
              </p:spPr>
            </p:cxnSp>
            <p:sp>
              <p:nvSpPr>
                <p:cNvPr id="545" name="TextBox 544"/>
                <p:cNvSpPr txBox="1"/>
                <p:nvPr/>
              </p:nvSpPr>
              <p:spPr>
                <a:xfrm>
                  <a:off x="1476027" y="1752602"/>
                  <a:ext cx="3087083" cy="480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ill Sans MT"/>
                      <a:cs typeface="Gill Sans MT"/>
                    </a:rPr>
                    <a:t>Transactions</a:t>
                  </a:r>
                  <a:endPara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cs typeface="Gill Sans MT"/>
                  </a:endParaRPr>
                </a:p>
              </p:txBody>
            </p:sp>
          </p:grpSp>
          <p:grpSp>
            <p:nvGrpSpPr>
              <p:cNvPr id="520" name="Group 519"/>
              <p:cNvGrpSpPr/>
              <p:nvPr/>
            </p:nvGrpSpPr>
            <p:grpSpPr>
              <a:xfrm>
                <a:off x="4089204" y="293816"/>
                <a:ext cx="2631422" cy="2482709"/>
                <a:chOff x="3860604" y="293816"/>
                <a:chExt cx="2631422" cy="2482709"/>
              </a:xfrm>
            </p:grpSpPr>
            <p:pic>
              <p:nvPicPr>
                <p:cNvPr id="536" name="Picture 535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06483" y="1074393"/>
                  <a:ext cx="1357931" cy="965200"/>
                </a:xfrm>
                <a:prstGeom prst="rect">
                  <a:avLst/>
                </a:prstGeom>
              </p:spPr>
            </p:pic>
            <p:pic>
              <p:nvPicPr>
                <p:cNvPr id="537" name="Picture 536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60604" y="840343"/>
                  <a:ext cx="1080174" cy="771201"/>
                </a:xfrm>
                <a:prstGeom prst="rect">
                  <a:avLst/>
                </a:prstGeom>
              </p:spPr>
            </p:pic>
            <p:pic>
              <p:nvPicPr>
                <p:cNvPr id="538" name="Picture 537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1149" y="293816"/>
                  <a:ext cx="1080173" cy="767773"/>
                </a:xfrm>
                <a:prstGeom prst="rect">
                  <a:avLst/>
                </a:prstGeom>
              </p:spPr>
            </p:pic>
            <p:cxnSp>
              <p:nvCxnSpPr>
                <p:cNvPr id="539" name="Straight Arrow Connector 538"/>
                <p:cNvCxnSpPr/>
                <p:nvPr/>
              </p:nvCxnSpPr>
              <p:spPr>
                <a:xfrm flipH="1">
                  <a:off x="4332049" y="2398883"/>
                  <a:ext cx="555330" cy="377642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ysDash"/>
                  <a:miter lim="800000"/>
                  <a:headEnd type="none"/>
                  <a:tailEnd type="arrow"/>
                </a:ln>
                <a:effectLst/>
              </p:spPr>
            </p:cxnSp>
            <p:sp>
              <p:nvSpPr>
                <p:cNvPr id="540" name="TextBox 539"/>
                <p:cNvSpPr txBox="1"/>
                <p:nvPr/>
              </p:nvSpPr>
              <p:spPr>
                <a:xfrm>
                  <a:off x="3901226" y="1752601"/>
                  <a:ext cx="2590800" cy="566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ill Sans MT"/>
                      <a:cs typeface="Gill Sans MT"/>
                    </a:rPr>
                    <a:t>Analytics</a:t>
                  </a:r>
                  <a:endPara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cs typeface="Gill Sans MT"/>
                  </a:endParaRPr>
                </a:p>
              </p:txBody>
            </p:sp>
          </p:grp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2511840" y="6513682"/>
                <a:ext cx="2362201" cy="0"/>
              </a:xfrm>
              <a:prstGeom prst="straightConnector1">
                <a:avLst/>
              </a:prstGeom>
              <a:noFill/>
              <a:ln w="76200" cap="flat" cmpd="sng" algn="ctr">
                <a:solidFill>
                  <a:srgbClr val="8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grpSp>
            <p:nvGrpSpPr>
              <p:cNvPr id="522" name="Group 521"/>
              <p:cNvGrpSpPr/>
              <p:nvPr/>
            </p:nvGrpSpPr>
            <p:grpSpPr>
              <a:xfrm>
                <a:off x="693736" y="6120370"/>
                <a:ext cx="1641784" cy="661430"/>
                <a:chOff x="540523" y="6120370"/>
                <a:chExt cx="1641784" cy="661430"/>
              </a:xfrm>
            </p:grpSpPr>
            <p:sp>
              <p:nvSpPr>
                <p:cNvPr id="534" name="Rounded Rectangle 533"/>
                <p:cNvSpPr/>
                <p:nvPr/>
              </p:nvSpPr>
              <p:spPr>
                <a:xfrm>
                  <a:off x="540523" y="6120370"/>
                  <a:ext cx="1539161" cy="520424"/>
                </a:xfrm>
                <a:prstGeom prst="roundRect">
                  <a:avLst/>
                </a:prstGeom>
                <a:solidFill>
                  <a:srgbClr val="1F497D"/>
                </a:solidFill>
                <a:ln w="9525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rPr>
                    <a:t>CPU</a:t>
                  </a:r>
                  <a:endPara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535" name="Rounded Rectangle 534"/>
                <p:cNvSpPr/>
                <p:nvPr/>
              </p:nvSpPr>
              <p:spPr>
                <a:xfrm>
                  <a:off x="643152" y="6261377"/>
                  <a:ext cx="1539155" cy="520423"/>
                </a:xfrm>
                <a:prstGeom prst="roundRect">
                  <a:avLst/>
                </a:prstGeom>
                <a:solidFill>
                  <a:srgbClr val="1F497D"/>
                </a:solidFill>
                <a:ln w="9525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>
                          <a:lumMod val="95000"/>
                        </a:sysClr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rPr>
                    <a:t>CPU</a:t>
                  </a:r>
                  <a:endPara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95000"/>
                      </a:sys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23" name="Group 522"/>
              <p:cNvGrpSpPr/>
              <p:nvPr/>
            </p:nvGrpSpPr>
            <p:grpSpPr>
              <a:xfrm>
                <a:off x="-144580" y="4823122"/>
                <a:ext cx="3345904" cy="1216532"/>
                <a:chOff x="-144580" y="4727068"/>
                <a:chExt cx="3345904" cy="1216532"/>
              </a:xfrm>
            </p:grpSpPr>
            <p:sp>
              <p:nvSpPr>
                <p:cNvPr id="531" name="TextBox 530"/>
                <p:cNvSpPr txBox="1"/>
                <p:nvPr/>
              </p:nvSpPr>
              <p:spPr>
                <a:xfrm>
                  <a:off x="-144580" y="4727068"/>
                  <a:ext cx="3345904" cy="520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ill Sans MT"/>
                      <a:cs typeface="Gill Sans MT"/>
                    </a:rPr>
                    <a:t>Transactions</a:t>
                  </a:r>
                </a:p>
              </p:txBody>
            </p:sp>
            <p:sp>
              <p:nvSpPr>
                <p:cNvPr id="532" name="Freeform 531"/>
                <p:cNvSpPr/>
                <p:nvPr/>
              </p:nvSpPr>
              <p:spPr>
                <a:xfrm>
                  <a:off x="1159711" y="5431454"/>
                  <a:ext cx="218574" cy="512146"/>
                </a:xfrm>
                <a:custGeom>
                  <a:avLst/>
                  <a:gdLst>
                    <a:gd name="connsiteX0" fmla="*/ 46481 w 278783"/>
                    <a:gd name="connsiteY0" fmla="*/ 0 h 1037800"/>
                    <a:gd name="connsiteX1" fmla="*/ 278783 w 278783"/>
                    <a:gd name="connsiteY1" fmla="*/ 108427 h 1037800"/>
                    <a:gd name="connsiteX2" fmla="*/ 278783 w 278783"/>
                    <a:gd name="connsiteY2" fmla="*/ 108427 h 1037800"/>
                    <a:gd name="connsiteX3" fmla="*/ 15507 w 278783"/>
                    <a:gd name="connsiteY3" fmla="*/ 185874 h 1037800"/>
                    <a:gd name="connsiteX4" fmla="*/ 247810 w 278783"/>
                    <a:gd name="connsiteY4" fmla="*/ 325280 h 1037800"/>
                    <a:gd name="connsiteX5" fmla="*/ 20 w 278783"/>
                    <a:gd name="connsiteY5" fmla="*/ 464686 h 1037800"/>
                    <a:gd name="connsiteX6" fmla="*/ 263296 w 278783"/>
                    <a:gd name="connsiteY6" fmla="*/ 588603 h 1037800"/>
                    <a:gd name="connsiteX7" fmla="*/ 15507 w 278783"/>
                    <a:gd name="connsiteY7" fmla="*/ 697030 h 1037800"/>
                    <a:gd name="connsiteX8" fmla="*/ 247810 w 278783"/>
                    <a:gd name="connsiteY8" fmla="*/ 820946 h 1037800"/>
                    <a:gd name="connsiteX9" fmla="*/ 46481 w 278783"/>
                    <a:gd name="connsiteY9" fmla="*/ 898394 h 1037800"/>
                    <a:gd name="connsiteX10" fmla="*/ 216836 w 278783"/>
                    <a:gd name="connsiteY10" fmla="*/ 991331 h 1037800"/>
                    <a:gd name="connsiteX11" fmla="*/ 263296 w 278783"/>
                    <a:gd name="connsiteY11" fmla="*/ 1037800 h 103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8783" h="1037800">
                      <a:moveTo>
                        <a:pt x="46481" y="0"/>
                      </a:moveTo>
                      <a:lnTo>
                        <a:pt x="278783" y="108427"/>
                      </a:lnTo>
                      <a:lnTo>
                        <a:pt x="278783" y="108427"/>
                      </a:lnTo>
                      <a:cubicBezTo>
                        <a:pt x="234904" y="121335"/>
                        <a:pt x="20669" y="149732"/>
                        <a:pt x="15507" y="185874"/>
                      </a:cubicBezTo>
                      <a:cubicBezTo>
                        <a:pt x="10345" y="222016"/>
                        <a:pt x="250391" y="278811"/>
                        <a:pt x="247810" y="325280"/>
                      </a:cubicBezTo>
                      <a:cubicBezTo>
                        <a:pt x="245229" y="371749"/>
                        <a:pt x="-2561" y="420799"/>
                        <a:pt x="20" y="464686"/>
                      </a:cubicBezTo>
                      <a:cubicBezTo>
                        <a:pt x="2601" y="508573"/>
                        <a:pt x="260715" y="549879"/>
                        <a:pt x="263296" y="588603"/>
                      </a:cubicBezTo>
                      <a:cubicBezTo>
                        <a:pt x="265877" y="627327"/>
                        <a:pt x="18088" y="658306"/>
                        <a:pt x="15507" y="697030"/>
                      </a:cubicBezTo>
                      <a:cubicBezTo>
                        <a:pt x="12926" y="735754"/>
                        <a:pt x="242648" y="787385"/>
                        <a:pt x="247810" y="820946"/>
                      </a:cubicBezTo>
                      <a:cubicBezTo>
                        <a:pt x="252972" y="854507"/>
                        <a:pt x="51643" y="869997"/>
                        <a:pt x="46481" y="898394"/>
                      </a:cubicBezTo>
                      <a:cubicBezTo>
                        <a:pt x="41319" y="926791"/>
                        <a:pt x="180700" y="968097"/>
                        <a:pt x="216836" y="991331"/>
                      </a:cubicBezTo>
                      <a:cubicBezTo>
                        <a:pt x="252972" y="1014565"/>
                        <a:pt x="263296" y="1037800"/>
                        <a:pt x="263296" y="1037800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Freeform 532"/>
                <p:cNvSpPr/>
                <p:nvPr/>
              </p:nvSpPr>
              <p:spPr>
                <a:xfrm>
                  <a:off x="1450617" y="5431454"/>
                  <a:ext cx="218574" cy="512146"/>
                </a:xfrm>
                <a:custGeom>
                  <a:avLst/>
                  <a:gdLst>
                    <a:gd name="connsiteX0" fmla="*/ 46481 w 278783"/>
                    <a:gd name="connsiteY0" fmla="*/ 0 h 1037800"/>
                    <a:gd name="connsiteX1" fmla="*/ 278783 w 278783"/>
                    <a:gd name="connsiteY1" fmla="*/ 108427 h 1037800"/>
                    <a:gd name="connsiteX2" fmla="*/ 278783 w 278783"/>
                    <a:gd name="connsiteY2" fmla="*/ 108427 h 1037800"/>
                    <a:gd name="connsiteX3" fmla="*/ 15507 w 278783"/>
                    <a:gd name="connsiteY3" fmla="*/ 185874 h 1037800"/>
                    <a:gd name="connsiteX4" fmla="*/ 247810 w 278783"/>
                    <a:gd name="connsiteY4" fmla="*/ 325280 h 1037800"/>
                    <a:gd name="connsiteX5" fmla="*/ 20 w 278783"/>
                    <a:gd name="connsiteY5" fmla="*/ 464686 h 1037800"/>
                    <a:gd name="connsiteX6" fmla="*/ 263296 w 278783"/>
                    <a:gd name="connsiteY6" fmla="*/ 588603 h 1037800"/>
                    <a:gd name="connsiteX7" fmla="*/ 15507 w 278783"/>
                    <a:gd name="connsiteY7" fmla="*/ 697030 h 1037800"/>
                    <a:gd name="connsiteX8" fmla="*/ 247810 w 278783"/>
                    <a:gd name="connsiteY8" fmla="*/ 820946 h 1037800"/>
                    <a:gd name="connsiteX9" fmla="*/ 46481 w 278783"/>
                    <a:gd name="connsiteY9" fmla="*/ 898394 h 1037800"/>
                    <a:gd name="connsiteX10" fmla="*/ 216836 w 278783"/>
                    <a:gd name="connsiteY10" fmla="*/ 991331 h 1037800"/>
                    <a:gd name="connsiteX11" fmla="*/ 263296 w 278783"/>
                    <a:gd name="connsiteY11" fmla="*/ 1037800 h 103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8783" h="1037800">
                      <a:moveTo>
                        <a:pt x="46481" y="0"/>
                      </a:moveTo>
                      <a:lnTo>
                        <a:pt x="278783" y="108427"/>
                      </a:lnTo>
                      <a:lnTo>
                        <a:pt x="278783" y="108427"/>
                      </a:lnTo>
                      <a:cubicBezTo>
                        <a:pt x="234904" y="121335"/>
                        <a:pt x="20669" y="149732"/>
                        <a:pt x="15507" y="185874"/>
                      </a:cubicBezTo>
                      <a:cubicBezTo>
                        <a:pt x="10345" y="222016"/>
                        <a:pt x="250391" y="278811"/>
                        <a:pt x="247810" y="325280"/>
                      </a:cubicBezTo>
                      <a:cubicBezTo>
                        <a:pt x="245229" y="371749"/>
                        <a:pt x="-2561" y="420799"/>
                        <a:pt x="20" y="464686"/>
                      </a:cubicBezTo>
                      <a:cubicBezTo>
                        <a:pt x="2601" y="508573"/>
                        <a:pt x="260715" y="549879"/>
                        <a:pt x="263296" y="588603"/>
                      </a:cubicBezTo>
                      <a:cubicBezTo>
                        <a:pt x="265877" y="627327"/>
                        <a:pt x="18088" y="658306"/>
                        <a:pt x="15507" y="697030"/>
                      </a:cubicBezTo>
                      <a:cubicBezTo>
                        <a:pt x="12926" y="735754"/>
                        <a:pt x="242648" y="787385"/>
                        <a:pt x="247810" y="820946"/>
                      </a:cubicBezTo>
                      <a:cubicBezTo>
                        <a:pt x="252972" y="854507"/>
                        <a:pt x="51643" y="869997"/>
                        <a:pt x="46481" y="898394"/>
                      </a:cubicBezTo>
                      <a:cubicBezTo>
                        <a:pt x="41319" y="926791"/>
                        <a:pt x="180700" y="968097"/>
                        <a:pt x="216836" y="991331"/>
                      </a:cubicBezTo>
                      <a:cubicBezTo>
                        <a:pt x="252972" y="1014565"/>
                        <a:pt x="263296" y="1037800"/>
                        <a:pt x="263296" y="1037800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24" name="Rounded Rectangle 523"/>
              <p:cNvSpPr/>
              <p:nvPr/>
            </p:nvSpPr>
            <p:spPr>
              <a:xfrm>
                <a:off x="4921876" y="6187130"/>
                <a:ext cx="1677771" cy="514439"/>
              </a:xfrm>
              <a:prstGeom prst="roundRect">
                <a:avLst/>
              </a:prstGeom>
              <a:solidFill>
                <a:srgbClr val="1F497D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>
                        <a:lumMod val="95000"/>
                      </a:sys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NDA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525" name="Group 524"/>
              <p:cNvGrpSpPr/>
              <p:nvPr/>
            </p:nvGrpSpPr>
            <p:grpSpPr>
              <a:xfrm>
                <a:off x="4340642" y="4866598"/>
                <a:ext cx="2590800" cy="1151802"/>
                <a:chOff x="3807242" y="4922944"/>
                <a:chExt cx="2590800" cy="1151802"/>
              </a:xfrm>
            </p:grpSpPr>
            <p:sp>
              <p:nvSpPr>
                <p:cNvPr id="528" name="TextBox 527"/>
                <p:cNvSpPr txBox="1"/>
                <p:nvPr/>
              </p:nvSpPr>
              <p:spPr>
                <a:xfrm>
                  <a:off x="3807242" y="4922944"/>
                  <a:ext cx="2590800" cy="519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ill Sans MT"/>
                      <a:cs typeface="Gill Sans MT"/>
                    </a:rPr>
                    <a:t>Analytics</a:t>
                  </a:r>
                </a:p>
              </p:txBody>
            </p:sp>
            <p:sp>
              <p:nvSpPr>
                <p:cNvPr id="529" name="Freeform 528"/>
                <p:cNvSpPr/>
                <p:nvPr/>
              </p:nvSpPr>
              <p:spPr>
                <a:xfrm>
                  <a:off x="4787817" y="5562600"/>
                  <a:ext cx="218574" cy="512146"/>
                </a:xfrm>
                <a:custGeom>
                  <a:avLst/>
                  <a:gdLst>
                    <a:gd name="connsiteX0" fmla="*/ 46481 w 278783"/>
                    <a:gd name="connsiteY0" fmla="*/ 0 h 1037800"/>
                    <a:gd name="connsiteX1" fmla="*/ 278783 w 278783"/>
                    <a:gd name="connsiteY1" fmla="*/ 108427 h 1037800"/>
                    <a:gd name="connsiteX2" fmla="*/ 278783 w 278783"/>
                    <a:gd name="connsiteY2" fmla="*/ 108427 h 1037800"/>
                    <a:gd name="connsiteX3" fmla="*/ 15507 w 278783"/>
                    <a:gd name="connsiteY3" fmla="*/ 185874 h 1037800"/>
                    <a:gd name="connsiteX4" fmla="*/ 247810 w 278783"/>
                    <a:gd name="connsiteY4" fmla="*/ 325280 h 1037800"/>
                    <a:gd name="connsiteX5" fmla="*/ 20 w 278783"/>
                    <a:gd name="connsiteY5" fmla="*/ 464686 h 1037800"/>
                    <a:gd name="connsiteX6" fmla="*/ 263296 w 278783"/>
                    <a:gd name="connsiteY6" fmla="*/ 588603 h 1037800"/>
                    <a:gd name="connsiteX7" fmla="*/ 15507 w 278783"/>
                    <a:gd name="connsiteY7" fmla="*/ 697030 h 1037800"/>
                    <a:gd name="connsiteX8" fmla="*/ 247810 w 278783"/>
                    <a:gd name="connsiteY8" fmla="*/ 820946 h 1037800"/>
                    <a:gd name="connsiteX9" fmla="*/ 46481 w 278783"/>
                    <a:gd name="connsiteY9" fmla="*/ 898394 h 1037800"/>
                    <a:gd name="connsiteX10" fmla="*/ 216836 w 278783"/>
                    <a:gd name="connsiteY10" fmla="*/ 991331 h 1037800"/>
                    <a:gd name="connsiteX11" fmla="*/ 263296 w 278783"/>
                    <a:gd name="connsiteY11" fmla="*/ 1037800 h 103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8783" h="1037800">
                      <a:moveTo>
                        <a:pt x="46481" y="0"/>
                      </a:moveTo>
                      <a:lnTo>
                        <a:pt x="278783" y="108427"/>
                      </a:lnTo>
                      <a:lnTo>
                        <a:pt x="278783" y="108427"/>
                      </a:lnTo>
                      <a:cubicBezTo>
                        <a:pt x="234904" y="121335"/>
                        <a:pt x="20669" y="149732"/>
                        <a:pt x="15507" y="185874"/>
                      </a:cubicBezTo>
                      <a:cubicBezTo>
                        <a:pt x="10345" y="222016"/>
                        <a:pt x="250391" y="278811"/>
                        <a:pt x="247810" y="325280"/>
                      </a:cubicBezTo>
                      <a:cubicBezTo>
                        <a:pt x="245229" y="371749"/>
                        <a:pt x="-2561" y="420799"/>
                        <a:pt x="20" y="464686"/>
                      </a:cubicBezTo>
                      <a:cubicBezTo>
                        <a:pt x="2601" y="508573"/>
                        <a:pt x="260715" y="549879"/>
                        <a:pt x="263296" y="588603"/>
                      </a:cubicBezTo>
                      <a:cubicBezTo>
                        <a:pt x="265877" y="627327"/>
                        <a:pt x="18088" y="658306"/>
                        <a:pt x="15507" y="697030"/>
                      </a:cubicBezTo>
                      <a:cubicBezTo>
                        <a:pt x="12926" y="735754"/>
                        <a:pt x="242648" y="787385"/>
                        <a:pt x="247810" y="820946"/>
                      </a:cubicBezTo>
                      <a:cubicBezTo>
                        <a:pt x="252972" y="854507"/>
                        <a:pt x="51643" y="869997"/>
                        <a:pt x="46481" y="898394"/>
                      </a:cubicBezTo>
                      <a:cubicBezTo>
                        <a:pt x="41319" y="926791"/>
                        <a:pt x="180700" y="968097"/>
                        <a:pt x="216836" y="991331"/>
                      </a:cubicBezTo>
                      <a:cubicBezTo>
                        <a:pt x="252972" y="1014565"/>
                        <a:pt x="263296" y="1037800"/>
                        <a:pt x="263296" y="1037800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0" name="Freeform 529"/>
                <p:cNvSpPr/>
                <p:nvPr/>
              </p:nvSpPr>
              <p:spPr>
                <a:xfrm>
                  <a:off x="5183285" y="5562600"/>
                  <a:ext cx="218574" cy="512146"/>
                </a:xfrm>
                <a:custGeom>
                  <a:avLst/>
                  <a:gdLst>
                    <a:gd name="connsiteX0" fmla="*/ 46481 w 278783"/>
                    <a:gd name="connsiteY0" fmla="*/ 0 h 1037800"/>
                    <a:gd name="connsiteX1" fmla="*/ 278783 w 278783"/>
                    <a:gd name="connsiteY1" fmla="*/ 108427 h 1037800"/>
                    <a:gd name="connsiteX2" fmla="*/ 278783 w 278783"/>
                    <a:gd name="connsiteY2" fmla="*/ 108427 h 1037800"/>
                    <a:gd name="connsiteX3" fmla="*/ 15507 w 278783"/>
                    <a:gd name="connsiteY3" fmla="*/ 185874 h 1037800"/>
                    <a:gd name="connsiteX4" fmla="*/ 247810 w 278783"/>
                    <a:gd name="connsiteY4" fmla="*/ 325280 h 1037800"/>
                    <a:gd name="connsiteX5" fmla="*/ 20 w 278783"/>
                    <a:gd name="connsiteY5" fmla="*/ 464686 h 1037800"/>
                    <a:gd name="connsiteX6" fmla="*/ 263296 w 278783"/>
                    <a:gd name="connsiteY6" fmla="*/ 588603 h 1037800"/>
                    <a:gd name="connsiteX7" fmla="*/ 15507 w 278783"/>
                    <a:gd name="connsiteY7" fmla="*/ 697030 h 1037800"/>
                    <a:gd name="connsiteX8" fmla="*/ 247810 w 278783"/>
                    <a:gd name="connsiteY8" fmla="*/ 820946 h 1037800"/>
                    <a:gd name="connsiteX9" fmla="*/ 46481 w 278783"/>
                    <a:gd name="connsiteY9" fmla="*/ 898394 h 1037800"/>
                    <a:gd name="connsiteX10" fmla="*/ 216836 w 278783"/>
                    <a:gd name="connsiteY10" fmla="*/ 991331 h 1037800"/>
                    <a:gd name="connsiteX11" fmla="*/ 263296 w 278783"/>
                    <a:gd name="connsiteY11" fmla="*/ 1037800 h 103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8783" h="1037800">
                      <a:moveTo>
                        <a:pt x="46481" y="0"/>
                      </a:moveTo>
                      <a:lnTo>
                        <a:pt x="278783" y="108427"/>
                      </a:lnTo>
                      <a:lnTo>
                        <a:pt x="278783" y="108427"/>
                      </a:lnTo>
                      <a:cubicBezTo>
                        <a:pt x="234904" y="121335"/>
                        <a:pt x="20669" y="149732"/>
                        <a:pt x="15507" y="185874"/>
                      </a:cubicBezTo>
                      <a:cubicBezTo>
                        <a:pt x="10345" y="222016"/>
                        <a:pt x="250391" y="278811"/>
                        <a:pt x="247810" y="325280"/>
                      </a:cubicBezTo>
                      <a:cubicBezTo>
                        <a:pt x="245229" y="371749"/>
                        <a:pt x="-2561" y="420799"/>
                        <a:pt x="20" y="464686"/>
                      </a:cubicBezTo>
                      <a:cubicBezTo>
                        <a:pt x="2601" y="508573"/>
                        <a:pt x="260715" y="549879"/>
                        <a:pt x="263296" y="588603"/>
                      </a:cubicBezTo>
                      <a:cubicBezTo>
                        <a:pt x="265877" y="627327"/>
                        <a:pt x="18088" y="658306"/>
                        <a:pt x="15507" y="697030"/>
                      </a:cubicBezTo>
                      <a:cubicBezTo>
                        <a:pt x="12926" y="735754"/>
                        <a:pt x="242648" y="787385"/>
                        <a:pt x="247810" y="820946"/>
                      </a:cubicBezTo>
                      <a:cubicBezTo>
                        <a:pt x="252972" y="854507"/>
                        <a:pt x="51643" y="869997"/>
                        <a:pt x="46481" y="898394"/>
                      </a:cubicBezTo>
                      <a:cubicBezTo>
                        <a:pt x="41319" y="926791"/>
                        <a:pt x="180700" y="968097"/>
                        <a:pt x="216836" y="991331"/>
                      </a:cubicBezTo>
                      <a:cubicBezTo>
                        <a:pt x="252972" y="1014565"/>
                        <a:pt x="263296" y="1037800"/>
                        <a:pt x="263296" y="1037800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26" name="TextBox 525"/>
              <p:cNvSpPr txBox="1"/>
              <p:nvPr/>
            </p:nvSpPr>
            <p:spPr>
              <a:xfrm>
                <a:off x="2331075" y="5607789"/>
                <a:ext cx="2590801" cy="840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cs typeface="Gill Sans MT"/>
                  </a:rPr>
                  <a:t>Data Sharing</a:t>
                </a:r>
              </a:p>
            </p:txBody>
          </p:sp>
          <p:cxnSp>
            <p:nvCxnSpPr>
              <p:cNvPr id="527" name="Straight Arrow Connector 526"/>
              <p:cNvCxnSpPr/>
              <p:nvPr/>
            </p:nvCxnSpPr>
            <p:spPr>
              <a:xfrm>
                <a:off x="3731039" y="4800599"/>
                <a:ext cx="16241" cy="792997"/>
              </a:xfrm>
              <a:prstGeom prst="straightConnector1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</p:grpSp>
        <p:sp>
          <p:nvSpPr>
            <p:cNvPr id="548" name="Rounded Rectangle 547"/>
            <p:cNvSpPr/>
            <p:nvPr/>
          </p:nvSpPr>
          <p:spPr>
            <a:xfrm>
              <a:off x="4285050" y="4587065"/>
              <a:ext cx="461243" cy="536005"/>
            </a:xfrm>
            <a:prstGeom prst="roundRect">
              <a:avLst/>
            </a:prstGeom>
            <a:solidFill>
              <a:sysClr val="window" lastClr="FFFFFF">
                <a:alpha val="0"/>
              </a:sysClr>
            </a:solidFill>
            <a:ln w="571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549" name="Straight Arrow Connector 548"/>
            <p:cNvCxnSpPr/>
            <p:nvPr/>
          </p:nvCxnSpPr>
          <p:spPr>
            <a:xfrm flipH="1" flipV="1">
              <a:off x="2855854" y="4161587"/>
              <a:ext cx="1066800" cy="68952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arrow"/>
            </a:ln>
            <a:effectLst/>
          </p:spPr>
        </p:cxnSp>
        <p:sp>
          <p:nvSpPr>
            <p:cNvPr id="550" name="TextBox 549"/>
            <p:cNvSpPr txBox="1"/>
            <p:nvPr/>
          </p:nvSpPr>
          <p:spPr>
            <a:xfrm>
              <a:off x="-663226" y="2484472"/>
              <a:ext cx="44196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7" marR="0" lvl="1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(1) Generates</a:t>
              </a:r>
              <a: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 </a:t>
              </a: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 large </a:t>
              </a:r>
              <a: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number</a:t>
              </a:r>
              <a:b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</a:br>
              <a: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of off-chip accesses</a:t>
              </a:r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-518863" y="3441939"/>
              <a:ext cx="41910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4487" marR="0" lvl="1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(2) Significantly </a:t>
              </a:r>
              <a: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hurts</a:t>
              </a:r>
              <a: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CPU threads</a:t>
              </a:r>
              <a: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 </a:t>
              </a:r>
              <a:r>
                <a:rPr kumimoji="0" lang="en-US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performance</a:t>
              </a:r>
              <a:endPara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229520" y="5790478"/>
              <a:ext cx="7859027" cy="720326"/>
            </a:xfrm>
            <a:prstGeom prst="rect">
              <a:avLst/>
            </a:prstGeom>
            <a:solidFill>
              <a:srgbClr val="800000"/>
            </a:solidFill>
          </p:spPr>
          <p:txBody>
            <a:bodyPr wrap="square">
              <a:spAutoFit/>
            </a:bodyPr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NC fails to provide any energy saving and perform 6.0% worse than CPU-only 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1" y="707601"/>
              <a:ext cx="8183532" cy="448257"/>
            </a:xfrm>
            <a:prstGeom prst="rect">
              <a:avLst/>
            </a:prstGeom>
            <a:solidFill>
              <a:srgbClr val="777777">
                <a:lumMod val="20000"/>
                <a:lumOff val="80000"/>
              </a:srgbClr>
            </a:solidFill>
          </p:spPr>
          <p:txBody>
            <a:bodyPr wrap="square">
              <a:spAutoFit/>
            </a:bodyPr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Gill Sans MT"/>
                </a:rPr>
                <a:t>Mark the </a:t>
              </a: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cs typeface="Gill Sans MT"/>
                </a:rPr>
                <a:t>NDA data </a:t>
              </a: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Gill Sans MT"/>
                </a:rPr>
                <a:t>as </a:t>
              </a: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cs typeface="Gill Sans MT"/>
                </a:rPr>
                <a:t>non-cacheable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cs typeface="Gill Sans M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43236" y="33595466"/>
            <a:ext cx="8391190" cy="3897307"/>
            <a:chOff x="878124" y="32707977"/>
            <a:chExt cx="8534400" cy="4430393"/>
          </a:xfrm>
        </p:grpSpPr>
        <p:grpSp>
          <p:nvGrpSpPr>
            <p:cNvPr id="927" name="Group 926"/>
            <p:cNvGrpSpPr/>
            <p:nvPr/>
          </p:nvGrpSpPr>
          <p:grpSpPr>
            <a:xfrm>
              <a:off x="2859324" y="32707977"/>
              <a:ext cx="4953000" cy="1169868"/>
              <a:chOff x="4878729" y="1918448"/>
              <a:chExt cx="4392604" cy="1705352"/>
            </a:xfrm>
          </p:grpSpPr>
          <p:grpSp>
            <p:nvGrpSpPr>
              <p:cNvPr id="928" name="Group 927"/>
              <p:cNvGrpSpPr/>
              <p:nvPr/>
            </p:nvGrpSpPr>
            <p:grpSpPr>
              <a:xfrm>
                <a:off x="4878729" y="1954076"/>
                <a:ext cx="4392604" cy="1669724"/>
                <a:chOff x="2068885" y="1366457"/>
                <a:chExt cx="3854114" cy="1109589"/>
              </a:xfrm>
            </p:grpSpPr>
            <p:sp>
              <p:nvSpPr>
                <p:cNvPr id="930" name="Cube 929"/>
                <p:cNvSpPr/>
                <p:nvPr/>
              </p:nvSpPr>
              <p:spPr>
                <a:xfrm>
                  <a:off x="4360334" y="1765818"/>
                  <a:ext cx="1562665" cy="710228"/>
                </a:xfrm>
                <a:prstGeom prst="cube">
                  <a:avLst>
                    <a:gd name="adj" fmla="val 85440"/>
                  </a:avLst>
                </a:prstGeom>
                <a:solidFill>
                  <a:srgbClr val="1F497D"/>
                </a:solidFill>
                <a:ln w="31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931" name="Cube 930"/>
                <p:cNvSpPr/>
                <p:nvPr/>
              </p:nvSpPr>
              <p:spPr>
                <a:xfrm>
                  <a:off x="4461471" y="1670764"/>
                  <a:ext cx="1391953" cy="651123"/>
                </a:xfrm>
                <a:prstGeom prst="cube">
                  <a:avLst>
                    <a:gd name="adj" fmla="val 85440"/>
                  </a:avLst>
                </a:prstGeom>
                <a:solidFill>
                  <a:sysClr val="window" lastClr="FFFFFF">
                    <a:lumMod val="50000"/>
                  </a:sysClr>
                </a:solidFill>
                <a:ln w="635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 prstMaterial="dkEdge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932" name="Cube 931"/>
                <p:cNvSpPr/>
                <p:nvPr/>
              </p:nvSpPr>
              <p:spPr>
                <a:xfrm>
                  <a:off x="4461471" y="1514087"/>
                  <a:ext cx="1391953" cy="651123"/>
                </a:xfrm>
                <a:prstGeom prst="cube">
                  <a:avLst>
                    <a:gd name="adj" fmla="val 85440"/>
                  </a:avLst>
                </a:prstGeom>
                <a:solidFill>
                  <a:sysClr val="window" lastClr="FFFFFF">
                    <a:lumMod val="50000"/>
                  </a:sysClr>
                </a:solidFill>
                <a:ln w="635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 prstMaterial="dkEdge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933" name="Cube 932"/>
                <p:cNvSpPr/>
                <p:nvPr/>
              </p:nvSpPr>
              <p:spPr>
                <a:xfrm>
                  <a:off x="2068885" y="1612872"/>
                  <a:ext cx="1505044" cy="820099"/>
                </a:xfrm>
                <a:prstGeom prst="cube">
                  <a:avLst>
                    <a:gd name="adj" fmla="val 82478"/>
                  </a:avLst>
                </a:prstGeom>
                <a:solidFill>
                  <a:srgbClr val="EEECE1">
                    <a:lumMod val="50000"/>
                  </a:srgb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 prstMaterial="dkEdge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endParaRPr>
                </a:p>
              </p:txBody>
            </p:sp>
            <p:cxnSp>
              <p:nvCxnSpPr>
                <p:cNvPr id="934" name="Straight Arrow Connector 933"/>
                <p:cNvCxnSpPr/>
                <p:nvPr/>
              </p:nvCxnSpPr>
              <p:spPr>
                <a:xfrm flipH="1">
                  <a:off x="3440989" y="2057346"/>
                  <a:ext cx="872449" cy="7212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935" name="TextBox 934"/>
                <p:cNvSpPr txBox="1"/>
                <p:nvPr/>
              </p:nvSpPr>
              <p:spPr>
                <a:xfrm>
                  <a:off x="2568222" y="1638178"/>
                  <a:ext cx="875531" cy="4770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600" b="1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/>
                      <a:cs typeface="Times New Roman"/>
                    </a:rPr>
                    <a:t>CPU</a:t>
                  </a:r>
                  <a:endParaRPr kumimoji="0" lang="en-US" sz="2600" b="1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6" name="Cube 935"/>
                <p:cNvSpPr/>
                <p:nvPr/>
              </p:nvSpPr>
              <p:spPr>
                <a:xfrm>
                  <a:off x="4461471" y="1366457"/>
                  <a:ext cx="1391953" cy="651122"/>
                </a:xfrm>
                <a:prstGeom prst="cube">
                  <a:avLst>
                    <a:gd name="adj" fmla="val 85440"/>
                  </a:avLst>
                </a:prstGeom>
                <a:solidFill>
                  <a:sysClr val="window" lastClr="FFFFFF">
                    <a:lumMod val="50000"/>
                  </a:sysClr>
                </a:solidFill>
                <a:ln w="635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  <a:scene3d>
                  <a:camera prst="orthographicFront"/>
                  <a:lightRig rig="threePt" dir="t"/>
                </a:scene3d>
                <a:sp3d prstMaterial="dkEdge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endParaRPr>
                </a:p>
              </p:txBody>
            </p:sp>
          </p:grpSp>
          <p:sp>
            <p:nvSpPr>
              <p:cNvPr id="929" name="TextBox 928"/>
              <p:cNvSpPr txBox="1"/>
              <p:nvPr/>
            </p:nvSpPr>
            <p:spPr>
              <a:xfrm>
                <a:off x="8026743" y="1918448"/>
                <a:ext cx="1224402" cy="793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5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cs typeface="Times New Roman"/>
                  </a:rPr>
                  <a:t>DRAM</a:t>
                </a:r>
                <a:endParaRPr kumimoji="0" lang="en-US" sz="25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937" name="Straight Connector 936"/>
            <p:cNvCxnSpPr/>
            <p:nvPr/>
          </p:nvCxnSpPr>
          <p:spPr>
            <a:xfrm>
              <a:off x="4078524" y="33861770"/>
              <a:ext cx="762000" cy="9906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938" name="Straight Connector 937"/>
            <p:cNvCxnSpPr>
              <a:stCxn id="933" idx="2"/>
            </p:cNvCxnSpPr>
            <p:nvPr/>
          </p:nvCxnSpPr>
          <p:spPr>
            <a:xfrm flipH="1">
              <a:off x="1106724" y="33759210"/>
              <a:ext cx="1752600" cy="94076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grpSp>
          <p:nvGrpSpPr>
            <p:cNvPr id="939" name="Group 938"/>
            <p:cNvGrpSpPr/>
            <p:nvPr/>
          </p:nvGrpSpPr>
          <p:grpSpPr>
            <a:xfrm>
              <a:off x="878124" y="34699970"/>
              <a:ext cx="4038600" cy="2438400"/>
              <a:chOff x="76200" y="1697421"/>
              <a:chExt cx="4846320" cy="3026979"/>
            </a:xfrm>
          </p:grpSpPr>
          <p:grpSp>
            <p:nvGrpSpPr>
              <p:cNvPr id="940" name="Group 939"/>
              <p:cNvGrpSpPr/>
              <p:nvPr/>
            </p:nvGrpSpPr>
            <p:grpSpPr>
              <a:xfrm>
                <a:off x="76200" y="1697421"/>
                <a:ext cx="4846320" cy="3026979"/>
                <a:chOff x="0" y="1849821"/>
                <a:chExt cx="4846320" cy="3026979"/>
              </a:xfrm>
            </p:grpSpPr>
            <p:sp>
              <p:nvSpPr>
                <p:cNvPr id="942" name="Rounded Rectangle 941"/>
                <p:cNvSpPr/>
                <p:nvPr/>
              </p:nvSpPr>
              <p:spPr>
                <a:xfrm>
                  <a:off x="0" y="1849821"/>
                  <a:ext cx="4846320" cy="3026979"/>
                </a:xfrm>
                <a:prstGeom prst="roundRect">
                  <a:avLst/>
                </a:prstGeom>
                <a:solidFill>
                  <a:sysClr val="window" lastClr="FFFFFF">
                    <a:alpha val="0"/>
                  </a:sysClr>
                </a:solidFill>
                <a:ln w="25400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3" name="Rounded Rectangle 942"/>
                <p:cNvSpPr/>
                <p:nvPr/>
              </p:nvSpPr>
              <p:spPr>
                <a:xfrm>
                  <a:off x="457200" y="2133600"/>
                  <a:ext cx="1969304" cy="944210"/>
                </a:xfrm>
                <a:prstGeom prst="roundRect">
                  <a:avLst/>
                </a:prstGeom>
                <a:solidFill>
                  <a:srgbClr val="EEECE1">
                    <a:lumMod val="50000"/>
                  </a:srgb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rPr>
                    <a:t>CPU</a:t>
                  </a:r>
                  <a:endPara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grpSp>
              <p:nvGrpSpPr>
                <p:cNvPr id="944" name="Group 943"/>
                <p:cNvGrpSpPr/>
                <p:nvPr/>
              </p:nvGrpSpPr>
              <p:grpSpPr>
                <a:xfrm>
                  <a:off x="182880" y="3174125"/>
                  <a:ext cx="4480560" cy="1550275"/>
                  <a:chOff x="106680" y="3402725"/>
                  <a:chExt cx="4480560" cy="1550275"/>
                </a:xfrm>
              </p:grpSpPr>
              <p:sp>
                <p:nvSpPr>
                  <p:cNvPr id="945" name="Rounded Rectangle 944"/>
                  <p:cNvSpPr/>
                  <p:nvPr/>
                </p:nvSpPr>
                <p:spPr>
                  <a:xfrm>
                    <a:off x="106680" y="3497318"/>
                    <a:ext cx="4480560" cy="1455682"/>
                  </a:xfrm>
                  <a:prstGeom prst="roundRect">
                    <a:avLst/>
                  </a:prstGeom>
                  <a:solidFill>
                    <a:srgbClr val="4A8861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6" name="Rounded Rectangle 945"/>
                  <p:cNvSpPr/>
                  <p:nvPr/>
                </p:nvSpPr>
                <p:spPr>
                  <a:xfrm>
                    <a:off x="2270760" y="4343400"/>
                    <a:ext cx="2225040" cy="478223"/>
                  </a:xfrm>
                  <a:prstGeom prst="roundRect">
                    <a:avLst/>
                  </a:prstGeom>
                  <a:solidFill>
                    <a:srgbClr val="1F497D"/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rPr>
                      <a:t>CPUWriteSet</a:t>
                    </a:r>
                    <a:endPara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7" name="TextBox 946"/>
                  <p:cNvSpPr txBox="1"/>
                  <p:nvPr/>
                </p:nvSpPr>
                <p:spPr>
                  <a:xfrm>
                    <a:off x="1478280" y="3402725"/>
                    <a:ext cx="2286000" cy="5731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rPr>
                      <a:t>Shared LLC</a:t>
                    </a:r>
                  </a:p>
                </p:txBody>
              </p:sp>
              <p:sp>
                <p:nvSpPr>
                  <p:cNvPr id="948" name="Rounded Rectangle 947"/>
                  <p:cNvSpPr/>
                  <p:nvPr/>
                </p:nvSpPr>
                <p:spPr>
                  <a:xfrm>
                    <a:off x="198120" y="4064877"/>
                    <a:ext cx="2011680" cy="851338"/>
                  </a:xfrm>
                  <a:prstGeom prst="roundRect">
                    <a:avLst/>
                  </a:prstGeom>
                  <a:solidFill>
                    <a:srgbClr val="1F497D"/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rPr>
                      <a:t>Coherence Resolution </a:t>
                    </a:r>
                    <a:endPara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941" name="Rounded Rectangle 940"/>
              <p:cNvSpPr/>
              <p:nvPr/>
            </p:nvSpPr>
            <p:spPr>
              <a:xfrm>
                <a:off x="2819400" y="2238703"/>
                <a:ext cx="1463040" cy="688428"/>
              </a:xfrm>
              <a:prstGeom prst="roundRect">
                <a:avLst/>
              </a:prstGeom>
              <a:solidFill>
                <a:srgbClr val="8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L1</a:t>
                </a: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p:grpSp>
        <p:cxnSp>
          <p:nvCxnSpPr>
            <p:cNvPr id="949" name="Straight Connector 948"/>
            <p:cNvCxnSpPr/>
            <p:nvPr/>
          </p:nvCxnSpPr>
          <p:spPr>
            <a:xfrm>
              <a:off x="6974124" y="33785570"/>
              <a:ext cx="2286000" cy="14478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950" name="Straight Connector 949"/>
            <p:cNvCxnSpPr/>
            <p:nvPr/>
          </p:nvCxnSpPr>
          <p:spPr>
            <a:xfrm>
              <a:off x="5972302" y="33802390"/>
              <a:ext cx="87422" cy="165958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grpSp>
          <p:nvGrpSpPr>
            <p:cNvPr id="951" name="Group 950"/>
            <p:cNvGrpSpPr/>
            <p:nvPr/>
          </p:nvGrpSpPr>
          <p:grpSpPr>
            <a:xfrm>
              <a:off x="6059724" y="35233371"/>
              <a:ext cx="3352800" cy="1752601"/>
              <a:chOff x="5334000" y="4343401"/>
              <a:chExt cx="3352800" cy="1752601"/>
            </a:xfrm>
          </p:grpSpPr>
          <p:grpSp>
            <p:nvGrpSpPr>
              <p:cNvPr id="952" name="Group 951"/>
              <p:cNvGrpSpPr/>
              <p:nvPr/>
            </p:nvGrpSpPr>
            <p:grpSpPr>
              <a:xfrm>
                <a:off x="5334000" y="4343401"/>
                <a:ext cx="3352800" cy="1752601"/>
                <a:chOff x="5334000" y="2133600"/>
                <a:chExt cx="3617495" cy="1502229"/>
              </a:xfrm>
            </p:grpSpPr>
            <p:sp>
              <p:nvSpPr>
                <p:cNvPr id="956" name="Rounded Rectangle 955"/>
                <p:cNvSpPr/>
                <p:nvPr/>
              </p:nvSpPr>
              <p:spPr>
                <a:xfrm>
                  <a:off x="5334000" y="2133600"/>
                  <a:ext cx="3617495" cy="1502229"/>
                </a:xfrm>
                <a:prstGeom prst="roundRect">
                  <a:avLst/>
                </a:prstGeom>
                <a:solidFill>
                  <a:sysClr val="window" lastClr="FFFFFF">
                    <a:alpha val="0"/>
                  </a:sysClr>
                </a:solidFill>
                <a:ln w="25400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7" name="Rounded Rectangle 956"/>
                <p:cNvSpPr/>
                <p:nvPr/>
              </p:nvSpPr>
              <p:spPr>
                <a:xfrm>
                  <a:off x="5486400" y="2285999"/>
                  <a:ext cx="1268264" cy="1219199"/>
                </a:xfrm>
                <a:prstGeom prst="roundRect">
                  <a:avLst/>
                </a:prstGeom>
                <a:solidFill>
                  <a:srgbClr val="EEECE1">
                    <a:lumMod val="50000"/>
                  </a:srgbClr>
                </a:solidFill>
                <a:ln w="9525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rPr>
                    <a:t>NDA Core</a:t>
                  </a:r>
                  <a:endPara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53" name="Rounded Rectangle 952"/>
              <p:cNvSpPr/>
              <p:nvPr/>
            </p:nvSpPr>
            <p:spPr>
              <a:xfrm>
                <a:off x="7010400" y="4474633"/>
                <a:ext cx="1219200" cy="554567"/>
              </a:xfrm>
              <a:prstGeom prst="roundRect">
                <a:avLst/>
              </a:prstGeom>
              <a:solidFill>
                <a:srgbClr val="8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L1</a:t>
                </a: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54" name="Rounded Rectangle 953"/>
              <p:cNvSpPr/>
              <p:nvPr/>
            </p:nvSpPr>
            <p:spPr>
              <a:xfrm>
                <a:off x="6705600" y="5105400"/>
                <a:ext cx="1854200" cy="385235"/>
              </a:xfrm>
              <a:prstGeom prst="roundRect">
                <a:avLst/>
              </a:prstGeom>
              <a:solidFill>
                <a:srgbClr val="1F497D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NDAReadSet</a:t>
                </a: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55" name="Rounded Rectangle 954"/>
              <p:cNvSpPr/>
              <p:nvPr/>
            </p:nvSpPr>
            <p:spPr>
              <a:xfrm>
                <a:off x="6705600" y="5562600"/>
                <a:ext cx="1854200" cy="385235"/>
              </a:xfrm>
              <a:prstGeom prst="roundRect">
                <a:avLst/>
              </a:prstGeom>
              <a:solidFill>
                <a:srgbClr val="1F497D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NDAWriteSet</a:t>
                </a:r>
                <a:endPara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p:grpSp>
      </p:grpSp>
      <p:sp>
        <p:nvSpPr>
          <p:cNvPr id="958" name="Title 1"/>
          <p:cNvSpPr txBox="1">
            <a:spLocks/>
          </p:cNvSpPr>
          <p:nvPr/>
        </p:nvSpPr>
        <p:spPr>
          <a:xfrm>
            <a:off x="301181" y="32191612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Gill Sans MT"/>
                <a:cs typeface="Gill Sans MT"/>
              </a:rPr>
              <a:t>High Level Architecture of </a:t>
            </a:r>
            <a:r>
              <a:rPr lang="en-US" sz="4400" dirty="0" err="1" smtClean="0">
                <a:latin typeface="Gill Sans MT"/>
                <a:cs typeface="Gill Sans MT"/>
              </a:rPr>
              <a:t>CoNDA</a:t>
            </a:r>
            <a:endParaRPr lang="en-US" sz="4400" dirty="0">
              <a:latin typeface="Gill Sans MT"/>
              <a:cs typeface="Gill Sans M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355769" y="33308219"/>
            <a:ext cx="12193257" cy="4695745"/>
            <a:chOff x="11355769" y="33331865"/>
            <a:chExt cx="12193257" cy="4695745"/>
          </a:xfrm>
        </p:grpSpPr>
        <p:grpSp>
          <p:nvGrpSpPr>
            <p:cNvPr id="20" name="Group 19"/>
            <p:cNvGrpSpPr/>
            <p:nvPr/>
          </p:nvGrpSpPr>
          <p:grpSpPr>
            <a:xfrm>
              <a:off x="11355769" y="33986679"/>
              <a:ext cx="8839200" cy="3962400"/>
              <a:chOff x="2601720" y="15903031"/>
              <a:chExt cx="8839200" cy="3962400"/>
            </a:xfrm>
          </p:grpSpPr>
          <p:grpSp>
            <p:nvGrpSpPr>
              <p:cNvPr id="981" name="Group 980"/>
              <p:cNvGrpSpPr/>
              <p:nvPr/>
            </p:nvGrpSpPr>
            <p:grpSpPr>
              <a:xfrm>
                <a:off x="2601720" y="16360231"/>
                <a:ext cx="4038600" cy="2438400"/>
                <a:chOff x="76200" y="1697421"/>
                <a:chExt cx="4846320" cy="3026979"/>
              </a:xfrm>
            </p:grpSpPr>
            <p:grpSp>
              <p:nvGrpSpPr>
                <p:cNvPr id="982" name="Group 981"/>
                <p:cNvGrpSpPr/>
                <p:nvPr/>
              </p:nvGrpSpPr>
              <p:grpSpPr>
                <a:xfrm>
                  <a:off x="76200" y="1697421"/>
                  <a:ext cx="4846320" cy="3026979"/>
                  <a:chOff x="0" y="1849821"/>
                  <a:chExt cx="4846320" cy="3026979"/>
                </a:xfrm>
              </p:grpSpPr>
              <p:sp>
                <p:nvSpPr>
                  <p:cNvPr id="984" name="Rounded Rectangle 983"/>
                  <p:cNvSpPr/>
                  <p:nvPr/>
                </p:nvSpPr>
                <p:spPr>
                  <a:xfrm>
                    <a:off x="0" y="1849821"/>
                    <a:ext cx="4846320" cy="3026979"/>
                  </a:xfrm>
                  <a:prstGeom prst="roundRect">
                    <a:avLst/>
                  </a:prstGeom>
                  <a:solidFill>
                    <a:sysClr val="window" lastClr="FFFFFF">
                      <a:alpha val="0"/>
                    </a:sysClr>
                  </a:solidFill>
                  <a:ln w="25400" cap="flat" cmpd="sng" algn="ctr">
                    <a:solidFill>
                      <a:srgbClr val="000000"/>
                    </a:solidFill>
                    <a:prstDash val="sysDash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5" name="Rounded Rectangle 984"/>
                  <p:cNvSpPr/>
                  <p:nvPr/>
                </p:nvSpPr>
                <p:spPr>
                  <a:xfrm>
                    <a:off x="457200" y="2133600"/>
                    <a:ext cx="1969304" cy="944210"/>
                  </a:xfrm>
                  <a:prstGeom prst="roundRect">
                    <a:avLst/>
                  </a:prstGeom>
                  <a:solidFill>
                    <a:srgbClr val="EEECE1">
                      <a:lumMod val="50000"/>
                    </a:srgbClr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rPr>
                      <a:t>CPU</a:t>
                    </a: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986" name="Group 985"/>
                  <p:cNvGrpSpPr/>
                  <p:nvPr/>
                </p:nvGrpSpPr>
                <p:grpSpPr>
                  <a:xfrm>
                    <a:off x="182880" y="3174125"/>
                    <a:ext cx="4480560" cy="1550275"/>
                    <a:chOff x="106680" y="3402725"/>
                    <a:chExt cx="4480560" cy="1550275"/>
                  </a:xfrm>
                </p:grpSpPr>
                <p:sp>
                  <p:nvSpPr>
                    <p:cNvPr id="987" name="Rounded Rectangle 986"/>
                    <p:cNvSpPr/>
                    <p:nvPr/>
                  </p:nvSpPr>
                  <p:spPr>
                    <a:xfrm>
                      <a:off x="106680" y="3497318"/>
                      <a:ext cx="4480560" cy="1455682"/>
                    </a:xfrm>
                    <a:prstGeom prst="roundRect">
                      <a:avLst/>
                    </a:prstGeom>
                    <a:solidFill>
                      <a:srgbClr val="4A8861"/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8" name="Rounded Rectangle 987"/>
                    <p:cNvSpPr/>
                    <p:nvPr/>
                  </p:nvSpPr>
                  <p:spPr>
                    <a:xfrm>
                      <a:off x="2270760" y="4343400"/>
                      <a:ext cx="2225040" cy="478223"/>
                    </a:xfrm>
                    <a:prstGeom prst="roundRect">
                      <a:avLst/>
                    </a:prstGeom>
                    <a:solidFill>
                      <a:srgbClr val="1F497D"/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CPUWriteSet</a:t>
                      </a:r>
                      <a:endPara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9" name="TextBox 988"/>
                    <p:cNvSpPr txBox="1"/>
                    <p:nvPr/>
                  </p:nvSpPr>
                  <p:spPr>
                    <a:xfrm>
                      <a:off x="1478280" y="3402725"/>
                      <a:ext cx="2286000" cy="5731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</a:rPr>
                        <a:t>Shared LLC</a:t>
                      </a:r>
                    </a:p>
                  </p:txBody>
                </p:sp>
                <p:sp>
                  <p:nvSpPr>
                    <p:cNvPr id="990" name="Rounded Rectangle 989"/>
                    <p:cNvSpPr/>
                    <p:nvPr/>
                  </p:nvSpPr>
                  <p:spPr>
                    <a:xfrm>
                      <a:off x="198120" y="4064877"/>
                      <a:ext cx="2011680" cy="851338"/>
                    </a:xfrm>
                    <a:prstGeom prst="roundRect">
                      <a:avLst/>
                    </a:prstGeom>
                    <a:solidFill>
                      <a:srgbClr val="1F497D"/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Coherence Resolution 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83" name="Rounded Rectangle 982"/>
                <p:cNvSpPr/>
                <p:nvPr/>
              </p:nvSpPr>
              <p:spPr>
                <a:xfrm>
                  <a:off x="2819400" y="2238703"/>
                  <a:ext cx="1463040" cy="688428"/>
                </a:xfrm>
                <a:prstGeom prst="roundRect">
                  <a:avLst/>
                </a:prstGeom>
                <a:solidFill>
                  <a:srgbClr val="8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rPr>
                    <a:t>L1</a:t>
                  </a:r>
                  <a:endPara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91" name="Straight Connector 990"/>
              <p:cNvCxnSpPr/>
              <p:nvPr/>
            </p:nvCxnSpPr>
            <p:spPr>
              <a:xfrm flipV="1">
                <a:off x="7402320" y="15903031"/>
                <a:ext cx="0" cy="396240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ysDash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2" name="Left-Right Arrow 991"/>
              <p:cNvSpPr/>
              <p:nvPr/>
            </p:nvSpPr>
            <p:spPr>
              <a:xfrm>
                <a:off x="6792720" y="17306768"/>
                <a:ext cx="1219200" cy="348863"/>
              </a:xfrm>
              <a:prstGeom prst="leftRightArrow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993" name="Group 992"/>
              <p:cNvGrpSpPr/>
              <p:nvPr/>
            </p:nvGrpSpPr>
            <p:grpSpPr>
              <a:xfrm>
                <a:off x="8088120" y="16665031"/>
                <a:ext cx="3352800" cy="1752601"/>
                <a:chOff x="5638800" y="2286000"/>
                <a:chExt cx="3352800" cy="1752601"/>
              </a:xfrm>
            </p:grpSpPr>
            <p:grpSp>
              <p:nvGrpSpPr>
                <p:cNvPr id="994" name="Group 993"/>
                <p:cNvGrpSpPr/>
                <p:nvPr/>
              </p:nvGrpSpPr>
              <p:grpSpPr>
                <a:xfrm>
                  <a:off x="5638800" y="2286000"/>
                  <a:ext cx="3352800" cy="1752601"/>
                  <a:chOff x="5334000" y="4343399"/>
                  <a:chExt cx="3352800" cy="1752601"/>
                </a:xfrm>
              </p:grpSpPr>
              <p:grpSp>
                <p:nvGrpSpPr>
                  <p:cNvPr id="996" name="Group 995"/>
                  <p:cNvGrpSpPr/>
                  <p:nvPr/>
                </p:nvGrpSpPr>
                <p:grpSpPr>
                  <a:xfrm>
                    <a:off x="5334000" y="4343399"/>
                    <a:ext cx="3352800" cy="1752601"/>
                    <a:chOff x="5334000" y="4343401"/>
                    <a:chExt cx="3352800" cy="1752601"/>
                  </a:xfrm>
                </p:grpSpPr>
                <p:grpSp>
                  <p:nvGrpSpPr>
                    <p:cNvPr id="998" name="Group 997"/>
                    <p:cNvGrpSpPr/>
                    <p:nvPr/>
                  </p:nvGrpSpPr>
                  <p:grpSpPr>
                    <a:xfrm>
                      <a:off x="5334000" y="4343401"/>
                      <a:ext cx="3352800" cy="1752601"/>
                      <a:chOff x="5334000" y="2133601"/>
                      <a:chExt cx="3617495" cy="1502229"/>
                    </a:xfrm>
                  </p:grpSpPr>
                  <p:sp>
                    <p:nvSpPr>
                      <p:cNvPr id="1001" name="Rounded Rectangle 1000"/>
                      <p:cNvSpPr/>
                      <p:nvPr/>
                    </p:nvSpPr>
                    <p:spPr>
                      <a:xfrm>
                        <a:off x="5334000" y="2133601"/>
                        <a:ext cx="3617495" cy="1502229"/>
                      </a:xfrm>
                      <a:prstGeom prst="roundRect">
                        <a:avLst/>
                      </a:prstGeom>
                      <a:solidFill>
                        <a:sysClr val="window" lastClr="FFFFFF">
                          <a:alpha val="0"/>
                        </a:sysClr>
                      </a:solidFill>
                      <a:ln w="25400" cap="flat" cmpd="sng" algn="ctr">
                        <a:solidFill>
                          <a:srgbClr val="000000"/>
                        </a:solidFill>
                        <a:prstDash val="sysDash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Gill Sans MT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02" name="Rounded Rectangle 1001"/>
                      <p:cNvSpPr/>
                      <p:nvPr/>
                    </p:nvSpPr>
                    <p:spPr>
                      <a:xfrm>
                        <a:off x="5486400" y="2285999"/>
                        <a:ext cx="1268264" cy="1219199"/>
                      </a:xfrm>
                      <a:prstGeom prst="roundRect">
                        <a:avLst/>
                      </a:prstGeom>
                      <a:solidFill>
                        <a:srgbClr val="EEECE1">
                          <a:lumMod val="50000"/>
                        </a:srgbClr>
                      </a:solidFill>
                      <a:ln w="9525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" lastClr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rPr>
                          <a:t>NDA Core</a:t>
                        </a:r>
                        <a:endPara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999" name="Rounded Rectangle 998"/>
                    <p:cNvSpPr/>
                    <p:nvPr/>
                  </p:nvSpPr>
                  <p:spPr>
                    <a:xfrm>
                      <a:off x="6705600" y="5105401"/>
                      <a:ext cx="1854200" cy="385235"/>
                    </a:xfrm>
                    <a:prstGeom prst="roundRect">
                      <a:avLst/>
                    </a:prstGeom>
                    <a:solidFill>
                      <a:srgbClr val="1F497D"/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NDAReadSet</a:t>
                      </a:r>
                      <a:endPara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0" name="Rounded Rectangle 999"/>
                    <p:cNvSpPr/>
                    <p:nvPr/>
                  </p:nvSpPr>
                  <p:spPr>
                    <a:xfrm>
                      <a:off x="6705600" y="5562600"/>
                      <a:ext cx="1854200" cy="385235"/>
                    </a:xfrm>
                    <a:prstGeom prst="roundRect">
                      <a:avLst/>
                    </a:prstGeom>
                    <a:solidFill>
                      <a:srgbClr val="1F497D"/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NDAWriteSet</a:t>
                      </a:r>
                      <a:endPara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997" name="Rounded Rectangle 996"/>
                  <p:cNvSpPr/>
                  <p:nvPr/>
                </p:nvSpPr>
                <p:spPr>
                  <a:xfrm>
                    <a:off x="7010400" y="4474633"/>
                    <a:ext cx="1219200" cy="554567"/>
                  </a:xfrm>
                  <a:prstGeom prst="roundRect">
                    <a:avLst/>
                  </a:prstGeom>
                  <a:solidFill>
                    <a:srgbClr val="800000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rPr>
                      <a:t>L1</a:t>
                    </a:r>
                    <a:endPara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95" name="Rounded Rectangle 994"/>
                <p:cNvSpPr/>
                <p:nvPr/>
              </p:nvSpPr>
              <p:spPr>
                <a:xfrm>
                  <a:off x="8305800" y="2417233"/>
                  <a:ext cx="228600" cy="554567"/>
                </a:xfrm>
                <a:prstGeom prst="roundRect">
                  <a:avLst/>
                </a:prstGeom>
                <a:solidFill>
                  <a:srgbClr val="1F497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14" name="Group 1013"/>
            <p:cNvGrpSpPr/>
            <p:nvPr/>
          </p:nvGrpSpPr>
          <p:grpSpPr>
            <a:xfrm>
              <a:off x="14405026" y="33331865"/>
              <a:ext cx="9144000" cy="1143014"/>
              <a:chOff x="-2616251" y="5486406"/>
              <a:chExt cx="11128857" cy="354148"/>
            </a:xfrm>
          </p:grpSpPr>
          <p:grpSp>
            <p:nvGrpSpPr>
              <p:cNvPr id="1015" name="Group 1014"/>
              <p:cNvGrpSpPr/>
              <p:nvPr/>
            </p:nvGrpSpPr>
            <p:grpSpPr>
              <a:xfrm>
                <a:off x="-108019" y="5486406"/>
                <a:ext cx="7956621" cy="354148"/>
                <a:chOff x="-3173041" y="838199"/>
                <a:chExt cx="12406338" cy="205483"/>
              </a:xfrm>
            </p:grpSpPr>
            <p:sp>
              <p:nvSpPr>
                <p:cNvPr id="1017" name="Rounded Rectangle 1016"/>
                <p:cNvSpPr/>
                <p:nvPr/>
              </p:nvSpPr>
              <p:spPr bwMode="auto">
                <a:xfrm>
                  <a:off x="-3173041" y="845516"/>
                  <a:ext cx="9688557" cy="198166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76200" cap="flat" cmpd="sng" algn="ctr">
                  <a:solidFill>
                    <a:srgbClr val="1F497D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85750" marR="0" lvl="0" indent="-285750" algn="l" defTabSz="914400" rtl="0" eaLnBrk="1" fontAlgn="base" latinLnBrk="1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164E"/>
                    </a:buClr>
                    <a:buSzTx/>
                    <a:buFont typeface="Tahoma" pitchFamily="34" charset="0"/>
                    <a:buNone/>
                    <a:tabLst/>
                    <a:defRPr/>
                  </a:pPr>
                  <a:endParaRPr kumimoji="1" 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7164E"/>
                    </a:solidFill>
                    <a:effectLst/>
                    <a:uLnTx/>
                    <a:uFillTx/>
                    <a:latin typeface="Lucida Sans" pitchFamily="34" charset="0"/>
                    <a:ea typeface="굴림" pitchFamily="34" charset="-127"/>
                    <a:cs typeface="Tahoma" pitchFamily="34" charset="0"/>
                  </a:endParaRPr>
                </a:p>
              </p:txBody>
            </p:sp>
            <p:sp>
              <p:nvSpPr>
                <p:cNvPr id="1018" name="Rectangle 1017"/>
                <p:cNvSpPr/>
                <p:nvPr/>
              </p:nvSpPr>
              <p:spPr>
                <a:xfrm>
                  <a:off x="-153064" y="838199"/>
                  <a:ext cx="9386361" cy="1204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016" name="Rectangle 1015"/>
              <p:cNvSpPr/>
              <p:nvPr/>
            </p:nvSpPr>
            <p:spPr>
              <a:xfrm>
                <a:off x="-2616251" y="5532563"/>
                <a:ext cx="11128857" cy="25747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Per-word dirty bit mask to mark</a:t>
                </a:r>
                <a:b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</a:b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all </a:t>
                </a: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uncommitted</a:t>
                </a: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data updates  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20" name="Group 1019"/>
            <p:cNvGrpSpPr/>
            <p:nvPr/>
          </p:nvGrpSpPr>
          <p:grpSpPr>
            <a:xfrm>
              <a:off x="15858493" y="36925299"/>
              <a:ext cx="5972690" cy="1102311"/>
              <a:chOff x="391475" y="5404054"/>
              <a:chExt cx="7269163" cy="341536"/>
            </a:xfrm>
          </p:grpSpPr>
          <p:sp>
            <p:nvSpPr>
              <p:cNvPr id="1023" name="Rounded Rectangle 1022"/>
              <p:cNvSpPr/>
              <p:nvPr/>
            </p:nvSpPr>
            <p:spPr bwMode="auto">
              <a:xfrm>
                <a:off x="391485" y="5404054"/>
                <a:ext cx="7269153" cy="341536"/>
              </a:xfrm>
              <a:prstGeom prst="roundRect">
                <a:avLst/>
              </a:prstGeom>
              <a:solidFill>
                <a:sysClr val="window" lastClr="FFFFFF"/>
              </a:solidFill>
              <a:ln w="76200" cap="flat" cmpd="sng" algn="ctr">
                <a:solidFill>
                  <a:srgbClr val="1F497D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lvl="0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7164E"/>
                  </a:buClr>
                  <a:buSzTx/>
                  <a:buFont typeface="Tahoma" pitchFamily="34" charset="0"/>
                  <a:buNone/>
                  <a:tabLst/>
                  <a:defRPr/>
                </a:pPr>
                <a:endParaRPr kumimoji="1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7164E"/>
                  </a:solidFill>
                  <a:effectLst/>
                  <a:uLnTx/>
                  <a:uFillTx/>
                  <a:latin typeface="Lucida Sans" pitchFamily="34" charset="0"/>
                  <a:ea typeface="굴림" pitchFamily="34" charset="-127"/>
                  <a:cs typeface="Tahoma" pitchFamily="34" charset="0"/>
                </a:endParaRPr>
              </a:p>
            </p:txBody>
          </p:sp>
          <p:sp>
            <p:nvSpPr>
              <p:cNvPr id="1022" name="Rectangle 1021"/>
              <p:cNvSpPr/>
              <p:nvPr/>
            </p:nvSpPr>
            <p:spPr>
              <a:xfrm>
                <a:off x="391475" y="5442087"/>
                <a:ext cx="7102041" cy="25747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The </a:t>
                </a:r>
                <a:r>
                  <a:rPr kumimoji="0" lang="en-US" sz="2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NDAReadSet</a:t>
                </a: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and </a:t>
                </a:r>
                <a:r>
                  <a:rPr kumimoji="0" lang="en-US" sz="2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NDAWriteSet</a:t>
                </a: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are </a:t>
                </a:r>
                <a:b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</a:b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used to track memory accesses from NDA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025" name="Title 1"/>
          <p:cNvSpPr txBox="1">
            <a:spLocks/>
          </p:cNvSpPr>
          <p:nvPr/>
        </p:nvSpPr>
        <p:spPr>
          <a:xfrm>
            <a:off x="11520866" y="32207931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Gill Sans MT"/>
                <a:cs typeface="Gill Sans MT"/>
              </a:rPr>
              <a:t>Optimistic Execution</a:t>
            </a:r>
            <a:endParaRPr lang="en-US" sz="4400" dirty="0">
              <a:latin typeface="Gill Sans MT"/>
              <a:cs typeface="Gill Sans MT"/>
            </a:endParaRPr>
          </a:p>
        </p:txBody>
      </p:sp>
      <p:cxnSp>
        <p:nvCxnSpPr>
          <p:cNvPr id="1026" name="Straight Arrow Connector 1025"/>
          <p:cNvCxnSpPr>
            <a:stCxn id="995" idx="3"/>
          </p:cNvCxnSpPr>
          <p:nvPr/>
        </p:nvCxnSpPr>
        <p:spPr>
          <a:xfrm flipV="1">
            <a:off x="19737769" y="34511088"/>
            <a:ext cx="362542" cy="62246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miter lim="800000"/>
            <a:headEnd type="none"/>
            <a:tailEnd type="triangle"/>
          </a:ln>
          <a:effectLst/>
        </p:spPr>
      </p:cxnSp>
      <p:grpSp>
        <p:nvGrpSpPr>
          <p:cNvPr id="1031" name="Group 1030"/>
          <p:cNvGrpSpPr/>
          <p:nvPr/>
        </p:nvGrpSpPr>
        <p:grpSpPr>
          <a:xfrm>
            <a:off x="22760521" y="32620846"/>
            <a:ext cx="9183907" cy="4800600"/>
            <a:chOff x="0" y="0"/>
            <a:chExt cx="11455086" cy="2883649"/>
          </a:xfrm>
        </p:grpSpPr>
        <p:graphicFrame>
          <p:nvGraphicFramePr>
            <p:cNvPr id="1032" name="Chart 10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3828255"/>
                </p:ext>
              </p:extLst>
            </p:nvPr>
          </p:nvGraphicFramePr>
          <p:xfrm>
            <a:off x="0" y="0"/>
            <a:ext cx="11215222" cy="28836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  <p:cxnSp>
          <p:nvCxnSpPr>
            <p:cNvPr id="1033" name="Straight Connector 1032"/>
            <p:cNvCxnSpPr/>
            <p:nvPr/>
          </p:nvCxnSpPr>
          <p:spPr>
            <a:xfrm>
              <a:off x="10264779" y="239056"/>
              <a:ext cx="0" cy="246150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  <p:sp>
          <p:nvSpPr>
            <p:cNvPr id="1034" name="TextBox 1033"/>
            <p:cNvSpPr txBox="1"/>
            <p:nvPr/>
          </p:nvSpPr>
          <p:spPr>
            <a:xfrm>
              <a:off x="10264779" y="2137878"/>
              <a:ext cx="1190307" cy="303402"/>
            </a:xfrm>
            <a:prstGeom prst="rect">
              <a:avLst/>
            </a:prstGeom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GMEAN</a:t>
              </a:r>
            </a:p>
          </p:txBody>
        </p:sp>
      </p:grpSp>
      <p:grpSp>
        <p:nvGrpSpPr>
          <p:cNvPr id="1051" name="Group 1050"/>
          <p:cNvGrpSpPr/>
          <p:nvPr/>
        </p:nvGrpSpPr>
        <p:grpSpPr>
          <a:xfrm>
            <a:off x="22930371" y="38359757"/>
            <a:ext cx="9144000" cy="4170145"/>
            <a:chOff x="0" y="0"/>
            <a:chExt cx="10948148" cy="2988235"/>
          </a:xfrm>
        </p:grpSpPr>
        <p:graphicFrame>
          <p:nvGraphicFramePr>
            <p:cNvPr id="1052" name="Chart 105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63949510"/>
                </p:ext>
              </p:extLst>
            </p:nvPr>
          </p:nvGraphicFramePr>
          <p:xfrm>
            <a:off x="0" y="0"/>
            <a:ext cx="10948148" cy="29882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9"/>
            </a:graphicData>
          </a:graphic>
        </p:graphicFrame>
        <p:sp>
          <p:nvSpPr>
            <p:cNvPr id="1053" name="TextBox 1052"/>
            <p:cNvSpPr txBox="1"/>
            <p:nvPr/>
          </p:nvSpPr>
          <p:spPr>
            <a:xfrm>
              <a:off x="9887323" y="2293337"/>
              <a:ext cx="1060825" cy="328706"/>
            </a:xfrm>
            <a:prstGeom prst="rect">
              <a:avLst/>
            </a:prstGeom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GMEAN</a:t>
              </a:r>
            </a:p>
          </p:txBody>
        </p:sp>
        <p:cxnSp>
          <p:nvCxnSpPr>
            <p:cNvPr id="1054" name="Straight Connector 1053"/>
            <p:cNvCxnSpPr/>
            <p:nvPr/>
          </p:nvCxnSpPr>
          <p:spPr>
            <a:xfrm>
              <a:off x="9944568" y="163810"/>
              <a:ext cx="0" cy="262964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</p:grpSp>
      <p:cxnSp>
        <p:nvCxnSpPr>
          <p:cNvPr id="1169" name="Straight Connector 1168"/>
          <p:cNvCxnSpPr/>
          <p:nvPr/>
        </p:nvCxnSpPr>
        <p:spPr>
          <a:xfrm flipH="1" flipV="1">
            <a:off x="5791200" y="457200"/>
            <a:ext cx="1219200" cy="2514600"/>
          </a:xfrm>
          <a:prstGeom prst="line">
            <a:avLst/>
          </a:prstGeom>
          <a:noFill/>
          <a:ln w="38100" cap="flat" cmpd="sng" algn="ctr">
            <a:solidFill>
              <a:srgbClr val="FFFFFF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1170" name="Straight Connector 1169"/>
          <p:cNvCxnSpPr/>
          <p:nvPr/>
        </p:nvCxnSpPr>
        <p:spPr>
          <a:xfrm flipH="1">
            <a:off x="5334000" y="3429000"/>
            <a:ext cx="1676400" cy="152400"/>
          </a:xfrm>
          <a:prstGeom prst="line">
            <a:avLst/>
          </a:prstGeom>
          <a:noFill/>
          <a:ln w="38100" cap="flat" cmpd="sng" algn="ctr">
            <a:solidFill>
              <a:srgbClr val="FFFFFF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1255" name="Straight Connector 1254"/>
          <p:cNvCxnSpPr/>
          <p:nvPr/>
        </p:nvCxnSpPr>
        <p:spPr>
          <a:xfrm flipH="1">
            <a:off x="381000" y="2057400"/>
            <a:ext cx="685800" cy="160020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1256" name="Straight Connector 1255"/>
          <p:cNvCxnSpPr/>
          <p:nvPr/>
        </p:nvCxnSpPr>
        <p:spPr>
          <a:xfrm flipH="1">
            <a:off x="2057400" y="2590800"/>
            <a:ext cx="3048000" cy="106680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dash"/>
            <a:headEnd type="none" w="med" len="med"/>
            <a:tailEnd type="none" w="med" len="med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6425386" y="38464679"/>
            <a:ext cx="11647679" cy="5208445"/>
            <a:chOff x="7253701" y="38464679"/>
            <a:chExt cx="11647679" cy="5208445"/>
          </a:xfrm>
        </p:grpSpPr>
        <p:grpSp>
          <p:nvGrpSpPr>
            <p:cNvPr id="1055" name="Group 1054"/>
            <p:cNvGrpSpPr/>
            <p:nvPr/>
          </p:nvGrpSpPr>
          <p:grpSpPr>
            <a:xfrm>
              <a:off x="7253701" y="38464679"/>
              <a:ext cx="11647679" cy="3441789"/>
              <a:chOff x="11355769" y="33331860"/>
              <a:chExt cx="11647679" cy="3441789"/>
            </a:xfrm>
          </p:grpSpPr>
          <p:grpSp>
            <p:nvGrpSpPr>
              <p:cNvPr id="1056" name="Group 1055"/>
              <p:cNvGrpSpPr/>
              <p:nvPr/>
            </p:nvGrpSpPr>
            <p:grpSpPr>
              <a:xfrm>
                <a:off x="11355769" y="33660840"/>
                <a:ext cx="8839200" cy="3112809"/>
                <a:chOff x="2601720" y="15577192"/>
                <a:chExt cx="8839200" cy="3112809"/>
              </a:xfrm>
            </p:grpSpPr>
            <p:grpSp>
              <p:nvGrpSpPr>
                <p:cNvPr id="1068" name="Group 1067"/>
                <p:cNvGrpSpPr/>
                <p:nvPr/>
              </p:nvGrpSpPr>
              <p:grpSpPr>
                <a:xfrm>
                  <a:off x="2601720" y="15679831"/>
                  <a:ext cx="4038600" cy="2438400"/>
                  <a:chOff x="76200" y="852786"/>
                  <a:chExt cx="4846320" cy="3026979"/>
                </a:xfrm>
              </p:grpSpPr>
              <p:grpSp>
                <p:nvGrpSpPr>
                  <p:cNvPr id="1081" name="Group 1080"/>
                  <p:cNvGrpSpPr/>
                  <p:nvPr/>
                </p:nvGrpSpPr>
                <p:grpSpPr>
                  <a:xfrm>
                    <a:off x="76200" y="852786"/>
                    <a:ext cx="4846320" cy="3026979"/>
                    <a:chOff x="0" y="1005186"/>
                    <a:chExt cx="4846320" cy="3026979"/>
                  </a:xfrm>
                </p:grpSpPr>
                <p:sp>
                  <p:nvSpPr>
                    <p:cNvPr id="1083" name="Rounded Rectangle 1082"/>
                    <p:cNvSpPr/>
                    <p:nvPr/>
                  </p:nvSpPr>
                  <p:spPr>
                    <a:xfrm>
                      <a:off x="0" y="1005186"/>
                      <a:ext cx="4846320" cy="3026979"/>
                    </a:xfrm>
                    <a:prstGeom prst="roundRect">
                      <a:avLst/>
                    </a:prstGeom>
                    <a:solidFill>
                      <a:sysClr val="window" lastClr="FFFFFF">
                        <a:alpha val="0"/>
                      </a:sysClr>
                    </a:solidFill>
                    <a:ln w="25400" cap="flat" cmpd="sng" algn="ctr">
                      <a:solidFill>
                        <a:srgbClr val="000000"/>
                      </a:solidFill>
                      <a:prstDash val="sysDash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4" name="Rounded Rectangle 1083"/>
                    <p:cNvSpPr/>
                    <p:nvPr/>
                  </p:nvSpPr>
                  <p:spPr>
                    <a:xfrm>
                      <a:off x="457200" y="1176347"/>
                      <a:ext cx="1969304" cy="944211"/>
                    </a:xfrm>
                    <a:prstGeom prst="roundRect">
                      <a:avLst/>
                    </a:prstGeom>
                    <a:solidFill>
                      <a:srgbClr val="EEECE1">
                        <a:lumMod val="5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CPU</a:t>
                      </a: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085" name="Group 1084"/>
                    <p:cNvGrpSpPr/>
                    <p:nvPr/>
                  </p:nvGrpSpPr>
                  <p:grpSpPr>
                    <a:xfrm>
                      <a:off x="182880" y="2311465"/>
                      <a:ext cx="4480560" cy="1455681"/>
                      <a:chOff x="106680" y="2540065"/>
                      <a:chExt cx="4480560" cy="1455681"/>
                    </a:xfrm>
                  </p:grpSpPr>
                  <p:sp>
                    <p:nvSpPr>
                      <p:cNvPr id="1086" name="Rounded Rectangle 1085"/>
                      <p:cNvSpPr/>
                      <p:nvPr/>
                    </p:nvSpPr>
                    <p:spPr>
                      <a:xfrm>
                        <a:off x="106680" y="2540065"/>
                        <a:ext cx="4480560" cy="1455681"/>
                      </a:xfrm>
                      <a:prstGeom prst="roundRect">
                        <a:avLst/>
                      </a:prstGeom>
                      <a:solidFill>
                        <a:srgbClr val="4A8861"/>
                      </a:solidFill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87" name="Rounded Rectangle 1086"/>
                      <p:cNvSpPr/>
                      <p:nvPr/>
                    </p:nvSpPr>
                    <p:spPr>
                      <a:xfrm>
                        <a:off x="2270760" y="3386147"/>
                        <a:ext cx="2225040" cy="478223"/>
                      </a:xfrm>
                      <a:prstGeom prst="roundRect">
                        <a:avLst/>
                      </a:prstGeom>
                      <a:solidFill>
                        <a:srgbClr val="1F497D"/>
                      </a:solidFill>
                      <a:ln w="9525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rPr>
                          <a:t>CPUWriteSet</a:t>
                        </a:r>
                        <a:endPara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88" name="TextBox 1087"/>
                      <p:cNvSpPr txBox="1"/>
                      <p:nvPr/>
                    </p:nvSpPr>
                    <p:spPr>
                      <a:xfrm>
                        <a:off x="1478280" y="2558091"/>
                        <a:ext cx="2286000" cy="5731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</a:rPr>
                          <a:t>Shared LLC</a:t>
                        </a:r>
                      </a:p>
                    </p:txBody>
                  </p:sp>
                  <p:sp>
                    <p:nvSpPr>
                      <p:cNvPr id="1089" name="Rounded Rectangle 1088"/>
                      <p:cNvSpPr/>
                      <p:nvPr/>
                    </p:nvSpPr>
                    <p:spPr>
                      <a:xfrm>
                        <a:off x="198120" y="3107625"/>
                        <a:ext cx="2011680" cy="851338"/>
                      </a:xfrm>
                      <a:prstGeom prst="roundRect">
                        <a:avLst/>
                      </a:prstGeom>
                      <a:solidFill>
                        <a:srgbClr val="1F497D"/>
                      </a:solidFill>
                      <a:ln w="9525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rPr>
                          <a:t>Coherence Resolution </a:t>
                        </a:r>
                        <a:endPara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1082" name="Rounded Rectangle 1081"/>
                  <p:cNvSpPr/>
                  <p:nvPr/>
                </p:nvSpPr>
                <p:spPr>
                  <a:xfrm>
                    <a:off x="2819400" y="1281450"/>
                    <a:ext cx="1463040" cy="688428"/>
                  </a:xfrm>
                  <a:prstGeom prst="roundRect">
                    <a:avLst/>
                  </a:prstGeom>
                  <a:solidFill>
                    <a:srgbClr val="800000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rPr>
                      <a:t>L1</a:t>
                    </a:r>
                    <a:endPara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069" name="Straight Connector 1068"/>
                <p:cNvCxnSpPr/>
                <p:nvPr/>
              </p:nvCxnSpPr>
              <p:spPr>
                <a:xfrm flipV="1">
                  <a:off x="7402320" y="15577192"/>
                  <a:ext cx="20029" cy="3112809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ysDash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70" name="Left-Right Arrow 1069"/>
                <p:cNvSpPr/>
                <p:nvPr/>
              </p:nvSpPr>
              <p:spPr>
                <a:xfrm>
                  <a:off x="6747362" y="16807808"/>
                  <a:ext cx="1219200" cy="348863"/>
                </a:xfrm>
                <a:prstGeom prst="leftRightArrow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71" name="Group 1070"/>
                <p:cNvGrpSpPr/>
                <p:nvPr/>
              </p:nvGrpSpPr>
              <p:grpSpPr>
                <a:xfrm>
                  <a:off x="8088120" y="15893921"/>
                  <a:ext cx="3352800" cy="1752601"/>
                  <a:chOff x="5638800" y="1514890"/>
                  <a:chExt cx="3352800" cy="1752601"/>
                </a:xfrm>
              </p:grpSpPr>
              <p:grpSp>
                <p:nvGrpSpPr>
                  <p:cNvPr id="1072" name="Group 1071"/>
                  <p:cNvGrpSpPr/>
                  <p:nvPr/>
                </p:nvGrpSpPr>
                <p:grpSpPr>
                  <a:xfrm>
                    <a:off x="5638800" y="1514890"/>
                    <a:ext cx="3352800" cy="1752601"/>
                    <a:chOff x="5334000" y="3572289"/>
                    <a:chExt cx="3352800" cy="1752601"/>
                  </a:xfrm>
                </p:grpSpPr>
                <p:grpSp>
                  <p:nvGrpSpPr>
                    <p:cNvPr id="1074" name="Group 1073"/>
                    <p:cNvGrpSpPr/>
                    <p:nvPr/>
                  </p:nvGrpSpPr>
                  <p:grpSpPr>
                    <a:xfrm>
                      <a:off x="5334000" y="3572289"/>
                      <a:ext cx="3352800" cy="1752601"/>
                      <a:chOff x="5334000" y="3572291"/>
                      <a:chExt cx="3352800" cy="1752601"/>
                    </a:xfrm>
                  </p:grpSpPr>
                  <p:grpSp>
                    <p:nvGrpSpPr>
                      <p:cNvPr id="1076" name="Group 1075"/>
                      <p:cNvGrpSpPr/>
                      <p:nvPr/>
                    </p:nvGrpSpPr>
                    <p:grpSpPr>
                      <a:xfrm>
                        <a:off x="5334000" y="3572291"/>
                        <a:ext cx="3352800" cy="1752601"/>
                        <a:chOff x="5334000" y="1472650"/>
                        <a:chExt cx="3617495" cy="1502229"/>
                      </a:xfrm>
                    </p:grpSpPr>
                    <p:sp>
                      <p:nvSpPr>
                        <p:cNvPr id="1079" name="Rounded Rectangle 1078"/>
                        <p:cNvSpPr/>
                        <p:nvPr/>
                      </p:nvSpPr>
                      <p:spPr>
                        <a:xfrm>
                          <a:off x="5334000" y="1472650"/>
                          <a:ext cx="3617495" cy="1502229"/>
                        </a:xfrm>
                        <a:prstGeom prst="roundRect">
                          <a:avLst/>
                        </a:prstGeom>
                        <a:solidFill>
                          <a:sysClr val="window" lastClr="FFFFFF">
                            <a:alpha val="0"/>
                          </a:sysClr>
                        </a:solidFill>
                        <a:ln w="25400" cap="flat" cmpd="sng" algn="ctr">
                          <a:solidFill>
                            <a:srgbClr val="000000"/>
                          </a:solidFill>
                          <a:prstDash val="sysDash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0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80" name="Rounded Rectangle 1079"/>
                        <p:cNvSpPr/>
                        <p:nvPr/>
                      </p:nvSpPr>
                      <p:spPr>
                        <a:xfrm>
                          <a:off x="5486400" y="1625048"/>
                          <a:ext cx="1268264" cy="1219199"/>
                        </a:xfrm>
                        <a:prstGeom prst="roundRect">
                          <a:avLst/>
                        </a:prstGeom>
                        <a:solidFill>
                          <a:srgbClr val="EEECE1">
                            <a:lumMod val="50000"/>
                          </a:srgbClr>
                        </a:solidFill>
                        <a:ln w="9525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NDA Core</a:t>
                          </a:r>
                          <a:endParaRPr kumimoji="0" lang="en-US" sz="20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" lastClr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1077" name="Rounded Rectangle 1076"/>
                      <p:cNvSpPr/>
                      <p:nvPr/>
                    </p:nvSpPr>
                    <p:spPr>
                      <a:xfrm>
                        <a:off x="6705600" y="4334291"/>
                        <a:ext cx="1854200" cy="385235"/>
                      </a:xfrm>
                      <a:prstGeom prst="roundRect">
                        <a:avLst/>
                      </a:prstGeom>
                      <a:solidFill>
                        <a:srgbClr val="1F497D"/>
                      </a:solidFill>
                      <a:ln w="9525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rPr>
                          <a:t>NDAReadSet</a:t>
                        </a:r>
                        <a:endPara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78" name="Rounded Rectangle 1077"/>
                      <p:cNvSpPr/>
                      <p:nvPr/>
                    </p:nvSpPr>
                    <p:spPr>
                      <a:xfrm>
                        <a:off x="6705600" y="4791490"/>
                        <a:ext cx="1854200" cy="385235"/>
                      </a:xfrm>
                      <a:prstGeom prst="roundRect">
                        <a:avLst/>
                      </a:prstGeom>
                      <a:solidFill>
                        <a:srgbClr val="1F497D"/>
                      </a:solidFill>
                      <a:ln w="9525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rPr>
                          <a:t>NDAWriteSet</a:t>
                        </a:r>
                        <a:endPara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075" name="Rounded Rectangle 1074"/>
                    <p:cNvSpPr/>
                    <p:nvPr/>
                  </p:nvSpPr>
                  <p:spPr>
                    <a:xfrm>
                      <a:off x="7010400" y="3703523"/>
                      <a:ext cx="1219200" cy="554567"/>
                    </a:xfrm>
                    <a:prstGeom prst="roundRect">
                      <a:avLst/>
                    </a:prstGeom>
                    <a:solidFill>
                      <a:srgbClr val="800000"/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L1</a:t>
                      </a:r>
                      <a:endParaRPr kumimoji="0" 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073" name="Rounded Rectangle 1072"/>
                  <p:cNvSpPr/>
                  <p:nvPr/>
                </p:nvSpPr>
                <p:spPr>
                  <a:xfrm>
                    <a:off x="8305800" y="1646123"/>
                    <a:ext cx="228600" cy="554567"/>
                  </a:xfrm>
                  <a:prstGeom prst="roundRect">
                    <a:avLst/>
                  </a:prstGeom>
                  <a:solidFill>
                    <a:srgbClr val="1F497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067" name="Rectangle 1066"/>
              <p:cNvSpPr/>
              <p:nvPr/>
            </p:nvSpPr>
            <p:spPr>
              <a:xfrm>
                <a:off x="18057291" y="33331860"/>
                <a:ext cx="4946157" cy="670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71" name="Group 1170"/>
            <p:cNvGrpSpPr/>
            <p:nvPr/>
          </p:nvGrpSpPr>
          <p:grpSpPr>
            <a:xfrm>
              <a:off x="13489506" y="41465962"/>
              <a:ext cx="3319124" cy="1814389"/>
              <a:chOff x="381000" y="-387160"/>
              <a:chExt cx="5486400" cy="3816157"/>
            </a:xfrm>
          </p:grpSpPr>
          <p:grpSp>
            <p:nvGrpSpPr>
              <p:cNvPr id="1172" name="Group 1171"/>
              <p:cNvGrpSpPr/>
              <p:nvPr/>
            </p:nvGrpSpPr>
            <p:grpSpPr>
              <a:xfrm>
                <a:off x="381000" y="-387160"/>
                <a:ext cx="5486400" cy="3816157"/>
                <a:chOff x="3276600" y="4095181"/>
                <a:chExt cx="5105400" cy="3372419"/>
              </a:xfrm>
              <a:solidFill>
                <a:sysClr val="window" lastClr="FFFFFF">
                  <a:lumMod val="85000"/>
                </a:sysClr>
              </a:solidFill>
            </p:grpSpPr>
            <p:sp>
              <p:nvSpPr>
                <p:cNvPr id="1175" name="Rounded Rectangle 1174"/>
                <p:cNvSpPr/>
                <p:nvPr/>
              </p:nvSpPr>
              <p:spPr>
                <a:xfrm>
                  <a:off x="3276600" y="4095181"/>
                  <a:ext cx="5105400" cy="3372419"/>
                </a:xfrm>
                <a:prstGeom prst="roundRect">
                  <a:avLst/>
                </a:prstGeom>
                <a:solidFill>
                  <a:srgbClr val="FFFFFF"/>
                </a:solidFill>
                <a:ln w="57150" cap="flat" cmpd="sng" algn="ctr">
                  <a:solidFill>
                    <a:srgbClr val="1F497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76" name="Group 1175"/>
                <p:cNvGrpSpPr/>
                <p:nvPr/>
              </p:nvGrpSpPr>
              <p:grpSpPr>
                <a:xfrm>
                  <a:off x="3435986" y="4381714"/>
                  <a:ext cx="4800600" cy="2648609"/>
                  <a:chOff x="1836563" y="-506456"/>
                  <a:chExt cx="5334000" cy="3325406"/>
                </a:xfrm>
                <a:grpFill/>
              </p:grpSpPr>
              <p:cxnSp>
                <p:nvCxnSpPr>
                  <p:cNvPr id="1177" name="Straight Arrow Connector 1176"/>
                  <p:cNvCxnSpPr/>
                  <p:nvPr/>
                </p:nvCxnSpPr>
                <p:spPr>
                  <a:xfrm>
                    <a:off x="6386689" y="1677031"/>
                    <a:ext cx="14111" cy="554001"/>
                  </a:xfrm>
                  <a:prstGeom prst="straightConnector1">
                    <a:avLst/>
                  </a:prstGeom>
                  <a:grpFill/>
                  <a:ln w="38100" cap="flat" cmpd="sng" algn="ctr">
                    <a:solidFill>
                      <a:srgbClr val="000000"/>
                    </a:solidFill>
                    <a:prstDash val="solid"/>
                    <a:headEnd type="none" w="med" len="med"/>
                    <a:tailEnd type="arrow"/>
                  </a:ln>
                  <a:effectLst/>
                </p:spPr>
              </p:cxnSp>
              <p:grpSp>
                <p:nvGrpSpPr>
                  <p:cNvPr id="1178" name="Group 1177"/>
                  <p:cNvGrpSpPr/>
                  <p:nvPr/>
                </p:nvGrpSpPr>
                <p:grpSpPr>
                  <a:xfrm>
                    <a:off x="1836563" y="-506456"/>
                    <a:ext cx="5334000" cy="3325406"/>
                    <a:chOff x="1836563" y="-506456"/>
                    <a:chExt cx="5334000" cy="3325406"/>
                  </a:xfrm>
                  <a:grpFill/>
                </p:grpSpPr>
                <p:sp>
                  <p:nvSpPr>
                    <p:cNvPr id="1179" name="TextBox 1178"/>
                    <p:cNvSpPr txBox="1"/>
                    <p:nvPr/>
                  </p:nvSpPr>
                  <p:spPr>
                    <a:xfrm>
                      <a:off x="3071154" y="-506456"/>
                      <a:ext cx="2743200" cy="104256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Address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1180" name="Group 1179"/>
                    <p:cNvGrpSpPr/>
                    <p:nvPr/>
                  </p:nvGrpSpPr>
                  <p:grpSpPr>
                    <a:xfrm>
                      <a:off x="1836563" y="324285"/>
                      <a:ext cx="5334000" cy="2494665"/>
                      <a:chOff x="1836563" y="324285"/>
                      <a:chExt cx="5334000" cy="2494665"/>
                    </a:xfrm>
                    <a:grpFill/>
                  </p:grpSpPr>
                  <p:sp>
                    <p:nvSpPr>
                      <p:cNvPr id="1181" name="TextBox 1180"/>
                      <p:cNvSpPr txBox="1"/>
                      <p:nvPr/>
                    </p:nvSpPr>
                    <p:spPr>
                      <a:xfrm>
                        <a:off x="5114940" y="2101355"/>
                        <a:ext cx="253999" cy="65846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mr-IN" sz="18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</a:rPr>
                          <a:t>…</a:t>
                        </a:r>
                        <a:endPara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1182" name="Group 1181"/>
                      <p:cNvGrpSpPr/>
                      <p:nvPr/>
                    </p:nvGrpSpPr>
                    <p:grpSpPr>
                      <a:xfrm>
                        <a:off x="1836563" y="2437950"/>
                        <a:ext cx="1524000" cy="381000"/>
                        <a:chOff x="1760363" y="1904550"/>
                        <a:chExt cx="1524000" cy="381000"/>
                      </a:xfrm>
                      <a:grpFill/>
                    </p:grpSpPr>
                    <p:sp>
                      <p:nvSpPr>
                        <p:cNvPr id="1201" name="Rectangle 1200"/>
                        <p:cNvSpPr/>
                        <p:nvPr/>
                      </p:nvSpPr>
                      <p:spPr>
                        <a:xfrm>
                          <a:off x="2141363" y="1904550"/>
                          <a:ext cx="381000" cy="381000"/>
                        </a:xfrm>
                        <a:prstGeom prst="rect">
                          <a:avLst/>
                        </a:prstGeom>
                        <a:solidFill>
                          <a:srgbClr val="FDC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1202" name="Rectangle 1201"/>
                        <p:cNvSpPr/>
                        <p:nvPr/>
                      </p:nvSpPr>
                      <p:spPr>
                        <a:xfrm>
                          <a:off x="2522363" y="1904550"/>
                          <a:ext cx="381000" cy="381000"/>
                        </a:xfrm>
                        <a:prstGeom prst="rect">
                          <a:avLst/>
                        </a:prstGeom>
                        <a:solidFill>
                          <a:srgbClr val="FDC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1203" name="Rectangle 1202"/>
                        <p:cNvSpPr/>
                        <p:nvPr/>
                      </p:nvSpPr>
                      <p:spPr>
                        <a:xfrm>
                          <a:off x="2903363" y="1904550"/>
                          <a:ext cx="381000" cy="381000"/>
                        </a:xfrm>
                        <a:prstGeom prst="rect">
                          <a:avLst/>
                        </a:prstGeom>
                        <a:solidFill>
                          <a:srgbClr val="FDC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1204" name="Rectangle 1203"/>
                        <p:cNvSpPr/>
                        <p:nvPr/>
                      </p:nvSpPr>
                      <p:spPr>
                        <a:xfrm>
                          <a:off x="1760363" y="1904550"/>
                          <a:ext cx="381001" cy="381000"/>
                        </a:xfrm>
                        <a:prstGeom prst="rect">
                          <a:avLst/>
                        </a:prstGeom>
                        <a:solidFill>
                          <a:srgbClr val="FDC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16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183" name="Group 1182"/>
                      <p:cNvGrpSpPr/>
                      <p:nvPr/>
                    </p:nvGrpSpPr>
                    <p:grpSpPr>
                      <a:xfrm>
                        <a:off x="3589163" y="2437950"/>
                        <a:ext cx="1524000" cy="381000"/>
                        <a:chOff x="3665363" y="1904550"/>
                        <a:chExt cx="1524000" cy="381000"/>
                      </a:xfrm>
                      <a:grpFill/>
                    </p:grpSpPr>
                    <p:sp>
                      <p:nvSpPr>
                        <p:cNvPr id="1197" name="Rectangle 1196"/>
                        <p:cNvSpPr/>
                        <p:nvPr/>
                      </p:nvSpPr>
                      <p:spPr>
                        <a:xfrm>
                          <a:off x="4046363" y="1904550"/>
                          <a:ext cx="381000" cy="381000"/>
                        </a:xfrm>
                        <a:prstGeom prst="rect">
                          <a:avLst/>
                        </a:prstGeom>
                        <a:solidFill>
                          <a:srgbClr val="FDC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1198" name="Rectangle 1197"/>
                        <p:cNvSpPr/>
                        <p:nvPr/>
                      </p:nvSpPr>
                      <p:spPr>
                        <a:xfrm>
                          <a:off x="4427363" y="1904550"/>
                          <a:ext cx="381000" cy="381000"/>
                        </a:xfrm>
                        <a:prstGeom prst="rect">
                          <a:avLst/>
                        </a:prstGeom>
                        <a:solidFill>
                          <a:srgbClr val="FDC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1199" name="Rectangle 1198"/>
                        <p:cNvSpPr/>
                        <p:nvPr/>
                      </p:nvSpPr>
                      <p:spPr>
                        <a:xfrm>
                          <a:off x="4808363" y="1904550"/>
                          <a:ext cx="381000" cy="381000"/>
                        </a:xfrm>
                        <a:prstGeom prst="rect">
                          <a:avLst/>
                        </a:prstGeom>
                        <a:solidFill>
                          <a:srgbClr val="FDC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1200" name="Rectangle 1199"/>
                        <p:cNvSpPr/>
                        <p:nvPr/>
                      </p:nvSpPr>
                      <p:spPr>
                        <a:xfrm>
                          <a:off x="3665363" y="1904550"/>
                          <a:ext cx="381001" cy="381000"/>
                        </a:xfrm>
                        <a:prstGeom prst="rect">
                          <a:avLst/>
                        </a:prstGeom>
                        <a:solidFill>
                          <a:srgbClr val="FDC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p:txBody>
                    </p:sp>
                  </p:grpSp>
                  <p:grpSp>
                    <p:nvGrpSpPr>
                      <p:cNvPr id="1184" name="Group 1183"/>
                      <p:cNvGrpSpPr/>
                      <p:nvPr/>
                    </p:nvGrpSpPr>
                    <p:grpSpPr>
                      <a:xfrm>
                        <a:off x="5646563" y="2437950"/>
                        <a:ext cx="1524000" cy="381000"/>
                        <a:chOff x="1760363" y="1904550"/>
                        <a:chExt cx="1524000" cy="381000"/>
                      </a:xfrm>
                      <a:grpFill/>
                    </p:grpSpPr>
                    <p:sp>
                      <p:nvSpPr>
                        <p:cNvPr id="1193" name="Rectangle 1192"/>
                        <p:cNvSpPr/>
                        <p:nvPr/>
                      </p:nvSpPr>
                      <p:spPr>
                        <a:xfrm>
                          <a:off x="2141363" y="1904550"/>
                          <a:ext cx="381000" cy="381000"/>
                        </a:xfrm>
                        <a:prstGeom prst="rect">
                          <a:avLst/>
                        </a:prstGeom>
                        <a:solidFill>
                          <a:srgbClr val="FDC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1194" name="Rectangle 1193"/>
                        <p:cNvSpPr/>
                        <p:nvPr/>
                      </p:nvSpPr>
                      <p:spPr>
                        <a:xfrm>
                          <a:off x="2522363" y="1904550"/>
                          <a:ext cx="381000" cy="381000"/>
                        </a:xfrm>
                        <a:prstGeom prst="rect">
                          <a:avLst/>
                        </a:prstGeom>
                        <a:solidFill>
                          <a:srgbClr val="FDC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1195" name="Rectangle 1194"/>
                        <p:cNvSpPr/>
                        <p:nvPr/>
                      </p:nvSpPr>
                      <p:spPr>
                        <a:xfrm>
                          <a:off x="2903363" y="1904550"/>
                          <a:ext cx="381000" cy="381000"/>
                        </a:xfrm>
                        <a:prstGeom prst="rect">
                          <a:avLst/>
                        </a:prstGeom>
                        <a:solidFill>
                          <a:srgbClr val="FDC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1196" name="Rectangle 1195"/>
                        <p:cNvSpPr/>
                        <p:nvPr/>
                      </p:nvSpPr>
                      <p:spPr>
                        <a:xfrm>
                          <a:off x="1760363" y="1904550"/>
                          <a:ext cx="381001" cy="381000"/>
                        </a:xfrm>
                        <a:prstGeom prst="rect">
                          <a:avLst/>
                        </a:prstGeom>
                        <a:solidFill>
                          <a:srgbClr val="FDC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1185" name="Oval 1184"/>
                      <p:cNvSpPr/>
                      <p:nvPr/>
                    </p:nvSpPr>
                    <p:spPr>
                      <a:xfrm>
                        <a:off x="6019800" y="914401"/>
                        <a:ext cx="839612" cy="685800"/>
                      </a:xfrm>
                      <a:prstGeom prst="ellipse">
                        <a:avLst/>
                      </a:prstGeom>
                      <a:solidFill>
                        <a:srgbClr val="3C3C3C">
                          <a:lumMod val="20000"/>
                          <a:lumOff val="80000"/>
                        </a:srgbClr>
                      </a:solidFill>
                      <a:ln w="57150" cap="flat" cmpd="sng" algn="ctr">
                        <a:solidFill>
                          <a:srgbClr val="1F497D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2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rPr>
                          <a:t>h</a:t>
                        </a:r>
                        <a:r>
                          <a:rPr kumimoji="0" lang="en-US" sz="600" b="1" i="0" u="none" strike="noStrike" kern="0" cap="none" spc="0" normalizeH="0" baseline="-2500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rPr>
                          <a:t>k-1</a:t>
                        </a:r>
                      </a:p>
                    </p:txBody>
                  </p:sp>
                  <p:sp>
                    <p:nvSpPr>
                      <p:cNvPr id="1186" name="Oval 1185"/>
                      <p:cNvSpPr/>
                      <p:nvPr/>
                    </p:nvSpPr>
                    <p:spPr>
                      <a:xfrm>
                        <a:off x="4038600" y="914400"/>
                        <a:ext cx="761999" cy="685800"/>
                      </a:xfrm>
                      <a:prstGeom prst="ellipse">
                        <a:avLst/>
                      </a:prstGeom>
                      <a:solidFill>
                        <a:srgbClr val="3C3C3C">
                          <a:lumMod val="20000"/>
                          <a:lumOff val="80000"/>
                        </a:srgbClr>
                      </a:solidFill>
                      <a:ln w="57150" cap="flat" cmpd="sng" algn="ctr">
                        <a:solidFill>
                          <a:srgbClr val="1F497D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1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rPr>
                          <a:t>h</a:t>
                        </a:r>
                        <a:r>
                          <a:rPr kumimoji="0" lang="en-US" sz="1100" b="1" i="0" u="none" strike="noStrike" kern="0" cap="none" spc="0" normalizeH="0" baseline="-2500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187" name="Oval 1186"/>
                      <p:cNvSpPr/>
                      <p:nvPr/>
                    </p:nvSpPr>
                    <p:spPr>
                      <a:xfrm>
                        <a:off x="2286000" y="914400"/>
                        <a:ext cx="761999" cy="685800"/>
                      </a:xfrm>
                      <a:prstGeom prst="ellipse">
                        <a:avLst/>
                      </a:prstGeom>
                      <a:solidFill>
                        <a:srgbClr val="3C3C3C">
                          <a:lumMod val="20000"/>
                          <a:lumOff val="80000"/>
                        </a:srgbClr>
                      </a:solidFill>
                      <a:ln w="57150" cap="flat" cmpd="sng" algn="ctr">
                        <a:solidFill>
                          <a:srgbClr val="1F497D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1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rPr>
                          <a:t>h</a:t>
                        </a:r>
                        <a:r>
                          <a:rPr kumimoji="0" lang="en-US" sz="1100" b="1" i="0" u="none" strike="noStrike" kern="0" cap="none" spc="0" normalizeH="0" baseline="-2500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rPr>
                          <a:t>0</a:t>
                        </a:r>
                      </a:p>
                    </p:txBody>
                  </p:sp>
                  <p:cxnSp>
                    <p:nvCxnSpPr>
                      <p:cNvPr id="1188" name="Straight Arrow Connector 1187"/>
                      <p:cNvCxnSpPr/>
                      <p:nvPr/>
                    </p:nvCxnSpPr>
                    <p:spPr>
                      <a:xfrm>
                        <a:off x="2604911" y="1677031"/>
                        <a:ext cx="8468" cy="535161"/>
                      </a:xfrm>
                      <a:prstGeom prst="straightConnector1">
                        <a:avLst/>
                      </a:prstGeom>
                      <a:grpFill/>
                      <a:ln w="38100" cap="flat" cmpd="sng" algn="ctr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arrow"/>
                      </a:ln>
                      <a:effectLst/>
                    </p:spPr>
                  </p:cxnSp>
                  <p:sp>
                    <p:nvSpPr>
                      <p:cNvPr id="1189" name="TextBox 1188"/>
                      <p:cNvSpPr txBox="1"/>
                      <p:nvPr/>
                    </p:nvSpPr>
                    <p:spPr>
                      <a:xfrm>
                        <a:off x="4975220" y="615535"/>
                        <a:ext cx="870278" cy="71333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mr-IN" sz="20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</a:rPr>
                          <a:t>…</a:t>
                        </a:r>
                        <a:endPara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endParaRPr>
                      </a:p>
                    </p:txBody>
                  </p:sp>
                  <p:cxnSp>
                    <p:nvCxnSpPr>
                      <p:cNvPr id="1190" name="Straight Arrow Connector 1189"/>
                      <p:cNvCxnSpPr/>
                      <p:nvPr/>
                    </p:nvCxnSpPr>
                    <p:spPr>
                      <a:xfrm>
                        <a:off x="4417013" y="324285"/>
                        <a:ext cx="0" cy="533400"/>
                      </a:xfrm>
                      <a:prstGeom prst="straightConnector1">
                        <a:avLst/>
                      </a:prstGeom>
                      <a:grpFill/>
                      <a:ln w="38100" cap="flat" cmpd="sng" algn="ctr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arrow"/>
                      </a:ln>
                      <a:effectLst/>
                    </p:spPr>
                  </p:cxnSp>
                  <p:cxnSp>
                    <p:nvCxnSpPr>
                      <p:cNvPr id="1191" name="Straight Arrow Connector 1190"/>
                      <p:cNvCxnSpPr/>
                      <p:nvPr/>
                    </p:nvCxnSpPr>
                    <p:spPr>
                      <a:xfrm flipH="1">
                        <a:off x="2762485" y="324285"/>
                        <a:ext cx="1578328" cy="422733"/>
                      </a:xfrm>
                      <a:prstGeom prst="straightConnector1">
                        <a:avLst/>
                      </a:prstGeom>
                      <a:grpFill/>
                      <a:ln w="38100" cap="flat" cmpd="sng" algn="ctr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arrow"/>
                      </a:ln>
                      <a:effectLst/>
                    </p:spPr>
                  </p:cxnSp>
                  <p:cxnSp>
                    <p:nvCxnSpPr>
                      <p:cNvPr id="1192" name="Straight Arrow Connector 1191"/>
                      <p:cNvCxnSpPr/>
                      <p:nvPr/>
                    </p:nvCxnSpPr>
                    <p:spPr>
                      <a:xfrm>
                        <a:off x="4495800" y="324285"/>
                        <a:ext cx="1809515" cy="450565"/>
                      </a:xfrm>
                      <a:prstGeom prst="straightConnector1">
                        <a:avLst/>
                      </a:prstGeom>
                      <a:grpFill/>
                      <a:ln w="38100" cap="flat" cmpd="sng" algn="ctr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arrow"/>
                      </a:ln>
                      <a:effectLst/>
                    </p:spPr>
                  </p:cxnSp>
                </p:grpSp>
              </p:grpSp>
            </p:grpSp>
          </p:grpSp>
          <p:cxnSp>
            <p:nvCxnSpPr>
              <p:cNvPr id="1173" name="Straight Arrow Connector 1172"/>
              <p:cNvCxnSpPr/>
              <p:nvPr/>
            </p:nvCxnSpPr>
            <p:spPr>
              <a:xfrm>
                <a:off x="3048000" y="1905000"/>
                <a:ext cx="7620" cy="493584"/>
              </a:xfrm>
              <a:prstGeom prst="straightConnector1">
                <a:avLst/>
              </a:prstGeom>
              <a:solidFill>
                <a:sysClr val="window" lastClr="FFFFFF">
                  <a:lumMod val="85000"/>
                </a:sysClr>
              </a:solidFill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arrow"/>
              </a:ln>
              <a:effectLst/>
            </p:spPr>
          </p:cxnSp>
          <p:sp>
            <p:nvSpPr>
              <p:cNvPr id="1174" name="Rectangle 1173"/>
              <p:cNvSpPr/>
              <p:nvPr/>
            </p:nvSpPr>
            <p:spPr>
              <a:xfrm>
                <a:off x="457200" y="2482207"/>
                <a:ext cx="5333999" cy="533401"/>
              </a:xfrm>
              <a:prstGeom prst="rect">
                <a:avLst/>
              </a:prstGeom>
              <a:solidFill>
                <a:sysClr val="window" lastClr="FFFFFF">
                  <a:alpha val="0"/>
                </a:sysClr>
              </a:solidFill>
              <a:ln w="25400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p:grpSp>
        <p:cxnSp>
          <p:nvCxnSpPr>
            <p:cNvPr id="1208" name="Straight Connector 1207"/>
            <p:cNvCxnSpPr>
              <a:endCxn id="1078" idx="1"/>
            </p:cNvCxnSpPr>
            <p:nvPr/>
          </p:nvCxnSpPr>
          <p:spPr>
            <a:xfrm flipV="1">
              <a:off x="13463335" y="40522205"/>
              <a:ext cx="648366" cy="101360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1209" name="Straight Connector 1208"/>
            <p:cNvCxnSpPr/>
            <p:nvPr/>
          </p:nvCxnSpPr>
          <p:spPr>
            <a:xfrm flipH="1" flipV="1">
              <a:off x="15886782" y="40740208"/>
              <a:ext cx="756226" cy="76968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grpSp>
          <p:nvGrpSpPr>
            <p:cNvPr id="1257" name="Group 1256"/>
            <p:cNvGrpSpPr/>
            <p:nvPr/>
          </p:nvGrpSpPr>
          <p:grpSpPr>
            <a:xfrm>
              <a:off x="7722491" y="41806642"/>
              <a:ext cx="3640084" cy="1866482"/>
              <a:chOff x="609600" y="381000"/>
              <a:chExt cx="5181600" cy="3124200"/>
            </a:xfrm>
          </p:grpSpPr>
          <p:sp>
            <p:nvSpPr>
              <p:cNvPr id="1258" name="Rounded Rectangle 1257"/>
              <p:cNvSpPr/>
              <p:nvPr/>
            </p:nvSpPr>
            <p:spPr>
              <a:xfrm>
                <a:off x="609600" y="381000"/>
                <a:ext cx="5181600" cy="3124200"/>
              </a:xfrm>
              <a:prstGeom prst="roundRect">
                <a:avLst/>
              </a:prstGeom>
              <a:solidFill>
                <a:srgbClr val="FFFFFF"/>
              </a:solidFill>
              <a:ln w="5715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259" name="Group 1258"/>
              <p:cNvGrpSpPr/>
              <p:nvPr/>
            </p:nvGrpSpPr>
            <p:grpSpPr>
              <a:xfrm>
                <a:off x="801511" y="762000"/>
                <a:ext cx="4797778" cy="2521163"/>
                <a:chOff x="801511" y="762000"/>
                <a:chExt cx="4797778" cy="2521163"/>
              </a:xfrm>
            </p:grpSpPr>
            <p:cxnSp>
              <p:nvCxnSpPr>
                <p:cNvPr id="1260" name="Straight Arrow Connector 1259"/>
                <p:cNvCxnSpPr/>
                <p:nvPr/>
              </p:nvCxnSpPr>
              <p:spPr>
                <a:xfrm>
                  <a:off x="3352800" y="1524000"/>
                  <a:ext cx="12890" cy="476086"/>
                </a:xfrm>
                <a:prstGeom prst="straightConnector1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38100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arrow"/>
                </a:ln>
                <a:effectLst/>
              </p:spPr>
            </p:cxnSp>
            <p:grpSp>
              <p:nvGrpSpPr>
                <p:cNvPr id="1261" name="Group 1260"/>
                <p:cNvGrpSpPr/>
                <p:nvPr/>
              </p:nvGrpSpPr>
              <p:grpSpPr>
                <a:xfrm>
                  <a:off x="801511" y="762000"/>
                  <a:ext cx="4797778" cy="2521163"/>
                  <a:chOff x="801511" y="762000"/>
                  <a:chExt cx="4797778" cy="2521163"/>
                </a:xfrm>
              </p:grpSpPr>
              <p:cxnSp>
                <p:nvCxnSpPr>
                  <p:cNvPr id="1262" name="Elbow Connector 1261"/>
                  <p:cNvCxnSpPr>
                    <a:stCxn id="1265" idx="2"/>
                  </p:cNvCxnSpPr>
                  <p:nvPr/>
                </p:nvCxnSpPr>
                <p:spPr>
                  <a:xfrm rot="16200000" flipH="1">
                    <a:off x="2324099" y="876301"/>
                    <a:ext cx="228599" cy="1066797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grpSp>
                <p:nvGrpSpPr>
                  <p:cNvPr id="1263" name="Group 1262"/>
                  <p:cNvGrpSpPr/>
                  <p:nvPr/>
                </p:nvGrpSpPr>
                <p:grpSpPr>
                  <a:xfrm>
                    <a:off x="801511" y="762000"/>
                    <a:ext cx="4797778" cy="2521163"/>
                    <a:chOff x="801511" y="762000"/>
                    <a:chExt cx="4797778" cy="2521163"/>
                  </a:xfrm>
                </p:grpSpPr>
                <p:sp>
                  <p:nvSpPr>
                    <p:cNvPr id="1264" name="Rounded Rectangle 1263"/>
                    <p:cNvSpPr/>
                    <p:nvPr/>
                  </p:nvSpPr>
                  <p:spPr>
                    <a:xfrm>
                      <a:off x="3429000" y="762000"/>
                      <a:ext cx="2170289" cy="533400"/>
                    </a:xfrm>
                    <a:prstGeom prst="roundRect">
                      <a:avLst/>
                    </a:prstGeom>
                    <a:solidFill>
                      <a:srgbClr val="1F497D"/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NDAReadSet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5" name="Rounded Rectangle 1264"/>
                    <p:cNvSpPr/>
                    <p:nvPr/>
                  </p:nvSpPr>
                  <p:spPr>
                    <a:xfrm>
                      <a:off x="801511" y="762000"/>
                      <a:ext cx="2206978" cy="533400"/>
                    </a:xfrm>
                    <a:prstGeom prst="roundRect">
                      <a:avLst/>
                    </a:prstGeom>
                    <a:solidFill>
                      <a:srgbClr val="1F497D"/>
                    </a:solidFill>
                    <a:ln w="9525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CPUWriteSet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266" name="Group 1265"/>
                    <p:cNvGrpSpPr/>
                    <p:nvPr/>
                  </p:nvGrpSpPr>
                  <p:grpSpPr>
                    <a:xfrm>
                      <a:off x="2667000" y="1295400"/>
                      <a:ext cx="914400" cy="1447800"/>
                      <a:chOff x="2743200" y="1219200"/>
                      <a:chExt cx="914400" cy="1828800"/>
                    </a:xfrm>
                  </p:grpSpPr>
                  <p:sp>
                    <p:nvSpPr>
                      <p:cNvPr id="1273" name="Block Arc 1272"/>
                      <p:cNvSpPr/>
                      <p:nvPr/>
                    </p:nvSpPr>
                    <p:spPr>
                      <a:xfrm rot="10800000">
                        <a:off x="2743200" y="1219200"/>
                        <a:ext cx="914400" cy="1828800"/>
                      </a:xfrm>
                      <a:prstGeom prst="blockArc">
                        <a:avLst>
                          <a:gd name="adj1" fmla="val 10800000"/>
                          <a:gd name="adj2" fmla="val 147488"/>
                          <a:gd name="adj3" fmla="val 10265"/>
                        </a:avLst>
                      </a:prstGeom>
                      <a:solidFill>
                        <a:srgbClr val="1F497D"/>
                      </a:soli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Gill Sans MT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274" name="Straight Connector 1273"/>
                      <p:cNvCxnSpPr>
                        <a:stCxn id="1273" idx="0"/>
                        <a:endCxn id="1273" idx="1"/>
                      </p:cNvCxnSpPr>
                      <p:nvPr/>
                    </p:nvCxnSpPr>
                    <p:spPr>
                      <a:xfrm flipH="1" flipV="1">
                        <a:off x="2790271" y="2111361"/>
                        <a:ext cx="820397" cy="22239"/>
                      </a:xfrm>
                      <a:prstGeom prst="line">
                        <a:avLst/>
                      </a:prstGeom>
                      <a:noFill/>
                      <a:ln w="57150" cap="flat" cmpd="sng" algn="ctr">
                        <a:solidFill>
                          <a:srgbClr val="1F497D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cxnSp>
                  <p:nvCxnSpPr>
                    <p:cNvPr id="1267" name="Elbow Connector 1266"/>
                    <p:cNvCxnSpPr>
                      <a:stCxn id="1264" idx="2"/>
                    </p:cNvCxnSpPr>
                    <p:nvPr/>
                  </p:nvCxnSpPr>
                  <p:spPr>
                    <a:xfrm rot="5400000">
                      <a:off x="3819179" y="829032"/>
                      <a:ext cx="228599" cy="1161336"/>
                    </a:xfrm>
                    <a:prstGeom prst="bentConnector2">
                      <a:avLst/>
                    </a:prstGeom>
                    <a:noFill/>
                    <a:ln w="38100" cap="flat" cmpd="sng" algn="ctr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68" name="Straight Arrow Connector 1267"/>
                    <p:cNvCxnSpPr/>
                    <p:nvPr/>
                  </p:nvCxnSpPr>
                  <p:spPr>
                    <a:xfrm>
                      <a:off x="2971800" y="1524000"/>
                      <a:ext cx="12890" cy="476086"/>
                    </a:xfrm>
                    <a:prstGeom prst="straightConnector1">
                      <a:avLst/>
                    </a:prstGeom>
                    <a:solidFill>
                      <a:sysClr val="window" lastClr="FFFFFF">
                        <a:lumMod val="85000"/>
                      </a:sysClr>
                    </a:solidFill>
                    <a:ln w="38100" cap="flat" cmpd="sng" algn="ctr">
                      <a:solidFill>
                        <a:srgbClr val="000000"/>
                      </a:solidFill>
                      <a:prstDash val="solid"/>
                      <a:headEnd type="none" w="med" len="med"/>
                      <a:tailEnd type="arrow"/>
                    </a:ln>
                    <a:effectLst/>
                  </p:spPr>
                </p:cxnSp>
                <p:cxnSp>
                  <p:nvCxnSpPr>
                    <p:cNvPr id="1269" name="Straight Connector 1268"/>
                    <p:cNvCxnSpPr/>
                    <p:nvPr/>
                  </p:nvCxnSpPr>
                  <p:spPr>
                    <a:xfrm>
                      <a:off x="3124200" y="2743200"/>
                      <a:ext cx="0" cy="457200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70" name="Straight Connector 1269"/>
                    <p:cNvCxnSpPr/>
                    <p:nvPr/>
                  </p:nvCxnSpPr>
                  <p:spPr>
                    <a:xfrm flipH="1">
                      <a:off x="3657600" y="1371600"/>
                      <a:ext cx="228600" cy="304800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71" name="Straight Connector 1270"/>
                    <p:cNvCxnSpPr/>
                    <p:nvPr/>
                  </p:nvCxnSpPr>
                  <p:spPr>
                    <a:xfrm flipH="1">
                      <a:off x="2438400" y="1371600"/>
                      <a:ext cx="228600" cy="304800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sp>
                  <p:nvSpPr>
                    <p:cNvPr id="1272" name="TextBox 1271"/>
                    <p:cNvSpPr txBox="1"/>
                    <p:nvPr/>
                  </p:nvSpPr>
                  <p:spPr>
                    <a:xfrm>
                      <a:off x="3223626" y="2747818"/>
                      <a:ext cx="1546255" cy="53534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Conflict</a:t>
                      </a:r>
                    </a:p>
                  </p:txBody>
                </p:sp>
              </p:grpSp>
            </p:grpSp>
          </p:grpSp>
        </p:grpSp>
        <p:cxnSp>
          <p:nvCxnSpPr>
            <p:cNvPr id="1275" name="Straight Connector 1274"/>
            <p:cNvCxnSpPr/>
            <p:nvPr/>
          </p:nvCxnSpPr>
          <p:spPr>
            <a:xfrm flipH="1" flipV="1">
              <a:off x="7516542" y="40931168"/>
              <a:ext cx="193121" cy="118334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1276" name="Straight Connector 1275"/>
            <p:cNvCxnSpPr/>
            <p:nvPr/>
          </p:nvCxnSpPr>
          <p:spPr>
            <a:xfrm flipH="1" flipV="1">
              <a:off x="9124859" y="40956749"/>
              <a:ext cx="2138176" cy="84989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ysDash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88" name="Group 1287"/>
          <p:cNvGrpSpPr/>
          <p:nvPr/>
        </p:nvGrpSpPr>
        <p:grpSpPr>
          <a:xfrm>
            <a:off x="557788" y="39403403"/>
            <a:ext cx="6736917" cy="2128057"/>
            <a:chOff x="3352800" y="3505201"/>
            <a:chExt cx="5867400" cy="2329790"/>
          </a:xfrm>
        </p:grpSpPr>
        <p:sp>
          <p:nvSpPr>
            <p:cNvPr id="1289" name="Rounded Rectangle 1288"/>
            <p:cNvSpPr/>
            <p:nvPr/>
          </p:nvSpPr>
          <p:spPr>
            <a:xfrm>
              <a:off x="3352800" y="3505201"/>
              <a:ext cx="4962638" cy="2329790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290" name="TextBox 1289"/>
            <p:cNvSpPr txBox="1"/>
            <p:nvPr/>
          </p:nvSpPr>
          <p:spPr>
            <a:xfrm>
              <a:off x="3505200" y="3656557"/>
              <a:ext cx="5410199" cy="444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If 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conflicts 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happens:</a:t>
              </a:r>
            </a:p>
          </p:txBody>
        </p:sp>
        <p:sp>
          <p:nvSpPr>
            <p:cNvPr id="1291" name="TextBox 1290"/>
            <p:cNvSpPr txBox="1"/>
            <p:nvPr/>
          </p:nvSpPr>
          <p:spPr>
            <a:xfrm>
              <a:off x="3352800" y="4094914"/>
              <a:ext cx="5410200" cy="786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The CPU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flushes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the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dirty cache lines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that match addresses in the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NDAReadSet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1292" name="TextBox 1291"/>
            <p:cNvSpPr txBox="1"/>
            <p:nvPr/>
          </p:nvSpPr>
          <p:spPr>
            <a:xfrm>
              <a:off x="3352800" y="4834605"/>
              <a:ext cx="5562600" cy="444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NDA </a:t>
              </a:r>
              <a:r>
                <a:rPr kumimoji="0" lang="en-US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invalidates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all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uncommitted cache lines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3" name="TextBox 1292"/>
            <p:cNvSpPr txBox="1"/>
            <p:nvPr/>
          </p:nvSpPr>
          <p:spPr>
            <a:xfrm>
              <a:off x="3352800" y="5263726"/>
              <a:ext cx="5867400" cy="444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Signatures are </a:t>
              </a:r>
              <a:r>
                <a:rPr kumimoji="0" lang="en-US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erased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and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NDA </a:t>
              </a:r>
              <a:r>
                <a:rPr kumimoji="0" lang="en-US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restarts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execution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94" name="Group 1293"/>
          <p:cNvGrpSpPr/>
          <p:nvPr/>
        </p:nvGrpSpPr>
        <p:grpSpPr>
          <a:xfrm>
            <a:off x="544294" y="41977663"/>
            <a:ext cx="6077941" cy="1710393"/>
            <a:chOff x="3429000" y="4385606"/>
            <a:chExt cx="6233304" cy="1710393"/>
          </a:xfrm>
        </p:grpSpPr>
        <p:sp>
          <p:nvSpPr>
            <p:cNvPr id="1295" name="Rounded Rectangle 1294"/>
            <p:cNvSpPr/>
            <p:nvPr/>
          </p:nvSpPr>
          <p:spPr>
            <a:xfrm>
              <a:off x="3429000" y="4385606"/>
              <a:ext cx="6047235" cy="1710393"/>
            </a:xfrm>
            <a:prstGeom prst="roundRect">
              <a:avLst/>
            </a:prstGeom>
            <a:solidFill>
              <a:sysClr val="window" lastClr="FFFFFF"/>
            </a:solidFill>
            <a:ln w="5715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296" name="TextBox 1295"/>
            <p:cNvSpPr txBox="1"/>
            <p:nvPr/>
          </p:nvSpPr>
          <p:spPr>
            <a:xfrm>
              <a:off x="3729357" y="4446372"/>
              <a:ext cx="5410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If 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no conflicts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</a:t>
              </a:r>
            </a:p>
          </p:txBody>
        </p:sp>
        <p:sp>
          <p:nvSpPr>
            <p:cNvPr id="1297" name="TextBox 1296"/>
            <p:cNvSpPr txBox="1"/>
            <p:nvPr/>
          </p:nvSpPr>
          <p:spPr>
            <a:xfrm>
              <a:off x="3718704" y="4869248"/>
              <a:ext cx="5943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1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Any clean cache lines in the CPU that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 match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an address in the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NDAWriteSet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are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invalidated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8" name="TextBox 1297"/>
            <p:cNvSpPr txBox="1"/>
            <p:nvPr/>
          </p:nvSpPr>
          <p:spPr>
            <a:xfrm>
              <a:off x="3741700" y="5562600"/>
              <a:ext cx="33778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lvl="1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NDA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commits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data updates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10" name="Title 1"/>
          <p:cNvSpPr txBox="1">
            <a:spLocks/>
          </p:cNvSpPr>
          <p:nvPr/>
        </p:nvSpPr>
        <p:spPr>
          <a:xfrm>
            <a:off x="6869071" y="37716452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Gill Sans MT"/>
                <a:cs typeface="Gill Sans MT"/>
              </a:rPr>
              <a:t>Coherence Resolution</a:t>
            </a:r>
            <a:endParaRPr lang="en-US" sz="4400" dirty="0">
              <a:latin typeface="Gill Sans MT"/>
              <a:cs typeface="Gill Sans MT"/>
            </a:endParaRPr>
          </a:p>
        </p:txBody>
      </p:sp>
      <p:cxnSp>
        <p:nvCxnSpPr>
          <p:cNvPr id="1311" name="Straight Arrow Connector 1310"/>
          <p:cNvCxnSpPr>
            <a:endCxn id="1023" idx="0"/>
          </p:cNvCxnSpPr>
          <p:nvPr/>
        </p:nvCxnSpPr>
        <p:spPr>
          <a:xfrm flipH="1">
            <a:off x="18844842" y="36382930"/>
            <a:ext cx="343256" cy="51872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miter lim="800000"/>
            <a:headEnd type="none"/>
            <a:tailEnd type="triangle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16006056" y="39628661"/>
            <a:ext cx="6477316" cy="1752598"/>
            <a:chOff x="1143001" y="4858940"/>
            <a:chExt cx="7448391" cy="1752598"/>
          </a:xfrm>
        </p:grpSpPr>
        <p:grpSp>
          <p:nvGrpSpPr>
            <p:cNvPr id="1317" name="Group 1316"/>
            <p:cNvGrpSpPr/>
            <p:nvPr/>
          </p:nvGrpSpPr>
          <p:grpSpPr>
            <a:xfrm>
              <a:off x="1143001" y="4858940"/>
              <a:ext cx="7448391" cy="1752598"/>
              <a:chOff x="2541686" y="4336962"/>
              <a:chExt cx="6538828" cy="1604510"/>
            </a:xfrm>
          </p:grpSpPr>
          <p:sp>
            <p:nvSpPr>
              <p:cNvPr id="1318" name="Rounded Rectangle 1317"/>
              <p:cNvSpPr/>
              <p:nvPr/>
            </p:nvSpPr>
            <p:spPr>
              <a:xfrm>
                <a:off x="2541686" y="4336962"/>
                <a:ext cx="6538828" cy="1604510"/>
              </a:xfrm>
              <a:prstGeom prst="roundRect">
                <a:avLst/>
              </a:prstGeom>
              <a:solidFill>
                <a:sysClr val="window" lastClr="FFFFFF"/>
              </a:solidFill>
              <a:ln w="5715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319" name="TextBox 1318"/>
              <p:cNvSpPr txBox="1"/>
              <p:nvPr/>
            </p:nvSpPr>
            <p:spPr>
              <a:xfrm>
                <a:off x="2608581" y="4353095"/>
                <a:ext cx="6402631" cy="146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Bloom filter based signature</a:t>
                </a: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has two benefits: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/>
                </a:r>
                <a:b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</a:b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20" name="TextBox 1319"/>
            <p:cNvSpPr txBox="1"/>
            <p:nvPr/>
          </p:nvSpPr>
          <p:spPr>
            <a:xfrm>
              <a:off x="1524000" y="5284113"/>
              <a:ext cx="6109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Allows us to easily perform </a:t>
              </a: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coherence resolution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1321" name="TextBox 1320"/>
            <p:cNvSpPr txBox="1"/>
            <p:nvPr/>
          </p:nvSpPr>
          <p:spPr>
            <a:xfrm>
              <a:off x="1524000" y="5697139"/>
              <a:ext cx="6629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Allows for </a:t>
              </a:r>
              <a:r>
                <a:rPr kumimoji="0" lang="en-US" sz="2200" b="0" i="0" u="sng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 large number of addresses 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to be stored within a 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fixed-length register </a:t>
              </a:r>
              <a:endPara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336999" y="21752686"/>
            <a:ext cx="10960128" cy="9046564"/>
            <a:chOff x="13110209" y="21752686"/>
            <a:chExt cx="10960128" cy="9046564"/>
          </a:xfrm>
        </p:grpSpPr>
        <p:grpSp>
          <p:nvGrpSpPr>
            <p:cNvPr id="6" name="Group 5"/>
            <p:cNvGrpSpPr/>
            <p:nvPr/>
          </p:nvGrpSpPr>
          <p:grpSpPr>
            <a:xfrm>
              <a:off x="13110209" y="21752686"/>
              <a:ext cx="10960128" cy="8700037"/>
              <a:chOff x="13110209" y="21752686"/>
              <a:chExt cx="10960128" cy="8700037"/>
            </a:xfrm>
          </p:grpSpPr>
          <p:sp>
            <p:nvSpPr>
              <p:cNvPr id="684" name="Title 1"/>
              <p:cNvSpPr txBox="1">
                <a:spLocks/>
              </p:cNvSpPr>
              <p:nvPr/>
            </p:nvSpPr>
            <p:spPr>
              <a:xfrm>
                <a:off x="15085899" y="21752686"/>
                <a:ext cx="6440904" cy="1150037"/>
              </a:xfrm>
              <a:prstGeom prst="rect">
                <a:avLst/>
              </a:prstGeom>
            </p:spPr>
            <p:txBody>
              <a:bodyPr vert="horz" lIns="36576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400" b="1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Gill Sans MT"/>
                    <a:ea typeface="+mj-ea"/>
                    <a:cs typeface="+mj-cs"/>
                  </a:rPr>
                  <a:t>Fine-Grained Coherence</a:t>
                </a:r>
                <a:endParaRPr kumimoji="0" lang="en-US" sz="3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Gill Sans MT"/>
                  <a:ea typeface="+mj-ea"/>
                  <a:cs typeface="+mj-cs"/>
                </a:endParaRPr>
              </a:p>
            </p:txBody>
          </p:sp>
          <p:grpSp>
            <p:nvGrpSpPr>
              <p:cNvPr id="685" name="Group 684"/>
              <p:cNvGrpSpPr/>
              <p:nvPr/>
            </p:nvGrpSpPr>
            <p:grpSpPr>
              <a:xfrm>
                <a:off x="16065727" y="27072384"/>
                <a:ext cx="3910832" cy="1671594"/>
                <a:chOff x="3005291" y="2328508"/>
                <a:chExt cx="5105400" cy="1329092"/>
              </a:xfrm>
            </p:grpSpPr>
            <p:cxnSp>
              <p:nvCxnSpPr>
                <p:cNvPr id="686" name="Straight Arrow Connector 685"/>
                <p:cNvCxnSpPr/>
                <p:nvPr/>
              </p:nvCxnSpPr>
              <p:spPr>
                <a:xfrm flipH="1">
                  <a:off x="4376889" y="3352800"/>
                  <a:ext cx="2286001" cy="0"/>
                </a:xfrm>
                <a:prstGeom prst="straightConnector1">
                  <a:avLst/>
                </a:prstGeom>
                <a:noFill/>
                <a:ln w="114300" cap="flat" cmpd="sng" algn="ctr">
                  <a:solidFill>
                    <a:srgbClr val="8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grpSp>
              <p:nvGrpSpPr>
                <p:cNvPr id="687" name="Group 686"/>
                <p:cNvGrpSpPr/>
                <p:nvPr/>
              </p:nvGrpSpPr>
              <p:grpSpPr>
                <a:xfrm>
                  <a:off x="3005291" y="2998124"/>
                  <a:ext cx="1218387" cy="659476"/>
                  <a:chOff x="2090891" y="6122324"/>
                  <a:chExt cx="1218387" cy="659476"/>
                </a:xfrm>
              </p:grpSpPr>
              <p:sp>
                <p:nvSpPr>
                  <p:cNvPr id="695" name="Rounded Rectangle 694"/>
                  <p:cNvSpPr/>
                  <p:nvPr/>
                </p:nvSpPr>
                <p:spPr>
                  <a:xfrm>
                    <a:off x="2090891" y="6122324"/>
                    <a:ext cx="1063477" cy="518470"/>
                  </a:xfrm>
                  <a:prstGeom prst="roundRect">
                    <a:avLst/>
                  </a:prstGeom>
                  <a:solidFill>
                    <a:srgbClr val="1F497D"/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rPr>
                      <a:t>CPU</a:t>
                    </a:r>
                    <a:endPara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6" name="Rounded Rectangle 695"/>
                  <p:cNvSpPr/>
                  <p:nvPr/>
                </p:nvSpPr>
                <p:spPr>
                  <a:xfrm>
                    <a:off x="2245801" y="6263330"/>
                    <a:ext cx="1063477" cy="518470"/>
                  </a:xfrm>
                  <a:prstGeom prst="roundRect">
                    <a:avLst/>
                  </a:prstGeom>
                  <a:solidFill>
                    <a:srgbClr val="1F497D"/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" lastClr="FFFFFF">
                            <a:lumMod val="95000"/>
                          </a:sysClr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rPr>
                      <a:t>CPU</a:t>
                    </a:r>
                    <a:endParaRPr kumimoji="0" 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>
                          <a:lumMod val="95000"/>
                        </a:sysClr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88" name="Group 687"/>
                <p:cNvGrpSpPr/>
                <p:nvPr/>
              </p:nvGrpSpPr>
              <p:grpSpPr>
                <a:xfrm>
                  <a:off x="3190852" y="2328508"/>
                  <a:ext cx="565595" cy="512146"/>
                  <a:chOff x="2428852" y="5356654"/>
                  <a:chExt cx="565595" cy="512146"/>
                </a:xfrm>
              </p:grpSpPr>
              <p:sp>
                <p:nvSpPr>
                  <p:cNvPr id="693" name="Freeform 692"/>
                  <p:cNvSpPr/>
                  <p:nvPr/>
                </p:nvSpPr>
                <p:spPr>
                  <a:xfrm>
                    <a:off x="2428852" y="5356654"/>
                    <a:ext cx="218574" cy="512146"/>
                  </a:xfrm>
                  <a:custGeom>
                    <a:avLst/>
                    <a:gdLst>
                      <a:gd name="connsiteX0" fmla="*/ 46481 w 278783"/>
                      <a:gd name="connsiteY0" fmla="*/ 0 h 1037800"/>
                      <a:gd name="connsiteX1" fmla="*/ 278783 w 278783"/>
                      <a:gd name="connsiteY1" fmla="*/ 108427 h 1037800"/>
                      <a:gd name="connsiteX2" fmla="*/ 278783 w 278783"/>
                      <a:gd name="connsiteY2" fmla="*/ 108427 h 1037800"/>
                      <a:gd name="connsiteX3" fmla="*/ 15507 w 278783"/>
                      <a:gd name="connsiteY3" fmla="*/ 185874 h 1037800"/>
                      <a:gd name="connsiteX4" fmla="*/ 247810 w 278783"/>
                      <a:gd name="connsiteY4" fmla="*/ 325280 h 1037800"/>
                      <a:gd name="connsiteX5" fmla="*/ 20 w 278783"/>
                      <a:gd name="connsiteY5" fmla="*/ 464686 h 1037800"/>
                      <a:gd name="connsiteX6" fmla="*/ 263296 w 278783"/>
                      <a:gd name="connsiteY6" fmla="*/ 588603 h 1037800"/>
                      <a:gd name="connsiteX7" fmla="*/ 15507 w 278783"/>
                      <a:gd name="connsiteY7" fmla="*/ 697030 h 1037800"/>
                      <a:gd name="connsiteX8" fmla="*/ 247810 w 278783"/>
                      <a:gd name="connsiteY8" fmla="*/ 820946 h 1037800"/>
                      <a:gd name="connsiteX9" fmla="*/ 46481 w 278783"/>
                      <a:gd name="connsiteY9" fmla="*/ 898394 h 1037800"/>
                      <a:gd name="connsiteX10" fmla="*/ 216836 w 278783"/>
                      <a:gd name="connsiteY10" fmla="*/ 991331 h 1037800"/>
                      <a:gd name="connsiteX11" fmla="*/ 263296 w 278783"/>
                      <a:gd name="connsiteY11" fmla="*/ 1037800 h 103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78783" h="1037800">
                        <a:moveTo>
                          <a:pt x="46481" y="0"/>
                        </a:moveTo>
                        <a:lnTo>
                          <a:pt x="278783" y="108427"/>
                        </a:lnTo>
                        <a:lnTo>
                          <a:pt x="278783" y="108427"/>
                        </a:lnTo>
                        <a:cubicBezTo>
                          <a:pt x="234904" y="121335"/>
                          <a:pt x="20669" y="149732"/>
                          <a:pt x="15507" y="185874"/>
                        </a:cubicBezTo>
                        <a:cubicBezTo>
                          <a:pt x="10345" y="222016"/>
                          <a:pt x="250391" y="278811"/>
                          <a:pt x="247810" y="325280"/>
                        </a:cubicBezTo>
                        <a:cubicBezTo>
                          <a:pt x="245229" y="371749"/>
                          <a:pt x="-2561" y="420799"/>
                          <a:pt x="20" y="464686"/>
                        </a:cubicBezTo>
                        <a:cubicBezTo>
                          <a:pt x="2601" y="508573"/>
                          <a:pt x="260715" y="549879"/>
                          <a:pt x="263296" y="588603"/>
                        </a:cubicBezTo>
                        <a:cubicBezTo>
                          <a:pt x="265877" y="627327"/>
                          <a:pt x="18088" y="658306"/>
                          <a:pt x="15507" y="697030"/>
                        </a:cubicBezTo>
                        <a:cubicBezTo>
                          <a:pt x="12926" y="735754"/>
                          <a:pt x="242648" y="787385"/>
                          <a:pt x="247810" y="820946"/>
                        </a:cubicBezTo>
                        <a:cubicBezTo>
                          <a:pt x="252972" y="854507"/>
                          <a:pt x="51643" y="869997"/>
                          <a:pt x="46481" y="898394"/>
                        </a:cubicBezTo>
                        <a:cubicBezTo>
                          <a:pt x="41319" y="926791"/>
                          <a:pt x="180700" y="968097"/>
                          <a:pt x="216836" y="991331"/>
                        </a:cubicBezTo>
                        <a:cubicBezTo>
                          <a:pt x="252972" y="1014565"/>
                          <a:pt x="263296" y="1037800"/>
                          <a:pt x="263296" y="1037800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4" name="Freeform 693"/>
                  <p:cNvSpPr/>
                  <p:nvPr/>
                </p:nvSpPr>
                <p:spPr>
                  <a:xfrm>
                    <a:off x="2775873" y="5356654"/>
                    <a:ext cx="218574" cy="512146"/>
                  </a:xfrm>
                  <a:custGeom>
                    <a:avLst/>
                    <a:gdLst>
                      <a:gd name="connsiteX0" fmla="*/ 46481 w 278783"/>
                      <a:gd name="connsiteY0" fmla="*/ 0 h 1037800"/>
                      <a:gd name="connsiteX1" fmla="*/ 278783 w 278783"/>
                      <a:gd name="connsiteY1" fmla="*/ 108427 h 1037800"/>
                      <a:gd name="connsiteX2" fmla="*/ 278783 w 278783"/>
                      <a:gd name="connsiteY2" fmla="*/ 108427 h 1037800"/>
                      <a:gd name="connsiteX3" fmla="*/ 15507 w 278783"/>
                      <a:gd name="connsiteY3" fmla="*/ 185874 h 1037800"/>
                      <a:gd name="connsiteX4" fmla="*/ 247810 w 278783"/>
                      <a:gd name="connsiteY4" fmla="*/ 325280 h 1037800"/>
                      <a:gd name="connsiteX5" fmla="*/ 20 w 278783"/>
                      <a:gd name="connsiteY5" fmla="*/ 464686 h 1037800"/>
                      <a:gd name="connsiteX6" fmla="*/ 263296 w 278783"/>
                      <a:gd name="connsiteY6" fmla="*/ 588603 h 1037800"/>
                      <a:gd name="connsiteX7" fmla="*/ 15507 w 278783"/>
                      <a:gd name="connsiteY7" fmla="*/ 697030 h 1037800"/>
                      <a:gd name="connsiteX8" fmla="*/ 247810 w 278783"/>
                      <a:gd name="connsiteY8" fmla="*/ 820946 h 1037800"/>
                      <a:gd name="connsiteX9" fmla="*/ 46481 w 278783"/>
                      <a:gd name="connsiteY9" fmla="*/ 898394 h 1037800"/>
                      <a:gd name="connsiteX10" fmla="*/ 216836 w 278783"/>
                      <a:gd name="connsiteY10" fmla="*/ 991331 h 1037800"/>
                      <a:gd name="connsiteX11" fmla="*/ 263296 w 278783"/>
                      <a:gd name="connsiteY11" fmla="*/ 1037800 h 103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78783" h="1037800">
                        <a:moveTo>
                          <a:pt x="46481" y="0"/>
                        </a:moveTo>
                        <a:lnTo>
                          <a:pt x="278783" y="108427"/>
                        </a:lnTo>
                        <a:lnTo>
                          <a:pt x="278783" y="108427"/>
                        </a:lnTo>
                        <a:cubicBezTo>
                          <a:pt x="234904" y="121335"/>
                          <a:pt x="20669" y="149732"/>
                          <a:pt x="15507" y="185874"/>
                        </a:cubicBezTo>
                        <a:cubicBezTo>
                          <a:pt x="10345" y="222016"/>
                          <a:pt x="250391" y="278811"/>
                          <a:pt x="247810" y="325280"/>
                        </a:cubicBezTo>
                        <a:cubicBezTo>
                          <a:pt x="245229" y="371749"/>
                          <a:pt x="-2561" y="420799"/>
                          <a:pt x="20" y="464686"/>
                        </a:cubicBezTo>
                        <a:cubicBezTo>
                          <a:pt x="2601" y="508573"/>
                          <a:pt x="260715" y="549879"/>
                          <a:pt x="263296" y="588603"/>
                        </a:cubicBezTo>
                        <a:cubicBezTo>
                          <a:pt x="265877" y="627327"/>
                          <a:pt x="18088" y="658306"/>
                          <a:pt x="15507" y="697030"/>
                        </a:cubicBezTo>
                        <a:cubicBezTo>
                          <a:pt x="12926" y="735754"/>
                          <a:pt x="242648" y="787385"/>
                          <a:pt x="247810" y="820946"/>
                        </a:cubicBezTo>
                        <a:cubicBezTo>
                          <a:pt x="252972" y="854507"/>
                          <a:pt x="51643" y="869997"/>
                          <a:pt x="46481" y="898394"/>
                        </a:cubicBezTo>
                        <a:cubicBezTo>
                          <a:pt x="41319" y="926791"/>
                          <a:pt x="180700" y="968097"/>
                          <a:pt x="216836" y="991331"/>
                        </a:cubicBezTo>
                        <a:cubicBezTo>
                          <a:pt x="252972" y="1014565"/>
                          <a:pt x="263296" y="1037800"/>
                          <a:pt x="263296" y="1037800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89" name="Rounded Rectangle 688"/>
                <p:cNvSpPr/>
                <p:nvPr/>
              </p:nvSpPr>
              <p:spPr>
                <a:xfrm>
                  <a:off x="6891491" y="3069254"/>
                  <a:ext cx="1219200" cy="518470"/>
                </a:xfrm>
                <a:prstGeom prst="roundRect">
                  <a:avLst/>
                </a:prstGeom>
                <a:solidFill>
                  <a:srgbClr val="1F497D"/>
                </a:solidFill>
                <a:ln w="9525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>
                          <a:lumMod val="95000"/>
                        </a:sysClr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rPr>
                    <a:t>NDA</a:t>
                  </a: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95000"/>
                      </a:sys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grpSp>
              <p:nvGrpSpPr>
                <p:cNvPr id="690" name="Group 689"/>
                <p:cNvGrpSpPr/>
                <p:nvPr/>
              </p:nvGrpSpPr>
              <p:grpSpPr>
                <a:xfrm>
                  <a:off x="7154065" y="2404708"/>
                  <a:ext cx="565595" cy="512146"/>
                  <a:chOff x="6620665" y="5585254"/>
                  <a:chExt cx="565595" cy="512146"/>
                </a:xfrm>
              </p:grpSpPr>
              <p:sp>
                <p:nvSpPr>
                  <p:cNvPr id="691" name="Freeform 690"/>
                  <p:cNvSpPr/>
                  <p:nvPr/>
                </p:nvSpPr>
                <p:spPr>
                  <a:xfrm>
                    <a:off x="6620665" y="5585254"/>
                    <a:ext cx="218574" cy="512146"/>
                  </a:xfrm>
                  <a:custGeom>
                    <a:avLst/>
                    <a:gdLst>
                      <a:gd name="connsiteX0" fmla="*/ 46481 w 278783"/>
                      <a:gd name="connsiteY0" fmla="*/ 0 h 1037800"/>
                      <a:gd name="connsiteX1" fmla="*/ 278783 w 278783"/>
                      <a:gd name="connsiteY1" fmla="*/ 108427 h 1037800"/>
                      <a:gd name="connsiteX2" fmla="*/ 278783 w 278783"/>
                      <a:gd name="connsiteY2" fmla="*/ 108427 h 1037800"/>
                      <a:gd name="connsiteX3" fmla="*/ 15507 w 278783"/>
                      <a:gd name="connsiteY3" fmla="*/ 185874 h 1037800"/>
                      <a:gd name="connsiteX4" fmla="*/ 247810 w 278783"/>
                      <a:gd name="connsiteY4" fmla="*/ 325280 h 1037800"/>
                      <a:gd name="connsiteX5" fmla="*/ 20 w 278783"/>
                      <a:gd name="connsiteY5" fmla="*/ 464686 h 1037800"/>
                      <a:gd name="connsiteX6" fmla="*/ 263296 w 278783"/>
                      <a:gd name="connsiteY6" fmla="*/ 588603 h 1037800"/>
                      <a:gd name="connsiteX7" fmla="*/ 15507 w 278783"/>
                      <a:gd name="connsiteY7" fmla="*/ 697030 h 1037800"/>
                      <a:gd name="connsiteX8" fmla="*/ 247810 w 278783"/>
                      <a:gd name="connsiteY8" fmla="*/ 820946 h 1037800"/>
                      <a:gd name="connsiteX9" fmla="*/ 46481 w 278783"/>
                      <a:gd name="connsiteY9" fmla="*/ 898394 h 1037800"/>
                      <a:gd name="connsiteX10" fmla="*/ 216836 w 278783"/>
                      <a:gd name="connsiteY10" fmla="*/ 991331 h 1037800"/>
                      <a:gd name="connsiteX11" fmla="*/ 263296 w 278783"/>
                      <a:gd name="connsiteY11" fmla="*/ 1037800 h 103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78783" h="1037800">
                        <a:moveTo>
                          <a:pt x="46481" y="0"/>
                        </a:moveTo>
                        <a:lnTo>
                          <a:pt x="278783" y="108427"/>
                        </a:lnTo>
                        <a:lnTo>
                          <a:pt x="278783" y="108427"/>
                        </a:lnTo>
                        <a:cubicBezTo>
                          <a:pt x="234904" y="121335"/>
                          <a:pt x="20669" y="149732"/>
                          <a:pt x="15507" y="185874"/>
                        </a:cubicBezTo>
                        <a:cubicBezTo>
                          <a:pt x="10345" y="222016"/>
                          <a:pt x="250391" y="278811"/>
                          <a:pt x="247810" y="325280"/>
                        </a:cubicBezTo>
                        <a:cubicBezTo>
                          <a:pt x="245229" y="371749"/>
                          <a:pt x="-2561" y="420799"/>
                          <a:pt x="20" y="464686"/>
                        </a:cubicBezTo>
                        <a:cubicBezTo>
                          <a:pt x="2601" y="508573"/>
                          <a:pt x="260715" y="549879"/>
                          <a:pt x="263296" y="588603"/>
                        </a:cubicBezTo>
                        <a:cubicBezTo>
                          <a:pt x="265877" y="627327"/>
                          <a:pt x="18088" y="658306"/>
                          <a:pt x="15507" y="697030"/>
                        </a:cubicBezTo>
                        <a:cubicBezTo>
                          <a:pt x="12926" y="735754"/>
                          <a:pt x="242648" y="787385"/>
                          <a:pt x="247810" y="820946"/>
                        </a:cubicBezTo>
                        <a:cubicBezTo>
                          <a:pt x="252972" y="854507"/>
                          <a:pt x="51643" y="869997"/>
                          <a:pt x="46481" y="898394"/>
                        </a:cubicBezTo>
                        <a:cubicBezTo>
                          <a:pt x="41319" y="926791"/>
                          <a:pt x="180700" y="968097"/>
                          <a:pt x="216836" y="991331"/>
                        </a:cubicBezTo>
                        <a:cubicBezTo>
                          <a:pt x="252972" y="1014565"/>
                          <a:pt x="263296" y="1037800"/>
                          <a:pt x="263296" y="1037800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2" name="Freeform 691"/>
                  <p:cNvSpPr/>
                  <p:nvPr/>
                </p:nvSpPr>
                <p:spPr>
                  <a:xfrm>
                    <a:off x="6967686" y="5585254"/>
                    <a:ext cx="218574" cy="512146"/>
                  </a:xfrm>
                  <a:custGeom>
                    <a:avLst/>
                    <a:gdLst>
                      <a:gd name="connsiteX0" fmla="*/ 46481 w 278783"/>
                      <a:gd name="connsiteY0" fmla="*/ 0 h 1037800"/>
                      <a:gd name="connsiteX1" fmla="*/ 278783 w 278783"/>
                      <a:gd name="connsiteY1" fmla="*/ 108427 h 1037800"/>
                      <a:gd name="connsiteX2" fmla="*/ 278783 w 278783"/>
                      <a:gd name="connsiteY2" fmla="*/ 108427 h 1037800"/>
                      <a:gd name="connsiteX3" fmla="*/ 15507 w 278783"/>
                      <a:gd name="connsiteY3" fmla="*/ 185874 h 1037800"/>
                      <a:gd name="connsiteX4" fmla="*/ 247810 w 278783"/>
                      <a:gd name="connsiteY4" fmla="*/ 325280 h 1037800"/>
                      <a:gd name="connsiteX5" fmla="*/ 20 w 278783"/>
                      <a:gd name="connsiteY5" fmla="*/ 464686 h 1037800"/>
                      <a:gd name="connsiteX6" fmla="*/ 263296 w 278783"/>
                      <a:gd name="connsiteY6" fmla="*/ 588603 h 1037800"/>
                      <a:gd name="connsiteX7" fmla="*/ 15507 w 278783"/>
                      <a:gd name="connsiteY7" fmla="*/ 697030 h 1037800"/>
                      <a:gd name="connsiteX8" fmla="*/ 247810 w 278783"/>
                      <a:gd name="connsiteY8" fmla="*/ 820946 h 1037800"/>
                      <a:gd name="connsiteX9" fmla="*/ 46481 w 278783"/>
                      <a:gd name="connsiteY9" fmla="*/ 898394 h 1037800"/>
                      <a:gd name="connsiteX10" fmla="*/ 216836 w 278783"/>
                      <a:gd name="connsiteY10" fmla="*/ 991331 h 1037800"/>
                      <a:gd name="connsiteX11" fmla="*/ 263296 w 278783"/>
                      <a:gd name="connsiteY11" fmla="*/ 1037800 h 103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78783" h="1037800">
                        <a:moveTo>
                          <a:pt x="46481" y="0"/>
                        </a:moveTo>
                        <a:lnTo>
                          <a:pt x="278783" y="108427"/>
                        </a:lnTo>
                        <a:lnTo>
                          <a:pt x="278783" y="108427"/>
                        </a:lnTo>
                        <a:cubicBezTo>
                          <a:pt x="234904" y="121335"/>
                          <a:pt x="20669" y="149732"/>
                          <a:pt x="15507" y="185874"/>
                        </a:cubicBezTo>
                        <a:cubicBezTo>
                          <a:pt x="10345" y="222016"/>
                          <a:pt x="250391" y="278811"/>
                          <a:pt x="247810" y="325280"/>
                        </a:cubicBezTo>
                        <a:cubicBezTo>
                          <a:pt x="245229" y="371749"/>
                          <a:pt x="-2561" y="420799"/>
                          <a:pt x="20" y="464686"/>
                        </a:cubicBezTo>
                        <a:cubicBezTo>
                          <a:pt x="2601" y="508573"/>
                          <a:pt x="260715" y="549879"/>
                          <a:pt x="263296" y="588603"/>
                        </a:cubicBezTo>
                        <a:cubicBezTo>
                          <a:pt x="265877" y="627327"/>
                          <a:pt x="18088" y="658306"/>
                          <a:pt x="15507" y="697030"/>
                        </a:cubicBezTo>
                        <a:cubicBezTo>
                          <a:pt x="12926" y="735754"/>
                          <a:pt x="242648" y="787385"/>
                          <a:pt x="247810" y="820946"/>
                        </a:cubicBezTo>
                        <a:cubicBezTo>
                          <a:pt x="252972" y="854507"/>
                          <a:pt x="51643" y="869997"/>
                          <a:pt x="46481" y="898394"/>
                        </a:cubicBezTo>
                        <a:cubicBezTo>
                          <a:pt x="41319" y="926791"/>
                          <a:pt x="180700" y="968097"/>
                          <a:pt x="216836" y="991331"/>
                        </a:cubicBezTo>
                        <a:cubicBezTo>
                          <a:pt x="252972" y="1014565"/>
                          <a:pt x="263296" y="1037800"/>
                          <a:pt x="263296" y="1037800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97" name="Group 696"/>
              <p:cNvGrpSpPr/>
              <p:nvPr/>
            </p:nvGrpSpPr>
            <p:grpSpPr>
              <a:xfrm>
                <a:off x="16341474" y="26209848"/>
                <a:ext cx="4291670" cy="1713633"/>
                <a:chOff x="2702835" y="3276600"/>
                <a:chExt cx="6629400" cy="1362522"/>
              </a:xfrm>
            </p:grpSpPr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4452855" y="4493923"/>
                  <a:ext cx="1447800" cy="0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/>
                  <a:tailEnd type="triangle"/>
                </a:ln>
                <a:effectLst/>
              </p:spPr>
            </p:cxnSp>
            <p:grpSp>
              <p:nvGrpSpPr>
                <p:cNvPr id="699" name="Group 698"/>
                <p:cNvGrpSpPr/>
                <p:nvPr/>
              </p:nvGrpSpPr>
              <p:grpSpPr>
                <a:xfrm>
                  <a:off x="2702835" y="3276600"/>
                  <a:ext cx="6629400" cy="1362522"/>
                  <a:chOff x="2702835" y="3283803"/>
                  <a:chExt cx="6629400" cy="1362522"/>
                </a:xfrm>
              </p:grpSpPr>
              <p:sp>
                <p:nvSpPr>
                  <p:cNvPr id="700" name="TextBox 699"/>
                  <p:cNvSpPr txBox="1"/>
                  <p:nvPr/>
                </p:nvSpPr>
                <p:spPr>
                  <a:xfrm>
                    <a:off x="2702835" y="3283803"/>
                    <a:ext cx="662940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E20006"/>
                        </a:solidFill>
                        <a:effectLst/>
                        <a:uLnTx/>
                        <a:uFillTx/>
                        <a:latin typeface="Gill Sans MT"/>
                        <a:cs typeface="Gill Sans MT"/>
                      </a:rPr>
                      <a:t>High amount of </a:t>
                    </a:r>
                    <a:br>
                      <a:rPr kumimoji="0" 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E20006"/>
                        </a:solidFill>
                        <a:effectLst/>
                        <a:uLnTx/>
                        <a:uFillTx/>
                        <a:latin typeface="Gill Sans MT"/>
                        <a:cs typeface="Gill Sans MT"/>
                      </a:rPr>
                    </a:br>
                    <a:r>
                      <a:rPr kumimoji="0" 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ill Sans MT"/>
                        <a:cs typeface="Gill Sans MT"/>
                      </a:rPr>
                      <a:t>off-chip coherence Traffic</a:t>
                    </a:r>
                  </a:p>
                </p:txBody>
              </p:sp>
              <p:cxnSp>
                <p:nvCxnSpPr>
                  <p:cNvPr id="701" name="Straight Arrow Connector 700"/>
                  <p:cNvCxnSpPr/>
                  <p:nvPr/>
                </p:nvCxnSpPr>
                <p:spPr>
                  <a:xfrm flipH="1">
                    <a:off x="4376656" y="4646325"/>
                    <a:ext cx="1447800" cy="0"/>
                  </a:xfrm>
                  <a:prstGeom prst="straightConnector1">
                    <a:avLst/>
                  </a:prstGeom>
                  <a:noFill/>
                  <a:ln w="571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/>
                    <a:tailEnd type="triangle"/>
                  </a:ln>
                  <a:effectLst/>
                </p:spPr>
              </p:cxnSp>
            </p:grpSp>
          </p:grpSp>
          <p:sp>
            <p:nvSpPr>
              <p:cNvPr id="706" name="Rectangle 705"/>
              <p:cNvSpPr/>
              <p:nvPr/>
            </p:nvSpPr>
            <p:spPr>
              <a:xfrm>
                <a:off x="15104140" y="29529179"/>
                <a:ext cx="6123296" cy="923544"/>
              </a:xfrm>
              <a:prstGeom prst="rect">
                <a:avLst/>
              </a:prstGeom>
              <a:solidFill>
                <a:srgbClr val="800000"/>
              </a:solidFill>
            </p:spPr>
            <p:txBody>
              <a:bodyPr wrap="square">
                <a:spAutoFit/>
              </a:bodyPr>
              <a:lstStyle/>
              <a:p>
                <a:pPr marL="0" marR="0" lvl="1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rPr>
                  <a:t>FG eliminates </a:t>
                </a: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rPr>
                  <a:t>71.8% of the energy benefits </a:t>
                </a: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rPr>
                  <a:t>of </a:t>
                </a: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rPr>
                  <a:t>an ideal NDA mechanism</a:t>
                </a:r>
                <a:endPara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3110209" y="22884237"/>
                <a:ext cx="9753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/>
                <a:r>
                  <a:rPr lang="en-US" sz="2800" b="1" dirty="0" smtClean="0">
                    <a:cs typeface="Gill Sans MT"/>
                  </a:rPr>
                  <a:t>Using fine-grained coherence has </a:t>
                </a:r>
                <a:br>
                  <a:rPr lang="en-US" sz="2800" b="1" dirty="0" smtClean="0">
                    <a:cs typeface="Gill Sans MT"/>
                  </a:rPr>
                </a:br>
                <a:r>
                  <a:rPr lang="en-US" sz="2800" b="1" dirty="0" smtClean="0">
                    <a:cs typeface="Gill Sans MT"/>
                  </a:rPr>
                  <a:t>two benefits:</a:t>
                </a:r>
                <a:endParaRPr lang="en-US" sz="2800" b="1" dirty="0">
                  <a:cs typeface="Gill Sans MT"/>
                </a:endParaRPr>
              </a:p>
            </p:txBody>
          </p:sp>
          <p:grpSp>
            <p:nvGrpSpPr>
              <p:cNvPr id="746" name="Group 745"/>
              <p:cNvGrpSpPr/>
              <p:nvPr/>
            </p:nvGrpSpPr>
            <p:grpSpPr>
              <a:xfrm>
                <a:off x="15354027" y="23748087"/>
                <a:ext cx="8551211" cy="646331"/>
                <a:chOff x="667179" y="3461028"/>
                <a:chExt cx="8551211" cy="646331"/>
              </a:xfrm>
            </p:grpSpPr>
            <p:sp>
              <p:nvSpPr>
                <p:cNvPr id="747" name="TextBox 746"/>
                <p:cNvSpPr txBox="1"/>
                <p:nvPr/>
              </p:nvSpPr>
              <p:spPr>
                <a:xfrm>
                  <a:off x="667179" y="3461028"/>
                  <a:ext cx="47401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effectLst/>
                      <a:uLnTx/>
                      <a:uFillTx/>
                      <a:latin typeface="Gill Sans MT"/>
                      <a:cs typeface="Gill Sans MT"/>
                    </a:rPr>
                    <a:t>1</a:t>
                  </a: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748" name="TextBox 747"/>
                <p:cNvSpPr txBox="1"/>
                <p:nvPr/>
              </p:nvSpPr>
              <p:spPr>
                <a:xfrm>
                  <a:off x="1217388" y="3581400"/>
                  <a:ext cx="80010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cs typeface="Gill Sans MT"/>
                    </a:rPr>
                    <a:t>Simplifies NDA programming model</a:t>
                  </a:r>
                  <a:endPara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cs typeface="Gill Sans MT"/>
                  </a:endParaRPr>
                </a:p>
              </p:txBody>
            </p:sp>
          </p:grpSp>
          <p:grpSp>
            <p:nvGrpSpPr>
              <p:cNvPr id="749" name="Group 748"/>
              <p:cNvGrpSpPr/>
              <p:nvPr/>
            </p:nvGrpSpPr>
            <p:grpSpPr>
              <a:xfrm>
                <a:off x="15307337" y="24408928"/>
                <a:ext cx="8763000" cy="1239321"/>
                <a:chOff x="667179" y="5478959"/>
                <a:chExt cx="8763000" cy="1239321"/>
              </a:xfrm>
            </p:grpSpPr>
            <p:sp>
              <p:nvSpPr>
                <p:cNvPr id="750" name="TextBox 749"/>
                <p:cNvSpPr txBox="1"/>
                <p:nvPr/>
              </p:nvSpPr>
              <p:spPr>
                <a:xfrm>
                  <a:off x="667179" y="5478959"/>
                  <a:ext cx="474011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Gill Sans MT"/>
                      <a:cs typeface="Gill Sans MT"/>
                    </a:rPr>
                    <a:t>2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751" name="TextBox 750"/>
                <p:cNvSpPr txBox="1"/>
                <p:nvPr/>
              </p:nvSpPr>
              <p:spPr>
                <a:xfrm>
                  <a:off x="1200579" y="5517952"/>
                  <a:ext cx="8229600" cy="1200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cs typeface="Gill Sans MT"/>
                    </a:rPr>
                    <a:t>Allows us to </a:t>
                  </a:r>
                  <a:r>
                    <a: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cs typeface="Gill Sans MT"/>
                    </a:rPr>
                    <a:t>get permissions </a:t>
                  </a:r>
                  <a:r>
                    <a: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cs typeface="Gill Sans MT"/>
                    </a:rPr>
                    <a:t>for only </a:t>
                  </a:r>
                  <a:r>
                    <a: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cs typeface="Gill Sans MT"/>
                    </a:rPr>
                    <a:t/>
                  </a:r>
                  <a:br>
                    <a: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cs typeface="Gill Sans MT"/>
                    </a:rPr>
                  </a:br>
                  <a:r>
                    <a: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cs typeface="Gill Sans MT"/>
                    </a:rPr>
                    <a:t>the </a:t>
                  </a:r>
                  <a:r>
                    <a: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cs typeface="Gill Sans MT"/>
                    </a:rPr>
                    <a:t>pieces of </a:t>
                  </a:r>
                  <a:r>
                    <a: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cs typeface="Gill Sans MT"/>
                    </a:rPr>
                    <a:t>data that </a:t>
                  </a:r>
                  <a:r>
                    <a: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cs typeface="Gill Sans MT"/>
                    </a:rPr>
                    <a:t>are </a:t>
                  </a:r>
                  <a:r>
                    <a: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cs typeface="Gill Sans MT"/>
                    </a:rPr>
                    <a:t>actually</a:t>
                  </a:r>
                  <a:br>
                    <a: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cs typeface="Gill Sans MT"/>
                    </a:rPr>
                  </a:br>
                  <a:r>
                    <a: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cs typeface="Gill Sans MT"/>
                    </a:rPr>
                    <a:t> accessed</a:t>
                  </a:r>
                  <a:endPara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Gill Sans MT"/>
                    <a:cs typeface="Gill Sans MT"/>
                  </a:endParaRPr>
                </a:p>
              </p:txBody>
            </p:sp>
          </p:grpSp>
        </p:grpSp>
        <p:sp>
          <p:nvSpPr>
            <p:cNvPr id="1322" name="Rounded Rectangle 1321"/>
            <p:cNvSpPr/>
            <p:nvPr/>
          </p:nvSpPr>
          <p:spPr>
            <a:xfrm>
              <a:off x="15013420" y="21772665"/>
              <a:ext cx="6350089" cy="9026585"/>
            </a:xfrm>
            <a:prstGeom prst="roundRect">
              <a:avLst>
                <a:gd name="adj" fmla="val 8068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16108" y="21788986"/>
            <a:ext cx="7986184" cy="9026585"/>
            <a:chOff x="7089318" y="21788986"/>
            <a:chExt cx="7986184" cy="9026585"/>
          </a:xfrm>
        </p:grpSpPr>
        <p:grpSp>
          <p:nvGrpSpPr>
            <p:cNvPr id="16" name="Group 15"/>
            <p:cNvGrpSpPr/>
            <p:nvPr/>
          </p:nvGrpSpPr>
          <p:grpSpPr>
            <a:xfrm>
              <a:off x="7089318" y="21873856"/>
              <a:ext cx="7986184" cy="8588858"/>
              <a:chOff x="-1147959" y="242920"/>
              <a:chExt cx="11422978" cy="7556992"/>
            </a:xfrm>
          </p:grpSpPr>
          <p:sp>
            <p:nvSpPr>
              <p:cNvPr id="600" name="Title 1"/>
              <p:cNvSpPr txBox="1">
                <a:spLocks/>
              </p:cNvSpPr>
              <p:nvPr/>
            </p:nvSpPr>
            <p:spPr>
              <a:xfrm>
                <a:off x="-473212" y="242920"/>
                <a:ext cx="10748231" cy="728758"/>
              </a:xfrm>
              <a:prstGeom prst="rect">
                <a:avLst/>
              </a:prstGeom>
            </p:spPr>
            <p:txBody>
              <a:bodyPr vert="horz" lIns="36576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400" b="1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800" dirty="0" smtClean="0">
                    <a:latin typeface="Gill Sans MT"/>
                    <a:cs typeface="Gill Sans MT"/>
                  </a:rPr>
                  <a:t>Coarse-Grained Coherence</a:t>
                </a:r>
                <a:endParaRPr lang="en-US" sz="3800" dirty="0">
                  <a:latin typeface="Gill Sans MT"/>
                  <a:cs typeface="Gill Sans MT"/>
                </a:endParaRPr>
              </a:p>
            </p:txBody>
          </p:sp>
          <p:grpSp>
            <p:nvGrpSpPr>
              <p:cNvPr id="601" name="Group 600"/>
              <p:cNvGrpSpPr/>
              <p:nvPr/>
            </p:nvGrpSpPr>
            <p:grpSpPr>
              <a:xfrm>
                <a:off x="4725213" y="2078654"/>
                <a:ext cx="4266388" cy="1329092"/>
                <a:chOff x="3125012" y="2328508"/>
                <a:chExt cx="4266388" cy="1329092"/>
              </a:xfrm>
            </p:grpSpPr>
            <p:cxnSp>
              <p:nvCxnSpPr>
                <p:cNvPr id="602" name="Straight Arrow Connector 601"/>
                <p:cNvCxnSpPr/>
                <p:nvPr/>
              </p:nvCxnSpPr>
              <p:spPr>
                <a:xfrm flipH="1">
                  <a:off x="4495800" y="3374054"/>
                  <a:ext cx="1524000" cy="0"/>
                </a:xfrm>
                <a:prstGeom prst="straightConnector1">
                  <a:avLst/>
                </a:prstGeom>
                <a:noFill/>
                <a:ln w="114300" cap="flat" cmpd="sng" algn="ctr">
                  <a:solidFill>
                    <a:srgbClr val="8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grpSp>
              <p:nvGrpSpPr>
                <p:cNvPr id="603" name="Group 602"/>
                <p:cNvGrpSpPr/>
                <p:nvPr/>
              </p:nvGrpSpPr>
              <p:grpSpPr>
                <a:xfrm>
                  <a:off x="3125012" y="2998124"/>
                  <a:ext cx="1218388" cy="659476"/>
                  <a:chOff x="2210612" y="6122324"/>
                  <a:chExt cx="1218388" cy="659476"/>
                </a:xfrm>
              </p:grpSpPr>
              <p:sp>
                <p:nvSpPr>
                  <p:cNvPr id="611" name="Rounded Rectangle 610"/>
                  <p:cNvSpPr/>
                  <p:nvPr/>
                </p:nvSpPr>
                <p:spPr>
                  <a:xfrm>
                    <a:off x="2210612" y="6122324"/>
                    <a:ext cx="1205071" cy="518470"/>
                  </a:xfrm>
                  <a:prstGeom prst="roundRect">
                    <a:avLst/>
                  </a:prstGeom>
                  <a:solidFill>
                    <a:srgbClr val="1F497D"/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rPr>
                      <a:t>CPU</a:t>
                    </a:r>
                    <a:endPara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2" name="Rounded Rectangle 611"/>
                  <p:cNvSpPr/>
                  <p:nvPr/>
                </p:nvSpPr>
                <p:spPr>
                  <a:xfrm>
                    <a:off x="2365523" y="6263330"/>
                    <a:ext cx="1063477" cy="518470"/>
                  </a:xfrm>
                  <a:prstGeom prst="roundRect">
                    <a:avLst/>
                  </a:prstGeom>
                  <a:solidFill>
                    <a:srgbClr val="1F497D"/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" lastClr="FFFFFF">
                            <a:lumMod val="95000"/>
                          </a:sysClr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rPr>
                      <a:t>CPU</a:t>
                    </a:r>
                    <a:endPara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>
                          <a:lumMod val="95000"/>
                        </a:sysClr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04" name="Group 603"/>
                <p:cNvGrpSpPr/>
                <p:nvPr/>
              </p:nvGrpSpPr>
              <p:grpSpPr>
                <a:xfrm>
                  <a:off x="3200400" y="2328508"/>
                  <a:ext cx="447175" cy="512146"/>
                  <a:chOff x="2438400" y="5356654"/>
                  <a:chExt cx="447175" cy="512146"/>
                </a:xfrm>
              </p:grpSpPr>
              <p:sp>
                <p:nvSpPr>
                  <p:cNvPr id="609" name="Freeform 608"/>
                  <p:cNvSpPr/>
                  <p:nvPr/>
                </p:nvSpPr>
                <p:spPr>
                  <a:xfrm>
                    <a:off x="2438400" y="5356654"/>
                    <a:ext cx="218575" cy="512146"/>
                  </a:xfrm>
                  <a:custGeom>
                    <a:avLst/>
                    <a:gdLst>
                      <a:gd name="connsiteX0" fmla="*/ 46481 w 278783"/>
                      <a:gd name="connsiteY0" fmla="*/ 0 h 1037800"/>
                      <a:gd name="connsiteX1" fmla="*/ 278783 w 278783"/>
                      <a:gd name="connsiteY1" fmla="*/ 108427 h 1037800"/>
                      <a:gd name="connsiteX2" fmla="*/ 278783 w 278783"/>
                      <a:gd name="connsiteY2" fmla="*/ 108427 h 1037800"/>
                      <a:gd name="connsiteX3" fmla="*/ 15507 w 278783"/>
                      <a:gd name="connsiteY3" fmla="*/ 185874 h 1037800"/>
                      <a:gd name="connsiteX4" fmla="*/ 247810 w 278783"/>
                      <a:gd name="connsiteY4" fmla="*/ 325280 h 1037800"/>
                      <a:gd name="connsiteX5" fmla="*/ 20 w 278783"/>
                      <a:gd name="connsiteY5" fmla="*/ 464686 h 1037800"/>
                      <a:gd name="connsiteX6" fmla="*/ 263296 w 278783"/>
                      <a:gd name="connsiteY6" fmla="*/ 588603 h 1037800"/>
                      <a:gd name="connsiteX7" fmla="*/ 15507 w 278783"/>
                      <a:gd name="connsiteY7" fmla="*/ 697030 h 1037800"/>
                      <a:gd name="connsiteX8" fmla="*/ 247810 w 278783"/>
                      <a:gd name="connsiteY8" fmla="*/ 820946 h 1037800"/>
                      <a:gd name="connsiteX9" fmla="*/ 46481 w 278783"/>
                      <a:gd name="connsiteY9" fmla="*/ 898394 h 1037800"/>
                      <a:gd name="connsiteX10" fmla="*/ 216836 w 278783"/>
                      <a:gd name="connsiteY10" fmla="*/ 991331 h 1037800"/>
                      <a:gd name="connsiteX11" fmla="*/ 263296 w 278783"/>
                      <a:gd name="connsiteY11" fmla="*/ 1037800 h 103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78783" h="1037800">
                        <a:moveTo>
                          <a:pt x="46481" y="0"/>
                        </a:moveTo>
                        <a:lnTo>
                          <a:pt x="278783" y="108427"/>
                        </a:lnTo>
                        <a:lnTo>
                          <a:pt x="278783" y="108427"/>
                        </a:lnTo>
                        <a:cubicBezTo>
                          <a:pt x="234904" y="121335"/>
                          <a:pt x="20669" y="149732"/>
                          <a:pt x="15507" y="185874"/>
                        </a:cubicBezTo>
                        <a:cubicBezTo>
                          <a:pt x="10345" y="222016"/>
                          <a:pt x="250391" y="278811"/>
                          <a:pt x="247810" y="325280"/>
                        </a:cubicBezTo>
                        <a:cubicBezTo>
                          <a:pt x="245229" y="371749"/>
                          <a:pt x="-2561" y="420799"/>
                          <a:pt x="20" y="464686"/>
                        </a:cubicBezTo>
                        <a:cubicBezTo>
                          <a:pt x="2601" y="508573"/>
                          <a:pt x="260715" y="549879"/>
                          <a:pt x="263296" y="588603"/>
                        </a:cubicBezTo>
                        <a:cubicBezTo>
                          <a:pt x="265877" y="627327"/>
                          <a:pt x="18088" y="658306"/>
                          <a:pt x="15507" y="697030"/>
                        </a:cubicBezTo>
                        <a:cubicBezTo>
                          <a:pt x="12926" y="735754"/>
                          <a:pt x="242648" y="787385"/>
                          <a:pt x="247810" y="820946"/>
                        </a:cubicBezTo>
                        <a:cubicBezTo>
                          <a:pt x="252972" y="854507"/>
                          <a:pt x="51643" y="869997"/>
                          <a:pt x="46481" y="898394"/>
                        </a:cubicBezTo>
                        <a:cubicBezTo>
                          <a:pt x="41319" y="926791"/>
                          <a:pt x="180700" y="968097"/>
                          <a:pt x="216836" y="991331"/>
                        </a:cubicBezTo>
                        <a:cubicBezTo>
                          <a:pt x="252972" y="1014565"/>
                          <a:pt x="263296" y="1037800"/>
                          <a:pt x="263296" y="1037800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0" name="Freeform 609"/>
                  <p:cNvSpPr/>
                  <p:nvPr/>
                </p:nvSpPr>
                <p:spPr>
                  <a:xfrm>
                    <a:off x="2667000" y="5356654"/>
                    <a:ext cx="218575" cy="512146"/>
                  </a:xfrm>
                  <a:custGeom>
                    <a:avLst/>
                    <a:gdLst>
                      <a:gd name="connsiteX0" fmla="*/ 46481 w 278783"/>
                      <a:gd name="connsiteY0" fmla="*/ 0 h 1037800"/>
                      <a:gd name="connsiteX1" fmla="*/ 278783 w 278783"/>
                      <a:gd name="connsiteY1" fmla="*/ 108427 h 1037800"/>
                      <a:gd name="connsiteX2" fmla="*/ 278783 w 278783"/>
                      <a:gd name="connsiteY2" fmla="*/ 108427 h 1037800"/>
                      <a:gd name="connsiteX3" fmla="*/ 15507 w 278783"/>
                      <a:gd name="connsiteY3" fmla="*/ 185874 h 1037800"/>
                      <a:gd name="connsiteX4" fmla="*/ 247810 w 278783"/>
                      <a:gd name="connsiteY4" fmla="*/ 325280 h 1037800"/>
                      <a:gd name="connsiteX5" fmla="*/ 20 w 278783"/>
                      <a:gd name="connsiteY5" fmla="*/ 464686 h 1037800"/>
                      <a:gd name="connsiteX6" fmla="*/ 263296 w 278783"/>
                      <a:gd name="connsiteY6" fmla="*/ 588603 h 1037800"/>
                      <a:gd name="connsiteX7" fmla="*/ 15507 w 278783"/>
                      <a:gd name="connsiteY7" fmla="*/ 697030 h 1037800"/>
                      <a:gd name="connsiteX8" fmla="*/ 247810 w 278783"/>
                      <a:gd name="connsiteY8" fmla="*/ 820946 h 1037800"/>
                      <a:gd name="connsiteX9" fmla="*/ 46481 w 278783"/>
                      <a:gd name="connsiteY9" fmla="*/ 898394 h 1037800"/>
                      <a:gd name="connsiteX10" fmla="*/ 216836 w 278783"/>
                      <a:gd name="connsiteY10" fmla="*/ 991331 h 1037800"/>
                      <a:gd name="connsiteX11" fmla="*/ 263296 w 278783"/>
                      <a:gd name="connsiteY11" fmla="*/ 1037800 h 103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78783" h="1037800">
                        <a:moveTo>
                          <a:pt x="46481" y="0"/>
                        </a:moveTo>
                        <a:lnTo>
                          <a:pt x="278783" y="108427"/>
                        </a:lnTo>
                        <a:lnTo>
                          <a:pt x="278783" y="108427"/>
                        </a:lnTo>
                        <a:cubicBezTo>
                          <a:pt x="234904" y="121335"/>
                          <a:pt x="20669" y="149732"/>
                          <a:pt x="15507" y="185874"/>
                        </a:cubicBezTo>
                        <a:cubicBezTo>
                          <a:pt x="10345" y="222016"/>
                          <a:pt x="250391" y="278811"/>
                          <a:pt x="247810" y="325280"/>
                        </a:cubicBezTo>
                        <a:cubicBezTo>
                          <a:pt x="245229" y="371749"/>
                          <a:pt x="-2561" y="420799"/>
                          <a:pt x="20" y="464686"/>
                        </a:cubicBezTo>
                        <a:cubicBezTo>
                          <a:pt x="2601" y="508573"/>
                          <a:pt x="260715" y="549879"/>
                          <a:pt x="263296" y="588603"/>
                        </a:cubicBezTo>
                        <a:cubicBezTo>
                          <a:pt x="265877" y="627327"/>
                          <a:pt x="18088" y="658306"/>
                          <a:pt x="15507" y="697030"/>
                        </a:cubicBezTo>
                        <a:cubicBezTo>
                          <a:pt x="12926" y="735754"/>
                          <a:pt x="242648" y="787385"/>
                          <a:pt x="247810" y="820946"/>
                        </a:cubicBezTo>
                        <a:cubicBezTo>
                          <a:pt x="252972" y="854507"/>
                          <a:pt x="51643" y="869997"/>
                          <a:pt x="46481" y="898394"/>
                        </a:cubicBezTo>
                        <a:cubicBezTo>
                          <a:pt x="41319" y="926791"/>
                          <a:pt x="180700" y="968097"/>
                          <a:pt x="216836" y="991331"/>
                        </a:cubicBezTo>
                        <a:cubicBezTo>
                          <a:pt x="252972" y="1014565"/>
                          <a:pt x="263296" y="1037800"/>
                          <a:pt x="263296" y="1037800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05" name="Rounded Rectangle 604"/>
                <p:cNvSpPr/>
                <p:nvPr/>
              </p:nvSpPr>
              <p:spPr>
                <a:xfrm>
                  <a:off x="6172200" y="3069254"/>
                  <a:ext cx="1219200" cy="518470"/>
                </a:xfrm>
                <a:prstGeom prst="roundRect">
                  <a:avLst/>
                </a:prstGeom>
                <a:solidFill>
                  <a:srgbClr val="1F497D"/>
                </a:solidFill>
                <a:ln w="9525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>
                          <a:lumMod val="95000"/>
                        </a:sysClr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rPr>
                    <a:t>NDA</a:t>
                  </a:r>
                  <a:endPara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95000"/>
                      </a:sysClr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6" name="Group 605"/>
                <p:cNvGrpSpPr/>
                <p:nvPr/>
              </p:nvGrpSpPr>
              <p:grpSpPr>
                <a:xfrm>
                  <a:off x="6715625" y="2404708"/>
                  <a:ext cx="447175" cy="512146"/>
                  <a:chOff x="6182225" y="5585254"/>
                  <a:chExt cx="447175" cy="512146"/>
                </a:xfrm>
              </p:grpSpPr>
              <p:sp>
                <p:nvSpPr>
                  <p:cNvPr id="607" name="Freeform 606"/>
                  <p:cNvSpPr/>
                  <p:nvPr/>
                </p:nvSpPr>
                <p:spPr>
                  <a:xfrm>
                    <a:off x="6182225" y="5585254"/>
                    <a:ext cx="218575" cy="512146"/>
                  </a:xfrm>
                  <a:custGeom>
                    <a:avLst/>
                    <a:gdLst>
                      <a:gd name="connsiteX0" fmla="*/ 46481 w 278783"/>
                      <a:gd name="connsiteY0" fmla="*/ 0 h 1037800"/>
                      <a:gd name="connsiteX1" fmla="*/ 278783 w 278783"/>
                      <a:gd name="connsiteY1" fmla="*/ 108427 h 1037800"/>
                      <a:gd name="connsiteX2" fmla="*/ 278783 w 278783"/>
                      <a:gd name="connsiteY2" fmla="*/ 108427 h 1037800"/>
                      <a:gd name="connsiteX3" fmla="*/ 15507 w 278783"/>
                      <a:gd name="connsiteY3" fmla="*/ 185874 h 1037800"/>
                      <a:gd name="connsiteX4" fmla="*/ 247810 w 278783"/>
                      <a:gd name="connsiteY4" fmla="*/ 325280 h 1037800"/>
                      <a:gd name="connsiteX5" fmla="*/ 20 w 278783"/>
                      <a:gd name="connsiteY5" fmla="*/ 464686 h 1037800"/>
                      <a:gd name="connsiteX6" fmla="*/ 263296 w 278783"/>
                      <a:gd name="connsiteY6" fmla="*/ 588603 h 1037800"/>
                      <a:gd name="connsiteX7" fmla="*/ 15507 w 278783"/>
                      <a:gd name="connsiteY7" fmla="*/ 697030 h 1037800"/>
                      <a:gd name="connsiteX8" fmla="*/ 247810 w 278783"/>
                      <a:gd name="connsiteY8" fmla="*/ 820946 h 1037800"/>
                      <a:gd name="connsiteX9" fmla="*/ 46481 w 278783"/>
                      <a:gd name="connsiteY9" fmla="*/ 898394 h 1037800"/>
                      <a:gd name="connsiteX10" fmla="*/ 216836 w 278783"/>
                      <a:gd name="connsiteY10" fmla="*/ 991331 h 1037800"/>
                      <a:gd name="connsiteX11" fmla="*/ 263296 w 278783"/>
                      <a:gd name="connsiteY11" fmla="*/ 1037800 h 103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78783" h="1037800">
                        <a:moveTo>
                          <a:pt x="46481" y="0"/>
                        </a:moveTo>
                        <a:lnTo>
                          <a:pt x="278783" y="108427"/>
                        </a:lnTo>
                        <a:lnTo>
                          <a:pt x="278783" y="108427"/>
                        </a:lnTo>
                        <a:cubicBezTo>
                          <a:pt x="234904" y="121335"/>
                          <a:pt x="20669" y="149732"/>
                          <a:pt x="15507" y="185874"/>
                        </a:cubicBezTo>
                        <a:cubicBezTo>
                          <a:pt x="10345" y="222016"/>
                          <a:pt x="250391" y="278811"/>
                          <a:pt x="247810" y="325280"/>
                        </a:cubicBezTo>
                        <a:cubicBezTo>
                          <a:pt x="245229" y="371749"/>
                          <a:pt x="-2561" y="420799"/>
                          <a:pt x="20" y="464686"/>
                        </a:cubicBezTo>
                        <a:cubicBezTo>
                          <a:pt x="2601" y="508573"/>
                          <a:pt x="260715" y="549879"/>
                          <a:pt x="263296" y="588603"/>
                        </a:cubicBezTo>
                        <a:cubicBezTo>
                          <a:pt x="265877" y="627327"/>
                          <a:pt x="18088" y="658306"/>
                          <a:pt x="15507" y="697030"/>
                        </a:cubicBezTo>
                        <a:cubicBezTo>
                          <a:pt x="12926" y="735754"/>
                          <a:pt x="242648" y="787385"/>
                          <a:pt x="247810" y="820946"/>
                        </a:cubicBezTo>
                        <a:cubicBezTo>
                          <a:pt x="252972" y="854507"/>
                          <a:pt x="51643" y="869997"/>
                          <a:pt x="46481" y="898394"/>
                        </a:cubicBezTo>
                        <a:cubicBezTo>
                          <a:pt x="41319" y="926791"/>
                          <a:pt x="180700" y="968097"/>
                          <a:pt x="216836" y="991331"/>
                        </a:cubicBezTo>
                        <a:cubicBezTo>
                          <a:pt x="252972" y="1014565"/>
                          <a:pt x="263296" y="1037800"/>
                          <a:pt x="263296" y="1037800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8" name="Freeform 607"/>
                  <p:cNvSpPr/>
                  <p:nvPr/>
                </p:nvSpPr>
                <p:spPr>
                  <a:xfrm>
                    <a:off x="6410825" y="5585254"/>
                    <a:ext cx="218575" cy="512146"/>
                  </a:xfrm>
                  <a:custGeom>
                    <a:avLst/>
                    <a:gdLst>
                      <a:gd name="connsiteX0" fmla="*/ 46481 w 278783"/>
                      <a:gd name="connsiteY0" fmla="*/ 0 h 1037800"/>
                      <a:gd name="connsiteX1" fmla="*/ 278783 w 278783"/>
                      <a:gd name="connsiteY1" fmla="*/ 108427 h 1037800"/>
                      <a:gd name="connsiteX2" fmla="*/ 278783 w 278783"/>
                      <a:gd name="connsiteY2" fmla="*/ 108427 h 1037800"/>
                      <a:gd name="connsiteX3" fmla="*/ 15507 w 278783"/>
                      <a:gd name="connsiteY3" fmla="*/ 185874 h 1037800"/>
                      <a:gd name="connsiteX4" fmla="*/ 247810 w 278783"/>
                      <a:gd name="connsiteY4" fmla="*/ 325280 h 1037800"/>
                      <a:gd name="connsiteX5" fmla="*/ 20 w 278783"/>
                      <a:gd name="connsiteY5" fmla="*/ 464686 h 1037800"/>
                      <a:gd name="connsiteX6" fmla="*/ 263296 w 278783"/>
                      <a:gd name="connsiteY6" fmla="*/ 588603 h 1037800"/>
                      <a:gd name="connsiteX7" fmla="*/ 15507 w 278783"/>
                      <a:gd name="connsiteY7" fmla="*/ 697030 h 1037800"/>
                      <a:gd name="connsiteX8" fmla="*/ 247810 w 278783"/>
                      <a:gd name="connsiteY8" fmla="*/ 820946 h 1037800"/>
                      <a:gd name="connsiteX9" fmla="*/ 46481 w 278783"/>
                      <a:gd name="connsiteY9" fmla="*/ 898394 h 1037800"/>
                      <a:gd name="connsiteX10" fmla="*/ 216836 w 278783"/>
                      <a:gd name="connsiteY10" fmla="*/ 991331 h 1037800"/>
                      <a:gd name="connsiteX11" fmla="*/ 263296 w 278783"/>
                      <a:gd name="connsiteY11" fmla="*/ 1037800 h 103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78783" h="1037800">
                        <a:moveTo>
                          <a:pt x="46481" y="0"/>
                        </a:moveTo>
                        <a:lnTo>
                          <a:pt x="278783" y="108427"/>
                        </a:lnTo>
                        <a:lnTo>
                          <a:pt x="278783" y="108427"/>
                        </a:lnTo>
                        <a:cubicBezTo>
                          <a:pt x="234904" y="121335"/>
                          <a:pt x="20669" y="149732"/>
                          <a:pt x="15507" y="185874"/>
                        </a:cubicBezTo>
                        <a:cubicBezTo>
                          <a:pt x="10345" y="222016"/>
                          <a:pt x="250391" y="278811"/>
                          <a:pt x="247810" y="325280"/>
                        </a:cubicBezTo>
                        <a:cubicBezTo>
                          <a:pt x="245229" y="371749"/>
                          <a:pt x="-2561" y="420799"/>
                          <a:pt x="20" y="464686"/>
                        </a:cubicBezTo>
                        <a:cubicBezTo>
                          <a:pt x="2601" y="508573"/>
                          <a:pt x="260715" y="549879"/>
                          <a:pt x="263296" y="588603"/>
                        </a:cubicBezTo>
                        <a:cubicBezTo>
                          <a:pt x="265877" y="627327"/>
                          <a:pt x="18088" y="658306"/>
                          <a:pt x="15507" y="697030"/>
                        </a:cubicBezTo>
                        <a:cubicBezTo>
                          <a:pt x="12926" y="735754"/>
                          <a:pt x="242648" y="787385"/>
                          <a:pt x="247810" y="820946"/>
                        </a:cubicBezTo>
                        <a:cubicBezTo>
                          <a:pt x="252972" y="854507"/>
                          <a:pt x="51643" y="869997"/>
                          <a:pt x="46481" y="898394"/>
                        </a:cubicBezTo>
                        <a:cubicBezTo>
                          <a:pt x="41319" y="926791"/>
                          <a:pt x="180700" y="968097"/>
                          <a:pt x="216836" y="991331"/>
                        </a:cubicBezTo>
                        <a:cubicBezTo>
                          <a:pt x="252972" y="1014565"/>
                          <a:pt x="263296" y="1037800"/>
                          <a:pt x="263296" y="1037800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613" name="Rectangle 612"/>
              <p:cNvSpPr/>
              <p:nvPr/>
            </p:nvSpPr>
            <p:spPr>
              <a:xfrm>
                <a:off x="-142211" y="1194501"/>
                <a:ext cx="9498009" cy="433281"/>
              </a:xfrm>
              <a:prstGeom prst="rect">
                <a:avLst/>
              </a:prstGeom>
              <a:solidFill>
                <a:srgbClr val="777777">
                  <a:lumMod val="20000"/>
                  <a:lumOff val="80000"/>
                </a:srgbClr>
              </a:solidFill>
            </p:spPr>
            <p:txBody>
              <a:bodyPr wrap="square">
                <a:spAutoFit/>
              </a:bodyPr>
              <a:lstStyle/>
              <a:p>
                <a:pPr marL="0" marR="0" lvl="1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Gill Sans MT"/>
                  </a:rPr>
                  <a:t>Get </a:t>
                </a:r>
                <a:r>
                  <a:rPr kumimoji="0" lang="en-US" sz="2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Gill Sans MT"/>
                  </a:rPr>
                  <a:t>coherence permission for </a:t>
                </a:r>
                <a:r>
                  <a:rPr kumimoji="0" lang="en-US" sz="2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Gill Sans MT"/>
                  </a:rPr>
                  <a:t>the NDA region</a:t>
                </a:r>
                <a:endParaRPr kumimoji="0" lang="en-US" sz="2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Gill Sans MT"/>
                </a:endParaRPr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>
                <a:off x="-1147959" y="2053788"/>
                <a:ext cx="5562601" cy="974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4487" marR="0" lvl="1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1" i="0" u="sng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Unnecessarily</a:t>
                </a:r>
                <a:r>
                  <a:rPr kumimoji="0" lang="en-US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flushes</a:t>
                </a:r>
                <a:br>
                  <a:rPr kumimoji="0" lang="en-US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</a:br>
                <a:r>
                  <a:rPr kumimoji="0" lang="en-US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a large amount </a:t>
                </a:r>
                <a:r>
                  <a:rPr kumimoji="0" lang="en-US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of </a:t>
                </a:r>
                <a:r>
                  <a:rPr kumimoji="0" lang="en-US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dirty data</a:t>
                </a: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-228599" y="3730188"/>
                <a:ext cx="9525001" cy="785321"/>
              </a:xfrm>
              <a:prstGeom prst="rect">
                <a:avLst/>
              </a:prstGeom>
              <a:solidFill>
                <a:srgbClr val="777777">
                  <a:lumMod val="20000"/>
                  <a:lumOff val="80000"/>
                </a:srgbClr>
              </a:solidFill>
            </p:spPr>
            <p:txBody>
              <a:bodyPr wrap="square">
                <a:spAutoFit/>
              </a:bodyPr>
              <a:lstStyle/>
              <a:p>
                <a:pPr marL="0" marR="0" lvl="1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Gill Sans MT"/>
                  </a:rPr>
                  <a:t>Use coarse-grained locks to provide</a:t>
                </a:r>
                <a:br>
                  <a:rPr kumimoji="0" lang="en-US" sz="2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Gill Sans MT"/>
                  </a:rPr>
                </a:br>
                <a:r>
                  <a:rPr kumimoji="0" lang="en-US" sz="2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Gill Sans MT"/>
                  </a:rPr>
                  <a:t> exclusive access</a:t>
                </a:r>
                <a:endParaRPr kumimoji="0" lang="en-US" sz="2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Gill Sans MT"/>
                </a:endParaRPr>
              </a:p>
            </p:txBody>
          </p:sp>
          <p:grpSp>
            <p:nvGrpSpPr>
              <p:cNvPr id="616" name="Group 615"/>
              <p:cNvGrpSpPr/>
              <p:nvPr/>
            </p:nvGrpSpPr>
            <p:grpSpPr>
              <a:xfrm>
                <a:off x="3671941" y="4442792"/>
                <a:ext cx="4601292" cy="2542907"/>
                <a:chOff x="4422121" y="4133644"/>
                <a:chExt cx="4116555" cy="2479905"/>
              </a:xfrm>
            </p:grpSpPr>
            <p:grpSp>
              <p:nvGrpSpPr>
                <p:cNvPr id="617" name="Group 616"/>
                <p:cNvGrpSpPr/>
                <p:nvPr/>
              </p:nvGrpSpPr>
              <p:grpSpPr>
                <a:xfrm>
                  <a:off x="4422121" y="4133644"/>
                  <a:ext cx="4116555" cy="2479905"/>
                  <a:chOff x="4422121" y="4133644"/>
                  <a:chExt cx="4116555" cy="2479905"/>
                </a:xfrm>
              </p:grpSpPr>
              <p:grpSp>
                <p:nvGrpSpPr>
                  <p:cNvPr id="619" name="Group 618"/>
                  <p:cNvGrpSpPr/>
                  <p:nvPr/>
                </p:nvGrpSpPr>
                <p:grpSpPr>
                  <a:xfrm>
                    <a:off x="4422121" y="4133644"/>
                    <a:ext cx="4022405" cy="2479905"/>
                    <a:chOff x="4770922" y="3994752"/>
                    <a:chExt cx="3424773" cy="2617461"/>
                  </a:xfrm>
                </p:grpSpPr>
                <p:grpSp>
                  <p:nvGrpSpPr>
                    <p:cNvPr id="622" name="Group 621"/>
                    <p:cNvGrpSpPr/>
                    <p:nvPr/>
                  </p:nvGrpSpPr>
                  <p:grpSpPr>
                    <a:xfrm>
                      <a:off x="4770922" y="3994752"/>
                      <a:ext cx="3424773" cy="2617461"/>
                      <a:chOff x="4770922" y="3994752"/>
                      <a:chExt cx="3424773" cy="2617461"/>
                    </a:xfrm>
                  </p:grpSpPr>
                  <p:sp>
                    <p:nvSpPr>
                      <p:cNvPr id="624" name="TextBox 623"/>
                      <p:cNvSpPr txBox="1"/>
                      <p:nvPr/>
                    </p:nvSpPr>
                    <p:spPr>
                      <a:xfrm rot="249033">
                        <a:off x="6311640" y="4904317"/>
                        <a:ext cx="1117449" cy="4949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</a:rPr>
                          <a:t>Access to NDA data</a:t>
                        </a:r>
                      </a:p>
                    </p:txBody>
                  </p:sp>
                  <p:grpSp>
                    <p:nvGrpSpPr>
                      <p:cNvPr id="625" name="Group 624"/>
                      <p:cNvGrpSpPr/>
                      <p:nvPr/>
                    </p:nvGrpSpPr>
                    <p:grpSpPr>
                      <a:xfrm>
                        <a:off x="4770922" y="3994752"/>
                        <a:ext cx="3424773" cy="2617461"/>
                        <a:chOff x="4591230" y="1108196"/>
                        <a:chExt cx="3428695" cy="2835584"/>
                      </a:xfrm>
                    </p:grpSpPr>
                    <p:grpSp>
                      <p:nvGrpSpPr>
                        <p:cNvPr id="626" name="Group 625"/>
                        <p:cNvGrpSpPr/>
                        <p:nvPr/>
                      </p:nvGrpSpPr>
                      <p:grpSpPr>
                        <a:xfrm>
                          <a:off x="4591230" y="1108196"/>
                          <a:ext cx="3428695" cy="2835584"/>
                          <a:chOff x="4326913" y="1108196"/>
                          <a:chExt cx="3428695" cy="2835584"/>
                        </a:xfrm>
                      </p:grpSpPr>
                      <p:grpSp>
                        <p:nvGrpSpPr>
                          <p:cNvPr id="628" name="Group 627"/>
                          <p:cNvGrpSpPr/>
                          <p:nvPr/>
                        </p:nvGrpSpPr>
                        <p:grpSpPr>
                          <a:xfrm>
                            <a:off x="5209019" y="1108196"/>
                            <a:ext cx="2546589" cy="2750619"/>
                            <a:chOff x="5078364" y="1114229"/>
                            <a:chExt cx="2219749" cy="2891676"/>
                          </a:xfrm>
                        </p:grpSpPr>
                        <p:grpSp>
                          <p:nvGrpSpPr>
                            <p:cNvPr id="631" name="Group 630"/>
                            <p:cNvGrpSpPr/>
                            <p:nvPr/>
                          </p:nvGrpSpPr>
                          <p:grpSpPr>
                            <a:xfrm>
                              <a:off x="5078364" y="1114229"/>
                              <a:ext cx="2219749" cy="2891676"/>
                              <a:chOff x="5002164" y="1342829"/>
                              <a:chExt cx="2219749" cy="2891676"/>
                            </a:xfrm>
                          </p:grpSpPr>
                          <p:grpSp>
                            <p:nvGrpSpPr>
                              <p:cNvPr id="633" name="Group 632"/>
                              <p:cNvGrpSpPr/>
                              <p:nvPr/>
                            </p:nvGrpSpPr>
                            <p:grpSpPr>
                              <a:xfrm>
                                <a:off x="5005651" y="1342829"/>
                                <a:ext cx="2198041" cy="2891676"/>
                                <a:chOff x="1990933" y="1137529"/>
                                <a:chExt cx="4912310" cy="5219124"/>
                              </a:xfrm>
                            </p:grpSpPr>
                            <p:sp>
                              <p:nvSpPr>
                                <p:cNvPr id="636" name="Rectangle 635"/>
                                <p:cNvSpPr/>
                                <p:nvPr/>
                              </p:nvSpPr>
                              <p:spPr>
                                <a:xfrm>
                                  <a:off x="1990933" y="1811127"/>
                                  <a:ext cx="1143001" cy="4545526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5FB380"/>
                                </a:solidFill>
                                <a:ln w="2540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US" sz="1050" b="1" i="0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ysClr val="window" lastClr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Gill Sans MT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37" name="TextBox 636"/>
                                <p:cNvSpPr txBox="1"/>
                                <p:nvPr/>
                              </p:nvSpPr>
                              <p:spPr>
                                <a:xfrm>
                                  <a:off x="2117316" y="1137529"/>
                                  <a:ext cx="925886" cy="57502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marL="0" marR="0" lvl="0" indent="0" algn="ctr" defTabSz="91440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r>
                                    <a:rPr kumimoji="0" lang="en-US" sz="2000" b="1" i="0" u="none" strike="noStrike" kern="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</a:rPr>
                                    <a:t>CPU</a:t>
                                  </a:r>
                                  <a:endParaRPr kumimoji="0" lang="en-US" sz="1400" b="1" i="0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>
                                        <a:lumMod val="75000"/>
                                        <a:lumOff val="25000"/>
                                      </a:sysClr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38" name="Rectangle 637"/>
                                <p:cNvSpPr/>
                                <p:nvPr/>
                              </p:nvSpPr>
                              <p:spPr>
                                <a:xfrm>
                                  <a:off x="5760246" y="1811125"/>
                                  <a:ext cx="1142997" cy="4545526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5FB380"/>
                                </a:solidFill>
                                <a:ln w="2540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US" sz="1050" b="1" i="0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ysClr val="window" lastClr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Gill Sans MT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39" name="TextBox 638"/>
                                <p:cNvSpPr txBox="1"/>
                                <p:nvPr/>
                              </p:nvSpPr>
                              <p:spPr>
                                <a:xfrm>
                                  <a:off x="5706808" y="1171305"/>
                                  <a:ext cx="1177951" cy="84656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marL="0" marR="0" lvl="0" indent="0" algn="ctr" defTabSz="91440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r>
                                    <a:rPr kumimoji="0" lang="en-US" sz="2000" b="1" i="0" u="none" strike="noStrike" kern="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</a:rPr>
                                    <a:t>NDA</a:t>
                                  </a:r>
                                  <a:endParaRPr kumimoji="0" lang="en-US" sz="1800" b="1" i="0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>
                                        <a:lumMod val="75000"/>
                                        <a:lumOff val="25000"/>
                                      </a:sysClr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40" name="Freeform 639"/>
                                <p:cNvSpPr/>
                                <p:nvPr/>
                              </p:nvSpPr>
                              <p:spPr>
                                <a:xfrm>
                                  <a:off x="2296194" y="1967761"/>
                                  <a:ext cx="235040" cy="914401"/>
                                </a:xfrm>
                                <a:custGeom>
                                  <a:avLst/>
                                  <a:gdLst>
                                    <a:gd name="connsiteX0" fmla="*/ 46481 w 278783"/>
                                    <a:gd name="connsiteY0" fmla="*/ 0 h 1037800"/>
                                    <a:gd name="connsiteX1" fmla="*/ 278783 w 278783"/>
                                    <a:gd name="connsiteY1" fmla="*/ 108427 h 1037800"/>
                                    <a:gd name="connsiteX2" fmla="*/ 278783 w 278783"/>
                                    <a:gd name="connsiteY2" fmla="*/ 108427 h 1037800"/>
                                    <a:gd name="connsiteX3" fmla="*/ 15507 w 278783"/>
                                    <a:gd name="connsiteY3" fmla="*/ 185874 h 1037800"/>
                                    <a:gd name="connsiteX4" fmla="*/ 247810 w 278783"/>
                                    <a:gd name="connsiteY4" fmla="*/ 325280 h 1037800"/>
                                    <a:gd name="connsiteX5" fmla="*/ 20 w 278783"/>
                                    <a:gd name="connsiteY5" fmla="*/ 464686 h 1037800"/>
                                    <a:gd name="connsiteX6" fmla="*/ 263296 w 278783"/>
                                    <a:gd name="connsiteY6" fmla="*/ 588603 h 1037800"/>
                                    <a:gd name="connsiteX7" fmla="*/ 15507 w 278783"/>
                                    <a:gd name="connsiteY7" fmla="*/ 697030 h 1037800"/>
                                    <a:gd name="connsiteX8" fmla="*/ 247810 w 278783"/>
                                    <a:gd name="connsiteY8" fmla="*/ 820946 h 1037800"/>
                                    <a:gd name="connsiteX9" fmla="*/ 46481 w 278783"/>
                                    <a:gd name="connsiteY9" fmla="*/ 898394 h 1037800"/>
                                    <a:gd name="connsiteX10" fmla="*/ 216836 w 278783"/>
                                    <a:gd name="connsiteY10" fmla="*/ 991331 h 1037800"/>
                                    <a:gd name="connsiteX11" fmla="*/ 263296 w 278783"/>
                                    <a:gd name="connsiteY11" fmla="*/ 1037800 h 103780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  <a:cxn ang="0">
                                      <a:pos x="connsiteX5" y="connsiteY5"/>
                                    </a:cxn>
                                    <a:cxn ang="0">
                                      <a:pos x="connsiteX6" y="connsiteY6"/>
                                    </a:cxn>
                                    <a:cxn ang="0">
                                      <a:pos x="connsiteX7" y="connsiteY7"/>
                                    </a:cxn>
                                    <a:cxn ang="0">
                                      <a:pos x="connsiteX8" y="connsiteY8"/>
                                    </a:cxn>
                                    <a:cxn ang="0">
                                      <a:pos x="connsiteX9" y="connsiteY9"/>
                                    </a:cxn>
                                    <a:cxn ang="0">
                                      <a:pos x="connsiteX10" y="connsiteY10"/>
                                    </a:cxn>
                                    <a:cxn ang="0">
                                      <a:pos x="connsiteX11" y="connsiteY11"/>
                                    </a:cxn>
                                  </a:cxnLst>
                                  <a:rect l="l" t="t" r="r" b="b"/>
                                  <a:pathLst>
                                    <a:path w="278783" h="1037800">
                                      <a:moveTo>
                                        <a:pt x="46481" y="0"/>
                                      </a:moveTo>
                                      <a:lnTo>
                                        <a:pt x="278783" y="108427"/>
                                      </a:lnTo>
                                      <a:lnTo>
                                        <a:pt x="278783" y="108427"/>
                                      </a:lnTo>
                                      <a:cubicBezTo>
                                        <a:pt x="234904" y="121335"/>
                                        <a:pt x="20669" y="149732"/>
                                        <a:pt x="15507" y="185874"/>
                                      </a:cubicBezTo>
                                      <a:cubicBezTo>
                                        <a:pt x="10345" y="222016"/>
                                        <a:pt x="250391" y="278811"/>
                                        <a:pt x="247810" y="325280"/>
                                      </a:cubicBezTo>
                                      <a:cubicBezTo>
                                        <a:pt x="245229" y="371749"/>
                                        <a:pt x="-2561" y="420799"/>
                                        <a:pt x="20" y="464686"/>
                                      </a:cubicBezTo>
                                      <a:cubicBezTo>
                                        <a:pt x="2601" y="508573"/>
                                        <a:pt x="260715" y="549879"/>
                                        <a:pt x="263296" y="588603"/>
                                      </a:cubicBezTo>
                                      <a:cubicBezTo>
                                        <a:pt x="265877" y="627327"/>
                                        <a:pt x="18088" y="658306"/>
                                        <a:pt x="15507" y="697030"/>
                                      </a:cubicBezTo>
                                      <a:cubicBezTo>
                                        <a:pt x="12926" y="735754"/>
                                        <a:pt x="242648" y="787385"/>
                                        <a:pt x="247810" y="820946"/>
                                      </a:cubicBezTo>
                                      <a:cubicBezTo>
                                        <a:pt x="252972" y="854507"/>
                                        <a:pt x="51643" y="869997"/>
                                        <a:pt x="46481" y="898394"/>
                                      </a:cubicBezTo>
                                      <a:cubicBezTo>
                                        <a:pt x="41319" y="926791"/>
                                        <a:pt x="180700" y="968097"/>
                                        <a:pt x="216836" y="991331"/>
                                      </a:cubicBezTo>
                                      <a:cubicBezTo>
                                        <a:pt x="252972" y="1014565"/>
                                        <a:pt x="263296" y="1037800"/>
                                        <a:pt x="263296" y="1037800"/>
                                      </a:cubicBezTo>
                                    </a:path>
                                  </a:pathLst>
                                </a:custGeom>
                                <a:noFill/>
                                <a:ln w="2540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>
                                  <a:outerShdw blurRad="40000" dist="20000" dir="5400000" rotWithShape="0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US" sz="7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Gill Sans MT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634" name="Rounded Rectangle 633"/>
                              <p:cNvSpPr/>
                              <p:nvPr/>
                            </p:nvSpPr>
                            <p:spPr>
                              <a:xfrm>
                                <a:off x="6709503" y="2245286"/>
                                <a:ext cx="512410" cy="868661"/>
                              </a:xfrm>
                              <a:prstGeom prst="roundRect">
                                <a:avLst/>
                              </a:prstGeom>
                              <a:solidFill>
                                <a:sysClr val="window" lastClr="FFFFFF">
                                  <a:lumMod val="85000"/>
                                </a:sysClr>
                              </a:solidFill>
                              <a:ln w="25400" cap="flat" cmpd="sng" algn="ctr">
                                <a:solidFill>
                                  <a:srgbClr val="000000"/>
                                </a:solidFill>
                                <a:prstDash val="solid"/>
                              </a:ln>
                              <a:effectLst/>
                            </p:spPr>
                            <p:txBody>
                              <a:bodyPr rtlCol="0" anchor="ctr"/>
                              <a:lstStyle/>
                              <a:p>
                                <a:pPr marL="0" marR="0" lvl="0" indent="0" algn="ctr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US" sz="2400" b="1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Gill Sans MT"/>
                                  <a:ea typeface="+mn-ea"/>
                                  <a:cs typeface="+mn-cs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5" name="Rounded Rectangle 634"/>
                              <p:cNvSpPr/>
                              <p:nvPr/>
                            </p:nvSpPr>
                            <p:spPr>
                              <a:xfrm>
                                <a:off x="5002164" y="2410304"/>
                                <a:ext cx="497316" cy="694267"/>
                              </a:xfrm>
                              <a:prstGeom prst="roundRect">
                                <a:avLst/>
                              </a:prstGeom>
                              <a:solidFill>
                                <a:sysClr val="window" lastClr="FFFFFF">
                                  <a:lumMod val="85000"/>
                                </a:sysClr>
                              </a:solidFill>
                              <a:ln w="25400" cap="flat" cmpd="sng" algn="ctr">
                                <a:solidFill>
                                  <a:srgbClr val="000000"/>
                                </a:solidFill>
                                <a:prstDash val="solid"/>
                              </a:ln>
                              <a:effectLst/>
                            </p:spPr>
                            <p:txBody>
                              <a:bodyPr rtlCol="0" anchor="ctr"/>
                              <a:lstStyle/>
                              <a:p>
                                <a:pPr marL="0" marR="0" lvl="0" indent="0" algn="ctr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US" sz="1050" b="1" i="0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Gill Sans MT"/>
                                  <a:ea typeface="+mn-ea"/>
                                  <a:cs typeface="+mn-cs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2" name="Freeform 631"/>
                            <p:cNvSpPr/>
                            <p:nvPr/>
                          </p:nvSpPr>
                          <p:spPr>
                            <a:xfrm>
                              <a:off x="6934713" y="2128965"/>
                              <a:ext cx="221443" cy="564584"/>
                            </a:xfrm>
                            <a:custGeom>
                              <a:avLst/>
                              <a:gdLst>
                                <a:gd name="connsiteX0" fmla="*/ 46481 w 278783"/>
                                <a:gd name="connsiteY0" fmla="*/ 0 h 1037800"/>
                                <a:gd name="connsiteX1" fmla="*/ 278783 w 278783"/>
                                <a:gd name="connsiteY1" fmla="*/ 108427 h 1037800"/>
                                <a:gd name="connsiteX2" fmla="*/ 278783 w 278783"/>
                                <a:gd name="connsiteY2" fmla="*/ 108427 h 1037800"/>
                                <a:gd name="connsiteX3" fmla="*/ 15507 w 278783"/>
                                <a:gd name="connsiteY3" fmla="*/ 185874 h 1037800"/>
                                <a:gd name="connsiteX4" fmla="*/ 247810 w 278783"/>
                                <a:gd name="connsiteY4" fmla="*/ 325280 h 1037800"/>
                                <a:gd name="connsiteX5" fmla="*/ 20 w 278783"/>
                                <a:gd name="connsiteY5" fmla="*/ 464686 h 1037800"/>
                                <a:gd name="connsiteX6" fmla="*/ 263296 w 278783"/>
                                <a:gd name="connsiteY6" fmla="*/ 588603 h 1037800"/>
                                <a:gd name="connsiteX7" fmla="*/ 15507 w 278783"/>
                                <a:gd name="connsiteY7" fmla="*/ 697030 h 1037800"/>
                                <a:gd name="connsiteX8" fmla="*/ 247810 w 278783"/>
                                <a:gd name="connsiteY8" fmla="*/ 820946 h 1037800"/>
                                <a:gd name="connsiteX9" fmla="*/ 46481 w 278783"/>
                                <a:gd name="connsiteY9" fmla="*/ 898394 h 1037800"/>
                                <a:gd name="connsiteX10" fmla="*/ 216836 w 278783"/>
                                <a:gd name="connsiteY10" fmla="*/ 991331 h 1037800"/>
                                <a:gd name="connsiteX11" fmla="*/ 263296 w 278783"/>
                                <a:gd name="connsiteY11" fmla="*/ 1037800 h 10378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  <a:cxn ang="0">
                                  <a:pos x="connsiteX11" y="connsiteY11"/>
                                </a:cxn>
                              </a:cxnLst>
                              <a:rect l="l" t="t" r="r" b="b"/>
                              <a:pathLst>
                                <a:path w="278783" h="1037800">
                                  <a:moveTo>
                                    <a:pt x="46481" y="0"/>
                                  </a:moveTo>
                                  <a:lnTo>
                                    <a:pt x="278783" y="108427"/>
                                  </a:lnTo>
                                  <a:lnTo>
                                    <a:pt x="278783" y="108427"/>
                                  </a:lnTo>
                                  <a:cubicBezTo>
                                    <a:pt x="234904" y="121335"/>
                                    <a:pt x="20669" y="149732"/>
                                    <a:pt x="15507" y="185874"/>
                                  </a:cubicBezTo>
                                  <a:cubicBezTo>
                                    <a:pt x="10345" y="222016"/>
                                    <a:pt x="250391" y="278811"/>
                                    <a:pt x="247810" y="325280"/>
                                  </a:cubicBezTo>
                                  <a:cubicBezTo>
                                    <a:pt x="245229" y="371749"/>
                                    <a:pt x="-2561" y="420799"/>
                                    <a:pt x="20" y="464686"/>
                                  </a:cubicBezTo>
                                  <a:cubicBezTo>
                                    <a:pt x="2601" y="508573"/>
                                    <a:pt x="260715" y="549879"/>
                                    <a:pt x="263296" y="588603"/>
                                  </a:cubicBezTo>
                                  <a:cubicBezTo>
                                    <a:pt x="265877" y="627327"/>
                                    <a:pt x="18088" y="658306"/>
                                    <a:pt x="15507" y="697030"/>
                                  </a:cubicBezTo>
                                  <a:cubicBezTo>
                                    <a:pt x="12926" y="735754"/>
                                    <a:pt x="242648" y="787385"/>
                                    <a:pt x="247810" y="820946"/>
                                  </a:cubicBezTo>
                                  <a:cubicBezTo>
                                    <a:pt x="252972" y="854507"/>
                                    <a:pt x="51643" y="869997"/>
                                    <a:pt x="46481" y="898394"/>
                                  </a:cubicBezTo>
                                  <a:cubicBezTo>
                                    <a:pt x="41319" y="926791"/>
                                    <a:pt x="180700" y="968097"/>
                                    <a:pt x="216836" y="991331"/>
                                  </a:cubicBezTo>
                                  <a:cubicBezTo>
                                    <a:pt x="252972" y="1014565"/>
                                    <a:pt x="263296" y="1037800"/>
                                    <a:pt x="263296" y="1037800"/>
                                  </a:cubicBezTo>
                                </a:path>
                              </a:pathLst>
                            </a:custGeom>
                            <a:noFill/>
                            <a:ln w="25400" cap="flat" cmpd="sng" algn="ctr">
                              <a:solidFill>
                                <a:srgbClr val="000000"/>
                              </a:solidFill>
                              <a:prstDash val="solid"/>
                            </a:ln>
                            <a:effectLst>
                              <a:outerShdw blurRad="40000" dist="20000" dir="5400000" rotWithShape="0">
                                <a:srgbClr val="000000">
                                  <a:alpha val="38000"/>
                                </a:srgbClr>
                              </a:outerShdw>
                            </a:effectLst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7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Gill Sans MT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629" name="Straight Arrow Connector 628"/>
                          <p:cNvCxnSpPr/>
                          <p:nvPr/>
                        </p:nvCxnSpPr>
                        <p:spPr>
                          <a:xfrm>
                            <a:off x="4951502" y="1446718"/>
                            <a:ext cx="15877" cy="2497062"/>
                          </a:xfrm>
                          <a:prstGeom prst="straightConnector1">
                            <a:avLst/>
                          </a:prstGeom>
                          <a:noFill/>
                          <a:ln w="38100" cap="flat" cmpd="sng" algn="ctr"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prstDash val="solid"/>
                            <a:headEnd type="none" w="med" len="med"/>
                            <a:tailEnd type="arrow"/>
                          </a:ln>
                          <a:effectLst/>
                        </p:spPr>
                      </p:cxnSp>
                      <p:sp>
                        <p:nvSpPr>
                          <p:cNvPr id="630" name="TextBox 629"/>
                          <p:cNvSpPr txBox="1"/>
                          <p:nvPr/>
                        </p:nvSpPr>
                        <p:spPr>
                          <a:xfrm>
                            <a:off x="4326913" y="1385507"/>
                            <a:ext cx="515297" cy="30305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2000" b="1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</a:rPr>
                              <a:t>Time</a:t>
                            </a:r>
                          </a:p>
                        </p:txBody>
                      </p:sp>
                    </p:grpSp>
                    <p:sp>
                      <p:nvSpPr>
                        <p:cNvPr id="627" name="TextBox 626"/>
                        <p:cNvSpPr txBox="1"/>
                        <p:nvPr/>
                      </p:nvSpPr>
                      <p:spPr>
                        <a:xfrm>
                          <a:off x="5424240" y="2301807"/>
                          <a:ext cx="734514" cy="332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rPr>
                            <a:t>STALL</a:t>
                          </a:r>
                          <a:endParaRPr kumimoji="0" lang="en-US" sz="11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623" name="Straight Arrow Connector 622"/>
                    <p:cNvCxnSpPr/>
                    <p:nvPr/>
                  </p:nvCxnSpPr>
                  <p:spPr>
                    <a:xfrm>
                      <a:off x="6256691" y="4724400"/>
                      <a:ext cx="1371601" cy="152400"/>
                    </a:xfrm>
                    <a:prstGeom prst="straightConnector1">
                      <a:avLst/>
                    </a:prstGeom>
                    <a:noFill/>
                    <a:ln w="57150" cap="flat" cmpd="sng" algn="ctr">
                      <a:solidFill>
                        <a:srgbClr val="FF0000"/>
                      </a:solidFill>
                      <a:prstDash val="solid"/>
                      <a:headEnd type="none" w="med" len="med"/>
                      <a:tailEnd type="arrow"/>
                    </a:ln>
                    <a:effectLst/>
                  </p:spPr>
                </p:cxnSp>
              </p:grp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5320470" y="4954634"/>
                    <a:ext cx="3218206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ysDash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 flipV="1">
                    <a:off x="5233898" y="5603141"/>
                    <a:ext cx="3175924" cy="7795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ysDash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18" name="Freeform 617"/>
                <p:cNvSpPr/>
                <p:nvPr/>
              </p:nvSpPr>
              <p:spPr>
                <a:xfrm>
                  <a:off x="5645531" y="5781009"/>
                  <a:ext cx="209721" cy="460976"/>
                </a:xfrm>
                <a:custGeom>
                  <a:avLst/>
                  <a:gdLst>
                    <a:gd name="connsiteX0" fmla="*/ 46481 w 278783"/>
                    <a:gd name="connsiteY0" fmla="*/ 0 h 1037800"/>
                    <a:gd name="connsiteX1" fmla="*/ 278783 w 278783"/>
                    <a:gd name="connsiteY1" fmla="*/ 108427 h 1037800"/>
                    <a:gd name="connsiteX2" fmla="*/ 278783 w 278783"/>
                    <a:gd name="connsiteY2" fmla="*/ 108427 h 1037800"/>
                    <a:gd name="connsiteX3" fmla="*/ 15507 w 278783"/>
                    <a:gd name="connsiteY3" fmla="*/ 185874 h 1037800"/>
                    <a:gd name="connsiteX4" fmla="*/ 247810 w 278783"/>
                    <a:gd name="connsiteY4" fmla="*/ 325280 h 1037800"/>
                    <a:gd name="connsiteX5" fmla="*/ 20 w 278783"/>
                    <a:gd name="connsiteY5" fmla="*/ 464686 h 1037800"/>
                    <a:gd name="connsiteX6" fmla="*/ 263296 w 278783"/>
                    <a:gd name="connsiteY6" fmla="*/ 588603 h 1037800"/>
                    <a:gd name="connsiteX7" fmla="*/ 15507 w 278783"/>
                    <a:gd name="connsiteY7" fmla="*/ 697030 h 1037800"/>
                    <a:gd name="connsiteX8" fmla="*/ 247810 w 278783"/>
                    <a:gd name="connsiteY8" fmla="*/ 820946 h 1037800"/>
                    <a:gd name="connsiteX9" fmla="*/ 46481 w 278783"/>
                    <a:gd name="connsiteY9" fmla="*/ 898394 h 1037800"/>
                    <a:gd name="connsiteX10" fmla="*/ 216836 w 278783"/>
                    <a:gd name="connsiteY10" fmla="*/ 991331 h 1037800"/>
                    <a:gd name="connsiteX11" fmla="*/ 263296 w 278783"/>
                    <a:gd name="connsiteY11" fmla="*/ 1037800 h 103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8783" h="1037800">
                      <a:moveTo>
                        <a:pt x="46481" y="0"/>
                      </a:moveTo>
                      <a:lnTo>
                        <a:pt x="278783" y="108427"/>
                      </a:lnTo>
                      <a:lnTo>
                        <a:pt x="278783" y="108427"/>
                      </a:lnTo>
                      <a:cubicBezTo>
                        <a:pt x="234904" y="121335"/>
                        <a:pt x="20669" y="149732"/>
                        <a:pt x="15507" y="185874"/>
                      </a:cubicBezTo>
                      <a:cubicBezTo>
                        <a:pt x="10345" y="222016"/>
                        <a:pt x="250391" y="278811"/>
                        <a:pt x="247810" y="325280"/>
                      </a:cubicBezTo>
                      <a:cubicBezTo>
                        <a:pt x="245229" y="371749"/>
                        <a:pt x="-2561" y="420799"/>
                        <a:pt x="20" y="464686"/>
                      </a:cubicBezTo>
                      <a:cubicBezTo>
                        <a:pt x="2601" y="508573"/>
                        <a:pt x="260715" y="549879"/>
                        <a:pt x="263296" y="588603"/>
                      </a:cubicBezTo>
                      <a:cubicBezTo>
                        <a:pt x="265877" y="627327"/>
                        <a:pt x="18088" y="658306"/>
                        <a:pt x="15507" y="697030"/>
                      </a:cubicBezTo>
                      <a:cubicBezTo>
                        <a:pt x="12926" y="735754"/>
                        <a:pt x="242648" y="787385"/>
                        <a:pt x="247810" y="820946"/>
                      </a:cubicBezTo>
                      <a:cubicBezTo>
                        <a:pt x="252972" y="854507"/>
                        <a:pt x="51643" y="869997"/>
                        <a:pt x="46481" y="898394"/>
                      </a:cubicBezTo>
                      <a:cubicBezTo>
                        <a:pt x="41319" y="926791"/>
                        <a:pt x="180700" y="968097"/>
                        <a:pt x="216836" y="991331"/>
                      </a:cubicBezTo>
                      <a:cubicBezTo>
                        <a:pt x="252972" y="1014565"/>
                        <a:pt x="263296" y="1037800"/>
                        <a:pt x="263296" y="1037800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1" name="TextBox 640"/>
              <p:cNvSpPr txBox="1"/>
              <p:nvPr/>
            </p:nvSpPr>
            <p:spPr>
              <a:xfrm>
                <a:off x="-1050495" y="5250356"/>
                <a:ext cx="5669441" cy="6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4487" marR="0" lvl="1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Blocks</a:t>
                </a:r>
                <a:r>
                  <a:rPr kumimoji="0" lang="en-US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CPU threads when they</a:t>
                </a:r>
                <a:r>
                  <a:rPr kumimoji="0" lang="en-US" sz="2200" b="1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access </a:t>
                </a:r>
                <a:r>
                  <a:rPr kumimoji="0" lang="en-US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NDA data regions</a:t>
                </a: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-323876" y="6987323"/>
                <a:ext cx="9965131" cy="812589"/>
              </a:xfrm>
              <a:prstGeom prst="rect">
                <a:avLst/>
              </a:prstGeom>
              <a:solidFill>
                <a:srgbClr val="800000"/>
              </a:solidFill>
            </p:spPr>
            <p:txBody>
              <a:bodyPr wrap="square">
                <a:spAutoFit/>
              </a:bodyPr>
              <a:lstStyle/>
              <a:p>
                <a:pPr marL="0" marR="0" lvl="1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rPr>
                  <a:t>CG fails to provide any performance benefit of NDA and perform 0.4% worse than CPU-only </a:t>
                </a:r>
                <a:endParaRPr kumimoji="0" lang="en-US" sz="27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23" name="Rounded Rectangle 1322"/>
            <p:cNvSpPr/>
            <p:nvPr/>
          </p:nvSpPr>
          <p:spPr>
            <a:xfrm>
              <a:off x="7529390" y="21788986"/>
              <a:ext cx="7302599" cy="9026585"/>
            </a:xfrm>
            <a:prstGeom prst="roundRect">
              <a:avLst>
                <a:gd name="adj" fmla="val 8068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4" name="Rounded Rectangle 1323"/>
          <p:cNvSpPr/>
          <p:nvPr/>
        </p:nvSpPr>
        <p:spPr>
          <a:xfrm>
            <a:off x="907156" y="21759946"/>
            <a:ext cx="6683915" cy="9026585"/>
          </a:xfrm>
          <a:prstGeom prst="roundRect">
            <a:avLst>
              <a:gd name="adj" fmla="val 8068"/>
            </a:avLst>
          </a:prstGeom>
          <a:noFill/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 animBg="1"/>
      <p:bldP spid="457" grpId="0" animBg="1"/>
      <p:bldP spid="475" grpId="0"/>
      <p:bldP spid="476" grpId="0" animBg="1"/>
      <p:bldP spid="593" grpId="0"/>
      <p:bldP spid="665" grpId="0" animBg="1"/>
      <p:bldP spid="676" grpId="0"/>
      <p:bldP spid="743" grpId="0"/>
      <p:bldP spid="758" grpId="0" animBg="1"/>
      <p:bldP spid="764" grpId="0" animBg="1"/>
      <p:bldP spid="768" grpId="0"/>
      <p:bldP spid="2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FDC600"/>
    </a:accent1>
    <a:accent2>
      <a:srgbClr val="C00000"/>
    </a:accent2>
    <a:accent3>
      <a:srgbClr val="0061FF"/>
    </a:accent3>
    <a:accent4>
      <a:srgbClr val="3C3C3C"/>
    </a:accent4>
    <a:accent5>
      <a:srgbClr val="00B3B3"/>
    </a:accent5>
    <a:accent6>
      <a:srgbClr val="777777"/>
    </a:accent6>
    <a:hlink>
      <a:srgbClr val="0000FF"/>
    </a:hlink>
    <a:folHlink>
      <a:srgbClr val="800080"/>
    </a:folHlink>
  </a:clrScheme>
  <a:fontScheme name="Urban Pop">
    <a:maj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1780</TotalTime>
  <Words>717</Words>
  <Application>Microsoft Macintosh PowerPoint</Application>
  <PresentationFormat>Custom</PresentationFormat>
  <Paragraphs>204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Saugata Ghose</dc:creator>
  <cp:lastModifiedBy>Amirali Boroumand</cp:lastModifiedBy>
  <cp:revision>230</cp:revision>
  <cp:lastPrinted>2018-02-09T19:04:07Z</cp:lastPrinted>
  <dcterms:created xsi:type="dcterms:W3CDTF">2018-02-07T15:22:11Z</dcterms:created>
  <dcterms:modified xsi:type="dcterms:W3CDTF">2019-06-24T16:32:48Z</dcterms:modified>
</cp:coreProperties>
</file>