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</p:sldMasterIdLst>
  <p:notesMasterIdLst>
    <p:notesMasterId r:id="rId16"/>
  </p:notesMasterIdLst>
  <p:sldIdLst>
    <p:sldId id="697" r:id="rId2"/>
    <p:sldId id="655" r:id="rId3"/>
    <p:sldId id="658" r:id="rId4"/>
    <p:sldId id="642" r:id="rId5"/>
    <p:sldId id="744" r:id="rId6"/>
    <p:sldId id="745" r:id="rId7"/>
    <p:sldId id="552" r:id="rId8"/>
    <p:sldId id="746" r:id="rId9"/>
    <p:sldId id="747" r:id="rId10"/>
    <p:sldId id="748" r:id="rId11"/>
    <p:sldId id="757" r:id="rId12"/>
    <p:sldId id="754" r:id="rId13"/>
    <p:sldId id="756" r:id="rId14"/>
    <p:sldId id="75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597"/>
    <a:srgbClr val="FFFFFF"/>
    <a:srgbClr val="C06900"/>
    <a:srgbClr val="C02900"/>
    <a:srgbClr val="ED7D31"/>
    <a:srgbClr val="4E8F00"/>
    <a:srgbClr val="000000"/>
    <a:srgbClr val="2E5597"/>
    <a:srgbClr val="E6E6E6"/>
    <a:srgbClr val="5A9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77863"/>
  </p:normalViewPr>
  <p:slideViewPr>
    <p:cSldViewPr snapToGrid="0" snapToObjects="1">
      <p:cViewPr varScale="1">
        <p:scale>
          <a:sx n="82" d="100"/>
          <a:sy n="82" d="100"/>
        </p:scale>
        <p:origin x="2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EDFB7-0D3C-2A40-A7FB-460635D72FF1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5BD74-A3FE-8D41-A5F8-7391B7541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F79D3-8C36-4CB5-B03B-F440DA7B71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172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898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55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9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5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F79D3-8C36-4CB5-B03B-F440DA7B71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799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260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6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15BD74-A3FE-8D41-A5F8-7391B7541C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9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684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11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676A0-33B1-4B4B-B1AA-B0B917FCAA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55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9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447"/>
            <a:ext cx="8987622" cy="740193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991" y="911224"/>
            <a:ext cx="8987622" cy="531875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mbria" panose="02040503050406030204" pitchFamily="18" charset="0"/>
              </a:defRPr>
            </a:lvl1pPr>
            <a:lvl2pPr marL="685800" indent="-228600">
              <a:buFont typeface="Cambria" panose="02040503050406030204" pitchFamily="18" charset="0"/>
              <a:buChar char="-"/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safar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9560" y="6413144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89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6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3F9358D-7A3F-0145-9E14-1952B598FB88}"/>
              </a:ext>
            </a:extLst>
          </p:cNvPr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415925"/>
            <a:ext cx="9144000" cy="20510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SIMDRAM: A Framework for</a:t>
            </a:r>
            <a:b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Bit-Serial SIMD Processing using DRAM</a:t>
            </a:r>
            <a:endParaRPr lang="en-US" sz="1800" b="1" i="1" dirty="0">
              <a:solidFill>
                <a:schemeClr val="bg1"/>
              </a:solidFill>
              <a:latin typeface="Cambria" panose="02040503050406030204" pitchFamily="18" charset="0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079750"/>
            <a:ext cx="9144000" cy="18669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Nastaran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Hajinazar</a:t>
            </a:r>
            <a:r>
              <a:rPr lang="en-US" sz="2400" b="1" dirty="0">
                <a:latin typeface="Cambria" panose="02040503050406030204" pitchFamily="18" charset="0"/>
              </a:rPr>
              <a:t>* 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Geraldo F. Oliveira*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Sven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Gregorio	          Joao Ferreira           Nika Mansouri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Ghiasi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Minesh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Patel	        Mohammed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Alser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Saugata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Ghose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Juan Gómez–Luna 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Onur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Mutlu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02" y="5415968"/>
            <a:ext cx="2021074" cy="4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C259B8-6802-7E45-8292-7403968B6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4" y="6102515"/>
            <a:ext cx="2397512" cy="566468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ED11F2-6C18-F641-BBC8-6663D0D8C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885" y="6061899"/>
            <a:ext cx="2463800" cy="6477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6A06925-44AC-ED4F-BC58-620055D24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11" y="5415968"/>
            <a:ext cx="2397512" cy="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9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823948" y="3999159"/>
            <a:ext cx="4083060" cy="1836613"/>
            <a:chOff x="2784191" y="4569003"/>
            <a:chExt cx="4083060" cy="1836613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106040" y="369169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SIMDRAM Framework: Overview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40640" y="1755590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310948" y="1291862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3"/>
                          <a:stretch>
                            <a:fillRect t="-3846" r="-102062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3"/>
                          <a:stretch>
                            <a:fillRect t="-108000" r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54171" y="1883535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67725" y="1310965"/>
            <a:ext cx="2581861" cy="887160"/>
            <a:chOff x="6398771" y="1855706"/>
            <a:chExt cx="2581861" cy="887160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83597" y="2548451"/>
              <a:ext cx="981071" cy="194415"/>
              <a:chOff x="8900532" y="3006226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00532" y="3009223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099904" y="3009223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286936" y="3007643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82824" y="3006226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79675" y="3007645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09093" y="3018862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93919" y="968644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135960" y="964461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926503" y="2223182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63805" y="2621735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64898" y="2013353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505330" y="1026617"/>
            <a:ext cx="1688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DRAM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commands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54170" y="2682043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/>
        </p:nvGraphicFramePr>
        <p:xfrm>
          <a:off x="248893" y="430754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813439" y="492196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  <a:blipFill>
                <a:blip r:embed="rId5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308113" y="417961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9D33751-8CD6-5D4B-A179-23C339FDBBDC}"/>
              </a:ext>
            </a:extLst>
          </p:cNvPr>
          <p:cNvGrpSpPr/>
          <p:nvPr/>
        </p:nvGrpSpPr>
        <p:grpSpPr>
          <a:xfrm>
            <a:off x="6894797" y="3687733"/>
            <a:ext cx="2366847" cy="2463263"/>
            <a:chOff x="6855040" y="4257577"/>
            <a:chExt cx="2366847" cy="2463263"/>
          </a:xfrm>
        </p:grpSpPr>
        <p:sp>
          <p:nvSpPr>
            <p:cNvPr id="5" name="Slide Number Placeholder 5">
              <a:extLst>
                <a:ext uri="{FF2B5EF4-FFF2-40B4-BE49-F238E27FC236}">
                  <a16:creationId xmlns:a16="http://schemas.microsoft.com/office/drawing/2014/main" id="{423FB0A2-CB2C-4248-B956-5A1907D89FD9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B31F4B60-71E4-B941-8828-4F3B9440474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2A4C154-7025-FD47-A024-BDD217DDFD58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2874F35A-5065-F44D-AA27-27A15C79842D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274DF094-4A4F-EE40-A2C8-396255F6A071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5755728-FCB9-8C4E-A32A-4028662ECD5C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4CF51F47-9CF9-E246-8AF7-923C6DFFD206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08F4B84C-DC65-DC4A-9941-F10662BD6C08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E795B588-B028-1E44-97F4-6AC8A2F616A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89C9B04-5FAE-244B-9F2B-53D0DCC3CAEB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EE26E3-3CFD-3E45-AFAA-C5A356787197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894887A-25F1-1F44-BEEE-9C506341120D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2DB1DD8B-FB18-8849-9A9F-035F264A4AC8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8F40DD31-E5D3-1949-BB4A-77B0A48B9C3C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A95F48CB-8E25-8B4E-AE80-FF1A55ADD162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668979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8A4C544-1AC7-8549-9BF1-30B0708AB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5EC38BF4-30F8-1543-A138-A684F818B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122502" y="422487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47191" y="987408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4" y="1974313"/>
                <a:ext cx="1443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9C006109-BE62-7F45-BF4C-3973952B4E9B}"/>
              </a:ext>
            </a:extLst>
          </p:cNvPr>
          <p:cNvSpPr/>
          <p:nvPr/>
        </p:nvSpPr>
        <p:spPr>
          <a:xfrm>
            <a:off x="2994420" y="3720482"/>
            <a:ext cx="4044421" cy="2427559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A0262A9-D0D3-2A48-BD02-16BB71DFA001}"/>
                  </a:ext>
                </a:extLst>
              </p:cNvPr>
              <p:cNvSpPr/>
              <p:nvPr/>
            </p:nvSpPr>
            <p:spPr>
              <a:xfrm>
                <a:off x="3300817" y="3699862"/>
                <a:ext cx="354751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3: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Execution according to </a:t>
                </a:r>
                <a14:m>
                  <m:oMath xmlns:m="http://schemas.openxmlformats.org/officeDocument/2006/math">
                    <m:r>
                      <a:rPr kumimoji="0" lang="en-US" sz="1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𝛍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FA0262A9-D0D3-2A48-BD02-16BB71DFA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17" y="3699862"/>
                <a:ext cx="354751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Rectangle 163">
            <a:extLst>
              <a:ext uri="{FF2B5EF4-FFF2-40B4-BE49-F238E27FC236}">
                <a16:creationId xmlns:a16="http://schemas.microsoft.com/office/drawing/2014/main" id="{9D428F19-76EF-614A-917F-DAB13B0CD956}"/>
              </a:ext>
            </a:extLst>
          </p:cNvPr>
          <p:cNvSpPr/>
          <p:nvPr/>
        </p:nvSpPr>
        <p:spPr>
          <a:xfrm>
            <a:off x="4105230" y="5823232"/>
            <a:ext cx="1923540" cy="3382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Memory Controller</a:t>
            </a:r>
          </a:p>
        </p:txBody>
      </p:sp>
      <p:sp>
        <p:nvSpPr>
          <p:cNvPr id="165" name="Slide Number Placeholder 2">
            <a:extLst>
              <a:ext uri="{FF2B5EF4-FFF2-40B4-BE49-F238E27FC236}">
                <a16:creationId xmlns:a16="http://schemas.microsoft.com/office/drawing/2014/main" id="{AC8E2413-0214-5C4F-BC5D-E415EEC2C7F1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10</a:t>
            </a:fld>
            <a:endParaRPr lang="en-US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BCAB27F-2481-CA4F-A33F-AE673F3E5EF2}"/>
              </a:ext>
            </a:extLst>
          </p:cNvPr>
          <p:cNvSpPr/>
          <p:nvPr/>
        </p:nvSpPr>
        <p:spPr>
          <a:xfrm>
            <a:off x="77150" y="944841"/>
            <a:ext cx="9090583" cy="26499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3C9B94-963C-8C4D-941F-02653AC54E44}"/>
              </a:ext>
            </a:extLst>
          </p:cNvPr>
          <p:cNvSpPr/>
          <p:nvPr/>
        </p:nvSpPr>
        <p:spPr>
          <a:xfrm>
            <a:off x="274738" y="1594229"/>
            <a:ext cx="85341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Step 3: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Executes the </a:t>
            </a:r>
            <a:r>
              <a:rPr lang="el-GR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μ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Program </a:t>
            </a:r>
            <a:r>
              <a:rPr lang="en-US" sz="2400" dirty="0">
                <a:latin typeface="Cambria" panose="02040503050406030204" pitchFamily="18" charset="0"/>
                <a:cs typeface="Arial" panose="020B0604020202020204" pitchFamily="34" charset="0"/>
              </a:rPr>
              <a:t>to perform the operation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mbria" panose="02040503050406030204" pitchFamily="18" charset="0"/>
                <a:cs typeface="Arial" panose="020B0604020202020204" pitchFamily="34" charset="0"/>
              </a:rPr>
              <a:t>Uses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control unit</a:t>
            </a:r>
            <a:r>
              <a:rPr lang="en-US" sz="2400" dirty="0">
                <a:latin typeface="Cambria" panose="02040503050406030204" pitchFamily="18" charset="0"/>
                <a:cs typeface="Arial" panose="020B0604020202020204" pitchFamily="34" charset="0"/>
              </a:rPr>
              <a:t> in the memory controller</a:t>
            </a:r>
          </a:p>
        </p:txBody>
      </p:sp>
    </p:spTree>
    <p:extLst>
      <p:ext uri="{BB962C8B-B14F-4D97-AF65-F5344CB8AC3E}">
        <p14:creationId xmlns:p14="http://schemas.microsoft.com/office/powerpoint/2010/main" val="223190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823948" y="369866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106040" y="369169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SIMDRAM Framework: Overview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40640" y="1755590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310948" y="1291862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4"/>
                          <a:stretch>
                            <a:fillRect t="-3846" r="-102062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8000" r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54171" y="1883535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67725" y="1310965"/>
            <a:ext cx="2581861" cy="887160"/>
            <a:chOff x="6398771" y="1855706"/>
            <a:chExt cx="2581861" cy="887160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83597" y="2548451"/>
              <a:ext cx="981071" cy="194415"/>
              <a:chOff x="8900532" y="3006226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00532" y="3009223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099904" y="3009223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286936" y="3007643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82824" y="3006226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79675" y="3007645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09093" y="3018862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93919" y="968644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135960" y="964461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926503" y="2223182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63805" y="2621735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64898" y="2013353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505330" y="1026617"/>
            <a:ext cx="1688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DRAM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commands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54170" y="2682043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/>
        </p:nvGraphicFramePr>
        <p:xfrm>
          <a:off x="248893" y="430754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813439" y="492196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308113" y="417961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9D33751-8CD6-5D4B-A179-23C339FDBBDC}"/>
              </a:ext>
            </a:extLst>
          </p:cNvPr>
          <p:cNvGrpSpPr/>
          <p:nvPr/>
        </p:nvGrpSpPr>
        <p:grpSpPr>
          <a:xfrm>
            <a:off x="6894797" y="3687733"/>
            <a:ext cx="2366847" cy="2463263"/>
            <a:chOff x="6855040" y="4257577"/>
            <a:chExt cx="2366847" cy="2463263"/>
          </a:xfrm>
        </p:grpSpPr>
        <p:sp>
          <p:nvSpPr>
            <p:cNvPr id="5" name="Slide Number Placeholder 5">
              <a:extLst>
                <a:ext uri="{FF2B5EF4-FFF2-40B4-BE49-F238E27FC236}">
                  <a16:creationId xmlns:a16="http://schemas.microsoft.com/office/drawing/2014/main" id="{423FB0A2-CB2C-4248-B956-5A1907D89FD9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B31F4B60-71E4-B941-8828-4F3B9440474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2A4C154-7025-FD47-A024-BDD217DDFD58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2874F35A-5065-F44D-AA27-27A15C79842D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274DF094-4A4F-EE40-A2C8-396255F6A071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5755728-FCB9-8C4E-A32A-4028662ECD5C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4CF51F47-9CF9-E246-8AF7-923C6DFFD206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08F4B84C-DC65-DC4A-9941-F10662BD6C08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E795B588-B028-1E44-97F4-6AC8A2F616A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89C9B04-5FAE-244B-9F2B-53D0DCC3CAEB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EE26E3-3CFD-3E45-AFAA-C5A356787197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894887A-25F1-1F44-BEEE-9C506341120D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2DB1DD8B-FB18-8849-9A9F-035F264A4AC8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8F40DD31-E5D3-1949-BB4A-77B0A48B9C3C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A95F48CB-8E25-8B4E-AE80-FF1A55ADD162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668979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8A4C544-1AC7-8549-9BF1-30B0708AB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5EC38BF4-30F8-1543-A138-A684F818B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122502" y="422487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69542" y="3653098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47191" y="987408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4" y="1974313"/>
                <a:ext cx="1443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lide Number Placeholder 2">
            <a:extLst>
              <a:ext uri="{FF2B5EF4-FFF2-40B4-BE49-F238E27FC236}">
                <a16:creationId xmlns:a16="http://schemas.microsoft.com/office/drawing/2014/main" id="{371B3553-6A20-9B48-BF01-BB604EC378B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6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4AB7-AB37-0A4D-8C50-DBAC614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DE68-9981-7943-A013-F882D934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91" y="911224"/>
            <a:ext cx="8987622" cy="586732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Evaluated on:</a:t>
            </a:r>
            <a:endParaRPr lang="en-US" sz="800" dirty="0"/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16 complex in-DRAM operations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7 commonly-used real-world applications</a:t>
            </a:r>
          </a:p>
          <a:p>
            <a:pPr lvl="1"/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/>
              <a:t>SIMDRAM provides: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88×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5.8×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throughput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CPU</a:t>
            </a:r>
            <a:r>
              <a:rPr lang="en-US" dirty="0"/>
              <a:t> and a</a:t>
            </a:r>
            <a:r>
              <a:rPr lang="en-US" b="1" dirty="0">
                <a:solidFill>
                  <a:srgbClr val="C00000"/>
                </a:solidFill>
              </a:rPr>
              <a:t> high-end GPU</a:t>
            </a:r>
            <a:r>
              <a:rPr lang="en-US" dirty="0"/>
              <a:t>, respectively, over </a:t>
            </a:r>
            <a:r>
              <a:rPr lang="en-US" b="1" dirty="0"/>
              <a:t>16 operations</a:t>
            </a:r>
          </a:p>
          <a:p>
            <a:endParaRPr lang="en-US" sz="800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257×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31×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energy efficiency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of a </a:t>
            </a:r>
            <a:r>
              <a:rPr lang="en-US" b="1" dirty="0">
                <a:solidFill>
                  <a:srgbClr val="C00000"/>
                </a:solidFill>
              </a:rPr>
              <a:t>CPU</a:t>
            </a:r>
            <a:r>
              <a:rPr lang="en-US" dirty="0"/>
              <a:t> and a </a:t>
            </a:r>
            <a:r>
              <a:rPr lang="en-US" b="1" dirty="0">
                <a:solidFill>
                  <a:srgbClr val="C00000"/>
                </a:solidFill>
              </a:rPr>
              <a:t>high-end GPU</a:t>
            </a:r>
            <a:r>
              <a:rPr lang="en-US" dirty="0"/>
              <a:t>, respectively, over</a:t>
            </a:r>
            <a:r>
              <a:rPr lang="en-US" b="1" dirty="0"/>
              <a:t> 16 operations</a:t>
            </a:r>
          </a:p>
          <a:p>
            <a:endParaRPr lang="en-US" sz="800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21×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2.1×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performance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CPU</a:t>
            </a:r>
            <a:r>
              <a:rPr lang="en-US" dirty="0"/>
              <a:t> an a </a:t>
            </a:r>
            <a:r>
              <a:rPr lang="en-US" b="1" dirty="0">
                <a:solidFill>
                  <a:srgbClr val="C00000"/>
                </a:solidFill>
              </a:rPr>
              <a:t>high-end GPU</a:t>
            </a:r>
            <a:r>
              <a:rPr lang="en-US" dirty="0"/>
              <a:t>, over </a:t>
            </a:r>
            <a:r>
              <a:rPr lang="en-US" b="1" dirty="0"/>
              <a:t>seven real-world applications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B34F72-6636-6140-8537-F243F816202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0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4AB7-AB37-0A4D-8C50-DBAC614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DE68-9981-7943-A013-F882D934F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38132"/>
            <a:ext cx="8987622" cy="586732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SIMDRAM:</a:t>
            </a:r>
          </a:p>
          <a:p>
            <a:pPr lvl="1"/>
            <a:r>
              <a:rPr lang="en-US" dirty="0"/>
              <a:t>Enables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efficient</a:t>
            </a:r>
            <a:r>
              <a:rPr lang="en-US" dirty="0"/>
              <a:t> computation of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flexible</a:t>
            </a:r>
            <a:r>
              <a:rPr lang="en-US" dirty="0"/>
              <a:t> set and wide range of operations in a PuM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massively parallel</a:t>
            </a:r>
            <a:r>
              <a:rPr lang="en-US" dirty="0"/>
              <a:t> SIMD substrate</a:t>
            </a:r>
          </a:p>
          <a:p>
            <a:pPr lvl="1"/>
            <a:endParaRPr lang="en-US" sz="100" dirty="0"/>
          </a:p>
          <a:p>
            <a:pPr lvl="1"/>
            <a:r>
              <a:rPr lang="en-US" dirty="0"/>
              <a:t>Provides the hardware, programming, and ISA support, to:</a:t>
            </a:r>
          </a:p>
          <a:p>
            <a:pPr lvl="2"/>
            <a:r>
              <a:rPr lang="en-US" dirty="0"/>
              <a:t>Address key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integration </a:t>
            </a:r>
            <a:r>
              <a:rPr lang="en-US" dirty="0"/>
              <a:t>challenges</a:t>
            </a:r>
          </a:p>
          <a:p>
            <a:pPr lvl="2"/>
            <a:r>
              <a:rPr lang="en-US" dirty="0"/>
              <a:t>Allow programmers to define and employ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new operations </a:t>
            </a:r>
            <a:r>
              <a:rPr lang="en-US" dirty="0"/>
              <a:t>without hardware changes</a:t>
            </a:r>
          </a:p>
          <a:p>
            <a:pPr lvl="2"/>
            <a:endParaRPr lang="en-US" sz="100" dirty="0"/>
          </a:p>
          <a:p>
            <a:r>
              <a:rPr lang="en-US" sz="2400" b="1" dirty="0"/>
              <a:t>More in the paper:</a:t>
            </a:r>
          </a:p>
          <a:p>
            <a:pPr lvl="1"/>
            <a:r>
              <a:rPr lang="en-US" sz="2000" dirty="0"/>
              <a:t>Efficiently transposing data</a:t>
            </a:r>
          </a:p>
          <a:p>
            <a:pPr lvl="1"/>
            <a:r>
              <a:rPr lang="en-US" sz="2000" dirty="0"/>
              <a:t>Programming interface</a:t>
            </a:r>
          </a:p>
          <a:p>
            <a:pPr lvl="1"/>
            <a:r>
              <a:rPr lang="en-US" sz="2000" dirty="0"/>
              <a:t>Handling page faults, address translation, coherence, and interrupts</a:t>
            </a:r>
          </a:p>
          <a:p>
            <a:pPr lvl="1"/>
            <a:r>
              <a:rPr lang="en-US" sz="2000" dirty="0"/>
              <a:t>Security implications</a:t>
            </a:r>
          </a:p>
          <a:p>
            <a:pPr lvl="1"/>
            <a:r>
              <a:rPr lang="en-US" sz="2000" dirty="0"/>
              <a:t>Reliability evaluation</a:t>
            </a:r>
          </a:p>
          <a:p>
            <a:pPr lvl="1"/>
            <a:r>
              <a:rPr lang="en-US" sz="2000" dirty="0"/>
              <a:t>Comparison to in-cache computing</a:t>
            </a:r>
          </a:p>
          <a:p>
            <a:pPr lvl="1"/>
            <a:r>
              <a:rPr lang="en-US" sz="2000" dirty="0"/>
              <a:t>And more …</a:t>
            </a:r>
          </a:p>
          <a:p>
            <a:pPr lvl="1"/>
            <a:endParaRPr lang="en-US" sz="20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4F04E-7A37-5C4E-973E-212A33AC2E0F}"/>
              </a:ext>
            </a:extLst>
          </p:cNvPr>
          <p:cNvSpPr/>
          <p:nvPr/>
        </p:nvSpPr>
        <p:spPr>
          <a:xfrm>
            <a:off x="78189" y="3428999"/>
            <a:ext cx="9090583" cy="289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B34F72-6636-6140-8537-F243F816202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77532-1772-9144-8FB8-0B81291D0717}"/>
              </a:ext>
            </a:extLst>
          </p:cNvPr>
          <p:cNvSpPr txBox="1"/>
          <p:nvPr/>
        </p:nvSpPr>
        <p:spPr>
          <a:xfrm>
            <a:off x="243662" y="3668225"/>
            <a:ext cx="865667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1"/>
            <a:endParaRPr lang="en-US" sz="800" b="1" dirty="0">
              <a:solidFill>
                <a:schemeClr val="accent6">
                  <a:lumMod val="75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  <a:p>
            <a:pPr lvl="1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SIMDRAM</a:t>
            </a:r>
            <a:r>
              <a:rPr lang="en-US" sz="2800" b="1" dirty="0">
                <a:latin typeface="Cambria" charset="0"/>
                <a:ea typeface="Cambria" charset="0"/>
                <a:cs typeface="Cambria" charset="0"/>
              </a:rPr>
              <a:t> is a promising PuM framework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Can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ease the adoption 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of processing-using-DRAM architectures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Improve the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performance 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and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efficiency</a:t>
            </a:r>
            <a:r>
              <a:rPr lang="en-US" sz="2400" dirty="0">
                <a:latin typeface="Cambria" charset="0"/>
                <a:ea typeface="Cambria" charset="0"/>
                <a:cs typeface="Cambria" charset="0"/>
              </a:rPr>
              <a:t> of processing-using-DRAM architectures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8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8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3F9358D-7A3F-0145-9E14-1952B598FB88}"/>
              </a:ext>
            </a:extLst>
          </p:cNvPr>
          <p:cNvSpPr txBox="1">
            <a:spLocks/>
          </p:cNvSpPr>
          <p:nvPr/>
        </p:nvSpPr>
        <p:spPr>
          <a:xfrm>
            <a:off x="0" y="3717"/>
            <a:ext cx="9144000" cy="29625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b="1" dirty="0">
              <a:solidFill>
                <a:srgbClr val="70AD47"/>
              </a:solidFill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ctrTitle" idx="4294967295"/>
          </p:nvPr>
        </p:nvSpPr>
        <p:spPr>
          <a:xfrm>
            <a:off x="0" y="415925"/>
            <a:ext cx="9144000" cy="205105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SIMDRAM: A Framework for</a:t>
            </a:r>
            <a:b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</a:br>
            <a:r>
              <a:rPr lang="en-US" sz="3600" b="1" i="1" dirty="0">
                <a:solidFill>
                  <a:schemeClr val="bg1"/>
                </a:solidFill>
                <a:latin typeface="Cambria" panose="02040503050406030204" pitchFamily="18" charset="0"/>
              </a:rPr>
              <a:t>Bit-Serial SIMD Processing using DRAM</a:t>
            </a:r>
            <a:endParaRPr lang="en-US" sz="1800" b="1" i="1" dirty="0">
              <a:solidFill>
                <a:schemeClr val="bg1"/>
              </a:solidFill>
              <a:latin typeface="Cambria" panose="02040503050406030204" pitchFamily="18" charset="0"/>
              <a:cs typeface="Cambria"/>
            </a:endParaRPr>
          </a:p>
        </p:txBody>
      </p:sp>
      <p:sp>
        <p:nvSpPr>
          <p:cNvPr id="10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079750"/>
            <a:ext cx="9144000" cy="18669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b="1" dirty="0" err="1">
                <a:latin typeface="Cambria" panose="02040503050406030204" pitchFamily="18" charset="0"/>
              </a:rPr>
              <a:t>Nastaran</a:t>
            </a:r>
            <a:r>
              <a:rPr lang="en-US" sz="2400" b="1" dirty="0">
                <a:latin typeface="Cambria" panose="02040503050406030204" pitchFamily="18" charset="0"/>
              </a:rPr>
              <a:t> </a:t>
            </a:r>
            <a:r>
              <a:rPr lang="en-US" sz="2400" b="1" dirty="0" err="1">
                <a:latin typeface="Cambria" panose="02040503050406030204" pitchFamily="18" charset="0"/>
              </a:rPr>
              <a:t>Hajinazar</a:t>
            </a:r>
            <a:r>
              <a:rPr lang="en-US" sz="2400" b="1" dirty="0">
                <a:latin typeface="Cambria" panose="02040503050406030204" pitchFamily="18" charset="0"/>
              </a:rPr>
              <a:t>* 	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Geraldo F. Oliveira*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Sven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Gregorio	          Joao Ferreira           Nika Mansouri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Ghiasi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Minesh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Patel	        Mohammed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Alser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Saugata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Ghose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Juan Gómez–Luna           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Onur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cs typeface="Cambria"/>
              </a:rPr>
              <a:t>Mutlu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cs typeface="Cambria"/>
            </a:endParaRPr>
          </a:p>
        </p:txBody>
      </p:sp>
      <p:pic>
        <p:nvPicPr>
          <p:cNvPr id="1026" name="Picture 2" descr="http://www.euroc-project.eu/fileadmin/imgEuroc/eurocConsortiumLogos/eth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02" y="5415968"/>
            <a:ext cx="2021074" cy="4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FC259B8-6802-7E45-8292-7403968B64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604" y="6102515"/>
            <a:ext cx="2397512" cy="566468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9ED11F2-6C18-F641-BBC8-6663D0D8C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885" y="6061899"/>
            <a:ext cx="2463800" cy="6477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6A06925-44AC-ED4F-BC58-620055D24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411" y="5415968"/>
            <a:ext cx="2397512" cy="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2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E93-E290-3746-8208-4F30A3F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Data Movement Bottleneck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3F1B694D-B3E4-5F4E-BB7F-00CA5F7004BD}"/>
              </a:ext>
            </a:extLst>
          </p:cNvPr>
          <p:cNvSpPr/>
          <p:nvPr/>
        </p:nvSpPr>
        <p:spPr>
          <a:xfrm>
            <a:off x="3618525" y="4029559"/>
            <a:ext cx="2455449" cy="10462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Memory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channel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7D025-7F9B-C347-A7F5-4E54C1235BE6}"/>
              </a:ext>
            </a:extLst>
          </p:cNvPr>
          <p:cNvGrpSpPr/>
          <p:nvPr/>
        </p:nvGrpSpPr>
        <p:grpSpPr>
          <a:xfrm>
            <a:off x="6222337" y="3479158"/>
            <a:ext cx="1531089" cy="2247014"/>
            <a:chOff x="5786465" y="3507273"/>
            <a:chExt cx="1531089" cy="224701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AB65F7E-F3D9-1849-ACC1-F5818FC47C12}"/>
                </a:ext>
              </a:extLst>
            </p:cNvPr>
            <p:cNvSpPr/>
            <p:nvPr/>
          </p:nvSpPr>
          <p:spPr>
            <a:xfrm>
              <a:off x="5786465" y="3507273"/>
              <a:ext cx="1531089" cy="224701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Main Memory</a:t>
              </a: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anose="02040503050406030204" pitchFamily="18" charset="0"/>
                </a:rPr>
                <a:t>(DRAM)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40D5D05-55C5-FF4F-8156-2DD53CB3F224}"/>
                </a:ext>
              </a:extLst>
            </p:cNvPr>
            <p:cNvSpPr/>
            <p:nvPr/>
          </p:nvSpPr>
          <p:spPr>
            <a:xfrm>
              <a:off x="5963607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93454D0-C7EA-5443-8BF6-11FEAA590DB9}"/>
                </a:ext>
              </a:extLst>
            </p:cNvPr>
            <p:cNvSpPr/>
            <p:nvPr/>
          </p:nvSpPr>
          <p:spPr>
            <a:xfrm>
              <a:off x="6288573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77BEC14-472D-BC44-AA9B-7147CA25DFDF}"/>
                </a:ext>
              </a:extLst>
            </p:cNvPr>
            <p:cNvSpPr/>
            <p:nvPr/>
          </p:nvSpPr>
          <p:spPr>
            <a:xfrm>
              <a:off x="6613539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58FE22-A511-A642-BBF9-799544F1C960}"/>
                </a:ext>
              </a:extLst>
            </p:cNvPr>
            <p:cNvSpPr/>
            <p:nvPr/>
          </p:nvSpPr>
          <p:spPr>
            <a:xfrm>
              <a:off x="6935208" y="4702519"/>
              <a:ext cx="252983" cy="2622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AF2DF6-16A9-0546-A57F-F2F8A1374F29}"/>
              </a:ext>
            </a:extLst>
          </p:cNvPr>
          <p:cNvSpPr/>
          <p:nvPr/>
        </p:nvSpPr>
        <p:spPr>
          <a:xfrm>
            <a:off x="1390574" y="3479158"/>
            <a:ext cx="2069808" cy="2247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Computing Unit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(CPU, GPU, FPGA, Accelerators)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B6D5287-9748-DD43-A7AC-7576924E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966836"/>
            <a:ext cx="8987622" cy="906943"/>
          </a:xfrm>
        </p:spPr>
        <p:txBody>
          <a:bodyPr/>
          <a:lstStyle/>
          <a:p>
            <a:r>
              <a:rPr lang="en-US" sz="2800" dirty="0">
                <a:latin typeface="Cambria" panose="02040503050406030204" pitchFamily="18" charset="0"/>
              </a:rPr>
              <a:t>Data movement is a major bottleneck</a:t>
            </a: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8637FC-385A-FD4F-B933-67C129172A2F}"/>
              </a:ext>
            </a:extLst>
          </p:cNvPr>
          <p:cNvSpPr/>
          <p:nvPr/>
        </p:nvSpPr>
        <p:spPr>
          <a:xfrm>
            <a:off x="1578000" y="6031828"/>
            <a:ext cx="66944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</a:rPr>
              <a:t>Bandwidth-limited and power-hungry memory channel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5185F5B-A928-6C44-B336-49516963482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43746" y="5321084"/>
            <a:ext cx="812099" cy="350870"/>
          </a:xfrm>
          <a:prstGeom prst="curvedConnector3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B8AF921-6E63-8C4D-BE8C-300BBC53FC85}"/>
              </a:ext>
            </a:extLst>
          </p:cNvPr>
          <p:cNvSpPr/>
          <p:nvPr/>
        </p:nvSpPr>
        <p:spPr>
          <a:xfrm>
            <a:off x="1140946" y="6599094"/>
            <a:ext cx="77848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aseline="30000" dirty="0">
                <a:solidFill>
                  <a:schemeClr val="bg2">
                    <a:lumMod val="50000"/>
                  </a:schemeClr>
                </a:solidFill>
              </a:rPr>
              <a:t>1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Boroumand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 et al., “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</a:rPr>
              <a:t>Google Workloads for Consumer Devices: Mitigating Data Movement Bottlenecks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,” ASPLOS, 2018</a:t>
            </a:r>
          </a:p>
        </p:txBody>
      </p:sp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EA04206A-401D-8747-921F-D472C232B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43" y="430952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BCCD65-1DE1-5245-97DA-59525556322C}"/>
              </a:ext>
            </a:extLst>
          </p:cNvPr>
          <p:cNvSpPr txBox="1"/>
          <p:nvPr/>
        </p:nvSpPr>
        <p:spPr>
          <a:xfrm>
            <a:off x="243662" y="1739267"/>
            <a:ext cx="8656675" cy="12618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Cambria" charset="0"/>
              <a:ea typeface="Cambria" charset="0"/>
              <a:cs typeface="Cambria" charset="0"/>
            </a:endParaRP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More than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ambria" panose="02040503050406030204" pitchFamily="18" charset="0"/>
              </a:rPr>
              <a:t>60%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latin typeface="Cambria" panose="02040503050406030204" pitchFamily="18" charset="0"/>
              </a:rPr>
              <a:t>of the total system energy </a:t>
            </a:r>
          </a:p>
          <a:p>
            <a:pPr lvl="0" algn="ctr">
              <a:defRPr/>
            </a:pPr>
            <a:r>
              <a:rPr lang="en-US" sz="2400" b="1" kern="0" dirty="0">
                <a:latin typeface="Cambria" panose="02040503050406030204" pitchFamily="18" charset="0"/>
              </a:rPr>
              <a:t>is spent on</a:t>
            </a:r>
            <a:r>
              <a:rPr lang="en-US" sz="2400" b="1" kern="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ambria" panose="02040503050406030204" pitchFamily="18" charset="0"/>
              </a:rPr>
              <a:t>data movement</a:t>
            </a:r>
            <a:r>
              <a:rPr lang="en-US" sz="2400" b="1" kern="0" baseline="30000" dirty="0">
                <a:latin typeface="Cambria" panose="02040503050406030204" pitchFamily="18" charset="0"/>
              </a:rPr>
              <a:t>1</a:t>
            </a:r>
          </a:p>
          <a:p>
            <a:pPr lvl="1"/>
            <a:endParaRPr lang="en-US" sz="1400" b="1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8FEC5FC-75ED-FF48-9415-5A82DB9502D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9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E93-E290-3746-8208-4F30A3F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mbria" panose="02040503050406030204" pitchFamily="18" charset="0"/>
              </a:rPr>
              <a:t>Processing-in-Memory (PIM)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6D6E155-32B3-D044-AB85-D91C2909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834635"/>
            <a:ext cx="8987622" cy="2462164"/>
          </a:xfrm>
        </p:spPr>
        <p:txBody>
          <a:bodyPr/>
          <a:lstStyle/>
          <a:p>
            <a:endParaRPr lang="en-US" sz="100" dirty="0">
              <a:latin typeface="Cambria" panose="02040503050406030204" pitchFamily="18" charset="0"/>
            </a:endParaRPr>
          </a:p>
          <a:p>
            <a:r>
              <a:rPr lang="en-US" sz="2800" b="1" dirty="0">
                <a:solidFill>
                  <a:schemeClr val="accent5"/>
                </a:solidFill>
                <a:latin typeface="Cambria" panose="02040503050406030204" pitchFamily="18" charset="0"/>
              </a:rPr>
              <a:t>Processing-in-Memory:</a:t>
            </a:r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</a:rPr>
              <a:t> </a:t>
            </a:r>
            <a:r>
              <a:rPr lang="en-US" sz="2800" dirty="0">
                <a:latin typeface="Cambria" panose="02040503050406030204" pitchFamily="18" charset="0"/>
              </a:rPr>
              <a:t>moves computation closer to where the data resides </a:t>
            </a:r>
          </a:p>
          <a:p>
            <a:endParaRPr lang="en-US" sz="100" dirty="0">
              <a:latin typeface="Cambria" panose="02040503050406030204" pitchFamily="18" charset="0"/>
            </a:endParaRPr>
          </a:p>
          <a:p>
            <a:pPr lvl="1"/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Reduces/eliminates </a:t>
            </a:r>
            <a:r>
              <a:rPr lang="en-US" sz="2600" dirty="0">
                <a:latin typeface="Cambria" panose="02040503050406030204" pitchFamily="18" charset="0"/>
              </a:rPr>
              <a:t>the need to move data between processor and DRAM</a:t>
            </a:r>
          </a:p>
          <a:p>
            <a:pPr lvl="1"/>
            <a:endParaRPr lang="en-US" sz="2600" dirty="0">
              <a:latin typeface="Cambria" panose="02040503050406030204" pitchFamily="18" charset="0"/>
            </a:endParaRPr>
          </a:p>
          <a:p>
            <a:pPr lvl="1"/>
            <a:endParaRPr lang="en-US" sz="26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  <a:p>
            <a:endParaRPr lang="en-US" sz="28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2" name="Left-Right Arrow 21">
            <a:extLst>
              <a:ext uri="{FF2B5EF4-FFF2-40B4-BE49-F238E27FC236}">
                <a16:creationId xmlns:a16="http://schemas.microsoft.com/office/drawing/2014/main" id="{54B09300-41A6-C84F-807F-335657856BC9}"/>
              </a:ext>
            </a:extLst>
          </p:cNvPr>
          <p:cNvSpPr/>
          <p:nvPr/>
        </p:nvSpPr>
        <p:spPr>
          <a:xfrm>
            <a:off x="3618525" y="4029559"/>
            <a:ext cx="2455449" cy="1046254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Memory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</a:rPr>
              <a:t>channel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E927626-EAFF-1F48-B74D-78AB500BF566}"/>
              </a:ext>
            </a:extLst>
          </p:cNvPr>
          <p:cNvSpPr/>
          <p:nvPr/>
        </p:nvSpPr>
        <p:spPr>
          <a:xfrm>
            <a:off x="6222337" y="3479158"/>
            <a:ext cx="1531089" cy="224701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Main Memory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(DRAM)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8D04145-F1A0-DF4C-9927-CA4BB1002FE9}"/>
              </a:ext>
            </a:extLst>
          </p:cNvPr>
          <p:cNvSpPr/>
          <p:nvPr/>
        </p:nvSpPr>
        <p:spPr>
          <a:xfrm>
            <a:off x="1390574" y="3479158"/>
            <a:ext cx="2069808" cy="22470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Computing Unit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anose="02040503050406030204" pitchFamily="18" charset="0"/>
              </a:rPr>
              <a:t>(CPU, GPU, FPGA, Accelerators)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20C2B42-C2B7-A34B-84AE-87E906A708F3}"/>
              </a:ext>
            </a:extLst>
          </p:cNvPr>
          <p:cNvSpPr/>
          <p:nvPr/>
        </p:nvSpPr>
        <p:spPr>
          <a:xfrm>
            <a:off x="6399479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10493BD-B636-3D48-B2BD-6ABA5698AEF4}"/>
              </a:ext>
            </a:extLst>
          </p:cNvPr>
          <p:cNvSpPr/>
          <p:nvPr/>
        </p:nvSpPr>
        <p:spPr>
          <a:xfrm>
            <a:off x="6724445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ECA4381-BF60-2342-AB5C-A61D31E1AEC0}"/>
              </a:ext>
            </a:extLst>
          </p:cNvPr>
          <p:cNvSpPr/>
          <p:nvPr/>
        </p:nvSpPr>
        <p:spPr>
          <a:xfrm>
            <a:off x="7049411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FE41DE7-EEB2-9D40-BA2B-8B52C7432F5B}"/>
              </a:ext>
            </a:extLst>
          </p:cNvPr>
          <p:cNvSpPr/>
          <p:nvPr/>
        </p:nvSpPr>
        <p:spPr>
          <a:xfrm>
            <a:off x="7371080" y="4674404"/>
            <a:ext cx="252983" cy="26227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45" name="Graphic 44" descr="Single gear">
            <a:extLst>
              <a:ext uri="{FF2B5EF4-FFF2-40B4-BE49-F238E27FC236}">
                <a16:creationId xmlns:a16="http://schemas.microsoft.com/office/drawing/2014/main" id="{4567AC5F-830C-9441-A345-B2AA3A6E85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2443" y="4309521"/>
            <a:ext cx="914400" cy="914400"/>
          </a:xfrm>
          <a:prstGeom prst="rect">
            <a:avLst/>
          </a:prstGeom>
        </p:spPr>
      </p:pic>
      <p:pic>
        <p:nvPicPr>
          <p:cNvPr id="47" name="Graphic 46" descr="Single gear">
            <a:extLst>
              <a:ext uri="{FF2B5EF4-FFF2-40B4-BE49-F238E27FC236}">
                <a16:creationId xmlns:a16="http://schemas.microsoft.com/office/drawing/2014/main" id="{461EF97D-B2D6-8341-BCBE-44F6C6DAD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9958" y="4940379"/>
            <a:ext cx="400862" cy="400862"/>
          </a:xfrm>
          <a:prstGeom prst="rect">
            <a:avLst/>
          </a:prstGeom>
        </p:spPr>
      </p:pic>
      <p:pic>
        <p:nvPicPr>
          <p:cNvPr id="50" name="Graphic 49" descr="Single gear">
            <a:extLst>
              <a:ext uri="{FF2B5EF4-FFF2-40B4-BE49-F238E27FC236}">
                <a16:creationId xmlns:a16="http://schemas.microsoft.com/office/drawing/2014/main" id="{6D15DD2B-FFB6-C14D-8357-224F4ED01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507" y="4932414"/>
            <a:ext cx="400862" cy="400862"/>
          </a:xfrm>
          <a:prstGeom prst="rect">
            <a:avLst/>
          </a:prstGeom>
        </p:spPr>
      </p:pic>
      <p:pic>
        <p:nvPicPr>
          <p:cNvPr id="51" name="Graphic 50" descr="Single gear">
            <a:extLst>
              <a:ext uri="{FF2B5EF4-FFF2-40B4-BE49-F238E27FC236}">
                <a16:creationId xmlns:a16="http://schemas.microsoft.com/office/drawing/2014/main" id="{34818CAA-0E3B-A94F-97BE-2349E7BE9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1558" y="4925424"/>
            <a:ext cx="400862" cy="400862"/>
          </a:xfrm>
          <a:prstGeom prst="rect">
            <a:avLst/>
          </a:prstGeom>
        </p:spPr>
      </p:pic>
      <p:pic>
        <p:nvPicPr>
          <p:cNvPr id="52" name="Graphic 51" descr="Single gear">
            <a:extLst>
              <a:ext uri="{FF2B5EF4-FFF2-40B4-BE49-F238E27FC236}">
                <a16:creationId xmlns:a16="http://schemas.microsoft.com/office/drawing/2014/main" id="{1F2A44A4-AD76-0A42-A593-5BBC9D1F0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22636" y="4932414"/>
            <a:ext cx="400862" cy="400862"/>
          </a:xfrm>
          <a:prstGeom prst="rect">
            <a:avLst/>
          </a:prstGeom>
        </p:spPr>
      </p:pic>
      <p:sp>
        <p:nvSpPr>
          <p:cNvPr id="53" name="Slide Number Placeholder 2">
            <a:extLst>
              <a:ext uri="{FF2B5EF4-FFF2-40B4-BE49-F238E27FC236}">
                <a16:creationId xmlns:a16="http://schemas.microsoft.com/office/drawing/2014/main" id="{37841F5A-C491-6447-9F8E-9A3852F904F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8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4235-3709-BC48-83AA-FA18D1B19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1150848"/>
            <a:ext cx="8987622" cy="5377542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PuM: </a:t>
            </a:r>
            <a:r>
              <a:rPr lang="en-US" sz="2800" dirty="0">
                <a:latin typeface="Cambria" panose="02040503050406030204" pitchFamily="18" charset="0"/>
              </a:rPr>
              <a:t>Exploits analog operation principles of the memory circuitry to perform computation</a:t>
            </a:r>
          </a:p>
          <a:p>
            <a:endParaRPr lang="en-US" sz="1400" dirty="0">
              <a:latin typeface="Cambria" panose="02040503050406030204" pitchFamily="18" charset="0"/>
              <a:sym typeface="Wingdings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Leverages the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large internal bandwidth </a:t>
            </a:r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and </a:t>
            </a:r>
            <a:r>
              <a:rPr lang="en-US" sz="26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parallelism</a:t>
            </a:r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 available inside the memory arrays</a:t>
            </a:r>
          </a:p>
          <a:p>
            <a:pPr marL="457200" lvl="1" indent="0">
              <a:buNone/>
            </a:pPr>
            <a:endParaRPr lang="en-US" dirty="0">
              <a:latin typeface="Cambria" panose="02040503050406030204" pitchFamily="18" charset="0"/>
              <a:sym typeface="Wingdings" pitchFamily="2" charset="2"/>
            </a:endParaRPr>
          </a:p>
          <a:p>
            <a:r>
              <a:rPr lang="en-US" sz="2800" dirty="0">
                <a:latin typeface="Cambria" panose="02040503050406030204" pitchFamily="18" charset="0"/>
                <a:sym typeface="Wingdings" pitchFamily="2" charset="2"/>
              </a:rPr>
              <a:t>A common approach for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  <a:sym typeface="Wingdings" pitchFamily="2" charset="2"/>
              </a:rPr>
              <a:t>PuM</a:t>
            </a:r>
            <a:r>
              <a:rPr lang="en-US" sz="2800" dirty="0">
                <a:latin typeface="Cambria" panose="02040503050406030204" pitchFamily="18" charset="0"/>
                <a:sym typeface="Wingdings" pitchFamily="2" charset="2"/>
              </a:rPr>
              <a:t> architectures is to perform </a:t>
            </a:r>
            <a:r>
              <a:rPr lang="en-US" sz="2800" dirty="0">
                <a:solidFill>
                  <a:schemeClr val="accent5"/>
                </a:solidFill>
                <a:latin typeface="Cambria" panose="02040503050406030204" pitchFamily="18" charset="0"/>
                <a:sym typeface="Wingdings" pitchFamily="2" charset="2"/>
              </a:rPr>
              <a:t>bulk bitwise operations</a:t>
            </a:r>
          </a:p>
          <a:p>
            <a:endParaRPr lang="en-US" sz="8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Simple logical operations (e.g., AND, OR, XOR)</a:t>
            </a:r>
          </a:p>
          <a:p>
            <a:pPr lvl="1"/>
            <a:endParaRPr lang="en-US" sz="1000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r>
              <a:rPr lang="en-US" sz="2600" dirty="0">
                <a:latin typeface="Cambria" panose="02040503050406030204" pitchFamily="18" charset="0"/>
                <a:sym typeface="Wingdings" pitchFamily="2" charset="2"/>
              </a:rPr>
              <a:t>More complex operations (e.g., addition, multiplication) </a:t>
            </a:r>
          </a:p>
          <a:p>
            <a:pPr marL="457200" lvl="1" indent="0">
              <a:buNone/>
            </a:pPr>
            <a:endParaRPr lang="en-US" sz="2600" dirty="0"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26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1"/>
            <a:endParaRPr lang="en-US" sz="800" dirty="0">
              <a:solidFill>
                <a:schemeClr val="accent5"/>
              </a:solidFill>
              <a:latin typeface="Cambria" panose="02040503050406030204" pitchFamily="18" charset="0"/>
              <a:sym typeface="Wingdings" pitchFamily="2" charset="2"/>
            </a:endParaRPr>
          </a:p>
          <a:p>
            <a:pPr lvl="2"/>
            <a:endParaRPr lang="en-US" sz="100" dirty="0">
              <a:latin typeface="Cambria" panose="02040503050406030204" pitchFamily="18" charset="0"/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5B449-EC61-3A4F-B767-47EFC8754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Processing-using-Memory (PuM)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5EA5359-EBBD-9E48-BE04-8CA07DB8545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8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Motivation, Goal, and Key Idea </a:t>
            </a:r>
            <a:br>
              <a:rPr lang="en-CA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69623"/>
            <a:ext cx="8987622" cy="5763699"/>
          </a:xfrm>
        </p:spPr>
        <p:txBody>
          <a:bodyPr/>
          <a:lstStyle/>
          <a:p>
            <a:r>
              <a:rPr lang="en-US" sz="2400" dirty="0"/>
              <a:t>Existing PuM mechanisms are </a:t>
            </a:r>
            <a:r>
              <a:rPr lang="en-US" sz="2400" dirty="0">
                <a:solidFill>
                  <a:srgbClr val="C00000"/>
                </a:solidFill>
              </a:rPr>
              <a:t>not widely applicable</a:t>
            </a:r>
          </a:p>
          <a:p>
            <a:pPr lvl="1"/>
            <a:r>
              <a:rPr lang="en-US" sz="2000" dirty="0"/>
              <a:t>Support only a </a:t>
            </a:r>
            <a:r>
              <a:rPr lang="en-US" sz="2000" dirty="0">
                <a:solidFill>
                  <a:srgbClr val="C00000"/>
                </a:solidFill>
              </a:rPr>
              <a:t>limited</a:t>
            </a:r>
            <a:r>
              <a:rPr lang="en-US" sz="2000" dirty="0"/>
              <a:t> and mainly </a:t>
            </a:r>
            <a:r>
              <a:rPr lang="en-US" sz="2000" dirty="0">
                <a:solidFill>
                  <a:srgbClr val="C00000"/>
                </a:solidFill>
              </a:rPr>
              <a:t>basic</a:t>
            </a:r>
            <a:r>
              <a:rPr lang="en-US" sz="2000" dirty="0"/>
              <a:t> set of operations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Lack the flexibility </a:t>
            </a:r>
            <a:r>
              <a:rPr lang="en-US" sz="2000" dirty="0"/>
              <a:t>to support new operations</a:t>
            </a:r>
          </a:p>
          <a:p>
            <a:pPr lvl="1"/>
            <a:r>
              <a:rPr lang="en-US" sz="2000" dirty="0"/>
              <a:t>Require </a:t>
            </a:r>
            <a:r>
              <a:rPr lang="en-US" sz="2000" dirty="0">
                <a:solidFill>
                  <a:srgbClr val="C00000"/>
                </a:solidFill>
              </a:rPr>
              <a:t>significant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changes</a:t>
            </a:r>
            <a:r>
              <a:rPr lang="en-US" sz="2000" dirty="0"/>
              <a:t> to the DRAM subarray</a:t>
            </a:r>
          </a:p>
          <a:p>
            <a:pPr lvl="1"/>
            <a:endParaRPr lang="en-US" sz="800" dirty="0"/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Goal: </a:t>
            </a:r>
            <a:r>
              <a:rPr lang="en-US" sz="2400" dirty="0"/>
              <a:t>Design a PuM framework that 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Efficiently</a:t>
            </a:r>
            <a:r>
              <a:rPr lang="en-US" sz="2000" dirty="0"/>
              <a:t> implements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complex</a:t>
            </a:r>
            <a:r>
              <a:rPr lang="en-US" sz="2000" dirty="0"/>
              <a:t> operations</a:t>
            </a:r>
          </a:p>
          <a:p>
            <a:pPr lvl="1"/>
            <a:r>
              <a:rPr lang="en-US" sz="2000" dirty="0"/>
              <a:t>Provides the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flexibility</a:t>
            </a:r>
            <a:r>
              <a:rPr lang="en-US" sz="2000" dirty="0"/>
              <a:t> to support new desired operations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Minimally</a:t>
            </a:r>
            <a:r>
              <a:rPr lang="en-US" sz="2000" dirty="0"/>
              <a:t> changes the DRAM architecture</a:t>
            </a:r>
          </a:p>
          <a:p>
            <a:pPr lvl="1"/>
            <a:endParaRPr lang="en-US" sz="8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SIMDRAM: </a:t>
            </a:r>
            <a:r>
              <a:rPr lang="en-US" sz="2400" dirty="0"/>
              <a:t>An end-to-end processing-using-DRAM framework that provides the programming interface, the ISA, and the hardware support for:</a:t>
            </a:r>
          </a:p>
          <a:p>
            <a:pPr lvl="1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Efficiently</a:t>
            </a:r>
            <a:r>
              <a:rPr lang="en-US" sz="2000" dirty="0"/>
              <a:t> computing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en-US" sz="2000" dirty="0"/>
              <a:t> operations in DRAM</a:t>
            </a:r>
          </a:p>
          <a:p>
            <a:pPr lvl="1"/>
            <a:r>
              <a:rPr lang="en-US" sz="2000" dirty="0"/>
              <a:t>Providing the ability to implement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arbitrary</a:t>
            </a:r>
            <a:r>
              <a:rPr lang="en-US" sz="2000" dirty="0"/>
              <a:t> operations as required</a:t>
            </a:r>
          </a:p>
          <a:p>
            <a:pPr lvl="1"/>
            <a:r>
              <a:rPr lang="en-US" sz="2000" dirty="0"/>
              <a:t>Using an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in-DRAM massively-parallel SIMD substrate</a:t>
            </a:r>
            <a:r>
              <a:rPr lang="en-US" sz="2000" dirty="0"/>
              <a:t> that requires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minimal</a:t>
            </a:r>
            <a:r>
              <a:rPr lang="en-US" sz="2000" dirty="0"/>
              <a:t> changes to DRAM architecture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E33E8851-BF95-6842-9DAC-3E18705E07DB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1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E973-379F-0E47-9237-8E81F18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dirty="0"/>
              <a:t>SIMDRAM: </a:t>
            </a:r>
            <a:r>
              <a:rPr lang="en-CA" sz="4400" dirty="0" err="1"/>
              <a:t>PuM</a:t>
            </a:r>
            <a:r>
              <a:rPr lang="en-CA" sz="4400" dirty="0"/>
              <a:t> Substrate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3BDE8-46CC-8D47-991F-4D7596312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9" y="790908"/>
            <a:ext cx="8987622" cy="5463885"/>
          </a:xfrm>
        </p:spPr>
        <p:txBody>
          <a:bodyPr/>
          <a:lstStyle/>
          <a:p>
            <a:r>
              <a:rPr lang="en-CA" dirty="0"/>
              <a:t>SIMDRAM framework is built around a DRAM substrate that enables two techniques: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8905E8-42CC-F349-A45A-B5006174B525}"/>
              </a:ext>
            </a:extLst>
          </p:cNvPr>
          <p:cNvSpPr/>
          <p:nvPr/>
        </p:nvSpPr>
        <p:spPr>
          <a:xfrm>
            <a:off x="670527" y="1756024"/>
            <a:ext cx="29020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(1) Vertical data layout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085F27E-EFC7-2E43-8D41-8AD8EA776005}"/>
              </a:ext>
            </a:extLst>
          </p:cNvPr>
          <p:cNvGrpSpPr/>
          <p:nvPr/>
        </p:nvGrpSpPr>
        <p:grpSpPr>
          <a:xfrm>
            <a:off x="861221" y="2190239"/>
            <a:ext cx="3125947" cy="2586303"/>
            <a:chOff x="465576" y="2389889"/>
            <a:chExt cx="3125947" cy="258630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DEE3538-05A0-094A-9D32-2AC042A93D4F}"/>
                </a:ext>
              </a:extLst>
            </p:cNvPr>
            <p:cNvCxnSpPr>
              <a:cxnSpLocks/>
            </p:cNvCxnSpPr>
            <p:nvPr/>
          </p:nvCxnSpPr>
          <p:spPr>
            <a:xfrm>
              <a:off x="2808126" y="2931238"/>
              <a:ext cx="0" cy="141732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5C9C47-61D9-514F-AC12-B892EEF349D8}"/>
                </a:ext>
              </a:extLst>
            </p:cNvPr>
            <p:cNvSpPr/>
            <p:nvPr/>
          </p:nvSpPr>
          <p:spPr>
            <a:xfrm rot="5400000" flipH="1" flipV="1">
              <a:off x="2210291" y="3518386"/>
              <a:ext cx="1191523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000" i="1" dirty="0">
                  <a:latin typeface="Cambria" panose="02040503050406030204" pitchFamily="18" charset="0"/>
                  <a:cs typeface="Arial" panose="020B0604020202020204" pitchFamily="34" charset="0"/>
                </a:rPr>
                <a:t>4-bit element size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872D0E-4A7A-E44A-ACDD-E2296BE5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126" y="4155473"/>
              <a:ext cx="0" cy="849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CB4F47B-8722-8441-8BC6-2BF4EC5194D9}"/>
                </a:ext>
              </a:extLst>
            </p:cNvPr>
            <p:cNvSpPr/>
            <p:nvPr/>
          </p:nvSpPr>
          <p:spPr>
            <a:xfrm rot="5400000">
              <a:off x="1823007" y="3484442"/>
              <a:ext cx="1417320" cy="310896"/>
            </a:xfrm>
            <a:prstGeom prst="roundRect">
              <a:avLst/>
            </a:prstGeom>
            <a:solidFill>
              <a:srgbClr val="E5DBAD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C6F5D11-CFBC-E44A-8CE2-B71472CABC0F}"/>
                </a:ext>
              </a:extLst>
            </p:cNvPr>
            <p:cNvSpPr/>
            <p:nvPr/>
          </p:nvSpPr>
          <p:spPr>
            <a:xfrm rot="5400000">
              <a:off x="1420432" y="3484535"/>
              <a:ext cx="1413371" cy="306763"/>
            </a:xfrm>
            <a:prstGeom prst="roundRect">
              <a:avLst/>
            </a:prstGeom>
            <a:solidFill>
              <a:srgbClr val="7DB677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9891797-4F05-6942-BA14-B6713F8D720A}"/>
                </a:ext>
              </a:extLst>
            </p:cNvPr>
            <p:cNvSpPr/>
            <p:nvPr/>
          </p:nvSpPr>
          <p:spPr>
            <a:xfrm rot="5400000">
              <a:off x="1016590" y="3484935"/>
              <a:ext cx="1395121" cy="306763"/>
            </a:xfrm>
            <a:prstGeom prst="roundRect">
              <a:avLst/>
            </a:prstGeom>
            <a:solidFill>
              <a:srgbClr val="86C2C4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505D2B8-F58B-DA4B-BFA3-C3FE9909F07E}"/>
                </a:ext>
              </a:extLst>
            </p:cNvPr>
            <p:cNvSpPr/>
            <p:nvPr/>
          </p:nvSpPr>
          <p:spPr>
            <a:xfrm rot="5400000">
              <a:off x="619053" y="3475410"/>
              <a:ext cx="1395120" cy="306763"/>
            </a:xfrm>
            <a:prstGeom prst="roundRect">
              <a:avLst/>
            </a:prstGeom>
            <a:solidFill>
              <a:srgbClr val="9FBED9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984AFC-DCD9-1344-A010-D311782B95BB}"/>
                </a:ext>
              </a:extLst>
            </p:cNvPr>
            <p:cNvGrpSpPr/>
            <p:nvPr/>
          </p:nvGrpSpPr>
          <p:grpSpPr>
            <a:xfrm>
              <a:off x="838412" y="2945325"/>
              <a:ext cx="1904672" cy="1400209"/>
              <a:chOff x="2273663" y="1360078"/>
              <a:chExt cx="1904672" cy="1400209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1666C08-233D-114A-A997-A2C3BD87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6158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40EC77E-B16E-C349-9034-44E727CFE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2682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73F59E2-DB55-0F4A-AD55-88730DEDDA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9205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C0B2E30-6570-0642-A372-F5DE9B408D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5729" y="1360078"/>
                <a:ext cx="0" cy="139927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34F8C4A-B5AE-5F45-A189-A7F16550D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695" y="1524059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838DAC0-9BF5-5548-9694-A9419BB912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86554" y="1865822"/>
                <a:ext cx="1691640" cy="4026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B0DE4FD-ED0D-2B4E-A582-D866C5A05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5229" y="2220601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12BE749-4E84-9848-A320-C7C7A80C0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6185" y="2569619"/>
                <a:ext cx="16916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F6B029F-A1C8-1C42-A433-8D1587801EBA}"/>
                  </a:ext>
                </a:extLst>
              </p:cNvPr>
              <p:cNvGrpSpPr/>
              <p:nvPr/>
            </p:nvGrpSpPr>
            <p:grpSpPr>
              <a:xfrm>
                <a:off x="2637580" y="1414194"/>
                <a:ext cx="1440494" cy="1272246"/>
                <a:chOff x="2612180" y="1388794"/>
                <a:chExt cx="1440494" cy="127224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9C48A3F-85AE-0842-B172-52AF6C1CD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7121" y="1388794"/>
                  <a:ext cx="228600" cy="227929"/>
                </a:xfrm>
                <a:prstGeom prst="ellipse">
                  <a:avLst/>
                </a:prstGeom>
                <a:solidFill>
                  <a:srgbClr val="62B9B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B798CA8-1070-8746-BD84-46301B48B3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598" y="1388794"/>
                  <a:ext cx="228600" cy="227929"/>
                </a:xfrm>
                <a:prstGeom prst="ellipse">
                  <a:avLst/>
                </a:prstGeom>
                <a:solidFill>
                  <a:srgbClr val="8AC58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7E87A9E-5343-A246-858C-478394450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4074" y="1388794"/>
                  <a:ext cx="228600" cy="227929"/>
                </a:xfrm>
                <a:prstGeom prst="ellipse">
                  <a:avLst/>
                </a:prstGeom>
                <a:solidFill>
                  <a:srgbClr val="EDDC8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7491FF8-91AC-6F40-96DF-C68F2EAC77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646" y="1388794"/>
                  <a:ext cx="229273" cy="228600"/>
                </a:xfrm>
                <a:prstGeom prst="ellipse">
                  <a:avLst/>
                </a:prstGeom>
                <a:solidFill>
                  <a:srgbClr val="7DB0D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6BBFE03-4716-E84F-A740-04DC4ECB9E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980" y="1734583"/>
                  <a:ext cx="228600" cy="227929"/>
                </a:xfrm>
                <a:prstGeom prst="ellipse">
                  <a:avLst/>
                </a:prstGeom>
                <a:solidFill>
                  <a:srgbClr val="68BBB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B186617-48D2-D948-BF98-0FA74A5A6D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457" y="1734583"/>
                  <a:ext cx="228600" cy="227929"/>
                </a:xfrm>
                <a:prstGeom prst="ellipse">
                  <a:avLst/>
                </a:prstGeom>
                <a:solidFill>
                  <a:srgbClr val="99CC9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4685007E-6A80-8A4E-BBB2-56253D757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3933" y="1734583"/>
                  <a:ext cx="228600" cy="227929"/>
                </a:xfrm>
                <a:prstGeom prst="ellipse">
                  <a:avLst/>
                </a:prstGeom>
                <a:solidFill>
                  <a:srgbClr val="EEDD8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45EDAEC3-43A1-184C-988C-6BDCE805B6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504" y="1734583"/>
                  <a:ext cx="228600" cy="227929"/>
                </a:xfrm>
                <a:prstGeom prst="ellipse">
                  <a:avLst/>
                </a:prstGeom>
                <a:solidFill>
                  <a:srgbClr val="8DBAE4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3AE7083-4710-2948-8FBC-DEB4B7EEEB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5656" y="2084093"/>
                  <a:ext cx="228600" cy="227929"/>
                </a:xfrm>
                <a:prstGeom prst="ellipse">
                  <a:avLst/>
                </a:prstGeom>
                <a:solidFill>
                  <a:srgbClr val="7EC5C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34BFC26-D991-DF48-AFB4-F8A1737D50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19133" y="2084093"/>
                  <a:ext cx="228600" cy="227929"/>
                </a:xfrm>
                <a:prstGeom prst="ellipse">
                  <a:avLst/>
                </a:prstGeom>
                <a:solidFill>
                  <a:srgbClr val="A4D29D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B797A49-4F37-1B43-ABD6-51FB89BD3A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2609" y="2084093"/>
                  <a:ext cx="228600" cy="227929"/>
                </a:xfrm>
                <a:prstGeom prst="ellipse">
                  <a:avLst/>
                </a:prstGeom>
                <a:solidFill>
                  <a:srgbClr val="F2E7A5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0CF9792-4094-3B45-92E8-C5B72C549D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2180" y="2084093"/>
                  <a:ext cx="228600" cy="227929"/>
                </a:xfrm>
                <a:prstGeom prst="ellipse">
                  <a:avLst/>
                </a:prstGeom>
                <a:solidFill>
                  <a:srgbClr val="9EC6E6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64B35DD-292A-A647-B1FD-156D335C5C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16612" y="2433111"/>
                  <a:ext cx="228600" cy="227929"/>
                </a:xfrm>
                <a:prstGeom prst="ellipse">
                  <a:avLst/>
                </a:prstGeom>
                <a:solidFill>
                  <a:srgbClr val="8DCEC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E81F99BA-F3B0-0B4E-AEAC-4FB3820A6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20089" y="2433111"/>
                  <a:ext cx="228600" cy="227929"/>
                </a:xfrm>
                <a:prstGeom prst="ellipse">
                  <a:avLst/>
                </a:prstGeom>
                <a:solidFill>
                  <a:srgbClr val="B1DAAB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F8F26717-74BF-7344-9D65-75549AABA7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23565" y="2433111"/>
                  <a:ext cx="228600" cy="227929"/>
                </a:xfrm>
                <a:prstGeom prst="ellipse">
                  <a:avLst/>
                </a:prstGeom>
                <a:solidFill>
                  <a:srgbClr val="F7EDB8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8ACAAF1-12F0-AE4B-AB03-8C15C1255D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13136" y="2433111"/>
                  <a:ext cx="228600" cy="227929"/>
                </a:xfrm>
                <a:prstGeom prst="ellipse">
                  <a:avLst/>
                </a:prstGeom>
                <a:solidFill>
                  <a:srgbClr val="AECEEA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rgbClr val="EDDC82"/>
                    </a:solidFill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249002E-FEA7-F945-82C1-C72BC5E38C59}"/>
                  </a:ext>
                </a:extLst>
              </p:cNvPr>
              <p:cNvSpPr/>
              <p:nvPr/>
            </p:nvSpPr>
            <p:spPr>
              <a:xfrm rot="5400000" flipH="1" flipV="1">
                <a:off x="1689662" y="1949169"/>
                <a:ext cx="1395119" cy="2271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i="1" dirty="0">
                    <a:solidFill>
                      <a:schemeClr val="tx1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Row  Decoder</a:t>
                </a: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CFDA4A4-A5FB-D443-B14A-83725EA2169C}"/>
                </a:ext>
              </a:extLst>
            </p:cNvPr>
            <p:cNvSpPr/>
            <p:nvPr/>
          </p:nvSpPr>
          <p:spPr>
            <a:xfrm>
              <a:off x="465576" y="2389889"/>
              <a:ext cx="30197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cs typeface="Arial" panose="020B0604020202020204" pitchFamily="34" charset="0"/>
                </a:rPr>
                <a:t>most significant bit (MSB)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2D5FDB-77A7-2C49-9045-475B975C902C}"/>
                </a:ext>
              </a:extLst>
            </p:cNvPr>
            <p:cNvSpPr/>
            <p:nvPr/>
          </p:nvSpPr>
          <p:spPr>
            <a:xfrm>
              <a:off x="571780" y="4606860"/>
              <a:ext cx="30197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cs typeface="Arial" panose="020B0604020202020204" pitchFamily="34" charset="0"/>
                </a:rPr>
                <a:t>least significant bit (LSB)</a:t>
              </a:r>
            </a:p>
          </p:txBody>
        </p:sp>
        <p:cxnSp>
          <p:nvCxnSpPr>
            <p:cNvPr id="82" name="Curved Connector 81">
              <a:extLst>
                <a:ext uri="{FF2B5EF4-FFF2-40B4-BE49-F238E27FC236}">
                  <a16:creationId xmlns:a16="http://schemas.microsoft.com/office/drawing/2014/main" id="{FB0562C0-87A3-3446-B0F6-6889A62C16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216212" y="2755923"/>
              <a:ext cx="263300" cy="1696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>
              <a:extLst>
                <a:ext uri="{FF2B5EF4-FFF2-40B4-BE49-F238E27FC236}">
                  <a16:creationId xmlns:a16="http://schemas.microsoft.com/office/drawing/2014/main" id="{C1548052-EC1D-6A40-9820-BE5AFDCDC10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43672" y="4366797"/>
              <a:ext cx="373965" cy="21500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175D2-0967-DA47-8432-0061046AA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8126" y="3045735"/>
              <a:ext cx="0" cy="8496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ED1467-6AF3-2A48-B248-9DC61E503E2F}"/>
              </a:ext>
            </a:extLst>
          </p:cNvPr>
          <p:cNvCxnSpPr>
            <a:cxnSpLocks/>
          </p:cNvCxnSpPr>
          <p:nvPr/>
        </p:nvCxnSpPr>
        <p:spPr>
          <a:xfrm>
            <a:off x="4389470" y="1701890"/>
            <a:ext cx="0" cy="45529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D8217C0-069C-234D-99D3-BB6E688D12C1}"/>
              </a:ext>
            </a:extLst>
          </p:cNvPr>
          <p:cNvGrpSpPr/>
          <p:nvPr/>
        </p:nvGrpSpPr>
        <p:grpSpPr>
          <a:xfrm>
            <a:off x="5657622" y="2621117"/>
            <a:ext cx="2408618" cy="1580939"/>
            <a:chOff x="5132496" y="2349165"/>
            <a:chExt cx="3291001" cy="219157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F8B2480-4393-394C-8958-EF09D439B1CB}"/>
                </a:ext>
              </a:extLst>
            </p:cNvPr>
            <p:cNvSpPr/>
            <p:nvPr/>
          </p:nvSpPr>
          <p:spPr>
            <a:xfrm>
              <a:off x="5132496" y="2349165"/>
              <a:ext cx="3291001" cy="21915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t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4BCCB2E-1A19-7642-B16B-3AFB13E12052}"/>
                </a:ext>
              </a:extLst>
            </p:cNvPr>
            <p:cNvGrpSpPr/>
            <p:nvPr/>
          </p:nvGrpSpPr>
          <p:grpSpPr>
            <a:xfrm>
              <a:off x="5226937" y="2702786"/>
              <a:ext cx="3101189" cy="1390153"/>
              <a:chOff x="2374448" y="4500155"/>
              <a:chExt cx="1728339" cy="77475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BEE791C5-435D-FA40-A2CB-C0BD55392076}"/>
                  </a:ext>
                </a:extLst>
              </p:cNvPr>
              <p:cNvGrpSpPr/>
              <p:nvPr/>
            </p:nvGrpSpPr>
            <p:grpSpPr>
              <a:xfrm>
                <a:off x="3493108" y="4877423"/>
                <a:ext cx="360464" cy="69048"/>
                <a:chOff x="4793112" y="4167661"/>
                <a:chExt cx="360464" cy="69048"/>
              </a:xfrm>
            </p:grpSpPr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56CB30A-B175-3F41-A159-7C6B2D02425F}"/>
                    </a:ext>
                  </a:extLst>
                </p:cNvPr>
                <p:cNvCxnSpPr/>
                <p:nvPr/>
              </p:nvCxnSpPr>
              <p:spPr>
                <a:xfrm flipH="1">
                  <a:off x="4793112" y="4202185"/>
                  <a:ext cx="345242" cy="0"/>
                </a:xfrm>
                <a:prstGeom prst="lin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9" name="Flowchart: Connector 11">
                  <a:extLst>
                    <a:ext uri="{FF2B5EF4-FFF2-40B4-BE49-F238E27FC236}">
                      <a16:creationId xmlns:a16="http://schemas.microsoft.com/office/drawing/2014/main" id="{25FAC7E5-A244-5B44-A3A1-D3EAB8E070DE}"/>
                    </a:ext>
                  </a:extLst>
                </p:cNvPr>
                <p:cNvSpPr/>
                <p:nvPr/>
              </p:nvSpPr>
              <p:spPr>
                <a:xfrm>
                  <a:off x="5084528" y="4167661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A3DF85-9482-E344-A376-611852AD15D1}"/>
                  </a:ext>
                </a:extLst>
              </p:cNvPr>
              <p:cNvGrpSpPr/>
              <p:nvPr/>
            </p:nvGrpSpPr>
            <p:grpSpPr>
              <a:xfrm>
                <a:off x="2407175" y="4532111"/>
                <a:ext cx="640784" cy="188681"/>
                <a:chOff x="3566331" y="3827728"/>
                <a:chExt cx="640784" cy="188681"/>
              </a:xfrm>
            </p:grpSpPr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9A5E572D-0D85-AE46-8F5C-74537BAD004E}"/>
                    </a:ext>
                  </a:extLst>
                </p:cNvPr>
                <p:cNvCxnSpPr/>
                <p:nvPr/>
              </p:nvCxnSpPr>
              <p:spPr>
                <a:xfrm flipH="1">
                  <a:off x="3861872" y="3935947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06" name="Flowchart: Connector 8">
                  <a:extLst>
                    <a:ext uri="{FF2B5EF4-FFF2-40B4-BE49-F238E27FC236}">
                      <a16:creationId xmlns:a16="http://schemas.microsoft.com/office/drawing/2014/main" id="{D5748731-2FFF-1948-B38B-EA2203B7681D}"/>
                    </a:ext>
                  </a:extLst>
                </p:cNvPr>
                <p:cNvSpPr/>
                <p:nvPr/>
              </p:nvSpPr>
              <p:spPr>
                <a:xfrm>
                  <a:off x="3792823" y="3901423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E9BD3F8-A763-4D41-88FA-BD199D9D18A3}"/>
                    </a:ext>
                  </a:extLst>
                </p:cNvPr>
                <p:cNvSpPr/>
                <p:nvPr/>
              </p:nvSpPr>
              <p:spPr>
                <a:xfrm>
                  <a:off x="3566331" y="3827728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E9685E2-A40C-7D47-9CA2-69EAAAC3CA34}"/>
                  </a:ext>
                </a:extLst>
              </p:cNvPr>
              <p:cNvGrpSpPr/>
              <p:nvPr/>
            </p:nvGrpSpPr>
            <p:grpSpPr>
              <a:xfrm>
                <a:off x="2396948" y="4808615"/>
                <a:ext cx="651011" cy="188681"/>
                <a:chOff x="3556104" y="4200874"/>
                <a:chExt cx="651011" cy="188681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7E9EB84-D0C5-8946-BA38-F5B928D77408}"/>
                    </a:ext>
                  </a:extLst>
                </p:cNvPr>
                <p:cNvCxnSpPr/>
                <p:nvPr/>
              </p:nvCxnSpPr>
              <p:spPr>
                <a:xfrm flipH="1">
                  <a:off x="3861872" y="4304206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  <p:sp>
              <p:nvSpPr>
                <p:cNvPr id="103" name="Flowchart: Connector 9">
                  <a:extLst>
                    <a:ext uri="{FF2B5EF4-FFF2-40B4-BE49-F238E27FC236}">
                      <a16:creationId xmlns:a16="http://schemas.microsoft.com/office/drawing/2014/main" id="{DBB05C82-B171-1F4E-8B1B-0344E0C85FE1}"/>
                    </a:ext>
                  </a:extLst>
                </p:cNvPr>
                <p:cNvSpPr/>
                <p:nvPr/>
              </p:nvSpPr>
              <p:spPr>
                <a:xfrm>
                  <a:off x="3800251" y="4269682"/>
                  <a:ext cx="69049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225F5B4E-F1CD-CC45-B42D-133A8808817D}"/>
                    </a:ext>
                  </a:extLst>
                </p:cNvPr>
                <p:cNvSpPr/>
                <p:nvPr/>
              </p:nvSpPr>
              <p:spPr>
                <a:xfrm>
                  <a:off x="3556104" y="4200874"/>
                  <a:ext cx="17706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B</a:t>
                  </a: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FC226C0-6844-C74A-9FD6-83BBFDDA7483}"/>
                  </a:ext>
                </a:extLst>
              </p:cNvPr>
              <p:cNvSpPr/>
              <p:nvPr/>
            </p:nvSpPr>
            <p:spPr>
              <a:xfrm>
                <a:off x="3818407" y="4780569"/>
                <a:ext cx="284380" cy="188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C</a:t>
                </a:r>
                <a:r>
                  <a:rPr kumimoji="0" lang="en-US" sz="16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out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5D0E016-9520-6E4A-8F2B-339052BEB2A4}"/>
                  </a:ext>
                </a:extLst>
              </p:cNvPr>
              <p:cNvGrpSpPr/>
              <p:nvPr/>
            </p:nvGrpSpPr>
            <p:grpSpPr>
              <a:xfrm>
                <a:off x="2374448" y="5084569"/>
                <a:ext cx="649439" cy="188681"/>
                <a:chOff x="3541773" y="4616424"/>
                <a:chExt cx="649439" cy="188681"/>
              </a:xfrm>
            </p:grpSpPr>
            <p:sp>
              <p:nvSpPr>
                <p:cNvPr id="99" name="Flowchart: Connector 9">
                  <a:extLst>
                    <a:ext uri="{FF2B5EF4-FFF2-40B4-BE49-F238E27FC236}">
                      <a16:creationId xmlns:a16="http://schemas.microsoft.com/office/drawing/2014/main" id="{D3DE8B3D-3F4F-D840-A626-1EB5C0D6BD78}"/>
                    </a:ext>
                  </a:extLst>
                </p:cNvPr>
                <p:cNvSpPr/>
                <p:nvPr/>
              </p:nvSpPr>
              <p:spPr>
                <a:xfrm>
                  <a:off x="3800250" y="4671824"/>
                  <a:ext cx="69048" cy="69048"/>
                </a:xfrm>
                <a:prstGeom prst="flowChartConnector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6146C27-D3A0-6745-A3F3-BEB99E133328}"/>
                    </a:ext>
                  </a:extLst>
                </p:cNvPr>
                <p:cNvSpPr/>
                <p:nvPr/>
              </p:nvSpPr>
              <p:spPr>
                <a:xfrm>
                  <a:off x="3541773" y="4616424"/>
                  <a:ext cx="237817" cy="1886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C</a:t>
                  </a:r>
                  <a:r>
                    <a:rPr kumimoji="0" lang="en-US" sz="1600" b="1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</a:rPr>
                    <a:t>in</a:t>
                  </a:r>
                  <a:endPara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11989D48-B9A3-674F-A088-39FBBF3103CD}"/>
                    </a:ext>
                  </a:extLst>
                </p:cNvPr>
                <p:cNvCxnSpPr/>
                <p:nvPr/>
              </p:nvCxnSpPr>
              <p:spPr>
                <a:xfrm flipH="1">
                  <a:off x="3845969" y="4715418"/>
                  <a:ext cx="345243" cy="0"/>
                </a:xfrm>
                <a:prstGeom prst="line">
                  <a:avLst/>
                </a:prstGeom>
                <a:solidFill>
                  <a:schemeClr val="tx1"/>
                </a:solidFill>
                <a:ln w="254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</p:cxnSp>
          </p:grp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B2C9386-CBD4-9C4E-9B9A-A95335A58DA2}"/>
                  </a:ext>
                </a:extLst>
              </p:cNvPr>
              <p:cNvSpPr/>
              <p:nvPr/>
            </p:nvSpPr>
            <p:spPr>
              <a:xfrm>
                <a:off x="2834830" y="4500155"/>
                <a:ext cx="774753" cy="77475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</a:rPr>
                  <a:t>MAJ</a:t>
                </a:r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6A849E-E7C4-6044-A431-4EECF15AAC88}"/>
              </a:ext>
            </a:extLst>
          </p:cNvPr>
          <p:cNvSpPr/>
          <p:nvPr/>
        </p:nvSpPr>
        <p:spPr>
          <a:xfrm>
            <a:off x="4866068" y="1701934"/>
            <a:ext cx="3947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(2) Majority-based computation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5DB2E84-A5F8-4E4E-AD4F-1B7C5E79DD8F}"/>
              </a:ext>
            </a:extLst>
          </p:cNvPr>
          <p:cNvSpPr/>
          <p:nvPr/>
        </p:nvSpPr>
        <p:spPr>
          <a:xfrm>
            <a:off x="414384" y="4948497"/>
            <a:ext cx="39750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Pros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compared to the conventional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horizontal layout:</a:t>
            </a:r>
          </a:p>
          <a:p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Implicit shift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Massive parallelism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15F7EB-449A-2347-8242-FA56A336841A}"/>
              </a:ext>
            </a:extLst>
          </p:cNvPr>
          <p:cNvSpPr txBox="1"/>
          <p:nvPr/>
        </p:nvSpPr>
        <p:spPr>
          <a:xfrm>
            <a:off x="5516967" y="2175893"/>
            <a:ext cx="2689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en-US" sz="2000" dirty="0" err="1">
                <a:latin typeface="Cambria" panose="02040503050406030204" pitchFamily="18" charset="0"/>
              </a:rPr>
              <a:t>C</a:t>
            </a:r>
            <a:r>
              <a:rPr lang="en-US" sz="2000" baseline="-25000" dirty="0" err="1">
                <a:latin typeface="Cambria" panose="02040503050406030204" pitchFamily="18" charset="0"/>
              </a:rPr>
              <a:t>out</a:t>
            </a:r>
            <a:r>
              <a:rPr lang="en-US" sz="2000" dirty="0">
                <a:latin typeface="Cambria" panose="02040503050406030204" pitchFamily="18" charset="0"/>
              </a:rPr>
              <a:t>= AB + </a:t>
            </a:r>
            <a:r>
              <a:rPr lang="en-US" sz="2000" dirty="0" err="1">
                <a:latin typeface="Cambria" panose="02040503050406030204" pitchFamily="18" charset="0"/>
              </a:rPr>
              <a:t>AC</a:t>
            </a:r>
            <a:r>
              <a:rPr lang="en-US" sz="2000" baseline="-25000" dirty="0" err="1">
                <a:latin typeface="Cambria" panose="02040503050406030204" pitchFamily="18" charset="0"/>
              </a:rPr>
              <a:t>in</a:t>
            </a:r>
            <a:r>
              <a:rPr lang="en-US" sz="2000" dirty="0">
                <a:latin typeface="Cambria" panose="02040503050406030204" pitchFamily="18" charset="0"/>
              </a:rPr>
              <a:t> + </a:t>
            </a:r>
            <a:r>
              <a:rPr lang="en-US" sz="2000" dirty="0" err="1">
                <a:latin typeface="Cambria" panose="02040503050406030204" pitchFamily="18" charset="0"/>
              </a:rPr>
              <a:t>BC</a:t>
            </a:r>
            <a:r>
              <a:rPr lang="en-US" sz="2000" baseline="-25000" dirty="0" err="1">
                <a:latin typeface="Cambria" panose="02040503050406030204" pitchFamily="18" charset="0"/>
              </a:rPr>
              <a:t>in</a:t>
            </a:r>
            <a:endParaRPr lang="en-US" sz="2000" baseline="-25000" dirty="0">
              <a:latin typeface="Cambria" panose="02040503050406030204" pitchFamily="18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55A87C3-964B-F448-8CB5-714CDB5C2109}"/>
              </a:ext>
            </a:extLst>
          </p:cNvPr>
          <p:cNvSpPr/>
          <p:nvPr/>
        </p:nvSpPr>
        <p:spPr>
          <a:xfrm>
            <a:off x="4897974" y="4952371"/>
            <a:ext cx="42242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Pros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compared to</a:t>
            </a:r>
            <a:r>
              <a:rPr lang="en-US" sz="20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AND/OR/NOT-based </a:t>
            </a:r>
            <a:r>
              <a:rPr lang="en-US" sz="2000" b="1" dirty="0">
                <a:latin typeface="Cambria" panose="02040503050406030204" pitchFamily="18" charset="0"/>
                <a:cs typeface="Arial" panose="020B0604020202020204" pitchFamily="34" charset="0"/>
              </a:rPr>
              <a:t>computation:</a:t>
            </a:r>
          </a:p>
          <a:p>
            <a:endParaRPr lang="en-US" sz="800" b="1" dirty="0">
              <a:solidFill>
                <a:srgbClr val="C00000"/>
              </a:solidFill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Higher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Higher throughput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Lower energy consumption</a:t>
            </a:r>
          </a:p>
        </p:txBody>
      </p:sp>
      <p:sp>
        <p:nvSpPr>
          <p:cNvPr id="116" name="Slide Number Placeholder 2">
            <a:extLst>
              <a:ext uri="{FF2B5EF4-FFF2-40B4-BE49-F238E27FC236}">
                <a16:creationId xmlns:a16="http://schemas.microsoft.com/office/drawing/2014/main" id="{401A1A27-92DA-C945-9969-2D79B73A4A0F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0" grpId="0"/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823948" y="369866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 t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106040" y="369169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SIMDRAM Framework: Overview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68378"/>
              </p:ext>
            </p:extLst>
          </p:nvPr>
        </p:nvGraphicFramePr>
        <p:xfrm>
          <a:off x="4640640" y="1755590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310948" y="1291862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179860"/>
                  </p:ext>
                </p:extLst>
              </p:nvPr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179860"/>
                  </p:ext>
                </p:extLst>
              </p:nvPr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4"/>
                          <a:stretch>
                            <a:fillRect t="-3846" r="-102062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8000" r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54171" y="1883535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67725" y="1310965"/>
            <a:ext cx="2581861" cy="887160"/>
            <a:chOff x="6398771" y="1855706"/>
            <a:chExt cx="2581861" cy="887160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83597" y="2548451"/>
              <a:ext cx="981071" cy="194415"/>
              <a:chOff x="8900532" y="3006226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00532" y="3009223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099904" y="3009223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286936" y="3007643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82824" y="3006226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79675" y="3007645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09093" y="3018862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93919" y="968644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135960" y="964461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926503" y="2223182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63805" y="2621735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64898" y="2013353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505330" y="1026617"/>
            <a:ext cx="1688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DRAM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commands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54170" y="2682043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3579"/>
              </p:ext>
            </p:extLst>
          </p:nvPr>
        </p:nvGraphicFramePr>
        <p:xfrm>
          <a:off x="248893" y="430754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813439" y="492196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308113" y="417961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9D33751-8CD6-5D4B-A179-23C339FDBBDC}"/>
              </a:ext>
            </a:extLst>
          </p:cNvPr>
          <p:cNvGrpSpPr/>
          <p:nvPr/>
        </p:nvGrpSpPr>
        <p:grpSpPr>
          <a:xfrm>
            <a:off x="6894797" y="3687733"/>
            <a:ext cx="2366847" cy="2463263"/>
            <a:chOff x="6855040" y="4257577"/>
            <a:chExt cx="2366847" cy="2463263"/>
          </a:xfrm>
        </p:grpSpPr>
        <p:sp>
          <p:nvSpPr>
            <p:cNvPr id="5" name="Slide Number Placeholder 5">
              <a:extLst>
                <a:ext uri="{FF2B5EF4-FFF2-40B4-BE49-F238E27FC236}">
                  <a16:creationId xmlns:a16="http://schemas.microsoft.com/office/drawing/2014/main" id="{423FB0A2-CB2C-4248-B956-5A1907D89FD9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B31F4B60-71E4-B941-8828-4F3B9440474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2A4C154-7025-FD47-A024-BDD217DDFD58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2874F35A-5065-F44D-AA27-27A15C79842D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274DF094-4A4F-EE40-A2C8-396255F6A071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5755728-FCB9-8C4E-A32A-4028662ECD5C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4CF51F47-9CF9-E246-8AF7-923C6DFFD206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08F4B84C-DC65-DC4A-9941-F10662BD6C08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E795B588-B028-1E44-97F4-6AC8A2F616A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89C9B04-5FAE-244B-9F2B-53D0DCC3CAEB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EE26E3-3CFD-3E45-AFAA-C5A356787197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894887A-25F1-1F44-BEEE-9C506341120D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2DB1DD8B-FB18-8849-9A9F-035F264A4AC8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8F40DD31-E5D3-1949-BB4A-77B0A48B9C3C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A95F48CB-8E25-8B4E-AE80-FF1A55ADD162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668979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8A4C544-1AC7-8549-9BF1-30B0708AB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5EC38BF4-30F8-1543-A138-A684F818B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531381"/>
              </p:ext>
            </p:extLst>
          </p:nvPr>
        </p:nvGraphicFramePr>
        <p:xfrm>
          <a:off x="5122502" y="422487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69542" y="3653098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47191" y="987408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4" y="1974313"/>
                <a:ext cx="1443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Slide Number Placeholder 2">
            <a:extLst>
              <a:ext uri="{FF2B5EF4-FFF2-40B4-BE49-F238E27FC236}">
                <a16:creationId xmlns:a16="http://schemas.microsoft.com/office/drawing/2014/main" id="{371B3553-6A20-9B48-BF01-BB604EC378BE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8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823948" y="369866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106040" y="369169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SIMDRAM Framework: Overview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40640" y="1755590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310948" y="1291862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4"/>
                          <a:stretch>
                            <a:fillRect t="-3846" r="-102062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8000" r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54171" y="1883535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67725" y="1310965"/>
            <a:ext cx="2581861" cy="887160"/>
            <a:chOff x="6398771" y="1855706"/>
            <a:chExt cx="2581861" cy="887160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83597" y="2548451"/>
              <a:ext cx="981071" cy="194415"/>
              <a:chOff x="8900532" y="3006226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00532" y="3009223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099904" y="3009223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286936" y="3007643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82824" y="3006226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79675" y="3007645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09093" y="3018862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93919" y="968644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135960" y="964461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926503" y="2223182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63805" y="2621735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BB5B68-297B-8C48-BE99-8A29882E520B}"/>
              </a:ext>
            </a:extLst>
          </p:cNvPr>
          <p:cNvSpPr/>
          <p:nvPr/>
        </p:nvSpPr>
        <p:spPr>
          <a:xfrm>
            <a:off x="4505330" y="1026617"/>
            <a:ext cx="1688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DRAM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1" dirty="0">
                <a:solidFill>
                  <a:prstClr val="black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commands</a:t>
            </a:r>
            <a:endParaRPr kumimoji="0" lang="en-US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54170" y="2682043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/>
        </p:nvGraphicFramePr>
        <p:xfrm>
          <a:off x="248893" y="430754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813439" y="492196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308113" y="417961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9D33751-8CD6-5D4B-A179-23C339FDBBDC}"/>
              </a:ext>
            </a:extLst>
          </p:cNvPr>
          <p:cNvGrpSpPr/>
          <p:nvPr/>
        </p:nvGrpSpPr>
        <p:grpSpPr>
          <a:xfrm>
            <a:off x="6894797" y="3687733"/>
            <a:ext cx="2366847" cy="2463263"/>
            <a:chOff x="6855040" y="4257577"/>
            <a:chExt cx="2366847" cy="2463263"/>
          </a:xfrm>
        </p:grpSpPr>
        <p:sp>
          <p:nvSpPr>
            <p:cNvPr id="5" name="Slide Number Placeholder 5">
              <a:extLst>
                <a:ext uri="{FF2B5EF4-FFF2-40B4-BE49-F238E27FC236}">
                  <a16:creationId xmlns:a16="http://schemas.microsoft.com/office/drawing/2014/main" id="{423FB0A2-CB2C-4248-B956-5A1907D89FD9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B31F4B60-71E4-B941-8828-4F3B9440474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2A4C154-7025-FD47-A024-BDD217DDFD58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2874F35A-5065-F44D-AA27-27A15C79842D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274DF094-4A4F-EE40-A2C8-396255F6A071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5755728-FCB9-8C4E-A32A-4028662ECD5C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4CF51F47-9CF9-E246-8AF7-923C6DFFD206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08F4B84C-DC65-DC4A-9941-F10662BD6C08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E795B588-B028-1E44-97F4-6AC8A2F616A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89C9B04-5FAE-244B-9F2B-53D0DCC3CAEB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EE26E3-3CFD-3E45-AFAA-C5A356787197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894887A-25F1-1F44-BEEE-9C506341120D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2DB1DD8B-FB18-8849-9A9F-035F264A4AC8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8F40DD31-E5D3-1949-BB4A-77B0A48B9C3C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A95F48CB-8E25-8B4E-AE80-FF1A55ADD162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668979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8A4C544-1AC7-8549-9BF1-30B0708AB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5EC38BF4-30F8-1543-A138-A684F818B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122502" y="422487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69542" y="3653098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47191" y="1488538"/>
            <a:ext cx="1819675" cy="1204068"/>
            <a:chOff x="2307434" y="2058382"/>
            <a:chExt cx="1819675" cy="1204068"/>
          </a:xfrm>
        </p:grpSpPr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8D26F9AA-55CA-5743-8D81-55784DD770A5}"/>
                </a:ext>
              </a:extLst>
            </p:cNvPr>
            <p:cNvGrpSpPr/>
            <p:nvPr/>
          </p:nvGrpSpPr>
          <p:grpSpPr>
            <a:xfrm>
              <a:off x="2660496" y="2058382"/>
              <a:ext cx="1466613" cy="1204068"/>
              <a:chOff x="3211452" y="2874384"/>
              <a:chExt cx="1466613" cy="1204068"/>
            </a:xfrm>
          </p:grpSpPr>
          <p:sp>
            <p:nvSpPr>
              <p:cNvPr id="379" name="Rounded Rectangle 378">
                <a:extLst>
                  <a:ext uri="{FF2B5EF4-FFF2-40B4-BE49-F238E27FC236}">
                    <a16:creationId xmlns:a16="http://schemas.microsoft.com/office/drawing/2014/main" id="{2E7BFECB-70FA-7F47-80F2-805C0314D392}"/>
                  </a:ext>
                </a:extLst>
              </p:cNvPr>
              <p:cNvSpPr/>
              <p:nvPr/>
            </p:nvSpPr>
            <p:spPr>
              <a:xfrm>
                <a:off x="3211452" y="2874384"/>
                <a:ext cx="1466613" cy="120406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14FF517-2E12-FC47-882D-2E8C59A93BBB}"/>
                  </a:ext>
                </a:extLst>
              </p:cNvPr>
              <p:cNvGrpSpPr/>
              <p:nvPr/>
            </p:nvGrpSpPr>
            <p:grpSpPr>
              <a:xfrm>
                <a:off x="3412005" y="3198852"/>
                <a:ext cx="1161942" cy="528322"/>
                <a:chOff x="3412005" y="3198852"/>
                <a:chExt cx="1161942" cy="528322"/>
              </a:xfrm>
            </p:grpSpPr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2E0EFF5E-6202-DA47-8AD7-65046C1735C1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28558" cy="528322"/>
                  <a:chOff x="1332999" y="4174190"/>
                  <a:chExt cx="1175252" cy="550180"/>
                </a:xfrm>
              </p:grpSpPr>
              <p:grpSp>
                <p:nvGrpSpPr>
                  <p:cNvPr id="383" name="Group 382">
                    <a:extLst>
                      <a:ext uri="{FF2B5EF4-FFF2-40B4-BE49-F238E27FC236}">
                        <a16:creationId xmlns:a16="http://schemas.microsoft.com/office/drawing/2014/main" id="{90112E02-8E4D-764B-81E5-B5AE43416020}"/>
                      </a:ext>
                    </a:extLst>
                  </p:cNvPr>
                  <p:cNvGrpSpPr/>
                  <p:nvPr/>
                </p:nvGrpSpPr>
                <p:grpSpPr>
                  <a:xfrm>
                    <a:off x="2147787" y="4431167"/>
                    <a:ext cx="360464" cy="69048"/>
                    <a:chOff x="4793112" y="4167661"/>
                    <a:chExt cx="360464" cy="69048"/>
                  </a:xfrm>
                </p:grpSpPr>
                <p:cxnSp>
                  <p:nvCxnSpPr>
                    <p:cNvPr id="394" name="Straight Connector 393">
                      <a:extLst>
                        <a:ext uri="{FF2B5EF4-FFF2-40B4-BE49-F238E27FC236}">
                          <a16:creationId xmlns:a16="http://schemas.microsoft.com/office/drawing/2014/main" id="{0F5DE70C-DCDB-9047-8B2D-0972443A5BD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793112" y="4202185"/>
                      <a:ext cx="345242" cy="0"/>
                    </a:xfrm>
                    <a:prstGeom prst="line">
                      <a:avLst/>
                    </a:prstGeom>
                    <a:solidFill>
                      <a:schemeClr val="tx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5" name="Flowchart: Connector 11">
                      <a:extLst>
                        <a:ext uri="{FF2B5EF4-FFF2-40B4-BE49-F238E27FC236}">
                          <a16:creationId xmlns:a16="http://schemas.microsoft.com/office/drawing/2014/main" id="{2632382D-A056-FD43-AD2C-A7F8EA1831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4528" y="4167661"/>
                      <a:ext cx="69048" cy="69048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4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384" name="Group 383">
                    <a:extLst>
                      <a:ext uri="{FF2B5EF4-FFF2-40B4-BE49-F238E27FC236}">
                        <a16:creationId xmlns:a16="http://schemas.microsoft.com/office/drawing/2014/main" id="{DC6B394D-4AC6-4D4B-9472-BE87C07F22F8}"/>
                      </a:ext>
                    </a:extLst>
                  </p:cNvPr>
                  <p:cNvGrpSpPr/>
                  <p:nvPr/>
                </p:nvGrpSpPr>
                <p:grpSpPr>
                  <a:xfrm>
                    <a:off x="1333740" y="4250347"/>
                    <a:ext cx="414294" cy="69048"/>
                    <a:chOff x="3838217" y="3992220"/>
                    <a:chExt cx="414294" cy="69048"/>
                  </a:xfrm>
                </p:grpSpPr>
                <p:cxnSp>
                  <p:nvCxnSpPr>
                    <p:cNvPr id="392" name="Straight Connector 391">
                      <a:extLst>
                        <a:ext uri="{FF2B5EF4-FFF2-40B4-BE49-F238E27FC236}">
                          <a16:creationId xmlns:a16="http://schemas.microsoft.com/office/drawing/2014/main" id="{7430DEA5-979B-1E4D-8B44-1B147801909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907266" y="4026731"/>
                      <a:ext cx="345245" cy="0"/>
                    </a:xfrm>
                    <a:prstGeom prst="line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</p:cxnSp>
                <p:sp>
                  <p:nvSpPr>
                    <p:cNvPr id="393" name="Flowchart: Connector 8">
                      <a:extLst>
                        <a:ext uri="{FF2B5EF4-FFF2-40B4-BE49-F238E27FC236}">
                          <a16:creationId xmlns:a16="http://schemas.microsoft.com/office/drawing/2014/main" id="{E95AB8CB-F0A3-7D42-88D4-8FD7C5BFF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8217" y="3992220"/>
                      <a:ext cx="69049" cy="69048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4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1C6DFE12-5613-F64E-9744-3B5530C3E624}"/>
                      </a:ext>
                    </a:extLst>
                  </p:cNvPr>
                  <p:cNvGrpSpPr/>
                  <p:nvPr/>
                </p:nvGrpSpPr>
                <p:grpSpPr>
                  <a:xfrm>
                    <a:off x="1341169" y="4431167"/>
                    <a:ext cx="406864" cy="69048"/>
                    <a:chOff x="3845646" y="4269682"/>
                    <a:chExt cx="406864" cy="69048"/>
                  </a:xfrm>
                </p:grpSpPr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5923A7B9-B94E-A848-A136-F6DE99FC773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907266" y="4304207"/>
                      <a:ext cx="345244" cy="0"/>
                    </a:xfrm>
                    <a:prstGeom prst="line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</p:cxnSp>
                <p:sp>
                  <p:nvSpPr>
                    <p:cNvPr id="391" name="Flowchart: Connector 9">
                      <a:extLst>
                        <a:ext uri="{FF2B5EF4-FFF2-40B4-BE49-F238E27FC236}">
                          <a16:creationId xmlns:a16="http://schemas.microsoft.com/office/drawing/2014/main" id="{4B77B613-2F03-6E4A-AD34-B8504D238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5646" y="4269682"/>
                      <a:ext cx="69049" cy="69048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4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</a:endParaRPr>
                    </a:p>
                  </p:txBody>
                </p:sp>
              </p:grpSp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C0A2E64F-6546-F042-811A-622AC14A99B1}"/>
                      </a:ext>
                    </a:extLst>
                  </p:cNvPr>
                  <p:cNvGrpSpPr/>
                  <p:nvPr/>
                </p:nvGrpSpPr>
                <p:grpSpPr>
                  <a:xfrm>
                    <a:off x="1332999" y="4593843"/>
                    <a:ext cx="390964" cy="69048"/>
                    <a:chOff x="3845645" y="4571954"/>
                    <a:chExt cx="390964" cy="69048"/>
                  </a:xfrm>
                </p:grpSpPr>
                <p:sp>
                  <p:nvSpPr>
                    <p:cNvPr id="388" name="Flowchart: Connector 9">
                      <a:extLst>
                        <a:ext uri="{FF2B5EF4-FFF2-40B4-BE49-F238E27FC236}">
                          <a16:creationId xmlns:a16="http://schemas.microsoft.com/office/drawing/2014/main" id="{CFB88838-9CFC-BE4E-998E-9F66DC0987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5645" y="4571954"/>
                      <a:ext cx="69047" cy="69048"/>
                    </a:xfrm>
                    <a:prstGeom prst="flowChartConnector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3467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</a:endParaRPr>
                    </a:p>
                  </p:txBody>
                </p: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38D784D0-9C48-EA4C-9B1D-0EDF227F3BA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3891367" y="4615548"/>
                      <a:ext cx="345242" cy="0"/>
                    </a:xfrm>
                    <a:prstGeom prst="line">
                      <a:avLst/>
                    </a:prstGeom>
                    <a:solidFill>
                      <a:schemeClr val="tx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</a:ln>
                    <a:effectLst/>
                  </p:spPr>
                </p:cxnSp>
              </p:grp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B9309423-001F-EC4B-A985-B4DEBFFAD9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650303" y="4174190"/>
                    <a:ext cx="550179" cy="550180"/>
                  </a:xfrm>
                  <a:prstGeom prst="ellipse">
                    <a:avLst/>
                  </a:prstGeom>
                  <a:solidFill>
                    <a:srgbClr val="D3DBD5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22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0169CB78-9A64-3943-AAF8-0F621B786CF9}"/>
                    </a:ext>
                  </a:extLst>
                </p:cNvPr>
                <p:cNvSpPr txBox="1"/>
                <p:nvPr/>
              </p:nvSpPr>
              <p:spPr>
                <a:xfrm>
                  <a:off x="3694179" y="3310909"/>
                  <a:ext cx="879768" cy="3294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541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</a:t>
                  </a:r>
                </a:p>
              </p:txBody>
            </p:sp>
          </p:grp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/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F9D8263-4725-9041-8503-14C3B1046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31" y="3086123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>
            <a:extLst>
              <a:ext uri="{FF2B5EF4-FFF2-40B4-BE49-F238E27FC236}">
                <a16:creationId xmlns:a16="http://schemas.microsoft.com/office/drawing/2014/main" id="{E2C49B8C-DFE5-3847-A6BB-4C328F4A7F4C}"/>
              </a:ext>
            </a:extLst>
          </p:cNvPr>
          <p:cNvSpPr/>
          <p:nvPr/>
        </p:nvSpPr>
        <p:spPr>
          <a:xfrm>
            <a:off x="2674404" y="2711335"/>
            <a:ext cx="15632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MAJ/NOT logic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F146949-5D4C-6145-82FE-EEF1F044910E}"/>
              </a:ext>
            </a:extLst>
          </p:cNvPr>
          <p:cNvSpPr/>
          <p:nvPr/>
        </p:nvSpPr>
        <p:spPr>
          <a:xfrm>
            <a:off x="2644557" y="1000093"/>
            <a:ext cx="1533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1: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MAJ logic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18110DCD-3277-964C-ACFA-469F9A6F8299}"/>
              </a:ext>
            </a:extLst>
          </p:cNvPr>
          <p:cNvSpPr/>
          <p:nvPr/>
        </p:nvSpPr>
        <p:spPr>
          <a:xfrm>
            <a:off x="2561827" y="828082"/>
            <a:ext cx="1754690" cy="257185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1E90AFD-640F-1540-A676-994A4EEC4DA4}"/>
              </a:ext>
            </a:extLst>
          </p:cNvPr>
          <p:cNvSpPr/>
          <p:nvPr/>
        </p:nvSpPr>
        <p:spPr>
          <a:xfrm>
            <a:off x="4595841" y="985853"/>
            <a:ext cx="5017661" cy="2602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8AD968C-8A2D-0D4B-9E8B-BA4C6DFB2E67}"/>
              </a:ext>
            </a:extLst>
          </p:cNvPr>
          <p:cNvSpPr/>
          <p:nvPr/>
        </p:nvSpPr>
        <p:spPr>
          <a:xfrm>
            <a:off x="95348" y="3594419"/>
            <a:ext cx="9090583" cy="25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3" name="Slide Number Placeholder 2">
            <a:extLst>
              <a:ext uri="{FF2B5EF4-FFF2-40B4-BE49-F238E27FC236}">
                <a16:creationId xmlns:a16="http://schemas.microsoft.com/office/drawing/2014/main" id="{917D997D-20D3-4C40-9761-6596D075EEE0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7D817C9-F482-1D49-9937-931009DD5958}"/>
              </a:ext>
            </a:extLst>
          </p:cNvPr>
          <p:cNvSpPr/>
          <p:nvPr/>
        </p:nvSpPr>
        <p:spPr>
          <a:xfrm>
            <a:off x="157239" y="4179449"/>
            <a:ext cx="8867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Step 1: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Cambria" panose="02040503050406030204" pitchFamily="18" charset="0"/>
                <a:cs typeface="Arial" panose="020B0604020202020204" pitchFamily="34" charset="0"/>
              </a:rPr>
              <a:t>Builds 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efficient MAJ/NOT representation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Cambria" panose="02040503050406030204" pitchFamily="18" charset="0"/>
                <a:cs typeface="Arial" panose="020B0604020202020204" pitchFamily="34" charset="0"/>
              </a:rPr>
              <a:t>of a given desired operation from its AND/OR/NOT-based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689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538">
            <a:extLst>
              <a:ext uri="{FF2B5EF4-FFF2-40B4-BE49-F238E27FC236}">
                <a16:creationId xmlns:a16="http://schemas.microsoft.com/office/drawing/2014/main" id="{69A25650-7088-E942-BE76-58AD68057FC5}"/>
              </a:ext>
            </a:extLst>
          </p:cNvPr>
          <p:cNvGrpSpPr/>
          <p:nvPr/>
        </p:nvGrpSpPr>
        <p:grpSpPr>
          <a:xfrm>
            <a:off x="2823948" y="3698664"/>
            <a:ext cx="4109777" cy="2461604"/>
            <a:chOff x="2784191" y="4268508"/>
            <a:chExt cx="4109777" cy="2461604"/>
          </a:xfrm>
        </p:grpSpPr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B6F33155-1D4A-2D44-8995-E31DEBF89CA4}"/>
                </a:ext>
              </a:extLst>
            </p:cNvPr>
            <p:cNvSpPr/>
            <p:nvPr/>
          </p:nvSpPr>
          <p:spPr>
            <a:xfrm>
              <a:off x="3159645" y="4569003"/>
              <a:ext cx="3707606" cy="1836613"/>
            </a:xfrm>
            <a:prstGeom prst="rect">
              <a:avLst/>
            </a:prstGeom>
            <a:solidFill>
              <a:srgbClr val="D4DAD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noFill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/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Step 3: 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Execution according to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AA201954-4CB7-F043-8993-22912F606D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188" y="4268508"/>
                  <a:ext cx="3691780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11EEB551-2120-B245-8E0A-A96351D3B463}"/>
                </a:ext>
              </a:extLst>
            </p:cNvPr>
            <p:cNvSpPr/>
            <p:nvPr/>
          </p:nvSpPr>
          <p:spPr>
            <a:xfrm>
              <a:off x="4078736" y="6391878"/>
              <a:ext cx="1795300" cy="3382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Memory Controller</a:t>
              </a:r>
            </a:p>
          </p:txBody>
        </p:sp>
        <p:sp>
          <p:nvSpPr>
            <p:cNvPr id="530" name="Right Arrow 529">
              <a:extLst>
                <a:ext uri="{FF2B5EF4-FFF2-40B4-BE49-F238E27FC236}">
                  <a16:creationId xmlns:a16="http://schemas.microsoft.com/office/drawing/2014/main" id="{7C5845D4-4CA6-3E42-B6D7-0362C943D4DB}"/>
                </a:ext>
              </a:extLst>
            </p:cNvPr>
            <p:cNvSpPr/>
            <p:nvPr/>
          </p:nvSpPr>
          <p:spPr>
            <a:xfrm>
              <a:off x="2784191" y="5423150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08AF0EC2-609C-F644-8103-F442ADEE8FB0}"/>
              </a:ext>
            </a:extLst>
          </p:cNvPr>
          <p:cNvGrpSpPr/>
          <p:nvPr/>
        </p:nvGrpSpPr>
        <p:grpSpPr>
          <a:xfrm>
            <a:off x="106040" y="3691698"/>
            <a:ext cx="2652598" cy="2143375"/>
            <a:chOff x="66283" y="4261542"/>
            <a:chExt cx="2652598" cy="2143375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7ECC5597-7531-DD4A-A762-4F493DD7DC72}"/>
                </a:ext>
              </a:extLst>
            </p:cNvPr>
            <p:cNvSpPr/>
            <p:nvPr/>
          </p:nvSpPr>
          <p:spPr>
            <a:xfrm>
              <a:off x="66283" y="4555620"/>
              <a:ext cx="2652598" cy="1849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3" name="Rounded Rectangle 482">
              <a:extLst>
                <a:ext uri="{FF2B5EF4-FFF2-40B4-BE49-F238E27FC236}">
                  <a16:creationId xmlns:a16="http://schemas.microsoft.com/office/drawing/2014/main" id="{98B3D348-B9C5-7E40-8AF0-F8D66D07DD9B}"/>
                </a:ext>
              </a:extLst>
            </p:cNvPr>
            <p:cNvSpPr/>
            <p:nvPr/>
          </p:nvSpPr>
          <p:spPr>
            <a:xfrm>
              <a:off x="174824" y="4882613"/>
              <a:ext cx="2446884" cy="142218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B285CE-11E6-1743-8406-B4E5D173D7B4}"/>
                </a:ext>
              </a:extLst>
            </p:cNvPr>
            <p:cNvSpPr/>
            <p:nvPr/>
          </p:nvSpPr>
          <p:spPr>
            <a:xfrm>
              <a:off x="777522" y="4261542"/>
              <a:ext cx="1069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1BCC0FA6-6593-B848-B7BB-4CB32A174C35}"/>
                </a:ext>
              </a:extLst>
            </p:cNvPr>
            <p:cNvSpPr/>
            <p:nvPr/>
          </p:nvSpPr>
          <p:spPr>
            <a:xfrm>
              <a:off x="291206" y="5444803"/>
              <a:ext cx="2036555" cy="327477"/>
            </a:xfrm>
            <a:prstGeom prst="rect">
              <a:avLst/>
            </a:prstGeom>
            <a:solidFill>
              <a:srgbClr val="FFBF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66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6DEB2F96-2CE8-2048-A0CE-39C107EEA67F}"/>
                </a:ext>
              </a:extLst>
            </p:cNvPr>
            <p:cNvSpPr/>
            <p:nvPr/>
          </p:nvSpPr>
          <p:spPr>
            <a:xfrm>
              <a:off x="117482" y="4563039"/>
              <a:ext cx="24780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SIMDRAM-enabled application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EB68DD-EA82-D94D-9067-B51AF57C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mbria" panose="02040503050406030204" pitchFamily="18" charset="0"/>
              </a:rPr>
              <a:t>SIMDRAM Framework: Overview </a:t>
            </a:r>
          </a:p>
        </p:txBody>
      </p:sp>
      <p:graphicFrame>
        <p:nvGraphicFramePr>
          <p:cNvPr id="311" name="Table 310">
            <a:extLst>
              <a:ext uri="{FF2B5EF4-FFF2-40B4-BE49-F238E27FC236}">
                <a16:creationId xmlns:a16="http://schemas.microsoft.com/office/drawing/2014/main" id="{50A10DFB-237C-1B45-AB7A-463F2C2CCC5B}"/>
              </a:ext>
            </a:extLst>
          </p:cNvPr>
          <p:cNvGraphicFramePr>
            <a:graphicFrameLocks noGrp="1"/>
          </p:cNvGraphicFramePr>
          <p:nvPr/>
        </p:nvGraphicFramePr>
        <p:xfrm>
          <a:off x="4640640" y="1755590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sp>
        <p:nvSpPr>
          <p:cNvPr id="312" name="Rectangle 311">
            <a:extLst>
              <a:ext uri="{FF2B5EF4-FFF2-40B4-BE49-F238E27FC236}">
                <a16:creationId xmlns:a16="http://schemas.microsoft.com/office/drawing/2014/main" id="{D7280049-9ED3-3947-9F28-E8F495F29C7B}"/>
              </a:ext>
            </a:extLst>
          </p:cNvPr>
          <p:cNvSpPr/>
          <p:nvPr/>
        </p:nvSpPr>
        <p:spPr>
          <a:xfrm>
            <a:off x="6310948" y="1291862"/>
            <a:ext cx="2800096" cy="224445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16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28707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𝝁</m:t>
                                </m:r>
                                <m:r>
                                  <a:rPr lang="en-US" sz="13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𝑷𝒓𝒐𝒈𝒓𝒂𝒎</m:t>
                                </m:r>
                              </m:oMath>
                            </m:oMathPara>
                          </a14:m>
                          <a:endParaRPr lang="en-US" sz="13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3" name="Table 312">
                <a:extLst>
                  <a:ext uri="{FF2B5EF4-FFF2-40B4-BE49-F238E27FC236}">
                    <a16:creationId xmlns:a16="http://schemas.microsoft.com/office/drawing/2014/main" id="{D0429E05-B3ED-384C-BF0B-8DDE60CBE7F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96728" y="1587917"/>
              <a:ext cx="2479168" cy="6400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3238">
                      <a:extLst>
                        <a:ext uri="{9D8B030D-6E8A-4147-A177-3AD203B41FA5}">
                          <a16:colId xmlns:a16="http://schemas.microsoft.com/office/drawing/2014/main" val="2789733682"/>
                        </a:ext>
                      </a:extLst>
                    </a:gridCol>
                    <a:gridCol w="1245930">
                      <a:extLst>
                        <a:ext uri="{9D8B030D-6E8A-4147-A177-3AD203B41FA5}">
                          <a16:colId xmlns:a16="http://schemas.microsoft.com/office/drawing/2014/main" val="2094255041"/>
                        </a:ext>
                      </a:extLst>
                    </a:gridCol>
                  </a:tblGrid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T w="12700" cmpd="sng">
                          <a:noFill/>
                        </a:lnT>
                        <a:blipFill>
                          <a:blip r:embed="rId4"/>
                          <a:stretch>
                            <a:fillRect t="-3846" r="-102062" b="-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T w="12700" cmpd="sng">
                          <a:noFill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241827"/>
                      </a:ext>
                    </a:extLst>
                  </a:tr>
                  <a:tr h="3200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1" marR="121921" marT="60959" marB="60959">
                        <a:lnL w="12700" cmpd="sng">
                          <a:noFill/>
                        </a:lnL>
                        <a:lnB w="12700" cmpd="sng">
                          <a:noFill/>
                        </a:lnB>
                        <a:blipFill>
                          <a:blip r:embed="rId4"/>
                          <a:stretch>
                            <a:fillRect t="-108000" r="-102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300" dirty="0"/>
                        </a:p>
                      </a:txBody>
                      <a:tcPr marL="121921" marR="121921" marT="60959" marB="60959">
                        <a:lnR w="12700" cmpd="sng">
                          <a:noFill/>
                        </a:lnR>
                        <a:lnB w="12700" cmpd="sng">
                          <a:noFill/>
                        </a:lnB>
                        <a:solidFill>
                          <a:srgbClr val="FFBFB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91523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89EFE27-25B1-1F44-B095-4CC257B80B80}"/>
              </a:ext>
            </a:extLst>
          </p:cNvPr>
          <p:cNvCxnSpPr>
            <a:cxnSpLocks/>
          </p:cNvCxnSpPr>
          <p:nvPr/>
        </p:nvCxnSpPr>
        <p:spPr>
          <a:xfrm>
            <a:off x="6154171" y="1883535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>
            <a:extLst>
              <a:ext uri="{FF2B5EF4-FFF2-40B4-BE49-F238E27FC236}">
                <a16:creationId xmlns:a16="http://schemas.microsoft.com/office/drawing/2014/main" id="{6770D35C-7264-0049-95CD-58D4DDF3EDED}"/>
              </a:ext>
            </a:extLst>
          </p:cNvPr>
          <p:cNvSpPr/>
          <p:nvPr/>
        </p:nvSpPr>
        <p:spPr>
          <a:xfrm flipH="1">
            <a:off x="11015591" y="2382396"/>
            <a:ext cx="143179" cy="86362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2560DD54-9826-2C47-AB02-2D240A0B9D80}"/>
              </a:ext>
            </a:extLst>
          </p:cNvPr>
          <p:cNvGrpSpPr/>
          <p:nvPr/>
        </p:nvGrpSpPr>
        <p:grpSpPr>
          <a:xfrm>
            <a:off x="6467725" y="1310965"/>
            <a:ext cx="2581861" cy="887160"/>
            <a:chOff x="6398771" y="1855706"/>
            <a:chExt cx="2581861" cy="887160"/>
          </a:xfrm>
        </p:grpSpPr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FF418A7D-059D-6D42-81F6-DBE7E7D21647}"/>
                </a:ext>
              </a:extLst>
            </p:cNvPr>
            <p:cNvGrpSpPr/>
            <p:nvPr/>
          </p:nvGrpSpPr>
          <p:grpSpPr>
            <a:xfrm>
              <a:off x="7783597" y="2548451"/>
              <a:ext cx="981071" cy="194415"/>
              <a:chOff x="8900532" y="3006226"/>
              <a:chExt cx="981071" cy="19441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C992AC50-DC13-E74F-88D1-7802744C36A9}"/>
                  </a:ext>
                </a:extLst>
              </p:cNvPr>
              <p:cNvSpPr/>
              <p:nvPr/>
            </p:nvSpPr>
            <p:spPr>
              <a:xfrm>
                <a:off x="8900532" y="3009223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D80906D0-E127-714F-9EEF-4E0EBC42F894}"/>
                  </a:ext>
                </a:extLst>
              </p:cNvPr>
              <p:cNvSpPr/>
              <p:nvPr/>
            </p:nvSpPr>
            <p:spPr>
              <a:xfrm>
                <a:off x="9099904" y="3009223"/>
                <a:ext cx="193681" cy="181779"/>
              </a:xfrm>
              <a:prstGeom prst="rect">
                <a:avLst/>
              </a:prstGeom>
              <a:solidFill>
                <a:srgbClr val="FFF5C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E73B4CC9-DBE2-9A44-A34E-CCAD535F3A01}"/>
                  </a:ext>
                </a:extLst>
              </p:cNvPr>
              <p:cNvSpPr/>
              <p:nvPr/>
            </p:nvSpPr>
            <p:spPr>
              <a:xfrm>
                <a:off x="9286936" y="3007643"/>
                <a:ext cx="193681" cy="181779"/>
              </a:xfrm>
              <a:prstGeom prst="rect">
                <a:avLst/>
              </a:prstGeom>
              <a:solidFill>
                <a:srgbClr val="CCD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D7D0DC0-81B9-D944-BADC-40C28F06EC59}"/>
                  </a:ext>
                </a:extLst>
              </p:cNvPr>
              <p:cNvSpPr/>
              <p:nvPr/>
            </p:nvSpPr>
            <p:spPr>
              <a:xfrm>
                <a:off x="9482824" y="3006226"/>
                <a:ext cx="193681" cy="181779"/>
              </a:xfrm>
              <a:prstGeom prst="rect">
                <a:avLst/>
              </a:prstGeom>
              <a:solidFill>
                <a:srgbClr val="A8D4AA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2BB41B32-4625-3E4E-879F-E44646621104}"/>
                  </a:ext>
                </a:extLst>
              </p:cNvPr>
              <p:cNvSpPr/>
              <p:nvPr/>
            </p:nvSpPr>
            <p:spPr>
              <a:xfrm>
                <a:off x="9679675" y="3007645"/>
                <a:ext cx="193681" cy="18177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16A6573-C63A-604E-BCF7-11033B6B437F}"/>
                  </a:ext>
                </a:extLst>
              </p:cNvPr>
              <p:cNvSpPr/>
              <p:nvPr/>
            </p:nvSpPr>
            <p:spPr>
              <a:xfrm>
                <a:off x="8909093" y="3018862"/>
                <a:ext cx="972510" cy="18177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324" name="Alternate Process 323">
              <a:extLst>
                <a:ext uri="{FF2B5EF4-FFF2-40B4-BE49-F238E27FC236}">
                  <a16:creationId xmlns:a16="http://schemas.microsoft.com/office/drawing/2014/main" id="{38133FEE-43AB-C44A-8F12-40B52477EF96}"/>
                </a:ext>
              </a:extLst>
            </p:cNvPr>
            <p:cNvSpPr/>
            <p:nvPr/>
          </p:nvSpPr>
          <p:spPr>
            <a:xfrm>
              <a:off x="6413697" y="2171484"/>
              <a:ext cx="2507323" cy="561147"/>
            </a:xfrm>
            <a:prstGeom prst="flowChartAlternateProcess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348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rPr>
              </a:b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/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New SIMDRAM </a:t>
                  </a:r>
                  <a14:m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E5597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E5597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Program</a:t>
                  </a:r>
                </a:p>
              </p:txBody>
            </p:sp>
          </mc:Choice>
          <mc:Fallback xmlns=""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DDEC419-1959-D94D-A13C-5010ED3DF0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71" y="1855706"/>
                  <a:ext cx="2581861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6" name="Rectangle 345">
            <a:extLst>
              <a:ext uri="{FF2B5EF4-FFF2-40B4-BE49-F238E27FC236}">
                <a16:creationId xmlns:a16="http://schemas.microsoft.com/office/drawing/2014/main" id="{1DC1A0F9-70D7-B448-BC54-7750CE6339AE}"/>
              </a:ext>
            </a:extLst>
          </p:cNvPr>
          <p:cNvSpPr/>
          <p:nvPr/>
        </p:nvSpPr>
        <p:spPr>
          <a:xfrm>
            <a:off x="6893919" y="968644"/>
            <a:ext cx="2105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SIMDRAM Output</a:t>
            </a:r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A315B32-246B-344C-B00D-2D50360431A0}"/>
              </a:ext>
            </a:extLst>
          </p:cNvPr>
          <p:cNvGrpSpPr/>
          <p:nvPr/>
        </p:nvGrpSpPr>
        <p:grpSpPr>
          <a:xfrm>
            <a:off x="135960" y="964461"/>
            <a:ext cx="2108505" cy="2106083"/>
            <a:chOff x="185117" y="1916050"/>
            <a:chExt cx="2355144" cy="2549656"/>
          </a:xfrm>
        </p:grpSpPr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26A9443-4A7F-B340-B495-8DEC465CEB8F}"/>
                </a:ext>
              </a:extLst>
            </p:cNvPr>
            <p:cNvSpPr/>
            <p:nvPr/>
          </p:nvSpPr>
          <p:spPr>
            <a:xfrm>
              <a:off x="682041" y="1916050"/>
              <a:ext cx="119936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User Input</a:t>
              </a: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5DC29713-5DE8-524E-A574-56227018A709}"/>
                </a:ext>
              </a:extLst>
            </p:cNvPr>
            <p:cNvSpPr/>
            <p:nvPr/>
          </p:nvSpPr>
          <p:spPr>
            <a:xfrm>
              <a:off x="185117" y="2303641"/>
              <a:ext cx="2355144" cy="2138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4BBB42AF-207D-8C44-9BEB-FC30D95D6D4B}"/>
                </a:ext>
              </a:extLst>
            </p:cNvPr>
            <p:cNvGrpSpPr/>
            <p:nvPr/>
          </p:nvGrpSpPr>
          <p:grpSpPr>
            <a:xfrm>
              <a:off x="290791" y="2622675"/>
              <a:ext cx="2112038" cy="1843031"/>
              <a:chOff x="290791" y="2622675"/>
              <a:chExt cx="2112038" cy="1843031"/>
            </a:xfrm>
          </p:grpSpPr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6D3A1CD3-1656-4A4D-A9A0-DBA1702BECAE}"/>
                  </a:ext>
                </a:extLst>
              </p:cNvPr>
              <p:cNvSpPr/>
              <p:nvPr/>
            </p:nvSpPr>
            <p:spPr>
              <a:xfrm>
                <a:off x="290791" y="2622675"/>
                <a:ext cx="2112038" cy="1468592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5CC6CC20-848A-8E46-936F-05C4F53EC60E}"/>
                  </a:ext>
                </a:extLst>
              </p:cNvPr>
              <p:cNvGrpSpPr/>
              <p:nvPr/>
            </p:nvGrpSpPr>
            <p:grpSpPr>
              <a:xfrm>
                <a:off x="377937" y="2784891"/>
                <a:ext cx="1970675" cy="1263750"/>
                <a:chOff x="867018" y="2489687"/>
                <a:chExt cx="2314002" cy="1360547"/>
              </a:xfrm>
            </p:grpSpPr>
            <p:grpSp>
              <p:nvGrpSpPr>
                <p:cNvPr id="353" name="Group 352">
                  <a:extLst>
                    <a:ext uri="{FF2B5EF4-FFF2-40B4-BE49-F238E27FC236}">
                      <a16:creationId xmlns:a16="http://schemas.microsoft.com/office/drawing/2014/main" id="{D3E7F195-04A5-4B4D-B2B8-43EF22AD9995}"/>
                    </a:ext>
                  </a:extLst>
                </p:cNvPr>
                <p:cNvGrpSpPr/>
                <p:nvPr/>
              </p:nvGrpSpPr>
              <p:grpSpPr>
                <a:xfrm>
                  <a:off x="1143322" y="2489687"/>
                  <a:ext cx="1235746" cy="391038"/>
                  <a:chOff x="2411760" y="3068960"/>
                  <a:chExt cx="6065150" cy="1584176"/>
                </a:xfrm>
                <a:solidFill>
                  <a:schemeClr val="tx1"/>
                </a:solidFill>
              </p:grpSpPr>
              <p:sp>
                <p:nvSpPr>
                  <p:cNvPr id="373" name="Flowchart: Delay 3">
                    <a:extLst>
                      <a:ext uri="{FF2B5EF4-FFF2-40B4-BE49-F238E27FC236}">
                        <a16:creationId xmlns:a16="http://schemas.microsoft.com/office/drawing/2014/main" id="{26B61A90-35A5-B849-8852-2CD7EC13F006}"/>
                      </a:ext>
                    </a:extLst>
                  </p:cNvPr>
                  <p:cNvSpPr/>
                  <p:nvPr/>
                </p:nvSpPr>
                <p:spPr>
                  <a:xfrm>
                    <a:off x="3707904" y="3068960"/>
                    <a:ext cx="1728192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4" name="Straight Connector 373">
                    <a:extLst>
                      <a:ext uri="{FF2B5EF4-FFF2-40B4-BE49-F238E27FC236}">
                        <a16:creationId xmlns:a16="http://schemas.microsoft.com/office/drawing/2014/main" id="{9628BD32-F67E-7841-9609-8E2EAF01F2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BE6B1FC3-6068-1C4B-BCD7-1ADA7298461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4437112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96839A2E-1158-9F4C-AE2B-5D4AF7550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36099" y="3838796"/>
                    <a:ext cx="3040811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sp>
                <p:nvSpPr>
                  <p:cNvPr id="377" name="Flowchart: Connector 8">
                    <a:extLst>
                      <a:ext uri="{FF2B5EF4-FFF2-40B4-BE49-F238E27FC236}">
                        <a16:creationId xmlns:a16="http://schemas.microsoft.com/office/drawing/2014/main" id="{60460D75-4240-344D-B9E2-7077639318F1}"/>
                      </a:ext>
                    </a:extLst>
                  </p:cNvPr>
                  <p:cNvSpPr/>
                  <p:nvPr/>
                </p:nvSpPr>
                <p:spPr>
                  <a:xfrm>
                    <a:off x="2411760" y="3176972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78" name="Flowchart: Connector 9">
                    <a:extLst>
                      <a:ext uri="{FF2B5EF4-FFF2-40B4-BE49-F238E27FC236}">
                        <a16:creationId xmlns:a16="http://schemas.microsoft.com/office/drawing/2014/main" id="{6C096043-331C-E44A-8DFE-DBD98FCF6BAF}"/>
                      </a:ext>
                    </a:extLst>
                  </p:cNvPr>
                  <p:cNvSpPr/>
                  <p:nvPr/>
                </p:nvSpPr>
                <p:spPr>
                  <a:xfrm>
                    <a:off x="2435000" y="4329100"/>
                    <a:ext cx="216024" cy="216024"/>
                  </a:xfrm>
                  <a:prstGeom prst="flowChartConnector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A4AA7C71-A6FF-2A47-B81E-D0A8BBD9DB39}"/>
                    </a:ext>
                  </a:extLst>
                </p:cNvPr>
                <p:cNvGrpSpPr/>
                <p:nvPr/>
              </p:nvGrpSpPr>
              <p:grpSpPr>
                <a:xfrm>
                  <a:off x="1170063" y="3244568"/>
                  <a:ext cx="1457426" cy="391038"/>
                  <a:chOff x="-636961" y="3068958"/>
                  <a:chExt cx="7153177" cy="1584176"/>
                </a:xfrm>
                <a:solidFill>
                  <a:schemeClr val="tx1"/>
                </a:solidFill>
              </p:grpSpPr>
              <p:sp>
                <p:nvSpPr>
                  <p:cNvPr id="370" name="Flowchart: Delay 3">
                    <a:extLst>
                      <a:ext uri="{FF2B5EF4-FFF2-40B4-BE49-F238E27FC236}">
                        <a16:creationId xmlns:a16="http://schemas.microsoft.com/office/drawing/2014/main" id="{30504E93-59F7-684B-A507-813F29BF6977}"/>
                      </a:ext>
                    </a:extLst>
                  </p:cNvPr>
                  <p:cNvSpPr/>
                  <p:nvPr/>
                </p:nvSpPr>
                <p:spPr>
                  <a:xfrm>
                    <a:off x="3707903" y="3068958"/>
                    <a:ext cx="1728193" cy="1584176"/>
                  </a:xfrm>
                  <a:prstGeom prst="flowChartDelay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71" name="Straight Connector 370">
                    <a:extLst>
                      <a:ext uri="{FF2B5EF4-FFF2-40B4-BE49-F238E27FC236}">
                        <a16:creationId xmlns:a16="http://schemas.microsoft.com/office/drawing/2014/main" id="{4FF3FDE9-AABF-EC44-B7B5-E4AFB0F3C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636961" y="4437111"/>
                    <a:ext cx="4344865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48D9C89C-98F2-464D-A5AF-B7A2A5D7A12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chemeClr val="tx1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355" name="Group 354">
                  <a:extLst>
                    <a:ext uri="{FF2B5EF4-FFF2-40B4-BE49-F238E27FC236}">
                      <a16:creationId xmlns:a16="http://schemas.microsoft.com/office/drawing/2014/main" id="{7454E905-B01C-064A-AF64-5A8F34B38732}"/>
                    </a:ext>
                  </a:extLst>
                </p:cNvPr>
                <p:cNvGrpSpPr/>
                <p:nvPr/>
              </p:nvGrpSpPr>
              <p:grpSpPr>
                <a:xfrm>
                  <a:off x="1253356" y="3106816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F5F217FA-089B-AC49-9004-4DFD2A03B6D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AA4E303F-3306-7545-93AB-B999238ABC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59829" y="4437113"/>
                    <a:ext cx="648074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Straight Connector 367">
                    <a:extLst>
                      <a:ext uri="{FF2B5EF4-FFF2-40B4-BE49-F238E27FC236}">
                        <a16:creationId xmlns:a16="http://schemas.microsoft.com/office/drawing/2014/main" id="{E9205109-4956-B64B-84C3-F775CF6E84F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9" name="Flowchart: Stored Data 4">
                    <a:extLst>
                      <a:ext uri="{FF2B5EF4-FFF2-40B4-BE49-F238E27FC236}">
                        <a16:creationId xmlns:a16="http://schemas.microsoft.com/office/drawing/2014/main" id="{CC6CED34-8F4A-5A42-A308-A36DA034132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F3100D61-190D-3A45-8CDA-FF7262E0AC57}"/>
                    </a:ext>
                  </a:extLst>
                </p:cNvPr>
                <p:cNvCxnSpPr/>
                <p:nvPr/>
              </p:nvCxnSpPr>
              <p:spPr>
                <a:xfrm>
                  <a:off x="1266365" y="2536344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E0D6ABBF-36FD-F74C-ADAC-B1ADDDDEBC6B}"/>
                    </a:ext>
                  </a:extLst>
                </p:cNvPr>
                <p:cNvCxnSpPr/>
                <p:nvPr/>
              </p:nvCxnSpPr>
              <p:spPr>
                <a:xfrm>
                  <a:off x="1341383" y="2818929"/>
                  <a:ext cx="0" cy="62877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" name="Flowchart: Connector 9">
                  <a:extLst>
                    <a:ext uri="{FF2B5EF4-FFF2-40B4-BE49-F238E27FC236}">
                      <a16:creationId xmlns:a16="http://schemas.microsoft.com/office/drawing/2014/main" id="{EFD37F48-0A01-FC4C-9164-E0C476E8E86C}"/>
                    </a:ext>
                  </a:extLst>
                </p:cNvPr>
                <p:cNvSpPr/>
                <p:nvPr/>
              </p:nvSpPr>
              <p:spPr>
                <a:xfrm>
                  <a:off x="1148056" y="3555622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2D59317E-919D-D54C-8BEA-6FC827BDD41A}"/>
                    </a:ext>
                  </a:extLst>
                </p:cNvPr>
                <p:cNvSpPr/>
                <p:nvPr/>
              </p:nvSpPr>
              <p:spPr>
                <a:xfrm>
                  <a:off x="867018" y="3462467"/>
                  <a:ext cx="242288" cy="387767"/>
                </a:xfrm>
                <a:prstGeom prst="rect">
                  <a:avLst/>
                </a:prstGeom>
                <a:ln w="12700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2344E00C-07C5-2848-8171-BE21DAFBD530}"/>
                    </a:ext>
                  </a:extLst>
                </p:cNvPr>
                <p:cNvGrpSpPr/>
                <p:nvPr/>
              </p:nvGrpSpPr>
              <p:grpSpPr>
                <a:xfrm>
                  <a:off x="2364779" y="3102978"/>
                  <a:ext cx="792250" cy="386595"/>
                  <a:chOff x="2627784" y="3086962"/>
                  <a:chExt cx="3888432" cy="1566174"/>
                </a:xfrm>
                <a:solidFill>
                  <a:schemeClr val="tx1"/>
                </a:solidFill>
              </p:grpSpPr>
              <p:cxnSp>
                <p:nvCxnSpPr>
                  <p:cNvPr id="363" name="Straight Connector 362">
                    <a:extLst>
                      <a:ext uri="{FF2B5EF4-FFF2-40B4-BE49-F238E27FC236}">
                        <a16:creationId xmlns:a16="http://schemas.microsoft.com/office/drawing/2014/main" id="{65C91438-F58E-724F-8870-724BC34DB66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627784" y="3284984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C8F7712D-BC82-E847-96B0-2DBD452D286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436096" y="3838795"/>
                    <a:ext cx="1080120" cy="0"/>
                  </a:xfrm>
                  <a:prstGeom prst="lin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5" name="Flowchart: Stored Data 4">
                    <a:extLst>
                      <a:ext uri="{FF2B5EF4-FFF2-40B4-BE49-F238E27FC236}">
                        <a16:creationId xmlns:a16="http://schemas.microsoft.com/office/drawing/2014/main" id="{EE06E169-9E9E-B741-939C-F0AFDB6AE5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91880" y="3086962"/>
                    <a:ext cx="1944216" cy="1566174"/>
                  </a:xfrm>
                  <a:prstGeom prst="flowChartOnlineStorag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176104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55E3C17-B8F6-2E47-BEB5-1EB898F93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1923" y="2683463"/>
                  <a:ext cx="0" cy="47553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Flowchart: Connector 11">
                  <a:extLst>
                    <a:ext uri="{FF2B5EF4-FFF2-40B4-BE49-F238E27FC236}">
                      <a16:creationId xmlns:a16="http://schemas.microsoft.com/office/drawing/2014/main" id="{1F485AEE-B408-DC4D-8F1C-F6AB053C3062}"/>
                    </a:ext>
                  </a:extLst>
                </p:cNvPr>
                <p:cNvSpPr/>
                <p:nvPr/>
              </p:nvSpPr>
              <p:spPr>
                <a:xfrm>
                  <a:off x="3137006" y="3261899"/>
                  <a:ext cx="44014" cy="53323"/>
                </a:xfrm>
                <a:prstGeom prst="flowChartConnector">
                  <a:avLst/>
                </a:prstGeom>
                <a:solidFill>
                  <a:schemeClr val="tx1"/>
                </a:solidFill>
                <a:ln w="12700" cap="flat" cmpd="sng" algn="ctr">
                  <a:solidFill>
                    <a:schemeClr val="tx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76104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07DC30E6-1B5F-0F4F-8959-97CE64645BA2}"/>
                  </a:ext>
                </a:extLst>
              </p:cNvPr>
              <p:cNvSpPr/>
              <p:nvPr/>
            </p:nvSpPr>
            <p:spPr>
              <a:xfrm>
                <a:off x="361555" y="4093106"/>
                <a:ext cx="1905463" cy="3726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AND/OR/NOT logic</a:t>
                </a:r>
              </a:p>
            </p:txBody>
          </p:sp>
        </p:grp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336A133-A62A-9446-B18C-C1137BE6BB28}"/>
                </a:ext>
              </a:extLst>
            </p:cNvPr>
            <p:cNvSpPr/>
            <p:nvPr/>
          </p:nvSpPr>
          <p:spPr>
            <a:xfrm>
              <a:off x="407761" y="2294229"/>
              <a:ext cx="1802097" cy="372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Desired operation</a:t>
              </a:r>
            </a:p>
          </p:txBody>
        </p:sp>
      </p:grp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4C2B0B1-F109-BF40-86A2-AF13430F2E5D}"/>
              </a:ext>
            </a:extLst>
          </p:cNvPr>
          <p:cNvSpPr/>
          <p:nvPr/>
        </p:nvSpPr>
        <p:spPr>
          <a:xfrm>
            <a:off x="6926503" y="2223182"/>
            <a:ext cx="1423788" cy="338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98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Main memory</a:t>
            </a:r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683F3061-9834-6644-B7F1-5ED1C37BD9E5}"/>
              </a:ext>
            </a:extLst>
          </p:cNvPr>
          <p:cNvGrpSpPr/>
          <p:nvPr/>
        </p:nvGrpSpPr>
        <p:grpSpPr>
          <a:xfrm>
            <a:off x="6363805" y="2621735"/>
            <a:ext cx="2666557" cy="944792"/>
            <a:chOff x="6324048" y="3191579"/>
            <a:chExt cx="2666557" cy="944792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94490D99-D821-E243-93B4-A3FF1AF53E3B}"/>
                </a:ext>
              </a:extLst>
            </p:cNvPr>
            <p:cNvGrpSpPr/>
            <p:nvPr/>
          </p:nvGrpSpPr>
          <p:grpSpPr>
            <a:xfrm>
              <a:off x="7658494" y="3191579"/>
              <a:ext cx="1332111" cy="757166"/>
              <a:chOff x="8712770" y="3601416"/>
              <a:chExt cx="1332111" cy="757166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FE0C7429-FA54-754D-8C1D-5BF9B31B050D}"/>
                  </a:ext>
                </a:extLst>
              </p:cNvPr>
              <p:cNvGrpSpPr/>
              <p:nvPr/>
            </p:nvGrpSpPr>
            <p:grpSpPr>
              <a:xfrm>
                <a:off x="9235986" y="3601416"/>
                <a:ext cx="808895" cy="757166"/>
                <a:chOff x="4180572" y="1209835"/>
                <a:chExt cx="420003" cy="393144"/>
              </a:xfrm>
            </p:grpSpPr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34F1355F-1BFB-C047-BC57-D543E8F10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17898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C1CFE73E-19C4-B643-A9BD-39BE8B85C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57152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F0BB670D-9CEE-BA48-A6A0-071258D82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196406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F2CD54D5-0F3E-B346-AB6D-588F2D60A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35660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EF7C06F5-062E-9240-B458-4F9F35B23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274913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01AEF7E-71CD-744C-A3E6-029BFA850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078644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392E9778-4BD5-0B40-9454-8D6E5B7A6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390574" y="1314167"/>
                  <a:ext cx="0" cy="420003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EBC9AE41-85FD-E840-AB4B-9B311BA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06703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E16BDAD3-622F-ED48-8001-40C3260A5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4863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BFC1505F-B406-394F-BCF5-F52F283D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0575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4AC61C37-3EC1-D244-B3CB-BE318676DB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2510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B04ED13-D8A4-B846-80FC-8F089810E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74446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DA1CA297-36D5-7746-A2EE-CB518FCB4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768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12090C9-6421-DE43-BD72-8E242FCC3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6382" y="1209835"/>
                  <a:ext cx="0" cy="393144"/>
                </a:xfrm>
                <a:prstGeom prst="line">
                  <a:avLst/>
                </a:prstGeom>
                <a:solidFill>
                  <a:schemeClr val="bg1">
                    <a:lumMod val="6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2CF305BB-4A2B-6D4E-A77F-915E56B27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12770" y="3786178"/>
                <a:ext cx="497162" cy="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none" w="med" len="med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Alternate Process 328">
                <a:extLst>
                  <a:ext uri="{FF2B5EF4-FFF2-40B4-BE49-F238E27FC236}">
                    <a16:creationId xmlns:a16="http://schemas.microsoft.com/office/drawing/2014/main" id="{979AE97D-8066-A045-A4B3-8C6A639EC3A6}"/>
                  </a:ext>
                </a:extLst>
              </p:cNvPr>
              <p:cNvSpPr/>
              <p:nvPr/>
            </p:nvSpPr>
            <p:spPr>
              <a:xfrm>
                <a:off x="9328542" y="3681756"/>
                <a:ext cx="616373" cy="616373"/>
              </a:xfrm>
              <a:prstGeom prst="flowChartAlternateProcess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0" name="Alternate Process 329">
                <a:extLst>
                  <a:ext uri="{FF2B5EF4-FFF2-40B4-BE49-F238E27FC236}">
                    <a16:creationId xmlns:a16="http://schemas.microsoft.com/office/drawing/2014/main" id="{3091CE4C-BB11-544F-A61C-EAE97BB2D7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13187" y="3772082"/>
                <a:ext cx="440267" cy="440267"/>
              </a:xfrm>
              <a:prstGeom prst="flowChartAlternateProcess">
                <a:avLst/>
              </a:prstGeom>
              <a:solidFill>
                <a:srgbClr val="A6A6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880C3E18-32D4-F948-BCBB-7B676F25A018}"/>
                  </a:ext>
                </a:extLst>
              </p:cNvPr>
              <p:cNvSpPr/>
              <p:nvPr/>
            </p:nvSpPr>
            <p:spPr>
              <a:xfrm>
                <a:off x="9383793" y="3824517"/>
                <a:ext cx="479811" cy="3294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41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ISA</a:t>
                </a:r>
                <a:endParaRPr kumimoji="0" lang="en-US" sz="1541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403" name="Alternate Process 402">
              <a:extLst>
                <a:ext uri="{FF2B5EF4-FFF2-40B4-BE49-F238E27FC236}">
                  <a16:creationId xmlns:a16="http://schemas.microsoft.com/office/drawing/2014/main" id="{5FC3BDFA-A94E-B34F-BDB2-72466C92F8DF}"/>
                </a:ext>
              </a:extLst>
            </p:cNvPr>
            <p:cNvSpPr/>
            <p:nvPr/>
          </p:nvSpPr>
          <p:spPr>
            <a:xfrm>
              <a:off x="6396862" y="3213312"/>
              <a:ext cx="1226000" cy="347543"/>
            </a:xfrm>
            <a:prstGeom prst="flowChartAlternateProcess">
              <a:avLst/>
            </a:prstGeom>
            <a:solidFill>
              <a:srgbClr val="FFBFBF">
                <a:alpha val="20000"/>
              </a:srgb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52832" bIns="52832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48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bbop_new</a:t>
              </a:r>
              <a:endParaRPr kumimoji="0" lang="en-US" sz="1348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E378B32C-66DC-EE4B-9A94-EBF4BB4C270D}"/>
                </a:ext>
              </a:extLst>
            </p:cNvPr>
            <p:cNvSpPr/>
            <p:nvPr/>
          </p:nvSpPr>
          <p:spPr>
            <a:xfrm>
              <a:off x="6324048" y="3551596"/>
              <a:ext cx="167706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New SIMDRAM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</a:t>
              </a:r>
            </a:p>
          </p:txBody>
        </p:sp>
      </p:grpSp>
      <p:sp>
        <p:nvSpPr>
          <p:cNvPr id="417" name="Right Arrow 416">
            <a:extLst>
              <a:ext uri="{FF2B5EF4-FFF2-40B4-BE49-F238E27FC236}">
                <a16:creationId xmlns:a16="http://schemas.microsoft.com/office/drawing/2014/main" id="{15CAE4DC-0951-124F-ACDB-2F0D941D15E4}"/>
              </a:ext>
            </a:extLst>
          </p:cNvPr>
          <p:cNvSpPr/>
          <p:nvPr/>
        </p:nvSpPr>
        <p:spPr>
          <a:xfrm>
            <a:off x="4264898" y="2013353"/>
            <a:ext cx="280794" cy="258213"/>
          </a:xfrm>
          <a:prstGeom prst="rightArrow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mbria" panose="02040503050406030204" pitchFamily="18" charset="0"/>
            </a:endParaRPr>
          </a:p>
        </p:txBody>
      </p: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847CFCE8-060D-8545-A201-97FA8F015EC6}"/>
              </a:ext>
            </a:extLst>
          </p:cNvPr>
          <p:cNvCxnSpPr>
            <a:cxnSpLocks/>
          </p:cNvCxnSpPr>
          <p:nvPr/>
        </p:nvCxnSpPr>
        <p:spPr>
          <a:xfrm>
            <a:off x="6154170" y="2682043"/>
            <a:ext cx="156777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6" name="Table 485">
            <a:extLst>
              <a:ext uri="{FF2B5EF4-FFF2-40B4-BE49-F238E27FC236}">
                <a16:creationId xmlns:a16="http://schemas.microsoft.com/office/drawing/2014/main" id="{78791F7B-E9B4-9249-8D57-C9EF7EE495EA}"/>
              </a:ext>
            </a:extLst>
          </p:cNvPr>
          <p:cNvGraphicFramePr>
            <a:graphicFrameLocks noGrp="1"/>
          </p:cNvGraphicFramePr>
          <p:nvPr/>
        </p:nvGraphicFramePr>
        <p:xfrm>
          <a:off x="248893" y="4307545"/>
          <a:ext cx="2444077" cy="1356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077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341188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 () {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04063">
                <a:tc>
                  <a:txBody>
                    <a:bodyPr/>
                    <a:lstStyle/>
                    <a:p>
                      <a:endParaRPr lang="en-US" sz="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10005"/>
                  </a:ext>
                </a:extLst>
              </a:tr>
              <a:tr h="341188">
                <a:tc>
                  <a:txBody>
                    <a:bodyPr/>
                    <a:lstStyle/>
                    <a:p>
                      <a:r>
                        <a:rPr lang="en-US" sz="1500" b="1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500" b="1" i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bbop_new</a:t>
                      </a:r>
                      <a:endParaRPr lang="en-US" sz="1500" b="1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655706"/>
                  </a:ext>
                </a:extLst>
              </a:tr>
              <a:tr h="4254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5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</a:p>
                  </a:txBody>
                  <a:tcPr marL="121921" marR="121921" marT="60959" marB="60959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7320"/>
                  </a:ext>
                </a:extLst>
              </a:tr>
            </a:tbl>
          </a:graphicData>
        </a:graphic>
      </p:graphicFrame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3B85649E-AF19-C741-9832-0401BA82F27F}"/>
              </a:ext>
            </a:extLst>
          </p:cNvPr>
          <p:cNvCxnSpPr>
            <a:cxnSpLocks/>
          </p:cNvCxnSpPr>
          <p:nvPr/>
        </p:nvCxnSpPr>
        <p:spPr>
          <a:xfrm>
            <a:off x="4813439" y="4921969"/>
            <a:ext cx="239766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/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kumimoji="0" lang="en-US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9C6CE501-A4E7-5B41-86A1-C530B64A3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509" y="5498975"/>
                <a:ext cx="1559686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4" name="Group 513">
            <a:extLst>
              <a:ext uri="{FF2B5EF4-FFF2-40B4-BE49-F238E27FC236}">
                <a16:creationId xmlns:a16="http://schemas.microsoft.com/office/drawing/2014/main" id="{A08F4D0E-7D3F-7A48-86B1-0434036B7964}"/>
              </a:ext>
            </a:extLst>
          </p:cNvPr>
          <p:cNvGrpSpPr/>
          <p:nvPr/>
        </p:nvGrpSpPr>
        <p:grpSpPr>
          <a:xfrm>
            <a:off x="3308113" y="4179612"/>
            <a:ext cx="1427824" cy="1662994"/>
            <a:chOff x="2217624" y="4009629"/>
            <a:chExt cx="741370" cy="863478"/>
          </a:xfrm>
        </p:grpSpPr>
        <p:sp>
          <p:nvSpPr>
            <p:cNvPr id="515" name="Rounded Rectangle 514">
              <a:extLst>
                <a:ext uri="{FF2B5EF4-FFF2-40B4-BE49-F238E27FC236}">
                  <a16:creationId xmlns:a16="http://schemas.microsoft.com/office/drawing/2014/main" id="{08AF774E-E94E-4947-BF44-FD03B960F8C4}"/>
                </a:ext>
              </a:extLst>
            </p:cNvPr>
            <p:cNvSpPr/>
            <p:nvPr/>
          </p:nvSpPr>
          <p:spPr>
            <a:xfrm>
              <a:off x="2217624" y="4009629"/>
              <a:ext cx="741370" cy="72341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DD609931-2E46-0A4C-B315-50004B55606A}"/>
                </a:ext>
              </a:extLst>
            </p:cNvPr>
            <p:cNvSpPr/>
            <p:nvPr/>
          </p:nvSpPr>
          <p:spPr>
            <a:xfrm>
              <a:off x="2263266" y="4697485"/>
              <a:ext cx="636798" cy="1756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Control Unit</a:t>
              </a: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8957CF0-65A1-AA45-80C1-0E8CD7734AB4}"/>
                </a:ext>
              </a:extLst>
            </p:cNvPr>
            <p:cNvGrpSpPr/>
            <p:nvPr/>
          </p:nvGrpSpPr>
          <p:grpSpPr>
            <a:xfrm>
              <a:off x="2389421" y="4106286"/>
              <a:ext cx="472920" cy="530098"/>
              <a:chOff x="1825441" y="5257201"/>
              <a:chExt cx="348402" cy="390525"/>
            </a:xfrm>
          </p:grpSpPr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82D077C6-3D0F-3541-A76C-EB4E48A284DB}"/>
                  </a:ext>
                </a:extLst>
              </p:cNvPr>
              <p:cNvSpPr/>
              <p:nvPr/>
            </p:nvSpPr>
            <p:spPr>
              <a:xfrm>
                <a:off x="1825441" y="525720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B48AD88-6CB8-1D40-843A-730A6C34712D}"/>
                  </a:ext>
                </a:extLst>
              </p:cNvPr>
              <p:cNvSpPr/>
              <p:nvPr/>
            </p:nvSpPr>
            <p:spPr>
              <a:xfrm>
                <a:off x="2054971" y="5374676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F44A061-D99D-5A43-9E51-DE4141D729AD}"/>
                  </a:ext>
                </a:extLst>
              </p:cNvPr>
              <p:cNvSpPr/>
              <p:nvPr/>
            </p:nvSpPr>
            <p:spPr>
              <a:xfrm>
                <a:off x="1825441" y="5530251"/>
                <a:ext cx="118872" cy="117475"/>
              </a:xfrm>
              <a:prstGeom prst="ellipse">
                <a:avLst/>
              </a:prstGeom>
              <a:solidFill>
                <a:srgbClr val="E5EAF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16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mbria" panose="02040503050406030204" pitchFamily="18" charset="0"/>
                </a:endParaRPr>
              </a:p>
            </p:txBody>
          </p:sp>
          <p:cxnSp>
            <p:nvCxnSpPr>
              <p:cNvPr id="521" name="Curved Connector 520">
                <a:extLst>
                  <a:ext uri="{FF2B5EF4-FFF2-40B4-BE49-F238E27FC236}">
                    <a16:creationId xmlns:a16="http://schemas.microsoft.com/office/drawing/2014/main" id="{C9579566-E314-B146-8DAA-B14A04E4AFFF}"/>
                  </a:ext>
                </a:extLst>
              </p:cNvPr>
              <p:cNvCxnSpPr>
                <a:cxnSpLocks/>
                <a:stCxn id="518" idx="6"/>
                <a:endCxn id="519" idx="0"/>
              </p:cNvCxnSpPr>
              <p:nvPr/>
            </p:nvCxnSpPr>
            <p:spPr>
              <a:xfrm>
                <a:off x="1944313" y="5315939"/>
                <a:ext cx="170094" cy="58737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Curved Connector 521">
                <a:extLst>
                  <a:ext uri="{FF2B5EF4-FFF2-40B4-BE49-F238E27FC236}">
                    <a16:creationId xmlns:a16="http://schemas.microsoft.com/office/drawing/2014/main" id="{3BED516E-BF3A-9747-9B5C-4087A9D12BE7}"/>
                  </a:ext>
                </a:extLst>
              </p:cNvPr>
              <p:cNvCxnSpPr>
                <a:cxnSpLocks/>
                <a:stCxn id="519" idx="2"/>
                <a:endCxn id="518" idx="4"/>
              </p:cNvCxnSpPr>
              <p:nvPr/>
            </p:nvCxnSpPr>
            <p:spPr>
              <a:xfrm rot="10800000">
                <a:off x="1884877" y="5374676"/>
                <a:ext cx="170094" cy="58738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Curved Connector 522">
                <a:extLst>
                  <a:ext uri="{FF2B5EF4-FFF2-40B4-BE49-F238E27FC236}">
                    <a16:creationId xmlns:a16="http://schemas.microsoft.com/office/drawing/2014/main" id="{A76A2905-4981-4548-BFC9-8FA901B9F259}"/>
                  </a:ext>
                </a:extLst>
              </p:cNvPr>
              <p:cNvCxnSpPr>
                <a:cxnSpLocks/>
                <a:stCxn id="519" idx="4"/>
                <a:endCxn id="520" idx="6"/>
              </p:cNvCxnSpPr>
              <p:nvPr/>
            </p:nvCxnSpPr>
            <p:spPr>
              <a:xfrm rot="5400000">
                <a:off x="1980941" y="5455523"/>
                <a:ext cx="96838" cy="170094"/>
              </a:xfrm>
              <a:prstGeom prst="curvedConnector2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Curved Connector 523">
                <a:extLst>
                  <a:ext uri="{FF2B5EF4-FFF2-40B4-BE49-F238E27FC236}">
                    <a16:creationId xmlns:a16="http://schemas.microsoft.com/office/drawing/2014/main" id="{9FDFB617-090F-4840-B030-712021578D5C}"/>
                  </a:ext>
                </a:extLst>
              </p:cNvPr>
              <p:cNvCxnSpPr>
                <a:cxnSpLocks/>
                <a:stCxn id="520" idx="1"/>
                <a:endCxn id="518" idx="3"/>
              </p:cNvCxnSpPr>
              <p:nvPr/>
            </p:nvCxnSpPr>
            <p:spPr>
              <a:xfrm rot="5400000" flipH="1" flipV="1">
                <a:off x="1747858" y="5452464"/>
                <a:ext cx="189983" cy="12700"/>
              </a:xfrm>
              <a:prstGeom prst="curvedConnector3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49D33751-8CD6-5D4B-A179-23C339FDBBDC}"/>
              </a:ext>
            </a:extLst>
          </p:cNvPr>
          <p:cNvGrpSpPr/>
          <p:nvPr/>
        </p:nvGrpSpPr>
        <p:grpSpPr>
          <a:xfrm>
            <a:off x="6894797" y="3687733"/>
            <a:ext cx="2366847" cy="2463263"/>
            <a:chOff x="6855040" y="4257577"/>
            <a:chExt cx="2366847" cy="2463263"/>
          </a:xfrm>
        </p:grpSpPr>
        <p:sp>
          <p:nvSpPr>
            <p:cNvPr id="5" name="Slide Number Placeholder 5">
              <a:extLst>
                <a:ext uri="{FF2B5EF4-FFF2-40B4-BE49-F238E27FC236}">
                  <a16:creationId xmlns:a16="http://schemas.microsoft.com/office/drawing/2014/main" id="{423FB0A2-CB2C-4248-B956-5A1907D89FD9}"/>
                </a:ext>
              </a:extLst>
            </p:cNvPr>
            <p:cNvSpPr txBox="1">
              <a:spLocks/>
            </p:cNvSpPr>
            <p:nvPr/>
          </p:nvSpPr>
          <p:spPr>
            <a:xfrm>
              <a:off x="7924800" y="6355715"/>
              <a:ext cx="990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2000" kern="1200">
                  <a:solidFill>
                    <a:schemeClr val="tx1">
                      <a:tint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tint val="75000"/>
                    </a:prstClr>
                  </a:solidFill>
                  <a:effectLst/>
                  <a:uLnTx/>
                  <a:uFillTx/>
                  <a:latin typeface="Cambria" panose="02040503050406030204" pitchFamily="18" charset="0"/>
                </a:rPr>
                <a:t>18</a:t>
              </a: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9AFA37DF-98AF-2A42-A277-2415E78A0DFE}"/>
                </a:ext>
              </a:extLst>
            </p:cNvPr>
            <p:cNvSpPr/>
            <p:nvPr/>
          </p:nvSpPr>
          <p:spPr>
            <a:xfrm>
              <a:off x="7279373" y="4555620"/>
              <a:ext cx="1779205" cy="20817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81" name="Rounded Rectangle 480">
              <a:extLst>
                <a:ext uri="{FF2B5EF4-FFF2-40B4-BE49-F238E27FC236}">
                  <a16:creationId xmlns:a16="http://schemas.microsoft.com/office/drawing/2014/main" id="{4CC62BDE-543A-A646-AD15-2F6D0BA003C8}"/>
                </a:ext>
              </a:extLst>
            </p:cNvPr>
            <p:cNvSpPr/>
            <p:nvPr/>
          </p:nvSpPr>
          <p:spPr>
            <a:xfrm>
              <a:off x="7378326" y="5093017"/>
              <a:ext cx="1598850" cy="144727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B31F4B60-71E4-B941-8828-4F3B9440474D}"/>
                </a:ext>
              </a:extLst>
            </p:cNvPr>
            <p:cNvCxnSpPr>
              <a:cxnSpLocks/>
            </p:cNvCxnSpPr>
            <p:nvPr/>
          </p:nvCxnSpPr>
          <p:spPr>
            <a:xfrm>
              <a:off x="6855040" y="5591336"/>
              <a:ext cx="4243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12A4C154-7025-FD47-A024-BDD217DDFD58}"/>
                </a:ext>
              </a:extLst>
            </p:cNvPr>
            <p:cNvSpPr/>
            <p:nvPr/>
          </p:nvSpPr>
          <p:spPr>
            <a:xfrm rot="16200000" flipH="1">
              <a:off x="8866977" y="6471697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2874F35A-5065-F44D-AA27-27A15C79842D}"/>
                </a:ext>
              </a:extLst>
            </p:cNvPr>
            <p:cNvSpPr/>
            <p:nvPr/>
          </p:nvSpPr>
          <p:spPr>
            <a:xfrm rot="16200000" flipH="1">
              <a:off x="8866977" y="5360238"/>
              <a:ext cx="22083" cy="2087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274DF094-4A4F-EE40-A2C8-396255F6A071}"/>
                </a:ext>
              </a:extLst>
            </p:cNvPr>
            <p:cNvGrpSpPr/>
            <p:nvPr/>
          </p:nvGrpSpPr>
          <p:grpSpPr>
            <a:xfrm>
              <a:off x="8308041" y="5176869"/>
              <a:ext cx="557538" cy="1269957"/>
              <a:chOff x="4830795" y="4111398"/>
              <a:chExt cx="289491" cy="755921"/>
            </a:xfrm>
          </p:grpSpPr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5755728-FCB9-8C4E-A32A-4028662ECD5C}"/>
                  </a:ext>
                </a:extLst>
              </p:cNvPr>
              <p:cNvGrpSpPr/>
              <p:nvPr/>
            </p:nvGrpSpPr>
            <p:grpSpPr>
              <a:xfrm>
                <a:off x="4830795" y="4111398"/>
                <a:ext cx="289489" cy="755921"/>
                <a:chOff x="4830795" y="4111398"/>
                <a:chExt cx="289489" cy="755921"/>
              </a:xfrm>
            </p:grpSpPr>
            <p:sp>
              <p:nvSpPr>
                <p:cNvPr id="497" name="Rectangle 496">
                  <a:extLst>
                    <a:ext uri="{FF2B5EF4-FFF2-40B4-BE49-F238E27FC236}">
                      <a16:creationId xmlns:a16="http://schemas.microsoft.com/office/drawing/2014/main" id="{4CF51F47-9CF9-E246-8AF7-923C6DFFD206}"/>
                    </a:ext>
                  </a:extLst>
                </p:cNvPr>
                <p:cNvSpPr/>
                <p:nvPr/>
              </p:nvSpPr>
              <p:spPr>
                <a:xfrm rot="16200000">
                  <a:off x="4614131" y="4344138"/>
                  <a:ext cx="722817" cy="289489"/>
                </a:xfrm>
                <a:prstGeom prst="rect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08F4B84C-DC65-DC4A-9941-F10662BD6C08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E795B588-B028-1E44-97F4-6AC8A2F616A4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832470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89C9B04-5FAE-244B-9F2B-53D0DCC3CAEB}"/>
                    </a:ext>
                  </a:extLst>
                </p:cNvPr>
                <p:cNvSpPr/>
                <p:nvPr/>
              </p:nvSpPr>
              <p:spPr>
                <a:xfrm rot="16200000" flipH="1">
                  <a:off x="4928537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01" name="Oval 500">
                  <a:extLst>
                    <a:ext uri="{FF2B5EF4-FFF2-40B4-BE49-F238E27FC236}">
                      <a16:creationId xmlns:a16="http://schemas.microsoft.com/office/drawing/2014/main" id="{EBEE26E3-3CFD-3E45-AFAA-C5A356787197}"/>
                    </a:ext>
                  </a:extLst>
                </p:cNvPr>
                <p:cNvSpPr/>
                <p:nvPr/>
              </p:nvSpPr>
              <p:spPr>
                <a:xfrm rot="16200000" flipH="1">
                  <a:off x="5018879" y="4112379"/>
                  <a:ext cx="35830" cy="33867"/>
                </a:xfrm>
                <a:prstGeom prst="ellipse">
                  <a:avLst/>
                </a:prstGeom>
                <a:solidFill>
                  <a:srgbClr val="FEFEFE"/>
                </a:solidFill>
                <a:ln w="12700" cap="flat" cmpd="sng" algn="ctr">
                  <a:solidFill>
                    <a:srgbClr val="FEFEFE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D894887A-25F1-1F44-BEEE-9C506341120D}"/>
                  </a:ext>
                </a:extLst>
              </p:cNvPr>
              <p:cNvSpPr/>
              <p:nvPr/>
            </p:nvSpPr>
            <p:spPr>
              <a:xfrm rot="16200000">
                <a:off x="4819059" y="4476133"/>
                <a:ext cx="575362" cy="27093"/>
              </a:xfrm>
              <a:prstGeom prst="rect">
                <a:avLst/>
              </a:prstGeom>
              <a:pattFill prst="dkVert">
                <a:fgClr>
                  <a:srgbClr val="FFC000">
                    <a:lumMod val="60000"/>
                    <a:lumOff val="40000"/>
                  </a:srgbClr>
                </a:fgClr>
                <a:bgClr>
                  <a:sysClr val="window" lastClr="FFFFFF"/>
                </a:bgClr>
              </a:patt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2DB1DD8B-FB18-8849-9A9F-035F264A4AC8}"/>
                </a:ext>
              </a:extLst>
            </p:cNvPr>
            <p:cNvGrpSpPr/>
            <p:nvPr/>
          </p:nvGrpSpPr>
          <p:grpSpPr>
            <a:xfrm rot="16200000">
              <a:off x="8185361" y="5662459"/>
              <a:ext cx="756076" cy="293602"/>
              <a:chOff x="4340198" y="1826549"/>
              <a:chExt cx="485918" cy="276639"/>
            </a:xfrm>
          </p:grpSpPr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8F40DD31-E5D3-1949-BB4A-77B0A48B9C3C}"/>
                  </a:ext>
                </a:extLst>
              </p:cNvPr>
              <p:cNvSpPr/>
              <p:nvPr/>
            </p:nvSpPr>
            <p:spPr>
              <a:xfrm>
                <a:off x="4340198" y="1826549"/>
                <a:ext cx="174612" cy="276637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A95F48CB-8E25-8B4E-AE80-FF1A55ADD162}"/>
                  </a:ext>
                </a:extLst>
              </p:cNvPr>
              <p:cNvSpPr/>
              <p:nvPr/>
            </p:nvSpPr>
            <p:spPr>
              <a:xfrm>
                <a:off x="4651504" y="1826550"/>
                <a:ext cx="174612" cy="27663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1674EF55-FBAC-C140-B105-969C7E8487A7}"/>
                </a:ext>
              </a:extLst>
            </p:cNvPr>
            <p:cNvSpPr/>
            <p:nvPr/>
          </p:nvSpPr>
          <p:spPr>
            <a:xfrm rot="16200000">
              <a:off x="7050052" y="5668979"/>
              <a:ext cx="1117742" cy="3590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33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Courier New" panose="02070309020205020404" pitchFamily="49" charset="0"/>
                </a:rPr>
                <a:t>ACT/PRE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700FA02F-65ED-7C4E-A239-5A4A264BDB14}"/>
                </a:ext>
              </a:extLst>
            </p:cNvPr>
            <p:cNvSpPr/>
            <p:nvPr/>
          </p:nvSpPr>
          <p:spPr>
            <a:xfrm>
              <a:off x="7116062" y="4257577"/>
              <a:ext cx="21058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SIMDRAM Output</a:t>
              </a:r>
            </a:p>
          </p:txBody>
        </p:sp>
        <p:cxnSp>
          <p:nvCxnSpPr>
            <p:cNvPr id="513" name="Straight Arrow Connector 512">
              <a:extLst>
                <a:ext uri="{FF2B5EF4-FFF2-40B4-BE49-F238E27FC236}">
                  <a16:creationId xmlns:a16="http://schemas.microsoft.com/office/drawing/2014/main" id="{67315A1D-7333-AF40-992D-CD542F832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927" y="5846929"/>
              <a:ext cx="497162" cy="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9784C941-66A3-5040-BA46-DAC418472FA1}"/>
                </a:ext>
              </a:extLst>
            </p:cNvPr>
            <p:cNvSpPr/>
            <p:nvPr/>
          </p:nvSpPr>
          <p:spPr>
            <a:xfrm>
              <a:off x="7365094" y="4541202"/>
              <a:ext cx="1704313" cy="58413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Instruction result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8" b="0" i="1" u="none" strike="noStrike" kern="1200" cap="none" spc="0" normalizeH="0" baseline="0" noProof="0" dirty="0">
                  <a:ln>
                    <a:noFill/>
                  </a:ln>
                  <a:solidFill>
                    <a:srgbClr val="2E5597"/>
                  </a:solidFill>
                  <a:effectLst/>
                  <a:uLnTx/>
                  <a:uFillTx/>
                  <a:latin typeface="Cambria" panose="02040503050406030204" pitchFamily="18" charset="0"/>
                  <a:cs typeface="Arial" panose="020B0604020202020204" pitchFamily="34" charset="0"/>
                </a:rPr>
                <a:t>in memory</a:t>
              </a:r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8A4C544-1AC7-8549-9BF1-30B0708AB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8782" y="634327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5EC38BF4-30F8-1543-A138-A684F818B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2340" y="5239787"/>
              <a:ext cx="52832" cy="52832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16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531" name="Table 530">
            <a:extLst>
              <a:ext uri="{FF2B5EF4-FFF2-40B4-BE49-F238E27FC236}">
                <a16:creationId xmlns:a16="http://schemas.microsoft.com/office/drawing/2014/main" id="{1229032C-D001-F644-92AC-B94E443D54F6}"/>
              </a:ext>
            </a:extLst>
          </p:cNvPr>
          <p:cNvGraphicFramePr>
            <a:graphicFrameLocks noGrp="1"/>
          </p:cNvGraphicFramePr>
          <p:nvPr/>
        </p:nvGraphicFramePr>
        <p:xfrm>
          <a:off x="5122502" y="4224871"/>
          <a:ext cx="1513531" cy="134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31">
                  <a:extLst>
                    <a:ext uri="{9D8B030D-6E8A-4147-A177-3AD203B41FA5}">
                      <a16:colId xmlns:a16="http://schemas.microsoft.com/office/drawing/2014/main" val="3411314267"/>
                    </a:ext>
                  </a:extLst>
                </a:gridCol>
              </a:tblGrid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64133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732602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D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92560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ACT/PRE/PRE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D4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23024"/>
                  </a:ext>
                </a:extLst>
              </a:tr>
              <a:tr h="26966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done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727766"/>
                  </a:ext>
                </a:extLst>
              </a:tr>
            </a:tbl>
          </a:graphicData>
        </a:graphic>
      </p:graphicFrame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9F194B97-A4A4-1F4A-A3A1-1A1C65904476}"/>
              </a:ext>
            </a:extLst>
          </p:cNvPr>
          <p:cNvCxnSpPr/>
          <p:nvPr/>
        </p:nvCxnSpPr>
        <p:spPr>
          <a:xfrm>
            <a:off x="169542" y="3653098"/>
            <a:ext cx="8884429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96685389-20B3-8146-B6CF-E569C240BE1C}"/>
              </a:ext>
            </a:extLst>
          </p:cNvPr>
          <p:cNvGrpSpPr/>
          <p:nvPr/>
        </p:nvGrpSpPr>
        <p:grpSpPr>
          <a:xfrm>
            <a:off x="2347191" y="987408"/>
            <a:ext cx="1931355" cy="2049796"/>
            <a:chOff x="2307434" y="1557252"/>
            <a:chExt cx="1931355" cy="2049796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D06BFF73-B8EA-3D47-ADEB-7CFAD8555C79}"/>
                </a:ext>
              </a:extLst>
            </p:cNvPr>
            <p:cNvGrpSpPr/>
            <p:nvPr/>
          </p:nvGrpSpPr>
          <p:grpSpPr>
            <a:xfrm>
              <a:off x="2660496" y="1557252"/>
              <a:ext cx="1578293" cy="2049796"/>
              <a:chOff x="2755612" y="1974313"/>
              <a:chExt cx="1578293" cy="2049796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8D26F9AA-55CA-5743-8D81-55784DD770A5}"/>
                  </a:ext>
                </a:extLst>
              </p:cNvPr>
              <p:cNvGrpSpPr/>
              <p:nvPr/>
            </p:nvGrpSpPr>
            <p:grpSpPr>
              <a:xfrm>
                <a:off x="2755612" y="2475443"/>
                <a:ext cx="1578293" cy="1548666"/>
                <a:chOff x="3211452" y="2874384"/>
                <a:chExt cx="1578293" cy="1548666"/>
              </a:xfrm>
            </p:grpSpPr>
            <p:sp>
              <p:nvSpPr>
                <p:cNvPr id="379" name="Rounded Rectangle 378">
                  <a:extLst>
                    <a:ext uri="{FF2B5EF4-FFF2-40B4-BE49-F238E27FC236}">
                      <a16:creationId xmlns:a16="http://schemas.microsoft.com/office/drawing/2014/main" id="{2E7BFECB-70FA-7F47-80F2-805C0314D392}"/>
                    </a:ext>
                  </a:extLst>
                </p:cNvPr>
                <p:cNvSpPr/>
                <p:nvPr/>
              </p:nvSpPr>
              <p:spPr>
                <a:xfrm>
                  <a:off x="3211452" y="2874384"/>
                  <a:ext cx="1466613" cy="1204068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163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Cambria" panose="02040503050406030204" pitchFamily="18" charset="0"/>
                  </a:endParaRPr>
                </a:p>
              </p:txBody>
            </p:sp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A14FF517-2E12-FC47-882D-2E8C59A93BBB}"/>
                    </a:ext>
                  </a:extLst>
                </p:cNvPr>
                <p:cNvGrpSpPr/>
                <p:nvPr/>
              </p:nvGrpSpPr>
              <p:grpSpPr>
                <a:xfrm>
                  <a:off x="3412005" y="3198852"/>
                  <a:ext cx="1161942" cy="528322"/>
                  <a:chOff x="3412005" y="3198852"/>
                  <a:chExt cx="1161942" cy="528322"/>
                </a:xfrm>
              </p:grpSpPr>
              <p:grpSp>
                <p:nvGrpSpPr>
                  <p:cNvPr id="381" name="Group 380">
                    <a:extLst>
                      <a:ext uri="{FF2B5EF4-FFF2-40B4-BE49-F238E27FC236}">
                        <a16:creationId xmlns:a16="http://schemas.microsoft.com/office/drawing/2014/main" id="{2E0EFF5E-6202-DA47-8AD7-65046C1735C1}"/>
                      </a:ext>
                    </a:extLst>
                  </p:cNvPr>
                  <p:cNvGrpSpPr/>
                  <p:nvPr/>
                </p:nvGrpSpPr>
                <p:grpSpPr>
                  <a:xfrm>
                    <a:off x="3412005" y="3198852"/>
                    <a:ext cx="1128558" cy="528322"/>
                    <a:chOff x="1332999" y="4174190"/>
                    <a:chExt cx="1175252" cy="550180"/>
                  </a:xfrm>
                </p:grpSpPr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90112E02-8E4D-764B-81E5-B5AE434160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47787" y="4431167"/>
                      <a:ext cx="360464" cy="69048"/>
                      <a:chOff x="4793112" y="4167661"/>
                      <a:chExt cx="360464" cy="69048"/>
                    </a:xfrm>
                  </p:grpSpPr>
                  <p:cxnSp>
                    <p:nvCxnSpPr>
                      <p:cNvPr id="394" name="Straight Connector 393">
                        <a:extLst>
                          <a:ext uri="{FF2B5EF4-FFF2-40B4-BE49-F238E27FC236}">
                            <a16:creationId xmlns:a16="http://schemas.microsoft.com/office/drawing/2014/main" id="{0F5DE70C-DCDB-9047-8B2D-0972443A5BD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93112" y="4202185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95" name="Flowchart: Connector 11">
                        <a:extLst>
                          <a:ext uri="{FF2B5EF4-FFF2-40B4-BE49-F238E27FC236}">
                            <a16:creationId xmlns:a16="http://schemas.microsoft.com/office/drawing/2014/main" id="{2632382D-A056-FD43-AD2C-A7F8EA183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84528" y="4167661"/>
                        <a:ext cx="69048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4" name="Group 383">
                      <a:extLst>
                        <a:ext uri="{FF2B5EF4-FFF2-40B4-BE49-F238E27FC236}">
                          <a16:creationId xmlns:a16="http://schemas.microsoft.com/office/drawing/2014/main" id="{DC6B394D-4AC6-4D4B-9472-BE87C07F22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3740" y="4250347"/>
                      <a:ext cx="414294" cy="69048"/>
                      <a:chOff x="3838217" y="3992220"/>
                      <a:chExt cx="414294" cy="69048"/>
                    </a:xfrm>
                  </p:grpSpPr>
                  <p:cxnSp>
                    <p:nvCxnSpPr>
                      <p:cNvPr id="392" name="Straight Connector 391">
                        <a:extLst>
                          <a:ext uri="{FF2B5EF4-FFF2-40B4-BE49-F238E27FC236}">
                            <a16:creationId xmlns:a16="http://schemas.microsoft.com/office/drawing/2014/main" id="{7430DEA5-979B-1E4D-8B44-1B147801909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026731"/>
                        <a:ext cx="345245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3" name="Flowchart: Connector 8">
                        <a:extLst>
                          <a:ext uri="{FF2B5EF4-FFF2-40B4-BE49-F238E27FC236}">
                            <a16:creationId xmlns:a16="http://schemas.microsoft.com/office/drawing/2014/main" id="{E95AB8CB-F0A3-7D42-88D4-8FD7C5BFF5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38217" y="3992220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5" name="Group 384">
                      <a:extLst>
                        <a:ext uri="{FF2B5EF4-FFF2-40B4-BE49-F238E27FC236}">
                          <a16:creationId xmlns:a16="http://schemas.microsoft.com/office/drawing/2014/main" id="{1C6DFE12-5613-F64E-9744-3B5530C3E6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41169" y="4431167"/>
                      <a:ext cx="406864" cy="69048"/>
                      <a:chOff x="3845646" y="4269682"/>
                      <a:chExt cx="406864" cy="69048"/>
                    </a:xfrm>
                  </p:grpSpPr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5923A7B9-B94E-A848-A136-F6DE99FC773A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907266" y="4304207"/>
                        <a:ext cx="345244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  <p:sp>
                    <p:nvSpPr>
                      <p:cNvPr id="391" name="Flowchart: Connector 9">
                        <a:extLst>
                          <a:ext uri="{FF2B5EF4-FFF2-40B4-BE49-F238E27FC236}">
                            <a16:creationId xmlns:a16="http://schemas.microsoft.com/office/drawing/2014/main" id="{4B77B613-2F03-6E4A-AD34-B8504D2382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6" y="4269682"/>
                        <a:ext cx="69049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386" name="Group 385">
                      <a:extLst>
                        <a:ext uri="{FF2B5EF4-FFF2-40B4-BE49-F238E27FC236}">
                          <a16:creationId xmlns:a16="http://schemas.microsoft.com/office/drawing/2014/main" id="{C0A2E64F-6546-F042-811A-622AC14A99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2999" y="4593843"/>
                      <a:ext cx="390964" cy="69048"/>
                      <a:chOff x="3845645" y="4571954"/>
                      <a:chExt cx="390964" cy="69048"/>
                    </a:xfrm>
                  </p:grpSpPr>
                  <p:sp>
                    <p:nvSpPr>
                      <p:cNvPr id="388" name="Flowchart: Connector 9">
                        <a:extLst>
                          <a:ext uri="{FF2B5EF4-FFF2-40B4-BE49-F238E27FC236}">
                            <a16:creationId xmlns:a16="http://schemas.microsoft.com/office/drawing/2014/main" id="{CFB88838-9CFC-BE4E-998E-9F66DC098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5645" y="4571954"/>
                        <a:ext cx="69047" cy="69048"/>
                      </a:xfrm>
                      <a:prstGeom prst="flowChartConnector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1761043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3467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</a:endParaRPr>
                      </a:p>
                    </p:txBody>
                  </p: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38D784D0-9C48-EA4C-9B1D-0EDF227F3BA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3891367" y="4615548"/>
                        <a:ext cx="345242" cy="0"/>
                      </a:xfrm>
                      <a:prstGeom prst="line">
                        <a:avLst/>
                      </a:prstGeom>
                      <a:solidFill>
                        <a:schemeClr val="tx1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</a:ln>
                      <a:effectLst/>
                    </p:spPr>
                  </p:cxnSp>
                </p:grpSp>
                <p:sp>
                  <p:nvSpPr>
                    <p:cNvPr id="387" name="Oval 386">
                      <a:extLst>
                        <a:ext uri="{FF2B5EF4-FFF2-40B4-BE49-F238E27FC236}">
                          <a16:creationId xmlns:a16="http://schemas.microsoft.com/office/drawing/2014/main" id="{B9309423-001F-EC4B-A985-B4DEBFFAD9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650303" y="4174190"/>
                      <a:ext cx="550179" cy="550180"/>
                    </a:xfrm>
                    <a:prstGeom prst="ellipse">
                      <a:avLst/>
                    </a:prstGeom>
                    <a:solidFill>
                      <a:srgbClr val="D3DBD5"/>
                    </a:solidFill>
                    <a:ln w="12700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1761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22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169CB78-9A64-3943-AAF8-0F621B786CF9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179" y="3310909"/>
                    <a:ext cx="879768" cy="329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541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" panose="02040503050406030204" pitchFamily="18" charset="0"/>
                        <a:cs typeface="Arial" panose="020B0604020202020204" pitchFamily="34" charset="0"/>
                      </a:rPr>
                      <a:t>MAJ</a:t>
                    </a:r>
                  </a:p>
                </p:txBody>
              </p:sp>
            </p:grp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253C3A41-5E8D-9945-B93A-5F07E7684541}"/>
                    </a:ext>
                  </a:extLst>
                </p:cNvPr>
                <p:cNvSpPr/>
                <p:nvPr/>
              </p:nvSpPr>
              <p:spPr>
                <a:xfrm>
                  <a:off x="3226497" y="4084496"/>
                  <a:ext cx="156324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cs typeface="Arial" panose="020B0604020202020204" pitchFamily="34" charset="0"/>
                    </a:rPr>
                    <a:t>MAJ/NOT logic</a:t>
                  </a:r>
                </a:p>
              </p:txBody>
            </p:sp>
          </p:grp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D2DF1CC8-CF8C-4941-8135-FD7570C97FD7}"/>
                  </a:ext>
                </a:extLst>
              </p:cNvPr>
              <p:cNvSpPr/>
              <p:nvPr/>
            </p:nvSpPr>
            <p:spPr>
              <a:xfrm>
                <a:off x="2785694" y="1974313"/>
                <a:ext cx="14439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Step 1: Generate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MAJ logic</a:t>
                </a:r>
              </a:p>
            </p:txBody>
          </p:sp>
        </p:grpSp>
        <p:sp>
          <p:nvSpPr>
            <p:cNvPr id="534" name="Right Arrow 533">
              <a:extLst>
                <a:ext uri="{FF2B5EF4-FFF2-40B4-BE49-F238E27FC236}">
                  <a16:creationId xmlns:a16="http://schemas.microsoft.com/office/drawing/2014/main" id="{444D3331-2F50-DA42-AB1E-B39351D5CBEF}"/>
                </a:ext>
              </a:extLst>
            </p:cNvPr>
            <p:cNvSpPr/>
            <p:nvPr/>
          </p:nvSpPr>
          <p:spPr>
            <a:xfrm>
              <a:off x="2307434" y="2619261"/>
              <a:ext cx="280794" cy="258213"/>
            </a:xfrm>
            <a:prstGeom prst="rightArrow">
              <a:avLst/>
            </a:prstGeom>
            <a:ln w="1270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mbria" panose="02040503050406030204" pitchFamily="18" charset="0"/>
              </a:endParaRPr>
            </a:p>
          </p:txBody>
        </p: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72CFA8E-6F3B-D243-9CB1-43402A0DFB3A}"/>
              </a:ext>
            </a:extLst>
          </p:cNvPr>
          <p:cNvSpPr/>
          <p:nvPr/>
        </p:nvSpPr>
        <p:spPr>
          <a:xfrm>
            <a:off x="4479029" y="990724"/>
            <a:ext cx="168802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Step 2: Generate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sequence of DRAM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1" dirty="0">
                <a:solidFill>
                  <a:srgbClr val="C0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commands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E09A2C7-D460-6244-8319-59288782B7EC}"/>
                  </a:ext>
                </a:extLst>
              </p:cNvPr>
              <p:cNvSpPr/>
              <p:nvPr/>
            </p:nvSpPr>
            <p:spPr>
              <a:xfrm>
                <a:off x="4562030" y="3050230"/>
                <a:ext cx="155968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kumimoji="0" lang="en-US" sz="16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E09A2C7-D460-6244-8319-59288782B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30" y="3050230"/>
                <a:ext cx="1559686" cy="338554"/>
              </a:xfrm>
              <a:prstGeom prst="rect">
                <a:avLst/>
              </a:prstGeom>
              <a:blipFill>
                <a:blip r:embed="rId7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CDC750AC-33E9-CC44-A530-FD66E1F2F2B1}"/>
              </a:ext>
            </a:extLst>
          </p:cNvPr>
          <p:cNvSpPr/>
          <p:nvPr/>
        </p:nvSpPr>
        <p:spPr>
          <a:xfrm>
            <a:off x="4516225" y="953776"/>
            <a:ext cx="1712434" cy="257185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9C61643-AAFC-1C40-9F02-EBDB4C8283E4}"/>
              </a:ext>
            </a:extLst>
          </p:cNvPr>
          <p:cNvSpPr/>
          <p:nvPr/>
        </p:nvSpPr>
        <p:spPr>
          <a:xfrm>
            <a:off x="95348" y="3594419"/>
            <a:ext cx="9090583" cy="253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63" name="Slide Number Placeholder 2">
            <a:extLst>
              <a:ext uri="{FF2B5EF4-FFF2-40B4-BE49-F238E27FC236}">
                <a16:creationId xmlns:a16="http://schemas.microsoft.com/office/drawing/2014/main" id="{68B6A503-345B-5B4B-BAB8-3B932979AA4A}"/>
              </a:ext>
            </a:extLst>
          </p:cNvPr>
          <p:cNvSpPr txBox="1">
            <a:spLocks/>
          </p:cNvSpPr>
          <p:nvPr/>
        </p:nvSpPr>
        <p:spPr>
          <a:xfrm>
            <a:off x="5498152" y="6345828"/>
            <a:ext cx="34276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7A0CF43C-0A86-4E39-9C12-F39370374F43}" type="slidenum">
              <a:rPr lang="en-US" smtClean="0"/>
              <a:pPr algn="r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3C6EAD6-586B-0C45-96A1-0756226898F2}"/>
                  </a:ext>
                </a:extLst>
              </p:cNvPr>
              <p:cNvSpPr/>
              <p:nvPr/>
            </p:nvSpPr>
            <p:spPr>
              <a:xfrm>
                <a:off x="157239" y="4165292"/>
                <a:ext cx="8534169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C00000"/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Step 2: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Allocates DRAM </a:t>
                </a:r>
                <a:r>
                  <a:rPr lang="en-US" sz="2400" dirty="0">
                    <a:latin typeface="Cambria" panose="02040503050406030204" pitchFamily="18" charset="0"/>
                    <a:cs typeface="Arial" panose="020B0604020202020204" pitchFamily="34" charset="0"/>
                  </a:rPr>
                  <a:t>rows to the operation’s inputs and outputs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sz="2400" dirty="0">
                    <a:latin typeface="Cambria" panose="02040503050406030204" pitchFamily="18" charset="0"/>
                    <a:cs typeface="Arial" panose="020B0604020202020204" pitchFamily="34" charset="0"/>
                  </a:rPr>
                  <a:t>Generates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sequence of DRAM commands</a:t>
                </a:r>
                <a:r>
                  <a:rPr lang="en-US" sz="2400" dirty="0">
                    <a:latin typeface="Cambria" panose="02040503050406030204" pitchFamily="18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Cambria" panose="02040503050406030204" pitchFamily="18" charset="0"/>
                    <a:cs typeface="Arial" panose="020B0604020202020204" pitchFamily="34" charset="0"/>
                  </a:rPr>
                  <a:t>Program</a:t>
                </a:r>
                <a:r>
                  <a:rPr lang="en-US" sz="2400" dirty="0">
                    <a:latin typeface="Cambria" panose="02040503050406030204" pitchFamily="18" charset="0"/>
                    <a:cs typeface="Arial" panose="020B0604020202020204" pitchFamily="34" charset="0"/>
                  </a:rPr>
                  <a:t>) to execute the desired operation</a:t>
                </a:r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C3C6EAD6-586B-0C45-96A1-075622689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39" y="4165292"/>
                <a:ext cx="8534169" cy="1569660"/>
              </a:xfrm>
              <a:prstGeom prst="rect">
                <a:avLst/>
              </a:prstGeom>
              <a:blipFill>
                <a:blip r:embed="rId8"/>
                <a:stretch>
                  <a:fillRect l="-1190" t="-2400" r="-1786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6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9938</TotalTime>
  <Words>1399</Words>
  <Application>Microsoft Macintosh PowerPoint</Application>
  <PresentationFormat>On-screen Show (4:3)</PresentationFormat>
  <Paragraphs>401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Courier New</vt:lpstr>
      <vt:lpstr>1_Office Theme</vt:lpstr>
      <vt:lpstr>SIMDRAM: A Framework for Bit-Serial SIMD Processing using DRAM</vt:lpstr>
      <vt:lpstr>Data Movement Bottleneck</vt:lpstr>
      <vt:lpstr>Processing-in-Memory (PIM)</vt:lpstr>
      <vt:lpstr>Processing-using-Memory (PuM)</vt:lpstr>
      <vt:lpstr>Motivation, Goal, and Key Idea  </vt:lpstr>
      <vt:lpstr>SIMDRAM: PuM Substrate</vt:lpstr>
      <vt:lpstr>SIMDRAM Framework: Overview </vt:lpstr>
      <vt:lpstr>SIMDRAM Framework: Overview </vt:lpstr>
      <vt:lpstr>SIMDRAM Framework: Overview </vt:lpstr>
      <vt:lpstr>SIMDRAM Framework: Overview </vt:lpstr>
      <vt:lpstr>SIMDRAM Framework: Overview </vt:lpstr>
      <vt:lpstr>Key Results</vt:lpstr>
      <vt:lpstr>Conclusion</vt:lpstr>
      <vt:lpstr>SIMDRAM: A Framework for Bit-Serial SIMD Processing using DRAM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Nastaran Hajinazar</cp:lastModifiedBy>
  <cp:revision>271</cp:revision>
  <dcterms:created xsi:type="dcterms:W3CDTF">2021-03-24T08:19:39Z</dcterms:created>
  <dcterms:modified xsi:type="dcterms:W3CDTF">2021-04-19T06:22:47Z</dcterms:modified>
</cp:coreProperties>
</file>