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3.xml" ContentType="application/vnd.openxmlformats-officedocument.presentationml.tags+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9.xml" ContentType="application/vnd.openxmlformats-officedocument.presentationml.tags+xml"/>
  <Override PartName="/ppt/notesSlides/notesSlide3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0.xml" ContentType="application/vnd.openxmlformats-officedocument.presentationml.tags+xml"/>
  <Override PartName="/ppt/notesSlides/notesSlide3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1.xml" ContentType="application/vnd.openxmlformats-officedocument.presentationml.tags+xml"/>
  <Override PartName="/ppt/notesSlides/notesSlide3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32.xml" ContentType="application/vnd.openxmlformats-officedocument.presentationml.tags+xml"/>
  <Override PartName="/ppt/notesSlides/notesSlide3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33.xml" ContentType="application/vnd.openxmlformats-officedocument.presentationml.tags+xml"/>
  <Override PartName="/ppt/notesSlides/notesSlide35.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38.xml" ContentType="application/vnd.openxmlformats-officedocument.presentationml.tags+xml"/>
  <Override PartName="/ppt/notesSlides/notesSlide41.xml" ContentType="application/vnd.openxmlformats-officedocument.presentationml.notesSlide+xml"/>
  <Override PartName="/ppt/tags/tag39.xml" ContentType="application/vnd.openxmlformats-officedocument.presentationml.tags+xml"/>
  <Override PartName="/ppt/notesSlides/notesSlide4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40.xml" ContentType="application/vnd.openxmlformats-officedocument.presentationml.tags+xml"/>
  <Override PartName="/ppt/notesSlides/notesSlide43.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41.xml" ContentType="application/vnd.openxmlformats-officedocument.presentationml.tags+xml"/>
  <Override PartName="/ppt/notesSlides/notesSlide44.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chart19.xml" ContentType="application/vnd.openxmlformats-officedocument.drawingml.chart+xml"/>
  <Override PartName="/ppt/notesSlides/notesSlide45.xml" ContentType="application/vnd.openxmlformats-officedocument.presentationml.notesSlide+xml"/>
  <Override PartName="/ppt/tags/tag42.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0"/>
  </p:notesMasterIdLst>
  <p:handoutMasterIdLst>
    <p:handoutMasterId r:id="rId61"/>
  </p:handoutMasterIdLst>
  <p:sldIdLst>
    <p:sldId id="823" r:id="rId2"/>
    <p:sldId id="1094" r:id="rId3"/>
    <p:sldId id="1096" r:id="rId4"/>
    <p:sldId id="261" r:id="rId5"/>
    <p:sldId id="1128" r:id="rId6"/>
    <p:sldId id="1129" r:id="rId7"/>
    <p:sldId id="1089" r:id="rId8"/>
    <p:sldId id="1158" r:id="rId9"/>
    <p:sldId id="1103" r:id="rId10"/>
    <p:sldId id="1130" r:id="rId11"/>
    <p:sldId id="1106" r:id="rId12"/>
    <p:sldId id="1152" r:id="rId13"/>
    <p:sldId id="1131" r:id="rId14"/>
    <p:sldId id="1107" r:id="rId15"/>
    <p:sldId id="1153" r:id="rId16"/>
    <p:sldId id="1132" r:id="rId17"/>
    <p:sldId id="1091" r:id="rId18"/>
    <p:sldId id="1133" r:id="rId19"/>
    <p:sldId id="1154" r:id="rId20"/>
    <p:sldId id="1135" r:id="rId21"/>
    <p:sldId id="1092" r:id="rId22"/>
    <p:sldId id="1134" r:id="rId23"/>
    <p:sldId id="1156" r:id="rId24"/>
    <p:sldId id="1108" r:id="rId25"/>
    <p:sldId id="1159" r:id="rId26"/>
    <p:sldId id="1136" r:id="rId27"/>
    <p:sldId id="1165" r:id="rId28"/>
    <p:sldId id="1137" r:id="rId29"/>
    <p:sldId id="1105" r:id="rId30"/>
    <p:sldId id="1120" r:id="rId31"/>
    <p:sldId id="1166" r:id="rId32"/>
    <p:sldId id="1124" r:id="rId33"/>
    <p:sldId id="1167" r:id="rId34"/>
    <p:sldId id="1125" r:id="rId35"/>
    <p:sldId id="1151" r:id="rId36"/>
    <p:sldId id="1127" r:id="rId37"/>
    <p:sldId id="1123" r:id="rId38"/>
    <p:sldId id="1138" r:id="rId39"/>
    <p:sldId id="1157" r:id="rId40"/>
    <p:sldId id="1117" r:id="rId41"/>
    <p:sldId id="1118" r:id="rId42"/>
    <p:sldId id="1143" r:id="rId43"/>
    <p:sldId id="1109" r:id="rId44"/>
    <p:sldId id="1160" r:id="rId45"/>
    <p:sldId id="1162" r:id="rId46"/>
    <p:sldId id="1163" r:id="rId47"/>
    <p:sldId id="1110" r:id="rId48"/>
    <p:sldId id="1111" r:id="rId49"/>
    <p:sldId id="1112" r:id="rId50"/>
    <p:sldId id="1113" r:id="rId51"/>
    <p:sldId id="1155" r:id="rId52"/>
    <p:sldId id="1114" r:id="rId53"/>
    <p:sldId id="1115" r:id="rId54"/>
    <p:sldId id="1116" r:id="rId55"/>
    <p:sldId id="1142" r:id="rId56"/>
    <p:sldId id="1144" r:id="rId57"/>
    <p:sldId id="1145" r:id="rId58"/>
    <p:sldId id="932" r:id="rId5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FFCDCD"/>
    <a:srgbClr val="0066FF"/>
    <a:srgbClr val="FF9797"/>
    <a:srgbClr val="CC3300"/>
    <a:srgbClr val="CC0099"/>
    <a:srgbClr val="0000FF"/>
    <a:srgbClr val="9021FF"/>
    <a:srgbClr val="7BA5F9"/>
    <a:srgbClr val="FF75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4045" autoAdjust="0"/>
  </p:normalViewPr>
  <p:slideViewPr>
    <p:cSldViewPr showGuides="1">
      <p:cViewPr varScale="1">
        <p:scale>
          <a:sx n="72" d="100"/>
          <a:sy n="72" d="100"/>
        </p:scale>
        <p:origin x="1094"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82"/>
    </p:cViewPr>
  </p:sorterViewPr>
  <p:notesViewPr>
    <p:cSldViewPr>
      <p:cViewPr>
        <p:scale>
          <a:sx n="125" d="100"/>
          <a:sy n="125" d="100"/>
        </p:scale>
        <p:origin x="960" y="-74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hasan\Google%20Drive\Presentations\CROW_ISCA19\images\weak_row_probabilit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hasan\Google%20Drive\Presentations\CROW_ISCA19\images\weak_row_probabilit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hasan\Google%20Drive\Presentations\CROW_ISCA19\images\weak_row_probabilit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hhasan\Google%20Drive\Presentations\CROW_ISCA19\images\weak_row_probability.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hhasan\Google%20Drive\Presentations\CROW_ISCA19\images\weak_row_probability.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hhasan\Google%20Drive\Presentations\CROW_ISCA19\images\weak_row_probability.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hhasan\Google%20Drive\Presentations\CROW_ISCA19\images\weak_row_probability.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hhasan\Google%20Drive\Presentations\CROW_ISCA19\images\weak_row_probability.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1" Type="http://schemas.openxmlformats.org/officeDocument/2006/relationships/oleObject" Target="file:///C:\Users\hhasan\Google%20Drive\Presentations\CROW_ISCA19\images\mechanisms_comparison.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hhasan\Google%20Drive\Presentations\CROW_ISCA19\images\mechanisms_compariso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hhasan\Google%20Drive\Presentations\CROW_ISCA19\images\weak_row_probabilit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weak_row_probability!$C$2</c:f>
              <c:strCache>
                <c:ptCount val="1"/>
                <c:pt idx="0">
                  <c:v>Probability</c:v>
                </c:pt>
              </c:strCache>
            </c:strRef>
          </c:tx>
          <c:spPr>
            <a:solidFill>
              <a:schemeClr val="accent1">
                <a:lumMod val="40000"/>
                <a:lumOff val="60000"/>
              </a:schemeClr>
            </a:solidFill>
            <a:ln w="25400">
              <a:solidFill>
                <a:schemeClr val="accent1">
                  <a:lumMod val="75000"/>
                </a:schemeClr>
              </a:solid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C985-46C1-8206-5AC658F25069}"/>
                </c:ext>
              </c:extLst>
            </c:dLbl>
            <c:dLbl>
              <c:idx val="1"/>
              <c:delete val="1"/>
              <c:extLst>
                <c:ext xmlns:c15="http://schemas.microsoft.com/office/drawing/2012/chart" uri="{CE6537A1-D6FC-4f65-9D91-7224C49458BB}"/>
                <c:ext xmlns:c16="http://schemas.microsoft.com/office/drawing/2014/chart" uri="{C3380CC4-5D6E-409C-BE32-E72D297353CC}">
                  <c16:uniqueId val="{00000001-C985-46C1-8206-5AC658F25069}"/>
                </c:ext>
              </c:extLst>
            </c:dLbl>
            <c:dLbl>
              <c:idx val="2"/>
              <c:layout>
                <c:manualLayout>
                  <c:x val="-2.4260067928190197E-3"/>
                  <c:y val="-0.1363818692338548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985-46C1-8206-5AC658F25069}"/>
                </c:ext>
              </c:extLst>
            </c:dLbl>
            <c:dLbl>
              <c:idx val="3"/>
              <c:layout>
                <c:manualLayout>
                  <c:x val="7.2780203784570596E-3"/>
                  <c:y val="-6.01684717208183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985-46C1-8206-5AC658F25069}"/>
                </c:ext>
              </c:extLst>
            </c:dLbl>
            <c:numFmt formatCode="0.00E+00" sourceLinked="0"/>
            <c:spPr>
              <a:solidFill>
                <a:sysClr val="window" lastClr="FFFFFF"/>
              </a:solidFill>
              <a:ln w="34925" cap="rnd">
                <a:solidFill>
                  <a:srgbClr val="70AD47"/>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weak_row_probability!$B$3:$B$6</c:f>
              <c:numCache>
                <c:formatCode>General</c:formatCode>
                <c:ptCount val="4"/>
                <c:pt idx="0">
                  <c:v>1</c:v>
                </c:pt>
                <c:pt idx="1">
                  <c:v>2</c:v>
                </c:pt>
                <c:pt idx="2">
                  <c:v>4</c:v>
                </c:pt>
                <c:pt idx="3">
                  <c:v>8</c:v>
                </c:pt>
              </c:numCache>
            </c:numRef>
          </c:cat>
          <c:val>
            <c:numRef>
              <c:f>weak_row_probability!$C$3:$C$6</c:f>
              <c:numCache>
                <c:formatCode>0%</c:formatCode>
                <c:ptCount val="4"/>
                <c:pt idx="0">
                  <c:v>0.99</c:v>
                </c:pt>
                <c:pt idx="1">
                  <c:v>0.31</c:v>
                </c:pt>
                <c:pt idx="2">
                  <c:v>3.3E-4</c:v>
                </c:pt>
                <c:pt idx="3">
                  <c:v>3.3000000000000002E-11</c:v>
                </c:pt>
              </c:numCache>
            </c:numRef>
          </c:val>
          <c:extLst>
            <c:ext xmlns:c16="http://schemas.microsoft.com/office/drawing/2014/chart" uri="{C3380CC4-5D6E-409C-BE32-E72D297353CC}">
              <c16:uniqueId val="{00000004-C985-46C1-8206-5AC658F25069}"/>
            </c:ext>
          </c:extLst>
        </c:ser>
        <c:dLbls>
          <c:showLegendKey val="0"/>
          <c:showVal val="0"/>
          <c:showCatName val="0"/>
          <c:showSerName val="0"/>
          <c:showPercent val="0"/>
          <c:showBubbleSize val="0"/>
        </c:dLbls>
        <c:gapWidth val="219"/>
        <c:overlap val="-27"/>
        <c:axId val="441123928"/>
        <c:axId val="441119992"/>
      </c:barChart>
      <c:catAx>
        <c:axId val="441123928"/>
        <c:scaling>
          <c:orientation val="minMax"/>
        </c:scaling>
        <c:delete val="0"/>
        <c:axPos val="b"/>
        <c:title>
          <c:tx>
            <c:rich>
              <a:bodyPr rot="0" spcFirstLastPara="1" vertOverflow="ellipsis" vert="horz" wrap="square" anchor="ctr" anchorCtr="1"/>
              <a:lstStyle/>
              <a:p>
                <a:pPr>
                  <a:defRPr sz="3200" b="1" i="0" u="none" strike="noStrike" kern="1200" baseline="0">
                    <a:solidFill>
                      <a:schemeClr val="tx1"/>
                    </a:solidFill>
                    <a:latin typeface="Cambria" panose="02040503050406030204" pitchFamily="18" charset="0"/>
                    <a:ea typeface="Cambria" panose="02040503050406030204" pitchFamily="18" charset="0"/>
                    <a:cs typeface="+mn-cs"/>
                  </a:defRPr>
                </a:pPr>
                <a:r>
                  <a:rPr lang="en-US" sz="3200" b="1" dirty="0">
                    <a:solidFill>
                      <a:schemeClr val="tx1"/>
                    </a:solidFill>
                    <a:latin typeface="Cambria" panose="02040503050406030204" pitchFamily="18" charset="0"/>
                    <a:ea typeface="Cambria" panose="02040503050406030204" pitchFamily="18" charset="0"/>
                  </a:rPr>
                  <a:t>Weak rows in a subarray</a:t>
                </a:r>
              </a:p>
            </c:rich>
          </c:tx>
          <c:layout>
            <c:manualLayout>
              <c:xMode val="edge"/>
              <c:yMode val="edge"/>
              <c:x val="0.25138020180603993"/>
              <c:y val="0.83483012540099155"/>
            </c:manualLayout>
          </c:layout>
          <c:overlay val="0"/>
          <c:spPr>
            <a:noFill/>
            <a:ln>
              <a:noFill/>
            </a:ln>
            <a:effectLst/>
          </c:spPr>
          <c:txPr>
            <a:bodyPr rot="0" spcFirstLastPara="1" vertOverflow="ellipsis" vert="horz" wrap="square" anchor="ctr" anchorCtr="1"/>
            <a:lstStyle/>
            <a:p>
              <a:pPr>
                <a:defRPr sz="3200" b="1"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441119992"/>
        <c:crosses val="autoZero"/>
        <c:auto val="1"/>
        <c:lblAlgn val="ctr"/>
        <c:lblOffset val="100"/>
        <c:noMultiLvlLbl val="0"/>
      </c:catAx>
      <c:valAx>
        <c:axId val="4411199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r>
                  <a:rPr lang="en-US" sz="3200" b="1" dirty="0">
                    <a:solidFill>
                      <a:schemeClr val="tx1"/>
                    </a:solidFill>
                    <a:latin typeface="Cambria" panose="02040503050406030204" pitchFamily="18" charset="0"/>
                    <a:ea typeface="Cambria" panose="02040503050406030204" pitchFamily="18" charset="0"/>
                  </a:rPr>
                  <a:t>Probability </a:t>
                </a:r>
              </a:p>
            </c:rich>
          </c:tx>
          <c:overlay val="0"/>
          <c:spPr>
            <a:noFill/>
            <a:ln>
              <a:noFill/>
            </a:ln>
            <a:effectLst/>
          </c:spPr>
          <c:txPr>
            <a:bodyPr rot="-54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441123928"/>
        <c:crosses val="autoZero"/>
        <c:crossBetween val="between"/>
        <c:majorUnit val="0.2"/>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24991701873024094"/>
          <c:y val="0.12361361832447129"/>
          <c:w val="0.74477153984109212"/>
          <c:h val="0.70397119182582102"/>
        </c:manualLayout>
      </c:layout>
      <c:barChart>
        <c:barDir val="col"/>
        <c:grouping val="clustered"/>
        <c:varyColors val="0"/>
        <c:ser>
          <c:idx val="0"/>
          <c:order val="0"/>
          <c:spPr>
            <a:solidFill>
              <a:schemeClr val="accent5"/>
            </a:solidFill>
            <a:ln w="31750">
              <a:solidFill>
                <a:schemeClr val="tx1"/>
              </a:solidFill>
            </a:ln>
            <a:effectLst/>
          </c:spPr>
          <c:invertIfNegative val="0"/>
          <c:cat>
            <c:strRef>
              <c:f>crow_ref_perf!$A$18:$A$19</c:f>
              <c:strCache>
                <c:ptCount val="2"/>
                <c:pt idx="0">
                  <c:v>single-core</c:v>
                </c:pt>
                <c:pt idx="1">
                  <c:v>four-core</c:v>
                </c:pt>
              </c:strCache>
            </c:strRef>
          </c:cat>
          <c:val>
            <c:numRef>
              <c:f>crow_ref_perf!$B$18:$B$19</c:f>
              <c:numCache>
                <c:formatCode>General</c:formatCode>
                <c:ptCount val="2"/>
                <c:pt idx="0">
                  <c:v>1.071</c:v>
                </c:pt>
                <c:pt idx="1">
                  <c:v>1.119</c:v>
                </c:pt>
              </c:numCache>
            </c:numRef>
          </c:val>
          <c:extLst xmlns:c15="http://schemas.microsoft.com/office/drawing/2012/chart">
            <c:ext xmlns:c16="http://schemas.microsoft.com/office/drawing/2014/chart" uri="{C3380CC4-5D6E-409C-BE32-E72D297353CC}">
              <c16:uniqueId val="{00000000-84B5-497B-B51B-49DC37C2410F}"/>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4000">
                    <a:solidFill>
                      <a:schemeClr val="tx1"/>
                    </a:solidFill>
                  </a:rPr>
                  <a:t>Speedup</a:t>
                </a:r>
              </a:p>
            </c:rich>
          </c:tx>
          <c:layout>
            <c:manualLayout>
              <c:xMode val="edge"/>
              <c:yMode val="edge"/>
              <c:x val="0"/>
              <c:y val="0.24123240170357832"/>
            </c:manualLayout>
          </c:layout>
          <c:overlay val="0"/>
          <c:spPr>
            <a:noFill/>
            <a:ln>
              <a:noFill/>
            </a:ln>
            <a:effectLst/>
          </c:spPr>
          <c:txPr>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2673525427662069"/>
          <c:y val="0.24362693357087314"/>
          <c:w val="0.71192900249736568"/>
          <c:h val="0.61115439316534004"/>
        </c:manualLayout>
      </c:layout>
      <c:barChart>
        <c:barDir val="col"/>
        <c:grouping val="clustered"/>
        <c:varyColors val="0"/>
        <c:ser>
          <c:idx val="0"/>
          <c:order val="0"/>
          <c:tx>
            <c:strRef>
              <c:f>'crow_cache+ref'!$B$3</c:f>
              <c:strCache>
                <c:ptCount val="1"/>
                <c:pt idx="0">
                  <c:v>CROW-(cache+ref)</c:v>
                </c:pt>
              </c:strCache>
            </c:strRef>
          </c:tx>
          <c:spPr>
            <a:solidFill>
              <a:schemeClr val="accent5">
                <a:tint val="77000"/>
              </a:schemeClr>
            </a:solidFill>
            <a:ln w="31750">
              <a:solidFill>
                <a:schemeClr val="tx1"/>
              </a:solidFill>
            </a:ln>
            <a:effectLst/>
          </c:spPr>
          <c:invertIfNegative val="0"/>
          <c:cat>
            <c:strRef>
              <c:f>'crow_cache+ref'!$A$4:$A$5</c:f>
              <c:strCache>
                <c:ptCount val="2"/>
                <c:pt idx="0">
                  <c:v>single-core</c:v>
                </c:pt>
                <c:pt idx="1">
                  <c:v>four-core</c:v>
                </c:pt>
              </c:strCache>
            </c:strRef>
          </c:cat>
          <c:val>
            <c:numRef>
              <c:f>'crow_cache+ref'!$B$4:$B$5</c:f>
              <c:numCache>
                <c:formatCode>General</c:formatCode>
                <c:ptCount val="2"/>
                <c:pt idx="0">
                  <c:v>1.17</c:v>
                </c:pt>
                <c:pt idx="1">
                  <c:v>1.2</c:v>
                </c:pt>
              </c:numCache>
            </c:numRef>
          </c:val>
          <c:extLst>
            <c:ext xmlns:c16="http://schemas.microsoft.com/office/drawing/2014/chart" uri="{C3380CC4-5D6E-409C-BE32-E72D297353CC}">
              <c16:uniqueId val="{00000000-E069-4BA2-BFD5-AD259C8D5418}"/>
            </c:ext>
          </c:extLst>
        </c:ser>
        <c:ser>
          <c:idx val="1"/>
          <c:order val="1"/>
          <c:tx>
            <c:strRef>
              <c:f>'crow_cache+ref'!$C$3</c:f>
              <c:strCache>
                <c:ptCount val="1"/>
                <c:pt idx="0">
                  <c:v>Ideal CROW-cache + no refresh</c:v>
                </c:pt>
              </c:strCache>
            </c:strRef>
          </c:tx>
          <c:spPr>
            <a:solidFill>
              <a:schemeClr val="accent5">
                <a:shade val="76000"/>
              </a:schemeClr>
            </a:solidFill>
            <a:ln w="31750">
              <a:solidFill>
                <a:schemeClr val="tx1"/>
              </a:solidFill>
            </a:ln>
            <a:effectLst/>
          </c:spPr>
          <c:invertIfNegative val="0"/>
          <c:cat>
            <c:strRef>
              <c:f>'crow_cache+ref'!$A$4:$A$5</c:f>
              <c:strCache>
                <c:ptCount val="2"/>
                <c:pt idx="0">
                  <c:v>single-core</c:v>
                </c:pt>
                <c:pt idx="1">
                  <c:v>four-core</c:v>
                </c:pt>
              </c:strCache>
            </c:strRef>
          </c:cat>
          <c:val>
            <c:numRef>
              <c:f>'crow_cache+ref'!$C$4:$C$5</c:f>
              <c:numCache>
                <c:formatCode>General</c:formatCode>
                <c:ptCount val="2"/>
                <c:pt idx="0">
                  <c:v>1.1950000000000001</c:v>
                </c:pt>
                <c:pt idx="1">
                  <c:v>1.2649999999999999</c:v>
                </c:pt>
              </c:numCache>
            </c:numRef>
          </c:val>
          <c:extLst>
            <c:ext xmlns:c16="http://schemas.microsoft.com/office/drawing/2014/chart" uri="{C3380CC4-5D6E-409C-BE32-E72D297353CC}">
              <c16:uniqueId val="{00000001-E069-4BA2-BFD5-AD259C8D5418}"/>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4000">
                    <a:solidFill>
                      <a:schemeClr val="tx1"/>
                    </a:solidFill>
                  </a:rPr>
                  <a:t>Speedup</a:t>
                </a:r>
              </a:p>
            </c:rich>
          </c:tx>
          <c:layout>
            <c:manualLayout>
              <c:xMode val="edge"/>
              <c:yMode val="edge"/>
              <c:x val="6.9315205513142669E-3"/>
              <c:y val="0.30504206319072363"/>
            </c:manualLayout>
          </c:layout>
          <c:overlay val="0"/>
          <c:spPr>
            <a:noFill/>
            <a:ln>
              <a:noFill/>
            </a:ln>
            <a:effectLst/>
          </c:spPr>
          <c:txPr>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majorUnit val="0.1"/>
      </c:valAx>
      <c:spPr>
        <a:noFill/>
        <a:ln>
          <a:noFill/>
        </a:ln>
        <a:effectLst/>
      </c:spPr>
    </c:plotArea>
    <c:legend>
      <c:legendPos val="b"/>
      <c:layout>
        <c:manualLayout>
          <c:xMode val="edge"/>
          <c:yMode val="edge"/>
          <c:x val="0.14551418639874317"/>
          <c:y val="1.3004591074995029E-2"/>
          <c:w val="0.82038136935469275"/>
          <c:h val="0.19663106412658929"/>
        </c:manualLayout>
      </c:layout>
      <c:overlay val="0"/>
      <c:spPr>
        <a:noFill/>
        <a:ln w="0">
          <a:noFill/>
        </a:ln>
        <a:effectLst/>
      </c:spPr>
      <c:txPr>
        <a:bodyPr rot="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7698829784286014"/>
          <c:y val="0.24490976774988607"/>
          <c:w val="0.61583888552392496"/>
          <c:h val="0.61623929352309204"/>
        </c:manualLayout>
      </c:layout>
      <c:barChart>
        <c:barDir val="col"/>
        <c:grouping val="clustered"/>
        <c:varyColors val="0"/>
        <c:ser>
          <c:idx val="0"/>
          <c:order val="0"/>
          <c:tx>
            <c:strRef>
              <c:f>'crow_cache+ref'!$B$11</c:f>
              <c:strCache>
                <c:ptCount val="1"/>
                <c:pt idx="0">
                  <c:v>CROW-(cache+ref)</c:v>
                </c:pt>
              </c:strCache>
            </c:strRef>
          </c:tx>
          <c:spPr>
            <a:solidFill>
              <a:schemeClr val="accent5">
                <a:tint val="77000"/>
              </a:schemeClr>
            </a:solidFill>
            <a:ln w="31750">
              <a:solidFill>
                <a:schemeClr val="tx1"/>
              </a:solidFill>
            </a:ln>
            <a:effectLst/>
          </c:spPr>
          <c:invertIfNegative val="0"/>
          <c:cat>
            <c:strRef>
              <c:f>'crow_cache+ref'!$A$12:$A$13</c:f>
              <c:strCache>
                <c:ptCount val="2"/>
                <c:pt idx="0">
                  <c:v>single-core</c:v>
                </c:pt>
                <c:pt idx="1">
                  <c:v>four-core</c:v>
                </c:pt>
              </c:strCache>
            </c:strRef>
          </c:cat>
          <c:val>
            <c:numRef>
              <c:f>'crow_cache+ref'!$B$12:$B$13</c:f>
              <c:numCache>
                <c:formatCode>General</c:formatCode>
                <c:ptCount val="2"/>
                <c:pt idx="0">
                  <c:v>0.76500000000000001</c:v>
                </c:pt>
                <c:pt idx="1">
                  <c:v>0.77700000000000002</c:v>
                </c:pt>
              </c:numCache>
            </c:numRef>
          </c:val>
          <c:extLst>
            <c:ext xmlns:c16="http://schemas.microsoft.com/office/drawing/2014/chart" uri="{C3380CC4-5D6E-409C-BE32-E72D297353CC}">
              <c16:uniqueId val="{00000000-A736-4AF9-B3C3-B1BF26EC6C49}"/>
            </c:ext>
          </c:extLst>
        </c:ser>
        <c:ser>
          <c:idx val="1"/>
          <c:order val="1"/>
          <c:tx>
            <c:strRef>
              <c:f>'crow_cache+ref'!$C$11</c:f>
              <c:strCache>
                <c:ptCount val="1"/>
                <c:pt idx="0">
                  <c:v>Ideal CROW-cache + no refresh</c:v>
                </c:pt>
              </c:strCache>
            </c:strRef>
          </c:tx>
          <c:spPr>
            <a:solidFill>
              <a:schemeClr val="accent5">
                <a:shade val="76000"/>
              </a:schemeClr>
            </a:solidFill>
            <a:ln w="31750">
              <a:solidFill>
                <a:schemeClr val="tx1"/>
              </a:solidFill>
            </a:ln>
            <a:effectLst/>
          </c:spPr>
          <c:invertIfNegative val="0"/>
          <c:cat>
            <c:strRef>
              <c:f>'crow_cache+ref'!$A$12:$A$13</c:f>
              <c:strCache>
                <c:ptCount val="2"/>
                <c:pt idx="0">
                  <c:v>single-core</c:v>
                </c:pt>
                <c:pt idx="1">
                  <c:v>four-core</c:v>
                </c:pt>
              </c:strCache>
            </c:strRef>
          </c:cat>
          <c:val>
            <c:numRef>
              <c:f>'crow_cache+ref'!$C$12:$C$13</c:f>
              <c:numCache>
                <c:formatCode>General</c:formatCode>
                <c:ptCount val="2"/>
                <c:pt idx="0">
                  <c:v>0.751</c:v>
                </c:pt>
                <c:pt idx="1">
                  <c:v>0.76700000000000002</c:v>
                </c:pt>
              </c:numCache>
            </c:numRef>
          </c:val>
          <c:extLst>
            <c:ext xmlns:c16="http://schemas.microsoft.com/office/drawing/2014/chart" uri="{C3380CC4-5D6E-409C-BE32-E72D297353CC}">
              <c16:uniqueId val="{00000001-A736-4AF9-B3C3-B1BF26EC6C49}"/>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3600" dirty="0">
                    <a:solidFill>
                      <a:schemeClr val="tx1"/>
                    </a:solidFill>
                  </a:rPr>
                  <a:t>Normalized </a:t>
                </a:r>
                <a:br>
                  <a:rPr lang="en-US" sz="3600" dirty="0">
                    <a:solidFill>
                      <a:schemeClr val="tx1"/>
                    </a:solidFill>
                  </a:rPr>
                </a:br>
                <a:r>
                  <a:rPr lang="en-US" sz="3600" dirty="0">
                    <a:solidFill>
                      <a:schemeClr val="tx1"/>
                    </a:solidFill>
                  </a:rPr>
                  <a:t>DRAM</a:t>
                </a:r>
                <a:r>
                  <a:rPr lang="en-US" sz="3600" baseline="0" dirty="0">
                    <a:solidFill>
                      <a:schemeClr val="tx1"/>
                    </a:solidFill>
                  </a:rPr>
                  <a:t> Energy</a:t>
                </a:r>
                <a:endParaRPr lang="en-US" sz="3600" dirty="0">
                  <a:solidFill>
                    <a:schemeClr val="tx1"/>
                  </a:solidFill>
                </a:endParaRPr>
              </a:p>
            </c:rich>
          </c:tx>
          <c:layout>
            <c:manualLayout>
              <c:xMode val="edge"/>
              <c:yMode val="edge"/>
              <c:x val="2.6374224903636667E-2"/>
              <c:y val="0.24490976774988607"/>
            </c:manualLayout>
          </c:layout>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legend>
      <c:legendPos val="b"/>
      <c:layout>
        <c:manualLayout>
          <c:xMode val="edge"/>
          <c:yMode val="edge"/>
          <c:x val="0.14551418639874317"/>
          <c:y val="1.3004591074995029E-2"/>
          <c:w val="0.82038136935469275"/>
          <c:h val="0.19663106412658929"/>
        </c:manualLayout>
      </c:layout>
      <c:overlay val="0"/>
      <c:spPr>
        <a:noFill/>
        <a:ln w="0">
          <a:noFill/>
        </a:ln>
        <a:effectLst/>
      </c:spPr>
      <c:txPr>
        <a:bodyPr rot="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2673525427662069"/>
          <c:y val="0.24362693357087314"/>
          <c:w val="0.71192900249736568"/>
          <c:h val="0.61115439316534004"/>
        </c:manualLayout>
      </c:layout>
      <c:barChart>
        <c:barDir val="col"/>
        <c:grouping val="clustered"/>
        <c:varyColors val="0"/>
        <c:ser>
          <c:idx val="0"/>
          <c:order val="0"/>
          <c:tx>
            <c:strRef>
              <c:f>'crow_cache+ref'!$B$3</c:f>
              <c:strCache>
                <c:ptCount val="1"/>
                <c:pt idx="0">
                  <c:v>CROW-(cache+ref)</c:v>
                </c:pt>
              </c:strCache>
            </c:strRef>
          </c:tx>
          <c:spPr>
            <a:solidFill>
              <a:schemeClr val="accent5">
                <a:tint val="77000"/>
              </a:schemeClr>
            </a:solidFill>
            <a:ln w="31750">
              <a:solidFill>
                <a:schemeClr val="tx1"/>
              </a:solidFill>
            </a:ln>
            <a:effectLst/>
          </c:spPr>
          <c:invertIfNegative val="0"/>
          <c:cat>
            <c:strRef>
              <c:f>'crow_cache+ref'!$A$4:$A$5</c:f>
              <c:strCache>
                <c:ptCount val="2"/>
                <c:pt idx="0">
                  <c:v>single-core</c:v>
                </c:pt>
                <c:pt idx="1">
                  <c:v>four-core</c:v>
                </c:pt>
              </c:strCache>
            </c:strRef>
          </c:cat>
          <c:val>
            <c:numRef>
              <c:f>'crow_cache+ref'!$B$4:$B$5</c:f>
              <c:numCache>
                <c:formatCode>General</c:formatCode>
                <c:ptCount val="2"/>
                <c:pt idx="0">
                  <c:v>1.17</c:v>
                </c:pt>
                <c:pt idx="1">
                  <c:v>1.2</c:v>
                </c:pt>
              </c:numCache>
            </c:numRef>
          </c:val>
          <c:extLst>
            <c:ext xmlns:c16="http://schemas.microsoft.com/office/drawing/2014/chart" uri="{C3380CC4-5D6E-409C-BE32-E72D297353CC}">
              <c16:uniqueId val="{00000000-E069-4BA2-BFD5-AD259C8D5418}"/>
            </c:ext>
          </c:extLst>
        </c:ser>
        <c:ser>
          <c:idx val="1"/>
          <c:order val="1"/>
          <c:tx>
            <c:strRef>
              <c:f>'crow_cache+ref'!$C$3</c:f>
              <c:strCache>
                <c:ptCount val="1"/>
                <c:pt idx="0">
                  <c:v>Ideal CROW-cache + no refresh</c:v>
                </c:pt>
              </c:strCache>
            </c:strRef>
          </c:tx>
          <c:spPr>
            <a:solidFill>
              <a:schemeClr val="accent5">
                <a:shade val="76000"/>
              </a:schemeClr>
            </a:solidFill>
            <a:ln w="31750">
              <a:solidFill>
                <a:schemeClr val="tx1"/>
              </a:solidFill>
            </a:ln>
            <a:effectLst/>
          </c:spPr>
          <c:invertIfNegative val="0"/>
          <c:cat>
            <c:strRef>
              <c:f>'crow_cache+ref'!$A$4:$A$5</c:f>
              <c:strCache>
                <c:ptCount val="2"/>
                <c:pt idx="0">
                  <c:v>single-core</c:v>
                </c:pt>
                <c:pt idx="1">
                  <c:v>four-core</c:v>
                </c:pt>
              </c:strCache>
            </c:strRef>
          </c:cat>
          <c:val>
            <c:numRef>
              <c:f>'crow_cache+ref'!$C$4:$C$5</c:f>
              <c:numCache>
                <c:formatCode>General</c:formatCode>
                <c:ptCount val="2"/>
                <c:pt idx="0">
                  <c:v>1.1950000000000001</c:v>
                </c:pt>
                <c:pt idx="1">
                  <c:v>1.2649999999999999</c:v>
                </c:pt>
              </c:numCache>
            </c:numRef>
          </c:val>
          <c:extLst>
            <c:ext xmlns:c16="http://schemas.microsoft.com/office/drawing/2014/chart" uri="{C3380CC4-5D6E-409C-BE32-E72D297353CC}">
              <c16:uniqueId val="{00000001-E069-4BA2-BFD5-AD259C8D5418}"/>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4000">
                    <a:solidFill>
                      <a:schemeClr val="tx1"/>
                    </a:solidFill>
                  </a:rPr>
                  <a:t>Speedup</a:t>
                </a:r>
              </a:p>
            </c:rich>
          </c:tx>
          <c:layout>
            <c:manualLayout>
              <c:xMode val="edge"/>
              <c:yMode val="edge"/>
              <c:x val="6.9315205513142669E-3"/>
              <c:y val="0.30504206319072363"/>
            </c:manualLayout>
          </c:layout>
          <c:overlay val="0"/>
          <c:spPr>
            <a:noFill/>
            <a:ln>
              <a:noFill/>
            </a:ln>
            <a:effectLst/>
          </c:spPr>
          <c:txPr>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majorUnit val="0.1"/>
      </c:valAx>
      <c:spPr>
        <a:noFill/>
        <a:ln>
          <a:noFill/>
        </a:ln>
        <a:effectLst/>
      </c:spPr>
    </c:plotArea>
    <c:legend>
      <c:legendPos val="b"/>
      <c:layout>
        <c:manualLayout>
          <c:xMode val="edge"/>
          <c:yMode val="edge"/>
          <c:x val="0.14551418639874317"/>
          <c:y val="1.3004591074995029E-2"/>
          <c:w val="0.82038136935469275"/>
          <c:h val="0.19663106412658929"/>
        </c:manualLayout>
      </c:layout>
      <c:overlay val="0"/>
      <c:spPr>
        <a:noFill/>
        <a:ln w="0">
          <a:noFill/>
        </a:ln>
        <a:effectLst/>
      </c:spPr>
      <c:txPr>
        <a:bodyPr rot="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7698829784286014"/>
          <c:y val="0.24490976774988607"/>
          <c:w val="0.61583888552392496"/>
          <c:h val="0.61623929352309204"/>
        </c:manualLayout>
      </c:layout>
      <c:barChart>
        <c:barDir val="col"/>
        <c:grouping val="clustered"/>
        <c:varyColors val="0"/>
        <c:ser>
          <c:idx val="0"/>
          <c:order val="0"/>
          <c:tx>
            <c:strRef>
              <c:f>'crow_cache+ref'!$B$11</c:f>
              <c:strCache>
                <c:ptCount val="1"/>
                <c:pt idx="0">
                  <c:v>CROW-(cache+ref)</c:v>
                </c:pt>
              </c:strCache>
            </c:strRef>
          </c:tx>
          <c:spPr>
            <a:solidFill>
              <a:schemeClr val="accent5">
                <a:tint val="77000"/>
              </a:schemeClr>
            </a:solidFill>
            <a:ln w="31750">
              <a:solidFill>
                <a:schemeClr val="tx1"/>
              </a:solidFill>
            </a:ln>
            <a:effectLst/>
          </c:spPr>
          <c:invertIfNegative val="0"/>
          <c:cat>
            <c:strRef>
              <c:f>'crow_cache+ref'!$A$12:$A$13</c:f>
              <c:strCache>
                <c:ptCount val="2"/>
                <c:pt idx="0">
                  <c:v>single-core</c:v>
                </c:pt>
                <c:pt idx="1">
                  <c:v>four-core</c:v>
                </c:pt>
              </c:strCache>
            </c:strRef>
          </c:cat>
          <c:val>
            <c:numRef>
              <c:f>'crow_cache+ref'!$B$12:$B$13</c:f>
              <c:numCache>
                <c:formatCode>General</c:formatCode>
                <c:ptCount val="2"/>
                <c:pt idx="0">
                  <c:v>0.76500000000000001</c:v>
                </c:pt>
                <c:pt idx="1">
                  <c:v>0.77700000000000002</c:v>
                </c:pt>
              </c:numCache>
            </c:numRef>
          </c:val>
          <c:extLst>
            <c:ext xmlns:c16="http://schemas.microsoft.com/office/drawing/2014/chart" uri="{C3380CC4-5D6E-409C-BE32-E72D297353CC}">
              <c16:uniqueId val="{00000000-A736-4AF9-B3C3-B1BF26EC6C49}"/>
            </c:ext>
          </c:extLst>
        </c:ser>
        <c:ser>
          <c:idx val="1"/>
          <c:order val="1"/>
          <c:tx>
            <c:strRef>
              <c:f>'crow_cache+ref'!$C$11</c:f>
              <c:strCache>
                <c:ptCount val="1"/>
                <c:pt idx="0">
                  <c:v>Ideal CROW-cache + no refresh</c:v>
                </c:pt>
              </c:strCache>
            </c:strRef>
          </c:tx>
          <c:spPr>
            <a:solidFill>
              <a:schemeClr val="accent5">
                <a:shade val="76000"/>
              </a:schemeClr>
            </a:solidFill>
            <a:ln w="31750">
              <a:solidFill>
                <a:schemeClr val="tx1"/>
              </a:solidFill>
            </a:ln>
            <a:effectLst/>
          </c:spPr>
          <c:invertIfNegative val="0"/>
          <c:cat>
            <c:strRef>
              <c:f>'crow_cache+ref'!$A$12:$A$13</c:f>
              <c:strCache>
                <c:ptCount val="2"/>
                <c:pt idx="0">
                  <c:v>single-core</c:v>
                </c:pt>
                <c:pt idx="1">
                  <c:v>four-core</c:v>
                </c:pt>
              </c:strCache>
            </c:strRef>
          </c:cat>
          <c:val>
            <c:numRef>
              <c:f>'crow_cache+ref'!$C$12:$C$13</c:f>
              <c:numCache>
                <c:formatCode>General</c:formatCode>
                <c:ptCount val="2"/>
                <c:pt idx="0">
                  <c:v>0.751</c:v>
                </c:pt>
                <c:pt idx="1">
                  <c:v>0.76700000000000002</c:v>
                </c:pt>
              </c:numCache>
            </c:numRef>
          </c:val>
          <c:extLst>
            <c:ext xmlns:c16="http://schemas.microsoft.com/office/drawing/2014/chart" uri="{C3380CC4-5D6E-409C-BE32-E72D297353CC}">
              <c16:uniqueId val="{00000001-A736-4AF9-B3C3-B1BF26EC6C49}"/>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3600" dirty="0">
                    <a:solidFill>
                      <a:schemeClr val="tx1"/>
                    </a:solidFill>
                  </a:rPr>
                  <a:t>Normalized </a:t>
                </a:r>
                <a:br>
                  <a:rPr lang="en-US" sz="3600" dirty="0">
                    <a:solidFill>
                      <a:schemeClr val="tx1"/>
                    </a:solidFill>
                  </a:rPr>
                </a:br>
                <a:r>
                  <a:rPr lang="en-US" sz="3600" dirty="0">
                    <a:solidFill>
                      <a:schemeClr val="tx1"/>
                    </a:solidFill>
                  </a:rPr>
                  <a:t>DRAM</a:t>
                </a:r>
                <a:r>
                  <a:rPr lang="en-US" sz="3600" baseline="0" dirty="0">
                    <a:solidFill>
                      <a:schemeClr val="tx1"/>
                    </a:solidFill>
                  </a:rPr>
                  <a:t> Energy</a:t>
                </a:r>
                <a:endParaRPr lang="en-US" sz="3600" dirty="0">
                  <a:solidFill>
                    <a:schemeClr val="tx1"/>
                  </a:solidFill>
                </a:endParaRPr>
              </a:p>
            </c:rich>
          </c:tx>
          <c:layout>
            <c:manualLayout>
              <c:xMode val="edge"/>
              <c:yMode val="edge"/>
              <c:x val="2.6374224903636667E-2"/>
              <c:y val="0.24490976774988607"/>
            </c:manualLayout>
          </c:layout>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legend>
      <c:legendPos val="b"/>
      <c:layout>
        <c:manualLayout>
          <c:xMode val="edge"/>
          <c:yMode val="edge"/>
          <c:x val="0.14551418639874317"/>
          <c:y val="1.3004591074995029E-2"/>
          <c:w val="0.82038136935469275"/>
          <c:h val="0.19663106412658929"/>
        </c:manualLayout>
      </c:layout>
      <c:overlay val="0"/>
      <c:spPr>
        <a:noFill/>
        <a:ln w="0">
          <a:noFill/>
        </a:ln>
        <a:effectLst/>
      </c:spPr>
      <c:txPr>
        <a:bodyPr rot="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4236915761546068"/>
          <c:y val="0.206872543371103"/>
          <c:w val="0.83691247181500683"/>
          <c:h val="0.45419422572178475"/>
        </c:manualLayout>
      </c:layout>
      <c:barChart>
        <c:barDir val="col"/>
        <c:grouping val="clustered"/>
        <c:varyColors val="0"/>
        <c:ser>
          <c:idx val="0"/>
          <c:order val="0"/>
          <c:tx>
            <c:strRef>
              <c:f>crow_cache_perf!$B$3</c:f>
              <c:strCache>
                <c:ptCount val="1"/>
                <c:pt idx="0">
                  <c:v>CROW-1</c:v>
                </c:pt>
              </c:strCache>
            </c:strRef>
          </c:tx>
          <c:spPr>
            <a:solidFill>
              <a:schemeClr val="accent5">
                <a:tint val="50000"/>
              </a:schemeClr>
            </a:solidFill>
            <a:ln w="12700">
              <a:solidFill>
                <a:schemeClr val="tx1"/>
              </a:solidFill>
            </a:ln>
            <a:effectLst/>
          </c:spPr>
          <c:invertIfNegative val="0"/>
          <c:cat>
            <c:strRef>
              <c:f>crow_cache_perf!$A$4:$A$15</c:f>
              <c:strCache>
                <c:ptCount val="11"/>
                <c:pt idx="0">
                  <c:v>leslie3d</c:v>
                </c:pt>
                <c:pt idx="1">
                  <c:v>tpch2</c:v>
                </c:pt>
                <c:pt idx="2">
                  <c:v>zeus</c:v>
                </c:pt>
                <c:pt idx="3">
                  <c:v>lbm</c:v>
                </c:pt>
                <c:pt idx="4">
                  <c:v>mcf</c:v>
                </c:pt>
                <c:pt idx="5">
                  <c:v>stream-cp</c:v>
                </c:pt>
                <c:pt idx="6">
                  <c:v>libq</c:v>
                </c:pt>
                <c:pt idx="7">
                  <c:v>h264-dec</c:v>
                </c:pt>
                <c:pt idx="8">
                  <c:v>AVERAGE (1-core)</c:v>
                </c:pt>
                <c:pt idx="10">
                  <c:v>HHHH</c:v>
                </c:pt>
              </c:strCache>
            </c:strRef>
          </c:cat>
          <c:val>
            <c:numRef>
              <c:f>crow_cache_perf!$B$4:$B$15</c:f>
              <c:numCache>
                <c:formatCode>General</c:formatCode>
                <c:ptCount val="11"/>
                <c:pt idx="0">
                  <c:v>1.099</c:v>
                </c:pt>
                <c:pt idx="1">
                  <c:v>1.0469999999999999</c:v>
                </c:pt>
                <c:pt idx="2">
                  <c:v>1.1100000000000001</c:v>
                </c:pt>
                <c:pt idx="3">
                  <c:v>1.095</c:v>
                </c:pt>
                <c:pt idx="4">
                  <c:v>1.1160000000000001</c:v>
                </c:pt>
                <c:pt idx="5">
                  <c:v>1.0980000000000001</c:v>
                </c:pt>
                <c:pt idx="6">
                  <c:v>1.0189999999999999</c:v>
                </c:pt>
                <c:pt idx="7">
                  <c:v>1.0609999999999999</c:v>
                </c:pt>
                <c:pt idx="8">
                  <c:v>1.0660000000000001</c:v>
                </c:pt>
                <c:pt idx="10">
                  <c:v>1.0069999999999999</c:v>
                </c:pt>
              </c:numCache>
            </c:numRef>
          </c:val>
          <c:extLst>
            <c:ext xmlns:c16="http://schemas.microsoft.com/office/drawing/2014/chart" uri="{C3380CC4-5D6E-409C-BE32-E72D297353CC}">
              <c16:uniqueId val="{00000000-EFCC-4C8B-B428-173D0BA5FA44}"/>
            </c:ext>
          </c:extLst>
        </c:ser>
        <c:ser>
          <c:idx val="1"/>
          <c:order val="1"/>
          <c:tx>
            <c:strRef>
              <c:f>crow_cache_perf!$C$3</c:f>
              <c:strCache>
                <c:ptCount val="1"/>
                <c:pt idx="0">
                  <c:v>CROW-8</c:v>
                </c:pt>
              </c:strCache>
            </c:strRef>
          </c:tx>
          <c:spPr>
            <a:solidFill>
              <a:schemeClr val="accent5">
                <a:tint val="70000"/>
              </a:schemeClr>
            </a:solidFill>
            <a:ln w="12700">
              <a:solidFill>
                <a:schemeClr val="tx1"/>
              </a:solidFill>
            </a:ln>
            <a:effectLst/>
          </c:spPr>
          <c:invertIfNegative val="0"/>
          <c:cat>
            <c:strRef>
              <c:f>crow_cache_perf!$A$4:$A$15</c:f>
              <c:strCache>
                <c:ptCount val="11"/>
                <c:pt idx="0">
                  <c:v>leslie3d</c:v>
                </c:pt>
                <c:pt idx="1">
                  <c:v>tpch2</c:v>
                </c:pt>
                <c:pt idx="2">
                  <c:v>zeus</c:v>
                </c:pt>
                <c:pt idx="3">
                  <c:v>lbm</c:v>
                </c:pt>
                <c:pt idx="4">
                  <c:v>mcf</c:v>
                </c:pt>
                <c:pt idx="5">
                  <c:v>stream-cp</c:v>
                </c:pt>
                <c:pt idx="6">
                  <c:v>libq</c:v>
                </c:pt>
                <c:pt idx="7">
                  <c:v>h264-dec</c:v>
                </c:pt>
                <c:pt idx="8">
                  <c:v>AVERAGE (1-core)</c:v>
                </c:pt>
                <c:pt idx="10">
                  <c:v>HHHH</c:v>
                </c:pt>
              </c:strCache>
            </c:strRef>
          </c:cat>
          <c:val>
            <c:numRef>
              <c:f>crow_cache_perf!$C$4:$C$15</c:f>
              <c:numCache>
                <c:formatCode>General</c:formatCode>
                <c:ptCount val="11"/>
                <c:pt idx="0">
                  <c:v>1.111</c:v>
                </c:pt>
                <c:pt idx="1">
                  <c:v>1.0609999999999999</c:v>
                </c:pt>
                <c:pt idx="2">
                  <c:v>1.1240000000000001</c:v>
                </c:pt>
                <c:pt idx="3">
                  <c:v>1.1000000000000001</c:v>
                </c:pt>
                <c:pt idx="4">
                  <c:v>1.1579999999999999</c:v>
                </c:pt>
                <c:pt idx="5">
                  <c:v>1.103</c:v>
                </c:pt>
                <c:pt idx="6">
                  <c:v>1.026</c:v>
                </c:pt>
                <c:pt idx="7">
                  <c:v>1.0609999999999999</c:v>
                </c:pt>
                <c:pt idx="8">
                  <c:v>1.075</c:v>
                </c:pt>
                <c:pt idx="10">
                  <c:v>1.071</c:v>
                </c:pt>
              </c:numCache>
            </c:numRef>
          </c:val>
          <c:extLst>
            <c:ext xmlns:c16="http://schemas.microsoft.com/office/drawing/2014/chart" uri="{C3380CC4-5D6E-409C-BE32-E72D297353CC}">
              <c16:uniqueId val="{00000001-EFCC-4C8B-B428-173D0BA5FA44}"/>
            </c:ext>
          </c:extLst>
        </c:ser>
        <c:ser>
          <c:idx val="2"/>
          <c:order val="2"/>
          <c:tx>
            <c:strRef>
              <c:f>crow_cache_perf!$D$3</c:f>
              <c:strCache>
                <c:ptCount val="1"/>
                <c:pt idx="0">
                  <c:v>CROW-64</c:v>
                </c:pt>
              </c:strCache>
            </c:strRef>
          </c:tx>
          <c:spPr>
            <a:solidFill>
              <a:schemeClr val="accent5">
                <a:tint val="90000"/>
              </a:schemeClr>
            </a:solidFill>
            <a:ln w="12700">
              <a:solidFill>
                <a:schemeClr val="tx1"/>
              </a:solidFill>
            </a:ln>
            <a:effectLst/>
          </c:spPr>
          <c:invertIfNegative val="0"/>
          <c:cat>
            <c:strRef>
              <c:f>crow_cache_perf!$A$4:$A$15</c:f>
              <c:strCache>
                <c:ptCount val="11"/>
                <c:pt idx="0">
                  <c:v>leslie3d</c:v>
                </c:pt>
                <c:pt idx="1">
                  <c:v>tpch2</c:v>
                </c:pt>
                <c:pt idx="2">
                  <c:v>zeus</c:v>
                </c:pt>
                <c:pt idx="3">
                  <c:v>lbm</c:v>
                </c:pt>
                <c:pt idx="4">
                  <c:v>mcf</c:v>
                </c:pt>
                <c:pt idx="5">
                  <c:v>stream-cp</c:v>
                </c:pt>
                <c:pt idx="6">
                  <c:v>libq</c:v>
                </c:pt>
                <c:pt idx="7">
                  <c:v>h264-dec</c:v>
                </c:pt>
                <c:pt idx="8">
                  <c:v>AVERAGE (1-core)</c:v>
                </c:pt>
                <c:pt idx="10">
                  <c:v>HHHH</c:v>
                </c:pt>
              </c:strCache>
            </c:strRef>
          </c:cat>
          <c:val>
            <c:numRef>
              <c:f>crow_cache_perf!$D$4:$D$15</c:f>
              <c:numCache>
                <c:formatCode>General</c:formatCode>
                <c:ptCount val="11"/>
                <c:pt idx="0">
                  <c:v>1.111</c:v>
                </c:pt>
                <c:pt idx="1">
                  <c:v>1.0609999999999999</c:v>
                </c:pt>
                <c:pt idx="2">
                  <c:v>1.125</c:v>
                </c:pt>
                <c:pt idx="3">
                  <c:v>1.101</c:v>
                </c:pt>
                <c:pt idx="4">
                  <c:v>1.1579999999999999</c:v>
                </c:pt>
                <c:pt idx="5">
                  <c:v>1.1100000000000001</c:v>
                </c:pt>
                <c:pt idx="6">
                  <c:v>1.026</c:v>
                </c:pt>
                <c:pt idx="7">
                  <c:v>1.0609999999999999</c:v>
                </c:pt>
                <c:pt idx="8">
                  <c:v>1.077</c:v>
                </c:pt>
                <c:pt idx="10">
                  <c:v>1.095</c:v>
                </c:pt>
              </c:numCache>
            </c:numRef>
          </c:val>
          <c:extLst>
            <c:ext xmlns:c16="http://schemas.microsoft.com/office/drawing/2014/chart" uri="{C3380CC4-5D6E-409C-BE32-E72D297353CC}">
              <c16:uniqueId val="{00000002-EFCC-4C8B-B428-173D0BA5FA44}"/>
            </c:ext>
          </c:extLst>
        </c:ser>
        <c:ser>
          <c:idx val="3"/>
          <c:order val="3"/>
          <c:tx>
            <c:strRef>
              <c:f>crow_cache_perf!$E$3</c:f>
              <c:strCache>
                <c:ptCount val="1"/>
                <c:pt idx="0">
                  <c:v>CROW-128</c:v>
                </c:pt>
              </c:strCache>
            </c:strRef>
          </c:tx>
          <c:spPr>
            <a:solidFill>
              <a:schemeClr val="accent5">
                <a:shade val="90000"/>
              </a:schemeClr>
            </a:solidFill>
            <a:ln w="12700">
              <a:solidFill>
                <a:schemeClr val="tx1"/>
              </a:solidFill>
            </a:ln>
            <a:effectLst/>
          </c:spPr>
          <c:invertIfNegative val="0"/>
          <c:cat>
            <c:strRef>
              <c:f>crow_cache_perf!$A$4:$A$15</c:f>
              <c:strCache>
                <c:ptCount val="11"/>
                <c:pt idx="0">
                  <c:v>leslie3d</c:v>
                </c:pt>
                <c:pt idx="1">
                  <c:v>tpch2</c:v>
                </c:pt>
                <c:pt idx="2">
                  <c:v>zeus</c:v>
                </c:pt>
                <c:pt idx="3">
                  <c:v>lbm</c:v>
                </c:pt>
                <c:pt idx="4">
                  <c:v>mcf</c:v>
                </c:pt>
                <c:pt idx="5">
                  <c:v>stream-cp</c:v>
                </c:pt>
                <c:pt idx="6">
                  <c:v>libq</c:v>
                </c:pt>
                <c:pt idx="7">
                  <c:v>h264-dec</c:v>
                </c:pt>
                <c:pt idx="8">
                  <c:v>AVERAGE (1-core)</c:v>
                </c:pt>
                <c:pt idx="10">
                  <c:v>HHHH</c:v>
                </c:pt>
              </c:strCache>
            </c:strRef>
          </c:cat>
          <c:val>
            <c:numRef>
              <c:f>crow_cache_perf!$E$4:$E$15</c:f>
              <c:numCache>
                <c:formatCode>General</c:formatCode>
                <c:ptCount val="11"/>
                <c:pt idx="0">
                  <c:v>1.111</c:v>
                </c:pt>
                <c:pt idx="1">
                  <c:v>1.0609999999999999</c:v>
                </c:pt>
                <c:pt idx="2">
                  <c:v>1.125</c:v>
                </c:pt>
                <c:pt idx="3">
                  <c:v>1.101</c:v>
                </c:pt>
                <c:pt idx="4">
                  <c:v>1.1579999999999999</c:v>
                </c:pt>
                <c:pt idx="5">
                  <c:v>1.1100000000000001</c:v>
                </c:pt>
                <c:pt idx="6">
                  <c:v>1.026</c:v>
                </c:pt>
                <c:pt idx="7">
                  <c:v>1.0609999999999999</c:v>
                </c:pt>
                <c:pt idx="8">
                  <c:v>1.0780000000000001</c:v>
                </c:pt>
                <c:pt idx="10">
                  <c:v>1.1000000000000001</c:v>
                </c:pt>
              </c:numCache>
            </c:numRef>
          </c:val>
          <c:extLst>
            <c:ext xmlns:c16="http://schemas.microsoft.com/office/drawing/2014/chart" uri="{C3380CC4-5D6E-409C-BE32-E72D297353CC}">
              <c16:uniqueId val="{00000003-EFCC-4C8B-B428-173D0BA5FA44}"/>
            </c:ext>
          </c:extLst>
        </c:ser>
        <c:ser>
          <c:idx val="5"/>
          <c:order val="5"/>
          <c:tx>
            <c:strRef>
              <c:f>crow_cache_perf!$G$3</c:f>
              <c:strCache>
                <c:ptCount val="1"/>
                <c:pt idx="0">
                  <c:v>Ideal CROW-cache (100% Hit Rate)</c:v>
                </c:pt>
              </c:strCache>
            </c:strRef>
          </c:tx>
          <c:spPr>
            <a:solidFill>
              <a:schemeClr val="accent5">
                <a:shade val="50000"/>
              </a:schemeClr>
            </a:solidFill>
            <a:ln w="12700">
              <a:solidFill>
                <a:schemeClr val="tx1"/>
              </a:solidFill>
            </a:ln>
            <a:effectLst/>
          </c:spPr>
          <c:invertIfNegative val="0"/>
          <c:cat>
            <c:strRef>
              <c:f>crow_cache_perf!$A$4:$A$15</c:f>
              <c:strCache>
                <c:ptCount val="11"/>
                <c:pt idx="0">
                  <c:v>leslie3d</c:v>
                </c:pt>
                <c:pt idx="1">
                  <c:v>tpch2</c:v>
                </c:pt>
                <c:pt idx="2">
                  <c:v>zeus</c:v>
                </c:pt>
                <c:pt idx="3">
                  <c:v>lbm</c:v>
                </c:pt>
                <c:pt idx="4">
                  <c:v>mcf</c:v>
                </c:pt>
                <c:pt idx="5">
                  <c:v>stream-cp</c:v>
                </c:pt>
                <c:pt idx="6">
                  <c:v>libq</c:v>
                </c:pt>
                <c:pt idx="7">
                  <c:v>h264-dec</c:v>
                </c:pt>
                <c:pt idx="8">
                  <c:v>AVERAGE (1-core)</c:v>
                </c:pt>
                <c:pt idx="10">
                  <c:v>HHHH</c:v>
                </c:pt>
              </c:strCache>
            </c:strRef>
          </c:cat>
          <c:val>
            <c:numRef>
              <c:f>crow_cache_perf!$G$4:$G$15</c:f>
              <c:numCache>
                <c:formatCode>General</c:formatCode>
                <c:ptCount val="11"/>
                <c:pt idx="0">
                  <c:v>1.127</c:v>
                </c:pt>
                <c:pt idx="1">
                  <c:v>1.071</c:v>
                </c:pt>
                <c:pt idx="2">
                  <c:v>1.1339999999999999</c:v>
                </c:pt>
                <c:pt idx="3">
                  <c:v>1.117</c:v>
                </c:pt>
                <c:pt idx="4">
                  <c:v>1.171</c:v>
                </c:pt>
                <c:pt idx="5">
                  <c:v>1.117</c:v>
                </c:pt>
                <c:pt idx="6">
                  <c:v>1.0549999999999999</c:v>
                </c:pt>
                <c:pt idx="7">
                  <c:v>1.0589999999999999</c:v>
                </c:pt>
                <c:pt idx="8">
                  <c:v>1.091</c:v>
                </c:pt>
                <c:pt idx="10">
                  <c:v>1.123</c:v>
                </c:pt>
              </c:numCache>
            </c:numRef>
          </c:val>
          <c:extLst>
            <c:ext xmlns:c16="http://schemas.microsoft.com/office/drawing/2014/chart" uri="{C3380CC4-5D6E-409C-BE32-E72D297353CC}">
              <c16:uniqueId val="{00000004-EFCC-4C8B-B428-173D0BA5FA44}"/>
            </c:ext>
          </c:extLst>
        </c:ser>
        <c:dLbls>
          <c:showLegendKey val="0"/>
          <c:showVal val="0"/>
          <c:showCatName val="0"/>
          <c:showSerName val="0"/>
          <c:showPercent val="0"/>
          <c:showBubbleSize val="0"/>
        </c:dLbls>
        <c:gapWidth val="219"/>
        <c:overlap val="-27"/>
        <c:axId val="583680936"/>
        <c:axId val="583674704"/>
        <c:extLst>
          <c:ext xmlns:c15="http://schemas.microsoft.com/office/drawing/2012/chart" uri="{02D57815-91ED-43cb-92C2-25804820EDAC}">
            <c15:filteredBarSeries>
              <c15:ser>
                <c:idx val="4"/>
                <c:order val="4"/>
                <c:tx>
                  <c:strRef>
                    <c:extLst>
                      <c:ext uri="{02D57815-91ED-43cb-92C2-25804820EDAC}">
                        <c15:formulaRef>
                          <c15:sqref>crow_cache_perf!$F$3</c15:sqref>
                        </c15:formulaRef>
                      </c:ext>
                    </c:extLst>
                    <c:strCache>
                      <c:ptCount val="1"/>
                      <c:pt idx="0">
                        <c:v>CROW-256</c:v>
                      </c:pt>
                    </c:strCache>
                  </c:strRef>
                </c:tx>
                <c:spPr>
                  <a:solidFill>
                    <a:schemeClr val="accent5">
                      <a:shade val="70000"/>
                    </a:schemeClr>
                  </a:solidFill>
                  <a:ln>
                    <a:noFill/>
                  </a:ln>
                  <a:effectLst/>
                </c:spPr>
                <c:invertIfNegative val="0"/>
                <c:cat>
                  <c:strRef>
                    <c:extLst>
                      <c:ext uri="{02D57815-91ED-43cb-92C2-25804820EDAC}">
                        <c15:formulaRef>
                          <c15:sqref>crow_cache_perf!$A$4:$A$15</c15:sqref>
                        </c15:formulaRef>
                      </c:ext>
                    </c:extLst>
                    <c:strCache>
                      <c:ptCount val="11"/>
                      <c:pt idx="0">
                        <c:v>leslie3d</c:v>
                      </c:pt>
                      <c:pt idx="1">
                        <c:v>tpch2</c:v>
                      </c:pt>
                      <c:pt idx="2">
                        <c:v>zeus</c:v>
                      </c:pt>
                      <c:pt idx="3">
                        <c:v>lbm</c:v>
                      </c:pt>
                      <c:pt idx="4">
                        <c:v>mcf</c:v>
                      </c:pt>
                      <c:pt idx="5">
                        <c:v>stream-cp</c:v>
                      </c:pt>
                      <c:pt idx="6">
                        <c:v>libq</c:v>
                      </c:pt>
                      <c:pt idx="7">
                        <c:v>h264-dec</c:v>
                      </c:pt>
                      <c:pt idx="8">
                        <c:v>AVERAGE (1-core)</c:v>
                      </c:pt>
                      <c:pt idx="10">
                        <c:v>HHHH</c:v>
                      </c:pt>
                    </c:strCache>
                  </c:strRef>
                </c:cat>
                <c:val>
                  <c:numRef>
                    <c:extLst>
                      <c:ext uri="{02D57815-91ED-43cb-92C2-25804820EDAC}">
                        <c15:formulaRef>
                          <c15:sqref>crow_cache_perf!$F$4:$F$15</c15:sqref>
                        </c15:formulaRef>
                      </c:ext>
                    </c:extLst>
                    <c:numCache>
                      <c:formatCode>General</c:formatCode>
                      <c:ptCount val="11"/>
                      <c:pt idx="0">
                        <c:v>1.111</c:v>
                      </c:pt>
                      <c:pt idx="1">
                        <c:v>1.0609999999999999</c:v>
                      </c:pt>
                      <c:pt idx="2">
                        <c:v>1.125</c:v>
                      </c:pt>
                      <c:pt idx="3">
                        <c:v>1.101</c:v>
                      </c:pt>
                      <c:pt idx="4">
                        <c:v>1.1579999999999999</c:v>
                      </c:pt>
                      <c:pt idx="5">
                        <c:v>1.1100000000000001</c:v>
                      </c:pt>
                      <c:pt idx="6">
                        <c:v>1.026</c:v>
                      </c:pt>
                      <c:pt idx="7">
                        <c:v>1.0609999999999999</c:v>
                      </c:pt>
                      <c:pt idx="8">
                        <c:v>1.0780000000000001</c:v>
                      </c:pt>
                      <c:pt idx="10">
                        <c:v>1.107</c:v>
                      </c:pt>
                    </c:numCache>
                  </c:numRef>
                </c:val>
                <c:extLst>
                  <c:ext xmlns:c16="http://schemas.microsoft.com/office/drawing/2014/chart" uri="{C3380CC4-5D6E-409C-BE32-E72D297353CC}">
                    <c16:uniqueId val="{00000005-EFCC-4C8B-B428-173D0BA5FA44}"/>
                  </c:ext>
                </c:extLst>
              </c15:ser>
            </c15:filteredBarSeries>
          </c:ext>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4000">
                    <a:solidFill>
                      <a:schemeClr val="tx1"/>
                    </a:solidFill>
                  </a:rPr>
                  <a:t>Speedup</a:t>
                </a:r>
              </a:p>
            </c:rich>
          </c:tx>
          <c:overlay val="0"/>
          <c:spPr>
            <a:noFill/>
            <a:ln>
              <a:noFill/>
            </a:ln>
            <a:effectLst/>
          </c:spPr>
          <c:txPr>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legend>
      <c:legendPos val="b"/>
      <c:layout>
        <c:manualLayout>
          <c:xMode val="edge"/>
          <c:yMode val="edge"/>
          <c:x val="0.14551418639874317"/>
          <c:y val="1.3004591074995029E-2"/>
          <c:w val="0.82038136935469275"/>
          <c:h val="0.19663106412658929"/>
        </c:manualLayout>
      </c:layout>
      <c:overlay val="0"/>
      <c:spPr>
        <a:noFill/>
        <a:ln w="0">
          <a:noFill/>
        </a:ln>
        <a:effectLst/>
      </c:spPr>
      <c:txPr>
        <a:bodyPr rot="0" spcFirstLastPara="1" vertOverflow="ellipsis" vert="horz" wrap="square" anchor="ctr" anchorCtr="1"/>
        <a:lstStyle/>
        <a:p>
          <a:pPr>
            <a:defRPr sz="20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489136464324938"/>
          <c:y val="0.206872543371103"/>
          <c:w val="0.83036801250907466"/>
          <c:h val="0.45419422572178475"/>
        </c:manualLayout>
      </c:layout>
      <c:barChart>
        <c:barDir val="col"/>
        <c:grouping val="clustered"/>
        <c:varyColors val="0"/>
        <c:ser>
          <c:idx val="1"/>
          <c:order val="1"/>
          <c:tx>
            <c:strRef>
              <c:f>crow_ref_pef!$B$3</c:f>
              <c:strCache>
                <c:ptCount val="1"/>
                <c:pt idx="0">
                  <c:v>8 Gbit</c:v>
                </c:pt>
              </c:strCache>
            </c:strRef>
          </c:tx>
          <c:spPr>
            <a:solidFill>
              <a:schemeClr val="accent5">
                <a:tint val="77000"/>
              </a:schemeClr>
            </a:solidFill>
            <a:ln w="12700">
              <a:solidFill>
                <a:schemeClr val="tx1"/>
              </a:solidFill>
            </a:ln>
            <a:effectLst/>
          </c:spPr>
          <c:invertIfNegative val="0"/>
          <c:cat>
            <c:strRef>
              <c:f>crow_ref_pef!$A$4:$A$16</c:f>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f>crow_ref_pef!$B$4:$B$17</c:f>
              <c:numCache>
                <c:formatCode>General</c:formatCode>
                <c:ptCount val="14"/>
                <c:pt idx="0">
                  <c:v>1.05</c:v>
                </c:pt>
                <c:pt idx="1">
                  <c:v>1.0469999999999999</c:v>
                </c:pt>
                <c:pt idx="2">
                  <c:v>1.048</c:v>
                </c:pt>
                <c:pt idx="3">
                  <c:v>1.048</c:v>
                </c:pt>
                <c:pt idx="4">
                  <c:v>1.042</c:v>
                </c:pt>
                <c:pt idx="5">
                  <c:v>1.04</c:v>
                </c:pt>
                <c:pt idx="6">
                  <c:v>1.0449999999999999</c:v>
                </c:pt>
                <c:pt idx="7">
                  <c:v>1.0149999999999999</c:v>
                </c:pt>
                <c:pt idx="8">
                  <c:v>1.0680000000000001</c:v>
                </c:pt>
                <c:pt idx="9">
                  <c:v>1.0509999999999999</c:v>
                </c:pt>
                <c:pt idx="10">
                  <c:v>1.03</c:v>
                </c:pt>
                <c:pt idx="12">
                  <c:v>1.054</c:v>
                </c:pt>
              </c:numCache>
            </c:numRef>
          </c:val>
          <c:extLst>
            <c:ext xmlns:c16="http://schemas.microsoft.com/office/drawing/2014/chart" uri="{C3380CC4-5D6E-409C-BE32-E72D297353CC}">
              <c16:uniqueId val="{00000000-B354-4944-AAC5-614E70C090C6}"/>
            </c:ext>
          </c:extLst>
        </c:ser>
        <c:ser>
          <c:idx val="2"/>
          <c:order val="2"/>
          <c:tx>
            <c:strRef>
              <c:f>crow_ref_pef!$C$3</c:f>
              <c:strCache>
                <c:ptCount val="1"/>
                <c:pt idx="0">
                  <c:v>16 Gbit</c:v>
                </c:pt>
              </c:strCache>
            </c:strRef>
          </c:tx>
          <c:spPr>
            <a:solidFill>
              <a:schemeClr val="accent5"/>
            </a:solidFill>
            <a:ln w="12700">
              <a:solidFill>
                <a:schemeClr val="tx1"/>
              </a:solidFill>
            </a:ln>
            <a:effectLst/>
          </c:spPr>
          <c:invertIfNegative val="0"/>
          <c:cat>
            <c:strRef>
              <c:f>crow_ref_pef!$A$4:$A$16</c:f>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f>crow_ref_pef!$C$4:$C$17</c:f>
              <c:numCache>
                <c:formatCode>General</c:formatCode>
                <c:ptCount val="14"/>
                <c:pt idx="0">
                  <c:v>1.0640000000000001</c:v>
                </c:pt>
                <c:pt idx="1">
                  <c:v>1.0620000000000001</c:v>
                </c:pt>
                <c:pt idx="2">
                  <c:v>1.0629999999999999</c:v>
                </c:pt>
                <c:pt idx="3">
                  <c:v>1.0609999999999999</c:v>
                </c:pt>
                <c:pt idx="4">
                  <c:v>1.0509999999999999</c:v>
                </c:pt>
                <c:pt idx="5">
                  <c:v>1.0529999999999999</c:v>
                </c:pt>
                <c:pt idx="6">
                  <c:v>1.0589999999999999</c:v>
                </c:pt>
                <c:pt idx="7">
                  <c:v>1.0209999999999999</c:v>
                </c:pt>
                <c:pt idx="8">
                  <c:v>1.0960000000000001</c:v>
                </c:pt>
                <c:pt idx="9">
                  <c:v>1.0660000000000001</c:v>
                </c:pt>
                <c:pt idx="10">
                  <c:v>1.0369999999999999</c:v>
                </c:pt>
                <c:pt idx="12">
                  <c:v>1.0660000000000001</c:v>
                </c:pt>
              </c:numCache>
            </c:numRef>
          </c:val>
          <c:extLst>
            <c:ext xmlns:c16="http://schemas.microsoft.com/office/drawing/2014/chart" uri="{C3380CC4-5D6E-409C-BE32-E72D297353CC}">
              <c16:uniqueId val="{00000001-B354-4944-AAC5-614E70C090C6}"/>
            </c:ext>
          </c:extLst>
        </c:ser>
        <c:ser>
          <c:idx val="3"/>
          <c:order val="3"/>
          <c:tx>
            <c:strRef>
              <c:f>crow_ref_pef!$D$3</c:f>
              <c:strCache>
                <c:ptCount val="1"/>
                <c:pt idx="0">
                  <c:v>32 Gbit</c:v>
                </c:pt>
              </c:strCache>
            </c:strRef>
          </c:tx>
          <c:spPr>
            <a:solidFill>
              <a:schemeClr val="accent5">
                <a:shade val="76000"/>
              </a:schemeClr>
            </a:solidFill>
            <a:ln w="12700">
              <a:solidFill>
                <a:schemeClr val="tx1"/>
              </a:solidFill>
            </a:ln>
            <a:effectLst/>
          </c:spPr>
          <c:invertIfNegative val="0"/>
          <c:cat>
            <c:strRef>
              <c:f>crow_ref_pef!$A$4:$A$16</c:f>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f>crow_ref_pef!$D$4:$D$17</c:f>
              <c:numCache>
                <c:formatCode>General</c:formatCode>
                <c:ptCount val="14"/>
                <c:pt idx="0">
                  <c:v>1.0760000000000001</c:v>
                </c:pt>
                <c:pt idx="1">
                  <c:v>1.075</c:v>
                </c:pt>
                <c:pt idx="2">
                  <c:v>1.0760000000000001</c:v>
                </c:pt>
                <c:pt idx="3">
                  <c:v>1.075</c:v>
                </c:pt>
                <c:pt idx="4">
                  <c:v>1.0620000000000001</c:v>
                </c:pt>
                <c:pt idx="5">
                  <c:v>1.0660000000000001</c:v>
                </c:pt>
                <c:pt idx="6">
                  <c:v>1.071</c:v>
                </c:pt>
                <c:pt idx="7">
                  <c:v>1.0249999999999999</c:v>
                </c:pt>
                <c:pt idx="8">
                  <c:v>1.0880000000000001</c:v>
                </c:pt>
                <c:pt idx="9">
                  <c:v>1.0780000000000001</c:v>
                </c:pt>
                <c:pt idx="10">
                  <c:v>1.0429999999999999</c:v>
                </c:pt>
                <c:pt idx="12">
                  <c:v>1.081</c:v>
                </c:pt>
              </c:numCache>
            </c:numRef>
          </c:val>
          <c:extLst>
            <c:ext xmlns:c16="http://schemas.microsoft.com/office/drawing/2014/chart" uri="{C3380CC4-5D6E-409C-BE32-E72D297353CC}">
              <c16:uniqueId val="{00000002-B354-4944-AAC5-614E70C090C6}"/>
            </c:ext>
          </c:extLst>
        </c:ser>
        <c:ser>
          <c:idx val="4"/>
          <c:order val="4"/>
          <c:tx>
            <c:strRef>
              <c:f>crow_ref_pef!$E$3</c:f>
              <c:strCache>
                <c:ptCount val="1"/>
                <c:pt idx="0">
                  <c:v>64 Gbit</c:v>
                </c:pt>
              </c:strCache>
            </c:strRef>
          </c:tx>
          <c:spPr>
            <a:solidFill>
              <a:schemeClr val="accent5">
                <a:shade val="53000"/>
              </a:schemeClr>
            </a:solidFill>
            <a:ln w="12700">
              <a:solidFill>
                <a:schemeClr val="tx1"/>
              </a:solidFill>
            </a:ln>
            <a:effectLst/>
          </c:spPr>
          <c:invertIfNegative val="0"/>
          <c:cat>
            <c:strRef>
              <c:f>crow_ref_pef!$A$4:$A$16</c:f>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f>crow_ref_pef!$E$4:$E$17</c:f>
              <c:numCache>
                <c:formatCode>General</c:formatCode>
                <c:ptCount val="14"/>
                <c:pt idx="0">
                  <c:v>1.119</c:v>
                </c:pt>
                <c:pt idx="1">
                  <c:v>1.111</c:v>
                </c:pt>
                <c:pt idx="2">
                  <c:v>1.1160000000000001</c:v>
                </c:pt>
                <c:pt idx="3">
                  <c:v>1.1160000000000001</c:v>
                </c:pt>
                <c:pt idx="4">
                  <c:v>1.0980000000000001</c:v>
                </c:pt>
                <c:pt idx="5">
                  <c:v>1.1040000000000001</c:v>
                </c:pt>
                <c:pt idx="6">
                  <c:v>1.1120000000000001</c:v>
                </c:pt>
                <c:pt idx="7">
                  <c:v>1.044</c:v>
                </c:pt>
                <c:pt idx="8">
                  <c:v>1.171</c:v>
                </c:pt>
                <c:pt idx="9">
                  <c:v>1.1200000000000001</c:v>
                </c:pt>
                <c:pt idx="10">
                  <c:v>1.071</c:v>
                </c:pt>
                <c:pt idx="12">
                  <c:v>1.119</c:v>
                </c:pt>
              </c:numCache>
            </c:numRef>
          </c:val>
          <c:extLst>
            <c:ext xmlns:c16="http://schemas.microsoft.com/office/drawing/2014/chart" uri="{C3380CC4-5D6E-409C-BE32-E72D297353CC}">
              <c16:uniqueId val="{00000003-B354-4944-AAC5-614E70C090C6}"/>
            </c:ext>
          </c:extLst>
        </c:ser>
        <c:dLbls>
          <c:showLegendKey val="0"/>
          <c:showVal val="0"/>
          <c:showCatName val="0"/>
          <c:showSerName val="0"/>
          <c:showPercent val="0"/>
          <c:showBubbleSize val="0"/>
        </c:dLbls>
        <c:gapWidth val="219"/>
        <c:overlap val="-27"/>
        <c:axId val="583680936"/>
        <c:axId val="583674704"/>
        <c:extLst>
          <c:ext xmlns:c15="http://schemas.microsoft.com/office/drawing/2012/chart" uri="{02D57815-91ED-43cb-92C2-25804820EDAC}">
            <c15:filteredBarSeries>
              <c15:ser>
                <c:idx val="0"/>
                <c:order val="0"/>
                <c:tx>
                  <c:strRef>
                    <c:extLst>
                      <c:ext uri="{02D57815-91ED-43cb-92C2-25804820EDAC}">
                        <c15:formulaRef>
                          <c15:sqref>crow_ref_pef!$A$3</c15:sqref>
                        </c15:formulaRef>
                      </c:ext>
                    </c:extLst>
                    <c:strCache>
                      <c:ptCount val="1"/>
                      <c:pt idx="0">
                        <c:v>Workload</c:v>
                      </c:pt>
                    </c:strCache>
                  </c:strRef>
                </c:tx>
                <c:spPr>
                  <a:solidFill>
                    <a:schemeClr val="accent5">
                      <a:tint val="54000"/>
                    </a:schemeClr>
                  </a:solidFill>
                  <a:ln>
                    <a:noFill/>
                  </a:ln>
                  <a:effectLst/>
                </c:spPr>
                <c:invertIfNegative val="0"/>
                <c:cat>
                  <c:strRef>
                    <c:extLst>
                      <c:ext uri="{02D57815-91ED-43cb-92C2-25804820EDAC}">
                        <c15:formulaRef>
                          <c15:sqref>crow_ref_pef!$A$4:$A$16</c15:sqref>
                        </c15:formulaRef>
                      </c:ext>
                    </c:extLst>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extLst>
                      <c:ext uri="{02D57815-91ED-43cb-92C2-25804820EDAC}">
                        <c15:formulaRef>
                          <c15:sqref>crow_ref_pef!$A$4:$A$17</c15:sqref>
                        </c15:formulaRef>
                      </c:ext>
                    </c:extLst>
                    <c:numCache>
                      <c:formatCode>General</c:formatCode>
                      <c:ptCount val="14"/>
                      <c:pt idx="0">
                        <c:v>0</c:v>
                      </c:pt>
                      <c:pt idx="1">
                        <c:v>0</c:v>
                      </c:pt>
                      <c:pt idx="2">
                        <c:v>0</c:v>
                      </c:pt>
                      <c:pt idx="3">
                        <c:v>0</c:v>
                      </c:pt>
                      <c:pt idx="4">
                        <c:v>0</c:v>
                      </c:pt>
                      <c:pt idx="5">
                        <c:v>0</c:v>
                      </c:pt>
                      <c:pt idx="6">
                        <c:v>0</c:v>
                      </c:pt>
                      <c:pt idx="7">
                        <c:v>0</c:v>
                      </c:pt>
                      <c:pt idx="8">
                        <c:v>0</c:v>
                      </c:pt>
                      <c:pt idx="9">
                        <c:v>0</c:v>
                      </c:pt>
                      <c:pt idx="10">
                        <c:v>0</c:v>
                      </c:pt>
                      <c:pt idx="12">
                        <c:v>0</c:v>
                      </c:pt>
                    </c:numCache>
                  </c:numRef>
                </c:val>
                <c:extLst>
                  <c:ext xmlns:c16="http://schemas.microsoft.com/office/drawing/2014/chart" uri="{C3380CC4-5D6E-409C-BE32-E72D297353CC}">
                    <c16:uniqueId val="{00000004-B354-4944-AAC5-614E70C090C6}"/>
                  </c:ext>
                </c:extLst>
              </c15:ser>
            </c15:filteredBarSeries>
          </c:ext>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4000">
                    <a:solidFill>
                      <a:schemeClr val="tx1"/>
                    </a:solidFill>
                  </a:rPr>
                  <a:t>Speedup</a:t>
                </a:r>
              </a:p>
            </c:rich>
          </c:tx>
          <c:layout>
            <c:manualLayout>
              <c:xMode val="edge"/>
              <c:yMode val="edge"/>
              <c:x val="1.3318813871670287E-3"/>
              <c:y val="0.24326146527332787"/>
            </c:manualLayout>
          </c:layout>
          <c:overlay val="0"/>
          <c:spPr>
            <a:noFill/>
            <a:ln>
              <a:noFill/>
            </a:ln>
            <a:effectLst/>
          </c:spPr>
          <c:txPr>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legend>
      <c:legendPos val="b"/>
      <c:layout>
        <c:manualLayout>
          <c:xMode val="edge"/>
          <c:yMode val="edge"/>
          <c:x val="0.14551418639874317"/>
          <c:y val="1.3004591074995029E-2"/>
          <c:w val="0.82038136935469275"/>
          <c:h val="0.19663106412658929"/>
        </c:manualLayout>
      </c:layout>
      <c:overlay val="0"/>
      <c:spPr>
        <a:noFill/>
        <a:ln w="0">
          <a:noFill/>
        </a:ln>
        <a:effectLst/>
      </c:spPr>
      <c:txPr>
        <a:bodyPr rot="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20565123508497607"/>
          <c:y val="0.206872543371103"/>
          <c:w val="0.77363042385659242"/>
          <c:h val="0.45419422572178475"/>
        </c:manualLayout>
      </c:layout>
      <c:barChart>
        <c:barDir val="col"/>
        <c:grouping val="clustered"/>
        <c:varyColors val="0"/>
        <c:ser>
          <c:idx val="1"/>
          <c:order val="1"/>
          <c:tx>
            <c:strRef>
              <c:f>crow_ref_energy!$B$3</c:f>
              <c:strCache>
                <c:ptCount val="1"/>
                <c:pt idx="0">
                  <c:v>8 Gbit</c:v>
                </c:pt>
              </c:strCache>
            </c:strRef>
          </c:tx>
          <c:spPr>
            <a:solidFill>
              <a:schemeClr val="accent5">
                <a:tint val="77000"/>
              </a:schemeClr>
            </a:solidFill>
            <a:ln w="12700">
              <a:solidFill>
                <a:schemeClr val="tx1"/>
              </a:solidFill>
            </a:ln>
            <a:effectLst/>
          </c:spPr>
          <c:invertIfNegative val="0"/>
          <c:cat>
            <c:strRef>
              <c:f>crow_ref_energy!$A$4:$A$16</c:f>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f>crow_ref_energy!$B$4:$B$17</c:f>
              <c:numCache>
                <c:formatCode>General</c:formatCode>
                <c:ptCount val="14"/>
                <c:pt idx="0">
                  <c:v>0.95</c:v>
                </c:pt>
                <c:pt idx="1">
                  <c:v>0.92800000000000005</c:v>
                </c:pt>
                <c:pt idx="2">
                  <c:v>0.94</c:v>
                </c:pt>
                <c:pt idx="3">
                  <c:v>0.94299999999999995</c:v>
                </c:pt>
                <c:pt idx="4">
                  <c:v>0.91200000000000003</c:v>
                </c:pt>
                <c:pt idx="5">
                  <c:v>0.91800000000000004</c:v>
                </c:pt>
                <c:pt idx="6">
                  <c:v>0.92700000000000005</c:v>
                </c:pt>
                <c:pt idx="7">
                  <c:v>0.89700000000000002</c:v>
                </c:pt>
                <c:pt idx="8">
                  <c:v>0.92600000000000005</c:v>
                </c:pt>
                <c:pt idx="9">
                  <c:v>0.93500000000000005</c:v>
                </c:pt>
                <c:pt idx="10">
                  <c:v>0.91500000000000004</c:v>
                </c:pt>
                <c:pt idx="12">
                  <c:v>0.96499999999999997</c:v>
                </c:pt>
              </c:numCache>
            </c:numRef>
          </c:val>
          <c:extLst>
            <c:ext xmlns:c16="http://schemas.microsoft.com/office/drawing/2014/chart" uri="{C3380CC4-5D6E-409C-BE32-E72D297353CC}">
              <c16:uniqueId val="{00000000-083B-47E1-A738-1E345825DC06}"/>
            </c:ext>
          </c:extLst>
        </c:ser>
        <c:ser>
          <c:idx val="2"/>
          <c:order val="2"/>
          <c:tx>
            <c:strRef>
              <c:f>crow_ref_energy!$C$3</c:f>
              <c:strCache>
                <c:ptCount val="1"/>
                <c:pt idx="0">
                  <c:v>16 Gbit</c:v>
                </c:pt>
              </c:strCache>
            </c:strRef>
          </c:tx>
          <c:spPr>
            <a:solidFill>
              <a:schemeClr val="accent5"/>
            </a:solidFill>
            <a:ln w="12700">
              <a:solidFill>
                <a:schemeClr val="tx1"/>
              </a:solidFill>
            </a:ln>
            <a:effectLst/>
          </c:spPr>
          <c:invertIfNegative val="0"/>
          <c:cat>
            <c:strRef>
              <c:f>crow_ref_energy!$A$4:$A$16</c:f>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f>crow_ref_energy!$C$4:$C$17</c:f>
              <c:numCache>
                <c:formatCode>General</c:formatCode>
                <c:ptCount val="14"/>
                <c:pt idx="0">
                  <c:v>0.93700000000000006</c:v>
                </c:pt>
                <c:pt idx="1">
                  <c:v>0.91</c:v>
                </c:pt>
                <c:pt idx="2">
                  <c:v>0.92400000000000004</c:v>
                </c:pt>
                <c:pt idx="3">
                  <c:v>0.92800000000000005</c:v>
                </c:pt>
                <c:pt idx="4">
                  <c:v>0.89200000000000002</c:v>
                </c:pt>
                <c:pt idx="5">
                  <c:v>0.89800000000000002</c:v>
                </c:pt>
                <c:pt idx="6">
                  <c:v>0.90800000000000003</c:v>
                </c:pt>
                <c:pt idx="7">
                  <c:v>0.87</c:v>
                </c:pt>
                <c:pt idx="8">
                  <c:v>0.90800000000000003</c:v>
                </c:pt>
                <c:pt idx="9">
                  <c:v>0.91800000000000004</c:v>
                </c:pt>
                <c:pt idx="10">
                  <c:v>0.89500000000000002</c:v>
                </c:pt>
                <c:pt idx="12">
                  <c:v>0.95599999999999996</c:v>
                </c:pt>
              </c:numCache>
            </c:numRef>
          </c:val>
          <c:extLst>
            <c:ext xmlns:c16="http://schemas.microsoft.com/office/drawing/2014/chart" uri="{C3380CC4-5D6E-409C-BE32-E72D297353CC}">
              <c16:uniqueId val="{00000001-083B-47E1-A738-1E345825DC06}"/>
            </c:ext>
          </c:extLst>
        </c:ser>
        <c:ser>
          <c:idx val="3"/>
          <c:order val="3"/>
          <c:tx>
            <c:strRef>
              <c:f>crow_ref_energy!$D$3</c:f>
              <c:strCache>
                <c:ptCount val="1"/>
                <c:pt idx="0">
                  <c:v>32 Gbit</c:v>
                </c:pt>
              </c:strCache>
            </c:strRef>
          </c:tx>
          <c:spPr>
            <a:solidFill>
              <a:schemeClr val="accent5">
                <a:shade val="76000"/>
              </a:schemeClr>
            </a:solidFill>
            <a:ln w="12700">
              <a:solidFill>
                <a:schemeClr val="tx1"/>
              </a:solidFill>
            </a:ln>
            <a:effectLst/>
          </c:spPr>
          <c:invertIfNegative val="0"/>
          <c:cat>
            <c:strRef>
              <c:f>crow_ref_energy!$A$4:$A$16</c:f>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f>crow_ref_energy!$D$4:$D$17</c:f>
              <c:numCache>
                <c:formatCode>General</c:formatCode>
                <c:ptCount val="14"/>
                <c:pt idx="0">
                  <c:v>0.92400000000000004</c:v>
                </c:pt>
                <c:pt idx="1">
                  <c:v>0.89300000000000002</c:v>
                </c:pt>
                <c:pt idx="2">
                  <c:v>0.91</c:v>
                </c:pt>
                <c:pt idx="3">
                  <c:v>0.91300000000000003</c:v>
                </c:pt>
                <c:pt idx="4">
                  <c:v>0.873</c:v>
                </c:pt>
                <c:pt idx="5">
                  <c:v>0.879</c:v>
                </c:pt>
                <c:pt idx="6">
                  <c:v>0.89</c:v>
                </c:pt>
                <c:pt idx="7">
                  <c:v>0.84699999999999998</c:v>
                </c:pt>
                <c:pt idx="8">
                  <c:v>0.9</c:v>
                </c:pt>
                <c:pt idx="9">
                  <c:v>0.90200000000000002</c:v>
                </c:pt>
                <c:pt idx="10">
                  <c:v>0.876</c:v>
                </c:pt>
                <c:pt idx="12">
                  <c:v>0.94599999999999995</c:v>
                </c:pt>
              </c:numCache>
            </c:numRef>
          </c:val>
          <c:extLst>
            <c:ext xmlns:c16="http://schemas.microsoft.com/office/drawing/2014/chart" uri="{C3380CC4-5D6E-409C-BE32-E72D297353CC}">
              <c16:uniqueId val="{00000002-083B-47E1-A738-1E345825DC06}"/>
            </c:ext>
          </c:extLst>
        </c:ser>
        <c:ser>
          <c:idx val="4"/>
          <c:order val="4"/>
          <c:tx>
            <c:strRef>
              <c:f>crow_ref_energy!$E$3</c:f>
              <c:strCache>
                <c:ptCount val="1"/>
                <c:pt idx="0">
                  <c:v>64 Gbit</c:v>
                </c:pt>
              </c:strCache>
            </c:strRef>
          </c:tx>
          <c:spPr>
            <a:solidFill>
              <a:schemeClr val="accent5">
                <a:shade val="53000"/>
              </a:schemeClr>
            </a:solidFill>
            <a:ln w="12700">
              <a:solidFill>
                <a:schemeClr val="tx1"/>
              </a:solidFill>
            </a:ln>
            <a:effectLst/>
          </c:spPr>
          <c:invertIfNegative val="0"/>
          <c:cat>
            <c:strRef>
              <c:f>crow_ref_energy!$A$4:$A$16</c:f>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f>crow_ref_energy!$E$4:$E$17</c:f>
              <c:numCache>
                <c:formatCode>General</c:formatCode>
                <c:ptCount val="14"/>
                <c:pt idx="0">
                  <c:v>0.88800000000000001</c:v>
                </c:pt>
                <c:pt idx="1">
                  <c:v>0.84899999999999998</c:v>
                </c:pt>
                <c:pt idx="2">
                  <c:v>0.86899999999999999</c:v>
                </c:pt>
                <c:pt idx="3">
                  <c:v>0.875</c:v>
                </c:pt>
                <c:pt idx="4">
                  <c:v>0.82299999999999995</c:v>
                </c:pt>
                <c:pt idx="5">
                  <c:v>0.82899999999999996</c:v>
                </c:pt>
                <c:pt idx="6">
                  <c:v>0.84199999999999997</c:v>
                </c:pt>
                <c:pt idx="7">
                  <c:v>0.78500000000000003</c:v>
                </c:pt>
                <c:pt idx="8">
                  <c:v>0.84599999999999997</c:v>
                </c:pt>
                <c:pt idx="9">
                  <c:v>0.86</c:v>
                </c:pt>
                <c:pt idx="10">
                  <c:v>0.82799999999999996</c:v>
                </c:pt>
                <c:pt idx="12">
                  <c:v>0.92200000000000004</c:v>
                </c:pt>
              </c:numCache>
            </c:numRef>
          </c:val>
          <c:extLst>
            <c:ext xmlns:c16="http://schemas.microsoft.com/office/drawing/2014/chart" uri="{C3380CC4-5D6E-409C-BE32-E72D297353CC}">
              <c16:uniqueId val="{00000003-083B-47E1-A738-1E345825DC06}"/>
            </c:ext>
          </c:extLst>
        </c:ser>
        <c:dLbls>
          <c:showLegendKey val="0"/>
          <c:showVal val="0"/>
          <c:showCatName val="0"/>
          <c:showSerName val="0"/>
          <c:showPercent val="0"/>
          <c:showBubbleSize val="0"/>
        </c:dLbls>
        <c:gapWidth val="219"/>
        <c:overlap val="-27"/>
        <c:axId val="583680936"/>
        <c:axId val="583674704"/>
        <c:extLst>
          <c:ext xmlns:c15="http://schemas.microsoft.com/office/drawing/2012/chart" uri="{02D57815-91ED-43cb-92C2-25804820EDAC}">
            <c15:filteredBarSeries>
              <c15:ser>
                <c:idx val="0"/>
                <c:order val="0"/>
                <c:tx>
                  <c:strRef>
                    <c:extLst>
                      <c:ext uri="{02D57815-91ED-43cb-92C2-25804820EDAC}">
                        <c15:formulaRef>
                          <c15:sqref>crow_ref_energy!$A$3</c15:sqref>
                        </c15:formulaRef>
                      </c:ext>
                    </c:extLst>
                    <c:strCache>
                      <c:ptCount val="1"/>
                      <c:pt idx="0">
                        <c:v>Workload</c:v>
                      </c:pt>
                    </c:strCache>
                  </c:strRef>
                </c:tx>
                <c:spPr>
                  <a:solidFill>
                    <a:schemeClr val="accent5">
                      <a:tint val="54000"/>
                    </a:schemeClr>
                  </a:solidFill>
                  <a:ln>
                    <a:noFill/>
                  </a:ln>
                  <a:effectLst/>
                </c:spPr>
                <c:invertIfNegative val="0"/>
                <c:cat>
                  <c:strRef>
                    <c:extLst>
                      <c:ext uri="{02D57815-91ED-43cb-92C2-25804820EDAC}">
                        <c15:formulaRef>
                          <c15:sqref>crow_ref_energy!$A$4:$A$16</c15:sqref>
                        </c15:formulaRef>
                      </c:ext>
                    </c:extLst>
                    <c:strCache>
                      <c:ptCount val="13"/>
                      <c:pt idx="0">
                        <c:v>mcf</c:v>
                      </c:pt>
                      <c:pt idx="1">
                        <c:v>milc</c:v>
                      </c:pt>
                      <c:pt idx="2">
                        <c:v>lbm</c:v>
                      </c:pt>
                      <c:pt idx="3">
                        <c:v>stream_cp</c:v>
                      </c:pt>
                      <c:pt idx="4">
                        <c:v>cactus</c:v>
                      </c:pt>
                      <c:pt idx="5">
                        <c:v>tpch17</c:v>
                      </c:pt>
                      <c:pt idx="6">
                        <c:v>leslie3d</c:v>
                      </c:pt>
                      <c:pt idx="7">
                        <c:v>jp2-enc</c:v>
                      </c:pt>
                      <c:pt idx="8">
                        <c:v>libq</c:v>
                      </c:pt>
                      <c:pt idx="9">
                        <c:v>zeus</c:v>
                      </c:pt>
                      <c:pt idx="10">
                        <c:v>AVERAGE</c:v>
                      </c:pt>
                      <c:pt idx="12">
                        <c:v>HHHH</c:v>
                      </c:pt>
                    </c:strCache>
                  </c:strRef>
                </c:cat>
                <c:val>
                  <c:numRef>
                    <c:extLst>
                      <c:ext uri="{02D57815-91ED-43cb-92C2-25804820EDAC}">
                        <c15:formulaRef>
                          <c15:sqref>crow_ref_energy!$A$4:$A$17</c15:sqref>
                        </c15:formulaRef>
                      </c:ext>
                    </c:extLst>
                    <c:numCache>
                      <c:formatCode>General</c:formatCode>
                      <c:ptCount val="14"/>
                      <c:pt idx="0">
                        <c:v>0</c:v>
                      </c:pt>
                      <c:pt idx="1">
                        <c:v>0</c:v>
                      </c:pt>
                      <c:pt idx="2">
                        <c:v>0</c:v>
                      </c:pt>
                      <c:pt idx="3">
                        <c:v>0</c:v>
                      </c:pt>
                      <c:pt idx="4">
                        <c:v>0</c:v>
                      </c:pt>
                      <c:pt idx="5">
                        <c:v>0</c:v>
                      </c:pt>
                      <c:pt idx="6">
                        <c:v>0</c:v>
                      </c:pt>
                      <c:pt idx="7">
                        <c:v>0</c:v>
                      </c:pt>
                      <c:pt idx="8">
                        <c:v>0</c:v>
                      </c:pt>
                      <c:pt idx="9">
                        <c:v>0</c:v>
                      </c:pt>
                      <c:pt idx="10">
                        <c:v>0</c:v>
                      </c:pt>
                      <c:pt idx="12">
                        <c:v>0</c:v>
                      </c:pt>
                    </c:numCache>
                  </c:numRef>
                </c:val>
                <c:extLst>
                  <c:ext xmlns:c16="http://schemas.microsoft.com/office/drawing/2014/chart" uri="{C3380CC4-5D6E-409C-BE32-E72D297353CC}">
                    <c16:uniqueId val="{00000004-083B-47E1-A738-1E345825DC06}"/>
                  </c:ext>
                </c:extLst>
              </c15:ser>
            </c15:filteredBarSeries>
          </c:ext>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4000">
                    <a:solidFill>
                      <a:schemeClr val="tx1"/>
                    </a:solidFill>
                  </a:rPr>
                  <a:t>Normalized </a:t>
                </a:r>
                <a:br>
                  <a:rPr lang="en-US" sz="4000">
                    <a:solidFill>
                      <a:schemeClr val="tx1"/>
                    </a:solidFill>
                  </a:rPr>
                </a:br>
                <a:r>
                  <a:rPr lang="en-US" sz="4000">
                    <a:solidFill>
                      <a:schemeClr val="tx1"/>
                    </a:solidFill>
                  </a:rPr>
                  <a:t>DRAM Energy</a:t>
                </a:r>
              </a:p>
            </c:rich>
          </c:tx>
          <c:layout>
            <c:manualLayout>
              <c:xMode val="edge"/>
              <c:yMode val="edge"/>
              <c:x val="2.6380744960071479E-3"/>
              <c:y val="0.20687255471926411"/>
            </c:manualLayout>
          </c:layout>
          <c:overlay val="0"/>
          <c:spPr>
            <a:noFill/>
            <a:ln>
              <a:noFill/>
            </a:ln>
            <a:effectLst/>
          </c:spPr>
          <c:txPr>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legend>
      <c:legendPos val="b"/>
      <c:layout>
        <c:manualLayout>
          <c:xMode val="edge"/>
          <c:yMode val="edge"/>
          <c:x val="0.14551418639874317"/>
          <c:y val="1.3004591074995029E-2"/>
          <c:w val="0.82038136935469275"/>
          <c:h val="0.19663106412658929"/>
        </c:manualLayout>
      </c:layout>
      <c:overlay val="0"/>
      <c:spPr>
        <a:noFill/>
        <a:ln w="0">
          <a:noFill/>
        </a:ln>
        <a:effectLst/>
      </c:spPr>
      <c:txPr>
        <a:bodyPr rot="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spPr>
            <a:ln w="19050">
              <a:noFill/>
            </a:ln>
          </c:spPr>
          <c:dPt>
            <c:idx val="0"/>
            <c:marker>
              <c:symbol val="diamond"/>
              <c:size val="12"/>
              <c:spPr>
                <a:solidFill>
                  <a:srgbClr val="00B050"/>
                </a:solidFill>
                <a:ln w="9525">
                  <a:noFill/>
                </a:ln>
                <a:effectLst/>
              </c:spPr>
            </c:marker>
            <c:bubble3D val="0"/>
            <c:extLst>
              <c:ext xmlns:c16="http://schemas.microsoft.com/office/drawing/2014/chart" uri="{C3380CC4-5D6E-409C-BE32-E72D297353CC}">
                <c16:uniqueId val="{00000000-660B-4C79-A222-C116AB42BF56}"/>
              </c:ext>
            </c:extLst>
          </c:dPt>
          <c:dPt>
            <c:idx val="1"/>
            <c:marker>
              <c:symbol val="diamond"/>
              <c:size val="12"/>
              <c:spPr>
                <a:solidFill>
                  <a:srgbClr val="00B050"/>
                </a:solidFill>
                <a:ln w="9525">
                  <a:noFill/>
                </a:ln>
                <a:effectLst/>
              </c:spPr>
            </c:marker>
            <c:bubble3D val="0"/>
            <c:extLst>
              <c:ext xmlns:c16="http://schemas.microsoft.com/office/drawing/2014/chart" uri="{C3380CC4-5D6E-409C-BE32-E72D297353CC}">
                <c16:uniqueId val="{00000001-660B-4C79-A222-C116AB42BF56}"/>
              </c:ext>
            </c:extLst>
          </c:dPt>
          <c:dPt>
            <c:idx val="4"/>
            <c:marker>
              <c:symbol val="triangle"/>
              <c:size val="12"/>
              <c:spPr>
                <a:solidFill>
                  <a:srgbClr val="D828BF"/>
                </a:solidFill>
                <a:ln w="9525">
                  <a:noFill/>
                </a:ln>
                <a:effectLst/>
              </c:spPr>
            </c:marker>
            <c:bubble3D val="0"/>
            <c:extLst>
              <c:ext xmlns:c16="http://schemas.microsoft.com/office/drawing/2014/chart" uri="{C3380CC4-5D6E-409C-BE32-E72D297353CC}">
                <c16:uniqueId val="{00000002-660B-4C79-A222-C116AB42BF56}"/>
              </c:ext>
            </c:extLst>
          </c:dPt>
          <c:dPt>
            <c:idx val="5"/>
            <c:marker>
              <c:symbol val="triangle"/>
              <c:size val="12"/>
              <c:spPr>
                <a:solidFill>
                  <a:srgbClr val="D828BF"/>
                </a:solidFill>
                <a:ln w="9525">
                  <a:noFill/>
                </a:ln>
                <a:effectLst/>
              </c:spPr>
            </c:marker>
            <c:bubble3D val="0"/>
            <c:extLst>
              <c:ext xmlns:c16="http://schemas.microsoft.com/office/drawing/2014/chart" uri="{C3380CC4-5D6E-409C-BE32-E72D297353CC}">
                <c16:uniqueId val="{00000003-660B-4C79-A222-C116AB42BF56}"/>
              </c:ext>
            </c:extLst>
          </c:dPt>
          <c:dPt>
            <c:idx val="6"/>
            <c:marker>
              <c:spPr>
                <a:solidFill>
                  <a:srgbClr val="D828BF"/>
                </a:solidFill>
                <a:ln w="9525">
                  <a:noFill/>
                </a:ln>
                <a:effectLst/>
              </c:spPr>
            </c:marker>
            <c:bubble3D val="0"/>
            <c:extLst>
              <c:ext xmlns:c16="http://schemas.microsoft.com/office/drawing/2014/chart" uri="{C3380CC4-5D6E-409C-BE32-E72D297353CC}">
                <c16:uniqueId val="{00000004-660B-4C79-A222-C116AB42BF56}"/>
              </c:ext>
            </c:extLst>
          </c:dPt>
          <c:dPt>
            <c:idx val="8"/>
            <c:marker>
              <c:symbol val="circle"/>
              <c:size val="11"/>
              <c:spPr>
                <a:solidFill>
                  <a:srgbClr val="0070C0"/>
                </a:solidFill>
                <a:ln w="9525">
                  <a:noFill/>
                </a:ln>
                <a:effectLst/>
              </c:spPr>
            </c:marker>
            <c:bubble3D val="0"/>
            <c:extLst>
              <c:ext xmlns:c16="http://schemas.microsoft.com/office/drawing/2014/chart" uri="{C3380CC4-5D6E-409C-BE32-E72D297353CC}">
                <c16:uniqueId val="{00000005-660B-4C79-A222-C116AB42BF56}"/>
              </c:ext>
            </c:extLst>
          </c:dPt>
          <c:dPt>
            <c:idx val="9"/>
            <c:marker>
              <c:symbol val="circle"/>
              <c:size val="11"/>
              <c:spPr>
                <a:solidFill>
                  <a:srgbClr val="0070C0"/>
                </a:solidFill>
                <a:ln w="9525">
                  <a:noFill/>
                </a:ln>
                <a:effectLst/>
              </c:spPr>
            </c:marker>
            <c:bubble3D val="0"/>
            <c:extLst>
              <c:ext xmlns:c16="http://schemas.microsoft.com/office/drawing/2014/chart" uri="{C3380CC4-5D6E-409C-BE32-E72D297353CC}">
                <c16:uniqueId val="{00000006-660B-4C79-A222-C116AB42BF56}"/>
              </c:ext>
            </c:extLst>
          </c:dPt>
          <c:dPt>
            <c:idx val="10"/>
            <c:marker>
              <c:symbol val="circle"/>
              <c:size val="11"/>
              <c:spPr>
                <a:solidFill>
                  <a:srgbClr val="0070C0"/>
                </a:solidFill>
                <a:ln w="9525">
                  <a:noFill/>
                </a:ln>
                <a:effectLst/>
              </c:spPr>
            </c:marker>
            <c:bubble3D val="0"/>
            <c:extLst>
              <c:ext xmlns:c16="http://schemas.microsoft.com/office/drawing/2014/chart" uri="{C3380CC4-5D6E-409C-BE32-E72D297353CC}">
                <c16:uniqueId val="{00000007-660B-4C79-A222-C116AB42BF56}"/>
              </c:ext>
            </c:extLst>
          </c:dPt>
          <c:dPt>
            <c:idx val="12"/>
            <c:marker>
              <c:symbol val="square"/>
              <c:size val="11"/>
              <c:spPr>
                <a:solidFill>
                  <a:schemeClr val="accent2"/>
                </a:solidFill>
                <a:ln>
                  <a:noFill/>
                </a:ln>
              </c:spPr>
            </c:marker>
            <c:bubble3D val="0"/>
            <c:extLst>
              <c:ext xmlns:c16="http://schemas.microsoft.com/office/drawing/2014/chart" uri="{C3380CC4-5D6E-409C-BE32-E72D297353CC}">
                <c16:uniqueId val="{00000008-660B-4C79-A222-C116AB42BF56}"/>
              </c:ext>
            </c:extLst>
          </c:dPt>
          <c:dPt>
            <c:idx val="13"/>
            <c:marker>
              <c:symbol val="square"/>
              <c:size val="11"/>
              <c:spPr>
                <a:solidFill>
                  <a:schemeClr val="accent2"/>
                </a:solidFill>
                <a:ln>
                  <a:noFill/>
                </a:ln>
              </c:spPr>
            </c:marker>
            <c:bubble3D val="0"/>
            <c:extLst>
              <c:ext xmlns:c16="http://schemas.microsoft.com/office/drawing/2014/chart" uri="{C3380CC4-5D6E-409C-BE32-E72D297353CC}">
                <c16:uniqueId val="{00000009-660B-4C79-A222-C116AB42BF56}"/>
              </c:ext>
            </c:extLst>
          </c:dPt>
          <c:dPt>
            <c:idx val="14"/>
            <c:marker>
              <c:symbol val="square"/>
              <c:size val="11"/>
              <c:spPr>
                <a:solidFill>
                  <a:schemeClr val="accent2"/>
                </a:solidFill>
                <a:ln>
                  <a:noFill/>
                </a:ln>
              </c:spPr>
            </c:marker>
            <c:bubble3D val="0"/>
            <c:extLst>
              <c:ext xmlns:c16="http://schemas.microsoft.com/office/drawing/2014/chart" uri="{C3380CC4-5D6E-409C-BE32-E72D297353CC}">
                <c16:uniqueId val="{0000000A-660B-4C79-A222-C116AB42BF56}"/>
              </c:ext>
            </c:extLst>
          </c:dPt>
          <c:dLbls>
            <c:dLbl>
              <c:idx val="0"/>
              <c:layout>
                <c:manualLayout>
                  <c:x val="-0.1073138162181015"/>
                  <c:y val="-6.0485693232402271E-2"/>
                </c:manualLayout>
              </c:layout>
              <c:tx>
                <c:rich>
                  <a:bodyPr wrap="square" lIns="38100" tIns="19050" rIns="38100" bIns="19050" anchor="ctr">
                    <a:spAutoFit/>
                  </a:bodyPr>
                  <a:lstStyle/>
                  <a:p>
                    <a:pPr>
                      <a:defRPr sz="1800">
                        <a:solidFill>
                          <a:schemeClr val="accent6">
                            <a:lumMod val="50000"/>
                          </a:schemeClr>
                        </a:solidFill>
                      </a:defRPr>
                    </a:pPr>
                    <a:fld id="{0110B622-6CEB-45BD-AF22-54AE873325AE}" type="CELLRANGE">
                      <a:rPr lang="en-US">
                        <a:solidFill>
                          <a:schemeClr val="accent6">
                            <a:lumMod val="50000"/>
                          </a:schemeClr>
                        </a:solidFill>
                      </a:rPr>
                      <a:pPr>
                        <a:defRPr sz="1800">
                          <a:solidFill>
                            <a:schemeClr val="accent6">
                              <a:lumMod val="50000"/>
                            </a:schemeClr>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660B-4C79-A222-C116AB42BF56}"/>
                </c:ext>
              </c:extLst>
            </c:dLbl>
            <c:dLbl>
              <c:idx val="1"/>
              <c:layout>
                <c:manualLayout>
                  <c:x val="-4.1324646726859635E-2"/>
                  <c:y val="5.4493314922133211E-2"/>
                </c:manualLayout>
              </c:layout>
              <c:tx>
                <c:rich>
                  <a:bodyPr wrap="square" lIns="38100" tIns="19050" rIns="38100" bIns="19050" anchor="ctr">
                    <a:spAutoFit/>
                  </a:bodyPr>
                  <a:lstStyle/>
                  <a:p>
                    <a:pPr>
                      <a:defRPr sz="1800">
                        <a:solidFill>
                          <a:schemeClr val="accent6">
                            <a:lumMod val="50000"/>
                          </a:schemeClr>
                        </a:solidFill>
                      </a:defRPr>
                    </a:pPr>
                    <a:fld id="{DD6AB48D-C9DD-41D5-BC51-39B9009802A7}" type="CELLRANGE">
                      <a:rPr lang="en-US">
                        <a:solidFill>
                          <a:schemeClr val="accent6">
                            <a:lumMod val="50000"/>
                          </a:schemeClr>
                        </a:solidFill>
                      </a:rPr>
                      <a:pPr>
                        <a:defRPr sz="1800">
                          <a:solidFill>
                            <a:schemeClr val="accent6">
                              <a:lumMod val="50000"/>
                            </a:schemeClr>
                          </a:solidFill>
                        </a:defRPr>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660B-4C79-A222-C116AB42BF56}"/>
                </c:ext>
              </c:extLst>
            </c:dLbl>
            <c:dLbl>
              <c:idx val="2"/>
              <c:tx>
                <c:rich>
                  <a:bodyPr/>
                  <a:lstStyle/>
                  <a:p>
                    <a:endParaRPr lang="en-US"/>
                  </a:p>
                </c:rich>
              </c:tx>
              <c:dLblPos val="t"/>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60B-4C79-A222-C116AB42BF56}"/>
                </c:ext>
              </c:extLst>
            </c:dLbl>
            <c:dLbl>
              <c:idx val="3"/>
              <c:tx>
                <c:rich>
                  <a:bodyPr/>
                  <a:lstStyle/>
                  <a:p>
                    <a:endParaRPr lang="en-US"/>
                  </a:p>
                </c:rich>
              </c:tx>
              <c:dLblPos val="t"/>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660B-4C79-A222-C116AB42BF56}"/>
                </c:ext>
              </c:extLst>
            </c:dLbl>
            <c:dLbl>
              <c:idx val="4"/>
              <c:layout>
                <c:manualLayout>
                  <c:x val="-0.13831495895196966"/>
                  <c:y val="-6.7585365033574984E-2"/>
                </c:manualLayout>
              </c:layout>
              <c:tx>
                <c:rich>
                  <a:bodyPr wrap="square" lIns="38100" tIns="19050" rIns="38100" bIns="19050" anchor="ctr">
                    <a:spAutoFit/>
                  </a:bodyPr>
                  <a:lstStyle/>
                  <a:p>
                    <a:pPr>
                      <a:defRPr sz="1800">
                        <a:solidFill>
                          <a:srgbClr val="D828BF"/>
                        </a:solidFill>
                      </a:defRPr>
                    </a:pPr>
                    <a:fld id="{9B3BF3D4-5F4D-4657-8D0A-CFEF95D9D737}" type="CELLRANGE">
                      <a:rPr lang="en-US"/>
                      <a:pPr>
                        <a:defRPr sz="1800">
                          <a:solidFill>
                            <a:srgbClr val="D828BF"/>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24086428339348925"/>
                      <c:h val="0.16360560519601602"/>
                    </c:manualLayout>
                  </c15:layout>
                  <c15:dlblFieldTable/>
                  <c15:showDataLabelsRange val="1"/>
                </c:ext>
                <c:ext xmlns:c16="http://schemas.microsoft.com/office/drawing/2014/chart" uri="{C3380CC4-5D6E-409C-BE32-E72D297353CC}">
                  <c16:uniqueId val="{00000002-660B-4C79-A222-C116AB42BF56}"/>
                </c:ext>
              </c:extLst>
            </c:dLbl>
            <c:dLbl>
              <c:idx val="5"/>
              <c:layout>
                <c:manualLayout>
                  <c:x val="-4.883942324731487E-2"/>
                  <c:y val="6.0282955373735771E-2"/>
                </c:manualLayout>
              </c:layout>
              <c:tx>
                <c:rich>
                  <a:bodyPr wrap="square" lIns="38100" tIns="19050" rIns="38100" bIns="19050" anchor="ctr">
                    <a:noAutofit/>
                  </a:bodyPr>
                  <a:lstStyle/>
                  <a:p>
                    <a:pPr>
                      <a:defRPr sz="1800">
                        <a:solidFill>
                          <a:srgbClr val="D828BF"/>
                        </a:solidFill>
                      </a:defRPr>
                    </a:pPr>
                    <a:fld id="{3E49B40B-1744-46AC-8688-43D7A4A15BB2}" type="CELLRANGE">
                      <a:rPr lang="en-US"/>
                      <a:pPr>
                        <a:defRPr sz="1800">
                          <a:solidFill>
                            <a:srgbClr val="D828BF"/>
                          </a:solidFill>
                        </a:defRPr>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2504105554708877"/>
                      <c:h val="9.1229756845643953E-2"/>
                    </c:manualLayout>
                  </c15:layout>
                  <c15:dlblFieldTable/>
                  <c15:showDataLabelsRange val="1"/>
                </c:ext>
                <c:ext xmlns:c16="http://schemas.microsoft.com/office/drawing/2014/chart" uri="{C3380CC4-5D6E-409C-BE32-E72D297353CC}">
                  <c16:uniqueId val="{00000003-660B-4C79-A222-C116AB42BF56}"/>
                </c:ext>
              </c:extLst>
            </c:dLbl>
            <c:dLbl>
              <c:idx val="6"/>
              <c:tx>
                <c:rich>
                  <a:bodyPr/>
                  <a:lstStyle/>
                  <a:p>
                    <a:endParaRPr lang="en-US"/>
                  </a:p>
                </c:rich>
              </c:tx>
              <c:dLblPos val="t"/>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60B-4C79-A222-C116AB42BF56}"/>
                </c:ext>
              </c:extLst>
            </c:dLbl>
            <c:dLbl>
              <c:idx val="7"/>
              <c:tx>
                <c:rich>
                  <a:bodyPr/>
                  <a:lstStyle/>
                  <a:p>
                    <a:endParaRPr lang="en-US"/>
                  </a:p>
                </c:rich>
              </c:tx>
              <c:dLblPos val="t"/>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660B-4C79-A222-C116AB42BF56}"/>
                </c:ext>
              </c:extLst>
            </c:dLbl>
            <c:dLbl>
              <c:idx val="8"/>
              <c:layout>
                <c:manualLayout>
                  <c:x val="-0.10617586428305908"/>
                  <c:y val="4.5763488829072087E-2"/>
                </c:manualLayout>
              </c:layout>
              <c:tx>
                <c:rich>
                  <a:bodyPr wrap="square" lIns="38100" tIns="19050" rIns="38100" bIns="19050" anchor="ctr">
                    <a:spAutoFit/>
                  </a:bodyPr>
                  <a:lstStyle/>
                  <a:p>
                    <a:pPr>
                      <a:defRPr sz="1800">
                        <a:solidFill>
                          <a:schemeClr val="accent5">
                            <a:lumMod val="50000"/>
                          </a:schemeClr>
                        </a:solidFill>
                      </a:defRPr>
                    </a:pPr>
                    <a:fld id="{5149E5D9-CCBD-4750-86CB-DE1B4DA17843}" type="CELLRANGE">
                      <a:rPr lang="en-US">
                        <a:solidFill>
                          <a:schemeClr val="accent5">
                            <a:lumMod val="50000"/>
                          </a:schemeClr>
                        </a:solidFill>
                      </a:rPr>
                      <a:pPr>
                        <a:defRPr sz="1800">
                          <a:solidFill>
                            <a:schemeClr val="accent5">
                              <a:lumMod val="50000"/>
                            </a:schemeClr>
                          </a:solidFill>
                        </a:defRPr>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660B-4C79-A222-C116AB42BF56}"/>
                </c:ext>
              </c:extLst>
            </c:dLbl>
            <c:dLbl>
              <c:idx val="9"/>
              <c:layout>
                <c:manualLayout>
                  <c:x val="-2.6947007160585614E-3"/>
                  <c:y val="-2.0329327843604215E-3"/>
                </c:manualLayout>
              </c:layout>
              <c:tx>
                <c:rich>
                  <a:bodyPr wrap="square" lIns="38100" tIns="19050" rIns="38100" bIns="19050" anchor="ctr">
                    <a:spAutoFit/>
                  </a:bodyPr>
                  <a:lstStyle/>
                  <a:p>
                    <a:pPr>
                      <a:defRPr sz="1800">
                        <a:solidFill>
                          <a:schemeClr val="accent5">
                            <a:lumMod val="50000"/>
                          </a:schemeClr>
                        </a:solidFill>
                      </a:defRPr>
                    </a:pPr>
                    <a:fld id="{644DCB67-9755-4387-8534-88049055ACBC}" type="CELLRANGE">
                      <a:rPr lang="en-US">
                        <a:solidFill>
                          <a:schemeClr val="accent5">
                            <a:lumMod val="50000"/>
                          </a:schemeClr>
                        </a:solidFill>
                      </a:rPr>
                      <a:pPr>
                        <a:defRPr sz="1800">
                          <a:solidFill>
                            <a:schemeClr val="accent5">
                              <a:lumMod val="50000"/>
                            </a:schemeClr>
                          </a:solidFill>
                        </a:defRPr>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660B-4C79-A222-C116AB42BF56}"/>
                </c:ext>
              </c:extLst>
            </c:dLbl>
            <c:dLbl>
              <c:idx val="10"/>
              <c:layout>
                <c:manualLayout>
                  <c:x val="-5.079067750156107E-3"/>
                  <c:y val="-1.0350316202672958E-2"/>
                </c:manualLayout>
              </c:layout>
              <c:tx>
                <c:rich>
                  <a:bodyPr wrap="square" lIns="38100" tIns="19050" rIns="38100" bIns="19050" anchor="ctr">
                    <a:spAutoFit/>
                  </a:bodyPr>
                  <a:lstStyle/>
                  <a:p>
                    <a:pPr>
                      <a:defRPr sz="1800">
                        <a:solidFill>
                          <a:schemeClr val="accent5">
                            <a:lumMod val="50000"/>
                          </a:schemeClr>
                        </a:solidFill>
                      </a:defRPr>
                    </a:pPr>
                    <a:fld id="{83C14C23-217A-48C2-9F84-ABA41133A726}" type="CELLRANGE">
                      <a:rPr lang="en-US">
                        <a:solidFill>
                          <a:schemeClr val="accent5">
                            <a:lumMod val="50000"/>
                          </a:schemeClr>
                        </a:solidFill>
                      </a:rPr>
                      <a:pPr>
                        <a:defRPr sz="1800">
                          <a:solidFill>
                            <a:schemeClr val="accent5">
                              <a:lumMod val="50000"/>
                            </a:schemeClr>
                          </a:solidFill>
                        </a:defRPr>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660B-4C79-A222-C116AB42BF56}"/>
                </c:ext>
              </c:extLst>
            </c:dLbl>
            <c:dLbl>
              <c:idx val="11"/>
              <c:tx>
                <c:rich>
                  <a:bodyPr/>
                  <a:lstStyle/>
                  <a:p>
                    <a:endParaRPr lang="en-US"/>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660B-4C79-A222-C116AB42BF56}"/>
                </c:ext>
              </c:extLst>
            </c:dLbl>
            <c:dLbl>
              <c:idx val="12"/>
              <c:layout>
                <c:manualLayout>
                  <c:x val="-2.9832100241870298E-2"/>
                  <c:y val="6.1519471097816227E-2"/>
                </c:manualLayout>
              </c:layout>
              <c:tx>
                <c:rich>
                  <a:bodyPr wrap="square" lIns="38100" tIns="19050" rIns="38100" bIns="19050" anchor="ctr">
                    <a:noAutofit/>
                  </a:bodyPr>
                  <a:lstStyle/>
                  <a:p>
                    <a:pPr>
                      <a:defRPr sz="1800">
                        <a:solidFill>
                          <a:schemeClr val="accent2"/>
                        </a:solidFill>
                      </a:defRPr>
                    </a:pPr>
                    <a:fld id="{4C468945-2C29-43EA-9F3B-6CEBE2F2B8F7}" type="CELLRANGE">
                      <a:rPr lang="en-US">
                        <a:solidFill>
                          <a:schemeClr val="accent2"/>
                        </a:solidFill>
                      </a:rPr>
                      <a:pPr>
                        <a:defRPr sz="1800">
                          <a:solidFill>
                            <a:schemeClr val="accent2"/>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25447974790324968"/>
                      <c:h val="8.3992172010606769E-2"/>
                    </c:manualLayout>
                  </c15:layout>
                  <c15:dlblFieldTable/>
                  <c15:showDataLabelsRange val="1"/>
                </c:ext>
                <c:ext xmlns:c16="http://schemas.microsoft.com/office/drawing/2014/chart" uri="{C3380CC4-5D6E-409C-BE32-E72D297353CC}">
                  <c16:uniqueId val="{00000008-660B-4C79-A222-C116AB42BF56}"/>
                </c:ext>
              </c:extLst>
            </c:dLbl>
            <c:dLbl>
              <c:idx val="13"/>
              <c:layout>
                <c:manualLayout>
                  <c:x val="-3.2815216306686393E-2"/>
                  <c:y val="-7.0566452141612751E-2"/>
                </c:manualLayout>
              </c:layout>
              <c:tx>
                <c:rich>
                  <a:bodyPr wrap="square" lIns="38100" tIns="19050" rIns="38100" bIns="19050" anchor="ctr">
                    <a:noAutofit/>
                  </a:bodyPr>
                  <a:lstStyle/>
                  <a:p>
                    <a:pPr>
                      <a:defRPr sz="1800">
                        <a:solidFill>
                          <a:schemeClr val="accent2"/>
                        </a:solidFill>
                      </a:defRPr>
                    </a:pPr>
                    <a:fld id="{F39F758B-C0ED-45CD-9C66-7EB817C5F9E2}" type="CELLRANGE">
                      <a:rPr lang="en-US">
                        <a:solidFill>
                          <a:schemeClr val="accent2"/>
                        </a:solidFill>
                      </a:rPr>
                      <a:pPr>
                        <a:defRPr sz="1800">
                          <a:solidFill>
                            <a:schemeClr val="accent2"/>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25805978785101574"/>
                      <c:h val="8.0373379593088157E-2"/>
                    </c:manualLayout>
                  </c15:layout>
                  <c15:dlblFieldTable/>
                  <c15:showDataLabelsRange val="1"/>
                </c:ext>
                <c:ext xmlns:c16="http://schemas.microsoft.com/office/drawing/2014/chart" uri="{C3380CC4-5D6E-409C-BE32-E72D297353CC}">
                  <c16:uniqueId val="{00000009-660B-4C79-A222-C116AB42BF56}"/>
                </c:ext>
              </c:extLst>
            </c:dLbl>
            <c:dLbl>
              <c:idx val="14"/>
              <c:layout>
                <c:manualLayout>
                  <c:x val="-5.7277538505020056E-2"/>
                  <c:y val="-6.1519471097816247E-2"/>
                </c:manualLayout>
              </c:layout>
              <c:tx>
                <c:rich>
                  <a:bodyPr wrap="square" lIns="38100" tIns="19050" rIns="38100" bIns="19050" anchor="ctr">
                    <a:noAutofit/>
                  </a:bodyPr>
                  <a:lstStyle/>
                  <a:p>
                    <a:pPr>
                      <a:defRPr sz="1800">
                        <a:solidFill>
                          <a:schemeClr val="accent2"/>
                        </a:solidFill>
                      </a:defRPr>
                    </a:pPr>
                    <a:fld id="{A1D1F70A-9270-42B8-A717-4302FFB12789}" type="CELLRANGE">
                      <a:rPr lang="en-US">
                        <a:solidFill>
                          <a:schemeClr val="accent2"/>
                        </a:solidFill>
                      </a:rPr>
                      <a:pPr>
                        <a:defRPr sz="1800">
                          <a:solidFill>
                            <a:schemeClr val="accent2"/>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24732004384520076"/>
                      <c:h val="8.3992172010606769E-2"/>
                    </c:manualLayout>
                  </c15:layout>
                  <c15:dlblFieldTable/>
                  <c15:showDataLabelsRange val="1"/>
                </c:ext>
                <c:ext xmlns:c16="http://schemas.microsoft.com/office/drawing/2014/chart" uri="{C3380CC4-5D6E-409C-BE32-E72D297353CC}">
                  <c16:uniqueId val="{0000000A-660B-4C79-A222-C116AB42BF56}"/>
                </c:ext>
              </c:extLst>
            </c:dLbl>
            <c:spPr>
              <a:noFill/>
              <a:ln>
                <a:noFill/>
              </a:ln>
              <a:effectLst/>
            </c:spPr>
            <c:txPr>
              <a:bodyPr wrap="square" lIns="38100" tIns="19050" rIns="38100" bIns="19050" anchor="ctr">
                <a:spAutoFit/>
              </a:bodyPr>
              <a:lstStyle/>
              <a:p>
                <a:pPr>
                  <a:defRPr sz="1800"/>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'new-singlecore'!$D$3:$D$17</c:f>
              <c:numCache>
                <c:formatCode>0%</c:formatCode>
                <c:ptCount val="15"/>
                <c:pt idx="0">
                  <c:v>5.4999999999999938E-2</c:v>
                </c:pt>
                <c:pt idx="1">
                  <c:v>7.0999999999999952E-2</c:v>
                </c:pt>
                <c:pt idx="4">
                  <c:v>0.11099999999999999</c:v>
                </c:pt>
                <c:pt idx="5">
                  <c:v>0.1379999999999999</c:v>
                </c:pt>
                <c:pt idx="8">
                  <c:v>7.2999999999999954E-2</c:v>
                </c:pt>
                <c:pt idx="9">
                  <c:v>6.899999999999995E-2</c:v>
                </c:pt>
                <c:pt idx="10">
                  <c:v>6.2999999999999945E-2</c:v>
                </c:pt>
                <c:pt idx="12">
                  <c:v>0.14599999999999999</c:v>
                </c:pt>
                <c:pt idx="13">
                  <c:v>0.14399999999999999</c:v>
                </c:pt>
                <c:pt idx="14">
                  <c:v>0.14099999999999999</c:v>
                </c:pt>
              </c:numCache>
            </c:numRef>
          </c:xVal>
          <c:yVal>
            <c:numRef>
              <c:f>'new-singlecore'!$E$3:$E$17</c:f>
              <c:numCache>
                <c:formatCode>0.0</c:formatCode>
                <c:ptCount val="15"/>
                <c:pt idx="0">
                  <c:v>0.92400000000000004</c:v>
                </c:pt>
                <c:pt idx="1">
                  <c:v>0.92</c:v>
                </c:pt>
                <c:pt idx="4">
                  <c:v>0.90600000000000003</c:v>
                </c:pt>
                <c:pt idx="5">
                  <c:v>0.90100000000000002</c:v>
                </c:pt>
                <c:pt idx="8">
                  <c:v>1.978</c:v>
                </c:pt>
                <c:pt idx="9">
                  <c:v>1.484</c:v>
                </c:pt>
                <c:pt idx="10">
                  <c:v>1.2370000000000001</c:v>
                </c:pt>
                <c:pt idx="12" formatCode="General">
                  <c:v>2.19</c:v>
                </c:pt>
                <c:pt idx="13" formatCode="General">
                  <c:v>1.58</c:v>
                </c:pt>
                <c:pt idx="14" formatCode="General">
                  <c:v>1.27</c:v>
                </c:pt>
              </c:numCache>
            </c:numRef>
          </c:yVal>
          <c:smooth val="0"/>
          <c:extLst>
            <c:ext xmlns:c15="http://schemas.microsoft.com/office/drawing/2012/chart" uri="{02D57815-91ED-43cb-92C2-25804820EDAC}">
              <c15:datalabelsRange>
                <c15:f>'new-singlecore'!$B$3:$B$17</c15:f>
                <c15:dlblRangeCache>
                  <c:ptCount val="15"/>
                  <c:pt idx="0">
                    <c:v>CROW-1</c:v>
                  </c:pt>
                  <c:pt idx="1">
                    <c:v>CROW-8</c:v>
                  </c:pt>
                  <c:pt idx="4">
                    <c:v>TL-DRAM-1</c:v>
                  </c:pt>
                  <c:pt idx="5">
                    <c:v>TL-DRAM-8</c:v>
                  </c:pt>
                  <c:pt idx="8">
                    <c:v>SALP-512</c:v>
                  </c:pt>
                  <c:pt idx="9">
                    <c:v>SALP-256</c:v>
                  </c:pt>
                  <c:pt idx="10">
                    <c:v>SALP-128</c:v>
                  </c:pt>
                  <c:pt idx="12">
                    <c:v>SALP-512-O</c:v>
                  </c:pt>
                  <c:pt idx="13">
                    <c:v>SALP-256-O</c:v>
                  </c:pt>
                  <c:pt idx="14">
                    <c:v>SALP-128-O</c:v>
                  </c:pt>
                </c15:dlblRangeCache>
              </c15:datalabelsRange>
            </c:ext>
            <c:ext xmlns:c16="http://schemas.microsoft.com/office/drawing/2014/chart" uri="{C3380CC4-5D6E-409C-BE32-E72D297353CC}">
              <c16:uniqueId val="{0000000F-660B-4C79-A222-C116AB42BF56}"/>
            </c:ext>
          </c:extLst>
        </c:ser>
        <c:dLbls>
          <c:showLegendKey val="0"/>
          <c:showVal val="0"/>
          <c:showCatName val="0"/>
          <c:showSerName val="0"/>
          <c:showPercent val="0"/>
          <c:showBubbleSize val="0"/>
        </c:dLbls>
        <c:axId val="472897976"/>
        <c:axId val="472896664"/>
      </c:scatterChart>
      <c:valAx>
        <c:axId val="472897976"/>
        <c:scaling>
          <c:orientation val="minMax"/>
          <c:max val="0.16000000000000003"/>
          <c:min val="4.0000000000000008E-2"/>
        </c:scaling>
        <c:delete val="0"/>
        <c:axPos val="b"/>
        <c:majorGridlines>
          <c:spPr>
            <a:ln w="15875" cap="flat" cmpd="sng" algn="ctr">
              <a:solidFill>
                <a:schemeClr val="bg1">
                  <a:lumMod val="75000"/>
                </a:schemeClr>
              </a:solidFill>
              <a:prstDash val="sysDash"/>
              <a:round/>
            </a:ln>
            <a:effectLst/>
          </c:spPr>
        </c:majorGridlines>
        <c:title>
          <c:tx>
            <c:rich>
              <a:bodyPr rot="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r>
                  <a:rPr lang="en-US" sz="2400"/>
                  <a:t>Speedup</a:t>
                </a:r>
              </a:p>
            </c:rich>
          </c:tx>
          <c:overlay val="0"/>
          <c:spPr>
            <a:noFill/>
            <a:ln>
              <a:noFill/>
            </a:ln>
            <a:effectLst/>
          </c:spPr>
        </c:title>
        <c:numFmt formatCode="0%"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472896664"/>
        <c:crosses val="autoZero"/>
        <c:crossBetween val="midCat"/>
        <c:majorUnit val="2.0000000000000004E-2"/>
      </c:valAx>
      <c:valAx>
        <c:axId val="472896664"/>
        <c:scaling>
          <c:orientation val="minMax"/>
          <c:max val="2.2000000000000002"/>
          <c:min val="0.60000000000000009"/>
        </c:scaling>
        <c:delete val="0"/>
        <c:axPos val="l"/>
        <c:majorGridlines>
          <c:spPr>
            <a:ln w="15875" cap="flat" cmpd="sng" algn="ctr">
              <a:solidFill>
                <a:schemeClr val="bg1">
                  <a:lumMod val="75000"/>
                </a:schemeClr>
              </a:solidFill>
              <a:prstDash val="sysDash"/>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r>
                  <a:rPr lang="en-US" sz="2400"/>
                  <a:t>Normalized </a:t>
                </a:r>
                <a:br>
                  <a:rPr lang="en-US" sz="2400"/>
                </a:br>
                <a:r>
                  <a:rPr lang="en-US" sz="2400"/>
                  <a:t>DRAM Energy</a:t>
                </a:r>
              </a:p>
            </c:rich>
          </c:tx>
          <c:overlay val="0"/>
          <c:spPr>
            <a:noFill/>
            <a:ln>
              <a:noFill/>
            </a:ln>
            <a:effectLst/>
          </c:spPr>
        </c:title>
        <c:numFmt formatCode="0.0"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472897976"/>
        <c:crosses val="autoZero"/>
        <c:crossBetween val="midCat"/>
        <c:majorUnit val="0.2"/>
      </c:valAx>
    </c:plotArea>
    <c:plotVisOnly val="1"/>
    <c:dispBlanksAs val="gap"/>
    <c:showDLblsOverMax val="0"/>
    <c:extLst/>
  </c:chart>
  <c:spPr>
    <a:ln>
      <a:noFill/>
    </a:ln>
  </c:spPr>
  <c:txPr>
    <a:bodyPr/>
    <a:lstStyle/>
    <a:p>
      <a:pPr>
        <a:defRPr sz="1400">
          <a:solidFill>
            <a:schemeClr val="tx1"/>
          </a:solidFill>
          <a:latin typeface="Cambria" panose="02040503050406030204" pitchFamily="18" charset="0"/>
          <a:ea typeface="Cambria" panose="02040503050406030204" pitchFamily="18"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19050">
              <a:noFill/>
            </a:ln>
          </c:spPr>
          <c:dPt>
            <c:idx val="0"/>
            <c:marker>
              <c:symbol val="diamond"/>
              <c:size val="12"/>
              <c:spPr>
                <a:solidFill>
                  <a:srgbClr val="00B050"/>
                </a:solidFill>
                <a:ln>
                  <a:noFill/>
                </a:ln>
              </c:spPr>
            </c:marker>
            <c:bubble3D val="0"/>
            <c:extLst>
              <c:ext xmlns:c16="http://schemas.microsoft.com/office/drawing/2014/chart" uri="{C3380CC4-5D6E-409C-BE32-E72D297353CC}">
                <c16:uniqueId val="{00000000-7AD7-4CE9-A368-764F84673614}"/>
              </c:ext>
            </c:extLst>
          </c:dPt>
          <c:dPt>
            <c:idx val="1"/>
            <c:marker>
              <c:symbol val="diamond"/>
              <c:size val="12"/>
              <c:spPr>
                <a:solidFill>
                  <a:srgbClr val="00B050"/>
                </a:solidFill>
                <a:ln>
                  <a:noFill/>
                </a:ln>
              </c:spPr>
            </c:marker>
            <c:bubble3D val="0"/>
            <c:extLst>
              <c:ext xmlns:c16="http://schemas.microsoft.com/office/drawing/2014/chart" uri="{C3380CC4-5D6E-409C-BE32-E72D297353CC}">
                <c16:uniqueId val="{00000001-7AD7-4CE9-A368-764F84673614}"/>
              </c:ext>
            </c:extLst>
          </c:dPt>
          <c:dPt>
            <c:idx val="4"/>
            <c:marker>
              <c:symbol val="triangle"/>
              <c:size val="12"/>
              <c:spPr>
                <a:solidFill>
                  <a:srgbClr val="D828BF"/>
                </a:solidFill>
                <a:ln>
                  <a:noFill/>
                </a:ln>
              </c:spPr>
            </c:marker>
            <c:bubble3D val="0"/>
            <c:extLst>
              <c:ext xmlns:c16="http://schemas.microsoft.com/office/drawing/2014/chart" uri="{C3380CC4-5D6E-409C-BE32-E72D297353CC}">
                <c16:uniqueId val="{00000002-7AD7-4CE9-A368-764F84673614}"/>
              </c:ext>
            </c:extLst>
          </c:dPt>
          <c:dPt>
            <c:idx val="5"/>
            <c:marker>
              <c:symbol val="triangle"/>
              <c:size val="12"/>
              <c:spPr>
                <a:solidFill>
                  <a:srgbClr val="D828BF"/>
                </a:solidFill>
                <a:ln>
                  <a:noFill/>
                </a:ln>
              </c:spPr>
            </c:marker>
            <c:bubble3D val="0"/>
            <c:extLst>
              <c:ext xmlns:c16="http://schemas.microsoft.com/office/drawing/2014/chart" uri="{C3380CC4-5D6E-409C-BE32-E72D297353CC}">
                <c16:uniqueId val="{00000003-7AD7-4CE9-A368-764F84673614}"/>
              </c:ext>
            </c:extLst>
          </c:dPt>
          <c:dPt>
            <c:idx val="9"/>
            <c:marker>
              <c:symbol val="circle"/>
              <c:size val="11"/>
              <c:spPr>
                <a:solidFill>
                  <a:srgbClr val="0070C0"/>
                </a:solidFill>
                <a:ln>
                  <a:noFill/>
                </a:ln>
              </c:spPr>
            </c:marker>
            <c:bubble3D val="0"/>
            <c:extLst>
              <c:ext xmlns:c16="http://schemas.microsoft.com/office/drawing/2014/chart" uri="{C3380CC4-5D6E-409C-BE32-E72D297353CC}">
                <c16:uniqueId val="{00000004-7AD7-4CE9-A368-764F84673614}"/>
              </c:ext>
            </c:extLst>
          </c:dPt>
          <c:dPt>
            <c:idx val="10"/>
            <c:marker>
              <c:symbol val="circle"/>
              <c:size val="11"/>
              <c:spPr>
                <a:solidFill>
                  <a:srgbClr val="0070C0"/>
                </a:solidFill>
                <a:ln>
                  <a:noFill/>
                </a:ln>
              </c:spPr>
            </c:marker>
            <c:bubble3D val="0"/>
            <c:extLst>
              <c:ext xmlns:c16="http://schemas.microsoft.com/office/drawing/2014/chart" uri="{C3380CC4-5D6E-409C-BE32-E72D297353CC}">
                <c16:uniqueId val="{00000005-7AD7-4CE9-A368-764F84673614}"/>
              </c:ext>
            </c:extLst>
          </c:dPt>
          <c:dPt>
            <c:idx val="13"/>
            <c:marker>
              <c:symbol val="square"/>
              <c:size val="11"/>
              <c:spPr>
                <a:ln>
                  <a:noFill/>
                </a:ln>
              </c:spPr>
            </c:marker>
            <c:bubble3D val="0"/>
            <c:extLst>
              <c:ext xmlns:c16="http://schemas.microsoft.com/office/drawing/2014/chart" uri="{C3380CC4-5D6E-409C-BE32-E72D297353CC}">
                <c16:uniqueId val="{00000006-7AD7-4CE9-A368-764F84673614}"/>
              </c:ext>
            </c:extLst>
          </c:dPt>
          <c:dPt>
            <c:idx val="14"/>
            <c:marker>
              <c:symbol val="square"/>
              <c:size val="11"/>
              <c:spPr>
                <a:ln>
                  <a:noFill/>
                </a:ln>
              </c:spPr>
            </c:marker>
            <c:bubble3D val="0"/>
            <c:extLst>
              <c:ext xmlns:c16="http://schemas.microsoft.com/office/drawing/2014/chart" uri="{C3380CC4-5D6E-409C-BE32-E72D297353CC}">
                <c16:uniqueId val="{00000007-7AD7-4CE9-A368-764F84673614}"/>
              </c:ext>
            </c:extLst>
          </c:dPt>
          <c:dLbls>
            <c:dLbl>
              <c:idx val="0"/>
              <c:layout>
                <c:manualLayout>
                  <c:x val="-0.10968049594659036"/>
                  <c:y val="-0.13212239610788895"/>
                </c:manualLayout>
              </c:layout>
              <c:tx>
                <c:rich>
                  <a:bodyPr wrap="square" lIns="38100" tIns="19050" rIns="38100" bIns="19050" anchor="ctr">
                    <a:spAutoFit/>
                  </a:bodyPr>
                  <a:lstStyle/>
                  <a:p>
                    <a:pPr>
                      <a:defRPr sz="1800">
                        <a:solidFill>
                          <a:schemeClr val="accent6">
                            <a:lumMod val="50000"/>
                          </a:schemeClr>
                        </a:solidFill>
                      </a:defRPr>
                    </a:pPr>
                    <a:fld id="{FD0584F0-7CF6-4304-9E60-3861BEC09F88}" type="CELLRANGE">
                      <a:rPr lang="en-US">
                        <a:solidFill>
                          <a:schemeClr val="accent6">
                            <a:lumMod val="50000"/>
                          </a:schemeClr>
                        </a:solidFill>
                      </a:rPr>
                      <a:pPr>
                        <a:defRPr sz="1800">
                          <a:solidFill>
                            <a:schemeClr val="accent6">
                              <a:lumMod val="50000"/>
                            </a:schemeClr>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AD7-4CE9-A368-764F84673614}"/>
                </c:ext>
              </c:extLst>
            </c:dLbl>
            <c:dLbl>
              <c:idx val="1"/>
              <c:layout>
                <c:manualLayout>
                  <c:x val="-4.7687172150691461E-3"/>
                  <c:y val="-8.8007606872628194E-2"/>
                </c:manualLayout>
              </c:layout>
              <c:tx>
                <c:rich>
                  <a:bodyPr wrap="square" lIns="38100" tIns="19050" rIns="38100" bIns="19050" anchor="ctr">
                    <a:noAutofit/>
                  </a:bodyPr>
                  <a:lstStyle/>
                  <a:p>
                    <a:pPr>
                      <a:defRPr sz="1800">
                        <a:solidFill>
                          <a:schemeClr val="accent6">
                            <a:lumMod val="50000"/>
                          </a:schemeClr>
                        </a:solidFill>
                      </a:defRPr>
                    </a:pPr>
                    <a:fld id="{2966858F-FED5-4214-9D5E-2B1197D1398B}" type="CELLRANGE">
                      <a:rPr lang="en-US">
                        <a:solidFill>
                          <a:schemeClr val="accent6">
                            <a:lumMod val="50000"/>
                          </a:schemeClr>
                        </a:solidFill>
                      </a:rPr>
                      <a:pPr>
                        <a:defRPr sz="1800">
                          <a:solidFill>
                            <a:schemeClr val="accent6">
                              <a:lumMod val="50000"/>
                            </a:schemeClr>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16962327134000954"/>
                      <c:h val="7.2755964026353925E-2"/>
                    </c:manualLayout>
                  </c15:layout>
                  <c15:dlblFieldTable/>
                  <c15:showDataLabelsRange val="1"/>
                </c:ext>
                <c:ext xmlns:c16="http://schemas.microsoft.com/office/drawing/2014/chart" uri="{C3380CC4-5D6E-409C-BE32-E72D297353CC}">
                  <c16:uniqueId val="{00000001-7AD7-4CE9-A368-764F84673614}"/>
                </c:ext>
              </c:extLst>
            </c:dLbl>
            <c:dLbl>
              <c:idx val="2"/>
              <c:tx>
                <c:rich>
                  <a:bodyPr/>
                  <a:lstStyle/>
                  <a:p>
                    <a:endParaRPr lang="en-US"/>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AD7-4CE9-A368-764F84673614}"/>
                </c:ext>
              </c:extLst>
            </c:dLbl>
            <c:dLbl>
              <c:idx val="3"/>
              <c:tx>
                <c:rich>
                  <a:bodyPr/>
                  <a:lstStyle/>
                  <a:p>
                    <a:endParaRPr lang="en-US"/>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AD7-4CE9-A368-764F84673614}"/>
                </c:ext>
              </c:extLst>
            </c:dLbl>
            <c:dLbl>
              <c:idx val="4"/>
              <c:layout>
                <c:manualLayout>
                  <c:x val="-0.10491177873152131"/>
                  <c:y val="7.0451122050049331E-2"/>
                </c:manualLayout>
              </c:layout>
              <c:tx>
                <c:rich>
                  <a:bodyPr wrap="square" lIns="38100" tIns="19050" rIns="38100" bIns="19050" anchor="ctr">
                    <a:noAutofit/>
                  </a:bodyPr>
                  <a:lstStyle/>
                  <a:p>
                    <a:pPr>
                      <a:defRPr sz="1800">
                        <a:solidFill>
                          <a:srgbClr val="D828BF"/>
                        </a:solidFill>
                      </a:defRPr>
                    </a:pPr>
                    <a:fld id="{5C1F3B30-9531-4F5A-AE57-2D30CB72D110}" type="CELLRANGE">
                      <a:rPr lang="en-US"/>
                      <a:pPr>
                        <a:defRPr sz="1800">
                          <a:solidFill>
                            <a:srgbClr val="D828BF"/>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24064129859304068"/>
                      <c:h val="7.7491006200865756E-2"/>
                    </c:manualLayout>
                  </c15:layout>
                  <c15:dlblFieldTable/>
                  <c15:showDataLabelsRange val="1"/>
                </c:ext>
                <c:ext xmlns:c16="http://schemas.microsoft.com/office/drawing/2014/chart" uri="{C3380CC4-5D6E-409C-BE32-E72D297353CC}">
                  <c16:uniqueId val="{00000002-7AD7-4CE9-A368-764F84673614}"/>
                </c:ext>
              </c:extLst>
            </c:dLbl>
            <c:dLbl>
              <c:idx val="5"/>
              <c:layout>
                <c:manualLayout>
                  <c:x val="-0.15498340336213337"/>
                  <c:y val="-6.1792447722696778E-2"/>
                </c:manualLayout>
              </c:layout>
              <c:tx>
                <c:rich>
                  <a:bodyPr wrap="square" lIns="38100" tIns="19050" rIns="38100" bIns="19050" anchor="ctr">
                    <a:noAutofit/>
                  </a:bodyPr>
                  <a:lstStyle/>
                  <a:p>
                    <a:pPr>
                      <a:defRPr sz="1800">
                        <a:solidFill>
                          <a:srgbClr val="D828BF"/>
                        </a:solidFill>
                      </a:defRPr>
                    </a:pPr>
                    <a:fld id="{B0D3EB85-FD01-4760-8C51-64D9B5E9A550}" type="CELLRANGE">
                      <a:rPr lang="en-US"/>
                      <a:pPr>
                        <a:defRPr sz="1800">
                          <a:solidFill>
                            <a:srgbClr val="D828BF"/>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25017873302317895"/>
                      <c:h val="0.13103647343834859"/>
                    </c:manualLayout>
                  </c15:layout>
                  <c15:dlblFieldTable/>
                  <c15:showDataLabelsRange val="1"/>
                </c:ext>
                <c:ext xmlns:c16="http://schemas.microsoft.com/office/drawing/2014/chart" uri="{C3380CC4-5D6E-409C-BE32-E72D297353CC}">
                  <c16:uniqueId val="{00000003-7AD7-4CE9-A368-764F84673614}"/>
                </c:ext>
              </c:extLst>
            </c:dLbl>
            <c:dLbl>
              <c:idx val="6"/>
              <c:tx>
                <c:rich>
                  <a:bodyPr/>
                  <a:lstStyle/>
                  <a:p>
                    <a:endParaRPr lang="en-US"/>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AD7-4CE9-A368-764F84673614}"/>
                </c:ext>
              </c:extLst>
            </c:dLbl>
            <c:dLbl>
              <c:idx val="7"/>
              <c:tx>
                <c:rich>
                  <a:bodyPr/>
                  <a:lstStyle/>
                  <a:p>
                    <a:endParaRPr lang="en-US"/>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AD7-4CE9-A368-764F84673614}"/>
                </c:ext>
              </c:extLst>
            </c:dLbl>
            <c:dLbl>
              <c:idx val="8"/>
              <c:tx>
                <c:rich>
                  <a:bodyPr/>
                  <a:lstStyle/>
                  <a:p>
                    <a:fld id="{F73E43B1-E680-43C3-A0EC-10F1FBEE94C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AD7-4CE9-A368-764F84673614}"/>
                </c:ext>
              </c:extLst>
            </c:dLbl>
            <c:dLbl>
              <c:idx val="9"/>
              <c:tx>
                <c:rich>
                  <a:bodyPr wrap="square" lIns="38100" tIns="19050" rIns="38100" bIns="19050" anchor="ctr">
                    <a:spAutoFit/>
                  </a:bodyPr>
                  <a:lstStyle/>
                  <a:p>
                    <a:pPr>
                      <a:defRPr sz="1800">
                        <a:solidFill>
                          <a:schemeClr val="accent5">
                            <a:lumMod val="50000"/>
                          </a:schemeClr>
                        </a:solidFill>
                      </a:defRPr>
                    </a:pPr>
                    <a:fld id="{A6CE32FC-EA6D-497B-9442-68F49CFB5F77}" type="CELLRANGE">
                      <a:rPr lang="en-US"/>
                      <a:pPr>
                        <a:defRPr sz="1800">
                          <a:solidFill>
                            <a:schemeClr val="accent5">
                              <a:lumMod val="50000"/>
                            </a:schemeClr>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7AD7-4CE9-A368-764F84673614}"/>
                </c:ext>
              </c:extLst>
            </c:dLbl>
            <c:dLbl>
              <c:idx val="10"/>
              <c:layout>
                <c:manualLayout>
                  <c:x val="-4.0534096328087743E-2"/>
                  <c:y val="-0.23584040612539037"/>
                </c:manualLayout>
              </c:layout>
              <c:tx>
                <c:rich>
                  <a:bodyPr wrap="square" lIns="38100" tIns="19050" rIns="38100" bIns="19050" anchor="ctr">
                    <a:spAutoFit/>
                  </a:bodyPr>
                  <a:lstStyle/>
                  <a:p>
                    <a:pPr>
                      <a:defRPr sz="1800">
                        <a:solidFill>
                          <a:schemeClr val="accent5">
                            <a:lumMod val="50000"/>
                          </a:schemeClr>
                        </a:solidFill>
                      </a:defRPr>
                    </a:pPr>
                    <a:fld id="{2F898589-00B6-4476-9D29-A03CAA0DA5C2}" type="CELLRANGE">
                      <a:rPr lang="en-US">
                        <a:solidFill>
                          <a:schemeClr val="accent5">
                            <a:lumMod val="50000"/>
                          </a:schemeClr>
                        </a:solidFill>
                      </a:rPr>
                      <a:pPr>
                        <a:defRPr sz="1800">
                          <a:solidFill>
                            <a:schemeClr val="accent5">
                              <a:lumMod val="50000"/>
                            </a:schemeClr>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AD7-4CE9-A368-764F84673614}"/>
                </c:ext>
              </c:extLst>
            </c:dLbl>
            <c:dLbl>
              <c:idx val="11"/>
              <c:tx>
                <c:rich>
                  <a:bodyPr/>
                  <a:lstStyle/>
                  <a:p>
                    <a:endParaRPr lang="en-US"/>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7AD7-4CE9-A368-764F84673614}"/>
                </c:ext>
              </c:extLst>
            </c:dLbl>
            <c:dLbl>
              <c:idx val="12"/>
              <c:tx>
                <c:rich>
                  <a:bodyPr/>
                  <a:lstStyle/>
                  <a:p>
                    <a:fld id="{837192AA-C984-42A0-8EC6-995851337B8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7AD7-4CE9-A368-764F84673614}"/>
                </c:ext>
              </c:extLst>
            </c:dLbl>
            <c:dLbl>
              <c:idx val="13"/>
              <c:layout>
                <c:manualLayout>
                  <c:x val="-6.5569673962428521E-2"/>
                  <c:y val="5.2546160767163549E-2"/>
                </c:manualLayout>
              </c:layout>
              <c:tx>
                <c:rich>
                  <a:bodyPr wrap="square" lIns="38100" tIns="19050" rIns="38100" bIns="19050" anchor="ctr">
                    <a:noAutofit/>
                  </a:bodyPr>
                  <a:lstStyle/>
                  <a:p>
                    <a:pPr>
                      <a:defRPr sz="1800">
                        <a:solidFill>
                          <a:schemeClr val="accent2"/>
                        </a:solidFill>
                      </a:defRPr>
                    </a:pPr>
                    <a:fld id="{A95DF6AB-CE29-48B0-858D-E0DA7B7ED64B}" type="CELLRANGE">
                      <a:rPr lang="en-US">
                        <a:solidFill>
                          <a:schemeClr val="accent2"/>
                        </a:solidFill>
                      </a:rPr>
                      <a:pPr>
                        <a:defRPr sz="1800">
                          <a:solidFill>
                            <a:schemeClr val="accent2"/>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24251517916483614"/>
                      <c:h val="8.1502554016902359E-2"/>
                    </c:manualLayout>
                  </c15:layout>
                  <c15:dlblFieldTable/>
                  <c15:showDataLabelsRange val="1"/>
                </c:ext>
                <c:ext xmlns:c16="http://schemas.microsoft.com/office/drawing/2014/chart" uri="{C3380CC4-5D6E-409C-BE32-E72D297353CC}">
                  <c16:uniqueId val="{00000006-7AD7-4CE9-A368-764F84673614}"/>
                </c:ext>
              </c:extLst>
            </c:dLbl>
            <c:dLbl>
              <c:idx val="14"/>
              <c:layout>
                <c:manualLayout>
                  <c:x val="-1.7882689556509301E-2"/>
                  <c:y val="-0.27759885589936734"/>
                </c:manualLayout>
              </c:layout>
              <c:tx>
                <c:rich>
                  <a:bodyPr wrap="square" lIns="38100" tIns="19050" rIns="38100" bIns="19050" anchor="ctr">
                    <a:noAutofit/>
                  </a:bodyPr>
                  <a:lstStyle/>
                  <a:p>
                    <a:pPr>
                      <a:defRPr sz="1800">
                        <a:solidFill>
                          <a:schemeClr val="accent2"/>
                        </a:solidFill>
                      </a:defRPr>
                    </a:pPr>
                    <a:fld id="{3B50918E-CC65-4EFB-8A97-289EB2EFA2A0}" type="CELLRANGE">
                      <a:rPr lang="en-US">
                        <a:solidFill>
                          <a:schemeClr val="accent2"/>
                        </a:solidFill>
                      </a:rPr>
                      <a:pPr>
                        <a:defRPr sz="1800">
                          <a:solidFill>
                            <a:schemeClr val="accent2"/>
                          </a:solidFill>
                        </a:defRPr>
                      </a:pPr>
                      <a:t>[CELLRANGE]</a:t>
                    </a:fld>
                    <a:endParaRPr lang="en-US"/>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25245720357916634"/>
                      <c:h val="5.2945010707673344E-2"/>
                    </c:manualLayout>
                  </c15:layout>
                  <c15:dlblFieldTable/>
                  <c15:showDataLabelsRange val="1"/>
                </c:ext>
                <c:ext xmlns:c16="http://schemas.microsoft.com/office/drawing/2014/chart" uri="{C3380CC4-5D6E-409C-BE32-E72D297353CC}">
                  <c16:uniqueId val="{00000007-7AD7-4CE9-A368-764F84673614}"/>
                </c:ext>
              </c:extLst>
            </c:dLbl>
            <c:spPr>
              <a:noFill/>
              <a:ln>
                <a:noFill/>
              </a:ln>
              <a:effectLst/>
            </c:spPr>
            <c:txPr>
              <a:bodyPr wrap="square" lIns="38100" tIns="19050" rIns="38100" bIns="19050" anchor="ctr">
                <a:spAutoFit/>
              </a:bodyPr>
              <a:lstStyle/>
              <a:p>
                <a:pPr>
                  <a:defRPr sz="1800"/>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15875">
                      <a:tailEnd type="triangle" w="lg" len="sm"/>
                    </a:ln>
                  </c:spPr>
                </c15:leaderLines>
              </c:ext>
            </c:extLst>
          </c:dLbls>
          <c:xVal>
            <c:numRef>
              <c:f>'new-singlecore'!$I$3:$I$17</c:f>
              <c:numCache>
                <c:formatCode>0%</c:formatCode>
                <c:ptCount val="15"/>
                <c:pt idx="0">
                  <c:v>5.4999999999999938E-2</c:v>
                </c:pt>
                <c:pt idx="1">
                  <c:v>7.0999999999999952E-2</c:v>
                </c:pt>
                <c:pt idx="4">
                  <c:v>0.11099999999999999</c:v>
                </c:pt>
                <c:pt idx="5">
                  <c:v>0.1379999999999999</c:v>
                </c:pt>
                <c:pt idx="8">
                  <c:v>7.2999999999999954E-2</c:v>
                </c:pt>
                <c:pt idx="9">
                  <c:v>6.899999999999995E-2</c:v>
                </c:pt>
                <c:pt idx="10">
                  <c:v>6.2999999999999945E-2</c:v>
                </c:pt>
                <c:pt idx="12">
                  <c:v>0.14599999999999999</c:v>
                </c:pt>
                <c:pt idx="13">
                  <c:v>0.14399999999999999</c:v>
                </c:pt>
                <c:pt idx="14">
                  <c:v>0.14099999999999999</c:v>
                </c:pt>
              </c:numCache>
            </c:numRef>
          </c:xVal>
          <c:yVal>
            <c:numRef>
              <c:f>'new-singlecore'!$J$3:$J$17</c:f>
              <c:numCache>
                <c:formatCode>0%</c:formatCode>
                <c:ptCount val="15"/>
                <c:pt idx="0">
                  <c:v>3.3E-3</c:v>
                </c:pt>
                <c:pt idx="1">
                  <c:v>4.7999999999999996E-3</c:v>
                </c:pt>
                <c:pt idx="4">
                  <c:v>5.21E-2</c:v>
                </c:pt>
                <c:pt idx="5">
                  <c:v>5.3100000000000001E-2</c:v>
                </c:pt>
                <c:pt idx="8">
                  <c:v>0.84540000000000004</c:v>
                </c:pt>
                <c:pt idx="9">
                  <c:v>0.28860000000000002</c:v>
                </c:pt>
                <c:pt idx="10">
                  <c:v>5.7999999999999996E-3</c:v>
                </c:pt>
                <c:pt idx="12">
                  <c:v>0.84540000000000004</c:v>
                </c:pt>
                <c:pt idx="13">
                  <c:v>0.28860000000000002</c:v>
                </c:pt>
                <c:pt idx="14">
                  <c:v>5.7999999999999996E-3</c:v>
                </c:pt>
              </c:numCache>
            </c:numRef>
          </c:yVal>
          <c:smooth val="0"/>
          <c:extLst>
            <c:ext xmlns:c15="http://schemas.microsoft.com/office/drawing/2012/chart" uri="{02D57815-91ED-43cb-92C2-25804820EDAC}">
              <c15:datalabelsRange>
                <c15:f>'new-singlecore'!$G$3:$G$17</c15:f>
                <c15:dlblRangeCache>
                  <c:ptCount val="15"/>
                  <c:pt idx="0">
                    <c:v>CROW-1</c:v>
                  </c:pt>
                  <c:pt idx="1">
                    <c:v>CROW-8</c:v>
                  </c:pt>
                  <c:pt idx="4">
                    <c:v>TL-DRAM-1</c:v>
                  </c:pt>
                  <c:pt idx="5">
                    <c:v>TL-DRAM-8</c:v>
                  </c:pt>
                  <c:pt idx="8">
                    <c:v>SALP-512</c:v>
                  </c:pt>
                  <c:pt idx="9">
                    <c:v>SALP-256</c:v>
                  </c:pt>
                  <c:pt idx="10">
                    <c:v>SALP-128</c:v>
                  </c:pt>
                  <c:pt idx="12">
                    <c:v>SALP-512-O</c:v>
                  </c:pt>
                  <c:pt idx="13">
                    <c:v>SALP-256-O</c:v>
                  </c:pt>
                  <c:pt idx="14">
                    <c:v>SALP-128-O</c:v>
                  </c:pt>
                </c15:dlblRangeCache>
              </c15:datalabelsRange>
            </c:ext>
            <c:ext xmlns:c16="http://schemas.microsoft.com/office/drawing/2014/chart" uri="{C3380CC4-5D6E-409C-BE32-E72D297353CC}">
              <c16:uniqueId val="{0000000F-7AD7-4CE9-A368-764F84673614}"/>
            </c:ext>
          </c:extLst>
        </c:ser>
        <c:dLbls>
          <c:showLegendKey val="0"/>
          <c:showVal val="0"/>
          <c:showCatName val="0"/>
          <c:showSerName val="0"/>
          <c:showPercent val="0"/>
          <c:showBubbleSize val="0"/>
        </c:dLbls>
        <c:axId val="472897976"/>
        <c:axId val="472896664"/>
      </c:scatterChart>
      <c:valAx>
        <c:axId val="472897976"/>
        <c:scaling>
          <c:orientation val="minMax"/>
          <c:max val="0.16000000000000003"/>
          <c:min val="4.0000000000000008E-2"/>
        </c:scaling>
        <c:delete val="0"/>
        <c:axPos val="b"/>
        <c:majorGridlines>
          <c:spPr>
            <a:ln w="15875" cap="flat" cmpd="sng" algn="ctr">
              <a:solidFill>
                <a:schemeClr val="bg1">
                  <a:lumMod val="75000"/>
                </a:schemeClr>
              </a:solidFill>
              <a:prstDash val="sysDash"/>
              <a:round/>
            </a:ln>
            <a:effectLst/>
          </c:spPr>
        </c:majorGridlines>
        <c:title>
          <c:tx>
            <c:rich>
              <a:bodyPr rot="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r>
                  <a:rPr lang="en-US" sz="2400"/>
                  <a:t>Speedup</a:t>
                </a:r>
              </a:p>
            </c:rich>
          </c:tx>
          <c:overlay val="0"/>
          <c:spPr>
            <a:noFill/>
            <a:ln>
              <a:noFill/>
            </a:ln>
            <a:effectLst/>
          </c:spPr>
        </c:title>
        <c:numFmt formatCode="0%"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472896664"/>
        <c:crosses val="autoZero"/>
        <c:crossBetween val="midCat"/>
        <c:majorUnit val="2.0000000000000004E-2"/>
      </c:valAx>
      <c:valAx>
        <c:axId val="472896664"/>
        <c:scaling>
          <c:orientation val="minMax"/>
          <c:max val="0.30000000000000004"/>
          <c:min val="0"/>
        </c:scaling>
        <c:delete val="0"/>
        <c:axPos val="l"/>
        <c:majorGridlines>
          <c:spPr>
            <a:ln w="15875" cap="flat" cmpd="sng" algn="ctr">
              <a:solidFill>
                <a:schemeClr val="bg1">
                  <a:lumMod val="75000"/>
                </a:schemeClr>
              </a:solidFill>
              <a:prstDash val="sysDash"/>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r>
                  <a:rPr lang="en-US" sz="2400"/>
                  <a:t>Chip Area Overhead</a:t>
                </a:r>
              </a:p>
            </c:rich>
          </c:tx>
          <c:overlay val="0"/>
          <c:spPr>
            <a:noFill/>
            <a:ln>
              <a:noFill/>
            </a:ln>
            <a:effectLst/>
          </c:spPr>
        </c:title>
        <c:numFmt formatCode="0%"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472897976"/>
        <c:crosses val="autoZero"/>
        <c:crossBetween val="midCat"/>
      </c:valAx>
    </c:plotArea>
    <c:plotVisOnly val="1"/>
    <c:dispBlanksAs val="gap"/>
    <c:showDLblsOverMax val="0"/>
    <c:extLst/>
  </c:chart>
  <c:spPr>
    <a:ln>
      <a:noFill/>
    </a:ln>
  </c:spPr>
  <c:txPr>
    <a:bodyPr/>
    <a:lstStyle/>
    <a:p>
      <a:pPr>
        <a:defRPr sz="1400">
          <a:solidFill>
            <a:schemeClr val="tx1"/>
          </a:solidFill>
          <a:latin typeface="Cambria" panose="02040503050406030204" pitchFamily="18" charset="0"/>
          <a:ea typeface="Cambria" panose="020405030504060302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weak_row_probability!$C$2</c:f>
              <c:strCache>
                <c:ptCount val="1"/>
                <c:pt idx="0">
                  <c:v>Probability</c:v>
                </c:pt>
              </c:strCache>
            </c:strRef>
          </c:tx>
          <c:spPr>
            <a:solidFill>
              <a:schemeClr val="accent1">
                <a:lumMod val="40000"/>
                <a:lumOff val="60000"/>
              </a:schemeClr>
            </a:solidFill>
            <a:ln w="25400">
              <a:solidFill>
                <a:schemeClr val="accent1">
                  <a:lumMod val="75000"/>
                </a:schemeClr>
              </a:solid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C985-46C1-8206-5AC658F25069}"/>
                </c:ext>
              </c:extLst>
            </c:dLbl>
            <c:dLbl>
              <c:idx val="1"/>
              <c:delete val="1"/>
              <c:extLst>
                <c:ext xmlns:c15="http://schemas.microsoft.com/office/drawing/2012/chart" uri="{CE6537A1-D6FC-4f65-9D91-7224C49458BB}"/>
                <c:ext xmlns:c16="http://schemas.microsoft.com/office/drawing/2014/chart" uri="{C3380CC4-5D6E-409C-BE32-E72D297353CC}">
                  <c16:uniqueId val="{00000001-C985-46C1-8206-5AC658F25069}"/>
                </c:ext>
              </c:extLst>
            </c:dLbl>
            <c:dLbl>
              <c:idx val="2"/>
              <c:layout>
                <c:manualLayout>
                  <c:x val="-2.4260067928190197E-3"/>
                  <c:y val="-0.1363818692338548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985-46C1-8206-5AC658F25069}"/>
                </c:ext>
              </c:extLst>
            </c:dLbl>
            <c:dLbl>
              <c:idx val="3"/>
              <c:layout>
                <c:manualLayout>
                  <c:x val="7.2780203784570596E-3"/>
                  <c:y val="-6.01684717208183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985-46C1-8206-5AC658F25069}"/>
                </c:ext>
              </c:extLst>
            </c:dLbl>
            <c:numFmt formatCode="0.00E+00" sourceLinked="0"/>
            <c:spPr>
              <a:solidFill>
                <a:sysClr val="window" lastClr="FFFFFF"/>
              </a:solidFill>
              <a:ln w="34925" cap="rnd">
                <a:solidFill>
                  <a:srgbClr val="70AD47"/>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weak_row_probability!$B$3:$B$6</c:f>
              <c:numCache>
                <c:formatCode>General</c:formatCode>
                <c:ptCount val="4"/>
                <c:pt idx="0">
                  <c:v>1</c:v>
                </c:pt>
                <c:pt idx="1">
                  <c:v>2</c:v>
                </c:pt>
                <c:pt idx="2">
                  <c:v>4</c:v>
                </c:pt>
                <c:pt idx="3">
                  <c:v>8</c:v>
                </c:pt>
              </c:numCache>
            </c:numRef>
          </c:cat>
          <c:val>
            <c:numRef>
              <c:f>weak_row_probability!$C$3:$C$6</c:f>
              <c:numCache>
                <c:formatCode>0%</c:formatCode>
                <c:ptCount val="4"/>
                <c:pt idx="0">
                  <c:v>0.99</c:v>
                </c:pt>
                <c:pt idx="1">
                  <c:v>0.31</c:v>
                </c:pt>
                <c:pt idx="2">
                  <c:v>3.3E-4</c:v>
                </c:pt>
                <c:pt idx="3">
                  <c:v>3.3000000000000002E-11</c:v>
                </c:pt>
              </c:numCache>
            </c:numRef>
          </c:val>
          <c:extLst>
            <c:ext xmlns:c16="http://schemas.microsoft.com/office/drawing/2014/chart" uri="{C3380CC4-5D6E-409C-BE32-E72D297353CC}">
              <c16:uniqueId val="{00000004-C985-46C1-8206-5AC658F25069}"/>
            </c:ext>
          </c:extLst>
        </c:ser>
        <c:dLbls>
          <c:showLegendKey val="0"/>
          <c:showVal val="0"/>
          <c:showCatName val="0"/>
          <c:showSerName val="0"/>
          <c:showPercent val="0"/>
          <c:showBubbleSize val="0"/>
        </c:dLbls>
        <c:gapWidth val="219"/>
        <c:overlap val="-27"/>
        <c:axId val="441123928"/>
        <c:axId val="441119992"/>
      </c:barChart>
      <c:catAx>
        <c:axId val="441123928"/>
        <c:scaling>
          <c:orientation val="minMax"/>
        </c:scaling>
        <c:delete val="0"/>
        <c:axPos val="b"/>
        <c:title>
          <c:tx>
            <c:rich>
              <a:bodyPr rot="0" spcFirstLastPara="1" vertOverflow="ellipsis" vert="horz" wrap="square" anchor="ctr" anchorCtr="1"/>
              <a:lstStyle/>
              <a:p>
                <a:pPr>
                  <a:defRPr sz="3200" b="1" i="0" u="none" strike="noStrike" kern="1200" baseline="0">
                    <a:solidFill>
                      <a:schemeClr val="tx1"/>
                    </a:solidFill>
                    <a:latin typeface="Cambria" panose="02040503050406030204" pitchFamily="18" charset="0"/>
                    <a:ea typeface="Cambria" panose="02040503050406030204" pitchFamily="18" charset="0"/>
                    <a:cs typeface="+mn-cs"/>
                  </a:defRPr>
                </a:pPr>
                <a:r>
                  <a:rPr lang="en-US" sz="3200" b="1" dirty="0">
                    <a:solidFill>
                      <a:schemeClr val="tx1"/>
                    </a:solidFill>
                    <a:latin typeface="Cambria" panose="02040503050406030204" pitchFamily="18" charset="0"/>
                    <a:ea typeface="Cambria" panose="02040503050406030204" pitchFamily="18" charset="0"/>
                  </a:rPr>
                  <a:t>Weak rows in a subarray</a:t>
                </a:r>
              </a:p>
            </c:rich>
          </c:tx>
          <c:layout>
            <c:manualLayout>
              <c:xMode val="edge"/>
              <c:yMode val="edge"/>
              <c:x val="0.25138020180603993"/>
              <c:y val="0.83483012540099155"/>
            </c:manualLayout>
          </c:layout>
          <c:overlay val="0"/>
          <c:spPr>
            <a:noFill/>
            <a:ln>
              <a:noFill/>
            </a:ln>
            <a:effectLst/>
          </c:spPr>
          <c:txPr>
            <a:bodyPr rot="0" spcFirstLastPara="1" vertOverflow="ellipsis" vert="horz" wrap="square" anchor="ctr" anchorCtr="1"/>
            <a:lstStyle/>
            <a:p>
              <a:pPr>
                <a:defRPr sz="3200" b="1"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441119992"/>
        <c:crosses val="autoZero"/>
        <c:auto val="1"/>
        <c:lblAlgn val="ctr"/>
        <c:lblOffset val="100"/>
        <c:noMultiLvlLbl val="0"/>
      </c:catAx>
      <c:valAx>
        <c:axId val="4411199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r>
                  <a:rPr lang="en-US" sz="3200" b="1" dirty="0">
                    <a:solidFill>
                      <a:schemeClr val="tx1"/>
                    </a:solidFill>
                    <a:latin typeface="Cambria" panose="02040503050406030204" pitchFamily="18" charset="0"/>
                    <a:ea typeface="Cambria" panose="02040503050406030204" pitchFamily="18" charset="0"/>
                  </a:rPr>
                  <a:t>Probability </a:t>
                </a:r>
              </a:p>
            </c:rich>
          </c:tx>
          <c:overlay val="0"/>
          <c:spPr>
            <a:noFill/>
            <a:ln>
              <a:noFill/>
            </a:ln>
            <a:effectLst/>
          </c:spPr>
          <c:txPr>
            <a:bodyPr rot="-54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441123928"/>
        <c:crosses val="autoZero"/>
        <c:crossBetween val="between"/>
        <c:majorUnit val="0.2"/>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7969537401574804"/>
          <c:y val="7.1893179898725276E-2"/>
          <c:w val="0.59958628608923881"/>
          <c:h val="0.74860391079562105"/>
        </c:manualLayout>
      </c:layout>
      <c:barChart>
        <c:barDir val="col"/>
        <c:grouping val="clustered"/>
        <c:varyColors val="0"/>
        <c:ser>
          <c:idx val="0"/>
          <c:order val="0"/>
          <c:spPr>
            <a:solidFill>
              <a:schemeClr val="accent5"/>
            </a:solidFill>
            <a:ln w="31750">
              <a:solidFill>
                <a:schemeClr val="tx1"/>
              </a:solidFill>
            </a:ln>
            <a:effectLst/>
          </c:spPr>
          <c:invertIfNegative val="0"/>
          <c:cat>
            <c:strRef>
              <c:f>crow_cache_energy!$A$3:$A$5</c:f>
              <c:strCache>
                <c:ptCount val="2"/>
                <c:pt idx="0">
                  <c:v>single-core</c:v>
                </c:pt>
                <c:pt idx="1">
                  <c:v>four-core</c:v>
                </c:pt>
              </c:strCache>
            </c:strRef>
          </c:cat>
          <c:val>
            <c:numRef>
              <c:f>crow_cache_energy!$B$3:$B$5</c:f>
              <c:numCache>
                <c:formatCode>General</c:formatCode>
                <c:ptCount val="2"/>
                <c:pt idx="0">
                  <c:v>0.91800000000000004</c:v>
                </c:pt>
                <c:pt idx="1">
                  <c:v>0.93100000000000005</c:v>
                </c:pt>
              </c:numCache>
            </c:numRef>
          </c:val>
          <c:extLst>
            <c:ext xmlns:c16="http://schemas.microsoft.com/office/drawing/2014/chart" uri="{C3380CC4-5D6E-409C-BE32-E72D297353CC}">
              <c16:uniqueId val="{00000000-54FD-4D12-B581-E19B0ED2683A}"/>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3600">
                    <a:solidFill>
                      <a:schemeClr val="tx1"/>
                    </a:solidFill>
                  </a:rPr>
                  <a:t>Normalized </a:t>
                </a:r>
                <a:br>
                  <a:rPr lang="en-US" sz="3600">
                    <a:solidFill>
                      <a:schemeClr val="tx1"/>
                    </a:solidFill>
                  </a:rPr>
                </a:br>
                <a:r>
                  <a:rPr lang="en-US" sz="3600">
                    <a:solidFill>
                      <a:schemeClr val="tx1"/>
                    </a:solidFill>
                  </a:rPr>
                  <a:t>DRAM Energy</a:t>
                </a:r>
              </a:p>
            </c:rich>
          </c:tx>
          <c:layout>
            <c:manualLayout>
              <c:xMode val="edge"/>
              <c:yMode val="edge"/>
              <c:x val="3.3331566727236028E-2"/>
              <c:y val="8.261450762582026E-2"/>
            </c:manualLayout>
          </c:layout>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28088363954505685"/>
          <c:y val="9.0254534509716891E-2"/>
          <c:w val="0.71423440364973534"/>
          <c:h val="0.75869699960974257"/>
        </c:manualLayout>
      </c:layout>
      <c:barChart>
        <c:barDir val="col"/>
        <c:grouping val="clustered"/>
        <c:varyColors val="0"/>
        <c:ser>
          <c:idx val="0"/>
          <c:order val="0"/>
          <c:spPr>
            <a:solidFill>
              <a:schemeClr val="accent5"/>
            </a:solidFill>
            <a:ln w="31750">
              <a:solidFill>
                <a:schemeClr val="tx1"/>
              </a:solidFill>
            </a:ln>
            <a:effectLst/>
          </c:spPr>
          <c:invertIfNegative val="0"/>
          <c:cat>
            <c:strRef>
              <c:f>crow_cache_perf!$A$18:$A$19</c:f>
              <c:strCache>
                <c:ptCount val="2"/>
                <c:pt idx="0">
                  <c:v>single-core</c:v>
                </c:pt>
                <c:pt idx="1">
                  <c:v>four-core</c:v>
                </c:pt>
              </c:strCache>
            </c:strRef>
          </c:cat>
          <c:val>
            <c:numRef>
              <c:f>crow_cache_perf!$B$18:$B$19</c:f>
              <c:numCache>
                <c:formatCode>General</c:formatCode>
                <c:ptCount val="2"/>
                <c:pt idx="0">
                  <c:v>1.075</c:v>
                </c:pt>
                <c:pt idx="1">
                  <c:v>1.071</c:v>
                </c:pt>
              </c:numCache>
            </c:numRef>
          </c:val>
          <c:extLst>
            <c:ext xmlns:c16="http://schemas.microsoft.com/office/drawing/2014/chart" uri="{C3380CC4-5D6E-409C-BE32-E72D297353CC}">
              <c16:uniqueId val="{00000000-FF63-4138-B61F-1224F5A169EE}"/>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ax val="1.1000000000000001"/>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4000">
                    <a:solidFill>
                      <a:schemeClr val="tx1"/>
                    </a:solidFill>
                  </a:rPr>
                  <a:t>Speedup</a:t>
                </a:r>
              </a:p>
            </c:rich>
          </c:tx>
          <c:layout>
            <c:manualLayout>
              <c:xMode val="edge"/>
              <c:yMode val="edge"/>
              <c:x val="8.7376769474696893E-3"/>
              <c:y val="0.24991544424293899"/>
            </c:manualLayout>
          </c:layout>
          <c:overlay val="0"/>
          <c:spPr>
            <a:noFill/>
            <a:ln>
              <a:noFill/>
            </a:ln>
            <a:effectLst/>
          </c:spPr>
          <c:txPr>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7969537401574804"/>
          <c:y val="7.1893179898725276E-2"/>
          <c:w val="0.59958628608923881"/>
          <c:h val="0.74860391079562105"/>
        </c:manualLayout>
      </c:layout>
      <c:barChart>
        <c:barDir val="col"/>
        <c:grouping val="clustered"/>
        <c:varyColors val="0"/>
        <c:ser>
          <c:idx val="0"/>
          <c:order val="0"/>
          <c:spPr>
            <a:solidFill>
              <a:schemeClr val="accent5"/>
            </a:solidFill>
            <a:ln w="31750">
              <a:solidFill>
                <a:schemeClr val="tx1"/>
              </a:solidFill>
            </a:ln>
            <a:effectLst/>
          </c:spPr>
          <c:invertIfNegative val="0"/>
          <c:cat>
            <c:strRef>
              <c:f>crow_cache_energy!$A$3:$A$5</c:f>
              <c:strCache>
                <c:ptCount val="2"/>
                <c:pt idx="0">
                  <c:v>single-core</c:v>
                </c:pt>
                <c:pt idx="1">
                  <c:v>four-core</c:v>
                </c:pt>
              </c:strCache>
            </c:strRef>
          </c:cat>
          <c:val>
            <c:numRef>
              <c:f>crow_cache_energy!$B$3:$B$5</c:f>
              <c:numCache>
                <c:formatCode>General</c:formatCode>
                <c:ptCount val="2"/>
                <c:pt idx="0">
                  <c:v>0.91800000000000004</c:v>
                </c:pt>
                <c:pt idx="1">
                  <c:v>0.93100000000000005</c:v>
                </c:pt>
              </c:numCache>
            </c:numRef>
          </c:val>
          <c:extLst>
            <c:ext xmlns:c16="http://schemas.microsoft.com/office/drawing/2014/chart" uri="{C3380CC4-5D6E-409C-BE32-E72D297353CC}">
              <c16:uniqueId val="{00000000-54FD-4D12-B581-E19B0ED2683A}"/>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3600">
                    <a:solidFill>
                      <a:schemeClr val="tx1"/>
                    </a:solidFill>
                  </a:rPr>
                  <a:t>Normalized </a:t>
                </a:r>
                <a:br>
                  <a:rPr lang="en-US" sz="3600">
                    <a:solidFill>
                      <a:schemeClr val="tx1"/>
                    </a:solidFill>
                  </a:rPr>
                </a:br>
                <a:r>
                  <a:rPr lang="en-US" sz="3600">
                    <a:solidFill>
                      <a:schemeClr val="tx1"/>
                    </a:solidFill>
                  </a:rPr>
                  <a:t>DRAM Energy</a:t>
                </a:r>
              </a:p>
            </c:rich>
          </c:tx>
          <c:layout>
            <c:manualLayout>
              <c:xMode val="edge"/>
              <c:yMode val="edge"/>
              <c:x val="3.3331566727236028E-2"/>
              <c:y val="8.261450762582026E-2"/>
            </c:manualLayout>
          </c:layout>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28088363954505685"/>
          <c:y val="9.0254534509716891E-2"/>
          <c:w val="0.71423440364973534"/>
          <c:h val="0.75869699960974257"/>
        </c:manualLayout>
      </c:layout>
      <c:barChart>
        <c:barDir val="col"/>
        <c:grouping val="clustered"/>
        <c:varyColors val="0"/>
        <c:ser>
          <c:idx val="0"/>
          <c:order val="0"/>
          <c:spPr>
            <a:solidFill>
              <a:schemeClr val="accent5"/>
            </a:solidFill>
            <a:ln w="31750">
              <a:solidFill>
                <a:schemeClr val="tx1"/>
              </a:solidFill>
            </a:ln>
            <a:effectLst/>
          </c:spPr>
          <c:invertIfNegative val="0"/>
          <c:cat>
            <c:strRef>
              <c:f>crow_cache_perf!$A$18:$A$19</c:f>
              <c:strCache>
                <c:ptCount val="2"/>
                <c:pt idx="0">
                  <c:v>single-core</c:v>
                </c:pt>
                <c:pt idx="1">
                  <c:v>four-core</c:v>
                </c:pt>
              </c:strCache>
            </c:strRef>
          </c:cat>
          <c:val>
            <c:numRef>
              <c:f>crow_cache_perf!$B$18:$B$19</c:f>
              <c:numCache>
                <c:formatCode>General</c:formatCode>
                <c:ptCount val="2"/>
                <c:pt idx="0">
                  <c:v>1.075</c:v>
                </c:pt>
                <c:pt idx="1">
                  <c:v>1.071</c:v>
                </c:pt>
              </c:numCache>
            </c:numRef>
          </c:val>
          <c:extLst>
            <c:ext xmlns:c16="http://schemas.microsoft.com/office/drawing/2014/chart" uri="{C3380CC4-5D6E-409C-BE32-E72D297353CC}">
              <c16:uniqueId val="{00000000-FF63-4138-B61F-1224F5A169EE}"/>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ax val="1.1000000000000001"/>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4000">
                    <a:solidFill>
                      <a:schemeClr val="tx1"/>
                    </a:solidFill>
                  </a:rPr>
                  <a:t>Speedup</a:t>
                </a:r>
              </a:p>
            </c:rich>
          </c:tx>
          <c:layout>
            <c:manualLayout>
              <c:xMode val="edge"/>
              <c:yMode val="edge"/>
              <c:x val="8.7376769474696893E-3"/>
              <c:y val="0.24991544424293899"/>
            </c:manualLayout>
          </c:layout>
          <c:overlay val="0"/>
          <c:spPr>
            <a:noFill/>
            <a:ln>
              <a:noFill/>
            </a:ln>
            <a:effectLst/>
          </c:spPr>
          <c:txPr>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7240868416155726"/>
          <c:y val="0.13827867302966354"/>
          <c:w val="0.60687290299720609"/>
          <c:h val="0.70570496424350682"/>
        </c:manualLayout>
      </c:layout>
      <c:barChart>
        <c:barDir val="col"/>
        <c:grouping val="clustered"/>
        <c:varyColors val="0"/>
        <c:ser>
          <c:idx val="0"/>
          <c:order val="0"/>
          <c:spPr>
            <a:solidFill>
              <a:schemeClr val="accent5"/>
            </a:solidFill>
            <a:ln w="31750">
              <a:solidFill>
                <a:schemeClr val="tx1"/>
              </a:solidFill>
            </a:ln>
            <a:effectLst/>
          </c:spPr>
          <c:invertIfNegative val="0"/>
          <c:cat>
            <c:strRef>
              <c:f>crow_ref_energy!$A$18:$A$19</c:f>
              <c:strCache>
                <c:ptCount val="2"/>
                <c:pt idx="0">
                  <c:v>single-core</c:v>
                </c:pt>
                <c:pt idx="1">
                  <c:v>four-core</c:v>
                </c:pt>
              </c:strCache>
            </c:strRef>
          </c:cat>
          <c:val>
            <c:numRef>
              <c:f>crow_ref_energy!$B$18:$B$19</c:f>
              <c:numCache>
                <c:formatCode>General</c:formatCode>
                <c:ptCount val="2"/>
                <c:pt idx="0">
                  <c:v>0.82799999999999996</c:v>
                </c:pt>
                <c:pt idx="1">
                  <c:v>0.92200000000000004</c:v>
                </c:pt>
              </c:numCache>
            </c:numRef>
          </c:val>
          <c:extLst xmlns:c15="http://schemas.microsoft.com/office/drawing/2012/chart">
            <c:ext xmlns:c16="http://schemas.microsoft.com/office/drawing/2014/chart" uri="{C3380CC4-5D6E-409C-BE32-E72D297353CC}">
              <c16:uniqueId val="{00000000-7E4C-4FE2-8928-A508663CE953}"/>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3600">
                    <a:solidFill>
                      <a:schemeClr val="tx1"/>
                    </a:solidFill>
                  </a:rPr>
                  <a:t>Normalized </a:t>
                </a:r>
                <a:br>
                  <a:rPr lang="en-US" sz="3600">
                    <a:solidFill>
                      <a:schemeClr val="tx1"/>
                    </a:solidFill>
                  </a:rPr>
                </a:br>
                <a:r>
                  <a:rPr lang="en-US" sz="3600">
                    <a:solidFill>
                      <a:schemeClr val="tx1"/>
                    </a:solidFill>
                  </a:rPr>
                  <a:t>DRAM Energy</a:t>
                </a:r>
              </a:p>
            </c:rich>
          </c:tx>
          <c:layout>
            <c:manualLayout>
              <c:xMode val="edge"/>
              <c:yMode val="edge"/>
              <c:x val="1.2645698685746453E-2"/>
              <c:y val="0.14424931062180466"/>
            </c:manualLayout>
          </c:layout>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24991701873024094"/>
          <c:y val="0.12361361832447129"/>
          <c:w val="0.74477153984109212"/>
          <c:h val="0.70397119182582102"/>
        </c:manualLayout>
      </c:layout>
      <c:barChart>
        <c:barDir val="col"/>
        <c:grouping val="clustered"/>
        <c:varyColors val="0"/>
        <c:ser>
          <c:idx val="0"/>
          <c:order val="0"/>
          <c:spPr>
            <a:solidFill>
              <a:schemeClr val="accent5"/>
            </a:solidFill>
            <a:ln w="31750">
              <a:solidFill>
                <a:schemeClr val="tx1"/>
              </a:solidFill>
            </a:ln>
            <a:effectLst/>
          </c:spPr>
          <c:invertIfNegative val="0"/>
          <c:cat>
            <c:strRef>
              <c:f>crow_ref_perf!$A$18:$A$19</c:f>
              <c:strCache>
                <c:ptCount val="2"/>
                <c:pt idx="0">
                  <c:v>single-core</c:v>
                </c:pt>
                <c:pt idx="1">
                  <c:v>four-core</c:v>
                </c:pt>
              </c:strCache>
            </c:strRef>
          </c:cat>
          <c:val>
            <c:numRef>
              <c:f>crow_ref_perf!$B$18:$B$19</c:f>
              <c:numCache>
                <c:formatCode>General</c:formatCode>
                <c:ptCount val="2"/>
                <c:pt idx="0">
                  <c:v>1.071</c:v>
                </c:pt>
                <c:pt idx="1">
                  <c:v>1.119</c:v>
                </c:pt>
              </c:numCache>
            </c:numRef>
          </c:val>
          <c:extLst xmlns:c15="http://schemas.microsoft.com/office/drawing/2012/chart">
            <c:ext xmlns:c16="http://schemas.microsoft.com/office/drawing/2014/chart" uri="{C3380CC4-5D6E-409C-BE32-E72D297353CC}">
              <c16:uniqueId val="{00000000-84B5-497B-B51B-49DC37C2410F}"/>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4000">
                    <a:solidFill>
                      <a:schemeClr val="tx1"/>
                    </a:solidFill>
                  </a:rPr>
                  <a:t>Speedup</a:t>
                </a:r>
              </a:p>
            </c:rich>
          </c:tx>
          <c:layout>
            <c:manualLayout>
              <c:xMode val="edge"/>
              <c:yMode val="edge"/>
              <c:x val="0"/>
              <c:y val="0.24123240170357832"/>
            </c:manualLayout>
          </c:layout>
          <c:overlay val="0"/>
          <c:spPr>
            <a:noFill/>
            <a:ln>
              <a:noFill/>
            </a:ln>
            <a:effectLst/>
          </c:spPr>
          <c:txPr>
            <a:bodyPr rot="-5400000" spcFirstLastPara="1" vertOverflow="ellipsis" vert="horz" wrap="square" anchor="ctr" anchorCtr="1"/>
            <a:lstStyle/>
            <a:p>
              <a:pPr>
                <a:defRPr sz="4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7240868416155726"/>
          <c:y val="0.13827867302966354"/>
          <c:w val="0.60687290299720609"/>
          <c:h val="0.70570496424350682"/>
        </c:manualLayout>
      </c:layout>
      <c:barChart>
        <c:barDir val="col"/>
        <c:grouping val="clustered"/>
        <c:varyColors val="0"/>
        <c:ser>
          <c:idx val="0"/>
          <c:order val="0"/>
          <c:spPr>
            <a:solidFill>
              <a:schemeClr val="accent5"/>
            </a:solidFill>
            <a:ln w="31750">
              <a:solidFill>
                <a:schemeClr val="tx1"/>
              </a:solidFill>
            </a:ln>
            <a:effectLst/>
          </c:spPr>
          <c:invertIfNegative val="0"/>
          <c:cat>
            <c:strRef>
              <c:f>crow_ref_energy!$A$18:$A$19</c:f>
              <c:strCache>
                <c:ptCount val="2"/>
                <c:pt idx="0">
                  <c:v>single-core</c:v>
                </c:pt>
                <c:pt idx="1">
                  <c:v>four-core</c:v>
                </c:pt>
              </c:strCache>
            </c:strRef>
          </c:cat>
          <c:val>
            <c:numRef>
              <c:f>crow_ref_energy!$B$18:$B$19</c:f>
              <c:numCache>
                <c:formatCode>General</c:formatCode>
                <c:ptCount val="2"/>
                <c:pt idx="0">
                  <c:v>0.82799999999999996</c:v>
                </c:pt>
                <c:pt idx="1">
                  <c:v>0.92200000000000004</c:v>
                </c:pt>
              </c:numCache>
            </c:numRef>
          </c:val>
          <c:extLst xmlns:c15="http://schemas.microsoft.com/office/drawing/2012/chart">
            <c:ext xmlns:c16="http://schemas.microsoft.com/office/drawing/2014/chart" uri="{C3380CC4-5D6E-409C-BE32-E72D297353CC}">
              <c16:uniqueId val="{00000000-7E4C-4FE2-8928-A508663CE953}"/>
            </c:ext>
          </c:extLst>
        </c:ser>
        <c:dLbls>
          <c:showLegendKey val="0"/>
          <c:showVal val="0"/>
          <c:showCatName val="0"/>
          <c:showSerName val="0"/>
          <c:showPercent val="0"/>
          <c:showBubbleSize val="0"/>
        </c:dLbls>
        <c:gapWidth val="219"/>
        <c:overlap val="-27"/>
        <c:axId val="583680936"/>
        <c:axId val="583674704"/>
        <c:extLst/>
      </c:barChart>
      <c:catAx>
        <c:axId val="5836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74704"/>
        <c:crosses val="autoZero"/>
        <c:auto val="1"/>
        <c:lblAlgn val="ctr"/>
        <c:lblOffset val="100"/>
        <c:noMultiLvlLbl val="0"/>
      </c:catAx>
      <c:valAx>
        <c:axId val="583674704"/>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3600">
                    <a:solidFill>
                      <a:schemeClr val="tx1"/>
                    </a:solidFill>
                  </a:rPr>
                  <a:t>Normalized </a:t>
                </a:r>
                <a:br>
                  <a:rPr lang="en-US" sz="3600">
                    <a:solidFill>
                      <a:schemeClr val="tx1"/>
                    </a:solidFill>
                  </a:rPr>
                </a:br>
                <a:r>
                  <a:rPr lang="en-US" sz="3600">
                    <a:solidFill>
                      <a:schemeClr val="tx1"/>
                    </a:solidFill>
                  </a:rPr>
                  <a:t>DRAM Energy</a:t>
                </a:r>
              </a:p>
            </c:rich>
          </c:tx>
          <c:layout>
            <c:manualLayout>
              <c:xMode val="edge"/>
              <c:yMode val="edge"/>
              <c:x val="1.2645698685746453E-2"/>
              <c:y val="0.14424931062180466"/>
            </c:manualLayout>
          </c:layout>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crossAx val="5836809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mbria" panose="02040503050406030204" pitchFamily="18" charset="0"/>
          <a:ea typeface="Cambria" panose="020405030504060302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5">
  <a:schemeClr val="accent5"/>
</cs:colorStyle>
</file>

<file path=ppt/charts/colors11.xml><?xml version="1.0" encoding="utf-8"?>
<cs:colorStyle xmlns:cs="http://schemas.microsoft.com/office/drawing/2012/chartStyle" xmlns:a="http://schemas.openxmlformats.org/drawingml/2006/main" meth="withinLinearReversed" id="25">
  <a:schemeClr val="accent5"/>
</cs:colorStyle>
</file>

<file path=ppt/charts/colors12.xml><?xml version="1.0" encoding="utf-8"?>
<cs:colorStyle xmlns:cs="http://schemas.microsoft.com/office/drawing/2012/chartStyle" xmlns:a="http://schemas.openxmlformats.org/drawingml/2006/main" meth="withinLinearReversed" id="25">
  <a:schemeClr val="accent5"/>
</cs:colorStyle>
</file>

<file path=ppt/charts/colors13.xml><?xml version="1.0" encoding="utf-8"?>
<cs:colorStyle xmlns:cs="http://schemas.microsoft.com/office/drawing/2012/chartStyle" xmlns:a="http://schemas.openxmlformats.org/drawingml/2006/main" meth="withinLinearReversed" id="25">
  <a:schemeClr val="accent5"/>
</cs:colorStyle>
</file>

<file path=ppt/charts/colors14.xml><?xml version="1.0" encoding="utf-8"?>
<cs:colorStyle xmlns:cs="http://schemas.microsoft.com/office/drawing/2012/chartStyle" xmlns:a="http://schemas.openxmlformats.org/drawingml/2006/main" meth="withinLinearReversed" id="25">
  <a:schemeClr val="accent5"/>
</cs:colorStyle>
</file>

<file path=ppt/charts/colors15.xml><?xml version="1.0" encoding="utf-8"?>
<cs:colorStyle xmlns:cs="http://schemas.microsoft.com/office/drawing/2012/chartStyle" xmlns:a="http://schemas.openxmlformats.org/drawingml/2006/main" meth="withinLinearReversed" id="25">
  <a:schemeClr val="accent5"/>
</cs:colorStyle>
</file>

<file path=ppt/charts/colors16.xml><?xml version="1.0" encoding="utf-8"?>
<cs:colorStyle xmlns:cs="http://schemas.microsoft.com/office/drawing/2012/chartStyle" xmlns:a="http://schemas.openxmlformats.org/drawingml/2006/main" meth="withinLinearReversed" id="25">
  <a:schemeClr val="accent5"/>
</cs:colorStyle>
</file>

<file path=ppt/charts/colors17.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withinLinearReversed" id="25">
  <a:schemeClr val="accent5"/>
</cs:colorStyle>
</file>

<file path=ppt/charts/colors7.xml><?xml version="1.0" encoding="utf-8"?>
<cs:colorStyle xmlns:cs="http://schemas.microsoft.com/office/drawing/2012/chartStyle" xmlns:a="http://schemas.openxmlformats.org/drawingml/2006/main" meth="withinLinearReversed" id="25">
  <a:schemeClr val="accent5"/>
</cs:colorStyle>
</file>

<file path=ppt/charts/colors8.xml><?xml version="1.0" encoding="utf-8"?>
<cs:colorStyle xmlns:cs="http://schemas.microsoft.com/office/drawing/2012/chartStyle" xmlns:a="http://schemas.openxmlformats.org/drawingml/2006/main" meth="withinLinearReversed" id="25">
  <a:schemeClr val="accent5"/>
</cs:colorStyle>
</file>

<file path=ppt/charts/colors9.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3A320F2-0222-4F9A-9B4B-23861EA014DD}" type="datetime1">
              <a:rPr lang="en-US" smtClean="0"/>
              <a:t>6/26/2019</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73636F2-AAAA-4996-B2C9-0909AC5494D8}" type="slidenum">
              <a:rPr lang="en-US" smtClean="0"/>
              <a:t>‹#›</a:t>
            </a:fld>
            <a:endParaRPr lang="en-US"/>
          </a:p>
        </p:txBody>
      </p:sp>
    </p:spTree>
    <p:extLst>
      <p:ext uri="{BB962C8B-B14F-4D97-AF65-F5344CB8AC3E}">
        <p14:creationId xmlns:p14="http://schemas.microsoft.com/office/powerpoint/2010/main" val="2008630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4F69DEF-4668-4BDD-8B02-8E33D3A0F21C}" type="datetime1">
              <a:rPr lang="en-US" smtClean="0"/>
              <a:t>6/26/2019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F7F79D3-8C36-4CB5-B03B-F440DA7B71AF}" type="slidenum">
              <a:rPr lang="en-US" smtClean="0"/>
              <a:t>‹#›</a:t>
            </a:fld>
            <a:endParaRPr lang="en-US"/>
          </a:p>
        </p:txBody>
      </p:sp>
    </p:spTree>
    <p:extLst>
      <p:ext uri="{BB962C8B-B14F-4D97-AF65-F5344CB8AC3E}">
        <p14:creationId xmlns:p14="http://schemas.microsoft.com/office/powerpoint/2010/main" val="15848749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Hi, my name is Hasan.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Today, I will be presenting CROW, which is a substrate that enables mechanisms for improving DRAM performance, energy efficiency, and reliability. This work is done in collaboration with co-authors from ETH Zurich and Carnegie Mellon University.</a:t>
            </a:r>
          </a:p>
        </p:txBody>
      </p:sp>
      <p:sp>
        <p:nvSpPr>
          <p:cNvPr id="4" name="Slide Number Placeholder 3"/>
          <p:cNvSpPr>
            <a:spLocks noGrp="1"/>
          </p:cNvSpPr>
          <p:nvPr>
            <p:ph type="sldNum" sz="quarter" idx="10"/>
          </p:nvPr>
        </p:nvSpPr>
        <p:spPr/>
        <p:txBody>
          <a:bodyPr/>
          <a:lstStyle/>
          <a:p>
            <a:fld id="{EF7F79D3-8C36-4CB5-B03B-F440DA7B71AF}" type="slidenum">
              <a:rPr lang="en-US" smtClean="0"/>
              <a:t>1</a:t>
            </a:fld>
            <a:endParaRPr lang="en-US"/>
          </a:p>
        </p:txBody>
      </p:sp>
    </p:spTree>
    <p:extLst>
      <p:ext uri="{BB962C8B-B14F-4D97-AF65-F5344CB8AC3E}">
        <p14:creationId xmlns:p14="http://schemas.microsoft.com/office/powerpoint/2010/main" val="2531069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of the two operations that CROW enables is copying the content of an entire regular row into a copy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initiate the row copy operation, [CLICK] the memory controller issues the new ACT-c command that CROW provides to the DRAM.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This command first activates a regular row. [CLICK] After the data is latched in the sense amplifiers, [CLICK] the command activates a copy row. This results in the sense amplifiers writing the data of the regular row to both of the open rows.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me explain how data is copied from one row to another within the DRAM.</a:t>
            </a:r>
          </a:p>
        </p:txBody>
      </p:sp>
      <p:sp>
        <p:nvSpPr>
          <p:cNvPr id="4" name="Slide Number Placeholder 3"/>
          <p:cNvSpPr>
            <a:spLocks noGrp="1"/>
          </p:cNvSpPr>
          <p:nvPr>
            <p:ph type="sldNum" sz="quarter" idx="5"/>
          </p:nvPr>
        </p:nvSpPr>
        <p:spPr/>
        <p:txBody>
          <a:bodyPr/>
          <a:lstStyle/>
          <a:p>
            <a:fld id="{EF7F79D3-8C36-4CB5-B03B-F440DA7B71AF}" type="slidenum">
              <a:rPr lang="en-US" smtClean="0"/>
              <a:t>10</a:t>
            </a:fld>
            <a:endParaRPr lang="en-US"/>
          </a:p>
        </p:txBody>
      </p:sp>
    </p:spTree>
    <p:extLst>
      <p:ext uri="{BB962C8B-B14F-4D97-AF65-F5344CB8AC3E}">
        <p14:creationId xmlns:p14="http://schemas.microsoft.com/office/powerpoint/2010/main" val="4088727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simplicity, let’s assume in this slide that DRAM rows have only a single cell. </a:t>
            </a:r>
          </a:p>
          <a:p>
            <a:r>
              <a:rPr lang="en-US" dirty="0"/>
              <a:t>Here, our goal is to copy data from the source row to the destination row.</a:t>
            </a:r>
          </a:p>
          <a:p>
            <a:endParaRPr lang="en-US" dirty="0"/>
          </a:p>
          <a:p>
            <a:r>
              <a:rPr lang="en-US" dirty="0"/>
              <a:t>There are 5 steps involved. First, [CLICK] the source row is activated.</a:t>
            </a:r>
          </a:p>
          <a:p>
            <a:r>
              <a:rPr lang="en-US" dirty="0"/>
              <a:t>Following the activation [CLICK], the source row shares its charge with the sense amplifier.</a:t>
            </a:r>
          </a:p>
          <a:p>
            <a:r>
              <a:rPr lang="en-US" dirty="0"/>
              <a:t>Then, [CLICK] the sense amplifier starts restoration.</a:t>
            </a:r>
          </a:p>
          <a:p>
            <a:r>
              <a:rPr lang="en-US" dirty="0"/>
              <a:t>At this point, [CLICK] CROW enables the destination row and [CLICK] this results in the sense amplifier restoring both rows to the same value of the source cell.</a:t>
            </a:r>
          </a:p>
        </p:txBody>
      </p:sp>
      <p:sp>
        <p:nvSpPr>
          <p:cNvPr id="4" name="Slide Number Placeholder 3"/>
          <p:cNvSpPr>
            <a:spLocks noGrp="1"/>
          </p:cNvSpPr>
          <p:nvPr>
            <p:ph type="sldNum" sz="quarter" idx="5"/>
          </p:nvPr>
        </p:nvSpPr>
        <p:spPr/>
        <p:txBody>
          <a:bodyPr/>
          <a:lstStyle/>
          <a:p>
            <a:fld id="{EF7F79D3-8C36-4CB5-B03B-F440DA7B71AF}" type="slidenum">
              <a:rPr lang="en-US" smtClean="0"/>
              <a:t>11</a:t>
            </a:fld>
            <a:endParaRPr lang="en-US"/>
          </a:p>
        </p:txBody>
      </p:sp>
    </p:spTree>
    <p:extLst>
      <p:ext uri="{BB962C8B-B14F-4D97-AF65-F5344CB8AC3E}">
        <p14:creationId xmlns:p14="http://schemas.microsoft.com/office/powerpoint/2010/main" val="2481120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CROW enables quickly copying a regular row into a copy row</a:t>
            </a:r>
          </a:p>
        </p:txBody>
      </p:sp>
      <p:sp>
        <p:nvSpPr>
          <p:cNvPr id="4" name="Slide Number Placeholder 3"/>
          <p:cNvSpPr>
            <a:spLocks noGrp="1"/>
          </p:cNvSpPr>
          <p:nvPr>
            <p:ph type="sldNum" sz="quarter" idx="5"/>
          </p:nvPr>
        </p:nvSpPr>
        <p:spPr/>
        <p:txBody>
          <a:bodyPr/>
          <a:lstStyle/>
          <a:p>
            <a:fld id="{EF7F79D3-8C36-4CB5-B03B-F440DA7B71AF}" type="slidenum">
              <a:rPr lang="en-US" smtClean="0"/>
              <a:t>12</a:t>
            </a:fld>
            <a:endParaRPr lang="en-US"/>
          </a:p>
        </p:txBody>
      </p:sp>
    </p:spTree>
    <p:extLst>
      <p:ext uri="{BB962C8B-B14F-4D97-AF65-F5344CB8AC3E}">
        <p14:creationId xmlns:p14="http://schemas.microsoft.com/office/powerpoint/2010/main" val="17953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operation that CROW enables is simultaneously activating a regular row and a copy row.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memory controller performs multiple row activation by issuing the other new command ACT-t.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regular and copy rows are activated together, [CLICK] if the two rows contain the same data, this operation results in low latency activation.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me explain why in the next slide.</a:t>
            </a:r>
          </a:p>
        </p:txBody>
      </p:sp>
      <p:sp>
        <p:nvSpPr>
          <p:cNvPr id="4" name="Slide Number Placeholder 3"/>
          <p:cNvSpPr>
            <a:spLocks noGrp="1"/>
          </p:cNvSpPr>
          <p:nvPr>
            <p:ph type="sldNum" sz="quarter" idx="5"/>
          </p:nvPr>
        </p:nvSpPr>
        <p:spPr/>
        <p:txBody>
          <a:bodyPr/>
          <a:lstStyle/>
          <a:p>
            <a:fld id="{EF7F79D3-8C36-4CB5-B03B-F440DA7B71AF}" type="slidenum">
              <a:rPr lang="en-US" smtClean="0"/>
              <a:t>13</a:t>
            </a:fld>
            <a:endParaRPr lang="en-US"/>
          </a:p>
        </p:txBody>
      </p:sp>
    </p:spTree>
    <p:extLst>
      <p:ext uri="{BB962C8B-B14F-4D97-AF65-F5344CB8AC3E}">
        <p14:creationId xmlns:p14="http://schemas.microsoft.com/office/powerpoint/2010/main" val="219145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Simultaneous multiple row activation operates similarly to the row copy operation.</a:t>
            </a:r>
          </a:p>
          <a:p>
            <a:endParaRPr lang="en-US" dirty="0"/>
          </a:p>
          <a:p>
            <a:r>
              <a:rPr lang="en-US" dirty="0"/>
              <a:t>The difference is that, [CLICK] two rows containing the same data are activated simultaneously. Doing so, [CLICK] both rows share their charge with the sense amplifier. [CLICK] This accelerates charge sharing as two cells together share more charge with the sense amplifier. As a result, [CLICK] the restoration completes sooner, and read/write operations can be services sooner compared to conventional single row activation.</a:t>
            </a:r>
          </a:p>
        </p:txBody>
      </p:sp>
      <p:sp>
        <p:nvSpPr>
          <p:cNvPr id="4" name="Slide Number Placeholder 3"/>
          <p:cNvSpPr>
            <a:spLocks noGrp="1"/>
          </p:cNvSpPr>
          <p:nvPr>
            <p:ph type="sldNum" sz="quarter" idx="5"/>
          </p:nvPr>
        </p:nvSpPr>
        <p:spPr/>
        <p:txBody>
          <a:bodyPr/>
          <a:lstStyle/>
          <a:p>
            <a:fld id="{EF7F79D3-8C36-4CB5-B03B-F440DA7B71AF}" type="slidenum">
              <a:rPr lang="en-US" smtClean="0"/>
              <a:t>14</a:t>
            </a:fld>
            <a:endParaRPr lang="en-US"/>
          </a:p>
        </p:txBody>
      </p:sp>
    </p:spTree>
    <p:extLst>
      <p:ext uri="{BB962C8B-B14F-4D97-AF65-F5344CB8AC3E}">
        <p14:creationId xmlns:p14="http://schemas.microsoft.com/office/powerpoint/2010/main" val="1669686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CROW substrate enables fast access to data that is duplicated across a regular and a copy row</a:t>
            </a:r>
          </a:p>
        </p:txBody>
      </p:sp>
      <p:sp>
        <p:nvSpPr>
          <p:cNvPr id="4" name="Slide Number Placeholder 3"/>
          <p:cNvSpPr>
            <a:spLocks noGrp="1"/>
          </p:cNvSpPr>
          <p:nvPr>
            <p:ph type="sldNum" sz="quarter" idx="5"/>
          </p:nvPr>
        </p:nvSpPr>
        <p:spPr/>
        <p:txBody>
          <a:bodyPr/>
          <a:lstStyle/>
          <a:p>
            <a:fld id="{EF7F79D3-8C36-4CB5-B03B-F440DA7B71AF}" type="slidenum">
              <a:rPr lang="en-US" smtClean="0"/>
              <a:t>15</a:t>
            </a:fld>
            <a:endParaRPr lang="en-US"/>
          </a:p>
        </p:txBody>
      </p:sp>
    </p:spTree>
    <p:extLst>
      <p:ext uri="{BB962C8B-B14F-4D97-AF65-F5344CB8AC3E}">
        <p14:creationId xmlns:p14="http://schemas.microsoft.com/office/powerpoint/2010/main" val="1761501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the substrate but how can we benefit from it?</a:t>
            </a:r>
          </a:p>
          <a:p>
            <a:r>
              <a:rPr lang="en-US" dirty="0"/>
              <a:t>The first mechanism we develop is CROW-cache</a:t>
            </a:r>
          </a:p>
        </p:txBody>
      </p:sp>
      <p:sp>
        <p:nvSpPr>
          <p:cNvPr id="4" name="Slide Number Placeholder 3"/>
          <p:cNvSpPr>
            <a:spLocks noGrp="1"/>
          </p:cNvSpPr>
          <p:nvPr>
            <p:ph type="sldNum" sz="quarter" idx="5"/>
          </p:nvPr>
        </p:nvSpPr>
        <p:spPr/>
        <p:txBody>
          <a:bodyPr/>
          <a:lstStyle/>
          <a:p>
            <a:fld id="{EF7F79D3-8C36-4CB5-B03B-F440DA7B71AF}" type="slidenum">
              <a:rPr lang="en-US" smtClean="0"/>
              <a:t>16</a:t>
            </a:fld>
            <a:endParaRPr lang="en-US"/>
          </a:p>
        </p:txBody>
      </p:sp>
    </p:spTree>
    <p:extLst>
      <p:ext uri="{BB962C8B-B14F-4D97-AF65-F5344CB8AC3E}">
        <p14:creationId xmlns:p14="http://schemas.microsoft.com/office/powerpoint/2010/main" val="2223798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CROW to address the high access latency problem of DRAM by implementing CROW-cache.</a:t>
            </a:r>
          </a:p>
          <a:p>
            <a:r>
              <a:rPr lang="en-US" dirty="0"/>
              <a:t>[CLICK] The key idea of CROW-cache is to enable low-latency access to the most recently activated regular rows in every subarray. </a:t>
            </a:r>
          </a:p>
          <a:p>
            <a:endParaRPr lang="en-US" dirty="0"/>
          </a:p>
          <a:p>
            <a:r>
              <a:rPr lang="en-US" dirty="0"/>
              <a:t>[CLICK] CROW-cache reduces latency by using both operations that the CROW substrate provides. </a:t>
            </a:r>
          </a:p>
          <a:p>
            <a:r>
              <a:rPr lang="en-US" dirty="0"/>
              <a:t>First, it uses row copy to copy a newly activated regular row into a copy row.</a:t>
            </a:r>
          </a:p>
          <a:p>
            <a:r>
              <a:rPr lang="en-US" dirty="0"/>
              <a:t>Second, it uses multiple row activation to activate the regular row and copy row together on the next access</a:t>
            </a:r>
          </a:p>
          <a:p>
            <a:endParaRPr lang="en-US" dirty="0"/>
          </a:p>
          <a:p>
            <a:r>
              <a:rPr lang="en-US" dirty="0"/>
              <a:t>[CLICK] When a recently-activated row is cached in DRAM, CROW-cache activates it with 38% lower latency.</a:t>
            </a:r>
          </a:p>
          <a:p>
            <a:endParaRPr lang="en-US" dirty="0"/>
          </a:p>
          <a:p>
            <a:r>
              <a:rPr lang="en-US" dirty="0"/>
              <a:t>Let me walk you through an example to show how CROW-cache works. </a:t>
            </a:r>
          </a:p>
        </p:txBody>
      </p:sp>
      <p:sp>
        <p:nvSpPr>
          <p:cNvPr id="4" name="Slide Number Placeholder 3"/>
          <p:cNvSpPr>
            <a:spLocks noGrp="1"/>
          </p:cNvSpPr>
          <p:nvPr>
            <p:ph type="sldNum" sz="quarter" idx="5"/>
          </p:nvPr>
        </p:nvSpPr>
        <p:spPr/>
        <p:txBody>
          <a:bodyPr/>
          <a:lstStyle/>
          <a:p>
            <a:fld id="{EF7F79D3-8C36-4CB5-B03B-F440DA7B71AF}" type="slidenum">
              <a:rPr lang="en-US" smtClean="0"/>
              <a:t>17</a:t>
            </a:fld>
            <a:endParaRPr lang="en-US"/>
          </a:p>
        </p:txBody>
      </p:sp>
    </p:spTree>
    <p:extLst>
      <p:ext uri="{BB962C8B-B14F-4D97-AF65-F5344CB8AC3E}">
        <p14:creationId xmlns:p14="http://schemas.microsoft.com/office/powerpoint/2010/main" val="4167349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In the middle, you see the CROW subarray and [CLICK] the CROW-table from the previous slide. On the right hand side, [CLICK] we show the queue of requests to be serviced, which is initially empty.</a:t>
            </a:r>
          </a:p>
          <a:p>
            <a:endParaRPr lang="en-US" dirty="0"/>
          </a:p>
          <a:p>
            <a:r>
              <a:rPr lang="en-US" dirty="0"/>
              <a:t>In this example, [CLICK] we first get a load request to address X. Since the CROW-table is initially empty, [CLICK] the request misses in the CROW-table. To enable fast access in the future, [CLICK] CROW-cache allocates a copy row for the regular row that corresponds to address X. [CLICK] Then, the memory controller issues an ACT-c command to perform the row copy operation. </a:t>
            </a:r>
          </a:p>
          <a:p>
            <a:r>
              <a:rPr lang="en-US" dirty="0"/>
              <a:t>[CLICK] Then, let’s assume DRAM receives requests to other rows causing bank conflict which forces row X to be closed.</a:t>
            </a:r>
          </a:p>
          <a:p>
            <a:endParaRPr lang="en-US" dirty="0"/>
          </a:p>
          <a:p>
            <a:r>
              <a:rPr lang="en-US" dirty="0"/>
              <a:t>In the future, [CLICK] when the request queue receives another request to address X, the memory controller finds that [CLICK] X hits in the CROW-cache, and thus [CLICK] issues ACT-t to perform a low latency access. </a:t>
            </a:r>
          </a:p>
          <a:p>
            <a:endParaRPr lang="en-US" dirty="0"/>
          </a:p>
        </p:txBody>
      </p:sp>
      <p:sp>
        <p:nvSpPr>
          <p:cNvPr id="4" name="Slide Number Placeholder 3"/>
          <p:cNvSpPr>
            <a:spLocks noGrp="1"/>
          </p:cNvSpPr>
          <p:nvPr>
            <p:ph type="sldNum" sz="quarter" idx="5"/>
          </p:nvPr>
        </p:nvSpPr>
        <p:spPr/>
        <p:txBody>
          <a:bodyPr/>
          <a:lstStyle/>
          <a:p>
            <a:fld id="{EF7F79D3-8C36-4CB5-B03B-F440DA7B71AF}" type="slidenum">
              <a:rPr lang="en-US" smtClean="0"/>
              <a:t>18</a:t>
            </a:fld>
            <a:endParaRPr lang="en-US"/>
          </a:p>
        </p:txBody>
      </p:sp>
    </p:spTree>
    <p:extLst>
      <p:ext uri="{BB962C8B-B14F-4D97-AF65-F5344CB8AC3E}">
        <p14:creationId xmlns:p14="http://schemas.microsoft.com/office/powerpoint/2010/main" val="15231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basically how CROW-cache reduces DRAM latency when accessing a row for the second time.</a:t>
            </a:r>
          </a:p>
        </p:txBody>
      </p:sp>
      <p:sp>
        <p:nvSpPr>
          <p:cNvPr id="4" name="Slide Number Placeholder 3"/>
          <p:cNvSpPr>
            <a:spLocks noGrp="1"/>
          </p:cNvSpPr>
          <p:nvPr>
            <p:ph type="sldNum" sz="quarter" idx="5"/>
          </p:nvPr>
        </p:nvSpPr>
        <p:spPr/>
        <p:txBody>
          <a:bodyPr/>
          <a:lstStyle/>
          <a:p>
            <a:fld id="{EF7F79D3-8C36-4CB5-B03B-F440DA7B71AF}" type="slidenum">
              <a:rPr lang="en-US" smtClean="0"/>
              <a:t>19</a:t>
            </a:fld>
            <a:endParaRPr lang="en-US"/>
          </a:p>
        </p:txBody>
      </p:sp>
    </p:spTree>
    <p:extLst>
      <p:ext uri="{BB962C8B-B14F-4D97-AF65-F5344CB8AC3E}">
        <p14:creationId xmlns:p14="http://schemas.microsoft.com/office/powerpoint/2010/main" val="1527087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DRAM offers high memory capacity at low cost. </a:t>
            </a:r>
          </a:p>
          <a:p>
            <a:r>
              <a:rPr lang="en-US" sz="700" dirty="0"/>
              <a:t>However, process technology scaling introduces three key challenges to DRAM [CLICK] </a:t>
            </a:r>
          </a:p>
          <a:p>
            <a:r>
              <a:rPr lang="en-US" sz="700" dirty="0"/>
              <a:t>First, high DRAM access latency is a bottleneck for improving system performance and energy efficiency. [CLICK]</a:t>
            </a:r>
          </a:p>
          <a:p>
            <a:r>
              <a:rPr lang="en-US" sz="700" dirty="0"/>
              <a:t>Second, as the number of cells in a DRAM chip increases, DRAM refresh incurs more performance and energy overheads. [CLICK]</a:t>
            </a:r>
          </a:p>
          <a:p>
            <a:r>
              <a:rPr lang="en-US" sz="700" dirty="0"/>
              <a:t>Third, as process technology shrinks, DRAM cells become smaller and get closer to each other. The increasing interference between cells exposes DRAM to vulnerabilities such as </a:t>
            </a:r>
            <a:r>
              <a:rPr lang="en-US" sz="700" dirty="0" err="1"/>
              <a:t>RowHammer</a:t>
            </a:r>
            <a:r>
              <a:rPr lang="en-US" sz="700" dirty="0"/>
              <a:t>, which reduce DRAM reliability. </a:t>
            </a:r>
          </a:p>
          <a:p>
            <a:endParaRPr lang="en-US" sz="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[CLICK] To overcome these scaling challenges of DRAM, we develop a low-cost substrate, which we call Copy-row DRAM or CROW. [CLICK] The key component of the CROW substrate is a copy row, which CROW introduces to a subarray in addition to the conventional regular DRAM rows. [CLICK] a copy row incurs a small area overhead and it has three benefits. First, data can be efficiently duplicated from a regular row into a copy row. Second, [CLICK] data duplicated to regular and copy row can be accessed much faster than only a regular row. Third, [CLICK] a regular row can be remapped to a copy row.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We use CROW to develop mechanisms to address the scaling challenges of DRAM [CLICK]</a:t>
            </a:r>
          </a:p>
          <a:p>
            <a:endParaRPr lang="en-US" sz="700" dirty="0"/>
          </a:p>
          <a:p>
            <a:r>
              <a:rPr lang="en-US" sz="700" dirty="0"/>
              <a:t>We develop and evaluate CROW-cache, which enables in-DRAM caching to reduce access latency and CROW-ref, which reduces the performance and energy overhead of DRAM refresh.</a:t>
            </a:r>
          </a:p>
          <a:p>
            <a:endParaRPr lang="en-US" sz="700" dirty="0"/>
          </a:p>
          <a:p>
            <a:r>
              <a:rPr lang="en-US" sz="700" dirty="0"/>
              <a:t>According to our evaluation, the two mechanisms together improve system performance by 20% and reduce DRAM energy by 22% on average.</a:t>
            </a:r>
          </a:p>
          <a:p>
            <a:endParaRPr lang="en-US" sz="700" dirty="0"/>
          </a:p>
          <a:p>
            <a:r>
              <a:rPr lang="en-US" sz="700" dirty="0"/>
              <a:t>[CLICK] We also propose a third mechanism for mitigating the </a:t>
            </a:r>
            <a:r>
              <a:rPr lang="en-US" sz="700" dirty="0" err="1"/>
              <a:t>RowHammer</a:t>
            </a:r>
            <a:r>
              <a:rPr lang="en-US" sz="700" dirty="0"/>
              <a:t> vulnerability. We leave evaluation of this mechanism for future work.</a:t>
            </a:r>
          </a:p>
          <a:p>
            <a:endParaRPr lang="en-US" sz="700" dirty="0"/>
          </a:p>
          <a:p>
            <a:r>
              <a:rPr lang="en-US" sz="700" dirty="0"/>
              <a:t>[CLICK] We believe CROW will enable many other use cases going forward.</a:t>
            </a:r>
          </a:p>
        </p:txBody>
      </p:sp>
      <p:sp>
        <p:nvSpPr>
          <p:cNvPr id="4" name="Slide Number Placeholder 3"/>
          <p:cNvSpPr>
            <a:spLocks noGrp="1"/>
          </p:cNvSpPr>
          <p:nvPr>
            <p:ph type="sldNum" sz="quarter" idx="5"/>
          </p:nvPr>
        </p:nvSpPr>
        <p:spPr/>
        <p:txBody>
          <a:bodyPr/>
          <a:lstStyle/>
          <a:p>
            <a:fld id="{EF7F79D3-8C36-4CB5-B03B-F440DA7B71AF}" type="slidenum">
              <a:rPr lang="en-US" smtClean="0"/>
              <a:t>2</a:t>
            </a:fld>
            <a:endParaRPr lang="en-US"/>
          </a:p>
        </p:txBody>
      </p:sp>
    </p:spTree>
    <p:extLst>
      <p:ext uri="{BB962C8B-B14F-4D97-AF65-F5344CB8AC3E}">
        <p14:creationId xmlns:p14="http://schemas.microsoft.com/office/powerpoint/2010/main" val="376700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 me explain how we mitigate Refresh overhead using the CROW substrate</a:t>
            </a:r>
          </a:p>
        </p:txBody>
      </p:sp>
      <p:sp>
        <p:nvSpPr>
          <p:cNvPr id="4" name="Slide Number Placeholder 3"/>
          <p:cNvSpPr>
            <a:spLocks noGrp="1"/>
          </p:cNvSpPr>
          <p:nvPr>
            <p:ph type="sldNum" sz="quarter" idx="5"/>
          </p:nvPr>
        </p:nvSpPr>
        <p:spPr/>
        <p:txBody>
          <a:bodyPr/>
          <a:lstStyle/>
          <a:p>
            <a:fld id="{EF7F79D3-8C36-4CB5-B03B-F440DA7B71AF}" type="slidenum">
              <a:rPr lang="en-US" smtClean="0"/>
              <a:t>20</a:t>
            </a:fld>
            <a:endParaRPr lang="en-US"/>
          </a:p>
        </p:txBody>
      </p:sp>
    </p:spTree>
    <p:extLst>
      <p:ext uri="{BB962C8B-B14F-4D97-AF65-F5344CB8AC3E}">
        <p14:creationId xmlns:p14="http://schemas.microsoft.com/office/powerpoint/2010/main" val="928424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DRAM refresh operations have high performance and energy overheads and weak rows prevent reducing the refresh rate.</a:t>
            </a:r>
          </a:p>
          <a:p>
            <a:r>
              <a:rPr lang="en-US" dirty="0"/>
              <a:t>Here, we define a weak row as a row that has at least one cell that cannot retain data correctly when the refresh interval is increased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the CROW substrate to implement CROW-ref whose [CLICK] key idea is to reduce refresh rate by remapping a weak regular row to a strong copy row. </a:t>
            </a:r>
          </a:p>
          <a:p>
            <a:endParaRPr lang="en-US" dirty="0"/>
          </a:p>
          <a:p>
            <a:r>
              <a:rPr lang="en-US" dirty="0"/>
              <a:t>[CLICK] CROW-ref uses the row copy operation to remap a weak regular row to a strong copy row.</a:t>
            </a:r>
          </a:p>
          <a:p>
            <a:endParaRPr lang="en-US" dirty="0"/>
          </a:p>
          <a:p>
            <a:r>
              <a:rPr lang="en-US" dirty="0"/>
              <a:t>[CLICK] Doing so, CROW-ref doubles the refresh interval or in other words eliminates half of the refresh requests that the memory controller must issue.</a:t>
            </a:r>
          </a:p>
          <a:p>
            <a:endParaRPr lang="en-US" dirty="0"/>
          </a:p>
          <a:p>
            <a:r>
              <a:rPr lang="en-US" dirty="0"/>
              <a:t>Let me explain how exactly CROW-ref operates</a:t>
            </a:r>
          </a:p>
        </p:txBody>
      </p:sp>
      <p:sp>
        <p:nvSpPr>
          <p:cNvPr id="4" name="Slide Number Placeholder 3"/>
          <p:cNvSpPr>
            <a:spLocks noGrp="1"/>
          </p:cNvSpPr>
          <p:nvPr>
            <p:ph type="sldNum" sz="quarter" idx="5"/>
          </p:nvPr>
        </p:nvSpPr>
        <p:spPr/>
        <p:txBody>
          <a:bodyPr/>
          <a:lstStyle/>
          <a:p>
            <a:fld id="{EF7F79D3-8C36-4CB5-B03B-F440DA7B71AF}" type="slidenum">
              <a:rPr lang="en-US" smtClean="0"/>
              <a:t>21</a:t>
            </a:fld>
            <a:endParaRPr lang="en-US"/>
          </a:p>
        </p:txBody>
      </p:sp>
    </p:spTree>
    <p:extLst>
      <p:ext uri="{BB962C8B-B14F-4D97-AF65-F5344CB8AC3E}">
        <p14:creationId xmlns:p14="http://schemas.microsoft.com/office/powerpoint/2010/main" val="3029191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 of CROW-ref is simple.</a:t>
            </a:r>
          </a:p>
          <a:p>
            <a:r>
              <a:rPr lang="en-US" dirty="0"/>
              <a:t>[CLICK] CROW-ref uses a DRAM retention time profiling mechanism to discover weak rows and [CLICK] stores the remapping information in the CROW-table. [CLICK] When the memory controller needs to activate a row, it first checks the CROW-table to see whether the row has been remapped. If so, [CLICK] it activates the corresponding copy row instead of the weak regular row.</a:t>
            </a:r>
          </a:p>
        </p:txBody>
      </p:sp>
      <p:sp>
        <p:nvSpPr>
          <p:cNvPr id="4" name="Slide Number Placeholder 3"/>
          <p:cNvSpPr>
            <a:spLocks noGrp="1"/>
          </p:cNvSpPr>
          <p:nvPr>
            <p:ph type="sldNum" sz="quarter" idx="5"/>
          </p:nvPr>
        </p:nvSpPr>
        <p:spPr/>
        <p:txBody>
          <a:bodyPr/>
          <a:lstStyle/>
          <a:p>
            <a:fld id="{EF7F79D3-8C36-4CB5-B03B-F440DA7B71AF}" type="slidenum">
              <a:rPr lang="en-US" smtClean="0"/>
              <a:t>22</a:t>
            </a:fld>
            <a:endParaRPr lang="en-US"/>
          </a:p>
        </p:txBody>
      </p:sp>
    </p:spTree>
    <p:extLst>
      <p:ext uri="{BB962C8B-B14F-4D97-AF65-F5344CB8AC3E}">
        <p14:creationId xmlns:p14="http://schemas.microsoft.com/office/powerpoint/2010/main" val="3670116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mechanisms work, one question we need to answer is how many weak rows are typically there in a DRAM chip?</a:t>
            </a:r>
          </a:p>
        </p:txBody>
      </p:sp>
      <p:sp>
        <p:nvSpPr>
          <p:cNvPr id="4" name="Slide Number Placeholder 3"/>
          <p:cNvSpPr>
            <a:spLocks noGrp="1"/>
          </p:cNvSpPr>
          <p:nvPr>
            <p:ph type="sldNum" sz="quarter" idx="5"/>
          </p:nvPr>
        </p:nvSpPr>
        <p:spPr/>
        <p:txBody>
          <a:bodyPr/>
          <a:lstStyle/>
          <a:p>
            <a:fld id="{EF7F79D3-8C36-4CB5-B03B-F440DA7B71AF}" type="slidenum">
              <a:rPr lang="en-US" smtClean="0"/>
              <a:t>23</a:t>
            </a:fld>
            <a:endParaRPr lang="en-US"/>
          </a:p>
        </p:txBody>
      </p:sp>
    </p:spTree>
    <p:extLst>
      <p:ext uri="{BB962C8B-B14F-4D97-AF65-F5344CB8AC3E}">
        <p14:creationId xmlns:p14="http://schemas.microsoft.com/office/powerpoint/2010/main" val="199534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the weak rows are actually very rare. [CLICK] Here, we assume a cell to be weak when it cannot retain data for 256 </a:t>
            </a:r>
            <a:r>
              <a:rPr lang="en-US" dirty="0" err="1"/>
              <a:t>ms.</a:t>
            </a:r>
            <a:r>
              <a:rPr lang="en-US" dirty="0"/>
              <a:t> [CLICK] Prior work reports, on DDR3, when the refresh interval is changed from the default 64ms to 256ms, only about 1000 cells in a 32 </a:t>
            </a:r>
            <a:r>
              <a:rPr lang="en-US" dirty="0" err="1"/>
              <a:t>GiB</a:t>
            </a:r>
            <a:r>
              <a:rPr lang="en-US" dirty="0"/>
              <a:t> fail to retain the data correctly.</a:t>
            </a:r>
          </a:p>
          <a:p>
            <a:endParaRPr lang="en-US" dirty="0"/>
          </a:p>
          <a:p>
            <a:r>
              <a:rPr lang="en-US" dirty="0"/>
              <a:t>Based on this information, [CLICK] we calculate the probability of having a subarray with different numbers of weak rows. The figure plots the probability of having a subarray with at least N weak rows. Although the probability of having a subarray with at least one or two weak rows is quite high, [CLICK] the probability rapidly decreases when we consider more weak rows. This motivates that even a small number of copy rows in a subarray are very likely to be sufficient to remap all weak regular rows.</a:t>
            </a:r>
          </a:p>
          <a:p>
            <a:endParaRPr lang="en-US" dirty="0"/>
          </a:p>
          <a:p>
            <a:r>
              <a:rPr lang="en-US" dirty="0"/>
              <a:t>[CLICK] To detect weak rows, there are several prior works that propose DRAM retention time profilers. CROW-ref can adopt any of these profilers. [CLICK] A profiler can either be used at system boot or during runtime as CROW support the CROW-table to be updated at any time.</a:t>
            </a:r>
          </a:p>
        </p:txBody>
      </p:sp>
      <p:sp>
        <p:nvSpPr>
          <p:cNvPr id="4" name="Slide Number Placeholder 3"/>
          <p:cNvSpPr>
            <a:spLocks noGrp="1"/>
          </p:cNvSpPr>
          <p:nvPr>
            <p:ph type="sldNum" sz="quarter" idx="5"/>
          </p:nvPr>
        </p:nvSpPr>
        <p:spPr/>
        <p:txBody>
          <a:bodyPr/>
          <a:lstStyle/>
          <a:p>
            <a:fld id="{EF7F79D3-8C36-4CB5-B03B-F440DA7B71AF}" type="slidenum">
              <a:rPr lang="en-US" smtClean="0"/>
              <a:t>24</a:t>
            </a:fld>
            <a:endParaRPr lang="en-US"/>
          </a:p>
        </p:txBody>
      </p:sp>
    </p:spTree>
    <p:extLst>
      <p:ext uri="{BB962C8B-B14F-4D97-AF65-F5344CB8AC3E}">
        <p14:creationId xmlns:p14="http://schemas.microsoft.com/office/powerpoint/2010/main" val="898157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a few copy rows are sufficient to halve the refresh rate</a:t>
            </a:r>
          </a:p>
        </p:txBody>
      </p:sp>
      <p:sp>
        <p:nvSpPr>
          <p:cNvPr id="4" name="Slide Number Placeholder 3"/>
          <p:cNvSpPr>
            <a:spLocks noGrp="1"/>
          </p:cNvSpPr>
          <p:nvPr>
            <p:ph type="sldNum" sz="quarter" idx="5"/>
          </p:nvPr>
        </p:nvSpPr>
        <p:spPr/>
        <p:txBody>
          <a:bodyPr/>
          <a:lstStyle/>
          <a:p>
            <a:fld id="{EF7F79D3-8C36-4CB5-B03B-F440DA7B71AF}" type="slidenum">
              <a:rPr lang="en-US" smtClean="0"/>
              <a:t>25</a:t>
            </a:fld>
            <a:endParaRPr lang="en-US"/>
          </a:p>
        </p:txBody>
      </p:sp>
    </p:spTree>
    <p:extLst>
      <p:ext uri="{BB962C8B-B14F-4D97-AF65-F5344CB8AC3E}">
        <p14:creationId xmlns:p14="http://schemas.microsoft.com/office/powerpoint/2010/main" val="3124805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now tell you about the </a:t>
            </a:r>
            <a:r>
              <a:rPr lang="en-US"/>
              <a:t>third mechanism.</a:t>
            </a:r>
            <a:endParaRPr lang="en-US" dirty="0"/>
          </a:p>
        </p:txBody>
      </p:sp>
      <p:sp>
        <p:nvSpPr>
          <p:cNvPr id="4" name="Slide Number Placeholder 3"/>
          <p:cNvSpPr>
            <a:spLocks noGrp="1"/>
          </p:cNvSpPr>
          <p:nvPr>
            <p:ph type="sldNum" sz="quarter" idx="5"/>
          </p:nvPr>
        </p:nvSpPr>
        <p:spPr/>
        <p:txBody>
          <a:bodyPr/>
          <a:lstStyle/>
          <a:p>
            <a:fld id="{EF7F79D3-8C36-4CB5-B03B-F440DA7B71AF}" type="slidenum">
              <a:rPr lang="en-US" smtClean="0"/>
              <a:t>26</a:t>
            </a:fld>
            <a:endParaRPr lang="en-US"/>
          </a:p>
        </p:txBody>
      </p:sp>
    </p:spTree>
    <p:extLst>
      <p:ext uri="{BB962C8B-B14F-4D97-AF65-F5344CB8AC3E}">
        <p14:creationId xmlns:p14="http://schemas.microsoft.com/office/powerpoint/2010/main" val="2471187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CROW-cache and CROW-ref, in the paper we also briefly discuss a third mechanism that uses CROW to mitigate </a:t>
            </a:r>
            <a:r>
              <a:rPr lang="en-US" dirty="0" err="1"/>
              <a:t>RowHammer</a:t>
            </a:r>
            <a:r>
              <a:rPr lang="en-US" dirty="0"/>
              <a:t> errors.</a:t>
            </a:r>
          </a:p>
          <a:p>
            <a:endParaRPr lang="en-US" dirty="0"/>
          </a:p>
          <a:p>
            <a:r>
              <a:rPr lang="en-US" dirty="0" err="1"/>
              <a:t>RowHammer</a:t>
            </a:r>
            <a:r>
              <a:rPr lang="en-US" dirty="0"/>
              <a:t> is a vulnerability caused mainly by process technology scaling. [CLICK] As the DRAM cells become smaller and get closer to each other, they become more sensitive to electromagnetic interference. </a:t>
            </a:r>
            <a:r>
              <a:rPr lang="en-US" dirty="0" err="1"/>
              <a:t>RowHammer</a:t>
            </a:r>
            <a:r>
              <a:rPr lang="en-US" dirty="0"/>
              <a:t> errors are basically induced by rapidly [CLICK] activating and </a:t>
            </a:r>
            <a:r>
              <a:rPr lang="en-US" dirty="0" err="1"/>
              <a:t>precharging</a:t>
            </a:r>
            <a:r>
              <a:rPr lang="en-US" dirty="0"/>
              <a:t> a row [CLICK]. This operation disturbs the cell in neighbor rows and has a chance to flip some of the bits stored there.</a:t>
            </a:r>
          </a:p>
          <a:p>
            <a:endParaRPr lang="en-US" dirty="0"/>
          </a:p>
          <a:p>
            <a:r>
              <a:rPr lang="en-US" dirty="0"/>
              <a:t>For mitigating </a:t>
            </a:r>
            <a:r>
              <a:rPr lang="en-US" dirty="0" err="1"/>
              <a:t>RowHammer</a:t>
            </a:r>
            <a:r>
              <a:rPr lang="en-US" dirty="0"/>
              <a:t> errors, [CLICK] our key idea is to use the CROW substrate to remap the victim rows to copy rows. This protects the data in the victim rows as the rows get physically moved away from the aggressor row. Please see our paper for a more detailed description of this mechanism.</a:t>
            </a:r>
          </a:p>
          <a:p>
            <a:endParaRPr lang="en-US" dirty="0"/>
          </a:p>
          <a:p>
            <a:r>
              <a:rPr lang="en-US" dirty="0"/>
              <a:t>We leave the evaluation of this mechanism for future work.</a:t>
            </a:r>
          </a:p>
        </p:txBody>
      </p:sp>
      <p:sp>
        <p:nvSpPr>
          <p:cNvPr id="4" name="Slide Number Placeholder 3"/>
          <p:cNvSpPr>
            <a:spLocks noGrp="1"/>
          </p:cNvSpPr>
          <p:nvPr>
            <p:ph type="sldNum" sz="quarter" idx="5"/>
          </p:nvPr>
        </p:nvSpPr>
        <p:spPr/>
        <p:txBody>
          <a:bodyPr/>
          <a:lstStyle/>
          <a:p>
            <a:fld id="{EF7F79D3-8C36-4CB5-B03B-F440DA7B71AF}" type="slidenum">
              <a:rPr lang="en-US" smtClean="0"/>
              <a:t>27</a:t>
            </a:fld>
            <a:endParaRPr lang="en-US"/>
          </a:p>
        </p:txBody>
      </p:sp>
    </p:spTree>
    <p:extLst>
      <p:ext uri="{BB962C8B-B14F-4D97-AF65-F5344CB8AC3E}">
        <p14:creationId xmlns:p14="http://schemas.microsoft.com/office/powerpoint/2010/main" val="1217468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move on to the evaluation.</a:t>
            </a:r>
          </a:p>
        </p:txBody>
      </p:sp>
      <p:sp>
        <p:nvSpPr>
          <p:cNvPr id="4" name="Slide Number Placeholder 3"/>
          <p:cNvSpPr>
            <a:spLocks noGrp="1"/>
          </p:cNvSpPr>
          <p:nvPr>
            <p:ph type="sldNum" sz="quarter" idx="5"/>
          </p:nvPr>
        </p:nvSpPr>
        <p:spPr/>
        <p:txBody>
          <a:bodyPr/>
          <a:lstStyle/>
          <a:p>
            <a:fld id="{EF7F79D3-8C36-4CB5-B03B-F440DA7B71AF}" type="slidenum">
              <a:rPr lang="en-US" smtClean="0"/>
              <a:t>28</a:t>
            </a:fld>
            <a:endParaRPr lang="en-US"/>
          </a:p>
        </p:txBody>
      </p:sp>
    </p:spTree>
    <p:extLst>
      <p:ext uri="{BB962C8B-B14F-4D97-AF65-F5344CB8AC3E}">
        <p14:creationId xmlns:p14="http://schemas.microsoft.com/office/powerpoint/2010/main" val="3460283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CROW mechanisms, we used </a:t>
            </a:r>
            <a:r>
              <a:rPr lang="en-US" dirty="0" err="1"/>
              <a:t>Ramulator</a:t>
            </a:r>
            <a:r>
              <a:rPr lang="en-US" dirty="0"/>
              <a:t>, which is a cycle-accurate DRAM simulation tool. The source code of our simulation infrastructure will be available in July.</a:t>
            </a:r>
          </a:p>
          <a:p>
            <a:endParaRPr lang="en-US" dirty="0"/>
          </a:p>
          <a:p>
            <a:r>
              <a:rPr lang="en-US" dirty="0"/>
              <a:t>[CLICK] We analyze workloads from four benchmark suites, including SPEC CPU 2006.</a:t>
            </a:r>
          </a:p>
          <a:p>
            <a:endParaRPr lang="en-US" dirty="0"/>
          </a:p>
          <a:p>
            <a:r>
              <a:rPr lang="en-US" dirty="0"/>
              <a:t>[CLICK] These are the system parameters and</a:t>
            </a:r>
          </a:p>
          <a:p>
            <a:r>
              <a:rPr lang="en-US" dirty="0"/>
              <a:t>we implement CROW with 8 copy rows per subarray by default.</a:t>
            </a:r>
          </a:p>
        </p:txBody>
      </p:sp>
      <p:sp>
        <p:nvSpPr>
          <p:cNvPr id="4" name="Slide Number Placeholder 3"/>
          <p:cNvSpPr>
            <a:spLocks noGrp="1"/>
          </p:cNvSpPr>
          <p:nvPr>
            <p:ph type="sldNum" sz="quarter" idx="5"/>
          </p:nvPr>
        </p:nvSpPr>
        <p:spPr/>
        <p:txBody>
          <a:bodyPr/>
          <a:lstStyle/>
          <a:p>
            <a:fld id="{EF7F79D3-8C36-4CB5-B03B-F440DA7B71AF}" type="slidenum">
              <a:rPr lang="en-US" smtClean="0"/>
              <a:t>29</a:t>
            </a:fld>
            <a:endParaRPr lang="en-US"/>
          </a:p>
        </p:txBody>
      </p:sp>
    </p:spTree>
    <p:extLst>
      <p:ext uri="{BB962C8B-B14F-4D97-AF65-F5344CB8AC3E}">
        <p14:creationId xmlns:p14="http://schemas.microsoft.com/office/powerpoint/2010/main" val="401313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outline of todays talk. [CLICK]</a:t>
            </a:r>
          </a:p>
          <a:p>
            <a:r>
              <a:rPr lang="en-US" dirty="0"/>
              <a:t>I will start with describing the basics of DRAM</a:t>
            </a:r>
          </a:p>
        </p:txBody>
      </p:sp>
      <p:sp>
        <p:nvSpPr>
          <p:cNvPr id="4" name="Slide Number Placeholder 3"/>
          <p:cNvSpPr>
            <a:spLocks noGrp="1"/>
          </p:cNvSpPr>
          <p:nvPr>
            <p:ph type="sldNum" sz="quarter" idx="5"/>
          </p:nvPr>
        </p:nvSpPr>
        <p:spPr/>
        <p:txBody>
          <a:bodyPr/>
          <a:lstStyle/>
          <a:p>
            <a:fld id="{EF7F79D3-8C36-4CB5-B03B-F440DA7B71AF}" type="slidenum">
              <a:rPr lang="en-US" smtClean="0"/>
              <a:t>3</a:t>
            </a:fld>
            <a:endParaRPr lang="en-US"/>
          </a:p>
        </p:txBody>
      </p:sp>
    </p:spTree>
    <p:extLst>
      <p:ext uri="{BB962C8B-B14F-4D97-AF65-F5344CB8AC3E}">
        <p14:creationId xmlns:p14="http://schemas.microsoft.com/office/powerpoint/2010/main" val="645236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with showing the performance and energy benefits of CROW-cache.</a:t>
            </a:r>
          </a:p>
          <a:p>
            <a:endParaRPr lang="en-US" dirty="0"/>
          </a:p>
          <a:p>
            <a:r>
              <a:rPr lang="en-US" dirty="0"/>
              <a:t>[CLICK] The figure shows the average speedup that CROW-cache provides for single core and four core workloads. For both, CROW-cache provides 7% speedup, which is very close to an ideal hypothetical mechanisms with CROW-cache that has 100% hit rate.</a:t>
            </a:r>
          </a:p>
          <a:p>
            <a:endParaRPr lang="en-US" dirty="0"/>
          </a:p>
          <a:p>
            <a:r>
              <a:rPr lang="en-US" dirty="0"/>
              <a:t>[CLICK] CROW-cache also saves DRAM energy mainly because of reduction in execution time. </a:t>
            </a:r>
          </a:p>
          <a:p>
            <a:endParaRPr lang="en-US" dirty="0"/>
          </a:p>
        </p:txBody>
      </p:sp>
      <p:sp>
        <p:nvSpPr>
          <p:cNvPr id="4" name="Slide Number Placeholder 3"/>
          <p:cNvSpPr>
            <a:spLocks noGrp="1"/>
          </p:cNvSpPr>
          <p:nvPr>
            <p:ph type="sldNum" sz="quarter" idx="5"/>
          </p:nvPr>
        </p:nvSpPr>
        <p:spPr/>
        <p:txBody>
          <a:bodyPr/>
          <a:lstStyle/>
          <a:p>
            <a:fld id="{EF7F79D3-8C36-4CB5-B03B-F440DA7B71AF}" type="slidenum">
              <a:rPr lang="en-US" smtClean="0"/>
              <a:t>30</a:t>
            </a:fld>
            <a:endParaRPr lang="en-US"/>
          </a:p>
        </p:txBody>
      </p:sp>
    </p:spTree>
    <p:extLst>
      <p:ext uri="{BB962C8B-B14F-4D97-AF65-F5344CB8AC3E}">
        <p14:creationId xmlns:p14="http://schemas.microsoft.com/office/powerpoint/2010/main" val="829986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CROW-cache improves single-core and four core performance and energy</a:t>
            </a:r>
          </a:p>
        </p:txBody>
      </p:sp>
      <p:sp>
        <p:nvSpPr>
          <p:cNvPr id="4" name="Slide Number Placeholder 3"/>
          <p:cNvSpPr>
            <a:spLocks noGrp="1"/>
          </p:cNvSpPr>
          <p:nvPr>
            <p:ph type="sldNum" sz="quarter" idx="5"/>
          </p:nvPr>
        </p:nvSpPr>
        <p:spPr/>
        <p:txBody>
          <a:bodyPr/>
          <a:lstStyle/>
          <a:p>
            <a:fld id="{EF7F79D3-8C36-4CB5-B03B-F440DA7B71AF}" type="slidenum">
              <a:rPr lang="en-US" smtClean="0"/>
              <a:t>31</a:t>
            </a:fld>
            <a:endParaRPr lang="en-US"/>
          </a:p>
        </p:txBody>
      </p:sp>
    </p:spTree>
    <p:extLst>
      <p:ext uri="{BB962C8B-B14F-4D97-AF65-F5344CB8AC3E}">
        <p14:creationId xmlns:p14="http://schemas.microsoft.com/office/powerpoint/2010/main" val="3471378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also quickly show you the performance and energy benefits of CROW-ref.</a:t>
            </a:r>
          </a:p>
          <a:p>
            <a:endParaRPr lang="en-US" dirty="0"/>
          </a:p>
          <a:p>
            <a:r>
              <a:rPr lang="en-US" dirty="0"/>
              <a:t>[CLICK] CROW-ref eliminates many of the DRAM refresh requests, and this leads to 7% speedup for single core workloads and almost 12% speedup for four core workloads.</a:t>
            </a:r>
          </a:p>
          <a:p>
            <a:endParaRPr lang="en-US" dirty="0"/>
          </a:p>
          <a:p>
            <a:r>
              <a:rPr lang="en-US" dirty="0"/>
              <a:t>[CLICK] Eliminating many refreshes also saves significant DRAM energy. </a:t>
            </a:r>
          </a:p>
        </p:txBody>
      </p:sp>
      <p:sp>
        <p:nvSpPr>
          <p:cNvPr id="4" name="Slide Number Placeholder 3"/>
          <p:cNvSpPr>
            <a:spLocks noGrp="1"/>
          </p:cNvSpPr>
          <p:nvPr>
            <p:ph type="sldNum" sz="quarter" idx="5"/>
          </p:nvPr>
        </p:nvSpPr>
        <p:spPr/>
        <p:txBody>
          <a:bodyPr/>
          <a:lstStyle/>
          <a:p>
            <a:fld id="{EF7F79D3-8C36-4CB5-B03B-F440DA7B71AF}" type="slidenum">
              <a:rPr lang="en-US" smtClean="0"/>
              <a:t>32</a:t>
            </a:fld>
            <a:endParaRPr lang="en-US"/>
          </a:p>
        </p:txBody>
      </p:sp>
    </p:spTree>
    <p:extLst>
      <p:ext uri="{BB962C8B-B14F-4D97-AF65-F5344CB8AC3E}">
        <p14:creationId xmlns:p14="http://schemas.microsoft.com/office/powerpoint/2010/main" val="254344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CROW-ref significantly reduces the performance and energy overhead of DRAM refresh</a:t>
            </a:r>
          </a:p>
        </p:txBody>
      </p:sp>
      <p:sp>
        <p:nvSpPr>
          <p:cNvPr id="4" name="Slide Number Placeholder 3"/>
          <p:cNvSpPr>
            <a:spLocks noGrp="1"/>
          </p:cNvSpPr>
          <p:nvPr>
            <p:ph type="sldNum" sz="quarter" idx="5"/>
          </p:nvPr>
        </p:nvSpPr>
        <p:spPr/>
        <p:txBody>
          <a:bodyPr/>
          <a:lstStyle/>
          <a:p>
            <a:fld id="{EF7F79D3-8C36-4CB5-B03B-F440DA7B71AF}" type="slidenum">
              <a:rPr lang="en-US" smtClean="0"/>
              <a:t>33</a:t>
            </a:fld>
            <a:endParaRPr lang="en-US"/>
          </a:p>
        </p:txBody>
      </p:sp>
    </p:spTree>
    <p:extLst>
      <p:ext uri="{BB962C8B-B14F-4D97-AF65-F5344CB8AC3E}">
        <p14:creationId xmlns:p14="http://schemas.microsoft.com/office/powerpoint/2010/main" val="2705949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CROW-cache and CROW-ref are complementary to each other. We combine both mechanisms by keeping 8 copy rows per subarray.</a:t>
            </a:r>
          </a:p>
          <a:p>
            <a:r>
              <a:rPr lang="en-US" dirty="0"/>
              <a:t>The mechanisms perform well when combined with 8 copy rows per subarray because neither of the mechanisms utilize all of the copy rows in many cases. For example, as I’ve shown previously, it is very unlikely to have too many weak rows in a subarray, so CROW-ref does not make use of majority of the copy rows.</a:t>
            </a:r>
          </a:p>
          <a:p>
            <a:endParaRPr lang="en-US" dirty="0"/>
          </a:p>
          <a:p>
            <a:r>
              <a:rPr lang="en-US" dirty="0"/>
              <a:t>[CLICK] Both mechanisms together provide 17% and 20% speedup for single-core and four-core workloads. And they perform close to an ideal mechanism that has a CROW-cache with 100% hit rate and eliminates all DRAM refresh operations.</a:t>
            </a:r>
          </a:p>
          <a:p>
            <a:endParaRPr lang="en-US" dirty="0"/>
          </a:p>
          <a:p>
            <a:r>
              <a:rPr lang="en-US" dirty="0"/>
              <a:t>[CLICK] CROW-cache and CROW-ref together save significant DRAM energy.</a:t>
            </a:r>
          </a:p>
        </p:txBody>
      </p:sp>
      <p:sp>
        <p:nvSpPr>
          <p:cNvPr id="4" name="Slide Number Placeholder 3"/>
          <p:cNvSpPr>
            <a:spLocks noGrp="1"/>
          </p:cNvSpPr>
          <p:nvPr>
            <p:ph type="sldNum" sz="quarter" idx="5"/>
          </p:nvPr>
        </p:nvSpPr>
        <p:spPr/>
        <p:txBody>
          <a:bodyPr/>
          <a:lstStyle/>
          <a:p>
            <a:fld id="{EF7F79D3-8C36-4CB5-B03B-F440DA7B71AF}" type="slidenum">
              <a:rPr lang="en-US" smtClean="0"/>
              <a:t>34</a:t>
            </a:fld>
            <a:endParaRPr lang="en-US"/>
          </a:p>
        </p:txBody>
      </p:sp>
    </p:spTree>
    <p:extLst>
      <p:ext uri="{BB962C8B-B14F-4D97-AF65-F5344CB8AC3E}">
        <p14:creationId xmlns:p14="http://schemas.microsoft.com/office/powerpoint/2010/main" val="2517624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conclude that, CROW-cache and CROW-ref further improve system performance and DRAM energy when combined.</a:t>
            </a:r>
          </a:p>
          <a:p>
            <a:endParaRPr lang="en-US" dirty="0"/>
          </a:p>
        </p:txBody>
      </p:sp>
      <p:sp>
        <p:nvSpPr>
          <p:cNvPr id="4" name="Slide Number Placeholder 3"/>
          <p:cNvSpPr>
            <a:spLocks noGrp="1"/>
          </p:cNvSpPr>
          <p:nvPr>
            <p:ph type="sldNum" sz="quarter" idx="5"/>
          </p:nvPr>
        </p:nvSpPr>
        <p:spPr/>
        <p:txBody>
          <a:bodyPr/>
          <a:lstStyle/>
          <a:p>
            <a:fld id="{EF7F79D3-8C36-4CB5-B03B-F440DA7B71AF}" type="slidenum">
              <a:rPr lang="en-US" smtClean="0"/>
              <a:t>35</a:t>
            </a:fld>
            <a:endParaRPr lang="en-US"/>
          </a:p>
        </p:txBody>
      </p:sp>
    </p:spTree>
    <p:extLst>
      <p:ext uri="{BB962C8B-B14F-4D97-AF65-F5344CB8AC3E}">
        <p14:creationId xmlns:p14="http://schemas.microsoft.com/office/powerpoint/2010/main" val="930302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CROW incurs modest overheads in the DRAM and the memory controller when using a configuration with 8 copy rows per subarray, </a:t>
            </a:r>
          </a:p>
          <a:p>
            <a:endParaRPr lang="en-US" dirty="0"/>
          </a:p>
          <a:p>
            <a:r>
              <a:rPr lang="en-US" dirty="0"/>
              <a:t>So, CROW is a low-cost substrate.</a:t>
            </a:r>
          </a:p>
          <a:p>
            <a:r>
              <a:rPr lang="en-US" dirty="0"/>
              <a:t>Please see the paper for a more detailed hardware overhead evaluation.</a:t>
            </a:r>
          </a:p>
        </p:txBody>
      </p:sp>
      <p:sp>
        <p:nvSpPr>
          <p:cNvPr id="4" name="Slide Number Placeholder 3"/>
          <p:cNvSpPr>
            <a:spLocks noGrp="1"/>
          </p:cNvSpPr>
          <p:nvPr>
            <p:ph type="sldNum" sz="quarter" idx="5"/>
          </p:nvPr>
        </p:nvSpPr>
        <p:spPr/>
        <p:txBody>
          <a:bodyPr/>
          <a:lstStyle/>
          <a:p>
            <a:fld id="{EF7F79D3-8C36-4CB5-B03B-F440DA7B71AF}" type="slidenum">
              <a:rPr lang="en-US" smtClean="0"/>
              <a:t>36</a:t>
            </a:fld>
            <a:endParaRPr lang="en-US"/>
          </a:p>
        </p:txBody>
      </p:sp>
    </p:spTree>
    <p:extLst>
      <p:ext uri="{BB962C8B-B14F-4D97-AF65-F5344CB8AC3E}">
        <p14:creationId xmlns:p14="http://schemas.microsoft.com/office/powerpoint/2010/main" val="3593721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also see our paper for more detailed evaluation.</a:t>
            </a:r>
          </a:p>
          <a:p>
            <a:endParaRPr lang="en-US" dirty="0"/>
          </a:p>
          <a:p>
            <a:r>
              <a:rPr lang="en-US" dirty="0"/>
              <a:t>[CLICK] There we have sensitivity studies to the number of copy rows per subarray</a:t>
            </a:r>
          </a:p>
          <a:p>
            <a:r>
              <a:rPr lang="en-US" dirty="0"/>
              <a:t>Chip density, and last-level cache capacity</a:t>
            </a:r>
          </a:p>
          <a:p>
            <a:r>
              <a:rPr lang="en-US" dirty="0"/>
              <a:t>Also, we evaluate CROW-cache with a  stride prefetcher and</a:t>
            </a:r>
          </a:p>
          <a:p>
            <a:r>
              <a:rPr lang="en-US" dirty="0"/>
              <a:t>we compare CROW-cache to two prior works that also enable in-DRAM caching.</a:t>
            </a:r>
          </a:p>
        </p:txBody>
      </p:sp>
      <p:sp>
        <p:nvSpPr>
          <p:cNvPr id="4" name="Slide Number Placeholder 3"/>
          <p:cNvSpPr>
            <a:spLocks noGrp="1"/>
          </p:cNvSpPr>
          <p:nvPr>
            <p:ph type="sldNum" sz="quarter" idx="5"/>
          </p:nvPr>
        </p:nvSpPr>
        <p:spPr/>
        <p:txBody>
          <a:bodyPr/>
          <a:lstStyle/>
          <a:p>
            <a:fld id="{EF7F79D3-8C36-4CB5-B03B-F440DA7B71AF}" type="slidenum">
              <a:rPr lang="en-US" smtClean="0"/>
              <a:t>37</a:t>
            </a:fld>
            <a:endParaRPr lang="en-US"/>
          </a:p>
        </p:txBody>
      </p:sp>
    </p:spTree>
    <p:extLst>
      <p:ext uri="{BB962C8B-B14F-4D97-AF65-F5344CB8AC3E}">
        <p14:creationId xmlns:p14="http://schemas.microsoft.com/office/powerpoint/2010/main" val="2461876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quickly conclude now.</a:t>
            </a:r>
          </a:p>
        </p:txBody>
      </p:sp>
      <p:sp>
        <p:nvSpPr>
          <p:cNvPr id="4" name="Slide Number Placeholder 3"/>
          <p:cNvSpPr>
            <a:spLocks noGrp="1"/>
          </p:cNvSpPr>
          <p:nvPr>
            <p:ph type="sldNum" sz="quarter" idx="5"/>
          </p:nvPr>
        </p:nvSpPr>
        <p:spPr/>
        <p:txBody>
          <a:bodyPr/>
          <a:lstStyle/>
          <a:p>
            <a:fld id="{EF7F79D3-8C36-4CB5-B03B-F440DA7B71AF}" type="slidenum">
              <a:rPr lang="en-US" smtClean="0"/>
              <a:t>38</a:t>
            </a:fld>
            <a:endParaRPr lang="en-US"/>
          </a:p>
        </p:txBody>
      </p:sp>
    </p:spTree>
    <p:extLst>
      <p:ext uri="{BB962C8B-B14F-4D97-AF65-F5344CB8AC3E}">
        <p14:creationId xmlns:p14="http://schemas.microsoft.com/office/powerpoint/2010/main" val="2482872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[CLICK] We propose CROW, an in-DRAM substrate for addressing the three key challenges of DRAM scaling.</a:t>
            </a:r>
          </a:p>
          <a:p>
            <a:endParaRPr lang="en-US" sz="700" dirty="0"/>
          </a:p>
          <a:p>
            <a:r>
              <a:rPr lang="en-US" sz="700" dirty="0"/>
              <a:t>[CLICK] CROW introduces copy rows in addition to regular rows in conventional DRAM.</a:t>
            </a:r>
          </a:p>
          <a:p>
            <a:endParaRPr lang="en-US" sz="700" dirty="0"/>
          </a:p>
          <a:p>
            <a:r>
              <a:rPr lang="en-US" sz="700" dirty="0"/>
              <a:t>[CLICK] A copy row provides three key benefits.</a:t>
            </a:r>
          </a:p>
          <a:p>
            <a:endParaRPr lang="en-US" sz="700" dirty="0"/>
          </a:p>
          <a:p>
            <a:r>
              <a:rPr lang="en-US" sz="700" dirty="0"/>
              <a:t>[CLICK] Using the CROW substrate, we develop CROW-cache to enable in-DRAM caching, CROW-ref to mitigate DRAM refresh overhead, and a mechanisms for mitigating </a:t>
            </a:r>
            <a:r>
              <a:rPr lang="en-US" sz="700" dirty="0" err="1"/>
              <a:t>RowHammer</a:t>
            </a:r>
            <a:r>
              <a:rPr lang="en-US" sz="700" dirty="0"/>
              <a:t> errors.</a:t>
            </a:r>
          </a:p>
          <a:p>
            <a:endParaRPr lang="en-US" sz="700" dirty="0"/>
          </a:p>
          <a:p>
            <a:r>
              <a:rPr lang="en-US" sz="700" dirty="0"/>
              <a:t>We believe CROW will enable many other use cases going forward</a:t>
            </a:r>
          </a:p>
        </p:txBody>
      </p:sp>
      <p:sp>
        <p:nvSpPr>
          <p:cNvPr id="4" name="Slide Number Placeholder 3"/>
          <p:cNvSpPr>
            <a:spLocks noGrp="1"/>
          </p:cNvSpPr>
          <p:nvPr>
            <p:ph type="sldNum" sz="quarter" idx="5"/>
          </p:nvPr>
        </p:nvSpPr>
        <p:spPr/>
        <p:txBody>
          <a:bodyPr/>
          <a:lstStyle/>
          <a:p>
            <a:fld id="{EF7F79D3-8C36-4CB5-B03B-F440DA7B71AF}" type="slidenum">
              <a:rPr lang="en-US" smtClean="0"/>
              <a:t>39</a:t>
            </a:fld>
            <a:endParaRPr lang="en-US"/>
          </a:p>
        </p:txBody>
      </p:sp>
    </p:spTree>
    <p:extLst>
      <p:ext uri="{BB962C8B-B14F-4D97-AF65-F5344CB8AC3E}">
        <p14:creationId xmlns:p14="http://schemas.microsoft.com/office/powerpoint/2010/main" val="2669757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show a typical system with a CPU and a DRAM module that has several DRAM chips. </a:t>
            </a:r>
          </a:p>
          <a:p>
            <a:r>
              <a:rPr lang="en-US" baseline="0" dirty="0"/>
              <a:t>Inside a DRAM chip, [CLICK] there are multiple subarrays, which contain many DRAM cells organized as a two-dimensional array. [CLICK] A DRAM cell stores a single bit of information as electrical charge. In a subarray, [CLICK]</a:t>
            </a:r>
          </a:p>
          <a:p>
            <a:r>
              <a:rPr lang="en-US" baseline="0" dirty="0"/>
              <a:t>the cells are vertically connected to sense amplifiers, which can read the data from the cells and update it if needed. [CLICK] A row of DRAM cells is called DRAM row.</a:t>
            </a:r>
          </a:p>
        </p:txBody>
      </p:sp>
      <p:sp>
        <p:nvSpPr>
          <p:cNvPr id="4" name="Slide Number Placeholder 3"/>
          <p:cNvSpPr>
            <a:spLocks noGrp="1"/>
          </p:cNvSpPr>
          <p:nvPr>
            <p:ph type="sldNum" sz="quarter" idx="10"/>
          </p:nvPr>
        </p:nvSpPr>
        <p:spPr/>
        <p:txBody>
          <a:bodyPr/>
          <a:lstStyle/>
          <a:p>
            <a:pPr>
              <a:defRPr/>
            </a:pPr>
            <a:fld id="{9A0F387B-B280-42D8-B731-F7F7B90518D4}" type="slidenum">
              <a:rPr lang="en-US" altLang="en-US" smtClean="0"/>
              <a:pPr>
                <a:defRPr/>
              </a:pPr>
              <a:t>4</a:t>
            </a:fld>
            <a:endParaRPr lang="en-US" altLang="en-US"/>
          </a:p>
        </p:txBody>
      </p:sp>
    </p:spTree>
    <p:extLst>
      <p:ext uri="{BB962C8B-B14F-4D97-AF65-F5344CB8AC3E}">
        <p14:creationId xmlns:p14="http://schemas.microsoft.com/office/powerpoint/2010/main" val="14702002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7668403-FC95-4F7D-B5C3-1CCBA1CF8E0E}"/>
              </a:ext>
            </a:extLst>
          </p:cNvPr>
          <p:cNvSpPr>
            <a:spLocks noGrp="1"/>
          </p:cNvSpPr>
          <p:nvPr>
            <p:ph type="body" idx="1"/>
          </p:nvPr>
        </p:nvSpPr>
        <p:spPr/>
        <p:txBody>
          <a:bodyPr/>
          <a:lstStyle/>
          <a:p>
            <a:r>
              <a:rPr lang="en-US" dirty="0"/>
              <a:t>Thanks for your patience. I am now happy to answer any question.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CROW-cache and CROW-ref, in the paper we also briefly discuss a third mechanism that uses CROW to mitigate </a:t>
            </a:r>
            <a:r>
              <a:rPr lang="en-US" dirty="0" err="1"/>
              <a:t>RowHammer</a:t>
            </a:r>
            <a:r>
              <a:rPr lang="en-US" dirty="0"/>
              <a:t> errors.</a:t>
            </a:r>
          </a:p>
          <a:p>
            <a:endParaRPr lang="en-US" dirty="0"/>
          </a:p>
          <a:p>
            <a:r>
              <a:rPr lang="en-US" dirty="0" err="1"/>
              <a:t>RowHammer</a:t>
            </a:r>
            <a:r>
              <a:rPr lang="en-US" dirty="0"/>
              <a:t> is a vulnerability caused mainly by process technology scaling. [CLICK] As the DRAM cells become smaller and get closer to each other, they become more sensitive to electromagnetic interference. </a:t>
            </a:r>
            <a:r>
              <a:rPr lang="en-US" dirty="0" err="1"/>
              <a:t>RowHammer</a:t>
            </a:r>
            <a:r>
              <a:rPr lang="en-US" dirty="0"/>
              <a:t> errors are basically induced by rapidly [CLICK] activating and </a:t>
            </a:r>
            <a:r>
              <a:rPr lang="en-US" dirty="0" err="1"/>
              <a:t>precharging</a:t>
            </a:r>
            <a:r>
              <a:rPr lang="en-US" dirty="0"/>
              <a:t> a row [CLICK]. This operation disturbs the cell in neighbor rows and has a chance to flip some of the bits stored there.</a:t>
            </a:r>
          </a:p>
          <a:p>
            <a:endParaRPr lang="en-US" dirty="0"/>
          </a:p>
          <a:p>
            <a:r>
              <a:rPr lang="en-US" dirty="0"/>
              <a:t>For mitigating </a:t>
            </a:r>
            <a:r>
              <a:rPr lang="en-US" dirty="0" err="1"/>
              <a:t>RowHammer</a:t>
            </a:r>
            <a:r>
              <a:rPr lang="en-US" dirty="0"/>
              <a:t> errors, [CLICK] our key idea is to use the CROW substrate to remap the victim rows to copy rows. This protects the data in the victim rows as the rows get physically moved away from the aggressor row. Please see our paper for a more detailed description of this mechanism.</a:t>
            </a:r>
          </a:p>
          <a:p>
            <a:endParaRPr lang="en-US" dirty="0"/>
          </a:p>
          <a:p>
            <a:r>
              <a:rPr lang="en-US" dirty="0"/>
              <a:t>We leave the evaluation of this mechanism for future work.</a:t>
            </a:r>
          </a:p>
        </p:txBody>
      </p:sp>
      <p:sp>
        <p:nvSpPr>
          <p:cNvPr id="4" name="Slide Number Placeholder 3"/>
          <p:cNvSpPr>
            <a:spLocks noGrp="1"/>
          </p:cNvSpPr>
          <p:nvPr>
            <p:ph type="sldNum" sz="quarter" idx="5"/>
          </p:nvPr>
        </p:nvSpPr>
        <p:spPr/>
        <p:txBody>
          <a:bodyPr/>
          <a:lstStyle/>
          <a:p>
            <a:fld id="{EF7F79D3-8C36-4CB5-B03B-F440DA7B71AF}" type="slidenum">
              <a:rPr lang="en-US" smtClean="0"/>
              <a:t>43</a:t>
            </a:fld>
            <a:endParaRPr lang="en-US"/>
          </a:p>
        </p:txBody>
      </p:sp>
    </p:spTree>
    <p:extLst>
      <p:ext uri="{BB962C8B-B14F-4D97-AF65-F5344CB8AC3E}">
        <p14:creationId xmlns:p14="http://schemas.microsoft.com/office/powerpoint/2010/main" val="3487747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with showing the performance benefits of CROW-cache.</a:t>
            </a:r>
          </a:p>
          <a:p>
            <a:endParaRPr lang="en-US" dirty="0"/>
          </a:p>
          <a:p>
            <a:r>
              <a:rPr lang="en-US" dirty="0"/>
              <a:t>[CLICK] The figure shows the speedup that CROW-cache provides for select single core workloads. It also shows average speedup for all 1-core workloads that we evaluate. On the right-hand side, we show CROW-cache’s performance for four-core workloads with high memory intensity.</a:t>
            </a:r>
          </a:p>
          <a:p>
            <a:endParaRPr lang="en-US" dirty="0"/>
          </a:p>
          <a:p>
            <a:r>
              <a:rPr lang="en-US" dirty="0"/>
              <a:t>[CLICK] CROW-cache with only 1 copy row per subarray provides 6.6% speedup for single-core workloads. But it improves four-core performance by only 1.2%. This is mainly because four-core workloads access the memory more frequently, and a single copy row is insufficient to provide effective in-DRAM caching.</a:t>
            </a:r>
          </a:p>
          <a:p>
            <a:endParaRPr lang="en-US" dirty="0"/>
          </a:p>
          <a:p>
            <a:r>
              <a:rPr lang="en-US" dirty="0"/>
              <a:t>[CLICK] When we increase the number of copy rows to 8, CROW-cache provides 7.1% speedup on average across the four-core workloads. The performance of single-core workloads improve to 7.5% too.</a:t>
            </a:r>
          </a:p>
          <a:p>
            <a:endParaRPr lang="en-US" dirty="0"/>
          </a:p>
          <a:p>
            <a:r>
              <a:rPr lang="en-US" dirty="0"/>
              <a:t>[CLICK] increasing the number of copy rows provides further performance benefits but incurs higher area overhead.</a:t>
            </a:r>
          </a:p>
          <a:p>
            <a:endParaRPr lang="en-US" dirty="0"/>
          </a:p>
          <a:p>
            <a:r>
              <a:rPr lang="en-US" dirty="0"/>
              <a:t>[CLICK] we also provide results for a hypothetical ideal CROW-cache with 100% hit rate. CROW-cache performs close to this ideal mechanism even with a small number of copy rows for many workloads.</a:t>
            </a:r>
          </a:p>
        </p:txBody>
      </p:sp>
      <p:sp>
        <p:nvSpPr>
          <p:cNvPr id="4" name="Slide Number Placeholder 3"/>
          <p:cNvSpPr>
            <a:spLocks noGrp="1"/>
          </p:cNvSpPr>
          <p:nvPr>
            <p:ph type="sldNum" sz="quarter" idx="5"/>
          </p:nvPr>
        </p:nvSpPr>
        <p:spPr/>
        <p:txBody>
          <a:bodyPr/>
          <a:lstStyle/>
          <a:p>
            <a:fld id="{EF7F79D3-8C36-4CB5-B03B-F440DA7B71AF}" type="slidenum">
              <a:rPr lang="en-US" smtClean="0"/>
              <a:t>44</a:t>
            </a:fld>
            <a:endParaRPr lang="en-US"/>
          </a:p>
        </p:txBody>
      </p:sp>
    </p:spTree>
    <p:extLst>
      <p:ext uri="{BB962C8B-B14F-4D97-AF65-F5344CB8AC3E}">
        <p14:creationId xmlns:p14="http://schemas.microsoft.com/office/powerpoint/2010/main" val="14351481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also quickly show you the performance and energy benefits of CROW-ref.</a:t>
            </a:r>
          </a:p>
          <a:p>
            <a:endParaRPr lang="en-US" dirty="0"/>
          </a:p>
          <a:p>
            <a:r>
              <a:rPr lang="en-US" dirty="0"/>
              <a:t>[CLICK] The figure shows the speedup that CROW-ref provides when the refresh interval is increased from the default 32 </a:t>
            </a:r>
            <a:r>
              <a:rPr lang="en-US" dirty="0" err="1"/>
              <a:t>ms</a:t>
            </a:r>
            <a:r>
              <a:rPr lang="en-US" dirty="0"/>
              <a:t> to 64ms. The figure plots the speedup achieves with DRAM chips that have different densities.</a:t>
            </a:r>
          </a:p>
          <a:p>
            <a:endParaRPr lang="en-US" dirty="0"/>
          </a:p>
          <a:p>
            <a:r>
              <a:rPr lang="en-US" dirty="0"/>
              <a:t>[CLICK] CROW-ref reduces the number of refresh operations that needs to be performed to operate the DRAM correctly. This results in [CLICK] 7.1% average speedup across all workloads for 64Gbit LPDDR4 chip.</a:t>
            </a:r>
          </a:p>
        </p:txBody>
      </p:sp>
      <p:sp>
        <p:nvSpPr>
          <p:cNvPr id="4" name="Slide Number Placeholder 3"/>
          <p:cNvSpPr>
            <a:spLocks noGrp="1"/>
          </p:cNvSpPr>
          <p:nvPr>
            <p:ph type="sldNum" sz="quarter" idx="5"/>
          </p:nvPr>
        </p:nvSpPr>
        <p:spPr/>
        <p:txBody>
          <a:bodyPr/>
          <a:lstStyle/>
          <a:p>
            <a:fld id="{EF7F79D3-8C36-4CB5-B03B-F440DA7B71AF}" type="slidenum">
              <a:rPr lang="en-US" smtClean="0"/>
              <a:t>45</a:t>
            </a:fld>
            <a:endParaRPr lang="en-US"/>
          </a:p>
        </p:txBody>
      </p:sp>
    </p:spTree>
    <p:extLst>
      <p:ext uri="{BB962C8B-B14F-4D97-AF65-F5344CB8AC3E}">
        <p14:creationId xmlns:p14="http://schemas.microsoft.com/office/powerpoint/2010/main" val="2242793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CROW-ref, we see significant reduction in DRAM energy due to performing fewer refresh operations.</a:t>
            </a:r>
          </a:p>
          <a:p>
            <a:endParaRPr lang="en-US" dirty="0"/>
          </a:p>
          <a:p>
            <a:r>
              <a:rPr lang="en-US" dirty="0"/>
              <a:t>[CLICK] On average, CROW-ref reduces DRAM energy by 17.2% for 64 Gbit LPDDR4 DRAM.</a:t>
            </a:r>
          </a:p>
        </p:txBody>
      </p:sp>
      <p:sp>
        <p:nvSpPr>
          <p:cNvPr id="4" name="Slide Number Placeholder 3"/>
          <p:cNvSpPr>
            <a:spLocks noGrp="1"/>
          </p:cNvSpPr>
          <p:nvPr>
            <p:ph type="sldNum" sz="quarter" idx="5"/>
          </p:nvPr>
        </p:nvSpPr>
        <p:spPr/>
        <p:txBody>
          <a:bodyPr/>
          <a:lstStyle/>
          <a:p>
            <a:fld id="{EF7F79D3-8C36-4CB5-B03B-F440DA7B71AF}" type="slidenum">
              <a:rPr lang="en-US" smtClean="0"/>
              <a:t>46</a:t>
            </a:fld>
            <a:endParaRPr lang="en-US"/>
          </a:p>
        </p:txBody>
      </p:sp>
    </p:spTree>
    <p:extLst>
      <p:ext uri="{BB962C8B-B14F-4D97-AF65-F5344CB8AC3E}">
        <p14:creationId xmlns:p14="http://schemas.microsoft.com/office/powerpoint/2010/main" val="35660768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F79D3-8C36-4CB5-B03B-F440DA7B71AF}" type="slidenum">
              <a:rPr lang="en-US" smtClean="0"/>
              <a:t>54</a:t>
            </a:fld>
            <a:endParaRPr lang="en-US"/>
          </a:p>
        </p:txBody>
      </p:sp>
    </p:spTree>
    <p:extLst>
      <p:ext uri="{BB962C8B-B14F-4D97-AF65-F5344CB8AC3E}">
        <p14:creationId xmlns:p14="http://schemas.microsoft.com/office/powerpoint/2010/main" val="19729036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aseline="0" dirty="0"/>
              <a:t>The figure shows </a:t>
            </a:r>
            <a:r>
              <a:rPr lang="en-US" baseline="0" dirty="0"/>
              <a:t>how </a:t>
            </a:r>
            <a:r>
              <a:rPr lang="tr-TR" baseline="0" dirty="0"/>
              <a:t>the charge levels of a DRAM Cell and Sense Amplifier </a:t>
            </a:r>
            <a:r>
              <a:rPr lang="en-US" baseline="0" dirty="0"/>
              <a:t>change with each DRAM command. The</a:t>
            </a:r>
            <a:r>
              <a:rPr lang="tr-TR" baseline="0" dirty="0"/>
              <a:t> Y-axis</a:t>
            </a:r>
            <a:r>
              <a:rPr lang="en-US" baseline="0" dirty="0"/>
              <a:t> shows charge</a:t>
            </a:r>
            <a:r>
              <a:rPr lang="tr-TR" baseline="0" dirty="0"/>
              <a:t> and </a:t>
            </a:r>
            <a:r>
              <a:rPr lang="en-US" baseline="0" dirty="0"/>
              <a:t>the </a:t>
            </a:r>
            <a:r>
              <a:rPr lang="tr-TR" baseline="0" dirty="0"/>
              <a:t>X-axis</a:t>
            </a:r>
            <a:r>
              <a:rPr lang="en-US" baseline="0" dirty="0"/>
              <a:t> shows the time</a:t>
            </a:r>
            <a:r>
              <a:rPr lang="tr-TR" baseline="0" dirty="0"/>
              <a:t>.</a:t>
            </a:r>
          </a:p>
          <a:p>
            <a:r>
              <a:rPr lang="tr-TR" baseline="0" dirty="0"/>
              <a:t>Initially, </a:t>
            </a:r>
            <a:r>
              <a:rPr lang="en-US" baseline="0" dirty="0"/>
              <a:t>the</a:t>
            </a:r>
            <a:r>
              <a:rPr lang="tr-TR" baseline="0" dirty="0"/>
              <a:t> cell contains charge that matches the region of Data 1.</a:t>
            </a:r>
          </a:p>
          <a:p>
            <a:endParaRPr lang="tr-TR" baseline="0" dirty="0"/>
          </a:p>
          <a:p>
            <a:r>
              <a:rPr lang="tr-TR" baseline="0" dirty="0"/>
              <a:t>[CLICK]</a:t>
            </a:r>
          </a:p>
          <a:p>
            <a:r>
              <a:rPr lang="tr-TR" baseline="0" dirty="0"/>
              <a:t>To </a:t>
            </a:r>
            <a:r>
              <a:rPr lang="en-US" baseline="0" dirty="0"/>
              <a:t>be able to perform read and write operations,</a:t>
            </a:r>
            <a:r>
              <a:rPr lang="tr-TR" baseline="0" dirty="0"/>
              <a:t> the</a:t>
            </a:r>
            <a:r>
              <a:rPr lang="en-US" baseline="0" dirty="0"/>
              <a:t> cell has to be activated and the</a:t>
            </a:r>
            <a:r>
              <a:rPr lang="tr-TR" baseline="0" dirty="0"/>
              <a:t> charge </a:t>
            </a:r>
            <a:r>
              <a:rPr lang="en-US" baseline="0" dirty="0"/>
              <a:t>level </a:t>
            </a:r>
            <a:r>
              <a:rPr lang="tr-TR" baseline="0" dirty="0"/>
              <a:t>of the sense amplifier should reach «Read to Access Charge Level».</a:t>
            </a:r>
          </a:p>
          <a:p>
            <a:endParaRPr lang="tr-TR" dirty="0"/>
          </a:p>
          <a:p>
            <a:r>
              <a:rPr lang="tr-TR" dirty="0"/>
              <a:t>The memory controller </a:t>
            </a:r>
            <a:r>
              <a:rPr lang="en-US" dirty="0"/>
              <a:t>issues an activate command to </a:t>
            </a:r>
            <a:r>
              <a:rPr lang="tr-TR" dirty="0"/>
              <a:t>initiate</a:t>
            </a:r>
            <a:r>
              <a:rPr lang="en-US" dirty="0"/>
              <a:t> the</a:t>
            </a:r>
            <a:r>
              <a:rPr lang="tr-TR" dirty="0"/>
              <a:t> Sensing</a:t>
            </a:r>
            <a:r>
              <a:rPr lang="tr-TR" baseline="0" dirty="0"/>
              <a:t> phase.</a:t>
            </a:r>
            <a:endParaRPr lang="tr-TR" dirty="0"/>
          </a:p>
          <a:p>
            <a:r>
              <a:rPr lang="en-US" dirty="0"/>
              <a:t>During</a:t>
            </a:r>
            <a:r>
              <a:rPr lang="tr-TR" dirty="0"/>
              <a:t> </a:t>
            </a:r>
            <a:r>
              <a:rPr lang="en-US" dirty="0"/>
              <a:t>s</a:t>
            </a:r>
            <a:r>
              <a:rPr lang="tr-TR" dirty="0"/>
              <a:t>ensing</a:t>
            </a:r>
            <a:r>
              <a:rPr lang="tr-TR" baseline="0" dirty="0"/>
              <a:t>, charge </a:t>
            </a:r>
            <a:r>
              <a:rPr lang="en-US" baseline="0" dirty="0"/>
              <a:t>flows </a:t>
            </a:r>
            <a:r>
              <a:rPr lang="tr-TR" baseline="0" dirty="0"/>
              <a:t>from the Cell to the Sense-Amplifier.</a:t>
            </a:r>
            <a:endParaRPr lang="tr-TR" dirty="0"/>
          </a:p>
          <a:p>
            <a:r>
              <a:rPr lang="tr-TR" dirty="0"/>
              <a:t>Th</a:t>
            </a:r>
            <a:r>
              <a:rPr lang="en-US" dirty="0"/>
              <a:t>is results in</a:t>
            </a:r>
            <a:r>
              <a:rPr lang="tr-TR" dirty="0"/>
              <a:t> slight</a:t>
            </a:r>
            <a:r>
              <a:rPr lang="en-US" dirty="0"/>
              <a:t> </a:t>
            </a:r>
            <a:r>
              <a:rPr lang="tr-TR" baseline="0" dirty="0"/>
              <a:t>increase</a:t>
            </a:r>
            <a:r>
              <a:rPr lang="en-US" baseline="0" dirty="0"/>
              <a:t> in </a:t>
            </a:r>
            <a:r>
              <a:rPr lang="tr-TR" baseline="0" dirty="0"/>
              <a:t>the charge </a:t>
            </a:r>
            <a:r>
              <a:rPr lang="en-US" baseline="0" dirty="0"/>
              <a:t>level </a:t>
            </a:r>
            <a:r>
              <a:rPr lang="tr-TR" baseline="0" dirty="0"/>
              <a:t>of the Sense Amplifier. When the Sense Amplifier reaches</a:t>
            </a:r>
          </a:p>
          <a:p>
            <a:r>
              <a:rPr lang="en-US" baseline="0" dirty="0"/>
              <a:t>t</a:t>
            </a:r>
            <a:r>
              <a:rPr lang="tr-TR" baseline="0" dirty="0"/>
              <a:t>he threshold charge to recognize the data, Sensing phase finishes and Restore begins. </a:t>
            </a:r>
          </a:p>
          <a:p>
            <a:r>
              <a:rPr lang="tr-TR" baseline="0" dirty="0"/>
              <a:t>[CLICK]</a:t>
            </a:r>
          </a:p>
          <a:p>
            <a:endParaRPr lang="tr-TR" baseline="0" dirty="0"/>
          </a:p>
          <a:p>
            <a:r>
              <a:rPr lang="tr-TR" baseline="0" dirty="0"/>
              <a:t>During restore, both the</a:t>
            </a:r>
          </a:p>
          <a:p>
            <a:r>
              <a:rPr lang="tr-TR" baseline="0" dirty="0"/>
              <a:t>Sense Amplifier and the DRAM cell are driven back to fully charged state.</a:t>
            </a:r>
          </a:p>
          <a:p>
            <a:r>
              <a:rPr lang="tr-TR" baseline="0" dirty="0"/>
              <a:t>At the point where the sense amplifier reaches «ready to access charge level», the</a:t>
            </a:r>
          </a:p>
          <a:p>
            <a:r>
              <a:rPr lang="tr-TR" baseline="0" dirty="0"/>
              <a:t>Memory controller is free to issue Read or Write command.</a:t>
            </a:r>
          </a:p>
          <a:p>
            <a:r>
              <a:rPr lang="tr-TR" baseline="0" dirty="0"/>
              <a:t>[CLICK]</a:t>
            </a:r>
          </a:p>
          <a:p>
            <a:r>
              <a:rPr lang="tr-TR" baseline="0" dirty="0"/>
              <a:t>The </a:t>
            </a:r>
            <a:r>
              <a:rPr lang="en-US" baseline="0" dirty="0"/>
              <a:t>latency for</a:t>
            </a:r>
            <a:r>
              <a:rPr lang="tr-TR" baseline="0" dirty="0"/>
              <a:t> </a:t>
            </a:r>
            <a:r>
              <a:rPr lang="en-US" baseline="0" dirty="0"/>
              <a:t>issuing a </a:t>
            </a:r>
            <a:r>
              <a:rPr lang="tr-TR" baseline="0" dirty="0"/>
              <a:t>READ or WRITE </a:t>
            </a:r>
            <a:r>
              <a:rPr lang="en-US" baseline="0" dirty="0"/>
              <a:t>after an activate </a:t>
            </a:r>
            <a:r>
              <a:rPr lang="tr-TR" baseline="0" dirty="0"/>
              <a:t>is </a:t>
            </a:r>
            <a:r>
              <a:rPr lang="en-US" baseline="0" dirty="0"/>
              <a:t>defined as </a:t>
            </a:r>
            <a:r>
              <a:rPr lang="tr-TR" baseline="0" dirty="0"/>
              <a:t>tRCD. [CLICK]</a:t>
            </a:r>
          </a:p>
          <a:p>
            <a:endParaRPr lang="tr-TR" baseline="0" dirty="0"/>
          </a:p>
          <a:p>
            <a:r>
              <a:rPr lang="tr-TR" baseline="0" dirty="0"/>
              <a:t>At the end of restore, the memory controller </a:t>
            </a:r>
            <a:r>
              <a:rPr lang="en-US" baseline="0" dirty="0"/>
              <a:t>can</a:t>
            </a:r>
            <a:r>
              <a:rPr lang="tr-TR" baseline="0" dirty="0"/>
              <a:t> issue </a:t>
            </a:r>
            <a:r>
              <a:rPr lang="en-US" baseline="0" dirty="0"/>
              <a:t>a </a:t>
            </a:r>
            <a:r>
              <a:rPr lang="tr-TR" baseline="0" dirty="0"/>
              <a:t>PRE command </a:t>
            </a:r>
            <a:r>
              <a:rPr lang="en-US" baseline="0" dirty="0"/>
              <a:t>to prepare DRAM for a future access to a different row</a:t>
            </a:r>
            <a:r>
              <a:rPr lang="tr-TR" baseline="0" dirty="0"/>
              <a:t>. [CLICK]</a:t>
            </a:r>
          </a:p>
          <a:p>
            <a:r>
              <a:rPr lang="tr-TR" baseline="0" dirty="0"/>
              <a:t>That triggers the Precharge phase where the Sense Amplifier charge gets back to its pre-sensing value.</a:t>
            </a:r>
          </a:p>
          <a:p>
            <a:r>
              <a:rPr lang="tr-TR" baseline="0" dirty="0"/>
              <a:t>The time from the start of the Sensing upon the completion of Restore is called tRAS. [CLICK]</a:t>
            </a:r>
          </a:p>
          <a:p>
            <a:endParaRPr lang="tr-TR" baseline="0" dirty="0"/>
          </a:p>
          <a:p>
            <a:r>
              <a:rPr lang="tr-TR" baseline="0" dirty="0"/>
              <a:t>The main takeaway in this slide is that the memory controller </a:t>
            </a:r>
            <a:r>
              <a:rPr lang="en-US" baseline="0" dirty="0"/>
              <a:t>is responsible for issuing DRAM commands and satisfying the timing between the commands to perform an access</a:t>
            </a:r>
            <a:r>
              <a:rPr lang="tr-TR" baseline="0" dirty="0"/>
              <a:t>.</a:t>
            </a:r>
          </a:p>
        </p:txBody>
      </p:sp>
      <p:sp>
        <p:nvSpPr>
          <p:cNvPr id="4" name="Slide Number Placeholder 3"/>
          <p:cNvSpPr>
            <a:spLocks noGrp="1"/>
          </p:cNvSpPr>
          <p:nvPr>
            <p:ph type="sldNum" sz="quarter" idx="10"/>
          </p:nvPr>
        </p:nvSpPr>
        <p:spPr/>
        <p:txBody>
          <a:bodyPr/>
          <a:lstStyle/>
          <a:p>
            <a:fld id="{EF7F79D3-8C36-4CB5-B03B-F440DA7B71AF}" type="slidenum">
              <a:rPr lang="en-US" smtClean="0"/>
              <a:t>58</a:t>
            </a:fld>
            <a:endParaRPr lang="en-US"/>
          </a:p>
        </p:txBody>
      </p:sp>
    </p:spTree>
    <p:extLst>
      <p:ext uri="{BB962C8B-B14F-4D97-AF65-F5344CB8AC3E}">
        <p14:creationId xmlns:p14="http://schemas.microsoft.com/office/powerpoint/2010/main" val="1332737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[CLICK] lets look at DRAM commands that the memory controller issues to read data from a particular DRAM cell.</a:t>
            </a:r>
          </a:p>
          <a:p>
            <a:endParaRPr lang="en-US" baseline="0" dirty="0"/>
          </a:p>
          <a:p>
            <a:r>
              <a:rPr lang="en-US" baseline="0" dirty="0"/>
              <a:t>To perform an access, [CLICK] the memory controller first activates (or opens) a row by issuing an activate command. Activate causes [CLICK] the cells of the selected row to share their charge to the sense amplifiers. Based on the charge amount received, the sense amplifiers determine the value that each cell stores and then [CLICK] they restore the charge of the cells back to its initial amount.</a:t>
            </a:r>
          </a:p>
          <a:p>
            <a:endParaRPr lang="en-US" baseline="0" dirty="0"/>
          </a:p>
          <a:p>
            <a:r>
              <a:rPr lang="en-US" baseline="0" dirty="0"/>
              <a:t>After row activation, [CLICK] the memory controller issues a read command to the DRAM. With that command, the data is read from the corresponding sense amplifier, and transferred over the memory bus to the CPU.</a:t>
            </a:r>
          </a:p>
          <a:p>
            <a:endParaRPr lang="en-US" baseline="0" dirty="0"/>
          </a:p>
          <a:p>
            <a:endParaRPr lang="en-US" baseline="0" dirty="0"/>
          </a:p>
          <a:p>
            <a:r>
              <a:rPr lang="en-US" baseline="0" dirty="0"/>
              <a:t>Although the memory controller has received the data, it still needs to perform one more operation to prepare the DRAM for a future access to a different row. The memory controller issues [CLICK] a </a:t>
            </a:r>
            <a:r>
              <a:rPr lang="en-US" baseline="0" dirty="0" err="1"/>
              <a:t>precharge</a:t>
            </a:r>
            <a:r>
              <a:rPr lang="en-US" baseline="0" dirty="0"/>
              <a:t> command to close an open row. The </a:t>
            </a:r>
            <a:r>
              <a:rPr lang="en-US" baseline="0" dirty="0" err="1"/>
              <a:t>precharge</a:t>
            </a:r>
            <a:r>
              <a:rPr lang="en-US" baseline="0" dirty="0"/>
              <a:t> operation turns both the row and the sense amplifiers back to their initial states.</a:t>
            </a:r>
          </a:p>
          <a:p>
            <a:endParaRPr lang="en-US" baseline="0" dirty="0"/>
          </a:p>
          <a:p>
            <a:r>
              <a:rPr lang="en-US" baseline="0" dirty="0"/>
              <a:t>This is basically how DRAM is accessed. </a:t>
            </a:r>
            <a:endParaRPr lang="en-US" dirty="0"/>
          </a:p>
        </p:txBody>
      </p:sp>
      <p:sp>
        <p:nvSpPr>
          <p:cNvPr id="4" name="Slide Number Placeholder 3"/>
          <p:cNvSpPr>
            <a:spLocks noGrp="1"/>
          </p:cNvSpPr>
          <p:nvPr>
            <p:ph type="sldNum" sz="quarter" idx="10"/>
          </p:nvPr>
        </p:nvSpPr>
        <p:spPr/>
        <p:txBody>
          <a:bodyPr/>
          <a:lstStyle/>
          <a:p>
            <a:pPr>
              <a:defRPr/>
            </a:pPr>
            <a:fld id="{9A0F387B-B280-42D8-B731-F7F7B90518D4}" type="slidenum">
              <a:rPr lang="en-US" altLang="en-US" smtClean="0"/>
              <a:pPr>
                <a:defRPr/>
              </a:pPr>
              <a:t>5</a:t>
            </a:fld>
            <a:endParaRPr lang="en-US" altLang="en-US"/>
          </a:p>
        </p:txBody>
      </p:sp>
    </p:spTree>
    <p:extLst>
      <p:ext uri="{BB962C8B-B14F-4D97-AF65-F5344CB8AC3E}">
        <p14:creationId xmlns:p14="http://schemas.microsoft.com/office/powerpoint/2010/main" val="51219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me explain you how we slightly modify DRAM to implement the CROW substrate</a:t>
            </a:r>
          </a:p>
        </p:txBody>
      </p:sp>
      <p:sp>
        <p:nvSpPr>
          <p:cNvPr id="4" name="Slide Number Placeholder 3"/>
          <p:cNvSpPr>
            <a:spLocks noGrp="1"/>
          </p:cNvSpPr>
          <p:nvPr>
            <p:ph type="sldNum" sz="quarter" idx="5"/>
          </p:nvPr>
        </p:nvSpPr>
        <p:spPr/>
        <p:txBody>
          <a:bodyPr/>
          <a:lstStyle/>
          <a:p>
            <a:fld id="{EF7F79D3-8C36-4CB5-B03B-F440DA7B71AF}" type="slidenum">
              <a:rPr lang="en-US" smtClean="0"/>
              <a:t>6</a:t>
            </a:fld>
            <a:endParaRPr lang="en-US"/>
          </a:p>
        </p:txBody>
      </p:sp>
    </p:spTree>
    <p:extLst>
      <p:ext uri="{BB962C8B-B14F-4D97-AF65-F5344CB8AC3E}">
        <p14:creationId xmlns:p14="http://schemas.microsoft.com/office/powerpoint/2010/main" val="297859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explained at the beginning, DRAM scaling leads to these three key challenges.</a:t>
            </a:r>
          </a:p>
          <a:p>
            <a:endParaRPr lang="en-US" dirty="0"/>
          </a:p>
          <a:p>
            <a:r>
              <a:rPr lang="en-US" dirty="0"/>
              <a:t>[CLICK] access latency</a:t>
            </a:r>
          </a:p>
          <a:p>
            <a:r>
              <a:rPr lang="en-US" dirty="0"/>
              <a:t>[CLICK] refresh overhead</a:t>
            </a:r>
          </a:p>
          <a:p>
            <a:r>
              <a:rPr lang="en-US" dirty="0"/>
              <a:t>[CLICK] and exposure to vulnerabilities such as </a:t>
            </a:r>
            <a:r>
              <a:rPr lang="en-US" dirty="0" err="1"/>
              <a:t>RowHammer</a:t>
            </a:r>
            <a:r>
              <a:rPr lang="en-US" dirty="0"/>
              <a:t>, which reduce DRAM reliability. </a:t>
            </a:r>
          </a:p>
        </p:txBody>
      </p:sp>
      <p:sp>
        <p:nvSpPr>
          <p:cNvPr id="4" name="Slide Number Placeholder 3"/>
          <p:cNvSpPr>
            <a:spLocks noGrp="1"/>
          </p:cNvSpPr>
          <p:nvPr>
            <p:ph type="sldNum" sz="quarter" idx="5"/>
          </p:nvPr>
        </p:nvSpPr>
        <p:spPr/>
        <p:txBody>
          <a:bodyPr/>
          <a:lstStyle/>
          <a:p>
            <a:fld id="{EF7F79D3-8C36-4CB5-B03B-F440DA7B71AF}" type="slidenum">
              <a:rPr lang="en-US" smtClean="0"/>
              <a:t>7</a:t>
            </a:fld>
            <a:endParaRPr lang="en-US"/>
          </a:p>
        </p:txBody>
      </p:sp>
    </p:spTree>
    <p:extLst>
      <p:ext uri="{BB962C8B-B14F-4D97-AF65-F5344CB8AC3E}">
        <p14:creationId xmlns:p14="http://schemas.microsoft.com/office/powerpoint/2010/main" val="3620795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in this work is to develop a substrate to overcome the DRAM scaling challenges by duplicating and remapping data within a subarray</a:t>
            </a:r>
          </a:p>
        </p:txBody>
      </p:sp>
      <p:sp>
        <p:nvSpPr>
          <p:cNvPr id="4" name="Slide Number Placeholder 3"/>
          <p:cNvSpPr>
            <a:spLocks noGrp="1"/>
          </p:cNvSpPr>
          <p:nvPr>
            <p:ph type="sldNum" sz="quarter" idx="5"/>
          </p:nvPr>
        </p:nvSpPr>
        <p:spPr/>
        <p:txBody>
          <a:bodyPr/>
          <a:lstStyle/>
          <a:p>
            <a:fld id="{EF7F79D3-8C36-4CB5-B03B-F440DA7B71AF}" type="slidenum">
              <a:rPr lang="en-US" smtClean="0"/>
              <a:t>8</a:t>
            </a:fld>
            <a:endParaRPr lang="en-US"/>
          </a:p>
        </p:txBody>
      </p:sp>
    </p:spTree>
    <p:extLst>
      <p:ext uri="{BB962C8B-B14F-4D97-AF65-F5344CB8AC3E}">
        <p14:creationId xmlns:p14="http://schemas.microsoft.com/office/powerpoint/2010/main" val="1123971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However, it is not possible to duplicate and remap data in current DRAM. To enable that, the CROW substrate implements two key components.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[CLICK] CROW slightly modifies the DRAM subarray by introducing copy rows in addition to the regular rows in conventional DRAM. A copy row is composed of the same DRAM cells a regular row is composed of. Different from the regular rows in the subarray, copy rows have their own address decoder. This enables a copy row to be activated independently from a regular row. This property is useful for enabling  two operations that I will explain in the next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[CLICK] CROW implements a small table in the memory controller to store information related to operations performed on copy rows.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me show you next what this substrate is useful for.</a:t>
            </a:r>
          </a:p>
        </p:txBody>
      </p:sp>
      <p:sp>
        <p:nvSpPr>
          <p:cNvPr id="4" name="Slide Number Placeholder 3"/>
          <p:cNvSpPr>
            <a:spLocks noGrp="1"/>
          </p:cNvSpPr>
          <p:nvPr>
            <p:ph type="sldNum" sz="quarter" idx="5"/>
          </p:nvPr>
        </p:nvSpPr>
        <p:spPr/>
        <p:txBody>
          <a:bodyPr/>
          <a:lstStyle/>
          <a:p>
            <a:fld id="{EF7F79D3-8C36-4CB5-B03B-F440DA7B71AF}" type="slidenum">
              <a:rPr lang="en-US" smtClean="0"/>
              <a:t>9</a:t>
            </a:fld>
            <a:endParaRPr lang="en-US"/>
          </a:p>
        </p:txBody>
      </p:sp>
    </p:spTree>
    <p:extLst>
      <p:ext uri="{BB962C8B-B14F-4D97-AF65-F5344CB8AC3E}">
        <p14:creationId xmlns:p14="http://schemas.microsoft.com/office/powerpoint/2010/main" val="700093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pic>
        <p:nvPicPr>
          <p:cNvPr id="7" name="Graphic 6">
            <a:extLst>
              <a:ext uri="{FF2B5EF4-FFF2-40B4-BE49-F238E27FC236}">
                <a16:creationId xmlns:a16="http://schemas.microsoft.com/office/drawing/2014/main" id="{8AE9D653-6B5F-4AF4-A2A4-811825A52E7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56" y="6606468"/>
            <a:ext cx="1148919" cy="221030"/>
          </a:xfrm>
          <a:prstGeom prst="rect">
            <a:avLst/>
          </a:prstGeom>
        </p:spPr>
      </p:pic>
    </p:spTree>
    <p:extLst>
      <p:ext uri="{BB962C8B-B14F-4D97-AF65-F5344CB8AC3E}">
        <p14:creationId xmlns:p14="http://schemas.microsoft.com/office/powerpoint/2010/main" val="215052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312817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00523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11582400" cy="838200"/>
          </a:xfrm>
        </p:spPr>
        <p:txBody>
          <a:bodyPr>
            <a:normAutofit/>
          </a:bodyPr>
          <a:lstStyle>
            <a:lvl1pPr>
              <a:defRPr sz="54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304800" y="1143000"/>
            <a:ext cx="11582400" cy="50613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40833821-0C23-4738-BE09-9953AA957A9E}"/>
              </a:ext>
            </a:extLst>
          </p:cNvPr>
          <p:cNvSpPr txBox="1">
            <a:spLocks/>
          </p:cNvSpPr>
          <p:nvPr userDrawn="1"/>
        </p:nvSpPr>
        <p:spPr>
          <a:xfrm>
            <a:off x="10972800" y="6355716"/>
            <a:ext cx="9144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D2B188-1D62-4FCA-8363-938AD4629BBB}" type="slidenum">
              <a:rPr lang="en-US" sz="2000" smtClean="0"/>
              <a:pPr/>
              <a:t>‹#›</a:t>
            </a:fld>
            <a:endParaRPr lang="en-US" sz="2000" dirty="0"/>
          </a:p>
        </p:txBody>
      </p:sp>
      <p:pic>
        <p:nvPicPr>
          <p:cNvPr id="8" name="Graphic 7">
            <a:extLst>
              <a:ext uri="{FF2B5EF4-FFF2-40B4-BE49-F238E27FC236}">
                <a16:creationId xmlns:a16="http://schemas.microsoft.com/office/drawing/2014/main" id="{BD32D9AD-C3ED-4DF8-B39D-CD950DCE0E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56" y="6606468"/>
            <a:ext cx="1148919" cy="221030"/>
          </a:xfrm>
          <a:prstGeom prst="rect">
            <a:avLst/>
          </a:prstGeom>
        </p:spPr>
      </p:pic>
    </p:spTree>
    <p:extLst>
      <p:ext uri="{BB962C8B-B14F-4D97-AF65-F5344CB8AC3E}">
        <p14:creationId xmlns:p14="http://schemas.microsoft.com/office/powerpoint/2010/main" val="39425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9643325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1461976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13971580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311590524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2121050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51651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67874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7087787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1.emf"/><Relationship Id="rId5" Type="http://schemas.openxmlformats.org/officeDocument/2006/relationships/image" Target="../media/image4.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2.emf"/><Relationship Id="rId5" Type="http://schemas.openxmlformats.org/officeDocument/2006/relationships/image" Target="../media/image4.emf"/><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2.xml"/><Relationship Id="rId7" Type="http://schemas.openxmlformats.org/officeDocument/2006/relationships/image" Target="../media/image11.emf"/><Relationship Id="rId12" Type="http://schemas.openxmlformats.org/officeDocument/2006/relationships/image" Target="../media/image14.svg"/><Relationship Id="rId2" Type="http://schemas.openxmlformats.org/officeDocument/2006/relationships/tags" Target="../tags/tag16.xml"/><Relationship Id="rId1" Type="http://schemas.openxmlformats.org/officeDocument/2006/relationships/vmlDrawing" Target="../drawings/vmlDrawing2.v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image" Target="../media/image8.emf"/><Relationship Id="rId10" Type="http://schemas.openxmlformats.org/officeDocument/2006/relationships/image" Target="../media/image9.emf"/><Relationship Id="rId4" Type="http://schemas.openxmlformats.org/officeDocument/2006/relationships/notesSlide" Target="../notesSlides/notesSlide18.xml"/><Relationship Id="rId9" Type="http://schemas.openxmlformats.org/officeDocument/2006/relationships/package" Target="../embeddings/Microsoft_Visio_Drawing1.vsdx"/></Relationships>
</file>

<file path=ppt/slides/_rels/slide1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2.xml"/><Relationship Id="rId7" Type="http://schemas.openxmlformats.org/officeDocument/2006/relationships/image" Target="../media/image11.emf"/><Relationship Id="rId12" Type="http://schemas.openxmlformats.org/officeDocument/2006/relationships/image" Target="../media/image14.sv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image" Target="../media/image8.emf"/><Relationship Id="rId10" Type="http://schemas.openxmlformats.org/officeDocument/2006/relationships/image" Target="../media/image9.emf"/><Relationship Id="rId4" Type="http://schemas.openxmlformats.org/officeDocument/2006/relationships/notesSlide" Target="../notesSlides/notesSlide19.xml"/><Relationship Id="rId9" Type="http://schemas.openxmlformats.org/officeDocument/2006/relationships/package" Target="../embeddings/Microsoft_Visio_Drawing1.vsdx"/></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7.sv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1.emf"/><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7.sv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6.png"/><Relationship Id="rId5" Type="http://schemas.openxmlformats.org/officeDocument/2006/relationships/image" Target="../media/image11.emf"/><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chart" Target="../charts/chart4.xml"/><Relationship Id="rId4" Type="http://schemas.openxmlformats.org/officeDocument/2006/relationships/chart" Target="../charts/char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chart" Target="../charts/chart6.xml"/><Relationship Id="rId4" Type="http://schemas.openxmlformats.org/officeDocument/2006/relationships/chart" Target="../charts/char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chart" Target="../charts/chart8.xml"/><Relationship Id="rId4" Type="http://schemas.openxmlformats.org/officeDocument/2006/relationships/chart" Target="../charts/char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chart" Target="../charts/chart10.xml"/><Relationship Id="rId4" Type="http://schemas.openxmlformats.org/officeDocument/2006/relationships/chart" Target="../charts/chart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chart" Target="../charts/chart12.xml"/><Relationship Id="rId4" Type="http://schemas.openxmlformats.org/officeDocument/2006/relationships/chart" Target="../charts/chart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chart" Target="../charts/chart14.xml"/><Relationship Id="rId4" Type="http://schemas.openxmlformats.org/officeDocument/2006/relationships/chart" Target="../charts/char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chart" Target="../charts/chart1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chart" Target="../charts/chart1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chart" Target="../charts/chart1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7.sv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2.xml"/><Relationship Id="rId7" Type="http://schemas.openxmlformats.org/officeDocument/2006/relationships/package" Target="../embeddings/Microsoft_Visio_Drawing.vsdx"/><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8.emf"/><Relationship Id="rId4" Type="http://schemas.openxmlformats.org/officeDocument/2006/relationships/notesSlide" Target="../notesSlides/notesSlide9.xml"/><Relationship Id="rId9"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D46D1D0-6A54-4024-B3A3-D79ACC9F7C0C}"/>
              </a:ext>
            </a:extLst>
          </p:cNvPr>
          <p:cNvSpPr/>
          <p:nvPr/>
        </p:nvSpPr>
        <p:spPr>
          <a:xfrm>
            <a:off x="0" y="0"/>
            <a:ext cx="12192000" cy="36324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3633696"/>
            <a:ext cx="12192000" cy="1446550"/>
          </a:xfrm>
          <a:prstGeom prst="rect">
            <a:avLst/>
          </a:prstGeom>
          <a:noFill/>
        </p:spPr>
        <p:txBody>
          <a:bodyPr wrap="square" rtlCol="0">
            <a:spAutoFit/>
          </a:bodyPr>
          <a:lstStyle/>
          <a:p>
            <a:pPr algn="ctr"/>
            <a:r>
              <a:rPr lang="en-US" sz="3200" b="1" i="1" dirty="0">
                <a:solidFill>
                  <a:srgbClr val="FF0066"/>
                </a:solidFill>
                <a:latin typeface="Cambria" panose="02040503050406030204" pitchFamily="18" charset="0"/>
              </a:rPr>
              <a:t>Hasan Hassan</a:t>
            </a:r>
            <a:r>
              <a:rPr lang="en-US" sz="3200" b="1" i="1" dirty="0">
                <a:solidFill>
                  <a:schemeClr val="tx1">
                    <a:lumMod val="65000"/>
                    <a:lumOff val="35000"/>
                  </a:schemeClr>
                </a:solidFill>
                <a:latin typeface="Cambria" panose="02040503050406030204" pitchFamily="18" charset="0"/>
              </a:rPr>
              <a:t>	</a:t>
            </a:r>
            <a:br>
              <a:rPr lang="en-US" sz="2800" b="1" i="1" dirty="0">
                <a:solidFill>
                  <a:schemeClr val="tx1">
                    <a:lumMod val="65000"/>
                    <a:lumOff val="35000"/>
                  </a:schemeClr>
                </a:solidFill>
                <a:latin typeface="Cambria" panose="02040503050406030204" pitchFamily="18" charset="0"/>
              </a:rPr>
            </a:br>
            <a:r>
              <a:rPr lang="en-US" sz="2800" i="1" dirty="0" err="1">
                <a:solidFill>
                  <a:schemeClr val="tx1">
                    <a:lumMod val="65000"/>
                    <a:lumOff val="35000"/>
                  </a:schemeClr>
                </a:solidFill>
                <a:latin typeface="Cambria" panose="02040503050406030204" pitchFamily="18" charset="0"/>
              </a:rPr>
              <a:t>Minesh</a:t>
            </a:r>
            <a:r>
              <a:rPr lang="en-US" sz="2800" i="1" dirty="0">
                <a:solidFill>
                  <a:schemeClr val="tx1">
                    <a:lumMod val="65000"/>
                    <a:lumOff val="35000"/>
                  </a:schemeClr>
                </a:solidFill>
                <a:latin typeface="Cambria" panose="02040503050406030204" pitchFamily="18" charset="0"/>
              </a:rPr>
              <a:t> Patel      </a:t>
            </a:r>
            <a:r>
              <a:rPr lang="en-US" sz="2800" i="1" dirty="0" err="1">
                <a:solidFill>
                  <a:schemeClr val="tx1">
                    <a:lumMod val="65000"/>
                    <a:lumOff val="35000"/>
                  </a:schemeClr>
                </a:solidFill>
                <a:latin typeface="Cambria" panose="02040503050406030204" pitchFamily="18" charset="0"/>
              </a:rPr>
              <a:t>Jeremie</a:t>
            </a:r>
            <a:r>
              <a:rPr lang="en-US" sz="2800" i="1" dirty="0">
                <a:solidFill>
                  <a:schemeClr val="tx1">
                    <a:lumMod val="65000"/>
                    <a:lumOff val="35000"/>
                  </a:schemeClr>
                </a:solidFill>
                <a:latin typeface="Cambria" panose="02040503050406030204" pitchFamily="18" charset="0"/>
              </a:rPr>
              <a:t> S. Kim      A. </a:t>
            </a:r>
            <a:r>
              <a:rPr lang="en-US" sz="2800" i="1" dirty="0" err="1">
                <a:solidFill>
                  <a:schemeClr val="tx1">
                    <a:lumMod val="65000"/>
                    <a:lumOff val="35000"/>
                  </a:schemeClr>
                </a:solidFill>
                <a:latin typeface="Cambria" panose="02040503050406030204" pitchFamily="18" charset="0"/>
              </a:rPr>
              <a:t>Giray</a:t>
            </a:r>
            <a:r>
              <a:rPr lang="en-US" sz="2800" i="1" dirty="0">
                <a:solidFill>
                  <a:schemeClr val="tx1">
                    <a:lumMod val="65000"/>
                    <a:lumOff val="35000"/>
                  </a:schemeClr>
                </a:solidFill>
                <a:latin typeface="Cambria" panose="02040503050406030204" pitchFamily="18" charset="0"/>
              </a:rPr>
              <a:t> </a:t>
            </a:r>
            <a:r>
              <a:rPr lang="en-US" sz="2800" i="1" dirty="0" err="1">
                <a:solidFill>
                  <a:schemeClr val="tx1">
                    <a:lumMod val="65000"/>
                    <a:lumOff val="35000"/>
                  </a:schemeClr>
                </a:solidFill>
                <a:latin typeface="Cambria" panose="02040503050406030204" pitchFamily="18" charset="0"/>
              </a:rPr>
              <a:t>Yaglikci</a:t>
            </a:r>
            <a:r>
              <a:rPr lang="en-US" sz="2800" i="1" dirty="0">
                <a:solidFill>
                  <a:schemeClr val="tx1">
                    <a:lumMod val="65000"/>
                    <a:lumOff val="35000"/>
                  </a:schemeClr>
                </a:solidFill>
                <a:latin typeface="Cambria" panose="02040503050406030204" pitchFamily="18" charset="0"/>
              </a:rPr>
              <a:t>      Nandita Vijaykumar	</a:t>
            </a:r>
            <a:br>
              <a:rPr lang="en-US" sz="2800" i="1" dirty="0">
                <a:solidFill>
                  <a:schemeClr val="tx1">
                    <a:lumMod val="65000"/>
                    <a:lumOff val="35000"/>
                  </a:schemeClr>
                </a:solidFill>
                <a:latin typeface="Cambria" panose="02040503050406030204" pitchFamily="18" charset="0"/>
              </a:rPr>
            </a:br>
            <a:r>
              <a:rPr lang="en-US" sz="2800" i="1" dirty="0">
                <a:solidFill>
                  <a:schemeClr val="tx1">
                    <a:lumMod val="65000"/>
                    <a:lumOff val="35000"/>
                  </a:schemeClr>
                </a:solidFill>
                <a:latin typeface="Cambria" panose="02040503050406030204" pitchFamily="18" charset="0"/>
              </a:rPr>
              <a:t>Nika Mansouri </a:t>
            </a:r>
            <a:r>
              <a:rPr lang="en-US" sz="2800" i="1" dirty="0" err="1">
                <a:solidFill>
                  <a:schemeClr val="tx1">
                    <a:lumMod val="65000"/>
                    <a:lumOff val="35000"/>
                  </a:schemeClr>
                </a:solidFill>
                <a:latin typeface="Cambria" panose="02040503050406030204" pitchFamily="18" charset="0"/>
              </a:rPr>
              <a:t>Ghiasi</a:t>
            </a:r>
            <a:r>
              <a:rPr lang="en-US" sz="2800" i="1" dirty="0">
                <a:solidFill>
                  <a:schemeClr val="tx1">
                    <a:lumMod val="65000"/>
                    <a:lumOff val="35000"/>
                  </a:schemeClr>
                </a:solidFill>
                <a:latin typeface="Cambria" panose="02040503050406030204" pitchFamily="18" charset="0"/>
              </a:rPr>
              <a:t>      </a:t>
            </a:r>
            <a:r>
              <a:rPr lang="en-US" sz="2800" i="1" dirty="0" err="1">
                <a:solidFill>
                  <a:schemeClr val="tx1">
                    <a:lumMod val="65000"/>
                    <a:lumOff val="35000"/>
                  </a:schemeClr>
                </a:solidFill>
                <a:latin typeface="Cambria" panose="02040503050406030204" pitchFamily="18" charset="0"/>
              </a:rPr>
              <a:t>Saugata</a:t>
            </a:r>
            <a:r>
              <a:rPr lang="en-US" sz="2800" i="1" dirty="0">
                <a:solidFill>
                  <a:schemeClr val="tx1">
                    <a:lumMod val="65000"/>
                    <a:lumOff val="35000"/>
                  </a:schemeClr>
                </a:solidFill>
                <a:latin typeface="Cambria" panose="02040503050406030204" pitchFamily="18" charset="0"/>
              </a:rPr>
              <a:t> Ghose      Onur Mutlu</a:t>
            </a:r>
          </a:p>
        </p:txBody>
      </p:sp>
      <p:sp>
        <p:nvSpPr>
          <p:cNvPr id="19" name="Title 1">
            <a:extLst>
              <a:ext uri="{FF2B5EF4-FFF2-40B4-BE49-F238E27FC236}">
                <a16:creationId xmlns:a16="http://schemas.microsoft.com/office/drawing/2014/main" id="{11BE127E-9EFE-4878-80C9-979BE3337198}"/>
              </a:ext>
            </a:extLst>
          </p:cNvPr>
          <p:cNvSpPr txBox="1">
            <a:spLocks/>
          </p:cNvSpPr>
          <p:nvPr/>
        </p:nvSpPr>
        <p:spPr>
          <a:xfrm>
            <a:off x="0" y="0"/>
            <a:ext cx="12192000" cy="3632416"/>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b="1" dirty="0">
                <a:solidFill>
                  <a:srgbClr val="FF0066"/>
                </a:solidFill>
              </a:rPr>
              <a:t>CROW</a:t>
            </a:r>
            <a:br>
              <a:rPr lang="tr-TR" sz="6600" b="1" dirty="0">
                <a:solidFill>
                  <a:srgbClr val="FF0000"/>
                </a:solidFill>
              </a:rPr>
            </a:br>
            <a:r>
              <a:rPr lang="en-US" sz="3800" b="1" dirty="0">
                <a:solidFill>
                  <a:schemeClr val="tx1">
                    <a:lumMod val="95000"/>
                    <a:lumOff val="5000"/>
                  </a:schemeClr>
                </a:solidFill>
              </a:rPr>
              <a:t>A Low-Cost Substrate for Improving </a:t>
            </a:r>
            <a:br>
              <a:rPr lang="en-US" sz="3800" b="1" dirty="0">
                <a:solidFill>
                  <a:schemeClr val="tx1">
                    <a:lumMod val="95000"/>
                    <a:lumOff val="5000"/>
                  </a:schemeClr>
                </a:solidFill>
              </a:rPr>
            </a:br>
            <a:r>
              <a:rPr lang="en-US" sz="3800" b="1" dirty="0">
                <a:solidFill>
                  <a:schemeClr val="tx1">
                    <a:lumMod val="95000"/>
                    <a:lumOff val="5000"/>
                  </a:schemeClr>
                </a:solidFill>
              </a:rPr>
              <a:t>DRAM Performance, Energy Efficiency, and Reliability</a:t>
            </a:r>
            <a:endParaRPr lang="en-US" sz="3800" b="1" dirty="0">
              <a:solidFill>
                <a:schemeClr val="tx1">
                  <a:lumMod val="95000"/>
                  <a:lumOff val="5000"/>
                </a:schemeClr>
              </a:solidFill>
              <a:latin typeface="Cambria" panose="02040503050406030204" pitchFamily="18" charset="0"/>
            </a:endParaRPr>
          </a:p>
        </p:txBody>
      </p:sp>
      <p:grpSp>
        <p:nvGrpSpPr>
          <p:cNvPr id="22" name="Group 4">
            <a:extLst>
              <a:ext uri="{FF2B5EF4-FFF2-40B4-BE49-F238E27FC236}">
                <a16:creationId xmlns:a16="http://schemas.microsoft.com/office/drawing/2014/main" id="{4095920D-EB2B-4492-B917-CB6BC9649A64}"/>
              </a:ext>
            </a:extLst>
          </p:cNvPr>
          <p:cNvGrpSpPr>
            <a:grpSpLocks noChangeAspect="1"/>
          </p:cNvGrpSpPr>
          <p:nvPr/>
        </p:nvGrpSpPr>
        <p:grpSpPr bwMode="auto">
          <a:xfrm>
            <a:off x="2514600" y="5168206"/>
            <a:ext cx="3747935" cy="1384995"/>
            <a:chOff x="2817" y="2869"/>
            <a:chExt cx="2928" cy="1082"/>
          </a:xfrm>
        </p:grpSpPr>
        <p:sp>
          <p:nvSpPr>
            <p:cNvPr id="23" name="AutoShape 3">
              <a:extLst>
                <a:ext uri="{FF2B5EF4-FFF2-40B4-BE49-F238E27FC236}">
                  <a16:creationId xmlns:a16="http://schemas.microsoft.com/office/drawing/2014/main" id="{7DE0BF48-53B9-4C09-A3F3-BEA50B99DEB3}"/>
                </a:ext>
              </a:extLst>
            </p:cNvPr>
            <p:cNvSpPr>
              <a:spLocks noChangeAspect="1" noChangeArrowheads="1" noTextEdit="1"/>
            </p:cNvSpPr>
            <p:nvPr/>
          </p:nvSpPr>
          <p:spPr bwMode="auto">
            <a:xfrm>
              <a:off x="2817" y="2869"/>
              <a:ext cx="2928" cy="10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5">
              <a:extLst>
                <a:ext uri="{FF2B5EF4-FFF2-40B4-BE49-F238E27FC236}">
                  <a16:creationId xmlns:a16="http://schemas.microsoft.com/office/drawing/2014/main" id="{11FFCDEE-DF16-407D-B902-C904FFDD1162}"/>
                </a:ext>
              </a:extLst>
            </p:cNvPr>
            <p:cNvSpPr>
              <a:spLocks noChangeArrowheads="1"/>
            </p:cNvSpPr>
            <p:nvPr/>
          </p:nvSpPr>
          <p:spPr bwMode="auto">
            <a:xfrm>
              <a:off x="2817" y="2869"/>
              <a:ext cx="2928" cy="1081"/>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F843DB89-946E-48E6-B032-E257D6D2B2CA}"/>
                </a:ext>
              </a:extLst>
            </p:cNvPr>
            <p:cNvSpPr>
              <a:spLocks/>
            </p:cNvSpPr>
            <p:nvPr/>
          </p:nvSpPr>
          <p:spPr bwMode="auto">
            <a:xfrm>
              <a:off x="4375" y="3351"/>
              <a:ext cx="217" cy="247"/>
            </a:xfrm>
            <a:custGeom>
              <a:avLst/>
              <a:gdLst>
                <a:gd name="T0" fmla="*/ 68 w 435"/>
                <a:gd name="T1" fmla="*/ 0 h 494"/>
                <a:gd name="T2" fmla="*/ 139 w 435"/>
                <a:gd name="T3" fmla="*/ 0 h 494"/>
                <a:gd name="T4" fmla="*/ 139 w 435"/>
                <a:gd name="T5" fmla="*/ 2 h 494"/>
                <a:gd name="T6" fmla="*/ 78 w 435"/>
                <a:gd name="T7" fmla="*/ 300 h 494"/>
                <a:gd name="T8" fmla="*/ 75 w 435"/>
                <a:gd name="T9" fmla="*/ 325 h 494"/>
                <a:gd name="T10" fmla="*/ 73 w 435"/>
                <a:gd name="T11" fmla="*/ 346 h 494"/>
                <a:gd name="T12" fmla="*/ 78 w 435"/>
                <a:gd name="T13" fmla="*/ 375 h 494"/>
                <a:gd name="T14" fmla="*/ 89 w 435"/>
                <a:gd name="T15" fmla="*/ 398 h 494"/>
                <a:gd name="T16" fmla="*/ 107 w 435"/>
                <a:gd name="T17" fmla="*/ 416 h 494"/>
                <a:gd name="T18" fmla="*/ 131 w 435"/>
                <a:gd name="T19" fmla="*/ 427 h 494"/>
                <a:gd name="T20" fmla="*/ 162 w 435"/>
                <a:gd name="T21" fmla="*/ 430 h 494"/>
                <a:gd name="T22" fmla="*/ 170 w 435"/>
                <a:gd name="T23" fmla="*/ 430 h 494"/>
                <a:gd name="T24" fmla="*/ 185 w 435"/>
                <a:gd name="T25" fmla="*/ 428 h 494"/>
                <a:gd name="T26" fmla="*/ 201 w 435"/>
                <a:gd name="T27" fmla="*/ 425 h 494"/>
                <a:gd name="T28" fmla="*/ 220 w 435"/>
                <a:gd name="T29" fmla="*/ 418 h 494"/>
                <a:gd name="T30" fmla="*/ 240 w 435"/>
                <a:gd name="T31" fmla="*/ 405 h 494"/>
                <a:gd name="T32" fmla="*/ 259 w 435"/>
                <a:gd name="T33" fmla="*/ 389 h 494"/>
                <a:gd name="T34" fmla="*/ 277 w 435"/>
                <a:gd name="T35" fmla="*/ 366 h 494"/>
                <a:gd name="T36" fmla="*/ 293 w 435"/>
                <a:gd name="T37" fmla="*/ 336 h 494"/>
                <a:gd name="T38" fmla="*/ 304 w 435"/>
                <a:gd name="T39" fmla="*/ 298 h 494"/>
                <a:gd name="T40" fmla="*/ 362 w 435"/>
                <a:gd name="T41" fmla="*/ 0 h 494"/>
                <a:gd name="T42" fmla="*/ 435 w 435"/>
                <a:gd name="T43" fmla="*/ 0 h 494"/>
                <a:gd name="T44" fmla="*/ 435 w 435"/>
                <a:gd name="T45" fmla="*/ 2 h 494"/>
                <a:gd name="T46" fmla="*/ 337 w 435"/>
                <a:gd name="T47" fmla="*/ 489 h 494"/>
                <a:gd name="T48" fmla="*/ 268 w 435"/>
                <a:gd name="T49" fmla="*/ 489 h 494"/>
                <a:gd name="T50" fmla="*/ 268 w 435"/>
                <a:gd name="T51" fmla="*/ 487 h 494"/>
                <a:gd name="T52" fmla="*/ 277 w 435"/>
                <a:gd name="T53" fmla="*/ 435 h 494"/>
                <a:gd name="T54" fmla="*/ 249 w 435"/>
                <a:gd name="T55" fmla="*/ 462 h 494"/>
                <a:gd name="T56" fmla="*/ 215 w 435"/>
                <a:gd name="T57" fmla="*/ 480 h 494"/>
                <a:gd name="T58" fmla="*/ 178 w 435"/>
                <a:gd name="T59" fmla="*/ 491 h 494"/>
                <a:gd name="T60" fmla="*/ 135 w 435"/>
                <a:gd name="T61" fmla="*/ 494 h 494"/>
                <a:gd name="T62" fmla="*/ 98 w 435"/>
                <a:gd name="T63" fmla="*/ 489 h 494"/>
                <a:gd name="T64" fmla="*/ 64 w 435"/>
                <a:gd name="T65" fmla="*/ 476 h 494"/>
                <a:gd name="T66" fmla="*/ 37 w 435"/>
                <a:gd name="T67" fmla="*/ 455 h 494"/>
                <a:gd name="T68" fmla="*/ 18 w 435"/>
                <a:gd name="T69" fmla="*/ 428 h 494"/>
                <a:gd name="T70" fmla="*/ 5 w 435"/>
                <a:gd name="T71" fmla="*/ 395 h 494"/>
                <a:gd name="T72" fmla="*/ 0 w 435"/>
                <a:gd name="T73" fmla="*/ 355 h 494"/>
                <a:gd name="T74" fmla="*/ 2 w 435"/>
                <a:gd name="T75" fmla="*/ 332 h 494"/>
                <a:gd name="T76" fmla="*/ 5 w 435"/>
                <a:gd name="T77" fmla="*/ 311 h 494"/>
                <a:gd name="T78" fmla="*/ 7 w 435"/>
                <a:gd name="T79" fmla="*/ 307 h 494"/>
                <a:gd name="T80" fmla="*/ 68 w 435"/>
                <a:gd name="T81"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5" h="494">
                  <a:moveTo>
                    <a:pt x="68" y="0"/>
                  </a:moveTo>
                  <a:lnTo>
                    <a:pt x="139" y="0"/>
                  </a:lnTo>
                  <a:lnTo>
                    <a:pt x="139" y="2"/>
                  </a:lnTo>
                  <a:lnTo>
                    <a:pt x="78" y="300"/>
                  </a:lnTo>
                  <a:lnTo>
                    <a:pt x="75" y="325"/>
                  </a:lnTo>
                  <a:lnTo>
                    <a:pt x="73" y="346"/>
                  </a:lnTo>
                  <a:lnTo>
                    <a:pt x="78" y="375"/>
                  </a:lnTo>
                  <a:lnTo>
                    <a:pt x="89" y="398"/>
                  </a:lnTo>
                  <a:lnTo>
                    <a:pt x="107" y="416"/>
                  </a:lnTo>
                  <a:lnTo>
                    <a:pt x="131" y="427"/>
                  </a:lnTo>
                  <a:lnTo>
                    <a:pt x="162" y="430"/>
                  </a:lnTo>
                  <a:lnTo>
                    <a:pt x="170" y="430"/>
                  </a:lnTo>
                  <a:lnTo>
                    <a:pt x="185" y="428"/>
                  </a:lnTo>
                  <a:lnTo>
                    <a:pt x="201" y="425"/>
                  </a:lnTo>
                  <a:lnTo>
                    <a:pt x="220" y="418"/>
                  </a:lnTo>
                  <a:lnTo>
                    <a:pt x="240" y="405"/>
                  </a:lnTo>
                  <a:lnTo>
                    <a:pt x="259" y="389"/>
                  </a:lnTo>
                  <a:lnTo>
                    <a:pt x="277" y="366"/>
                  </a:lnTo>
                  <a:lnTo>
                    <a:pt x="293" y="336"/>
                  </a:lnTo>
                  <a:lnTo>
                    <a:pt x="304" y="298"/>
                  </a:lnTo>
                  <a:lnTo>
                    <a:pt x="362" y="0"/>
                  </a:lnTo>
                  <a:lnTo>
                    <a:pt x="435" y="0"/>
                  </a:lnTo>
                  <a:lnTo>
                    <a:pt x="435" y="2"/>
                  </a:lnTo>
                  <a:lnTo>
                    <a:pt x="337" y="489"/>
                  </a:lnTo>
                  <a:lnTo>
                    <a:pt x="268" y="489"/>
                  </a:lnTo>
                  <a:lnTo>
                    <a:pt x="268" y="487"/>
                  </a:lnTo>
                  <a:lnTo>
                    <a:pt x="277" y="435"/>
                  </a:lnTo>
                  <a:lnTo>
                    <a:pt x="249" y="462"/>
                  </a:lnTo>
                  <a:lnTo>
                    <a:pt x="215" y="480"/>
                  </a:lnTo>
                  <a:lnTo>
                    <a:pt x="178" y="491"/>
                  </a:lnTo>
                  <a:lnTo>
                    <a:pt x="135" y="494"/>
                  </a:lnTo>
                  <a:lnTo>
                    <a:pt x="98" y="489"/>
                  </a:lnTo>
                  <a:lnTo>
                    <a:pt x="64" y="476"/>
                  </a:lnTo>
                  <a:lnTo>
                    <a:pt x="37" y="455"/>
                  </a:lnTo>
                  <a:lnTo>
                    <a:pt x="18" y="428"/>
                  </a:lnTo>
                  <a:lnTo>
                    <a:pt x="5" y="395"/>
                  </a:lnTo>
                  <a:lnTo>
                    <a:pt x="0" y="355"/>
                  </a:lnTo>
                  <a:lnTo>
                    <a:pt x="2" y="332"/>
                  </a:lnTo>
                  <a:lnTo>
                    <a:pt x="5" y="311"/>
                  </a:lnTo>
                  <a:lnTo>
                    <a:pt x="7" y="307"/>
                  </a:lnTo>
                  <a:lnTo>
                    <a:pt x="6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0B89A9A8-14D8-4FEF-9BE4-1230E6B01808}"/>
                </a:ext>
              </a:extLst>
            </p:cNvPr>
            <p:cNvSpPr>
              <a:spLocks/>
            </p:cNvSpPr>
            <p:nvPr/>
          </p:nvSpPr>
          <p:spPr bwMode="auto">
            <a:xfrm>
              <a:off x="4623" y="3348"/>
              <a:ext cx="199" cy="247"/>
            </a:xfrm>
            <a:custGeom>
              <a:avLst/>
              <a:gdLst>
                <a:gd name="T0" fmla="*/ 289 w 397"/>
                <a:gd name="T1" fmla="*/ 0 h 495"/>
                <a:gd name="T2" fmla="*/ 321 w 397"/>
                <a:gd name="T3" fmla="*/ 2 h 495"/>
                <a:gd name="T4" fmla="*/ 350 w 397"/>
                <a:gd name="T5" fmla="*/ 11 h 495"/>
                <a:gd name="T6" fmla="*/ 374 w 397"/>
                <a:gd name="T7" fmla="*/ 25 h 495"/>
                <a:gd name="T8" fmla="*/ 396 w 397"/>
                <a:gd name="T9" fmla="*/ 45 h 495"/>
                <a:gd name="T10" fmla="*/ 397 w 397"/>
                <a:gd name="T11" fmla="*/ 47 h 495"/>
                <a:gd name="T12" fmla="*/ 339 w 397"/>
                <a:gd name="T13" fmla="*/ 98 h 495"/>
                <a:gd name="T14" fmla="*/ 339 w 397"/>
                <a:gd name="T15" fmla="*/ 96 h 495"/>
                <a:gd name="T16" fmla="*/ 319 w 397"/>
                <a:gd name="T17" fmla="*/ 79 h 495"/>
                <a:gd name="T18" fmla="*/ 296 w 397"/>
                <a:gd name="T19" fmla="*/ 66 h 495"/>
                <a:gd name="T20" fmla="*/ 270 w 397"/>
                <a:gd name="T21" fmla="*/ 63 h 495"/>
                <a:gd name="T22" fmla="*/ 238 w 397"/>
                <a:gd name="T23" fmla="*/ 68 h 495"/>
                <a:gd name="T24" fmla="*/ 208 w 397"/>
                <a:gd name="T25" fmla="*/ 80 h 495"/>
                <a:gd name="T26" fmla="*/ 181 w 397"/>
                <a:gd name="T27" fmla="*/ 100 h 495"/>
                <a:gd name="T28" fmla="*/ 158 w 397"/>
                <a:gd name="T29" fmla="*/ 127 h 495"/>
                <a:gd name="T30" fmla="*/ 142 w 397"/>
                <a:gd name="T31" fmla="*/ 159 h 495"/>
                <a:gd name="T32" fmla="*/ 131 w 397"/>
                <a:gd name="T33" fmla="*/ 194 h 495"/>
                <a:gd name="T34" fmla="*/ 71 w 397"/>
                <a:gd name="T35" fmla="*/ 495 h 495"/>
                <a:gd name="T36" fmla="*/ 0 w 397"/>
                <a:gd name="T37" fmla="*/ 495 h 495"/>
                <a:gd name="T38" fmla="*/ 0 w 397"/>
                <a:gd name="T39" fmla="*/ 493 h 495"/>
                <a:gd name="T40" fmla="*/ 98 w 397"/>
                <a:gd name="T41" fmla="*/ 6 h 495"/>
                <a:gd name="T42" fmla="*/ 167 w 397"/>
                <a:gd name="T43" fmla="*/ 6 h 495"/>
                <a:gd name="T44" fmla="*/ 167 w 397"/>
                <a:gd name="T45" fmla="*/ 8 h 495"/>
                <a:gd name="T46" fmla="*/ 156 w 397"/>
                <a:gd name="T47" fmla="*/ 61 h 495"/>
                <a:gd name="T48" fmla="*/ 183 w 397"/>
                <a:gd name="T49" fmla="*/ 36 h 495"/>
                <a:gd name="T50" fmla="*/ 215 w 397"/>
                <a:gd name="T51" fmla="*/ 16 h 495"/>
                <a:gd name="T52" fmla="*/ 250 w 397"/>
                <a:gd name="T53" fmla="*/ 4 h 495"/>
                <a:gd name="T54" fmla="*/ 289 w 397"/>
                <a:gd name="T5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7" h="495">
                  <a:moveTo>
                    <a:pt x="289" y="0"/>
                  </a:moveTo>
                  <a:lnTo>
                    <a:pt x="321" y="2"/>
                  </a:lnTo>
                  <a:lnTo>
                    <a:pt x="350" y="11"/>
                  </a:lnTo>
                  <a:lnTo>
                    <a:pt x="374" y="25"/>
                  </a:lnTo>
                  <a:lnTo>
                    <a:pt x="396" y="45"/>
                  </a:lnTo>
                  <a:lnTo>
                    <a:pt x="397" y="47"/>
                  </a:lnTo>
                  <a:lnTo>
                    <a:pt x="339" y="98"/>
                  </a:lnTo>
                  <a:lnTo>
                    <a:pt x="339" y="96"/>
                  </a:lnTo>
                  <a:lnTo>
                    <a:pt x="319" y="79"/>
                  </a:lnTo>
                  <a:lnTo>
                    <a:pt x="296" y="66"/>
                  </a:lnTo>
                  <a:lnTo>
                    <a:pt x="270" y="63"/>
                  </a:lnTo>
                  <a:lnTo>
                    <a:pt x="238" y="68"/>
                  </a:lnTo>
                  <a:lnTo>
                    <a:pt x="208" y="80"/>
                  </a:lnTo>
                  <a:lnTo>
                    <a:pt x="181" y="100"/>
                  </a:lnTo>
                  <a:lnTo>
                    <a:pt x="158" y="127"/>
                  </a:lnTo>
                  <a:lnTo>
                    <a:pt x="142" y="159"/>
                  </a:lnTo>
                  <a:lnTo>
                    <a:pt x="131" y="194"/>
                  </a:lnTo>
                  <a:lnTo>
                    <a:pt x="71" y="495"/>
                  </a:lnTo>
                  <a:lnTo>
                    <a:pt x="0" y="495"/>
                  </a:lnTo>
                  <a:lnTo>
                    <a:pt x="0" y="493"/>
                  </a:lnTo>
                  <a:lnTo>
                    <a:pt x="98" y="6"/>
                  </a:lnTo>
                  <a:lnTo>
                    <a:pt x="167" y="6"/>
                  </a:lnTo>
                  <a:lnTo>
                    <a:pt x="167" y="8"/>
                  </a:lnTo>
                  <a:lnTo>
                    <a:pt x="156" y="61"/>
                  </a:lnTo>
                  <a:lnTo>
                    <a:pt x="183" y="36"/>
                  </a:lnTo>
                  <a:lnTo>
                    <a:pt x="215" y="16"/>
                  </a:lnTo>
                  <a:lnTo>
                    <a:pt x="250" y="4"/>
                  </a:lnTo>
                  <a:lnTo>
                    <a:pt x="2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220BF5A0-5D7C-4C91-92B9-684F783EE372}"/>
                </a:ext>
              </a:extLst>
            </p:cNvPr>
            <p:cNvSpPr>
              <a:spLocks/>
            </p:cNvSpPr>
            <p:nvPr/>
          </p:nvSpPr>
          <p:spPr bwMode="auto">
            <a:xfrm>
              <a:off x="4135" y="3351"/>
              <a:ext cx="218" cy="244"/>
            </a:xfrm>
            <a:custGeom>
              <a:avLst/>
              <a:gdLst>
                <a:gd name="T0" fmla="*/ 105 w 435"/>
                <a:gd name="T1" fmla="*/ 0 h 489"/>
                <a:gd name="T2" fmla="*/ 435 w 435"/>
                <a:gd name="T3" fmla="*/ 0 h 489"/>
                <a:gd name="T4" fmla="*/ 422 w 435"/>
                <a:gd name="T5" fmla="*/ 58 h 489"/>
                <a:gd name="T6" fmla="*/ 422 w 435"/>
                <a:gd name="T7" fmla="*/ 60 h 489"/>
                <a:gd name="T8" fmla="*/ 98 w 435"/>
                <a:gd name="T9" fmla="*/ 425 h 489"/>
                <a:gd name="T10" fmla="*/ 355 w 435"/>
                <a:gd name="T11" fmla="*/ 425 h 489"/>
                <a:gd name="T12" fmla="*/ 342 w 435"/>
                <a:gd name="T13" fmla="*/ 489 h 489"/>
                <a:gd name="T14" fmla="*/ 0 w 435"/>
                <a:gd name="T15" fmla="*/ 489 h 489"/>
                <a:gd name="T16" fmla="*/ 11 w 435"/>
                <a:gd name="T17" fmla="*/ 428 h 489"/>
                <a:gd name="T18" fmla="*/ 12 w 435"/>
                <a:gd name="T19" fmla="*/ 428 h 489"/>
                <a:gd name="T20" fmla="*/ 334 w 435"/>
                <a:gd name="T21" fmla="*/ 62 h 489"/>
                <a:gd name="T22" fmla="*/ 92 w 435"/>
                <a:gd name="T23" fmla="*/ 62 h 489"/>
                <a:gd name="T24" fmla="*/ 92 w 435"/>
                <a:gd name="T25" fmla="*/ 62 h 489"/>
                <a:gd name="T26" fmla="*/ 105 w 435"/>
                <a:gd name="T27"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5" h="489">
                  <a:moveTo>
                    <a:pt x="105" y="0"/>
                  </a:moveTo>
                  <a:lnTo>
                    <a:pt x="435" y="0"/>
                  </a:lnTo>
                  <a:lnTo>
                    <a:pt x="422" y="58"/>
                  </a:lnTo>
                  <a:lnTo>
                    <a:pt x="422" y="60"/>
                  </a:lnTo>
                  <a:lnTo>
                    <a:pt x="98" y="425"/>
                  </a:lnTo>
                  <a:lnTo>
                    <a:pt x="355" y="425"/>
                  </a:lnTo>
                  <a:lnTo>
                    <a:pt x="342" y="489"/>
                  </a:lnTo>
                  <a:lnTo>
                    <a:pt x="0" y="489"/>
                  </a:lnTo>
                  <a:lnTo>
                    <a:pt x="11" y="428"/>
                  </a:lnTo>
                  <a:lnTo>
                    <a:pt x="12" y="428"/>
                  </a:lnTo>
                  <a:lnTo>
                    <a:pt x="334" y="62"/>
                  </a:lnTo>
                  <a:lnTo>
                    <a:pt x="92" y="62"/>
                  </a:lnTo>
                  <a:lnTo>
                    <a:pt x="92" y="62"/>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B61CA3AA-41FF-48C1-9F16-A63945C56996}"/>
                </a:ext>
              </a:extLst>
            </p:cNvPr>
            <p:cNvSpPr>
              <a:spLocks/>
            </p:cNvSpPr>
            <p:nvPr/>
          </p:nvSpPr>
          <p:spPr bwMode="auto">
            <a:xfrm>
              <a:off x="4827" y="3351"/>
              <a:ext cx="83" cy="244"/>
            </a:xfrm>
            <a:custGeom>
              <a:avLst/>
              <a:gdLst>
                <a:gd name="T0" fmla="*/ 98 w 167"/>
                <a:gd name="T1" fmla="*/ 0 h 489"/>
                <a:gd name="T2" fmla="*/ 167 w 167"/>
                <a:gd name="T3" fmla="*/ 0 h 489"/>
                <a:gd name="T4" fmla="*/ 71 w 167"/>
                <a:gd name="T5" fmla="*/ 489 h 489"/>
                <a:gd name="T6" fmla="*/ 0 w 167"/>
                <a:gd name="T7" fmla="*/ 489 h 489"/>
                <a:gd name="T8" fmla="*/ 0 w 167"/>
                <a:gd name="T9" fmla="*/ 487 h 489"/>
                <a:gd name="T10" fmla="*/ 98 w 167"/>
                <a:gd name="T11" fmla="*/ 0 h 489"/>
              </a:gdLst>
              <a:ahLst/>
              <a:cxnLst>
                <a:cxn ang="0">
                  <a:pos x="T0" y="T1"/>
                </a:cxn>
                <a:cxn ang="0">
                  <a:pos x="T2" y="T3"/>
                </a:cxn>
                <a:cxn ang="0">
                  <a:pos x="T4" y="T5"/>
                </a:cxn>
                <a:cxn ang="0">
                  <a:pos x="T6" y="T7"/>
                </a:cxn>
                <a:cxn ang="0">
                  <a:pos x="T8" y="T9"/>
                </a:cxn>
                <a:cxn ang="0">
                  <a:pos x="T10" y="T11"/>
                </a:cxn>
              </a:cxnLst>
              <a:rect l="0" t="0" r="r" b="b"/>
              <a:pathLst>
                <a:path w="167" h="489">
                  <a:moveTo>
                    <a:pt x="98" y="0"/>
                  </a:moveTo>
                  <a:lnTo>
                    <a:pt x="167" y="0"/>
                  </a:lnTo>
                  <a:lnTo>
                    <a:pt x="71" y="489"/>
                  </a:lnTo>
                  <a:lnTo>
                    <a:pt x="0" y="489"/>
                  </a:lnTo>
                  <a:lnTo>
                    <a:pt x="0" y="487"/>
                  </a:lnTo>
                  <a:lnTo>
                    <a:pt x="9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5EAFF5EB-4343-48AA-B386-FF2F6D0CB0FF}"/>
                </a:ext>
              </a:extLst>
            </p:cNvPr>
            <p:cNvSpPr>
              <a:spLocks/>
            </p:cNvSpPr>
            <p:nvPr/>
          </p:nvSpPr>
          <p:spPr bwMode="auto">
            <a:xfrm>
              <a:off x="5159" y="3239"/>
              <a:ext cx="216" cy="356"/>
            </a:xfrm>
            <a:custGeom>
              <a:avLst/>
              <a:gdLst>
                <a:gd name="T0" fmla="*/ 144 w 433"/>
                <a:gd name="T1" fmla="*/ 0 h 713"/>
                <a:gd name="T2" fmla="*/ 215 w 433"/>
                <a:gd name="T3" fmla="*/ 0 h 713"/>
                <a:gd name="T4" fmla="*/ 160 w 433"/>
                <a:gd name="T5" fmla="*/ 272 h 713"/>
                <a:gd name="T6" fmla="*/ 188 w 433"/>
                <a:gd name="T7" fmla="*/ 249 h 713"/>
                <a:gd name="T8" fmla="*/ 220 w 433"/>
                <a:gd name="T9" fmla="*/ 231 h 713"/>
                <a:gd name="T10" fmla="*/ 257 w 433"/>
                <a:gd name="T11" fmla="*/ 220 h 713"/>
                <a:gd name="T12" fmla="*/ 298 w 433"/>
                <a:gd name="T13" fmla="*/ 218 h 713"/>
                <a:gd name="T14" fmla="*/ 337 w 433"/>
                <a:gd name="T15" fmla="*/ 222 h 713"/>
                <a:gd name="T16" fmla="*/ 369 w 433"/>
                <a:gd name="T17" fmla="*/ 234 h 713"/>
                <a:gd name="T18" fmla="*/ 396 w 433"/>
                <a:gd name="T19" fmla="*/ 256 h 713"/>
                <a:gd name="T20" fmla="*/ 417 w 433"/>
                <a:gd name="T21" fmla="*/ 282 h 713"/>
                <a:gd name="T22" fmla="*/ 429 w 433"/>
                <a:gd name="T23" fmla="*/ 316 h 713"/>
                <a:gd name="T24" fmla="*/ 433 w 433"/>
                <a:gd name="T25" fmla="*/ 355 h 713"/>
                <a:gd name="T26" fmla="*/ 431 w 433"/>
                <a:gd name="T27" fmla="*/ 380 h 713"/>
                <a:gd name="T28" fmla="*/ 428 w 433"/>
                <a:gd name="T29" fmla="*/ 405 h 713"/>
                <a:gd name="T30" fmla="*/ 366 w 433"/>
                <a:gd name="T31" fmla="*/ 713 h 713"/>
                <a:gd name="T32" fmla="*/ 295 w 433"/>
                <a:gd name="T33" fmla="*/ 713 h 713"/>
                <a:gd name="T34" fmla="*/ 355 w 433"/>
                <a:gd name="T35" fmla="*/ 410 h 713"/>
                <a:gd name="T36" fmla="*/ 358 w 433"/>
                <a:gd name="T37" fmla="*/ 387 h 713"/>
                <a:gd name="T38" fmla="*/ 360 w 433"/>
                <a:gd name="T39" fmla="*/ 366 h 713"/>
                <a:gd name="T40" fmla="*/ 357 w 433"/>
                <a:gd name="T41" fmla="*/ 336 h 713"/>
                <a:gd name="T42" fmla="*/ 346 w 433"/>
                <a:gd name="T43" fmla="*/ 313 h 713"/>
                <a:gd name="T44" fmla="*/ 328 w 433"/>
                <a:gd name="T45" fmla="*/ 295 h 713"/>
                <a:gd name="T46" fmla="*/ 303 w 433"/>
                <a:gd name="T47" fmla="*/ 284 h 713"/>
                <a:gd name="T48" fmla="*/ 273 w 433"/>
                <a:gd name="T49" fmla="*/ 281 h 713"/>
                <a:gd name="T50" fmla="*/ 266 w 433"/>
                <a:gd name="T51" fmla="*/ 281 h 713"/>
                <a:gd name="T52" fmla="*/ 254 w 433"/>
                <a:gd name="T53" fmla="*/ 282 h 713"/>
                <a:gd name="T54" fmla="*/ 240 w 433"/>
                <a:gd name="T55" fmla="*/ 286 h 713"/>
                <a:gd name="T56" fmla="*/ 222 w 433"/>
                <a:gd name="T57" fmla="*/ 291 h 713"/>
                <a:gd name="T58" fmla="*/ 204 w 433"/>
                <a:gd name="T59" fmla="*/ 300 h 713"/>
                <a:gd name="T60" fmla="*/ 186 w 433"/>
                <a:gd name="T61" fmla="*/ 313 h 713"/>
                <a:gd name="T62" fmla="*/ 169 w 433"/>
                <a:gd name="T63" fmla="*/ 329 h 713"/>
                <a:gd name="T64" fmla="*/ 154 w 433"/>
                <a:gd name="T65" fmla="*/ 352 h 713"/>
                <a:gd name="T66" fmla="*/ 140 w 433"/>
                <a:gd name="T67" fmla="*/ 378 h 713"/>
                <a:gd name="T68" fmla="*/ 131 w 433"/>
                <a:gd name="T69" fmla="*/ 414 h 713"/>
                <a:gd name="T70" fmla="*/ 71 w 433"/>
                <a:gd name="T71" fmla="*/ 713 h 713"/>
                <a:gd name="T72" fmla="*/ 0 w 433"/>
                <a:gd name="T73" fmla="*/ 713 h 713"/>
                <a:gd name="T74" fmla="*/ 144 w 433"/>
                <a:gd name="T75"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3" h="713">
                  <a:moveTo>
                    <a:pt x="144" y="0"/>
                  </a:moveTo>
                  <a:lnTo>
                    <a:pt x="215" y="0"/>
                  </a:lnTo>
                  <a:lnTo>
                    <a:pt x="160" y="272"/>
                  </a:lnTo>
                  <a:lnTo>
                    <a:pt x="188" y="249"/>
                  </a:lnTo>
                  <a:lnTo>
                    <a:pt x="220" y="231"/>
                  </a:lnTo>
                  <a:lnTo>
                    <a:pt x="257" y="220"/>
                  </a:lnTo>
                  <a:lnTo>
                    <a:pt x="298" y="218"/>
                  </a:lnTo>
                  <a:lnTo>
                    <a:pt x="337" y="222"/>
                  </a:lnTo>
                  <a:lnTo>
                    <a:pt x="369" y="234"/>
                  </a:lnTo>
                  <a:lnTo>
                    <a:pt x="396" y="256"/>
                  </a:lnTo>
                  <a:lnTo>
                    <a:pt x="417" y="282"/>
                  </a:lnTo>
                  <a:lnTo>
                    <a:pt x="429" y="316"/>
                  </a:lnTo>
                  <a:lnTo>
                    <a:pt x="433" y="355"/>
                  </a:lnTo>
                  <a:lnTo>
                    <a:pt x="431" y="380"/>
                  </a:lnTo>
                  <a:lnTo>
                    <a:pt x="428" y="405"/>
                  </a:lnTo>
                  <a:lnTo>
                    <a:pt x="366" y="713"/>
                  </a:lnTo>
                  <a:lnTo>
                    <a:pt x="295" y="713"/>
                  </a:lnTo>
                  <a:lnTo>
                    <a:pt x="355" y="410"/>
                  </a:lnTo>
                  <a:lnTo>
                    <a:pt x="358" y="387"/>
                  </a:lnTo>
                  <a:lnTo>
                    <a:pt x="360" y="366"/>
                  </a:lnTo>
                  <a:lnTo>
                    <a:pt x="357" y="336"/>
                  </a:lnTo>
                  <a:lnTo>
                    <a:pt x="346" y="313"/>
                  </a:lnTo>
                  <a:lnTo>
                    <a:pt x="328" y="295"/>
                  </a:lnTo>
                  <a:lnTo>
                    <a:pt x="303" y="284"/>
                  </a:lnTo>
                  <a:lnTo>
                    <a:pt x="273" y="281"/>
                  </a:lnTo>
                  <a:lnTo>
                    <a:pt x="266" y="281"/>
                  </a:lnTo>
                  <a:lnTo>
                    <a:pt x="254" y="282"/>
                  </a:lnTo>
                  <a:lnTo>
                    <a:pt x="240" y="286"/>
                  </a:lnTo>
                  <a:lnTo>
                    <a:pt x="222" y="291"/>
                  </a:lnTo>
                  <a:lnTo>
                    <a:pt x="204" y="300"/>
                  </a:lnTo>
                  <a:lnTo>
                    <a:pt x="186" y="313"/>
                  </a:lnTo>
                  <a:lnTo>
                    <a:pt x="169" y="329"/>
                  </a:lnTo>
                  <a:lnTo>
                    <a:pt x="154" y="352"/>
                  </a:lnTo>
                  <a:lnTo>
                    <a:pt x="140" y="378"/>
                  </a:lnTo>
                  <a:lnTo>
                    <a:pt x="131" y="414"/>
                  </a:lnTo>
                  <a:lnTo>
                    <a:pt x="71" y="713"/>
                  </a:lnTo>
                  <a:lnTo>
                    <a:pt x="0" y="713"/>
                  </a:lnTo>
                  <a:lnTo>
                    <a:pt x="14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DC358B69-7037-49FC-B6F6-0D3CB28E37C7}"/>
                </a:ext>
              </a:extLst>
            </p:cNvPr>
            <p:cNvSpPr>
              <a:spLocks/>
            </p:cNvSpPr>
            <p:nvPr/>
          </p:nvSpPr>
          <p:spPr bwMode="auto">
            <a:xfrm>
              <a:off x="4945" y="3348"/>
              <a:ext cx="198" cy="250"/>
            </a:xfrm>
            <a:custGeom>
              <a:avLst/>
              <a:gdLst>
                <a:gd name="T0" fmla="*/ 256 w 396"/>
                <a:gd name="T1" fmla="*/ 0 h 500"/>
                <a:gd name="T2" fmla="*/ 291 w 396"/>
                <a:gd name="T3" fmla="*/ 2 h 500"/>
                <a:gd name="T4" fmla="*/ 322 w 396"/>
                <a:gd name="T5" fmla="*/ 11 h 500"/>
                <a:gd name="T6" fmla="*/ 350 w 396"/>
                <a:gd name="T7" fmla="*/ 25 h 500"/>
                <a:gd name="T8" fmla="*/ 375 w 396"/>
                <a:gd name="T9" fmla="*/ 45 h 500"/>
                <a:gd name="T10" fmla="*/ 396 w 396"/>
                <a:gd name="T11" fmla="*/ 72 h 500"/>
                <a:gd name="T12" fmla="*/ 396 w 396"/>
                <a:gd name="T13" fmla="*/ 73 h 500"/>
                <a:gd name="T14" fmla="*/ 396 w 396"/>
                <a:gd name="T15" fmla="*/ 73 h 500"/>
                <a:gd name="T16" fmla="*/ 345 w 396"/>
                <a:gd name="T17" fmla="*/ 118 h 500"/>
                <a:gd name="T18" fmla="*/ 343 w 396"/>
                <a:gd name="T19" fmla="*/ 116 h 500"/>
                <a:gd name="T20" fmla="*/ 323 w 396"/>
                <a:gd name="T21" fmla="*/ 91 h 500"/>
                <a:gd name="T22" fmla="*/ 302 w 396"/>
                <a:gd name="T23" fmla="*/ 75 h 500"/>
                <a:gd name="T24" fmla="*/ 277 w 396"/>
                <a:gd name="T25" fmla="*/ 66 h 500"/>
                <a:gd name="T26" fmla="*/ 249 w 396"/>
                <a:gd name="T27" fmla="*/ 63 h 500"/>
                <a:gd name="T28" fmla="*/ 210 w 396"/>
                <a:gd name="T29" fmla="*/ 68 h 500"/>
                <a:gd name="T30" fmla="*/ 174 w 396"/>
                <a:gd name="T31" fmla="*/ 84 h 500"/>
                <a:gd name="T32" fmla="*/ 142 w 396"/>
                <a:gd name="T33" fmla="*/ 111 h 500"/>
                <a:gd name="T34" fmla="*/ 121 w 396"/>
                <a:gd name="T35" fmla="*/ 136 h 500"/>
                <a:gd name="T36" fmla="*/ 105 w 396"/>
                <a:gd name="T37" fmla="*/ 164 h 500"/>
                <a:gd name="T38" fmla="*/ 94 w 396"/>
                <a:gd name="T39" fmla="*/ 194 h 500"/>
                <a:gd name="T40" fmla="*/ 86 w 396"/>
                <a:gd name="T41" fmla="*/ 223 h 500"/>
                <a:gd name="T42" fmla="*/ 80 w 396"/>
                <a:gd name="T43" fmla="*/ 249 h 500"/>
                <a:gd name="T44" fmla="*/ 73 w 396"/>
                <a:gd name="T45" fmla="*/ 285 h 500"/>
                <a:gd name="T46" fmla="*/ 71 w 396"/>
                <a:gd name="T47" fmla="*/ 322 h 500"/>
                <a:gd name="T48" fmla="*/ 75 w 396"/>
                <a:gd name="T49" fmla="*/ 356 h 500"/>
                <a:gd name="T50" fmla="*/ 84 w 396"/>
                <a:gd name="T51" fmla="*/ 383 h 500"/>
                <a:gd name="T52" fmla="*/ 96 w 396"/>
                <a:gd name="T53" fmla="*/ 402 h 500"/>
                <a:gd name="T54" fmla="*/ 114 w 396"/>
                <a:gd name="T55" fmla="*/ 418 h 500"/>
                <a:gd name="T56" fmla="*/ 133 w 396"/>
                <a:gd name="T57" fmla="*/ 429 h 500"/>
                <a:gd name="T58" fmla="*/ 155 w 396"/>
                <a:gd name="T59" fmla="*/ 434 h 500"/>
                <a:gd name="T60" fmla="*/ 176 w 396"/>
                <a:gd name="T61" fmla="*/ 436 h 500"/>
                <a:gd name="T62" fmla="*/ 208 w 396"/>
                <a:gd name="T63" fmla="*/ 434 h 500"/>
                <a:gd name="T64" fmla="*/ 236 w 396"/>
                <a:gd name="T65" fmla="*/ 424 h 500"/>
                <a:gd name="T66" fmla="*/ 265 w 396"/>
                <a:gd name="T67" fmla="*/ 406 h 500"/>
                <a:gd name="T68" fmla="*/ 293 w 396"/>
                <a:gd name="T69" fmla="*/ 381 h 500"/>
                <a:gd name="T70" fmla="*/ 293 w 396"/>
                <a:gd name="T71" fmla="*/ 379 h 500"/>
                <a:gd name="T72" fmla="*/ 293 w 396"/>
                <a:gd name="T73" fmla="*/ 381 h 500"/>
                <a:gd name="T74" fmla="*/ 334 w 396"/>
                <a:gd name="T75" fmla="*/ 431 h 500"/>
                <a:gd name="T76" fmla="*/ 334 w 396"/>
                <a:gd name="T77" fmla="*/ 431 h 500"/>
                <a:gd name="T78" fmla="*/ 298 w 396"/>
                <a:gd name="T79" fmla="*/ 461 h 500"/>
                <a:gd name="T80" fmla="*/ 259 w 396"/>
                <a:gd name="T81" fmla="*/ 482 h 500"/>
                <a:gd name="T82" fmla="*/ 217 w 396"/>
                <a:gd name="T83" fmla="*/ 495 h 500"/>
                <a:gd name="T84" fmla="*/ 172 w 396"/>
                <a:gd name="T85" fmla="*/ 500 h 500"/>
                <a:gd name="T86" fmla="*/ 130 w 396"/>
                <a:gd name="T87" fmla="*/ 497 h 500"/>
                <a:gd name="T88" fmla="*/ 91 w 396"/>
                <a:gd name="T89" fmla="*/ 484 h 500"/>
                <a:gd name="T90" fmla="*/ 61 w 396"/>
                <a:gd name="T91" fmla="*/ 465 h 500"/>
                <a:gd name="T92" fmla="*/ 34 w 396"/>
                <a:gd name="T93" fmla="*/ 440 h 500"/>
                <a:gd name="T94" fmla="*/ 16 w 396"/>
                <a:gd name="T95" fmla="*/ 406 h 500"/>
                <a:gd name="T96" fmla="*/ 4 w 396"/>
                <a:gd name="T97" fmla="*/ 368 h 500"/>
                <a:gd name="T98" fmla="*/ 0 w 396"/>
                <a:gd name="T99" fmla="*/ 324 h 500"/>
                <a:gd name="T100" fmla="*/ 2 w 396"/>
                <a:gd name="T101" fmla="*/ 303 h 500"/>
                <a:gd name="T102" fmla="*/ 4 w 396"/>
                <a:gd name="T103" fmla="*/ 276 h 500"/>
                <a:gd name="T104" fmla="*/ 7 w 396"/>
                <a:gd name="T105" fmla="*/ 249 h 500"/>
                <a:gd name="T106" fmla="*/ 22 w 396"/>
                <a:gd name="T107" fmla="*/ 192 h 500"/>
                <a:gd name="T108" fmla="*/ 41 w 396"/>
                <a:gd name="T109" fmla="*/ 143 h 500"/>
                <a:gd name="T110" fmla="*/ 64 w 396"/>
                <a:gd name="T111" fmla="*/ 100 h 500"/>
                <a:gd name="T112" fmla="*/ 94 w 396"/>
                <a:gd name="T113" fmla="*/ 64 h 500"/>
                <a:gd name="T114" fmla="*/ 128 w 396"/>
                <a:gd name="T115" fmla="*/ 36 h 500"/>
                <a:gd name="T116" fmla="*/ 167 w 396"/>
                <a:gd name="T117" fmla="*/ 16 h 500"/>
                <a:gd name="T118" fmla="*/ 210 w 396"/>
                <a:gd name="T119" fmla="*/ 4 h 500"/>
                <a:gd name="T120" fmla="*/ 256 w 396"/>
                <a:gd name="T1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6" h="500">
                  <a:moveTo>
                    <a:pt x="256" y="0"/>
                  </a:moveTo>
                  <a:lnTo>
                    <a:pt x="291" y="2"/>
                  </a:lnTo>
                  <a:lnTo>
                    <a:pt x="322" y="11"/>
                  </a:lnTo>
                  <a:lnTo>
                    <a:pt x="350" y="25"/>
                  </a:lnTo>
                  <a:lnTo>
                    <a:pt x="375" y="45"/>
                  </a:lnTo>
                  <a:lnTo>
                    <a:pt x="396" y="72"/>
                  </a:lnTo>
                  <a:lnTo>
                    <a:pt x="396" y="73"/>
                  </a:lnTo>
                  <a:lnTo>
                    <a:pt x="396" y="73"/>
                  </a:lnTo>
                  <a:lnTo>
                    <a:pt x="345" y="118"/>
                  </a:lnTo>
                  <a:lnTo>
                    <a:pt x="343" y="116"/>
                  </a:lnTo>
                  <a:lnTo>
                    <a:pt x="323" y="91"/>
                  </a:lnTo>
                  <a:lnTo>
                    <a:pt x="302" y="75"/>
                  </a:lnTo>
                  <a:lnTo>
                    <a:pt x="277" y="66"/>
                  </a:lnTo>
                  <a:lnTo>
                    <a:pt x="249" y="63"/>
                  </a:lnTo>
                  <a:lnTo>
                    <a:pt x="210" y="68"/>
                  </a:lnTo>
                  <a:lnTo>
                    <a:pt x="174" y="84"/>
                  </a:lnTo>
                  <a:lnTo>
                    <a:pt x="142" y="111"/>
                  </a:lnTo>
                  <a:lnTo>
                    <a:pt x="121" y="136"/>
                  </a:lnTo>
                  <a:lnTo>
                    <a:pt x="105" y="164"/>
                  </a:lnTo>
                  <a:lnTo>
                    <a:pt x="94" y="194"/>
                  </a:lnTo>
                  <a:lnTo>
                    <a:pt x="86" y="223"/>
                  </a:lnTo>
                  <a:lnTo>
                    <a:pt x="80" y="249"/>
                  </a:lnTo>
                  <a:lnTo>
                    <a:pt x="73" y="285"/>
                  </a:lnTo>
                  <a:lnTo>
                    <a:pt x="71" y="322"/>
                  </a:lnTo>
                  <a:lnTo>
                    <a:pt x="75" y="356"/>
                  </a:lnTo>
                  <a:lnTo>
                    <a:pt x="84" y="383"/>
                  </a:lnTo>
                  <a:lnTo>
                    <a:pt x="96" y="402"/>
                  </a:lnTo>
                  <a:lnTo>
                    <a:pt x="114" y="418"/>
                  </a:lnTo>
                  <a:lnTo>
                    <a:pt x="133" y="429"/>
                  </a:lnTo>
                  <a:lnTo>
                    <a:pt x="155" y="434"/>
                  </a:lnTo>
                  <a:lnTo>
                    <a:pt x="176" y="436"/>
                  </a:lnTo>
                  <a:lnTo>
                    <a:pt x="208" y="434"/>
                  </a:lnTo>
                  <a:lnTo>
                    <a:pt x="236" y="424"/>
                  </a:lnTo>
                  <a:lnTo>
                    <a:pt x="265" y="406"/>
                  </a:lnTo>
                  <a:lnTo>
                    <a:pt x="293" y="381"/>
                  </a:lnTo>
                  <a:lnTo>
                    <a:pt x="293" y="379"/>
                  </a:lnTo>
                  <a:lnTo>
                    <a:pt x="293" y="381"/>
                  </a:lnTo>
                  <a:lnTo>
                    <a:pt x="334" y="431"/>
                  </a:lnTo>
                  <a:lnTo>
                    <a:pt x="334" y="431"/>
                  </a:lnTo>
                  <a:lnTo>
                    <a:pt x="298" y="461"/>
                  </a:lnTo>
                  <a:lnTo>
                    <a:pt x="259" y="482"/>
                  </a:lnTo>
                  <a:lnTo>
                    <a:pt x="217" y="495"/>
                  </a:lnTo>
                  <a:lnTo>
                    <a:pt x="172" y="500"/>
                  </a:lnTo>
                  <a:lnTo>
                    <a:pt x="130" y="497"/>
                  </a:lnTo>
                  <a:lnTo>
                    <a:pt x="91" y="484"/>
                  </a:lnTo>
                  <a:lnTo>
                    <a:pt x="61" y="465"/>
                  </a:lnTo>
                  <a:lnTo>
                    <a:pt x="34" y="440"/>
                  </a:lnTo>
                  <a:lnTo>
                    <a:pt x="16" y="406"/>
                  </a:lnTo>
                  <a:lnTo>
                    <a:pt x="4" y="368"/>
                  </a:lnTo>
                  <a:lnTo>
                    <a:pt x="0" y="324"/>
                  </a:lnTo>
                  <a:lnTo>
                    <a:pt x="2" y="303"/>
                  </a:lnTo>
                  <a:lnTo>
                    <a:pt x="4" y="276"/>
                  </a:lnTo>
                  <a:lnTo>
                    <a:pt x="7" y="249"/>
                  </a:lnTo>
                  <a:lnTo>
                    <a:pt x="22" y="192"/>
                  </a:lnTo>
                  <a:lnTo>
                    <a:pt x="41" y="143"/>
                  </a:lnTo>
                  <a:lnTo>
                    <a:pt x="64" y="100"/>
                  </a:lnTo>
                  <a:lnTo>
                    <a:pt x="94" y="64"/>
                  </a:lnTo>
                  <a:lnTo>
                    <a:pt x="128" y="36"/>
                  </a:lnTo>
                  <a:lnTo>
                    <a:pt x="167" y="16"/>
                  </a:lnTo>
                  <a:lnTo>
                    <a:pt x="210" y="4"/>
                  </a:lnTo>
                  <a:lnTo>
                    <a:pt x="25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F2289114-D192-4344-983C-EFDD137FC90B}"/>
                </a:ext>
              </a:extLst>
            </p:cNvPr>
            <p:cNvSpPr>
              <a:spLocks/>
            </p:cNvSpPr>
            <p:nvPr/>
          </p:nvSpPr>
          <p:spPr bwMode="auto">
            <a:xfrm>
              <a:off x="4889" y="3239"/>
              <a:ext cx="44" cy="44"/>
            </a:xfrm>
            <a:custGeom>
              <a:avLst/>
              <a:gdLst>
                <a:gd name="T0" fmla="*/ 17 w 88"/>
                <a:gd name="T1" fmla="*/ 0 h 89"/>
                <a:gd name="T2" fmla="*/ 88 w 88"/>
                <a:gd name="T3" fmla="*/ 0 h 89"/>
                <a:gd name="T4" fmla="*/ 71 w 88"/>
                <a:gd name="T5" fmla="*/ 89 h 89"/>
                <a:gd name="T6" fmla="*/ 0 w 88"/>
                <a:gd name="T7" fmla="*/ 89 h 89"/>
                <a:gd name="T8" fmla="*/ 17 w 88"/>
                <a:gd name="T9" fmla="*/ 0 h 89"/>
              </a:gdLst>
              <a:ahLst/>
              <a:cxnLst>
                <a:cxn ang="0">
                  <a:pos x="T0" y="T1"/>
                </a:cxn>
                <a:cxn ang="0">
                  <a:pos x="T2" y="T3"/>
                </a:cxn>
                <a:cxn ang="0">
                  <a:pos x="T4" y="T5"/>
                </a:cxn>
                <a:cxn ang="0">
                  <a:pos x="T6" y="T7"/>
                </a:cxn>
                <a:cxn ang="0">
                  <a:pos x="T8" y="T9"/>
                </a:cxn>
              </a:cxnLst>
              <a:rect l="0" t="0" r="r" b="b"/>
              <a:pathLst>
                <a:path w="88" h="89">
                  <a:moveTo>
                    <a:pt x="17" y="0"/>
                  </a:moveTo>
                  <a:lnTo>
                    <a:pt x="88" y="0"/>
                  </a:lnTo>
                  <a:lnTo>
                    <a:pt x="71" y="89"/>
                  </a:lnTo>
                  <a:lnTo>
                    <a:pt x="0" y="89"/>
                  </a:lnTo>
                  <a:lnTo>
                    <a:pt x="1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7DED545B-31D3-437C-A5DF-4FE707B86371}"/>
                </a:ext>
              </a:extLst>
            </p:cNvPr>
            <p:cNvSpPr>
              <a:spLocks/>
            </p:cNvSpPr>
            <p:nvPr/>
          </p:nvSpPr>
          <p:spPr bwMode="auto">
            <a:xfrm>
              <a:off x="4544" y="3239"/>
              <a:ext cx="44" cy="44"/>
            </a:xfrm>
            <a:custGeom>
              <a:avLst/>
              <a:gdLst>
                <a:gd name="T0" fmla="*/ 18 w 89"/>
                <a:gd name="T1" fmla="*/ 0 h 89"/>
                <a:gd name="T2" fmla="*/ 89 w 89"/>
                <a:gd name="T3" fmla="*/ 0 h 89"/>
                <a:gd name="T4" fmla="*/ 71 w 89"/>
                <a:gd name="T5" fmla="*/ 89 h 89"/>
                <a:gd name="T6" fmla="*/ 0 w 89"/>
                <a:gd name="T7" fmla="*/ 89 h 89"/>
                <a:gd name="T8" fmla="*/ 18 w 89"/>
                <a:gd name="T9" fmla="*/ 0 h 89"/>
              </a:gdLst>
              <a:ahLst/>
              <a:cxnLst>
                <a:cxn ang="0">
                  <a:pos x="T0" y="T1"/>
                </a:cxn>
                <a:cxn ang="0">
                  <a:pos x="T2" y="T3"/>
                </a:cxn>
                <a:cxn ang="0">
                  <a:pos x="T4" y="T5"/>
                </a:cxn>
                <a:cxn ang="0">
                  <a:pos x="T6" y="T7"/>
                </a:cxn>
                <a:cxn ang="0">
                  <a:pos x="T8" y="T9"/>
                </a:cxn>
              </a:cxnLst>
              <a:rect l="0" t="0" r="r" b="b"/>
              <a:pathLst>
                <a:path w="89" h="89">
                  <a:moveTo>
                    <a:pt x="18" y="0"/>
                  </a:moveTo>
                  <a:lnTo>
                    <a:pt x="89" y="0"/>
                  </a:lnTo>
                  <a:lnTo>
                    <a:pt x="71" y="89"/>
                  </a:lnTo>
                  <a:lnTo>
                    <a:pt x="0" y="89"/>
                  </a:lnTo>
                  <a:lnTo>
                    <a:pt x="1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951320BC-6DA6-4C6D-8DF6-FDBB92CA3E54}"/>
                </a:ext>
              </a:extLst>
            </p:cNvPr>
            <p:cNvSpPr>
              <a:spLocks/>
            </p:cNvSpPr>
            <p:nvPr/>
          </p:nvSpPr>
          <p:spPr bwMode="auto">
            <a:xfrm>
              <a:off x="4449" y="3239"/>
              <a:ext cx="44" cy="44"/>
            </a:xfrm>
            <a:custGeom>
              <a:avLst/>
              <a:gdLst>
                <a:gd name="T0" fmla="*/ 18 w 89"/>
                <a:gd name="T1" fmla="*/ 0 h 89"/>
                <a:gd name="T2" fmla="*/ 89 w 89"/>
                <a:gd name="T3" fmla="*/ 0 h 89"/>
                <a:gd name="T4" fmla="*/ 71 w 89"/>
                <a:gd name="T5" fmla="*/ 89 h 89"/>
                <a:gd name="T6" fmla="*/ 0 w 89"/>
                <a:gd name="T7" fmla="*/ 89 h 89"/>
                <a:gd name="T8" fmla="*/ 18 w 89"/>
                <a:gd name="T9" fmla="*/ 0 h 89"/>
              </a:gdLst>
              <a:ahLst/>
              <a:cxnLst>
                <a:cxn ang="0">
                  <a:pos x="T0" y="T1"/>
                </a:cxn>
                <a:cxn ang="0">
                  <a:pos x="T2" y="T3"/>
                </a:cxn>
                <a:cxn ang="0">
                  <a:pos x="T4" y="T5"/>
                </a:cxn>
                <a:cxn ang="0">
                  <a:pos x="T6" y="T7"/>
                </a:cxn>
                <a:cxn ang="0">
                  <a:pos x="T8" y="T9"/>
                </a:cxn>
              </a:cxnLst>
              <a:rect l="0" t="0" r="r" b="b"/>
              <a:pathLst>
                <a:path w="89" h="89">
                  <a:moveTo>
                    <a:pt x="18" y="0"/>
                  </a:moveTo>
                  <a:lnTo>
                    <a:pt x="89" y="0"/>
                  </a:lnTo>
                  <a:lnTo>
                    <a:pt x="71" y="89"/>
                  </a:lnTo>
                  <a:lnTo>
                    <a:pt x="0" y="89"/>
                  </a:lnTo>
                  <a:lnTo>
                    <a:pt x="1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B66AC3EB-8E06-4AB8-944C-3509B200C721}"/>
                </a:ext>
              </a:extLst>
            </p:cNvPr>
            <p:cNvSpPr>
              <a:spLocks/>
            </p:cNvSpPr>
            <p:nvPr/>
          </p:nvSpPr>
          <p:spPr bwMode="auto">
            <a:xfrm>
              <a:off x="3172" y="3239"/>
              <a:ext cx="941" cy="356"/>
            </a:xfrm>
            <a:custGeom>
              <a:avLst/>
              <a:gdLst>
                <a:gd name="T0" fmla="*/ 144 w 1883"/>
                <a:gd name="T1" fmla="*/ 0 h 713"/>
                <a:gd name="T2" fmla="*/ 1501 w 1883"/>
                <a:gd name="T3" fmla="*/ 0 h 713"/>
                <a:gd name="T4" fmla="*/ 1444 w 1883"/>
                <a:gd name="T5" fmla="*/ 277 h 713"/>
                <a:gd name="T6" fmla="*/ 1604 w 1883"/>
                <a:gd name="T7" fmla="*/ 277 h 713"/>
                <a:gd name="T8" fmla="*/ 1661 w 1883"/>
                <a:gd name="T9" fmla="*/ 0 h 713"/>
                <a:gd name="T10" fmla="*/ 1883 w 1883"/>
                <a:gd name="T11" fmla="*/ 0 h 713"/>
                <a:gd name="T12" fmla="*/ 1741 w 1883"/>
                <a:gd name="T13" fmla="*/ 713 h 713"/>
                <a:gd name="T14" fmla="*/ 1519 w 1883"/>
                <a:gd name="T15" fmla="*/ 713 h 713"/>
                <a:gd name="T16" fmla="*/ 1572 w 1883"/>
                <a:gd name="T17" fmla="*/ 437 h 713"/>
                <a:gd name="T18" fmla="*/ 1412 w 1883"/>
                <a:gd name="T19" fmla="*/ 437 h 713"/>
                <a:gd name="T20" fmla="*/ 1359 w 1883"/>
                <a:gd name="T21" fmla="*/ 713 h 713"/>
                <a:gd name="T22" fmla="*/ 1136 w 1883"/>
                <a:gd name="T23" fmla="*/ 713 h 713"/>
                <a:gd name="T24" fmla="*/ 1244 w 1883"/>
                <a:gd name="T25" fmla="*/ 178 h 713"/>
                <a:gd name="T26" fmla="*/ 1057 w 1883"/>
                <a:gd name="T27" fmla="*/ 178 h 713"/>
                <a:gd name="T28" fmla="*/ 949 w 1883"/>
                <a:gd name="T29" fmla="*/ 713 h 713"/>
                <a:gd name="T30" fmla="*/ 727 w 1883"/>
                <a:gd name="T31" fmla="*/ 713 h 713"/>
                <a:gd name="T32" fmla="*/ 836 w 1883"/>
                <a:gd name="T33" fmla="*/ 178 h 713"/>
                <a:gd name="T34" fmla="*/ 328 w 1883"/>
                <a:gd name="T35" fmla="*/ 178 h 713"/>
                <a:gd name="T36" fmla="*/ 309 w 1883"/>
                <a:gd name="T37" fmla="*/ 277 h 713"/>
                <a:gd name="T38" fmla="*/ 628 w 1883"/>
                <a:gd name="T39" fmla="*/ 277 h 713"/>
                <a:gd name="T40" fmla="*/ 596 w 1883"/>
                <a:gd name="T41" fmla="*/ 437 h 713"/>
                <a:gd name="T42" fmla="*/ 277 w 1883"/>
                <a:gd name="T43" fmla="*/ 437 h 713"/>
                <a:gd name="T44" fmla="*/ 257 w 1883"/>
                <a:gd name="T45" fmla="*/ 535 h 713"/>
                <a:gd name="T46" fmla="*/ 577 w 1883"/>
                <a:gd name="T47" fmla="*/ 535 h 713"/>
                <a:gd name="T48" fmla="*/ 541 w 1883"/>
                <a:gd name="T49" fmla="*/ 713 h 713"/>
                <a:gd name="T50" fmla="*/ 0 w 1883"/>
                <a:gd name="T51" fmla="*/ 713 h 713"/>
                <a:gd name="T52" fmla="*/ 144 w 1883"/>
                <a:gd name="T53"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3" h="713">
                  <a:moveTo>
                    <a:pt x="144" y="0"/>
                  </a:moveTo>
                  <a:lnTo>
                    <a:pt x="1501" y="0"/>
                  </a:lnTo>
                  <a:lnTo>
                    <a:pt x="1444" y="277"/>
                  </a:lnTo>
                  <a:lnTo>
                    <a:pt x="1604" y="277"/>
                  </a:lnTo>
                  <a:lnTo>
                    <a:pt x="1661" y="0"/>
                  </a:lnTo>
                  <a:lnTo>
                    <a:pt x="1883" y="0"/>
                  </a:lnTo>
                  <a:lnTo>
                    <a:pt x="1741" y="713"/>
                  </a:lnTo>
                  <a:lnTo>
                    <a:pt x="1519" y="713"/>
                  </a:lnTo>
                  <a:lnTo>
                    <a:pt x="1572" y="437"/>
                  </a:lnTo>
                  <a:lnTo>
                    <a:pt x="1412" y="437"/>
                  </a:lnTo>
                  <a:lnTo>
                    <a:pt x="1359" y="713"/>
                  </a:lnTo>
                  <a:lnTo>
                    <a:pt x="1136" y="713"/>
                  </a:lnTo>
                  <a:lnTo>
                    <a:pt x="1244" y="178"/>
                  </a:lnTo>
                  <a:lnTo>
                    <a:pt x="1057" y="178"/>
                  </a:lnTo>
                  <a:lnTo>
                    <a:pt x="949" y="713"/>
                  </a:lnTo>
                  <a:lnTo>
                    <a:pt x="727" y="713"/>
                  </a:lnTo>
                  <a:lnTo>
                    <a:pt x="836" y="178"/>
                  </a:lnTo>
                  <a:lnTo>
                    <a:pt x="328" y="178"/>
                  </a:lnTo>
                  <a:lnTo>
                    <a:pt x="309" y="277"/>
                  </a:lnTo>
                  <a:lnTo>
                    <a:pt x="628" y="277"/>
                  </a:lnTo>
                  <a:lnTo>
                    <a:pt x="596" y="437"/>
                  </a:lnTo>
                  <a:lnTo>
                    <a:pt x="277" y="437"/>
                  </a:lnTo>
                  <a:lnTo>
                    <a:pt x="257" y="535"/>
                  </a:lnTo>
                  <a:lnTo>
                    <a:pt x="577" y="535"/>
                  </a:lnTo>
                  <a:lnTo>
                    <a:pt x="541" y="713"/>
                  </a:lnTo>
                  <a:lnTo>
                    <a:pt x="0" y="713"/>
                  </a:lnTo>
                  <a:lnTo>
                    <a:pt x="14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AF380D7C-0E64-49F1-A670-9596EB76D9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0427"/>
          <a:stretch/>
        </p:blipFill>
        <p:spPr>
          <a:xfrm>
            <a:off x="7506642" y="5255406"/>
            <a:ext cx="2094558" cy="1297794"/>
          </a:xfrm>
          <a:prstGeom prst="rect">
            <a:avLst/>
          </a:prstGeom>
        </p:spPr>
      </p:pic>
    </p:spTree>
    <p:extLst>
      <p:ext uri="{BB962C8B-B14F-4D97-AF65-F5344CB8AC3E}">
        <p14:creationId xmlns:p14="http://schemas.microsoft.com/office/powerpoint/2010/main" val="105622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922E9CF-2580-4900-8350-7CE68A3721B9}"/>
              </a:ext>
            </a:extLst>
          </p:cNvPr>
          <p:cNvSpPr/>
          <p:nvPr/>
        </p:nvSpPr>
        <p:spPr>
          <a:xfrm>
            <a:off x="9246699" y="2775388"/>
            <a:ext cx="152400" cy="176938"/>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dram chip">
            <a:extLst>
              <a:ext uri="{FF2B5EF4-FFF2-40B4-BE49-F238E27FC236}">
                <a16:creationId xmlns:a16="http://schemas.microsoft.com/office/drawing/2014/main" id="{0D76AECA-A94D-4C4F-8B1C-CD10170EBE68}"/>
              </a:ext>
            </a:extLst>
          </p:cNvPr>
          <p:cNvPicPr>
            <a:picLocks noChangeAspect="1"/>
          </p:cNvPicPr>
          <p:nvPr/>
        </p:nvPicPr>
        <p:blipFill>
          <a:blip r:embed="rId4"/>
          <a:stretch>
            <a:fillRect/>
          </a:stretch>
        </p:blipFill>
        <p:spPr>
          <a:xfrm rot="5400000">
            <a:off x="8877477" y="2367940"/>
            <a:ext cx="1732730" cy="1553862"/>
          </a:xfrm>
          <a:prstGeom prst="rect">
            <a:avLst/>
          </a:prstGeom>
        </p:spPr>
      </p:pic>
      <p:cxnSp>
        <p:nvCxnSpPr>
          <p:cNvPr id="32" name="Straight Connector 31">
            <a:extLst>
              <a:ext uri="{FF2B5EF4-FFF2-40B4-BE49-F238E27FC236}">
                <a16:creationId xmlns:a16="http://schemas.microsoft.com/office/drawing/2014/main" id="{6539D0E5-5FBC-461A-BA67-FD383D2F3D2A}"/>
              </a:ext>
            </a:extLst>
          </p:cNvPr>
          <p:cNvCxnSpPr>
            <a:cxnSpLocks/>
          </p:cNvCxnSpPr>
          <p:nvPr/>
        </p:nvCxnSpPr>
        <p:spPr>
          <a:xfrm flipH="1">
            <a:off x="7385851" y="2940523"/>
            <a:ext cx="2033410" cy="22884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25635E6-C318-43B2-815A-DEB5E3183E74}"/>
              </a:ext>
            </a:extLst>
          </p:cNvPr>
          <p:cNvSpPr/>
          <p:nvPr/>
        </p:nvSpPr>
        <p:spPr>
          <a:xfrm>
            <a:off x="3495901" y="1988590"/>
            <a:ext cx="3417739" cy="4694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C73EE57A-1E88-4CC3-9637-01C54C94EEFC}"/>
              </a:ext>
            </a:extLst>
          </p:cNvPr>
          <p:cNvSpPr/>
          <p:nvPr/>
        </p:nvSpPr>
        <p:spPr>
          <a:xfrm>
            <a:off x="3534094" y="3797435"/>
            <a:ext cx="3364798" cy="4694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2DB88A2D-EB26-49E9-B6C6-527CE5E61066}"/>
              </a:ext>
            </a:extLst>
          </p:cNvPr>
          <p:cNvPicPr>
            <a:picLocks noChangeAspect="1"/>
          </p:cNvPicPr>
          <p:nvPr/>
        </p:nvPicPr>
        <p:blipFill>
          <a:blip r:embed="rId5"/>
          <a:stretch>
            <a:fillRect/>
          </a:stretch>
        </p:blipFill>
        <p:spPr>
          <a:xfrm>
            <a:off x="2590800" y="1963750"/>
            <a:ext cx="6655899" cy="3489499"/>
          </a:xfrm>
          <a:prstGeom prst="rect">
            <a:avLst/>
          </a:prstGeom>
        </p:spPr>
      </p:pic>
      <p:sp>
        <p:nvSpPr>
          <p:cNvPr id="39" name="Rounded Rectangle 7">
            <a:extLst>
              <a:ext uri="{FF2B5EF4-FFF2-40B4-BE49-F238E27FC236}">
                <a16:creationId xmlns:a16="http://schemas.microsoft.com/office/drawing/2014/main" id="{7522AAE2-F9D7-43E7-BF52-50F87303530C}"/>
              </a:ext>
            </a:extLst>
          </p:cNvPr>
          <p:cNvSpPr/>
          <p:nvPr/>
        </p:nvSpPr>
        <p:spPr bwMode="auto">
          <a:xfrm>
            <a:off x="8959537" y="5312255"/>
            <a:ext cx="1695450" cy="690095"/>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400" b="1" dirty="0"/>
              <a:t>Memory Controller</a:t>
            </a:r>
          </a:p>
        </p:txBody>
      </p:sp>
      <p:sp>
        <p:nvSpPr>
          <p:cNvPr id="2" name="Title 1">
            <a:extLst>
              <a:ext uri="{FF2B5EF4-FFF2-40B4-BE49-F238E27FC236}">
                <a16:creationId xmlns:a16="http://schemas.microsoft.com/office/drawing/2014/main" id="{DA82412D-32E7-4871-9FD4-03C1F318904A}"/>
              </a:ext>
            </a:extLst>
          </p:cNvPr>
          <p:cNvSpPr>
            <a:spLocks noGrp="1"/>
          </p:cNvSpPr>
          <p:nvPr>
            <p:ph type="title"/>
          </p:nvPr>
        </p:nvSpPr>
        <p:spPr/>
        <p:txBody>
          <a:bodyPr/>
          <a:lstStyle/>
          <a:p>
            <a:r>
              <a:rPr lang="en-US" dirty="0"/>
              <a:t>CROW Operation 1: Row Copy</a:t>
            </a:r>
          </a:p>
        </p:txBody>
      </p:sp>
      <p:grpSp>
        <p:nvGrpSpPr>
          <p:cNvPr id="17" name="Group 16">
            <a:extLst>
              <a:ext uri="{FF2B5EF4-FFF2-40B4-BE49-F238E27FC236}">
                <a16:creationId xmlns:a16="http://schemas.microsoft.com/office/drawing/2014/main" id="{87178F9F-EDC6-4A1A-A2D2-47572FD61906}"/>
              </a:ext>
            </a:extLst>
          </p:cNvPr>
          <p:cNvGrpSpPr/>
          <p:nvPr/>
        </p:nvGrpSpPr>
        <p:grpSpPr>
          <a:xfrm>
            <a:off x="3343501" y="1371600"/>
            <a:ext cx="3530828" cy="954107"/>
            <a:chOff x="6553200" y="1802030"/>
            <a:chExt cx="2971800" cy="954107"/>
          </a:xfrm>
        </p:grpSpPr>
        <p:sp>
          <p:nvSpPr>
            <p:cNvPr id="18" name="TextBox 17">
              <a:extLst>
                <a:ext uri="{FF2B5EF4-FFF2-40B4-BE49-F238E27FC236}">
                  <a16:creationId xmlns:a16="http://schemas.microsoft.com/office/drawing/2014/main" id="{5E2CCF9A-1906-4B1D-8C54-FB4152491902}"/>
                </a:ext>
              </a:extLst>
            </p:cNvPr>
            <p:cNvSpPr txBox="1"/>
            <p:nvPr/>
          </p:nvSpPr>
          <p:spPr>
            <a:xfrm>
              <a:off x="6733696" y="1802030"/>
              <a:ext cx="2743200" cy="954107"/>
            </a:xfrm>
            <a:prstGeom prst="rect">
              <a:avLst/>
            </a:prstGeom>
            <a:noFill/>
          </p:spPr>
          <p:txBody>
            <a:bodyPr wrap="square" rtlCol="0">
              <a:spAutoFit/>
            </a:bodyPr>
            <a:lstStyle/>
            <a:p>
              <a:pPr algn="ctr"/>
              <a:r>
                <a:rPr lang="en-US" sz="2800" b="1" dirty="0"/>
                <a:t>DRAM Subarray</a:t>
              </a:r>
            </a:p>
          </p:txBody>
        </p:sp>
        <p:cxnSp>
          <p:nvCxnSpPr>
            <p:cNvPr id="19" name="Straight Connector 18">
              <a:extLst>
                <a:ext uri="{FF2B5EF4-FFF2-40B4-BE49-F238E27FC236}">
                  <a16:creationId xmlns:a16="http://schemas.microsoft.com/office/drawing/2014/main" id="{5A3D7F43-CBB5-4C61-8F2A-CFC761E6A99B}"/>
                </a:ext>
              </a:extLst>
            </p:cNvPr>
            <p:cNvCxnSpPr>
              <a:cxnSpLocks/>
            </p:cNvCxnSpPr>
            <p:nvPr/>
          </p:nvCxnSpPr>
          <p:spPr>
            <a:xfrm>
              <a:off x="6553200" y="2247310"/>
              <a:ext cx="29718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B0CEA459-4FB3-4907-A8B5-0B2FF0625DF3}"/>
              </a:ext>
            </a:extLst>
          </p:cNvPr>
          <p:cNvSpPr txBox="1"/>
          <p:nvPr/>
        </p:nvSpPr>
        <p:spPr>
          <a:xfrm>
            <a:off x="10008763" y="4448471"/>
            <a:ext cx="2033410" cy="461665"/>
          </a:xfrm>
          <a:prstGeom prst="rect">
            <a:avLst/>
          </a:prstGeom>
          <a:noFill/>
        </p:spPr>
        <p:txBody>
          <a:bodyPr wrap="square" rtlCol="0">
            <a:spAutoFit/>
          </a:bodyPr>
          <a:lstStyle/>
          <a:p>
            <a:r>
              <a:rPr lang="en-US" sz="2400" b="1" dirty="0">
                <a:solidFill>
                  <a:schemeClr val="accent6">
                    <a:lumMod val="75000"/>
                  </a:schemeClr>
                </a:solidFill>
              </a:rPr>
              <a:t>ACT-c (copy)</a:t>
            </a:r>
          </a:p>
        </p:txBody>
      </p:sp>
      <p:sp>
        <p:nvSpPr>
          <p:cNvPr id="45" name="Arrow: Down 44">
            <a:extLst>
              <a:ext uri="{FF2B5EF4-FFF2-40B4-BE49-F238E27FC236}">
                <a16:creationId xmlns:a16="http://schemas.microsoft.com/office/drawing/2014/main" id="{F448F25A-91B6-405E-B8A0-4A6030A283C3}"/>
              </a:ext>
            </a:extLst>
          </p:cNvPr>
          <p:cNvSpPr/>
          <p:nvPr/>
        </p:nvSpPr>
        <p:spPr>
          <a:xfrm rot="10800000">
            <a:off x="9521804" y="4086986"/>
            <a:ext cx="529567" cy="1007585"/>
          </a:xfrm>
          <a:prstGeom prst="downArrow">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92A9CC03-5A28-44D1-BBFA-039CF3AF9CAA}"/>
              </a:ext>
            </a:extLst>
          </p:cNvPr>
          <p:cNvCxnSpPr>
            <a:cxnSpLocks/>
          </p:cNvCxnSpPr>
          <p:nvPr/>
        </p:nvCxnSpPr>
        <p:spPr>
          <a:xfrm flipH="1" flipV="1">
            <a:off x="7385851" y="1804245"/>
            <a:ext cx="2013248" cy="9711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405C92C0-3768-4276-9705-27C11BFDD1E1}"/>
              </a:ext>
            </a:extLst>
          </p:cNvPr>
          <p:cNvPicPr>
            <a:picLocks noChangeAspect="1"/>
          </p:cNvPicPr>
          <p:nvPr/>
        </p:nvPicPr>
        <p:blipFill>
          <a:blip r:embed="rId6"/>
          <a:stretch>
            <a:fillRect/>
          </a:stretch>
        </p:blipFill>
        <p:spPr>
          <a:xfrm>
            <a:off x="3538918" y="4728729"/>
            <a:ext cx="3584482" cy="724521"/>
          </a:xfrm>
          <a:prstGeom prst="rect">
            <a:avLst/>
          </a:prstGeom>
        </p:spPr>
      </p:pic>
      <p:sp>
        <p:nvSpPr>
          <p:cNvPr id="49" name="Arrow: Curved Right 48">
            <a:extLst>
              <a:ext uri="{FF2B5EF4-FFF2-40B4-BE49-F238E27FC236}">
                <a16:creationId xmlns:a16="http://schemas.microsoft.com/office/drawing/2014/main" id="{126FC85B-3752-4702-BAB5-B7366148C4F2}"/>
              </a:ext>
            </a:extLst>
          </p:cNvPr>
          <p:cNvSpPr/>
          <p:nvPr/>
        </p:nvSpPr>
        <p:spPr>
          <a:xfrm>
            <a:off x="1769156" y="2075269"/>
            <a:ext cx="1695450" cy="3365345"/>
          </a:xfrm>
          <a:prstGeom prst="curvedRightArrow">
            <a:avLst>
              <a:gd name="adj1" fmla="val 10894"/>
              <a:gd name="adj2" fmla="val 33277"/>
              <a:gd name="adj3" fmla="val 2253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Arrow: Curved Right 49">
            <a:extLst>
              <a:ext uri="{FF2B5EF4-FFF2-40B4-BE49-F238E27FC236}">
                <a16:creationId xmlns:a16="http://schemas.microsoft.com/office/drawing/2014/main" id="{B160D905-C2BA-4928-9605-D2986BD8D4F7}"/>
              </a:ext>
            </a:extLst>
          </p:cNvPr>
          <p:cNvSpPr/>
          <p:nvPr/>
        </p:nvSpPr>
        <p:spPr>
          <a:xfrm rot="10800000">
            <a:off x="7009633" y="3955327"/>
            <a:ext cx="710901" cy="1273682"/>
          </a:xfrm>
          <a:prstGeom prst="curvedRightArrow">
            <a:avLst>
              <a:gd name="adj1" fmla="val 23261"/>
              <a:gd name="adj2" fmla="val 36593"/>
              <a:gd name="adj3" fmla="val 2112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74314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1000"/>
                                        <p:tgtEl>
                                          <p:spTgt spid="50"/>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3" grpId="0"/>
      <p:bldP spid="45" grpId="0" animBg="1"/>
      <p:bldP spid="49" grpId="0" animBg="1"/>
      <p:bldP spid="5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val 123">
            <a:extLst>
              <a:ext uri="{FF2B5EF4-FFF2-40B4-BE49-F238E27FC236}">
                <a16:creationId xmlns:a16="http://schemas.microsoft.com/office/drawing/2014/main" id="{8C2DBF15-3FC4-4619-90E4-89932E06D1C7}"/>
              </a:ext>
            </a:extLst>
          </p:cNvPr>
          <p:cNvSpPr/>
          <p:nvPr/>
        </p:nvSpPr>
        <p:spPr>
          <a:xfrm>
            <a:off x="3638751" y="2945884"/>
            <a:ext cx="856927" cy="838169"/>
          </a:xfrm>
          <a:prstGeom prst="ellipse">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sp>
        <p:nvSpPr>
          <p:cNvPr id="120" name="DRAM">
            <a:extLst>
              <a:ext uri="{FF2B5EF4-FFF2-40B4-BE49-F238E27FC236}">
                <a16:creationId xmlns:a16="http://schemas.microsoft.com/office/drawing/2014/main" id="{D558C122-DBF0-466E-88B6-7EA666174295}"/>
              </a:ext>
            </a:extLst>
          </p:cNvPr>
          <p:cNvSpPr/>
          <p:nvPr/>
        </p:nvSpPr>
        <p:spPr>
          <a:xfrm>
            <a:off x="5060519" y="4157471"/>
            <a:ext cx="1068086" cy="338642"/>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2" name="DRAM">
            <a:extLst>
              <a:ext uri="{FF2B5EF4-FFF2-40B4-BE49-F238E27FC236}">
                <a16:creationId xmlns:a16="http://schemas.microsoft.com/office/drawing/2014/main" id="{13CAECBC-C147-41D2-B60F-7B9DC30E4A0C}"/>
              </a:ext>
            </a:extLst>
          </p:cNvPr>
          <p:cNvSpPr/>
          <p:nvPr/>
        </p:nvSpPr>
        <p:spPr>
          <a:xfrm>
            <a:off x="5046944" y="4486971"/>
            <a:ext cx="1068086" cy="287347"/>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70" name="Straight Connector 69">
            <a:extLst>
              <a:ext uri="{FF2B5EF4-FFF2-40B4-BE49-F238E27FC236}">
                <a16:creationId xmlns:a16="http://schemas.microsoft.com/office/drawing/2014/main" id="{EC0F28DE-0F31-4112-912A-98E58FEE2ED6}"/>
              </a:ext>
            </a:extLst>
          </p:cNvPr>
          <p:cNvCxnSpPr>
            <a:cxnSpLocks/>
          </p:cNvCxnSpPr>
          <p:nvPr/>
        </p:nvCxnSpPr>
        <p:spPr>
          <a:xfrm flipH="1">
            <a:off x="4477750" y="1934408"/>
            <a:ext cx="271857" cy="1072"/>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A9A75B9-4220-48DE-9F07-7411DED0184A}"/>
              </a:ext>
            </a:extLst>
          </p:cNvPr>
          <p:cNvSpPr>
            <a:spLocks noGrp="1"/>
          </p:cNvSpPr>
          <p:nvPr>
            <p:ph type="title"/>
          </p:nvPr>
        </p:nvSpPr>
        <p:spPr>
          <a:xfrm>
            <a:off x="304800" y="152401"/>
            <a:ext cx="11582400" cy="838200"/>
          </a:xfrm>
        </p:spPr>
        <p:txBody>
          <a:bodyPr/>
          <a:lstStyle/>
          <a:p>
            <a:r>
              <a:rPr lang="en-US" dirty="0"/>
              <a:t>Row Copy: Steps</a:t>
            </a:r>
          </a:p>
        </p:txBody>
      </p:sp>
      <p:sp>
        <p:nvSpPr>
          <p:cNvPr id="6" name="DRAM">
            <a:extLst>
              <a:ext uri="{FF2B5EF4-FFF2-40B4-BE49-F238E27FC236}">
                <a16:creationId xmlns:a16="http://schemas.microsoft.com/office/drawing/2014/main" id="{CA14F9BA-7292-428E-8584-CBA79B350007}"/>
              </a:ext>
            </a:extLst>
          </p:cNvPr>
          <p:cNvSpPr/>
          <p:nvPr/>
        </p:nvSpPr>
        <p:spPr>
          <a:xfrm>
            <a:off x="5055100" y="4774248"/>
            <a:ext cx="1068086" cy="620483"/>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3" name="Straight Connector 32">
            <a:extLst>
              <a:ext uri="{FF2B5EF4-FFF2-40B4-BE49-F238E27FC236}">
                <a16:creationId xmlns:a16="http://schemas.microsoft.com/office/drawing/2014/main" id="{B4E4EFC2-4E03-4526-8FC4-0FA997CFFE28}"/>
              </a:ext>
            </a:extLst>
          </p:cNvPr>
          <p:cNvCxnSpPr>
            <a:cxnSpLocks/>
          </p:cNvCxnSpPr>
          <p:nvPr/>
        </p:nvCxnSpPr>
        <p:spPr>
          <a:xfrm flipH="1" flipV="1">
            <a:off x="5585444" y="1930525"/>
            <a:ext cx="7837" cy="2189381"/>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34" name="DRAM">
            <a:extLst>
              <a:ext uri="{FF2B5EF4-FFF2-40B4-BE49-F238E27FC236}">
                <a16:creationId xmlns:a16="http://schemas.microsoft.com/office/drawing/2014/main" id="{DF825268-349F-4602-B146-01C8E4F8C2D8}"/>
              </a:ext>
            </a:extLst>
          </p:cNvPr>
          <p:cNvSpPr/>
          <p:nvPr/>
        </p:nvSpPr>
        <p:spPr>
          <a:xfrm>
            <a:off x="5055100" y="4148329"/>
            <a:ext cx="1076242" cy="1230950"/>
          </a:xfrm>
          <a:prstGeom prst="roundRect">
            <a:avLst>
              <a:gd name="adj" fmla="val 0"/>
            </a:avLst>
          </a:prstGeom>
          <a:noFill/>
          <a:ln w="5715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Down Arrow 158">
            <a:extLst>
              <a:ext uri="{FF2B5EF4-FFF2-40B4-BE49-F238E27FC236}">
                <a16:creationId xmlns:a16="http://schemas.microsoft.com/office/drawing/2014/main" id="{B805181A-8BFE-4798-8A84-1F3BD7034A65}"/>
              </a:ext>
            </a:extLst>
          </p:cNvPr>
          <p:cNvSpPr/>
          <p:nvPr/>
        </p:nvSpPr>
        <p:spPr>
          <a:xfrm rot="10800000">
            <a:off x="5919935" y="1981200"/>
            <a:ext cx="353672" cy="2065217"/>
          </a:xfrm>
          <a:prstGeom prst="downArrow">
            <a:avLst>
              <a:gd name="adj1" fmla="val 50000"/>
              <a:gd name="adj2" fmla="val 1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67Text">
            <a:extLst>
              <a:ext uri="{FF2B5EF4-FFF2-40B4-BE49-F238E27FC236}">
                <a16:creationId xmlns:a16="http://schemas.microsoft.com/office/drawing/2014/main" id="{5D0DA899-8865-47D0-BC7C-8B875CA5682F}"/>
              </a:ext>
            </a:extLst>
          </p:cNvPr>
          <p:cNvSpPr txBox="1"/>
          <p:nvPr/>
        </p:nvSpPr>
        <p:spPr>
          <a:xfrm>
            <a:off x="4611755" y="5664475"/>
            <a:ext cx="2104502" cy="55207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00"/>
              </a:lnSpc>
            </a:pPr>
            <a:r>
              <a:rPr lang="en-US" sz="3600" i="1" dirty="0">
                <a:solidFill>
                  <a:srgbClr val="000000"/>
                </a:solidFill>
                <a:latin typeface="Cambria" panose="02040503050406030204" pitchFamily="18" charset="0"/>
              </a:rPr>
              <a:t>Sense</a:t>
            </a:r>
            <a:endParaRPr lang="tr-TR" sz="3600" i="1" dirty="0">
              <a:solidFill>
                <a:srgbClr val="000000"/>
              </a:solidFill>
              <a:latin typeface="Cambria" panose="02040503050406030204" pitchFamily="18" charset="0"/>
            </a:endParaRPr>
          </a:p>
          <a:p>
            <a:pPr algn="ctr">
              <a:lnSpc>
                <a:spcPts val="2800"/>
              </a:lnSpc>
            </a:pPr>
            <a:r>
              <a:rPr lang="en-US" sz="3600" i="1" dirty="0">
                <a:solidFill>
                  <a:srgbClr val="000000"/>
                </a:solidFill>
                <a:latin typeface="Cambria" panose="02040503050406030204" pitchFamily="18" charset="0"/>
              </a:rPr>
              <a:t>Amplifier</a:t>
            </a:r>
          </a:p>
        </p:txBody>
      </p:sp>
      <p:sp>
        <p:nvSpPr>
          <p:cNvPr id="65" name="Oval 64">
            <a:extLst>
              <a:ext uri="{FF2B5EF4-FFF2-40B4-BE49-F238E27FC236}">
                <a16:creationId xmlns:a16="http://schemas.microsoft.com/office/drawing/2014/main" id="{3CA9E072-DD30-43E4-AE2E-E807DD18E500}"/>
              </a:ext>
            </a:extLst>
          </p:cNvPr>
          <p:cNvSpPr/>
          <p:nvPr/>
        </p:nvSpPr>
        <p:spPr>
          <a:xfrm>
            <a:off x="3615468" y="1515324"/>
            <a:ext cx="856927" cy="838169"/>
          </a:xfrm>
          <a:prstGeom prst="ellipse">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cxnSp>
        <p:nvCxnSpPr>
          <p:cNvPr id="72" name="Straight Connector 71">
            <a:extLst>
              <a:ext uri="{FF2B5EF4-FFF2-40B4-BE49-F238E27FC236}">
                <a16:creationId xmlns:a16="http://schemas.microsoft.com/office/drawing/2014/main" id="{DFDF79F7-5D19-4BD7-B591-63B9D6B3A721}"/>
              </a:ext>
            </a:extLst>
          </p:cNvPr>
          <p:cNvCxnSpPr>
            <a:cxnSpLocks/>
          </p:cNvCxnSpPr>
          <p:nvPr/>
        </p:nvCxnSpPr>
        <p:spPr>
          <a:xfrm flipV="1">
            <a:off x="4749607" y="1676400"/>
            <a:ext cx="228602" cy="258008"/>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00FC2FB-E206-4EE6-8F03-F487F90B23E3}"/>
              </a:ext>
            </a:extLst>
          </p:cNvPr>
          <p:cNvSpPr txBox="1"/>
          <p:nvPr/>
        </p:nvSpPr>
        <p:spPr>
          <a:xfrm>
            <a:off x="373163" y="1631388"/>
            <a:ext cx="3033608" cy="646331"/>
          </a:xfrm>
          <a:prstGeom prst="rect">
            <a:avLst/>
          </a:prstGeom>
          <a:noFill/>
        </p:spPr>
        <p:txBody>
          <a:bodyPr wrap="square" rtlCol="0">
            <a:spAutoFit/>
          </a:bodyPr>
          <a:lstStyle/>
          <a:p>
            <a:pPr algn="r"/>
            <a:r>
              <a:rPr lang="en-US" sz="3600" i="1" dirty="0"/>
              <a:t>source row:</a:t>
            </a:r>
          </a:p>
        </p:txBody>
      </p:sp>
      <p:sp>
        <p:nvSpPr>
          <p:cNvPr id="102" name="TextBox 101">
            <a:extLst>
              <a:ext uri="{FF2B5EF4-FFF2-40B4-BE49-F238E27FC236}">
                <a16:creationId xmlns:a16="http://schemas.microsoft.com/office/drawing/2014/main" id="{6DAD2191-EA7C-4731-9F42-2C364D2AF259}"/>
              </a:ext>
            </a:extLst>
          </p:cNvPr>
          <p:cNvSpPr txBox="1"/>
          <p:nvPr/>
        </p:nvSpPr>
        <p:spPr>
          <a:xfrm>
            <a:off x="0" y="3055695"/>
            <a:ext cx="3387087" cy="646331"/>
          </a:xfrm>
          <a:prstGeom prst="rect">
            <a:avLst/>
          </a:prstGeom>
          <a:noFill/>
        </p:spPr>
        <p:txBody>
          <a:bodyPr wrap="square" rtlCol="0">
            <a:spAutoFit/>
          </a:bodyPr>
          <a:lstStyle/>
          <a:p>
            <a:pPr algn="r"/>
            <a:r>
              <a:rPr lang="en-US" sz="3600" i="1" dirty="0"/>
              <a:t>destination row:</a:t>
            </a:r>
          </a:p>
        </p:txBody>
      </p:sp>
      <p:sp>
        <p:nvSpPr>
          <p:cNvPr id="103" name="Oval 102">
            <a:extLst>
              <a:ext uri="{FF2B5EF4-FFF2-40B4-BE49-F238E27FC236}">
                <a16:creationId xmlns:a16="http://schemas.microsoft.com/office/drawing/2014/main" id="{F91D8636-EBED-4103-A8D8-5935C5092DCC}"/>
              </a:ext>
            </a:extLst>
          </p:cNvPr>
          <p:cNvSpPr/>
          <p:nvPr/>
        </p:nvSpPr>
        <p:spPr>
          <a:xfrm>
            <a:off x="3632640" y="2945884"/>
            <a:ext cx="856927" cy="8381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cxnSp>
        <p:nvCxnSpPr>
          <p:cNvPr id="106" name="Straight Connector 105">
            <a:extLst>
              <a:ext uri="{FF2B5EF4-FFF2-40B4-BE49-F238E27FC236}">
                <a16:creationId xmlns:a16="http://schemas.microsoft.com/office/drawing/2014/main" id="{1E757149-66E4-4593-AFD2-0F0DA2258B6A}"/>
              </a:ext>
            </a:extLst>
          </p:cNvPr>
          <p:cNvCxnSpPr>
            <a:cxnSpLocks/>
          </p:cNvCxnSpPr>
          <p:nvPr/>
        </p:nvCxnSpPr>
        <p:spPr>
          <a:xfrm flipH="1">
            <a:off x="5125563" y="1933872"/>
            <a:ext cx="419209" cy="1608"/>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8D89B8B-7970-4A72-9743-8CB4B683D984}"/>
              </a:ext>
            </a:extLst>
          </p:cNvPr>
          <p:cNvCxnSpPr>
            <a:cxnSpLocks/>
          </p:cNvCxnSpPr>
          <p:nvPr/>
        </p:nvCxnSpPr>
        <p:spPr>
          <a:xfrm flipH="1">
            <a:off x="4501789" y="3354596"/>
            <a:ext cx="271857" cy="1072"/>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EA342CB-560C-4306-B2F8-71A518DC56E4}"/>
              </a:ext>
            </a:extLst>
          </p:cNvPr>
          <p:cNvCxnSpPr>
            <a:cxnSpLocks/>
          </p:cNvCxnSpPr>
          <p:nvPr/>
        </p:nvCxnSpPr>
        <p:spPr>
          <a:xfrm flipH="1">
            <a:off x="5149602" y="3354060"/>
            <a:ext cx="419209" cy="1608"/>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69F4C8-B8A2-4C0B-A5C6-5EBFFAD636B6}"/>
              </a:ext>
            </a:extLst>
          </p:cNvPr>
          <p:cNvCxnSpPr>
            <a:cxnSpLocks/>
            <a:endCxn id="34" idx="3"/>
          </p:cNvCxnSpPr>
          <p:nvPr/>
        </p:nvCxnSpPr>
        <p:spPr>
          <a:xfrm>
            <a:off x="5049996" y="4749287"/>
            <a:ext cx="1081346" cy="145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463E5EAA-8572-408C-82A3-B78CBF3F551C}"/>
              </a:ext>
            </a:extLst>
          </p:cNvPr>
          <p:cNvSpPr/>
          <p:nvPr/>
        </p:nvSpPr>
        <p:spPr>
          <a:xfrm>
            <a:off x="3612506" y="1515324"/>
            <a:ext cx="856927" cy="8381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sp>
        <p:nvSpPr>
          <p:cNvPr id="117" name="Down Arrow 156">
            <a:extLst>
              <a:ext uri="{FF2B5EF4-FFF2-40B4-BE49-F238E27FC236}">
                <a16:creationId xmlns:a16="http://schemas.microsoft.com/office/drawing/2014/main" id="{CAD69585-8E86-467F-8DFA-CC79EB3C1CAF}"/>
              </a:ext>
            </a:extLst>
          </p:cNvPr>
          <p:cNvSpPr/>
          <p:nvPr/>
        </p:nvSpPr>
        <p:spPr>
          <a:xfrm>
            <a:off x="5744453" y="1896539"/>
            <a:ext cx="353672" cy="2169473"/>
          </a:xfrm>
          <a:prstGeom prst="downArrow">
            <a:avLst>
              <a:gd name="adj1" fmla="val 50000"/>
              <a:gd name="adj2" fmla="val 1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8" name="Straight Connector 117">
            <a:extLst>
              <a:ext uri="{FF2B5EF4-FFF2-40B4-BE49-F238E27FC236}">
                <a16:creationId xmlns:a16="http://schemas.microsoft.com/office/drawing/2014/main" id="{06143AD1-765F-4723-AD6D-FF687C48295D}"/>
              </a:ext>
            </a:extLst>
          </p:cNvPr>
          <p:cNvCxnSpPr>
            <a:cxnSpLocks/>
          </p:cNvCxnSpPr>
          <p:nvPr/>
        </p:nvCxnSpPr>
        <p:spPr>
          <a:xfrm>
            <a:off x="4776621" y="1936498"/>
            <a:ext cx="373494"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778FCB1-2275-45B8-AE58-15F745AEB95A}"/>
              </a:ext>
            </a:extLst>
          </p:cNvPr>
          <p:cNvCxnSpPr>
            <a:cxnSpLocks/>
          </p:cNvCxnSpPr>
          <p:nvPr/>
        </p:nvCxnSpPr>
        <p:spPr>
          <a:xfrm flipV="1">
            <a:off x="4773466" y="3102012"/>
            <a:ext cx="228602" cy="258008"/>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3160AD0-AC26-4C33-BDDB-A50FBDE0C8FE}"/>
              </a:ext>
            </a:extLst>
          </p:cNvPr>
          <p:cNvCxnSpPr>
            <a:cxnSpLocks/>
          </p:cNvCxnSpPr>
          <p:nvPr/>
        </p:nvCxnSpPr>
        <p:spPr>
          <a:xfrm>
            <a:off x="4800480" y="3354490"/>
            <a:ext cx="373494"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23" name="Down Arrow 158">
            <a:extLst>
              <a:ext uri="{FF2B5EF4-FFF2-40B4-BE49-F238E27FC236}">
                <a16:creationId xmlns:a16="http://schemas.microsoft.com/office/drawing/2014/main" id="{82FB6AE8-CF4D-4F28-BF4C-6302AA454A8A}"/>
              </a:ext>
            </a:extLst>
          </p:cNvPr>
          <p:cNvSpPr/>
          <p:nvPr/>
        </p:nvSpPr>
        <p:spPr>
          <a:xfrm rot="5400000">
            <a:off x="5685817" y="3113758"/>
            <a:ext cx="389142" cy="432763"/>
          </a:xfrm>
          <a:prstGeom prst="downArrow">
            <a:avLst>
              <a:gd name="adj1" fmla="val 50000"/>
              <a:gd name="adj2" fmla="val 5658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28" name="Group 127">
            <a:extLst>
              <a:ext uri="{FF2B5EF4-FFF2-40B4-BE49-F238E27FC236}">
                <a16:creationId xmlns:a16="http://schemas.microsoft.com/office/drawing/2014/main" id="{649600C8-98A3-4835-8470-9F689B1033A2}"/>
              </a:ext>
            </a:extLst>
          </p:cNvPr>
          <p:cNvGrpSpPr/>
          <p:nvPr/>
        </p:nvGrpSpPr>
        <p:grpSpPr>
          <a:xfrm>
            <a:off x="7078763" y="1752600"/>
            <a:ext cx="4737780" cy="461665"/>
            <a:chOff x="6997020" y="1737410"/>
            <a:chExt cx="4737780" cy="461665"/>
          </a:xfrm>
        </p:grpSpPr>
        <p:sp>
          <p:nvSpPr>
            <p:cNvPr id="126" name="Oval 125">
              <a:extLst>
                <a:ext uri="{FF2B5EF4-FFF2-40B4-BE49-F238E27FC236}">
                  <a16:creationId xmlns:a16="http://schemas.microsoft.com/office/drawing/2014/main" id="{5C0EFC2A-4146-496E-8B40-9D2C2B297AA3}"/>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127" name="TextBox 126">
              <a:extLst>
                <a:ext uri="{FF2B5EF4-FFF2-40B4-BE49-F238E27FC236}">
                  <a16:creationId xmlns:a16="http://schemas.microsoft.com/office/drawing/2014/main" id="{10A28A80-65E6-4C34-8501-42E13C753F8E}"/>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Activation of the source row</a:t>
              </a:r>
            </a:p>
          </p:txBody>
        </p:sp>
      </p:grpSp>
      <p:grpSp>
        <p:nvGrpSpPr>
          <p:cNvPr id="129" name="Group 128">
            <a:extLst>
              <a:ext uri="{FF2B5EF4-FFF2-40B4-BE49-F238E27FC236}">
                <a16:creationId xmlns:a16="http://schemas.microsoft.com/office/drawing/2014/main" id="{58A8DACF-CA4C-4DE1-A762-87DD2DD3EE2C}"/>
              </a:ext>
            </a:extLst>
          </p:cNvPr>
          <p:cNvGrpSpPr/>
          <p:nvPr/>
        </p:nvGrpSpPr>
        <p:grpSpPr>
          <a:xfrm>
            <a:off x="7078763" y="2532534"/>
            <a:ext cx="4737780" cy="461665"/>
            <a:chOff x="6997020" y="1737410"/>
            <a:chExt cx="4737780" cy="461665"/>
          </a:xfrm>
        </p:grpSpPr>
        <p:sp>
          <p:nvSpPr>
            <p:cNvPr id="130" name="Oval 129">
              <a:extLst>
                <a:ext uri="{FF2B5EF4-FFF2-40B4-BE49-F238E27FC236}">
                  <a16:creationId xmlns:a16="http://schemas.microsoft.com/office/drawing/2014/main" id="{CF82DD29-B428-468E-B07C-D2532699A9C3}"/>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131" name="TextBox 130">
              <a:extLst>
                <a:ext uri="{FF2B5EF4-FFF2-40B4-BE49-F238E27FC236}">
                  <a16:creationId xmlns:a16="http://schemas.microsoft.com/office/drawing/2014/main" id="{E791EBFD-C3FA-4759-BB5A-B7A754451574}"/>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Charge sharing</a:t>
              </a:r>
            </a:p>
          </p:txBody>
        </p:sp>
      </p:grpSp>
      <p:grpSp>
        <p:nvGrpSpPr>
          <p:cNvPr id="132" name="Group 131">
            <a:extLst>
              <a:ext uri="{FF2B5EF4-FFF2-40B4-BE49-F238E27FC236}">
                <a16:creationId xmlns:a16="http://schemas.microsoft.com/office/drawing/2014/main" id="{49770B41-546F-4A93-99F8-0EB62064130A}"/>
              </a:ext>
            </a:extLst>
          </p:cNvPr>
          <p:cNvGrpSpPr/>
          <p:nvPr/>
        </p:nvGrpSpPr>
        <p:grpSpPr>
          <a:xfrm>
            <a:off x="7078763" y="3312468"/>
            <a:ext cx="4737780" cy="461665"/>
            <a:chOff x="6997020" y="1737410"/>
            <a:chExt cx="4737780" cy="461665"/>
          </a:xfrm>
        </p:grpSpPr>
        <p:sp>
          <p:nvSpPr>
            <p:cNvPr id="133" name="Oval 132">
              <a:extLst>
                <a:ext uri="{FF2B5EF4-FFF2-40B4-BE49-F238E27FC236}">
                  <a16:creationId xmlns:a16="http://schemas.microsoft.com/office/drawing/2014/main" id="{D9949812-D6B4-43D3-ADC0-A78FB24850BE}"/>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134" name="TextBox 133">
              <a:extLst>
                <a:ext uri="{FF2B5EF4-FFF2-40B4-BE49-F238E27FC236}">
                  <a16:creationId xmlns:a16="http://schemas.microsoft.com/office/drawing/2014/main" id="{DEA8ED8B-9B99-4658-BABF-58469994F3C7}"/>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Beginning of restoration</a:t>
              </a:r>
            </a:p>
          </p:txBody>
        </p:sp>
      </p:grpSp>
      <p:grpSp>
        <p:nvGrpSpPr>
          <p:cNvPr id="135" name="Group 134">
            <a:extLst>
              <a:ext uri="{FF2B5EF4-FFF2-40B4-BE49-F238E27FC236}">
                <a16:creationId xmlns:a16="http://schemas.microsoft.com/office/drawing/2014/main" id="{BD0EF57B-E74C-4D4F-BC07-6359A26208F4}"/>
              </a:ext>
            </a:extLst>
          </p:cNvPr>
          <p:cNvGrpSpPr/>
          <p:nvPr/>
        </p:nvGrpSpPr>
        <p:grpSpPr>
          <a:xfrm>
            <a:off x="7078763" y="4092402"/>
            <a:ext cx="5089722" cy="461665"/>
            <a:chOff x="6997020" y="1737410"/>
            <a:chExt cx="5089722" cy="461665"/>
          </a:xfrm>
        </p:grpSpPr>
        <p:sp>
          <p:nvSpPr>
            <p:cNvPr id="136" name="Oval 135">
              <a:extLst>
                <a:ext uri="{FF2B5EF4-FFF2-40B4-BE49-F238E27FC236}">
                  <a16:creationId xmlns:a16="http://schemas.microsoft.com/office/drawing/2014/main" id="{833C54E4-F664-4EDB-A106-F9BC1F051716}"/>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137" name="TextBox 136">
              <a:extLst>
                <a:ext uri="{FF2B5EF4-FFF2-40B4-BE49-F238E27FC236}">
                  <a16:creationId xmlns:a16="http://schemas.microsoft.com/office/drawing/2014/main" id="{6A06209F-A56F-4127-A8D2-5DE7240DCEFF}"/>
                </a:ext>
              </a:extLst>
            </p:cNvPr>
            <p:cNvSpPr txBox="1"/>
            <p:nvPr/>
          </p:nvSpPr>
          <p:spPr>
            <a:xfrm>
              <a:off x="7454219" y="1737410"/>
              <a:ext cx="4632523" cy="461665"/>
            </a:xfrm>
            <a:prstGeom prst="rect">
              <a:avLst/>
            </a:prstGeom>
            <a:noFill/>
          </p:spPr>
          <p:txBody>
            <a:bodyPr wrap="square" rtlCol="0" anchor="ctr">
              <a:spAutoFit/>
            </a:bodyPr>
            <a:lstStyle/>
            <a:p>
              <a:r>
                <a:rPr lang="en-US" sz="2400" dirty="0">
                  <a:latin typeface="+mj-lt"/>
                </a:rPr>
                <a:t>Activation of the destination row</a:t>
              </a:r>
            </a:p>
          </p:txBody>
        </p:sp>
      </p:grpSp>
      <p:grpSp>
        <p:nvGrpSpPr>
          <p:cNvPr id="138" name="Group 137">
            <a:extLst>
              <a:ext uri="{FF2B5EF4-FFF2-40B4-BE49-F238E27FC236}">
                <a16:creationId xmlns:a16="http://schemas.microsoft.com/office/drawing/2014/main" id="{427D1C93-FD6D-40C7-89D0-C9BCDAE6D6C1}"/>
              </a:ext>
            </a:extLst>
          </p:cNvPr>
          <p:cNvGrpSpPr/>
          <p:nvPr/>
        </p:nvGrpSpPr>
        <p:grpSpPr>
          <a:xfrm>
            <a:off x="7078763" y="4687669"/>
            <a:ext cx="5179740" cy="830997"/>
            <a:chOff x="6997020" y="1552744"/>
            <a:chExt cx="5179740" cy="830997"/>
          </a:xfrm>
        </p:grpSpPr>
        <p:sp>
          <p:nvSpPr>
            <p:cNvPr id="139" name="Oval 138">
              <a:extLst>
                <a:ext uri="{FF2B5EF4-FFF2-40B4-BE49-F238E27FC236}">
                  <a16:creationId xmlns:a16="http://schemas.microsoft.com/office/drawing/2014/main" id="{80878277-F7AF-4489-8075-59AE4D434BFC}"/>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sp>
          <p:nvSpPr>
            <p:cNvPr id="140" name="TextBox 139">
              <a:extLst>
                <a:ext uri="{FF2B5EF4-FFF2-40B4-BE49-F238E27FC236}">
                  <a16:creationId xmlns:a16="http://schemas.microsoft.com/office/drawing/2014/main" id="{931F2DED-64D6-4300-A291-719877BCD1BF}"/>
                </a:ext>
              </a:extLst>
            </p:cNvPr>
            <p:cNvSpPr txBox="1"/>
            <p:nvPr/>
          </p:nvSpPr>
          <p:spPr>
            <a:xfrm>
              <a:off x="7454220" y="1552744"/>
              <a:ext cx="4722540" cy="830997"/>
            </a:xfrm>
            <a:prstGeom prst="rect">
              <a:avLst/>
            </a:prstGeom>
            <a:noFill/>
          </p:spPr>
          <p:txBody>
            <a:bodyPr wrap="square" rtlCol="0" anchor="ctr">
              <a:spAutoFit/>
            </a:bodyPr>
            <a:lstStyle/>
            <a:p>
              <a:r>
                <a:rPr lang="en-US" sz="2400" dirty="0">
                  <a:latin typeface="+mj-lt"/>
                </a:rPr>
                <a:t>Restoration of both rows </a:t>
              </a:r>
              <a:br>
                <a:rPr lang="en-US" sz="2400" dirty="0">
                  <a:latin typeface="+mj-lt"/>
                </a:rPr>
              </a:br>
              <a:r>
                <a:rPr lang="en-US" sz="2400" dirty="0">
                  <a:latin typeface="+mj-lt"/>
                </a:rPr>
                <a:t>to source data</a:t>
              </a:r>
            </a:p>
          </p:txBody>
        </p:sp>
      </p:grpSp>
    </p:spTree>
    <p:custDataLst>
      <p:tags r:id="rId1"/>
    </p:custDataLst>
    <p:extLst>
      <p:ext uri="{BB962C8B-B14F-4D97-AF65-F5344CB8AC3E}">
        <p14:creationId xmlns:p14="http://schemas.microsoft.com/office/powerpoint/2010/main" val="235584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72"/>
                                        </p:tgtEl>
                                      </p:cBhvr>
                                    </p:animEffect>
                                    <p:set>
                                      <p:cBhvr>
                                        <p:cTn id="11" dur="1" fill="hold">
                                          <p:stCondLst>
                                            <p:cond delay="499"/>
                                          </p:stCondLst>
                                        </p:cTn>
                                        <p:tgtEl>
                                          <p:spTgt spid="72"/>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fade">
                                      <p:cBhvr>
                                        <p:cTn id="15" dur="500"/>
                                        <p:tgtEl>
                                          <p:spTgt spid="1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fade">
                                      <p:cBhvr>
                                        <p:cTn id="20" dur="500"/>
                                        <p:tgtEl>
                                          <p:spTgt spid="129"/>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wipe(up)">
                                      <p:cBhvr>
                                        <p:cTn id="24" dur="500"/>
                                        <p:tgtEl>
                                          <p:spTgt spid="117"/>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2"/>
                                        </p:tgtEl>
                                        <p:attrNameLst>
                                          <p:attrName>style.visibility</p:attrName>
                                        </p:attrNameLst>
                                      </p:cBhvr>
                                      <p:to>
                                        <p:strVal val="visible"/>
                                      </p:to>
                                    </p:set>
                                    <p:animEffect transition="in" filter="wipe(down)">
                                      <p:cBhvr>
                                        <p:cTn id="28" dur="500"/>
                                        <p:tgtEl>
                                          <p:spTgt spid="112"/>
                                        </p:tgtEl>
                                      </p:cBhvr>
                                    </p:animEffect>
                                  </p:childTnLst>
                                </p:cTn>
                              </p:par>
                              <p:par>
                                <p:cTn id="29" presetID="22" presetClass="exit" presetSubtype="1" fill="hold" grpId="0" nodeType="withEffect">
                                  <p:stCondLst>
                                    <p:cond delay="0"/>
                                  </p:stCondLst>
                                  <p:childTnLst>
                                    <p:animEffect transition="out" filter="wipe(up)">
                                      <p:cBhvr>
                                        <p:cTn id="30" dur="500"/>
                                        <p:tgtEl>
                                          <p:spTgt spid="65"/>
                                        </p:tgtEl>
                                      </p:cBhvr>
                                    </p:animEffect>
                                    <p:set>
                                      <p:cBhvr>
                                        <p:cTn id="31" dur="1" fill="hold">
                                          <p:stCondLst>
                                            <p:cond delay="499"/>
                                          </p:stCondLst>
                                        </p:cTn>
                                        <p:tgtEl>
                                          <p:spTgt spid="65"/>
                                        </p:tgtEl>
                                        <p:attrNameLst>
                                          <p:attrName>style.visibility</p:attrName>
                                        </p:attrNameLst>
                                      </p:cBhvr>
                                      <p:to>
                                        <p:strVal val="hidden"/>
                                      </p:to>
                                    </p:set>
                                  </p:childTnLst>
                                </p:cTn>
                              </p:par>
                            </p:childTnLst>
                          </p:cTn>
                        </p:par>
                        <p:par>
                          <p:cTn id="32" fill="hold">
                            <p:stCondLst>
                              <p:cond delay="1500"/>
                            </p:stCondLst>
                            <p:childTnLst>
                              <p:par>
                                <p:cTn id="33" presetID="22" presetClass="exit" presetSubtype="1" fill="hold" grpId="1" nodeType="afterEffect">
                                  <p:stCondLst>
                                    <p:cond delay="0"/>
                                  </p:stCondLst>
                                  <p:childTnLst>
                                    <p:animEffect transition="out" filter="wipe(up)">
                                      <p:cBhvr>
                                        <p:cTn id="34" dur="500"/>
                                        <p:tgtEl>
                                          <p:spTgt spid="117"/>
                                        </p:tgtEl>
                                      </p:cBhvr>
                                    </p:animEffect>
                                    <p:set>
                                      <p:cBhvr>
                                        <p:cTn id="35" dur="1" fill="hold">
                                          <p:stCondLst>
                                            <p:cond delay="499"/>
                                          </p:stCondLst>
                                        </p:cTn>
                                        <p:tgtEl>
                                          <p:spTgt spid="1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2"/>
                                        </p:tgtEl>
                                        <p:attrNameLst>
                                          <p:attrName>style.visibility</p:attrName>
                                        </p:attrNameLst>
                                      </p:cBhvr>
                                      <p:to>
                                        <p:strVal val="visible"/>
                                      </p:to>
                                    </p:set>
                                    <p:animEffect transition="in" filter="fade">
                                      <p:cBhvr>
                                        <p:cTn id="40" dur="500"/>
                                        <p:tgtEl>
                                          <p:spTgt spid="132"/>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20"/>
                                        </p:tgtEl>
                                        <p:attrNameLst>
                                          <p:attrName>style.visibility</p:attrName>
                                        </p:attrNameLst>
                                      </p:cBhvr>
                                      <p:to>
                                        <p:strVal val="visible"/>
                                      </p:to>
                                    </p:set>
                                    <p:animEffect transition="in" filter="wipe(down)">
                                      <p:cBhvr>
                                        <p:cTn id="44" dur="500"/>
                                        <p:tgtEl>
                                          <p:spTgt spid="1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childTnLst>
                          </p:cTn>
                        </p:par>
                        <p:par>
                          <p:cTn id="50" fill="hold">
                            <p:stCondLst>
                              <p:cond delay="500"/>
                            </p:stCondLst>
                            <p:childTnLst>
                              <p:par>
                                <p:cTn id="51" presetID="10" presetClass="exit" presetSubtype="0" fill="hold" nodeType="afterEffect">
                                  <p:stCondLst>
                                    <p:cond delay="0"/>
                                  </p:stCondLst>
                                  <p:childTnLst>
                                    <p:animEffect transition="out" filter="fade">
                                      <p:cBhvr>
                                        <p:cTn id="52" dur="500"/>
                                        <p:tgtEl>
                                          <p:spTgt spid="121"/>
                                        </p:tgtEl>
                                      </p:cBhvr>
                                    </p:animEffect>
                                    <p:set>
                                      <p:cBhvr>
                                        <p:cTn id="53" dur="1" fill="hold">
                                          <p:stCondLst>
                                            <p:cond delay="499"/>
                                          </p:stCondLst>
                                        </p:cTn>
                                        <p:tgtEl>
                                          <p:spTgt spid="121"/>
                                        </p:tgtEl>
                                        <p:attrNameLst>
                                          <p:attrName>style.visibility</p:attrName>
                                        </p:attrNameLst>
                                      </p:cBhvr>
                                      <p:to>
                                        <p:strVal val="hidden"/>
                                      </p:to>
                                    </p:se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fade">
                                      <p:cBhvr>
                                        <p:cTn id="57" dur="500"/>
                                        <p:tgtEl>
                                          <p:spTgt spid="1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8"/>
                                        </p:tgtEl>
                                        <p:attrNameLst>
                                          <p:attrName>style.visibility</p:attrName>
                                        </p:attrNameLst>
                                      </p:cBhvr>
                                      <p:to>
                                        <p:strVal val="visible"/>
                                      </p:to>
                                    </p:set>
                                    <p:animEffect transition="in" filter="fade">
                                      <p:cBhvr>
                                        <p:cTn id="62" dur="500"/>
                                        <p:tgtEl>
                                          <p:spTgt spid="138"/>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down)">
                                      <p:cBhvr>
                                        <p:cTn id="66" dur="500"/>
                                        <p:tgtEl>
                                          <p:spTgt spid="37"/>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23"/>
                                        </p:tgtEl>
                                        <p:attrNameLst>
                                          <p:attrName>style.visibility</p:attrName>
                                        </p:attrNameLst>
                                      </p:cBhvr>
                                      <p:to>
                                        <p:strVal val="visible"/>
                                      </p:to>
                                    </p:set>
                                    <p:animEffect transition="in" filter="wipe(down)">
                                      <p:cBhvr>
                                        <p:cTn id="69" dur="500"/>
                                        <p:tgtEl>
                                          <p:spTgt spid="123"/>
                                        </p:tgtEl>
                                      </p:cBhvr>
                                    </p:animEffect>
                                  </p:childTnLst>
                                </p:cTn>
                              </p:par>
                            </p:childTnLst>
                          </p:cTn>
                        </p:par>
                        <p:par>
                          <p:cTn id="70" fill="hold">
                            <p:stCondLst>
                              <p:cond delay="1000"/>
                            </p:stCondLst>
                            <p:childTnLst>
                              <p:par>
                                <p:cTn id="71" presetID="22" presetClass="entr" presetSubtype="4" fill="hold" grpId="1"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wipe(down)">
                                      <p:cBhvr>
                                        <p:cTn id="73" dur="500"/>
                                        <p:tgtEl>
                                          <p:spTgt spid="65"/>
                                        </p:tgtEl>
                                      </p:cBhvr>
                                    </p:animEffect>
                                  </p:childTnLst>
                                </p:cTn>
                              </p:par>
                              <p:par>
                                <p:cTn id="74" presetID="22" presetClass="entr" presetSubtype="4" fill="hold" grpId="1" nodeType="withEffect">
                                  <p:stCondLst>
                                    <p:cond delay="0"/>
                                  </p:stCondLst>
                                  <p:childTnLst>
                                    <p:set>
                                      <p:cBhvr>
                                        <p:cTn id="75" dur="1" fill="hold">
                                          <p:stCondLst>
                                            <p:cond delay="0"/>
                                          </p:stCondLst>
                                        </p:cTn>
                                        <p:tgtEl>
                                          <p:spTgt spid="124"/>
                                        </p:tgtEl>
                                        <p:attrNameLst>
                                          <p:attrName>style.visibility</p:attrName>
                                        </p:attrNameLst>
                                      </p:cBhvr>
                                      <p:to>
                                        <p:strVal val="visible"/>
                                      </p:to>
                                    </p:set>
                                    <p:animEffect transition="in" filter="wipe(down)">
                                      <p:cBhvr>
                                        <p:cTn id="7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1" animBg="1"/>
      <p:bldP spid="120" grpId="0" animBg="1"/>
      <p:bldP spid="112" grpId="0" animBg="1"/>
      <p:bldP spid="37" grpId="0" animBg="1"/>
      <p:bldP spid="65" grpId="0" animBg="1"/>
      <p:bldP spid="65" grpId="1" animBg="1"/>
      <p:bldP spid="117" grpId="0" animBg="1"/>
      <p:bldP spid="117" grpId="1" animBg="1"/>
      <p:bldP spid="1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val 123">
            <a:extLst>
              <a:ext uri="{FF2B5EF4-FFF2-40B4-BE49-F238E27FC236}">
                <a16:creationId xmlns:a16="http://schemas.microsoft.com/office/drawing/2014/main" id="{8C2DBF15-3FC4-4619-90E4-89932E06D1C7}"/>
              </a:ext>
            </a:extLst>
          </p:cNvPr>
          <p:cNvSpPr/>
          <p:nvPr/>
        </p:nvSpPr>
        <p:spPr>
          <a:xfrm>
            <a:off x="3638751" y="2945884"/>
            <a:ext cx="856927" cy="838169"/>
          </a:xfrm>
          <a:prstGeom prst="ellipse">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sp>
        <p:nvSpPr>
          <p:cNvPr id="120" name="DRAM">
            <a:extLst>
              <a:ext uri="{FF2B5EF4-FFF2-40B4-BE49-F238E27FC236}">
                <a16:creationId xmlns:a16="http://schemas.microsoft.com/office/drawing/2014/main" id="{D558C122-DBF0-466E-88B6-7EA666174295}"/>
              </a:ext>
            </a:extLst>
          </p:cNvPr>
          <p:cNvSpPr/>
          <p:nvPr/>
        </p:nvSpPr>
        <p:spPr>
          <a:xfrm>
            <a:off x="5060519" y="4157471"/>
            <a:ext cx="1068086" cy="338642"/>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2" name="DRAM">
            <a:extLst>
              <a:ext uri="{FF2B5EF4-FFF2-40B4-BE49-F238E27FC236}">
                <a16:creationId xmlns:a16="http://schemas.microsoft.com/office/drawing/2014/main" id="{13CAECBC-C147-41D2-B60F-7B9DC30E4A0C}"/>
              </a:ext>
            </a:extLst>
          </p:cNvPr>
          <p:cNvSpPr/>
          <p:nvPr/>
        </p:nvSpPr>
        <p:spPr>
          <a:xfrm>
            <a:off x="5046944" y="4486971"/>
            <a:ext cx="1068086" cy="287347"/>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70" name="Straight Connector 69">
            <a:extLst>
              <a:ext uri="{FF2B5EF4-FFF2-40B4-BE49-F238E27FC236}">
                <a16:creationId xmlns:a16="http://schemas.microsoft.com/office/drawing/2014/main" id="{EC0F28DE-0F31-4112-912A-98E58FEE2ED6}"/>
              </a:ext>
            </a:extLst>
          </p:cNvPr>
          <p:cNvCxnSpPr>
            <a:cxnSpLocks/>
          </p:cNvCxnSpPr>
          <p:nvPr/>
        </p:nvCxnSpPr>
        <p:spPr>
          <a:xfrm flipH="1">
            <a:off x="4477750" y="1934408"/>
            <a:ext cx="271857" cy="1072"/>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A9A75B9-4220-48DE-9F07-7411DED0184A}"/>
              </a:ext>
            </a:extLst>
          </p:cNvPr>
          <p:cNvSpPr>
            <a:spLocks noGrp="1"/>
          </p:cNvSpPr>
          <p:nvPr>
            <p:ph type="title"/>
          </p:nvPr>
        </p:nvSpPr>
        <p:spPr>
          <a:xfrm>
            <a:off x="304800" y="152401"/>
            <a:ext cx="11582400" cy="838200"/>
          </a:xfrm>
        </p:spPr>
        <p:txBody>
          <a:bodyPr/>
          <a:lstStyle/>
          <a:p>
            <a:r>
              <a:rPr lang="en-US" dirty="0"/>
              <a:t>Row Copy: Steps</a:t>
            </a:r>
          </a:p>
        </p:txBody>
      </p:sp>
      <p:sp>
        <p:nvSpPr>
          <p:cNvPr id="6" name="DRAM">
            <a:extLst>
              <a:ext uri="{FF2B5EF4-FFF2-40B4-BE49-F238E27FC236}">
                <a16:creationId xmlns:a16="http://schemas.microsoft.com/office/drawing/2014/main" id="{CA14F9BA-7292-428E-8584-CBA79B350007}"/>
              </a:ext>
            </a:extLst>
          </p:cNvPr>
          <p:cNvSpPr/>
          <p:nvPr/>
        </p:nvSpPr>
        <p:spPr>
          <a:xfrm>
            <a:off x="5055100" y="4774248"/>
            <a:ext cx="1068086" cy="620483"/>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3" name="Straight Connector 32">
            <a:extLst>
              <a:ext uri="{FF2B5EF4-FFF2-40B4-BE49-F238E27FC236}">
                <a16:creationId xmlns:a16="http://schemas.microsoft.com/office/drawing/2014/main" id="{B4E4EFC2-4E03-4526-8FC4-0FA997CFFE28}"/>
              </a:ext>
            </a:extLst>
          </p:cNvPr>
          <p:cNvCxnSpPr>
            <a:cxnSpLocks/>
          </p:cNvCxnSpPr>
          <p:nvPr/>
        </p:nvCxnSpPr>
        <p:spPr>
          <a:xfrm flipH="1" flipV="1">
            <a:off x="5585444" y="1930525"/>
            <a:ext cx="7837" cy="2189381"/>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34" name="DRAM">
            <a:extLst>
              <a:ext uri="{FF2B5EF4-FFF2-40B4-BE49-F238E27FC236}">
                <a16:creationId xmlns:a16="http://schemas.microsoft.com/office/drawing/2014/main" id="{DF825268-349F-4602-B146-01C8E4F8C2D8}"/>
              </a:ext>
            </a:extLst>
          </p:cNvPr>
          <p:cNvSpPr/>
          <p:nvPr/>
        </p:nvSpPr>
        <p:spPr>
          <a:xfrm>
            <a:off x="5055100" y="4148329"/>
            <a:ext cx="1076242" cy="1230950"/>
          </a:xfrm>
          <a:prstGeom prst="roundRect">
            <a:avLst>
              <a:gd name="adj" fmla="val 0"/>
            </a:avLst>
          </a:prstGeom>
          <a:noFill/>
          <a:ln w="5715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Down Arrow 158">
            <a:extLst>
              <a:ext uri="{FF2B5EF4-FFF2-40B4-BE49-F238E27FC236}">
                <a16:creationId xmlns:a16="http://schemas.microsoft.com/office/drawing/2014/main" id="{B805181A-8BFE-4798-8A84-1F3BD7034A65}"/>
              </a:ext>
            </a:extLst>
          </p:cNvPr>
          <p:cNvSpPr/>
          <p:nvPr/>
        </p:nvSpPr>
        <p:spPr>
          <a:xfrm rot="10800000">
            <a:off x="5919935" y="1981200"/>
            <a:ext cx="353672" cy="2065217"/>
          </a:xfrm>
          <a:prstGeom prst="downArrow">
            <a:avLst>
              <a:gd name="adj1" fmla="val 50000"/>
              <a:gd name="adj2" fmla="val 1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67Text">
            <a:extLst>
              <a:ext uri="{FF2B5EF4-FFF2-40B4-BE49-F238E27FC236}">
                <a16:creationId xmlns:a16="http://schemas.microsoft.com/office/drawing/2014/main" id="{5D0DA899-8865-47D0-BC7C-8B875CA5682F}"/>
              </a:ext>
            </a:extLst>
          </p:cNvPr>
          <p:cNvSpPr txBox="1"/>
          <p:nvPr/>
        </p:nvSpPr>
        <p:spPr>
          <a:xfrm>
            <a:off x="4611755" y="5664475"/>
            <a:ext cx="2104502" cy="55207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00"/>
              </a:lnSpc>
            </a:pPr>
            <a:r>
              <a:rPr lang="en-US" sz="3600" i="1" dirty="0">
                <a:solidFill>
                  <a:srgbClr val="000000"/>
                </a:solidFill>
                <a:latin typeface="Cambria" panose="02040503050406030204" pitchFamily="18" charset="0"/>
              </a:rPr>
              <a:t>Sense</a:t>
            </a:r>
            <a:endParaRPr lang="tr-TR" sz="3600" i="1" dirty="0">
              <a:solidFill>
                <a:srgbClr val="000000"/>
              </a:solidFill>
              <a:latin typeface="Cambria" panose="02040503050406030204" pitchFamily="18" charset="0"/>
            </a:endParaRPr>
          </a:p>
          <a:p>
            <a:pPr algn="ctr">
              <a:lnSpc>
                <a:spcPts val="2800"/>
              </a:lnSpc>
            </a:pPr>
            <a:r>
              <a:rPr lang="en-US" sz="3600" i="1" dirty="0">
                <a:solidFill>
                  <a:srgbClr val="000000"/>
                </a:solidFill>
                <a:latin typeface="Cambria" panose="02040503050406030204" pitchFamily="18" charset="0"/>
              </a:rPr>
              <a:t>Amplifier</a:t>
            </a:r>
          </a:p>
        </p:txBody>
      </p:sp>
      <p:sp>
        <p:nvSpPr>
          <p:cNvPr id="65" name="Oval 64">
            <a:extLst>
              <a:ext uri="{FF2B5EF4-FFF2-40B4-BE49-F238E27FC236}">
                <a16:creationId xmlns:a16="http://schemas.microsoft.com/office/drawing/2014/main" id="{3CA9E072-DD30-43E4-AE2E-E807DD18E500}"/>
              </a:ext>
            </a:extLst>
          </p:cNvPr>
          <p:cNvSpPr/>
          <p:nvPr/>
        </p:nvSpPr>
        <p:spPr>
          <a:xfrm>
            <a:off x="3615468" y="1515324"/>
            <a:ext cx="856927" cy="838169"/>
          </a:xfrm>
          <a:prstGeom prst="ellipse">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sp>
        <p:nvSpPr>
          <p:cNvPr id="101" name="TextBox 100">
            <a:extLst>
              <a:ext uri="{FF2B5EF4-FFF2-40B4-BE49-F238E27FC236}">
                <a16:creationId xmlns:a16="http://schemas.microsoft.com/office/drawing/2014/main" id="{A00FC2FB-E206-4EE6-8F03-F487F90B23E3}"/>
              </a:ext>
            </a:extLst>
          </p:cNvPr>
          <p:cNvSpPr txBox="1"/>
          <p:nvPr/>
        </p:nvSpPr>
        <p:spPr>
          <a:xfrm>
            <a:off x="373163" y="1631388"/>
            <a:ext cx="3033608" cy="646331"/>
          </a:xfrm>
          <a:prstGeom prst="rect">
            <a:avLst/>
          </a:prstGeom>
          <a:noFill/>
        </p:spPr>
        <p:txBody>
          <a:bodyPr wrap="square" rtlCol="0">
            <a:spAutoFit/>
          </a:bodyPr>
          <a:lstStyle/>
          <a:p>
            <a:pPr algn="r"/>
            <a:r>
              <a:rPr lang="en-US" sz="3600" i="1" dirty="0"/>
              <a:t>source row:</a:t>
            </a:r>
          </a:p>
        </p:txBody>
      </p:sp>
      <p:sp>
        <p:nvSpPr>
          <p:cNvPr id="102" name="TextBox 101">
            <a:extLst>
              <a:ext uri="{FF2B5EF4-FFF2-40B4-BE49-F238E27FC236}">
                <a16:creationId xmlns:a16="http://schemas.microsoft.com/office/drawing/2014/main" id="{6DAD2191-EA7C-4731-9F42-2C364D2AF259}"/>
              </a:ext>
            </a:extLst>
          </p:cNvPr>
          <p:cNvSpPr txBox="1"/>
          <p:nvPr/>
        </p:nvSpPr>
        <p:spPr>
          <a:xfrm>
            <a:off x="0" y="3055695"/>
            <a:ext cx="3387087" cy="646331"/>
          </a:xfrm>
          <a:prstGeom prst="rect">
            <a:avLst/>
          </a:prstGeom>
          <a:noFill/>
        </p:spPr>
        <p:txBody>
          <a:bodyPr wrap="square" rtlCol="0">
            <a:spAutoFit/>
          </a:bodyPr>
          <a:lstStyle/>
          <a:p>
            <a:pPr algn="r"/>
            <a:r>
              <a:rPr lang="en-US" sz="3600" i="1" dirty="0"/>
              <a:t>destination row:</a:t>
            </a:r>
          </a:p>
        </p:txBody>
      </p:sp>
      <p:sp>
        <p:nvSpPr>
          <p:cNvPr id="103" name="Oval 102">
            <a:extLst>
              <a:ext uri="{FF2B5EF4-FFF2-40B4-BE49-F238E27FC236}">
                <a16:creationId xmlns:a16="http://schemas.microsoft.com/office/drawing/2014/main" id="{F91D8636-EBED-4103-A8D8-5935C5092DCC}"/>
              </a:ext>
            </a:extLst>
          </p:cNvPr>
          <p:cNvSpPr/>
          <p:nvPr/>
        </p:nvSpPr>
        <p:spPr>
          <a:xfrm>
            <a:off x="3632640" y="2945884"/>
            <a:ext cx="856927" cy="8381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cxnSp>
        <p:nvCxnSpPr>
          <p:cNvPr id="106" name="Straight Connector 105">
            <a:extLst>
              <a:ext uri="{FF2B5EF4-FFF2-40B4-BE49-F238E27FC236}">
                <a16:creationId xmlns:a16="http://schemas.microsoft.com/office/drawing/2014/main" id="{1E757149-66E4-4593-AFD2-0F0DA2258B6A}"/>
              </a:ext>
            </a:extLst>
          </p:cNvPr>
          <p:cNvCxnSpPr>
            <a:cxnSpLocks/>
          </p:cNvCxnSpPr>
          <p:nvPr/>
        </p:nvCxnSpPr>
        <p:spPr>
          <a:xfrm flipH="1">
            <a:off x="5125563" y="1933872"/>
            <a:ext cx="419209" cy="1608"/>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8D89B8B-7970-4A72-9743-8CB4B683D984}"/>
              </a:ext>
            </a:extLst>
          </p:cNvPr>
          <p:cNvCxnSpPr>
            <a:cxnSpLocks/>
          </p:cNvCxnSpPr>
          <p:nvPr/>
        </p:nvCxnSpPr>
        <p:spPr>
          <a:xfrm flipH="1">
            <a:off x="4501789" y="3354596"/>
            <a:ext cx="271857" cy="1072"/>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EA342CB-560C-4306-B2F8-71A518DC56E4}"/>
              </a:ext>
            </a:extLst>
          </p:cNvPr>
          <p:cNvCxnSpPr>
            <a:cxnSpLocks/>
          </p:cNvCxnSpPr>
          <p:nvPr/>
        </p:nvCxnSpPr>
        <p:spPr>
          <a:xfrm flipH="1">
            <a:off x="5149602" y="3354060"/>
            <a:ext cx="419209" cy="1608"/>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69F4C8-B8A2-4C0B-A5C6-5EBFFAD636B6}"/>
              </a:ext>
            </a:extLst>
          </p:cNvPr>
          <p:cNvCxnSpPr>
            <a:cxnSpLocks/>
            <a:endCxn id="34" idx="3"/>
          </p:cNvCxnSpPr>
          <p:nvPr/>
        </p:nvCxnSpPr>
        <p:spPr>
          <a:xfrm>
            <a:off x="5049996" y="4749287"/>
            <a:ext cx="1081346" cy="145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463E5EAA-8572-408C-82A3-B78CBF3F551C}"/>
              </a:ext>
            </a:extLst>
          </p:cNvPr>
          <p:cNvSpPr/>
          <p:nvPr/>
        </p:nvSpPr>
        <p:spPr>
          <a:xfrm>
            <a:off x="3612506" y="1515324"/>
            <a:ext cx="856927" cy="8381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cxnSp>
        <p:nvCxnSpPr>
          <p:cNvPr id="118" name="Straight Connector 117">
            <a:extLst>
              <a:ext uri="{FF2B5EF4-FFF2-40B4-BE49-F238E27FC236}">
                <a16:creationId xmlns:a16="http://schemas.microsoft.com/office/drawing/2014/main" id="{06143AD1-765F-4723-AD6D-FF687C48295D}"/>
              </a:ext>
            </a:extLst>
          </p:cNvPr>
          <p:cNvCxnSpPr>
            <a:cxnSpLocks/>
          </p:cNvCxnSpPr>
          <p:nvPr/>
        </p:nvCxnSpPr>
        <p:spPr>
          <a:xfrm>
            <a:off x="4776621" y="1936498"/>
            <a:ext cx="373494"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3160AD0-AC26-4C33-BDDB-A50FBDE0C8FE}"/>
              </a:ext>
            </a:extLst>
          </p:cNvPr>
          <p:cNvCxnSpPr>
            <a:cxnSpLocks/>
          </p:cNvCxnSpPr>
          <p:nvPr/>
        </p:nvCxnSpPr>
        <p:spPr>
          <a:xfrm>
            <a:off x="4800480" y="3354490"/>
            <a:ext cx="373494"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23" name="Down Arrow 158">
            <a:extLst>
              <a:ext uri="{FF2B5EF4-FFF2-40B4-BE49-F238E27FC236}">
                <a16:creationId xmlns:a16="http://schemas.microsoft.com/office/drawing/2014/main" id="{82FB6AE8-CF4D-4F28-BF4C-6302AA454A8A}"/>
              </a:ext>
            </a:extLst>
          </p:cNvPr>
          <p:cNvSpPr/>
          <p:nvPr/>
        </p:nvSpPr>
        <p:spPr>
          <a:xfrm rot="5400000">
            <a:off x="5685817" y="3113758"/>
            <a:ext cx="389142" cy="432763"/>
          </a:xfrm>
          <a:prstGeom prst="downArrow">
            <a:avLst>
              <a:gd name="adj1" fmla="val 50000"/>
              <a:gd name="adj2" fmla="val 5658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28" name="Group 127">
            <a:extLst>
              <a:ext uri="{FF2B5EF4-FFF2-40B4-BE49-F238E27FC236}">
                <a16:creationId xmlns:a16="http://schemas.microsoft.com/office/drawing/2014/main" id="{649600C8-98A3-4835-8470-9F689B1033A2}"/>
              </a:ext>
            </a:extLst>
          </p:cNvPr>
          <p:cNvGrpSpPr/>
          <p:nvPr/>
        </p:nvGrpSpPr>
        <p:grpSpPr>
          <a:xfrm>
            <a:off x="7078763" y="1752600"/>
            <a:ext cx="4737780" cy="461665"/>
            <a:chOff x="6997020" y="1737410"/>
            <a:chExt cx="4737780" cy="461665"/>
          </a:xfrm>
        </p:grpSpPr>
        <p:sp>
          <p:nvSpPr>
            <p:cNvPr id="126" name="Oval 125">
              <a:extLst>
                <a:ext uri="{FF2B5EF4-FFF2-40B4-BE49-F238E27FC236}">
                  <a16:creationId xmlns:a16="http://schemas.microsoft.com/office/drawing/2014/main" id="{5C0EFC2A-4146-496E-8B40-9D2C2B297AA3}"/>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127" name="TextBox 126">
              <a:extLst>
                <a:ext uri="{FF2B5EF4-FFF2-40B4-BE49-F238E27FC236}">
                  <a16:creationId xmlns:a16="http://schemas.microsoft.com/office/drawing/2014/main" id="{10A28A80-65E6-4C34-8501-42E13C753F8E}"/>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Activation of the source row</a:t>
              </a:r>
            </a:p>
          </p:txBody>
        </p:sp>
      </p:grpSp>
      <p:grpSp>
        <p:nvGrpSpPr>
          <p:cNvPr id="129" name="Group 128">
            <a:extLst>
              <a:ext uri="{FF2B5EF4-FFF2-40B4-BE49-F238E27FC236}">
                <a16:creationId xmlns:a16="http://schemas.microsoft.com/office/drawing/2014/main" id="{58A8DACF-CA4C-4DE1-A762-87DD2DD3EE2C}"/>
              </a:ext>
            </a:extLst>
          </p:cNvPr>
          <p:cNvGrpSpPr/>
          <p:nvPr/>
        </p:nvGrpSpPr>
        <p:grpSpPr>
          <a:xfrm>
            <a:off x="7078763" y="2532534"/>
            <a:ext cx="4737780" cy="461665"/>
            <a:chOff x="6997020" y="1737410"/>
            <a:chExt cx="4737780" cy="461665"/>
          </a:xfrm>
        </p:grpSpPr>
        <p:sp>
          <p:nvSpPr>
            <p:cNvPr id="130" name="Oval 129">
              <a:extLst>
                <a:ext uri="{FF2B5EF4-FFF2-40B4-BE49-F238E27FC236}">
                  <a16:creationId xmlns:a16="http://schemas.microsoft.com/office/drawing/2014/main" id="{CF82DD29-B428-468E-B07C-D2532699A9C3}"/>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131" name="TextBox 130">
              <a:extLst>
                <a:ext uri="{FF2B5EF4-FFF2-40B4-BE49-F238E27FC236}">
                  <a16:creationId xmlns:a16="http://schemas.microsoft.com/office/drawing/2014/main" id="{E791EBFD-C3FA-4759-BB5A-B7A754451574}"/>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Charge sharing</a:t>
              </a:r>
            </a:p>
          </p:txBody>
        </p:sp>
      </p:grpSp>
      <p:grpSp>
        <p:nvGrpSpPr>
          <p:cNvPr id="132" name="Group 131">
            <a:extLst>
              <a:ext uri="{FF2B5EF4-FFF2-40B4-BE49-F238E27FC236}">
                <a16:creationId xmlns:a16="http://schemas.microsoft.com/office/drawing/2014/main" id="{49770B41-546F-4A93-99F8-0EB62064130A}"/>
              </a:ext>
            </a:extLst>
          </p:cNvPr>
          <p:cNvGrpSpPr/>
          <p:nvPr/>
        </p:nvGrpSpPr>
        <p:grpSpPr>
          <a:xfrm>
            <a:off x="7078763" y="3312468"/>
            <a:ext cx="4737780" cy="461665"/>
            <a:chOff x="6997020" y="1737410"/>
            <a:chExt cx="4737780" cy="461665"/>
          </a:xfrm>
        </p:grpSpPr>
        <p:sp>
          <p:nvSpPr>
            <p:cNvPr id="133" name="Oval 132">
              <a:extLst>
                <a:ext uri="{FF2B5EF4-FFF2-40B4-BE49-F238E27FC236}">
                  <a16:creationId xmlns:a16="http://schemas.microsoft.com/office/drawing/2014/main" id="{D9949812-D6B4-43D3-ADC0-A78FB24850BE}"/>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134" name="TextBox 133">
              <a:extLst>
                <a:ext uri="{FF2B5EF4-FFF2-40B4-BE49-F238E27FC236}">
                  <a16:creationId xmlns:a16="http://schemas.microsoft.com/office/drawing/2014/main" id="{DEA8ED8B-9B99-4658-BABF-58469994F3C7}"/>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Beginning of restoration</a:t>
              </a:r>
            </a:p>
          </p:txBody>
        </p:sp>
      </p:grpSp>
      <p:grpSp>
        <p:nvGrpSpPr>
          <p:cNvPr id="135" name="Group 134">
            <a:extLst>
              <a:ext uri="{FF2B5EF4-FFF2-40B4-BE49-F238E27FC236}">
                <a16:creationId xmlns:a16="http://schemas.microsoft.com/office/drawing/2014/main" id="{BD0EF57B-E74C-4D4F-BC07-6359A26208F4}"/>
              </a:ext>
            </a:extLst>
          </p:cNvPr>
          <p:cNvGrpSpPr/>
          <p:nvPr/>
        </p:nvGrpSpPr>
        <p:grpSpPr>
          <a:xfrm>
            <a:off x="7078763" y="4092402"/>
            <a:ext cx="5089722" cy="461665"/>
            <a:chOff x="6997020" y="1737410"/>
            <a:chExt cx="5089722" cy="461665"/>
          </a:xfrm>
        </p:grpSpPr>
        <p:sp>
          <p:nvSpPr>
            <p:cNvPr id="136" name="Oval 135">
              <a:extLst>
                <a:ext uri="{FF2B5EF4-FFF2-40B4-BE49-F238E27FC236}">
                  <a16:creationId xmlns:a16="http://schemas.microsoft.com/office/drawing/2014/main" id="{833C54E4-F664-4EDB-A106-F9BC1F051716}"/>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137" name="TextBox 136">
              <a:extLst>
                <a:ext uri="{FF2B5EF4-FFF2-40B4-BE49-F238E27FC236}">
                  <a16:creationId xmlns:a16="http://schemas.microsoft.com/office/drawing/2014/main" id="{6A06209F-A56F-4127-A8D2-5DE7240DCEFF}"/>
                </a:ext>
              </a:extLst>
            </p:cNvPr>
            <p:cNvSpPr txBox="1"/>
            <p:nvPr/>
          </p:nvSpPr>
          <p:spPr>
            <a:xfrm>
              <a:off x="7454219" y="1737410"/>
              <a:ext cx="4632523" cy="461665"/>
            </a:xfrm>
            <a:prstGeom prst="rect">
              <a:avLst/>
            </a:prstGeom>
            <a:noFill/>
          </p:spPr>
          <p:txBody>
            <a:bodyPr wrap="square" rtlCol="0" anchor="ctr">
              <a:spAutoFit/>
            </a:bodyPr>
            <a:lstStyle/>
            <a:p>
              <a:r>
                <a:rPr lang="en-US" sz="2400" dirty="0">
                  <a:latin typeface="+mj-lt"/>
                </a:rPr>
                <a:t>Activation of the destination row</a:t>
              </a:r>
            </a:p>
          </p:txBody>
        </p:sp>
      </p:grpSp>
      <p:grpSp>
        <p:nvGrpSpPr>
          <p:cNvPr id="138" name="Group 137">
            <a:extLst>
              <a:ext uri="{FF2B5EF4-FFF2-40B4-BE49-F238E27FC236}">
                <a16:creationId xmlns:a16="http://schemas.microsoft.com/office/drawing/2014/main" id="{427D1C93-FD6D-40C7-89D0-C9BCDAE6D6C1}"/>
              </a:ext>
            </a:extLst>
          </p:cNvPr>
          <p:cNvGrpSpPr/>
          <p:nvPr/>
        </p:nvGrpSpPr>
        <p:grpSpPr>
          <a:xfrm>
            <a:off x="7078763" y="4687669"/>
            <a:ext cx="5179740" cy="830997"/>
            <a:chOff x="6997020" y="1552744"/>
            <a:chExt cx="5179740" cy="830997"/>
          </a:xfrm>
        </p:grpSpPr>
        <p:sp>
          <p:nvSpPr>
            <p:cNvPr id="139" name="Oval 138">
              <a:extLst>
                <a:ext uri="{FF2B5EF4-FFF2-40B4-BE49-F238E27FC236}">
                  <a16:creationId xmlns:a16="http://schemas.microsoft.com/office/drawing/2014/main" id="{80878277-F7AF-4489-8075-59AE4D434BFC}"/>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sp>
          <p:nvSpPr>
            <p:cNvPr id="140" name="TextBox 139">
              <a:extLst>
                <a:ext uri="{FF2B5EF4-FFF2-40B4-BE49-F238E27FC236}">
                  <a16:creationId xmlns:a16="http://schemas.microsoft.com/office/drawing/2014/main" id="{931F2DED-64D6-4300-A291-719877BCD1BF}"/>
                </a:ext>
              </a:extLst>
            </p:cNvPr>
            <p:cNvSpPr txBox="1"/>
            <p:nvPr/>
          </p:nvSpPr>
          <p:spPr>
            <a:xfrm>
              <a:off x="7454220" y="1552744"/>
              <a:ext cx="4722540" cy="830997"/>
            </a:xfrm>
            <a:prstGeom prst="rect">
              <a:avLst/>
            </a:prstGeom>
            <a:noFill/>
          </p:spPr>
          <p:txBody>
            <a:bodyPr wrap="square" rtlCol="0" anchor="ctr">
              <a:spAutoFit/>
            </a:bodyPr>
            <a:lstStyle/>
            <a:p>
              <a:r>
                <a:rPr lang="en-US" sz="2400" dirty="0">
                  <a:latin typeface="+mj-lt"/>
                </a:rPr>
                <a:t>Restoration of  both rows </a:t>
              </a:r>
              <a:br>
                <a:rPr lang="en-US" sz="2400" dirty="0">
                  <a:latin typeface="+mj-lt"/>
                </a:rPr>
              </a:br>
              <a:r>
                <a:rPr lang="en-US" sz="2400" dirty="0">
                  <a:latin typeface="+mj-lt"/>
                </a:rPr>
                <a:t>to source data</a:t>
              </a:r>
            </a:p>
          </p:txBody>
        </p:sp>
      </p:grpSp>
      <p:sp>
        <p:nvSpPr>
          <p:cNvPr id="42" name="Rectangle 41">
            <a:extLst>
              <a:ext uri="{FF2B5EF4-FFF2-40B4-BE49-F238E27FC236}">
                <a16:creationId xmlns:a16="http://schemas.microsoft.com/office/drawing/2014/main" id="{1C7C5D5E-1B10-4DE5-8259-3E17F0CCA4C8}"/>
              </a:ext>
            </a:extLst>
          </p:cNvPr>
          <p:cNvSpPr/>
          <p:nvPr/>
        </p:nvSpPr>
        <p:spPr>
          <a:xfrm>
            <a:off x="0" y="4079975"/>
            <a:ext cx="12192000" cy="1726632"/>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Enables quickly copying a regular row </a:t>
            </a:r>
            <a:br>
              <a:rPr lang="en-US" sz="4800" b="1" dirty="0">
                <a:solidFill>
                  <a:schemeClr val="tx1"/>
                </a:solidFill>
              </a:rPr>
            </a:br>
            <a:r>
              <a:rPr lang="en-US" sz="4800" b="1" dirty="0">
                <a:solidFill>
                  <a:schemeClr val="tx1"/>
                </a:solidFill>
              </a:rPr>
              <a:t>into a </a:t>
            </a:r>
            <a:r>
              <a:rPr lang="en-US" sz="4800" b="1" dirty="0">
                <a:solidFill>
                  <a:srgbClr val="FF0066"/>
                </a:solidFill>
              </a:rPr>
              <a:t>copy row</a:t>
            </a:r>
            <a:endParaRPr lang="en-US" sz="4800" dirty="0">
              <a:solidFill>
                <a:srgbClr val="FF0066"/>
              </a:solidFill>
            </a:endParaRPr>
          </a:p>
        </p:txBody>
      </p:sp>
    </p:spTree>
    <p:custDataLst>
      <p:tags r:id="rId1"/>
    </p:custDataLst>
    <p:extLst>
      <p:ext uri="{BB962C8B-B14F-4D97-AF65-F5344CB8AC3E}">
        <p14:creationId xmlns:p14="http://schemas.microsoft.com/office/powerpoint/2010/main" val="292537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525635E6-C318-43B2-815A-DEB5E3183E74}"/>
              </a:ext>
            </a:extLst>
          </p:cNvPr>
          <p:cNvSpPr/>
          <p:nvPr/>
        </p:nvSpPr>
        <p:spPr>
          <a:xfrm>
            <a:off x="3760839" y="2169358"/>
            <a:ext cx="2952647" cy="40343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C73EE57A-1E88-4CC3-9637-01C54C94EEFC}"/>
              </a:ext>
            </a:extLst>
          </p:cNvPr>
          <p:cNvSpPr/>
          <p:nvPr/>
        </p:nvSpPr>
        <p:spPr>
          <a:xfrm>
            <a:off x="3733800" y="3733800"/>
            <a:ext cx="2973259" cy="40343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7">
            <a:extLst>
              <a:ext uri="{FF2B5EF4-FFF2-40B4-BE49-F238E27FC236}">
                <a16:creationId xmlns:a16="http://schemas.microsoft.com/office/drawing/2014/main" id="{7522AAE2-F9D7-43E7-BF52-50F87303530C}"/>
              </a:ext>
            </a:extLst>
          </p:cNvPr>
          <p:cNvSpPr/>
          <p:nvPr/>
        </p:nvSpPr>
        <p:spPr bwMode="auto">
          <a:xfrm>
            <a:off x="8594405" y="5014447"/>
            <a:ext cx="1695450" cy="690095"/>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400" b="1" dirty="0"/>
              <a:t>Memory Controller</a:t>
            </a:r>
          </a:p>
        </p:txBody>
      </p:sp>
      <p:sp>
        <p:nvSpPr>
          <p:cNvPr id="2" name="Title 1">
            <a:extLst>
              <a:ext uri="{FF2B5EF4-FFF2-40B4-BE49-F238E27FC236}">
                <a16:creationId xmlns:a16="http://schemas.microsoft.com/office/drawing/2014/main" id="{DA82412D-32E7-4871-9FD4-03C1F318904A}"/>
              </a:ext>
            </a:extLst>
          </p:cNvPr>
          <p:cNvSpPr>
            <a:spLocks noGrp="1"/>
          </p:cNvSpPr>
          <p:nvPr>
            <p:ph type="title"/>
          </p:nvPr>
        </p:nvSpPr>
        <p:spPr/>
        <p:txBody>
          <a:bodyPr>
            <a:noAutofit/>
          </a:bodyPr>
          <a:lstStyle/>
          <a:p>
            <a:r>
              <a:rPr lang="en-US" sz="4400" dirty="0"/>
              <a:t>CROW Operation 2: Two-Row Activation</a:t>
            </a:r>
          </a:p>
        </p:txBody>
      </p:sp>
      <p:grpSp>
        <p:nvGrpSpPr>
          <p:cNvPr id="17" name="Group 16">
            <a:extLst>
              <a:ext uri="{FF2B5EF4-FFF2-40B4-BE49-F238E27FC236}">
                <a16:creationId xmlns:a16="http://schemas.microsoft.com/office/drawing/2014/main" id="{87178F9F-EDC6-4A1A-A2D2-47572FD61906}"/>
              </a:ext>
            </a:extLst>
          </p:cNvPr>
          <p:cNvGrpSpPr/>
          <p:nvPr/>
        </p:nvGrpSpPr>
        <p:grpSpPr>
          <a:xfrm>
            <a:off x="2894509" y="1363510"/>
            <a:ext cx="3989204" cy="595127"/>
            <a:chOff x="6553200" y="1802030"/>
            <a:chExt cx="2971800" cy="445280"/>
          </a:xfrm>
        </p:grpSpPr>
        <p:sp>
          <p:nvSpPr>
            <p:cNvPr id="18" name="TextBox 17">
              <a:extLst>
                <a:ext uri="{FF2B5EF4-FFF2-40B4-BE49-F238E27FC236}">
                  <a16:creationId xmlns:a16="http://schemas.microsoft.com/office/drawing/2014/main" id="{5E2CCF9A-1906-4B1D-8C54-FB4152491902}"/>
                </a:ext>
              </a:extLst>
            </p:cNvPr>
            <p:cNvSpPr txBox="1"/>
            <p:nvPr/>
          </p:nvSpPr>
          <p:spPr>
            <a:xfrm>
              <a:off x="6733696" y="1802030"/>
              <a:ext cx="2743200" cy="391478"/>
            </a:xfrm>
            <a:prstGeom prst="rect">
              <a:avLst/>
            </a:prstGeom>
            <a:noFill/>
          </p:spPr>
          <p:txBody>
            <a:bodyPr wrap="square" rtlCol="0">
              <a:spAutoFit/>
            </a:bodyPr>
            <a:lstStyle/>
            <a:p>
              <a:pPr algn="ctr"/>
              <a:r>
                <a:rPr lang="en-US" sz="2800" b="1" dirty="0"/>
                <a:t>DRAM Subarray</a:t>
              </a:r>
            </a:p>
          </p:txBody>
        </p:sp>
        <p:cxnSp>
          <p:nvCxnSpPr>
            <p:cNvPr id="19" name="Straight Connector 18">
              <a:extLst>
                <a:ext uri="{FF2B5EF4-FFF2-40B4-BE49-F238E27FC236}">
                  <a16:creationId xmlns:a16="http://schemas.microsoft.com/office/drawing/2014/main" id="{5A3D7F43-CBB5-4C61-8F2A-CFC761E6A99B}"/>
                </a:ext>
              </a:extLst>
            </p:cNvPr>
            <p:cNvCxnSpPr>
              <a:cxnSpLocks/>
            </p:cNvCxnSpPr>
            <p:nvPr/>
          </p:nvCxnSpPr>
          <p:spPr>
            <a:xfrm>
              <a:off x="6553200" y="2247310"/>
              <a:ext cx="29718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pic>
        <p:nvPicPr>
          <p:cNvPr id="21" name="Picture 20" descr="dram chip">
            <a:extLst>
              <a:ext uri="{FF2B5EF4-FFF2-40B4-BE49-F238E27FC236}">
                <a16:creationId xmlns:a16="http://schemas.microsoft.com/office/drawing/2014/main" id="{0D76AECA-A94D-4C4F-8B1C-CD10170EBE68}"/>
              </a:ext>
            </a:extLst>
          </p:cNvPr>
          <p:cNvPicPr>
            <a:picLocks noChangeAspect="1"/>
          </p:cNvPicPr>
          <p:nvPr/>
        </p:nvPicPr>
        <p:blipFill>
          <a:blip r:embed="rId4"/>
          <a:stretch>
            <a:fillRect/>
          </a:stretch>
        </p:blipFill>
        <p:spPr>
          <a:xfrm rot="5400000">
            <a:off x="8533020" y="2111156"/>
            <a:ext cx="1732730" cy="1553862"/>
          </a:xfrm>
          <a:prstGeom prst="rect">
            <a:avLst/>
          </a:prstGeom>
        </p:spPr>
      </p:pic>
      <p:sp>
        <p:nvSpPr>
          <p:cNvPr id="27" name="Rectangle 26">
            <a:extLst>
              <a:ext uri="{FF2B5EF4-FFF2-40B4-BE49-F238E27FC236}">
                <a16:creationId xmlns:a16="http://schemas.microsoft.com/office/drawing/2014/main" id="{5922E9CF-2580-4900-8350-7CE68A3721B9}"/>
              </a:ext>
            </a:extLst>
          </p:cNvPr>
          <p:cNvSpPr/>
          <p:nvPr/>
        </p:nvSpPr>
        <p:spPr>
          <a:xfrm>
            <a:off x="8902242" y="2518604"/>
            <a:ext cx="152400" cy="176938"/>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F448F25A-91B6-405E-B8A0-4A6030A283C3}"/>
              </a:ext>
            </a:extLst>
          </p:cNvPr>
          <p:cNvSpPr/>
          <p:nvPr/>
        </p:nvSpPr>
        <p:spPr>
          <a:xfrm rot="10800000">
            <a:off x="9177347" y="3830202"/>
            <a:ext cx="529567" cy="1007585"/>
          </a:xfrm>
          <a:prstGeom prst="downArrow">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784C3E7-752A-4980-84ED-069876FCC381}"/>
              </a:ext>
            </a:extLst>
          </p:cNvPr>
          <p:cNvSpPr txBox="1"/>
          <p:nvPr/>
        </p:nvSpPr>
        <p:spPr>
          <a:xfrm>
            <a:off x="9664306" y="4137234"/>
            <a:ext cx="2527694" cy="461665"/>
          </a:xfrm>
          <a:prstGeom prst="rect">
            <a:avLst/>
          </a:prstGeom>
          <a:noFill/>
        </p:spPr>
        <p:txBody>
          <a:bodyPr wrap="square" rtlCol="0">
            <a:spAutoFit/>
          </a:bodyPr>
          <a:lstStyle/>
          <a:p>
            <a:r>
              <a:rPr lang="en-US" sz="2400" b="1" dirty="0">
                <a:solidFill>
                  <a:schemeClr val="accent4">
                    <a:lumMod val="75000"/>
                  </a:schemeClr>
                </a:solidFill>
              </a:rPr>
              <a:t>ACT-t (two row)</a:t>
            </a:r>
          </a:p>
        </p:txBody>
      </p:sp>
      <p:cxnSp>
        <p:nvCxnSpPr>
          <p:cNvPr id="29" name="Straight Connector 28">
            <a:extLst>
              <a:ext uri="{FF2B5EF4-FFF2-40B4-BE49-F238E27FC236}">
                <a16:creationId xmlns:a16="http://schemas.microsoft.com/office/drawing/2014/main" id="{92A9CC03-5A28-44D1-BBFA-039CF3AF9CAA}"/>
              </a:ext>
            </a:extLst>
          </p:cNvPr>
          <p:cNvCxnSpPr>
            <a:cxnSpLocks/>
          </p:cNvCxnSpPr>
          <p:nvPr/>
        </p:nvCxnSpPr>
        <p:spPr>
          <a:xfrm flipH="1" flipV="1">
            <a:off x="7391598" y="2021722"/>
            <a:ext cx="1663044" cy="49688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39D0E5-5FBC-461A-BA67-FD383D2F3D2A}"/>
              </a:ext>
            </a:extLst>
          </p:cNvPr>
          <p:cNvCxnSpPr>
            <a:cxnSpLocks/>
          </p:cNvCxnSpPr>
          <p:nvPr/>
        </p:nvCxnSpPr>
        <p:spPr>
          <a:xfrm flipH="1">
            <a:off x="7391598" y="2683739"/>
            <a:ext cx="1683206" cy="168432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2DB88A2D-EB26-49E9-B6C6-527CE5E61066}"/>
              </a:ext>
            </a:extLst>
          </p:cNvPr>
          <p:cNvPicPr>
            <a:picLocks noChangeAspect="1"/>
          </p:cNvPicPr>
          <p:nvPr/>
        </p:nvPicPr>
        <p:blipFill>
          <a:blip r:embed="rId5"/>
          <a:stretch>
            <a:fillRect/>
          </a:stretch>
        </p:blipFill>
        <p:spPr>
          <a:xfrm>
            <a:off x="2943546" y="2147460"/>
            <a:ext cx="5790296" cy="3035688"/>
          </a:xfrm>
          <a:prstGeom prst="rect">
            <a:avLst/>
          </a:prstGeom>
        </p:spPr>
      </p:pic>
      <p:pic>
        <p:nvPicPr>
          <p:cNvPr id="48" name="Picture 47">
            <a:extLst>
              <a:ext uri="{FF2B5EF4-FFF2-40B4-BE49-F238E27FC236}">
                <a16:creationId xmlns:a16="http://schemas.microsoft.com/office/drawing/2014/main" id="{7C4CCAE1-7E74-4125-A124-320C110F31AB}"/>
              </a:ext>
            </a:extLst>
          </p:cNvPr>
          <p:cNvPicPr>
            <a:picLocks noChangeAspect="1"/>
          </p:cNvPicPr>
          <p:nvPr/>
        </p:nvPicPr>
        <p:blipFill>
          <a:blip r:embed="rId6"/>
          <a:stretch>
            <a:fillRect/>
          </a:stretch>
        </p:blipFill>
        <p:spPr>
          <a:xfrm>
            <a:off x="3760839" y="4536020"/>
            <a:ext cx="3122874" cy="637247"/>
          </a:xfrm>
          <a:prstGeom prst="rect">
            <a:avLst/>
          </a:prstGeom>
        </p:spPr>
      </p:pic>
      <p:sp>
        <p:nvSpPr>
          <p:cNvPr id="55" name="Arrow: Curved Right 54">
            <a:extLst>
              <a:ext uri="{FF2B5EF4-FFF2-40B4-BE49-F238E27FC236}">
                <a16:creationId xmlns:a16="http://schemas.microsoft.com/office/drawing/2014/main" id="{886E2CE1-7EC6-4A5E-9660-D6AE8F1B4970}"/>
              </a:ext>
            </a:extLst>
          </p:cNvPr>
          <p:cNvSpPr/>
          <p:nvPr/>
        </p:nvSpPr>
        <p:spPr>
          <a:xfrm>
            <a:off x="1962135" y="2237037"/>
            <a:ext cx="1719816" cy="2821236"/>
          </a:xfrm>
          <a:prstGeom prst="curvedRightArrow">
            <a:avLst>
              <a:gd name="adj1" fmla="val 7817"/>
              <a:gd name="adj2" fmla="val 12869"/>
              <a:gd name="adj3" fmla="val 1112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Arrow: Curved Right 55">
            <a:extLst>
              <a:ext uri="{FF2B5EF4-FFF2-40B4-BE49-F238E27FC236}">
                <a16:creationId xmlns:a16="http://schemas.microsoft.com/office/drawing/2014/main" id="{ECA1811B-BD2F-4E57-89B8-39017168F4DD}"/>
              </a:ext>
            </a:extLst>
          </p:cNvPr>
          <p:cNvSpPr/>
          <p:nvPr/>
        </p:nvSpPr>
        <p:spPr>
          <a:xfrm>
            <a:off x="2810634" y="3852403"/>
            <a:ext cx="866447" cy="985385"/>
          </a:xfrm>
          <a:prstGeom prst="curvedRightArrow">
            <a:avLst>
              <a:gd name="adj1" fmla="val 16158"/>
              <a:gd name="adj2" fmla="val 28665"/>
              <a:gd name="adj3" fmla="val 2288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139119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1000"/>
                                        <p:tgtEl>
                                          <p:spTgt spid="37"/>
                                        </p:tgtEl>
                                      </p:cBhvr>
                                    </p:animEffect>
                                  </p:childTnLst>
                                </p:cTn>
                              </p:par>
                              <p:par>
                                <p:cTn id="17" presetID="10" presetClass="entr" presetSubtype="0" fill="hold" grpId="2"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000"/>
                                        <p:tgtEl>
                                          <p:spTgt spid="5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1000"/>
                                        <p:tgtEl>
                                          <p:spTgt spid="55"/>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2" animBg="1"/>
      <p:bldP spid="38" grpId="2" animBg="1"/>
      <p:bldP spid="45" grpId="0" animBg="1"/>
      <p:bldP spid="46" grpId="0"/>
      <p:bldP spid="55" grpId="0" animBg="1"/>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DRAM">
            <a:extLst>
              <a:ext uri="{FF2B5EF4-FFF2-40B4-BE49-F238E27FC236}">
                <a16:creationId xmlns:a16="http://schemas.microsoft.com/office/drawing/2014/main" id="{21B942C9-EC7F-4653-AAF8-193E71AECDB0}"/>
              </a:ext>
            </a:extLst>
          </p:cNvPr>
          <p:cNvSpPr/>
          <p:nvPr/>
        </p:nvSpPr>
        <p:spPr>
          <a:xfrm>
            <a:off x="3877295" y="4281431"/>
            <a:ext cx="1068086" cy="199769"/>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5A9A75B9-4220-48DE-9F07-7411DED0184A}"/>
              </a:ext>
            </a:extLst>
          </p:cNvPr>
          <p:cNvSpPr>
            <a:spLocks noGrp="1"/>
          </p:cNvSpPr>
          <p:nvPr>
            <p:ph type="title"/>
          </p:nvPr>
        </p:nvSpPr>
        <p:spPr/>
        <p:txBody>
          <a:bodyPr>
            <a:normAutofit/>
          </a:bodyPr>
          <a:lstStyle/>
          <a:p>
            <a:r>
              <a:rPr lang="en-US" dirty="0"/>
              <a:t>Two-Row Activation: Steps</a:t>
            </a:r>
          </a:p>
        </p:txBody>
      </p:sp>
      <p:sp>
        <p:nvSpPr>
          <p:cNvPr id="63" name="Oval 62">
            <a:extLst>
              <a:ext uri="{FF2B5EF4-FFF2-40B4-BE49-F238E27FC236}">
                <a16:creationId xmlns:a16="http://schemas.microsoft.com/office/drawing/2014/main" id="{9FA59833-F362-4D4D-817B-2976847427E6}"/>
              </a:ext>
            </a:extLst>
          </p:cNvPr>
          <p:cNvSpPr/>
          <p:nvPr/>
        </p:nvSpPr>
        <p:spPr>
          <a:xfrm>
            <a:off x="2464645" y="2842919"/>
            <a:ext cx="856927" cy="838169"/>
          </a:xfrm>
          <a:prstGeom prst="ellipse">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sp>
        <p:nvSpPr>
          <p:cNvPr id="64" name="DRAM">
            <a:extLst>
              <a:ext uri="{FF2B5EF4-FFF2-40B4-BE49-F238E27FC236}">
                <a16:creationId xmlns:a16="http://schemas.microsoft.com/office/drawing/2014/main" id="{9942B707-C09D-4A2E-9689-204C1CA85C2F}"/>
              </a:ext>
            </a:extLst>
          </p:cNvPr>
          <p:cNvSpPr/>
          <p:nvPr/>
        </p:nvSpPr>
        <p:spPr>
          <a:xfrm>
            <a:off x="3866918" y="4065693"/>
            <a:ext cx="1068086" cy="259499"/>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DRAM">
            <a:extLst>
              <a:ext uri="{FF2B5EF4-FFF2-40B4-BE49-F238E27FC236}">
                <a16:creationId xmlns:a16="http://schemas.microsoft.com/office/drawing/2014/main" id="{121791F8-D84F-4996-BC04-CC25D504F5C0}"/>
              </a:ext>
            </a:extLst>
          </p:cNvPr>
          <p:cNvSpPr/>
          <p:nvPr/>
        </p:nvSpPr>
        <p:spPr>
          <a:xfrm>
            <a:off x="3877295" y="4471799"/>
            <a:ext cx="1068086" cy="199769"/>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66" name="Straight Connector 65">
            <a:extLst>
              <a:ext uri="{FF2B5EF4-FFF2-40B4-BE49-F238E27FC236}">
                <a16:creationId xmlns:a16="http://schemas.microsoft.com/office/drawing/2014/main" id="{2950C537-5615-49E7-A8E0-983BD5CBA7A9}"/>
              </a:ext>
            </a:extLst>
          </p:cNvPr>
          <p:cNvCxnSpPr>
            <a:cxnSpLocks/>
          </p:cNvCxnSpPr>
          <p:nvPr/>
        </p:nvCxnSpPr>
        <p:spPr>
          <a:xfrm flipH="1">
            <a:off x="3303644" y="1831443"/>
            <a:ext cx="271857" cy="1072"/>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67" name="DRAM">
            <a:extLst>
              <a:ext uri="{FF2B5EF4-FFF2-40B4-BE49-F238E27FC236}">
                <a16:creationId xmlns:a16="http://schemas.microsoft.com/office/drawing/2014/main" id="{05312A48-B363-45A9-B702-CC7FA255A9FE}"/>
              </a:ext>
            </a:extLst>
          </p:cNvPr>
          <p:cNvSpPr/>
          <p:nvPr/>
        </p:nvSpPr>
        <p:spPr>
          <a:xfrm>
            <a:off x="3880994" y="4669517"/>
            <a:ext cx="1068086" cy="622249"/>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68" name="Straight Connector 67">
            <a:extLst>
              <a:ext uri="{FF2B5EF4-FFF2-40B4-BE49-F238E27FC236}">
                <a16:creationId xmlns:a16="http://schemas.microsoft.com/office/drawing/2014/main" id="{06CDB8BB-A11E-4CFF-B1CA-F10FA3E05414}"/>
              </a:ext>
            </a:extLst>
          </p:cNvPr>
          <p:cNvCxnSpPr>
            <a:cxnSpLocks/>
          </p:cNvCxnSpPr>
          <p:nvPr/>
        </p:nvCxnSpPr>
        <p:spPr>
          <a:xfrm flipH="1" flipV="1">
            <a:off x="4411338" y="1827560"/>
            <a:ext cx="7837" cy="2189381"/>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69" name="DRAM">
            <a:extLst>
              <a:ext uri="{FF2B5EF4-FFF2-40B4-BE49-F238E27FC236}">
                <a16:creationId xmlns:a16="http://schemas.microsoft.com/office/drawing/2014/main" id="{F3CB7D7B-05F1-47CA-8F81-A5E1E5B902FF}"/>
              </a:ext>
            </a:extLst>
          </p:cNvPr>
          <p:cNvSpPr/>
          <p:nvPr/>
        </p:nvSpPr>
        <p:spPr>
          <a:xfrm>
            <a:off x="3880994" y="4045364"/>
            <a:ext cx="1076242" cy="1230950"/>
          </a:xfrm>
          <a:prstGeom prst="roundRect">
            <a:avLst>
              <a:gd name="adj" fmla="val 0"/>
            </a:avLst>
          </a:prstGeom>
          <a:noFill/>
          <a:ln w="5715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67Text">
            <a:extLst>
              <a:ext uri="{FF2B5EF4-FFF2-40B4-BE49-F238E27FC236}">
                <a16:creationId xmlns:a16="http://schemas.microsoft.com/office/drawing/2014/main" id="{D2267AF1-0A68-4364-BEC7-7E050DA29975}"/>
              </a:ext>
            </a:extLst>
          </p:cNvPr>
          <p:cNvSpPr txBox="1"/>
          <p:nvPr/>
        </p:nvSpPr>
        <p:spPr>
          <a:xfrm>
            <a:off x="3495355" y="5525628"/>
            <a:ext cx="1750622"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00"/>
              </a:lnSpc>
            </a:pPr>
            <a:r>
              <a:rPr lang="en-US" sz="2800" i="1" dirty="0">
                <a:solidFill>
                  <a:srgbClr val="000000"/>
                </a:solidFill>
                <a:latin typeface="Cambria" panose="02040503050406030204" pitchFamily="18" charset="0"/>
              </a:rPr>
              <a:t>Sense</a:t>
            </a:r>
            <a:endParaRPr lang="tr-TR" sz="2800" i="1" dirty="0">
              <a:solidFill>
                <a:srgbClr val="000000"/>
              </a:solidFill>
              <a:latin typeface="Cambria" panose="02040503050406030204" pitchFamily="18" charset="0"/>
            </a:endParaRPr>
          </a:p>
          <a:p>
            <a:pPr algn="ctr">
              <a:lnSpc>
                <a:spcPts val="2800"/>
              </a:lnSpc>
            </a:pPr>
            <a:r>
              <a:rPr lang="en-US" sz="2800" i="1" dirty="0">
                <a:solidFill>
                  <a:srgbClr val="000000"/>
                </a:solidFill>
                <a:latin typeface="Cambria" panose="02040503050406030204" pitchFamily="18" charset="0"/>
              </a:rPr>
              <a:t>Amplifier</a:t>
            </a:r>
          </a:p>
        </p:txBody>
      </p:sp>
      <p:sp>
        <p:nvSpPr>
          <p:cNvPr id="72" name="Oval 71">
            <a:extLst>
              <a:ext uri="{FF2B5EF4-FFF2-40B4-BE49-F238E27FC236}">
                <a16:creationId xmlns:a16="http://schemas.microsoft.com/office/drawing/2014/main" id="{8384E501-0E43-4EB4-A444-3D450485AD11}"/>
              </a:ext>
            </a:extLst>
          </p:cNvPr>
          <p:cNvSpPr/>
          <p:nvPr/>
        </p:nvSpPr>
        <p:spPr>
          <a:xfrm>
            <a:off x="2441362" y="1412359"/>
            <a:ext cx="856927" cy="838169"/>
          </a:xfrm>
          <a:prstGeom prst="ellipse">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cxnSp>
        <p:nvCxnSpPr>
          <p:cNvPr id="73" name="Straight Connector 72">
            <a:extLst>
              <a:ext uri="{FF2B5EF4-FFF2-40B4-BE49-F238E27FC236}">
                <a16:creationId xmlns:a16="http://schemas.microsoft.com/office/drawing/2014/main" id="{E6208FD1-4A2D-43F1-BA5E-109177FCBC7F}"/>
              </a:ext>
            </a:extLst>
          </p:cNvPr>
          <p:cNvCxnSpPr>
            <a:cxnSpLocks/>
          </p:cNvCxnSpPr>
          <p:nvPr/>
        </p:nvCxnSpPr>
        <p:spPr>
          <a:xfrm flipV="1">
            <a:off x="3575501" y="1573435"/>
            <a:ext cx="228602" cy="258008"/>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4E8E9E83-0979-4B4D-8C8B-7F77CCB66505}"/>
              </a:ext>
            </a:extLst>
          </p:cNvPr>
          <p:cNvSpPr/>
          <p:nvPr/>
        </p:nvSpPr>
        <p:spPr>
          <a:xfrm>
            <a:off x="2458534" y="2842919"/>
            <a:ext cx="856927" cy="8381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cxnSp>
        <p:nvCxnSpPr>
          <p:cNvPr id="75" name="Straight Connector 74">
            <a:extLst>
              <a:ext uri="{FF2B5EF4-FFF2-40B4-BE49-F238E27FC236}">
                <a16:creationId xmlns:a16="http://schemas.microsoft.com/office/drawing/2014/main" id="{76A5DC8F-FE02-4054-8463-844DE7B6ED83}"/>
              </a:ext>
            </a:extLst>
          </p:cNvPr>
          <p:cNvCxnSpPr>
            <a:cxnSpLocks/>
          </p:cNvCxnSpPr>
          <p:nvPr/>
        </p:nvCxnSpPr>
        <p:spPr>
          <a:xfrm flipH="1">
            <a:off x="3951457" y="1830907"/>
            <a:ext cx="419209" cy="1608"/>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87D060-EE3B-434A-B6BD-916695C0FFFB}"/>
              </a:ext>
            </a:extLst>
          </p:cNvPr>
          <p:cNvCxnSpPr>
            <a:cxnSpLocks/>
          </p:cNvCxnSpPr>
          <p:nvPr/>
        </p:nvCxnSpPr>
        <p:spPr>
          <a:xfrm flipH="1">
            <a:off x="3327683" y="3251631"/>
            <a:ext cx="271857" cy="1072"/>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3BDC7F-FCDB-494F-85A0-62851D5D1BAD}"/>
              </a:ext>
            </a:extLst>
          </p:cNvPr>
          <p:cNvCxnSpPr>
            <a:cxnSpLocks/>
          </p:cNvCxnSpPr>
          <p:nvPr/>
        </p:nvCxnSpPr>
        <p:spPr>
          <a:xfrm flipH="1">
            <a:off x="3975496" y="3251095"/>
            <a:ext cx="419209" cy="1608"/>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D06D057-D067-4BA5-A845-FC1AFD29A2C2}"/>
              </a:ext>
            </a:extLst>
          </p:cNvPr>
          <p:cNvCxnSpPr>
            <a:cxnSpLocks/>
          </p:cNvCxnSpPr>
          <p:nvPr/>
        </p:nvCxnSpPr>
        <p:spPr>
          <a:xfrm>
            <a:off x="3863698" y="4642104"/>
            <a:ext cx="1081346" cy="145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15FB4B98-8A37-4428-B0B5-9358130D82A7}"/>
              </a:ext>
            </a:extLst>
          </p:cNvPr>
          <p:cNvSpPr/>
          <p:nvPr/>
        </p:nvSpPr>
        <p:spPr>
          <a:xfrm>
            <a:off x="2438400" y="1412359"/>
            <a:ext cx="856927" cy="8381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sp>
        <p:nvSpPr>
          <p:cNvPr id="80" name="Down Arrow 156">
            <a:extLst>
              <a:ext uri="{FF2B5EF4-FFF2-40B4-BE49-F238E27FC236}">
                <a16:creationId xmlns:a16="http://schemas.microsoft.com/office/drawing/2014/main" id="{03C5DD3F-4744-4807-A95B-FF76CCF30B6F}"/>
              </a:ext>
            </a:extLst>
          </p:cNvPr>
          <p:cNvSpPr/>
          <p:nvPr/>
        </p:nvSpPr>
        <p:spPr>
          <a:xfrm>
            <a:off x="5119574" y="1793062"/>
            <a:ext cx="353672" cy="2169473"/>
          </a:xfrm>
          <a:prstGeom prst="downArrow">
            <a:avLst>
              <a:gd name="adj1" fmla="val 50000"/>
              <a:gd name="adj2" fmla="val 1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81" name="Straight Connector 80">
            <a:extLst>
              <a:ext uri="{FF2B5EF4-FFF2-40B4-BE49-F238E27FC236}">
                <a16:creationId xmlns:a16="http://schemas.microsoft.com/office/drawing/2014/main" id="{9579406C-8D98-4AAF-88F7-446B8B85DEAE}"/>
              </a:ext>
            </a:extLst>
          </p:cNvPr>
          <p:cNvCxnSpPr>
            <a:cxnSpLocks/>
          </p:cNvCxnSpPr>
          <p:nvPr/>
        </p:nvCxnSpPr>
        <p:spPr>
          <a:xfrm>
            <a:off x="3602515" y="1833533"/>
            <a:ext cx="373494"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2C61DBE-87CD-44C8-9D9C-818A0BD993EB}"/>
              </a:ext>
            </a:extLst>
          </p:cNvPr>
          <p:cNvCxnSpPr>
            <a:cxnSpLocks/>
          </p:cNvCxnSpPr>
          <p:nvPr/>
        </p:nvCxnSpPr>
        <p:spPr>
          <a:xfrm flipV="1">
            <a:off x="3599360" y="2999047"/>
            <a:ext cx="228602" cy="258008"/>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A51106-5BA2-4406-B350-A7949243AAF7}"/>
              </a:ext>
            </a:extLst>
          </p:cNvPr>
          <p:cNvCxnSpPr>
            <a:cxnSpLocks/>
          </p:cNvCxnSpPr>
          <p:nvPr/>
        </p:nvCxnSpPr>
        <p:spPr>
          <a:xfrm>
            <a:off x="3626374" y="3251525"/>
            <a:ext cx="373494"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Down Arrow 156">
            <a:extLst>
              <a:ext uri="{FF2B5EF4-FFF2-40B4-BE49-F238E27FC236}">
                <a16:creationId xmlns:a16="http://schemas.microsoft.com/office/drawing/2014/main" id="{BF7DEE61-A9F5-456F-B849-5A6546FA7292}"/>
              </a:ext>
            </a:extLst>
          </p:cNvPr>
          <p:cNvSpPr/>
          <p:nvPr/>
        </p:nvSpPr>
        <p:spPr>
          <a:xfrm>
            <a:off x="4560980" y="3216479"/>
            <a:ext cx="332008" cy="711440"/>
          </a:xfrm>
          <a:prstGeom prst="downArrow">
            <a:avLst>
              <a:gd name="adj1" fmla="val 50000"/>
              <a:gd name="adj2" fmla="val 1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8" name="Group 167">
            <a:extLst>
              <a:ext uri="{FF2B5EF4-FFF2-40B4-BE49-F238E27FC236}">
                <a16:creationId xmlns:a16="http://schemas.microsoft.com/office/drawing/2014/main" id="{8AD47152-E5F3-41D7-A91E-97623D322C23}"/>
              </a:ext>
            </a:extLst>
          </p:cNvPr>
          <p:cNvGrpSpPr/>
          <p:nvPr/>
        </p:nvGrpSpPr>
        <p:grpSpPr>
          <a:xfrm>
            <a:off x="6705600" y="2514600"/>
            <a:ext cx="4737780" cy="461665"/>
            <a:chOff x="6997020" y="1737410"/>
            <a:chExt cx="4737780" cy="461665"/>
          </a:xfrm>
        </p:grpSpPr>
        <p:sp>
          <p:nvSpPr>
            <p:cNvPr id="169" name="Oval 168">
              <a:extLst>
                <a:ext uri="{FF2B5EF4-FFF2-40B4-BE49-F238E27FC236}">
                  <a16:creationId xmlns:a16="http://schemas.microsoft.com/office/drawing/2014/main" id="{35C21020-4D91-465C-91A6-AC9129F758D9}"/>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170" name="TextBox 169">
              <a:extLst>
                <a:ext uri="{FF2B5EF4-FFF2-40B4-BE49-F238E27FC236}">
                  <a16:creationId xmlns:a16="http://schemas.microsoft.com/office/drawing/2014/main" id="{4B0D0F78-E1C1-46B0-B50F-7C9E42FBD571}"/>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Activation of two rows</a:t>
              </a:r>
            </a:p>
          </p:txBody>
        </p:sp>
      </p:grpSp>
      <p:grpSp>
        <p:nvGrpSpPr>
          <p:cNvPr id="171" name="Group 170">
            <a:extLst>
              <a:ext uri="{FF2B5EF4-FFF2-40B4-BE49-F238E27FC236}">
                <a16:creationId xmlns:a16="http://schemas.microsoft.com/office/drawing/2014/main" id="{DE7EC51A-EEE6-4D49-9BD7-8BC888820170}"/>
              </a:ext>
            </a:extLst>
          </p:cNvPr>
          <p:cNvGrpSpPr/>
          <p:nvPr/>
        </p:nvGrpSpPr>
        <p:grpSpPr>
          <a:xfrm>
            <a:off x="6705600" y="3406601"/>
            <a:ext cx="4737780" cy="461665"/>
            <a:chOff x="6997020" y="1737410"/>
            <a:chExt cx="4737780" cy="461665"/>
          </a:xfrm>
        </p:grpSpPr>
        <p:sp>
          <p:nvSpPr>
            <p:cNvPr id="172" name="Oval 171">
              <a:extLst>
                <a:ext uri="{FF2B5EF4-FFF2-40B4-BE49-F238E27FC236}">
                  <a16:creationId xmlns:a16="http://schemas.microsoft.com/office/drawing/2014/main" id="{1722B305-0750-420D-9955-755A6223DC02}"/>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173" name="TextBox 172">
              <a:extLst>
                <a:ext uri="{FF2B5EF4-FFF2-40B4-BE49-F238E27FC236}">
                  <a16:creationId xmlns:a16="http://schemas.microsoft.com/office/drawing/2014/main" id="{8DCC236C-3294-4898-B22D-7D53ADCDE2C7}"/>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Charge sharing</a:t>
              </a:r>
            </a:p>
          </p:txBody>
        </p:sp>
      </p:grpSp>
      <p:grpSp>
        <p:nvGrpSpPr>
          <p:cNvPr id="174" name="Group 173">
            <a:extLst>
              <a:ext uri="{FF2B5EF4-FFF2-40B4-BE49-F238E27FC236}">
                <a16:creationId xmlns:a16="http://schemas.microsoft.com/office/drawing/2014/main" id="{BBAA3684-3944-4D64-B1F0-DA9E905C8269}"/>
              </a:ext>
            </a:extLst>
          </p:cNvPr>
          <p:cNvGrpSpPr/>
          <p:nvPr/>
        </p:nvGrpSpPr>
        <p:grpSpPr>
          <a:xfrm>
            <a:off x="6705600" y="4338935"/>
            <a:ext cx="4737780" cy="461665"/>
            <a:chOff x="6997020" y="1737410"/>
            <a:chExt cx="4737780" cy="461665"/>
          </a:xfrm>
        </p:grpSpPr>
        <p:sp>
          <p:nvSpPr>
            <p:cNvPr id="175" name="Oval 174">
              <a:extLst>
                <a:ext uri="{FF2B5EF4-FFF2-40B4-BE49-F238E27FC236}">
                  <a16:creationId xmlns:a16="http://schemas.microsoft.com/office/drawing/2014/main" id="{0086E5AC-000F-4CB7-8824-C6679E6C6424}"/>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176" name="TextBox 175">
              <a:extLst>
                <a:ext uri="{FF2B5EF4-FFF2-40B4-BE49-F238E27FC236}">
                  <a16:creationId xmlns:a16="http://schemas.microsoft.com/office/drawing/2014/main" id="{3CDE4A54-662D-467C-A26B-69216C876267}"/>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Restoration</a:t>
              </a:r>
            </a:p>
          </p:txBody>
        </p:sp>
      </p:grpSp>
      <p:sp>
        <p:nvSpPr>
          <p:cNvPr id="4" name="TextBox 3">
            <a:extLst>
              <a:ext uri="{FF2B5EF4-FFF2-40B4-BE49-F238E27FC236}">
                <a16:creationId xmlns:a16="http://schemas.microsoft.com/office/drawing/2014/main" id="{B5272AA3-D7A5-4B4F-B1F5-2F167F1CD9A4}"/>
              </a:ext>
            </a:extLst>
          </p:cNvPr>
          <p:cNvSpPr txBox="1"/>
          <p:nvPr/>
        </p:nvSpPr>
        <p:spPr>
          <a:xfrm>
            <a:off x="8991600" y="3335642"/>
            <a:ext cx="1750622" cy="584775"/>
          </a:xfrm>
          <a:prstGeom prst="rect">
            <a:avLst/>
          </a:prstGeom>
          <a:noFill/>
        </p:spPr>
        <p:txBody>
          <a:bodyPr wrap="square" rtlCol="0">
            <a:spAutoFit/>
          </a:bodyPr>
          <a:lstStyle/>
          <a:p>
            <a:pPr algn="ctr"/>
            <a:r>
              <a:rPr lang="en-US" sz="3200" b="1" dirty="0">
                <a:solidFill>
                  <a:srgbClr val="00B050"/>
                </a:solidFill>
              </a:rPr>
              <a:t>fast</a:t>
            </a:r>
          </a:p>
        </p:txBody>
      </p:sp>
      <p:sp>
        <p:nvSpPr>
          <p:cNvPr id="3" name="TextBox 2">
            <a:extLst>
              <a:ext uri="{FF2B5EF4-FFF2-40B4-BE49-F238E27FC236}">
                <a16:creationId xmlns:a16="http://schemas.microsoft.com/office/drawing/2014/main" id="{A0BE2A93-8C8A-498D-9DD9-BC47DEBA5529}"/>
              </a:ext>
            </a:extLst>
          </p:cNvPr>
          <p:cNvSpPr txBox="1"/>
          <p:nvPr/>
        </p:nvSpPr>
        <p:spPr>
          <a:xfrm>
            <a:off x="-57510" y="1780600"/>
            <a:ext cx="2127403" cy="1569660"/>
          </a:xfrm>
          <a:prstGeom prst="rect">
            <a:avLst/>
          </a:prstGeom>
          <a:noFill/>
        </p:spPr>
        <p:txBody>
          <a:bodyPr wrap="square" rtlCol="0">
            <a:spAutoFit/>
          </a:bodyPr>
          <a:lstStyle/>
          <a:p>
            <a:pPr algn="ctr"/>
            <a:r>
              <a:rPr lang="en-US" sz="3200" i="1" dirty="0"/>
              <a:t>both charged or discharged</a:t>
            </a:r>
          </a:p>
        </p:txBody>
      </p:sp>
      <p:cxnSp>
        <p:nvCxnSpPr>
          <p:cNvPr id="6" name="Straight Arrow Connector 5">
            <a:extLst>
              <a:ext uri="{FF2B5EF4-FFF2-40B4-BE49-F238E27FC236}">
                <a16:creationId xmlns:a16="http://schemas.microsoft.com/office/drawing/2014/main" id="{12F07923-924A-46FC-98C3-025978189E44}"/>
              </a:ext>
            </a:extLst>
          </p:cNvPr>
          <p:cNvCxnSpPr>
            <a:cxnSpLocks/>
            <a:stCxn id="74" idx="2"/>
          </p:cNvCxnSpPr>
          <p:nvPr/>
        </p:nvCxnSpPr>
        <p:spPr>
          <a:xfrm flipH="1" flipV="1">
            <a:off x="1982459" y="2922250"/>
            <a:ext cx="476075" cy="339754"/>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90913BA-BE3E-4BB3-8180-765AEA472477}"/>
              </a:ext>
            </a:extLst>
          </p:cNvPr>
          <p:cNvCxnSpPr>
            <a:cxnSpLocks/>
            <a:stCxn id="79" idx="2"/>
          </p:cNvCxnSpPr>
          <p:nvPr/>
        </p:nvCxnSpPr>
        <p:spPr>
          <a:xfrm flipH="1">
            <a:off x="1874072" y="1831444"/>
            <a:ext cx="564328" cy="380634"/>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Down Arrow 158">
            <a:extLst>
              <a:ext uri="{FF2B5EF4-FFF2-40B4-BE49-F238E27FC236}">
                <a16:creationId xmlns:a16="http://schemas.microsoft.com/office/drawing/2014/main" id="{CDC877BF-6259-4641-985B-1895734E6FB2}"/>
              </a:ext>
            </a:extLst>
          </p:cNvPr>
          <p:cNvSpPr/>
          <p:nvPr/>
        </p:nvSpPr>
        <p:spPr>
          <a:xfrm rot="10800000">
            <a:off x="4553926" y="1822753"/>
            <a:ext cx="353672" cy="2065217"/>
          </a:xfrm>
          <a:prstGeom prst="downArrow">
            <a:avLst>
              <a:gd name="adj1" fmla="val 50000"/>
              <a:gd name="adj2" fmla="val 1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custDataLst>
      <p:tags r:id="rId1"/>
    </p:custDataLst>
    <p:extLst>
      <p:ext uri="{BB962C8B-B14F-4D97-AF65-F5344CB8AC3E}">
        <p14:creationId xmlns:p14="http://schemas.microsoft.com/office/powerpoint/2010/main" val="26940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73"/>
                                        </p:tgtEl>
                                      </p:cBhvr>
                                    </p:animEffect>
                                    <p:set>
                                      <p:cBhvr>
                                        <p:cTn id="11" dur="1" fill="hold">
                                          <p:stCondLst>
                                            <p:cond delay="499"/>
                                          </p:stCondLst>
                                        </p:cTn>
                                        <p:tgtEl>
                                          <p:spTgt spid="7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82"/>
                                        </p:tgtEl>
                                      </p:cBhvr>
                                    </p:animEffect>
                                    <p:set>
                                      <p:cBhvr>
                                        <p:cTn id="14" dur="1" fill="hold">
                                          <p:stCondLst>
                                            <p:cond delay="499"/>
                                          </p:stCondLst>
                                        </p:cTn>
                                        <p:tgtEl>
                                          <p:spTgt spid="82"/>
                                        </p:tgtEl>
                                        <p:attrNameLst>
                                          <p:attrName>style.visibility</p:attrName>
                                        </p:attrNameLst>
                                      </p:cBhvr>
                                      <p:to>
                                        <p:strVal val="hidden"/>
                                      </p:to>
                                    </p:se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par>
                                <p:cTn id="19" presetID="10"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1"/>
                                        </p:tgtEl>
                                        <p:attrNameLst>
                                          <p:attrName>style.visibility</p:attrName>
                                        </p:attrNameLst>
                                      </p:cBhvr>
                                      <p:to>
                                        <p:strVal val="visible"/>
                                      </p:to>
                                    </p:set>
                                    <p:animEffect transition="in" filter="fade">
                                      <p:cBhvr>
                                        <p:cTn id="26" dur="500"/>
                                        <p:tgtEl>
                                          <p:spTgt spid="171"/>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up)">
                                      <p:cBhvr>
                                        <p:cTn id="30" dur="500"/>
                                        <p:tgtEl>
                                          <p:spTgt spid="8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wipe(up)">
                                      <p:cBhvr>
                                        <p:cTn id="33" dur="500"/>
                                        <p:tgtEl>
                                          <p:spTgt spid="85"/>
                                        </p:tgtEl>
                                      </p:cBhvr>
                                    </p:animEffect>
                                  </p:childTnLst>
                                </p:cTn>
                              </p:par>
                            </p:childTnLst>
                          </p:cTn>
                        </p:par>
                        <p:par>
                          <p:cTn id="34" fill="hold">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childTnLst>
                          </p:cTn>
                        </p:par>
                        <p:par>
                          <p:cTn id="41" fill="hold">
                            <p:stCondLst>
                              <p:cond delay="1500"/>
                            </p:stCondLst>
                            <p:childTnLst>
                              <p:par>
                                <p:cTn id="42" presetID="22" presetClass="exit" presetSubtype="1" fill="hold" grpId="1" nodeType="afterEffect">
                                  <p:stCondLst>
                                    <p:cond delay="0"/>
                                  </p:stCondLst>
                                  <p:childTnLst>
                                    <p:animEffect transition="out" filter="wipe(up)">
                                      <p:cBhvr>
                                        <p:cTn id="43" dur="500"/>
                                        <p:tgtEl>
                                          <p:spTgt spid="80"/>
                                        </p:tgtEl>
                                      </p:cBhvr>
                                    </p:animEffect>
                                    <p:set>
                                      <p:cBhvr>
                                        <p:cTn id="44" dur="1" fill="hold">
                                          <p:stCondLst>
                                            <p:cond delay="499"/>
                                          </p:stCondLst>
                                        </p:cTn>
                                        <p:tgtEl>
                                          <p:spTgt spid="80"/>
                                        </p:tgtEl>
                                        <p:attrNameLst>
                                          <p:attrName>style.visibility</p:attrName>
                                        </p:attrNameLst>
                                      </p:cBhvr>
                                      <p:to>
                                        <p:strVal val="hidden"/>
                                      </p:to>
                                    </p:set>
                                  </p:childTnLst>
                                </p:cTn>
                              </p:par>
                              <p:par>
                                <p:cTn id="45" presetID="22" presetClass="exit" presetSubtype="1" fill="hold" grpId="0" nodeType="withEffect">
                                  <p:stCondLst>
                                    <p:cond delay="0"/>
                                  </p:stCondLst>
                                  <p:childTnLst>
                                    <p:animEffect transition="out" filter="wipe(up)">
                                      <p:cBhvr>
                                        <p:cTn id="46" dur="500"/>
                                        <p:tgtEl>
                                          <p:spTgt spid="72"/>
                                        </p:tgtEl>
                                      </p:cBhvr>
                                    </p:animEffect>
                                    <p:set>
                                      <p:cBhvr>
                                        <p:cTn id="47" dur="1" fill="hold">
                                          <p:stCondLst>
                                            <p:cond delay="499"/>
                                          </p:stCondLst>
                                        </p:cTn>
                                        <p:tgtEl>
                                          <p:spTgt spid="72"/>
                                        </p:tgtEl>
                                        <p:attrNameLst>
                                          <p:attrName>style.visibility</p:attrName>
                                        </p:attrNameLst>
                                      </p:cBhvr>
                                      <p:to>
                                        <p:strVal val="hidden"/>
                                      </p:to>
                                    </p:set>
                                  </p:childTnLst>
                                </p:cTn>
                              </p:par>
                              <p:par>
                                <p:cTn id="48" presetID="22" presetClass="exit" presetSubtype="1" fill="hold" grpId="0" nodeType="withEffect">
                                  <p:stCondLst>
                                    <p:cond delay="0"/>
                                  </p:stCondLst>
                                  <p:childTnLst>
                                    <p:animEffect transition="out" filter="wipe(up)">
                                      <p:cBhvr>
                                        <p:cTn id="49" dur="500"/>
                                        <p:tgtEl>
                                          <p:spTgt spid="63"/>
                                        </p:tgtEl>
                                      </p:cBhvr>
                                    </p:animEffect>
                                    <p:set>
                                      <p:cBhvr>
                                        <p:cTn id="50" dur="1" fill="hold">
                                          <p:stCondLst>
                                            <p:cond delay="499"/>
                                          </p:stCondLst>
                                        </p:cTn>
                                        <p:tgtEl>
                                          <p:spTgt spid="63"/>
                                        </p:tgtEl>
                                        <p:attrNameLst>
                                          <p:attrName>style.visibility</p:attrName>
                                        </p:attrNameLst>
                                      </p:cBhvr>
                                      <p:to>
                                        <p:strVal val="hidden"/>
                                      </p:to>
                                    </p:set>
                                  </p:childTnLst>
                                </p:cTn>
                              </p:par>
                              <p:par>
                                <p:cTn id="51" presetID="22" presetClass="exit" presetSubtype="1" fill="hold" grpId="1" nodeType="withEffect">
                                  <p:stCondLst>
                                    <p:cond delay="0"/>
                                  </p:stCondLst>
                                  <p:childTnLst>
                                    <p:animEffect transition="out" filter="wipe(up)">
                                      <p:cBhvr>
                                        <p:cTn id="52" dur="500"/>
                                        <p:tgtEl>
                                          <p:spTgt spid="85"/>
                                        </p:tgtEl>
                                      </p:cBhvr>
                                    </p:animEffect>
                                    <p:set>
                                      <p:cBhvr>
                                        <p:cTn id="53" dur="1" fill="hold">
                                          <p:stCondLst>
                                            <p:cond delay="499"/>
                                          </p:stCondLst>
                                        </p:cTn>
                                        <p:tgtEl>
                                          <p:spTgt spid="8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74"/>
                                        </p:tgtEl>
                                        <p:attrNameLst>
                                          <p:attrName>style.visibility</p:attrName>
                                        </p:attrNameLst>
                                      </p:cBhvr>
                                      <p:to>
                                        <p:strVal val="visible"/>
                                      </p:to>
                                    </p:set>
                                    <p:animEffect transition="in" filter="fade">
                                      <p:cBhvr>
                                        <p:cTn id="63" dur="500"/>
                                        <p:tgtEl>
                                          <p:spTgt spid="174"/>
                                        </p:tgtEl>
                                      </p:cBhvr>
                                    </p:animEffect>
                                  </p:childTnLst>
                                </p:cTn>
                              </p:par>
                            </p:childTnLst>
                          </p:cTn>
                        </p:par>
                        <p:par>
                          <p:cTn id="64" fill="hold">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down)">
                                      <p:cBhvr>
                                        <p:cTn id="67" dur="500"/>
                                        <p:tgtEl>
                                          <p:spTgt spid="64"/>
                                        </p:tgtEl>
                                      </p:cBhvr>
                                    </p:animEffect>
                                  </p:childTnLst>
                                </p:cTn>
                              </p:par>
                            </p:childTnLst>
                          </p:cTn>
                        </p:par>
                        <p:par>
                          <p:cTn id="68" fill="hold">
                            <p:stCondLst>
                              <p:cond delay="1000"/>
                            </p:stCondLst>
                            <p:childTnLst>
                              <p:par>
                                <p:cTn id="69" presetID="22" presetClass="entr" presetSubtype="4"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down)">
                                      <p:cBhvr>
                                        <p:cTn id="71" dur="500"/>
                                        <p:tgtEl>
                                          <p:spTgt spid="40"/>
                                        </p:tgtEl>
                                      </p:cBhvr>
                                    </p:animEffect>
                                  </p:childTnLst>
                                </p:cTn>
                              </p:par>
                            </p:childTnLst>
                          </p:cTn>
                        </p:par>
                        <p:par>
                          <p:cTn id="72" fill="hold">
                            <p:stCondLst>
                              <p:cond delay="1500"/>
                            </p:stCondLst>
                            <p:childTnLst>
                              <p:par>
                                <p:cTn id="73" presetID="22" presetClass="entr" presetSubtype="4" fill="hold" grpId="1"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wipe(down)">
                                      <p:cBhvr>
                                        <p:cTn id="75" dur="500"/>
                                        <p:tgtEl>
                                          <p:spTgt spid="72"/>
                                        </p:tgtEl>
                                      </p:cBhvr>
                                    </p:animEffect>
                                  </p:childTnLst>
                                </p:cTn>
                              </p:par>
                              <p:par>
                                <p:cTn id="76" presetID="22" presetClass="entr" presetSubtype="4" fill="hold" grpId="1"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down)">
                                      <p:cBhvr>
                                        <p:cTn id="78" dur="500"/>
                                        <p:tgtEl>
                                          <p:spTgt spid="63"/>
                                        </p:tgtEl>
                                      </p:cBhvr>
                                    </p:animEffect>
                                  </p:childTnLst>
                                </p:cTn>
                              </p:par>
                            </p:childTnLst>
                          </p:cTn>
                        </p:par>
                        <p:par>
                          <p:cTn id="79" fill="hold">
                            <p:stCondLst>
                              <p:cond delay="2000"/>
                            </p:stCondLst>
                            <p:childTnLst>
                              <p:par>
                                <p:cTn id="80" presetID="10" presetClass="exit" presetSubtype="0" fill="hold" grpId="1" nodeType="afterEffect">
                                  <p:stCondLst>
                                    <p:cond delay="0"/>
                                  </p:stCondLst>
                                  <p:childTnLst>
                                    <p:animEffect transition="out" filter="fade">
                                      <p:cBhvr>
                                        <p:cTn id="81" dur="500"/>
                                        <p:tgtEl>
                                          <p:spTgt spid="40"/>
                                        </p:tgtEl>
                                      </p:cBhvr>
                                    </p:animEffect>
                                    <p:set>
                                      <p:cBhvr>
                                        <p:cTn id="82"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63" grpId="0" animBg="1"/>
      <p:bldP spid="63" grpId="1" animBg="1"/>
      <p:bldP spid="64" grpId="0" animBg="1"/>
      <p:bldP spid="65" grpId="0" animBg="1"/>
      <p:bldP spid="72" grpId="0" animBg="1"/>
      <p:bldP spid="72" grpId="1" animBg="1"/>
      <p:bldP spid="80" grpId="0" animBg="1"/>
      <p:bldP spid="80" grpId="1" animBg="1"/>
      <p:bldP spid="85" grpId="0" animBg="1"/>
      <p:bldP spid="85" grpId="1" animBg="1"/>
      <p:bldP spid="4" grpId="0"/>
      <p:bldP spid="40" grpId="0" animBg="1"/>
      <p:bldP spid="4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DRAM">
            <a:extLst>
              <a:ext uri="{FF2B5EF4-FFF2-40B4-BE49-F238E27FC236}">
                <a16:creationId xmlns:a16="http://schemas.microsoft.com/office/drawing/2014/main" id="{21B942C9-EC7F-4653-AAF8-193E71AECDB0}"/>
              </a:ext>
            </a:extLst>
          </p:cNvPr>
          <p:cNvSpPr/>
          <p:nvPr/>
        </p:nvSpPr>
        <p:spPr>
          <a:xfrm>
            <a:off x="3877295" y="4270798"/>
            <a:ext cx="1068086" cy="199769"/>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a:extLst>
              <a:ext uri="{FF2B5EF4-FFF2-40B4-BE49-F238E27FC236}">
                <a16:creationId xmlns:a16="http://schemas.microsoft.com/office/drawing/2014/main" id="{5A9A75B9-4220-48DE-9F07-7411DED0184A}"/>
              </a:ext>
            </a:extLst>
          </p:cNvPr>
          <p:cNvSpPr>
            <a:spLocks noGrp="1"/>
          </p:cNvSpPr>
          <p:nvPr>
            <p:ph type="title"/>
          </p:nvPr>
        </p:nvSpPr>
        <p:spPr/>
        <p:txBody>
          <a:bodyPr>
            <a:normAutofit/>
          </a:bodyPr>
          <a:lstStyle/>
          <a:p>
            <a:r>
              <a:rPr lang="en-US" dirty="0"/>
              <a:t>Two-Row Activation: Steps</a:t>
            </a:r>
          </a:p>
        </p:txBody>
      </p:sp>
      <p:sp>
        <p:nvSpPr>
          <p:cNvPr id="63" name="Oval 62">
            <a:extLst>
              <a:ext uri="{FF2B5EF4-FFF2-40B4-BE49-F238E27FC236}">
                <a16:creationId xmlns:a16="http://schemas.microsoft.com/office/drawing/2014/main" id="{9FA59833-F362-4D4D-817B-2976847427E6}"/>
              </a:ext>
            </a:extLst>
          </p:cNvPr>
          <p:cNvSpPr/>
          <p:nvPr/>
        </p:nvSpPr>
        <p:spPr>
          <a:xfrm>
            <a:off x="2464645" y="2842919"/>
            <a:ext cx="856927" cy="838169"/>
          </a:xfrm>
          <a:prstGeom prst="ellipse">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sp>
        <p:nvSpPr>
          <p:cNvPr id="64" name="DRAM">
            <a:extLst>
              <a:ext uri="{FF2B5EF4-FFF2-40B4-BE49-F238E27FC236}">
                <a16:creationId xmlns:a16="http://schemas.microsoft.com/office/drawing/2014/main" id="{9942B707-C09D-4A2E-9689-204C1CA85C2F}"/>
              </a:ext>
            </a:extLst>
          </p:cNvPr>
          <p:cNvSpPr/>
          <p:nvPr/>
        </p:nvSpPr>
        <p:spPr>
          <a:xfrm>
            <a:off x="3866918" y="4065693"/>
            <a:ext cx="1068086" cy="259499"/>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DRAM">
            <a:extLst>
              <a:ext uri="{FF2B5EF4-FFF2-40B4-BE49-F238E27FC236}">
                <a16:creationId xmlns:a16="http://schemas.microsoft.com/office/drawing/2014/main" id="{121791F8-D84F-4996-BC04-CC25D504F5C0}"/>
              </a:ext>
            </a:extLst>
          </p:cNvPr>
          <p:cNvSpPr/>
          <p:nvPr/>
        </p:nvSpPr>
        <p:spPr>
          <a:xfrm>
            <a:off x="3877295" y="4471799"/>
            <a:ext cx="1068086" cy="199769"/>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66" name="Straight Connector 65">
            <a:extLst>
              <a:ext uri="{FF2B5EF4-FFF2-40B4-BE49-F238E27FC236}">
                <a16:creationId xmlns:a16="http://schemas.microsoft.com/office/drawing/2014/main" id="{2950C537-5615-49E7-A8E0-983BD5CBA7A9}"/>
              </a:ext>
            </a:extLst>
          </p:cNvPr>
          <p:cNvCxnSpPr>
            <a:cxnSpLocks/>
          </p:cNvCxnSpPr>
          <p:nvPr/>
        </p:nvCxnSpPr>
        <p:spPr>
          <a:xfrm flipH="1">
            <a:off x="3303644" y="1831443"/>
            <a:ext cx="271857" cy="1072"/>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67" name="DRAM">
            <a:extLst>
              <a:ext uri="{FF2B5EF4-FFF2-40B4-BE49-F238E27FC236}">
                <a16:creationId xmlns:a16="http://schemas.microsoft.com/office/drawing/2014/main" id="{05312A48-B363-45A9-B702-CC7FA255A9FE}"/>
              </a:ext>
            </a:extLst>
          </p:cNvPr>
          <p:cNvSpPr/>
          <p:nvPr/>
        </p:nvSpPr>
        <p:spPr>
          <a:xfrm>
            <a:off x="3880994" y="4669517"/>
            <a:ext cx="1068086" cy="622249"/>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68" name="Straight Connector 67">
            <a:extLst>
              <a:ext uri="{FF2B5EF4-FFF2-40B4-BE49-F238E27FC236}">
                <a16:creationId xmlns:a16="http://schemas.microsoft.com/office/drawing/2014/main" id="{06CDB8BB-A11E-4CFF-B1CA-F10FA3E05414}"/>
              </a:ext>
            </a:extLst>
          </p:cNvPr>
          <p:cNvCxnSpPr>
            <a:cxnSpLocks/>
          </p:cNvCxnSpPr>
          <p:nvPr/>
        </p:nvCxnSpPr>
        <p:spPr>
          <a:xfrm flipH="1" flipV="1">
            <a:off x="4411338" y="1827560"/>
            <a:ext cx="7837" cy="2189381"/>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69" name="DRAM">
            <a:extLst>
              <a:ext uri="{FF2B5EF4-FFF2-40B4-BE49-F238E27FC236}">
                <a16:creationId xmlns:a16="http://schemas.microsoft.com/office/drawing/2014/main" id="{F3CB7D7B-05F1-47CA-8F81-A5E1E5B902FF}"/>
              </a:ext>
            </a:extLst>
          </p:cNvPr>
          <p:cNvSpPr/>
          <p:nvPr/>
        </p:nvSpPr>
        <p:spPr>
          <a:xfrm>
            <a:off x="3880994" y="4045364"/>
            <a:ext cx="1076242" cy="1230950"/>
          </a:xfrm>
          <a:prstGeom prst="roundRect">
            <a:avLst>
              <a:gd name="adj" fmla="val 0"/>
            </a:avLst>
          </a:prstGeom>
          <a:noFill/>
          <a:ln w="5715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67Text">
            <a:extLst>
              <a:ext uri="{FF2B5EF4-FFF2-40B4-BE49-F238E27FC236}">
                <a16:creationId xmlns:a16="http://schemas.microsoft.com/office/drawing/2014/main" id="{D2267AF1-0A68-4364-BEC7-7E050DA29975}"/>
              </a:ext>
            </a:extLst>
          </p:cNvPr>
          <p:cNvSpPr txBox="1"/>
          <p:nvPr/>
        </p:nvSpPr>
        <p:spPr>
          <a:xfrm>
            <a:off x="3495355" y="5525628"/>
            <a:ext cx="1750622"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00"/>
              </a:lnSpc>
            </a:pPr>
            <a:r>
              <a:rPr lang="en-US" sz="2800" i="1" dirty="0">
                <a:solidFill>
                  <a:srgbClr val="000000"/>
                </a:solidFill>
                <a:latin typeface="Cambria" panose="02040503050406030204" pitchFamily="18" charset="0"/>
              </a:rPr>
              <a:t>Sense</a:t>
            </a:r>
            <a:endParaRPr lang="tr-TR" sz="2800" i="1" dirty="0">
              <a:solidFill>
                <a:srgbClr val="000000"/>
              </a:solidFill>
              <a:latin typeface="Cambria" panose="02040503050406030204" pitchFamily="18" charset="0"/>
            </a:endParaRPr>
          </a:p>
          <a:p>
            <a:pPr algn="ctr">
              <a:lnSpc>
                <a:spcPts val="2800"/>
              </a:lnSpc>
            </a:pPr>
            <a:r>
              <a:rPr lang="en-US" sz="2800" i="1" dirty="0">
                <a:solidFill>
                  <a:srgbClr val="000000"/>
                </a:solidFill>
                <a:latin typeface="Cambria" panose="02040503050406030204" pitchFamily="18" charset="0"/>
              </a:rPr>
              <a:t>Amplifier</a:t>
            </a:r>
          </a:p>
        </p:txBody>
      </p:sp>
      <p:sp>
        <p:nvSpPr>
          <p:cNvPr id="72" name="Oval 71">
            <a:extLst>
              <a:ext uri="{FF2B5EF4-FFF2-40B4-BE49-F238E27FC236}">
                <a16:creationId xmlns:a16="http://schemas.microsoft.com/office/drawing/2014/main" id="{8384E501-0E43-4EB4-A444-3D450485AD11}"/>
              </a:ext>
            </a:extLst>
          </p:cNvPr>
          <p:cNvSpPr/>
          <p:nvPr/>
        </p:nvSpPr>
        <p:spPr>
          <a:xfrm>
            <a:off x="2441362" y="1412359"/>
            <a:ext cx="856927" cy="838169"/>
          </a:xfrm>
          <a:prstGeom prst="ellipse">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sp>
        <p:nvSpPr>
          <p:cNvPr id="74" name="Oval 73">
            <a:extLst>
              <a:ext uri="{FF2B5EF4-FFF2-40B4-BE49-F238E27FC236}">
                <a16:creationId xmlns:a16="http://schemas.microsoft.com/office/drawing/2014/main" id="{4E8E9E83-0979-4B4D-8C8B-7F77CCB66505}"/>
              </a:ext>
            </a:extLst>
          </p:cNvPr>
          <p:cNvSpPr/>
          <p:nvPr/>
        </p:nvSpPr>
        <p:spPr>
          <a:xfrm>
            <a:off x="2458534" y="2842919"/>
            <a:ext cx="856927" cy="8381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cxnSp>
        <p:nvCxnSpPr>
          <p:cNvPr id="75" name="Straight Connector 74">
            <a:extLst>
              <a:ext uri="{FF2B5EF4-FFF2-40B4-BE49-F238E27FC236}">
                <a16:creationId xmlns:a16="http://schemas.microsoft.com/office/drawing/2014/main" id="{76A5DC8F-FE02-4054-8463-844DE7B6ED83}"/>
              </a:ext>
            </a:extLst>
          </p:cNvPr>
          <p:cNvCxnSpPr>
            <a:cxnSpLocks/>
          </p:cNvCxnSpPr>
          <p:nvPr/>
        </p:nvCxnSpPr>
        <p:spPr>
          <a:xfrm flipH="1">
            <a:off x="3951457" y="1830907"/>
            <a:ext cx="419209" cy="1608"/>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87D060-EE3B-434A-B6BD-916695C0FFFB}"/>
              </a:ext>
            </a:extLst>
          </p:cNvPr>
          <p:cNvCxnSpPr>
            <a:cxnSpLocks/>
          </p:cNvCxnSpPr>
          <p:nvPr/>
        </p:nvCxnSpPr>
        <p:spPr>
          <a:xfrm flipH="1">
            <a:off x="3327683" y="3251631"/>
            <a:ext cx="271857" cy="1072"/>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3BDC7F-FCDB-494F-85A0-62851D5D1BAD}"/>
              </a:ext>
            </a:extLst>
          </p:cNvPr>
          <p:cNvCxnSpPr>
            <a:cxnSpLocks/>
          </p:cNvCxnSpPr>
          <p:nvPr/>
        </p:nvCxnSpPr>
        <p:spPr>
          <a:xfrm flipH="1">
            <a:off x="3975496" y="3251095"/>
            <a:ext cx="419209" cy="1608"/>
          </a:xfrm>
          <a:prstGeom prst="line">
            <a:avLst/>
          </a:prstGeom>
          <a:solidFill>
            <a:schemeClr val="tx1">
              <a:lumMod val="65000"/>
              <a:lumOff val="35000"/>
            </a:schemeClr>
          </a:solidFill>
          <a:ln w="571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D06D057-D067-4BA5-A845-FC1AFD29A2C2}"/>
              </a:ext>
            </a:extLst>
          </p:cNvPr>
          <p:cNvCxnSpPr>
            <a:cxnSpLocks/>
          </p:cNvCxnSpPr>
          <p:nvPr/>
        </p:nvCxnSpPr>
        <p:spPr>
          <a:xfrm>
            <a:off x="3863698" y="4642104"/>
            <a:ext cx="1081346" cy="145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15FB4B98-8A37-4428-B0B5-9358130D82A7}"/>
              </a:ext>
            </a:extLst>
          </p:cNvPr>
          <p:cNvSpPr/>
          <p:nvPr/>
        </p:nvSpPr>
        <p:spPr>
          <a:xfrm>
            <a:off x="2438400" y="1412359"/>
            <a:ext cx="856927" cy="8381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latin typeface="+mj-lt"/>
            </a:endParaRPr>
          </a:p>
        </p:txBody>
      </p:sp>
      <p:cxnSp>
        <p:nvCxnSpPr>
          <p:cNvPr id="81" name="Straight Connector 80">
            <a:extLst>
              <a:ext uri="{FF2B5EF4-FFF2-40B4-BE49-F238E27FC236}">
                <a16:creationId xmlns:a16="http://schemas.microsoft.com/office/drawing/2014/main" id="{9579406C-8D98-4AAF-88F7-446B8B85DEAE}"/>
              </a:ext>
            </a:extLst>
          </p:cNvPr>
          <p:cNvCxnSpPr>
            <a:cxnSpLocks/>
          </p:cNvCxnSpPr>
          <p:nvPr/>
        </p:nvCxnSpPr>
        <p:spPr>
          <a:xfrm>
            <a:off x="3602515" y="1833533"/>
            <a:ext cx="373494"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A51106-5BA2-4406-B350-A7949243AAF7}"/>
              </a:ext>
            </a:extLst>
          </p:cNvPr>
          <p:cNvCxnSpPr>
            <a:cxnSpLocks/>
          </p:cNvCxnSpPr>
          <p:nvPr/>
        </p:nvCxnSpPr>
        <p:spPr>
          <a:xfrm>
            <a:off x="3626374" y="3251525"/>
            <a:ext cx="373494"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EED6ED9-A9C4-483A-AAC1-9A3B6FD3A874}"/>
              </a:ext>
            </a:extLst>
          </p:cNvPr>
          <p:cNvCxnSpPr>
            <a:cxnSpLocks/>
          </p:cNvCxnSpPr>
          <p:nvPr/>
        </p:nvCxnSpPr>
        <p:spPr>
          <a:xfrm>
            <a:off x="3863698" y="4459079"/>
            <a:ext cx="1081346" cy="145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8AD47152-E5F3-41D7-A91E-97623D322C23}"/>
              </a:ext>
            </a:extLst>
          </p:cNvPr>
          <p:cNvGrpSpPr/>
          <p:nvPr/>
        </p:nvGrpSpPr>
        <p:grpSpPr>
          <a:xfrm>
            <a:off x="6705600" y="2514600"/>
            <a:ext cx="4737780" cy="461665"/>
            <a:chOff x="6997020" y="1737410"/>
            <a:chExt cx="4737780" cy="461665"/>
          </a:xfrm>
        </p:grpSpPr>
        <p:sp>
          <p:nvSpPr>
            <p:cNvPr id="169" name="Oval 168">
              <a:extLst>
                <a:ext uri="{FF2B5EF4-FFF2-40B4-BE49-F238E27FC236}">
                  <a16:creationId xmlns:a16="http://schemas.microsoft.com/office/drawing/2014/main" id="{35C21020-4D91-465C-91A6-AC9129F758D9}"/>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170" name="TextBox 169">
              <a:extLst>
                <a:ext uri="{FF2B5EF4-FFF2-40B4-BE49-F238E27FC236}">
                  <a16:creationId xmlns:a16="http://schemas.microsoft.com/office/drawing/2014/main" id="{4B0D0F78-E1C1-46B0-B50F-7C9E42FBD571}"/>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Activation of two rows</a:t>
              </a:r>
            </a:p>
          </p:txBody>
        </p:sp>
      </p:grpSp>
      <p:grpSp>
        <p:nvGrpSpPr>
          <p:cNvPr id="171" name="Group 170">
            <a:extLst>
              <a:ext uri="{FF2B5EF4-FFF2-40B4-BE49-F238E27FC236}">
                <a16:creationId xmlns:a16="http://schemas.microsoft.com/office/drawing/2014/main" id="{DE7EC51A-EEE6-4D49-9BD7-8BC888820170}"/>
              </a:ext>
            </a:extLst>
          </p:cNvPr>
          <p:cNvGrpSpPr/>
          <p:nvPr/>
        </p:nvGrpSpPr>
        <p:grpSpPr>
          <a:xfrm>
            <a:off x="6705600" y="3406601"/>
            <a:ext cx="4737780" cy="461665"/>
            <a:chOff x="6997020" y="1737410"/>
            <a:chExt cx="4737780" cy="461665"/>
          </a:xfrm>
        </p:grpSpPr>
        <p:sp>
          <p:nvSpPr>
            <p:cNvPr id="172" name="Oval 171">
              <a:extLst>
                <a:ext uri="{FF2B5EF4-FFF2-40B4-BE49-F238E27FC236}">
                  <a16:creationId xmlns:a16="http://schemas.microsoft.com/office/drawing/2014/main" id="{1722B305-0750-420D-9955-755A6223DC02}"/>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173" name="TextBox 172">
              <a:extLst>
                <a:ext uri="{FF2B5EF4-FFF2-40B4-BE49-F238E27FC236}">
                  <a16:creationId xmlns:a16="http://schemas.microsoft.com/office/drawing/2014/main" id="{8DCC236C-3294-4898-B22D-7D53ADCDE2C7}"/>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Charge sharing</a:t>
              </a:r>
            </a:p>
          </p:txBody>
        </p:sp>
      </p:grpSp>
      <p:grpSp>
        <p:nvGrpSpPr>
          <p:cNvPr id="174" name="Group 173">
            <a:extLst>
              <a:ext uri="{FF2B5EF4-FFF2-40B4-BE49-F238E27FC236}">
                <a16:creationId xmlns:a16="http://schemas.microsoft.com/office/drawing/2014/main" id="{BBAA3684-3944-4D64-B1F0-DA9E905C8269}"/>
              </a:ext>
            </a:extLst>
          </p:cNvPr>
          <p:cNvGrpSpPr/>
          <p:nvPr/>
        </p:nvGrpSpPr>
        <p:grpSpPr>
          <a:xfrm>
            <a:off x="6705600" y="4338935"/>
            <a:ext cx="4737780" cy="461665"/>
            <a:chOff x="6997020" y="1737410"/>
            <a:chExt cx="4737780" cy="461665"/>
          </a:xfrm>
        </p:grpSpPr>
        <p:sp>
          <p:nvSpPr>
            <p:cNvPr id="175" name="Oval 174">
              <a:extLst>
                <a:ext uri="{FF2B5EF4-FFF2-40B4-BE49-F238E27FC236}">
                  <a16:creationId xmlns:a16="http://schemas.microsoft.com/office/drawing/2014/main" id="{0086E5AC-000F-4CB7-8824-C6679E6C6424}"/>
                </a:ext>
              </a:extLst>
            </p:cNvPr>
            <p:cNvSpPr/>
            <p:nvPr/>
          </p:nvSpPr>
          <p:spPr>
            <a:xfrm>
              <a:off x="6997020" y="1751608"/>
              <a:ext cx="457200" cy="44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176" name="TextBox 175">
              <a:extLst>
                <a:ext uri="{FF2B5EF4-FFF2-40B4-BE49-F238E27FC236}">
                  <a16:creationId xmlns:a16="http://schemas.microsoft.com/office/drawing/2014/main" id="{3CDE4A54-662D-467C-A26B-69216C876267}"/>
                </a:ext>
              </a:extLst>
            </p:cNvPr>
            <p:cNvSpPr txBox="1"/>
            <p:nvPr/>
          </p:nvSpPr>
          <p:spPr>
            <a:xfrm>
              <a:off x="7454220" y="1737410"/>
              <a:ext cx="4280580" cy="461665"/>
            </a:xfrm>
            <a:prstGeom prst="rect">
              <a:avLst/>
            </a:prstGeom>
            <a:noFill/>
          </p:spPr>
          <p:txBody>
            <a:bodyPr wrap="square" rtlCol="0" anchor="ctr">
              <a:spAutoFit/>
            </a:bodyPr>
            <a:lstStyle/>
            <a:p>
              <a:r>
                <a:rPr lang="en-US" sz="2400" dirty="0">
                  <a:latin typeface="+mj-lt"/>
                </a:rPr>
                <a:t>Restoration</a:t>
              </a:r>
            </a:p>
          </p:txBody>
        </p:sp>
      </p:grpSp>
      <p:sp>
        <p:nvSpPr>
          <p:cNvPr id="4" name="TextBox 3">
            <a:extLst>
              <a:ext uri="{FF2B5EF4-FFF2-40B4-BE49-F238E27FC236}">
                <a16:creationId xmlns:a16="http://schemas.microsoft.com/office/drawing/2014/main" id="{B5272AA3-D7A5-4B4F-B1F5-2F167F1CD9A4}"/>
              </a:ext>
            </a:extLst>
          </p:cNvPr>
          <p:cNvSpPr txBox="1"/>
          <p:nvPr/>
        </p:nvSpPr>
        <p:spPr>
          <a:xfrm>
            <a:off x="8991600" y="3335642"/>
            <a:ext cx="1750622" cy="584775"/>
          </a:xfrm>
          <a:prstGeom prst="rect">
            <a:avLst/>
          </a:prstGeom>
          <a:noFill/>
        </p:spPr>
        <p:txBody>
          <a:bodyPr wrap="square" rtlCol="0">
            <a:spAutoFit/>
          </a:bodyPr>
          <a:lstStyle/>
          <a:p>
            <a:pPr algn="ctr"/>
            <a:r>
              <a:rPr lang="en-US" sz="3200" b="1" dirty="0">
                <a:solidFill>
                  <a:srgbClr val="00B050"/>
                </a:solidFill>
              </a:rPr>
              <a:t>fast</a:t>
            </a:r>
          </a:p>
        </p:txBody>
      </p:sp>
      <p:sp>
        <p:nvSpPr>
          <p:cNvPr id="39" name="Rectangle 38">
            <a:extLst>
              <a:ext uri="{FF2B5EF4-FFF2-40B4-BE49-F238E27FC236}">
                <a16:creationId xmlns:a16="http://schemas.microsoft.com/office/drawing/2014/main" id="{C35916BC-7C77-44E8-B0EF-3FD21DDB5983}"/>
              </a:ext>
            </a:extLst>
          </p:cNvPr>
          <p:cNvSpPr/>
          <p:nvPr/>
        </p:nvSpPr>
        <p:spPr>
          <a:xfrm>
            <a:off x="0" y="4309540"/>
            <a:ext cx="12192000" cy="1726632"/>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Enables fast access to data that is duplicated across a regular row and a </a:t>
            </a:r>
            <a:r>
              <a:rPr lang="en-US" sz="4400" b="1" dirty="0">
                <a:solidFill>
                  <a:srgbClr val="FF0066"/>
                </a:solidFill>
              </a:rPr>
              <a:t>copy row</a:t>
            </a:r>
            <a:endParaRPr lang="en-US" sz="4400" dirty="0">
              <a:solidFill>
                <a:srgbClr val="FF0066"/>
              </a:solidFill>
            </a:endParaRPr>
          </a:p>
        </p:txBody>
      </p:sp>
      <p:sp>
        <p:nvSpPr>
          <p:cNvPr id="3" name="TextBox 2">
            <a:extLst>
              <a:ext uri="{FF2B5EF4-FFF2-40B4-BE49-F238E27FC236}">
                <a16:creationId xmlns:a16="http://schemas.microsoft.com/office/drawing/2014/main" id="{A0BE2A93-8C8A-498D-9DD9-BC47DEBA5529}"/>
              </a:ext>
            </a:extLst>
          </p:cNvPr>
          <p:cNvSpPr txBox="1"/>
          <p:nvPr/>
        </p:nvSpPr>
        <p:spPr>
          <a:xfrm>
            <a:off x="-57510" y="1780600"/>
            <a:ext cx="2127403" cy="1569660"/>
          </a:xfrm>
          <a:prstGeom prst="rect">
            <a:avLst/>
          </a:prstGeom>
          <a:noFill/>
        </p:spPr>
        <p:txBody>
          <a:bodyPr wrap="square" rtlCol="0">
            <a:spAutoFit/>
          </a:bodyPr>
          <a:lstStyle/>
          <a:p>
            <a:pPr algn="ctr"/>
            <a:r>
              <a:rPr lang="en-US" sz="3200" i="1" dirty="0"/>
              <a:t>both charged or discharged</a:t>
            </a:r>
          </a:p>
        </p:txBody>
      </p:sp>
      <p:cxnSp>
        <p:nvCxnSpPr>
          <p:cNvPr id="6" name="Straight Arrow Connector 5">
            <a:extLst>
              <a:ext uri="{FF2B5EF4-FFF2-40B4-BE49-F238E27FC236}">
                <a16:creationId xmlns:a16="http://schemas.microsoft.com/office/drawing/2014/main" id="{12F07923-924A-46FC-98C3-025978189E44}"/>
              </a:ext>
            </a:extLst>
          </p:cNvPr>
          <p:cNvCxnSpPr>
            <a:cxnSpLocks/>
            <a:stCxn id="74" idx="2"/>
          </p:cNvCxnSpPr>
          <p:nvPr/>
        </p:nvCxnSpPr>
        <p:spPr>
          <a:xfrm flipH="1" flipV="1">
            <a:off x="1982459" y="2922250"/>
            <a:ext cx="476075" cy="339754"/>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90913BA-BE3E-4BB3-8180-765AEA472477}"/>
              </a:ext>
            </a:extLst>
          </p:cNvPr>
          <p:cNvCxnSpPr>
            <a:cxnSpLocks/>
            <a:stCxn id="79" idx="2"/>
          </p:cNvCxnSpPr>
          <p:nvPr/>
        </p:nvCxnSpPr>
        <p:spPr>
          <a:xfrm flipH="1">
            <a:off x="1874072" y="1831444"/>
            <a:ext cx="564328" cy="380634"/>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4982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44D8-0E69-485E-8DD0-9D4D9E4B854D}"/>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5D98D51A-189E-4D2B-B80D-356292F8396A}"/>
              </a:ext>
            </a:extLst>
          </p:cNvPr>
          <p:cNvSpPr/>
          <p:nvPr/>
        </p:nvSpPr>
        <p:spPr>
          <a:xfrm>
            <a:off x="381000" y="990600"/>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1. </a:t>
            </a:r>
            <a:r>
              <a:rPr lang="en-US" sz="4000" dirty="0">
                <a:latin typeface="Cambria" panose="02040503050406030204" pitchFamily="18" charset="0"/>
              </a:rPr>
              <a:t>DRAM Operation Basics</a:t>
            </a:r>
          </a:p>
        </p:txBody>
      </p:sp>
      <p:sp>
        <p:nvSpPr>
          <p:cNvPr id="5" name="Rectangle 4">
            <a:extLst>
              <a:ext uri="{FF2B5EF4-FFF2-40B4-BE49-F238E27FC236}">
                <a16:creationId xmlns:a16="http://schemas.microsoft.com/office/drawing/2014/main" id="{649EE6A8-1843-4827-9531-A6596E0D1BE4}"/>
              </a:ext>
            </a:extLst>
          </p:cNvPr>
          <p:cNvSpPr/>
          <p:nvPr/>
        </p:nvSpPr>
        <p:spPr>
          <a:xfrm>
            <a:off x="381000" y="1801413"/>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2</a:t>
            </a:r>
            <a:r>
              <a:rPr lang="en-US" sz="4000" dirty="0">
                <a:latin typeface="Cambria" panose="02040503050406030204" pitchFamily="18" charset="0"/>
              </a:rPr>
              <a:t>. The CROW Substrate</a:t>
            </a:r>
          </a:p>
        </p:txBody>
      </p:sp>
      <p:sp>
        <p:nvSpPr>
          <p:cNvPr id="7" name="Rectangle 6">
            <a:extLst>
              <a:ext uri="{FF2B5EF4-FFF2-40B4-BE49-F238E27FC236}">
                <a16:creationId xmlns:a16="http://schemas.microsoft.com/office/drawing/2014/main" id="{D9DB1C58-EB98-4BA2-9248-92A286526A7A}"/>
              </a:ext>
            </a:extLst>
          </p:cNvPr>
          <p:cNvSpPr/>
          <p:nvPr/>
        </p:nvSpPr>
        <p:spPr>
          <a:xfrm>
            <a:off x="381000" y="4596609"/>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3.</a:t>
            </a:r>
            <a:r>
              <a:rPr lang="tr-TR" sz="4000" b="1" dirty="0">
                <a:latin typeface="Cambria" panose="02040503050406030204" pitchFamily="18" charset="0"/>
              </a:rPr>
              <a:t> </a:t>
            </a:r>
            <a:r>
              <a:rPr lang="tr-TR" sz="4000" dirty="0">
                <a:latin typeface="Cambria" panose="02040503050406030204" pitchFamily="18" charset="0"/>
              </a:rPr>
              <a:t>Evaluation</a:t>
            </a:r>
            <a:r>
              <a:rPr lang="en-US" sz="4000" b="1" dirty="0">
                <a:latin typeface="Cambria" panose="02040503050406030204" pitchFamily="18" charset="0"/>
              </a:rPr>
              <a:t> </a:t>
            </a:r>
          </a:p>
        </p:txBody>
      </p:sp>
      <p:sp>
        <p:nvSpPr>
          <p:cNvPr id="8" name="Rectangle 7">
            <a:extLst>
              <a:ext uri="{FF2B5EF4-FFF2-40B4-BE49-F238E27FC236}">
                <a16:creationId xmlns:a16="http://schemas.microsoft.com/office/drawing/2014/main" id="{5A1AACE6-B22B-40B0-A89C-03B8C3868D7B}"/>
              </a:ext>
            </a:extLst>
          </p:cNvPr>
          <p:cNvSpPr/>
          <p:nvPr/>
        </p:nvSpPr>
        <p:spPr>
          <a:xfrm>
            <a:off x="381000" y="5407422"/>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4. </a:t>
            </a:r>
            <a:r>
              <a:rPr lang="tr-TR" sz="4000" dirty="0">
                <a:latin typeface="Cambria" panose="02040503050406030204" pitchFamily="18" charset="0"/>
              </a:rPr>
              <a:t>Conclusion</a:t>
            </a:r>
            <a:endParaRPr lang="en-US" sz="4000" dirty="0">
              <a:latin typeface="Cambria" panose="02040503050406030204" pitchFamily="18" charset="0"/>
            </a:endParaRPr>
          </a:p>
        </p:txBody>
      </p:sp>
      <p:sp>
        <p:nvSpPr>
          <p:cNvPr id="9" name="Rectangle 8">
            <a:extLst>
              <a:ext uri="{FF2B5EF4-FFF2-40B4-BE49-F238E27FC236}">
                <a16:creationId xmlns:a16="http://schemas.microsoft.com/office/drawing/2014/main" id="{F8898A68-59B4-4C36-984A-1E99E0022607}"/>
              </a:ext>
            </a:extLst>
          </p:cNvPr>
          <p:cNvSpPr/>
          <p:nvPr/>
        </p:nvSpPr>
        <p:spPr>
          <a:xfrm>
            <a:off x="1219200" y="2612226"/>
            <a:ext cx="10668000" cy="582168"/>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CROW-cache: Reducing DRAM Latency</a:t>
            </a:r>
          </a:p>
        </p:txBody>
      </p:sp>
      <p:sp>
        <p:nvSpPr>
          <p:cNvPr id="13" name="Rectangle 12">
            <a:extLst>
              <a:ext uri="{FF2B5EF4-FFF2-40B4-BE49-F238E27FC236}">
                <a16:creationId xmlns:a16="http://schemas.microsoft.com/office/drawing/2014/main" id="{474E538E-F149-4CAD-A734-9E1F15ADFAAA}"/>
              </a:ext>
            </a:extLst>
          </p:cNvPr>
          <p:cNvSpPr/>
          <p:nvPr/>
        </p:nvSpPr>
        <p:spPr>
          <a:xfrm>
            <a:off x="1219200" y="3273687"/>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CROW-ref: Reducing DRAM Refresh</a:t>
            </a:r>
          </a:p>
        </p:txBody>
      </p:sp>
      <p:sp>
        <p:nvSpPr>
          <p:cNvPr id="14" name="Rectangle 13">
            <a:extLst>
              <a:ext uri="{FF2B5EF4-FFF2-40B4-BE49-F238E27FC236}">
                <a16:creationId xmlns:a16="http://schemas.microsoft.com/office/drawing/2014/main" id="{8A49A167-278C-494B-9F4A-1891E9F1B487}"/>
              </a:ext>
            </a:extLst>
          </p:cNvPr>
          <p:cNvSpPr/>
          <p:nvPr/>
        </p:nvSpPr>
        <p:spPr>
          <a:xfrm>
            <a:off x="1219200" y="3935148"/>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Mitigating </a:t>
            </a:r>
            <a:r>
              <a:rPr lang="en-US" sz="3200" dirty="0" err="1">
                <a:latin typeface="Cambria" panose="02040503050406030204" pitchFamily="18" charset="0"/>
              </a:rPr>
              <a:t>RowHammer</a:t>
            </a:r>
            <a:endParaRPr lang="en-US" sz="32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399628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1B3-5224-488B-8362-C14E90D27D95}"/>
              </a:ext>
            </a:extLst>
          </p:cNvPr>
          <p:cNvSpPr>
            <a:spLocks noGrp="1"/>
          </p:cNvSpPr>
          <p:nvPr>
            <p:ph type="title"/>
          </p:nvPr>
        </p:nvSpPr>
        <p:spPr/>
        <p:txBody>
          <a:bodyPr/>
          <a:lstStyle/>
          <a:p>
            <a:r>
              <a:rPr lang="en-US" dirty="0"/>
              <a:t>CROW-cache</a:t>
            </a:r>
          </a:p>
        </p:txBody>
      </p:sp>
      <p:sp>
        <p:nvSpPr>
          <p:cNvPr id="3" name="Content Placeholder 2">
            <a:extLst>
              <a:ext uri="{FF2B5EF4-FFF2-40B4-BE49-F238E27FC236}">
                <a16:creationId xmlns:a16="http://schemas.microsoft.com/office/drawing/2014/main" id="{B3F52FBE-F90F-476F-8ADD-CA3E83B6DCD0}"/>
              </a:ext>
            </a:extLst>
          </p:cNvPr>
          <p:cNvSpPr>
            <a:spLocks noGrp="1"/>
          </p:cNvSpPr>
          <p:nvPr>
            <p:ph idx="1"/>
          </p:nvPr>
        </p:nvSpPr>
        <p:spPr>
          <a:xfrm>
            <a:off x="419100" y="990601"/>
            <a:ext cx="11353800" cy="5333999"/>
          </a:xfrm>
        </p:spPr>
        <p:txBody>
          <a:bodyPr>
            <a:normAutofit fontScale="92500"/>
          </a:bodyPr>
          <a:lstStyle/>
          <a:p>
            <a:pPr marL="0" indent="0">
              <a:buNone/>
            </a:pPr>
            <a:r>
              <a:rPr lang="en-US" sz="3600" b="1" dirty="0">
                <a:solidFill>
                  <a:srgbClr val="FF0000"/>
                </a:solidFill>
              </a:rPr>
              <a:t>Problem:</a:t>
            </a:r>
            <a:r>
              <a:rPr lang="en-US" sz="3600" b="1" dirty="0">
                <a:solidFill>
                  <a:srgbClr val="0066FF"/>
                </a:solidFill>
              </a:rPr>
              <a:t> </a:t>
            </a:r>
            <a:r>
              <a:rPr lang="en-US" sz="3600" dirty="0"/>
              <a:t>High access latency</a:t>
            </a:r>
          </a:p>
          <a:p>
            <a:pPr marL="0" indent="0">
              <a:buNone/>
            </a:pPr>
            <a:r>
              <a:rPr lang="en-US" sz="3600" b="1" dirty="0">
                <a:solidFill>
                  <a:srgbClr val="0066FF"/>
                </a:solidFill>
              </a:rPr>
              <a:t>Key idea:</a:t>
            </a:r>
            <a:r>
              <a:rPr lang="en-US" sz="3600" dirty="0"/>
              <a:t> Use </a:t>
            </a:r>
            <a:r>
              <a:rPr lang="en-US" sz="3600" dirty="0">
                <a:solidFill>
                  <a:srgbClr val="FF0066"/>
                </a:solidFill>
              </a:rPr>
              <a:t>copy rows </a:t>
            </a:r>
            <a:r>
              <a:rPr lang="en-US" sz="3600" dirty="0"/>
              <a:t>to enable low-latency access to </a:t>
            </a:r>
            <a:br>
              <a:rPr lang="en-US" sz="3600" dirty="0"/>
            </a:br>
            <a:r>
              <a:rPr lang="en-US" sz="3600" dirty="0"/>
              <a:t>most-recently-activated regular rows in a subarray</a:t>
            </a:r>
          </a:p>
          <a:p>
            <a:pPr marL="0" indent="0">
              <a:buNone/>
            </a:pPr>
            <a:endParaRPr lang="en-US" sz="3600" dirty="0"/>
          </a:p>
          <a:p>
            <a:pPr marL="0" indent="0">
              <a:buNone/>
            </a:pPr>
            <a:r>
              <a:rPr lang="en-US" sz="3600" dirty="0"/>
              <a:t>CROW-cache combines:</a:t>
            </a:r>
          </a:p>
          <a:p>
            <a:pPr lvl="1">
              <a:buClr>
                <a:schemeClr val="tx1"/>
              </a:buClr>
            </a:pPr>
            <a:r>
              <a:rPr lang="en-US" sz="3200" dirty="0">
                <a:solidFill>
                  <a:schemeClr val="accent6">
                    <a:lumMod val="75000"/>
                  </a:schemeClr>
                </a:solidFill>
              </a:rPr>
              <a:t>row copy </a:t>
            </a:r>
            <a:r>
              <a:rPr lang="en-US" sz="3200" dirty="0">
                <a:latin typeface="+mj-lt"/>
                <a:ea typeface="Cambria" panose="02040503050406030204" pitchFamily="18" charset="0"/>
              </a:rPr>
              <a:t>→ </a:t>
            </a:r>
            <a:r>
              <a:rPr lang="en-US" sz="3200" dirty="0">
                <a:latin typeface="+mj-lt"/>
              </a:rPr>
              <a:t>copy a newly activated regular row into a </a:t>
            </a:r>
            <a:r>
              <a:rPr lang="en-US" sz="3200" dirty="0">
                <a:solidFill>
                  <a:srgbClr val="FF0066"/>
                </a:solidFill>
                <a:latin typeface="+mj-lt"/>
              </a:rPr>
              <a:t>copy row</a:t>
            </a:r>
          </a:p>
          <a:p>
            <a:pPr lvl="1">
              <a:buClr>
                <a:schemeClr val="tx1"/>
              </a:buClr>
            </a:pPr>
            <a:r>
              <a:rPr lang="en-US" sz="3200" dirty="0">
                <a:solidFill>
                  <a:schemeClr val="accent4">
                    <a:lumMod val="75000"/>
                  </a:schemeClr>
                </a:solidFill>
              </a:rPr>
              <a:t>two-row activation </a:t>
            </a:r>
            <a:r>
              <a:rPr lang="en-US" sz="3200" dirty="0">
                <a:ea typeface="Cambria" panose="02040503050406030204" pitchFamily="18" charset="0"/>
              </a:rPr>
              <a:t>→ activate the regular row and </a:t>
            </a:r>
            <a:r>
              <a:rPr lang="en-US" sz="3200" dirty="0">
                <a:solidFill>
                  <a:srgbClr val="FF0066"/>
                </a:solidFill>
                <a:ea typeface="Cambria" panose="02040503050406030204" pitchFamily="18" charset="0"/>
              </a:rPr>
              <a:t>copy row </a:t>
            </a:r>
            <a:r>
              <a:rPr lang="en-US" sz="3200" dirty="0">
                <a:ea typeface="Cambria" panose="02040503050406030204" pitchFamily="18" charset="0"/>
              </a:rPr>
              <a:t>together on the next access</a:t>
            </a:r>
            <a:endParaRPr lang="en-US" sz="3200" dirty="0">
              <a:solidFill>
                <a:schemeClr val="accent4">
                  <a:lumMod val="75000"/>
                </a:schemeClr>
              </a:solidFill>
            </a:endParaRPr>
          </a:p>
          <a:p>
            <a:pPr lvl="1">
              <a:buClr>
                <a:schemeClr val="tx1"/>
              </a:buClr>
            </a:pPr>
            <a:endParaRPr lang="en-US" sz="3200" dirty="0">
              <a:solidFill>
                <a:schemeClr val="accent4">
                  <a:lumMod val="75000"/>
                </a:schemeClr>
              </a:solidFill>
            </a:endParaRPr>
          </a:p>
          <a:p>
            <a:pPr marL="0" indent="0">
              <a:buClr>
                <a:schemeClr val="tx1"/>
              </a:buClr>
              <a:buNone/>
            </a:pPr>
            <a:r>
              <a:rPr lang="en-US" sz="3600" b="1" dirty="0"/>
              <a:t>Reduces</a:t>
            </a:r>
            <a:r>
              <a:rPr lang="en-US" sz="3600" dirty="0"/>
              <a:t> activation latency by </a:t>
            </a:r>
            <a:r>
              <a:rPr lang="en-US" sz="3600" b="1" dirty="0"/>
              <a:t>38%</a:t>
            </a:r>
          </a:p>
        </p:txBody>
      </p:sp>
    </p:spTree>
    <p:custDataLst>
      <p:tags r:id="rId1"/>
    </p:custDataLst>
    <p:extLst>
      <p:ext uri="{BB962C8B-B14F-4D97-AF65-F5344CB8AC3E}">
        <p14:creationId xmlns:p14="http://schemas.microsoft.com/office/powerpoint/2010/main" val="133542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7">
            <a:extLst>
              <a:ext uri="{FF2B5EF4-FFF2-40B4-BE49-F238E27FC236}">
                <a16:creationId xmlns:a16="http://schemas.microsoft.com/office/drawing/2014/main" id="{58F7CD62-44F4-43E4-8FD6-C8249741096F}"/>
              </a:ext>
            </a:extLst>
          </p:cNvPr>
          <p:cNvSpPr/>
          <p:nvPr/>
        </p:nvSpPr>
        <p:spPr bwMode="auto">
          <a:xfrm>
            <a:off x="713384" y="4861093"/>
            <a:ext cx="1695450" cy="690095"/>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400" b="1" dirty="0"/>
              <a:t>Memory Controller</a:t>
            </a:r>
          </a:p>
        </p:txBody>
      </p:sp>
      <p:sp>
        <p:nvSpPr>
          <p:cNvPr id="2" name="Title 1">
            <a:extLst>
              <a:ext uri="{FF2B5EF4-FFF2-40B4-BE49-F238E27FC236}">
                <a16:creationId xmlns:a16="http://schemas.microsoft.com/office/drawing/2014/main" id="{9324D1B3-5224-488B-8362-C14E90D27D95}"/>
              </a:ext>
            </a:extLst>
          </p:cNvPr>
          <p:cNvSpPr>
            <a:spLocks noGrp="1"/>
          </p:cNvSpPr>
          <p:nvPr>
            <p:ph type="title"/>
          </p:nvPr>
        </p:nvSpPr>
        <p:spPr/>
        <p:txBody>
          <a:bodyPr/>
          <a:lstStyle/>
          <a:p>
            <a:r>
              <a:rPr lang="en-US" dirty="0"/>
              <a:t>CROW-cache Operation</a:t>
            </a:r>
          </a:p>
        </p:txBody>
      </p:sp>
      <p:sp>
        <p:nvSpPr>
          <p:cNvPr id="36" name="TextBox 35">
            <a:extLst>
              <a:ext uri="{FF2B5EF4-FFF2-40B4-BE49-F238E27FC236}">
                <a16:creationId xmlns:a16="http://schemas.microsoft.com/office/drawing/2014/main" id="{18A0A714-9141-4E91-9853-F79A25D68248}"/>
              </a:ext>
            </a:extLst>
          </p:cNvPr>
          <p:cNvSpPr txBox="1"/>
          <p:nvPr/>
        </p:nvSpPr>
        <p:spPr>
          <a:xfrm>
            <a:off x="8859327" y="1143000"/>
            <a:ext cx="2251365" cy="523220"/>
          </a:xfrm>
          <a:prstGeom prst="rect">
            <a:avLst/>
          </a:prstGeom>
          <a:noFill/>
        </p:spPr>
        <p:txBody>
          <a:bodyPr wrap="square" rtlCol="0" anchor="ctr">
            <a:spAutoFit/>
          </a:bodyPr>
          <a:lstStyle/>
          <a:p>
            <a:pPr algn="ctr"/>
            <a:r>
              <a:rPr lang="en-US" sz="2800" b="1" dirty="0">
                <a:solidFill>
                  <a:schemeClr val="bg2">
                    <a:lumMod val="50000"/>
                  </a:schemeClr>
                </a:solidFill>
                <a:latin typeface="Consolas" panose="020B0609020204030204" pitchFamily="49" charset="0"/>
              </a:rPr>
              <a:t>load row X</a:t>
            </a:r>
          </a:p>
        </p:txBody>
      </p:sp>
      <p:pic>
        <p:nvPicPr>
          <p:cNvPr id="54" name="Picture 53" descr="dram chip">
            <a:extLst>
              <a:ext uri="{FF2B5EF4-FFF2-40B4-BE49-F238E27FC236}">
                <a16:creationId xmlns:a16="http://schemas.microsoft.com/office/drawing/2014/main" id="{17292FBE-BA3F-4173-B39B-62DF761073B9}"/>
              </a:ext>
            </a:extLst>
          </p:cNvPr>
          <p:cNvPicPr>
            <a:picLocks noChangeAspect="1"/>
          </p:cNvPicPr>
          <p:nvPr/>
        </p:nvPicPr>
        <p:blipFill>
          <a:blip r:embed="rId5"/>
          <a:stretch>
            <a:fillRect/>
          </a:stretch>
        </p:blipFill>
        <p:spPr>
          <a:xfrm rot="5400000">
            <a:off x="697291" y="1434158"/>
            <a:ext cx="1732730" cy="1553862"/>
          </a:xfrm>
          <a:prstGeom prst="rect">
            <a:avLst/>
          </a:prstGeom>
        </p:spPr>
      </p:pic>
      <p:sp>
        <p:nvSpPr>
          <p:cNvPr id="55" name="Rectangle 54">
            <a:extLst>
              <a:ext uri="{FF2B5EF4-FFF2-40B4-BE49-F238E27FC236}">
                <a16:creationId xmlns:a16="http://schemas.microsoft.com/office/drawing/2014/main" id="{25EE62FF-1AA8-41C3-BB53-B366139B21AB}"/>
              </a:ext>
            </a:extLst>
          </p:cNvPr>
          <p:cNvSpPr/>
          <p:nvPr/>
        </p:nvSpPr>
        <p:spPr>
          <a:xfrm>
            <a:off x="1890205" y="1867658"/>
            <a:ext cx="152400" cy="176938"/>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8A1D2B0B-32D0-4A4F-ADA0-52BADF4025E6}"/>
              </a:ext>
            </a:extLst>
          </p:cNvPr>
          <p:cNvSpPr txBox="1"/>
          <p:nvPr/>
        </p:nvSpPr>
        <p:spPr>
          <a:xfrm>
            <a:off x="220553" y="3500735"/>
            <a:ext cx="1024019" cy="461665"/>
          </a:xfrm>
          <a:prstGeom prst="rect">
            <a:avLst/>
          </a:prstGeom>
          <a:noFill/>
        </p:spPr>
        <p:txBody>
          <a:bodyPr wrap="square" rtlCol="0">
            <a:spAutoFit/>
          </a:bodyPr>
          <a:lstStyle/>
          <a:p>
            <a:r>
              <a:rPr lang="en-US" sz="2400" b="1" dirty="0">
                <a:solidFill>
                  <a:schemeClr val="accent6">
                    <a:lumMod val="75000"/>
                  </a:schemeClr>
                </a:solidFill>
              </a:rPr>
              <a:t>ACT-c</a:t>
            </a:r>
          </a:p>
        </p:txBody>
      </p:sp>
      <p:sp>
        <p:nvSpPr>
          <p:cNvPr id="60" name="Arrow: Down 59">
            <a:extLst>
              <a:ext uri="{FF2B5EF4-FFF2-40B4-BE49-F238E27FC236}">
                <a16:creationId xmlns:a16="http://schemas.microsoft.com/office/drawing/2014/main" id="{95899AAD-C2AE-4594-B751-BD73B4FD6A13}"/>
              </a:ext>
            </a:extLst>
          </p:cNvPr>
          <p:cNvSpPr/>
          <p:nvPr/>
        </p:nvSpPr>
        <p:spPr>
          <a:xfrm rot="10800000">
            <a:off x="1317097" y="3179585"/>
            <a:ext cx="529567" cy="1579294"/>
          </a:xfrm>
          <a:prstGeom prst="downArrow">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E64B628-3497-472A-9D7F-C15036018F58}"/>
              </a:ext>
            </a:extLst>
          </p:cNvPr>
          <p:cNvSpPr txBox="1"/>
          <p:nvPr/>
        </p:nvSpPr>
        <p:spPr>
          <a:xfrm>
            <a:off x="204648" y="4186535"/>
            <a:ext cx="1024019" cy="461665"/>
          </a:xfrm>
          <a:prstGeom prst="rect">
            <a:avLst/>
          </a:prstGeom>
          <a:noFill/>
        </p:spPr>
        <p:txBody>
          <a:bodyPr wrap="square" rtlCol="0">
            <a:spAutoFit/>
          </a:bodyPr>
          <a:lstStyle/>
          <a:p>
            <a:r>
              <a:rPr lang="en-US" sz="2400" b="1" dirty="0">
                <a:solidFill>
                  <a:schemeClr val="accent4">
                    <a:lumMod val="75000"/>
                  </a:schemeClr>
                </a:solidFill>
              </a:rPr>
              <a:t>ACT-t</a:t>
            </a:r>
          </a:p>
        </p:txBody>
      </p:sp>
      <p:cxnSp>
        <p:nvCxnSpPr>
          <p:cNvPr id="65" name="Straight Connector 64">
            <a:extLst>
              <a:ext uri="{FF2B5EF4-FFF2-40B4-BE49-F238E27FC236}">
                <a16:creationId xmlns:a16="http://schemas.microsoft.com/office/drawing/2014/main" id="{F9E5110C-8F5C-48E4-8D7C-D168CE8DA06F}"/>
              </a:ext>
            </a:extLst>
          </p:cNvPr>
          <p:cNvCxnSpPr>
            <a:cxnSpLocks/>
          </p:cNvCxnSpPr>
          <p:nvPr/>
        </p:nvCxnSpPr>
        <p:spPr>
          <a:xfrm flipV="1">
            <a:off x="1846665" y="1510307"/>
            <a:ext cx="1378277" cy="35595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301232B-075D-44FB-AF6D-9E447D8787A3}"/>
              </a:ext>
            </a:extLst>
          </p:cNvPr>
          <p:cNvCxnSpPr>
            <a:cxnSpLocks/>
          </p:cNvCxnSpPr>
          <p:nvPr/>
        </p:nvCxnSpPr>
        <p:spPr>
          <a:xfrm>
            <a:off x="1846665" y="2044596"/>
            <a:ext cx="1561973" cy="20122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041F672-A5F0-4F5B-8AA7-D7EFBA0466AB}"/>
              </a:ext>
            </a:extLst>
          </p:cNvPr>
          <p:cNvSpPr txBox="1"/>
          <p:nvPr/>
        </p:nvSpPr>
        <p:spPr>
          <a:xfrm>
            <a:off x="8873835" y="2261353"/>
            <a:ext cx="2251365" cy="523220"/>
          </a:xfrm>
          <a:prstGeom prst="rect">
            <a:avLst/>
          </a:prstGeom>
          <a:noFill/>
        </p:spPr>
        <p:txBody>
          <a:bodyPr wrap="square" rtlCol="0" anchor="ctr">
            <a:spAutoFit/>
          </a:bodyPr>
          <a:lstStyle/>
          <a:p>
            <a:pPr algn="ctr"/>
            <a:r>
              <a:rPr lang="en-US" sz="2800" b="1" dirty="0">
                <a:solidFill>
                  <a:schemeClr val="bg2">
                    <a:lumMod val="50000"/>
                  </a:schemeClr>
                </a:solidFill>
                <a:latin typeface="Consolas" panose="020B0609020204030204" pitchFamily="49" charset="0"/>
              </a:rPr>
              <a:t>load row X</a:t>
            </a:r>
          </a:p>
        </p:txBody>
      </p:sp>
      <p:sp>
        <p:nvSpPr>
          <p:cNvPr id="69" name="TextBox 68">
            <a:extLst>
              <a:ext uri="{FF2B5EF4-FFF2-40B4-BE49-F238E27FC236}">
                <a16:creationId xmlns:a16="http://schemas.microsoft.com/office/drawing/2014/main" id="{969BE198-CAD2-45B5-9C3C-7E8F30AB2868}"/>
              </a:ext>
            </a:extLst>
          </p:cNvPr>
          <p:cNvSpPr txBox="1"/>
          <p:nvPr/>
        </p:nvSpPr>
        <p:spPr>
          <a:xfrm>
            <a:off x="8853875" y="457200"/>
            <a:ext cx="2251365" cy="735009"/>
          </a:xfrm>
          <a:prstGeom prst="rect">
            <a:avLst/>
          </a:prstGeom>
          <a:noFill/>
        </p:spPr>
        <p:txBody>
          <a:bodyPr wrap="square" rtlCol="0">
            <a:spAutoFit/>
          </a:bodyPr>
          <a:lstStyle/>
          <a:p>
            <a:pPr algn="ctr">
              <a:lnSpc>
                <a:spcPts val="2500"/>
              </a:lnSpc>
            </a:pPr>
            <a:r>
              <a:rPr lang="en-US" sz="2800" b="1" dirty="0"/>
              <a:t>Request</a:t>
            </a:r>
            <a:r>
              <a:rPr lang="en-US" sz="2800" b="1" u="sng" dirty="0"/>
              <a:t> Queue</a:t>
            </a:r>
          </a:p>
        </p:txBody>
      </p:sp>
      <p:grpSp>
        <p:nvGrpSpPr>
          <p:cNvPr id="72" name="Group 71">
            <a:extLst>
              <a:ext uri="{FF2B5EF4-FFF2-40B4-BE49-F238E27FC236}">
                <a16:creationId xmlns:a16="http://schemas.microsoft.com/office/drawing/2014/main" id="{31E61839-AB43-4E7A-B403-46B57FEFCC83}"/>
              </a:ext>
            </a:extLst>
          </p:cNvPr>
          <p:cNvGrpSpPr/>
          <p:nvPr/>
        </p:nvGrpSpPr>
        <p:grpSpPr>
          <a:xfrm>
            <a:off x="8638692" y="3122538"/>
            <a:ext cx="3553308" cy="461665"/>
            <a:chOff x="8638692" y="3841228"/>
            <a:chExt cx="3553308" cy="461665"/>
          </a:xfrm>
        </p:grpSpPr>
        <p:sp>
          <p:nvSpPr>
            <p:cNvPr id="70" name="Oval 69">
              <a:extLst>
                <a:ext uri="{FF2B5EF4-FFF2-40B4-BE49-F238E27FC236}">
                  <a16:creationId xmlns:a16="http://schemas.microsoft.com/office/drawing/2014/main" id="{1691FE79-74D5-4EFC-A2D6-BDAE20A8FCFD}"/>
                </a:ext>
              </a:extLst>
            </p:cNvPr>
            <p:cNvSpPr/>
            <p:nvPr/>
          </p:nvSpPr>
          <p:spPr>
            <a:xfrm>
              <a:off x="8638692" y="3855426"/>
              <a:ext cx="457200" cy="445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71" name="TextBox 70">
              <a:extLst>
                <a:ext uri="{FF2B5EF4-FFF2-40B4-BE49-F238E27FC236}">
                  <a16:creationId xmlns:a16="http://schemas.microsoft.com/office/drawing/2014/main" id="{B0729E95-D555-4BF8-9D0B-70A064053486}"/>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C00000"/>
                  </a:solidFill>
                  <a:latin typeface="+mj-lt"/>
                </a:rPr>
                <a:t>CROW-table miss</a:t>
              </a:r>
            </a:p>
          </p:txBody>
        </p:sp>
      </p:grpSp>
      <p:grpSp>
        <p:nvGrpSpPr>
          <p:cNvPr id="73" name="Group 72">
            <a:extLst>
              <a:ext uri="{FF2B5EF4-FFF2-40B4-BE49-F238E27FC236}">
                <a16:creationId xmlns:a16="http://schemas.microsoft.com/office/drawing/2014/main" id="{A22373BC-03AF-4D10-8CB1-B43280D10FAA}"/>
              </a:ext>
            </a:extLst>
          </p:cNvPr>
          <p:cNvGrpSpPr/>
          <p:nvPr/>
        </p:nvGrpSpPr>
        <p:grpSpPr>
          <a:xfrm>
            <a:off x="8646475" y="3700910"/>
            <a:ext cx="3553308" cy="461665"/>
            <a:chOff x="8638692" y="3841228"/>
            <a:chExt cx="3553308" cy="461665"/>
          </a:xfrm>
        </p:grpSpPr>
        <p:sp>
          <p:nvSpPr>
            <p:cNvPr id="74" name="Oval 73">
              <a:extLst>
                <a:ext uri="{FF2B5EF4-FFF2-40B4-BE49-F238E27FC236}">
                  <a16:creationId xmlns:a16="http://schemas.microsoft.com/office/drawing/2014/main" id="{9D2FDEED-D74C-44AB-8AF4-7AF514E52747}"/>
                </a:ext>
              </a:extLst>
            </p:cNvPr>
            <p:cNvSpPr/>
            <p:nvPr/>
          </p:nvSpPr>
          <p:spPr>
            <a:xfrm>
              <a:off x="8638692" y="3855426"/>
              <a:ext cx="457200" cy="445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75" name="TextBox 74">
              <a:extLst>
                <a:ext uri="{FF2B5EF4-FFF2-40B4-BE49-F238E27FC236}">
                  <a16:creationId xmlns:a16="http://schemas.microsoft.com/office/drawing/2014/main" id="{01316530-A9C9-4CA4-AE86-52F68873F7C2}"/>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C00000"/>
                  </a:solidFill>
                  <a:latin typeface="+mj-lt"/>
                </a:rPr>
                <a:t>Allocate a copy row</a:t>
              </a:r>
            </a:p>
          </p:txBody>
        </p:sp>
      </p:grpSp>
      <p:grpSp>
        <p:nvGrpSpPr>
          <p:cNvPr id="76" name="Group 75">
            <a:extLst>
              <a:ext uri="{FF2B5EF4-FFF2-40B4-BE49-F238E27FC236}">
                <a16:creationId xmlns:a16="http://schemas.microsoft.com/office/drawing/2014/main" id="{FD361458-AB06-4A6F-BE7A-D15C86EE6728}"/>
              </a:ext>
            </a:extLst>
          </p:cNvPr>
          <p:cNvGrpSpPr/>
          <p:nvPr/>
        </p:nvGrpSpPr>
        <p:grpSpPr>
          <a:xfrm>
            <a:off x="8638692" y="4299402"/>
            <a:ext cx="3553308" cy="461665"/>
            <a:chOff x="8638692" y="3841228"/>
            <a:chExt cx="3553308" cy="461665"/>
          </a:xfrm>
        </p:grpSpPr>
        <p:sp>
          <p:nvSpPr>
            <p:cNvPr id="77" name="Oval 76">
              <a:extLst>
                <a:ext uri="{FF2B5EF4-FFF2-40B4-BE49-F238E27FC236}">
                  <a16:creationId xmlns:a16="http://schemas.microsoft.com/office/drawing/2014/main" id="{7A051E42-08F7-4DF5-BF12-4EE810C8EEE8}"/>
                </a:ext>
              </a:extLst>
            </p:cNvPr>
            <p:cNvSpPr/>
            <p:nvPr/>
          </p:nvSpPr>
          <p:spPr>
            <a:xfrm>
              <a:off x="8638692" y="3855426"/>
              <a:ext cx="457200" cy="445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78" name="TextBox 77">
              <a:extLst>
                <a:ext uri="{FF2B5EF4-FFF2-40B4-BE49-F238E27FC236}">
                  <a16:creationId xmlns:a16="http://schemas.microsoft.com/office/drawing/2014/main" id="{C783E1E5-5745-4599-8967-9A790887DBA7}"/>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C00000"/>
                  </a:solidFill>
                  <a:latin typeface="+mj-lt"/>
                </a:rPr>
                <a:t>Issue ACT-c (copy)</a:t>
              </a:r>
            </a:p>
          </p:txBody>
        </p:sp>
      </p:grpSp>
      <p:grpSp>
        <p:nvGrpSpPr>
          <p:cNvPr id="79" name="Group 78">
            <a:extLst>
              <a:ext uri="{FF2B5EF4-FFF2-40B4-BE49-F238E27FC236}">
                <a16:creationId xmlns:a16="http://schemas.microsoft.com/office/drawing/2014/main" id="{F8978576-4A10-4996-886B-42E59BC0DC91}"/>
              </a:ext>
            </a:extLst>
          </p:cNvPr>
          <p:cNvGrpSpPr/>
          <p:nvPr/>
        </p:nvGrpSpPr>
        <p:grpSpPr>
          <a:xfrm>
            <a:off x="8638692" y="4894688"/>
            <a:ext cx="3553308" cy="461665"/>
            <a:chOff x="8638692" y="3841228"/>
            <a:chExt cx="3553308" cy="461665"/>
          </a:xfrm>
        </p:grpSpPr>
        <p:sp>
          <p:nvSpPr>
            <p:cNvPr id="80" name="Oval 79">
              <a:extLst>
                <a:ext uri="{FF2B5EF4-FFF2-40B4-BE49-F238E27FC236}">
                  <a16:creationId xmlns:a16="http://schemas.microsoft.com/office/drawing/2014/main" id="{84DD45BC-64EE-4A2D-9487-05DF894022DE}"/>
                </a:ext>
              </a:extLst>
            </p:cNvPr>
            <p:cNvSpPr/>
            <p:nvPr/>
          </p:nvSpPr>
          <p:spPr>
            <a:xfrm>
              <a:off x="8638692" y="3855426"/>
              <a:ext cx="457200" cy="4452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81" name="TextBox 80">
              <a:extLst>
                <a:ext uri="{FF2B5EF4-FFF2-40B4-BE49-F238E27FC236}">
                  <a16:creationId xmlns:a16="http://schemas.microsoft.com/office/drawing/2014/main" id="{4C484936-A8A8-461C-8E28-79936D4A87F3}"/>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00B050"/>
                  </a:solidFill>
                  <a:latin typeface="+mj-lt"/>
                </a:rPr>
                <a:t>CROW-table hit</a:t>
              </a:r>
            </a:p>
          </p:txBody>
        </p:sp>
      </p:grpSp>
      <p:grpSp>
        <p:nvGrpSpPr>
          <p:cNvPr id="82" name="Group 81">
            <a:extLst>
              <a:ext uri="{FF2B5EF4-FFF2-40B4-BE49-F238E27FC236}">
                <a16:creationId xmlns:a16="http://schemas.microsoft.com/office/drawing/2014/main" id="{C83DA305-BC02-4330-ACB0-7E243B900BEE}"/>
              </a:ext>
            </a:extLst>
          </p:cNvPr>
          <p:cNvGrpSpPr/>
          <p:nvPr/>
        </p:nvGrpSpPr>
        <p:grpSpPr>
          <a:xfrm>
            <a:off x="8646475" y="5473060"/>
            <a:ext cx="3553308" cy="461665"/>
            <a:chOff x="8638692" y="3841228"/>
            <a:chExt cx="3553308" cy="461665"/>
          </a:xfrm>
        </p:grpSpPr>
        <p:sp>
          <p:nvSpPr>
            <p:cNvPr id="83" name="Oval 82">
              <a:extLst>
                <a:ext uri="{FF2B5EF4-FFF2-40B4-BE49-F238E27FC236}">
                  <a16:creationId xmlns:a16="http://schemas.microsoft.com/office/drawing/2014/main" id="{474CC0AD-6967-4676-8277-89FDA93C562B}"/>
                </a:ext>
              </a:extLst>
            </p:cNvPr>
            <p:cNvSpPr/>
            <p:nvPr/>
          </p:nvSpPr>
          <p:spPr>
            <a:xfrm>
              <a:off x="8638692" y="3855426"/>
              <a:ext cx="457200" cy="4452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84" name="TextBox 83">
              <a:extLst>
                <a:ext uri="{FF2B5EF4-FFF2-40B4-BE49-F238E27FC236}">
                  <a16:creationId xmlns:a16="http://schemas.microsoft.com/office/drawing/2014/main" id="{30E6ADC4-3007-43AF-B0C0-ED41E89D705D}"/>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00B050"/>
                  </a:solidFill>
                  <a:latin typeface="+mj-lt"/>
                </a:rPr>
                <a:t>Issue ACT-t (two row)</a:t>
              </a:r>
            </a:p>
          </p:txBody>
        </p:sp>
      </p:grpSp>
      <p:grpSp>
        <p:nvGrpSpPr>
          <p:cNvPr id="97" name="Group 96">
            <a:extLst>
              <a:ext uri="{FF2B5EF4-FFF2-40B4-BE49-F238E27FC236}">
                <a16:creationId xmlns:a16="http://schemas.microsoft.com/office/drawing/2014/main" id="{79F93694-E7F8-43AB-8BF2-3F3AF213C415}"/>
              </a:ext>
            </a:extLst>
          </p:cNvPr>
          <p:cNvGrpSpPr/>
          <p:nvPr/>
        </p:nvGrpSpPr>
        <p:grpSpPr>
          <a:xfrm>
            <a:off x="3463546" y="1241921"/>
            <a:ext cx="2971800" cy="461665"/>
            <a:chOff x="6553200" y="1802030"/>
            <a:chExt cx="2971800" cy="461665"/>
          </a:xfrm>
        </p:grpSpPr>
        <p:sp>
          <p:nvSpPr>
            <p:cNvPr id="98" name="TextBox 97">
              <a:extLst>
                <a:ext uri="{FF2B5EF4-FFF2-40B4-BE49-F238E27FC236}">
                  <a16:creationId xmlns:a16="http://schemas.microsoft.com/office/drawing/2014/main" id="{6DF4DA88-B352-4D51-8EA7-CB9ADBC26E18}"/>
                </a:ext>
              </a:extLst>
            </p:cNvPr>
            <p:cNvSpPr txBox="1"/>
            <p:nvPr/>
          </p:nvSpPr>
          <p:spPr>
            <a:xfrm>
              <a:off x="6733696" y="1802030"/>
              <a:ext cx="2743200" cy="461665"/>
            </a:xfrm>
            <a:prstGeom prst="rect">
              <a:avLst/>
            </a:prstGeom>
            <a:noFill/>
          </p:spPr>
          <p:txBody>
            <a:bodyPr wrap="square" rtlCol="0">
              <a:spAutoFit/>
            </a:bodyPr>
            <a:lstStyle/>
            <a:p>
              <a:pPr algn="ctr"/>
              <a:r>
                <a:rPr lang="en-US" sz="2400" b="1" dirty="0"/>
                <a:t>DRAM Subarray</a:t>
              </a:r>
            </a:p>
          </p:txBody>
        </p:sp>
        <p:cxnSp>
          <p:nvCxnSpPr>
            <p:cNvPr id="99" name="Straight Connector 98">
              <a:extLst>
                <a:ext uri="{FF2B5EF4-FFF2-40B4-BE49-F238E27FC236}">
                  <a16:creationId xmlns:a16="http://schemas.microsoft.com/office/drawing/2014/main" id="{D3354F6F-7E15-44D5-A50A-D291CD749B30}"/>
                </a:ext>
              </a:extLst>
            </p:cNvPr>
            <p:cNvCxnSpPr>
              <a:cxnSpLocks/>
            </p:cNvCxnSpPr>
            <p:nvPr/>
          </p:nvCxnSpPr>
          <p:spPr>
            <a:xfrm>
              <a:off x="6553200" y="2247310"/>
              <a:ext cx="29718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sp>
        <p:nvSpPr>
          <p:cNvPr id="100" name="Rectangle: Rounded Corners 99">
            <a:extLst>
              <a:ext uri="{FF2B5EF4-FFF2-40B4-BE49-F238E27FC236}">
                <a16:creationId xmlns:a16="http://schemas.microsoft.com/office/drawing/2014/main" id="{629FA8CE-A05F-4D7F-8EFB-C2E20BA578E5}"/>
              </a:ext>
            </a:extLst>
          </p:cNvPr>
          <p:cNvSpPr/>
          <p:nvPr/>
        </p:nvSpPr>
        <p:spPr>
          <a:xfrm>
            <a:off x="3996946" y="1814245"/>
            <a:ext cx="2199606" cy="30185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100">
            <a:extLst>
              <a:ext uri="{FF2B5EF4-FFF2-40B4-BE49-F238E27FC236}">
                <a16:creationId xmlns:a16="http://schemas.microsoft.com/office/drawing/2014/main" id="{841D8F32-C3AA-4DD1-BF12-008FC97C2783}"/>
              </a:ext>
            </a:extLst>
          </p:cNvPr>
          <p:cNvSpPr/>
          <p:nvPr/>
        </p:nvSpPr>
        <p:spPr>
          <a:xfrm>
            <a:off x="3996946" y="2985234"/>
            <a:ext cx="2214961" cy="30185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8DFE87AF-25FC-427B-BD4B-5C9D0B6AAAF3}"/>
              </a:ext>
            </a:extLst>
          </p:cNvPr>
          <p:cNvPicPr>
            <a:picLocks noChangeAspect="1"/>
          </p:cNvPicPr>
          <p:nvPr/>
        </p:nvPicPr>
        <p:blipFill>
          <a:blip r:embed="rId6"/>
          <a:stretch>
            <a:fillRect/>
          </a:stretch>
        </p:blipFill>
        <p:spPr>
          <a:xfrm>
            <a:off x="3417204" y="1797861"/>
            <a:ext cx="4313542" cy="2261468"/>
          </a:xfrm>
          <a:prstGeom prst="rect">
            <a:avLst/>
          </a:prstGeom>
        </p:spPr>
      </p:pic>
      <p:pic>
        <p:nvPicPr>
          <p:cNvPr id="103" name="Picture 102">
            <a:extLst>
              <a:ext uri="{FF2B5EF4-FFF2-40B4-BE49-F238E27FC236}">
                <a16:creationId xmlns:a16="http://schemas.microsoft.com/office/drawing/2014/main" id="{EFD0627A-AA69-433B-9BE2-6EDA14F5E503}"/>
              </a:ext>
            </a:extLst>
          </p:cNvPr>
          <p:cNvPicPr>
            <a:picLocks noChangeAspect="1"/>
          </p:cNvPicPr>
          <p:nvPr/>
        </p:nvPicPr>
        <p:blipFill>
          <a:blip r:embed="rId7"/>
          <a:stretch>
            <a:fillRect/>
          </a:stretch>
        </p:blipFill>
        <p:spPr>
          <a:xfrm>
            <a:off x="4032728" y="3584856"/>
            <a:ext cx="2323024" cy="469546"/>
          </a:xfrm>
          <a:prstGeom prst="rect">
            <a:avLst/>
          </a:prstGeom>
        </p:spPr>
      </p:pic>
      <p:pic>
        <p:nvPicPr>
          <p:cNvPr id="104" name="Picture 103">
            <a:extLst>
              <a:ext uri="{FF2B5EF4-FFF2-40B4-BE49-F238E27FC236}">
                <a16:creationId xmlns:a16="http://schemas.microsoft.com/office/drawing/2014/main" id="{9AF4FA2D-62A5-48B8-9BCE-8EE0643313B5}"/>
              </a:ext>
            </a:extLst>
          </p:cNvPr>
          <p:cNvPicPr>
            <a:picLocks noChangeAspect="1"/>
          </p:cNvPicPr>
          <p:nvPr/>
        </p:nvPicPr>
        <p:blipFill>
          <a:blip r:embed="rId8"/>
          <a:stretch>
            <a:fillRect/>
          </a:stretch>
        </p:blipFill>
        <p:spPr>
          <a:xfrm>
            <a:off x="4032728" y="3585171"/>
            <a:ext cx="2326418" cy="474724"/>
          </a:xfrm>
          <a:prstGeom prst="rect">
            <a:avLst/>
          </a:prstGeom>
        </p:spPr>
      </p:pic>
      <p:sp>
        <p:nvSpPr>
          <p:cNvPr id="105" name="Arrow: Curved Right 104">
            <a:extLst>
              <a:ext uri="{FF2B5EF4-FFF2-40B4-BE49-F238E27FC236}">
                <a16:creationId xmlns:a16="http://schemas.microsoft.com/office/drawing/2014/main" id="{3CB62A1F-83B8-4247-A398-0F0F1DE467D9}"/>
              </a:ext>
            </a:extLst>
          </p:cNvPr>
          <p:cNvSpPr/>
          <p:nvPr/>
        </p:nvSpPr>
        <p:spPr>
          <a:xfrm>
            <a:off x="2869186" y="1857487"/>
            <a:ext cx="1098784" cy="2196915"/>
          </a:xfrm>
          <a:prstGeom prst="curvedRightArrow">
            <a:avLst>
              <a:gd name="adj1" fmla="val 10894"/>
              <a:gd name="adj2" fmla="val 33277"/>
              <a:gd name="adj3" fmla="val 2253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Arrow: Curved Right 105">
            <a:extLst>
              <a:ext uri="{FF2B5EF4-FFF2-40B4-BE49-F238E27FC236}">
                <a16:creationId xmlns:a16="http://schemas.microsoft.com/office/drawing/2014/main" id="{FDBE9EF3-483C-4BA8-8D47-52219C588E8F}"/>
              </a:ext>
            </a:extLst>
          </p:cNvPr>
          <p:cNvSpPr/>
          <p:nvPr/>
        </p:nvSpPr>
        <p:spPr>
          <a:xfrm rot="10800000">
            <a:off x="6273960" y="2975571"/>
            <a:ext cx="783487" cy="925644"/>
          </a:xfrm>
          <a:prstGeom prst="curvedRightArrow">
            <a:avLst>
              <a:gd name="adj1" fmla="val 19065"/>
              <a:gd name="adj2" fmla="val 36593"/>
              <a:gd name="adj3" fmla="val 2527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Arrow: Curved Right 106">
            <a:extLst>
              <a:ext uri="{FF2B5EF4-FFF2-40B4-BE49-F238E27FC236}">
                <a16:creationId xmlns:a16="http://schemas.microsoft.com/office/drawing/2014/main" id="{DD38491D-2BD2-4374-A52F-CF927B12EB2E}"/>
              </a:ext>
            </a:extLst>
          </p:cNvPr>
          <p:cNvSpPr/>
          <p:nvPr/>
        </p:nvSpPr>
        <p:spPr>
          <a:xfrm>
            <a:off x="2535360" y="1833431"/>
            <a:ext cx="1430559" cy="2196915"/>
          </a:xfrm>
          <a:prstGeom prst="curvedRightArrow">
            <a:avLst>
              <a:gd name="adj1" fmla="val 7817"/>
              <a:gd name="adj2" fmla="val 12869"/>
              <a:gd name="adj3" fmla="val 1112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Arrow: Curved Right 107">
            <a:extLst>
              <a:ext uri="{FF2B5EF4-FFF2-40B4-BE49-F238E27FC236}">
                <a16:creationId xmlns:a16="http://schemas.microsoft.com/office/drawing/2014/main" id="{284A7C07-0283-40C4-9F5A-D80645436340}"/>
              </a:ext>
            </a:extLst>
          </p:cNvPr>
          <p:cNvSpPr/>
          <p:nvPr/>
        </p:nvSpPr>
        <p:spPr>
          <a:xfrm>
            <a:off x="3311146" y="3056852"/>
            <a:ext cx="645469" cy="771646"/>
          </a:xfrm>
          <a:prstGeom prst="curvedRightArrow">
            <a:avLst>
              <a:gd name="adj1" fmla="val 16158"/>
              <a:gd name="adj2" fmla="val 28665"/>
              <a:gd name="adj3" fmla="val 2288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9" name="Group 108">
            <a:extLst>
              <a:ext uri="{FF2B5EF4-FFF2-40B4-BE49-F238E27FC236}">
                <a16:creationId xmlns:a16="http://schemas.microsoft.com/office/drawing/2014/main" id="{D889965C-04C7-452F-9FC3-5B622874425F}"/>
              </a:ext>
            </a:extLst>
          </p:cNvPr>
          <p:cNvGrpSpPr/>
          <p:nvPr/>
        </p:nvGrpSpPr>
        <p:grpSpPr>
          <a:xfrm>
            <a:off x="3290640" y="4536834"/>
            <a:ext cx="2667000" cy="461665"/>
            <a:chOff x="7696200" y="4643735"/>
            <a:chExt cx="2667000" cy="461665"/>
          </a:xfrm>
        </p:grpSpPr>
        <p:sp>
          <p:nvSpPr>
            <p:cNvPr id="110" name="TextBox 109">
              <a:extLst>
                <a:ext uri="{FF2B5EF4-FFF2-40B4-BE49-F238E27FC236}">
                  <a16:creationId xmlns:a16="http://schemas.microsoft.com/office/drawing/2014/main" id="{4577B5B9-2E37-4725-8468-5DE244DD8E64}"/>
                </a:ext>
              </a:extLst>
            </p:cNvPr>
            <p:cNvSpPr txBox="1"/>
            <p:nvPr/>
          </p:nvSpPr>
          <p:spPr>
            <a:xfrm>
              <a:off x="7878956" y="4643735"/>
              <a:ext cx="2382527" cy="461665"/>
            </a:xfrm>
            <a:prstGeom prst="rect">
              <a:avLst/>
            </a:prstGeom>
            <a:noFill/>
          </p:spPr>
          <p:txBody>
            <a:bodyPr wrap="square" rtlCol="0">
              <a:spAutoFit/>
            </a:bodyPr>
            <a:lstStyle/>
            <a:p>
              <a:pPr algn="ctr"/>
              <a:r>
                <a:rPr lang="en-US" sz="2400" b="1" dirty="0"/>
                <a:t>CROW-table</a:t>
              </a:r>
            </a:p>
          </p:txBody>
        </p:sp>
        <p:cxnSp>
          <p:nvCxnSpPr>
            <p:cNvPr id="111" name="Straight Connector 110">
              <a:extLst>
                <a:ext uri="{FF2B5EF4-FFF2-40B4-BE49-F238E27FC236}">
                  <a16:creationId xmlns:a16="http://schemas.microsoft.com/office/drawing/2014/main" id="{F0EA7C3D-3B74-45F7-B725-F5CCAA5960F0}"/>
                </a:ext>
              </a:extLst>
            </p:cNvPr>
            <p:cNvCxnSpPr>
              <a:cxnSpLocks/>
            </p:cNvCxnSpPr>
            <p:nvPr/>
          </p:nvCxnSpPr>
          <p:spPr>
            <a:xfrm>
              <a:off x="7696200" y="5086082"/>
              <a:ext cx="26670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graphicFrame>
        <p:nvGraphicFramePr>
          <p:cNvPr id="112" name="Object 111">
            <a:extLst>
              <a:ext uri="{FF2B5EF4-FFF2-40B4-BE49-F238E27FC236}">
                <a16:creationId xmlns:a16="http://schemas.microsoft.com/office/drawing/2014/main" id="{0F456E4A-1087-4C4B-B845-148062B971B5}"/>
              </a:ext>
            </a:extLst>
          </p:cNvPr>
          <p:cNvGraphicFramePr>
            <a:graphicFrameLocks noChangeAspect="1"/>
          </p:cNvGraphicFramePr>
          <p:nvPr>
            <p:extLst>
              <p:ext uri="{D42A27DB-BD31-4B8C-83A1-F6EECF244321}">
                <p14:modId xmlns:p14="http://schemas.microsoft.com/office/powerpoint/2010/main" val="1461809084"/>
              </p:ext>
            </p:extLst>
          </p:nvPr>
        </p:nvGraphicFramePr>
        <p:xfrm>
          <a:off x="3425138" y="5119680"/>
          <a:ext cx="2382527" cy="1281120"/>
        </p:xfrm>
        <a:graphic>
          <a:graphicData uri="http://schemas.openxmlformats.org/presentationml/2006/ole">
            <mc:AlternateContent xmlns:mc="http://schemas.openxmlformats.org/markup-compatibility/2006">
              <mc:Choice xmlns:v="urn:schemas-microsoft-com:vml" Requires="v">
                <p:oleObj spid="_x0000_s6031" name="Visio" r:id="rId9" imgW="2125887" imgH="1143166" progId="Visio.Drawing.15">
                  <p:embed/>
                </p:oleObj>
              </mc:Choice>
              <mc:Fallback>
                <p:oleObj name="Visio" r:id="rId9" imgW="2125887" imgH="1143166" progId="Visio.Drawing.15">
                  <p:embed/>
                  <p:pic>
                    <p:nvPicPr>
                      <p:cNvPr id="112" name="Object 111">
                        <a:extLst>
                          <a:ext uri="{FF2B5EF4-FFF2-40B4-BE49-F238E27FC236}">
                            <a16:creationId xmlns:a16="http://schemas.microsoft.com/office/drawing/2014/main" id="{0F456E4A-1087-4C4B-B845-148062B971B5}"/>
                          </a:ext>
                        </a:extLst>
                      </p:cNvPr>
                      <p:cNvPicPr/>
                      <p:nvPr/>
                    </p:nvPicPr>
                    <p:blipFill>
                      <a:blip r:embed="rId10"/>
                      <a:stretch>
                        <a:fillRect/>
                      </a:stretch>
                    </p:blipFill>
                    <p:spPr>
                      <a:xfrm>
                        <a:off x="3425138" y="5119680"/>
                        <a:ext cx="2382527" cy="1281120"/>
                      </a:xfrm>
                      <a:prstGeom prst="rect">
                        <a:avLst/>
                      </a:prstGeom>
                    </p:spPr>
                  </p:pic>
                </p:oleObj>
              </mc:Fallback>
            </mc:AlternateContent>
          </a:graphicData>
        </a:graphic>
      </p:graphicFrame>
      <p:cxnSp>
        <p:nvCxnSpPr>
          <p:cNvPr id="113" name="Straight Connector 112">
            <a:extLst>
              <a:ext uri="{FF2B5EF4-FFF2-40B4-BE49-F238E27FC236}">
                <a16:creationId xmlns:a16="http://schemas.microsoft.com/office/drawing/2014/main" id="{C2AC01F9-1D54-4BC8-A7B7-D24D7A21DCDE}"/>
              </a:ext>
            </a:extLst>
          </p:cNvPr>
          <p:cNvCxnSpPr>
            <a:cxnSpLocks/>
          </p:cNvCxnSpPr>
          <p:nvPr/>
        </p:nvCxnSpPr>
        <p:spPr>
          <a:xfrm flipV="1">
            <a:off x="2241577" y="4801203"/>
            <a:ext cx="823877" cy="31847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E3A7B6E-3238-47E7-B433-4855F9958DEC}"/>
              </a:ext>
            </a:extLst>
          </p:cNvPr>
          <p:cNvCxnSpPr>
            <a:cxnSpLocks/>
          </p:cNvCxnSpPr>
          <p:nvPr/>
        </p:nvCxnSpPr>
        <p:spPr>
          <a:xfrm>
            <a:off x="2241577" y="5143356"/>
            <a:ext cx="823877" cy="125744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Checkmark">
            <a:extLst>
              <a:ext uri="{FF2B5EF4-FFF2-40B4-BE49-F238E27FC236}">
                <a16:creationId xmlns:a16="http://schemas.microsoft.com/office/drawing/2014/main" id="{9D471D75-09A0-4540-B42F-FA35A99B86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68449" y="5091314"/>
            <a:ext cx="461665" cy="461665"/>
          </a:xfrm>
          <a:prstGeom prst="rect">
            <a:avLst/>
          </a:prstGeom>
        </p:spPr>
      </p:pic>
      <p:sp>
        <p:nvSpPr>
          <p:cNvPr id="13" name="TextBox 12">
            <a:extLst>
              <a:ext uri="{FF2B5EF4-FFF2-40B4-BE49-F238E27FC236}">
                <a16:creationId xmlns:a16="http://schemas.microsoft.com/office/drawing/2014/main" id="{C2204122-4682-46DD-9DF1-6928277DBF7C}"/>
              </a:ext>
            </a:extLst>
          </p:cNvPr>
          <p:cNvSpPr txBox="1"/>
          <p:nvPr/>
        </p:nvSpPr>
        <p:spPr>
          <a:xfrm>
            <a:off x="3770533" y="5120842"/>
            <a:ext cx="1456787" cy="338554"/>
          </a:xfrm>
          <a:prstGeom prst="rect">
            <a:avLst/>
          </a:prstGeom>
          <a:noFill/>
        </p:spPr>
        <p:txBody>
          <a:bodyPr wrap="square" rtlCol="0">
            <a:spAutoFit/>
          </a:bodyPr>
          <a:lstStyle/>
          <a:p>
            <a:pPr algn="ctr"/>
            <a:r>
              <a:rPr lang="en-US" sz="1600" dirty="0">
                <a:solidFill>
                  <a:srgbClr val="FF0066"/>
                </a:solidFill>
              </a:rPr>
              <a:t>copy row 0</a:t>
            </a:r>
          </a:p>
        </p:txBody>
      </p:sp>
      <p:sp>
        <p:nvSpPr>
          <p:cNvPr id="67" name="TextBox 66">
            <a:extLst>
              <a:ext uri="{FF2B5EF4-FFF2-40B4-BE49-F238E27FC236}">
                <a16:creationId xmlns:a16="http://schemas.microsoft.com/office/drawing/2014/main" id="{7AE7F3AE-994E-42E5-B610-B0DA083A65D2}"/>
              </a:ext>
            </a:extLst>
          </p:cNvPr>
          <p:cNvSpPr txBox="1"/>
          <p:nvPr/>
        </p:nvSpPr>
        <p:spPr>
          <a:xfrm>
            <a:off x="4641925" y="5120842"/>
            <a:ext cx="1456787" cy="338554"/>
          </a:xfrm>
          <a:prstGeom prst="rect">
            <a:avLst/>
          </a:prstGeom>
          <a:noFill/>
        </p:spPr>
        <p:txBody>
          <a:bodyPr wrap="square" rtlCol="0">
            <a:spAutoFit/>
          </a:bodyPr>
          <a:lstStyle/>
          <a:p>
            <a:pPr algn="ctr"/>
            <a:r>
              <a:rPr lang="en-US" sz="1600" dirty="0"/>
              <a:t>row X</a:t>
            </a:r>
          </a:p>
        </p:txBody>
      </p:sp>
      <p:sp>
        <p:nvSpPr>
          <p:cNvPr id="52" name="TextBox 51">
            <a:extLst>
              <a:ext uri="{FF2B5EF4-FFF2-40B4-BE49-F238E27FC236}">
                <a16:creationId xmlns:a16="http://schemas.microsoft.com/office/drawing/2014/main" id="{A967BEC6-7F3B-4938-9E88-7CAC1BD156C9}"/>
              </a:ext>
            </a:extLst>
          </p:cNvPr>
          <p:cNvSpPr txBox="1"/>
          <p:nvPr/>
        </p:nvSpPr>
        <p:spPr>
          <a:xfrm>
            <a:off x="8458200" y="1692956"/>
            <a:ext cx="3286587" cy="523220"/>
          </a:xfrm>
          <a:prstGeom prst="rect">
            <a:avLst/>
          </a:prstGeom>
          <a:noFill/>
        </p:spPr>
        <p:txBody>
          <a:bodyPr wrap="square" rtlCol="0" anchor="ctr">
            <a:spAutoFit/>
          </a:bodyPr>
          <a:lstStyle/>
          <a:p>
            <a:pPr algn="ctr"/>
            <a:r>
              <a:rPr lang="en-US" sz="2800" b="1" dirty="0">
                <a:latin typeface="Consolas" panose="020B0609020204030204" pitchFamily="49" charset="0"/>
              </a:rPr>
              <a:t>[bank conflict]</a:t>
            </a:r>
          </a:p>
        </p:txBody>
      </p:sp>
    </p:spTree>
    <p:custDataLst>
      <p:tags r:id="rId2"/>
    </p:custDataLst>
    <p:extLst>
      <p:ext uri="{BB962C8B-B14F-4D97-AF65-F5344CB8AC3E}">
        <p14:creationId xmlns:p14="http://schemas.microsoft.com/office/powerpoint/2010/main" val="60068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fill="hold"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cTn>
                              </p:par>
                              <p:par>
                                <p:cTn id="20" presetID="10" presetClass="entr" presetSubtype="0" fill="hold" nodeType="with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fade">
                                      <p:cBhvr>
                                        <p:cTn id="29" dur="500"/>
                                        <p:tgtEl>
                                          <p:spTgt spid="112"/>
                                        </p:tgtEl>
                                      </p:cBhvr>
                                    </p:animEffect>
                                  </p:childTnLst>
                                </p:cTn>
                              </p:par>
                              <p:par>
                                <p:cTn id="30" presetID="10" presetClass="entr" presetSubtype="0" fill="hold" nodeType="with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500"/>
                                        <p:tgtEl>
                                          <p:spTgt spid="113"/>
                                        </p:tgtEl>
                                      </p:cBhvr>
                                    </p:animEffect>
                                  </p:childTnLst>
                                </p:cTn>
                              </p:par>
                              <p:par>
                                <p:cTn id="33" presetID="10" presetClass="entr" presetSubtype="0" fill="hold"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ppt_x"/>
                                          </p:val>
                                        </p:tav>
                                        <p:tav tm="100000">
                                          <p:val>
                                            <p:strVal val="#ppt_x"/>
                                          </p:val>
                                        </p:tav>
                                      </p:tavLst>
                                    </p:anim>
                                    <p:anim calcmode="lin" valueType="num">
                                      <p:cBhvr additive="base">
                                        <p:cTn id="4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fade">
                                      <p:cBhvr>
                                        <p:cTn id="54" dur="500"/>
                                        <p:tgtEl>
                                          <p:spTgt spid="72"/>
                                        </p:tgtEl>
                                      </p:cBhvr>
                                    </p:animEffect>
                                  </p:childTnLst>
                                </p:cTn>
                              </p:par>
                              <p:par>
                                <p:cTn id="55" presetID="3" presetClass="emph" presetSubtype="2" fill="hold" grpId="1" nodeType="withEffect">
                                  <p:stCondLst>
                                    <p:cond delay="0"/>
                                  </p:stCondLst>
                                  <p:childTnLst>
                                    <p:animClr clrSpc="rgb" dir="cw">
                                      <p:cBhvr override="childStyle">
                                        <p:cTn id="56" dur="1000" fill="hold"/>
                                        <p:tgtEl>
                                          <p:spTgt spid="36"/>
                                        </p:tgtEl>
                                        <p:attrNameLst>
                                          <p:attrName>style.color</p:attrName>
                                        </p:attrNameLst>
                                      </p:cBhvr>
                                      <p:to>
                                        <a:srgbClr val="C00000"/>
                                      </p:to>
                                    </p:animClr>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fade">
                                      <p:cBhvr>
                                        <p:cTn id="76" dur="500"/>
                                        <p:tgtEl>
                                          <p:spTgt spid="76"/>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500"/>
                                        <p:tgtEl>
                                          <p:spTgt spid="59"/>
                                        </p:tgtEl>
                                      </p:cBhvr>
                                    </p:animEffect>
                                  </p:childTnLst>
                                </p:cTn>
                              </p:par>
                            </p:childTnLst>
                          </p:cTn>
                        </p:par>
                        <p:par>
                          <p:cTn id="85" fill="hold">
                            <p:stCondLst>
                              <p:cond delay="1500"/>
                            </p:stCondLst>
                            <p:childTnLst>
                              <p:par>
                                <p:cTn id="86" presetID="10" presetClass="entr" presetSubtype="0" fill="hold" grpId="0" nodeType="afterEffect">
                                  <p:stCondLst>
                                    <p:cond delay="0"/>
                                  </p:stCondLst>
                                  <p:childTnLst>
                                    <p:set>
                                      <p:cBhvr>
                                        <p:cTn id="87" dur="1" fill="hold">
                                          <p:stCondLst>
                                            <p:cond delay="0"/>
                                          </p:stCondLst>
                                        </p:cTn>
                                        <p:tgtEl>
                                          <p:spTgt spid="100"/>
                                        </p:tgtEl>
                                        <p:attrNameLst>
                                          <p:attrName>style.visibility</p:attrName>
                                        </p:attrNameLst>
                                      </p:cBhvr>
                                      <p:to>
                                        <p:strVal val="visible"/>
                                      </p:to>
                                    </p:set>
                                    <p:animEffect transition="in" filter="fade">
                                      <p:cBhvr>
                                        <p:cTn id="88" dur="1000"/>
                                        <p:tgtEl>
                                          <p:spTgt spid="100"/>
                                        </p:tgtEl>
                                      </p:cBhvr>
                                    </p:animEffect>
                                  </p:childTnLst>
                                </p:cTn>
                              </p:par>
                            </p:childTnLst>
                          </p:cTn>
                        </p:par>
                        <p:par>
                          <p:cTn id="89" fill="hold">
                            <p:stCondLst>
                              <p:cond delay="2500"/>
                            </p:stCondLst>
                            <p:childTnLst>
                              <p:par>
                                <p:cTn id="90" presetID="10" presetClass="entr" presetSubtype="0" fill="hold" grpId="0" nodeType="afterEffect">
                                  <p:stCondLst>
                                    <p:cond delay="0"/>
                                  </p:stCondLst>
                                  <p:childTnLst>
                                    <p:set>
                                      <p:cBhvr>
                                        <p:cTn id="91" dur="1" fill="hold">
                                          <p:stCondLst>
                                            <p:cond delay="0"/>
                                          </p:stCondLst>
                                        </p:cTn>
                                        <p:tgtEl>
                                          <p:spTgt spid="105"/>
                                        </p:tgtEl>
                                        <p:attrNameLst>
                                          <p:attrName>style.visibility</p:attrName>
                                        </p:attrNameLst>
                                      </p:cBhvr>
                                      <p:to>
                                        <p:strVal val="visible"/>
                                      </p:to>
                                    </p:set>
                                    <p:animEffect transition="in" filter="fade">
                                      <p:cBhvr>
                                        <p:cTn id="92" dur="1000"/>
                                        <p:tgtEl>
                                          <p:spTgt spid="105"/>
                                        </p:tgtEl>
                                      </p:cBhvr>
                                    </p:animEffect>
                                  </p:childTnLst>
                                </p:cTn>
                              </p:par>
                            </p:childTnLst>
                          </p:cTn>
                        </p:par>
                        <p:par>
                          <p:cTn id="93" fill="hold">
                            <p:stCondLst>
                              <p:cond delay="3500"/>
                            </p:stCondLst>
                            <p:childTnLst>
                              <p:par>
                                <p:cTn id="94" presetID="10" presetClass="entr" presetSubtype="0" fill="hold" nodeType="afterEffect">
                                  <p:stCondLst>
                                    <p:cond delay="0"/>
                                  </p:stCondLst>
                                  <p:childTnLst>
                                    <p:set>
                                      <p:cBhvr>
                                        <p:cTn id="95" dur="1" fill="hold">
                                          <p:stCondLst>
                                            <p:cond delay="0"/>
                                          </p:stCondLst>
                                        </p:cTn>
                                        <p:tgtEl>
                                          <p:spTgt spid="103"/>
                                        </p:tgtEl>
                                        <p:attrNameLst>
                                          <p:attrName>style.visibility</p:attrName>
                                        </p:attrNameLst>
                                      </p:cBhvr>
                                      <p:to>
                                        <p:strVal val="visible"/>
                                      </p:to>
                                    </p:set>
                                    <p:animEffect transition="in" filter="fade">
                                      <p:cBhvr>
                                        <p:cTn id="96" dur="500"/>
                                        <p:tgtEl>
                                          <p:spTgt spid="103"/>
                                        </p:tgtEl>
                                      </p:cBhvr>
                                    </p:animEffect>
                                  </p:childTnLst>
                                </p:cTn>
                              </p:par>
                            </p:childTnLst>
                          </p:cTn>
                        </p:par>
                        <p:par>
                          <p:cTn id="97" fill="hold">
                            <p:stCondLst>
                              <p:cond delay="4000"/>
                            </p:stCondLst>
                            <p:childTnLst>
                              <p:par>
                                <p:cTn id="98" presetID="10" presetClass="entr" presetSubtype="0" fill="hold" grpId="0" nodeType="afterEffect">
                                  <p:stCondLst>
                                    <p:cond delay="0"/>
                                  </p:stCondLst>
                                  <p:childTnLst>
                                    <p:set>
                                      <p:cBhvr>
                                        <p:cTn id="99" dur="1" fill="hold">
                                          <p:stCondLst>
                                            <p:cond delay="0"/>
                                          </p:stCondLst>
                                        </p:cTn>
                                        <p:tgtEl>
                                          <p:spTgt spid="106"/>
                                        </p:tgtEl>
                                        <p:attrNameLst>
                                          <p:attrName>style.visibility</p:attrName>
                                        </p:attrNameLst>
                                      </p:cBhvr>
                                      <p:to>
                                        <p:strVal val="visible"/>
                                      </p:to>
                                    </p:set>
                                    <p:animEffect transition="in" filter="fade">
                                      <p:cBhvr>
                                        <p:cTn id="100" dur="1000"/>
                                        <p:tgtEl>
                                          <p:spTgt spid="106"/>
                                        </p:tgtEl>
                                      </p:cBhvr>
                                    </p:animEffect>
                                  </p:childTnLst>
                                </p:cTn>
                              </p:par>
                            </p:childTnLst>
                          </p:cTn>
                        </p:par>
                        <p:par>
                          <p:cTn id="101" fill="hold">
                            <p:stCondLst>
                              <p:cond delay="5000"/>
                            </p:stCondLst>
                            <p:childTnLst>
                              <p:par>
                                <p:cTn id="102" presetID="10" presetClass="entr" presetSubtype="0" fill="hold" grpId="0" nodeType="afterEffect">
                                  <p:stCondLst>
                                    <p:cond delay="0"/>
                                  </p:stCondLst>
                                  <p:childTnLst>
                                    <p:set>
                                      <p:cBhvr>
                                        <p:cTn id="103" dur="1" fill="hold">
                                          <p:stCondLst>
                                            <p:cond delay="0"/>
                                          </p:stCondLst>
                                        </p:cTn>
                                        <p:tgtEl>
                                          <p:spTgt spid="101"/>
                                        </p:tgtEl>
                                        <p:attrNameLst>
                                          <p:attrName>style.visibility</p:attrName>
                                        </p:attrNameLst>
                                      </p:cBhvr>
                                      <p:to>
                                        <p:strVal val="visible"/>
                                      </p:to>
                                    </p:set>
                                    <p:animEffect transition="in" filter="fade">
                                      <p:cBhvr>
                                        <p:cTn id="104" dur="1000"/>
                                        <p:tgtEl>
                                          <p:spTgt spid="101"/>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ppt_x"/>
                                          </p:val>
                                        </p:tav>
                                        <p:tav tm="100000">
                                          <p:val>
                                            <p:strVal val="#ppt_x"/>
                                          </p:val>
                                        </p:tav>
                                      </p:tavLst>
                                    </p:anim>
                                    <p:anim calcmode="lin" valueType="num">
                                      <p:cBhvr additive="base">
                                        <p:cTn id="110" dur="500" fill="hold"/>
                                        <p:tgtEl>
                                          <p:spTgt spid="52"/>
                                        </p:tgtEl>
                                        <p:attrNameLst>
                                          <p:attrName>ppt_y</p:attrName>
                                        </p:attrNameLst>
                                      </p:cBhvr>
                                      <p:tavLst>
                                        <p:tav tm="0">
                                          <p:val>
                                            <p:strVal val="1+#ppt_h/2"/>
                                          </p:val>
                                        </p:tav>
                                        <p:tav tm="100000">
                                          <p:val>
                                            <p:strVal val="#ppt_y"/>
                                          </p:val>
                                        </p:tav>
                                      </p:tavLst>
                                    </p:anim>
                                  </p:childTnLst>
                                </p:cTn>
                              </p:par>
                              <p:par>
                                <p:cTn id="111" presetID="10" presetClass="exit" presetSubtype="0" fill="hold" grpId="1" nodeType="withEffect">
                                  <p:stCondLst>
                                    <p:cond delay="0"/>
                                  </p:stCondLst>
                                  <p:childTnLst>
                                    <p:animEffect transition="out" filter="fade">
                                      <p:cBhvr>
                                        <p:cTn id="112" dur="500"/>
                                        <p:tgtEl>
                                          <p:spTgt spid="100"/>
                                        </p:tgtEl>
                                      </p:cBhvr>
                                    </p:animEffect>
                                    <p:set>
                                      <p:cBhvr>
                                        <p:cTn id="113" dur="1" fill="hold">
                                          <p:stCondLst>
                                            <p:cond delay="499"/>
                                          </p:stCondLst>
                                        </p:cTn>
                                        <p:tgtEl>
                                          <p:spTgt spid="10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01"/>
                                        </p:tgtEl>
                                      </p:cBhvr>
                                    </p:animEffect>
                                    <p:set>
                                      <p:cBhvr>
                                        <p:cTn id="116" dur="1" fill="hold">
                                          <p:stCondLst>
                                            <p:cond delay="499"/>
                                          </p:stCondLst>
                                        </p:cTn>
                                        <p:tgtEl>
                                          <p:spTgt spid="10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05"/>
                                        </p:tgtEl>
                                      </p:cBhvr>
                                    </p:animEffect>
                                    <p:set>
                                      <p:cBhvr>
                                        <p:cTn id="119" dur="1" fill="hold">
                                          <p:stCondLst>
                                            <p:cond delay="499"/>
                                          </p:stCondLst>
                                        </p:cTn>
                                        <p:tgtEl>
                                          <p:spTgt spid="105"/>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06"/>
                                        </p:tgtEl>
                                      </p:cBhvr>
                                    </p:animEffect>
                                    <p:set>
                                      <p:cBhvr>
                                        <p:cTn id="122" dur="1" fill="hold">
                                          <p:stCondLst>
                                            <p:cond delay="499"/>
                                          </p:stCondLst>
                                        </p:cTn>
                                        <p:tgtEl>
                                          <p:spTgt spid="106"/>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103"/>
                                        </p:tgtEl>
                                      </p:cBhvr>
                                    </p:animEffect>
                                    <p:set>
                                      <p:cBhvr>
                                        <p:cTn id="125" dur="1" fill="hold">
                                          <p:stCondLst>
                                            <p:cond delay="499"/>
                                          </p:stCondLst>
                                        </p:cTn>
                                        <p:tgtEl>
                                          <p:spTgt spid="103"/>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59"/>
                                        </p:tgtEl>
                                      </p:cBhvr>
                                    </p:animEffect>
                                    <p:set>
                                      <p:cBhvr>
                                        <p:cTn id="128" dur="1" fill="hold">
                                          <p:stCondLst>
                                            <p:cond delay="499"/>
                                          </p:stCondLst>
                                        </p:cTn>
                                        <p:tgtEl>
                                          <p:spTgt spid="59"/>
                                        </p:tgtEl>
                                        <p:attrNameLst>
                                          <p:attrName>style.visibility</p:attrName>
                                        </p:attrNameLst>
                                      </p:cBhvr>
                                      <p:to>
                                        <p:strVal val="hidden"/>
                                      </p:to>
                                    </p:set>
                                  </p:childTnLst>
                                </p:cTn>
                              </p:par>
                            </p:childTnLst>
                          </p:cTn>
                        </p:par>
                        <p:par>
                          <p:cTn id="129" fill="hold">
                            <p:stCondLst>
                              <p:cond delay="500"/>
                            </p:stCondLst>
                            <p:childTnLst>
                              <p:par>
                                <p:cTn id="130" presetID="1" presetClass="emph" presetSubtype="2" fill="hold" nodeType="afterEffect">
                                  <p:stCondLst>
                                    <p:cond delay="0"/>
                                  </p:stCondLst>
                                  <p:childTnLst>
                                    <p:animClr clrSpc="rgb" dir="cw">
                                      <p:cBhvr>
                                        <p:cTn id="131" dur="100" fill="hold"/>
                                        <p:tgtEl>
                                          <p:spTgt spid="101"/>
                                        </p:tgtEl>
                                        <p:attrNameLst>
                                          <p:attrName>fillcolor</p:attrName>
                                        </p:attrNameLst>
                                      </p:cBhvr>
                                      <p:to>
                                        <a:srgbClr val="FFD965"/>
                                      </p:to>
                                    </p:animClr>
                                    <p:set>
                                      <p:cBhvr>
                                        <p:cTn id="132" dur="100" fill="hold"/>
                                        <p:tgtEl>
                                          <p:spTgt spid="101"/>
                                        </p:tgtEl>
                                        <p:attrNameLst>
                                          <p:attrName>fill.type</p:attrName>
                                        </p:attrNameLst>
                                      </p:cBhvr>
                                      <p:to>
                                        <p:strVal val="solid"/>
                                      </p:to>
                                    </p:set>
                                    <p:set>
                                      <p:cBhvr>
                                        <p:cTn id="133" dur="100" fill="hold"/>
                                        <p:tgtEl>
                                          <p:spTgt spid="101"/>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 fill="hold"/>
                                        <p:tgtEl>
                                          <p:spTgt spid="100"/>
                                        </p:tgtEl>
                                        <p:attrNameLst>
                                          <p:attrName>fillcolor</p:attrName>
                                        </p:attrNameLst>
                                      </p:cBhvr>
                                      <p:to>
                                        <a:srgbClr val="FFD965"/>
                                      </p:to>
                                    </p:animClr>
                                    <p:set>
                                      <p:cBhvr>
                                        <p:cTn id="136" dur="100" fill="hold"/>
                                        <p:tgtEl>
                                          <p:spTgt spid="100"/>
                                        </p:tgtEl>
                                        <p:attrNameLst>
                                          <p:attrName>fill.type</p:attrName>
                                        </p:attrNameLst>
                                      </p:cBhvr>
                                      <p:to>
                                        <p:strVal val="solid"/>
                                      </p:to>
                                    </p:set>
                                    <p:set>
                                      <p:cBhvr>
                                        <p:cTn id="137" dur="100" fill="hold"/>
                                        <p:tgtEl>
                                          <p:spTgt spid="100"/>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68"/>
                                        </p:tgtEl>
                                        <p:attrNameLst>
                                          <p:attrName>style.visibility</p:attrName>
                                        </p:attrNameLst>
                                      </p:cBhvr>
                                      <p:to>
                                        <p:strVal val="visible"/>
                                      </p:to>
                                    </p:set>
                                    <p:anim calcmode="lin" valueType="num">
                                      <p:cBhvr additive="base">
                                        <p:cTn id="142" dur="500" fill="hold"/>
                                        <p:tgtEl>
                                          <p:spTgt spid="68"/>
                                        </p:tgtEl>
                                        <p:attrNameLst>
                                          <p:attrName>ppt_x</p:attrName>
                                        </p:attrNameLst>
                                      </p:cBhvr>
                                      <p:tavLst>
                                        <p:tav tm="0">
                                          <p:val>
                                            <p:strVal val="#ppt_x"/>
                                          </p:val>
                                        </p:tav>
                                        <p:tav tm="100000">
                                          <p:val>
                                            <p:strVal val="#ppt_x"/>
                                          </p:val>
                                        </p:tav>
                                      </p:tavLst>
                                    </p:anim>
                                    <p:anim calcmode="lin" valueType="num">
                                      <p:cBhvr additive="base">
                                        <p:cTn id="14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3" presetClass="emph" presetSubtype="2" fill="hold" grpId="1" nodeType="clickEffect">
                                  <p:stCondLst>
                                    <p:cond delay="0"/>
                                  </p:stCondLst>
                                  <p:childTnLst>
                                    <p:animClr clrSpc="rgb" dir="cw">
                                      <p:cBhvr override="childStyle">
                                        <p:cTn id="147" dur="1000" fill="hold"/>
                                        <p:tgtEl>
                                          <p:spTgt spid="68"/>
                                        </p:tgtEl>
                                        <p:attrNameLst>
                                          <p:attrName>style.color</p:attrName>
                                        </p:attrNameLst>
                                      </p:cBhvr>
                                      <p:to>
                                        <a:srgbClr val="00B050"/>
                                      </p:to>
                                    </p:animClr>
                                  </p:childTnLst>
                                </p:cTn>
                              </p:par>
                            </p:childTnLst>
                          </p:cTn>
                        </p:par>
                        <p:par>
                          <p:cTn id="148" fill="hold">
                            <p:stCondLst>
                              <p:cond delay="1000"/>
                            </p:stCondLst>
                            <p:childTnLst>
                              <p:par>
                                <p:cTn id="149" presetID="10" presetClass="entr" presetSubtype="0" fill="hold" nodeType="after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fade">
                                      <p:cBhvr>
                                        <p:cTn id="151" dur="500"/>
                                        <p:tgtEl>
                                          <p:spTgt spid="79"/>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2"/>
                                        </p:tgtEl>
                                        <p:attrNameLst>
                                          <p:attrName>style.visibility</p:attrName>
                                        </p:attrNameLst>
                                      </p:cBhvr>
                                      <p:to>
                                        <p:strVal val="visible"/>
                                      </p:to>
                                    </p:set>
                                    <p:animEffect transition="in" filter="fade">
                                      <p:cBhvr>
                                        <p:cTn id="156" dur="500"/>
                                        <p:tgtEl>
                                          <p:spTgt spid="82"/>
                                        </p:tgtEl>
                                      </p:cBhvr>
                                    </p:animEffect>
                                  </p:childTnLst>
                                </p:cTn>
                              </p:par>
                            </p:childTnLst>
                          </p:cTn>
                        </p:par>
                        <p:par>
                          <p:cTn id="157" fill="hold">
                            <p:stCondLst>
                              <p:cond delay="500"/>
                            </p:stCondLst>
                            <p:childTnLst>
                              <p:par>
                                <p:cTn id="158" presetID="10" presetClass="entr" presetSubtype="0" fill="hold" grpId="0" nodeType="afterEffect">
                                  <p:stCondLst>
                                    <p:cond delay="0"/>
                                  </p:stCondLst>
                                  <p:childTnLst>
                                    <p:set>
                                      <p:cBhvr>
                                        <p:cTn id="159" dur="1" fill="hold">
                                          <p:stCondLst>
                                            <p:cond delay="0"/>
                                          </p:stCondLst>
                                        </p:cTn>
                                        <p:tgtEl>
                                          <p:spTgt spid="61"/>
                                        </p:tgtEl>
                                        <p:attrNameLst>
                                          <p:attrName>style.visibility</p:attrName>
                                        </p:attrNameLst>
                                      </p:cBhvr>
                                      <p:to>
                                        <p:strVal val="visible"/>
                                      </p:to>
                                    </p:set>
                                    <p:animEffect transition="in" filter="fade">
                                      <p:cBhvr>
                                        <p:cTn id="160" dur="500"/>
                                        <p:tgtEl>
                                          <p:spTgt spid="61"/>
                                        </p:tgtEl>
                                      </p:cBhvr>
                                    </p:animEffect>
                                  </p:childTnLst>
                                </p:cTn>
                              </p:par>
                            </p:childTnLst>
                          </p:cTn>
                        </p:par>
                        <p:par>
                          <p:cTn id="161" fill="hold">
                            <p:stCondLst>
                              <p:cond delay="1000"/>
                            </p:stCondLst>
                            <p:childTnLst>
                              <p:par>
                                <p:cTn id="162" presetID="10" presetClass="entr" presetSubtype="0" fill="hold" grpId="2" nodeType="afterEffect">
                                  <p:stCondLst>
                                    <p:cond delay="0"/>
                                  </p:stCondLst>
                                  <p:childTnLst>
                                    <p:set>
                                      <p:cBhvr>
                                        <p:cTn id="163" dur="1" fill="hold">
                                          <p:stCondLst>
                                            <p:cond delay="0"/>
                                          </p:stCondLst>
                                        </p:cTn>
                                        <p:tgtEl>
                                          <p:spTgt spid="100"/>
                                        </p:tgtEl>
                                        <p:attrNameLst>
                                          <p:attrName>style.visibility</p:attrName>
                                        </p:attrNameLst>
                                      </p:cBhvr>
                                      <p:to>
                                        <p:strVal val="visible"/>
                                      </p:to>
                                    </p:set>
                                    <p:animEffect transition="in" filter="fade">
                                      <p:cBhvr>
                                        <p:cTn id="164" dur="1000"/>
                                        <p:tgtEl>
                                          <p:spTgt spid="100"/>
                                        </p:tgtEl>
                                      </p:cBhvr>
                                    </p:animEffect>
                                  </p:childTnLst>
                                </p:cTn>
                              </p:par>
                              <p:par>
                                <p:cTn id="165" presetID="10" presetClass="entr" presetSubtype="0" fill="hold" grpId="2" nodeType="withEffect">
                                  <p:stCondLst>
                                    <p:cond delay="0"/>
                                  </p:stCondLst>
                                  <p:childTnLst>
                                    <p:set>
                                      <p:cBhvr>
                                        <p:cTn id="166" dur="1" fill="hold">
                                          <p:stCondLst>
                                            <p:cond delay="0"/>
                                          </p:stCondLst>
                                        </p:cTn>
                                        <p:tgtEl>
                                          <p:spTgt spid="101"/>
                                        </p:tgtEl>
                                        <p:attrNameLst>
                                          <p:attrName>style.visibility</p:attrName>
                                        </p:attrNameLst>
                                      </p:cBhvr>
                                      <p:to>
                                        <p:strVal val="visible"/>
                                      </p:to>
                                    </p:set>
                                    <p:animEffect transition="in" filter="fade">
                                      <p:cBhvr>
                                        <p:cTn id="167" dur="1000"/>
                                        <p:tgtEl>
                                          <p:spTgt spid="101"/>
                                        </p:tgtEl>
                                      </p:cBhvr>
                                    </p:animEffect>
                                  </p:childTnLst>
                                </p:cTn>
                              </p:par>
                            </p:childTnLst>
                          </p:cTn>
                        </p:par>
                        <p:par>
                          <p:cTn id="168" fill="hold">
                            <p:stCondLst>
                              <p:cond delay="2000"/>
                            </p:stCondLst>
                            <p:childTnLst>
                              <p:par>
                                <p:cTn id="169" presetID="10" presetClass="entr" presetSubtype="0" fill="hold" grpId="0" nodeType="afterEffect">
                                  <p:stCondLst>
                                    <p:cond delay="0"/>
                                  </p:stCondLst>
                                  <p:childTnLst>
                                    <p:set>
                                      <p:cBhvr>
                                        <p:cTn id="170" dur="1" fill="hold">
                                          <p:stCondLst>
                                            <p:cond delay="0"/>
                                          </p:stCondLst>
                                        </p:cTn>
                                        <p:tgtEl>
                                          <p:spTgt spid="108"/>
                                        </p:tgtEl>
                                        <p:attrNameLst>
                                          <p:attrName>style.visibility</p:attrName>
                                        </p:attrNameLst>
                                      </p:cBhvr>
                                      <p:to>
                                        <p:strVal val="visible"/>
                                      </p:to>
                                    </p:set>
                                    <p:animEffect transition="in" filter="fade">
                                      <p:cBhvr>
                                        <p:cTn id="171" dur="1000"/>
                                        <p:tgtEl>
                                          <p:spTgt spid="108"/>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07"/>
                                        </p:tgtEl>
                                        <p:attrNameLst>
                                          <p:attrName>style.visibility</p:attrName>
                                        </p:attrNameLst>
                                      </p:cBhvr>
                                      <p:to>
                                        <p:strVal val="visible"/>
                                      </p:to>
                                    </p:set>
                                    <p:animEffect transition="in" filter="fade">
                                      <p:cBhvr>
                                        <p:cTn id="174" dur="1000"/>
                                        <p:tgtEl>
                                          <p:spTgt spid="107"/>
                                        </p:tgtEl>
                                      </p:cBhvr>
                                    </p:animEffect>
                                  </p:childTnLst>
                                </p:cTn>
                              </p:par>
                            </p:childTnLst>
                          </p:cTn>
                        </p:par>
                        <p:par>
                          <p:cTn id="175" fill="hold">
                            <p:stCondLst>
                              <p:cond delay="3000"/>
                            </p:stCondLst>
                            <p:childTnLst>
                              <p:par>
                                <p:cTn id="176" presetID="10" presetClass="entr" presetSubtype="0" fill="hold" nodeType="afterEffect">
                                  <p:stCondLst>
                                    <p:cond delay="0"/>
                                  </p:stCondLst>
                                  <p:childTnLst>
                                    <p:set>
                                      <p:cBhvr>
                                        <p:cTn id="177" dur="1" fill="hold">
                                          <p:stCondLst>
                                            <p:cond delay="0"/>
                                          </p:stCondLst>
                                        </p:cTn>
                                        <p:tgtEl>
                                          <p:spTgt spid="104"/>
                                        </p:tgtEl>
                                        <p:attrNameLst>
                                          <p:attrName>style.visibility</p:attrName>
                                        </p:attrNameLst>
                                      </p:cBhvr>
                                      <p:to>
                                        <p:strVal val="visible"/>
                                      </p:to>
                                    </p:set>
                                    <p:animEffect transition="in" filter="fade">
                                      <p:cBhvr>
                                        <p:cTn id="178"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6" grpId="0"/>
      <p:bldP spid="36" grpId="1"/>
      <p:bldP spid="55" grpId="0" animBg="1"/>
      <p:bldP spid="59" grpId="0"/>
      <p:bldP spid="59" grpId="1"/>
      <p:bldP spid="60" grpId="0" animBg="1"/>
      <p:bldP spid="61" grpId="0"/>
      <p:bldP spid="68" grpId="0"/>
      <p:bldP spid="68" grpId="1"/>
      <p:bldP spid="69" grpId="0"/>
      <p:bldP spid="100" grpId="0" animBg="1"/>
      <p:bldP spid="100" grpId="1" animBg="1"/>
      <p:bldP spid="100" grpId="2" animBg="1"/>
      <p:bldP spid="101" grpId="0" animBg="1"/>
      <p:bldP spid="101" grpId="1" animBg="1"/>
      <p:bldP spid="101" grpId="2" animBg="1"/>
      <p:bldP spid="105" grpId="0" animBg="1"/>
      <p:bldP spid="105" grpId="1" animBg="1"/>
      <p:bldP spid="106" grpId="0" animBg="1"/>
      <p:bldP spid="106" grpId="1" animBg="1"/>
      <p:bldP spid="107" grpId="0" animBg="1"/>
      <p:bldP spid="108" grpId="0" animBg="1"/>
      <p:bldP spid="13" grpId="0"/>
      <p:bldP spid="67"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7">
            <a:extLst>
              <a:ext uri="{FF2B5EF4-FFF2-40B4-BE49-F238E27FC236}">
                <a16:creationId xmlns:a16="http://schemas.microsoft.com/office/drawing/2014/main" id="{58F7CD62-44F4-43E4-8FD6-C8249741096F}"/>
              </a:ext>
            </a:extLst>
          </p:cNvPr>
          <p:cNvSpPr/>
          <p:nvPr/>
        </p:nvSpPr>
        <p:spPr bwMode="auto">
          <a:xfrm>
            <a:off x="713384" y="4861093"/>
            <a:ext cx="1695450" cy="690095"/>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400" b="1" dirty="0"/>
              <a:t>Memory Controller</a:t>
            </a:r>
          </a:p>
        </p:txBody>
      </p:sp>
      <p:sp>
        <p:nvSpPr>
          <p:cNvPr id="2" name="Title 1">
            <a:extLst>
              <a:ext uri="{FF2B5EF4-FFF2-40B4-BE49-F238E27FC236}">
                <a16:creationId xmlns:a16="http://schemas.microsoft.com/office/drawing/2014/main" id="{9324D1B3-5224-488B-8362-C14E90D27D95}"/>
              </a:ext>
            </a:extLst>
          </p:cNvPr>
          <p:cNvSpPr>
            <a:spLocks noGrp="1"/>
          </p:cNvSpPr>
          <p:nvPr>
            <p:ph type="title"/>
          </p:nvPr>
        </p:nvSpPr>
        <p:spPr/>
        <p:txBody>
          <a:bodyPr/>
          <a:lstStyle/>
          <a:p>
            <a:r>
              <a:rPr lang="en-US" dirty="0"/>
              <a:t>CROW-cache Operation</a:t>
            </a:r>
          </a:p>
        </p:txBody>
      </p:sp>
      <p:pic>
        <p:nvPicPr>
          <p:cNvPr id="54" name="Picture 53" descr="dram chip">
            <a:extLst>
              <a:ext uri="{FF2B5EF4-FFF2-40B4-BE49-F238E27FC236}">
                <a16:creationId xmlns:a16="http://schemas.microsoft.com/office/drawing/2014/main" id="{17292FBE-BA3F-4173-B39B-62DF761073B9}"/>
              </a:ext>
            </a:extLst>
          </p:cNvPr>
          <p:cNvPicPr>
            <a:picLocks noChangeAspect="1"/>
          </p:cNvPicPr>
          <p:nvPr/>
        </p:nvPicPr>
        <p:blipFill>
          <a:blip r:embed="rId5"/>
          <a:stretch>
            <a:fillRect/>
          </a:stretch>
        </p:blipFill>
        <p:spPr>
          <a:xfrm rot="5400000">
            <a:off x="697291" y="1434158"/>
            <a:ext cx="1732730" cy="1553862"/>
          </a:xfrm>
          <a:prstGeom prst="rect">
            <a:avLst/>
          </a:prstGeom>
        </p:spPr>
      </p:pic>
      <p:sp>
        <p:nvSpPr>
          <p:cNvPr id="55" name="Rectangle 54">
            <a:extLst>
              <a:ext uri="{FF2B5EF4-FFF2-40B4-BE49-F238E27FC236}">
                <a16:creationId xmlns:a16="http://schemas.microsoft.com/office/drawing/2014/main" id="{25EE62FF-1AA8-41C3-BB53-B366139B21AB}"/>
              </a:ext>
            </a:extLst>
          </p:cNvPr>
          <p:cNvSpPr/>
          <p:nvPr/>
        </p:nvSpPr>
        <p:spPr>
          <a:xfrm>
            <a:off x="1890205" y="1867658"/>
            <a:ext cx="152400" cy="176938"/>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95899AAD-C2AE-4594-B751-BD73B4FD6A13}"/>
              </a:ext>
            </a:extLst>
          </p:cNvPr>
          <p:cNvSpPr/>
          <p:nvPr/>
        </p:nvSpPr>
        <p:spPr>
          <a:xfrm rot="10800000">
            <a:off x="1317097" y="3179585"/>
            <a:ext cx="529567" cy="1579294"/>
          </a:xfrm>
          <a:prstGeom prst="downArrow">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E64B628-3497-472A-9D7F-C15036018F58}"/>
              </a:ext>
            </a:extLst>
          </p:cNvPr>
          <p:cNvSpPr txBox="1"/>
          <p:nvPr/>
        </p:nvSpPr>
        <p:spPr>
          <a:xfrm>
            <a:off x="204648" y="4186535"/>
            <a:ext cx="1024019" cy="461665"/>
          </a:xfrm>
          <a:prstGeom prst="rect">
            <a:avLst/>
          </a:prstGeom>
          <a:noFill/>
        </p:spPr>
        <p:txBody>
          <a:bodyPr wrap="square" rtlCol="0">
            <a:spAutoFit/>
          </a:bodyPr>
          <a:lstStyle/>
          <a:p>
            <a:r>
              <a:rPr lang="en-US" sz="2400" b="1" dirty="0">
                <a:solidFill>
                  <a:schemeClr val="accent4">
                    <a:lumMod val="75000"/>
                  </a:schemeClr>
                </a:solidFill>
              </a:rPr>
              <a:t>ACT-t</a:t>
            </a:r>
          </a:p>
        </p:txBody>
      </p:sp>
      <p:cxnSp>
        <p:nvCxnSpPr>
          <p:cNvPr id="65" name="Straight Connector 64">
            <a:extLst>
              <a:ext uri="{FF2B5EF4-FFF2-40B4-BE49-F238E27FC236}">
                <a16:creationId xmlns:a16="http://schemas.microsoft.com/office/drawing/2014/main" id="{F9E5110C-8F5C-48E4-8D7C-D168CE8DA06F}"/>
              </a:ext>
            </a:extLst>
          </p:cNvPr>
          <p:cNvCxnSpPr>
            <a:cxnSpLocks/>
          </p:cNvCxnSpPr>
          <p:nvPr/>
        </p:nvCxnSpPr>
        <p:spPr>
          <a:xfrm flipV="1">
            <a:off x="1846665" y="1510307"/>
            <a:ext cx="1378277" cy="35595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301232B-075D-44FB-AF6D-9E447D8787A3}"/>
              </a:ext>
            </a:extLst>
          </p:cNvPr>
          <p:cNvCxnSpPr>
            <a:cxnSpLocks/>
          </p:cNvCxnSpPr>
          <p:nvPr/>
        </p:nvCxnSpPr>
        <p:spPr>
          <a:xfrm>
            <a:off x="1846665" y="2044596"/>
            <a:ext cx="1561973" cy="20122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31E61839-AB43-4E7A-B403-46B57FEFCC83}"/>
              </a:ext>
            </a:extLst>
          </p:cNvPr>
          <p:cNvGrpSpPr/>
          <p:nvPr/>
        </p:nvGrpSpPr>
        <p:grpSpPr>
          <a:xfrm>
            <a:off x="8638692" y="3122538"/>
            <a:ext cx="3553308" cy="461665"/>
            <a:chOff x="8638692" y="3841228"/>
            <a:chExt cx="3553308" cy="461665"/>
          </a:xfrm>
        </p:grpSpPr>
        <p:sp>
          <p:nvSpPr>
            <p:cNvPr id="70" name="Oval 69">
              <a:extLst>
                <a:ext uri="{FF2B5EF4-FFF2-40B4-BE49-F238E27FC236}">
                  <a16:creationId xmlns:a16="http://schemas.microsoft.com/office/drawing/2014/main" id="{1691FE79-74D5-4EFC-A2D6-BDAE20A8FCFD}"/>
                </a:ext>
              </a:extLst>
            </p:cNvPr>
            <p:cNvSpPr/>
            <p:nvPr/>
          </p:nvSpPr>
          <p:spPr>
            <a:xfrm>
              <a:off x="8638692" y="3855426"/>
              <a:ext cx="457200" cy="445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71" name="TextBox 70">
              <a:extLst>
                <a:ext uri="{FF2B5EF4-FFF2-40B4-BE49-F238E27FC236}">
                  <a16:creationId xmlns:a16="http://schemas.microsoft.com/office/drawing/2014/main" id="{B0729E95-D555-4BF8-9D0B-70A064053486}"/>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C00000"/>
                  </a:solidFill>
                  <a:latin typeface="+mj-lt"/>
                </a:rPr>
                <a:t>CROW-table miss</a:t>
              </a:r>
            </a:p>
          </p:txBody>
        </p:sp>
      </p:grpSp>
      <p:grpSp>
        <p:nvGrpSpPr>
          <p:cNvPr id="73" name="Group 72">
            <a:extLst>
              <a:ext uri="{FF2B5EF4-FFF2-40B4-BE49-F238E27FC236}">
                <a16:creationId xmlns:a16="http://schemas.microsoft.com/office/drawing/2014/main" id="{A22373BC-03AF-4D10-8CB1-B43280D10FAA}"/>
              </a:ext>
            </a:extLst>
          </p:cNvPr>
          <p:cNvGrpSpPr/>
          <p:nvPr/>
        </p:nvGrpSpPr>
        <p:grpSpPr>
          <a:xfrm>
            <a:off x="8646475" y="3700910"/>
            <a:ext cx="3553308" cy="461665"/>
            <a:chOff x="8638692" y="3841228"/>
            <a:chExt cx="3553308" cy="461665"/>
          </a:xfrm>
        </p:grpSpPr>
        <p:sp>
          <p:nvSpPr>
            <p:cNvPr id="74" name="Oval 73">
              <a:extLst>
                <a:ext uri="{FF2B5EF4-FFF2-40B4-BE49-F238E27FC236}">
                  <a16:creationId xmlns:a16="http://schemas.microsoft.com/office/drawing/2014/main" id="{9D2FDEED-D74C-44AB-8AF4-7AF514E52747}"/>
                </a:ext>
              </a:extLst>
            </p:cNvPr>
            <p:cNvSpPr/>
            <p:nvPr/>
          </p:nvSpPr>
          <p:spPr>
            <a:xfrm>
              <a:off x="8638692" y="3855426"/>
              <a:ext cx="457200" cy="445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75" name="TextBox 74">
              <a:extLst>
                <a:ext uri="{FF2B5EF4-FFF2-40B4-BE49-F238E27FC236}">
                  <a16:creationId xmlns:a16="http://schemas.microsoft.com/office/drawing/2014/main" id="{01316530-A9C9-4CA4-AE86-52F68873F7C2}"/>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C00000"/>
                  </a:solidFill>
                  <a:latin typeface="+mj-lt"/>
                </a:rPr>
                <a:t>Allocate a copy row</a:t>
              </a:r>
            </a:p>
          </p:txBody>
        </p:sp>
      </p:grpSp>
      <p:grpSp>
        <p:nvGrpSpPr>
          <p:cNvPr id="76" name="Group 75">
            <a:extLst>
              <a:ext uri="{FF2B5EF4-FFF2-40B4-BE49-F238E27FC236}">
                <a16:creationId xmlns:a16="http://schemas.microsoft.com/office/drawing/2014/main" id="{FD361458-AB06-4A6F-BE7A-D15C86EE6728}"/>
              </a:ext>
            </a:extLst>
          </p:cNvPr>
          <p:cNvGrpSpPr/>
          <p:nvPr/>
        </p:nvGrpSpPr>
        <p:grpSpPr>
          <a:xfrm>
            <a:off x="8638692" y="4299402"/>
            <a:ext cx="3553308" cy="461665"/>
            <a:chOff x="8638692" y="3841228"/>
            <a:chExt cx="3553308" cy="461665"/>
          </a:xfrm>
        </p:grpSpPr>
        <p:sp>
          <p:nvSpPr>
            <p:cNvPr id="77" name="Oval 76">
              <a:extLst>
                <a:ext uri="{FF2B5EF4-FFF2-40B4-BE49-F238E27FC236}">
                  <a16:creationId xmlns:a16="http://schemas.microsoft.com/office/drawing/2014/main" id="{7A051E42-08F7-4DF5-BF12-4EE810C8EEE8}"/>
                </a:ext>
              </a:extLst>
            </p:cNvPr>
            <p:cNvSpPr/>
            <p:nvPr/>
          </p:nvSpPr>
          <p:spPr>
            <a:xfrm>
              <a:off x="8638692" y="3855426"/>
              <a:ext cx="457200" cy="4452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78" name="TextBox 77">
              <a:extLst>
                <a:ext uri="{FF2B5EF4-FFF2-40B4-BE49-F238E27FC236}">
                  <a16:creationId xmlns:a16="http://schemas.microsoft.com/office/drawing/2014/main" id="{C783E1E5-5745-4599-8967-9A790887DBA7}"/>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C00000"/>
                  </a:solidFill>
                  <a:latin typeface="+mj-lt"/>
                </a:rPr>
                <a:t>Issue ACT-c</a:t>
              </a:r>
            </a:p>
          </p:txBody>
        </p:sp>
      </p:grpSp>
      <p:grpSp>
        <p:nvGrpSpPr>
          <p:cNvPr id="79" name="Group 78">
            <a:extLst>
              <a:ext uri="{FF2B5EF4-FFF2-40B4-BE49-F238E27FC236}">
                <a16:creationId xmlns:a16="http://schemas.microsoft.com/office/drawing/2014/main" id="{F8978576-4A10-4996-886B-42E59BC0DC91}"/>
              </a:ext>
            </a:extLst>
          </p:cNvPr>
          <p:cNvGrpSpPr/>
          <p:nvPr/>
        </p:nvGrpSpPr>
        <p:grpSpPr>
          <a:xfrm>
            <a:off x="8638692" y="4894688"/>
            <a:ext cx="3553308" cy="461665"/>
            <a:chOff x="8638692" y="3841228"/>
            <a:chExt cx="3553308" cy="461665"/>
          </a:xfrm>
        </p:grpSpPr>
        <p:sp>
          <p:nvSpPr>
            <p:cNvPr id="80" name="Oval 79">
              <a:extLst>
                <a:ext uri="{FF2B5EF4-FFF2-40B4-BE49-F238E27FC236}">
                  <a16:creationId xmlns:a16="http://schemas.microsoft.com/office/drawing/2014/main" id="{84DD45BC-64EE-4A2D-9487-05DF894022DE}"/>
                </a:ext>
              </a:extLst>
            </p:cNvPr>
            <p:cNvSpPr/>
            <p:nvPr/>
          </p:nvSpPr>
          <p:spPr>
            <a:xfrm>
              <a:off x="8638692" y="3855426"/>
              <a:ext cx="457200" cy="4452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81" name="TextBox 80">
              <a:extLst>
                <a:ext uri="{FF2B5EF4-FFF2-40B4-BE49-F238E27FC236}">
                  <a16:creationId xmlns:a16="http://schemas.microsoft.com/office/drawing/2014/main" id="{4C484936-A8A8-461C-8E28-79936D4A87F3}"/>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00B050"/>
                  </a:solidFill>
                  <a:latin typeface="+mj-lt"/>
                </a:rPr>
                <a:t>CROW-table hit</a:t>
              </a:r>
            </a:p>
          </p:txBody>
        </p:sp>
      </p:grpSp>
      <p:grpSp>
        <p:nvGrpSpPr>
          <p:cNvPr id="82" name="Group 81">
            <a:extLst>
              <a:ext uri="{FF2B5EF4-FFF2-40B4-BE49-F238E27FC236}">
                <a16:creationId xmlns:a16="http://schemas.microsoft.com/office/drawing/2014/main" id="{C83DA305-BC02-4330-ACB0-7E243B900BEE}"/>
              </a:ext>
            </a:extLst>
          </p:cNvPr>
          <p:cNvGrpSpPr/>
          <p:nvPr/>
        </p:nvGrpSpPr>
        <p:grpSpPr>
          <a:xfrm>
            <a:off x="8646475" y="5473060"/>
            <a:ext cx="3553308" cy="461665"/>
            <a:chOff x="8638692" y="3841228"/>
            <a:chExt cx="3553308" cy="461665"/>
          </a:xfrm>
        </p:grpSpPr>
        <p:sp>
          <p:nvSpPr>
            <p:cNvPr id="83" name="Oval 82">
              <a:extLst>
                <a:ext uri="{FF2B5EF4-FFF2-40B4-BE49-F238E27FC236}">
                  <a16:creationId xmlns:a16="http://schemas.microsoft.com/office/drawing/2014/main" id="{474CC0AD-6967-4676-8277-89FDA93C562B}"/>
                </a:ext>
              </a:extLst>
            </p:cNvPr>
            <p:cNvSpPr/>
            <p:nvPr/>
          </p:nvSpPr>
          <p:spPr>
            <a:xfrm>
              <a:off x="8638692" y="3855426"/>
              <a:ext cx="457200" cy="4452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84" name="TextBox 83">
              <a:extLst>
                <a:ext uri="{FF2B5EF4-FFF2-40B4-BE49-F238E27FC236}">
                  <a16:creationId xmlns:a16="http://schemas.microsoft.com/office/drawing/2014/main" id="{30E6ADC4-3007-43AF-B0C0-ED41E89D705D}"/>
                </a:ext>
              </a:extLst>
            </p:cNvPr>
            <p:cNvSpPr txBox="1"/>
            <p:nvPr/>
          </p:nvSpPr>
          <p:spPr>
            <a:xfrm>
              <a:off x="9095892" y="3841228"/>
              <a:ext cx="3096108" cy="461665"/>
            </a:xfrm>
            <a:prstGeom prst="rect">
              <a:avLst/>
            </a:prstGeom>
            <a:noFill/>
          </p:spPr>
          <p:txBody>
            <a:bodyPr wrap="square" rtlCol="0" anchor="ctr">
              <a:spAutoFit/>
            </a:bodyPr>
            <a:lstStyle/>
            <a:p>
              <a:r>
                <a:rPr lang="en-US" sz="2400" dirty="0">
                  <a:solidFill>
                    <a:srgbClr val="00B050"/>
                  </a:solidFill>
                  <a:latin typeface="+mj-lt"/>
                </a:rPr>
                <a:t>Issue ACT-t</a:t>
              </a:r>
            </a:p>
          </p:txBody>
        </p:sp>
      </p:grpSp>
      <p:grpSp>
        <p:nvGrpSpPr>
          <p:cNvPr id="97" name="Group 96">
            <a:extLst>
              <a:ext uri="{FF2B5EF4-FFF2-40B4-BE49-F238E27FC236}">
                <a16:creationId xmlns:a16="http://schemas.microsoft.com/office/drawing/2014/main" id="{79F93694-E7F8-43AB-8BF2-3F3AF213C415}"/>
              </a:ext>
            </a:extLst>
          </p:cNvPr>
          <p:cNvGrpSpPr/>
          <p:nvPr/>
        </p:nvGrpSpPr>
        <p:grpSpPr>
          <a:xfrm>
            <a:off x="3463546" y="1241921"/>
            <a:ext cx="2971800" cy="461665"/>
            <a:chOff x="6553200" y="1802030"/>
            <a:chExt cx="2971800" cy="461665"/>
          </a:xfrm>
        </p:grpSpPr>
        <p:sp>
          <p:nvSpPr>
            <p:cNvPr id="98" name="TextBox 97">
              <a:extLst>
                <a:ext uri="{FF2B5EF4-FFF2-40B4-BE49-F238E27FC236}">
                  <a16:creationId xmlns:a16="http://schemas.microsoft.com/office/drawing/2014/main" id="{6DF4DA88-B352-4D51-8EA7-CB9ADBC26E18}"/>
                </a:ext>
              </a:extLst>
            </p:cNvPr>
            <p:cNvSpPr txBox="1"/>
            <p:nvPr/>
          </p:nvSpPr>
          <p:spPr>
            <a:xfrm>
              <a:off x="6733696" y="1802030"/>
              <a:ext cx="2743200" cy="461665"/>
            </a:xfrm>
            <a:prstGeom prst="rect">
              <a:avLst/>
            </a:prstGeom>
            <a:noFill/>
          </p:spPr>
          <p:txBody>
            <a:bodyPr wrap="square" rtlCol="0">
              <a:spAutoFit/>
            </a:bodyPr>
            <a:lstStyle/>
            <a:p>
              <a:pPr algn="ctr"/>
              <a:r>
                <a:rPr lang="en-US" sz="2400" b="1" dirty="0"/>
                <a:t>DRAM Subarray</a:t>
              </a:r>
            </a:p>
          </p:txBody>
        </p:sp>
        <p:cxnSp>
          <p:nvCxnSpPr>
            <p:cNvPr id="99" name="Straight Connector 98">
              <a:extLst>
                <a:ext uri="{FF2B5EF4-FFF2-40B4-BE49-F238E27FC236}">
                  <a16:creationId xmlns:a16="http://schemas.microsoft.com/office/drawing/2014/main" id="{D3354F6F-7E15-44D5-A50A-D291CD749B30}"/>
                </a:ext>
              </a:extLst>
            </p:cNvPr>
            <p:cNvCxnSpPr>
              <a:cxnSpLocks/>
            </p:cNvCxnSpPr>
            <p:nvPr/>
          </p:nvCxnSpPr>
          <p:spPr>
            <a:xfrm>
              <a:off x="6553200" y="2247310"/>
              <a:ext cx="29718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sp>
        <p:nvSpPr>
          <p:cNvPr id="100" name="Rectangle: Rounded Corners 99">
            <a:extLst>
              <a:ext uri="{FF2B5EF4-FFF2-40B4-BE49-F238E27FC236}">
                <a16:creationId xmlns:a16="http://schemas.microsoft.com/office/drawing/2014/main" id="{629FA8CE-A05F-4D7F-8EFB-C2E20BA578E5}"/>
              </a:ext>
            </a:extLst>
          </p:cNvPr>
          <p:cNvSpPr/>
          <p:nvPr/>
        </p:nvSpPr>
        <p:spPr>
          <a:xfrm>
            <a:off x="3996946" y="1814245"/>
            <a:ext cx="2199606" cy="30185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100">
            <a:extLst>
              <a:ext uri="{FF2B5EF4-FFF2-40B4-BE49-F238E27FC236}">
                <a16:creationId xmlns:a16="http://schemas.microsoft.com/office/drawing/2014/main" id="{841D8F32-C3AA-4DD1-BF12-008FC97C2783}"/>
              </a:ext>
            </a:extLst>
          </p:cNvPr>
          <p:cNvSpPr/>
          <p:nvPr/>
        </p:nvSpPr>
        <p:spPr>
          <a:xfrm>
            <a:off x="3996946" y="2985234"/>
            <a:ext cx="2214961" cy="30185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8DFE87AF-25FC-427B-BD4B-5C9D0B6AAAF3}"/>
              </a:ext>
            </a:extLst>
          </p:cNvPr>
          <p:cNvPicPr>
            <a:picLocks noChangeAspect="1"/>
          </p:cNvPicPr>
          <p:nvPr/>
        </p:nvPicPr>
        <p:blipFill>
          <a:blip r:embed="rId6"/>
          <a:stretch>
            <a:fillRect/>
          </a:stretch>
        </p:blipFill>
        <p:spPr>
          <a:xfrm>
            <a:off x="3417204" y="1798186"/>
            <a:ext cx="4313542" cy="2261468"/>
          </a:xfrm>
          <a:prstGeom prst="rect">
            <a:avLst/>
          </a:prstGeom>
        </p:spPr>
      </p:pic>
      <p:pic>
        <p:nvPicPr>
          <p:cNvPr id="103" name="Picture 102">
            <a:extLst>
              <a:ext uri="{FF2B5EF4-FFF2-40B4-BE49-F238E27FC236}">
                <a16:creationId xmlns:a16="http://schemas.microsoft.com/office/drawing/2014/main" id="{EFD0627A-AA69-433B-9BE2-6EDA14F5E503}"/>
              </a:ext>
            </a:extLst>
          </p:cNvPr>
          <p:cNvPicPr>
            <a:picLocks noChangeAspect="1"/>
          </p:cNvPicPr>
          <p:nvPr/>
        </p:nvPicPr>
        <p:blipFill>
          <a:blip r:embed="rId7"/>
          <a:stretch>
            <a:fillRect/>
          </a:stretch>
        </p:blipFill>
        <p:spPr>
          <a:xfrm>
            <a:off x="4032728" y="3584856"/>
            <a:ext cx="2323024" cy="469546"/>
          </a:xfrm>
          <a:prstGeom prst="rect">
            <a:avLst/>
          </a:prstGeom>
        </p:spPr>
      </p:pic>
      <p:pic>
        <p:nvPicPr>
          <p:cNvPr id="104" name="Picture 103">
            <a:extLst>
              <a:ext uri="{FF2B5EF4-FFF2-40B4-BE49-F238E27FC236}">
                <a16:creationId xmlns:a16="http://schemas.microsoft.com/office/drawing/2014/main" id="{9AF4FA2D-62A5-48B8-9BCE-8EE0643313B5}"/>
              </a:ext>
            </a:extLst>
          </p:cNvPr>
          <p:cNvPicPr>
            <a:picLocks noChangeAspect="1"/>
          </p:cNvPicPr>
          <p:nvPr/>
        </p:nvPicPr>
        <p:blipFill>
          <a:blip r:embed="rId8"/>
          <a:stretch>
            <a:fillRect/>
          </a:stretch>
        </p:blipFill>
        <p:spPr>
          <a:xfrm>
            <a:off x="4032728" y="3585171"/>
            <a:ext cx="2326418" cy="474724"/>
          </a:xfrm>
          <a:prstGeom prst="rect">
            <a:avLst/>
          </a:prstGeom>
        </p:spPr>
      </p:pic>
      <p:sp>
        <p:nvSpPr>
          <p:cNvPr id="107" name="Arrow: Curved Right 106">
            <a:extLst>
              <a:ext uri="{FF2B5EF4-FFF2-40B4-BE49-F238E27FC236}">
                <a16:creationId xmlns:a16="http://schemas.microsoft.com/office/drawing/2014/main" id="{DD38491D-2BD2-4374-A52F-CF927B12EB2E}"/>
              </a:ext>
            </a:extLst>
          </p:cNvPr>
          <p:cNvSpPr/>
          <p:nvPr/>
        </p:nvSpPr>
        <p:spPr>
          <a:xfrm>
            <a:off x="2535360" y="1833431"/>
            <a:ext cx="1430559" cy="2196915"/>
          </a:xfrm>
          <a:prstGeom prst="curvedRightArrow">
            <a:avLst>
              <a:gd name="adj1" fmla="val 7817"/>
              <a:gd name="adj2" fmla="val 12869"/>
              <a:gd name="adj3" fmla="val 1112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Arrow: Curved Right 107">
            <a:extLst>
              <a:ext uri="{FF2B5EF4-FFF2-40B4-BE49-F238E27FC236}">
                <a16:creationId xmlns:a16="http://schemas.microsoft.com/office/drawing/2014/main" id="{284A7C07-0283-40C4-9F5A-D80645436340}"/>
              </a:ext>
            </a:extLst>
          </p:cNvPr>
          <p:cNvSpPr/>
          <p:nvPr/>
        </p:nvSpPr>
        <p:spPr>
          <a:xfrm>
            <a:off x="3311146" y="3056852"/>
            <a:ext cx="645469" cy="771646"/>
          </a:xfrm>
          <a:prstGeom prst="curvedRightArrow">
            <a:avLst>
              <a:gd name="adj1" fmla="val 16158"/>
              <a:gd name="adj2" fmla="val 28665"/>
              <a:gd name="adj3" fmla="val 2288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9" name="Group 108">
            <a:extLst>
              <a:ext uri="{FF2B5EF4-FFF2-40B4-BE49-F238E27FC236}">
                <a16:creationId xmlns:a16="http://schemas.microsoft.com/office/drawing/2014/main" id="{D889965C-04C7-452F-9FC3-5B622874425F}"/>
              </a:ext>
            </a:extLst>
          </p:cNvPr>
          <p:cNvGrpSpPr/>
          <p:nvPr/>
        </p:nvGrpSpPr>
        <p:grpSpPr>
          <a:xfrm>
            <a:off x="3290640" y="4536834"/>
            <a:ext cx="2667000" cy="461665"/>
            <a:chOff x="7696200" y="4643735"/>
            <a:chExt cx="2667000" cy="461665"/>
          </a:xfrm>
        </p:grpSpPr>
        <p:sp>
          <p:nvSpPr>
            <p:cNvPr id="110" name="TextBox 109">
              <a:extLst>
                <a:ext uri="{FF2B5EF4-FFF2-40B4-BE49-F238E27FC236}">
                  <a16:creationId xmlns:a16="http://schemas.microsoft.com/office/drawing/2014/main" id="{4577B5B9-2E37-4725-8468-5DE244DD8E64}"/>
                </a:ext>
              </a:extLst>
            </p:cNvPr>
            <p:cNvSpPr txBox="1"/>
            <p:nvPr/>
          </p:nvSpPr>
          <p:spPr>
            <a:xfrm>
              <a:off x="7878956" y="4643735"/>
              <a:ext cx="2382527" cy="461665"/>
            </a:xfrm>
            <a:prstGeom prst="rect">
              <a:avLst/>
            </a:prstGeom>
            <a:noFill/>
          </p:spPr>
          <p:txBody>
            <a:bodyPr wrap="square" rtlCol="0">
              <a:spAutoFit/>
            </a:bodyPr>
            <a:lstStyle/>
            <a:p>
              <a:pPr algn="ctr"/>
              <a:r>
                <a:rPr lang="en-US" sz="2400" b="1" dirty="0"/>
                <a:t>CROW-table</a:t>
              </a:r>
            </a:p>
          </p:txBody>
        </p:sp>
        <p:cxnSp>
          <p:nvCxnSpPr>
            <p:cNvPr id="111" name="Straight Connector 110">
              <a:extLst>
                <a:ext uri="{FF2B5EF4-FFF2-40B4-BE49-F238E27FC236}">
                  <a16:creationId xmlns:a16="http://schemas.microsoft.com/office/drawing/2014/main" id="{F0EA7C3D-3B74-45F7-B725-F5CCAA5960F0}"/>
                </a:ext>
              </a:extLst>
            </p:cNvPr>
            <p:cNvCxnSpPr>
              <a:cxnSpLocks/>
            </p:cNvCxnSpPr>
            <p:nvPr/>
          </p:nvCxnSpPr>
          <p:spPr>
            <a:xfrm>
              <a:off x="7696200" y="5086082"/>
              <a:ext cx="26670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graphicFrame>
        <p:nvGraphicFramePr>
          <p:cNvPr id="112" name="Object 111">
            <a:extLst>
              <a:ext uri="{FF2B5EF4-FFF2-40B4-BE49-F238E27FC236}">
                <a16:creationId xmlns:a16="http://schemas.microsoft.com/office/drawing/2014/main" id="{0F456E4A-1087-4C4B-B845-148062B971B5}"/>
              </a:ext>
            </a:extLst>
          </p:cNvPr>
          <p:cNvGraphicFramePr>
            <a:graphicFrameLocks noChangeAspect="1"/>
          </p:cNvGraphicFramePr>
          <p:nvPr/>
        </p:nvGraphicFramePr>
        <p:xfrm>
          <a:off x="3425138" y="5119680"/>
          <a:ext cx="2382527" cy="1281120"/>
        </p:xfrm>
        <a:graphic>
          <a:graphicData uri="http://schemas.openxmlformats.org/presentationml/2006/ole">
            <mc:AlternateContent xmlns:mc="http://schemas.openxmlformats.org/markup-compatibility/2006">
              <mc:Choice xmlns:v="urn:schemas-microsoft-com:vml" Requires="v">
                <p:oleObj spid="_x0000_s7561" name="Visio" r:id="rId9" imgW="2125887" imgH="1143166" progId="Visio.Drawing.15">
                  <p:embed/>
                </p:oleObj>
              </mc:Choice>
              <mc:Fallback>
                <p:oleObj name="Visio" r:id="rId9" imgW="2125887" imgH="1143166" progId="Visio.Drawing.15">
                  <p:embed/>
                  <p:pic>
                    <p:nvPicPr>
                      <p:cNvPr id="112" name="Object 111">
                        <a:extLst>
                          <a:ext uri="{FF2B5EF4-FFF2-40B4-BE49-F238E27FC236}">
                            <a16:creationId xmlns:a16="http://schemas.microsoft.com/office/drawing/2014/main" id="{0F456E4A-1087-4C4B-B845-148062B971B5}"/>
                          </a:ext>
                        </a:extLst>
                      </p:cNvPr>
                      <p:cNvPicPr/>
                      <p:nvPr/>
                    </p:nvPicPr>
                    <p:blipFill>
                      <a:blip r:embed="rId10"/>
                      <a:stretch>
                        <a:fillRect/>
                      </a:stretch>
                    </p:blipFill>
                    <p:spPr>
                      <a:xfrm>
                        <a:off x="3425138" y="5119680"/>
                        <a:ext cx="2382527" cy="1281120"/>
                      </a:xfrm>
                      <a:prstGeom prst="rect">
                        <a:avLst/>
                      </a:prstGeom>
                    </p:spPr>
                  </p:pic>
                </p:oleObj>
              </mc:Fallback>
            </mc:AlternateContent>
          </a:graphicData>
        </a:graphic>
      </p:graphicFrame>
      <p:cxnSp>
        <p:nvCxnSpPr>
          <p:cNvPr id="113" name="Straight Connector 112">
            <a:extLst>
              <a:ext uri="{FF2B5EF4-FFF2-40B4-BE49-F238E27FC236}">
                <a16:creationId xmlns:a16="http://schemas.microsoft.com/office/drawing/2014/main" id="{C2AC01F9-1D54-4BC8-A7B7-D24D7A21DCDE}"/>
              </a:ext>
            </a:extLst>
          </p:cNvPr>
          <p:cNvCxnSpPr>
            <a:cxnSpLocks/>
          </p:cNvCxnSpPr>
          <p:nvPr/>
        </p:nvCxnSpPr>
        <p:spPr>
          <a:xfrm flipV="1">
            <a:off x="2241577" y="4801203"/>
            <a:ext cx="823877" cy="31847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E3A7B6E-3238-47E7-B433-4855F9958DEC}"/>
              </a:ext>
            </a:extLst>
          </p:cNvPr>
          <p:cNvCxnSpPr>
            <a:cxnSpLocks/>
          </p:cNvCxnSpPr>
          <p:nvPr/>
        </p:nvCxnSpPr>
        <p:spPr>
          <a:xfrm>
            <a:off x="2241577" y="5143356"/>
            <a:ext cx="823877" cy="125744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Checkmark">
            <a:extLst>
              <a:ext uri="{FF2B5EF4-FFF2-40B4-BE49-F238E27FC236}">
                <a16:creationId xmlns:a16="http://schemas.microsoft.com/office/drawing/2014/main" id="{9D471D75-09A0-4540-B42F-FA35A99B860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68449" y="5091314"/>
            <a:ext cx="461665" cy="461665"/>
          </a:xfrm>
          <a:prstGeom prst="rect">
            <a:avLst/>
          </a:prstGeom>
        </p:spPr>
      </p:pic>
      <p:sp>
        <p:nvSpPr>
          <p:cNvPr id="13" name="TextBox 12">
            <a:extLst>
              <a:ext uri="{FF2B5EF4-FFF2-40B4-BE49-F238E27FC236}">
                <a16:creationId xmlns:a16="http://schemas.microsoft.com/office/drawing/2014/main" id="{C2204122-4682-46DD-9DF1-6928277DBF7C}"/>
              </a:ext>
            </a:extLst>
          </p:cNvPr>
          <p:cNvSpPr txBox="1"/>
          <p:nvPr/>
        </p:nvSpPr>
        <p:spPr>
          <a:xfrm>
            <a:off x="3770533" y="5120842"/>
            <a:ext cx="1456787" cy="338554"/>
          </a:xfrm>
          <a:prstGeom prst="rect">
            <a:avLst/>
          </a:prstGeom>
          <a:noFill/>
        </p:spPr>
        <p:txBody>
          <a:bodyPr wrap="square" rtlCol="0">
            <a:spAutoFit/>
          </a:bodyPr>
          <a:lstStyle/>
          <a:p>
            <a:pPr algn="ctr"/>
            <a:r>
              <a:rPr lang="en-US" sz="1600" dirty="0">
                <a:solidFill>
                  <a:srgbClr val="FF0066"/>
                </a:solidFill>
              </a:rPr>
              <a:t>copy row 0</a:t>
            </a:r>
          </a:p>
        </p:txBody>
      </p:sp>
      <p:sp>
        <p:nvSpPr>
          <p:cNvPr id="67" name="TextBox 66">
            <a:extLst>
              <a:ext uri="{FF2B5EF4-FFF2-40B4-BE49-F238E27FC236}">
                <a16:creationId xmlns:a16="http://schemas.microsoft.com/office/drawing/2014/main" id="{7AE7F3AE-994E-42E5-B610-B0DA083A65D2}"/>
              </a:ext>
            </a:extLst>
          </p:cNvPr>
          <p:cNvSpPr txBox="1"/>
          <p:nvPr/>
        </p:nvSpPr>
        <p:spPr>
          <a:xfrm>
            <a:off x="4641925" y="5120842"/>
            <a:ext cx="1456787" cy="338554"/>
          </a:xfrm>
          <a:prstGeom prst="rect">
            <a:avLst/>
          </a:prstGeom>
          <a:noFill/>
        </p:spPr>
        <p:txBody>
          <a:bodyPr wrap="square" rtlCol="0">
            <a:spAutoFit/>
          </a:bodyPr>
          <a:lstStyle/>
          <a:p>
            <a:pPr algn="ctr"/>
            <a:r>
              <a:rPr lang="en-US" sz="1600" dirty="0"/>
              <a:t>row X</a:t>
            </a:r>
          </a:p>
        </p:txBody>
      </p:sp>
      <p:sp>
        <p:nvSpPr>
          <p:cNvPr id="50" name="Rectangle 49">
            <a:extLst>
              <a:ext uri="{FF2B5EF4-FFF2-40B4-BE49-F238E27FC236}">
                <a16:creationId xmlns:a16="http://schemas.microsoft.com/office/drawing/2014/main" id="{FC42BD04-9569-4832-9203-A6ECB4EF4FF4}"/>
              </a:ext>
            </a:extLst>
          </p:cNvPr>
          <p:cNvSpPr/>
          <p:nvPr/>
        </p:nvSpPr>
        <p:spPr>
          <a:xfrm>
            <a:off x="0" y="4309540"/>
            <a:ext cx="12192000" cy="1726632"/>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Second activation of row X is faster</a:t>
            </a:r>
            <a:endParaRPr lang="en-US" sz="4800" dirty="0">
              <a:solidFill>
                <a:srgbClr val="FF0066"/>
              </a:solidFill>
            </a:endParaRPr>
          </a:p>
        </p:txBody>
      </p:sp>
      <p:sp>
        <p:nvSpPr>
          <p:cNvPr id="52" name="TextBox 51">
            <a:extLst>
              <a:ext uri="{FF2B5EF4-FFF2-40B4-BE49-F238E27FC236}">
                <a16:creationId xmlns:a16="http://schemas.microsoft.com/office/drawing/2014/main" id="{EFB17E56-9983-4836-BBE3-58C3E1750F1E}"/>
              </a:ext>
            </a:extLst>
          </p:cNvPr>
          <p:cNvSpPr txBox="1"/>
          <p:nvPr/>
        </p:nvSpPr>
        <p:spPr>
          <a:xfrm>
            <a:off x="8859327" y="1143000"/>
            <a:ext cx="2251365" cy="523220"/>
          </a:xfrm>
          <a:prstGeom prst="rect">
            <a:avLst/>
          </a:prstGeom>
          <a:noFill/>
        </p:spPr>
        <p:txBody>
          <a:bodyPr wrap="square" rtlCol="0" anchor="ctr">
            <a:spAutoFit/>
          </a:bodyPr>
          <a:lstStyle/>
          <a:p>
            <a:pPr algn="ctr"/>
            <a:r>
              <a:rPr lang="en-US" sz="2800" b="1" dirty="0">
                <a:solidFill>
                  <a:srgbClr val="C00000"/>
                </a:solidFill>
                <a:latin typeface="Consolas" panose="020B0609020204030204" pitchFamily="49" charset="0"/>
              </a:rPr>
              <a:t>load row X</a:t>
            </a:r>
          </a:p>
        </p:txBody>
      </p:sp>
      <p:sp>
        <p:nvSpPr>
          <p:cNvPr id="53" name="TextBox 52">
            <a:extLst>
              <a:ext uri="{FF2B5EF4-FFF2-40B4-BE49-F238E27FC236}">
                <a16:creationId xmlns:a16="http://schemas.microsoft.com/office/drawing/2014/main" id="{485E5065-F077-4D2E-845D-18A45C00E59A}"/>
              </a:ext>
            </a:extLst>
          </p:cNvPr>
          <p:cNvSpPr txBox="1"/>
          <p:nvPr/>
        </p:nvSpPr>
        <p:spPr>
          <a:xfrm>
            <a:off x="8873835" y="2261353"/>
            <a:ext cx="2251365" cy="523220"/>
          </a:xfrm>
          <a:prstGeom prst="rect">
            <a:avLst/>
          </a:prstGeom>
          <a:noFill/>
        </p:spPr>
        <p:txBody>
          <a:bodyPr wrap="square" rtlCol="0" anchor="ctr">
            <a:spAutoFit/>
          </a:bodyPr>
          <a:lstStyle/>
          <a:p>
            <a:pPr algn="ctr"/>
            <a:r>
              <a:rPr lang="en-US" sz="2800" b="1" dirty="0">
                <a:solidFill>
                  <a:srgbClr val="00B050"/>
                </a:solidFill>
                <a:latin typeface="Consolas" panose="020B0609020204030204" pitchFamily="49" charset="0"/>
              </a:rPr>
              <a:t>load row X</a:t>
            </a:r>
          </a:p>
        </p:txBody>
      </p:sp>
      <p:sp>
        <p:nvSpPr>
          <p:cNvPr id="56" name="TextBox 55">
            <a:extLst>
              <a:ext uri="{FF2B5EF4-FFF2-40B4-BE49-F238E27FC236}">
                <a16:creationId xmlns:a16="http://schemas.microsoft.com/office/drawing/2014/main" id="{E95A6D2C-3DEC-4137-A795-DDC48133D302}"/>
              </a:ext>
            </a:extLst>
          </p:cNvPr>
          <p:cNvSpPr txBox="1"/>
          <p:nvPr/>
        </p:nvSpPr>
        <p:spPr>
          <a:xfrm>
            <a:off x="8853875" y="457200"/>
            <a:ext cx="2251365" cy="735009"/>
          </a:xfrm>
          <a:prstGeom prst="rect">
            <a:avLst/>
          </a:prstGeom>
          <a:noFill/>
        </p:spPr>
        <p:txBody>
          <a:bodyPr wrap="square" rtlCol="0">
            <a:spAutoFit/>
          </a:bodyPr>
          <a:lstStyle/>
          <a:p>
            <a:pPr algn="ctr">
              <a:lnSpc>
                <a:spcPts val="2500"/>
              </a:lnSpc>
            </a:pPr>
            <a:r>
              <a:rPr lang="en-US" sz="2800" b="1" dirty="0"/>
              <a:t>Request</a:t>
            </a:r>
            <a:r>
              <a:rPr lang="en-US" sz="2800" b="1" u="sng" dirty="0"/>
              <a:t> Queue</a:t>
            </a:r>
          </a:p>
        </p:txBody>
      </p:sp>
      <p:sp>
        <p:nvSpPr>
          <p:cNvPr id="58" name="TextBox 57">
            <a:extLst>
              <a:ext uri="{FF2B5EF4-FFF2-40B4-BE49-F238E27FC236}">
                <a16:creationId xmlns:a16="http://schemas.microsoft.com/office/drawing/2014/main" id="{B37AEAE2-95F8-4E52-B6EA-0CCD2864E482}"/>
              </a:ext>
            </a:extLst>
          </p:cNvPr>
          <p:cNvSpPr txBox="1"/>
          <p:nvPr/>
        </p:nvSpPr>
        <p:spPr>
          <a:xfrm>
            <a:off x="8458200" y="1692956"/>
            <a:ext cx="3286587" cy="523220"/>
          </a:xfrm>
          <a:prstGeom prst="rect">
            <a:avLst/>
          </a:prstGeom>
          <a:noFill/>
        </p:spPr>
        <p:txBody>
          <a:bodyPr wrap="square" rtlCol="0" anchor="ctr">
            <a:spAutoFit/>
          </a:bodyPr>
          <a:lstStyle/>
          <a:p>
            <a:pPr algn="ctr"/>
            <a:r>
              <a:rPr lang="en-US" sz="2800" b="1" dirty="0">
                <a:latin typeface="Consolas" panose="020B0609020204030204" pitchFamily="49" charset="0"/>
              </a:rPr>
              <a:t>[bank conflict]</a:t>
            </a:r>
          </a:p>
        </p:txBody>
      </p:sp>
    </p:spTree>
    <p:custDataLst>
      <p:tags r:id="rId2"/>
    </p:custDataLst>
    <p:extLst>
      <p:ext uri="{BB962C8B-B14F-4D97-AF65-F5344CB8AC3E}">
        <p14:creationId xmlns:p14="http://schemas.microsoft.com/office/powerpoint/2010/main" val="173544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506D-E2CE-416E-8A2A-72F5E4E1C76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D548FDB-30DA-4170-85C7-4CC1E00A523A}"/>
              </a:ext>
            </a:extLst>
          </p:cNvPr>
          <p:cNvSpPr>
            <a:spLocks noGrp="1"/>
          </p:cNvSpPr>
          <p:nvPr>
            <p:ph idx="1"/>
          </p:nvPr>
        </p:nvSpPr>
        <p:spPr>
          <a:xfrm>
            <a:off x="304800" y="990600"/>
            <a:ext cx="11582400" cy="5562600"/>
          </a:xfrm>
        </p:spPr>
        <p:txBody>
          <a:bodyPr>
            <a:noAutofit/>
          </a:bodyPr>
          <a:lstStyle/>
          <a:p>
            <a:pPr marL="0" indent="0">
              <a:buNone/>
            </a:pPr>
            <a:r>
              <a:rPr lang="en-US" sz="2400" dirty="0"/>
              <a:t>Challenges of DRAM scaling:</a:t>
            </a:r>
            <a:endParaRPr lang="en-US" dirty="0"/>
          </a:p>
          <a:p>
            <a:pPr lvl="1"/>
            <a:r>
              <a:rPr lang="en-US" sz="2000" b="1" dirty="0"/>
              <a:t>High access latency</a:t>
            </a:r>
            <a:r>
              <a:rPr lang="en-US" sz="2000" dirty="0"/>
              <a:t> </a:t>
            </a:r>
            <a:r>
              <a:rPr lang="en-US" sz="2000" dirty="0">
                <a:latin typeface="Cambria" panose="02040503050406030204" pitchFamily="18" charset="0"/>
                <a:ea typeface="Cambria" panose="02040503050406030204" pitchFamily="18" charset="0"/>
              </a:rPr>
              <a:t>→ bottleneck for improving system performance/energy</a:t>
            </a:r>
            <a:endParaRPr lang="en-US" sz="2000" dirty="0"/>
          </a:p>
          <a:p>
            <a:pPr lvl="1"/>
            <a:r>
              <a:rPr lang="en-US" sz="2000" b="1" dirty="0"/>
              <a:t>Refresh overhead</a:t>
            </a:r>
            <a:r>
              <a:rPr lang="en-US" sz="2000" dirty="0"/>
              <a:t> </a:t>
            </a:r>
            <a:r>
              <a:rPr lang="en-US" sz="2000" dirty="0">
                <a:latin typeface="Cambria" panose="02040503050406030204" pitchFamily="18" charset="0"/>
                <a:ea typeface="Cambria" panose="02040503050406030204" pitchFamily="18" charset="0"/>
              </a:rPr>
              <a:t>→ reduces performance and consume high energy</a:t>
            </a:r>
            <a:endParaRPr lang="en-US" sz="2000" dirty="0"/>
          </a:p>
          <a:p>
            <a:pPr lvl="1"/>
            <a:r>
              <a:rPr lang="en-US" sz="2000" b="1" dirty="0"/>
              <a:t>Exposure to vulnerabilities</a:t>
            </a:r>
            <a:r>
              <a:rPr lang="en-US" sz="2000" dirty="0"/>
              <a:t> (e.g., </a:t>
            </a:r>
            <a:r>
              <a:rPr lang="en-US" sz="2000" dirty="0" err="1"/>
              <a:t>RowHammer</a:t>
            </a:r>
            <a:r>
              <a:rPr lang="en-US" sz="2000" dirty="0"/>
              <a:t>)</a:t>
            </a:r>
            <a:endParaRPr lang="en-US" sz="2000" dirty="0">
              <a:solidFill>
                <a:srgbClr val="FF0066"/>
              </a:solidFill>
            </a:endParaRPr>
          </a:p>
          <a:p>
            <a:pPr marL="0" indent="0">
              <a:lnSpc>
                <a:spcPct val="150000"/>
              </a:lnSpc>
              <a:buNone/>
            </a:pPr>
            <a:r>
              <a:rPr lang="en-US" sz="2400" b="1" dirty="0">
                <a:solidFill>
                  <a:srgbClr val="FF0066"/>
                </a:solidFill>
              </a:rPr>
              <a:t>Copy-Row DRAM (CROW)</a:t>
            </a:r>
          </a:p>
          <a:p>
            <a:pPr lvl="1">
              <a:spcBef>
                <a:spcPts val="0"/>
              </a:spcBef>
              <a:buClr>
                <a:schemeClr val="tx1"/>
              </a:buClr>
            </a:pPr>
            <a:r>
              <a:rPr lang="en-US" sz="2000" dirty="0"/>
              <a:t>Introduces </a:t>
            </a:r>
            <a:r>
              <a:rPr lang="en-US" sz="2000" dirty="0">
                <a:solidFill>
                  <a:srgbClr val="FF0066"/>
                </a:solidFill>
              </a:rPr>
              <a:t>copy rows </a:t>
            </a:r>
            <a:r>
              <a:rPr lang="en-US" sz="2000" dirty="0"/>
              <a:t>into a subarray</a:t>
            </a:r>
          </a:p>
          <a:p>
            <a:pPr lvl="1">
              <a:buClr>
                <a:schemeClr val="tx1"/>
              </a:buClr>
            </a:pPr>
            <a:r>
              <a:rPr lang="en-US" sz="2000" dirty="0"/>
              <a:t>The benefits of a </a:t>
            </a:r>
            <a:r>
              <a:rPr lang="en-US" sz="2000" dirty="0">
                <a:solidFill>
                  <a:srgbClr val="FF0066"/>
                </a:solidFill>
              </a:rPr>
              <a:t>copy row</a:t>
            </a:r>
            <a:r>
              <a:rPr lang="en-US" sz="2000" dirty="0"/>
              <a:t>:</a:t>
            </a:r>
          </a:p>
          <a:p>
            <a:pPr lvl="2">
              <a:buClr>
                <a:schemeClr val="tx1"/>
              </a:buClr>
            </a:pPr>
            <a:r>
              <a:rPr lang="en-US" dirty="0"/>
              <a:t>Efficiently duplicating data from regular row to  a </a:t>
            </a:r>
            <a:r>
              <a:rPr lang="en-US" dirty="0">
                <a:solidFill>
                  <a:srgbClr val="FF0066"/>
                </a:solidFill>
              </a:rPr>
              <a:t>copy row</a:t>
            </a:r>
          </a:p>
          <a:p>
            <a:pPr lvl="2">
              <a:buClr>
                <a:schemeClr val="tx1"/>
              </a:buClr>
            </a:pPr>
            <a:r>
              <a:rPr lang="en-US" dirty="0"/>
              <a:t>Quick access to a duplicated row</a:t>
            </a:r>
          </a:p>
          <a:p>
            <a:pPr lvl="2">
              <a:buClr>
                <a:schemeClr val="tx1"/>
              </a:buClr>
            </a:pPr>
            <a:r>
              <a:rPr lang="en-US" dirty="0"/>
              <a:t>Remapping a regular row to a </a:t>
            </a:r>
            <a:r>
              <a:rPr lang="en-US" dirty="0">
                <a:solidFill>
                  <a:srgbClr val="FF0066"/>
                </a:solidFill>
              </a:rPr>
              <a:t>copy row</a:t>
            </a:r>
          </a:p>
          <a:p>
            <a:pPr marL="0" indent="0">
              <a:lnSpc>
                <a:spcPct val="150000"/>
              </a:lnSpc>
              <a:buNone/>
            </a:pPr>
            <a:r>
              <a:rPr lang="en-US" sz="2400" dirty="0"/>
              <a:t>CROW is a flexible substrate with many use cases:</a:t>
            </a:r>
          </a:p>
          <a:p>
            <a:pPr lvl="1">
              <a:spcBef>
                <a:spcPts val="0"/>
              </a:spcBef>
              <a:buClr>
                <a:schemeClr val="tx1"/>
              </a:buClr>
            </a:pPr>
            <a:r>
              <a:rPr lang="en-US" sz="2000" dirty="0">
                <a:solidFill>
                  <a:srgbClr val="FF0066"/>
                </a:solidFill>
              </a:rPr>
              <a:t>CROW-cache </a:t>
            </a:r>
            <a:r>
              <a:rPr lang="en-US" sz="2000" dirty="0"/>
              <a:t>&amp;</a:t>
            </a:r>
            <a:r>
              <a:rPr lang="en-US" sz="2000" dirty="0">
                <a:solidFill>
                  <a:srgbClr val="FF0066"/>
                </a:solidFill>
              </a:rPr>
              <a:t> CROW-ref</a:t>
            </a:r>
          </a:p>
          <a:p>
            <a:pPr lvl="1">
              <a:buClr>
                <a:schemeClr val="tx1"/>
              </a:buClr>
            </a:pPr>
            <a:r>
              <a:rPr lang="en-US" sz="2000" dirty="0"/>
              <a:t>Mitigating </a:t>
            </a:r>
            <a:r>
              <a:rPr lang="en-US" sz="2000" dirty="0" err="1"/>
              <a:t>RowHammer</a:t>
            </a:r>
            <a:endParaRPr lang="en-US" sz="2000" dirty="0"/>
          </a:p>
          <a:p>
            <a:pPr lvl="1">
              <a:buClr>
                <a:schemeClr val="tx1"/>
              </a:buClr>
            </a:pPr>
            <a:r>
              <a:rPr lang="en-US" sz="2000" dirty="0"/>
              <a:t>We hope CROW enables many other use cases going forward</a:t>
            </a:r>
          </a:p>
        </p:txBody>
      </p:sp>
      <p:sp>
        <p:nvSpPr>
          <p:cNvPr id="4" name="Rectangle 3">
            <a:extLst>
              <a:ext uri="{FF2B5EF4-FFF2-40B4-BE49-F238E27FC236}">
                <a16:creationId xmlns:a16="http://schemas.microsoft.com/office/drawing/2014/main" id="{78081FBD-BCD8-4F0A-B381-C7E1AB35BFAE}"/>
              </a:ext>
            </a:extLst>
          </p:cNvPr>
          <p:cNvSpPr/>
          <p:nvPr/>
        </p:nvSpPr>
        <p:spPr>
          <a:xfrm>
            <a:off x="3962400" y="5252496"/>
            <a:ext cx="7620000" cy="445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B050"/>
                </a:solidFill>
              </a:rPr>
              <a:t>(20% speedup </a:t>
            </a:r>
            <a:r>
              <a:rPr lang="en-US" sz="2400" dirty="0">
                <a:solidFill>
                  <a:schemeClr val="tx1"/>
                </a:solidFill>
              </a:rPr>
              <a:t>and</a:t>
            </a:r>
            <a:r>
              <a:rPr lang="en-US" sz="2400" b="1" dirty="0">
                <a:solidFill>
                  <a:schemeClr val="tx1"/>
                </a:solidFill>
              </a:rPr>
              <a:t> </a:t>
            </a:r>
            <a:r>
              <a:rPr lang="en-US" sz="2400" dirty="0">
                <a:solidFill>
                  <a:schemeClr val="tx1"/>
                </a:solidFill>
              </a:rPr>
              <a:t>consumes</a:t>
            </a:r>
            <a:r>
              <a:rPr lang="en-US" sz="2400" b="1" dirty="0">
                <a:solidFill>
                  <a:schemeClr val="tx1"/>
                </a:solidFill>
              </a:rPr>
              <a:t> </a:t>
            </a:r>
            <a:r>
              <a:rPr lang="en-US" sz="2400" b="1" dirty="0">
                <a:solidFill>
                  <a:srgbClr val="00B050"/>
                </a:solidFill>
              </a:rPr>
              <a:t>22% less DRAM energy)</a:t>
            </a:r>
            <a:endParaRPr lang="en-US" sz="2400" dirty="0">
              <a:solidFill>
                <a:schemeClr val="tx1"/>
              </a:solidFill>
            </a:endParaRPr>
          </a:p>
        </p:txBody>
      </p:sp>
      <p:pic>
        <p:nvPicPr>
          <p:cNvPr id="5" name="Picture 4">
            <a:extLst>
              <a:ext uri="{FF2B5EF4-FFF2-40B4-BE49-F238E27FC236}">
                <a16:creationId xmlns:a16="http://schemas.microsoft.com/office/drawing/2014/main" id="{07CFC45F-4B5E-43FE-BB74-744AABA2DBE5}"/>
              </a:ext>
            </a:extLst>
          </p:cNvPr>
          <p:cNvPicPr>
            <a:picLocks noChangeAspect="1"/>
          </p:cNvPicPr>
          <p:nvPr/>
        </p:nvPicPr>
        <p:blipFill>
          <a:blip r:embed="rId4"/>
          <a:stretch>
            <a:fillRect/>
          </a:stretch>
        </p:blipFill>
        <p:spPr>
          <a:xfrm>
            <a:off x="8053210" y="2772553"/>
            <a:ext cx="4191000" cy="2197223"/>
          </a:xfrm>
          <a:prstGeom prst="rect">
            <a:avLst/>
          </a:prstGeom>
        </p:spPr>
      </p:pic>
      <p:sp>
        <p:nvSpPr>
          <p:cNvPr id="6" name="TextBox 5">
            <a:extLst>
              <a:ext uri="{FF2B5EF4-FFF2-40B4-BE49-F238E27FC236}">
                <a16:creationId xmlns:a16="http://schemas.microsoft.com/office/drawing/2014/main" id="{370A2874-E629-4A1F-B4B2-61EF325E16E8}"/>
              </a:ext>
            </a:extLst>
          </p:cNvPr>
          <p:cNvSpPr txBox="1"/>
          <p:nvPr/>
        </p:nvSpPr>
        <p:spPr>
          <a:xfrm>
            <a:off x="8053210" y="336734"/>
            <a:ext cx="3771900" cy="646331"/>
          </a:xfrm>
          <a:prstGeom prst="rect">
            <a:avLst/>
          </a:prstGeom>
          <a:noFill/>
          <a:ln w="28575">
            <a:solidFill>
              <a:schemeClr val="tx1"/>
            </a:solidFill>
          </a:ln>
        </p:spPr>
        <p:txBody>
          <a:bodyPr wrap="square" rtlCol="0">
            <a:spAutoFit/>
          </a:bodyPr>
          <a:lstStyle/>
          <a:p>
            <a:r>
              <a:rPr lang="en-US" dirty="0"/>
              <a:t>Source code available in July:</a:t>
            </a:r>
          </a:p>
          <a:p>
            <a:r>
              <a:rPr lang="en-US" i="1" dirty="0">
                <a:solidFill>
                  <a:srgbClr val="0066FF"/>
                </a:solidFill>
              </a:rPr>
              <a:t>github.com/CMU-SAFARI/CROW</a:t>
            </a:r>
          </a:p>
        </p:txBody>
      </p:sp>
    </p:spTree>
    <p:custDataLst>
      <p:tags r:id="rId1"/>
    </p:custDataLst>
    <p:extLst>
      <p:ext uri="{BB962C8B-B14F-4D97-AF65-F5344CB8AC3E}">
        <p14:creationId xmlns:p14="http://schemas.microsoft.com/office/powerpoint/2010/main" val="86977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44D8-0E69-485E-8DD0-9D4D9E4B854D}"/>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5D98D51A-189E-4D2B-B80D-356292F8396A}"/>
              </a:ext>
            </a:extLst>
          </p:cNvPr>
          <p:cNvSpPr/>
          <p:nvPr/>
        </p:nvSpPr>
        <p:spPr>
          <a:xfrm>
            <a:off x="381000" y="990600"/>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1. </a:t>
            </a:r>
            <a:r>
              <a:rPr lang="en-US" sz="4000" dirty="0">
                <a:latin typeface="Cambria" panose="02040503050406030204" pitchFamily="18" charset="0"/>
              </a:rPr>
              <a:t>DRAM Operation Basics</a:t>
            </a:r>
          </a:p>
        </p:txBody>
      </p:sp>
      <p:sp>
        <p:nvSpPr>
          <p:cNvPr id="5" name="Rectangle 4">
            <a:extLst>
              <a:ext uri="{FF2B5EF4-FFF2-40B4-BE49-F238E27FC236}">
                <a16:creationId xmlns:a16="http://schemas.microsoft.com/office/drawing/2014/main" id="{649EE6A8-1843-4827-9531-A6596E0D1BE4}"/>
              </a:ext>
            </a:extLst>
          </p:cNvPr>
          <p:cNvSpPr/>
          <p:nvPr/>
        </p:nvSpPr>
        <p:spPr>
          <a:xfrm>
            <a:off x="381000" y="1801413"/>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2</a:t>
            </a:r>
            <a:r>
              <a:rPr lang="en-US" sz="4000" dirty="0">
                <a:latin typeface="Cambria" panose="02040503050406030204" pitchFamily="18" charset="0"/>
              </a:rPr>
              <a:t>. The CROW Substrate</a:t>
            </a:r>
          </a:p>
        </p:txBody>
      </p:sp>
      <p:sp>
        <p:nvSpPr>
          <p:cNvPr id="7" name="Rectangle 6">
            <a:extLst>
              <a:ext uri="{FF2B5EF4-FFF2-40B4-BE49-F238E27FC236}">
                <a16:creationId xmlns:a16="http://schemas.microsoft.com/office/drawing/2014/main" id="{D9DB1C58-EB98-4BA2-9248-92A286526A7A}"/>
              </a:ext>
            </a:extLst>
          </p:cNvPr>
          <p:cNvSpPr/>
          <p:nvPr/>
        </p:nvSpPr>
        <p:spPr>
          <a:xfrm>
            <a:off x="381000" y="4596609"/>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3.</a:t>
            </a:r>
            <a:r>
              <a:rPr lang="tr-TR" sz="4000" b="1" dirty="0">
                <a:latin typeface="Cambria" panose="02040503050406030204" pitchFamily="18" charset="0"/>
              </a:rPr>
              <a:t> </a:t>
            </a:r>
            <a:r>
              <a:rPr lang="tr-TR" sz="4000" dirty="0">
                <a:latin typeface="Cambria" panose="02040503050406030204" pitchFamily="18" charset="0"/>
              </a:rPr>
              <a:t>Evaluation</a:t>
            </a:r>
            <a:r>
              <a:rPr lang="en-US" sz="4000" b="1" dirty="0">
                <a:latin typeface="Cambria" panose="02040503050406030204" pitchFamily="18" charset="0"/>
              </a:rPr>
              <a:t> </a:t>
            </a:r>
          </a:p>
        </p:txBody>
      </p:sp>
      <p:sp>
        <p:nvSpPr>
          <p:cNvPr id="8" name="Rectangle 7">
            <a:extLst>
              <a:ext uri="{FF2B5EF4-FFF2-40B4-BE49-F238E27FC236}">
                <a16:creationId xmlns:a16="http://schemas.microsoft.com/office/drawing/2014/main" id="{5A1AACE6-B22B-40B0-A89C-03B8C3868D7B}"/>
              </a:ext>
            </a:extLst>
          </p:cNvPr>
          <p:cNvSpPr/>
          <p:nvPr/>
        </p:nvSpPr>
        <p:spPr>
          <a:xfrm>
            <a:off x="381000" y="5407422"/>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4. </a:t>
            </a:r>
            <a:r>
              <a:rPr lang="tr-TR" sz="4000" dirty="0">
                <a:latin typeface="Cambria" panose="02040503050406030204" pitchFamily="18" charset="0"/>
              </a:rPr>
              <a:t>Conclusion</a:t>
            </a:r>
            <a:endParaRPr lang="en-US" sz="4000" dirty="0">
              <a:latin typeface="Cambria" panose="02040503050406030204" pitchFamily="18" charset="0"/>
            </a:endParaRPr>
          </a:p>
        </p:txBody>
      </p:sp>
      <p:sp>
        <p:nvSpPr>
          <p:cNvPr id="9" name="Rectangle 8">
            <a:extLst>
              <a:ext uri="{FF2B5EF4-FFF2-40B4-BE49-F238E27FC236}">
                <a16:creationId xmlns:a16="http://schemas.microsoft.com/office/drawing/2014/main" id="{F8898A68-59B4-4C36-984A-1E99E0022607}"/>
              </a:ext>
            </a:extLst>
          </p:cNvPr>
          <p:cNvSpPr/>
          <p:nvPr/>
        </p:nvSpPr>
        <p:spPr>
          <a:xfrm>
            <a:off x="1219200" y="2612226"/>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CROW-cache: Reducing DRAM Latency</a:t>
            </a:r>
          </a:p>
        </p:txBody>
      </p:sp>
      <p:sp>
        <p:nvSpPr>
          <p:cNvPr id="13" name="Rectangle 12">
            <a:extLst>
              <a:ext uri="{FF2B5EF4-FFF2-40B4-BE49-F238E27FC236}">
                <a16:creationId xmlns:a16="http://schemas.microsoft.com/office/drawing/2014/main" id="{474E538E-F149-4CAD-A734-9E1F15ADFAAA}"/>
              </a:ext>
            </a:extLst>
          </p:cNvPr>
          <p:cNvSpPr/>
          <p:nvPr/>
        </p:nvSpPr>
        <p:spPr>
          <a:xfrm>
            <a:off x="1219200" y="3273687"/>
            <a:ext cx="10668000" cy="582168"/>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CROW-ref: Reducing DRAM Refresh</a:t>
            </a:r>
          </a:p>
        </p:txBody>
      </p:sp>
      <p:sp>
        <p:nvSpPr>
          <p:cNvPr id="14" name="Rectangle 13">
            <a:extLst>
              <a:ext uri="{FF2B5EF4-FFF2-40B4-BE49-F238E27FC236}">
                <a16:creationId xmlns:a16="http://schemas.microsoft.com/office/drawing/2014/main" id="{8A49A167-278C-494B-9F4A-1891E9F1B487}"/>
              </a:ext>
            </a:extLst>
          </p:cNvPr>
          <p:cNvSpPr/>
          <p:nvPr/>
        </p:nvSpPr>
        <p:spPr>
          <a:xfrm>
            <a:off x="1219200" y="3935148"/>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Mitigating </a:t>
            </a:r>
            <a:r>
              <a:rPr lang="en-US" sz="3200" dirty="0" err="1">
                <a:latin typeface="Cambria" panose="02040503050406030204" pitchFamily="18" charset="0"/>
              </a:rPr>
              <a:t>RowHammer</a:t>
            </a:r>
            <a:endParaRPr lang="en-US" sz="32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3155880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9FD2-9C3C-4F3C-BA21-111909AF2329}"/>
              </a:ext>
            </a:extLst>
          </p:cNvPr>
          <p:cNvSpPr>
            <a:spLocks noGrp="1"/>
          </p:cNvSpPr>
          <p:nvPr>
            <p:ph type="title"/>
          </p:nvPr>
        </p:nvSpPr>
        <p:spPr/>
        <p:txBody>
          <a:bodyPr/>
          <a:lstStyle/>
          <a:p>
            <a:r>
              <a:rPr lang="en-US" dirty="0"/>
              <a:t>CROW-ref</a:t>
            </a:r>
          </a:p>
        </p:txBody>
      </p:sp>
      <p:sp>
        <p:nvSpPr>
          <p:cNvPr id="3" name="Content Placeholder 2">
            <a:extLst>
              <a:ext uri="{FF2B5EF4-FFF2-40B4-BE49-F238E27FC236}">
                <a16:creationId xmlns:a16="http://schemas.microsoft.com/office/drawing/2014/main" id="{287F7C1B-C8BF-42B2-9866-C0C146762DFD}"/>
              </a:ext>
            </a:extLst>
          </p:cNvPr>
          <p:cNvSpPr>
            <a:spLocks noGrp="1"/>
          </p:cNvSpPr>
          <p:nvPr>
            <p:ph idx="1"/>
          </p:nvPr>
        </p:nvSpPr>
        <p:spPr>
          <a:xfrm>
            <a:off x="304800" y="990601"/>
            <a:ext cx="11582400" cy="5410199"/>
          </a:xfrm>
        </p:spPr>
        <p:txBody>
          <a:bodyPr>
            <a:normAutofit fontScale="92500" lnSpcReduction="10000"/>
          </a:bodyPr>
          <a:lstStyle/>
          <a:p>
            <a:pPr marL="0" indent="0">
              <a:buNone/>
            </a:pPr>
            <a:r>
              <a:rPr lang="en-US" sz="3200" b="1" dirty="0">
                <a:solidFill>
                  <a:srgbClr val="FF0000"/>
                </a:solidFill>
              </a:rPr>
              <a:t>Problem:</a:t>
            </a:r>
            <a:r>
              <a:rPr lang="en-US" sz="3200" b="1" dirty="0"/>
              <a:t> </a:t>
            </a:r>
            <a:r>
              <a:rPr lang="en-US" sz="3200" dirty="0"/>
              <a:t>Refresh has high overheads. Weak rows lead to </a:t>
            </a:r>
            <a:br>
              <a:rPr lang="en-US" sz="3200" dirty="0"/>
            </a:br>
            <a:r>
              <a:rPr lang="en-US" sz="3200" dirty="0"/>
              <a:t>high refresh rate</a:t>
            </a:r>
            <a:endParaRPr lang="en-US" sz="3600" b="1" dirty="0"/>
          </a:p>
          <a:p>
            <a:pPr lvl="1"/>
            <a:r>
              <a:rPr lang="en-US" sz="2800" b="1" dirty="0"/>
              <a:t>weak row: </a:t>
            </a:r>
            <a:r>
              <a:rPr lang="en-US" sz="2800" dirty="0"/>
              <a:t>at least one of the row’s cells cannot retain data correctly when refresh rate is decreased</a:t>
            </a:r>
          </a:p>
          <a:p>
            <a:pPr marL="0" indent="0">
              <a:buNone/>
            </a:pPr>
            <a:endParaRPr lang="en-US" sz="3200" b="1" dirty="0">
              <a:solidFill>
                <a:srgbClr val="0066FF"/>
              </a:solidFill>
            </a:endParaRPr>
          </a:p>
          <a:p>
            <a:pPr marL="0" indent="0">
              <a:buNone/>
            </a:pPr>
            <a:r>
              <a:rPr lang="en-US" sz="3200" b="1" dirty="0">
                <a:solidFill>
                  <a:srgbClr val="0066FF"/>
                </a:solidFill>
              </a:rPr>
              <a:t>Key idea: </a:t>
            </a:r>
            <a:r>
              <a:rPr lang="en-US" sz="3200" dirty="0"/>
              <a:t>Safely</a:t>
            </a:r>
            <a:r>
              <a:rPr lang="en-US" sz="3200" b="1" dirty="0">
                <a:solidFill>
                  <a:srgbClr val="0066FF"/>
                </a:solidFill>
              </a:rPr>
              <a:t> </a:t>
            </a:r>
            <a:r>
              <a:rPr lang="en-US" sz="3200" dirty="0"/>
              <a:t>reduce refresh rate by remapping</a:t>
            </a:r>
            <a:r>
              <a:rPr lang="en-US" sz="3200" b="1" dirty="0">
                <a:solidFill>
                  <a:srgbClr val="0066FF"/>
                </a:solidFill>
              </a:rPr>
              <a:t> </a:t>
            </a:r>
            <a:r>
              <a:rPr lang="en-US" sz="3200" dirty="0"/>
              <a:t>a </a:t>
            </a:r>
            <a:r>
              <a:rPr lang="en-US" sz="3200" dirty="0">
                <a:solidFill>
                  <a:srgbClr val="C00000"/>
                </a:solidFill>
              </a:rPr>
              <a:t>weak</a:t>
            </a:r>
            <a:r>
              <a:rPr lang="en-US" sz="3200" dirty="0"/>
              <a:t> regular row to a </a:t>
            </a:r>
            <a:r>
              <a:rPr lang="en-US" sz="3200" dirty="0">
                <a:solidFill>
                  <a:srgbClr val="00B050"/>
                </a:solidFill>
              </a:rPr>
              <a:t>strong</a:t>
            </a:r>
            <a:r>
              <a:rPr lang="en-US" sz="3200" dirty="0"/>
              <a:t> </a:t>
            </a:r>
            <a:r>
              <a:rPr lang="en-US" sz="3200" dirty="0">
                <a:solidFill>
                  <a:srgbClr val="FF0066"/>
                </a:solidFill>
              </a:rPr>
              <a:t>copy row</a:t>
            </a:r>
          </a:p>
          <a:p>
            <a:pPr marL="0" indent="0">
              <a:buNone/>
            </a:pPr>
            <a:endParaRPr lang="en-US" sz="3200" dirty="0">
              <a:solidFill>
                <a:srgbClr val="FF0066"/>
              </a:solidFill>
            </a:endParaRPr>
          </a:p>
          <a:p>
            <a:pPr marL="0" indent="0">
              <a:buNone/>
            </a:pPr>
            <a:r>
              <a:rPr lang="en-US" sz="3200" dirty="0"/>
              <a:t>CROW-ref uses:</a:t>
            </a:r>
          </a:p>
          <a:p>
            <a:pPr lvl="1"/>
            <a:r>
              <a:rPr lang="en-US" sz="2800" dirty="0">
                <a:solidFill>
                  <a:schemeClr val="accent6">
                    <a:lumMod val="75000"/>
                  </a:schemeClr>
                </a:solidFill>
              </a:rPr>
              <a:t>row copy </a:t>
            </a:r>
            <a:r>
              <a:rPr lang="en-US" sz="2800" dirty="0">
                <a:ea typeface="Cambria" panose="02040503050406030204" pitchFamily="18" charset="0"/>
              </a:rPr>
              <a:t>→ copy a weak regular row to a strong </a:t>
            </a:r>
            <a:r>
              <a:rPr lang="en-US" sz="2800" dirty="0">
                <a:solidFill>
                  <a:srgbClr val="FF0066"/>
                </a:solidFill>
                <a:ea typeface="Cambria" panose="02040503050406030204" pitchFamily="18" charset="0"/>
              </a:rPr>
              <a:t>copy row</a:t>
            </a:r>
            <a:endParaRPr lang="en-US" sz="2800" dirty="0">
              <a:solidFill>
                <a:srgbClr val="FF0066"/>
              </a:solidFill>
            </a:endParaRPr>
          </a:p>
          <a:p>
            <a:pPr marL="0" indent="0">
              <a:buNone/>
            </a:pPr>
            <a:endParaRPr lang="en-US" sz="3200" dirty="0"/>
          </a:p>
          <a:p>
            <a:pPr marL="0" indent="0">
              <a:buNone/>
            </a:pPr>
            <a:r>
              <a:rPr lang="en-US" sz="3200" dirty="0"/>
              <a:t>CROW-ref </a:t>
            </a:r>
            <a:r>
              <a:rPr lang="en-US" sz="3200" b="1" dirty="0"/>
              <a:t>eliminates more than half of the refresh </a:t>
            </a:r>
            <a:r>
              <a:rPr lang="en-US" sz="3200" dirty="0"/>
              <a:t>requests</a:t>
            </a:r>
          </a:p>
        </p:txBody>
      </p:sp>
    </p:spTree>
    <p:custDataLst>
      <p:tags r:id="rId1"/>
    </p:custDataLst>
    <p:extLst>
      <p:ext uri="{BB962C8B-B14F-4D97-AF65-F5344CB8AC3E}">
        <p14:creationId xmlns:p14="http://schemas.microsoft.com/office/powerpoint/2010/main" val="199482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9FD2-9C3C-4F3C-BA21-111909AF2329}"/>
              </a:ext>
            </a:extLst>
          </p:cNvPr>
          <p:cNvSpPr>
            <a:spLocks noGrp="1"/>
          </p:cNvSpPr>
          <p:nvPr>
            <p:ph type="title"/>
          </p:nvPr>
        </p:nvSpPr>
        <p:spPr/>
        <p:txBody>
          <a:bodyPr/>
          <a:lstStyle/>
          <a:p>
            <a:r>
              <a:rPr lang="en-US" dirty="0"/>
              <a:t>CROW-ref Operation</a:t>
            </a:r>
          </a:p>
        </p:txBody>
      </p:sp>
      <p:sp>
        <p:nvSpPr>
          <p:cNvPr id="37" name="Rectangle: Rounded Corners 36">
            <a:extLst>
              <a:ext uri="{FF2B5EF4-FFF2-40B4-BE49-F238E27FC236}">
                <a16:creationId xmlns:a16="http://schemas.microsoft.com/office/drawing/2014/main" id="{64DB00DA-0005-480A-A8E4-A917F4C474FF}"/>
              </a:ext>
            </a:extLst>
          </p:cNvPr>
          <p:cNvSpPr/>
          <p:nvPr/>
        </p:nvSpPr>
        <p:spPr>
          <a:xfrm>
            <a:off x="4285110" y="2829580"/>
            <a:ext cx="3058239" cy="473490"/>
          </a:xfrm>
          <a:prstGeom prst="round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4A02551D-727B-46E1-A1BD-C41C54336604}"/>
              </a:ext>
            </a:extLst>
          </p:cNvPr>
          <p:cNvSpPr/>
          <p:nvPr/>
        </p:nvSpPr>
        <p:spPr>
          <a:xfrm>
            <a:off x="4289401" y="4099055"/>
            <a:ext cx="3058239" cy="4734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54F405A4-04C0-4E33-996D-164D7604F59D}"/>
              </a:ext>
            </a:extLst>
          </p:cNvPr>
          <p:cNvPicPr>
            <a:picLocks noChangeAspect="1"/>
          </p:cNvPicPr>
          <p:nvPr/>
        </p:nvPicPr>
        <p:blipFill>
          <a:blip r:embed="rId4"/>
          <a:stretch>
            <a:fillRect/>
          </a:stretch>
        </p:blipFill>
        <p:spPr>
          <a:xfrm>
            <a:off x="4311666" y="2030346"/>
            <a:ext cx="3254245" cy="3149319"/>
          </a:xfrm>
          <a:prstGeom prst="rect">
            <a:avLst/>
          </a:prstGeom>
        </p:spPr>
      </p:pic>
      <p:pic>
        <p:nvPicPr>
          <p:cNvPr id="46" name="Picture 45">
            <a:extLst>
              <a:ext uri="{FF2B5EF4-FFF2-40B4-BE49-F238E27FC236}">
                <a16:creationId xmlns:a16="http://schemas.microsoft.com/office/drawing/2014/main" id="{39F97C7D-02D3-433C-AD7F-30E855618FE6}"/>
              </a:ext>
            </a:extLst>
          </p:cNvPr>
          <p:cNvPicPr>
            <a:picLocks noChangeAspect="1"/>
          </p:cNvPicPr>
          <p:nvPr/>
        </p:nvPicPr>
        <p:blipFill>
          <a:blip r:embed="rId5"/>
          <a:stretch>
            <a:fillRect/>
          </a:stretch>
        </p:blipFill>
        <p:spPr>
          <a:xfrm>
            <a:off x="4319835" y="4523829"/>
            <a:ext cx="3254246" cy="657771"/>
          </a:xfrm>
          <a:prstGeom prst="rect">
            <a:avLst/>
          </a:prstGeom>
        </p:spPr>
      </p:pic>
      <p:sp>
        <p:nvSpPr>
          <p:cNvPr id="48" name="TextBox 47">
            <a:extLst>
              <a:ext uri="{FF2B5EF4-FFF2-40B4-BE49-F238E27FC236}">
                <a16:creationId xmlns:a16="http://schemas.microsoft.com/office/drawing/2014/main" id="{D83B4349-7163-40CD-9605-135E9F850E7A}"/>
              </a:ext>
            </a:extLst>
          </p:cNvPr>
          <p:cNvSpPr txBox="1"/>
          <p:nvPr/>
        </p:nvSpPr>
        <p:spPr>
          <a:xfrm>
            <a:off x="2913614" y="2797762"/>
            <a:ext cx="1610143" cy="523220"/>
          </a:xfrm>
          <a:prstGeom prst="rect">
            <a:avLst/>
          </a:prstGeom>
          <a:noFill/>
        </p:spPr>
        <p:txBody>
          <a:bodyPr wrap="square" rtlCol="0">
            <a:spAutoFit/>
          </a:bodyPr>
          <a:lstStyle/>
          <a:p>
            <a:pPr algn="ctr"/>
            <a:r>
              <a:rPr lang="en-US" sz="2800" b="1" dirty="0">
                <a:solidFill>
                  <a:srgbClr val="C00000"/>
                </a:solidFill>
              </a:rPr>
              <a:t>weak</a:t>
            </a:r>
          </a:p>
        </p:txBody>
      </p:sp>
      <p:sp>
        <p:nvSpPr>
          <p:cNvPr id="49" name="TextBox 48">
            <a:extLst>
              <a:ext uri="{FF2B5EF4-FFF2-40B4-BE49-F238E27FC236}">
                <a16:creationId xmlns:a16="http://schemas.microsoft.com/office/drawing/2014/main" id="{49B1C9AD-9F99-48A4-88A0-80B54978D7DE}"/>
              </a:ext>
            </a:extLst>
          </p:cNvPr>
          <p:cNvSpPr txBox="1"/>
          <p:nvPr/>
        </p:nvSpPr>
        <p:spPr>
          <a:xfrm>
            <a:off x="2808473" y="4002207"/>
            <a:ext cx="1610143" cy="523220"/>
          </a:xfrm>
          <a:prstGeom prst="rect">
            <a:avLst/>
          </a:prstGeom>
          <a:noFill/>
        </p:spPr>
        <p:txBody>
          <a:bodyPr wrap="square" rtlCol="0">
            <a:spAutoFit/>
          </a:bodyPr>
          <a:lstStyle/>
          <a:p>
            <a:pPr algn="ctr"/>
            <a:r>
              <a:rPr lang="en-US" sz="2800" b="1" dirty="0">
                <a:solidFill>
                  <a:srgbClr val="00B050"/>
                </a:solidFill>
              </a:rPr>
              <a:t>strong</a:t>
            </a:r>
          </a:p>
        </p:txBody>
      </p:sp>
      <p:sp>
        <p:nvSpPr>
          <p:cNvPr id="50" name="Arrow: Curved Right 49">
            <a:extLst>
              <a:ext uri="{FF2B5EF4-FFF2-40B4-BE49-F238E27FC236}">
                <a16:creationId xmlns:a16="http://schemas.microsoft.com/office/drawing/2014/main" id="{85961174-8A2C-4913-B520-D47BFEA8AD27}"/>
              </a:ext>
            </a:extLst>
          </p:cNvPr>
          <p:cNvSpPr/>
          <p:nvPr/>
        </p:nvSpPr>
        <p:spPr>
          <a:xfrm flipH="1">
            <a:off x="7444457" y="4197282"/>
            <a:ext cx="805480" cy="906247"/>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Graphic 4" descr="Research">
            <a:extLst>
              <a:ext uri="{FF2B5EF4-FFF2-40B4-BE49-F238E27FC236}">
                <a16:creationId xmlns:a16="http://schemas.microsoft.com/office/drawing/2014/main" id="{99FF8020-642E-405F-BC44-36A18A92E1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9264" y="2745181"/>
            <a:ext cx="914400" cy="914400"/>
          </a:xfrm>
          <a:prstGeom prst="rect">
            <a:avLst/>
          </a:prstGeom>
        </p:spPr>
      </p:pic>
      <p:sp>
        <p:nvSpPr>
          <p:cNvPr id="6" name="TextBox 5">
            <a:extLst>
              <a:ext uri="{FF2B5EF4-FFF2-40B4-BE49-F238E27FC236}">
                <a16:creationId xmlns:a16="http://schemas.microsoft.com/office/drawing/2014/main" id="{B6763AE2-EF42-42FD-B124-12E16E9948F5}"/>
              </a:ext>
            </a:extLst>
          </p:cNvPr>
          <p:cNvSpPr txBox="1"/>
          <p:nvPr/>
        </p:nvSpPr>
        <p:spPr>
          <a:xfrm>
            <a:off x="152400" y="4106233"/>
            <a:ext cx="2966201" cy="954107"/>
          </a:xfrm>
          <a:prstGeom prst="rect">
            <a:avLst/>
          </a:prstGeom>
          <a:noFill/>
        </p:spPr>
        <p:txBody>
          <a:bodyPr wrap="square" rtlCol="0">
            <a:spAutoFit/>
          </a:bodyPr>
          <a:lstStyle/>
          <a:p>
            <a:pPr algn="ctr"/>
            <a:r>
              <a:rPr lang="en-US" sz="2800" dirty="0"/>
              <a:t>Retention Time Profiler</a:t>
            </a:r>
          </a:p>
        </p:txBody>
      </p:sp>
      <p:sp>
        <p:nvSpPr>
          <p:cNvPr id="15" name="TextBox 14">
            <a:extLst>
              <a:ext uri="{FF2B5EF4-FFF2-40B4-BE49-F238E27FC236}">
                <a16:creationId xmlns:a16="http://schemas.microsoft.com/office/drawing/2014/main" id="{4D5FD2E2-3AC0-4EEC-A220-8945D44F79F1}"/>
              </a:ext>
            </a:extLst>
          </p:cNvPr>
          <p:cNvSpPr txBox="1"/>
          <p:nvPr/>
        </p:nvSpPr>
        <p:spPr>
          <a:xfrm>
            <a:off x="2800303" y="3612670"/>
            <a:ext cx="1610143" cy="523220"/>
          </a:xfrm>
          <a:prstGeom prst="rect">
            <a:avLst/>
          </a:prstGeom>
          <a:noFill/>
        </p:spPr>
        <p:txBody>
          <a:bodyPr wrap="square" rtlCol="0">
            <a:spAutoFit/>
          </a:bodyPr>
          <a:lstStyle/>
          <a:p>
            <a:pPr algn="ctr"/>
            <a:r>
              <a:rPr lang="en-US" sz="2800" b="1" dirty="0">
                <a:solidFill>
                  <a:srgbClr val="00B050"/>
                </a:solidFill>
              </a:rPr>
              <a:t>strong</a:t>
            </a:r>
          </a:p>
        </p:txBody>
      </p:sp>
      <p:sp>
        <p:nvSpPr>
          <p:cNvPr id="16" name="TextBox 15">
            <a:extLst>
              <a:ext uri="{FF2B5EF4-FFF2-40B4-BE49-F238E27FC236}">
                <a16:creationId xmlns:a16="http://schemas.microsoft.com/office/drawing/2014/main" id="{8ED8765F-ACBF-4C63-8516-2894587BAB37}"/>
              </a:ext>
            </a:extLst>
          </p:cNvPr>
          <p:cNvSpPr txBox="1"/>
          <p:nvPr/>
        </p:nvSpPr>
        <p:spPr>
          <a:xfrm>
            <a:off x="2808472" y="3201622"/>
            <a:ext cx="1610143" cy="523220"/>
          </a:xfrm>
          <a:prstGeom prst="rect">
            <a:avLst/>
          </a:prstGeom>
          <a:noFill/>
        </p:spPr>
        <p:txBody>
          <a:bodyPr wrap="square" rtlCol="0">
            <a:spAutoFit/>
          </a:bodyPr>
          <a:lstStyle/>
          <a:p>
            <a:pPr algn="ctr"/>
            <a:r>
              <a:rPr lang="en-US" sz="2800" b="1" dirty="0">
                <a:solidFill>
                  <a:srgbClr val="00B050"/>
                </a:solidFill>
              </a:rPr>
              <a:t>strong</a:t>
            </a:r>
          </a:p>
        </p:txBody>
      </p:sp>
      <p:sp>
        <p:nvSpPr>
          <p:cNvPr id="17" name="TextBox 16">
            <a:extLst>
              <a:ext uri="{FF2B5EF4-FFF2-40B4-BE49-F238E27FC236}">
                <a16:creationId xmlns:a16="http://schemas.microsoft.com/office/drawing/2014/main" id="{8EF58359-4DF4-4117-87A4-DE814D8CCA00}"/>
              </a:ext>
            </a:extLst>
          </p:cNvPr>
          <p:cNvSpPr txBox="1"/>
          <p:nvPr/>
        </p:nvSpPr>
        <p:spPr>
          <a:xfrm>
            <a:off x="2829155" y="2331973"/>
            <a:ext cx="1610143" cy="523220"/>
          </a:xfrm>
          <a:prstGeom prst="rect">
            <a:avLst/>
          </a:prstGeom>
          <a:noFill/>
        </p:spPr>
        <p:txBody>
          <a:bodyPr wrap="square" rtlCol="0">
            <a:spAutoFit/>
          </a:bodyPr>
          <a:lstStyle/>
          <a:p>
            <a:pPr algn="ctr"/>
            <a:r>
              <a:rPr lang="en-US" sz="2800" b="1" dirty="0">
                <a:solidFill>
                  <a:srgbClr val="00B050"/>
                </a:solidFill>
              </a:rPr>
              <a:t>strong</a:t>
            </a:r>
          </a:p>
        </p:txBody>
      </p:sp>
      <p:sp>
        <p:nvSpPr>
          <p:cNvPr id="18" name="TextBox 17">
            <a:extLst>
              <a:ext uri="{FF2B5EF4-FFF2-40B4-BE49-F238E27FC236}">
                <a16:creationId xmlns:a16="http://schemas.microsoft.com/office/drawing/2014/main" id="{2BDA7A5A-E0E6-415B-B9AB-65C1054CD20F}"/>
              </a:ext>
            </a:extLst>
          </p:cNvPr>
          <p:cNvSpPr txBox="1"/>
          <p:nvPr/>
        </p:nvSpPr>
        <p:spPr>
          <a:xfrm>
            <a:off x="2829155" y="1954120"/>
            <a:ext cx="1610143" cy="523220"/>
          </a:xfrm>
          <a:prstGeom prst="rect">
            <a:avLst/>
          </a:prstGeom>
          <a:noFill/>
        </p:spPr>
        <p:txBody>
          <a:bodyPr wrap="square" rtlCol="0">
            <a:spAutoFit/>
          </a:bodyPr>
          <a:lstStyle/>
          <a:p>
            <a:pPr algn="ctr"/>
            <a:r>
              <a:rPr lang="en-US" sz="2800" b="1" dirty="0">
                <a:solidFill>
                  <a:srgbClr val="00B050"/>
                </a:solidFill>
              </a:rPr>
              <a:t>strong</a:t>
            </a:r>
          </a:p>
        </p:txBody>
      </p:sp>
      <p:grpSp>
        <p:nvGrpSpPr>
          <p:cNvPr id="20" name="Group 19">
            <a:extLst>
              <a:ext uri="{FF2B5EF4-FFF2-40B4-BE49-F238E27FC236}">
                <a16:creationId xmlns:a16="http://schemas.microsoft.com/office/drawing/2014/main" id="{E5F53DD4-0F11-4263-95D6-45C045F30DE0}"/>
              </a:ext>
            </a:extLst>
          </p:cNvPr>
          <p:cNvGrpSpPr/>
          <p:nvPr/>
        </p:nvGrpSpPr>
        <p:grpSpPr>
          <a:xfrm>
            <a:off x="7620000" y="1524000"/>
            <a:ext cx="3871912" cy="707886"/>
            <a:chOff x="8638692" y="3718117"/>
            <a:chExt cx="3871912" cy="707886"/>
          </a:xfrm>
          <a:solidFill>
            <a:schemeClr val="tx1"/>
          </a:solidFill>
        </p:grpSpPr>
        <p:sp>
          <p:nvSpPr>
            <p:cNvPr id="21" name="Oval 20">
              <a:extLst>
                <a:ext uri="{FF2B5EF4-FFF2-40B4-BE49-F238E27FC236}">
                  <a16:creationId xmlns:a16="http://schemas.microsoft.com/office/drawing/2014/main" id="{5EAB17D4-223A-4B98-8F8C-7A46874EE994}"/>
                </a:ext>
              </a:extLst>
            </p:cNvPr>
            <p:cNvSpPr/>
            <p:nvPr/>
          </p:nvSpPr>
          <p:spPr>
            <a:xfrm>
              <a:off x="8638692" y="3855426"/>
              <a:ext cx="457200" cy="445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22" name="TextBox 21">
              <a:extLst>
                <a:ext uri="{FF2B5EF4-FFF2-40B4-BE49-F238E27FC236}">
                  <a16:creationId xmlns:a16="http://schemas.microsoft.com/office/drawing/2014/main" id="{80D9DE90-0587-45FC-A7D0-594F3FEB818D}"/>
                </a:ext>
              </a:extLst>
            </p:cNvPr>
            <p:cNvSpPr txBox="1"/>
            <p:nvPr/>
          </p:nvSpPr>
          <p:spPr>
            <a:xfrm>
              <a:off x="9095891" y="3718117"/>
              <a:ext cx="3414713" cy="707886"/>
            </a:xfrm>
            <a:prstGeom prst="rect">
              <a:avLst/>
            </a:prstGeom>
            <a:noFill/>
          </p:spPr>
          <p:txBody>
            <a:bodyPr wrap="square" rtlCol="0" anchor="ctr">
              <a:spAutoFit/>
            </a:bodyPr>
            <a:lstStyle/>
            <a:p>
              <a:pPr>
                <a:lnSpc>
                  <a:spcPts val="2400"/>
                </a:lnSpc>
              </a:pPr>
              <a:r>
                <a:rPr lang="en-US" sz="2400" dirty="0">
                  <a:latin typeface="+mj-lt"/>
                </a:rPr>
                <a:t>Perform retention time profiling</a:t>
              </a:r>
            </a:p>
          </p:txBody>
        </p:sp>
      </p:grpSp>
      <p:grpSp>
        <p:nvGrpSpPr>
          <p:cNvPr id="23" name="Group 22">
            <a:extLst>
              <a:ext uri="{FF2B5EF4-FFF2-40B4-BE49-F238E27FC236}">
                <a16:creationId xmlns:a16="http://schemas.microsoft.com/office/drawing/2014/main" id="{23F54A8E-E825-47C9-A02E-9ADB905E787F}"/>
              </a:ext>
            </a:extLst>
          </p:cNvPr>
          <p:cNvGrpSpPr/>
          <p:nvPr/>
        </p:nvGrpSpPr>
        <p:grpSpPr>
          <a:xfrm>
            <a:off x="7630597" y="3267750"/>
            <a:ext cx="4665559" cy="461665"/>
            <a:chOff x="8638692" y="3841228"/>
            <a:chExt cx="4665559" cy="461665"/>
          </a:xfrm>
          <a:solidFill>
            <a:schemeClr val="tx1"/>
          </a:solidFill>
        </p:grpSpPr>
        <p:sp>
          <p:nvSpPr>
            <p:cNvPr id="24" name="Oval 23">
              <a:extLst>
                <a:ext uri="{FF2B5EF4-FFF2-40B4-BE49-F238E27FC236}">
                  <a16:creationId xmlns:a16="http://schemas.microsoft.com/office/drawing/2014/main" id="{BE54CCBC-D33F-4826-A769-DC3D48931AC2}"/>
                </a:ext>
              </a:extLst>
            </p:cNvPr>
            <p:cNvSpPr/>
            <p:nvPr/>
          </p:nvSpPr>
          <p:spPr>
            <a:xfrm>
              <a:off x="8638692" y="3855426"/>
              <a:ext cx="457200" cy="445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25" name="TextBox 24">
              <a:extLst>
                <a:ext uri="{FF2B5EF4-FFF2-40B4-BE49-F238E27FC236}">
                  <a16:creationId xmlns:a16="http://schemas.microsoft.com/office/drawing/2014/main" id="{634C90E0-6CE5-4BBC-B22D-662933ACE36B}"/>
                </a:ext>
              </a:extLst>
            </p:cNvPr>
            <p:cNvSpPr txBox="1"/>
            <p:nvPr/>
          </p:nvSpPr>
          <p:spPr>
            <a:xfrm>
              <a:off x="9095891" y="3841228"/>
              <a:ext cx="4208360" cy="461665"/>
            </a:xfrm>
            <a:prstGeom prst="rect">
              <a:avLst/>
            </a:prstGeom>
            <a:noFill/>
          </p:spPr>
          <p:txBody>
            <a:bodyPr wrap="square" rtlCol="0" anchor="ctr">
              <a:spAutoFit/>
            </a:bodyPr>
            <a:lstStyle/>
            <a:p>
              <a:r>
                <a:rPr lang="en-US" sz="2400" dirty="0">
                  <a:latin typeface="+mj-lt"/>
                </a:rPr>
                <a:t>On ACT, check the CROW-table</a:t>
              </a:r>
            </a:p>
          </p:txBody>
        </p:sp>
      </p:grpSp>
      <p:grpSp>
        <p:nvGrpSpPr>
          <p:cNvPr id="26" name="Group 25">
            <a:extLst>
              <a:ext uri="{FF2B5EF4-FFF2-40B4-BE49-F238E27FC236}">
                <a16:creationId xmlns:a16="http://schemas.microsoft.com/office/drawing/2014/main" id="{AC936663-02B2-41C3-B94B-99595C01E483}"/>
              </a:ext>
            </a:extLst>
          </p:cNvPr>
          <p:cNvGrpSpPr/>
          <p:nvPr/>
        </p:nvGrpSpPr>
        <p:grpSpPr>
          <a:xfrm>
            <a:off x="7620000" y="3893403"/>
            <a:ext cx="4665559" cy="830997"/>
            <a:chOff x="8638692" y="3656562"/>
            <a:chExt cx="4665559" cy="830997"/>
          </a:xfrm>
          <a:solidFill>
            <a:schemeClr val="tx1"/>
          </a:solidFill>
        </p:grpSpPr>
        <p:sp>
          <p:nvSpPr>
            <p:cNvPr id="27" name="Oval 26">
              <a:extLst>
                <a:ext uri="{FF2B5EF4-FFF2-40B4-BE49-F238E27FC236}">
                  <a16:creationId xmlns:a16="http://schemas.microsoft.com/office/drawing/2014/main" id="{69D984FF-B9F7-4A0E-BC90-4C7754FE720C}"/>
                </a:ext>
              </a:extLst>
            </p:cNvPr>
            <p:cNvSpPr/>
            <p:nvPr/>
          </p:nvSpPr>
          <p:spPr>
            <a:xfrm>
              <a:off x="8638692" y="3855426"/>
              <a:ext cx="457200" cy="445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28" name="TextBox 27">
              <a:extLst>
                <a:ext uri="{FF2B5EF4-FFF2-40B4-BE49-F238E27FC236}">
                  <a16:creationId xmlns:a16="http://schemas.microsoft.com/office/drawing/2014/main" id="{3A68D95B-2065-4D22-BA42-64B7CF994A10}"/>
                </a:ext>
              </a:extLst>
            </p:cNvPr>
            <p:cNvSpPr txBox="1"/>
            <p:nvPr/>
          </p:nvSpPr>
          <p:spPr>
            <a:xfrm>
              <a:off x="9095891" y="3656562"/>
              <a:ext cx="4208360" cy="830997"/>
            </a:xfrm>
            <a:prstGeom prst="rect">
              <a:avLst/>
            </a:prstGeom>
            <a:noFill/>
          </p:spPr>
          <p:txBody>
            <a:bodyPr wrap="square" rtlCol="0" anchor="ctr">
              <a:spAutoFit/>
            </a:bodyPr>
            <a:lstStyle/>
            <a:p>
              <a:r>
                <a:rPr lang="en-US" sz="2400" dirty="0">
                  <a:latin typeface="+mj-lt"/>
                </a:rPr>
                <a:t>If remapped, activate a copy row</a:t>
              </a:r>
            </a:p>
          </p:txBody>
        </p:sp>
      </p:grpSp>
      <p:grpSp>
        <p:nvGrpSpPr>
          <p:cNvPr id="30" name="Group 29">
            <a:extLst>
              <a:ext uri="{FF2B5EF4-FFF2-40B4-BE49-F238E27FC236}">
                <a16:creationId xmlns:a16="http://schemas.microsoft.com/office/drawing/2014/main" id="{D77A99B9-CE99-4954-B082-E3DAD258F019}"/>
              </a:ext>
            </a:extLst>
          </p:cNvPr>
          <p:cNvGrpSpPr/>
          <p:nvPr/>
        </p:nvGrpSpPr>
        <p:grpSpPr>
          <a:xfrm>
            <a:off x="7613641" y="2395875"/>
            <a:ext cx="4665559" cy="707886"/>
            <a:chOff x="8638692" y="3718117"/>
            <a:chExt cx="4665559" cy="707886"/>
          </a:xfrm>
          <a:solidFill>
            <a:schemeClr val="tx1"/>
          </a:solidFill>
        </p:grpSpPr>
        <p:sp>
          <p:nvSpPr>
            <p:cNvPr id="31" name="Oval 30">
              <a:extLst>
                <a:ext uri="{FF2B5EF4-FFF2-40B4-BE49-F238E27FC236}">
                  <a16:creationId xmlns:a16="http://schemas.microsoft.com/office/drawing/2014/main" id="{30A4C94E-7B30-4197-8023-40B6F2A529F3}"/>
                </a:ext>
              </a:extLst>
            </p:cNvPr>
            <p:cNvSpPr/>
            <p:nvPr/>
          </p:nvSpPr>
          <p:spPr>
            <a:xfrm>
              <a:off x="8638692" y="3855426"/>
              <a:ext cx="457200" cy="445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32" name="TextBox 31">
              <a:extLst>
                <a:ext uri="{FF2B5EF4-FFF2-40B4-BE49-F238E27FC236}">
                  <a16:creationId xmlns:a16="http://schemas.microsoft.com/office/drawing/2014/main" id="{6DFA8A4A-6A5A-46B4-97A9-ADA766492BDD}"/>
                </a:ext>
              </a:extLst>
            </p:cNvPr>
            <p:cNvSpPr txBox="1"/>
            <p:nvPr/>
          </p:nvSpPr>
          <p:spPr>
            <a:xfrm>
              <a:off x="9095891" y="3718117"/>
              <a:ext cx="4208360" cy="707886"/>
            </a:xfrm>
            <a:prstGeom prst="rect">
              <a:avLst/>
            </a:prstGeom>
            <a:noFill/>
          </p:spPr>
          <p:txBody>
            <a:bodyPr wrap="square" rtlCol="0" anchor="ctr">
              <a:spAutoFit/>
            </a:bodyPr>
            <a:lstStyle/>
            <a:p>
              <a:pPr>
                <a:lnSpc>
                  <a:spcPts val="2400"/>
                </a:lnSpc>
              </a:pPr>
              <a:r>
                <a:rPr lang="en-US" sz="2400" dirty="0">
                  <a:latin typeface="+mj-lt"/>
                </a:rPr>
                <a:t>Remap weak rows to strong copy rows</a:t>
              </a:r>
            </a:p>
          </p:txBody>
        </p:sp>
      </p:grpSp>
    </p:spTree>
    <p:custDataLst>
      <p:tags r:id="rId1"/>
    </p:custDataLst>
    <p:extLst>
      <p:ext uri="{BB962C8B-B14F-4D97-AF65-F5344CB8AC3E}">
        <p14:creationId xmlns:p14="http://schemas.microsoft.com/office/powerpoint/2010/main" val="145649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1000"/>
                                        <p:tgtEl>
                                          <p:spTgt spid="37"/>
                                        </p:tgtEl>
                                      </p:cBhvr>
                                    </p:animEffect>
                                  </p:childTnLst>
                                </p:cTn>
                              </p:par>
                            </p:childTnLst>
                          </p:cTn>
                        </p:par>
                        <p:par>
                          <p:cTn id="57" fill="hold">
                            <p:stCondLst>
                              <p:cond delay="1500"/>
                            </p:stCondLst>
                            <p:childTnLst>
                              <p:par>
                                <p:cTn id="58" presetID="10" presetClass="entr" presetSubtype="0"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1000"/>
                                        <p:tgtEl>
                                          <p:spTgt spid="38"/>
                                        </p:tgtEl>
                                      </p:cBhvr>
                                    </p:animEffec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1000"/>
                                        <p:tgtEl>
                                          <p:spTgt spid="50"/>
                                        </p:tgtEl>
                                      </p:cBhvr>
                                    </p:animEffect>
                                  </p:childTnLst>
                                </p:cTn>
                              </p:par>
                            </p:childTnLst>
                          </p:cTn>
                        </p:par>
                        <p:par>
                          <p:cTn id="65" fill="hold">
                            <p:stCondLst>
                              <p:cond delay="3500"/>
                            </p:stCondLst>
                            <p:childTnLst>
                              <p:par>
                                <p:cTn id="66" presetID="10" presetClass="entr" presetSubtype="0"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animBg="1"/>
      <p:bldP spid="38" grpId="0" uiExpand="1" animBg="1"/>
      <p:bldP spid="48" grpId="0"/>
      <p:bldP spid="49" grpId="0"/>
      <p:bldP spid="50" grpId="0" uiExpand="1" animBg="1"/>
      <p:bldP spid="6" grpId="0"/>
      <p:bldP spid="15" grpId="0"/>
      <p:bldP spid="16" grpId="0"/>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9FD2-9C3C-4F3C-BA21-111909AF2329}"/>
              </a:ext>
            </a:extLst>
          </p:cNvPr>
          <p:cNvSpPr>
            <a:spLocks noGrp="1"/>
          </p:cNvSpPr>
          <p:nvPr>
            <p:ph type="title"/>
          </p:nvPr>
        </p:nvSpPr>
        <p:spPr/>
        <p:txBody>
          <a:bodyPr/>
          <a:lstStyle/>
          <a:p>
            <a:r>
              <a:rPr lang="en-US" dirty="0"/>
              <a:t>CROW-ref Operation</a:t>
            </a:r>
          </a:p>
        </p:txBody>
      </p:sp>
      <p:sp>
        <p:nvSpPr>
          <p:cNvPr id="37" name="Rectangle: Rounded Corners 36">
            <a:extLst>
              <a:ext uri="{FF2B5EF4-FFF2-40B4-BE49-F238E27FC236}">
                <a16:creationId xmlns:a16="http://schemas.microsoft.com/office/drawing/2014/main" id="{64DB00DA-0005-480A-A8E4-A917F4C474FF}"/>
              </a:ext>
            </a:extLst>
          </p:cNvPr>
          <p:cNvSpPr/>
          <p:nvPr/>
        </p:nvSpPr>
        <p:spPr>
          <a:xfrm>
            <a:off x="4285110" y="2829580"/>
            <a:ext cx="3058239" cy="473490"/>
          </a:xfrm>
          <a:prstGeom prst="round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4A02551D-727B-46E1-A1BD-C41C54336604}"/>
              </a:ext>
            </a:extLst>
          </p:cNvPr>
          <p:cNvSpPr/>
          <p:nvPr/>
        </p:nvSpPr>
        <p:spPr>
          <a:xfrm>
            <a:off x="4289401" y="4099055"/>
            <a:ext cx="3058239" cy="4734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54F405A4-04C0-4E33-996D-164D7604F59D}"/>
              </a:ext>
            </a:extLst>
          </p:cNvPr>
          <p:cNvPicPr>
            <a:picLocks noChangeAspect="1"/>
          </p:cNvPicPr>
          <p:nvPr/>
        </p:nvPicPr>
        <p:blipFill>
          <a:blip r:embed="rId4"/>
          <a:stretch>
            <a:fillRect/>
          </a:stretch>
        </p:blipFill>
        <p:spPr>
          <a:xfrm>
            <a:off x="4311666" y="2030346"/>
            <a:ext cx="3254245" cy="3149319"/>
          </a:xfrm>
          <a:prstGeom prst="rect">
            <a:avLst/>
          </a:prstGeom>
        </p:spPr>
      </p:pic>
      <p:pic>
        <p:nvPicPr>
          <p:cNvPr id="46" name="Picture 45">
            <a:extLst>
              <a:ext uri="{FF2B5EF4-FFF2-40B4-BE49-F238E27FC236}">
                <a16:creationId xmlns:a16="http://schemas.microsoft.com/office/drawing/2014/main" id="{39F97C7D-02D3-433C-AD7F-30E855618FE6}"/>
              </a:ext>
            </a:extLst>
          </p:cNvPr>
          <p:cNvPicPr>
            <a:picLocks noChangeAspect="1"/>
          </p:cNvPicPr>
          <p:nvPr/>
        </p:nvPicPr>
        <p:blipFill>
          <a:blip r:embed="rId5"/>
          <a:stretch>
            <a:fillRect/>
          </a:stretch>
        </p:blipFill>
        <p:spPr>
          <a:xfrm>
            <a:off x="4319835" y="4523829"/>
            <a:ext cx="3254246" cy="657771"/>
          </a:xfrm>
          <a:prstGeom prst="rect">
            <a:avLst/>
          </a:prstGeom>
        </p:spPr>
      </p:pic>
      <p:sp>
        <p:nvSpPr>
          <p:cNvPr id="48" name="TextBox 47">
            <a:extLst>
              <a:ext uri="{FF2B5EF4-FFF2-40B4-BE49-F238E27FC236}">
                <a16:creationId xmlns:a16="http://schemas.microsoft.com/office/drawing/2014/main" id="{D83B4349-7163-40CD-9605-135E9F850E7A}"/>
              </a:ext>
            </a:extLst>
          </p:cNvPr>
          <p:cNvSpPr txBox="1"/>
          <p:nvPr/>
        </p:nvSpPr>
        <p:spPr>
          <a:xfrm>
            <a:off x="2913614" y="2797762"/>
            <a:ext cx="1610143" cy="523220"/>
          </a:xfrm>
          <a:prstGeom prst="rect">
            <a:avLst/>
          </a:prstGeom>
          <a:noFill/>
        </p:spPr>
        <p:txBody>
          <a:bodyPr wrap="square" rtlCol="0">
            <a:spAutoFit/>
          </a:bodyPr>
          <a:lstStyle/>
          <a:p>
            <a:pPr algn="ctr"/>
            <a:r>
              <a:rPr lang="en-US" sz="2800" b="1" dirty="0">
                <a:solidFill>
                  <a:srgbClr val="C00000"/>
                </a:solidFill>
              </a:rPr>
              <a:t>weak</a:t>
            </a:r>
          </a:p>
        </p:txBody>
      </p:sp>
      <p:sp>
        <p:nvSpPr>
          <p:cNvPr id="49" name="TextBox 48">
            <a:extLst>
              <a:ext uri="{FF2B5EF4-FFF2-40B4-BE49-F238E27FC236}">
                <a16:creationId xmlns:a16="http://schemas.microsoft.com/office/drawing/2014/main" id="{49B1C9AD-9F99-48A4-88A0-80B54978D7DE}"/>
              </a:ext>
            </a:extLst>
          </p:cNvPr>
          <p:cNvSpPr txBox="1"/>
          <p:nvPr/>
        </p:nvSpPr>
        <p:spPr>
          <a:xfrm>
            <a:off x="2808473" y="4002207"/>
            <a:ext cx="1610143" cy="523220"/>
          </a:xfrm>
          <a:prstGeom prst="rect">
            <a:avLst/>
          </a:prstGeom>
          <a:noFill/>
        </p:spPr>
        <p:txBody>
          <a:bodyPr wrap="square" rtlCol="0">
            <a:spAutoFit/>
          </a:bodyPr>
          <a:lstStyle/>
          <a:p>
            <a:pPr algn="ctr"/>
            <a:r>
              <a:rPr lang="en-US" sz="2800" b="1" dirty="0">
                <a:solidFill>
                  <a:srgbClr val="00B050"/>
                </a:solidFill>
              </a:rPr>
              <a:t>strong</a:t>
            </a:r>
          </a:p>
        </p:txBody>
      </p:sp>
      <p:sp>
        <p:nvSpPr>
          <p:cNvPr id="50" name="Arrow: Curved Right 49">
            <a:extLst>
              <a:ext uri="{FF2B5EF4-FFF2-40B4-BE49-F238E27FC236}">
                <a16:creationId xmlns:a16="http://schemas.microsoft.com/office/drawing/2014/main" id="{85961174-8A2C-4913-B520-D47BFEA8AD27}"/>
              </a:ext>
            </a:extLst>
          </p:cNvPr>
          <p:cNvSpPr/>
          <p:nvPr/>
        </p:nvSpPr>
        <p:spPr>
          <a:xfrm flipH="1">
            <a:off x="7444457" y="4197282"/>
            <a:ext cx="805480" cy="906247"/>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Graphic 4" descr="Research">
            <a:extLst>
              <a:ext uri="{FF2B5EF4-FFF2-40B4-BE49-F238E27FC236}">
                <a16:creationId xmlns:a16="http://schemas.microsoft.com/office/drawing/2014/main" id="{99FF8020-642E-405F-BC44-36A18A92E1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9264" y="2745181"/>
            <a:ext cx="914400" cy="914400"/>
          </a:xfrm>
          <a:prstGeom prst="rect">
            <a:avLst/>
          </a:prstGeom>
        </p:spPr>
      </p:pic>
      <p:sp>
        <p:nvSpPr>
          <p:cNvPr id="6" name="TextBox 5">
            <a:extLst>
              <a:ext uri="{FF2B5EF4-FFF2-40B4-BE49-F238E27FC236}">
                <a16:creationId xmlns:a16="http://schemas.microsoft.com/office/drawing/2014/main" id="{B6763AE2-EF42-42FD-B124-12E16E9948F5}"/>
              </a:ext>
            </a:extLst>
          </p:cNvPr>
          <p:cNvSpPr txBox="1"/>
          <p:nvPr/>
        </p:nvSpPr>
        <p:spPr>
          <a:xfrm>
            <a:off x="152400" y="4106233"/>
            <a:ext cx="2966201" cy="954107"/>
          </a:xfrm>
          <a:prstGeom prst="rect">
            <a:avLst/>
          </a:prstGeom>
          <a:noFill/>
        </p:spPr>
        <p:txBody>
          <a:bodyPr wrap="square" rtlCol="0">
            <a:spAutoFit/>
          </a:bodyPr>
          <a:lstStyle/>
          <a:p>
            <a:pPr algn="ctr"/>
            <a:r>
              <a:rPr lang="en-US" sz="2800" dirty="0"/>
              <a:t>Retention Time Profiler</a:t>
            </a:r>
          </a:p>
        </p:txBody>
      </p:sp>
      <p:sp>
        <p:nvSpPr>
          <p:cNvPr id="15" name="TextBox 14">
            <a:extLst>
              <a:ext uri="{FF2B5EF4-FFF2-40B4-BE49-F238E27FC236}">
                <a16:creationId xmlns:a16="http://schemas.microsoft.com/office/drawing/2014/main" id="{4D5FD2E2-3AC0-4EEC-A220-8945D44F79F1}"/>
              </a:ext>
            </a:extLst>
          </p:cNvPr>
          <p:cNvSpPr txBox="1"/>
          <p:nvPr/>
        </p:nvSpPr>
        <p:spPr>
          <a:xfrm>
            <a:off x="2800303" y="3612670"/>
            <a:ext cx="1610143" cy="523220"/>
          </a:xfrm>
          <a:prstGeom prst="rect">
            <a:avLst/>
          </a:prstGeom>
          <a:noFill/>
        </p:spPr>
        <p:txBody>
          <a:bodyPr wrap="square" rtlCol="0">
            <a:spAutoFit/>
          </a:bodyPr>
          <a:lstStyle/>
          <a:p>
            <a:pPr algn="ctr"/>
            <a:r>
              <a:rPr lang="en-US" sz="2800" b="1" dirty="0">
                <a:solidFill>
                  <a:srgbClr val="00B050"/>
                </a:solidFill>
              </a:rPr>
              <a:t>strong</a:t>
            </a:r>
          </a:p>
        </p:txBody>
      </p:sp>
      <p:sp>
        <p:nvSpPr>
          <p:cNvPr id="16" name="TextBox 15">
            <a:extLst>
              <a:ext uri="{FF2B5EF4-FFF2-40B4-BE49-F238E27FC236}">
                <a16:creationId xmlns:a16="http://schemas.microsoft.com/office/drawing/2014/main" id="{8ED8765F-ACBF-4C63-8516-2894587BAB37}"/>
              </a:ext>
            </a:extLst>
          </p:cNvPr>
          <p:cNvSpPr txBox="1"/>
          <p:nvPr/>
        </p:nvSpPr>
        <p:spPr>
          <a:xfrm>
            <a:off x="2808472" y="3201622"/>
            <a:ext cx="1610143" cy="523220"/>
          </a:xfrm>
          <a:prstGeom prst="rect">
            <a:avLst/>
          </a:prstGeom>
          <a:noFill/>
        </p:spPr>
        <p:txBody>
          <a:bodyPr wrap="square" rtlCol="0">
            <a:spAutoFit/>
          </a:bodyPr>
          <a:lstStyle/>
          <a:p>
            <a:pPr algn="ctr"/>
            <a:r>
              <a:rPr lang="en-US" sz="2800" b="1" dirty="0">
                <a:solidFill>
                  <a:srgbClr val="00B050"/>
                </a:solidFill>
              </a:rPr>
              <a:t>strong</a:t>
            </a:r>
          </a:p>
        </p:txBody>
      </p:sp>
      <p:sp>
        <p:nvSpPr>
          <p:cNvPr id="17" name="TextBox 16">
            <a:extLst>
              <a:ext uri="{FF2B5EF4-FFF2-40B4-BE49-F238E27FC236}">
                <a16:creationId xmlns:a16="http://schemas.microsoft.com/office/drawing/2014/main" id="{8EF58359-4DF4-4117-87A4-DE814D8CCA00}"/>
              </a:ext>
            </a:extLst>
          </p:cNvPr>
          <p:cNvSpPr txBox="1"/>
          <p:nvPr/>
        </p:nvSpPr>
        <p:spPr>
          <a:xfrm>
            <a:off x="2829155" y="2331973"/>
            <a:ext cx="1610143" cy="523220"/>
          </a:xfrm>
          <a:prstGeom prst="rect">
            <a:avLst/>
          </a:prstGeom>
          <a:noFill/>
        </p:spPr>
        <p:txBody>
          <a:bodyPr wrap="square" rtlCol="0">
            <a:spAutoFit/>
          </a:bodyPr>
          <a:lstStyle/>
          <a:p>
            <a:pPr algn="ctr"/>
            <a:r>
              <a:rPr lang="en-US" sz="2800" b="1" dirty="0">
                <a:solidFill>
                  <a:srgbClr val="00B050"/>
                </a:solidFill>
              </a:rPr>
              <a:t>strong</a:t>
            </a:r>
          </a:p>
        </p:txBody>
      </p:sp>
      <p:sp>
        <p:nvSpPr>
          <p:cNvPr id="18" name="TextBox 17">
            <a:extLst>
              <a:ext uri="{FF2B5EF4-FFF2-40B4-BE49-F238E27FC236}">
                <a16:creationId xmlns:a16="http://schemas.microsoft.com/office/drawing/2014/main" id="{2BDA7A5A-E0E6-415B-B9AB-65C1054CD20F}"/>
              </a:ext>
            </a:extLst>
          </p:cNvPr>
          <p:cNvSpPr txBox="1"/>
          <p:nvPr/>
        </p:nvSpPr>
        <p:spPr>
          <a:xfrm>
            <a:off x="2829155" y="1954120"/>
            <a:ext cx="1610143" cy="523220"/>
          </a:xfrm>
          <a:prstGeom prst="rect">
            <a:avLst/>
          </a:prstGeom>
          <a:noFill/>
        </p:spPr>
        <p:txBody>
          <a:bodyPr wrap="square" rtlCol="0">
            <a:spAutoFit/>
          </a:bodyPr>
          <a:lstStyle/>
          <a:p>
            <a:pPr algn="ctr"/>
            <a:r>
              <a:rPr lang="en-US" sz="2800" b="1" dirty="0">
                <a:solidFill>
                  <a:srgbClr val="00B050"/>
                </a:solidFill>
              </a:rPr>
              <a:t>strong</a:t>
            </a:r>
          </a:p>
        </p:txBody>
      </p:sp>
      <p:grpSp>
        <p:nvGrpSpPr>
          <p:cNvPr id="20" name="Group 19">
            <a:extLst>
              <a:ext uri="{FF2B5EF4-FFF2-40B4-BE49-F238E27FC236}">
                <a16:creationId xmlns:a16="http://schemas.microsoft.com/office/drawing/2014/main" id="{E5F53DD4-0F11-4263-95D6-45C045F30DE0}"/>
              </a:ext>
            </a:extLst>
          </p:cNvPr>
          <p:cNvGrpSpPr/>
          <p:nvPr/>
        </p:nvGrpSpPr>
        <p:grpSpPr>
          <a:xfrm>
            <a:off x="7620000" y="1524000"/>
            <a:ext cx="3871912" cy="707886"/>
            <a:chOff x="8638692" y="3718117"/>
            <a:chExt cx="3871912" cy="707886"/>
          </a:xfrm>
          <a:solidFill>
            <a:schemeClr val="tx1"/>
          </a:solidFill>
        </p:grpSpPr>
        <p:sp>
          <p:nvSpPr>
            <p:cNvPr id="21" name="Oval 20">
              <a:extLst>
                <a:ext uri="{FF2B5EF4-FFF2-40B4-BE49-F238E27FC236}">
                  <a16:creationId xmlns:a16="http://schemas.microsoft.com/office/drawing/2014/main" id="{5EAB17D4-223A-4B98-8F8C-7A46874EE994}"/>
                </a:ext>
              </a:extLst>
            </p:cNvPr>
            <p:cNvSpPr/>
            <p:nvPr/>
          </p:nvSpPr>
          <p:spPr>
            <a:xfrm>
              <a:off x="8638692" y="3855426"/>
              <a:ext cx="457200" cy="445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22" name="TextBox 21">
              <a:extLst>
                <a:ext uri="{FF2B5EF4-FFF2-40B4-BE49-F238E27FC236}">
                  <a16:creationId xmlns:a16="http://schemas.microsoft.com/office/drawing/2014/main" id="{80D9DE90-0587-45FC-A7D0-594F3FEB818D}"/>
                </a:ext>
              </a:extLst>
            </p:cNvPr>
            <p:cNvSpPr txBox="1"/>
            <p:nvPr/>
          </p:nvSpPr>
          <p:spPr>
            <a:xfrm>
              <a:off x="9095891" y="3718117"/>
              <a:ext cx="3414713" cy="707886"/>
            </a:xfrm>
            <a:prstGeom prst="rect">
              <a:avLst/>
            </a:prstGeom>
            <a:noFill/>
          </p:spPr>
          <p:txBody>
            <a:bodyPr wrap="square" rtlCol="0" anchor="ctr">
              <a:spAutoFit/>
            </a:bodyPr>
            <a:lstStyle/>
            <a:p>
              <a:pPr>
                <a:lnSpc>
                  <a:spcPts val="2400"/>
                </a:lnSpc>
              </a:pPr>
              <a:r>
                <a:rPr lang="en-US" sz="2400" dirty="0">
                  <a:latin typeface="+mj-lt"/>
                </a:rPr>
                <a:t>Perform retention time profiling</a:t>
              </a:r>
            </a:p>
          </p:txBody>
        </p:sp>
      </p:grpSp>
      <p:grpSp>
        <p:nvGrpSpPr>
          <p:cNvPr id="23" name="Group 22">
            <a:extLst>
              <a:ext uri="{FF2B5EF4-FFF2-40B4-BE49-F238E27FC236}">
                <a16:creationId xmlns:a16="http://schemas.microsoft.com/office/drawing/2014/main" id="{23F54A8E-E825-47C9-A02E-9ADB905E787F}"/>
              </a:ext>
            </a:extLst>
          </p:cNvPr>
          <p:cNvGrpSpPr/>
          <p:nvPr/>
        </p:nvGrpSpPr>
        <p:grpSpPr>
          <a:xfrm>
            <a:off x="7630597" y="3267750"/>
            <a:ext cx="4665559" cy="461665"/>
            <a:chOff x="8638692" y="3841228"/>
            <a:chExt cx="4665559" cy="461665"/>
          </a:xfrm>
          <a:solidFill>
            <a:schemeClr val="tx1"/>
          </a:solidFill>
        </p:grpSpPr>
        <p:sp>
          <p:nvSpPr>
            <p:cNvPr id="24" name="Oval 23">
              <a:extLst>
                <a:ext uri="{FF2B5EF4-FFF2-40B4-BE49-F238E27FC236}">
                  <a16:creationId xmlns:a16="http://schemas.microsoft.com/office/drawing/2014/main" id="{BE54CCBC-D33F-4826-A769-DC3D48931AC2}"/>
                </a:ext>
              </a:extLst>
            </p:cNvPr>
            <p:cNvSpPr/>
            <p:nvPr/>
          </p:nvSpPr>
          <p:spPr>
            <a:xfrm>
              <a:off x="8638692" y="3855426"/>
              <a:ext cx="457200" cy="445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25" name="TextBox 24">
              <a:extLst>
                <a:ext uri="{FF2B5EF4-FFF2-40B4-BE49-F238E27FC236}">
                  <a16:creationId xmlns:a16="http://schemas.microsoft.com/office/drawing/2014/main" id="{634C90E0-6CE5-4BBC-B22D-662933ACE36B}"/>
                </a:ext>
              </a:extLst>
            </p:cNvPr>
            <p:cNvSpPr txBox="1"/>
            <p:nvPr/>
          </p:nvSpPr>
          <p:spPr>
            <a:xfrm>
              <a:off x="9095891" y="3841228"/>
              <a:ext cx="4208360" cy="461665"/>
            </a:xfrm>
            <a:prstGeom prst="rect">
              <a:avLst/>
            </a:prstGeom>
            <a:noFill/>
          </p:spPr>
          <p:txBody>
            <a:bodyPr wrap="square" rtlCol="0" anchor="ctr">
              <a:spAutoFit/>
            </a:bodyPr>
            <a:lstStyle/>
            <a:p>
              <a:r>
                <a:rPr lang="en-US" sz="2400" dirty="0">
                  <a:latin typeface="+mj-lt"/>
                </a:rPr>
                <a:t>On ACT, check the CROW-table</a:t>
              </a:r>
            </a:p>
          </p:txBody>
        </p:sp>
      </p:grpSp>
      <p:grpSp>
        <p:nvGrpSpPr>
          <p:cNvPr id="26" name="Group 25">
            <a:extLst>
              <a:ext uri="{FF2B5EF4-FFF2-40B4-BE49-F238E27FC236}">
                <a16:creationId xmlns:a16="http://schemas.microsoft.com/office/drawing/2014/main" id="{AC936663-02B2-41C3-B94B-99595C01E483}"/>
              </a:ext>
            </a:extLst>
          </p:cNvPr>
          <p:cNvGrpSpPr/>
          <p:nvPr/>
        </p:nvGrpSpPr>
        <p:grpSpPr>
          <a:xfrm>
            <a:off x="7620000" y="3893403"/>
            <a:ext cx="4665559" cy="830997"/>
            <a:chOff x="8638692" y="3656562"/>
            <a:chExt cx="4665559" cy="830997"/>
          </a:xfrm>
          <a:solidFill>
            <a:schemeClr val="tx1"/>
          </a:solidFill>
        </p:grpSpPr>
        <p:sp>
          <p:nvSpPr>
            <p:cNvPr id="27" name="Oval 26">
              <a:extLst>
                <a:ext uri="{FF2B5EF4-FFF2-40B4-BE49-F238E27FC236}">
                  <a16:creationId xmlns:a16="http://schemas.microsoft.com/office/drawing/2014/main" id="{69D984FF-B9F7-4A0E-BC90-4C7754FE720C}"/>
                </a:ext>
              </a:extLst>
            </p:cNvPr>
            <p:cNvSpPr/>
            <p:nvPr/>
          </p:nvSpPr>
          <p:spPr>
            <a:xfrm>
              <a:off x="8638692" y="3855426"/>
              <a:ext cx="457200" cy="445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28" name="TextBox 27">
              <a:extLst>
                <a:ext uri="{FF2B5EF4-FFF2-40B4-BE49-F238E27FC236}">
                  <a16:creationId xmlns:a16="http://schemas.microsoft.com/office/drawing/2014/main" id="{3A68D95B-2065-4D22-BA42-64B7CF994A10}"/>
                </a:ext>
              </a:extLst>
            </p:cNvPr>
            <p:cNvSpPr txBox="1"/>
            <p:nvPr/>
          </p:nvSpPr>
          <p:spPr>
            <a:xfrm>
              <a:off x="9095891" y="3656562"/>
              <a:ext cx="4208360" cy="830997"/>
            </a:xfrm>
            <a:prstGeom prst="rect">
              <a:avLst/>
            </a:prstGeom>
            <a:noFill/>
          </p:spPr>
          <p:txBody>
            <a:bodyPr wrap="square" rtlCol="0" anchor="ctr">
              <a:spAutoFit/>
            </a:bodyPr>
            <a:lstStyle/>
            <a:p>
              <a:r>
                <a:rPr lang="en-US" sz="2400" dirty="0">
                  <a:latin typeface="+mj-lt"/>
                </a:rPr>
                <a:t>If remapped, activate a copy row</a:t>
              </a:r>
            </a:p>
          </p:txBody>
        </p:sp>
      </p:grpSp>
      <p:sp>
        <p:nvSpPr>
          <p:cNvPr id="29" name="Rectangle 28">
            <a:extLst>
              <a:ext uri="{FF2B5EF4-FFF2-40B4-BE49-F238E27FC236}">
                <a16:creationId xmlns:a16="http://schemas.microsoft.com/office/drawing/2014/main" id="{B3F8851B-F5E3-4C81-BAA5-8FEDAE122B62}"/>
              </a:ext>
            </a:extLst>
          </p:cNvPr>
          <p:cNvSpPr/>
          <p:nvPr/>
        </p:nvSpPr>
        <p:spPr>
          <a:xfrm>
            <a:off x="0" y="4674168"/>
            <a:ext cx="12192000" cy="1726632"/>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How many weak rows exist </a:t>
            </a:r>
            <a:br>
              <a:rPr lang="en-US" sz="4800" b="1" dirty="0">
                <a:solidFill>
                  <a:schemeClr val="tx1"/>
                </a:solidFill>
              </a:rPr>
            </a:br>
            <a:r>
              <a:rPr lang="en-US" sz="4800" b="1" dirty="0">
                <a:solidFill>
                  <a:schemeClr val="tx1"/>
                </a:solidFill>
              </a:rPr>
              <a:t>in a DRAM chip?</a:t>
            </a:r>
            <a:endParaRPr lang="en-US" sz="4800" dirty="0">
              <a:solidFill>
                <a:schemeClr val="tx1"/>
              </a:solidFill>
            </a:endParaRPr>
          </a:p>
        </p:txBody>
      </p:sp>
      <p:grpSp>
        <p:nvGrpSpPr>
          <p:cNvPr id="30" name="Group 29">
            <a:extLst>
              <a:ext uri="{FF2B5EF4-FFF2-40B4-BE49-F238E27FC236}">
                <a16:creationId xmlns:a16="http://schemas.microsoft.com/office/drawing/2014/main" id="{D77A99B9-CE99-4954-B082-E3DAD258F019}"/>
              </a:ext>
            </a:extLst>
          </p:cNvPr>
          <p:cNvGrpSpPr/>
          <p:nvPr/>
        </p:nvGrpSpPr>
        <p:grpSpPr>
          <a:xfrm>
            <a:off x="7613641" y="2395875"/>
            <a:ext cx="4665559" cy="707886"/>
            <a:chOff x="8638692" y="3718117"/>
            <a:chExt cx="4665559" cy="707886"/>
          </a:xfrm>
          <a:solidFill>
            <a:schemeClr val="tx1"/>
          </a:solidFill>
        </p:grpSpPr>
        <p:sp>
          <p:nvSpPr>
            <p:cNvPr id="31" name="Oval 30">
              <a:extLst>
                <a:ext uri="{FF2B5EF4-FFF2-40B4-BE49-F238E27FC236}">
                  <a16:creationId xmlns:a16="http://schemas.microsoft.com/office/drawing/2014/main" id="{30A4C94E-7B30-4197-8023-40B6F2A529F3}"/>
                </a:ext>
              </a:extLst>
            </p:cNvPr>
            <p:cNvSpPr/>
            <p:nvPr/>
          </p:nvSpPr>
          <p:spPr>
            <a:xfrm>
              <a:off x="8638692" y="3855426"/>
              <a:ext cx="457200" cy="445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32" name="TextBox 31">
              <a:extLst>
                <a:ext uri="{FF2B5EF4-FFF2-40B4-BE49-F238E27FC236}">
                  <a16:creationId xmlns:a16="http://schemas.microsoft.com/office/drawing/2014/main" id="{6DFA8A4A-6A5A-46B4-97A9-ADA766492BDD}"/>
                </a:ext>
              </a:extLst>
            </p:cNvPr>
            <p:cNvSpPr txBox="1"/>
            <p:nvPr/>
          </p:nvSpPr>
          <p:spPr>
            <a:xfrm>
              <a:off x="9095891" y="3718117"/>
              <a:ext cx="4208360" cy="707886"/>
            </a:xfrm>
            <a:prstGeom prst="rect">
              <a:avLst/>
            </a:prstGeom>
            <a:noFill/>
          </p:spPr>
          <p:txBody>
            <a:bodyPr wrap="square" rtlCol="0" anchor="ctr">
              <a:spAutoFit/>
            </a:bodyPr>
            <a:lstStyle/>
            <a:p>
              <a:pPr>
                <a:lnSpc>
                  <a:spcPts val="2400"/>
                </a:lnSpc>
              </a:pPr>
              <a:r>
                <a:rPr lang="en-US" sz="2400" dirty="0">
                  <a:latin typeface="+mj-lt"/>
                </a:rPr>
                <a:t>Remap weak rows to strong copy rows</a:t>
              </a:r>
            </a:p>
          </p:txBody>
        </p:sp>
      </p:grpSp>
    </p:spTree>
    <p:custDataLst>
      <p:tags r:id="rId1"/>
    </p:custDataLst>
    <p:extLst>
      <p:ext uri="{BB962C8B-B14F-4D97-AF65-F5344CB8AC3E}">
        <p14:creationId xmlns:p14="http://schemas.microsoft.com/office/powerpoint/2010/main" val="358433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77E6-4BE3-4DF3-AFAB-3AE91A08A584}"/>
              </a:ext>
            </a:extLst>
          </p:cNvPr>
          <p:cNvSpPr>
            <a:spLocks noGrp="1"/>
          </p:cNvSpPr>
          <p:nvPr>
            <p:ph type="title"/>
          </p:nvPr>
        </p:nvSpPr>
        <p:spPr/>
        <p:txBody>
          <a:bodyPr/>
          <a:lstStyle/>
          <a:p>
            <a:r>
              <a:rPr lang="en-US" dirty="0"/>
              <a:t>Identifying Weak Rows</a:t>
            </a:r>
          </a:p>
        </p:txBody>
      </p:sp>
      <p:sp>
        <p:nvSpPr>
          <p:cNvPr id="3" name="Content Placeholder 2">
            <a:extLst>
              <a:ext uri="{FF2B5EF4-FFF2-40B4-BE49-F238E27FC236}">
                <a16:creationId xmlns:a16="http://schemas.microsoft.com/office/drawing/2014/main" id="{0AB51AF2-5E76-4E30-A101-2F57F31B9BA2}"/>
              </a:ext>
            </a:extLst>
          </p:cNvPr>
          <p:cNvSpPr>
            <a:spLocks noGrp="1"/>
          </p:cNvSpPr>
          <p:nvPr>
            <p:ph idx="1"/>
          </p:nvPr>
        </p:nvSpPr>
        <p:spPr>
          <a:xfrm>
            <a:off x="304800" y="1143000"/>
            <a:ext cx="5322626" cy="5061390"/>
          </a:xfrm>
        </p:spPr>
        <p:txBody>
          <a:bodyPr anchor="ctr">
            <a:normAutofit/>
          </a:bodyPr>
          <a:lstStyle/>
          <a:p>
            <a:pPr marL="0" indent="0">
              <a:buNone/>
            </a:pPr>
            <a:r>
              <a:rPr lang="en-US" dirty="0"/>
              <a:t>Weak cells are rare </a:t>
            </a:r>
            <a:r>
              <a:rPr lang="en-US" i="1" dirty="0"/>
              <a:t>[Liu+, ISCA’13]</a:t>
            </a:r>
          </a:p>
          <a:p>
            <a:pPr marL="0" indent="0">
              <a:buNone/>
            </a:pPr>
            <a:r>
              <a:rPr lang="en-US" b="1" dirty="0"/>
              <a:t>weak cell: retention &lt; 256ms </a:t>
            </a:r>
          </a:p>
          <a:p>
            <a:pPr marL="0" indent="0">
              <a:buNone/>
            </a:pPr>
            <a:r>
              <a:rPr lang="en-US" dirty="0"/>
              <a:t>~1000/2</a:t>
            </a:r>
            <a:r>
              <a:rPr lang="en-US" baseline="30000" dirty="0"/>
              <a:t>38 </a:t>
            </a:r>
            <a:r>
              <a:rPr lang="en-US" dirty="0"/>
              <a:t>(32 </a:t>
            </a:r>
            <a:r>
              <a:rPr lang="en-US" dirty="0" err="1"/>
              <a:t>GiB</a:t>
            </a:r>
            <a:r>
              <a:rPr lang="en-US" dirty="0"/>
              <a:t>) failing cells</a:t>
            </a:r>
          </a:p>
          <a:p>
            <a:pPr marL="0" indent="0">
              <a:buNone/>
            </a:pPr>
            <a:endParaRPr lang="en-US" dirty="0"/>
          </a:p>
          <a:p>
            <a:pPr marL="0" indent="0">
              <a:buNone/>
            </a:pPr>
            <a:endParaRPr lang="en-US" dirty="0"/>
          </a:p>
          <a:p>
            <a:pPr marL="0" indent="0">
              <a:buNone/>
            </a:pPr>
            <a:r>
              <a:rPr lang="en-US" dirty="0"/>
              <a:t>DRAM Retention Time Profiler</a:t>
            </a:r>
          </a:p>
          <a:p>
            <a:pPr lvl="1"/>
            <a:r>
              <a:rPr lang="en-US" dirty="0"/>
              <a:t>REAPER </a:t>
            </a:r>
            <a:r>
              <a:rPr lang="en-US" i="1" dirty="0"/>
              <a:t>[Patel+, ISCA’17]</a:t>
            </a:r>
            <a:r>
              <a:rPr lang="en-US" dirty="0"/>
              <a:t> </a:t>
            </a:r>
            <a:br>
              <a:rPr lang="en-US" dirty="0"/>
            </a:br>
            <a:r>
              <a:rPr lang="en-US" dirty="0"/>
              <a:t>PARBOR </a:t>
            </a:r>
            <a:r>
              <a:rPr lang="en-US" i="1" dirty="0"/>
              <a:t>[Khan+, DSN’16]</a:t>
            </a:r>
            <a:br>
              <a:rPr lang="en-US" i="1" dirty="0"/>
            </a:br>
            <a:r>
              <a:rPr lang="en-US" dirty="0"/>
              <a:t>AVATAR</a:t>
            </a:r>
            <a:r>
              <a:rPr lang="en-US" i="1" dirty="0"/>
              <a:t> [Qureshi+, DSN’15]</a:t>
            </a:r>
          </a:p>
          <a:p>
            <a:pPr lvl="1"/>
            <a:r>
              <a:rPr lang="en-US" dirty="0"/>
              <a:t>At system </a:t>
            </a:r>
            <a:r>
              <a:rPr lang="en-US" i="1" dirty="0"/>
              <a:t>boot</a:t>
            </a:r>
            <a:r>
              <a:rPr lang="en-US" dirty="0"/>
              <a:t> or during </a:t>
            </a:r>
            <a:r>
              <a:rPr lang="en-US" i="1" dirty="0"/>
              <a:t>runtime</a:t>
            </a:r>
          </a:p>
          <a:p>
            <a:pPr marL="0" indent="0">
              <a:buNone/>
            </a:pPr>
            <a:endParaRPr lang="en-US" dirty="0"/>
          </a:p>
        </p:txBody>
      </p:sp>
      <p:graphicFrame>
        <p:nvGraphicFramePr>
          <p:cNvPr id="5" name="Chart 4">
            <a:extLst>
              <a:ext uri="{FF2B5EF4-FFF2-40B4-BE49-F238E27FC236}">
                <a16:creationId xmlns:a16="http://schemas.microsoft.com/office/drawing/2014/main" id="{7DBDF89F-FE13-4343-B7D8-04B8E38074AE}"/>
              </a:ext>
            </a:extLst>
          </p:cNvPr>
          <p:cNvGraphicFramePr>
            <a:graphicFrameLocks/>
          </p:cNvGraphicFramePr>
          <p:nvPr>
            <p:extLst>
              <p:ext uri="{D42A27DB-BD31-4B8C-83A1-F6EECF244321}">
                <p14:modId xmlns:p14="http://schemas.microsoft.com/office/powerpoint/2010/main" val="1232393642"/>
              </p:ext>
            </p:extLst>
          </p:nvPr>
        </p:nvGraphicFramePr>
        <p:xfrm>
          <a:off x="5627426" y="1447800"/>
          <a:ext cx="6259773" cy="411480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307504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fade">
                                      <p:cBhvr>
                                        <p:cTn id="22" dur="500"/>
                                        <p:tgtEl>
                                          <p:spTgt spid="5">
                                            <p:graphicEl>
                                              <a:chart seriesIdx="-3" categoryIdx="-3" bldStep="gridLegend"/>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graphicEl>
                                              <a:chart seriesIdx="0" categoryIdx="0" bldStep="ptInSeries"/>
                                            </p:graphicEl>
                                          </p:spTgt>
                                        </p:tgtEl>
                                        <p:attrNameLst>
                                          <p:attrName>style.visibility</p:attrName>
                                        </p:attrNameLst>
                                      </p:cBhvr>
                                      <p:to>
                                        <p:strVal val="visible"/>
                                      </p:to>
                                    </p:set>
                                    <p:animEffect transition="in" filter="fade">
                                      <p:cBhvr>
                                        <p:cTn id="25" dur="500"/>
                                        <p:tgtEl>
                                          <p:spTgt spid="5">
                                            <p:graphicEl>
                                              <a:chart seriesIdx="0" categoryIdx="0" bldStep="ptInSeries"/>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graphicEl>
                                              <a:chart seriesIdx="0" categoryIdx="1" bldStep="ptInSeries"/>
                                            </p:graphicEl>
                                          </p:spTgt>
                                        </p:tgtEl>
                                        <p:attrNameLst>
                                          <p:attrName>style.visibility</p:attrName>
                                        </p:attrNameLst>
                                      </p:cBhvr>
                                      <p:to>
                                        <p:strVal val="visible"/>
                                      </p:to>
                                    </p:set>
                                    <p:animEffect transition="in" filter="fade">
                                      <p:cBhvr>
                                        <p:cTn id="28" dur="500"/>
                                        <p:tgtEl>
                                          <p:spTgt spid="5">
                                            <p:graphicEl>
                                              <a:chart seriesIdx="0" categoryIdx="1" bldStep="ptInSeries"/>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graphicEl>
                                              <a:chart seriesIdx="0" categoryIdx="2" bldStep="ptInSeries"/>
                                            </p:graphicEl>
                                          </p:spTgt>
                                        </p:tgtEl>
                                        <p:attrNameLst>
                                          <p:attrName>style.visibility</p:attrName>
                                        </p:attrNameLst>
                                      </p:cBhvr>
                                      <p:to>
                                        <p:strVal val="visible"/>
                                      </p:to>
                                    </p:set>
                                    <p:animEffect transition="in" filter="fade">
                                      <p:cBhvr>
                                        <p:cTn id="33" dur="500"/>
                                        <p:tgtEl>
                                          <p:spTgt spid="5">
                                            <p:graphicEl>
                                              <a:chart seriesIdx="0" categoryIdx="2" bldStep="ptInSeries"/>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graphicEl>
                                              <a:chart seriesIdx="0" categoryIdx="3" bldStep="ptInSeries"/>
                                            </p:graphicEl>
                                          </p:spTgt>
                                        </p:tgtEl>
                                        <p:attrNameLst>
                                          <p:attrName>style.visibility</p:attrName>
                                        </p:attrNameLst>
                                      </p:cBhvr>
                                      <p:to>
                                        <p:strVal val="visible"/>
                                      </p:to>
                                    </p:set>
                                    <p:animEffect transition="in" filter="fade">
                                      <p:cBhvr>
                                        <p:cTn id="36" dur="500"/>
                                        <p:tgtEl>
                                          <p:spTgt spid="5">
                                            <p:graphicEl>
                                              <a:chart seriesIdx="0" categoryIdx="3" bldStep="ptInSeries"/>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uiExpand="1">
        <p:bldSub>
          <a:bldChart bld="seriesEl"/>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77E6-4BE3-4DF3-AFAB-3AE91A08A584}"/>
              </a:ext>
            </a:extLst>
          </p:cNvPr>
          <p:cNvSpPr>
            <a:spLocks noGrp="1"/>
          </p:cNvSpPr>
          <p:nvPr>
            <p:ph type="title"/>
          </p:nvPr>
        </p:nvSpPr>
        <p:spPr/>
        <p:txBody>
          <a:bodyPr/>
          <a:lstStyle/>
          <a:p>
            <a:r>
              <a:rPr lang="en-US" dirty="0"/>
              <a:t>Identifying Weak Rows</a:t>
            </a:r>
          </a:p>
        </p:txBody>
      </p:sp>
      <p:sp>
        <p:nvSpPr>
          <p:cNvPr id="3" name="Content Placeholder 2">
            <a:extLst>
              <a:ext uri="{FF2B5EF4-FFF2-40B4-BE49-F238E27FC236}">
                <a16:creationId xmlns:a16="http://schemas.microsoft.com/office/drawing/2014/main" id="{0AB51AF2-5E76-4E30-A101-2F57F31B9BA2}"/>
              </a:ext>
            </a:extLst>
          </p:cNvPr>
          <p:cNvSpPr>
            <a:spLocks noGrp="1"/>
          </p:cNvSpPr>
          <p:nvPr>
            <p:ph idx="1"/>
          </p:nvPr>
        </p:nvSpPr>
        <p:spPr>
          <a:xfrm>
            <a:off x="304800" y="1143000"/>
            <a:ext cx="5322626" cy="5061390"/>
          </a:xfrm>
        </p:spPr>
        <p:txBody>
          <a:bodyPr anchor="ctr">
            <a:normAutofit/>
          </a:bodyPr>
          <a:lstStyle/>
          <a:p>
            <a:pPr marL="0" indent="0">
              <a:buNone/>
            </a:pPr>
            <a:r>
              <a:rPr lang="en-US" dirty="0"/>
              <a:t>Weak cells are rare </a:t>
            </a:r>
            <a:r>
              <a:rPr lang="en-US" i="1" dirty="0"/>
              <a:t>[Liu+, ISCA’13]</a:t>
            </a:r>
          </a:p>
          <a:p>
            <a:pPr marL="0" indent="0">
              <a:buNone/>
            </a:pPr>
            <a:r>
              <a:rPr lang="en-US" b="1" dirty="0"/>
              <a:t>weak cell: retention &lt; 256ms </a:t>
            </a:r>
          </a:p>
          <a:p>
            <a:pPr marL="0" indent="0">
              <a:buNone/>
            </a:pPr>
            <a:r>
              <a:rPr lang="en-US" dirty="0"/>
              <a:t>~1000/2</a:t>
            </a:r>
            <a:r>
              <a:rPr lang="en-US" baseline="30000" dirty="0"/>
              <a:t>38 </a:t>
            </a:r>
            <a:r>
              <a:rPr lang="en-US" dirty="0"/>
              <a:t>(32 </a:t>
            </a:r>
            <a:r>
              <a:rPr lang="en-US" dirty="0" err="1"/>
              <a:t>GiB</a:t>
            </a:r>
            <a:r>
              <a:rPr lang="en-US" dirty="0"/>
              <a:t>) failing cells</a:t>
            </a:r>
          </a:p>
          <a:p>
            <a:pPr marL="0" indent="0">
              <a:buNone/>
            </a:pPr>
            <a:endParaRPr lang="en-US" dirty="0"/>
          </a:p>
          <a:p>
            <a:pPr marL="0" indent="0">
              <a:buNone/>
            </a:pPr>
            <a:endParaRPr lang="en-US" dirty="0"/>
          </a:p>
          <a:p>
            <a:pPr marL="0" indent="0">
              <a:buNone/>
            </a:pPr>
            <a:r>
              <a:rPr lang="en-US" dirty="0"/>
              <a:t>DRAM Retention Time Profiler</a:t>
            </a:r>
          </a:p>
          <a:p>
            <a:pPr lvl="1"/>
            <a:r>
              <a:rPr lang="en-US" dirty="0"/>
              <a:t>REAPER </a:t>
            </a:r>
            <a:r>
              <a:rPr lang="en-US" i="1" dirty="0"/>
              <a:t>[Patel+, ISCA’17]</a:t>
            </a:r>
            <a:r>
              <a:rPr lang="en-US" dirty="0"/>
              <a:t> </a:t>
            </a:r>
            <a:br>
              <a:rPr lang="en-US" dirty="0"/>
            </a:br>
            <a:r>
              <a:rPr lang="en-US" dirty="0"/>
              <a:t>PARBOR </a:t>
            </a:r>
            <a:r>
              <a:rPr lang="en-US" i="1" dirty="0"/>
              <a:t>[Khan+, DSN’16]</a:t>
            </a:r>
            <a:br>
              <a:rPr lang="en-US" i="1" dirty="0"/>
            </a:br>
            <a:r>
              <a:rPr lang="en-US" i="1" dirty="0"/>
              <a:t>AVATAR [Qureshi+, DSN’15]</a:t>
            </a:r>
          </a:p>
          <a:p>
            <a:pPr lvl="1"/>
            <a:r>
              <a:rPr lang="en-US" dirty="0"/>
              <a:t>At system </a:t>
            </a:r>
            <a:r>
              <a:rPr lang="en-US" i="1" dirty="0"/>
              <a:t>boot</a:t>
            </a:r>
            <a:r>
              <a:rPr lang="en-US" dirty="0"/>
              <a:t> or during </a:t>
            </a:r>
            <a:r>
              <a:rPr lang="en-US" i="1" dirty="0"/>
              <a:t>runtime</a:t>
            </a:r>
          </a:p>
          <a:p>
            <a:pPr marL="0" indent="0">
              <a:buNone/>
            </a:pPr>
            <a:endParaRPr lang="en-US" dirty="0"/>
          </a:p>
        </p:txBody>
      </p:sp>
      <p:graphicFrame>
        <p:nvGraphicFramePr>
          <p:cNvPr id="5" name="Chart 4">
            <a:extLst>
              <a:ext uri="{FF2B5EF4-FFF2-40B4-BE49-F238E27FC236}">
                <a16:creationId xmlns:a16="http://schemas.microsoft.com/office/drawing/2014/main" id="{7DBDF89F-FE13-4343-B7D8-04B8E38074AE}"/>
              </a:ext>
            </a:extLst>
          </p:cNvPr>
          <p:cNvGraphicFramePr>
            <a:graphicFrameLocks/>
          </p:cNvGraphicFramePr>
          <p:nvPr/>
        </p:nvGraphicFramePr>
        <p:xfrm>
          <a:off x="5627426" y="1447800"/>
          <a:ext cx="6259773" cy="4114800"/>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a:extLst>
              <a:ext uri="{FF2B5EF4-FFF2-40B4-BE49-F238E27FC236}">
                <a16:creationId xmlns:a16="http://schemas.microsoft.com/office/drawing/2014/main" id="{B085FD84-FD46-4F4A-8021-70E5F5B2263D}"/>
              </a:ext>
            </a:extLst>
          </p:cNvPr>
          <p:cNvSpPr/>
          <p:nvPr/>
        </p:nvSpPr>
        <p:spPr>
          <a:xfrm>
            <a:off x="0" y="4674168"/>
            <a:ext cx="12192000" cy="1726632"/>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A few </a:t>
            </a:r>
            <a:r>
              <a:rPr lang="en-US" sz="4800" b="1" dirty="0">
                <a:solidFill>
                  <a:srgbClr val="FF0066"/>
                </a:solidFill>
              </a:rPr>
              <a:t>copy rows</a:t>
            </a:r>
            <a:r>
              <a:rPr lang="en-US" sz="4800" b="1" dirty="0">
                <a:solidFill>
                  <a:schemeClr val="tx1"/>
                </a:solidFill>
              </a:rPr>
              <a:t> are sufficient </a:t>
            </a:r>
            <a:br>
              <a:rPr lang="en-US" sz="4800" b="1" dirty="0">
                <a:solidFill>
                  <a:schemeClr val="tx1"/>
                </a:solidFill>
              </a:rPr>
            </a:br>
            <a:r>
              <a:rPr lang="en-US" sz="4800" b="1" dirty="0">
                <a:solidFill>
                  <a:schemeClr val="tx1"/>
                </a:solidFill>
              </a:rPr>
              <a:t>to halve the refresh rate</a:t>
            </a:r>
            <a:endParaRPr lang="en-US" sz="4800" dirty="0">
              <a:solidFill>
                <a:schemeClr val="tx1"/>
              </a:solidFill>
            </a:endParaRPr>
          </a:p>
        </p:txBody>
      </p:sp>
    </p:spTree>
    <p:custDataLst>
      <p:tags r:id="rId1"/>
    </p:custDataLst>
    <p:extLst>
      <p:ext uri="{BB962C8B-B14F-4D97-AF65-F5344CB8AC3E}">
        <p14:creationId xmlns:p14="http://schemas.microsoft.com/office/powerpoint/2010/main" val="3737757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44D8-0E69-485E-8DD0-9D4D9E4B854D}"/>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5D98D51A-189E-4D2B-B80D-356292F8396A}"/>
              </a:ext>
            </a:extLst>
          </p:cNvPr>
          <p:cNvSpPr/>
          <p:nvPr/>
        </p:nvSpPr>
        <p:spPr>
          <a:xfrm>
            <a:off x="381000" y="990600"/>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1. </a:t>
            </a:r>
            <a:r>
              <a:rPr lang="en-US" sz="4000" dirty="0">
                <a:latin typeface="Cambria" panose="02040503050406030204" pitchFamily="18" charset="0"/>
              </a:rPr>
              <a:t>DRAM Operation Basics</a:t>
            </a:r>
          </a:p>
        </p:txBody>
      </p:sp>
      <p:sp>
        <p:nvSpPr>
          <p:cNvPr id="5" name="Rectangle 4">
            <a:extLst>
              <a:ext uri="{FF2B5EF4-FFF2-40B4-BE49-F238E27FC236}">
                <a16:creationId xmlns:a16="http://schemas.microsoft.com/office/drawing/2014/main" id="{649EE6A8-1843-4827-9531-A6596E0D1BE4}"/>
              </a:ext>
            </a:extLst>
          </p:cNvPr>
          <p:cNvSpPr/>
          <p:nvPr/>
        </p:nvSpPr>
        <p:spPr>
          <a:xfrm>
            <a:off x="381000" y="1801413"/>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2</a:t>
            </a:r>
            <a:r>
              <a:rPr lang="en-US" sz="4000" dirty="0">
                <a:latin typeface="Cambria" panose="02040503050406030204" pitchFamily="18" charset="0"/>
              </a:rPr>
              <a:t>. The CROW Substrate</a:t>
            </a:r>
          </a:p>
        </p:txBody>
      </p:sp>
      <p:sp>
        <p:nvSpPr>
          <p:cNvPr id="7" name="Rectangle 6">
            <a:extLst>
              <a:ext uri="{FF2B5EF4-FFF2-40B4-BE49-F238E27FC236}">
                <a16:creationId xmlns:a16="http://schemas.microsoft.com/office/drawing/2014/main" id="{D9DB1C58-EB98-4BA2-9248-92A286526A7A}"/>
              </a:ext>
            </a:extLst>
          </p:cNvPr>
          <p:cNvSpPr/>
          <p:nvPr/>
        </p:nvSpPr>
        <p:spPr>
          <a:xfrm>
            <a:off x="381000" y="4596609"/>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3.</a:t>
            </a:r>
            <a:r>
              <a:rPr lang="tr-TR" sz="4000" b="1" dirty="0">
                <a:latin typeface="Cambria" panose="02040503050406030204" pitchFamily="18" charset="0"/>
              </a:rPr>
              <a:t> </a:t>
            </a:r>
            <a:r>
              <a:rPr lang="tr-TR" sz="4000" dirty="0">
                <a:latin typeface="Cambria" panose="02040503050406030204" pitchFamily="18" charset="0"/>
              </a:rPr>
              <a:t>Evaluation</a:t>
            </a:r>
            <a:r>
              <a:rPr lang="en-US" sz="4000" b="1" dirty="0">
                <a:latin typeface="Cambria" panose="02040503050406030204" pitchFamily="18" charset="0"/>
              </a:rPr>
              <a:t> </a:t>
            </a:r>
          </a:p>
        </p:txBody>
      </p:sp>
      <p:sp>
        <p:nvSpPr>
          <p:cNvPr id="8" name="Rectangle 7">
            <a:extLst>
              <a:ext uri="{FF2B5EF4-FFF2-40B4-BE49-F238E27FC236}">
                <a16:creationId xmlns:a16="http://schemas.microsoft.com/office/drawing/2014/main" id="{5A1AACE6-B22B-40B0-A89C-03B8C3868D7B}"/>
              </a:ext>
            </a:extLst>
          </p:cNvPr>
          <p:cNvSpPr/>
          <p:nvPr/>
        </p:nvSpPr>
        <p:spPr>
          <a:xfrm>
            <a:off x="381000" y="5407422"/>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4. </a:t>
            </a:r>
            <a:r>
              <a:rPr lang="tr-TR" sz="4000" dirty="0">
                <a:latin typeface="Cambria" panose="02040503050406030204" pitchFamily="18" charset="0"/>
              </a:rPr>
              <a:t>Conclusion</a:t>
            </a:r>
            <a:endParaRPr lang="en-US" sz="4000" dirty="0">
              <a:latin typeface="Cambria" panose="02040503050406030204" pitchFamily="18" charset="0"/>
            </a:endParaRPr>
          </a:p>
        </p:txBody>
      </p:sp>
      <p:sp>
        <p:nvSpPr>
          <p:cNvPr id="9" name="Rectangle 8">
            <a:extLst>
              <a:ext uri="{FF2B5EF4-FFF2-40B4-BE49-F238E27FC236}">
                <a16:creationId xmlns:a16="http://schemas.microsoft.com/office/drawing/2014/main" id="{F8898A68-59B4-4C36-984A-1E99E0022607}"/>
              </a:ext>
            </a:extLst>
          </p:cNvPr>
          <p:cNvSpPr/>
          <p:nvPr/>
        </p:nvSpPr>
        <p:spPr>
          <a:xfrm>
            <a:off x="1219200" y="2612226"/>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CROW-cache: Reducing DRAM Latency</a:t>
            </a:r>
          </a:p>
        </p:txBody>
      </p:sp>
      <p:sp>
        <p:nvSpPr>
          <p:cNvPr id="13" name="Rectangle 12">
            <a:extLst>
              <a:ext uri="{FF2B5EF4-FFF2-40B4-BE49-F238E27FC236}">
                <a16:creationId xmlns:a16="http://schemas.microsoft.com/office/drawing/2014/main" id="{474E538E-F149-4CAD-A734-9E1F15ADFAAA}"/>
              </a:ext>
            </a:extLst>
          </p:cNvPr>
          <p:cNvSpPr/>
          <p:nvPr/>
        </p:nvSpPr>
        <p:spPr>
          <a:xfrm>
            <a:off x="1219200" y="3273687"/>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CROW-ref: Reducing DRAM Refresh</a:t>
            </a:r>
          </a:p>
        </p:txBody>
      </p:sp>
      <p:sp>
        <p:nvSpPr>
          <p:cNvPr id="14" name="Rectangle 13">
            <a:extLst>
              <a:ext uri="{FF2B5EF4-FFF2-40B4-BE49-F238E27FC236}">
                <a16:creationId xmlns:a16="http://schemas.microsoft.com/office/drawing/2014/main" id="{8A49A167-278C-494B-9F4A-1891E9F1B487}"/>
              </a:ext>
            </a:extLst>
          </p:cNvPr>
          <p:cNvSpPr/>
          <p:nvPr/>
        </p:nvSpPr>
        <p:spPr>
          <a:xfrm>
            <a:off x="1219200" y="3935148"/>
            <a:ext cx="10668000" cy="582168"/>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Mitigating </a:t>
            </a:r>
            <a:r>
              <a:rPr lang="en-US" sz="3200" dirty="0" err="1">
                <a:latin typeface="Cambria" panose="02040503050406030204" pitchFamily="18" charset="0"/>
              </a:rPr>
              <a:t>RowHammer</a:t>
            </a:r>
            <a:endParaRPr lang="en-US" sz="32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640479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C2F2D69-E489-4B0E-82F9-31B2A3296D0F}"/>
              </a:ext>
            </a:extLst>
          </p:cNvPr>
          <p:cNvGrpSpPr/>
          <p:nvPr/>
        </p:nvGrpSpPr>
        <p:grpSpPr>
          <a:xfrm>
            <a:off x="4257040" y="1592969"/>
            <a:ext cx="4886960" cy="639277"/>
            <a:chOff x="4995811" y="2446448"/>
            <a:chExt cx="4886960" cy="639277"/>
          </a:xfrm>
        </p:grpSpPr>
        <p:sp>
          <p:nvSpPr>
            <p:cNvPr id="7" name="Rectangle: Rounded Corners 6">
              <a:extLst>
                <a:ext uri="{FF2B5EF4-FFF2-40B4-BE49-F238E27FC236}">
                  <a16:creationId xmlns:a16="http://schemas.microsoft.com/office/drawing/2014/main" id="{B0807CDB-C0C2-458E-BAA5-AD4EED7C6C45}"/>
                </a:ext>
              </a:extLst>
            </p:cNvPr>
            <p:cNvSpPr/>
            <p:nvPr/>
          </p:nvSpPr>
          <p:spPr>
            <a:xfrm>
              <a:off x="4995811" y="2655425"/>
              <a:ext cx="3058239" cy="4303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C4ED4B-3608-4A1B-BF70-EEBE101B614A}"/>
                </a:ext>
              </a:extLst>
            </p:cNvPr>
            <p:cNvSpPr txBox="1"/>
            <p:nvPr/>
          </p:nvSpPr>
          <p:spPr>
            <a:xfrm>
              <a:off x="7977770" y="2446448"/>
              <a:ext cx="1905001" cy="523220"/>
            </a:xfrm>
            <a:prstGeom prst="rect">
              <a:avLst/>
            </a:prstGeom>
            <a:noFill/>
          </p:spPr>
          <p:txBody>
            <a:bodyPr wrap="square" rtlCol="0">
              <a:spAutoFit/>
            </a:bodyPr>
            <a:lstStyle/>
            <a:p>
              <a:pPr algn="ctr"/>
              <a:r>
                <a:rPr lang="en-US" sz="2800" b="1" dirty="0">
                  <a:solidFill>
                    <a:schemeClr val="accent6">
                      <a:lumMod val="75000"/>
                    </a:schemeClr>
                  </a:solidFill>
                </a:rPr>
                <a:t>activate</a:t>
              </a:r>
            </a:p>
          </p:txBody>
        </p:sp>
      </p:grpSp>
      <p:sp>
        <p:nvSpPr>
          <p:cNvPr id="2" name="Title 1">
            <a:extLst>
              <a:ext uri="{FF2B5EF4-FFF2-40B4-BE49-F238E27FC236}">
                <a16:creationId xmlns:a16="http://schemas.microsoft.com/office/drawing/2014/main" id="{8C68FB72-2F9F-420E-BDF9-58CFF309612B}"/>
              </a:ext>
            </a:extLst>
          </p:cNvPr>
          <p:cNvSpPr>
            <a:spLocks noGrp="1"/>
          </p:cNvSpPr>
          <p:nvPr>
            <p:ph type="title"/>
          </p:nvPr>
        </p:nvSpPr>
        <p:spPr/>
        <p:txBody>
          <a:bodyPr/>
          <a:lstStyle/>
          <a:p>
            <a:r>
              <a:rPr lang="en-US" dirty="0"/>
              <a:t>Mitigating </a:t>
            </a:r>
            <a:r>
              <a:rPr lang="en-US" dirty="0" err="1"/>
              <a:t>RowHammer</a:t>
            </a:r>
            <a:endParaRPr lang="en-US" dirty="0"/>
          </a:p>
        </p:txBody>
      </p:sp>
      <p:pic>
        <p:nvPicPr>
          <p:cNvPr id="9" name="Picture 8">
            <a:extLst>
              <a:ext uri="{FF2B5EF4-FFF2-40B4-BE49-F238E27FC236}">
                <a16:creationId xmlns:a16="http://schemas.microsoft.com/office/drawing/2014/main" id="{5C7E955E-AB27-43A3-849F-C6E0BC3E4C63}"/>
              </a:ext>
            </a:extLst>
          </p:cNvPr>
          <p:cNvPicPr>
            <a:picLocks noChangeAspect="1"/>
          </p:cNvPicPr>
          <p:nvPr/>
        </p:nvPicPr>
        <p:blipFill>
          <a:blip r:embed="rId4"/>
          <a:stretch>
            <a:fillRect/>
          </a:stretch>
        </p:blipFill>
        <p:spPr>
          <a:xfrm>
            <a:off x="4267200" y="1389769"/>
            <a:ext cx="3254245" cy="3149319"/>
          </a:xfrm>
          <a:prstGeom prst="rect">
            <a:avLst/>
          </a:prstGeom>
        </p:spPr>
      </p:pic>
      <p:sp>
        <p:nvSpPr>
          <p:cNvPr id="11" name="TextBox 10">
            <a:extLst>
              <a:ext uri="{FF2B5EF4-FFF2-40B4-BE49-F238E27FC236}">
                <a16:creationId xmlns:a16="http://schemas.microsoft.com/office/drawing/2014/main" id="{B5AD55D9-114C-4B14-AA5D-4E61F9AE0295}"/>
              </a:ext>
            </a:extLst>
          </p:cNvPr>
          <p:cNvSpPr txBox="1"/>
          <p:nvPr/>
        </p:nvSpPr>
        <p:spPr>
          <a:xfrm>
            <a:off x="2874893" y="2124514"/>
            <a:ext cx="1610143" cy="523220"/>
          </a:xfrm>
          <a:prstGeom prst="rect">
            <a:avLst/>
          </a:prstGeom>
          <a:noFill/>
        </p:spPr>
        <p:txBody>
          <a:bodyPr wrap="square" rtlCol="0">
            <a:spAutoFit/>
          </a:bodyPr>
          <a:lstStyle/>
          <a:p>
            <a:pPr algn="ctr"/>
            <a:r>
              <a:rPr lang="en-US" sz="2800" b="1" dirty="0">
                <a:solidFill>
                  <a:srgbClr val="C00000"/>
                </a:solidFill>
              </a:rPr>
              <a:t>victim</a:t>
            </a:r>
          </a:p>
        </p:txBody>
      </p:sp>
      <p:sp>
        <p:nvSpPr>
          <p:cNvPr id="14" name="TextBox 13">
            <a:extLst>
              <a:ext uri="{FF2B5EF4-FFF2-40B4-BE49-F238E27FC236}">
                <a16:creationId xmlns:a16="http://schemas.microsoft.com/office/drawing/2014/main" id="{02922C1B-6F46-4421-885D-08AAA9A991DA}"/>
              </a:ext>
            </a:extLst>
          </p:cNvPr>
          <p:cNvSpPr txBox="1"/>
          <p:nvPr/>
        </p:nvSpPr>
        <p:spPr>
          <a:xfrm>
            <a:off x="2441036" y="1700570"/>
            <a:ext cx="1905001" cy="523220"/>
          </a:xfrm>
          <a:prstGeom prst="rect">
            <a:avLst/>
          </a:prstGeom>
          <a:noFill/>
        </p:spPr>
        <p:txBody>
          <a:bodyPr wrap="square" rtlCol="0">
            <a:spAutoFit/>
          </a:bodyPr>
          <a:lstStyle/>
          <a:p>
            <a:pPr algn="ctr"/>
            <a:r>
              <a:rPr lang="en-US" sz="2800" b="1" dirty="0"/>
              <a:t>aggressor</a:t>
            </a:r>
          </a:p>
        </p:txBody>
      </p:sp>
      <p:sp>
        <p:nvSpPr>
          <p:cNvPr id="15" name="TextBox 14">
            <a:extLst>
              <a:ext uri="{FF2B5EF4-FFF2-40B4-BE49-F238E27FC236}">
                <a16:creationId xmlns:a16="http://schemas.microsoft.com/office/drawing/2014/main" id="{839A874A-E7E6-4A9D-BD7B-D63D90383D78}"/>
              </a:ext>
            </a:extLst>
          </p:cNvPr>
          <p:cNvSpPr txBox="1"/>
          <p:nvPr/>
        </p:nvSpPr>
        <p:spPr>
          <a:xfrm>
            <a:off x="2895309" y="1295400"/>
            <a:ext cx="1610143" cy="523220"/>
          </a:xfrm>
          <a:prstGeom prst="rect">
            <a:avLst/>
          </a:prstGeom>
          <a:noFill/>
        </p:spPr>
        <p:txBody>
          <a:bodyPr wrap="square" rtlCol="0">
            <a:spAutoFit/>
          </a:bodyPr>
          <a:lstStyle/>
          <a:p>
            <a:pPr algn="ctr"/>
            <a:r>
              <a:rPr lang="en-US" sz="2800" b="1" dirty="0">
                <a:solidFill>
                  <a:srgbClr val="C00000"/>
                </a:solidFill>
              </a:rPr>
              <a:t>victim</a:t>
            </a:r>
          </a:p>
        </p:txBody>
      </p:sp>
      <p:sp>
        <p:nvSpPr>
          <p:cNvPr id="17" name="TextBox 16">
            <a:extLst>
              <a:ext uri="{FF2B5EF4-FFF2-40B4-BE49-F238E27FC236}">
                <a16:creationId xmlns:a16="http://schemas.microsoft.com/office/drawing/2014/main" id="{27FACC76-7B5C-4410-8DBA-859EA4D806E8}"/>
              </a:ext>
            </a:extLst>
          </p:cNvPr>
          <p:cNvSpPr txBox="1"/>
          <p:nvPr/>
        </p:nvSpPr>
        <p:spPr>
          <a:xfrm>
            <a:off x="7315279" y="1882549"/>
            <a:ext cx="1905001" cy="523220"/>
          </a:xfrm>
          <a:prstGeom prst="rect">
            <a:avLst/>
          </a:prstGeom>
          <a:noFill/>
        </p:spPr>
        <p:txBody>
          <a:bodyPr wrap="square" rtlCol="0">
            <a:spAutoFit/>
          </a:bodyPr>
          <a:lstStyle/>
          <a:p>
            <a:pPr algn="ctr"/>
            <a:r>
              <a:rPr lang="en-US" sz="2800" b="1" dirty="0" err="1"/>
              <a:t>precharge</a:t>
            </a:r>
            <a:endParaRPr lang="en-US" sz="2800" b="1" dirty="0"/>
          </a:p>
        </p:txBody>
      </p:sp>
      <p:sp>
        <p:nvSpPr>
          <p:cNvPr id="19" name="Error">
            <a:extLst>
              <a:ext uri="{FF2B5EF4-FFF2-40B4-BE49-F238E27FC236}">
                <a16:creationId xmlns:a16="http://schemas.microsoft.com/office/drawing/2014/main" id="{837C1FD3-0AF0-44F3-B4BF-F11F30EEA3B4}"/>
              </a:ext>
            </a:extLst>
          </p:cNvPr>
          <p:cNvSpPr/>
          <p:nvPr/>
        </p:nvSpPr>
        <p:spPr>
          <a:xfrm>
            <a:off x="4770120" y="1415924"/>
            <a:ext cx="422640" cy="417465"/>
          </a:xfrm>
          <a:prstGeom prst="mathMultiply">
            <a:avLst/>
          </a:prstGeom>
          <a:solidFill>
            <a:srgbClr val="CC33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rror">
            <a:extLst>
              <a:ext uri="{FF2B5EF4-FFF2-40B4-BE49-F238E27FC236}">
                <a16:creationId xmlns:a16="http://schemas.microsoft.com/office/drawing/2014/main" id="{539AA2C4-F352-4AFA-849B-CC68FD701921}"/>
              </a:ext>
            </a:extLst>
          </p:cNvPr>
          <p:cNvSpPr/>
          <p:nvPr/>
        </p:nvSpPr>
        <p:spPr>
          <a:xfrm>
            <a:off x="5829842" y="1400203"/>
            <a:ext cx="422640" cy="417465"/>
          </a:xfrm>
          <a:prstGeom prst="mathMultiply">
            <a:avLst/>
          </a:prstGeom>
          <a:solidFill>
            <a:srgbClr val="CC33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rror">
            <a:extLst>
              <a:ext uri="{FF2B5EF4-FFF2-40B4-BE49-F238E27FC236}">
                <a16:creationId xmlns:a16="http://schemas.microsoft.com/office/drawing/2014/main" id="{47841D18-CF69-4EC0-BDDD-192E5F190792}"/>
              </a:ext>
            </a:extLst>
          </p:cNvPr>
          <p:cNvSpPr/>
          <p:nvPr/>
        </p:nvSpPr>
        <p:spPr>
          <a:xfrm>
            <a:off x="6898230" y="2226684"/>
            <a:ext cx="422640" cy="417465"/>
          </a:xfrm>
          <a:prstGeom prst="mathMultiply">
            <a:avLst/>
          </a:prstGeom>
          <a:solidFill>
            <a:srgbClr val="CC33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rror">
            <a:extLst>
              <a:ext uri="{FF2B5EF4-FFF2-40B4-BE49-F238E27FC236}">
                <a16:creationId xmlns:a16="http://schemas.microsoft.com/office/drawing/2014/main" id="{FE28A516-0137-4EFB-ACB1-A44DCA2599F0}"/>
              </a:ext>
            </a:extLst>
          </p:cNvPr>
          <p:cNvSpPr/>
          <p:nvPr/>
        </p:nvSpPr>
        <p:spPr>
          <a:xfrm>
            <a:off x="5302520" y="2236844"/>
            <a:ext cx="422640" cy="417465"/>
          </a:xfrm>
          <a:prstGeom prst="mathMultiply">
            <a:avLst/>
          </a:prstGeom>
          <a:solidFill>
            <a:srgbClr val="CC33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Curved Right 22">
            <a:extLst>
              <a:ext uri="{FF2B5EF4-FFF2-40B4-BE49-F238E27FC236}">
                <a16:creationId xmlns:a16="http://schemas.microsoft.com/office/drawing/2014/main" id="{E26AF422-EB3D-49E1-999E-E57A4BAB3E79}"/>
              </a:ext>
            </a:extLst>
          </p:cNvPr>
          <p:cNvSpPr/>
          <p:nvPr/>
        </p:nvSpPr>
        <p:spPr>
          <a:xfrm flipH="1">
            <a:off x="7391400" y="2386124"/>
            <a:ext cx="572972" cy="1042876"/>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urved Right 23">
            <a:extLst>
              <a:ext uri="{FF2B5EF4-FFF2-40B4-BE49-F238E27FC236}">
                <a16:creationId xmlns:a16="http://schemas.microsoft.com/office/drawing/2014/main" id="{89A4D02D-B3B7-4896-9FBA-3CFF1E7C25B9}"/>
              </a:ext>
            </a:extLst>
          </p:cNvPr>
          <p:cNvSpPr/>
          <p:nvPr/>
        </p:nvSpPr>
        <p:spPr>
          <a:xfrm>
            <a:off x="3603494" y="1429294"/>
            <a:ext cx="609609" cy="2456906"/>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E7753625-5895-41E4-91CE-4CE1082EB3F9}"/>
              </a:ext>
            </a:extLst>
          </p:cNvPr>
          <p:cNvSpPr txBox="1"/>
          <p:nvPr/>
        </p:nvSpPr>
        <p:spPr>
          <a:xfrm>
            <a:off x="533400" y="5105400"/>
            <a:ext cx="10363200" cy="584775"/>
          </a:xfrm>
          <a:prstGeom prst="rect">
            <a:avLst/>
          </a:prstGeom>
          <a:noFill/>
        </p:spPr>
        <p:txBody>
          <a:bodyPr wrap="square" rtlCol="0">
            <a:spAutoFit/>
          </a:bodyPr>
          <a:lstStyle/>
          <a:p>
            <a:r>
              <a:rPr lang="en-US" sz="3200" b="1" dirty="0">
                <a:solidFill>
                  <a:srgbClr val="0066FF"/>
                </a:solidFill>
              </a:rPr>
              <a:t>Key idea:</a:t>
            </a:r>
            <a:r>
              <a:rPr lang="en-US" sz="3200" dirty="0"/>
              <a:t> remap victim rows to copy rows</a:t>
            </a:r>
          </a:p>
        </p:txBody>
      </p:sp>
    </p:spTree>
    <p:custDataLst>
      <p:tags r:id="rId1"/>
    </p:custDataLst>
    <p:extLst>
      <p:ext uri="{BB962C8B-B14F-4D97-AF65-F5344CB8AC3E}">
        <p14:creationId xmlns:p14="http://schemas.microsoft.com/office/powerpoint/2010/main" val="400238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childTnLst>
                                </p:cTn>
                              </p:par>
                              <p:par>
                                <p:cTn id="18" presetID="10" presetClass="exit" presetSubtype="0" fill="hold" nodeType="withEffect">
                                  <p:stCondLst>
                                    <p:cond delay="0"/>
                                  </p:stCondLst>
                                  <p:childTnLst>
                                    <p:animEffect transition="out" filter="fade">
                                      <p:cBhvr>
                                        <p:cTn id="19" dur="1000"/>
                                        <p:tgtEl>
                                          <p:spTgt spid="18"/>
                                        </p:tgtEl>
                                      </p:cBhvr>
                                    </p:animEffect>
                                    <p:set>
                                      <p:cBhvr>
                                        <p:cTn id="20" dur="1" fill="hold">
                                          <p:stCondLst>
                                            <p:cond delay="999"/>
                                          </p:stCondLst>
                                        </p:cTn>
                                        <p:tgtEl>
                                          <p:spTgt spid="18"/>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childTnLst>
                                </p:cTn>
                              </p:par>
                              <p:par>
                                <p:cTn id="25" presetID="10" presetClass="exit" presetSubtype="0" fill="hold" grpId="3" nodeType="withEffect">
                                  <p:stCondLst>
                                    <p:cond delay="0"/>
                                  </p:stCondLst>
                                  <p:childTnLst>
                                    <p:animEffect transition="out" filter="fade">
                                      <p:cBhvr>
                                        <p:cTn id="26" dur="1000"/>
                                        <p:tgtEl>
                                          <p:spTgt spid="17"/>
                                        </p:tgtEl>
                                      </p:cBhvr>
                                    </p:animEffect>
                                    <p:set>
                                      <p:cBhvr>
                                        <p:cTn id="27" dur="1" fill="hold">
                                          <p:stCondLst>
                                            <p:cond delay="999"/>
                                          </p:stCondLst>
                                        </p:cTn>
                                        <p:tgtEl>
                                          <p:spTgt spid="17"/>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grpId="1"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childTnLst>
                                </p:cTn>
                              </p:par>
                              <p:par>
                                <p:cTn id="32" presetID="10" presetClass="exit" presetSubtype="0" fill="hold" nodeType="withEffect">
                                  <p:stCondLst>
                                    <p:cond delay="0"/>
                                  </p:stCondLst>
                                  <p:childTnLst>
                                    <p:animEffect transition="out" filter="fade">
                                      <p:cBhvr>
                                        <p:cTn id="33" dur="1000"/>
                                        <p:tgtEl>
                                          <p:spTgt spid="18"/>
                                        </p:tgtEl>
                                      </p:cBhvr>
                                    </p:animEffect>
                                    <p:set>
                                      <p:cBhvr>
                                        <p:cTn id="34" dur="1" fill="hold">
                                          <p:stCondLst>
                                            <p:cond delay="999"/>
                                          </p:stCondLst>
                                        </p:cTn>
                                        <p:tgtEl>
                                          <p:spTgt spid="18"/>
                                        </p:tgtEl>
                                        <p:attrNameLst>
                                          <p:attrName>style.visibility</p:attrName>
                                        </p:attrNameLst>
                                      </p:cBhvr>
                                      <p:to>
                                        <p:strVal val="hidden"/>
                                      </p:to>
                                    </p:se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childTnLst>
                                </p:cTn>
                              </p:par>
                              <p:par>
                                <p:cTn id="39" presetID="10" presetClass="exit" presetSubtype="0" fill="hold" grpId="4" nodeType="withEffect">
                                  <p:stCondLst>
                                    <p:cond delay="0"/>
                                  </p:stCondLst>
                                  <p:childTnLst>
                                    <p:animEffect transition="out" filter="fade">
                                      <p:cBhvr>
                                        <p:cTn id="40" dur="1000"/>
                                        <p:tgtEl>
                                          <p:spTgt spid="17"/>
                                        </p:tgtEl>
                                      </p:cBhvr>
                                    </p:animEffect>
                                    <p:set>
                                      <p:cBhvr>
                                        <p:cTn id="41" dur="1" fill="hold">
                                          <p:stCondLst>
                                            <p:cond delay="999"/>
                                          </p:stCondLst>
                                        </p:cTn>
                                        <p:tgtEl>
                                          <p:spTgt spid="17"/>
                                        </p:tgtEl>
                                        <p:attrNameLst>
                                          <p:attrName>style.visibility</p:attrName>
                                        </p:attrNameLst>
                                      </p:cBhvr>
                                      <p:to>
                                        <p:strVal val="hidden"/>
                                      </p:to>
                                    </p:set>
                                  </p:childTnLst>
                                </p:cTn>
                              </p:par>
                            </p:childTnLst>
                          </p:cTn>
                        </p:par>
                        <p:par>
                          <p:cTn id="42" fill="hold">
                            <p:stCondLst>
                              <p:cond delay="4000"/>
                            </p:stCondLst>
                            <p:childTnLst>
                              <p:par>
                                <p:cTn id="43" presetID="10" presetClass="entr" presetSubtype="0" fill="hold" grpId="2"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childTnLst>
                                </p:cTn>
                              </p:par>
                              <p:par>
                                <p:cTn id="46" presetID="10" presetClass="exit" presetSubtype="0" fill="hold" nodeType="withEffect">
                                  <p:stCondLst>
                                    <p:cond delay="0"/>
                                  </p:stCondLst>
                                  <p:childTnLst>
                                    <p:animEffect transition="out" filter="fade">
                                      <p:cBhvr>
                                        <p:cTn id="47" dur="1000"/>
                                        <p:tgtEl>
                                          <p:spTgt spid="18"/>
                                        </p:tgtEl>
                                      </p:cBhvr>
                                    </p:animEffect>
                                    <p:set>
                                      <p:cBhvr>
                                        <p:cTn id="48" dur="1" fill="hold">
                                          <p:stCondLst>
                                            <p:cond delay="999"/>
                                          </p:stCondLst>
                                        </p:cTn>
                                        <p:tgtEl>
                                          <p:spTgt spid="18"/>
                                        </p:tgtEl>
                                        <p:attrNameLst>
                                          <p:attrName>style.visibility</p:attrName>
                                        </p:attrNameLst>
                                      </p:cBhvr>
                                      <p:to>
                                        <p:strVal val="hidden"/>
                                      </p:to>
                                    </p:se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childTnLst>
                                </p:cTn>
                              </p:par>
                              <p:par>
                                <p:cTn id="53" presetID="10" presetClass="exit" presetSubtype="0" fill="hold" grpId="5" nodeType="withEffect">
                                  <p:stCondLst>
                                    <p:cond delay="0"/>
                                  </p:stCondLst>
                                  <p:childTnLst>
                                    <p:animEffect transition="out" filter="fade">
                                      <p:cBhvr>
                                        <p:cTn id="54" dur="1000"/>
                                        <p:tgtEl>
                                          <p:spTgt spid="17"/>
                                        </p:tgtEl>
                                      </p:cBhvr>
                                    </p:animEffect>
                                    <p:set>
                                      <p:cBhvr>
                                        <p:cTn id="55" dur="1" fill="hold">
                                          <p:stCondLst>
                                            <p:cond delay="999"/>
                                          </p:stCondLst>
                                        </p:cTn>
                                        <p:tgtEl>
                                          <p:spTgt spid="1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3000"/>
                                        <p:tgtEl>
                                          <p:spTgt spid="1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30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30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30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childTnLst>
                                </p:cTn>
                              </p:par>
                            </p:childTnLst>
                          </p:cTn>
                        </p:par>
                        <p:par>
                          <p:cTn id="84" fill="hold">
                            <p:stCondLst>
                              <p:cond delay="1500"/>
                            </p:stCondLst>
                            <p:childTnLst>
                              <p:par>
                                <p:cTn id="85" presetID="10" presetClass="entr" presetSubtype="0"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7" grpId="0"/>
      <p:bldP spid="17" grpId="1"/>
      <p:bldP spid="17" grpId="2"/>
      <p:bldP spid="17" grpId="3"/>
      <p:bldP spid="17" grpId="4"/>
      <p:bldP spid="17" grpId="5"/>
      <p:bldP spid="19" grpId="0" animBg="1"/>
      <p:bldP spid="20" grpId="0" animBg="1"/>
      <p:bldP spid="21" grpId="0" animBg="1"/>
      <p:bldP spid="22" grpId="0" animBg="1"/>
      <p:bldP spid="23" grpId="0" uiExpand="1" animBg="1"/>
      <p:bldP spid="24" grpId="0" uiExpand="1"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44D8-0E69-485E-8DD0-9D4D9E4B854D}"/>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5D98D51A-189E-4D2B-B80D-356292F8396A}"/>
              </a:ext>
            </a:extLst>
          </p:cNvPr>
          <p:cNvSpPr/>
          <p:nvPr/>
        </p:nvSpPr>
        <p:spPr>
          <a:xfrm>
            <a:off x="381000" y="990600"/>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1. </a:t>
            </a:r>
            <a:r>
              <a:rPr lang="en-US" sz="4000" dirty="0">
                <a:latin typeface="Cambria" panose="02040503050406030204" pitchFamily="18" charset="0"/>
              </a:rPr>
              <a:t>DRAM Operation Basics</a:t>
            </a:r>
          </a:p>
        </p:txBody>
      </p:sp>
      <p:sp>
        <p:nvSpPr>
          <p:cNvPr id="5" name="Rectangle 4">
            <a:extLst>
              <a:ext uri="{FF2B5EF4-FFF2-40B4-BE49-F238E27FC236}">
                <a16:creationId xmlns:a16="http://schemas.microsoft.com/office/drawing/2014/main" id="{649EE6A8-1843-4827-9531-A6596E0D1BE4}"/>
              </a:ext>
            </a:extLst>
          </p:cNvPr>
          <p:cNvSpPr/>
          <p:nvPr/>
        </p:nvSpPr>
        <p:spPr>
          <a:xfrm>
            <a:off x="381000" y="1801413"/>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2</a:t>
            </a:r>
            <a:r>
              <a:rPr lang="en-US" sz="4000" dirty="0">
                <a:latin typeface="Cambria" panose="02040503050406030204" pitchFamily="18" charset="0"/>
              </a:rPr>
              <a:t>. The CROW Substrate</a:t>
            </a:r>
          </a:p>
        </p:txBody>
      </p:sp>
      <p:sp>
        <p:nvSpPr>
          <p:cNvPr id="7" name="Rectangle 6">
            <a:extLst>
              <a:ext uri="{FF2B5EF4-FFF2-40B4-BE49-F238E27FC236}">
                <a16:creationId xmlns:a16="http://schemas.microsoft.com/office/drawing/2014/main" id="{D9DB1C58-EB98-4BA2-9248-92A286526A7A}"/>
              </a:ext>
            </a:extLst>
          </p:cNvPr>
          <p:cNvSpPr/>
          <p:nvPr/>
        </p:nvSpPr>
        <p:spPr>
          <a:xfrm>
            <a:off x="381000" y="4596609"/>
            <a:ext cx="11506200" cy="73152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3.</a:t>
            </a:r>
            <a:r>
              <a:rPr lang="tr-TR" sz="4000" b="1" dirty="0">
                <a:latin typeface="Cambria" panose="02040503050406030204" pitchFamily="18" charset="0"/>
              </a:rPr>
              <a:t> </a:t>
            </a:r>
            <a:r>
              <a:rPr lang="tr-TR" sz="4000" dirty="0">
                <a:latin typeface="Cambria" panose="02040503050406030204" pitchFamily="18" charset="0"/>
              </a:rPr>
              <a:t>Evaluation</a:t>
            </a:r>
            <a:r>
              <a:rPr lang="en-US" sz="4000" b="1" dirty="0">
                <a:latin typeface="Cambria" panose="02040503050406030204" pitchFamily="18" charset="0"/>
              </a:rPr>
              <a:t> </a:t>
            </a:r>
          </a:p>
        </p:txBody>
      </p:sp>
      <p:sp>
        <p:nvSpPr>
          <p:cNvPr id="8" name="Rectangle 7">
            <a:extLst>
              <a:ext uri="{FF2B5EF4-FFF2-40B4-BE49-F238E27FC236}">
                <a16:creationId xmlns:a16="http://schemas.microsoft.com/office/drawing/2014/main" id="{5A1AACE6-B22B-40B0-A89C-03B8C3868D7B}"/>
              </a:ext>
            </a:extLst>
          </p:cNvPr>
          <p:cNvSpPr/>
          <p:nvPr/>
        </p:nvSpPr>
        <p:spPr>
          <a:xfrm>
            <a:off x="381000" y="5407422"/>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4. </a:t>
            </a:r>
            <a:r>
              <a:rPr lang="tr-TR" sz="4000" dirty="0">
                <a:latin typeface="Cambria" panose="02040503050406030204" pitchFamily="18" charset="0"/>
              </a:rPr>
              <a:t>Conclusion</a:t>
            </a:r>
            <a:endParaRPr lang="en-US" sz="4000" dirty="0">
              <a:latin typeface="Cambria" panose="02040503050406030204" pitchFamily="18" charset="0"/>
            </a:endParaRPr>
          </a:p>
        </p:txBody>
      </p:sp>
      <p:sp>
        <p:nvSpPr>
          <p:cNvPr id="9" name="Rectangle 8">
            <a:extLst>
              <a:ext uri="{FF2B5EF4-FFF2-40B4-BE49-F238E27FC236}">
                <a16:creationId xmlns:a16="http://schemas.microsoft.com/office/drawing/2014/main" id="{F8898A68-59B4-4C36-984A-1E99E0022607}"/>
              </a:ext>
            </a:extLst>
          </p:cNvPr>
          <p:cNvSpPr/>
          <p:nvPr/>
        </p:nvSpPr>
        <p:spPr>
          <a:xfrm>
            <a:off x="1219200" y="2612226"/>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CROW-cache: Reducing DRAM Latency</a:t>
            </a:r>
          </a:p>
        </p:txBody>
      </p:sp>
      <p:sp>
        <p:nvSpPr>
          <p:cNvPr id="13" name="Rectangle 12">
            <a:extLst>
              <a:ext uri="{FF2B5EF4-FFF2-40B4-BE49-F238E27FC236}">
                <a16:creationId xmlns:a16="http://schemas.microsoft.com/office/drawing/2014/main" id="{474E538E-F149-4CAD-A734-9E1F15ADFAAA}"/>
              </a:ext>
            </a:extLst>
          </p:cNvPr>
          <p:cNvSpPr/>
          <p:nvPr/>
        </p:nvSpPr>
        <p:spPr>
          <a:xfrm>
            <a:off x="1219200" y="3273687"/>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CROW-ref: Reducing DRAM Refresh</a:t>
            </a:r>
          </a:p>
        </p:txBody>
      </p:sp>
      <p:sp>
        <p:nvSpPr>
          <p:cNvPr id="14" name="Rectangle 13">
            <a:extLst>
              <a:ext uri="{FF2B5EF4-FFF2-40B4-BE49-F238E27FC236}">
                <a16:creationId xmlns:a16="http://schemas.microsoft.com/office/drawing/2014/main" id="{8A49A167-278C-494B-9F4A-1891E9F1B487}"/>
              </a:ext>
            </a:extLst>
          </p:cNvPr>
          <p:cNvSpPr/>
          <p:nvPr/>
        </p:nvSpPr>
        <p:spPr>
          <a:xfrm>
            <a:off x="1219200" y="3935148"/>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Mitigating </a:t>
            </a:r>
            <a:r>
              <a:rPr lang="en-US" sz="3200" dirty="0" err="1">
                <a:latin typeface="Cambria" panose="02040503050406030204" pitchFamily="18" charset="0"/>
              </a:rPr>
              <a:t>RowHammer</a:t>
            </a:r>
            <a:endParaRPr lang="en-US" sz="32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495823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7E78-4E70-459B-A718-D2199AFDB63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B4E41E8-8393-453F-9B67-DFBCFB155322}"/>
              </a:ext>
            </a:extLst>
          </p:cNvPr>
          <p:cNvSpPr>
            <a:spLocks noGrp="1"/>
          </p:cNvSpPr>
          <p:nvPr>
            <p:ph idx="1"/>
          </p:nvPr>
        </p:nvSpPr>
        <p:spPr/>
        <p:txBody>
          <a:bodyPr>
            <a:normAutofit fontScale="92500" lnSpcReduction="20000"/>
          </a:bodyPr>
          <a:lstStyle/>
          <a:p>
            <a:r>
              <a:rPr lang="tr-TR" b="1" dirty="0">
                <a:latin typeface="Cambria" panose="02040503050406030204" pitchFamily="18" charset="0"/>
              </a:rPr>
              <a:t>Simulator</a:t>
            </a:r>
          </a:p>
          <a:p>
            <a:pPr lvl="1"/>
            <a:r>
              <a:rPr lang="tr-TR" dirty="0">
                <a:latin typeface="Cambria" panose="02040503050406030204" pitchFamily="18" charset="0"/>
              </a:rPr>
              <a:t>DRAM Simulator (Ramulator </a:t>
            </a:r>
            <a:r>
              <a:rPr lang="en-US" i="1" kern="0" dirty="0">
                <a:solidFill>
                  <a:srgbClr val="0000CC"/>
                </a:solidFill>
                <a:latin typeface="Cambria" panose="02040503050406030204" pitchFamily="18" charset="0"/>
              </a:rPr>
              <a:t>[</a:t>
            </a:r>
            <a:r>
              <a:rPr lang="tr-TR" i="1" kern="0" dirty="0">
                <a:solidFill>
                  <a:srgbClr val="0000CC"/>
                </a:solidFill>
                <a:latin typeface="Cambria" panose="02040503050406030204" pitchFamily="18" charset="0"/>
              </a:rPr>
              <a:t>Kim</a:t>
            </a:r>
            <a:r>
              <a:rPr lang="en-US" i="1" kern="0" dirty="0">
                <a:solidFill>
                  <a:srgbClr val="0000CC"/>
                </a:solidFill>
                <a:latin typeface="Cambria" panose="02040503050406030204" pitchFamily="18" charset="0"/>
              </a:rPr>
              <a:t>+, </a:t>
            </a:r>
            <a:r>
              <a:rPr lang="tr-TR" i="1" kern="0" dirty="0">
                <a:solidFill>
                  <a:srgbClr val="0000CC"/>
                </a:solidFill>
                <a:latin typeface="Cambria" panose="02040503050406030204" pitchFamily="18" charset="0"/>
              </a:rPr>
              <a:t>CAL</a:t>
            </a:r>
            <a:r>
              <a:rPr lang="en-US" i="1" kern="0" dirty="0">
                <a:solidFill>
                  <a:srgbClr val="0000CC"/>
                </a:solidFill>
                <a:latin typeface="Cambria" panose="02040503050406030204" pitchFamily="18" charset="0"/>
              </a:rPr>
              <a:t>’1</a:t>
            </a:r>
            <a:r>
              <a:rPr lang="tr-TR" i="1" kern="0" dirty="0">
                <a:solidFill>
                  <a:srgbClr val="0000CC"/>
                </a:solidFill>
                <a:latin typeface="Cambria" panose="02040503050406030204" pitchFamily="18" charset="0"/>
              </a:rPr>
              <a:t>5</a:t>
            </a:r>
            <a:r>
              <a:rPr lang="en-US" i="1" kern="0" dirty="0">
                <a:solidFill>
                  <a:srgbClr val="0000CC"/>
                </a:solidFill>
                <a:latin typeface="Cambria" panose="02040503050406030204" pitchFamily="18" charset="0"/>
              </a:rPr>
              <a:t>]</a:t>
            </a:r>
            <a:r>
              <a:rPr lang="tr-TR" kern="0" dirty="0">
                <a:latin typeface="Cambria" panose="02040503050406030204" pitchFamily="18" charset="0"/>
              </a:rPr>
              <a:t>)</a:t>
            </a:r>
          </a:p>
          <a:p>
            <a:pPr marL="914400" lvl="2" indent="0">
              <a:buNone/>
            </a:pPr>
            <a:r>
              <a:rPr lang="tr-TR" i="1" kern="0" dirty="0">
                <a:solidFill>
                  <a:srgbClr val="0066FF"/>
                </a:solidFill>
                <a:latin typeface="Cambria" panose="02040503050406030204" pitchFamily="18" charset="0"/>
              </a:rPr>
              <a:t>https://github.com/CMU-SAFARI/ramulator</a:t>
            </a:r>
          </a:p>
          <a:p>
            <a:endParaRPr lang="en-US" b="1" kern="0" dirty="0">
              <a:latin typeface="Cambria" panose="02040503050406030204" pitchFamily="18" charset="0"/>
            </a:endParaRPr>
          </a:p>
          <a:p>
            <a:r>
              <a:rPr lang="tr-TR" b="1" kern="0" dirty="0">
                <a:latin typeface="Cambria" panose="02040503050406030204" pitchFamily="18" charset="0"/>
              </a:rPr>
              <a:t>Workloads</a:t>
            </a:r>
          </a:p>
          <a:p>
            <a:pPr lvl="1"/>
            <a:r>
              <a:rPr lang="en-US" kern="0" dirty="0">
                <a:latin typeface="Cambria" panose="02040503050406030204" pitchFamily="18" charset="0"/>
              </a:rPr>
              <a:t>44</a:t>
            </a:r>
            <a:r>
              <a:rPr lang="tr-TR" kern="0" dirty="0">
                <a:latin typeface="Cambria" panose="02040503050406030204" pitchFamily="18" charset="0"/>
              </a:rPr>
              <a:t> single-core workloads</a:t>
            </a:r>
          </a:p>
          <a:p>
            <a:pPr lvl="2"/>
            <a:r>
              <a:rPr lang="tr-TR" i="1" kern="0" dirty="0">
                <a:latin typeface="Cambria" panose="02040503050406030204" pitchFamily="18" charset="0"/>
              </a:rPr>
              <a:t>SPEC CPU2006, TPC, STREAM</a:t>
            </a:r>
            <a:r>
              <a:rPr lang="en-US" i="1" kern="0" dirty="0">
                <a:latin typeface="Cambria" panose="02040503050406030204" pitchFamily="18" charset="0"/>
              </a:rPr>
              <a:t>, </a:t>
            </a:r>
            <a:r>
              <a:rPr lang="en-US" i="1" kern="0" dirty="0" err="1">
                <a:latin typeface="Cambria" panose="02040503050406030204" pitchFamily="18" charset="0"/>
              </a:rPr>
              <a:t>MediaBench</a:t>
            </a:r>
            <a:endParaRPr lang="tr-TR" i="1" kern="0" dirty="0">
              <a:latin typeface="Cambria" panose="02040503050406030204" pitchFamily="18" charset="0"/>
            </a:endParaRPr>
          </a:p>
          <a:p>
            <a:pPr lvl="1"/>
            <a:r>
              <a:rPr lang="en-US" kern="0" dirty="0">
                <a:latin typeface="Cambria" panose="02040503050406030204" pitchFamily="18" charset="0"/>
              </a:rPr>
              <a:t>16</a:t>
            </a:r>
            <a:r>
              <a:rPr lang="tr-TR" kern="0" dirty="0">
                <a:latin typeface="Cambria" panose="02040503050406030204" pitchFamily="18" charset="0"/>
              </a:rPr>
              <a:t>0 multi-programmed </a:t>
            </a:r>
            <a:r>
              <a:rPr lang="en-US" kern="0" dirty="0">
                <a:latin typeface="Cambria" panose="02040503050406030204" pitchFamily="18" charset="0"/>
              </a:rPr>
              <a:t>four-core </a:t>
            </a:r>
            <a:r>
              <a:rPr lang="tr-TR" kern="0" dirty="0">
                <a:latin typeface="Cambria" panose="02040503050406030204" pitchFamily="18" charset="0"/>
              </a:rPr>
              <a:t>workloads</a:t>
            </a:r>
          </a:p>
          <a:p>
            <a:pPr lvl="2"/>
            <a:r>
              <a:rPr lang="tr-TR" i="1" kern="0" dirty="0">
                <a:latin typeface="Cambria" panose="02040503050406030204" pitchFamily="18" charset="0"/>
              </a:rPr>
              <a:t>By randomly choosing from single-core workloads</a:t>
            </a:r>
          </a:p>
          <a:p>
            <a:pPr lvl="1"/>
            <a:r>
              <a:rPr lang="tr-TR" kern="0" dirty="0">
                <a:latin typeface="Cambria" panose="02040503050406030204" pitchFamily="18" charset="0"/>
              </a:rPr>
              <a:t>Execute at least </a:t>
            </a:r>
            <a:r>
              <a:rPr lang="en-US" kern="0" dirty="0">
                <a:latin typeface="Cambria" panose="02040503050406030204" pitchFamily="18" charset="0"/>
              </a:rPr>
              <a:t>200</a:t>
            </a:r>
            <a:r>
              <a:rPr lang="tr-TR" kern="0" dirty="0">
                <a:latin typeface="Cambria" panose="02040503050406030204" pitchFamily="18" charset="0"/>
              </a:rPr>
              <a:t> </a:t>
            </a:r>
            <a:r>
              <a:rPr lang="en-US" kern="0" dirty="0">
                <a:latin typeface="Cambria" panose="02040503050406030204" pitchFamily="18" charset="0"/>
              </a:rPr>
              <a:t>m</a:t>
            </a:r>
            <a:r>
              <a:rPr lang="tr-TR" kern="0" dirty="0">
                <a:latin typeface="Cambria" panose="02040503050406030204" pitchFamily="18" charset="0"/>
              </a:rPr>
              <a:t>illion representative instructions per core</a:t>
            </a:r>
          </a:p>
          <a:p>
            <a:endParaRPr lang="en-US" b="1" kern="0" dirty="0">
              <a:latin typeface="Cambria" panose="02040503050406030204" pitchFamily="18" charset="0"/>
            </a:endParaRPr>
          </a:p>
          <a:p>
            <a:r>
              <a:rPr lang="tr-TR" b="1" kern="0" dirty="0">
                <a:latin typeface="Cambria" panose="02040503050406030204" pitchFamily="18" charset="0"/>
              </a:rPr>
              <a:t>System Parameters</a:t>
            </a:r>
          </a:p>
          <a:p>
            <a:pPr lvl="1"/>
            <a:r>
              <a:rPr lang="tr-TR" kern="0" dirty="0">
                <a:latin typeface="Cambria" panose="02040503050406030204" pitchFamily="18" charset="0"/>
              </a:rPr>
              <a:t>1/</a:t>
            </a:r>
            <a:r>
              <a:rPr lang="en-US" kern="0" dirty="0">
                <a:latin typeface="Cambria" panose="02040503050406030204" pitchFamily="18" charset="0"/>
              </a:rPr>
              <a:t>4</a:t>
            </a:r>
            <a:r>
              <a:rPr lang="tr-TR" kern="0" dirty="0">
                <a:latin typeface="Cambria" panose="02040503050406030204" pitchFamily="18" charset="0"/>
              </a:rPr>
              <a:t> core system with </a:t>
            </a:r>
            <a:r>
              <a:rPr lang="en-US" kern="0" dirty="0">
                <a:latin typeface="Cambria" panose="02040503050406030204" pitchFamily="18" charset="0"/>
              </a:rPr>
              <a:t>8 </a:t>
            </a:r>
            <a:r>
              <a:rPr lang="tr-TR" kern="0" dirty="0">
                <a:latin typeface="Cambria" panose="02040503050406030204" pitchFamily="18" charset="0"/>
              </a:rPr>
              <a:t>M</a:t>
            </a:r>
            <a:r>
              <a:rPr lang="en-US" kern="0" dirty="0" err="1">
                <a:latin typeface="Cambria" panose="02040503050406030204" pitchFamily="18" charset="0"/>
              </a:rPr>
              <a:t>i</a:t>
            </a:r>
            <a:r>
              <a:rPr lang="tr-TR" kern="0" dirty="0">
                <a:latin typeface="Cambria" panose="02040503050406030204" pitchFamily="18" charset="0"/>
              </a:rPr>
              <a:t>B LLC</a:t>
            </a:r>
            <a:endParaRPr lang="en-US" kern="0" dirty="0">
              <a:latin typeface="Cambria" panose="02040503050406030204" pitchFamily="18" charset="0"/>
            </a:endParaRPr>
          </a:p>
          <a:p>
            <a:pPr lvl="1"/>
            <a:r>
              <a:rPr lang="en-US" kern="0" dirty="0">
                <a:latin typeface="Cambria" panose="02040503050406030204" pitchFamily="18" charset="0"/>
              </a:rPr>
              <a:t>LPDDR4 main memory</a:t>
            </a:r>
            <a:endParaRPr lang="tr-TR" kern="0" dirty="0">
              <a:latin typeface="Cambria" panose="02040503050406030204" pitchFamily="18" charset="0"/>
            </a:endParaRPr>
          </a:p>
          <a:p>
            <a:pPr lvl="1"/>
            <a:r>
              <a:rPr lang="en-US" kern="0" dirty="0">
                <a:latin typeface="Cambria" panose="02040503050406030204" pitchFamily="18" charset="0"/>
              </a:rPr>
              <a:t>8 </a:t>
            </a:r>
            <a:r>
              <a:rPr lang="en-US" kern="0" dirty="0">
                <a:solidFill>
                  <a:srgbClr val="FF0066"/>
                </a:solidFill>
                <a:latin typeface="Cambria" panose="02040503050406030204" pitchFamily="18" charset="0"/>
              </a:rPr>
              <a:t>copy rows</a:t>
            </a:r>
            <a:r>
              <a:rPr lang="en-US" kern="0" dirty="0">
                <a:latin typeface="Cambria" panose="02040503050406030204" pitchFamily="18" charset="0"/>
              </a:rPr>
              <a:t> per 512-row subarray</a:t>
            </a:r>
            <a:endParaRPr lang="tr-TR" kern="0" dirty="0">
              <a:latin typeface="Cambria" panose="02040503050406030204" pitchFamily="18" charset="0"/>
            </a:endParaRPr>
          </a:p>
          <a:p>
            <a:endParaRPr lang="en-US" dirty="0"/>
          </a:p>
        </p:txBody>
      </p:sp>
      <p:sp>
        <p:nvSpPr>
          <p:cNvPr id="5" name="TextBox 4">
            <a:extLst>
              <a:ext uri="{FF2B5EF4-FFF2-40B4-BE49-F238E27FC236}">
                <a16:creationId xmlns:a16="http://schemas.microsoft.com/office/drawing/2014/main" id="{41A33C22-E046-4F6A-B1EC-8F67BE1402C5}"/>
              </a:ext>
            </a:extLst>
          </p:cNvPr>
          <p:cNvSpPr txBox="1"/>
          <p:nvPr/>
        </p:nvSpPr>
        <p:spPr>
          <a:xfrm>
            <a:off x="7810500" y="1447800"/>
            <a:ext cx="3771900" cy="646331"/>
          </a:xfrm>
          <a:prstGeom prst="rect">
            <a:avLst/>
          </a:prstGeom>
          <a:noFill/>
          <a:ln w="28575">
            <a:solidFill>
              <a:schemeClr val="tx1"/>
            </a:solidFill>
          </a:ln>
        </p:spPr>
        <p:txBody>
          <a:bodyPr wrap="square" rtlCol="0">
            <a:spAutoFit/>
          </a:bodyPr>
          <a:lstStyle/>
          <a:p>
            <a:r>
              <a:rPr lang="en-US" dirty="0"/>
              <a:t>Source code available in July:</a:t>
            </a:r>
          </a:p>
          <a:p>
            <a:r>
              <a:rPr lang="en-US" i="1" dirty="0">
                <a:solidFill>
                  <a:srgbClr val="0066FF"/>
                </a:solidFill>
              </a:rPr>
              <a:t>github.com/CMU-SAFARI/CROW</a:t>
            </a:r>
          </a:p>
        </p:txBody>
      </p:sp>
    </p:spTree>
    <p:custDataLst>
      <p:tags r:id="rId1"/>
    </p:custDataLst>
    <p:extLst>
      <p:ext uri="{BB962C8B-B14F-4D97-AF65-F5344CB8AC3E}">
        <p14:creationId xmlns:p14="http://schemas.microsoft.com/office/powerpoint/2010/main" val="75284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fade">
                                      <p:cBhvr>
                                        <p:cTn id="50"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44D8-0E69-485E-8DD0-9D4D9E4B854D}"/>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5D98D51A-189E-4D2B-B80D-356292F8396A}"/>
              </a:ext>
            </a:extLst>
          </p:cNvPr>
          <p:cNvSpPr/>
          <p:nvPr/>
        </p:nvSpPr>
        <p:spPr>
          <a:xfrm>
            <a:off x="381000" y="990600"/>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1. </a:t>
            </a:r>
            <a:r>
              <a:rPr lang="en-US" sz="4000" dirty="0">
                <a:latin typeface="Cambria" panose="02040503050406030204" pitchFamily="18" charset="0"/>
              </a:rPr>
              <a:t>DRAM Operation Basics</a:t>
            </a:r>
          </a:p>
        </p:txBody>
      </p:sp>
      <p:sp>
        <p:nvSpPr>
          <p:cNvPr id="5" name="Rectangle 4">
            <a:extLst>
              <a:ext uri="{FF2B5EF4-FFF2-40B4-BE49-F238E27FC236}">
                <a16:creationId xmlns:a16="http://schemas.microsoft.com/office/drawing/2014/main" id="{649EE6A8-1843-4827-9531-A6596E0D1BE4}"/>
              </a:ext>
            </a:extLst>
          </p:cNvPr>
          <p:cNvSpPr/>
          <p:nvPr/>
        </p:nvSpPr>
        <p:spPr>
          <a:xfrm>
            <a:off x="381000" y="1801413"/>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2</a:t>
            </a:r>
            <a:r>
              <a:rPr lang="en-US" sz="4000" dirty="0">
                <a:latin typeface="Cambria" panose="02040503050406030204" pitchFamily="18" charset="0"/>
              </a:rPr>
              <a:t>. The CROW Substrate</a:t>
            </a:r>
          </a:p>
        </p:txBody>
      </p:sp>
      <p:sp>
        <p:nvSpPr>
          <p:cNvPr id="7" name="Rectangle 6">
            <a:extLst>
              <a:ext uri="{FF2B5EF4-FFF2-40B4-BE49-F238E27FC236}">
                <a16:creationId xmlns:a16="http://schemas.microsoft.com/office/drawing/2014/main" id="{D9DB1C58-EB98-4BA2-9248-92A286526A7A}"/>
              </a:ext>
            </a:extLst>
          </p:cNvPr>
          <p:cNvSpPr/>
          <p:nvPr/>
        </p:nvSpPr>
        <p:spPr>
          <a:xfrm>
            <a:off x="381000" y="4596609"/>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3.</a:t>
            </a:r>
            <a:r>
              <a:rPr lang="tr-TR" sz="4000" b="1" dirty="0">
                <a:latin typeface="Cambria" panose="02040503050406030204" pitchFamily="18" charset="0"/>
              </a:rPr>
              <a:t> </a:t>
            </a:r>
            <a:r>
              <a:rPr lang="tr-TR" sz="4000" dirty="0">
                <a:latin typeface="Cambria" panose="02040503050406030204" pitchFamily="18" charset="0"/>
              </a:rPr>
              <a:t>Evaluation</a:t>
            </a:r>
            <a:r>
              <a:rPr lang="en-US" sz="4000" b="1" dirty="0">
                <a:latin typeface="Cambria" panose="02040503050406030204" pitchFamily="18" charset="0"/>
              </a:rPr>
              <a:t> </a:t>
            </a:r>
          </a:p>
        </p:txBody>
      </p:sp>
      <p:sp>
        <p:nvSpPr>
          <p:cNvPr id="8" name="Rectangle 7">
            <a:extLst>
              <a:ext uri="{FF2B5EF4-FFF2-40B4-BE49-F238E27FC236}">
                <a16:creationId xmlns:a16="http://schemas.microsoft.com/office/drawing/2014/main" id="{5A1AACE6-B22B-40B0-A89C-03B8C3868D7B}"/>
              </a:ext>
            </a:extLst>
          </p:cNvPr>
          <p:cNvSpPr/>
          <p:nvPr/>
        </p:nvSpPr>
        <p:spPr>
          <a:xfrm>
            <a:off x="381000" y="5407422"/>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4. </a:t>
            </a:r>
            <a:r>
              <a:rPr lang="tr-TR" sz="4000" dirty="0">
                <a:latin typeface="Cambria" panose="02040503050406030204" pitchFamily="18" charset="0"/>
              </a:rPr>
              <a:t>Conclusion</a:t>
            </a:r>
            <a:endParaRPr lang="en-US" sz="4000" dirty="0">
              <a:latin typeface="Cambria" panose="02040503050406030204" pitchFamily="18" charset="0"/>
            </a:endParaRPr>
          </a:p>
        </p:txBody>
      </p:sp>
      <p:sp>
        <p:nvSpPr>
          <p:cNvPr id="9" name="Rectangle 8">
            <a:extLst>
              <a:ext uri="{FF2B5EF4-FFF2-40B4-BE49-F238E27FC236}">
                <a16:creationId xmlns:a16="http://schemas.microsoft.com/office/drawing/2014/main" id="{F8898A68-59B4-4C36-984A-1E99E0022607}"/>
              </a:ext>
            </a:extLst>
          </p:cNvPr>
          <p:cNvSpPr/>
          <p:nvPr/>
        </p:nvSpPr>
        <p:spPr>
          <a:xfrm>
            <a:off x="1219200" y="2612226"/>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CROW-cache: Reducing DRAM Latency</a:t>
            </a:r>
          </a:p>
        </p:txBody>
      </p:sp>
      <p:sp>
        <p:nvSpPr>
          <p:cNvPr id="13" name="Rectangle 12">
            <a:extLst>
              <a:ext uri="{FF2B5EF4-FFF2-40B4-BE49-F238E27FC236}">
                <a16:creationId xmlns:a16="http://schemas.microsoft.com/office/drawing/2014/main" id="{474E538E-F149-4CAD-A734-9E1F15ADFAAA}"/>
              </a:ext>
            </a:extLst>
          </p:cNvPr>
          <p:cNvSpPr/>
          <p:nvPr/>
        </p:nvSpPr>
        <p:spPr>
          <a:xfrm>
            <a:off x="1219200" y="3273687"/>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CROW-ref: Reducing DRAM Refresh</a:t>
            </a:r>
          </a:p>
        </p:txBody>
      </p:sp>
      <p:sp>
        <p:nvSpPr>
          <p:cNvPr id="14" name="Rectangle 13">
            <a:extLst>
              <a:ext uri="{FF2B5EF4-FFF2-40B4-BE49-F238E27FC236}">
                <a16:creationId xmlns:a16="http://schemas.microsoft.com/office/drawing/2014/main" id="{8A49A167-278C-494B-9F4A-1891E9F1B487}"/>
              </a:ext>
            </a:extLst>
          </p:cNvPr>
          <p:cNvSpPr/>
          <p:nvPr/>
        </p:nvSpPr>
        <p:spPr>
          <a:xfrm>
            <a:off x="1219200" y="3935148"/>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ambria" panose="02040503050406030204" pitchFamily="18" charset="0"/>
              </a:rPr>
              <a:t> Mitigating </a:t>
            </a:r>
            <a:r>
              <a:rPr lang="en-US" sz="3200" dirty="0" err="1">
                <a:latin typeface="Cambria" panose="02040503050406030204" pitchFamily="18" charset="0"/>
              </a:rPr>
              <a:t>RowHammer</a:t>
            </a:r>
            <a:endParaRPr lang="en-US" sz="32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141422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4"/>
                                        </p:tgtEl>
                                        <p:attrNameLst>
                                          <p:attrName>fillcolor</p:attrName>
                                        </p:attrNameLst>
                                      </p:cBhvr>
                                      <p:to>
                                        <a:srgbClr val="FF0066"/>
                                      </p:to>
                                    </p:animClr>
                                    <p:set>
                                      <p:cBhvr>
                                        <p:cTn id="7" dur="1000" fill="hold"/>
                                        <p:tgtEl>
                                          <p:spTgt spid="4"/>
                                        </p:tgtEl>
                                        <p:attrNameLst>
                                          <p:attrName>fill.type</p:attrName>
                                        </p:attrNameLst>
                                      </p:cBhvr>
                                      <p:to>
                                        <p:strVal val="solid"/>
                                      </p:to>
                                    </p:set>
                                    <p:set>
                                      <p:cBhvr>
                                        <p:cTn id="8" dur="1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452A6A67-8357-46C5-B499-656FC97DE149}"/>
              </a:ext>
            </a:extLst>
          </p:cNvPr>
          <p:cNvGraphicFramePr>
            <a:graphicFrameLocks/>
          </p:cNvGraphicFramePr>
          <p:nvPr>
            <p:extLst>
              <p:ext uri="{D42A27DB-BD31-4B8C-83A1-F6EECF244321}">
                <p14:modId xmlns:p14="http://schemas.microsoft.com/office/powerpoint/2010/main" val="1126977122"/>
              </p:ext>
            </p:extLst>
          </p:nvPr>
        </p:nvGraphicFramePr>
        <p:xfrm>
          <a:off x="6096000" y="1697355"/>
          <a:ext cx="6096000" cy="37128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91C985C0-A04B-4E54-A949-7B18DF1F1C42}"/>
              </a:ext>
            </a:extLst>
          </p:cNvPr>
          <p:cNvGraphicFramePr>
            <a:graphicFrameLocks/>
          </p:cNvGraphicFramePr>
          <p:nvPr>
            <p:extLst>
              <p:ext uri="{D42A27DB-BD31-4B8C-83A1-F6EECF244321}">
                <p14:modId xmlns:p14="http://schemas.microsoft.com/office/powerpoint/2010/main" val="70342654"/>
              </p:ext>
            </p:extLst>
          </p:nvPr>
        </p:nvGraphicFramePr>
        <p:xfrm>
          <a:off x="-53340" y="1396367"/>
          <a:ext cx="5966460" cy="3920490"/>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a:extLst>
              <a:ext uri="{FF2B5EF4-FFF2-40B4-BE49-F238E27FC236}">
                <a16:creationId xmlns:a16="http://schemas.microsoft.com/office/drawing/2014/main" id="{8C8A784E-A90C-46D5-84A1-40E7770A28C4}"/>
              </a:ext>
            </a:extLst>
          </p:cNvPr>
          <p:cNvSpPr>
            <a:spLocks noGrp="1"/>
          </p:cNvSpPr>
          <p:nvPr>
            <p:ph type="title"/>
          </p:nvPr>
        </p:nvSpPr>
        <p:spPr/>
        <p:txBody>
          <a:bodyPr/>
          <a:lstStyle/>
          <a:p>
            <a:r>
              <a:rPr lang="en-US" dirty="0"/>
              <a:t>CROW-cache Results</a:t>
            </a:r>
          </a:p>
        </p:txBody>
      </p:sp>
      <p:sp>
        <p:nvSpPr>
          <p:cNvPr id="31" name="TextBox 30">
            <a:extLst>
              <a:ext uri="{FF2B5EF4-FFF2-40B4-BE49-F238E27FC236}">
                <a16:creationId xmlns:a16="http://schemas.microsoft.com/office/drawing/2014/main" id="{F24C1589-F496-4ACA-A9B4-BAAE046F39B6}"/>
              </a:ext>
            </a:extLst>
          </p:cNvPr>
          <p:cNvSpPr txBox="1"/>
          <p:nvPr/>
        </p:nvSpPr>
        <p:spPr>
          <a:xfrm>
            <a:off x="4114800" y="2133600"/>
            <a:ext cx="1524000" cy="523220"/>
          </a:xfrm>
          <a:prstGeom prst="rect">
            <a:avLst/>
          </a:prstGeom>
          <a:noFill/>
        </p:spPr>
        <p:txBody>
          <a:bodyPr wrap="square" rtlCol="0">
            <a:spAutoFit/>
          </a:bodyPr>
          <a:lstStyle/>
          <a:p>
            <a:pPr algn="ctr"/>
            <a:r>
              <a:rPr lang="en-US" sz="2800" b="1" dirty="0">
                <a:solidFill>
                  <a:srgbClr val="00B050"/>
                </a:solidFill>
              </a:rPr>
              <a:t>7.1%</a:t>
            </a:r>
          </a:p>
        </p:txBody>
      </p:sp>
      <p:sp>
        <p:nvSpPr>
          <p:cNvPr id="32" name="TextBox 31">
            <a:extLst>
              <a:ext uri="{FF2B5EF4-FFF2-40B4-BE49-F238E27FC236}">
                <a16:creationId xmlns:a16="http://schemas.microsoft.com/office/drawing/2014/main" id="{406B4475-7B5F-41F2-9E1C-93EF3CD1C7DC}"/>
              </a:ext>
            </a:extLst>
          </p:cNvPr>
          <p:cNvSpPr txBox="1"/>
          <p:nvPr/>
        </p:nvSpPr>
        <p:spPr>
          <a:xfrm>
            <a:off x="1981200" y="2011698"/>
            <a:ext cx="1524000" cy="523220"/>
          </a:xfrm>
          <a:prstGeom prst="rect">
            <a:avLst/>
          </a:prstGeom>
          <a:noFill/>
        </p:spPr>
        <p:txBody>
          <a:bodyPr wrap="square" rtlCol="0">
            <a:spAutoFit/>
          </a:bodyPr>
          <a:lstStyle/>
          <a:p>
            <a:pPr algn="ctr"/>
            <a:r>
              <a:rPr lang="en-US" sz="2800" b="1" dirty="0">
                <a:solidFill>
                  <a:srgbClr val="00B050"/>
                </a:solidFill>
              </a:rPr>
              <a:t>7.5%</a:t>
            </a:r>
          </a:p>
        </p:txBody>
      </p:sp>
      <p:sp>
        <p:nvSpPr>
          <p:cNvPr id="34" name="TextBox 33">
            <a:extLst>
              <a:ext uri="{FF2B5EF4-FFF2-40B4-BE49-F238E27FC236}">
                <a16:creationId xmlns:a16="http://schemas.microsoft.com/office/drawing/2014/main" id="{63225F94-7EDF-4658-ABB9-A44D124E3DD6}"/>
              </a:ext>
            </a:extLst>
          </p:cNvPr>
          <p:cNvSpPr txBox="1"/>
          <p:nvPr/>
        </p:nvSpPr>
        <p:spPr>
          <a:xfrm>
            <a:off x="8991600" y="2438400"/>
            <a:ext cx="1524000" cy="523220"/>
          </a:xfrm>
          <a:prstGeom prst="rect">
            <a:avLst/>
          </a:prstGeom>
          <a:noFill/>
        </p:spPr>
        <p:txBody>
          <a:bodyPr wrap="square" rtlCol="0">
            <a:spAutoFit/>
          </a:bodyPr>
          <a:lstStyle/>
          <a:p>
            <a:pPr algn="ctr"/>
            <a:r>
              <a:rPr lang="en-US" sz="2800" b="1" dirty="0">
                <a:solidFill>
                  <a:srgbClr val="00B050"/>
                </a:solidFill>
              </a:rPr>
              <a:t>8.2%</a:t>
            </a:r>
          </a:p>
        </p:txBody>
      </p:sp>
      <p:sp>
        <p:nvSpPr>
          <p:cNvPr id="35" name="TextBox 34">
            <a:extLst>
              <a:ext uri="{FF2B5EF4-FFF2-40B4-BE49-F238E27FC236}">
                <a16:creationId xmlns:a16="http://schemas.microsoft.com/office/drawing/2014/main" id="{ADB99216-B856-4A61-AEED-0F4D8BAB5CEB}"/>
              </a:ext>
            </a:extLst>
          </p:cNvPr>
          <p:cNvSpPr txBox="1"/>
          <p:nvPr/>
        </p:nvSpPr>
        <p:spPr>
          <a:xfrm>
            <a:off x="10782299" y="2438400"/>
            <a:ext cx="1524000" cy="523220"/>
          </a:xfrm>
          <a:prstGeom prst="rect">
            <a:avLst/>
          </a:prstGeom>
          <a:noFill/>
        </p:spPr>
        <p:txBody>
          <a:bodyPr wrap="square" rtlCol="0">
            <a:spAutoFit/>
          </a:bodyPr>
          <a:lstStyle/>
          <a:p>
            <a:pPr algn="ctr"/>
            <a:r>
              <a:rPr lang="en-US" sz="2800" b="1" dirty="0">
                <a:solidFill>
                  <a:srgbClr val="00B050"/>
                </a:solidFill>
              </a:rPr>
              <a:t>6.9%</a:t>
            </a:r>
          </a:p>
        </p:txBody>
      </p:sp>
      <p:cxnSp>
        <p:nvCxnSpPr>
          <p:cNvPr id="36" name="Straight Arrow Connector 35">
            <a:extLst>
              <a:ext uri="{FF2B5EF4-FFF2-40B4-BE49-F238E27FC236}">
                <a16:creationId xmlns:a16="http://schemas.microsoft.com/office/drawing/2014/main" id="{7A7DF6FE-810A-4CD0-B140-A9C4D2B36C90}"/>
              </a:ext>
            </a:extLst>
          </p:cNvPr>
          <p:cNvCxnSpPr>
            <a:cxnSpLocks/>
          </p:cNvCxnSpPr>
          <p:nvPr/>
        </p:nvCxnSpPr>
        <p:spPr>
          <a:xfrm>
            <a:off x="9220200" y="2004059"/>
            <a:ext cx="0" cy="150114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B7B909-C3AC-4246-8035-EE1510005165}"/>
              </a:ext>
            </a:extLst>
          </p:cNvPr>
          <p:cNvCxnSpPr>
            <a:cxnSpLocks/>
          </p:cNvCxnSpPr>
          <p:nvPr/>
        </p:nvCxnSpPr>
        <p:spPr>
          <a:xfrm>
            <a:off x="10972800" y="2011698"/>
            <a:ext cx="0" cy="125219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CEC445A-732A-4B13-A0A9-F68E00EABE25}"/>
              </a:ext>
            </a:extLst>
          </p:cNvPr>
          <p:cNvSpPr txBox="1"/>
          <p:nvPr/>
        </p:nvSpPr>
        <p:spPr>
          <a:xfrm>
            <a:off x="457200" y="5795010"/>
            <a:ext cx="6858000" cy="400110"/>
          </a:xfrm>
          <a:prstGeom prst="rect">
            <a:avLst/>
          </a:prstGeom>
          <a:noFill/>
        </p:spPr>
        <p:txBody>
          <a:bodyPr wrap="square" rtlCol="0">
            <a:spAutoFit/>
          </a:bodyPr>
          <a:lstStyle/>
          <a:p>
            <a:r>
              <a:rPr lang="en-US" sz="2000" i="1" dirty="0"/>
              <a:t>* with 8 copy rows and a 64Gb DRAM chip (sensitivity in paper)</a:t>
            </a:r>
          </a:p>
        </p:txBody>
      </p:sp>
    </p:spTree>
    <p:custDataLst>
      <p:tags r:id="rId1"/>
    </p:custDataLst>
    <p:extLst>
      <p:ext uri="{BB962C8B-B14F-4D97-AF65-F5344CB8AC3E}">
        <p14:creationId xmlns:p14="http://schemas.microsoft.com/office/powerpoint/2010/main" val="147444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2" grpId="0">
        <p:bldAsOne/>
      </p:bldGraphic>
      <p:bldP spid="31" grpId="0"/>
      <p:bldP spid="32" grpId="0"/>
      <p:bldP spid="34" grpId="0"/>
      <p:bldP spid="35"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452A6A67-8357-46C5-B499-656FC97DE149}"/>
              </a:ext>
            </a:extLst>
          </p:cNvPr>
          <p:cNvGraphicFramePr>
            <a:graphicFrameLocks/>
          </p:cNvGraphicFramePr>
          <p:nvPr>
            <p:extLst>
              <p:ext uri="{D42A27DB-BD31-4B8C-83A1-F6EECF244321}">
                <p14:modId xmlns:p14="http://schemas.microsoft.com/office/powerpoint/2010/main" val="2173480481"/>
              </p:ext>
            </p:extLst>
          </p:nvPr>
        </p:nvGraphicFramePr>
        <p:xfrm>
          <a:off x="6096000" y="1697355"/>
          <a:ext cx="6096000" cy="37128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91C985C0-A04B-4E54-A949-7B18DF1F1C42}"/>
              </a:ext>
            </a:extLst>
          </p:cNvPr>
          <p:cNvGraphicFramePr>
            <a:graphicFrameLocks/>
          </p:cNvGraphicFramePr>
          <p:nvPr/>
        </p:nvGraphicFramePr>
        <p:xfrm>
          <a:off x="-53340" y="1396367"/>
          <a:ext cx="5966460" cy="3920490"/>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a:extLst>
              <a:ext uri="{FF2B5EF4-FFF2-40B4-BE49-F238E27FC236}">
                <a16:creationId xmlns:a16="http://schemas.microsoft.com/office/drawing/2014/main" id="{8C8A784E-A90C-46D5-84A1-40E7770A28C4}"/>
              </a:ext>
            </a:extLst>
          </p:cNvPr>
          <p:cNvSpPr>
            <a:spLocks noGrp="1"/>
          </p:cNvSpPr>
          <p:nvPr>
            <p:ph type="title"/>
          </p:nvPr>
        </p:nvSpPr>
        <p:spPr/>
        <p:txBody>
          <a:bodyPr/>
          <a:lstStyle/>
          <a:p>
            <a:r>
              <a:rPr lang="en-US" dirty="0"/>
              <a:t>CROW-cache Results</a:t>
            </a:r>
          </a:p>
        </p:txBody>
      </p:sp>
      <p:sp>
        <p:nvSpPr>
          <p:cNvPr id="31" name="TextBox 30">
            <a:extLst>
              <a:ext uri="{FF2B5EF4-FFF2-40B4-BE49-F238E27FC236}">
                <a16:creationId xmlns:a16="http://schemas.microsoft.com/office/drawing/2014/main" id="{F24C1589-F496-4ACA-A9B4-BAAE046F39B6}"/>
              </a:ext>
            </a:extLst>
          </p:cNvPr>
          <p:cNvSpPr txBox="1"/>
          <p:nvPr/>
        </p:nvSpPr>
        <p:spPr>
          <a:xfrm>
            <a:off x="4114800" y="2133600"/>
            <a:ext cx="1524000" cy="523220"/>
          </a:xfrm>
          <a:prstGeom prst="rect">
            <a:avLst/>
          </a:prstGeom>
          <a:noFill/>
        </p:spPr>
        <p:txBody>
          <a:bodyPr wrap="square" rtlCol="0">
            <a:spAutoFit/>
          </a:bodyPr>
          <a:lstStyle/>
          <a:p>
            <a:pPr algn="ctr"/>
            <a:r>
              <a:rPr lang="en-US" sz="2800" b="1" dirty="0">
                <a:solidFill>
                  <a:srgbClr val="00B050"/>
                </a:solidFill>
              </a:rPr>
              <a:t>7.1%</a:t>
            </a:r>
          </a:p>
        </p:txBody>
      </p:sp>
      <p:sp>
        <p:nvSpPr>
          <p:cNvPr id="32" name="TextBox 31">
            <a:extLst>
              <a:ext uri="{FF2B5EF4-FFF2-40B4-BE49-F238E27FC236}">
                <a16:creationId xmlns:a16="http://schemas.microsoft.com/office/drawing/2014/main" id="{406B4475-7B5F-41F2-9E1C-93EF3CD1C7DC}"/>
              </a:ext>
            </a:extLst>
          </p:cNvPr>
          <p:cNvSpPr txBox="1"/>
          <p:nvPr/>
        </p:nvSpPr>
        <p:spPr>
          <a:xfrm>
            <a:off x="1981200" y="2011698"/>
            <a:ext cx="1524000" cy="523220"/>
          </a:xfrm>
          <a:prstGeom prst="rect">
            <a:avLst/>
          </a:prstGeom>
          <a:noFill/>
        </p:spPr>
        <p:txBody>
          <a:bodyPr wrap="square" rtlCol="0">
            <a:spAutoFit/>
          </a:bodyPr>
          <a:lstStyle/>
          <a:p>
            <a:pPr algn="ctr"/>
            <a:r>
              <a:rPr lang="en-US" sz="2800" b="1" dirty="0">
                <a:solidFill>
                  <a:srgbClr val="00B050"/>
                </a:solidFill>
              </a:rPr>
              <a:t>7.5%</a:t>
            </a:r>
          </a:p>
        </p:txBody>
      </p:sp>
      <p:sp>
        <p:nvSpPr>
          <p:cNvPr id="34" name="TextBox 33">
            <a:extLst>
              <a:ext uri="{FF2B5EF4-FFF2-40B4-BE49-F238E27FC236}">
                <a16:creationId xmlns:a16="http://schemas.microsoft.com/office/drawing/2014/main" id="{63225F94-7EDF-4658-ABB9-A44D124E3DD6}"/>
              </a:ext>
            </a:extLst>
          </p:cNvPr>
          <p:cNvSpPr txBox="1"/>
          <p:nvPr/>
        </p:nvSpPr>
        <p:spPr>
          <a:xfrm>
            <a:off x="8991600" y="2438400"/>
            <a:ext cx="1524000" cy="523220"/>
          </a:xfrm>
          <a:prstGeom prst="rect">
            <a:avLst/>
          </a:prstGeom>
          <a:noFill/>
        </p:spPr>
        <p:txBody>
          <a:bodyPr wrap="square" rtlCol="0">
            <a:spAutoFit/>
          </a:bodyPr>
          <a:lstStyle/>
          <a:p>
            <a:pPr algn="ctr"/>
            <a:r>
              <a:rPr lang="en-US" sz="2800" b="1" dirty="0">
                <a:solidFill>
                  <a:srgbClr val="00B050"/>
                </a:solidFill>
              </a:rPr>
              <a:t>8.2%</a:t>
            </a:r>
          </a:p>
        </p:txBody>
      </p:sp>
      <p:sp>
        <p:nvSpPr>
          <p:cNvPr id="35" name="TextBox 34">
            <a:extLst>
              <a:ext uri="{FF2B5EF4-FFF2-40B4-BE49-F238E27FC236}">
                <a16:creationId xmlns:a16="http://schemas.microsoft.com/office/drawing/2014/main" id="{ADB99216-B856-4A61-AEED-0F4D8BAB5CEB}"/>
              </a:ext>
            </a:extLst>
          </p:cNvPr>
          <p:cNvSpPr txBox="1"/>
          <p:nvPr/>
        </p:nvSpPr>
        <p:spPr>
          <a:xfrm>
            <a:off x="10782299" y="2438400"/>
            <a:ext cx="1524000" cy="523220"/>
          </a:xfrm>
          <a:prstGeom prst="rect">
            <a:avLst/>
          </a:prstGeom>
          <a:noFill/>
        </p:spPr>
        <p:txBody>
          <a:bodyPr wrap="square" rtlCol="0">
            <a:spAutoFit/>
          </a:bodyPr>
          <a:lstStyle/>
          <a:p>
            <a:pPr algn="ctr"/>
            <a:r>
              <a:rPr lang="en-US" sz="2800" b="1" dirty="0">
                <a:solidFill>
                  <a:srgbClr val="00B050"/>
                </a:solidFill>
              </a:rPr>
              <a:t>6.9%</a:t>
            </a:r>
          </a:p>
        </p:txBody>
      </p:sp>
      <p:cxnSp>
        <p:nvCxnSpPr>
          <p:cNvPr id="36" name="Straight Arrow Connector 35">
            <a:extLst>
              <a:ext uri="{FF2B5EF4-FFF2-40B4-BE49-F238E27FC236}">
                <a16:creationId xmlns:a16="http://schemas.microsoft.com/office/drawing/2014/main" id="{7A7DF6FE-810A-4CD0-B140-A9C4D2B36C90}"/>
              </a:ext>
            </a:extLst>
          </p:cNvPr>
          <p:cNvCxnSpPr>
            <a:cxnSpLocks/>
          </p:cNvCxnSpPr>
          <p:nvPr/>
        </p:nvCxnSpPr>
        <p:spPr>
          <a:xfrm>
            <a:off x="9220200" y="2004059"/>
            <a:ext cx="0" cy="150114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B7B909-C3AC-4246-8035-EE1510005165}"/>
              </a:ext>
            </a:extLst>
          </p:cNvPr>
          <p:cNvCxnSpPr>
            <a:cxnSpLocks/>
          </p:cNvCxnSpPr>
          <p:nvPr/>
        </p:nvCxnSpPr>
        <p:spPr>
          <a:xfrm>
            <a:off x="10972800" y="2011698"/>
            <a:ext cx="0" cy="125219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CEC445A-732A-4B13-A0A9-F68E00EABE25}"/>
              </a:ext>
            </a:extLst>
          </p:cNvPr>
          <p:cNvSpPr txBox="1"/>
          <p:nvPr/>
        </p:nvSpPr>
        <p:spPr>
          <a:xfrm>
            <a:off x="457200" y="5795010"/>
            <a:ext cx="6400799" cy="400110"/>
          </a:xfrm>
          <a:prstGeom prst="rect">
            <a:avLst/>
          </a:prstGeom>
          <a:noFill/>
        </p:spPr>
        <p:txBody>
          <a:bodyPr wrap="square" rtlCol="0">
            <a:spAutoFit/>
          </a:bodyPr>
          <a:lstStyle/>
          <a:p>
            <a:r>
              <a:rPr lang="en-US" sz="2000" i="1" dirty="0"/>
              <a:t>* with 8 copy rows a 64Gb DRAM chip (sensitivity in paper)</a:t>
            </a:r>
          </a:p>
        </p:txBody>
      </p:sp>
      <p:sp>
        <p:nvSpPr>
          <p:cNvPr id="14" name="Rectangle 13">
            <a:extLst>
              <a:ext uri="{FF2B5EF4-FFF2-40B4-BE49-F238E27FC236}">
                <a16:creationId xmlns:a16="http://schemas.microsoft.com/office/drawing/2014/main" id="{E9D99AE7-4887-423A-852C-F97CD45D67CA}"/>
              </a:ext>
            </a:extLst>
          </p:cNvPr>
          <p:cNvSpPr/>
          <p:nvPr/>
        </p:nvSpPr>
        <p:spPr>
          <a:xfrm>
            <a:off x="0" y="4608248"/>
            <a:ext cx="12192000" cy="1501082"/>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CROW-cache </a:t>
            </a:r>
            <a:r>
              <a:rPr lang="en-US" sz="4800" b="1" dirty="0">
                <a:solidFill>
                  <a:srgbClr val="00B050"/>
                </a:solidFill>
              </a:rPr>
              <a:t>improves</a:t>
            </a:r>
            <a:r>
              <a:rPr lang="en-US" sz="4800" dirty="0">
                <a:solidFill>
                  <a:srgbClr val="00B050"/>
                </a:solidFill>
              </a:rPr>
              <a:t> </a:t>
            </a:r>
            <a:r>
              <a:rPr lang="en-US" sz="4800" dirty="0">
                <a:solidFill>
                  <a:schemeClr val="tx1"/>
                </a:solidFill>
              </a:rPr>
              <a:t>single-/four-core </a:t>
            </a:r>
            <a:r>
              <a:rPr lang="en-US" sz="4800" b="1" dirty="0">
                <a:solidFill>
                  <a:schemeClr val="tx1"/>
                </a:solidFill>
              </a:rPr>
              <a:t>performance </a:t>
            </a:r>
            <a:r>
              <a:rPr lang="en-US" sz="4800" dirty="0">
                <a:solidFill>
                  <a:schemeClr val="tx1"/>
                </a:solidFill>
              </a:rPr>
              <a:t>and </a:t>
            </a:r>
            <a:r>
              <a:rPr lang="en-US" sz="4800" b="1" dirty="0">
                <a:solidFill>
                  <a:schemeClr val="tx1"/>
                </a:solidFill>
              </a:rPr>
              <a:t>energy</a:t>
            </a:r>
          </a:p>
        </p:txBody>
      </p:sp>
    </p:spTree>
    <p:custDataLst>
      <p:tags r:id="rId1"/>
    </p:custDataLst>
    <p:extLst>
      <p:ext uri="{BB962C8B-B14F-4D97-AF65-F5344CB8AC3E}">
        <p14:creationId xmlns:p14="http://schemas.microsoft.com/office/powerpoint/2010/main" val="2603856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89F467B0-3085-4C40-8E75-FD32AAD36DBC}"/>
              </a:ext>
            </a:extLst>
          </p:cNvPr>
          <p:cNvGraphicFramePr>
            <a:graphicFrameLocks/>
          </p:cNvGraphicFramePr>
          <p:nvPr>
            <p:extLst>
              <p:ext uri="{D42A27DB-BD31-4B8C-83A1-F6EECF244321}">
                <p14:modId xmlns:p14="http://schemas.microsoft.com/office/powerpoint/2010/main" val="3649914606"/>
              </p:ext>
            </p:extLst>
          </p:nvPr>
        </p:nvGraphicFramePr>
        <p:xfrm>
          <a:off x="6200773" y="1752600"/>
          <a:ext cx="5943602" cy="40424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0A752AE9-6532-4D6B-9835-647F2019E3FB}"/>
              </a:ext>
            </a:extLst>
          </p:cNvPr>
          <p:cNvGraphicFramePr>
            <a:graphicFrameLocks/>
          </p:cNvGraphicFramePr>
          <p:nvPr>
            <p:extLst>
              <p:ext uri="{D42A27DB-BD31-4B8C-83A1-F6EECF244321}">
                <p14:modId xmlns:p14="http://schemas.microsoft.com/office/powerpoint/2010/main" val="2975534006"/>
              </p:ext>
            </p:extLst>
          </p:nvPr>
        </p:nvGraphicFramePr>
        <p:xfrm>
          <a:off x="-14287" y="1447800"/>
          <a:ext cx="6248398" cy="4271010"/>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a:extLst>
              <a:ext uri="{FF2B5EF4-FFF2-40B4-BE49-F238E27FC236}">
                <a16:creationId xmlns:a16="http://schemas.microsoft.com/office/drawing/2014/main" id="{7EAAD9B2-32DD-4535-9A56-D3B96FC72980}"/>
              </a:ext>
            </a:extLst>
          </p:cNvPr>
          <p:cNvSpPr>
            <a:spLocks noGrp="1"/>
          </p:cNvSpPr>
          <p:nvPr>
            <p:ph type="title"/>
          </p:nvPr>
        </p:nvSpPr>
        <p:spPr/>
        <p:txBody>
          <a:bodyPr/>
          <a:lstStyle/>
          <a:p>
            <a:r>
              <a:rPr lang="en-US" dirty="0"/>
              <a:t>CROW-ref Results</a:t>
            </a:r>
          </a:p>
        </p:txBody>
      </p:sp>
      <p:sp>
        <p:nvSpPr>
          <p:cNvPr id="5" name="TextBox 4">
            <a:extLst>
              <a:ext uri="{FF2B5EF4-FFF2-40B4-BE49-F238E27FC236}">
                <a16:creationId xmlns:a16="http://schemas.microsoft.com/office/drawing/2014/main" id="{6C2938F1-36F3-4A6C-8FF5-98D6339EED6E}"/>
              </a:ext>
            </a:extLst>
          </p:cNvPr>
          <p:cNvSpPr txBox="1"/>
          <p:nvPr/>
        </p:nvSpPr>
        <p:spPr>
          <a:xfrm>
            <a:off x="9067800" y="2928611"/>
            <a:ext cx="1524000" cy="523220"/>
          </a:xfrm>
          <a:prstGeom prst="rect">
            <a:avLst/>
          </a:prstGeom>
          <a:noFill/>
        </p:spPr>
        <p:txBody>
          <a:bodyPr wrap="square" rtlCol="0">
            <a:spAutoFit/>
          </a:bodyPr>
          <a:lstStyle/>
          <a:p>
            <a:pPr algn="ctr"/>
            <a:r>
              <a:rPr lang="en-US" sz="2800" b="1" dirty="0">
                <a:solidFill>
                  <a:srgbClr val="00B050"/>
                </a:solidFill>
              </a:rPr>
              <a:t>17.2%</a:t>
            </a:r>
          </a:p>
        </p:txBody>
      </p:sp>
      <p:cxnSp>
        <p:nvCxnSpPr>
          <p:cNvPr id="6" name="Straight Arrow Connector 5">
            <a:extLst>
              <a:ext uri="{FF2B5EF4-FFF2-40B4-BE49-F238E27FC236}">
                <a16:creationId xmlns:a16="http://schemas.microsoft.com/office/drawing/2014/main" id="{09D72F13-DE57-4BF8-8E02-EBBD8C584959}"/>
              </a:ext>
            </a:extLst>
          </p:cNvPr>
          <p:cNvCxnSpPr>
            <a:cxnSpLocks/>
          </p:cNvCxnSpPr>
          <p:nvPr/>
        </p:nvCxnSpPr>
        <p:spPr>
          <a:xfrm>
            <a:off x="9204960" y="2286000"/>
            <a:ext cx="0" cy="166622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17B7E20-1B27-4F75-A84C-9723C804091C}"/>
              </a:ext>
            </a:extLst>
          </p:cNvPr>
          <p:cNvSpPr txBox="1"/>
          <p:nvPr/>
        </p:nvSpPr>
        <p:spPr>
          <a:xfrm>
            <a:off x="10744200" y="2362200"/>
            <a:ext cx="1524000" cy="523220"/>
          </a:xfrm>
          <a:prstGeom prst="rect">
            <a:avLst/>
          </a:prstGeom>
          <a:noFill/>
        </p:spPr>
        <p:txBody>
          <a:bodyPr wrap="square" rtlCol="0">
            <a:spAutoFit/>
          </a:bodyPr>
          <a:lstStyle/>
          <a:p>
            <a:pPr algn="ctr"/>
            <a:r>
              <a:rPr lang="en-US" sz="2800" b="1" dirty="0">
                <a:solidFill>
                  <a:srgbClr val="00B050"/>
                </a:solidFill>
              </a:rPr>
              <a:t>7.8%</a:t>
            </a:r>
          </a:p>
        </p:txBody>
      </p:sp>
      <p:cxnSp>
        <p:nvCxnSpPr>
          <p:cNvPr id="14" name="Straight Arrow Connector 13">
            <a:extLst>
              <a:ext uri="{FF2B5EF4-FFF2-40B4-BE49-F238E27FC236}">
                <a16:creationId xmlns:a16="http://schemas.microsoft.com/office/drawing/2014/main" id="{87B440F7-F986-4306-8AF1-71361664B166}"/>
              </a:ext>
            </a:extLst>
          </p:cNvPr>
          <p:cNvCxnSpPr>
            <a:cxnSpLocks/>
          </p:cNvCxnSpPr>
          <p:nvPr/>
        </p:nvCxnSpPr>
        <p:spPr>
          <a:xfrm>
            <a:off x="10972800" y="2286000"/>
            <a:ext cx="0" cy="710163"/>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531761F-2A29-4297-A8D2-E940A25A27DA}"/>
              </a:ext>
            </a:extLst>
          </p:cNvPr>
          <p:cNvSpPr txBox="1"/>
          <p:nvPr/>
        </p:nvSpPr>
        <p:spPr>
          <a:xfrm>
            <a:off x="2057400" y="3492814"/>
            <a:ext cx="1524000" cy="523220"/>
          </a:xfrm>
          <a:prstGeom prst="rect">
            <a:avLst/>
          </a:prstGeom>
          <a:noFill/>
        </p:spPr>
        <p:txBody>
          <a:bodyPr wrap="square" rtlCol="0">
            <a:spAutoFit/>
          </a:bodyPr>
          <a:lstStyle/>
          <a:p>
            <a:pPr algn="ctr"/>
            <a:r>
              <a:rPr lang="en-US" sz="2800" b="1" dirty="0">
                <a:solidFill>
                  <a:srgbClr val="00B050"/>
                </a:solidFill>
              </a:rPr>
              <a:t>7.1%</a:t>
            </a:r>
          </a:p>
        </p:txBody>
      </p:sp>
      <p:sp>
        <p:nvSpPr>
          <p:cNvPr id="19" name="TextBox 18">
            <a:extLst>
              <a:ext uri="{FF2B5EF4-FFF2-40B4-BE49-F238E27FC236}">
                <a16:creationId xmlns:a16="http://schemas.microsoft.com/office/drawing/2014/main" id="{E0096F0C-DDAA-47AD-B641-C740B2BB0B4B}"/>
              </a:ext>
            </a:extLst>
          </p:cNvPr>
          <p:cNvSpPr txBox="1"/>
          <p:nvPr/>
        </p:nvSpPr>
        <p:spPr>
          <a:xfrm>
            <a:off x="4267200" y="1855037"/>
            <a:ext cx="1524000" cy="523220"/>
          </a:xfrm>
          <a:prstGeom prst="rect">
            <a:avLst/>
          </a:prstGeom>
          <a:noFill/>
        </p:spPr>
        <p:txBody>
          <a:bodyPr wrap="square" rtlCol="0">
            <a:spAutoFit/>
          </a:bodyPr>
          <a:lstStyle/>
          <a:p>
            <a:pPr algn="ctr"/>
            <a:r>
              <a:rPr lang="en-US" sz="2800" b="1" dirty="0">
                <a:solidFill>
                  <a:srgbClr val="00B050"/>
                </a:solidFill>
              </a:rPr>
              <a:t>11.9%</a:t>
            </a:r>
          </a:p>
        </p:txBody>
      </p:sp>
      <p:sp>
        <p:nvSpPr>
          <p:cNvPr id="3" name="TextBox 2">
            <a:extLst>
              <a:ext uri="{FF2B5EF4-FFF2-40B4-BE49-F238E27FC236}">
                <a16:creationId xmlns:a16="http://schemas.microsoft.com/office/drawing/2014/main" id="{529586D2-D347-43D7-A7B3-08EAF06B8CBB}"/>
              </a:ext>
            </a:extLst>
          </p:cNvPr>
          <p:cNvSpPr txBox="1"/>
          <p:nvPr/>
        </p:nvSpPr>
        <p:spPr>
          <a:xfrm>
            <a:off x="457200" y="5795010"/>
            <a:ext cx="6858000" cy="400110"/>
          </a:xfrm>
          <a:prstGeom prst="rect">
            <a:avLst/>
          </a:prstGeom>
          <a:noFill/>
        </p:spPr>
        <p:txBody>
          <a:bodyPr wrap="square" rtlCol="0">
            <a:spAutoFit/>
          </a:bodyPr>
          <a:lstStyle/>
          <a:p>
            <a:r>
              <a:rPr lang="en-US" sz="2000" i="1" dirty="0"/>
              <a:t>* with 8 copy rows and a 64Gb DRAM chip (sensitivity in paper)</a:t>
            </a:r>
          </a:p>
        </p:txBody>
      </p:sp>
    </p:spTree>
    <p:custDataLst>
      <p:tags r:id="rId1"/>
    </p:custDataLst>
    <p:extLst>
      <p:ext uri="{BB962C8B-B14F-4D97-AF65-F5344CB8AC3E}">
        <p14:creationId xmlns:p14="http://schemas.microsoft.com/office/powerpoint/2010/main" val="409672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2" grpId="0">
        <p:bldAsOne/>
      </p:bldGraphic>
      <p:bldP spid="5" grpId="0"/>
      <p:bldP spid="13" grpId="0"/>
      <p:bldP spid="18" grpId="0"/>
      <p:bldP spid="19"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89F467B0-3085-4C40-8E75-FD32AAD36DBC}"/>
              </a:ext>
            </a:extLst>
          </p:cNvPr>
          <p:cNvGraphicFramePr>
            <a:graphicFrameLocks/>
          </p:cNvGraphicFramePr>
          <p:nvPr/>
        </p:nvGraphicFramePr>
        <p:xfrm>
          <a:off x="6200773" y="1752600"/>
          <a:ext cx="5943602" cy="40424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0A752AE9-6532-4D6B-9835-647F2019E3FB}"/>
              </a:ext>
            </a:extLst>
          </p:cNvPr>
          <p:cNvGraphicFramePr>
            <a:graphicFrameLocks/>
          </p:cNvGraphicFramePr>
          <p:nvPr/>
        </p:nvGraphicFramePr>
        <p:xfrm>
          <a:off x="-14287" y="1447800"/>
          <a:ext cx="6248398" cy="4271010"/>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a:extLst>
              <a:ext uri="{FF2B5EF4-FFF2-40B4-BE49-F238E27FC236}">
                <a16:creationId xmlns:a16="http://schemas.microsoft.com/office/drawing/2014/main" id="{7EAAD9B2-32DD-4535-9A56-D3B96FC72980}"/>
              </a:ext>
            </a:extLst>
          </p:cNvPr>
          <p:cNvSpPr>
            <a:spLocks noGrp="1"/>
          </p:cNvSpPr>
          <p:nvPr>
            <p:ph type="title"/>
          </p:nvPr>
        </p:nvSpPr>
        <p:spPr/>
        <p:txBody>
          <a:bodyPr/>
          <a:lstStyle/>
          <a:p>
            <a:r>
              <a:rPr lang="en-US" dirty="0"/>
              <a:t>CROW-ref Results</a:t>
            </a:r>
          </a:p>
        </p:txBody>
      </p:sp>
      <p:sp>
        <p:nvSpPr>
          <p:cNvPr id="5" name="TextBox 4">
            <a:extLst>
              <a:ext uri="{FF2B5EF4-FFF2-40B4-BE49-F238E27FC236}">
                <a16:creationId xmlns:a16="http://schemas.microsoft.com/office/drawing/2014/main" id="{6C2938F1-36F3-4A6C-8FF5-98D6339EED6E}"/>
              </a:ext>
            </a:extLst>
          </p:cNvPr>
          <p:cNvSpPr txBox="1"/>
          <p:nvPr/>
        </p:nvSpPr>
        <p:spPr>
          <a:xfrm>
            <a:off x="9067800" y="2928611"/>
            <a:ext cx="1524000" cy="523220"/>
          </a:xfrm>
          <a:prstGeom prst="rect">
            <a:avLst/>
          </a:prstGeom>
          <a:noFill/>
        </p:spPr>
        <p:txBody>
          <a:bodyPr wrap="square" rtlCol="0">
            <a:spAutoFit/>
          </a:bodyPr>
          <a:lstStyle/>
          <a:p>
            <a:pPr algn="ctr"/>
            <a:r>
              <a:rPr lang="en-US" sz="2800" b="1" dirty="0">
                <a:solidFill>
                  <a:srgbClr val="00B050"/>
                </a:solidFill>
              </a:rPr>
              <a:t>17.2%</a:t>
            </a:r>
          </a:p>
        </p:txBody>
      </p:sp>
      <p:cxnSp>
        <p:nvCxnSpPr>
          <p:cNvPr id="6" name="Straight Arrow Connector 5">
            <a:extLst>
              <a:ext uri="{FF2B5EF4-FFF2-40B4-BE49-F238E27FC236}">
                <a16:creationId xmlns:a16="http://schemas.microsoft.com/office/drawing/2014/main" id="{09D72F13-DE57-4BF8-8E02-EBBD8C584959}"/>
              </a:ext>
            </a:extLst>
          </p:cNvPr>
          <p:cNvCxnSpPr>
            <a:cxnSpLocks/>
          </p:cNvCxnSpPr>
          <p:nvPr/>
        </p:nvCxnSpPr>
        <p:spPr>
          <a:xfrm>
            <a:off x="9204960" y="2286000"/>
            <a:ext cx="0" cy="166622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17B7E20-1B27-4F75-A84C-9723C804091C}"/>
              </a:ext>
            </a:extLst>
          </p:cNvPr>
          <p:cNvSpPr txBox="1"/>
          <p:nvPr/>
        </p:nvSpPr>
        <p:spPr>
          <a:xfrm>
            <a:off x="10744200" y="2362200"/>
            <a:ext cx="1524000" cy="523220"/>
          </a:xfrm>
          <a:prstGeom prst="rect">
            <a:avLst/>
          </a:prstGeom>
          <a:noFill/>
        </p:spPr>
        <p:txBody>
          <a:bodyPr wrap="square" rtlCol="0">
            <a:spAutoFit/>
          </a:bodyPr>
          <a:lstStyle/>
          <a:p>
            <a:pPr algn="ctr"/>
            <a:r>
              <a:rPr lang="en-US" sz="2800" b="1" dirty="0">
                <a:solidFill>
                  <a:srgbClr val="00B050"/>
                </a:solidFill>
              </a:rPr>
              <a:t>7.8%</a:t>
            </a:r>
          </a:p>
        </p:txBody>
      </p:sp>
      <p:cxnSp>
        <p:nvCxnSpPr>
          <p:cNvPr id="14" name="Straight Arrow Connector 13">
            <a:extLst>
              <a:ext uri="{FF2B5EF4-FFF2-40B4-BE49-F238E27FC236}">
                <a16:creationId xmlns:a16="http://schemas.microsoft.com/office/drawing/2014/main" id="{87B440F7-F986-4306-8AF1-71361664B166}"/>
              </a:ext>
            </a:extLst>
          </p:cNvPr>
          <p:cNvCxnSpPr>
            <a:cxnSpLocks/>
          </p:cNvCxnSpPr>
          <p:nvPr/>
        </p:nvCxnSpPr>
        <p:spPr>
          <a:xfrm>
            <a:off x="10972800" y="2286000"/>
            <a:ext cx="0" cy="710163"/>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531761F-2A29-4297-A8D2-E940A25A27DA}"/>
              </a:ext>
            </a:extLst>
          </p:cNvPr>
          <p:cNvSpPr txBox="1"/>
          <p:nvPr/>
        </p:nvSpPr>
        <p:spPr>
          <a:xfrm>
            <a:off x="2057400" y="3492814"/>
            <a:ext cx="1524000" cy="523220"/>
          </a:xfrm>
          <a:prstGeom prst="rect">
            <a:avLst/>
          </a:prstGeom>
          <a:noFill/>
        </p:spPr>
        <p:txBody>
          <a:bodyPr wrap="square" rtlCol="0">
            <a:spAutoFit/>
          </a:bodyPr>
          <a:lstStyle/>
          <a:p>
            <a:pPr algn="ctr"/>
            <a:r>
              <a:rPr lang="en-US" sz="2800" b="1" dirty="0">
                <a:solidFill>
                  <a:srgbClr val="00B050"/>
                </a:solidFill>
              </a:rPr>
              <a:t>7.1%</a:t>
            </a:r>
          </a:p>
        </p:txBody>
      </p:sp>
      <p:sp>
        <p:nvSpPr>
          <p:cNvPr id="19" name="TextBox 18">
            <a:extLst>
              <a:ext uri="{FF2B5EF4-FFF2-40B4-BE49-F238E27FC236}">
                <a16:creationId xmlns:a16="http://schemas.microsoft.com/office/drawing/2014/main" id="{E0096F0C-DDAA-47AD-B641-C740B2BB0B4B}"/>
              </a:ext>
            </a:extLst>
          </p:cNvPr>
          <p:cNvSpPr txBox="1"/>
          <p:nvPr/>
        </p:nvSpPr>
        <p:spPr>
          <a:xfrm>
            <a:off x="4267200" y="1855037"/>
            <a:ext cx="1524000" cy="523220"/>
          </a:xfrm>
          <a:prstGeom prst="rect">
            <a:avLst/>
          </a:prstGeom>
          <a:noFill/>
        </p:spPr>
        <p:txBody>
          <a:bodyPr wrap="square" rtlCol="0">
            <a:spAutoFit/>
          </a:bodyPr>
          <a:lstStyle/>
          <a:p>
            <a:pPr algn="ctr"/>
            <a:r>
              <a:rPr lang="en-US" sz="2800" b="1" dirty="0">
                <a:solidFill>
                  <a:srgbClr val="00B050"/>
                </a:solidFill>
              </a:rPr>
              <a:t>11.9%</a:t>
            </a:r>
          </a:p>
        </p:txBody>
      </p:sp>
      <p:sp>
        <p:nvSpPr>
          <p:cNvPr id="3" name="TextBox 2">
            <a:extLst>
              <a:ext uri="{FF2B5EF4-FFF2-40B4-BE49-F238E27FC236}">
                <a16:creationId xmlns:a16="http://schemas.microsoft.com/office/drawing/2014/main" id="{529586D2-D347-43D7-A7B3-08EAF06B8CBB}"/>
              </a:ext>
            </a:extLst>
          </p:cNvPr>
          <p:cNvSpPr txBox="1"/>
          <p:nvPr/>
        </p:nvSpPr>
        <p:spPr>
          <a:xfrm>
            <a:off x="457200" y="5795010"/>
            <a:ext cx="6400799" cy="400110"/>
          </a:xfrm>
          <a:prstGeom prst="rect">
            <a:avLst/>
          </a:prstGeom>
          <a:noFill/>
        </p:spPr>
        <p:txBody>
          <a:bodyPr wrap="square" rtlCol="0">
            <a:spAutoFit/>
          </a:bodyPr>
          <a:lstStyle/>
          <a:p>
            <a:r>
              <a:rPr lang="en-US" sz="2000" i="1" dirty="0"/>
              <a:t>* with 8 copy rows a 64Gb DRAM chip (sensitivity in paper)</a:t>
            </a:r>
          </a:p>
        </p:txBody>
      </p:sp>
      <p:sp>
        <p:nvSpPr>
          <p:cNvPr id="16" name="Rectangle 15">
            <a:extLst>
              <a:ext uri="{FF2B5EF4-FFF2-40B4-BE49-F238E27FC236}">
                <a16:creationId xmlns:a16="http://schemas.microsoft.com/office/drawing/2014/main" id="{CC89F2DA-C5E2-4C93-9AF6-5720D6830407}"/>
              </a:ext>
            </a:extLst>
          </p:cNvPr>
          <p:cNvSpPr/>
          <p:nvPr/>
        </p:nvSpPr>
        <p:spPr>
          <a:xfrm>
            <a:off x="0" y="4627842"/>
            <a:ext cx="12192000" cy="1468157"/>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CROW-ref </a:t>
            </a:r>
            <a:r>
              <a:rPr lang="en-US" sz="4000" b="1" dirty="0">
                <a:solidFill>
                  <a:srgbClr val="00B050"/>
                </a:solidFill>
              </a:rPr>
              <a:t>significantly reduces </a:t>
            </a:r>
            <a:r>
              <a:rPr lang="en-US" sz="4000" b="1" dirty="0">
                <a:solidFill>
                  <a:schemeClr val="tx1"/>
                </a:solidFill>
              </a:rPr>
              <a:t>the performance and energy overhead of DRAM refresh</a:t>
            </a:r>
            <a:endParaRPr lang="en-US" sz="4000" dirty="0">
              <a:solidFill>
                <a:schemeClr val="tx1"/>
              </a:solidFill>
            </a:endParaRPr>
          </a:p>
        </p:txBody>
      </p:sp>
    </p:spTree>
    <p:custDataLst>
      <p:tags r:id="rId1"/>
    </p:custDataLst>
    <p:extLst>
      <p:ext uri="{BB962C8B-B14F-4D97-AF65-F5344CB8AC3E}">
        <p14:creationId xmlns:p14="http://schemas.microsoft.com/office/powerpoint/2010/main" val="4261553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E92E-FAF0-4A5D-BD8A-85763A74D343}"/>
              </a:ext>
            </a:extLst>
          </p:cNvPr>
          <p:cNvSpPr>
            <a:spLocks noGrp="1"/>
          </p:cNvSpPr>
          <p:nvPr>
            <p:ph type="title"/>
          </p:nvPr>
        </p:nvSpPr>
        <p:spPr/>
        <p:txBody>
          <a:bodyPr>
            <a:normAutofit fontScale="90000"/>
          </a:bodyPr>
          <a:lstStyle/>
          <a:p>
            <a:r>
              <a:rPr lang="en-US" dirty="0"/>
              <a:t>Combining CROW-cache and CROW-ref</a:t>
            </a:r>
          </a:p>
        </p:txBody>
      </p:sp>
      <p:graphicFrame>
        <p:nvGraphicFramePr>
          <p:cNvPr id="4" name="Chart 3">
            <a:extLst>
              <a:ext uri="{FF2B5EF4-FFF2-40B4-BE49-F238E27FC236}">
                <a16:creationId xmlns:a16="http://schemas.microsoft.com/office/drawing/2014/main" id="{F9C88680-C8C6-4485-A729-5E6A28CE34EC}"/>
              </a:ext>
            </a:extLst>
          </p:cNvPr>
          <p:cNvGraphicFramePr>
            <a:graphicFrameLocks/>
          </p:cNvGraphicFramePr>
          <p:nvPr>
            <p:extLst>
              <p:ext uri="{D42A27DB-BD31-4B8C-83A1-F6EECF244321}">
                <p14:modId xmlns:p14="http://schemas.microsoft.com/office/powerpoint/2010/main" val="1838769050"/>
              </p:ext>
            </p:extLst>
          </p:nvPr>
        </p:nvGraphicFramePr>
        <p:xfrm>
          <a:off x="14152" y="1717493"/>
          <a:ext cx="5929448" cy="39213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962DB9B5-EA4D-4417-A183-4B54D922F2C6}"/>
              </a:ext>
            </a:extLst>
          </p:cNvPr>
          <p:cNvGraphicFramePr>
            <a:graphicFrameLocks/>
          </p:cNvGraphicFramePr>
          <p:nvPr>
            <p:extLst>
              <p:ext uri="{D42A27DB-BD31-4B8C-83A1-F6EECF244321}">
                <p14:modId xmlns:p14="http://schemas.microsoft.com/office/powerpoint/2010/main" val="2139397335"/>
              </p:ext>
            </p:extLst>
          </p:nvPr>
        </p:nvGraphicFramePr>
        <p:xfrm>
          <a:off x="5791200" y="1600200"/>
          <a:ext cx="6062472" cy="410113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3C5DEBE6-9781-4717-88BD-7341F7665138}"/>
              </a:ext>
            </a:extLst>
          </p:cNvPr>
          <p:cNvSpPr txBox="1"/>
          <p:nvPr/>
        </p:nvSpPr>
        <p:spPr>
          <a:xfrm>
            <a:off x="1434823" y="2648222"/>
            <a:ext cx="1524000" cy="523220"/>
          </a:xfrm>
          <a:prstGeom prst="rect">
            <a:avLst/>
          </a:prstGeom>
          <a:noFill/>
        </p:spPr>
        <p:txBody>
          <a:bodyPr wrap="square" rtlCol="0">
            <a:spAutoFit/>
          </a:bodyPr>
          <a:lstStyle/>
          <a:p>
            <a:pPr algn="ctr"/>
            <a:r>
              <a:rPr lang="en-US" sz="2800" b="1" dirty="0">
                <a:solidFill>
                  <a:srgbClr val="00B050"/>
                </a:solidFill>
              </a:rPr>
              <a:t>17%</a:t>
            </a:r>
          </a:p>
        </p:txBody>
      </p:sp>
      <p:sp>
        <p:nvSpPr>
          <p:cNvPr id="7" name="TextBox 6">
            <a:extLst>
              <a:ext uri="{FF2B5EF4-FFF2-40B4-BE49-F238E27FC236}">
                <a16:creationId xmlns:a16="http://schemas.microsoft.com/office/drawing/2014/main" id="{3DCBBB17-60C7-47CB-A8DF-25B713D08DC1}"/>
              </a:ext>
            </a:extLst>
          </p:cNvPr>
          <p:cNvSpPr txBox="1"/>
          <p:nvPr/>
        </p:nvSpPr>
        <p:spPr>
          <a:xfrm>
            <a:off x="3530323" y="2590480"/>
            <a:ext cx="1524000" cy="523220"/>
          </a:xfrm>
          <a:prstGeom prst="rect">
            <a:avLst/>
          </a:prstGeom>
          <a:noFill/>
        </p:spPr>
        <p:txBody>
          <a:bodyPr wrap="square" rtlCol="0">
            <a:spAutoFit/>
          </a:bodyPr>
          <a:lstStyle/>
          <a:p>
            <a:pPr algn="ctr"/>
            <a:r>
              <a:rPr lang="en-US" sz="2800" b="1" dirty="0">
                <a:solidFill>
                  <a:srgbClr val="00B050"/>
                </a:solidFill>
              </a:rPr>
              <a:t>20%</a:t>
            </a:r>
          </a:p>
        </p:txBody>
      </p:sp>
      <p:sp>
        <p:nvSpPr>
          <p:cNvPr id="8" name="TextBox 7">
            <a:extLst>
              <a:ext uri="{FF2B5EF4-FFF2-40B4-BE49-F238E27FC236}">
                <a16:creationId xmlns:a16="http://schemas.microsoft.com/office/drawing/2014/main" id="{69B59490-162F-42E6-95B5-13EFAEF6E4A7}"/>
              </a:ext>
            </a:extLst>
          </p:cNvPr>
          <p:cNvSpPr txBox="1"/>
          <p:nvPr/>
        </p:nvSpPr>
        <p:spPr>
          <a:xfrm>
            <a:off x="8369508" y="2725485"/>
            <a:ext cx="1524000" cy="523220"/>
          </a:xfrm>
          <a:prstGeom prst="rect">
            <a:avLst/>
          </a:prstGeom>
          <a:noFill/>
        </p:spPr>
        <p:txBody>
          <a:bodyPr wrap="square" rtlCol="0">
            <a:spAutoFit/>
          </a:bodyPr>
          <a:lstStyle/>
          <a:p>
            <a:pPr algn="ctr"/>
            <a:r>
              <a:rPr lang="en-US" sz="2800" b="1" dirty="0">
                <a:solidFill>
                  <a:srgbClr val="00B050"/>
                </a:solidFill>
              </a:rPr>
              <a:t>23%</a:t>
            </a:r>
          </a:p>
        </p:txBody>
      </p:sp>
      <p:sp>
        <p:nvSpPr>
          <p:cNvPr id="9" name="TextBox 8">
            <a:extLst>
              <a:ext uri="{FF2B5EF4-FFF2-40B4-BE49-F238E27FC236}">
                <a16:creationId xmlns:a16="http://schemas.microsoft.com/office/drawing/2014/main" id="{0EFD0A07-CAF9-4EEB-AE17-8313C7C252A8}"/>
              </a:ext>
            </a:extLst>
          </p:cNvPr>
          <p:cNvSpPr txBox="1"/>
          <p:nvPr/>
        </p:nvSpPr>
        <p:spPr>
          <a:xfrm>
            <a:off x="10363200" y="2590480"/>
            <a:ext cx="1524000" cy="523220"/>
          </a:xfrm>
          <a:prstGeom prst="rect">
            <a:avLst/>
          </a:prstGeom>
          <a:noFill/>
        </p:spPr>
        <p:txBody>
          <a:bodyPr wrap="square" rtlCol="0">
            <a:spAutoFit/>
          </a:bodyPr>
          <a:lstStyle/>
          <a:p>
            <a:pPr algn="ctr"/>
            <a:r>
              <a:rPr lang="en-US" sz="2800" b="1" dirty="0">
                <a:solidFill>
                  <a:srgbClr val="00B050"/>
                </a:solidFill>
              </a:rPr>
              <a:t>22%</a:t>
            </a:r>
          </a:p>
        </p:txBody>
      </p:sp>
      <p:cxnSp>
        <p:nvCxnSpPr>
          <p:cNvPr id="11" name="Straight Arrow Connector 10">
            <a:extLst>
              <a:ext uri="{FF2B5EF4-FFF2-40B4-BE49-F238E27FC236}">
                <a16:creationId xmlns:a16="http://schemas.microsoft.com/office/drawing/2014/main" id="{D8C5082A-529E-4BAD-9605-5353EA5E84C9}"/>
              </a:ext>
            </a:extLst>
          </p:cNvPr>
          <p:cNvCxnSpPr>
            <a:cxnSpLocks/>
          </p:cNvCxnSpPr>
          <p:nvPr/>
        </p:nvCxnSpPr>
        <p:spPr>
          <a:xfrm flipH="1">
            <a:off x="8610600" y="2590480"/>
            <a:ext cx="8744" cy="891915"/>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F1E2F4-3E8A-48D2-8BA5-DC5291DF5F5C}"/>
              </a:ext>
            </a:extLst>
          </p:cNvPr>
          <p:cNvCxnSpPr>
            <a:cxnSpLocks/>
          </p:cNvCxnSpPr>
          <p:nvPr/>
        </p:nvCxnSpPr>
        <p:spPr>
          <a:xfrm flipH="1">
            <a:off x="10547454" y="2590480"/>
            <a:ext cx="8744" cy="580962"/>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7130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P spid="6" grpId="0"/>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E92E-FAF0-4A5D-BD8A-85763A74D343}"/>
              </a:ext>
            </a:extLst>
          </p:cNvPr>
          <p:cNvSpPr>
            <a:spLocks noGrp="1"/>
          </p:cNvSpPr>
          <p:nvPr>
            <p:ph type="title"/>
          </p:nvPr>
        </p:nvSpPr>
        <p:spPr/>
        <p:txBody>
          <a:bodyPr>
            <a:normAutofit fontScale="90000"/>
          </a:bodyPr>
          <a:lstStyle/>
          <a:p>
            <a:r>
              <a:rPr lang="en-US" dirty="0"/>
              <a:t>Combining CROW-cache and CROW-ref</a:t>
            </a:r>
          </a:p>
        </p:txBody>
      </p:sp>
      <p:graphicFrame>
        <p:nvGraphicFramePr>
          <p:cNvPr id="4" name="Chart 3">
            <a:extLst>
              <a:ext uri="{FF2B5EF4-FFF2-40B4-BE49-F238E27FC236}">
                <a16:creationId xmlns:a16="http://schemas.microsoft.com/office/drawing/2014/main" id="{F9C88680-C8C6-4485-A729-5E6A28CE34EC}"/>
              </a:ext>
            </a:extLst>
          </p:cNvPr>
          <p:cNvGraphicFramePr>
            <a:graphicFrameLocks/>
          </p:cNvGraphicFramePr>
          <p:nvPr/>
        </p:nvGraphicFramePr>
        <p:xfrm>
          <a:off x="14152" y="1717493"/>
          <a:ext cx="5929448" cy="39213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962DB9B5-EA4D-4417-A183-4B54D922F2C6}"/>
              </a:ext>
            </a:extLst>
          </p:cNvPr>
          <p:cNvGraphicFramePr>
            <a:graphicFrameLocks/>
          </p:cNvGraphicFramePr>
          <p:nvPr/>
        </p:nvGraphicFramePr>
        <p:xfrm>
          <a:off x="5791200" y="1600200"/>
          <a:ext cx="6062472" cy="410113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3C5DEBE6-9781-4717-88BD-7341F7665138}"/>
              </a:ext>
            </a:extLst>
          </p:cNvPr>
          <p:cNvSpPr txBox="1"/>
          <p:nvPr/>
        </p:nvSpPr>
        <p:spPr>
          <a:xfrm>
            <a:off x="1434823" y="2648222"/>
            <a:ext cx="1524000" cy="523220"/>
          </a:xfrm>
          <a:prstGeom prst="rect">
            <a:avLst/>
          </a:prstGeom>
          <a:noFill/>
        </p:spPr>
        <p:txBody>
          <a:bodyPr wrap="square" rtlCol="0">
            <a:spAutoFit/>
          </a:bodyPr>
          <a:lstStyle/>
          <a:p>
            <a:pPr algn="ctr"/>
            <a:r>
              <a:rPr lang="en-US" sz="2800" b="1" dirty="0">
                <a:solidFill>
                  <a:srgbClr val="00B050"/>
                </a:solidFill>
              </a:rPr>
              <a:t>17%</a:t>
            </a:r>
          </a:p>
        </p:txBody>
      </p:sp>
      <p:sp>
        <p:nvSpPr>
          <p:cNvPr id="7" name="TextBox 6">
            <a:extLst>
              <a:ext uri="{FF2B5EF4-FFF2-40B4-BE49-F238E27FC236}">
                <a16:creationId xmlns:a16="http://schemas.microsoft.com/office/drawing/2014/main" id="{3DCBBB17-60C7-47CB-A8DF-25B713D08DC1}"/>
              </a:ext>
            </a:extLst>
          </p:cNvPr>
          <p:cNvSpPr txBox="1"/>
          <p:nvPr/>
        </p:nvSpPr>
        <p:spPr>
          <a:xfrm>
            <a:off x="3530323" y="2590480"/>
            <a:ext cx="1524000" cy="523220"/>
          </a:xfrm>
          <a:prstGeom prst="rect">
            <a:avLst/>
          </a:prstGeom>
          <a:noFill/>
        </p:spPr>
        <p:txBody>
          <a:bodyPr wrap="square" rtlCol="0">
            <a:spAutoFit/>
          </a:bodyPr>
          <a:lstStyle/>
          <a:p>
            <a:pPr algn="ctr"/>
            <a:r>
              <a:rPr lang="en-US" sz="2800" b="1" dirty="0">
                <a:solidFill>
                  <a:srgbClr val="00B050"/>
                </a:solidFill>
              </a:rPr>
              <a:t>20%</a:t>
            </a:r>
          </a:p>
        </p:txBody>
      </p:sp>
      <p:sp>
        <p:nvSpPr>
          <p:cNvPr id="8" name="TextBox 7">
            <a:extLst>
              <a:ext uri="{FF2B5EF4-FFF2-40B4-BE49-F238E27FC236}">
                <a16:creationId xmlns:a16="http://schemas.microsoft.com/office/drawing/2014/main" id="{69B59490-162F-42E6-95B5-13EFAEF6E4A7}"/>
              </a:ext>
            </a:extLst>
          </p:cNvPr>
          <p:cNvSpPr txBox="1"/>
          <p:nvPr/>
        </p:nvSpPr>
        <p:spPr>
          <a:xfrm>
            <a:off x="8369508" y="2725485"/>
            <a:ext cx="1524000" cy="523220"/>
          </a:xfrm>
          <a:prstGeom prst="rect">
            <a:avLst/>
          </a:prstGeom>
          <a:noFill/>
        </p:spPr>
        <p:txBody>
          <a:bodyPr wrap="square" rtlCol="0">
            <a:spAutoFit/>
          </a:bodyPr>
          <a:lstStyle/>
          <a:p>
            <a:pPr algn="ctr"/>
            <a:r>
              <a:rPr lang="en-US" sz="2800" b="1" dirty="0">
                <a:solidFill>
                  <a:srgbClr val="00B050"/>
                </a:solidFill>
              </a:rPr>
              <a:t>23%</a:t>
            </a:r>
          </a:p>
        </p:txBody>
      </p:sp>
      <p:sp>
        <p:nvSpPr>
          <p:cNvPr id="9" name="TextBox 8">
            <a:extLst>
              <a:ext uri="{FF2B5EF4-FFF2-40B4-BE49-F238E27FC236}">
                <a16:creationId xmlns:a16="http://schemas.microsoft.com/office/drawing/2014/main" id="{0EFD0A07-CAF9-4EEB-AE17-8313C7C252A8}"/>
              </a:ext>
            </a:extLst>
          </p:cNvPr>
          <p:cNvSpPr txBox="1"/>
          <p:nvPr/>
        </p:nvSpPr>
        <p:spPr>
          <a:xfrm>
            <a:off x="10363200" y="2590480"/>
            <a:ext cx="1524000" cy="523220"/>
          </a:xfrm>
          <a:prstGeom prst="rect">
            <a:avLst/>
          </a:prstGeom>
          <a:noFill/>
        </p:spPr>
        <p:txBody>
          <a:bodyPr wrap="square" rtlCol="0">
            <a:spAutoFit/>
          </a:bodyPr>
          <a:lstStyle/>
          <a:p>
            <a:pPr algn="ctr"/>
            <a:r>
              <a:rPr lang="en-US" sz="2800" b="1" dirty="0">
                <a:solidFill>
                  <a:srgbClr val="00B050"/>
                </a:solidFill>
              </a:rPr>
              <a:t>22%</a:t>
            </a:r>
          </a:p>
        </p:txBody>
      </p:sp>
      <p:cxnSp>
        <p:nvCxnSpPr>
          <p:cNvPr id="11" name="Straight Arrow Connector 10">
            <a:extLst>
              <a:ext uri="{FF2B5EF4-FFF2-40B4-BE49-F238E27FC236}">
                <a16:creationId xmlns:a16="http://schemas.microsoft.com/office/drawing/2014/main" id="{D8C5082A-529E-4BAD-9605-5353EA5E84C9}"/>
              </a:ext>
            </a:extLst>
          </p:cNvPr>
          <p:cNvCxnSpPr>
            <a:cxnSpLocks/>
          </p:cNvCxnSpPr>
          <p:nvPr/>
        </p:nvCxnSpPr>
        <p:spPr>
          <a:xfrm flipH="1">
            <a:off x="8610600" y="2590480"/>
            <a:ext cx="8744" cy="891915"/>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F1E2F4-3E8A-48D2-8BA5-DC5291DF5F5C}"/>
              </a:ext>
            </a:extLst>
          </p:cNvPr>
          <p:cNvCxnSpPr>
            <a:cxnSpLocks/>
          </p:cNvCxnSpPr>
          <p:nvPr/>
        </p:nvCxnSpPr>
        <p:spPr>
          <a:xfrm flipH="1">
            <a:off x="10547454" y="2590480"/>
            <a:ext cx="8744" cy="580962"/>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BA8BB6F-4A3A-4F0F-B751-84473A68B39A}"/>
              </a:ext>
            </a:extLst>
          </p:cNvPr>
          <p:cNvSpPr/>
          <p:nvPr/>
        </p:nvSpPr>
        <p:spPr>
          <a:xfrm>
            <a:off x="0" y="4215932"/>
            <a:ext cx="12192000" cy="1726632"/>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solidFill>
                  <a:schemeClr val="tx1"/>
                </a:solidFill>
              </a:rPr>
              <a:t>CROW-(</a:t>
            </a:r>
            <a:r>
              <a:rPr lang="en-US" sz="3800" b="1" dirty="0" err="1">
                <a:solidFill>
                  <a:schemeClr val="tx1"/>
                </a:solidFill>
              </a:rPr>
              <a:t>cache+ref</a:t>
            </a:r>
            <a:r>
              <a:rPr lang="en-US" sz="3800" b="1" dirty="0">
                <a:solidFill>
                  <a:schemeClr val="tx1"/>
                </a:solidFill>
              </a:rPr>
              <a:t>) provides more performance and DRAM energy benefits than each mechanism alone</a:t>
            </a:r>
            <a:endParaRPr lang="en-US" sz="3800" dirty="0">
              <a:solidFill>
                <a:schemeClr val="tx1"/>
              </a:solidFill>
            </a:endParaRPr>
          </a:p>
        </p:txBody>
      </p:sp>
    </p:spTree>
    <p:custDataLst>
      <p:tags r:id="rId1"/>
    </p:custDataLst>
    <p:extLst>
      <p:ext uri="{BB962C8B-B14F-4D97-AF65-F5344CB8AC3E}">
        <p14:creationId xmlns:p14="http://schemas.microsoft.com/office/powerpoint/2010/main" val="4155859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7228-9691-480E-9C14-D9BB1DF553ED}"/>
              </a:ext>
            </a:extLst>
          </p:cNvPr>
          <p:cNvSpPr>
            <a:spLocks noGrp="1"/>
          </p:cNvSpPr>
          <p:nvPr>
            <p:ph type="title"/>
          </p:nvPr>
        </p:nvSpPr>
        <p:spPr/>
        <p:txBody>
          <a:bodyPr/>
          <a:lstStyle/>
          <a:p>
            <a:r>
              <a:rPr lang="en-US" dirty="0"/>
              <a:t>Hardware Overhead</a:t>
            </a:r>
          </a:p>
        </p:txBody>
      </p:sp>
      <p:sp>
        <p:nvSpPr>
          <p:cNvPr id="3" name="Content Placeholder 2">
            <a:extLst>
              <a:ext uri="{FF2B5EF4-FFF2-40B4-BE49-F238E27FC236}">
                <a16:creationId xmlns:a16="http://schemas.microsoft.com/office/drawing/2014/main" id="{11CB5400-E2C5-4A1F-9232-0531401DDFC9}"/>
              </a:ext>
            </a:extLst>
          </p:cNvPr>
          <p:cNvSpPr>
            <a:spLocks noGrp="1"/>
          </p:cNvSpPr>
          <p:nvPr>
            <p:ph idx="1"/>
          </p:nvPr>
        </p:nvSpPr>
        <p:spPr/>
        <p:txBody>
          <a:bodyPr/>
          <a:lstStyle/>
          <a:p>
            <a:pPr marL="0" indent="0">
              <a:buClr>
                <a:schemeClr val="tx1"/>
              </a:buClr>
              <a:buNone/>
            </a:pPr>
            <a:r>
              <a:rPr lang="en-US" sz="4800" dirty="0"/>
              <a:t>For 8 copy rows and 16 </a:t>
            </a:r>
            <a:r>
              <a:rPr lang="en-US" sz="4800" dirty="0" err="1"/>
              <a:t>GiB</a:t>
            </a:r>
            <a:r>
              <a:rPr lang="en-US" sz="4800" dirty="0"/>
              <a:t> DRAM:</a:t>
            </a:r>
          </a:p>
          <a:p>
            <a:pPr lvl="1">
              <a:buClr>
                <a:schemeClr val="tx1"/>
              </a:buClr>
            </a:pPr>
            <a:r>
              <a:rPr lang="en-US" sz="4400" dirty="0"/>
              <a:t>0.5% DRAM chip area</a:t>
            </a:r>
          </a:p>
          <a:p>
            <a:pPr lvl="1">
              <a:buClr>
                <a:schemeClr val="tx1"/>
              </a:buClr>
            </a:pPr>
            <a:r>
              <a:rPr lang="en-US" sz="4400" dirty="0"/>
              <a:t>1.6% DRAM capacity</a:t>
            </a:r>
          </a:p>
          <a:p>
            <a:pPr lvl="1">
              <a:buClr>
                <a:schemeClr val="tx1"/>
              </a:buClr>
            </a:pPr>
            <a:r>
              <a:rPr lang="en-US" sz="4400" dirty="0"/>
              <a:t>11.3 KiB memory controller storage</a:t>
            </a:r>
          </a:p>
        </p:txBody>
      </p:sp>
      <p:sp>
        <p:nvSpPr>
          <p:cNvPr id="5" name="Rectangle 4">
            <a:extLst>
              <a:ext uri="{FF2B5EF4-FFF2-40B4-BE49-F238E27FC236}">
                <a16:creationId xmlns:a16="http://schemas.microsoft.com/office/drawing/2014/main" id="{A08371C1-FCAE-4510-8B26-8C340C9FB1A9}"/>
              </a:ext>
            </a:extLst>
          </p:cNvPr>
          <p:cNvSpPr/>
          <p:nvPr/>
        </p:nvSpPr>
        <p:spPr>
          <a:xfrm>
            <a:off x="0" y="4215932"/>
            <a:ext cx="12192000" cy="1726632"/>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CROW is a low-cost substrate</a:t>
            </a:r>
            <a:endParaRPr lang="en-US" sz="4400" dirty="0">
              <a:solidFill>
                <a:schemeClr val="tx1"/>
              </a:solidFill>
            </a:endParaRPr>
          </a:p>
        </p:txBody>
      </p:sp>
    </p:spTree>
    <p:custDataLst>
      <p:tags r:id="rId1"/>
    </p:custDataLst>
    <p:extLst>
      <p:ext uri="{BB962C8B-B14F-4D97-AF65-F5344CB8AC3E}">
        <p14:creationId xmlns:p14="http://schemas.microsoft.com/office/powerpoint/2010/main" val="285093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7BF1-EFFA-4E67-8866-797CD834D5E5}"/>
              </a:ext>
            </a:extLst>
          </p:cNvPr>
          <p:cNvSpPr>
            <a:spLocks noGrp="1"/>
          </p:cNvSpPr>
          <p:nvPr>
            <p:ph type="title"/>
          </p:nvPr>
        </p:nvSpPr>
        <p:spPr/>
        <p:txBody>
          <a:bodyPr/>
          <a:lstStyle/>
          <a:p>
            <a:r>
              <a:rPr lang="en-US" dirty="0"/>
              <a:t>Other Results in the Paper</a:t>
            </a:r>
          </a:p>
        </p:txBody>
      </p:sp>
      <p:sp>
        <p:nvSpPr>
          <p:cNvPr id="3" name="Content Placeholder 2">
            <a:extLst>
              <a:ext uri="{FF2B5EF4-FFF2-40B4-BE49-F238E27FC236}">
                <a16:creationId xmlns:a16="http://schemas.microsoft.com/office/drawing/2014/main" id="{000CD280-73A5-4E77-B4E6-00AF1DA6A19E}"/>
              </a:ext>
            </a:extLst>
          </p:cNvPr>
          <p:cNvSpPr>
            <a:spLocks noGrp="1"/>
          </p:cNvSpPr>
          <p:nvPr>
            <p:ph idx="1"/>
          </p:nvPr>
        </p:nvSpPr>
        <p:spPr>
          <a:xfrm>
            <a:off x="304800" y="1263210"/>
            <a:ext cx="11582400" cy="5061390"/>
          </a:xfrm>
        </p:spPr>
        <p:txBody>
          <a:bodyPr>
            <a:normAutofit/>
          </a:bodyPr>
          <a:lstStyle/>
          <a:p>
            <a:r>
              <a:rPr lang="en-US" dirty="0"/>
              <a:t>Performance and energy sensitivity to:</a:t>
            </a:r>
          </a:p>
          <a:p>
            <a:pPr lvl="1"/>
            <a:r>
              <a:rPr lang="en-US" dirty="0"/>
              <a:t>Number of copy-rows per subarray</a:t>
            </a:r>
          </a:p>
          <a:p>
            <a:pPr lvl="1"/>
            <a:r>
              <a:rPr lang="en-US" dirty="0"/>
              <a:t>DRAM chip density</a:t>
            </a:r>
          </a:p>
          <a:p>
            <a:pPr lvl="1"/>
            <a:r>
              <a:rPr lang="en-US" dirty="0"/>
              <a:t>Last-level cache capacity</a:t>
            </a:r>
          </a:p>
          <a:p>
            <a:endParaRPr lang="en-US" dirty="0"/>
          </a:p>
          <a:p>
            <a:r>
              <a:rPr lang="en-US" dirty="0"/>
              <a:t>CROW-cache with prefetching</a:t>
            </a:r>
          </a:p>
          <a:p>
            <a:endParaRPr lang="en-US" dirty="0"/>
          </a:p>
          <a:p>
            <a:r>
              <a:rPr lang="en-US" dirty="0"/>
              <a:t>CROW-cache compared to other in-DRAM caching mechanisms:</a:t>
            </a:r>
          </a:p>
          <a:p>
            <a:pPr lvl="1"/>
            <a:r>
              <a:rPr lang="en-US" dirty="0"/>
              <a:t>TL-DRAM </a:t>
            </a:r>
            <a:r>
              <a:rPr lang="en-US" i="1" dirty="0"/>
              <a:t>[Lee+, HPCA’13]</a:t>
            </a:r>
          </a:p>
          <a:p>
            <a:pPr lvl="1"/>
            <a:r>
              <a:rPr lang="en-US" dirty="0"/>
              <a:t>SALP </a:t>
            </a:r>
            <a:r>
              <a:rPr lang="en-US" i="1" dirty="0"/>
              <a:t>[Kim+, ISCA’12]</a:t>
            </a:r>
          </a:p>
          <a:p>
            <a:endParaRPr lang="en-US" dirty="0"/>
          </a:p>
        </p:txBody>
      </p:sp>
    </p:spTree>
    <p:custDataLst>
      <p:tags r:id="rId1"/>
    </p:custDataLst>
    <p:extLst>
      <p:ext uri="{BB962C8B-B14F-4D97-AF65-F5344CB8AC3E}">
        <p14:creationId xmlns:p14="http://schemas.microsoft.com/office/powerpoint/2010/main" val="349374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44D8-0E69-485E-8DD0-9D4D9E4B854D}"/>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5D98D51A-189E-4D2B-B80D-356292F8396A}"/>
              </a:ext>
            </a:extLst>
          </p:cNvPr>
          <p:cNvSpPr/>
          <p:nvPr/>
        </p:nvSpPr>
        <p:spPr>
          <a:xfrm>
            <a:off x="381000" y="990600"/>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1. </a:t>
            </a:r>
            <a:r>
              <a:rPr lang="en-US" sz="4000" dirty="0">
                <a:latin typeface="Cambria" panose="02040503050406030204" pitchFamily="18" charset="0"/>
              </a:rPr>
              <a:t>DRAM Operation Basics</a:t>
            </a:r>
          </a:p>
        </p:txBody>
      </p:sp>
      <p:sp>
        <p:nvSpPr>
          <p:cNvPr id="5" name="Rectangle 4">
            <a:extLst>
              <a:ext uri="{FF2B5EF4-FFF2-40B4-BE49-F238E27FC236}">
                <a16:creationId xmlns:a16="http://schemas.microsoft.com/office/drawing/2014/main" id="{649EE6A8-1843-4827-9531-A6596E0D1BE4}"/>
              </a:ext>
            </a:extLst>
          </p:cNvPr>
          <p:cNvSpPr/>
          <p:nvPr/>
        </p:nvSpPr>
        <p:spPr>
          <a:xfrm>
            <a:off x="381000" y="1801413"/>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2</a:t>
            </a:r>
            <a:r>
              <a:rPr lang="en-US" sz="4000" dirty="0">
                <a:latin typeface="Cambria" panose="02040503050406030204" pitchFamily="18" charset="0"/>
              </a:rPr>
              <a:t>. The CROW Substrate</a:t>
            </a:r>
          </a:p>
        </p:txBody>
      </p:sp>
      <p:sp>
        <p:nvSpPr>
          <p:cNvPr id="7" name="Rectangle 6">
            <a:extLst>
              <a:ext uri="{FF2B5EF4-FFF2-40B4-BE49-F238E27FC236}">
                <a16:creationId xmlns:a16="http://schemas.microsoft.com/office/drawing/2014/main" id="{D9DB1C58-EB98-4BA2-9248-92A286526A7A}"/>
              </a:ext>
            </a:extLst>
          </p:cNvPr>
          <p:cNvSpPr/>
          <p:nvPr/>
        </p:nvSpPr>
        <p:spPr>
          <a:xfrm>
            <a:off x="381000" y="4596609"/>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3.</a:t>
            </a:r>
            <a:r>
              <a:rPr lang="tr-TR" sz="4000" b="1" dirty="0">
                <a:latin typeface="Cambria" panose="02040503050406030204" pitchFamily="18" charset="0"/>
              </a:rPr>
              <a:t> </a:t>
            </a:r>
            <a:r>
              <a:rPr lang="tr-TR" sz="4000" dirty="0">
                <a:latin typeface="Cambria" panose="02040503050406030204" pitchFamily="18" charset="0"/>
              </a:rPr>
              <a:t>Evaluation</a:t>
            </a:r>
            <a:r>
              <a:rPr lang="en-US" sz="4000" b="1" dirty="0">
                <a:latin typeface="Cambria" panose="02040503050406030204" pitchFamily="18" charset="0"/>
              </a:rPr>
              <a:t> </a:t>
            </a:r>
          </a:p>
        </p:txBody>
      </p:sp>
      <p:sp>
        <p:nvSpPr>
          <p:cNvPr id="8" name="Rectangle 7">
            <a:extLst>
              <a:ext uri="{FF2B5EF4-FFF2-40B4-BE49-F238E27FC236}">
                <a16:creationId xmlns:a16="http://schemas.microsoft.com/office/drawing/2014/main" id="{5A1AACE6-B22B-40B0-A89C-03B8C3868D7B}"/>
              </a:ext>
            </a:extLst>
          </p:cNvPr>
          <p:cNvSpPr/>
          <p:nvPr/>
        </p:nvSpPr>
        <p:spPr>
          <a:xfrm>
            <a:off x="381000" y="5407422"/>
            <a:ext cx="11506200" cy="73152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4. </a:t>
            </a:r>
            <a:r>
              <a:rPr lang="tr-TR" sz="4000" dirty="0">
                <a:latin typeface="Cambria" panose="02040503050406030204" pitchFamily="18" charset="0"/>
              </a:rPr>
              <a:t>Conclusion</a:t>
            </a:r>
            <a:endParaRPr lang="en-US" sz="4000" dirty="0">
              <a:latin typeface="Cambria" panose="02040503050406030204" pitchFamily="18" charset="0"/>
            </a:endParaRPr>
          </a:p>
        </p:txBody>
      </p:sp>
      <p:sp>
        <p:nvSpPr>
          <p:cNvPr id="9" name="Rectangle 8">
            <a:extLst>
              <a:ext uri="{FF2B5EF4-FFF2-40B4-BE49-F238E27FC236}">
                <a16:creationId xmlns:a16="http://schemas.microsoft.com/office/drawing/2014/main" id="{F8898A68-59B4-4C36-984A-1E99E0022607}"/>
              </a:ext>
            </a:extLst>
          </p:cNvPr>
          <p:cNvSpPr/>
          <p:nvPr/>
        </p:nvSpPr>
        <p:spPr>
          <a:xfrm>
            <a:off x="1219200" y="2612226"/>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CROW-cache: Reducing DRAM Latency</a:t>
            </a:r>
          </a:p>
        </p:txBody>
      </p:sp>
      <p:sp>
        <p:nvSpPr>
          <p:cNvPr id="13" name="Rectangle 12">
            <a:extLst>
              <a:ext uri="{FF2B5EF4-FFF2-40B4-BE49-F238E27FC236}">
                <a16:creationId xmlns:a16="http://schemas.microsoft.com/office/drawing/2014/main" id="{474E538E-F149-4CAD-A734-9E1F15ADFAAA}"/>
              </a:ext>
            </a:extLst>
          </p:cNvPr>
          <p:cNvSpPr/>
          <p:nvPr/>
        </p:nvSpPr>
        <p:spPr>
          <a:xfrm>
            <a:off x="1219200" y="3273687"/>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CROW-ref: Reducing DRAM Refresh</a:t>
            </a:r>
          </a:p>
        </p:txBody>
      </p:sp>
      <p:sp>
        <p:nvSpPr>
          <p:cNvPr id="14" name="Rectangle 13">
            <a:extLst>
              <a:ext uri="{FF2B5EF4-FFF2-40B4-BE49-F238E27FC236}">
                <a16:creationId xmlns:a16="http://schemas.microsoft.com/office/drawing/2014/main" id="{8A49A167-278C-494B-9F4A-1891E9F1B487}"/>
              </a:ext>
            </a:extLst>
          </p:cNvPr>
          <p:cNvSpPr/>
          <p:nvPr/>
        </p:nvSpPr>
        <p:spPr>
          <a:xfrm>
            <a:off x="1219200" y="3935148"/>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Mitigating </a:t>
            </a:r>
            <a:r>
              <a:rPr lang="en-US" sz="3200" dirty="0" err="1">
                <a:latin typeface="Cambria" panose="02040503050406030204" pitchFamily="18" charset="0"/>
              </a:rPr>
              <a:t>RowHammer</a:t>
            </a:r>
            <a:endParaRPr lang="en-US" sz="32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296123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506D-E2CE-416E-8A2A-72F5E4E1C76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548FDB-30DA-4170-85C7-4CC1E00A523A}"/>
              </a:ext>
            </a:extLst>
          </p:cNvPr>
          <p:cNvSpPr>
            <a:spLocks noGrp="1"/>
          </p:cNvSpPr>
          <p:nvPr>
            <p:ph idx="1"/>
          </p:nvPr>
        </p:nvSpPr>
        <p:spPr>
          <a:xfrm>
            <a:off x="304800" y="990600"/>
            <a:ext cx="11582400" cy="5562600"/>
          </a:xfrm>
        </p:spPr>
        <p:txBody>
          <a:bodyPr>
            <a:noAutofit/>
          </a:bodyPr>
          <a:lstStyle/>
          <a:p>
            <a:pPr marL="0" indent="0">
              <a:buNone/>
            </a:pPr>
            <a:r>
              <a:rPr lang="en-US" sz="2400" dirty="0"/>
              <a:t>Challenges of DRAM scaling:</a:t>
            </a:r>
            <a:endParaRPr lang="en-US" dirty="0"/>
          </a:p>
          <a:p>
            <a:pPr lvl="1"/>
            <a:r>
              <a:rPr lang="en-US" sz="2000" b="1" dirty="0"/>
              <a:t>High access latency</a:t>
            </a:r>
            <a:r>
              <a:rPr lang="en-US" sz="2000" dirty="0"/>
              <a:t> </a:t>
            </a:r>
            <a:r>
              <a:rPr lang="en-US" sz="2000" dirty="0">
                <a:latin typeface="Cambria" panose="02040503050406030204" pitchFamily="18" charset="0"/>
                <a:ea typeface="Cambria" panose="02040503050406030204" pitchFamily="18" charset="0"/>
              </a:rPr>
              <a:t>→ bottleneck for improving system performance/energy</a:t>
            </a:r>
            <a:endParaRPr lang="en-US" sz="2000" dirty="0"/>
          </a:p>
          <a:p>
            <a:pPr lvl="1"/>
            <a:r>
              <a:rPr lang="en-US" sz="2000" b="1" dirty="0"/>
              <a:t>Refresh overhead</a:t>
            </a:r>
            <a:r>
              <a:rPr lang="en-US" sz="2000" dirty="0"/>
              <a:t> </a:t>
            </a:r>
            <a:r>
              <a:rPr lang="en-US" sz="2000" dirty="0">
                <a:latin typeface="Cambria" panose="02040503050406030204" pitchFamily="18" charset="0"/>
                <a:ea typeface="Cambria" panose="02040503050406030204" pitchFamily="18" charset="0"/>
              </a:rPr>
              <a:t>→ reduces performance and consume high energy</a:t>
            </a:r>
            <a:endParaRPr lang="en-US" sz="2000" dirty="0"/>
          </a:p>
          <a:p>
            <a:pPr lvl="1"/>
            <a:r>
              <a:rPr lang="en-US" sz="2000" b="1" dirty="0"/>
              <a:t>Exposure to vulnerabilities</a:t>
            </a:r>
            <a:r>
              <a:rPr lang="en-US" sz="2000" dirty="0"/>
              <a:t> (e.g., </a:t>
            </a:r>
            <a:r>
              <a:rPr lang="en-US" sz="2000" dirty="0" err="1"/>
              <a:t>RowHammer</a:t>
            </a:r>
            <a:r>
              <a:rPr lang="en-US" sz="2000" dirty="0"/>
              <a:t>)</a:t>
            </a:r>
            <a:endParaRPr lang="en-US" sz="2000" dirty="0">
              <a:solidFill>
                <a:srgbClr val="FF0066"/>
              </a:solidFill>
            </a:endParaRPr>
          </a:p>
          <a:p>
            <a:pPr marL="0" indent="0">
              <a:lnSpc>
                <a:spcPct val="150000"/>
              </a:lnSpc>
              <a:buNone/>
            </a:pPr>
            <a:r>
              <a:rPr lang="en-US" sz="2400" b="1" dirty="0">
                <a:solidFill>
                  <a:srgbClr val="FF0066"/>
                </a:solidFill>
              </a:rPr>
              <a:t>Copy-Row DRAM (CROW)</a:t>
            </a:r>
          </a:p>
          <a:p>
            <a:pPr lvl="1">
              <a:spcBef>
                <a:spcPts val="0"/>
              </a:spcBef>
              <a:buClr>
                <a:schemeClr val="tx1"/>
              </a:buClr>
            </a:pPr>
            <a:r>
              <a:rPr lang="en-US" sz="2000" dirty="0"/>
              <a:t>Introduces </a:t>
            </a:r>
            <a:r>
              <a:rPr lang="en-US" sz="2000" dirty="0">
                <a:solidFill>
                  <a:srgbClr val="FF0066"/>
                </a:solidFill>
              </a:rPr>
              <a:t>copy rows </a:t>
            </a:r>
            <a:r>
              <a:rPr lang="en-US" sz="2000" dirty="0"/>
              <a:t>into a subarray</a:t>
            </a:r>
          </a:p>
          <a:p>
            <a:pPr lvl="1">
              <a:buClr>
                <a:schemeClr val="tx1"/>
              </a:buClr>
            </a:pPr>
            <a:r>
              <a:rPr lang="en-US" sz="2000" dirty="0"/>
              <a:t>The benefits of a </a:t>
            </a:r>
            <a:r>
              <a:rPr lang="en-US" sz="2000" dirty="0">
                <a:solidFill>
                  <a:srgbClr val="FF0066"/>
                </a:solidFill>
              </a:rPr>
              <a:t>copy row</a:t>
            </a:r>
            <a:r>
              <a:rPr lang="en-US" sz="2000" dirty="0"/>
              <a:t>:</a:t>
            </a:r>
          </a:p>
          <a:p>
            <a:pPr lvl="2">
              <a:buClr>
                <a:schemeClr val="tx1"/>
              </a:buClr>
            </a:pPr>
            <a:r>
              <a:rPr lang="en-US" dirty="0"/>
              <a:t>Efficiently duplicating data from regular row to  a </a:t>
            </a:r>
            <a:r>
              <a:rPr lang="en-US" dirty="0">
                <a:solidFill>
                  <a:srgbClr val="FF0066"/>
                </a:solidFill>
              </a:rPr>
              <a:t>copy row</a:t>
            </a:r>
          </a:p>
          <a:p>
            <a:pPr lvl="2">
              <a:buClr>
                <a:schemeClr val="tx1"/>
              </a:buClr>
            </a:pPr>
            <a:r>
              <a:rPr lang="en-US" dirty="0"/>
              <a:t>Quick access to a duplicated row</a:t>
            </a:r>
          </a:p>
          <a:p>
            <a:pPr lvl="2">
              <a:buClr>
                <a:schemeClr val="tx1"/>
              </a:buClr>
            </a:pPr>
            <a:r>
              <a:rPr lang="en-US" dirty="0"/>
              <a:t>Remapping a regular row to a </a:t>
            </a:r>
            <a:r>
              <a:rPr lang="en-US" dirty="0">
                <a:solidFill>
                  <a:srgbClr val="FF0066"/>
                </a:solidFill>
              </a:rPr>
              <a:t>copy row</a:t>
            </a:r>
          </a:p>
          <a:p>
            <a:pPr marL="0" indent="0">
              <a:lnSpc>
                <a:spcPct val="150000"/>
              </a:lnSpc>
              <a:buNone/>
            </a:pPr>
            <a:r>
              <a:rPr lang="en-US" sz="2400" dirty="0"/>
              <a:t>CROW is a flexible substrate with many use cases:</a:t>
            </a:r>
          </a:p>
          <a:p>
            <a:pPr lvl="1">
              <a:spcBef>
                <a:spcPts val="0"/>
              </a:spcBef>
              <a:buClr>
                <a:schemeClr val="tx1"/>
              </a:buClr>
            </a:pPr>
            <a:r>
              <a:rPr lang="en-US" sz="2000" dirty="0">
                <a:solidFill>
                  <a:srgbClr val="FF0066"/>
                </a:solidFill>
              </a:rPr>
              <a:t>CROW-cache </a:t>
            </a:r>
            <a:r>
              <a:rPr lang="en-US" sz="2000" dirty="0"/>
              <a:t>&amp;</a:t>
            </a:r>
            <a:r>
              <a:rPr lang="en-US" sz="2000" dirty="0">
                <a:solidFill>
                  <a:srgbClr val="FF0066"/>
                </a:solidFill>
              </a:rPr>
              <a:t> CROW-ref</a:t>
            </a:r>
          </a:p>
          <a:p>
            <a:pPr lvl="1">
              <a:buClr>
                <a:schemeClr val="tx1"/>
              </a:buClr>
            </a:pPr>
            <a:r>
              <a:rPr lang="en-US" sz="2000" dirty="0"/>
              <a:t>Mitigating </a:t>
            </a:r>
            <a:r>
              <a:rPr lang="en-US" sz="2000" dirty="0" err="1"/>
              <a:t>RowHammer</a:t>
            </a:r>
            <a:endParaRPr lang="en-US" sz="2000" dirty="0"/>
          </a:p>
          <a:p>
            <a:pPr lvl="1">
              <a:buClr>
                <a:schemeClr val="tx1"/>
              </a:buClr>
            </a:pPr>
            <a:r>
              <a:rPr lang="en-US" sz="2000" dirty="0"/>
              <a:t>We hope CROW enables many other use cases going forward</a:t>
            </a:r>
          </a:p>
        </p:txBody>
      </p:sp>
      <p:sp>
        <p:nvSpPr>
          <p:cNvPr id="4" name="Rectangle 3">
            <a:extLst>
              <a:ext uri="{FF2B5EF4-FFF2-40B4-BE49-F238E27FC236}">
                <a16:creationId xmlns:a16="http://schemas.microsoft.com/office/drawing/2014/main" id="{78081FBD-BCD8-4F0A-B381-C7E1AB35BFAE}"/>
              </a:ext>
            </a:extLst>
          </p:cNvPr>
          <p:cNvSpPr/>
          <p:nvPr/>
        </p:nvSpPr>
        <p:spPr>
          <a:xfrm>
            <a:off x="3962400" y="5252496"/>
            <a:ext cx="7696200" cy="445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B050"/>
                </a:solidFill>
              </a:rPr>
              <a:t>(20% speedup </a:t>
            </a:r>
            <a:r>
              <a:rPr lang="en-US" sz="2400" dirty="0">
                <a:solidFill>
                  <a:schemeClr val="tx1"/>
                </a:solidFill>
              </a:rPr>
              <a:t>and</a:t>
            </a:r>
            <a:r>
              <a:rPr lang="en-US" sz="2400" b="1" dirty="0">
                <a:solidFill>
                  <a:schemeClr val="tx1"/>
                </a:solidFill>
              </a:rPr>
              <a:t> </a:t>
            </a:r>
            <a:r>
              <a:rPr lang="en-US" sz="2400" dirty="0">
                <a:solidFill>
                  <a:schemeClr val="tx1"/>
                </a:solidFill>
              </a:rPr>
              <a:t>consumes </a:t>
            </a:r>
            <a:r>
              <a:rPr lang="en-US" sz="2400" b="1" dirty="0">
                <a:solidFill>
                  <a:srgbClr val="00B050"/>
                </a:solidFill>
              </a:rPr>
              <a:t>22% less DRAM energy)</a:t>
            </a:r>
            <a:endParaRPr lang="en-US" sz="2400" dirty="0">
              <a:solidFill>
                <a:schemeClr val="tx1"/>
              </a:solidFill>
            </a:endParaRPr>
          </a:p>
        </p:txBody>
      </p:sp>
      <p:pic>
        <p:nvPicPr>
          <p:cNvPr id="5" name="Picture 4">
            <a:extLst>
              <a:ext uri="{FF2B5EF4-FFF2-40B4-BE49-F238E27FC236}">
                <a16:creationId xmlns:a16="http://schemas.microsoft.com/office/drawing/2014/main" id="{07CFC45F-4B5E-43FE-BB74-744AABA2DBE5}"/>
              </a:ext>
            </a:extLst>
          </p:cNvPr>
          <p:cNvPicPr>
            <a:picLocks noChangeAspect="1"/>
          </p:cNvPicPr>
          <p:nvPr/>
        </p:nvPicPr>
        <p:blipFill>
          <a:blip r:embed="rId4"/>
          <a:stretch>
            <a:fillRect/>
          </a:stretch>
        </p:blipFill>
        <p:spPr>
          <a:xfrm>
            <a:off x="8053210" y="2772553"/>
            <a:ext cx="4191000" cy="2197223"/>
          </a:xfrm>
          <a:prstGeom prst="rect">
            <a:avLst/>
          </a:prstGeom>
        </p:spPr>
      </p:pic>
      <p:sp>
        <p:nvSpPr>
          <p:cNvPr id="6" name="TextBox 5">
            <a:extLst>
              <a:ext uri="{FF2B5EF4-FFF2-40B4-BE49-F238E27FC236}">
                <a16:creationId xmlns:a16="http://schemas.microsoft.com/office/drawing/2014/main" id="{370A2874-E629-4A1F-B4B2-61EF325E16E8}"/>
              </a:ext>
            </a:extLst>
          </p:cNvPr>
          <p:cNvSpPr txBox="1"/>
          <p:nvPr/>
        </p:nvSpPr>
        <p:spPr>
          <a:xfrm>
            <a:off x="8053210" y="336734"/>
            <a:ext cx="3771900" cy="646331"/>
          </a:xfrm>
          <a:prstGeom prst="rect">
            <a:avLst/>
          </a:prstGeom>
          <a:noFill/>
          <a:ln w="28575">
            <a:solidFill>
              <a:schemeClr val="tx1"/>
            </a:solidFill>
          </a:ln>
        </p:spPr>
        <p:txBody>
          <a:bodyPr wrap="square" rtlCol="0">
            <a:spAutoFit/>
          </a:bodyPr>
          <a:lstStyle/>
          <a:p>
            <a:r>
              <a:rPr lang="en-US" dirty="0"/>
              <a:t>Source code available in July:</a:t>
            </a:r>
          </a:p>
          <a:p>
            <a:r>
              <a:rPr lang="en-US" i="1" dirty="0">
                <a:solidFill>
                  <a:srgbClr val="0066FF"/>
                </a:solidFill>
              </a:rPr>
              <a:t>github.com/CMU-SAFARI/CROW</a:t>
            </a:r>
          </a:p>
        </p:txBody>
      </p:sp>
    </p:spTree>
    <p:custDataLst>
      <p:tags r:id="rId1"/>
    </p:custDataLst>
    <p:extLst>
      <p:ext uri="{BB962C8B-B14F-4D97-AF65-F5344CB8AC3E}">
        <p14:creationId xmlns:p14="http://schemas.microsoft.com/office/powerpoint/2010/main" val="388704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6090180" y="2282890"/>
            <a:ext cx="2932176" cy="463897"/>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panose="020B0604020202020204" pitchFamily="34" charset="0"/>
            </a:endParaRPr>
          </a:p>
        </p:txBody>
      </p:sp>
      <p:sp>
        <p:nvSpPr>
          <p:cNvPr id="2" name="Title 1"/>
          <p:cNvSpPr>
            <a:spLocks noGrp="1"/>
          </p:cNvSpPr>
          <p:nvPr>
            <p:ph type="title"/>
          </p:nvPr>
        </p:nvSpPr>
        <p:spPr/>
        <p:txBody>
          <a:bodyPr>
            <a:normAutofit/>
          </a:bodyPr>
          <a:lstStyle/>
          <a:p>
            <a:r>
              <a:rPr lang="en-US" dirty="0"/>
              <a:t>DRAM Organization</a:t>
            </a:r>
          </a:p>
        </p:txBody>
      </p:sp>
      <p:pic>
        <p:nvPicPr>
          <p:cNvPr id="6" name="Content Placeholder 5"/>
          <p:cNvPicPr>
            <a:picLocks noGrp="1" noChangeAspect="1"/>
          </p:cNvPicPr>
          <p:nvPr>
            <p:ph idx="1"/>
          </p:nvPr>
        </p:nvPicPr>
        <p:blipFill>
          <a:blip r:embed="rId4">
            <a:extLst>
              <a:ext uri="{BEBA8EAE-BF5A-486C-A8C5-ECC9F3942E4B}">
                <a14:imgProps xmlns:a14="http://schemas.microsoft.com/office/drawing/2010/main">
                  <a14:imgLayer r:embed="rId5">
                    <a14:imgEffect>
                      <a14:backgroundRemoval t="10000" b="90000" l="0" r="100000"/>
                    </a14:imgEffect>
                  </a14:imgLayer>
                </a14:imgProps>
              </a:ext>
              <a:ext uri="{28A0092B-C50C-407E-A947-70E740481C1C}">
                <a14:useLocalDpi xmlns:a14="http://schemas.microsoft.com/office/drawing/2010/main" val="0"/>
              </a:ext>
            </a:extLst>
          </a:blip>
          <a:stretch>
            <a:fillRect/>
          </a:stretch>
        </p:blipFill>
        <p:spPr>
          <a:xfrm>
            <a:off x="2144900" y="533400"/>
            <a:ext cx="3200400" cy="3200400"/>
          </a:xfrm>
        </p:spPr>
      </p:pic>
      <p:sp>
        <p:nvSpPr>
          <p:cNvPr id="7" name="Rounded Rectangle 6"/>
          <p:cNvSpPr/>
          <p:nvPr/>
        </p:nvSpPr>
        <p:spPr bwMode="auto">
          <a:xfrm>
            <a:off x="2754500" y="4473575"/>
            <a:ext cx="1981200" cy="17526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3200" b="1" dirty="0"/>
              <a:t>CPU</a:t>
            </a:r>
          </a:p>
        </p:txBody>
      </p:sp>
      <p:sp>
        <p:nvSpPr>
          <p:cNvPr id="8" name="Rounded Rectangle 7"/>
          <p:cNvSpPr/>
          <p:nvPr/>
        </p:nvSpPr>
        <p:spPr bwMode="auto">
          <a:xfrm>
            <a:off x="3059300" y="4495800"/>
            <a:ext cx="1371600" cy="609600"/>
          </a:xfrm>
          <a:prstGeom prst="roundRect">
            <a:avLst/>
          </a:prstGeom>
          <a:solidFill>
            <a:srgbClr val="EEA0A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b="1" dirty="0"/>
              <a:t>Memory Controller</a:t>
            </a:r>
          </a:p>
        </p:txBody>
      </p:sp>
      <p:sp>
        <p:nvSpPr>
          <p:cNvPr id="9" name="Up-Down Arrow 8"/>
          <p:cNvSpPr/>
          <p:nvPr/>
        </p:nvSpPr>
        <p:spPr bwMode="auto">
          <a:xfrm>
            <a:off x="3364100" y="2971800"/>
            <a:ext cx="762000" cy="1371601"/>
          </a:xfrm>
          <a:prstGeom prst="upDownArrow">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panose="020B0604020202020204" pitchFamily="34" charset="0"/>
            </a:endParaRPr>
          </a:p>
        </p:txBody>
      </p:sp>
      <p:grpSp>
        <p:nvGrpSpPr>
          <p:cNvPr id="13" name="Group 12"/>
          <p:cNvGrpSpPr/>
          <p:nvPr/>
        </p:nvGrpSpPr>
        <p:grpSpPr>
          <a:xfrm>
            <a:off x="6183500" y="2730755"/>
            <a:ext cx="2743200" cy="459105"/>
            <a:chOff x="4724400" y="2590800"/>
            <a:chExt cx="2743200" cy="459105"/>
          </a:xfrm>
          <a:noFill/>
        </p:grpSpPr>
        <p:sp>
          <p:nvSpPr>
            <p:cNvPr id="14" name="Oval 13"/>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Oval 14"/>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Oval 15"/>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Oval 16"/>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Oval 17"/>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9" name="Oval 18"/>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cxnSp>
        <p:nvCxnSpPr>
          <p:cNvPr id="20" name="Straight Connector 19"/>
          <p:cNvCxnSpPr/>
          <p:nvPr/>
        </p:nvCxnSpPr>
        <p:spPr>
          <a:xfrm flipV="1">
            <a:off x="6415147" y="17398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1" name="DRAM"/>
          <p:cNvSpPr/>
          <p:nvPr/>
        </p:nvSpPr>
        <p:spPr>
          <a:xfrm>
            <a:off x="6186547" y="46827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22" name="Straight Connector 21"/>
          <p:cNvCxnSpPr/>
          <p:nvPr/>
        </p:nvCxnSpPr>
        <p:spPr>
          <a:xfrm flipV="1">
            <a:off x="6872347" y="17398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3" name="DRAM"/>
          <p:cNvSpPr/>
          <p:nvPr/>
        </p:nvSpPr>
        <p:spPr>
          <a:xfrm>
            <a:off x="6643747" y="46827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24" name="Straight Connector 23"/>
          <p:cNvCxnSpPr/>
          <p:nvPr/>
        </p:nvCxnSpPr>
        <p:spPr>
          <a:xfrm flipV="1">
            <a:off x="7332593" y="17398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5" name="DRAM"/>
          <p:cNvSpPr/>
          <p:nvPr/>
        </p:nvSpPr>
        <p:spPr>
          <a:xfrm>
            <a:off x="7103993" y="46827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26" name="Straight Connector 25"/>
          <p:cNvCxnSpPr/>
          <p:nvPr/>
        </p:nvCxnSpPr>
        <p:spPr>
          <a:xfrm flipV="1">
            <a:off x="7789793" y="17398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7" name="DRAM"/>
          <p:cNvSpPr/>
          <p:nvPr/>
        </p:nvSpPr>
        <p:spPr>
          <a:xfrm>
            <a:off x="7561193" y="46827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28" name="Straight Connector 27"/>
          <p:cNvCxnSpPr/>
          <p:nvPr/>
        </p:nvCxnSpPr>
        <p:spPr>
          <a:xfrm flipV="1">
            <a:off x="8243947" y="17398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9" name="DRAM"/>
          <p:cNvSpPr/>
          <p:nvPr/>
        </p:nvSpPr>
        <p:spPr>
          <a:xfrm>
            <a:off x="8015347" y="46827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30" name="Straight Connector 29"/>
          <p:cNvCxnSpPr/>
          <p:nvPr/>
        </p:nvCxnSpPr>
        <p:spPr>
          <a:xfrm flipV="1">
            <a:off x="8698100" y="17398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31" name="DRAM"/>
          <p:cNvSpPr/>
          <p:nvPr/>
        </p:nvSpPr>
        <p:spPr>
          <a:xfrm>
            <a:off x="8469500" y="46827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nvGrpSpPr>
          <p:cNvPr id="32" name="Group 31"/>
          <p:cNvGrpSpPr/>
          <p:nvPr/>
        </p:nvGrpSpPr>
        <p:grpSpPr>
          <a:xfrm>
            <a:off x="6186547" y="1825690"/>
            <a:ext cx="2743200" cy="916305"/>
            <a:chOff x="4572000" y="1609886"/>
            <a:chExt cx="2743200" cy="916305"/>
          </a:xfrm>
          <a:solidFill>
            <a:srgbClr val="83C3FD"/>
          </a:solidFill>
        </p:grpSpPr>
        <p:sp>
          <p:nvSpPr>
            <p:cNvPr id="33" name="Oval 32"/>
            <p:cNvSpPr/>
            <p:nvPr/>
          </p:nvSpPr>
          <p:spPr>
            <a:xfrm>
              <a:off x="54864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Oval 33"/>
            <p:cNvSpPr/>
            <p:nvPr/>
          </p:nvSpPr>
          <p:spPr>
            <a:xfrm>
              <a:off x="54864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Oval 34"/>
            <p:cNvSpPr/>
            <p:nvPr/>
          </p:nvSpPr>
          <p:spPr>
            <a:xfrm>
              <a:off x="59436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6" name="Oval 35"/>
            <p:cNvSpPr/>
            <p:nvPr/>
          </p:nvSpPr>
          <p:spPr>
            <a:xfrm>
              <a:off x="64008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7" name="Oval 36"/>
            <p:cNvSpPr/>
            <p:nvPr/>
          </p:nvSpPr>
          <p:spPr>
            <a:xfrm>
              <a:off x="64008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8" name="Oval 37"/>
            <p:cNvSpPr/>
            <p:nvPr/>
          </p:nvSpPr>
          <p:spPr>
            <a:xfrm>
              <a:off x="68580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9" name="Oval 38"/>
            <p:cNvSpPr/>
            <p:nvPr/>
          </p:nvSpPr>
          <p:spPr>
            <a:xfrm>
              <a:off x="59436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0" name="Oval 39"/>
            <p:cNvSpPr/>
            <p:nvPr/>
          </p:nvSpPr>
          <p:spPr>
            <a:xfrm>
              <a:off x="68580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Oval 40"/>
            <p:cNvSpPr/>
            <p:nvPr/>
          </p:nvSpPr>
          <p:spPr>
            <a:xfrm>
              <a:off x="45720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2" name="Oval 41"/>
            <p:cNvSpPr/>
            <p:nvPr/>
          </p:nvSpPr>
          <p:spPr>
            <a:xfrm>
              <a:off x="45720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3" name="Oval 42"/>
            <p:cNvSpPr/>
            <p:nvPr/>
          </p:nvSpPr>
          <p:spPr>
            <a:xfrm>
              <a:off x="50292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Oval 43"/>
            <p:cNvSpPr/>
            <p:nvPr/>
          </p:nvSpPr>
          <p:spPr>
            <a:xfrm>
              <a:off x="50292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nvGrpSpPr>
          <p:cNvPr id="45" name="Group 44"/>
          <p:cNvGrpSpPr/>
          <p:nvPr/>
        </p:nvGrpSpPr>
        <p:grpSpPr>
          <a:xfrm>
            <a:off x="6186547" y="3193479"/>
            <a:ext cx="2743200" cy="1367790"/>
            <a:chOff x="4572000" y="2977676"/>
            <a:chExt cx="2743200" cy="1367790"/>
          </a:xfrm>
          <a:solidFill>
            <a:srgbClr val="83C3FD"/>
          </a:solidFill>
        </p:grpSpPr>
        <p:sp>
          <p:nvSpPr>
            <p:cNvPr id="46" name="Oval 45"/>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7" name="Oval 46"/>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Oval 47"/>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Oval 48"/>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0" name="Oval 49"/>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1" name="Oval 50"/>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2" name="Oval 51"/>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3" name="Oval 52"/>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4" name="Oval 53"/>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Oval 54"/>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6" name="Oval 55"/>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7" name="Oval 56"/>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8" name="Oval 57"/>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9" name="Oval 58"/>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0" name="Oval 59"/>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Oval 60"/>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2" name="Oval 61"/>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3" name="Oval 62"/>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nvGrpSpPr>
          <p:cNvPr id="64" name="Group 63"/>
          <p:cNvGrpSpPr/>
          <p:nvPr/>
        </p:nvGrpSpPr>
        <p:grpSpPr>
          <a:xfrm>
            <a:off x="6194930" y="2742185"/>
            <a:ext cx="2724912" cy="440817"/>
            <a:chOff x="4583430" y="2539526"/>
            <a:chExt cx="2724912" cy="440817"/>
          </a:xfrm>
          <a:solidFill>
            <a:srgbClr val="83C3FD"/>
          </a:solidFill>
        </p:grpSpPr>
        <p:sp>
          <p:nvSpPr>
            <p:cNvPr id="65" name="Oval 64"/>
            <p:cNvSpPr/>
            <p:nvPr/>
          </p:nvSpPr>
          <p:spPr>
            <a:xfrm>
              <a:off x="54978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6" name="Oval 65"/>
            <p:cNvSpPr/>
            <p:nvPr/>
          </p:nvSpPr>
          <p:spPr>
            <a:xfrm>
              <a:off x="59550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7" name="Oval 66"/>
            <p:cNvSpPr/>
            <p:nvPr/>
          </p:nvSpPr>
          <p:spPr>
            <a:xfrm>
              <a:off x="64122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8" name="Oval 67"/>
            <p:cNvSpPr/>
            <p:nvPr/>
          </p:nvSpPr>
          <p:spPr>
            <a:xfrm>
              <a:off x="6869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9" name="Oval 68"/>
            <p:cNvSpPr/>
            <p:nvPr/>
          </p:nvSpPr>
          <p:spPr>
            <a:xfrm>
              <a:off x="4583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70" name="Oval 69"/>
            <p:cNvSpPr/>
            <p:nvPr/>
          </p:nvSpPr>
          <p:spPr>
            <a:xfrm>
              <a:off x="50406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nvGrpSpPr>
          <p:cNvPr id="85" name="Group 84"/>
          <p:cNvGrpSpPr/>
          <p:nvPr/>
        </p:nvGrpSpPr>
        <p:grpSpPr>
          <a:xfrm>
            <a:off x="8864801" y="2721732"/>
            <a:ext cx="1710115" cy="659947"/>
            <a:chOff x="7392078" y="2030714"/>
            <a:chExt cx="1710115" cy="659947"/>
          </a:xfrm>
        </p:grpSpPr>
        <p:sp>
          <p:nvSpPr>
            <p:cNvPr id="86" name="67Text"/>
            <p:cNvSpPr txBox="1"/>
            <p:nvPr/>
          </p:nvSpPr>
          <p:spPr>
            <a:xfrm>
              <a:off x="7392078" y="2197949"/>
              <a:ext cx="1710115"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00"/>
                </a:lnSpc>
              </a:pPr>
              <a:r>
                <a:rPr lang="en-US" sz="2800" i="1" dirty="0">
                  <a:solidFill>
                    <a:srgbClr val="000000"/>
                  </a:solidFill>
                  <a:latin typeface="Cambria" panose="02040503050406030204" pitchFamily="18" charset="0"/>
                </a:rPr>
                <a:t>DRAM Row</a:t>
              </a:r>
            </a:p>
          </p:txBody>
        </p:sp>
        <p:sp>
          <p:nvSpPr>
            <p:cNvPr id="87" name="Freeform 86"/>
            <p:cNvSpPr/>
            <p:nvPr/>
          </p:nvSpPr>
          <p:spPr>
            <a:xfrm flipV="1">
              <a:off x="7469123" y="2030714"/>
              <a:ext cx="367379" cy="480350"/>
            </a:xfrm>
            <a:custGeom>
              <a:avLst/>
              <a:gdLst>
                <a:gd name="connsiteX0" fmla="*/ 443884 w 443884"/>
                <a:gd name="connsiteY0" fmla="*/ 0 h 719091"/>
                <a:gd name="connsiteX1" fmla="*/ 168676 w 443884"/>
                <a:gd name="connsiteY1" fmla="*/ 186431 h 719091"/>
                <a:gd name="connsiteX2" fmla="*/ 0 w 443884"/>
                <a:gd name="connsiteY2" fmla="*/ 719091 h 719091"/>
              </a:gdLst>
              <a:ahLst/>
              <a:cxnLst>
                <a:cxn ang="0">
                  <a:pos x="connsiteX0" y="connsiteY0"/>
                </a:cxn>
                <a:cxn ang="0">
                  <a:pos x="connsiteX1" y="connsiteY1"/>
                </a:cxn>
                <a:cxn ang="0">
                  <a:pos x="connsiteX2" y="connsiteY2"/>
                </a:cxn>
              </a:cxnLst>
              <a:rect l="l" t="t" r="r" b="b"/>
              <a:pathLst>
                <a:path w="443884" h="719091">
                  <a:moveTo>
                    <a:pt x="443884" y="0"/>
                  </a:moveTo>
                  <a:cubicBezTo>
                    <a:pt x="343270" y="33291"/>
                    <a:pt x="242657" y="66583"/>
                    <a:pt x="168676" y="186431"/>
                  </a:cubicBezTo>
                  <a:cubicBezTo>
                    <a:pt x="94695" y="306279"/>
                    <a:pt x="47347" y="512685"/>
                    <a:pt x="0" y="719091"/>
                  </a:cubicBezTo>
                </a:path>
              </a:pathLst>
            </a:custGeom>
            <a:noFill/>
            <a:ln w="25400">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mbria" panose="02040503050406030204" pitchFamily="18" charset="0"/>
              </a:endParaRPr>
            </a:p>
          </p:txBody>
        </p:sp>
      </p:grpSp>
      <p:grpSp>
        <p:nvGrpSpPr>
          <p:cNvPr id="88" name="Group 87"/>
          <p:cNvGrpSpPr/>
          <p:nvPr/>
        </p:nvGrpSpPr>
        <p:grpSpPr>
          <a:xfrm>
            <a:off x="6829449" y="5027500"/>
            <a:ext cx="3089755" cy="839900"/>
            <a:chOff x="5859262" y="4811697"/>
            <a:chExt cx="3089755" cy="839900"/>
          </a:xfrm>
        </p:grpSpPr>
        <p:sp>
          <p:nvSpPr>
            <p:cNvPr id="89" name="67Text"/>
            <p:cNvSpPr txBox="1"/>
            <p:nvPr/>
          </p:nvSpPr>
          <p:spPr>
            <a:xfrm>
              <a:off x="6217248" y="5158885"/>
              <a:ext cx="27317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000000"/>
                  </a:solidFill>
                  <a:latin typeface="Cambria" panose="02040503050406030204" pitchFamily="18" charset="0"/>
                </a:rPr>
                <a:t>Sense Amplifier</a:t>
              </a:r>
            </a:p>
          </p:txBody>
        </p:sp>
        <p:sp>
          <p:nvSpPr>
            <p:cNvPr id="90" name="Freeform 89"/>
            <p:cNvSpPr/>
            <p:nvPr/>
          </p:nvSpPr>
          <p:spPr>
            <a:xfrm>
              <a:off x="5859262" y="4811697"/>
              <a:ext cx="532660" cy="612559"/>
            </a:xfrm>
            <a:custGeom>
              <a:avLst/>
              <a:gdLst>
                <a:gd name="connsiteX0" fmla="*/ 532660 w 532660"/>
                <a:gd name="connsiteY0" fmla="*/ 612559 h 612559"/>
                <a:gd name="connsiteX1" fmla="*/ 106532 w 532660"/>
                <a:gd name="connsiteY1" fmla="*/ 390618 h 612559"/>
                <a:gd name="connsiteX2" fmla="*/ 0 w 532660"/>
                <a:gd name="connsiteY2" fmla="*/ 0 h 612559"/>
              </a:gdLst>
              <a:ahLst/>
              <a:cxnLst>
                <a:cxn ang="0">
                  <a:pos x="connsiteX0" y="connsiteY0"/>
                </a:cxn>
                <a:cxn ang="0">
                  <a:pos x="connsiteX1" y="connsiteY1"/>
                </a:cxn>
                <a:cxn ang="0">
                  <a:pos x="connsiteX2" y="connsiteY2"/>
                </a:cxn>
              </a:cxnLst>
              <a:rect l="l" t="t" r="r" b="b"/>
              <a:pathLst>
                <a:path w="532660" h="612559">
                  <a:moveTo>
                    <a:pt x="532660" y="612559"/>
                  </a:moveTo>
                  <a:cubicBezTo>
                    <a:pt x="363984" y="552635"/>
                    <a:pt x="195309" y="492711"/>
                    <a:pt x="106532" y="390618"/>
                  </a:cubicBezTo>
                  <a:cubicBezTo>
                    <a:pt x="17755" y="288525"/>
                    <a:pt x="8877" y="144262"/>
                    <a:pt x="0" y="0"/>
                  </a:cubicBezTo>
                </a:path>
              </a:pathLst>
            </a:cu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mbria" panose="02040503050406030204" pitchFamily="18" charset="0"/>
              </a:endParaRPr>
            </a:p>
          </p:txBody>
        </p:sp>
      </p:grpSp>
      <p:cxnSp>
        <p:nvCxnSpPr>
          <p:cNvPr id="102" name="Straight Connector 101"/>
          <p:cNvCxnSpPr/>
          <p:nvPr/>
        </p:nvCxnSpPr>
        <p:spPr bwMode="auto">
          <a:xfrm>
            <a:off x="5040500" y="1642247"/>
            <a:ext cx="1143000" cy="97557"/>
          </a:xfrm>
          <a:prstGeom prst="line">
            <a:avLst/>
          </a:prstGeom>
          <a:solidFill>
            <a:schemeClr val="accent1"/>
          </a:solidFill>
          <a:ln w="19050" cap="flat" cmpd="sng" algn="ctr">
            <a:solidFill>
              <a:schemeClr val="tx1">
                <a:lumMod val="65000"/>
                <a:lumOff val="3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Connector 103"/>
          <p:cNvCxnSpPr/>
          <p:nvPr/>
        </p:nvCxnSpPr>
        <p:spPr bwMode="auto">
          <a:xfrm>
            <a:off x="5000876" y="1855366"/>
            <a:ext cx="1069848" cy="3301343"/>
          </a:xfrm>
          <a:prstGeom prst="line">
            <a:avLst/>
          </a:prstGeom>
          <a:solidFill>
            <a:schemeClr val="accent1"/>
          </a:solidFill>
          <a:ln w="19050" cap="flat" cmpd="sng" algn="ctr">
            <a:solidFill>
              <a:schemeClr val="tx1">
                <a:lumMod val="65000"/>
                <a:lumOff val="3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67Text"/>
          <p:cNvSpPr txBox="1"/>
          <p:nvPr/>
        </p:nvSpPr>
        <p:spPr>
          <a:xfrm>
            <a:off x="1447800" y="3393488"/>
            <a:ext cx="27317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400"/>
              </a:lnSpc>
            </a:pPr>
            <a:r>
              <a:rPr lang="en-US" sz="2400" i="1" dirty="0">
                <a:solidFill>
                  <a:srgbClr val="000000"/>
                </a:solidFill>
                <a:latin typeface="Cambria" panose="02040503050406030204" pitchFamily="18" charset="0"/>
              </a:rPr>
              <a:t>Memory </a:t>
            </a:r>
          </a:p>
          <a:p>
            <a:pPr algn="ctr">
              <a:lnSpc>
                <a:spcPts val="2400"/>
              </a:lnSpc>
            </a:pPr>
            <a:r>
              <a:rPr lang="en-US" sz="2400" i="1" dirty="0">
                <a:solidFill>
                  <a:srgbClr val="000000"/>
                </a:solidFill>
                <a:latin typeface="Cambria" panose="02040503050406030204" pitchFamily="18" charset="0"/>
              </a:rPr>
              <a:t>Bus</a:t>
            </a:r>
          </a:p>
        </p:txBody>
      </p:sp>
      <p:grpSp>
        <p:nvGrpSpPr>
          <p:cNvPr id="107" name="Group 106"/>
          <p:cNvGrpSpPr/>
          <p:nvPr/>
        </p:nvGrpSpPr>
        <p:grpSpPr>
          <a:xfrm>
            <a:off x="8736387" y="1676400"/>
            <a:ext cx="1789364" cy="492712"/>
            <a:chOff x="7469123" y="1642246"/>
            <a:chExt cx="1789364" cy="492712"/>
          </a:xfrm>
        </p:grpSpPr>
        <p:sp>
          <p:nvSpPr>
            <p:cNvPr id="109" name="67Text"/>
            <p:cNvSpPr txBox="1"/>
            <p:nvPr/>
          </p:nvSpPr>
          <p:spPr>
            <a:xfrm>
              <a:off x="7548372" y="1642246"/>
              <a:ext cx="1710115"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00"/>
                </a:lnSpc>
              </a:pPr>
              <a:r>
                <a:rPr lang="en-US" sz="2800" i="1" dirty="0">
                  <a:solidFill>
                    <a:srgbClr val="000000"/>
                  </a:solidFill>
                  <a:latin typeface="Cambria" panose="02040503050406030204" pitchFamily="18" charset="0"/>
                </a:rPr>
                <a:t>DRAM Cell</a:t>
              </a:r>
            </a:p>
          </p:txBody>
        </p:sp>
        <p:sp>
          <p:nvSpPr>
            <p:cNvPr id="110" name="Freeform 109"/>
            <p:cNvSpPr/>
            <p:nvPr/>
          </p:nvSpPr>
          <p:spPr>
            <a:xfrm>
              <a:off x="7469123" y="1926860"/>
              <a:ext cx="608075" cy="103854"/>
            </a:xfrm>
            <a:custGeom>
              <a:avLst/>
              <a:gdLst>
                <a:gd name="connsiteX0" fmla="*/ 443884 w 443884"/>
                <a:gd name="connsiteY0" fmla="*/ 0 h 719091"/>
                <a:gd name="connsiteX1" fmla="*/ 168676 w 443884"/>
                <a:gd name="connsiteY1" fmla="*/ 186431 h 719091"/>
                <a:gd name="connsiteX2" fmla="*/ 0 w 443884"/>
                <a:gd name="connsiteY2" fmla="*/ 719091 h 719091"/>
              </a:gdLst>
              <a:ahLst/>
              <a:cxnLst>
                <a:cxn ang="0">
                  <a:pos x="connsiteX0" y="connsiteY0"/>
                </a:cxn>
                <a:cxn ang="0">
                  <a:pos x="connsiteX1" y="connsiteY1"/>
                </a:cxn>
                <a:cxn ang="0">
                  <a:pos x="connsiteX2" y="connsiteY2"/>
                </a:cxn>
              </a:cxnLst>
              <a:rect l="l" t="t" r="r" b="b"/>
              <a:pathLst>
                <a:path w="443884" h="719091">
                  <a:moveTo>
                    <a:pt x="443884" y="0"/>
                  </a:moveTo>
                  <a:cubicBezTo>
                    <a:pt x="343270" y="33291"/>
                    <a:pt x="242657" y="66583"/>
                    <a:pt x="168676" y="186431"/>
                  </a:cubicBezTo>
                  <a:cubicBezTo>
                    <a:pt x="94695" y="306279"/>
                    <a:pt x="47347" y="512685"/>
                    <a:pt x="0" y="719091"/>
                  </a:cubicBezTo>
                </a:path>
              </a:pathLst>
            </a:custGeom>
            <a:noFill/>
            <a:ln w="25400">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mbria" panose="02040503050406030204" pitchFamily="18" charset="0"/>
              </a:endParaRPr>
            </a:p>
          </p:txBody>
        </p:sp>
      </p:grpSp>
      <p:grpSp>
        <p:nvGrpSpPr>
          <p:cNvPr id="112" name="Group 111">
            <a:extLst>
              <a:ext uri="{FF2B5EF4-FFF2-40B4-BE49-F238E27FC236}">
                <a16:creationId xmlns:a16="http://schemas.microsoft.com/office/drawing/2014/main" id="{5F96BE7E-9638-4DCB-9E95-3BA5E494A4A4}"/>
              </a:ext>
            </a:extLst>
          </p:cNvPr>
          <p:cNvGrpSpPr/>
          <p:nvPr/>
        </p:nvGrpSpPr>
        <p:grpSpPr>
          <a:xfrm>
            <a:off x="5727438" y="990600"/>
            <a:ext cx="3575487" cy="1230852"/>
            <a:chOff x="6553200" y="1802030"/>
            <a:chExt cx="2971800" cy="1077218"/>
          </a:xfrm>
        </p:grpSpPr>
        <p:sp>
          <p:nvSpPr>
            <p:cNvPr id="113" name="TextBox 112">
              <a:extLst>
                <a:ext uri="{FF2B5EF4-FFF2-40B4-BE49-F238E27FC236}">
                  <a16:creationId xmlns:a16="http://schemas.microsoft.com/office/drawing/2014/main" id="{237CB297-167F-4B61-8707-A009DCFA0488}"/>
                </a:ext>
              </a:extLst>
            </p:cNvPr>
            <p:cNvSpPr txBox="1"/>
            <p:nvPr/>
          </p:nvSpPr>
          <p:spPr>
            <a:xfrm>
              <a:off x="6733696" y="1802030"/>
              <a:ext cx="2743200" cy="1077218"/>
            </a:xfrm>
            <a:prstGeom prst="rect">
              <a:avLst/>
            </a:prstGeom>
            <a:noFill/>
          </p:spPr>
          <p:txBody>
            <a:bodyPr wrap="square" rtlCol="0">
              <a:spAutoFit/>
            </a:bodyPr>
            <a:lstStyle/>
            <a:p>
              <a:pPr algn="ctr"/>
              <a:r>
                <a:rPr lang="en-US" sz="3200" b="1" dirty="0"/>
                <a:t>DRAM Subarray</a:t>
              </a:r>
            </a:p>
          </p:txBody>
        </p:sp>
        <p:cxnSp>
          <p:nvCxnSpPr>
            <p:cNvPr id="114" name="Straight Connector 113">
              <a:extLst>
                <a:ext uri="{FF2B5EF4-FFF2-40B4-BE49-F238E27FC236}">
                  <a16:creationId xmlns:a16="http://schemas.microsoft.com/office/drawing/2014/main" id="{9DB8BC32-ED72-4F14-A4AD-713083068DEF}"/>
                </a:ext>
              </a:extLst>
            </p:cNvPr>
            <p:cNvCxnSpPr>
              <a:cxnSpLocks/>
            </p:cNvCxnSpPr>
            <p:nvPr/>
          </p:nvCxnSpPr>
          <p:spPr>
            <a:xfrm>
              <a:off x="6553200" y="2247310"/>
              <a:ext cx="29718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A72E621C-2544-4FF8-BC70-C05B86C04A64}"/>
              </a:ext>
            </a:extLst>
          </p:cNvPr>
          <p:cNvSpPr/>
          <p:nvPr/>
        </p:nvSpPr>
        <p:spPr>
          <a:xfrm>
            <a:off x="5398968" y="990599"/>
            <a:ext cx="6331066" cy="4999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3061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500"/>
                                        <p:tgtEl>
                                          <p:spTgt spid="104"/>
                                        </p:tgtEl>
                                      </p:cBhvr>
                                    </p:animEffec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9" presetClass="emph" presetSubtype="0" nodeType="withEffect">
                                  <p:stCondLst>
                                    <p:cond delay="0"/>
                                  </p:stCondLst>
                                  <p:childTnLst>
                                    <p:set>
                                      <p:cBhvr rctx="PPT">
                                        <p:cTn id="15" dur="indefinite"/>
                                        <p:tgtEl>
                                          <p:spTgt spid="45"/>
                                        </p:tgtEl>
                                        <p:attrNameLst>
                                          <p:attrName>style.opacity</p:attrName>
                                        </p:attrNameLst>
                                      </p:cBhvr>
                                      <p:to>
                                        <p:strVal val="0.5"/>
                                      </p:to>
                                    </p:set>
                                    <p:animEffect filter="image" prLst="opacity: 0.5">
                                      <p:cBhvr rctx="IE">
                                        <p:cTn id="16" dur="indefinite"/>
                                        <p:tgtEl>
                                          <p:spTgt spid="45"/>
                                        </p:tgtEl>
                                      </p:cBhvr>
                                    </p:animEffect>
                                  </p:childTnLst>
                                </p:cTn>
                              </p:par>
                              <p:par>
                                <p:cTn id="17" presetID="9" presetClass="emph" presetSubtype="0" nodeType="withEffect">
                                  <p:stCondLst>
                                    <p:cond delay="0"/>
                                  </p:stCondLst>
                                  <p:childTnLst>
                                    <p:set>
                                      <p:cBhvr rctx="PPT">
                                        <p:cTn id="18" dur="indefinite"/>
                                        <p:tgtEl>
                                          <p:spTgt spid="32"/>
                                        </p:tgtEl>
                                        <p:attrNameLst>
                                          <p:attrName>style.opacity</p:attrName>
                                        </p:attrNameLst>
                                      </p:cBhvr>
                                      <p:to>
                                        <p:strVal val="0.5"/>
                                      </p:to>
                                    </p:set>
                                    <p:animEffect filter="image" prLst="opacity: 0.5">
                                      <p:cBhvr rctx="IE">
                                        <p:cTn id="19" dur="indefinite"/>
                                        <p:tgtEl>
                                          <p:spTgt spid="32"/>
                                        </p:tgtEl>
                                      </p:cBhvr>
                                    </p:animEffect>
                                  </p:childTnLst>
                                </p:cTn>
                              </p:par>
                              <p:par>
                                <p:cTn id="20" presetID="9" presetClass="emph" presetSubtype="0" nodeType="withEffect">
                                  <p:stCondLst>
                                    <p:cond delay="0"/>
                                  </p:stCondLst>
                                  <p:childTnLst>
                                    <p:set>
                                      <p:cBhvr rctx="PPT">
                                        <p:cTn id="21" dur="indefinite"/>
                                        <p:tgtEl>
                                          <p:spTgt spid="13"/>
                                        </p:tgtEl>
                                        <p:attrNameLst>
                                          <p:attrName>style.opacity</p:attrName>
                                        </p:attrNameLst>
                                      </p:cBhvr>
                                      <p:to>
                                        <p:strVal val="0.5"/>
                                      </p:to>
                                    </p:set>
                                    <p:animEffect filter="image" prLst="opacity: 0.5">
                                      <p:cBhvr rctx="IE">
                                        <p:cTn id="22" dur="indefinite"/>
                                        <p:tgtEl>
                                          <p:spTgt spid="13"/>
                                        </p:tgtEl>
                                      </p:cBhvr>
                                    </p:animEffect>
                                  </p:childTnLst>
                                </p:cTn>
                              </p:par>
                              <p:par>
                                <p:cTn id="23" presetID="9" presetClass="emph" presetSubtype="0" nodeType="withEffect">
                                  <p:stCondLst>
                                    <p:cond delay="0"/>
                                  </p:stCondLst>
                                  <p:childTnLst>
                                    <p:set>
                                      <p:cBhvr rctx="PPT">
                                        <p:cTn id="24" dur="indefinite"/>
                                        <p:tgtEl>
                                          <p:spTgt spid="64"/>
                                        </p:tgtEl>
                                        <p:attrNameLst>
                                          <p:attrName>style.opacity</p:attrName>
                                        </p:attrNameLst>
                                      </p:cBhvr>
                                      <p:to>
                                        <p:strVal val="0.5"/>
                                      </p:to>
                                    </p:set>
                                    <p:animEffect filter="image" prLst="opacity: 0.5">
                                      <p:cBhvr rctx="IE">
                                        <p:cTn id="25" dur="indefinite"/>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500"/>
                                        <p:tgtEl>
                                          <p:spTgt spid="10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fade">
                                      <p:cBhvr>
                                        <p:cTn id="35" dur="500"/>
                                        <p:tgtEl>
                                          <p:spTgt spid="8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D46D1D0-6A54-4024-B3A3-D79ACC9F7C0C}"/>
              </a:ext>
            </a:extLst>
          </p:cNvPr>
          <p:cNvSpPr/>
          <p:nvPr/>
        </p:nvSpPr>
        <p:spPr>
          <a:xfrm>
            <a:off x="0" y="0"/>
            <a:ext cx="12192000" cy="36324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3633696"/>
            <a:ext cx="12192000" cy="1446550"/>
          </a:xfrm>
          <a:prstGeom prst="rect">
            <a:avLst/>
          </a:prstGeom>
          <a:noFill/>
        </p:spPr>
        <p:txBody>
          <a:bodyPr wrap="square" rtlCol="0">
            <a:spAutoFit/>
          </a:bodyPr>
          <a:lstStyle/>
          <a:p>
            <a:pPr algn="ctr"/>
            <a:r>
              <a:rPr lang="en-US" sz="3200" b="1" i="1" dirty="0">
                <a:solidFill>
                  <a:srgbClr val="FF0066"/>
                </a:solidFill>
                <a:latin typeface="Cambria" panose="02040503050406030204" pitchFamily="18" charset="0"/>
              </a:rPr>
              <a:t>Hasan Hassan</a:t>
            </a:r>
            <a:r>
              <a:rPr lang="en-US" sz="3200" b="1" i="1" dirty="0">
                <a:solidFill>
                  <a:schemeClr val="tx1">
                    <a:lumMod val="65000"/>
                    <a:lumOff val="35000"/>
                  </a:schemeClr>
                </a:solidFill>
                <a:latin typeface="Cambria" panose="02040503050406030204" pitchFamily="18" charset="0"/>
              </a:rPr>
              <a:t>	</a:t>
            </a:r>
            <a:br>
              <a:rPr lang="en-US" sz="2800" b="1" i="1" dirty="0">
                <a:solidFill>
                  <a:schemeClr val="tx1">
                    <a:lumMod val="65000"/>
                    <a:lumOff val="35000"/>
                  </a:schemeClr>
                </a:solidFill>
                <a:latin typeface="Cambria" panose="02040503050406030204" pitchFamily="18" charset="0"/>
              </a:rPr>
            </a:br>
            <a:r>
              <a:rPr lang="en-US" sz="2800" i="1" dirty="0" err="1">
                <a:solidFill>
                  <a:schemeClr val="tx1">
                    <a:lumMod val="65000"/>
                    <a:lumOff val="35000"/>
                  </a:schemeClr>
                </a:solidFill>
                <a:latin typeface="Cambria" panose="02040503050406030204" pitchFamily="18" charset="0"/>
              </a:rPr>
              <a:t>Minesh</a:t>
            </a:r>
            <a:r>
              <a:rPr lang="en-US" sz="2800" i="1" dirty="0">
                <a:solidFill>
                  <a:schemeClr val="tx1">
                    <a:lumMod val="65000"/>
                    <a:lumOff val="35000"/>
                  </a:schemeClr>
                </a:solidFill>
                <a:latin typeface="Cambria" panose="02040503050406030204" pitchFamily="18" charset="0"/>
              </a:rPr>
              <a:t> Patel      </a:t>
            </a:r>
            <a:r>
              <a:rPr lang="en-US" sz="2800" i="1" dirty="0" err="1">
                <a:solidFill>
                  <a:schemeClr val="tx1">
                    <a:lumMod val="65000"/>
                    <a:lumOff val="35000"/>
                  </a:schemeClr>
                </a:solidFill>
                <a:latin typeface="Cambria" panose="02040503050406030204" pitchFamily="18" charset="0"/>
              </a:rPr>
              <a:t>Jeremie</a:t>
            </a:r>
            <a:r>
              <a:rPr lang="en-US" sz="2800" i="1" dirty="0">
                <a:solidFill>
                  <a:schemeClr val="tx1">
                    <a:lumMod val="65000"/>
                    <a:lumOff val="35000"/>
                  </a:schemeClr>
                </a:solidFill>
                <a:latin typeface="Cambria" panose="02040503050406030204" pitchFamily="18" charset="0"/>
              </a:rPr>
              <a:t> S. Kim      A. </a:t>
            </a:r>
            <a:r>
              <a:rPr lang="en-US" sz="2800" i="1" dirty="0" err="1">
                <a:solidFill>
                  <a:schemeClr val="tx1">
                    <a:lumMod val="65000"/>
                    <a:lumOff val="35000"/>
                  </a:schemeClr>
                </a:solidFill>
                <a:latin typeface="Cambria" panose="02040503050406030204" pitchFamily="18" charset="0"/>
              </a:rPr>
              <a:t>Giray</a:t>
            </a:r>
            <a:r>
              <a:rPr lang="en-US" sz="2800" i="1" dirty="0">
                <a:solidFill>
                  <a:schemeClr val="tx1">
                    <a:lumMod val="65000"/>
                    <a:lumOff val="35000"/>
                  </a:schemeClr>
                </a:solidFill>
                <a:latin typeface="Cambria" panose="02040503050406030204" pitchFamily="18" charset="0"/>
              </a:rPr>
              <a:t> </a:t>
            </a:r>
            <a:r>
              <a:rPr lang="en-US" sz="2800" i="1" dirty="0" err="1">
                <a:solidFill>
                  <a:schemeClr val="tx1">
                    <a:lumMod val="65000"/>
                    <a:lumOff val="35000"/>
                  </a:schemeClr>
                </a:solidFill>
                <a:latin typeface="Cambria" panose="02040503050406030204" pitchFamily="18" charset="0"/>
              </a:rPr>
              <a:t>Yaglikci</a:t>
            </a:r>
            <a:r>
              <a:rPr lang="en-US" sz="2800" i="1" dirty="0">
                <a:solidFill>
                  <a:schemeClr val="tx1">
                    <a:lumMod val="65000"/>
                    <a:lumOff val="35000"/>
                  </a:schemeClr>
                </a:solidFill>
                <a:latin typeface="Cambria" panose="02040503050406030204" pitchFamily="18" charset="0"/>
              </a:rPr>
              <a:t>      Nandita Vijaykumar	</a:t>
            </a:r>
            <a:br>
              <a:rPr lang="en-US" sz="2800" i="1" dirty="0">
                <a:solidFill>
                  <a:schemeClr val="tx1">
                    <a:lumMod val="65000"/>
                    <a:lumOff val="35000"/>
                  </a:schemeClr>
                </a:solidFill>
                <a:latin typeface="Cambria" panose="02040503050406030204" pitchFamily="18" charset="0"/>
              </a:rPr>
            </a:br>
            <a:r>
              <a:rPr lang="en-US" sz="2800" i="1" dirty="0">
                <a:solidFill>
                  <a:schemeClr val="tx1">
                    <a:lumMod val="65000"/>
                    <a:lumOff val="35000"/>
                  </a:schemeClr>
                </a:solidFill>
                <a:latin typeface="Cambria" panose="02040503050406030204" pitchFamily="18" charset="0"/>
              </a:rPr>
              <a:t>Nika Mansouri </a:t>
            </a:r>
            <a:r>
              <a:rPr lang="en-US" sz="2800" i="1" dirty="0" err="1">
                <a:solidFill>
                  <a:schemeClr val="tx1">
                    <a:lumMod val="65000"/>
                    <a:lumOff val="35000"/>
                  </a:schemeClr>
                </a:solidFill>
                <a:latin typeface="Cambria" panose="02040503050406030204" pitchFamily="18" charset="0"/>
              </a:rPr>
              <a:t>Ghiasi</a:t>
            </a:r>
            <a:r>
              <a:rPr lang="en-US" sz="2800" i="1" dirty="0">
                <a:solidFill>
                  <a:schemeClr val="tx1">
                    <a:lumMod val="65000"/>
                    <a:lumOff val="35000"/>
                  </a:schemeClr>
                </a:solidFill>
                <a:latin typeface="Cambria" panose="02040503050406030204" pitchFamily="18" charset="0"/>
              </a:rPr>
              <a:t>      </a:t>
            </a:r>
            <a:r>
              <a:rPr lang="en-US" sz="2800" i="1" dirty="0" err="1">
                <a:solidFill>
                  <a:schemeClr val="tx1">
                    <a:lumMod val="65000"/>
                    <a:lumOff val="35000"/>
                  </a:schemeClr>
                </a:solidFill>
                <a:latin typeface="Cambria" panose="02040503050406030204" pitchFamily="18" charset="0"/>
              </a:rPr>
              <a:t>Saugata</a:t>
            </a:r>
            <a:r>
              <a:rPr lang="en-US" sz="2800" i="1" dirty="0">
                <a:solidFill>
                  <a:schemeClr val="tx1">
                    <a:lumMod val="65000"/>
                    <a:lumOff val="35000"/>
                  </a:schemeClr>
                </a:solidFill>
                <a:latin typeface="Cambria" panose="02040503050406030204" pitchFamily="18" charset="0"/>
              </a:rPr>
              <a:t> Ghose      Onur Mutlu</a:t>
            </a:r>
          </a:p>
        </p:txBody>
      </p:sp>
      <p:sp>
        <p:nvSpPr>
          <p:cNvPr id="19" name="Title 1">
            <a:extLst>
              <a:ext uri="{FF2B5EF4-FFF2-40B4-BE49-F238E27FC236}">
                <a16:creationId xmlns:a16="http://schemas.microsoft.com/office/drawing/2014/main" id="{11BE127E-9EFE-4878-80C9-979BE3337198}"/>
              </a:ext>
            </a:extLst>
          </p:cNvPr>
          <p:cNvSpPr txBox="1">
            <a:spLocks/>
          </p:cNvSpPr>
          <p:nvPr/>
        </p:nvSpPr>
        <p:spPr>
          <a:xfrm>
            <a:off x="0" y="0"/>
            <a:ext cx="12192000" cy="3632416"/>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b="1" dirty="0">
                <a:solidFill>
                  <a:srgbClr val="FF0066"/>
                </a:solidFill>
              </a:rPr>
              <a:t>CROW</a:t>
            </a:r>
            <a:br>
              <a:rPr lang="tr-TR" sz="6600" b="1" dirty="0">
                <a:solidFill>
                  <a:srgbClr val="FF0000"/>
                </a:solidFill>
              </a:rPr>
            </a:br>
            <a:r>
              <a:rPr lang="en-US" sz="3800" b="1" dirty="0">
                <a:solidFill>
                  <a:schemeClr val="tx1">
                    <a:lumMod val="95000"/>
                    <a:lumOff val="5000"/>
                  </a:schemeClr>
                </a:solidFill>
              </a:rPr>
              <a:t>A Low-Cost Substrate for Improving </a:t>
            </a:r>
            <a:br>
              <a:rPr lang="en-US" sz="3800" b="1" dirty="0">
                <a:solidFill>
                  <a:schemeClr val="tx1">
                    <a:lumMod val="95000"/>
                    <a:lumOff val="5000"/>
                  </a:schemeClr>
                </a:solidFill>
              </a:rPr>
            </a:br>
            <a:r>
              <a:rPr lang="en-US" sz="3800" b="1" dirty="0">
                <a:solidFill>
                  <a:schemeClr val="tx1">
                    <a:lumMod val="95000"/>
                    <a:lumOff val="5000"/>
                  </a:schemeClr>
                </a:solidFill>
              </a:rPr>
              <a:t>DRAM Performance, Energy Efficiency, and Reliability</a:t>
            </a:r>
            <a:endParaRPr lang="en-US" sz="3800" b="1" dirty="0">
              <a:solidFill>
                <a:schemeClr val="tx1">
                  <a:lumMod val="95000"/>
                  <a:lumOff val="5000"/>
                </a:schemeClr>
              </a:solidFill>
              <a:latin typeface="Cambria" panose="02040503050406030204" pitchFamily="18" charset="0"/>
            </a:endParaRPr>
          </a:p>
        </p:txBody>
      </p:sp>
      <p:grpSp>
        <p:nvGrpSpPr>
          <p:cNvPr id="22" name="Group 4">
            <a:extLst>
              <a:ext uri="{FF2B5EF4-FFF2-40B4-BE49-F238E27FC236}">
                <a16:creationId xmlns:a16="http://schemas.microsoft.com/office/drawing/2014/main" id="{4095920D-EB2B-4492-B917-CB6BC9649A64}"/>
              </a:ext>
            </a:extLst>
          </p:cNvPr>
          <p:cNvGrpSpPr>
            <a:grpSpLocks noChangeAspect="1"/>
          </p:cNvGrpSpPr>
          <p:nvPr/>
        </p:nvGrpSpPr>
        <p:grpSpPr bwMode="auto">
          <a:xfrm>
            <a:off x="2514600" y="5168206"/>
            <a:ext cx="3747935" cy="1384995"/>
            <a:chOff x="2817" y="2869"/>
            <a:chExt cx="2928" cy="1082"/>
          </a:xfrm>
        </p:grpSpPr>
        <p:sp>
          <p:nvSpPr>
            <p:cNvPr id="23" name="AutoShape 3">
              <a:extLst>
                <a:ext uri="{FF2B5EF4-FFF2-40B4-BE49-F238E27FC236}">
                  <a16:creationId xmlns:a16="http://schemas.microsoft.com/office/drawing/2014/main" id="{7DE0BF48-53B9-4C09-A3F3-BEA50B99DEB3}"/>
                </a:ext>
              </a:extLst>
            </p:cNvPr>
            <p:cNvSpPr>
              <a:spLocks noChangeAspect="1" noChangeArrowheads="1" noTextEdit="1"/>
            </p:cNvSpPr>
            <p:nvPr/>
          </p:nvSpPr>
          <p:spPr bwMode="auto">
            <a:xfrm>
              <a:off x="2817" y="2869"/>
              <a:ext cx="2928" cy="10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5">
              <a:extLst>
                <a:ext uri="{FF2B5EF4-FFF2-40B4-BE49-F238E27FC236}">
                  <a16:creationId xmlns:a16="http://schemas.microsoft.com/office/drawing/2014/main" id="{11FFCDEE-DF16-407D-B902-C904FFDD1162}"/>
                </a:ext>
              </a:extLst>
            </p:cNvPr>
            <p:cNvSpPr>
              <a:spLocks noChangeArrowheads="1"/>
            </p:cNvSpPr>
            <p:nvPr/>
          </p:nvSpPr>
          <p:spPr bwMode="auto">
            <a:xfrm>
              <a:off x="2817" y="2869"/>
              <a:ext cx="2928" cy="1081"/>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F843DB89-946E-48E6-B032-E257D6D2B2CA}"/>
                </a:ext>
              </a:extLst>
            </p:cNvPr>
            <p:cNvSpPr>
              <a:spLocks/>
            </p:cNvSpPr>
            <p:nvPr/>
          </p:nvSpPr>
          <p:spPr bwMode="auto">
            <a:xfrm>
              <a:off x="4375" y="3351"/>
              <a:ext cx="217" cy="247"/>
            </a:xfrm>
            <a:custGeom>
              <a:avLst/>
              <a:gdLst>
                <a:gd name="T0" fmla="*/ 68 w 435"/>
                <a:gd name="T1" fmla="*/ 0 h 494"/>
                <a:gd name="T2" fmla="*/ 139 w 435"/>
                <a:gd name="T3" fmla="*/ 0 h 494"/>
                <a:gd name="T4" fmla="*/ 139 w 435"/>
                <a:gd name="T5" fmla="*/ 2 h 494"/>
                <a:gd name="T6" fmla="*/ 78 w 435"/>
                <a:gd name="T7" fmla="*/ 300 h 494"/>
                <a:gd name="T8" fmla="*/ 75 w 435"/>
                <a:gd name="T9" fmla="*/ 325 h 494"/>
                <a:gd name="T10" fmla="*/ 73 w 435"/>
                <a:gd name="T11" fmla="*/ 346 h 494"/>
                <a:gd name="T12" fmla="*/ 78 w 435"/>
                <a:gd name="T13" fmla="*/ 375 h 494"/>
                <a:gd name="T14" fmla="*/ 89 w 435"/>
                <a:gd name="T15" fmla="*/ 398 h 494"/>
                <a:gd name="T16" fmla="*/ 107 w 435"/>
                <a:gd name="T17" fmla="*/ 416 h 494"/>
                <a:gd name="T18" fmla="*/ 131 w 435"/>
                <a:gd name="T19" fmla="*/ 427 h 494"/>
                <a:gd name="T20" fmla="*/ 162 w 435"/>
                <a:gd name="T21" fmla="*/ 430 h 494"/>
                <a:gd name="T22" fmla="*/ 170 w 435"/>
                <a:gd name="T23" fmla="*/ 430 h 494"/>
                <a:gd name="T24" fmla="*/ 185 w 435"/>
                <a:gd name="T25" fmla="*/ 428 h 494"/>
                <a:gd name="T26" fmla="*/ 201 w 435"/>
                <a:gd name="T27" fmla="*/ 425 h 494"/>
                <a:gd name="T28" fmla="*/ 220 w 435"/>
                <a:gd name="T29" fmla="*/ 418 h 494"/>
                <a:gd name="T30" fmla="*/ 240 w 435"/>
                <a:gd name="T31" fmla="*/ 405 h 494"/>
                <a:gd name="T32" fmla="*/ 259 w 435"/>
                <a:gd name="T33" fmla="*/ 389 h 494"/>
                <a:gd name="T34" fmla="*/ 277 w 435"/>
                <a:gd name="T35" fmla="*/ 366 h 494"/>
                <a:gd name="T36" fmla="*/ 293 w 435"/>
                <a:gd name="T37" fmla="*/ 336 h 494"/>
                <a:gd name="T38" fmla="*/ 304 w 435"/>
                <a:gd name="T39" fmla="*/ 298 h 494"/>
                <a:gd name="T40" fmla="*/ 362 w 435"/>
                <a:gd name="T41" fmla="*/ 0 h 494"/>
                <a:gd name="T42" fmla="*/ 435 w 435"/>
                <a:gd name="T43" fmla="*/ 0 h 494"/>
                <a:gd name="T44" fmla="*/ 435 w 435"/>
                <a:gd name="T45" fmla="*/ 2 h 494"/>
                <a:gd name="T46" fmla="*/ 337 w 435"/>
                <a:gd name="T47" fmla="*/ 489 h 494"/>
                <a:gd name="T48" fmla="*/ 268 w 435"/>
                <a:gd name="T49" fmla="*/ 489 h 494"/>
                <a:gd name="T50" fmla="*/ 268 w 435"/>
                <a:gd name="T51" fmla="*/ 487 h 494"/>
                <a:gd name="T52" fmla="*/ 277 w 435"/>
                <a:gd name="T53" fmla="*/ 435 h 494"/>
                <a:gd name="T54" fmla="*/ 249 w 435"/>
                <a:gd name="T55" fmla="*/ 462 h 494"/>
                <a:gd name="T56" fmla="*/ 215 w 435"/>
                <a:gd name="T57" fmla="*/ 480 h 494"/>
                <a:gd name="T58" fmla="*/ 178 w 435"/>
                <a:gd name="T59" fmla="*/ 491 h 494"/>
                <a:gd name="T60" fmla="*/ 135 w 435"/>
                <a:gd name="T61" fmla="*/ 494 h 494"/>
                <a:gd name="T62" fmla="*/ 98 w 435"/>
                <a:gd name="T63" fmla="*/ 489 h 494"/>
                <a:gd name="T64" fmla="*/ 64 w 435"/>
                <a:gd name="T65" fmla="*/ 476 h 494"/>
                <a:gd name="T66" fmla="*/ 37 w 435"/>
                <a:gd name="T67" fmla="*/ 455 h 494"/>
                <a:gd name="T68" fmla="*/ 18 w 435"/>
                <a:gd name="T69" fmla="*/ 428 h 494"/>
                <a:gd name="T70" fmla="*/ 5 w 435"/>
                <a:gd name="T71" fmla="*/ 395 h 494"/>
                <a:gd name="T72" fmla="*/ 0 w 435"/>
                <a:gd name="T73" fmla="*/ 355 h 494"/>
                <a:gd name="T74" fmla="*/ 2 w 435"/>
                <a:gd name="T75" fmla="*/ 332 h 494"/>
                <a:gd name="T76" fmla="*/ 5 w 435"/>
                <a:gd name="T77" fmla="*/ 311 h 494"/>
                <a:gd name="T78" fmla="*/ 7 w 435"/>
                <a:gd name="T79" fmla="*/ 307 h 494"/>
                <a:gd name="T80" fmla="*/ 68 w 435"/>
                <a:gd name="T81"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5" h="494">
                  <a:moveTo>
                    <a:pt x="68" y="0"/>
                  </a:moveTo>
                  <a:lnTo>
                    <a:pt x="139" y="0"/>
                  </a:lnTo>
                  <a:lnTo>
                    <a:pt x="139" y="2"/>
                  </a:lnTo>
                  <a:lnTo>
                    <a:pt x="78" y="300"/>
                  </a:lnTo>
                  <a:lnTo>
                    <a:pt x="75" y="325"/>
                  </a:lnTo>
                  <a:lnTo>
                    <a:pt x="73" y="346"/>
                  </a:lnTo>
                  <a:lnTo>
                    <a:pt x="78" y="375"/>
                  </a:lnTo>
                  <a:lnTo>
                    <a:pt x="89" y="398"/>
                  </a:lnTo>
                  <a:lnTo>
                    <a:pt x="107" y="416"/>
                  </a:lnTo>
                  <a:lnTo>
                    <a:pt x="131" y="427"/>
                  </a:lnTo>
                  <a:lnTo>
                    <a:pt x="162" y="430"/>
                  </a:lnTo>
                  <a:lnTo>
                    <a:pt x="170" y="430"/>
                  </a:lnTo>
                  <a:lnTo>
                    <a:pt x="185" y="428"/>
                  </a:lnTo>
                  <a:lnTo>
                    <a:pt x="201" y="425"/>
                  </a:lnTo>
                  <a:lnTo>
                    <a:pt x="220" y="418"/>
                  </a:lnTo>
                  <a:lnTo>
                    <a:pt x="240" y="405"/>
                  </a:lnTo>
                  <a:lnTo>
                    <a:pt x="259" y="389"/>
                  </a:lnTo>
                  <a:lnTo>
                    <a:pt x="277" y="366"/>
                  </a:lnTo>
                  <a:lnTo>
                    <a:pt x="293" y="336"/>
                  </a:lnTo>
                  <a:lnTo>
                    <a:pt x="304" y="298"/>
                  </a:lnTo>
                  <a:lnTo>
                    <a:pt x="362" y="0"/>
                  </a:lnTo>
                  <a:lnTo>
                    <a:pt x="435" y="0"/>
                  </a:lnTo>
                  <a:lnTo>
                    <a:pt x="435" y="2"/>
                  </a:lnTo>
                  <a:lnTo>
                    <a:pt x="337" y="489"/>
                  </a:lnTo>
                  <a:lnTo>
                    <a:pt x="268" y="489"/>
                  </a:lnTo>
                  <a:lnTo>
                    <a:pt x="268" y="487"/>
                  </a:lnTo>
                  <a:lnTo>
                    <a:pt x="277" y="435"/>
                  </a:lnTo>
                  <a:lnTo>
                    <a:pt x="249" y="462"/>
                  </a:lnTo>
                  <a:lnTo>
                    <a:pt x="215" y="480"/>
                  </a:lnTo>
                  <a:lnTo>
                    <a:pt x="178" y="491"/>
                  </a:lnTo>
                  <a:lnTo>
                    <a:pt x="135" y="494"/>
                  </a:lnTo>
                  <a:lnTo>
                    <a:pt x="98" y="489"/>
                  </a:lnTo>
                  <a:lnTo>
                    <a:pt x="64" y="476"/>
                  </a:lnTo>
                  <a:lnTo>
                    <a:pt x="37" y="455"/>
                  </a:lnTo>
                  <a:lnTo>
                    <a:pt x="18" y="428"/>
                  </a:lnTo>
                  <a:lnTo>
                    <a:pt x="5" y="395"/>
                  </a:lnTo>
                  <a:lnTo>
                    <a:pt x="0" y="355"/>
                  </a:lnTo>
                  <a:lnTo>
                    <a:pt x="2" y="332"/>
                  </a:lnTo>
                  <a:lnTo>
                    <a:pt x="5" y="311"/>
                  </a:lnTo>
                  <a:lnTo>
                    <a:pt x="7" y="307"/>
                  </a:lnTo>
                  <a:lnTo>
                    <a:pt x="6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0B89A9A8-14D8-4FEF-9BE4-1230E6B01808}"/>
                </a:ext>
              </a:extLst>
            </p:cNvPr>
            <p:cNvSpPr>
              <a:spLocks/>
            </p:cNvSpPr>
            <p:nvPr/>
          </p:nvSpPr>
          <p:spPr bwMode="auto">
            <a:xfrm>
              <a:off x="4623" y="3348"/>
              <a:ext cx="199" cy="247"/>
            </a:xfrm>
            <a:custGeom>
              <a:avLst/>
              <a:gdLst>
                <a:gd name="T0" fmla="*/ 289 w 397"/>
                <a:gd name="T1" fmla="*/ 0 h 495"/>
                <a:gd name="T2" fmla="*/ 321 w 397"/>
                <a:gd name="T3" fmla="*/ 2 h 495"/>
                <a:gd name="T4" fmla="*/ 350 w 397"/>
                <a:gd name="T5" fmla="*/ 11 h 495"/>
                <a:gd name="T6" fmla="*/ 374 w 397"/>
                <a:gd name="T7" fmla="*/ 25 h 495"/>
                <a:gd name="T8" fmla="*/ 396 w 397"/>
                <a:gd name="T9" fmla="*/ 45 h 495"/>
                <a:gd name="T10" fmla="*/ 397 w 397"/>
                <a:gd name="T11" fmla="*/ 47 h 495"/>
                <a:gd name="T12" fmla="*/ 339 w 397"/>
                <a:gd name="T13" fmla="*/ 98 h 495"/>
                <a:gd name="T14" fmla="*/ 339 w 397"/>
                <a:gd name="T15" fmla="*/ 96 h 495"/>
                <a:gd name="T16" fmla="*/ 319 w 397"/>
                <a:gd name="T17" fmla="*/ 79 h 495"/>
                <a:gd name="T18" fmla="*/ 296 w 397"/>
                <a:gd name="T19" fmla="*/ 66 h 495"/>
                <a:gd name="T20" fmla="*/ 270 w 397"/>
                <a:gd name="T21" fmla="*/ 63 h 495"/>
                <a:gd name="T22" fmla="*/ 238 w 397"/>
                <a:gd name="T23" fmla="*/ 68 h 495"/>
                <a:gd name="T24" fmla="*/ 208 w 397"/>
                <a:gd name="T25" fmla="*/ 80 h 495"/>
                <a:gd name="T26" fmla="*/ 181 w 397"/>
                <a:gd name="T27" fmla="*/ 100 h 495"/>
                <a:gd name="T28" fmla="*/ 158 w 397"/>
                <a:gd name="T29" fmla="*/ 127 h 495"/>
                <a:gd name="T30" fmla="*/ 142 w 397"/>
                <a:gd name="T31" fmla="*/ 159 h 495"/>
                <a:gd name="T32" fmla="*/ 131 w 397"/>
                <a:gd name="T33" fmla="*/ 194 h 495"/>
                <a:gd name="T34" fmla="*/ 71 w 397"/>
                <a:gd name="T35" fmla="*/ 495 h 495"/>
                <a:gd name="T36" fmla="*/ 0 w 397"/>
                <a:gd name="T37" fmla="*/ 495 h 495"/>
                <a:gd name="T38" fmla="*/ 0 w 397"/>
                <a:gd name="T39" fmla="*/ 493 h 495"/>
                <a:gd name="T40" fmla="*/ 98 w 397"/>
                <a:gd name="T41" fmla="*/ 6 h 495"/>
                <a:gd name="T42" fmla="*/ 167 w 397"/>
                <a:gd name="T43" fmla="*/ 6 h 495"/>
                <a:gd name="T44" fmla="*/ 167 w 397"/>
                <a:gd name="T45" fmla="*/ 8 h 495"/>
                <a:gd name="T46" fmla="*/ 156 w 397"/>
                <a:gd name="T47" fmla="*/ 61 h 495"/>
                <a:gd name="T48" fmla="*/ 183 w 397"/>
                <a:gd name="T49" fmla="*/ 36 h 495"/>
                <a:gd name="T50" fmla="*/ 215 w 397"/>
                <a:gd name="T51" fmla="*/ 16 h 495"/>
                <a:gd name="T52" fmla="*/ 250 w 397"/>
                <a:gd name="T53" fmla="*/ 4 h 495"/>
                <a:gd name="T54" fmla="*/ 289 w 397"/>
                <a:gd name="T5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7" h="495">
                  <a:moveTo>
                    <a:pt x="289" y="0"/>
                  </a:moveTo>
                  <a:lnTo>
                    <a:pt x="321" y="2"/>
                  </a:lnTo>
                  <a:lnTo>
                    <a:pt x="350" y="11"/>
                  </a:lnTo>
                  <a:lnTo>
                    <a:pt x="374" y="25"/>
                  </a:lnTo>
                  <a:lnTo>
                    <a:pt x="396" y="45"/>
                  </a:lnTo>
                  <a:lnTo>
                    <a:pt x="397" y="47"/>
                  </a:lnTo>
                  <a:lnTo>
                    <a:pt x="339" y="98"/>
                  </a:lnTo>
                  <a:lnTo>
                    <a:pt x="339" y="96"/>
                  </a:lnTo>
                  <a:lnTo>
                    <a:pt x="319" y="79"/>
                  </a:lnTo>
                  <a:lnTo>
                    <a:pt x="296" y="66"/>
                  </a:lnTo>
                  <a:lnTo>
                    <a:pt x="270" y="63"/>
                  </a:lnTo>
                  <a:lnTo>
                    <a:pt x="238" y="68"/>
                  </a:lnTo>
                  <a:lnTo>
                    <a:pt x="208" y="80"/>
                  </a:lnTo>
                  <a:lnTo>
                    <a:pt x="181" y="100"/>
                  </a:lnTo>
                  <a:lnTo>
                    <a:pt x="158" y="127"/>
                  </a:lnTo>
                  <a:lnTo>
                    <a:pt x="142" y="159"/>
                  </a:lnTo>
                  <a:lnTo>
                    <a:pt x="131" y="194"/>
                  </a:lnTo>
                  <a:lnTo>
                    <a:pt x="71" y="495"/>
                  </a:lnTo>
                  <a:lnTo>
                    <a:pt x="0" y="495"/>
                  </a:lnTo>
                  <a:lnTo>
                    <a:pt x="0" y="493"/>
                  </a:lnTo>
                  <a:lnTo>
                    <a:pt x="98" y="6"/>
                  </a:lnTo>
                  <a:lnTo>
                    <a:pt x="167" y="6"/>
                  </a:lnTo>
                  <a:lnTo>
                    <a:pt x="167" y="8"/>
                  </a:lnTo>
                  <a:lnTo>
                    <a:pt x="156" y="61"/>
                  </a:lnTo>
                  <a:lnTo>
                    <a:pt x="183" y="36"/>
                  </a:lnTo>
                  <a:lnTo>
                    <a:pt x="215" y="16"/>
                  </a:lnTo>
                  <a:lnTo>
                    <a:pt x="250" y="4"/>
                  </a:lnTo>
                  <a:lnTo>
                    <a:pt x="2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220BF5A0-5D7C-4C91-92B9-684F783EE372}"/>
                </a:ext>
              </a:extLst>
            </p:cNvPr>
            <p:cNvSpPr>
              <a:spLocks/>
            </p:cNvSpPr>
            <p:nvPr/>
          </p:nvSpPr>
          <p:spPr bwMode="auto">
            <a:xfrm>
              <a:off x="4135" y="3351"/>
              <a:ext cx="218" cy="244"/>
            </a:xfrm>
            <a:custGeom>
              <a:avLst/>
              <a:gdLst>
                <a:gd name="T0" fmla="*/ 105 w 435"/>
                <a:gd name="T1" fmla="*/ 0 h 489"/>
                <a:gd name="T2" fmla="*/ 435 w 435"/>
                <a:gd name="T3" fmla="*/ 0 h 489"/>
                <a:gd name="T4" fmla="*/ 422 w 435"/>
                <a:gd name="T5" fmla="*/ 58 h 489"/>
                <a:gd name="T6" fmla="*/ 422 w 435"/>
                <a:gd name="T7" fmla="*/ 60 h 489"/>
                <a:gd name="T8" fmla="*/ 98 w 435"/>
                <a:gd name="T9" fmla="*/ 425 h 489"/>
                <a:gd name="T10" fmla="*/ 355 w 435"/>
                <a:gd name="T11" fmla="*/ 425 h 489"/>
                <a:gd name="T12" fmla="*/ 342 w 435"/>
                <a:gd name="T13" fmla="*/ 489 h 489"/>
                <a:gd name="T14" fmla="*/ 0 w 435"/>
                <a:gd name="T15" fmla="*/ 489 h 489"/>
                <a:gd name="T16" fmla="*/ 11 w 435"/>
                <a:gd name="T17" fmla="*/ 428 h 489"/>
                <a:gd name="T18" fmla="*/ 12 w 435"/>
                <a:gd name="T19" fmla="*/ 428 h 489"/>
                <a:gd name="T20" fmla="*/ 334 w 435"/>
                <a:gd name="T21" fmla="*/ 62 h 489"/>
                <a:gd name="T22" fmla="*/ 92 w 435"/>
                <a:gd name="T23" fmla="*/ 62 h 489"/>
                <a:gd name="T24" fmla="*/ 92 w 435"/>
                <a:gd name="T25" fmla="*/ 62 h 489"/>
                <a:gd name="T26" fmla="*/ 105 w 435"/>
                <a:gd name="T27"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5" h="489">
                  <a:moveTo>
                    <a:pt x="105" y="0"/>
                  </a:moveTo>
                  <a:lnTo>
                    <a:pt x="435" y="0"/>
                  </a:lnTo>
                  <a:lnTo>
                    <a:pt x="422" y="58"/>
                  </a:lnTo>
                  <a:lnTo>
                    <a:pt x="422" y="60"/>
                  </a:lnTo>
                  <a:lnTo>
                    <a:pt x="98" y="425"/>
                  </a:lnTo>
                  <a:lnTo>
                    <a:pt x="355" y="425"/>
                  </a:lnTo>
                  <a:lnTo>
                    <a:pt x="342" y="489"/>
                  </a:lnTo>
                  <a:lnTo>
                    <a:pt x="0" y="489"/>
                  </a:lnTo>
                  <a:lnTo>
                    <a:pt x="11" y="428"/>
                  </a:lnTo>
                  <a:lnTo>
                    <a:pt x="12" y="428"/>
                  </a:lnTo>
                  <a:lnTo>
                    <a:pt x="334" y="62"/>
                  </a:lnTo>
                  <a:lnTo>
                    <a:pt x="92" y="62"/>
                  </a:lnTo>
                  <a:lnTo>
                    <a:pt x="92" y="62"/>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B61CA3AA-41FF-48C1-9F16-A63945C56996}"/>
                </a:ext>
              </a:extLst>
            </p:cNvPr>
            <p:cNvSpPr>
              <a:spLocks/>
            </p:cNvSpPr>
            <p:nvPr/>
          </p:nvSpPr>
          <p:spPr bwMode="auto">
            <a:xfrm>
              <a:off x="4827" y="3351"/>
              <a:ext cx="83" cy="244"/>
            </a:xfrm>
            <a:custGeom>
              <a:avLst/>
              <a:gdLst>
                <a:gd name="T0" fmla="*/ 98 w 167"/>
                <a:gd name="T1" fmla="*/ 0 h 489"/>
                <a:gd name="T2" fmla="*/ 167 w 167"/>
                <a:gd name="T3" fmla="*/ 0 h 489"/>
                <a:gd name="T4" fmla="*/ 71 w 167"/>
                <a:gd name="T5" fmla="*/ 489 h 489"/>
                <a:gd name="T6" fmla="*/ 0 w 167"/>
                <a:gd name="T7" fmla="*/ 489 h 489"/>
                <a:gd name="T8" fmla="*/ 0 w 167"/>
                <a:gd name="T9" fmla="*/ 487 h 489"/>
                <a:gd name="T10" fmla="*/ 98 w 167"/>
                <a:gd name="T11" fmla="*/ 0 h 489"/>
              </a:gdLst>
              <a:ahLst/>
              <a:cxnLst>
                <a:cxn ang="0">
                  <a:pos x="T0" y="T1"/>
                </a:cxn>
                <a:cxn ang="0">
                  <a:pos x="T2" y="T3"/>
                </a:cxn>
                <a:cxn ang="0">
                  <a:pos x="T4" y="T5"/>
                </a:cxn>
                <a:cxn ang="0">
                  <a:pos x="T6" y="T7"/>
                </a:cxn>
                <a:cxn ang="0">
                  <a:pos x="T8" y="T9"/>
                </a:cxn>
                <a:cxn ang="0">
                  <a:pos x="T10" y="T11"/>
                </a:cxn>
              </a:cxnLst>
              <a:rect l="0" t="0" r="r" b="b"/>
              <a:pathLst>
                <a:path w="167" h="489">
                  <a:moveTo>
                    <a:pt x="98" y="0"/>
                  </a:moveTo>
                  <a:lnTo>
                    <a:pt x="167" y="0"/>
                  </a:lnTo>
                  <a:lnTo>
                    <a:pt x="71" y="489"/>
                  </a:lnTo>
                  <a:lnTo>
                    <a:pt x="0" y="489"/>
                  </a:lnTo>
                  <a:lnTo>
                    <a:pt x="0" y="487"/>
                  </a:lnTo>
                  <a:lnTo>
                    <a:pt x="9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5EAFF5EB-4343-48AA-B386-FF2F6D0CB0FF}"/>
                </a:ext>
              </a:extLst>
            </p:cNvPr>
            <p:cNvSpPr>
              <a:spLocks/>
            </p:cNvSpPr>
            <p:nvPr/>
          </p:nvSpPr>
          <p:spPr bwMode="auto">
            <a:xfrm>
              <a:off x="5159" y="3239"/>
              <a:ext cx="216" cy="356"/>
            </a:xfrm>
            <a:custGeom>
              <a:avLst/>
              <a:gdLst>
                <a:gd name="T0" fmla="*/ 144 w 433"/>
                <a:gd name="T1" fmla="*/ 0 h 713"/>
                <a:gd name="T2" fmla="*/ 215 w 433"/>
                <a:gd name="T3" fmla="*/ 0 h 713"/>
                <a:gd name="T4" fmla="*/ 160 w 433"/>
                <a:gd name="T5" fmla="*/ 272 h 713"/>
                <a:gd name="T6" fmla="*/ 188 w 433"/>
                <a:gd name="T7" fmla="*/ 249 h 713"/>
                <a:gd name="T8" fmla="*/ 220 w 433"/>
                <a:gd name="T9" fmla="*/ 231 h 713"/>
                <a:gd name="T10" fmla="*/ 257 w 433"/>
                <a:gd name="T11" fmla="*/ 220 h 713"/>
                <a:gd name="T12" fmla="*/ 298 w 433"/>
                <a:gd name="T13" fmla="*/ 218 h 713"/>
                <a:gd name="T14" fmla="*/ 337 w 433"/>
                <a:gd name="T15" fmla="*/ 222 h 713"/>
                <a:gd name="T16" fmla="*/ 369 w 433"/>
                <a:gd name="T17" fmla="*/ 234 h 713"/>
                <a:gd name="T18" fmla="*/ 396 w 433"/>
                <a:gd name="T19" fmla="*/ 256 h 713"/>
                <a:gd name="T20" fmla="*/ 417 w 433"/>
                <a:gd name="T21" fmla="*/ 282 h 713"/>
                <a:gd name="T22" fmla="*/ 429 w 433"/>
                <a:gd name="T23" fmla="*/ 316 h 713"/>
                <a:gd name="T24" fmla="*/ 433 w 433"/>
                <a:gd name="T25" fmla="*/ 355 h 713"/>
                <a:gd name="T26" fmla="*/ 431 w 433"/>
                <a:gd name="T27" fmla="*/ 380 h 713"/>
                <a:gd name="T28" fmla="*/ 428 w 433"/>
                <a:gd name="T29" fmla="*/ 405 h 713"/>
                <a:gd name="T30" fmla="*/ 366 w 433"/>
                <a:gd name="T31" fmla="*/ 713 h 713"/>
                <a:gd name="T32" fmla="*/ 295 w 433"/>
                <a:gd name="T33" fmla="*/ 713 h 713"/>
                <a:gd name="T34" fmla="*/ 355 w 433"/>
                <a:gd name="T35" fmla="*/ 410 h 713"/>
                <a:gd name="T36" fmla="*/ 358 w 433"/>
                <a:gd name="T37" fmla="*/ 387 h 713"/>
                <a:gd name="T38" fmla="*/ 360 w 433"/>
                <a:gd name="T39" fmla="*/ 366 h 713"/>
                <a:gd name="T40" fmla="*/ 357 w 433"/>
                <a:gd name="T41" fmla="*/ 336 h 713"/>
                <a:gd name="T42" fmla="*/ 346 w 433"/>
                <a:gd name="T43" fmla="*/ 313 h 713"/>
                <a:gd name="T44" fmla="*/ 328 w 433"/>
                <a:gd name="T45" fmla="*/ 295 h 713"/>
                <a:gd name="T46" fmla="*/ 303 w 433"/>
                <a:gd name="T47" fmla="*/ 284 h 713"/>
                <a:gd name="T48" fmla="*/ 273 w 433"/>
                <a:gd name="T49" fmla="*/ 281 h 713"/>
                <a:gd name="T50" fmla="*/ 266 w 433"/>
                <a:gd name="T51" fmla="*/ 281 h 713"/>
                <a:gd name="T52" fmla="*/ 254 w 433"/>
                <a:gd name="T53" fmla="*/ 282 h 713"/>
                <a:gd name="T54" fmla="*/ 240 w 433"/>
                <a:gd name="T55" fmla="*/ 286 h 713"/>
                <a:gd name="T56" fmla="*/ 222 w 433"/>
                <a:gd name="T57" fmla="*/ 291 h 713"/>
                <a:gd name="T58" fmla="*/ 204 w 433"/>
                <a:gd name="T59" fmla="*/ 300 h 713"/>
                <a:gd name="T60" fmla="*/ 186 w 433"/>
                <a:gd name="T61" fmla="*/ 313 h 713"/>
                <a:gd name="T62" fmla="*/ 169 w 433"/>
                <a:gd name="T63" fmla="*/ 329 h 713"/>
                <a:gd name="T64" fmla="*/ 154 w 433"/>
                <a:gd name="T65" fmla="*/ 352 h 713"/>
                <a:gd name="T66" fmla="*/ 140 w 433"/>
                <a:gd name="T67" fmla="*/ 378 h 713"/>
                <a:gd name="T68" fmla="*/ 131 w 433"/>
                <a:gd name="T69" fmla="*/ 414 h 713"/>
                <a:gd name="T70" fmla="*/ 71 w 433"/>
                <a:gd name="T71" fmla="*/ 713 h 713"/>
                <a:gd name="T72" fmla="*/ 0 w 433"/>
                <a:gd name="T73" fmla="*/ 713 h 713"/>
                <a:gd name="T74" fmla="*/ 144 w 433"/>
                <a:gd name="T75"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3" h="713">
                  <a:moveTo>
                    <a:pt x="144" y="0"/>
                  </a:moveTo>
                  <a:lnTo>
                    <a:pt x="215" y="0"/>
                  </a:lnTo>
                  <a:lnTo>
                    <a:pt x="160" y="272"/>
                  </a:lnTo>
                  <a:lnTo>
                    <a:pt x="188" y="249"/>
                  </a:lnTo>
                  <a:lnTo>
                    <a:pt x="220" y="231"/>
                  </a:lnTo>
                  <a:lnTo>
                    <a:pt x="257" y="220"/>
                  </a:lnTo>
                  <a:lnTo>
                    <a:pt x="298" y="218"/>
                  </a:lnTo>
                  <a:lnTo>
                    <a:pt x="337" y="222"/>
                  </a:lnTo>
                  <a:lnTo>
                    <a:pt x="369" y="234"/>
                  </a:lnTo>
                  <a:lnTo>
                    <a:pt x="396" y="256"/>
                  </a:lnTo>
                  <a:lnTo>
                    <a:pt x="417" y="282"/>
                  </a:lnTo>
                  <a:lnTo>
                    <a:pt x="429" y="316"/>
                  </a:lnTo>
                  <a:lnTo>
                    <a:pt x="433" y="355"/>
                  </a:lnTo>
                  <a:lnTo>
                    <a:pt x="431" y="380"/>
                  </a:lnTo>
                  <a:lnTo>
                    <a:pt x="428" y="405"/>
                  </a:lnTo>
                  <a:lnTo>
                    <a:pt x="366" y="713"/>
                  </a:lnTo>
                  <a:lnTo>
                    <a:pt x="295" y="713"/>
                  </a:lnTo>
                  <a:lnTo>
                    <a:pt x="355" y="410"/>
                  </a:lnTo>
                  <a:lnTo>
                    <a:pt x="358" y="387"/>
                  </a:lnTo>
                  <a:lnTo>
                    <a:pt x="360" y="366"/>
                  </a:lnTo>
                  <a:lnTo>
                    <a:pt x="357" y="336"/>
                  </a:lnTo>
                  <a:lnTo>
                    <a:pt x="346" y="313"/>
                  </a:lnTo>
                  <a:lnTo>
                    <a:pt x="328" y="295"/>
                  </a:lnTo>
                  <a:lnTo>
                    <a:pt x="303" y="284"/>
                  </a:lnTo>
                  <a:lnTo>
                    <a:pt x="273" y="281"/>
                  </a:lnTo>
                  <a:lnTo>
                    <a:pt x="266" y="281"/>
                  </a:lnTo>
                  <a:lnTo>
                    <a:pt x="254" y="282"/>
                  </a:lnTo>
                  <a:lnTo>
                    <a:pt x="240" y="286"/>
                  </a:lnTo>
                  <a:lnTo>
                    <a:pt x="222" y="291"/>
                  </a:lnTo>
                  <a:lnTo>
                    <a:pt x="204" y="300"/>
                  </a:lnTo>
                  <a:lnTo>
                    <a:pt x="186" y="313"/>
                  </a:lnTo>
                  <a:lnTo>
                    <a:pt x="169" y="329"/>
                  </a:lnTo>
                  <a:lnTo>
                    <a:pt x="154" y="352"/>
                  </a:lnTo>
                  <a:lnTo>
                    <a:pt x="140" y="378"/>
                  </a:lnTo>
                  <a:lnTo>
                    <a:pt x="131" y="414"/>
                  </a:lnTo>
                  <a:lnTo>
                    <a:pt x="71" y="713"/>
                  </a:lnTo>
                  <a:lnTo>
                    <a:pt x="0" y="713"/>
                  </a:lnTo>
                  <a:lnTo>
                    <a:pt x="14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DC358B69-7037-49FC-B6F6-0D3CB28E37C7}"/>
                </a:ext>
              </a:extLst>
            </p:cNvPr>
            <p:cNvSpPr>
              <a:spLocks/>
            </p:cNvSpPr>
            <p:nvPr/>
          </p:nvSpPr>
          <p:spPr bwMode="auto">
            <a:xfrm>
              <a:off x="4945" y="3348"/>
              <a:ext cx="198" cy="250"/>
            </a:xfrm>
            <a:custGeom>
              <a:avLst/>
              <a:gdLst>
                <a:gd name="T0" fmla="*/ 256 w 396"/>
                <a:gd name="T1" fmla="*/ 0 h 500"/>
                <a:gd name="T2" fmla="*/ 291 w 396"/>
                <a:gd name="T3" fmla="*/ 2 h 500"/>
                <a:gd name="T4" fmla="*/ 322 w 396"/>
                <a:gd name="T5" fmla="*/ 11 h 500"/>
                <a:gd name="T6" fmla="*/ 350 w 396"/>
                <a:gd name="T7" fmla="*/ 25 h 500"/>
                <a:gd name="T8" fmla="*/ 375 w 396"/>
                <a:gd name="T9" fmla="*/ 45 h 500"/>
                <a:gd name="T10" fmla="*/ 396 w 396"/>
                <a:gd name="T11" fmla="*/ 72 h 500"/>
                <a:gd name="T12" fmla="*/ 396 w 396"/>
                <a:gd name="T13" fmla="*/ 73 h 500"/>
                <a:gd name="T14" fmla="*/ 396 w 396"/>
                <a:gd name="T15" fmla="*/ 73 h 500"/>
                <a:gd name="T16" fmla="*/ 345 w 396"/>
                <a:gd name="T17" fmla="*/ 118 h 500"/>
                <a:gd name="T18" fmla="*/ 343 w 396"/>
                <a:gd name="T19" fmla="*/ 116 h 500"/>
                <a:gd name="T20" fmla="*/ 323 w 396"/>
                <a:gd name="T21" fmla="*/ 91 h 500"/>
                <a:gd name="T22" fmla="*/ 302 w 396"/>
                <a:gd name="T23" fmla="*/ 75 h 500"/>
                <a:gd name="T24" fmla="*/ 277 w 396"/>
                <a:gd name="T25" fmla="*/ 66 h 500"/>
                <a:gd name="T26" fmla="*/ 249 w 396"/>
                <a:gd name="T27" fmla="*/ 63 h 500"/>
                <a:gd name="T28" fmla="*/ 210 w 396"/>
                <a:gd name="T29" fmla="*/ 68 h 500"/>
                <a:gd name="T30" fmla="*/ 174 w 396"/>
                <a:gd name="T31" fmla="*/ 84 h 500"/>
                <a:gd name="T32" fmla="*/ 142 w 396"/>
                <a:gd name="T33" fmla="*/ 111 h 500"/>
                <a:gd name="T34" fmla="*/ 121 w 396"/>
                <a:gd name="T35" fmla="*/ 136 h 500"/>
                <a:gd name="T36" fmla="*/ 105 w 396"/>
                <a:gd name="T37" fmla="*/ 164 h 500"/>
                <a:gd name="T38" fmla="*/ 94 w 396"/>
                <a:gd name="T39" fmla="*/ 194 h 500"/>
                <a:gd name="T40" fmla="*/ 86 w 396"/>
                <a:gd name="T41" fmla="*/ 223 h 500"/>
                <a:gd name="T42" fmla="*/ 80 w 396"/>
                <a:gd name="T43" fmla="*/ 249 h 500"/>
                <a:gd name="T44" fmla="*/ 73 w 396"/>
                <a:gd name="T45" fmla="*/ 285 h 500"/>
                <a:gd name="T46" fmla="*/ 71 w 396"/>
                <a:gd name="T47" fmla="*/ 322 h 500"/>
                <a:gd name="T48" fmla="*/ 75 w 396"/>
                <a:gd name="T49" fmla="*/ 356 h 500"/>
                <a:gd name="T50" fmla="*/ 84 w 396"/>
                <a:gd name="T51" fmla="*/ 383 h 500"/>
                <a:gd name="T52" fmla="*/ 96 w 396"/>
                <a:gd name="T53" fmla="*/ 402 h 500"/>
                <a:gd name="T54" fmla="*/ 114 w 396"/>
                <a:gd name="T55" fmla="*/ 418 h 500"/>
                <a:gd name="T56" fmla="*/ 133 w 396"/>
                <a:gd name="T57" fmla="*/ 429 h 500"/>
                <a:gd name="T58" fmla="*/ 155 w 396"/>
                <a:gd name="T59" fmla="*/ 434 h 500"/>
                <a:gd name="T60" fmla="*/ 176 w 396"/>
                <a:gd name="T61" fmla="*/ 436 h 500"/>
                <a:gd name="T62" fmla="*/ 208 w 396"/>
                <a:gd name="T63" fmla="*/ 434 h 500"/>
                <a:gd name="T64" fmla="*/ 236 w 396"/>
                <a:gd name="T65" fmla="*/ 424 h 500"/>
                <a:gd name="T66" fmla="*/ 265 w 396"/>
                <a:gd name="T67" fmla="*/ 406 h 500"/>
                <a:gd name="T68" fmla="*/ 293 w 396"/>
                <a:gd name="T69" fmla="*/ 381 h 500"/>
                <a:gd name="T70" fmla="*/ 293 w 396"/>
                <a:gd name="T71" fmla="*/ 379 h 500"/>
                <a:gd name="T72" fmla="*/ 293 w 396"/>
                <a:gd name="T73" fmla="*/ 381 h 500"/>
                <a:gd name="T74" fmla="*/ 334 w 396"/>
                <a:gd name="T75" fmla="*/ 431 h 500"/>
                <a:gd name="T76" fmla="*/ 334 w 396"/>
                <a:gd name="T77" fmla="*/ 431 h 500"/>
                <a:gd name="T78" fmla="*/ 298 w 396"/>
                <a:gd name="T79" fmla="*/ 461 h 500"/>
                <a:gd name="T80" fmla="*/ 259 w 396"/>
                <a:gd name="T81" fmla="*/ 482 h 500"/>
                <a:gd name="T82" fmla="*/ 217 w 396"/>
                <a:gd name="T83" fmla="*/ 495 h 500"/>
                <a:gd name="T84" fmla="*/ 172 w 396"/>
                <a:gd name="T85" fmla="*/ 500 h 500"/>
                <a:gd name="T86" fmla="*/ 130 w 396"/>
                <a:gd name="T87" fmla="*/ 497 h 500"/>
                <a:gd name="T88" fmla="*/ 91 w 396"/>
                <a:gd name="T89" fmla="*/ 484 h 500"/>
                <a:gd name="T90" fmla="*/ 61 w 396"/>
                <a:gd name="T91" fmla="*/ 465 h 500"/>
                <a:gd name="T92" fmla="*/ 34 w 396"/>
                <a:gd name="T93" fmla="*/ 440 h 500"/>
                <a:gd name="T94" fmla="*/ 16 w 396"/>
                <a:gd name="T95" fmla="*/ 406 h 500"/>
                <a:gd name="T96" fmla="*/ 4 w 396"/>
                <a:gd name="T97" fmla="*/ 368 h 500"/>
                <a:gd name="T98" fmla="*/ 0 w 396"/>
                <a:gd name="T99" fmla="*/ 324 h 500"/>
                <a:gd name="T100" fmla="*/ 2 w 396"/>
                <a:gd name="T101" fmla="*/ 303 h 500"/>
                <a:gd name="T102" fmla="*/ 4 w 396"/>
                <a:gd name="T103" fmla="*/ 276 h 500"/>
                <a:gd name="T104" fmla="*/ 7 w 396"/>
                <a:gd name="T105" fmla="*/ 249 h 500"/>
                <a:gd name="T106" fmla="*/ 22 w 396"/>
                <a:gd name="T107" fmla="*/ 192 h 500"/>
                <a:gd name="T108" fmla="*/ 41 w 396"/>
                <a:gd name="T109" fmla="*/ 143 h 500"/>
                <a:gd name="T110" fmla="*/ 64 w 396"/>
                <a:gd name="T111" fmla="*/ 100 h 500"/>
                <a:gd name="T112" fmla="*/ 94 w 396"/>
                <a:gd name="T113" fmla="*/ 64 h 500"/>
                <a:gd name="T114" fmla="*/ 128 w 396"/>
                <a:gd name="T115" fmla="*/ 36 h 500"/>
                <a:gd name="T116" fmla="*/ 167 w 396"/>
                <a:gd name="T117" fmla="*/ 16 h 500"/>
                <a:gd name="T118" fmla="*/ 210 w 396"/>
                <a:gd name="T119" fmla="*/ 4 h 500"/>
                <a:gd name="T120" fmla="*/ 256 w 396"/>
                <a:gd name="T1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6" h="500">
                  <a:moveTo>
                    <a:pt x="256" y="0"/>
                  </a:moveTo>
                  <a:lnTo>
                    <a:pt x="291" y="2"/>
                  </a:lnTo>
                  <a:lnTo>
                    <a:pt x="322" y="11"/>
                  </a:lnTo>
                  <a:lnTo>
                    <a:pt x="350" y="25"/>
                  </a:lnTo>
                  <a:lnTo>
                    <a:pt x="375" y="45"/>
                  </a:lnTo>
                  <a:lnTo>
                    <a:pt x="396" y="72"/>
                  </a:lnTo>
                  <a:lnTo>
                    <a:pt x="396" y="73"/>
                  </a:lnTo>
                  <a:lnTo>
                    <a:pt x="396" y="73"/>
                  </a:lnTo>
                  <a:lnTo>
                    <a:pt x="345" y="118"/>
                  </a:lnTo>
                  <a:lnTo>
                    <a:pt x="343" y="116"/>
                  </a:lnTo>
                  <a:lnTo>
                    <a:pt x="323" y="91"/>
                  </a:lnTo>
                  <a:lnTo>
                    <a:pt x="302" y="75"/>
                  </a:lnTo>
                  <a:lnTo>
                    <a:pt x="277" y="66"/>
                  </a:lnTo>
                  <a:lnTo>
                    <a:pt x="249" y="63"/>
                  </a:lnTo>
                  <a:lnTo>
                    <a:pt x="210" y="68"/>
                  </a:lnTo>
                  <a:lnTo>
                    <a:pt x="174" y="84"/>
                  </a:lnTo>
                  <a:lnTo>
                    <a:pt x="142" y="111"/>
                  </a:lnTo>
                  <a:lnTo>
                    <a:pt x="121" y="136"/>
                  </a:lnTo>
                  <a:lnTo>
                    <a:pt x="105" y="164"/>
                  </a:lnTo>
                  <a:lnTo>
                    <a:pt x="94" y="194"/>
                  </a:lnTo>
                  <a:lnTo>
                    <a:pt x="86" y="223"/>
                  </a:lnTo>
                  <a:lnTo>
                    <a:pt x="80" y="249"/>
                  </a:lnTo>
                  <a:lnTo>
                    <a:pt x="73" y="285"/>
                  </a:lnTo>
                  <a:lnTo>
                    <a:pt x="71" y="322"/>
                  </a:lnTo>
                  <a:lnTo>
                    <a:pt x="75" y="356"/>
                  </a:lnTo>
                  <a:lnTo>
                    <a:pt x="84" y="383"/>
                  </a:lnTo>
                  <a:lnTo>
                    <a:pt x="96" y="402"/>
                  </a:lnTo>
                  <a:lnTo>
                    <a:pt x="114" y="418"/>
                  </a:lnTo>
                  <a:lnTo>
                    <a:pt x="133" y="429"/>
                  </a:lnTo>
                  <a:lnTo>
                    <a:pt x="155" y="434"/>
                  </a:lnTo>
                  <a:lnTo>
                    <a:pt x="176" y="436"/>
                  </a:lnTo>
                  <a:lnTo>
                    <a:pt x="208" y="434"/>
                  </a:lnTo>
                  <a:lnTo>
                    <a:pt x="236" y="424"/>
                  </a:lnTo>
                  <a:lnTo>
                    <a:pt x="265" y="406"/>
                  </a:lnTo>
                  <a:lnTo>
                    <a:pt x="293" y="381"/>
                  </a:lnTo>
                  <a:lnTo>
                    <a:pt x="293" y="379"/>
                  </a:lnTo>
                  <a:lnTo>
                    <a:pt x="293" y="381"/>
                  </a:lnTo>
                  <a:lnTo>
                    <a:pt x="334" y="431"/>
                  </a:lnTo>
                  <a:lnTo>
                    <a:pt x="334" y="431"/>
                  </a:lnTo>
                  <a:lnTo>
                    <a:pt x="298" y="461"/>
                  </a:lnTo>
                  <a:lnTo>
                    <a:pt x="259" y="482"/>
                  </a:lnTo>
                  <a:lnTo>
                    <a:pt x="217" y="495"/>
                  </a:lnTo>
                  <a:lnTo>
                    <a:pt x="172" y="500"/>
                  </a:lnTo>
                  <a:lnTo>
                    <a:pt x="130" y="497"/>
                  </a:lnTo>
                  <a:lnTo>
                    <a:pt x="91" y="484"/>
                  </a:lnTo>
                  <a:lnTo>
                    <a:pt x="61" y="465"/>
                  </a:lnTo>
                  <a:lnTo>
                    <a:pt x="34" y="440"/>
                  </a:lnTo>
                  <a:lnTo>
                    <a:pt x="16" y="406"/>
                  </a:lnTo>
                  <a:lnTo>
                    <a:pt x="4" y="368"/>
                  </a:lnTo>
                  <a:lnTo>
                    <a:pt x="0" y="324"/>
                  </a:lnTo>
                  <a:lnTo>
                    <a:pt x="2" y="303"/>
                  </a:lnTo>
                  <a:lnTo>
                    <a:pt x="4" y="276"/>
                  </a:lnTo>
                  <a:lnTo>
                    <a:pt x="7" y="249"/>
                  </a:lnTo>
                  <a:lnTo>
                    <a:pt x="22" y="192"/>
                  </a:lnTo>
                  <a:lnTo>
                    <a:pt x="41" y="143"/>
                  </a:lnTo>
                  <a:lnTo>
                    <a:pt x="64" y="100"/>
                  </a:lnTo>
                  <a:lnTo>
                    <a:pt x="94" y="64"/>
                  </a:lnTo>
                  <a:lnTo>
                    <a:pt x="128" y="36"/>
                  </a:lnTo>
                  <a:lnTo>
                    <a:pt x="167" y="16"/>
                  </a:lnTo>
                  <a:lnTo>
                    <a:pt x="210" y="4"/>
                  </a:lnTo>
                  <a:lnTo>
                    <a:pt x="25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F2289114-D192-4344-983C-EFDD137FC90B}"/>
                </a:ext>
              </a:extLst>
            </p:cNvPr>
            <p:cNvSpPr>
              <a:spLocks/>
            </p:cNvSpPr>
            <p:nvPr/>
          </p:nvSpPr>
          <p:spPr bwMode="auto">
            <a:xfrm>
              <a:off x="4889" y="3239"/>
              <a:ext cx="44" cy="44"/>
            </a:xfrm>
            <a:custGeom>
              <a:avLst/>
              <a:gdLst>
                <a:gd name="T0" fmla="*/ 17 w 88"/>
                <a:gd name="T1" fmla="*/ 0 h 89"/>
                <a:gd name="T2" fmla="*/ 88 w 88"/>
                <a:gd name="T3" fmla="*/ 0 h 89"/>
                <a:gd name="T4" fmla="*/ 71 w 88"/>
                <a:gd name="T5" fmla="*/ 89 h 89"/>
                <a:gd name="T6" fmla="*/ 0 w 88"/>
                <a:gd name="T7" fmla="*/ 89 h 89"/>
                <a:gd name="T8" fmla="*/ 17 w 88"/>
                <a:gd name="T9" fmla="*/ 0 h 89"/>
              </a:gdLst>
              <a:ahLst/>
              <a:cxnLst>
                <a:cxn ang="0">
                  <a:pos x="T0" y="T1"/>
                </a:cxn>
                <a:cxn ang="0">
                  <a:pos x="T2" y="T3"/>
                </a:cxn>
                <a:cxn ang="0">
                  <a:pos x="T4" y="T5"/>
                </a:cxn>
                <a:cxn ang="0">
                  <a:pos x="T6" y="T7"/>
                </a:cxn>
                <a:cxn ang="0">
                  <a:pos x="T8" y="T9"/>
                </a:cxn>
              </a:cxnLst>
              <a:rect l="0" t="0" r="r" b="b"/>
              <a:pathLst>
                <a:path w="88" h="89">
                  <a:moveTo>
                    <a:pt x="17" y="0"/>
                  </a:moveTo>
                  <a:lnTo>
                    <a:pt x="88" y="0"/>
                  </a:lnTo>
                  <a:lnTo>
                    <a:pt x="71" y="89"/>
                  </a:lnTo>
                  <a:lnTo>
                    <a:pt x="0" y="89"/>
                  </a:lnTo>
                  <a:lnTo>
                    <a:pt x="1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7DED545B-31D3-437C-A5DF-4FE707B86371}"/>
                </a:ext>
              </a:extLst>
            </p:cNvPr>
            <p:cNvSpPr>
              <a:spLocks/>
            </p:cNvSpPr>
            <p:nvPr/>
          </p:nvSpPr>
          <p:spPr bwMode="auto">
            <a:xfrm>
              <a:off x="4544" y="3239"/>
              <a:ext cx="44" cy="44"/>
            </a:xfrm>
            <a:custGeom>
              <a:avLst/>
              <a:gdLst>
                <a:gd name="T0" fmla="*/ 18 w 89"/>
                <a:gd name="T1" fmla="*/ 0 h 89"/>
                <a:gd name="T2" fmla="*/ 89 w 89"/>
                <a:gd name="T3" fmla="*/ 0 h 89"/>
                <a:gd name="T4" fmla="*/ 71 w 89"/>
                <a:gd name="T5" fmla="*/ 89 h 89"/>
                <a:gd name="T6" fmla="*/ 0 w 89"/>
                <a:gd name="T7" fmla="*/ 89 h 89"/>
                <a:gd name="T8" fmla="*/ 18 w 89"/>
                <a:gd name="T9" fmla="*/ 0 h 89"/>
              </a:gdLst>
              <a:ahLst/>
              <a:cxnLst>
                <a:cxn ang="0">
                  <a:pos x="T0" y="T1"/>
                </a:cxn>
                <a:cxn ang="0">
                  <a:pos x="T2" y="T3"/>
                </a:cxn>
                <a:cxn ang="0">
                  <a:pos x="T4" y="T5"/>
                </a:cxn>
                <a:cxn ang="0">
                  <a:pos x="T6" y="T7"/>
                </a:cxn>
                <a:cxn ang="0">
                  <a:pos x="T8" y="T9"/>
                </a:cxn>
              </a:cxnLst>
              <a:rect l="0" t="0" r="r" b="b"/>
              <a:pathLst>
                <a:path w="89" h="89">
                  <a:moveTo>
                    <a:pt x="18" y="0"/>
                  </a:moveTo>
                  <a:lnTo>
                    <a:pt x="89" y="0"/>
                  </a:lnTo>
                  <a:lnTo>
                    <a:pt x="71" y="89"/>
                  </a:lnTo>
                  <a:lnTo>
                    <a:pt x="0" y="89"/>
                  </a:lnTo>
                  <a:lnTo>
                    <a:pt x="1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951320BC-6DA6-4C6D-8DF6-FDBB92CA3E54}"/>
                </a:ext>
              </a:extLst>
            </p:cNvPr>
            <p:cNvSpPr>
              <a:spLocks/>
            </p:cNvSpPr>
            <p:nvPr/>
          </p:nvSpPr>
          <p:spPr bwMode="auto">
            <a:xfrm>
              <a:off x="4449" y="3239"/>
              <a:ext cx="44" cy="44"/>
            </a:xfrm>
            <a:custGeom>
              <a:avLst/>
              <a:gdLst>
                <a:gd name="T0" fmla="*/ 18 w 89"/>
                <a:gd name="T1" fmla="*/ 0 h 89"/>
                <a:gd name="T2" fmla="*/ 89 w 89"/>
                <a:gd name="T3" fmla="*/ 0 h 89"/>
                <a:gd name="T4" fmla="*/ 71 w 89"/>
                <a:gd name="T5" fmla="*/ 89 h 89"/>
                <a:gd name="T6" fmla="*/ 0 w 89"/>
                <a:gd name="T7" fmla="*/ 89 h 89"/>
                <a:gd name="T8" fmla="*/ 18 w 89"/>
                <a:gd name="T9" fmla="*/ 0 h 89"/>
              </a:gdLst>
              <a:ahLst/>
              <a:cxnLst>
                <a:cxn ang="0">
                  <a:pos x="T0" y="T1"/>
                </a:cxn>
                <a:cxn ang="0">
                  <a:pos x="T2" y="T3"/>
                </a:cxn>
                <a:cxn ang="0">
                  <a:pos x="T4" y="T5"/>
                </a:cxn>
                <a:cxn ang="0">
                  <a:pos x="T6" y="T7"/>
                </a:cxn>
                <a:cxn ang="0">
                  <a:pos x="T8" y="T9"/>
                </a:cxn>
              </a:cxnLst>
              <a:rect l="0" t="0" r="r" b="b"/>
              <a:pathLst>
                <a:path w="89" h="89">
                  <a:moveTo>
                    <a:pt x="18" y="0"/>
                  </a:moveTo>
                  <a:lnTo>
                    <a:pt x="89" y="0"/>
                  </a:lnTo>
                  <a:lnTo>
                    <a:pt x="71" y="89"/>
                  </a:lnTo>
                  <a:lnTo>
                    <a:pt x="0" y="89"/>
                  </a:lnTo>
                  <a:lnTo>
                    <a:pt x="1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B66AC3EB-8E06-4AB8-944C-3509B200C721}"/>
                </a:ext>
              </a:extLst>
            </p:cNvPr>
            <p:cNvSpPr>
              <a:spLocks/>
            </p:cNvSpPr>
            <p:nvPr/>
          </p:nvSpPr>
          <p:spPr bwMode="auto">
            <a:xfrm>
              <a:off x="3172" y="3239"/>
              <a:ext cx="941" cy="356"/>
            </a:xfrm>
            <a:custGeom>
              <a:avLst/>
              <a:gdLst>
                <a:gd name="T0" fmla="*/ 144 w 1883"/>
                <a:gd name="T1" fmla="*/ 0 h 713"/>
                <a:gd name="T2" fmla="*/ 1501 w 1883"/>
                <a:gd name="T3" fmla="*/ 0 h 713"/>
                <a:gd name="T4" fmla="*/ 1444 w 1883"/>
                <a:gd name="T5" fmla="*/ 277 h 713"/>
                <a:gd name="T6" fmla="*/ 1604 w 1883"/>
                <a:gd name="T7" fmla="*/ 277 h 713"/>
                <a:gd name="T8" fmla="*/ 1661 w 1883"/>
                <a:gd name="T9" fmla="*/ 0 h 713"/>
                <a:gd name="T10" fmla="*/ 1883 w 1883"/>
                <a:gd name="T11" fmla="*/ 0 h 713"/>
                <a:gd name="T12" fmla="*/ 1741 w 1883"/>
                <a:gd name="T13" fmla="*/ 713 h 713"/>
                <a:gd name="T14" fmla="*/ 1519 w 1883"/>
                <a:gd name="T15" fmla="*/ 713 h 713"/>
                <a:gd name="T16" fmla="*/ 1572 w 1883"/>
                <a:gd name="T17" fmla="*/ 437 h 713"/>
                <a:gd name="T18" fmla="*/ 1412 w 1883"/>
                <a:gd name="T19" fmla="*/ 437 h 713"/>
                <a:gd name="T20" fmla="*/ 1359 w 1883"/>
                <a:gd name="T21" fmla="*/ 713 h 713"/>
                <a:gd name="T22" fmla="*/ 1136 w 1883"/>
                <a:gd name="T23" fmla="*/ 713 h 713"/>
                <a:gd name="T24" fmla="*/ 1244 w 1883"/>
                <a:gd name="T25" fmla="*/ 178 h 713"/>
                <a:gd name="T26" fmla="*/ 1057 w 1883"/>
                <a:gd name="T27" fmla="*/ 178 h 713"/>
                <a:gd name="T28" fmla="*/ 949 w 1883"/>
                <a:gd name="T29" fmla="*/ 713 h 713"/>
                <a:gd name="T30" fmla="*/ 727 w 1883"/>
                <a:gd name="T31" fmla="*/ 713 h 713"/>
                <a:gd name="T32" fmla="*/ 836 w 1883"/>
                <a:gd name="T33" fmla="*/ 178 h 713"/>
                <a:gd name="T34" fmla="*/ 328 w 1883"/>
                <a:gd name="T35" fmla="*/ 178 h 713"/>
                <a:gd name="T36" fmla="*/ 309 w 1883"/>
                <a:gd name="T37" fmla="*/ 277 h 713"/>
                <a:gd name="T38" fmla="*/ 628 w 1883"/>
                <a:gd name="T39" fmla="*/ 277 h 713"/>
                <a:gd name="T40" fmla="*/ 596 w 1883"/>
                <a:gd name="T41" fmla="*/ 437 h 713"/>
                <a:gd name="T42" fmla="*/ 277 w 1883"/>
                <a:gd name="T43" fmla="*/ 437 h 713"/>
                <a:gd name="T44" fmla="*/ 257 w 1883"/>
                <a:gd name="T45" fmla="*/ 535 h 713"/>
                <a:gd name="T46" fmla="*/ 577 w 1883"/>
                <a:gd name="T47" fmla="*/ 535 h 713"/>
                <a:gd name="T48" fmla="*/ 541 w 1883"/>
                <a:gd name="T49" fmla="*/ 713 h 713"/>
                <a:gd name="T50" fmla="*/ 0 w 1883"/>
                <a:gd name="T51" fmla="*/ 713 h 713"/>
                <a:gd name="T52" fmla="*/ 144 w 1883"/>
                <a:gd name="T53"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3" h="713">
                  <a:moveTo>
                    <a:pt x="144" y="0"/>
                  </a:moveTo>
                  <a:lnTo>
                    <a:pt x="1501" y="0"/>
                  </a:lnTo>
                  <a:lnTo>
                    <a:pt x="1444" y="277"/>
                  </a:lnTo>
                  <a:lnTo>
                    <a:pt x="1604" y="277"/>
                  </a:lnTo>
                  <a:lnTo>
                    <a:pt x="1661" y="0"/>
                  </a:lnTo>
                  <a:lnTo>
                    <a:pt x="1883" y="0"/>
                  </a:lnTo>
                  <a:lnTo>
                    <a:pt x="1741" y="713"/>
                  </a:lnTo>
                  <a:lnTo>
                    <a:pt x="1519" y="713"/>
                  </a:lnTo>
                  <a:lnTo>
                    <a:pt x="1572" y="437"/>
                  </a:lnTo>
                  <a:lnTo>
                    <a:pt x="1412" y="437"/>
                  </a:lnTo>
                  <a:lnTo>
                    <a:pt x="1359" y="713"/>
                  </a:lnTo>
                  <a:lnTo>
                    <a:pt x="1136" y="713"/>
                  </a:lnTo>
                  <a:lnTo>
                    <a:pt x="1244" y="178"/>
                  </a:lnTo>
                  <a:lnTo>
                    <a:pt x="1057" y="178"/>
                  </a:lnTo>
                  <a:lnTo>
                    <a:pt x="949" y="713"/>
                  </a:lnTo>
                  <a:lnTo>
                    <a:pt x="727" y="713"/>
                  </a:lnTo>
                  <a:lnTo>
                    <a:pt x="836" y="178"/>
                  </a:lnTo>
                  <a:lnTo>
                    <a:pt x="328" y="178"/>
                  </a:lnTo>
                  <a:lnTo>
                    <a:pt x="309" y="277"/>
                  </a:lnTo>
                  <a:lnTo>
                    <a:pt x="628" y="277"/>
                  </a:lnTo>
                  <a:lnTo>
                    <a:pt x="596" y="437"/>
                  </a:lnTo>
                  <a:lnTo>
                    <a:pt x="277" y="437"/>
                  </a:lnTo>
                  <a:lnTo>
                    <a:pt x="257" y="535"/>
                  </a:lnTo>
                  <a:lnTo>
                    <a:pt x="577" y="535"/>
                  </a:lnTo>
                  <a:lnTo>
                    <a:pt x="541" y="713"/>
                  </a:lnTo>
                  <a:lnTo>
                    <a:pt x="0" y="713"/>
                  </a:lnTo>
                  <a:lnTo>
                    <a:pt x="14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AF380D7C-0E64-49F1-A670-9596EB76D9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0427"/>
          <a:stretch/>
        </p:blipFill>
        <p:spPr>
          <a:xfrm>
            <a:off x="7506642" y="5255406"/>
            <a:ext cx="2094558" cy="1297794"/>
          </a:xfrm>
          <a:prstGeom prst="rect">
            <a:avLst/>
          </a:prstGeom>
        </p:spPr>
      </p:pic>
    </p:spTree>
    <p:extLst>
      <p:ext uri="{BB962C8B-B14F-4D97-AF65-F5344CB8AC3E}">
        <p14:creationId xmlns:p14="http://schemas.microsoft.com/office/powerpoint/2010/main" val="345045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52C9FB9-39F3-4585-85DB-644EF04D1554}"/>
              </a:ext>
            </a:extLst>
          </p:cNvPr>
          <p:cNvCxnSpPr>
            <a:cxnSpLocks/>
          </p:cNvCxnSpPr>
          <p:nvPr/>
        </p:nvCxnSpPr>
        <p:spPr>
          <a:xfrm>
            <a:off x="914400" y="4419600"/>
            <a:ext cx="49530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3071607-1FCE-4780-B461-828A150997A3}"/>
              </a:ext>
            </a:extLst>
          </p:cNvPr>
          <p:cNvSpPr>
            <a:spLocks noGrp="1"/>
          </p:cNvSpPr>
          <p:nvPr>
            <p:ph type="title"/>
          </p:nvPr>
        </p:nvSpPr>
        <p:spPr/>
        <p:txBody>
          <a:bodyPr>
            <a:normAutofit/>
          </a:bodyPr>
          <a:lstStyle/>
          <a:p>
            <a:r>
              <a:rPr lang="en-US" sz="6600" dirty="0"/>
              <a:t>Backup Slides</a:t>
            </a:r>
          </a:p>
        </p:txBody>
      </p:sp>
    </p:spTree>
    <p:extLst>
      <p:ext uri="{BB962C8B-B14F-4D97-AF65-F5344CB8AC3E}">
        <p14:creationId xmlns:p14="http://schemas.microsoft.com/office/powerpoint/2010/main" val="1801207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6AB0-1303-4B5D-9CF6-D89BC1490AC3}"/>
              </a:ext>
            </a:extLst>
          </p:cNvPr>
          <p:cNvSpPr>
            <a:spLocks noGrp="1"/>
          </p:cNvSpPr>
          <p:nvPr>
            <p:ph type="title"/>
          </p:nvPr>
        </p:nvSpPr>
        <p:spPr/>
        <p:txBody>
          <a:bodyPr/>
          <a:lstStyle/>
          <a:p>
            <a:r>
              <a:rPr lang="en-US" dirty="0"/>
              <a:t>Latency Reduction with MRA</a:t>
            </a:r>
          </a:p>
        </p:txBody>
      </p:sp>
      <p:pic>
        <p:nvPicPr>
          <p:cNvPr id="4" name="Picture 3">
            <a:extLst>
              <a:ext uri="{FF2B5EF4-FFF2-40B4-BE49-F238E27FC236}">
                <a16:creationId xmlns:a16="http://schemas.microsoft.com/office/drawing/2014/main" id="{C89F950B-91DF-4631-934B-BFA627DCFAEC}"/>
              </a:ext>
            </a:extLst>
          </p:cNvPr>
          <p:cNvPicPr>
            <a:picLocks noChangeAspect="1"/>
          </p:cNvPicPr>
          <p:nvPr/>
        </p:nvPicPr>
        <p:blipFill>
          <a:blip r:embed="rId2"/>
          <a:stretch>
            <a:fillRect/>
          </a:stretch>
        </p:blipFill>
        <p:spPr>
          <a:xfrm>
            <a:off x="266700" y="1352550"/>
            <a:ext cx="11658600" cy="4514850"/>
          </a:xfrm>
          <a:prstGeom prst="rect">
            <a:avLst/>
          </a:prstGeom>
        </p:spPr>
      </p:pic>
    </p:spTree>
    <p:extLst>
      <p:ext uri="{BB962C8B-B14F-4D97-AF65-F5344CB8AC3E}">
        <p14:creationId xmlns:p14="http://schemas.microsoft.com/office/powerpoint/2010/main" val="2024650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C2F2D69-E489-4B0E-82F9-31B2A3296D0F}"/>
              </a:ext>
            </a:extLst>
          </p:cNvPr>
          <p:cNvGrpSpPr/>
          <p:nvPr/>
        </p:nvGrpSpPr>
        <p:grpSpPr>
          <a:xfrm>
            <a:off x="4257040" y="1592969"/>
            <a:ext cx="4886960" cy="639277"/>
            <a:chOff x="4995811" y="2446448"/>
            <a:chExt cx="4886960" cy="639277"/>
          </a:xfrm>
        </p:grpSpPr>
        <p:sp>
          <p:nvSpPr>
            <p:cNvPr id="7" name="Rectangle: Rounded Corners 6">
              <a:extLst>
                <a:ext uri="{FF2B5EF4-FFF2-40B4-BE49-F238E27FC236}">
                  <a16:creationId xmlns:a16="http://schemas.microsoft.com/office/drawing/2014/main" id="{B0807CDB-C0C2-458E-BAA5-AD4EED7C6C45}"/>
                </a:ext>
              </a:extLst>
            </p:cNvPr>
            <p:cNvSpPr/>
            <p:nvPr/>
          </p:nvSpPr>
          <p:spPr>
            <a:xfrm>
              <a:off x="4995811" y="2655425"/>
              <a:ext cx="3058239" cy="4303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C4ED4B-3608-4A1B-BF70-EEBE101B614A}"/>
                </a:ext>
              </a:extLst>
            </p:cNvPr>
            <p:cNvSpPr txBox="1"/>
            <p:nvPr/>
          </p:nvSpPr>
          <p:spPr>
            <a:xfrm>
              <a:off x="7977770" y="2446448"/>
              <a:ext cx="1905001" cy="523220"/>
            </a:xfrm>
            <a:prstGeom prst="rect">
              <a:avLst/>
            </a:prstGeom>
            <a:noFill/>
          </p:spPr>
          <p:txBody>
            <a:bodyPr wrap="square" rtlCol="0">
              <a:spAutoFit/>
            </a:bodyPr>
            <a:lstStyle/>
            <a:p>
              <a:pPr algn="ctr"/>
              <a:r>
                <a:rPr lang="en-US" sz="2800" b="1" dirty="0">
                  <a:solidFill>
                    <a:schemeClr val="accent6">
                      <a:lumMod val="75000"/>
                    </a:schemeClr>
                  </a:solidFill>
                </a:rPr>
                <a:t>activate</a:t>
              </a:r>
            </a:p>
          </p:txBody>
        </p:sp>
      </p:grpSp>
      <p:sp>
        <p:nvSpPr>
          <p:cNvPr id="2" name="Title 1">
            <a:extLst>
              <a:ext uri="{FF2B5EF4-FFF2-40B4-BE49-F238E27FC236}">
                <a16:creationId xmlns:a16="http://schemas.microsoft.com/office/drawing/2014/main" id="{8C68FB72-2F9F-420E-BDF9-58CFF309612B}"/>
              </a:ext>
            </a:extLst>
          </p:cNvPr>
          <p:cNvSpPr>
            <a:spLocks noGrp="1"/>
          </p:cNvSpPr>
          <p:nvPr>
            <p:ph type="title"/>
          </p:nvPr>
        </p:nvSpPr>
        <p:spPr/>
        <p:txBody>
          <a:bodyPr/>
          <a:lstStyle/>
          <a:p>
            <a:r>
              <a:rPr lang="en-US" dirty="0"/>
              <a:t>Mitigating </a:t>
            </a:r>
            <a:r>
              <a:rPr lang="en-US" dirty="0" err="1"/>
              <a:t>RowHammer</a:t>
            </a:r>
            <a:endParaRPr lang="en-US" dirty="0"/>
          </a:p>
        </p:txBody>
      </p:sp>
      <p:pic>
        <p:nvPicPr>
          <p:cNvPr id="9" name="Picture 8">
            <a:extLst>
              <a:ext uri="{FF2B5EF4-FFF2-40B4-BE49-F238E27FC236}">
                <a16:creationId xmlns:a16="http://schemas.microsoft.com/office/drawing/2014/main" id="{5C7E955E-AB27-43A3-849F-C6E0BC3E4C63}"/>
              </a:ext>
            </a:extLst>
          </p:cNvPr>
          <p:cNvPicPr>
            <a:picLocks noChangeAspect="1"/>
          </p:cNvPicPr>
          <p:nvPr/>
        </p:nvPicPr>
        <p:blipFill>
          <a:blip r:embed="rId4"/>
          <a:stretch>
            <a:fillRect/>
          </a:stretch>
        </p:blipFill>
        <p:spPr>
          <a:xfrm>
            <a:off x="4267200" y="1389769"/>
            <a:ext cx="3254245" cy="3149319"/>
          </a:xfrm>
          <a:prstGeom prst="rect">
            <a:avLst/>
          </a:prstGeom>
        </p:spPr>
      </p:pic>
      <p:sp>
        <p:nvSpPr>
          <p:cNvPr id="11" name="TextBox 10">
            <a:extLst>
              <a:ext uri="{FF2B5EF4-FFF2-40B4-BE49-F238E27FC236}">
                <a16:creationId xmlns:a16="http://schemas.microsoft.com/office/drawing/2014/main" id="{B5AD55D9-114C-4B14-AA5D-4E61F9AE0295}"/>
              </a:ext>
            </a:extLst>
          </p:cNvPr>
          <p:cNvSpPr txBox="1"/>
          <p:nvPr/>
        </p:nvSpPr>
        <p:spPr>
          <a:xfrm>
            <a:off x="2874893" y="2124514"/>
            <a:ext cx="1610143" cy="523220"/>
          </a:xfrm>
          <a:prstGeom prst="rect">
            <a:avLst/>
          </a:prstGeom>
          <a:noFill/>
        </p:spPr>
        <p:txBody>
          <a:bodyPr wrap="square" rtlCol="0">
            <a:spAutoFit/>
          </a:bodyPr>
          <a:lstStyle/>
          <a:p>
            <a:pPr algn="ctr"/>
            <a:r>
              <a:rPr lang="en-US" sz="2800" b="1" dirty="0">
                <a:solidFill>
                  <a:srgbClr val="C00000"/>
                </a:solidFill>
              </a:rPr>
              <a:t>victim</a:t>
            </a:r>
          </a:p>
        </p:txBody>
      </p:sp>
      <p:sp>
        <p:nvSpPr>
          <p:cNvPr id="14" name="TextBox 13">
            <a:extLst>
              <a:ext uri="{FF2B5EF4-FFF2-40B4-BE49-F238E27FC236}">
                <a16:creationId xmlns:a16="http://schemas.microsoft.com/office/drawing/2014/main" id="{02922C1B-6F46-4421-885D-08AAA9A991DA}"/>
              </a:ext>
            </a:extLst>
          </p:cNvPr>
          <p:cNvSpPr txBox="1"/>
          <p:nvPr/>
        </p:nvSpPr>
        <p:spPr>
          <a:xfrm>
            <a:off x="2441036" y="1700570"/>
            <a:ext cx="1905001" cy="523220"/>
          </a:xfrm>
          <a:prstGeom prst="rect">
            <a:avLst/>
          </a:prstGeom>
          <a:noFill/>
        </p:spPr>
        <p:txBody>
          <a:bodyPr wrap="square" rtlCol="0">
            <a:spAutoFit/>
          </a:bodyPr>
          <a:lstStyle/>
          <a:p>
            <a:pPr algn="ctr"/>
            <a:r>
              <a:rPr lang="en-US" sz="2800" b="1" dirty="0"/>
              <a:t>aggressor</a:t>
            </a:r>
          </a:p>
        </p:txBody>
      </p:sp>
      <p:sp>
        <p:nvSpPr>
          <p:cNvPr id="15" name="TextBox 14">
            <a:extLst>
              <a:ext uri="{FF2B5EF4-FFF2-40B4-BE49-F238E27FC236}">
                <a16:creationId xmlns:a16="http://schemas.microsoft.com/office/drawing/2014/main" id="{839A874A-E7E6-4A9D-BD7B-D63D90383D78}"/>
              </a:ext>
            </a:extLst>
          </p:cNvPr>
          <p:cNvSpPr txBox="1"/>
          <p:nvPr/>
        </p:nvSpPr>
        <p:spPr>
          <a:xfrm>
            <a:off x="2895309" y="1295400"/>
            <a:ext cx="1610143" cy="523220"/>
          </a:xfrm>
          <a:prstGeom prst="rect">
            <a:avLst/>
          </a:prstGeom>
          <a:noFill/>
        </p:spPr>
        <p:txBody>
          <a:bodyPr wrap="square" rtlCol="0">
            <a:spAutoFit/>
          </a:bodyPr>
          <a:lstStyle/>
          <a:p>
            <a:pPr algn="ctr"/>
            <a:r>
              <a:rPr lang="en-US" sz="2800" b="1" dirty="0">
                <a:solidFill>
                  <a:srgbClr val="C00000"/>
                </a:solidFill>
              </a:rPr>
              <a:t>victim</a:t>
            </a:r>
          </a:p>
        </p:txBody>
      </p:sp>
      <p:sp>
        <p:nvSpPr>
          <p:cNvPr id="17" name="TextBox 16">
            <a:extLst>
              <a:ext uri="{FF2B5EF4-FFF2-40B4-BE49-F238E27FC236}">
                <a16:creationId xmlns:a16="http://schemas.microsoft.com/office/drawing/2014/main" id="{27FACC76-7B5C-4410-8DBA-859EA4D806E8}"/>
              </a:ext>
            </a:extLst>
          </p:cNvPr>
          <p:cNvSpPr txBox="1"/>
          <p:nvPr/>
        </p:nvSpPr>
        <p:spPr>
          <a:xfrm>
            <a:off x="7315279" y="1882549"/>
            <a:ext cx="1905001" cy="523220"/>
          </a:xfrm>
          <a:prstGeom prst="rect">
            <a:avLst/>
          </a:prstGeom>
          <a:noFill/>
        </p:spPr>
        <p:txBody>
          <a:bodyPr wrap="square" rtlCol="0">
            <a:spAutoFit/>
          </a:bodyPr>
          <a:lstStyle/>
          <a:p>
            <a:pPr algn="ctr"/>
            <a:r>
              <a:rPr lang="en-US" sz="2800" b="1" dirty="0" err="1"/>
              <a:t>precharge</a:t>
            </a:r>
            <a:endParaRPr lang="en-US" sz="2800" b="1" dirty="0"/>
          </a:p>
        </p:txBody>
      </p:sp>
      <p:sp>
        <p:nvSpPr>
          <p:cNvPr id="19" name="Error">
            <a:extLst>
              <a:ext uri="{FF2B5EF4-FFF2-40B4-BE49-F238E27FC236}">
                <a16:creationId xmlns:a16="http://schemas.microsoft.com/office/drawing/2014/main" id="{837C1FD3-0AF0-44F3-B4BF-F11F30EEA3B4}"/>
              </a:ext>
            </a:extLst>
          </p:cNvPr>
          <p:cNvSpPr/>
          <p:nvPr/>
        </p:nvSpPr>
        <p:spPr>
          <a:xfrm>
            <a:off x="4770120" y="1415924"/>
            <a:ext cx="422640" cy="417465"/>
          </a:xfrm>
          <a:prstGeom prst="mathMultiply">
            <a:avLst/>
          </a:prstGeom>
          <a:solidFill>
            <a:srgbClr val="CC33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rror">
            <a:extLst>
              <a:ext uri="{FF2B5EF4-FFF2-40B4-BE49-F238E27FC236}">
                <a16:creationId xmlns:a16="http://schemas.microsoft.com/office/drawing/2014/main" id="{539AA2C4-F352-4AFA-849B-CC68FD701921}"/>
              </a:ext>
            </a:extLst>
          </p:cNvPr>
          <p:cNvSpPr/>
          <p:nvPr/>
        </p:nvSpPr>
        <p:spPr>
          <a:xfrm>
            <a:off x="5829842" y="1400203"/>
            <a:ext cx="422640" cy="417465"/>
          </a:xfrm>
          <a:prstGeom prst="mathMultiply">
            <a:avLst/>
          </a:prstGeom>
          <a:solidFill>
            <a:srgbClr val="CC33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rror">
            <a:extLst>
              <a:ext uri="{FF2B5EF4-FFF2-40B4-BE49-F238E27FC236}">
                <a16:creationId xmlns:a16="http://schemas.microsoft.com/office/drawing/2014/main" id="{47841D18-CF69-4EC0-BDDD-192E5F190792}"/>
              </a:ext>
            </a:extLst>
          </p:cNvPr>
          <p:cNvSpPr/>
          <p:nvPr/>
        </p:nvSpPr>
        <p:spPr>
          <a:xfrm>
            <a:off x="6898230" y="2226684"/>
            <a:ext cx="422640" cy="417465"/>
          </a:xfrm>
          <a:prstGeom prst="mathMultiply">
            <a:avLst/>
          </a:prstGeom>
          <a:solidFill>
            <a:srgbClr val="CC33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rror">
            <a:extLst>
              <a:ext uri="{FF2B5EF4-FFF2-40B4-BE49-F238E27FC236}">
                <a16:creationId xmlns:a16="http://schemas.microsoft.com/office/drawing/2014/main" id="{FE28A516-0137-4EFB-ACB1-A44DCA2599F0}"/>
              </a:ext>
            </a:extLst>
          </p:cNvPr>
          <p:cNvSpPr/>
          <p:nvPr/>
        </p:nvSpPr>
        <p:spPr>
          <a:xfrm>
            <a:off x="5302520" y="2236844"/>
            <a:ext cx="422640" cy="417465"/>
          </a:xfrm>
          <a:prstGeom prst="mathMultiply">
            <a:avLst/>
          </a:prstGeom>
          <a:solidFill>
            <a:srgbClr val="CC33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Curved Right 22">
            <a:extLst>
              <a:ext uri="{FF2B5EF4-FFF2-40B4-BE49-F238E27FC236}">
                <a16:creationId xmlns:a16="http://schemas.microsoft.com/office/drawing/2014/main" id="{E26AF422-EB3D-49E1-999E-E57A4BAB3E79}"/>
              </a:ext>
            </a:extLst>
          </p:cNvPr>
          <p:cNvSpPr/>
          <p:nvPr/>
        </p:nvSpPr>
        <p:spPr>
          <a:xfrm flipH="1">
            <a:off x="7391400" y="2386124"/>
            <a:ext cx="572972" cy="1042876"/>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urved Right 23">
            <a:extLst>
              <a:ext uri="{FF2B5EF4-FFF2-40B4-BE49-F238E27FC236}">
                <a16:creationId xmlns:a16="http://schemas.microsoft.com/office/drawing/2014/main" id="{89A4D02D-B3B7-4896-9FBA-3CFF1E7C25B9}"/>
              </a:ext>
            </a:extLst>
          </p:cNvPr>
          <p:cNvSpPr/>
          <p:nvPr/>
        </p:nvSpPr>
        <p:spPr>
          <a:xfrm>
            <a:off x="3603494" y="1429294"/>
            <a:ext cx="609609" cy="2456906"/>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E7753625-5895-41E4-91CE-4CE1082EB3F9}"/>
              </a:ext>
            </a:extLst>
          </p:cNvPr>
          <p:cNvSpPr txBox="1"/>
          <p:nvPr/>
        </p:nvSpPr>
        <p:spPr>
          <a:xfrm>
            <a:off x="533400" y="5105400"/>
            <a:ext cx="10363200" cy="584775"/>
          </a:xfrm>
          <a:prstGeom prst="rect">
            <a:avLst/>
          </a:prstGeom>
          <a:noFill/>
        </p:spPr>
        <p:txBody>
          <a:bodyPr wrap="square" rtlCol="0">
            <a:spAutoFit/>
          </a:bodyPr>
          <a:lstStyle/>
          <a:p>
            <a:r>
              <a:rPr lang="en-US" sz="3200" b="1" dirty="0">
                <a:solidFill>
                  <a:srgbClr val="0066FF"/>
                </a:solidFill>
              </a:rPr>
              <a:t>Key idea:</a:t>
            </a:r>
            <a:r>
              <a:rPr lang="en-US" sz="3200" dirty="0"/>
              <a:t> remap victim rows to copy rows</a:t>
            </a:r>
          </a:p>
        </p:txBody>
      </p:sp>
    </p:spTree>
    <p:custDataLst>
      <p:tags r:id="rId1"/>
    </p:custDataLst>
    <p:extLst>
      <p:ext uri="{BB962C8B-B14F-4D97-AF65-F5344CB8AC3E}">
        <p14:creationId xmlns:p14="http://schemas.microsoft.com/office/powerpoint/2010/main" val="34245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childTnLst>
                                </p:cTn>
                              </p:par>
                              <p:par>
                                <p:cTn id="18" presetID="10" presetClass="exit" presetSubtype="0" fill="hold" nodeType="withEffect">
                                  <p:stCondLst>
                                    <p:cond delay="0"/>
                                  </p:stCondLst>
                                  <p:childTnLst>
                                    <p:animEffect transition="out" filter="fade">
                                      <p:cBhvr>
                                        <p:cTn id="19" dur="1000"/>
                                        <p:tgtEl>
                                          <p:spTgt spid="18"/>
                                        </p:tgtEl>
                                      </p:cBhvr>
                                    </p:animEffect>
                                    <p:set>
                                      <p:cBhvr>
                                        <p:cTn id="20" dur="1" fill="hold">
                                          <p:stCondLst>
                                            <p:cond delay="999"/>
                                          </p:stCondLst>
                                        </p:cTn>
                                        <p:tgtEl>
                                          <p:spTgt spid="18"/>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childTnLst>
                                </p:cTn>
                              </p:par>
                              <p:par>
                                <p:cTn id="25" presetID="10" presetClass="exit" presetSubtype="0" fill="hold" grpId="3" nodeType="withEffect">
                                  <p:stCondLst>
                                    <p:cond delay="0"/>
                                  </p:stCondLst>
                                  <p:childTnLst>
                                    <p:animEffect transition="out" filter="fade">
                                      <p:cBhvr>
                                        <p:cTn id="26" dur="1000"/>
                                        <p:tgtEl>
                                          <p:spTgt spid="17"/>
                                        </p:tgtEl>
                                      </p:cBhvr>
                                    </p:animEffect>
                                    <p:set>
                                      <p:cBhvr>
                                        <p:cTn id="27" dur="1" fill="hold">
                                          <p:stCondLst>
                                            <p:cond delay="999"/>
                                          </p:stCondLst>
                                        </p:cTn>
                                        <p:tgtEl>
                                          <p:spTgt spid="17"/>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grpId="1"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childTnLst>
                                </p:cTn>
                              </p:par>
                              <p:par>
                                <p:cTn id="32" presetID="10" presetClass="exit" presetSubtype="0" fill="hold" nodeType="withEffect">
                                  <p:stCondLst>
                                    <p:cond delay="0"/>
                                  </p:stCondLst>
                                  <p:childTnLst>
                                    <p:animEffect transition="out" filter="fade">
                                      <p:cBhvr>
                                        <p:cTn id="33" dur="1000"/>
                                        <p:tgtEl>
                                          <p:spTgt spid="18"/>
                                        </p:tgtEl>
                                      </p:cBhvr>
                                    </p:animEffect>
                                    <p:set>
                                      <p:cBhvr>
                                        <p:cTn id="34" dur="1" fill="hold">
                                          <p:stCondLst>
                                            <p:cond delay="999"/>
                                          </p:stCondLst>
                                        </p:cTn>
                                        <p:tgtEl>
                                          <p:spTgt spid="18"/>
                                        </p:tgtEl>
                                        <p:attrNameLst>
                                          <p:attrName>style.visibility</p:attrName>
                                        </p:attrNameLst>
                                      </p:cBhvr>
                                      <p:to>
                                        <p:strVal val="hidden"/>
                                      </p:to>
                                    </p:se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childTnLst>
                                </p:cTn>
                              </p:par>
                              <p:par>
                                <p:cTn id="39" presetID="10" presetClass="exit" presetSubtype="0" fill="hold" grpId="4" nodeType="withEffect">
                                  <p:stCondLst>
                                    <p:cond delay="0"/>
                                  </p:stCondLst>
                                  <p:childTnLst>
                                    <p:animEffect transition="out" filter="fade">
                                      <p:cBhvr>
                                        <p:cTn id="40" dur="1000"/>
                                        <p:tgtEl>
                                          <p:spTgt spid="17"/>
                                        </p:tgtEl>
                                      </p:cBhvr>
                                    </p:animEffect>
                                    <p:set>
                                      <p:cBhvr>
                                        <p:cTn id="41" dur="1" fill="hold">
                                          <p:stCondLst>
                                            <p:cond delay="999"/>
                                          </p:stCondLst>
                                        </p:cTn>
                                        <p:tgtEl>
                                          <p:spTgt spid="17"/>
                                        </p:tgtEl>
                                        <p:attrNameLst>
                                          <p:attrName>style.visibility</p:attrName>
                                        </p:attrNameLst>
                                      </p:cBhvr>
                                      <p:to>
                                        <p:strVal val="hidden"/>
                                      </p:to>
                                    </p:set>
                                  </p:childTnLst>
                                </p:cTn>
                              </p:par>
                            </p:childTnLst>
                          </p:cTn>
                        </p:par>
                        <p:par>
                          <p:cTn id="42" fill="hold">
                            <p:stCondLst>
                              <p:cond delay="4000"/>
                            </p:stCondLst>
                            <p:childTnLst>
                              <p:par>
                                <p:cTn id="43" presetID="10" presetClass="entr" presetSubtype="0" fill="hold" grpId="2"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childTnLst>
                                </p:cTn>
                              </p:par>
                              <p:par>
                                <p:cTn id="46" presetID="10" presetClass="exit" presetSubtype="0" fill="hold" nodeType="withEffect">
                                  <p:stCondLst>
                                    <p:cond delay="0"/>
                                  </p:stCondLst>
                                  <p:childTnLst>
                                    <p:animEffect transition="out" filter="fade">
                                      <p:cBhvr>
                                        <p:cTn id="47" dur="1000"/>
                                        <p:tgtEl>
                                          <p:spTgt spid="18"/>
                                        </p:tgtEl>
                                      </p:cBhvr>
                                    </p:animEffect>
                                    <p:set>
                                      <p:cBhvr>
                                        <p:cTn id="48" dur="1" fill="hold">
                                          <p:stCondLst>
                                            <p:cond delay="999"/>
                                          </p:stCondLst>
                                        </p:cTn>
                                        <p:tgtEl>
                                          <p:spTgt spid="18"/>
                                        </p:tgtEl>
                                        <p:attrNameLst>
                                          <p:attrName>style.visibility</p:attrName>
                                        </p:attrNameLst>
                                      </p:cBhvr>
                                      <p:to>
                                        <p:strVal val="hidden"/>
                                      </p:to>
                                    </p:se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childTnLst>
                                </p:cTn>
                              </p:par>
                              <p:par>
                                <p:cTn id="53" presetID="10" presetClass="exit" presetSubtype="0" fill="hold" grpId="5" nodeType="withEffect">
                                  <p:stCondLst>
                                    <p:cond delay="0"/>
                                  </p:stCondLst>
                                  <p:childTnLst>
                                    <p:animEffect transition="out" filter="fade">
                                      <p:cBhvr>
                                        <p:cTn id="54" dur="1000"/>
                                        <p:tgtEl>
                                          <p:spTgt spid="17"/>
                                        </p:tgtEl>
                                      </p:cBhvr>
                                    </p:animEffect>
                                    <p:set>
                                      <p:cBhvr>
                                        <p:cTn id="55" dur="1" fill="hold">
                                          <p:stCondLst>
                                            <p:cond delay="999"/>
                                          </p:stCondLst>
                                        </p:cTn>
                                        <p:tgtEl>
                                          <p:spTgt spid="1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3000"/>
                                        <p:tgtEl>
                                          <p:spTgt spid="1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30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30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30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childTnLst>
                                </p:cTn>
                              </p:par>
                            </p:childTnLst>
                          </p:cTn>
                        </p:par>
                        <p:par>
                          <p:cTn id="84" fill="hold">
                            <p:stCondLst>
                              <p:cond delay="1500"/>
                            </p:stCondLst>
                            <p:childTnLst>
                              <p:par>
                                <p:cTn id="85" presetID="10" presetClass="entr" presetSubtype="0"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7" grpId="0"/>
      <p:bldP spid="17" grpId="1"/>
      <p:bldP spid="17" grpId="2"/>
      <p:bldP spid="17" grpId="3"/>
      <p:bldP spid="17" grpId="4"/>
      <p:bldP spid="17" grpId="5"/>
      <p:bldP spid="19" grpId="0" animBg="1"/>
      <p:bldP spid="20" grpId="0" animBg="1"/>
      <p:bldP spid="21" grpId="0" animBg="1"/>
      <p:bldP spid="22" grpId="0" animBg="1"/>
      <p:bldP spid="23" grpId="0" uiExpand="1" animBg="1"/>
      <p:bldP spid="24" grpId="0" uiExpand="1" animBg="1"/>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hart 24">
            <a:extLst>
              <a:ext uri="{FF2B5EF4-FFF2-40B4-BE49-F238E27FC236}">
                <a16:creationId xmlns:a16="http://schemas.microsoft.com/office/drawing/2014/main" id="{E8D0BB89-6CB6-4691-A7E6-3F81634FD650}"/>
              </a:ext>
            </a:extLst>
          </p:cNvPr>
          <p:cNvGraphicFramePr>
            <a:graphicFrameLocks/>
          </p:cNvGraphicFramePr>
          <p:nvPr/>
        </p:nvGraphicFramePr>
        <p:xfrm>
          <a:off x="304800" y="914400"/>
          <a:ext cx="11247120" cy="502920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8C8A784E-A90C-46D5-84A1-40E7770A28C4}"/>
              </a:ext>
            </a:extLst>
          </p:cNvPr>
          <p:cNvSpPr>
            <a:spLocks noGrp="1"/>
          </p:cNvSpPr>
          <p:nvPr>
            <p:ph type="title"/>
          </p:nvPr>
        </p:nvSpPr>
        <p:spPr/>
        <p:txBody>
          <a:bodyPr/>
          <a:lstStyle/>
          <a:p>
            <a:r>
              <a:rPr lang="en-US" dirty="0"/>
              <a:t>CROW-cache Performance</a:t>
            </a:r>
          </a:p>
        </p:txBody>
      </p:sp>
      <p:sp>
        <p:nvSpPr>
          <p:cNvPr id="4" name="TextBox 3">
            <a:extLst>
              <a:ext uri="{FF2B5EF4-FFF2-40B4-BE49-F238E27FC236}">
                <a16:creationId xmlns:a16="http://schemas.microsoft.com/office/drawing/2014/main" id="{5416D93D-872C-4E33-A5DD-77E3496CC6AB}"/>
              </a:ext>
            </a:extLst>
          </p:cNvPr>
          <p:cNvSpPr txBox="1"/>
          <p:nvPr/>
        </p:nvSpPr>
        <p:spPr>
          <a:xfrm>
            <a:off x="7848600" y="1752600"/>
            <a:ext cx="1524000" cy="523220"/>
          </a:xfrm>
          <a:prstGeom prst="rect">
            <a:avLst/>
          </a:prstGeom>
          <a:noFill/>
        </p:spPr>
        <p:txBody>
          <a:bodyPr wrap="square" rtlCol="0">
            <a:spAutoFit/>
          </a:bodyPr>
          <a:lstStyle/>
          <a:p>
            <a:pPr algn="ctr"/>
            <a:r>
              <a:rPr lang="en-US" sz="2800" b="1" dirty="0">
                <a:solidFill>
                  <a:srgbClr val="00B050"/>
                </a:solidFill>
              </a:rPr>
              <a:t>6.6%</a:t>
            </a:r>
          </a:p>
        </p:txBody>
      </p:sp>
      <p:cxnSp>
        <p:nvCxnSpPr>
          <p:cNvPr id="6" name="Straight Arrow Connector 5">
            <a:extLst>
              <a:ext uri="{FF2B5EF4-FFF2-40B4-BE49-F238E27FC236}">
                <a16:creationId xmlns:a16="http://schemas.microsoft.com/office/drawing/2014/main" id="{AFDFF412-0C5D-4CAA-9862-56716E115F03}"/>
              </a:ext>
            </a:extLst>
          </p:cNvPr>
          <p:cNvCxnSpPr>
            <a:cxnSpLocks/>
          </p:cNvCxnSpPr>
          <p:nvPr/>
        </p:nvCxnSpPr>
        <p:spPr>
          <a:xfrm flipH="1" flipV="1">
            <a:off x="8639628" y="2278877"/>
            <a:ext cx="190500" cy="54464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9A588A-9C5B-4AE8-B21C-E32D50267825}"/>
              </a:ext>
            </a:extLst>
          </p:cNvPr>
          <p:cNvSpPr txBox="1"/>
          <p:nvPr/>
        </p:nvSpPr>
        <p:spPr>
          <a:xfrm>
            <a:off x="9296400" y="2219980"/>
            <a:ext cx="1524000" cy="523220"/>
          </a:xfrm>
          <a:prstGeom prst="rect">
            <a:avLst/>
          </a:prstGeom>
          <a:noFill/>
        </p:spPr>
        <p:txBody>
          <a:bodyPr wrap="square" rtlCol="0">
            <a:spAutoFit/>
          </a:bodyPr>
          <a:lstStyle/>
          <a:p>
            <a:pPr algn="ctr"/>
            <a:r>
              <a:rPr lang="en-US" sz="2800" b="1" dirty="0">
                <a:solidFill>
                  <a:srgbClr val="92D050"/>
                </a:solidFill>
              </a:rPr>
              <a:t>0.7%</a:t>
            </a:r>
          </a:p>
        </p:txBody>
      </p:sp>
      <p:cxnSp>
        <p:nvCxnSpPr>
          <p:cNvPr id="10" name="Straight Arrow Connector 9">
            <a:extLst>
              <a:ext uri="{FF2B5EF4-FFF2-40B4-BE49-F238E27FC236}">
                <a16:creationId xmlns:a16="http://schemas.microsoft.com/office/drawing/2014/main" id="{06CDA51D-3F95-4E05-BBB2-CC6E97C05E03}"/>
              </a:ext>
            </a:extLst>
          </p:cNvPr>
          <p:cNvCxnSpPr>
            <a:cxnSpLocks/>
          </p:cNvCxnSpPr>
          <p:nvPr/>
        </p:nvCxnSpPr>
        <p:spPr>
          <a:xfrm flipH="1" flipV="1">
            <a:off x="10219012" y="2663726"/>
            <a:ext cx="372788" cy="689074"/>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B661878-2842-4775-B2E4-3263A5B8ACF2}"/>
              </a:ext>
            </a:extLst>
          </p:cNvPr>
          <p:cNvSpPr txBox="1"/>
          <p:nvPr/>
        </p:nvSpPr>
        <p:spPr>
          <a:xfrm>
            <a:off x="9737558" y="1780568"/>
            <a:ext cx="1524000" cy="523220"/>
          </a:xfrm>
          <a:prstGeom prst="rect">
            <a:avLst/>
          </a:prstGeom>
          <a:noFill/>
        </p:spPr>
        <p:txBody>
          <a:bodyPr wrap="square" rtlCol="0">
            <a:spAutoFit/>
          </a:bodyPr>
          <a:lstStyle/>
          <a:p>
            <a:pPr algn="ctr"/>
            <a:r>
              <a:rPr lang="en-US" sz="2800" b="1" dirty="0">
                <a:solidFill>
                  <a:srgbClr val="00B050"/>
                </a:solidFill>
              </a:rPr>
              <a:t>7.1%</a:t>
            </a:r>
          </a:p>
        </p:txBody>
      </p:sp>
      <p:cxnSp>
        <p:nvCxnSpPr>
          <p:cNvPr id="13" name="Straight Arrow Connector 12">
            <a:extLst>
              <a:ext uri="{FF2B5EF4-FFF2-40B4-BE49-F238E27FC236}">
                <a16:creationId xmlns:a16="http://schemas.microsoft.com/office/drawing/2014/main" id="{5CA9A32C-EEA4-4B70-9D7B-DF97F1862E5A}"/>
              </a:ext>
            </a:extLst>
          </p:cNvPr>
          <p:cNvCxnSpPr>
            <a:cxnSpLocks/>
          </p:cNvCxnSpPr>
          <p:nvPr/>
        </p:nvCxnSpPr>
        <p:spPr>
          <a:xfrm flipH="1" flipV="1">
            <a:off x="10528586" y="2274760"/>
            <a:ext cx="190500" cy="54464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5B6C6CD-E079-4093-93EE-5D8F4E0B457C}"/>
              </a:ext>
            </a:extLst>
          </p:cNvPr>
          <p:cNvSpPr/>
          <p:nvPr/>
        </p:nvSpPr>
        <p:spPr>
          <a:xfrm>
            <a:off x="2209800" y="915709"/>
            <a:ext cx="1295400" cy="358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8AB726B-522E-452A-BAF1-2770587E52EE}"/>
              </a:ext>
            </a:extLst>
          </p:cNvPr>
          <p:cNvSpPr/>
          <p:nvPr/>
        </p:nvSpPr>
        <p:spPr>
          <a:xfrm>
            <a:off x="2270760" y="1247168"/>
            <a:ext cx="1295400" cy="358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E863790-62B5-4F9D-A930-70194577E486}"/>
              </a:ext>
            </a:extLst>
          </p:cNvPr>
          <p:cNvSpPr/>
          <p:nvPr/>
        </p:nvSpPr>
        <p:spPr>
          <a:xfrm>
            <a:off x="2209800" y="1612909"/>
            <a:ext cx="4161972" cy="331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01AA47-0C23-414D-B47F-5EA5B689FA95}"/>
              </a:ext>
            </a:extLst>
          </p:cNvPr>
          <p:cNvSpPr/>
          <p:nvPr/>
        </p:nvSpPr>
        <p:spPr>
          <a:xfrm>
            <a:off x="6780348" y="946189"/>
            <a:ext cx="1295400" cy="358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400441-55F8-4E7D-A508-3E5C965085BA}"/>
              </a:ext>
            </a:extLst>
          </p:cNvPr>
          <p:cNvSpPr/>
          <p:nvPr/>
        </p:nvSpPr>
        <p:spPr>
          <a:xfrm>
            <a:off x="6810828" y="1310888"/>
            <a:ext cx="1542144" cy="294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a:extLst>
              <a:ext uri="{FF2B5EF4-FFF2-40B4-BE49-F238E27FC236}">
                <a16:creationId xmlns:a16="http://schemas.microsoft.com/office/drawing/2014/main" id="{460BB772-9572-409A-BB4E-C0946A43ECB4}"/>
              </a:ext>
            </a:extLst>
          </p:cNvPr>
          <p:cNvSpPr/>
          <p:nvPr/>
        </p:nvSpPr>
        <p:spPr>
          <a:xfrm rot="16200000">
            <a:off x="5667452" y="2143048"/>
            <a:ext cx="133196" cy="75819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9797BBF6-F428-4C3A-99A6-1857A187E5DC}"/>
              </a:ext>
            </a:extLst>
          </p:cNvPr>
          <p:cNvSpPr txBox="1"/>
          <p:nvPr/>
        </p:nvSpPr>
        <p:spPr>
          <a:xfrm>
            <a:off x="4057650" y="6106180"/>
            <a:ext cx="2819400" cy="523220"/>
          </a:xfrm>
          <a:prstGeom prst="rect">
            <a:avLst/>
          </a:prstGeom>
          <a:noFill/>
        </p:spPr>
        <p:txBody>
          <a:bodyPr wrap="square" rtlCol="0">
            <a:spAutoFit/>
          </a:bodyPr>
          <a:lstStyle/>
          <a:p>
            <a:pPr algn="ctr"/>
            <a:r>
              <a:rPr lang="en-US" sz="2800" i="1" dirty="0"/>
              <a:t>single-core</a:t>
            </a:r>
          </a:p>
        </p:txBody>
      </p:sp>
      <p:sp>
        <p:nvSpPr>
          <p:cNvPr id="22" name="Left Brace 21">
            <a:extLst>
              <a:ext uri="{FF2B5EF4-FFF2-40B4-BE49-F238E27FC236}">
                <a16:creationId xmlns:a16="http://schemas.microsoft.com/office/drawing/2014/main" id="{F3FE964E-6C94-43F7-8E05-FDAA764D8FE4}"/>
              </a:ext>
            </a:extLst>
          </p:cNvPr>
          <p:cNvSpPr/>
          <p:nvPr/>
        </p:nvSpPr>
        <p:spPr>
          <a:xfrm rot="16200000">
            <a:off x="10962696" y="5288873"/>
            <a:ext cx="133195" cy="126006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TextBox 22">
            <a:extLst>
              <a:ext uri="{FF2B5EF4-FFF2-40B4-BE49-F238E27FC236}">
                <a16:creationId xmlns:a16="http://schemas.microsoft.com/office/drawing/2014/main" id="{9D308367-6778-4B5F-AD7B-40B0BC5323E3}"/>
              </a:ext>
            </a:extLst>
          </p:cNvPr>
          <p:cNvSpPr txBox="1"/>
          <p:nvPr/>
        </p:nvSpPr>
        <p:spPr>
          <a:xfrm>
            <a:off x="9372600" y="6106180"/>
            <a:ext cx="2819400" cy="523220"/>
          </a:xfrm>
          <a:prstGeom prst="rect">
            <a:avLst/>
          </a:prstGeom>
          <a:noFill/>
        </p:spPr>
        <p:txBody>
          <a:bodyPr wrap="square" rtlCol="0">
            <a:spAutoFit/>
          </a:bodyPr>
          <a:lstStyle/>
          <a:p>
            <a:pPr algn="ctr"/>
            <a:r>
              <a:rPr lang="en-US" sz="2800" i="1" dirty="0"/>
              <a:t>four-core</a:t>
            </a:r>
          </a:p>
        </p:txBody>
      </p:sp>
      <p:sp>
        <p:nvSpPr>
          <p:cNvPr id="26" name="TextBox 25">
            <a:extLst>
              <a:ext uri="{FF2B5EF4-FFF2-40B4-BE49-F238E27FC236}">
                <a16:creationId xmlns:a16="http://schemas.microsoft.com/office/drawing/2014/main" id="{EB5D195C-A0D0-43D3-8F77-3F6C0FD092E3}"/>
              </a:ext>
            </a:extLst>
          </p:cNvPr>
          <p:cNvSpPr txBox="1"/>
          <p:nvPr/>
        </p:nvSpPr>
        <p:spPr>
          <a:xfrm>
            <a:off x="8752612" y="1738664"/>
            <a:ext cx="1524000" cy="523220"/>
          </a:xfrm>
          <a:prstGeom prst="rect">
            <a:avLst/>
          </a:prstGeom>
          <a:noFill/>
        </p:spPr>
        <p:txBody>
          <a:bodyPr wrap="square" rtlCol="0">
            <a:spAutoFit/>
          </a:bodyPr>
          <a:lstStyle/>
          <a:p>
            <a:pPr algn="ctr"/>
            <a:r>
              <a:rPr lang="en-US" sz="2800" b="1" dirty="0">
                <a:solidFill>
                  <a:srgbClr val="00B050"/>
                </a:solidFill>
              </a:rPr>
              <a:t>7.5%</a:t>
            </a:r>
          </a:p>
        </p:txBody>
      </p:sp>
      <p:cxnSp>
        <p:nvCxnSpPr>
          <p:cNvPr id="27" name="Straight Arrow Connector 26">
            <a:extLst>
              <a:ext uri="{FF2B5EF4-FFF2-40B4-BE49-F238E27FC236}">
                <a16:creationId xmlns:a16="http://schemas.microsoft.com/office/drawing/2014/main" id="{3030EA27-2519-428E-95A1-5C1B134DE3A4}"/>
              </a:ext>
            </a:extLst>
          </p:cNvPr>
          <p:cNvCxnSpPr>
            <a:cxnSpLocks/>
          </p:cNvCxnSpPr>
          <p:nvPr/>
        </p:nvCxnSpPr>
        <p:spPr>
          <a:xfrm flipV="1">
            <a:off x="9058728" y="2237190"/>
            <a:ext cx="188066" cy="58632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0181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graphicEl>
                                              <a:chart seriesIdx="-3" categoryIdx="-3" bldStep="gridLegend"/>
                                            </p:graphicEl>
                                          </p:spTgt>
                                        </p:tgtEl>
                                        <p:attrNameLst>
                                          <p:attrName>style.visibility</p:attrName>
                                        </p:attrNameLst>
                                      </p:cBhvr>
                                      <p:to>
                                        <p:strVal val="visible"/>
                                      </p:to>
                                    </p:set>
                                    <p:animEffect transition="in" filter="fade">
                                      <p:cBhvr>
                                        <p:cTn id="7" dur="500"/>
                                        <p:tgtEl>
                                          <p:spTgt spid="25">
                                            <p:graphicEl>
                                              <a:chart seriesIdx="-3" categoryIdx="-3" bldStep="gridLegen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5">
                                            <p:graphicEl>
                                              <a:chart seriesIdx="0" categoryIdx="-4" bldStep="series"/>
                                            </p:graphicEl>
                                          </p:spTgt>
                                        </p:tgtEl>
                                        <p:attrNameLst>
                                          <p:attrName>style.visibility</p:attrName>
                                        </p:attrNameLst>
                                      </p:cBhvr>
                                      <p:to>
                                        <p:strVal val="visible"/>
                                      </p:to>
                                    </p:set>
                                    <p:animEffect transition="in" filter="fade">
                                      <p:cBhvr>
                                        <p:cTn id="24" dur="500"/>
                                        <p:tgtEl>
                                          <p:spTgt spid="25">
                                            <p:graphicEl>
                                              <a:chart seriesIdx="0" categoryIdx="-4" bldStep="series"/>
                                            </p:graphicEl>
                                          </p:spTgt>
                                        </p:tgtEl>
                                      </p:cBhvr>
                                    </p:animEffect>
                                  </p:childTnLst>
                                </p:cTn>
                              </p:par>
                              <p:par>
                                <p:cTn id="25" presetID="10" presetClass="exit" presetSubtype="0" fill="hold" grpId="0" nodeType="with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5">
                                            <p:graphicEl>
                                              <a:chart seriesIdx="1" categoryIdx="-4" bldStep="series"/>
                                            </p:graphicEl>
                                          </p:spTgt>
                                        </p:tgtEl>
                                        <p:attrNameLst>
                                          <p:attrName>style.visibility</p:attrName>
                                        </p:attrNameLst>
                                      </p:cBhvr>
                                      <p:to>
                                        <p:strVal val="visible"/>
                                      </p:to>
                                    </p:set>
                                    <p:animEffect transition="in" filter="fade">
                                      <p:cBhvr>
                                        <p:cTn id="46" dur="500"/>
                                        <p:tgtEl>
                                          <p:spTgt spid="25">
                                            <p:graphicEl>
                                              <a:chart seriesIdx="1" categoryIdx="-4" bldStep="series"/>
                                            </p:graphicEl>
                                          </p:spTgt>
                                        </p:tgtEl>
                                      </p:cBhvr>
                                    </p:animEffect>
                                  </p:childTnLst>
                                </p:cTn>
                              </p:par>
                              <p:par>
                                <p:cTn id="47" presetID="10" presetClass="exit" presetSubtype="0" fill="hold" grpId="1" nodeType="withEffect">
                                  <p:stCondLst>
                                    <p:cond delay="0"/>
                                  </p:stCondLst>
                                  <p:childTnLst>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par>
                                <p:cTn id="73" presetID="10" presetClass="entr" presetSubtype="0"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5">
                                            <p:graphicEl>
                                              <a:chart seriesIdx="2" categoryIdx="-4" bldStep="series"/>
                                            </p:graphicEl>
                                          </p:spTgt>
                                        </p:tgtEl>
                                        <p:attrNameLst>
                                          <p:attrName>style.visibility</p:attrName>
                                        </p:attrNameLst>
                                      </p:cBhvr>
                                      <p:to>
                                        <p:strVal val="visible"/>
                                      </p:to>
                                    </p:set>
                                    <p:animEffect transition="in" filter="fade">
                                      <p:cBhvr>
                                        <p:cTn id="80" dur="500"/>
                                        <p:tgtEl>
                                          <p:spTgt spid="25">
                                            <p:graphicEl>
                                              <a:chart seriesIdx="2" categoryIdx="-4" bldStep="series"/>
                                            </p:graphicEl>
                                          </p:spTgt>
                                        </p:tgtEl>
                                      </p:cBhvr>
                                    </p:animEffect>
                                  </p:childTnLst>
                                </p:cTn>
                              </p:par>
                              <p:par>
                                <p:cTn id="81" presetID="10" presetClass="exit" presetSubtype="0" fill="hold" grpId="1" nodeType="withEffect">
                                  <p:stCondLst>
                                    <p:cond delay="0"/>
                                  </p:stCondLst>
                                  <p:childTnLst>
                                    <p:animEffect transition="out" filter="fade">
                                      <p:cBhvr>
                                        <p:cTn id="82" dur="500"/>
                                        <p:tgtEl>
                                          <p:spTgt spid="26"/>
                                        </p:tgtEl>
                                      </p:cBhvr>
                                    </p:animEffect>
                                    <p:set>
                                      <p:cBhvr>
                                        <p:cTn id="83" dur="1" fill="hold">
                                          <p:stCondLst>
                                            <p:cond delay="499"/>
                                          </p:stCondLst>
                                        </p:cTn>
                                        <p:tgtEl>
                                          <p:spTgt spid="26"/>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7"/>
                                        </p:tgtEl>
                                      </p:cBhvr>
                                    </p:animEffect>
                                    <p:set>
                                      <p:cBhvr>
                                        <p:cTn id="86" dur="1" fill="hold">
                                          <p:stCondLst>
                                            <p:cond delay="499"/>
                                          </p:stCondLst>
                                        </p:cTn>
                                        <p:tgtEl>
                                          <p:spTgt spid="2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2"/>
                                        </p:tgtEl>
                                      </p:cBhvr>
                                    </p:animEffect>
                                    <p:set>
                                      <p:cBhvr>
                                        <p:cTn id="89" dur="1" fill="hold">
                                          <p:stCondLst>
                                            <p:cond delay="499"/>
                                          </p:stCondLst>
                                        </p:cTn>
                                        <p:tgtEl>
                                          <p:spTgt spid="12"/>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3"/>
                                        </p:tgtEl>
                                      </p:cBhvr>
                                    </p:animEffect>
                                    <p:set>
                                      <p:cBhvr>
                                        <p:cTn id="95" dur="1" fill="hold">
                                          <p:stCondLst>
                                            <p:cond delay="499"/>
                                          </p:stCondLst>
                                        </p:cTn>
                                        <p:tgtEl>
                                          <p:spTgt spid="13"/>
                                        </p:tgtEl>
                                        <p:attrNameLst>
                                          <p:attrName>style.visibility</p:attrName>
                                        </p:attrNameLst>
                                      </p:cBhvr>
                                      <p:to>
                                        <p:strVal val="hidden"/>
                                      </p:to>
                                    </p:se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25">
                                            <p:graphicEl>
                                              <a:chart seriesIdx="3" categoryIdx="-4" bldStep="series"/>
                                            </p:graphicEl>
                                          </p:spTgt>
                                        </p:tgtEl>
                                        <p:attrNameLst>
                                          <p:attrName>style.visibility</p:attrName>
                                        </p:attrNameLst>
                                      </p:cBhvr>
                                      <p:to>
                                        <p:strVal val="visible"/>
                                      </p:to>
                                    </p:set>
                                    <p:animEffect transition="in" filter="fade">
                                      <p:cBhvr>
                                        <p:cTn id="99" dur="500"/>
                                        <p:tgtEl>
                                          <p:spTgt spid="25">
                                            <p:graphicEl>
                                              <a:chart seriesIdx="3" categoryIdx="-4" bldStep="series"/>
                                            </p:graphicEl>
                                          </p:spTgt>
                                        </p:tgtEl>
                                      </p:cBhvr>
                                    </p:animEffect>
                                  </p:childTnLst>
                                </p:cTn>
                              </p:par>
                              <p:par>
                                <p:cTn id="100" presetID="10" presetClass="exit" presetSubtype="0" fill="hold" grpId="0" nodeType="withEffect">
                                  <p:stCondLst>
                                    <p:cond delay="0"/>
                                  </p:stCondLst>
                                  <p:childTnLst>
                                    <p:animEffect transition="out" filter="fade">
                                      <p:cBhvr>
                                        <p:cTn id="101" dur="500"/>
                                        <p:tgtEl>
                                          <p:spTgt spid="20"/>
                                        </p:tgtEl>
                                      </p:cBhvr>
                                    </p:animEffect>
                                    <p:set>
                                      <p:cBhvr>
                                        <p:cTn id="102" dur="1" fill="hold">
                                          <p:stCondLst>
                                            <p:cond delay="499"/>
                                          </p:stCondLst>
                                        </p:cTn>
                                        <p:tgtEl>
                                          <p:spTgt spid="2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graphicEl>
                                              <a:chart seriesIdx="4" categoryIdx="-4" bldStep="series"/>
                                            </p:graphicEl>
                                          </p:spTgt>
                                        </p:tgtEl>
                                        <p:attrNameLst>
                                          <p:attrName>style.visibility</p:attrName>
                                        </p:attrNameLst>
                                      </p:cBhvr>
                                      <p:to>
                                        <p:strVal val="visible"/>
                                      </p:to>
                                    </p:set>
                                    <p:animEffect transition="in" filter="fade">
                                      <p:cBhvr>
                                        <p:cTn id="107" dur="500"/>
                                        <p:tgtEl>
                                          <p:spTgt spid="25">
                                            <p:graphicEl>
                                              <a:chart seriesIdx="4" categoryIdx="-4" bldStep="series"/>
                                            </p:graphicEl>
                                          </p:spTgt>
                                        </p:tgtEl>
                                      </p:cBhvr>
                                    </p:animEffect>
                                  </p:childTnLst>
                                </p:cTn>
                              </p:par>
                              <p:par>
                                <p:cTn id="108" presetID="10" presetClass="exit" presetSubtype="0" fill="hold" grpId="0" nodeType="withEffect">
                                  <p:stCondLst>
                                    <p:cond delay="0"/>
                                  </p:stCondLst>
                                  <p:childTnLst>
                                    <p:animEffect transition="out" filter="fade">
                                      <p:cBhvr>
                                        <p:cTn id="109" dur="500"/>
                                        <p:tgtEl>
                                          <p:spTgt spid="17"/>
                                        </p:tgtEl>
                                      </p:cBhvr>
                                    </p:animEffect>
                                    <p:set>
                                      <p:cBhvr>
                                        <p:cTn id="11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uiExpand="1">
        <p:bldSub>
          <a:bldChart bld="series"/>
        </p:bldSub>
      </p:bldGraphic>
      <p:bldP spid="4" grpId="0"/>
      <p:bldP spid="4" grpId="1"/>
      <p:bldP spid="9" grpId="0"/>
      <p:bldP spid="9" grpId="1"/>
      <p:bldP spid="12" grpId="0"/>
      <p:bldP spid="12" grpId="1"/>
      <p:bldP spid="3" grpId="0" animBg="1"/>
      <p:bldP spid="16" grpId="0" animBg="1"/>
      <p:bldP spid="17" grpId="0" animBg="1"/>
      <p:bldP spid="19" grpId="0" animBg="1"/>
      <p:bldP spid="20" grpId="0" animBg="1"/>
      <p:bldP spid="5" grpId="0" animBg="1"/>
      <p:bldP spid="8" grpId="0"/>
      <p:bldP spid="22" grpId="0" animBg="1"/>
      <p:bldP spid="23" grpId="0"/>
      <p:bldP spid="26" grpId="0"/>
      <p:bldP spid="26"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00DCF864-AA9C-4216-9E8E-1AF37A277092}"/>
              </a:ext>
            </a:extLst>
          </p:cNvPr>
          <p:cNvGraphicFramePr>
            <a:graphicFrameLocks/>
          </p:cNvGraphicFramePr>
          <p:nvPr/>
        </p:nvGraphicFramePr>
        <p:xfrm>
          <a:off x="762000" y="990602"/>
          <a:ext cx="10744200" cy="5115578"/>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7EAAD9B2-32DD-4535-9A56-D3B96FC72980}"/>
              </a:ext>
            </a:extLst>
          </p:cNvPr>
          <p:cNvSpPr>
            <a:spLocks noGrp="1"/>
          </p:cNvSpPr>
          <p:nvPr>
            <p:ph type="title"/>
          </p:nvPr>
        </p:nvSpPr>
        <p:spPr/>
        <p:txBody>
          <a:bodyPr/>
          <a:lstStyle/>
          <a:p>
            <a:r>
              <a:rPr lang="en-US" dirty="0"/>
              <a:t>CROW-ref Performance</a:t>
            </a:r>
          </a:p>
        </p:txBody>
      </p:sp>
      <p:sp>
        <p:nvSpPr>
          <p:cNvPr id="6" name="TextBox 5">
            <a:extLst>
              <a:ext uri="{FF2B5EF4-FFF2-40B4-BE49-F238E27FC236}">
                <a16:creationId xmlns:a16="http://schemas.microsoft.com/office/drawing/2014/main" id="{0AD5F8EA-A7FB-4F3B-9FEB-D9D5D457D083}"/>
              </a:ext>
            </a:extLst>
          </p:cNvPr>
          <p:cNvSpPr txBox="1"/>
          <p:nvPr/>
        </p:nvSpPr>
        <p:spPr>
          <a:xfrm>
            <a:off x="8534400" y="2600980"/>
            <a:ext cx="1524000" cy="523220"/>
          </a:xfrm>
          <a:prstGeom prst="rect">
            <a:avLst/>
          </a:prstGeom>
          <a:noFill/>
        </p:spPr>
        <p:txBody>
          <a:bodyPr wrap="square" rtlCol="0">
            <a:spAutoFit/>
          </a:bodyPr>
          <a:lstStyle/>
          <a:p>
            <a:pPr algn="ctr"/>
            <a:r>
              <a:rPr lang="en-US" sz="2800" b="1" dirty="0">
                <a:solidFill>
                  <a:srgbClr val="00B050"/>
                </a:solidFill>
              </a:rPr>
              <a:t>7.1%</a:t>
            </a:r>
          </a:p>
        </p:txBody>
      </p:sp>
      <p:sp>
        <p:nvSpPr>
          <p:cNvPr id="8" name="Rectangle 7">
            <a:extLst>
              <a:ext uri="{FF2B5EF4-FFF2-40B4-BE49-F238E27FC236}">
                <a16:creationId xmlns:a16="http://schemas.microsoft.com/office/drawing/2014/main" id="{1B4DD2E4-15D7-4E97-B572-87054232B0D7}"/>
              </a:ext>
            </a:extLst>
          </p:cNvPr>
          <p:cNvSpPr/>
          <p:nvPr/>
        </p:nvSpPr>
        <p:spPr>
          <a:xfrm>
            <a:off x="3048000" y="1323368"/>
            <a:ext cx="1524000" cy="50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7BBCD9-9A7E-45E5-9491-2E933A3C61A2}"/>
              </a:ext>
            </a:extLst>
          </p:cNvPr>
          <p:cNvSpPr/>
          <p:nvPr/>
        </p:nvSpPr>
        <p:spPr>
          <a:xfrm>
            <a:off x="4800600" y="1295400"/>
            <a:ext cx="1524000" cy="50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7A7E66-4A1B-49CA-8239-6AD933209E72}"/>
              </a:ext>
            </a:extLst>
          </p:cNvPr>
          <p:cNvSpPr/>
          <p:nvPr/>
        </p:nvSpPr>
        <p:spPr>
          <a:xfrm>
            <a:off x="6858000" y="1219200"/>
            <a:ext cx="1524000" cy="50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A5E18A-99CD-4183-8E97-4D1EA008A46E}"/>
              </a:ext>
            </a:extLst>
          </p:cNvPr>
          <p:cNvSpPr/>
          <p:nvPr/>
        </p:nvSpPr>
        <p:spPr>
          <a:xfrm>
            <a:off x="9067800" y="1219200"/>
            <a:ext cx="1524000" cy="50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0241646D-AEE0-4B43-BBED-982C8B03F444}"/>
              </a:ext>
            </a:extLst>
          </p:cNvPr>
          <p:cNvSpPr/>
          <p:nvPr/>
        </p:nvSpPr>
        <p:spPr>
          <a:xfrm rot="16200000">
            <a:off x="5384423" y="2336423"/>
            <a:ext cx="165854" cy="70485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D03441B4-405E-44E0-894D-47D90AFCB3CC}"/>
              </a:ext>
            </a:extLst>
          </p:cNvPr>
          <p:cNvSpPr txBox="1"/>
          <p:nvPr/>
        </p:nvSpPr>
        <p:spPr>
          <a:xfrm>
            <a:off x="4057650" y="5974080"/>
            <a:ext cx="2819400" cy="523220"/>
          </a:xfrm>
          <a:prstGeom prst="rect">
            <a:avLst/>
          </a:prstGeom>
          <a:noFill/>
        </p:spPr>
        <p:txBody>
          <a:bodyPr wrap="square" rtlCol="0">
            <a:spAutoFit/>
          </a:bodyPr>
          <a:lstStyle/>
          <a:p>
            <a:pPr algn="ctr"/>
            <a:r>
              <a:rPr lang="en-US" sz="2800" i="1" dirty="0"/>
              <a:t>single-core</a:t>
            </a:r>
          </a:p>
        </p:txBody>
      </p:sp>
      <p:sp>
        <p:nvSpPr>
          <p:cNvPr id="16" name="TextBox 15">
            <a:extLst>
              <a:ext uri="{FF2B5EF4-FFF2-40B4-BE49-F238E27FC236}">
                <a16:creationId xmlns:a16="http://schemas.microsoft.com/office/drawing/2014/main" id="{E8C4595F-18E4-4B54-9CFC-493D7B745A83}"/>
              </a:ext>
            </a:extLst>
          </p:cNvPr>
          <p:cNvSpPr txBox="1"/>
          <p:nvPr/>
        </p:nvSpPr>
        <p:spPr>
          <a:xfrm>
            <a:off x="9829800" y="2113302"/>
            <a:ext cx="1524000" cy="523220"/>
          </a:xfrm>
          <a:prstGeom prst="rect">
            <a:avLst/>
          </a:prstGeom>
          <a:noFill/>
        </p:spPr>
        <p:txBody>
          <a:bodyPr wrap="square" rtlCol="0">
            <a:spAutoFit/>
          </a:bodyPr>
          <a:lstStyle/>
          <a:p>
            <a:pPr algn="ctr"/>
            <a:r>
              <a:rPr lang="en-US" sz="2800" b="1" dirty="0">
                <a:solidFill>
                  <a:srgbClr val="00B050"/>
                </a:solidFill>
              </a:rPr>
              <a:t>11.9%</a:t>
            </a:r>
          </a:p>
        </p:txBody>
      </p:sp>
      <p:sp>
        <p:nvSpPr>
          <p:cNvPr id="17" name="Left Brace 16">
            <a:extLst>
              <a:ext uri="{FF2B5EF4-FFF2-40B4-BE49-F238E27FC236}">
                <a16:creationId xmlns:a16="http://schemas.microsoft.com/office/drawing/2014/main" id="{ED3E6B60-2D4E-4133-AECA-D0A455EEE843}"/>
              </a:ext>
            </a:extLst>
          </p:cNvPr>
          <p:cNvSpPr/>
          <p:nvPr/>
        </p:nvSpPr>
        <p:spPr>
          <a:xfrm rot="16200000">
            <a:off x="10282832" y="5076669"/>
            <a:ext cx="150776" cy="153395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44292D5B-7F87-4E5F-B798-91CE3F1FF2CF}"/>
              </a:ext>
            </a:extLst>
          </p:cNvPr>
          <p:cNvSpPr txBox="1"/>
          <p:nvPr/>
        </p:nvSpPr>
        <p:spPr>
          <a:xfrm>
            <a:off x="8877300" y="5971630"/>
            <a:ext cx="2819400" cy="523220"/>
          </a:xfrm>
          <a:prstGeom prst="rect">
            <a:avLst/>
          </a:prstGeom>
          <a:noFill/>
        </p:spPr>
        <p:txBody>
          <a:bodyPr wrap="square" rtlCol="0">
            <a:spAutoFit/>
          </a:bodyPr>
          <a:lstStyle/>
          <a:p>
            <a:pPr algn="ctr"/>
            <a:r>
              <a:rPr lang="en-US" sz="2800" i="1" dirty="0"/>
              <a:t>four-core</a:t>
            </a:r>
          </a:p>
        </p:txBody>
      </p:sp>
      <p:sp>
        <p:nvSpPr>
          <p:cNvPr id="19" name="Left Brace 18">
            <a:extLst>
              <a:ext uri="{FF2B5EF4-FFF2-40B4-BE49-F238E27FC236}">
                <a16:creationId xmlns:a16="http://schemas.microsoft.com/office/drawing/2014/main" id="{A6F6BD73-3526-47AB-B49C-92DEC7C19EB2}"/>
              </a:ext>
            </a:extLst>
          </p:cNvPr>
          <p:cNvSpPr/>
          <p:nvPr/>
        </p:nvSpPr>
        <p:spPr>
          <a:xfrm rot="16200000">
            <a:off x="5384424" y="2336423"/>
            <a:ext cx="165854" cy="70485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95AA206C-C616-47A3-A924-87DAC39CCBD2}"/>
              </a:ext>
            </a:extLst>
          </p:cNvPr>
          <p:cNvSpPr txBox="1"/>
          <p:nvPr/>
        </p:nvSpPr>
        <p:spPr>
          <a:xfrm>
            <a:off x="4057651" y="5974080"/>
            <a:ext cx="2819400" cy="523220"/>
          </a:xfrm>
          <a:prstGeom prst="rect">
            <a:avLst/>
          </a:prstGeom>
          <a:noFill/>
        </p:spPr>
        <p:txBody>
          <a:bodyPr wrap="square" rtlCol="0">
            <a:spAutoFit/>
          </a:bodyPr>
          <a:lstStyle/>
          <a:p>
            <a:pPr algn="ctr"/>
            <a:r>
              <a:rPr lang="en-US" sz="2800" i="1" dirty="0"/>
              <a:t>single-core</a:t>
            </a:r>
          </a:p>
        </p:txBody>
      </p:sp>
      <p:sp>
        <p:nvSpPr>
          <p:cNvPr id="21" name="Left Brace 20">
            <a:extLst>
              <a:ext uri="{FF2B5EF4-FFF2-40B4-BE49-F238E27FC236}">
                <a16:creationId xmlns:a16="http://schemas.microsoft.com/office/drawing/2014/main" id="{864B5542-798F-41BD-B608-8AB4D406883C}"/>
              </a:ext>
            </a:extLst>
          </p:cNvPr>
          <p:cNvSpPr/>
          <p:nvPr/>
        </p:nvSpPr>
        <p:spPr>
          <a:xfrm rot="16200000">
            <a:off x="10282833" y="5076669"/>
            <a:ext cx="150776" cy="153395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6000AA02-EC76-4996-8292-7A07CA05B4D3}"/>
              </a:ext>
            </a:extLst>
          </p:cNvPr>
          <p:cNvSpPr txBox="1"/>
          <p:nvPr/>
        </p:nvSpPr>
        <p:spPr>
          <a:xfrm>
            <a:off x="8877301" y="5971630"/>
            <a:ext cx="2819400" cy="523220"/>
          </a:xfrm>
          <a:prstGeom prst="rect">
            <a:avLst/>
          </a:prstGeom>
          <a:noFill/>
        </p:spPr>
        <p:txBody>
          <a:bodyPr wrap="square" rtlCol="0">
            <a:spAutoFit/>
          </a:bodyPr>
          <a:lstStyle/>
          <a:p>
            <a:pPr algn="ctr"/>
            <a:r>
              <a:rPr lang="en-US" sz="2800" i="1" dirty="0"/>
              <a:t>four-core</a:t>
            </a:r>
          </a:p>
        </p:txBody>
      </p:sp>
    </p:spTree>
    <p:custDataLst>
      <p:tags r:id="rId1"/>
    </p:custDataLst>
    <p:extLst>
      <p:ext uri="{BB962C8B-B14F-4D97-AF65-F5344CB8AC3E}">
        <p14:creationId xmlns:p14="http://schemas.microsoft.com/office/powerpoint/2010/main" val="369131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500"/>
                                        <p:tgtEl>
                                          <p:spTgt spid="15">
                                            <p:graphicEl>
                                              <a:chart seriesIdx="-3" categoryIdx="-3" bldStep="gridLegen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graphicEl>
                                              <a:chart seriesIdx="0" categoryIdx="-4" bldStep="series"/>
                                            </p:graphicEl>
                                          </p:spTgt>
                                        </p:tgtEl>
                                        <p:attrNameLst>
                                          <p:attrName>style.visibility</p:attrName>
                                        </p:attrNameLst>
                                      </p:cBhvr>
                                      <p:to>
                                        <p:strVal val="visible"/>
                                      </p:to>
                                    </p:set>
                                    <p:animEffect transition="in" filter="fade">
                                      <p:cBhvr>
                                        <p:cTn id="24" dur="500"/>
                                        <p:tgtEl>
                                          <p:spTgt spid="15">
                                            <p:graphicEl>
                                              <a:chart seriesIdx="0" categoryIdx="-4" bldStep="series"/>
                                            </p:graphicEl>
                                          </p:spTgt>
                                        </p:tgtEl>
                                      </p:cBhvr>
                                    </p:animEffect>
                                  </p:childTnLst>
                                </p:cTn>
                              </p:par>
                              <p:par>
                                <p:cTn id="25" presetID="10" presetClass="exit" presetSubtype="0" fill="hold" grpId="0"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1" categoryIdx="-4" bldStep="series"/>
                                            </p:graphicEl>
                                          </p:spTgt>
                                        </p:tgtEl>
                                        <p:attrNameLst>
                                          <p:attrName>style.visibility</p:attrName>
                                        </p:attrNameLst>
                                      </p:cBhvr>
                                      <p:to>
                                        <p:strVal val="visible"/>
                                      </p:to>
                                    </p:set>
                                    <p:animEffect transition="in" filter="fade">
                                      <p:cBhvr>
                                        <p:cTn id="31" dur="500"/>
                                        <p:tgtEl>
                                          <p:spTgt spid="15">
                                            <p:graphicEl>
                                              <a:chart seriesIdx="1" categoryIdx="-4" bldStep="series"/>
                                            </p:graphicEl>
                                          </p:spTgt>
                                        </p:tgtEl>
                                      </p:cBhvr>
                                    </p:animEffect>
                                  </p:childTnLst>
                                </p:cTn>
                              </p:par>
                              <p:par>
                                <p:cTn id="32" presetID="10" presetClass="exit" presetSubtype="0" fill="hold" grpId="0"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5">
                                            <p:graphicEl>
                                              <a:chart seriesIdx="2" categoryIdx="-4" bldStep="series"/>
                                            </p:graphicEl>
                                          </p:spTgt>
                                        </p:tgtEl>
                                        <p:attrNameLst>
                                          <p:attrName>style.visibility</p:attrName>
                                        </p:attrNameLst>
                                      </p:cBhvr>
                                      <p:to>
                                        <p:strVal val="visible"/>
                                      </p:to>
                                    </p:set>
                                    <p:animEffect transition="in" filter="fade">
                                      <p:cBhvr>
                                        <p:cTn id="38" dur="500"/>
                                        <p:tgtEl>
                                          <p:spTgt spid="15">
                                            <p:graphicEl>
                                              <a:chart seriesIdx="2" categoryIdx="-4" bldStep="series"/>
                                            </p:graphicEl>
                                          </p:spTgt>
                                        </p:tgtEl>
                                      </p:cBhvr>
                                    </p:animEffect>
                                  </p:childTnLst>
                                </p:cTn>
                              </p:par>
                              <p:par>
                                <p:cTn id="39" presetID="10" presetClass="exit" presetSubtype="0" fill="hold" grpId="0"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15">
                                            <p:graphicEl>
                                              <a:chart seriesIdx="3" categoryIdx="-4" bldStep="series"/>
                                            </p:graphicEl>
                                          </p:spTgt>
                                        </p:tgtEl>
                                        <p:attrNameLst>
                                          <p:attrName>style.visibility</p:attrName>
                                        </p:attrNameLst>
                                      </p:cBhvr>
                                      <p:to>
                                        <p:strVal val="visible"/>
                                      </p:to>
                                    </p:set>
                                    <p:animEffect transition="in" filter="fade">
                                      <p:cBhvr>
                                        <p:cTn id="45" dur="500"/>
                                        <p:tgtEl>
                                          <p:spTgt spid="15">
                                            <p:graphicEl>
                                              <a:chart seriesIdx="3" categoryIdx="-4" bldStep="series"/>
                                            </p:graphicEl>
                                          </p:spTgt>
                                        </p:tgtEl>
                                      </p:cBhvr>
                                    </p:animEffect>
                                  </p:childTnLst>
                                </p:cTn>
                              </p:par>
                              <p:par>
                                <p:cTn id="46" presetID="10" presetClass="exit" presetSubtype="0" fill="hold" grpId="0" nodeType="with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Sub>
          <a:bldChart bld="series"/>
        </p:bldSub>
      </p:bldGraphic>
      <p:bldP spid="6" grpId="0"/>
      <p:bldP spid="8" grpId="0" animBg="1"/>
      <p:bldP spid="9" grpId="0" animBg="1"/>
      <p:bldP spid="10" grpId="0" animBg="1"/>
      <p:bldP spid="11" grpId="0" animBg="1"/>
      <p:bldP spid="12" grpId="0" animBg="1"/>
      <p:bldP spid="13" grpId="0"/>
      <p:bldP spid="16" grpId="0"/>
      <p:bldP spid="17" grpId="0" animBg="1"/>
      <p:bldP spid="18" grpId="0"/>
      <p:bldP spid="19" grpId="0" animBg="1"/>
      <p:bldP spid="20" grpId="0"/>
      <p:bldP spid="21" grpId="0" animBg="1"/>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DC2DBBBD-FE94-4F5D-B544-485C4433F63F}"/>
              </a:ext>
            </a:extLst>
          </p:cNvPr>
          <p:cNvGraphicFramePr>
            <a:graphicFrameLocks/>
          </p:cNvGraphicFramePr>
          <p:nvPr/>
        </p:nvGraphicFramePr>
        <p:xfrm>
          <a:off x="685800" y="990601"/>
          <a:ext cx="10744200" cy="5333999"/>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7EAAD9B2-32DD-4535-9A56-D3B96FC72980}"/>
              </a:ext>
            </a:extLst>
          </p:cNvPr>
          <p:cNvSpPr>
            <a:spLocks noGrp="1"/>
          </p:cNvSpPr>
          <p:nvPr>
            <p:ph type="title"/>
          </p:nvPr>
        </p:nvSpPr>
        <p:spPr/>
        <p:txBody>
          <a:bodyPr/>
          <a:lstStyle/>
          <a:p>
            <a:r>
              <a:rPr lang="en-US" dirty="0"/>
              <a:t>CROW-ref Energy Savings</a:t>
            </a:r>
          </a:p>
        </p:txBody>
      </p:sp>
      <p:sp>
        <p:nvSpPr>
          <p:cNvPr id="5" name="TextBox 4">
            <a:extLst>
              <a:ext uri="{FF2B5EF4-FFF2-40B4-BE49-F238E27FC236}">
                <a16:creationId xmlns:a16="http://schemas.microsoft.com/office/drawing/2014/main" id="{6C2938F1-36F3-4A6C-8FF5-98D6339EED6E}"/>
              </a:ext>
            </a:extLst>
          </p:cNvPr>
          <p:cNvSpPr txBox="1"/>
          <p:nvPr/>
        </p:nvSpPr>
        <p:spPr>
          <a:xfrm>
            <a:off x="7924800" y="2057402"/>
            <a:ext cx="1524000" cy="523220"/>
          </a:xfrm>
          <a:prstGeom prst="rect">
            <a:avLst/>
          </a:prstGeom>
          <a:noFill/>
        </p:spPr>
        <p:txBody>
          <a:bodyPr wrap="square" rtlCol="0">
            <a:spAutoFit/>
          </a:bodyPr>
          <a:lstStyle/>
          <a:p>
            <a:pPr algn="ctr"/>
            <a:r>
              <a:rPr lang="en-US" sz="2800" b="1" dirty="0">
                <a:solidFill>
                  <a:srgbClr val="00B050"/>
                </a:solidFill>
              </a:rPr>
              <a:t>17.2%</a:t>
            </a:r>
          </a:p>
        </p:txBody>
      </p:sp>
      <p:cxnSp>
        <p:nvCxnSpPr>
          <p:cNvPr id="6" name="Straight Arrow Connector 5">
            <a:extLst>
              <a:ext uri="{FF2B5EF4-FFF2-40B4-BE49-F238E27FC236}">
                <a16:creationId xmlns:a16="http://schemas.microsoft.com/office/drawing/2014/main" id="{09D72F13-DE57-4BF8-8E02-EBBD8C584959}"/>
              </a:ext>
            </a:extLst>
          </p:cNvPr>
          <p:cNvCxnSpPr>
            <a:cxnSpLocks/>
          </p:cNvCxnSpPr>
          <p:nvPr/>
        </p:nvCxnSpPr>
        <p:spPr>
          <a:xfrm>
            <a:off x="9296400" y="2133600"/>
            <a:ext cx="0" cy="129540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Left Brace 8">
            <a:extLst>
              <a:ext uri="{FF2B5EF4-FFF2-40B4-BE49-F238E27FC236}">
                <a16:creationId xmlns:a16="http://schemas.microsoft.com/office/drawing/2014/main" id="{56EF8007-5ABE-4308-B209-880210818D3C}"/>
              </a:ext>
            </a:extLst>
          </p:cNvPr>
          <p:cNvSpPr/>
          <p:nvPr/>
        </p:nvSpPr>
        <p:spPr>
          <a:xfrm rot="16200000">
            <a:off x="6009609" y="2733009"/>
            <a:ext cx="165854" cy="640772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E9E64753-9A7A-4970-95A5-197682F38791}"/>
              </a:ext>
            </a:extLst>
          </p:cNvPr>
          <p:cNvSpPr txBox="1"/>
          <p:nvPr/>
        </p:nvSpPr>
        <p:spPr>
          <a:xfrm>
            <a:off x="4648200" y="6029980"/>
            <a:ext cx="2819400" cy="523220"/>
          </a:xfrm>
          <a:prstGeom prst="rect">
            <a:avLst/>
          </a:prstGeom>
          <a:noFill/>
        </p:spPr>
        <p:txBody>
          <a:bodyPr wrap="square" rtlCol="0">
            <a:spAutoFit/>
          </a:bodyPr>
          <a:lstStyle/>
          <a:p>
            <a:pPr algn="ctr"/>
            <a:r>
              <a:rPr lang="en-US" sz="2800" i="1" dirty="0"/>
              <a:t>single-core</a:t>
            </a:r>
          </a:p>
        </p:txBody>
      </p:sp>
      <p:sp>
        <p:nvSpPr>
          <p:cNvPr id="11" name="Left Brace 10">
            <a:extLst>
              <a:ext uri="{FF2B5EF4-FFF2-40B4-BE49-F238E27FC236}">
                <a16:creationId xmlns:a16="http://schemas.microsoft.com/office/drawing/2014/main" id="{0D4DEC0E-2250-43D5-8428-DED1E858B727}"/>
              </a:ext>
            </a:extLst>
          </p:cNvPr>
          <p:cNvSpPr/>
          <p:nvPr/>
        </p:nvSpPr>
        <p:spPr>
          <a:xfrm rot="16200000">
            <a:off x="10282834" y="5234240"/>
            <a:ext cx="150776" cy="1394508"/>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E3915415-E73F-447F-89E5-30F911EE6C61}"/>
              </a:ext>
            </a:extLst>
          </p:cNvPr>
          <p:cNvSpPr txBox="1"/>
          <p:nvPr/>
        </p:nvSpPr>
        <p:spPr>
          <a:xfrm>
            <a:off x="8877301" y="6059476"/>
            <a:ext cx="2819400" cy="523220"/>
          </a:xfrm>
          <a:prstGeom prst="rect">
            <a:avLst/>
          </a:prstGeom>
          <a:noFill/>
        </p:spPr>
        <p:txBody>
          <a:bodyPr wrap="square" rtlCol="0">
            <a:spAutoFit/>
          </a:bodyPr>
          <a:lstStyle/>
          <a:p>
            <a:pPr algn="ctr"/>
            <a:r>
              <a:rPr lang="en-US" sz="2800" i="1" dirty="0"/>
              <a:t>four-core</a:t>
            </a:r>
          </a:p>
        </p:txBody>
      </p:sp>
      <p:sp>
        <p:nvSpPr>
          <p:cNvPr id="13" name="TextBox 12">
            <a:extLst>
              <a:ext uri="{FF2B5EF4-FFF2-40B4-BE49-F238E27FC236}">
                <a16:creationId xmlns:a16="http://schemas.microsoft.com/office/drawing/2014/main" id="{117B7E20-1B27-4F75-A84C-9723C804091C}"/>
              </a:ext>
            </a:extLst>
          </p:cNvPr>
          <p:cNvSpPr txBox="1"/>
          <p:nvPr/>
        </p:nvSpPr>
        <p:spPr>
          <a:xfrm>
            <a:off x="10363200" y="2133600"/>
            <a:ext cx="1524000" cy="523220"/>
          </a:xfrm>
          <a:prstGeom prst="rect">
            <a:avLst/>
          </a:prstGeom>
          <a:noFill/>
        </p:spPr>
        <p:txBody>
          <a:bodyPr wrap="square" rtlCol="0">
            <a:spAutoFit/>
          </a:bodyPr>
          <a:lstStyle/>
          <a:p>
            <a:pPr algn="ctr"/>
            <a:r>
              <a:rPr lang="en-US" sz="2800" b="1" dirty="0">
                <a:solidFill>
                  <a:srgbClr val="00B050"/>
                </a:solidFill>
              </a:rPr>
              <a:t>7.8%</a:t>
            </a:r>
          </a:p>
        </p:txBody>
      </p:sp>
      <p:cxnSp>
        <p:nvCxnSpPr>
          <p:cNvPr id="14" name="Straight Arrow Connector 13">
            <a:extLst>
              <a:ext uri="{FF2B5EF4-FFF2-40B4-BE49-F238E27FC236}">
                <a16:creationId xmlns:a16="http://schemas.microsoft.com/office/drawing/2014/main" id="{87B440F7-F986-4306-8AF1-71361664B166}"/>
              </a:ext>
            </a:extLst>
          </p:cNvPr>
          <p:cNvCxnSpPr>
            <a:cxnSpLocks/>
          </p:cNvCxnSpPr>
          <p:nvPr/>
        </p:nvCxnSpPr>
        <p:spPr>
          <a:xfrm>
            <a:off x="10485120" y="2133600"/>
            <a:ext cx="0" cy="575042"/>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2577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5" grpId="0"/>
      <p:bldP spid="9" grpId="0" animBg="1"/>
      <p:bldP spid="10" grpId="0"/>
      <p:bldP spid="11" grpId="0" animBg="1"/>
      <p:bldP spid="12"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7FA3-4458-4B1A-A2DD-93C17689ABBB}"/>
              </a:ext>
            </a:extLst>
          </p:cNvPr>
          <p:cNvSpPr>
            <a:spLocks noGrp="1"/>
          </p:cNvSpPr>
          <p:nvPr>
            <p:ph type="title"/>
          </p:nvPr>
        </p:nvSpPr>
        <p:spPr/>
        <p:txBody>
          <a:bodyPr/>
          <a:lstStyle/>
          <a:p>
            <a:r>
              <a:rPr lang="en-US" dirty="0"/>
              <a:t>Speedup - CROW-cache</a:t>
            </a:r>
          </a:p>
        </p:txBody>
      </p:sp>
      <p:pic>
        <p:nvPicPr>
          <p:cNvPr id="4" name="Picture 3">
            <a:extLst>
              <a:ext uri="{FF2B5EF4-FFF2-40B4-BE49-F238E27FC236}">
                <a16:creationId xmlns:a16="http://schemas.microsoft.com/office/drawing/2014/main" id="{B9097C1D-94F5-4918-B4E2-389EDDFC71BD}"/>
              </a:ext>
            </a:extLst>
          </p:cNvPr>
          <p:cNvPicPr>
            <a:picLocks noChangeAspect="1"/>
          </p:cNvPicPr>
          <p:nvPr/>
        </p:nvPicPr>
        <p:blipFill>
          <a:blip r:embed="rId2"/>
          <a:stretch>
            <a:fillRect/>
          </a:stretch>
        </p:blipFill>
        <p:spPr>
          <a:xfrm>
            <a:off x="0" y="1960756"/>
            <a:ext cx="12192000" cy="2936488"/>
          </a:xfrm>
          <a:prstGeom prst="rect">
            <a:avLst/>
          </a:prstGeom>
        </p:spPr>
      </p:pic>
      <p:sp>
        <p:nvSpPr>
          <p:cNvPr id="6" name="TextBox 5">
            <a:extLst>
              <a:ext uri="{FF2B5EF4-FFF2-40B4-BE49-F238E27FC236}">
                <a16:creationId xmlns:a16="http://schemas.microsoft.com/office/drawing/2014/main" id="{B9E15E98-CC5A-4025-9BB0-8F803D63E768}"/>
              </a:ext>
            </a:extLst>
          </p:cNvPr>
          <p:cNvSpPr txBox="1"/>
          <p:nvPr/>
        </p:nvSpPr>
        <p:spPr>
          <a:xfrm>
            <a:off x="3429000" y="1285178"/>
            <a:ext cx="4495800" cy="523220"/>
          </a:xfrm>
          <a:prstGeom prst="rect">
            <a:avLst/>
          </a:prstGeom>
          <a:noFill/>
        </p:spPr>
        <p:txBody>
          <a:bodyPr wrap="square" rtlCol="0">
            <a:spAutoFit/>
          </a:bodyPr>
          <a:lstStyle/>
          <a:p>
            <a:pPr algn="ctr"/>
            <a:r>
              <a:rPr lang="en-US" sz="2800" b="1" u="sng" dirty="0"/>
              <a:t>Single-core</a:t>
            </a:r>
          </a:p>
        </p:txBody>
      </p:sp>
    </p:spTree>
    <p:extLst>
      <p:ext uri="{BB962C8B-B14F-4D97-AF65-F5344CB8AC3E}">
        <p14:creationId xmlns:p14="http://schemas.microsoft.com/office/powerpoint/2010/main" val="3141601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7FA3-4458-4B1A-A2DD-93C17689ABBB}"/>
              </a:ext>
            </a:extLst>
          </p:cNvPr>
          <p:cNvSpPr>
            <a:spLocks noGrp="1"/>
          </p:cNvSpPr>
          <p:nvPr>
            <p:ph type="title"/>
          </p:nvPr>
        </p:nvSpPr>
        <p:spPr/>
        <p:txBody>
          <a:bodyPr/>
          <a:lstStyle/>
          <a:p>
            <a:r>
              <a:rPr lang="en-US" dirty="0"/>
              <a:t>Speedup - CROW-cache</a:t>
            </a:r>
          </a:p>
        </p:txBody>
      </p:sp>
      <p:sp>
        <p:nvSpPr>
          <p:cNvPr id="6" name="TextBox 5">
            <a:extLst>
              <a:ext uri="{FF2B5EF4-FFF2-40B4-BE49-F238E27FC236}">
                <a16:creationId xmlns:a16="http://schemas.microsoft.com/office/drawing/2014/main" id="{B9E15E98-CC5A-4025-9BB0-8F803D63E768}"/>
              </a:ext>
            </a:extLst>
          </p:cNvPr>
          <p:cNvSpPr txBox="1"/>
          <p:nvPr/>
        </p:nvSpPr>
        <p:spPr>
          <a:xfrm>
            <a:off x="3429000" y="1285178"/>
            <a:ext cx="4495800" cy="523220"/>
          </a:xfrm>
          <a:prstGeom prst="rect">
            <a:avLst/>
          </a:prstGeom>
          <a:noFill/>
        </p:spPr>
        <p:txBody>
          <a:bodyPr wrap="square" rtlCol="0">
            <a:spAutoFit/>
          </a:bodyPr>
          <a:lstStyle/>
          <a:p>
            <a:pPr algn="ctr"/>
            <a:r>
              <a:rPr lang="en-US" sz="2800" b="1" u="sng" dirty="0"/>
              <a:t>Four-core</a:t>
            </a:r>
          </a:p>
        </p:txBody>
      </p:sp>
      <p:pic>
        <p:nvPicPr>
          <p:cNvPr id="3" name="Picture 2">
            <a:extLst>
              <a:ext uri="{FF2B5EF4-FFF2-40B4-BE49-F238E27FC236}">
                <a16:creationId xmlns:a16="http://schemas.microsoft.com/office/drawing/2014/main" id="{4E26E4A2-CF5C-476D-B00D-6CAB726B976D}"/>
              </a:ext>
            </a:extLst>
          </p:cNvPr>
          <p:cNvPicPr>
            <a:picLocks noChangeAspect="1"/>
          </p:cNvPicPr>
          <p:nvPr/>
        </p:nvPicPr>
        <p:blipFill>
          <a:blip r:embed="rId2"/>
          <a:stretch>
            <a:fillRect/>
          </a:stretch>
        </p:blipFill>
        <p:spPr>
          <a:xfrm>
            <a:off x="357187" y="1724025"/>
            <a:ext cx="11477625" cy="3409950"/>
          </a:xfrm>
          <a:prstGeom prst="rect">
            <a:avLst/>
          </a:prstGeom>
        </p:spPr>
      </p:pic>
    </p:spTree>
    <p:extLst>
      <p:ext uri="{BB962C8B-B14F-4D97-AF65-F5344CB8AC3E}">
        <p14:creationId xmlns:p14="http://schemas.microsoft.com/office/powerpoint/2010/main" val="347496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2E9A-5F44-4F83-854C-DE3C8DB3EC92}"/>
              </a:ext>
            </a:extLst>
          </p:cNvPr>
          <p:cNvSpPr>
            <a:spLocks noGrp="1"/>
          </p:cNvSpPr>
          <p:nvPr>
            <p:ph type="title"/>
          </p:nvPr>
        </p:nvSpPr>
        <p:spPr/>
        <p:txBody>
          <a:bodyPr/>
          <a:lstStyle/>
          <a:p>
            <a:r>
              <a:rPr lang="en-US" dirty="0"/>
              <a:t>Energy – CROW-cache</a:t>
            </a:r>
          </a:p>
        </p:txBody>
      </p:sp>
      <p:pic>
        <p:nvPicPr>
          <p:cNvPr id="4" name="Picture 3">
            <a:extLst>
              <a:ext uri="{FF2B5EF4-FFF2-40B4-BE49-F238E27FC236}">
                <a16:creationId xmlns:a16="http://schemas.microsoft.com/office/drawing/2014/main" id="{79778191-70E9-42C8-985D-5A6F00E8C581}"/>
              </a:ext>
            </a:extLst>
          </p:cNvPr>
          <p:cNvPicPr>
            <a:picLocks noChangeAspect="1"/>
          </p:cNvPicPr>
          <p:nvPr/>
        </p:nvPicPr>
        <p:blipFill>
          <a:blip r:embed="rId2"/>
          <a:stretch>
            <a:fillRect/>
          </a:stretch>
        </p:blipFill>
        <p:spPr>
          <a:xfrm>
            <a:off x="1985962" y="1604962"/>
            <a:ext cx="8220075" cy="3648075"/>
          </a:xfrm>
          <a:prstGeom prst="rect">
            <a:avLst/>
          </a:prstGeom>
        </p:spPr>
      </p:pic>
    </p:spTree>
    <p:extLst>
      <p:ext uri="{BB962C8B-B14F-4D97-AF65-F5344CB8AC3E}">
        <p14:creationId xmlns:p14="http://schemas.microsoft.com/office/powerpoint/2010/main" val="249283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5878464" y="2435290"/>
            <a:ext cx="2932176" cy="463897"/>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US" sz="6000" dirty="0"/>
              <a:t>Accessing DRAM</a:t>
            </a:r>
          </a:p>
        </p:txBody>
      </p:sp>
      <p:grpSp>
        <p:nvGrpSpPr>
          <p:cNvPr id="13" name="Group 12"/>
          <p:cNvGrpSpPr/>
          <p:nvPr/>
        </p:nvGrpSpPr>
        <p:grpSpPr>
          <a:xfrm>
            <a:off x="5971784" y="2883155"/>
            <a:ext cx="2743200" cy="459105"/>
            <a:chOff x="4724400" y="2590800"/>
            <a:chExt cx="2743200" cy="459105"/>
          </a:xfrm>
          <a:noFill/>
        </p:grpSpPr>
        <p:sp>
          <p:nvSpPr>
            <p:cNvPr id="14" name="Oval 13"/>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Oval 14"/>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Oval 15"/>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Oval 16"/>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Oval 17"/>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9" name="Oval 18"/>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cxnSp>
        <p:nvCxnSpPr>
          <p:cNvPr id="20" name="Straight Connector 19"/>
          <p:cNvCxnSpPr/>
          <p:nvPr/>
        </p:nvCxnSpPr>
        <p:spPr>
          <a:xfrm flipV="1">
            <a:off x="6203431" y="18922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1" name="DRAM"/>
          <p:cNvSpPr/>
          <p:nvPr/>
        </p:nvSpPr>
        <p:spPr>
          <a:xfrm>
            <a:off x="5974831" y="48351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22" name="Straight Connector 21"/>
          <p:cNvCxnSpPr/>
          <p:nvPr/>
        </p:nvCxnSpPr>
        <p:spPr>
          <a:xfrm flipV="1">
            <a:off x="6660631" y="18922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3" name="DRAM"/>
          <p:cNvSpPr/>
          <p:nvPr/>
        </p:nvSpPr>
        <p:spPr>
          <a:xfrm>
            <a:off x="6432031" y="48351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24" name="Straight Connector 23"/>
          <p:cNvCxnSpPr/>
          <p:nvPr/>
        </p:nvCxnSpPr>
        <p:spPr>
          <a:xfrm flipV="1">
            <a:off x="7120877" y="18922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5" name="DRAM"/>
          <p:cNvSpPr/>
          <p:nvPr/>
        </p:nvSpPr>
        <p:spPr>
          <a:xfrm>
            <a:off x="6892277" y="48351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26" name="Straight Connector 25"/>
          <p:cNvCxnSpPr/>
          <p:nvPr/>
        </p:nvCxnSpPr>
        <p:spPr>
          <a:xfrm flipV="1">
            <a:off x="7578077" y="18922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7" name="DRAM"/>
          <p:cNvSpPr/>
          <p:nvPr/>
        </p:nvSpPr>
        <p:spPr>
          <a:xfrm>
            <a:off x="7349477" y="48351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28" name="Straight Connector 27"/>
          <p:cNvCxnSpPr/>
          <p:nvPr/>
        </p:nvCxnSpPr>
        <p:spPr>
          <a:xfrm flipV="1">
            <a:off x="8032231" y="18922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9" name="DRAM"/>
          <p:cNvSpPr/>
          <p:nvPr/>
        </p:nvSpPr>
        <p:spPr>
          <a:xfrm>
            <a:off x="7803631" y="48351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30" name="Straight Connector 29"/>
          <p:cNvCxnSpPr/>
          <p:nvPr/>
        </p:nvCxnSpPr>
        <p:spPr>
          <a:xfrm flipV="1">
            <a:off x="8486384" y="1892204"/>
            <a:ext cx="0" cy="2942957"/>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31" name="DRAM"/>
          <p:cNvSpPr/>
          <p:nvPr/>
        </p:nvSpPr>
        <p:spPr>
          <a:xfrm>
            <a:off x="8257784" y="4835160"/>
            <a:ext cx="457200" cy="533400"/>
          </a:xfrm>
          <a:prstGeom prst="roundRect">
            <a:avLst>
              <a:gd name="adj" fmla="val 11319"/>
            </a:avLst>
          </a:prstGeom>
          <a:solidFill>
            <a:schemeClr val="bg1"/>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nvGrpSpPr>
          <p:cNvPr id="32" name="Group 31"/>
          <p:cNvGrpSpPr/>
          <p:nvPr/>
        </p:nvGrpSpPr>
        <p:grpSpPr>
          <a:xfrm>
            <a:off x="5974831" y="1978090"/>
            <a:ext cx="2743200" cy="916305"/>
            <a:chOff x="4572000" y="1609886"/>
            <a:chExt cx="2743200" cy="916305"/>
          </a:xfrm>
          <a:solidFill>
            <a:srgbClr val="83C3FD"/>
          </a:solidFill>
        </p:grpSpPr>
        <p:sp>
          <p:nvSpPr>
            <p:cNvPr id="33" name="Oval 32"/>
            <p:cNvSpPr/>
            <p:nvPr/>
          </p:nvSpPr>
          <p:spPr>
            <a:xfrm>
              <a:off x="54864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Oval 33"/>
            <p:cNvSpPr/>
            <p:nvPr/>
          </p:nvSpPr>
          <p:spPr>
            <a:xfrm>
              <a:off x="54864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Oval 34"/>
            <p:cNvSpPr/>
            <p:nvPr/>
          </p:nvSpPr>
          <p:spPr>
            <a:xfrm>
              <a:off x="59436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6" name="Oval 35"/>
            <p:cNvSpPr/>
            <p:nvPr/>
          </p:nvSpPr>
          <p:spPr>
            <a:xfrm>
              <a:off x="64008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7" name="Oval 36"/>
            <p:cNvSpPr/>
            <p:nvPr/>
          </p:nvSpPr>
          <p:spPr>
            <a:xfrm>
              <a:off x="64008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8" name="Oval 37"/>
            <p:cNvSpPr/>
            <p:nvPr/>
          </p:nvSpPr>
          <p:spPr>
            <a:xfrm>
              <a:off x="68580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9" name="Oval 38"/>
            <p:cNvSpPr/>
            <p:nvPr/>
          </p:nvSpPr>
          <p:spPr>
            <a:xfrm>
              <a:off x="59436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0" name="Oval 39"/>
            <p:cNvSpPr/>
            <p:nvPr/>
          </p:nvSpPr>
          <p:spPr>
            <a:xfrm>
              <a:off x="68580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Oval 40"/>
            <p:cNvSpPr/>
            <p:nvPr/>
          </p:nvSpPr>
          <p:spPr>
            <a:xfrm>
              <a:off x="45720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2" name="Oval 41"/>
            <p:cNvSpPr/>
            <p:nvPr/>
          </p:nvSpPr>
          <p:spPr>
            <a:xfrm>
              <a:off x="45720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3" name="Oval 42"/>
            <p:cNvSpPr/>
            <p:nvPr/>
          </p:nvSpPr>
          <p:spPr>
            <a:xfrm>
              <a:off x="50292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Oval 43"/>
            <p:cNvSpPr/>
            <p:nvPr/>
          </p:nvSpPr>
          <p:spPr>
            <a:xfrm>
              <a:off x="50292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nvGrpSpPr>
          <p:cNvPr id="45" name="Group 44"/>
          <p:cNvGrpSpPr/>
          <p:nvPr/>
        </p:nvGrpSpPr>
        <p:grpSpPr>
          <a:xfrm>
            <a:off x="5974831" y="3345879"/>
            <a:ext cx="2743200" cy="1367790"/>
            <a:chOff x="4572000" y="2977676"/>
            <a:chExt cx="2743200" cy="1367790"/>
          </a:xfrm>
          <a:solidFill>
            <a:srgbClr val="83C3FD"/>
          </a:solidFill>
        </p:grpSpPr>
        <p:sp>
          <p:nvSpPr>
            <p:cNvPr id="46" name="Oval 45"/>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7" name="Oval 46"/>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Oval 47"/>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Oval 48"/>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0" name="Oval 49"/>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1" name="Oval 50"/>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2" name="Oval 51"/>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3" name="Oval 52"/>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4" name="Oval 53"/>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Oval 54"/>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6" name="Oval 55"/>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7" name="Oval 56"/>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8" name="Oval 57"/>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9" name="Oval 58"/>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0" name="Oval 59"/>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Oval 60"/>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2" name="Oval 61"/>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3" name="Oval 62"/>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nvGrpSpPr>
          <p:cNvPr id="64" name="Group 63"/>
          <p:cNvGrpSpPr/>
          <p:nvPr/>
        </p:nvGrpSpPr>
        <p:grpSpPr>
          <a:xfrm>
            <a:off x="5983214" y="2894585"/>
            <a:ext cx="2724912" cy="440817"/>
            <a:chOff x="4583430" y="2539526"/>
            <a:chExt cx="2724912" cy="440817"/>
          </a:xfrm>
          <a:solidFill>
            <a:srgbClr val="83C3FD"/>
          </a:solidFill>
        </p:grpSpPr>
        <p:sp>
          <p:nvSpPr>
            <p:cNvPr id="65" name="Oval 64"/>
            <p:cNvSpPr/>
            <p:nvPr/>
          </p:nvSpPr>
          <p:spPr>
            <a:xfrm>
              <a:off x="54978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6" name="Oval 65"/>
            <p:cNvSpPr/>
            <p:nvPr/>
          </p:nvSpPr>
          <p:spPr>
            <a:xfrm>
              <a:off x="59550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7" name="Oval 66"/>
            <p:cNvSpPr/>
            <p:nvPr/>
          </p:nvSpPr>
          <p:spPr>
            <a:xfrm>
              <a:off x="64122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8" name="Oval 67"/>
            <p:cNvSpPr/>
            <p:nvPr/>
          </p:nvSpPr>
          <p:spPr>
            <a:xfrm>
              <a:off x="6869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9" name="Oval 68"/>
            <p:cNvSpPr/>
            <p:nvPr/>
          </p:nvSpPr>
          <p:spPr>
            <a:xfrm>
              <a:off x="4583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70" name="Oval 69"/>
            <p:cNvSpPr/>
            <p:nvPr/>
          </p:nvSpPr>
          <p:spPr>
            <a:xfrm>
              <a:off x="50406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nvGrpSpPr>
          <p:cNvPr id="71" name="Group 70"/>
          <p:cNvGrpSpPr/>
          <p:nvPr/>
        </p:nvGrpSpPr>
        <p:grpSpPr>
          <a:xfrm>
            <a:off x="6051032" y="3338099"/>
            <a:ext cx="2592325" cy="1455581"/>
            <a:chOff x="4648200" y="2969895"/>
            <a:chExt cx="2592325" cy="1455581"/>
          </a:xfrm>
          <a:solidFill>
            <a:srgbClr val="C00000"/>
          </a:solidFill>
        </p:grpSpPr>
        <p:sp>
          <p:nvSpPr>
            <p:cNvPr id="72" name="Down Arrow 71"/>
            <p:cNvSpPr/>
            <p:nvPr/>
          </p:nvSpPr>
          <p:spPr>
            <a:xfrm>
              <a:off x="4648200" y="2971800"/>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73" name="Down Arrow 72"/>
            <p:cNvSpPr/>
            <p:nvPr/>
          </p:nvSpPr>
          <p:spPr>
            <a:xfrm>
              <a:off x="5108450" y="2969895"/>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74" name="Down Arrow 73"/>
            <p:cNvSpPr/>
            <p:nvPr/>
          </p:nvSpPr>
          <p:spPr>
            <a:xfrm>
              <a:off x="5562602" y="2977676"/>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75" name="Down Arrow 74"/>
            <p:cNvSpPr/>
            <p:nvPr/>
          </p:nvSpPr>
          <p:spPr>
            <a:xfrm>
              <a:off x="6022852" y="2975771"/>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76" name="Down Arrow 75"/>
            <p:cNvSpPr/>
            <p:nvPr/>
          </p:nvSpPr>
          <p:spPr>
            <a:xfrm>
              <a:off x="6478523" y="2977676"/>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77" name="Down Arrow 76"/>
            <p:cNvSpPr/>
            <p:nvPr/>
          </p:nvSpPr>
          <p:spPr>
            <a:xfrm>
              <a:off x="6938773" y="2975771"/>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nvGrpSpPr>
          <p:cNvPr id="78" name="Group 77"/>
          <p:cNvGrpSpPr/>
          <p:nvPr/>
        </p:nvGrpSpPr>
        <p:grpSpPr>
          <a:xfrm rot="10800000">
            <a:off x="6051032" y="3340004"/>
            <a:ext cx="2602053" cy="1455581"/>
            <a:chOff x="4638472" y="2969895"/>
            <a:chExt cx="2602053" cy="1455581"/>
          </a:xfrm>
          <a:solidFill>
            <a:srgbClr val="C00000"/>
          </a:solidFill>
        </p:grpSpPr>
        <p:sp>
          <p:nvSpPr>
            <p:cNvPr id="79" name="Down Arrow 78"/>
            <p:cNvSpPr/>
            <p:nvPr/>
          </p:nvSpPr>
          <p:spPr>
            <a:xfrm>
              <a:off x="4638472" y="2977676"/>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80" name="Down Arrow 79"/>
            <p:cNvSpPr/>
            <p:nvPr/>
          </p:nvSpPr>
          <p:spPr>
            <a:xfrm>
              <a:off x="5108450" y="2969895"/>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81" name="Down Arrow 80"/>
            <p:cNvSpPr/>
            <p:nvPr/>
          </p:nvSpPr>
          <p:spPr>
            <a:xfrm>
              <a:off x="5562602" y="2977676"/>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82" name="Down Arrow 81"/>
            <p:cNvSpPr/>
            <p:nvPr/>
          </p:nvSpPr>
          <p:spPr>
            <a:xfrm>
              <a:off x="6022852" y="2975771"/>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83" name="Down Arrow 82"/>
            <p:cNvSpPr/>
            <p:nvPr/>
          </p:nvSpPr>
          <p:spPr>
            <a:xfrm>
              <a:off x="6478523" y="2977676"/>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84" name="Down Arrow 83"/>
            <p:cNvSpPr/>
            <p:nvPr/>
          </p:nvSpPr>
          <p:spPr>
            <a:xfrm>
              <a:off x="6938773" y="2975771"/>
              <a:ext cx="301752" cy="1447800"/>
            </a:xfrm>
            <a:prstGeom prst="downArrow">
              <a:avLst>
                <a:gd name="adj1" fmla="val 50000"/>
                <a:gd name="adj2" fmla="val 1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nvGrpSpPr>
          <p:cNvPr id="85" name="Group 84"/>
          <p:cNvGrpSpPr/>
          <p:nvPr/>
        </p:nvGrpSpPr>
        <p:grpSpPr>
          <a:xfrm>
            <a:off x="8653085" y="2874132"/>
            <a:ext cx="1710115" cy="659947"/>
            <a:chOff x="7392078" y="2030714"/>
            <a:chExt cx="1710115" cy="659947"/>
          </a:xfrm>
        </p:grpSpPr>
        <p:sp>
          <p:nvSpPr>
            <p:cNvPr id="86" name="67Text"/>
            <p:cNvSpPr txBox="1"/>
            <p:nvPr/>
          </p:nvSpPr>
          <p:spPr>
            <a:xfrm>
              <a:off x="7392078" y="2197949"/>
              <a:ext cx="1710115"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00"/>
                </a:lnSpc>
              </a:pPr>
              <a:r>
                <a:rPr lang="en-US" sz="2800" i="1" dirty="0">
                  <a:solidFill>
                    <a:srgbClr val="000000"/>
                  </a:solidFill>
                  <a:latin typeface="Cambria" panose="02040503050406030204" pitchFamily="18" charset="0"/>
                </a:rPr>
                <a:t>DRAM Row</a:t>
              </a:r>
            </a:p>
          </p:txBody>
        </p:sp>
        <p:sp>
          <p:nvSpPr>
            <p:cNvPr id="87" name="Freeform 86"/>
            <p:cNvSpPr/>
            <p:nvPr/>
          </p:nvSpPr>
          <p:spPr>
            <a:xfrm flipV="1">
              <a:off x="7469123" y="2030714"/>
              <a:ext cx="367379" cy="480350"/>
            </a:xfrm>
            <a:custGeom>
              <a:avLst/>
              <a:gdLst>
                <a:gd name="connsiteX0" fmla="*/ 443884 w 443884"/>
                <a:gd name="connsiteY0" fmla="*/ 0 h 719091"/>
                <a:gd name="connsiteX1" fmla="*/ 168676 w 443884"/>
                <a:gd name="connsiteY1" fmla="*/ 186431 h 719091"/>
                <a:gd name="connsiteX2" fmla="*/ 0 w 443884"/>
                <a:gd name="connsiteY2" fmla="*/ 719091 h 719091"/>
              </a:gdLst>
              <a:ahLst/>
              <a:cxnLst>
                <a:cxn ang="0">
                  <a:pos x="connsiteX0" y="connsiteY0"/>
                </a:cxn>
                <a:cxn ang="0">
                  <a:pos x="connsiteX1" y="connsiteY1"/>
                </a:cxn>
                <a:cxn ang="0">
                  <a:pos x="connsiteX2" y="connsiteY2"/>
                </a:cxn>
              </a:cxnLst>
              <a:rect l="l" t="t" r="r" b="b"/>
              <a:pathLst>
                <a:path w="443884" h="719091">
                  <a:moveTo>
                    <a:pt x="443884" y="0"/>
                  </a:moveTo>
                  <a:cubicBezTo>
                    <a:pt x="343270" y="33291"/>
                    <a:pt x="242657" y="66583"/>
                    <a:pt x="168676" y="186431"/>
                  </a:cubicBezTo>
                  <a:cubicBezTo>
                    <a:pt x="94695" y="306279"/>
                    <a:pt x="47347" y="512685"/>
                    <a:pt x="0" y="719091"/>
                  </a:cubicBezTo>
                </a:path>
              </a:pathLst>
            </a:custGeom>
            <a:noFill/>
            <a:ln w="25400">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mbria" panose="02040503050406030204" pitchFamily="18" charset="0"/>
              </a:endParaRPr>
            </a:p>
          </p:txBody>
        </p:sp>
      </p:grpSp>
      <p:grpSp>
        <p:nvGrpSpPr>
          <p:cNvPr id="88" name="Group 87"/>
          <p:cNvGrpSpPr/>
          <p:nvPr/>
        </p:nvGrpSpPr>
        <p:grpSpPr>
          <a:xfrm>
            <a:off x="6617733" y="5179900"/>
            <a:ext cx="3089755" cy="839900"/>
            <a:chOff x="5859262" y="4811697"/>
            <a:chExt cx="3089755" cy="839900"/>
          </a:xfrm>
        </p:grpSpPr>
        <p:sp>
          <p:nvSpPr>
            <p:cNvPr id="89" name="67Text"/>
            <p:cNvSpPr txBox="1"/>
            <p:nvPr/>
          </p:nvSpPr>
          <p:spPr>
            <a:xfrm>
              <a:off x="6217248" y="5158885"/>
              <a:ext cx="27317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000000"/>
                  </a:solidFill>
                  <a:latin typeface="Cambria" panose="02040503050406030204" pitchFamily="18" charset="0"/>
                </a:rPr>
                <a:t>Sense Amplifier</a:t>
              </a:r>
            </a:p>
          </p:txBody>
        </p:sp>
        <p:sp>
          <p:nvSpPr>
            <p:cNvPr id="90" name="Freeform 89"/>
            <p:cNvSpPr/>
            <p:nvPr/>
          </p:nvSpPr>
          <p:spPr>
            <a:xfrm>
              <a:off x="5859262" y="4811697"/>
              <a:ext cx="532660" cy="612559"/>
            </a:xfrm>
            <a:custGeom>
              <a:avLst/>
              <a:gdLst>
                <a:gd name="connsiteX0" fmla="*/ 532660 w 532660"/>
                <a:gd name="connsiteY0" fmla="*/ 612559 h 612559"/>
                <a:gd name="connsiteX1" fmla="*/ 106532 w 532660"/>
                <a:gd name="connsiteY1" fmla="*/ 390618 h 612559"/>
                <a:gd name="connsiteX2" fmla="*/ 0 w 532660"/>
                <a:gd name="connsiteY2" fmla="*/ 0 h 612559"/>
              </a:gdLst>
              <a:ahLst/>
              <a:cxnLst>
                <a:cxn ang="0">
                  <a:pos x="connsiteX0" y="connsiteY0"/>
                </a:cxn>
                <a:cxn ang="0">
                  <a:pos x="connsiteX1" y="connsiteY1"/>
                </a:cxn>
                <a:cxn ang="0">
                  <a:pos x="connsiteX2" y="connsiteY2"/>
                </a:cxn>
              </a:cxnLst>
              <a:rect l="l" t="t" r="r" b="b"/>
              <a:pathLst>
                <a:path w="532660" h="612559">
                  <a:moveTo>
                    <a:pt x="532660" y="612559"/>
                  </a:moveTo>
                  <a:cubicBezTo>
                    <a:pt x="363984" y="552635"/>
                    <a:pt x="195309" y="492711"/>
                    <a:pt x="106532" y="390618"/>
                  </a:cubicBezTo>
                  <a:cubicBezTo>
                    <a:pt x="17755" y="288525"/>
                    <a:pt x="8877" y="144262"/>
                    <a:pt x="0" y="0"/>
                  </a:cubicBezTo>
                </a:path>
              </a:pathLst>
            </a:cu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mbria" panose="02040503050406030204" pitchFamily="18" charset="0"/>
              </a:endParaRPr>
            </a:p>
          </p:txBody>
        </p:sp>
      </p:grpSp>
      <p:grpSp>
        <p:nvGrpSpPr>
          <p:cNvPr id="91" name="Group 90"/>
          <p:cNvGrpSpPr/>
          <p:nvPr/>
        </p:nvGrpSpPr>
        <p:grpSpPr>
          <a:xfrm>
            <a:off x="5993119" y="2895600"/>
            <a:ext cx="2724912" cy="440817"/>
            <a:chOff x="4583430" y="2539526"/>
            <a:chExt cx="2724912" cy="440817"/>
          </a:xfrm>
          <a:solidFill>
            <a:srgbClr val="C00000"/>
          </a:solidFill>
        </p:grpSpPr>
        <p:sp>
          <p:nvSpPr>
            <p:cNvPr id="92" name="Oval 91"/>
            <p:cNvSpPr/>
            <p:nvPr/>
          </p:nvSpPr>
          <p:spPr>
            <a:xfrm>
              <a:off x="54978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3" name="Oval 92"/>
            <p:cNvSpPr/>
            <p:nvPr/>
          </p:nvSpPr>
          <p:spPr>
            <a:xfrm>
              <a:off x="59550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4" name="Oval 93"/>
            <p:cNvSpPr/>
            <p:nvPr/>
          </p:nvSpPr>
          <p:spPr>
            <a:xfrm>
              <a:off x="64122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5" name="Oval 94"/>
            <p:cNvSpPr/>
            <p:nvPr/>
          </p:nvSpPr>
          <p:spPr>
            <a:xfrm>
              <a:off x="6869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6" name="Oval 95"/>
            <p:cNvSpPr/>
            <p:nvPr/>
          </p:nvSpPr>
          <p:spPr>
            <a:xfrm>
              <a:off x="4583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7" name="Oval 96"/>
            <p:cNvSpPr/>
            <p:nvPr/>
          </p:nvSpPr>
          <p:spPr>
            <a:xfrm>
              <a:off x="50406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nvGrpSpPr>
          <p:cNvPr id="107" name="Group 106"/>
          <p:cNvGrpSpPr/>
          <p:nvPr/>
        </p:nvGrpSpPr>
        <p:grpSpPr>
          <a:xfrm>
            <a:off x="8524671" y="1828800"/>
            <a:ext cx="1789364" cy="492712"/>
            <a:chOff x="7469123" y="1642246"/>
            <a:chExt cx="1789364" cy="492712"/>
          </a:xfrm>
        </p:grpSpPr>
        <p:sp>
          <p:nvSpPr>
            <p:cNvPr id="109" name="67Text"/>
            <p:cNvSpPr txBox="1"/>
            <p:nvPr/>
          </p:nvSpPr>
          <p:spPr>
            <a:xfrm>
              <a:off x="7548372" y="1642246"/>
              <a:ext cx="1710115"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00"/>
                </a:lnSpc>
              </a:pPr>
              <a:r>
                <a:rPr lang="en-US" sz="2800" i="1" dirty="0">
                  <a:solidFill>
                    <a:srgbClr val="000000"/>
                  </a:solidFill>
                  <a:latin typeface="Cambria" panose="02040503050406030204" pitchFamily="18" charset="0"/>
                </a:rPr>
                <a:t>DRAM Cell</a:t>
              </a:r>
            </a:p>
          </p:txBody>
        </p:sp>
        <p:sp>
          <p:nvSpPr>
            <p:cNvPr id="110" name="Freeform 109"/>
            <p:cNvSpPr/>
            <p:nvPr/>
          </p:nvSpPr>
          <p:spPr>
            <a:xfrm>
              <a:off x="7469123" y="1926860"/>
              <a:ext cx="608075" cy="103854"/>
            </a:xfrm>
            <a:custGeom>
              <a:avLst/>
              <a:gdLst>
                <a:gd name="connsiteX0" fmla="*/ 443884 w 443884"/>
                <a:gd name="connsiteY0" fmla="*/ 0 h 719091"/>
                <a:gd name="connsiteX1" fmla="*/ 168676 w 443884"/>
                <a:gd name="connsiteY1" fmla="*/ 186431 h 719091"/>
                <a:gd name="connsiteX2" fmla="*/ 0 w 443884"/>
                <a:gd name="connsiteY2" fmla="*/ 719091 h 719091"/>
              </a:gdLst>
              <a:ahLst/>
              <a:cxnLst>
                <a:cxn ang="0">
                  <a:pos x="connsiteX0" y="connsiteY0"/>
                </a:cxn>
                <a:cxn ang="0">
                  <a:pos x="connsiteX1" y="connsiteY1"/>
                </a:cxn>
                <a:cxn ang="0">
                  <a:pos x="connsiteX2" y="connsiteY2"/>
                </a:cxn>
              </a:cxnLst>
              <a:rect l="l" t="t" r="r" b="b"/>
              <a:pathLst>
                <a:path w="443884" h="719091">
                  <a:moveTo>
                    <a:pt x="443884" y="0"/>
                  </a:moveTo>
                  <a:cubicBezTo>
                    <a:pt x="343270" y="33291"/>
                    <a:pt x="242657" y="66583"/>
                    <a:pt x="168676" y="186431"/>
                  </a:cubicBezTo>
                  <a:cubicBezTo>
                    <a:pt x="94695" y="306279"/>
                    <a:pt x="47347" y="512685"/>
                    <a:pt x="0" y="719091"/>
                  </a:cubicBezTo>
                </a:path>
              </a:pathLst>
            </a:custGeom>
            <a:noFill/>
            <a:ln w="25400">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mbria" panose="02040503050406030204" pitchFamily="18" charset="0"/>
              </a:endParaRPr>
            </a:p>
          </p:txBody>
        </p:sp>
      </p:grpSp>
      <p:sp>
        <p:nvSpPr>
          <p:cNvPr id="4" name="Rectangle: Rounded Corners 3"/>
          <p:cNvSpPr/>
          <p:nvPr/>
        </p:nvSpPr>
        <p:spPr bwMode="auto">
          <a:xfrm>
            <a:off x="6017119" y="4929154"/>
            <a:ext cx="378716" cy="359140"/>
          </a:xfrm>
          <a:prstGeom prst="roundRect">
            <a:avLst/>
          </a:prstGeom>
          <a:solidFill>
            <a:srgbClr val="2B0BB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panose="020B0604020202020204" pitchFamily="34" charset="0"/>
            </a:endParaRPr>
          </a:p>
        </p:txBody>
      </p:sp>
      <p:sp>
        <p:nvSpPr>
          <p:cNvPr id="10" name="Oval 9"/>
          <p:cNvSpPr/>
          <p:nvPr/>
        </p:nvSpPr>
        <p:spPr bwMode="auto">
          <a:xfrm>
            <a:off x="5781472" y="2743200"/>
            <a:ext cx="836261" cy="790878"/>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panose="020B0604020202020204" pitchFamily="34" charset="0"/>
            </a:endParaRPr>
          </a:p>
        </p:txBody>
      </p:sp>
      <p:grpSp>
        <p:nvGrpSpPr>
          <p:cNvPr id="112" name="Group 111">
            <a:extLst>
              <a:ext uri="{FF2B5EF4-FFF2-40B4-BE49-F238E27FC236}">
                <a16:creationId xmlns:a16="http://schemas.microsoft.com/office/drawing/2014/main" id="{5F96BE7E-9638-4DCB-9E95-3BA5E494A4A4}"/>
              </a:ext>
            </a:extLst>
          </p:cNvPr>
          <p:cNvGrpSpPr/>
          <p:nvPr/>
        </p:nvGrpSpPr>
        <p:grpSpPr>
          <a:xfrm>
            <a:off x="5515722" y="1143000"/>
            <a:ext cx="3575487" cy="1230852"/>
            <a:chOff x="6553200" y="1802030"/>
            <a:chExt cx="2971800" cy="1077218"/>
          </a:xfrm>
        </p:grpSpPr>
        <p:sp>
          <p:nvSpPr>
            <p:cNvPr id="113" name="TextBox 112">
              <a:extLst>
                <a:ext uri="{FF2B5EF4-FFF2-40B4-BE49-F238E27FC236}">
                  <a16:creationId xmlns:a16="http://schemas.microsoft.com/office/drawing/2014/main" id="{237CB297-167F-4B61-8707-A009DCFA0488}"/>
                </a:ext>
              </a:extLst>
            </p:cNvPr>
            <p:cNvSpPr txBox="1"/>
            <p:nvPr/>
          </p:nvSpPr>
          <p:spPr>
            <a:xfrm>
              <a:off x="6733696" y="1802030"/>
              <a:ext cx="2743200" cy="1077218"/>
            </a:xfrm>
            <a:prstGeom prst="rect">
              <a:avLst/>
            </a:prstGeom>
            <a:noFill/>
          </p:spPr>
          <p:txBody>
            <a:bodyPr wrap="square" rtlCol="0">
              <a:spAutoFit/>
            </a:bodyPr>
            <a:lstStyle/>
            <a:p>
              <a:pPr algn="ctr"/>
              <a:r>
                <a:rPr lang="en-US" sz="3200" b="1" dirty="0"/>
                <a:t>DRAM Subarray</a:t>
              </a:r>
            </a:p>
          </p:txBody>
        </p:sp>
        <p:cxnSp>
          <p:nvCxnSpPr>
            <p:cNvPr id="114" name="Straight Connector 113">
              <a:extLst>
                <a:ext uri="{FF2B5EF4-FFF2-40B4-BE49-F238E27FC236}">
                  <a16:creationId xmlns:a16="http://schemas.microsoft.com/office/drawing/2014/main" id="{9DB8BC32-ED72-4F14-A4AD-713083068DEF}"/>
                </a:ext>
              </a:extLst>
            </p:cNvPr>
            <p:cNvCxnSpPr>
              <a:cxnSpLocks/>
            </p:cNvCxnSpPr>
            <p:nvPr/>
          </p:nvCxnSpPr>
          <p:spPr>
            <a:xfrm>
              <a:off x="6553200" y="2247310"/>
              <a:ext cx="29718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pic>
        <p:nvPicPr>
          <p:cNvPr id="99" name="Graphic 98" descr="Clock">
            <a:extLst>
              <a:ext uri="{FF2B5EF4-FFF2-40B4-BE49-F238E27FC236}">
                <a16:creationId xmlns:a16="http://schemas.microsoft.com/office/drawing/2014/main" id="{7817DF6F-B4CE-4EA4-92B6-E6B171EF36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9264" y="2828936"/>
            <a:ext cx="2158472" cy="2158472"/>
          </a:xfrm>
          <a:prstGeom prst="rect">
            <a:avLst/>
          </a:prstGeom>
        </p:spPr>
      </p:pic>
      <p:sp>
        <p:nvSpPr>
          <p:cNvPr id="111" name="Round Diagonal Corner Rectangle 105">
            <a:extLst>
              <a:ext uri="{FF2B5EF4-FFF2-40B4-BE49-F238E27FC236}">
                <a16:creationId xmlns:a16="http://schemas.microsoft.com/office/drawing/2014/main" id="{76450A72-86CF-4F36-8D54-6E98FC2ECBD0}"/>
              </a:ext>
            </a:extLst>
          </p:cNvPr>
          <p:cNvSpPr/>
          <p:nvPr/>
        </p:nvSpPr>
        <p:spPr bwMode="auto">
          <a:xfrm>
            <a:off x="2672874" y="2206683"/>
            <a:ext cx="1295399" cy="622253"/>
          </a:xfrm>
          <a:prstGeom prst="round2DiagRect">
            <a:avLst/>
          </a:prstGeom>
          <a:solidFill>
            <a:srgbClr val="FFCDC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400" dirty="0"/>
              <a:t>Activate</a:t>
            </a:r>
          </a:p>
        </p:txBody>
      </p:sp>
      <p:cxnSp>
        <p:nvCxnSpPr>
          <p:cNvPr id="101" name="Straight Connector 100">
            <a:extLst>
              <a:ext uri="{FF2B5EF4-FFF2-40B4-BE49-F238E27FC236}">
                <a16:creationId xmlns:a16="http://schemas.microsoft.com/office/drawing/2014/main" id="{EBC4AB00-6825-4991-AA9A-4162FC8CD76D}"/>
              </a:ext>
            </a:extLst>
          </p:cNvPr>
          <p:cNvCxnSpPr>
            <a:cxnSpLocks/>
          </p:cNvCxnSpPr>
          <p:nvPr/>
        </p:nvCxnSpPr>
        <p:spPr>
          <a:xfrm>
            <a:off x="3320573" y="2906343"/>
            <a:ext cx="0" cy="1575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95D310D-34D8-40A2-B84B-67662E361ACD}"/>
              </a:ext>
            </a:extLst>
          </p:cNvPr>
          <p:cNvCxnSpPr>
            <a:cxnSpLocks/>
          </p:cNvCxnSpPr>
          <p:nvPr/>
        </p:nvCxnSpPr>
        <p:spPr>
          <a:xfrm>
            <a:off x="3994044" y="4332639"/>
            <a:ext cx="190255" cy="10282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C02DA5D-CC58-4199-958E-98931871CA8A}"/>
              </a:ext>
            </a:extLst>
          </p:cNvPr>
          <p:cNvCxnSpPr>
            <a:cxnSpLocks/>
          </p:cNvCxnSpPr>
          <p:nvPr/>
        </p:nvCxnSpPr>
        <p:spPr>
          <a:xfrm>
            <a:off x="2317134" y="3902063"/>
            <a:ext cx="210860" cy="23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ound Diagonal Corner Rectangle 105">
            <a:extLst>
              <a:ext uri="{FF2B5EF4-FFF2-40B4-BE49-F238E27FC236}">
                <a16:creationId xmlns:a16="http://schemas.microsoft.com/office/drawing/2014/main" id="{C3299CAE-EEA3-444E-B13B-F6127206E642}"/>
              </a:ext>
            </a:extLst>
          </p:cNvPr>
          <p:cNvSpPr/>
          <p:nvPr/>
        </p:nvSpPr>
        <p:spPr bwMode="auto">
          <a:xfrm>
            <a:off x="574040" y="3597263"/>
            <a:ext cx="1626295" cy="622253"/>
          </a:xfrm>
          <a:prstGeom prst="round2DiagRect">
            <a:avLst/>
          </a:prstGeom>
          <a:solidFill>
            <a:srgbClr val="FFCDC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400" dirty="0" err="1"/>
              <a:t>Precharge</a:t>
            </a:r>
            <a:endParaRPr lang="en-US" sz="2400" dirty="0"/>
          </a:p>
        </p:txBody>
      </p:sp>
      <p:sp>
        <p:nvSpPr>
          <p:cNvPr id="116" name="Round Diagonal Corner Rectangle 105">
            <a:extLst>
              <a:ext uri="{FF2B5EF4-FFF2-40B4-BE49-F238E27FC236}">
                <a16:creationId xmlns:a16="http://schemas.microsoft.com/office/drawing/2014/main" id="{F77C8A5B-9B19-452E-A57C-E6A8D45A714A}"/>
              </a:ext>
            </a:extLst>
          </p:cNvPr>
          <p:cNvSpPr/>
          <p:nvPr/>
        </p:nvSpPr>
        <p:spPr bwMode="auto">
          <a:xfrm>
            <a:off x="4298724" y="4332639"/>
            <a:ext cx="953996" cy="460965"/>
          </a:xfrm>
          <a:prstGeom prst="round2DiagRect">
            <a:avLst/>
          </a:prstGeom>
          <a:solidFill>
            <a:srgbClr val="FFCDC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400" dirty="0"/>
              <a:t>Read</a:t>
            </a:r>
          </a:p>
        </p:txBody>
      </p:sp>
    </p:spTree>
    <p:custDataLst>
      <p:tags r:id="rId1"/>
    </p:custDataLst>
    <p:extLst>
      <p:ext uri="{BB962C8B-B14F-4D97-AF65-F5344CB8AC3E}">
        <p14:creationId xmlns:p14="http://schemas.microsoft.com/office/powerpoint/2010/main" val="28698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5"/>
                                        </p:tgtEl>
                                        <p:attrNameLst>
                                          <p:attrName>style.opacity</p:attrName>
                                        </p:attrNameLst>
                                      </p:cBhvr>
                                      <p:to>
                                        <p:strVal val="0.5"/>
                                      </p:to>
                                    </p:set>
                                    <p:animEffect filter="image" prLst="opacity: 0.5">
                                      <p:cBhvr rctx="IE">
                                        <p:cTn id="7" dur="indefinite"/>
                                        <p:tgtEl>
                                          <p:spTgt spid="45"/>
                                        </p:tgtEl>
                                      </p:cBhvr>
                                    </p:animEffect>
                                  </p:childTnLst>
                                </p:cTn>
                              </p:par>
                              <p:par>
                                <p:cTn id="8" presetID="9" presetClass="emph" presetSubtype="0" nodeType="withEffect">
                                  <p:stCondLst>
                                    <p:cond delay="0"/>
                                  </p:stCondLst>
                                  <p:childTnLst>
                                    <p:set>
                                      <p:cBhvr rctx="PPT">
                                        <p:cTn id="9" dur="indefinite"/>
                                        <p:tgtEl>
                                          <p:spTgt spid="32"/>
                                        </p:tgtEl>
                                        <p:attrNameLst>
                                          <p:attrName>style.opacity</p:attrName>
                                        </p:attrNameLst>
                                      </p:cBhvr>
                                      <p:to>
                                        <p:strVal val="0.5"/>
                                      </p:to>
                                    </p:set>
                                    <p:animEffect filter="image" prLst="opacity: 0.5">
                                      <p:cBhvr rctx="IE">
                                        <p:cTn id="10" dur="indefinite"/>
                                        <p:tgtEl>
                                          <p:spTgt spid="32"/>
                                        </p:tgtEl>
                                      </p:cBhvr>
                                    </p:animEffect>
                                  </p:childTnLst>
                                </p:cTn>
                              </p:par>
                              <p:par>
                                <p:cTn id="11" presetID="9" presetClass="emph" presetSubtype="0" nodeType="withEffect">
                                  <p:stCondLst>
                                    <p:cond delay="0"/>
                                  </p:stCondLst>
                                  <p:childTnLst>
                                    <p:set>
                                      <p:cBhvr rctx="PPT">
                                        <p:cTn id="12" dur="indefinite"/>
                                        <p:tgtEl>
                                          <p:spTgt spid="13"/>
                                        </p:tgtEl>
                                        <p:attrNameLst>
                                          <p:attrName>style.opacity</p:attrName>
                                        </p:attrNameLst>
                                      </p:cBhvr>
                                      <p:to>
                                        <p:strVal val="0.5"/>
                                      </p:to>
                                    </p:set>
                                    <p:animEffect filter="image" prLst="opacity: 0.5">
                                      <p:cBhvr rctx="IE">
                                        <p:cTn id="13" dur="indefinite"/>
                                        <p:tgtEl>
                                          <p:spTgt spid="13"/>
                                        </p:tgtEl>
                                      </p:cBhvr>
                                    </p:animEffect>
                                  </p:childTnLst>
                                </p:cTn>
                              </p:par>
                              <p:par>
                                <p:cTn id="14" presetID="9" presetClass="emph" presetSubtype="0" nodeType="withEffect">
                                  <p:stCondLst>
                                    <p:cond delay="0"/>
                                  </p:stCondLst>
                                  <p:childTnLst>
                                    <p:set>
                                      <p:cBhvr rctx="PPT">
                                        <p:cTn id="15" dur="indefinite"/>
                                        <p:tgtEl>
                                          <p:spTgt spid="64"/>
                                        </p:tgtEl>
                                        <p:attrNameLst>
                                          <p:attrName>style.opacity</p:attrName>
                                        </p:attrNameLst>
                                      </p:cBhvr>
                                      <p:to>
                                        <p:strVal val="0.5"/>
                                      </p:to>
                                    </p:set>
                                    <p:animEffect filter="image" prLst="opacity: 0.5">
                                      <p:cBhvr rctx="IE">
                                        <p:cTn id="16" dur="indefinite"/>
                                        <p:tgtEl>
                                          <p:spTgt spid="6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fade">
                                      <p:cBhvr>
                                        <p:cTn id="26" dur="500"/>
                                        <p:tgtEl>
                                          <p:spTgt spid="111"/>
                                        </p:tgtEl>
                                      </p:cBhvr>
                                    </p:animEffect>
                                  </p:childTnLst>
                                </p:cTn>
                              </p:par>
                              <p:par>
                                <p:cTn id="27" presetID="10" presetClass="entr" presetSubtype="0" fill="hold" nodeType="with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fade">
                                      <p:cBhvr>
                                        <p:cTn id="29" dur="500"/>
                                        <p:tgtEl>
                                          <p:spTgt spid="101"/>
                                        </p:tgtEl>
                                      </p:cBhvr>
                                    </p:animEffec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13"/>
                                        </p:tgtEl>
                                        <p:attrNameLst>
                                          <p:attrName>style.opacity</p:attrName>
                                        </p:attrNameLst>
                                      </p:cBhvr>
                                      <p:to>
                                        <p:strVal val="1"/>
                                      </p:to>
                                    </p:set>
                                    <p:animEffect filter="image" prLst="opacity: 1">
                                      <p:cBhvr rctx="IE">
                                        <p:cTn id="37" dur="indefinite"/>
                                        <p:tgtEl>
                                          <p:spTgt spid="13"/>
                                        </p:tgtEl>
                                      </p:cBhvr>
                                    </p:animEffect>
                                  </p:childTnLst>
                                </p:cTn>
                              </p:par>
                              <p:par>
                                <p:cTn id="38" presetID="9" presetClass="emph" presetSubtype="0" nodeType="withEffect">
                                  <p:stCondLst>
                                    <p:cond delay="0"/>
                                  </p:stCondLst>
                                  <p:childTnLst>
                                    <p:set>
                                      <p:cBhvr rctx="PPT">
                                        <p:cTn id="39" dur="indefinite"/>
                                        <p:tgtEl>
                                          <p:spTgt spid="64"/>
                                        </p:tgtEl>
                                        <p:attrNameLst>
                                          <p:attrName>style.opacity</p:attrName>
                                        </p:attrNameLst>
                                      </p:cBhvr>
                                      <p:to>
                                        <p:strVal val="1"/>
                                      </p:to>
                                    </p:set>
                                    <p:animEffect filter="image" prLst="opacity: 1">
                                      <p:cBhvr rctx="IE">
                                        <p:cTn id="40" dur="indefinite"/>
                                        <p:tgtEl>
                                          <p:spTgt spid="64"/>
                                        </p:tgtEl>
                                      </p:cBhvr>
                                    </p:animEffect>
                                  </p:childTnLst>
                                </p:cTn>
                              </p:par>
                              <p:par>
                                <p:cTn id="41" presetID="1" presetClass="exit" presetSubtype="0" fill="hold" nodeType="withEffect">
                                  <p:stCondLst>
                                    <p:cond delay="0"/>
                                  </p:stCondLst>
                                  <p:childTnLst>
                                    <p:set>
                                      <p:cBhvr>
                                        <p:cTn id="42" dur="1" fill="hold">
                                          <p:stCondLst>
                                            <p:cond delay="0"/>
                                          </p:stCondLst>
                                        </p:cTn>
                                        <p:tgtEl>
                                          <p:spTgt spid="64"/>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fade">
                                      <p:cBhvr>
                                        <p:cTn id="45" dur="500"/>
                                        <p:tgtEl>
                                          <p:spTgt spid="91"/>
                                        </p:tgtEl>
                                      </p:cBhvr>
                                    </p:animEffect>
                                  </p:childTnLst>
                                </p:cTn>
                              </p:par>
                            </p:childTnLst>
                          </p:cTn>
                        </p:par>
                        <p:par>
                          <p:cTn id="46" fill="hold">
                            <p:stCondLst>
                              <p:cond delay="500"/>
                            </p:stCondLst>
                            <p:childTnLst>
                              <p:par>
                                <p:cTn id="47" presetID="22" presetClass="exit" presetSubtype="1" fill="hold" nodeType="afterEffect">
                                  <p:stCondLst>
                                    <p:cond delay="0"/>
                                  </p:stCondLst>
                                  <p:childTnLst>
                                    <p:animEffect transition="out" filter="wipe(up)">
                                      <p:cBhvr>
                                        <p:cTn id="48" dur="1000"/>
                                        <p:tgtEl>
                                          <p:spTgt spid="64"/>
                                        </p:tgtEl>
                                      </p:cBhvr>
                                    </p:animEffect>
                                    <p:set>
                                      <p:cBhvr>
                                        <p:cTn id="49" dur="1" fill="hold">
                                          <p:stCondLst>
                                            <p:cond delay="999"/>
                                          </p:stCondLst>
                                        </p:cTn>
                                        <p:tgtEl>
                                          <p:spTgt spid="64"/>
                                        </p:tgtEl>
                                        <p:attrNameLst>
                                          <p:attrName>style.visibility</p:attrName>
                                        </p:attrNameLst>
                                      </p:cBhvr>
                                      <p:to>
                                        <p:strVal val="hidden"/>
                                      </p:to>
                                    </p:set>
                                  </p:childTnLst>
                                </p:cTn>
                              </p:par>
                              <p:par>
                                <p:cTn id="50" presetID="22" presetClass="entr" presetSubtype="1" fill="hold"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wipe(up)">
                                      <p:cBhvr>
                                        <p:cTn id="52" dur="1000"/>
                                        <p:tgtEl>
                                          <p:spTgt spid="71"/>
                                        </p:tgtEl>
                                      </p:cBhvr>
                                    </p:animEffect>
                                  </p:childTnLst>
                                </p:cTn>
                              </p:par>
                            </p:childTnLst>
                          </p:cTn>
                        </p:par>
                        <p:par>
                          <p:cTn id="53" fill="hold">
                            <p:stCondLst>
                              <p:cond delay="1500"/>
                            </p:stCondLst>
                            <p:childTnLst>
                              <p:par>
                                <p:cTn id="54" presetID="22" presetClass="exit" presetSubtype="1" fill="hold" nodeType="afterEffect">
                                  <p:stCondLst>
                                    <p:cond delay="0"/>
                                  </p:stCondLst>
                                  <p:childTnLst>
                                    <p:animEffect transition="out" filter="wipe(up)">
                                      <p:cBhvr>
                                        <p:cTn id="55" dur="1000"/>
                                        <p:tgtEl>
                                          <p:spTgt spid="71"/>
                                        </p:tgtEl>
                                      </p:cBhvr>
                                    </p:animEffect>
                                    <p:set>
                                      <p:cBhvr>
                                        <p:cTn id="56" dur="1" fill="hold">
                                          <p:stCondLst>
                                            <p:cond delay="999"/>
                                          </p:stCondLst>
                                        </p:cTn>
                                        <p:tgtEl>
                                          <p:spTgt spid="71"/>
                                        </p:tgtEl>
                                        <p:attrNameLst>
                                          <p:attrName>style.visibility</p:attrName>
                                        </p:attrNameLst>
                                      </p:cBhvr>
                                      <p:to>
                                        <p:strVal val="hidden"/>
                                      </p:to>
                                    </p:set>
                                  </p:childTnLst>
                                </p:cTn>
                              </p:par>
                              <p:par>
                                <p:cTn id="57" presetID="22" presetClass="exit" presetSubtype="1" fill="hold" nodeType="withEffect">
                                  <p:stCondLst>
                                    <p:cond delay="0"/>
                                  </p:stCondLst>
                                  <p:childTnLst>
                                    <p:animEffect transition="out" filter="wipe(up)">
                                      <p:cBhvr>
                                        <p:cTn id="58" dur="500"/>
                                        <p:tgtEl>
                                          <p:spTgt spid="91"/>
                                        </p:tgtEl>
                                      </p:cBhvr>
                                    </p:animEffect>
                                    <p:set>
                                      <p:cBhvr>
                                        <p:cTn id="59" dur="1" fill="hold">
                                          <p:stCondLst>
                                            <p:cond delay="499"/>
                                          </p:stCondLst>
                                        </p:cTn>
                                        <p:tgtEl>
                                          <p:spTgt spid="91"/>
                                        </p:tgtEl>
                                        <p:attrNameLst>
                                          <p:attrName>style.visibility</p:attrName>
                                        </p:attrNameLst>
                                      </p:cBhvr>
                                      <p:to>
                                        <p:strVal val="hidden"/>
                                      </p:to>
                                    </p:set>
                                  </p:childTnLst>
                                </p:cTn>
                              </p:par>
                            </p:childTnLst>
                          </p:cTn>
                        </p:par>
                        <p:par>
                          <p:cTn id="60" fill="hold">
                            <p:stCondLst>
                              <p:cond delay="2500"/>
                            </p:stCondLst>
                            <p:childTnLst>
                              <p:par>
                                <p:cTn id="61" presetID="19" presetClass="emph" presetSubtype="0" fill="hold" grpId="0" nodeType="afterEffect">
                                  <p:stCondLst>
                                    <p:cond delay="0"/>
                                  </p:stCondLst>
                                  <p:childTnLst>
                                    <p:animClr clrSpc="rgb" dir="cw">
                                      <p:cBhvr override="childStyle">
                                        <p:cTn id="62" dur="500" fill="hold"/>
                                        <p:tgtEl>
                                          <p:spTgt spid="31"/>
                                        </p:tgtEl>
                                        <p:attrNameLst>
                                          <p:attrName>style.color</p:attrName>
                                        </p:attrNameLst>
                                      </p:cBhvr>
                                      <p:to>
                                        <a:srgbClr val="C00000"/>
                                      </p:to>
                                    </p:animClr>
                                    <p:animClr clrSpc="rgb" dir="cw">
                                      <p:cBhvr>
                                        <p:cTn id="63" dur="500" fill="hold"/>
                                        <p:tgtEl>
                                          <p:spTgt spid="31"/>
                                        </p:tgtEl>
                                        <p:attrNameLst>
                                          <p:attrName>fillcolor</p:attrName>
                                        </p:attrNameLst>
                                      </p:cBhvr>
                                      <p:to>
                                        <a:srgbClr val="C00000"/>
                                      </p:to>
                                    </p:animClr>
                                    <p:set>
                                      <p:cBhvr>
                                        <p:cTn id="64" dur="500" fill="hold"/>
                                        <p:tgtEl>
                                          <p:spTgt spid="31"/>
                                        </p:tgtEl>
                                        <p:attrNameLst>
                                          <p:attrName>fill.type</p:attrName>
                                        </p:attrNameLst>
                                      </p:cBhvr>
                                      <p:to>
                                        <p:strVal val="solid"/>
                                      </p:to>
                                    </p:set>
                                    <p:set>
                                      <p:cBhvr>
                                        <p:cTn id="65" dur="500" fill="hold"/>
                                        <p:tgtEl>
                                          <p:spTgt spid="31"/>
                                        </p:tgtEl>
                                        <p:attrNameLst>
                                          <p:attrName>fill.on</p:attrName>
                                        </p:attrNameLst>
                                      </p:cBhvr>
                                      <p:to>
                                        <p:strVal val="true"/>
                                      </p:to>
                                    </p:set>
                                  </p:childTnLst>
                                </p:cTn>
                              </p:par>
                              <p:par>
                                <p:cTn id="66" presetID="19" presetClass="emph" presetSubtype="0" fill="hold" grpId="0" nodeType="withEffect">
                                  <p:stCondLst>
                                    <p:cond delay="0"/>
                                  </p:stCondLst>
                                  <p:childTnLst>
                                    <p:animClr clrSpc="rgb" dir="cw">
                                      <p:cBhvr override="childStyle">
                                        <p:cTn id="67" dur="500" fill="hold"/>
                                        <p:tgtEl>
                                          <p:spTgt spid="29"/>
                                        </p:tgtEl>
                                        <p:attrNameLst>
                                          <p:attrName>style.color</p:attrName>
                                        </p:attrNameLst>
                                      </p:cBhvr>
                                      <p:to>
                                        <a:srgbClr val="C00000"/>
                                      </p:to>
                                    </p:animClr>
                                    <p:animClr clrSpc="rgb" dir="cw">
                                      <p:cBhvr>
                                        <p:cTn id="68" dur="500" fill="hold"/>
                                        <p:tgtEl>
                                          <p:spTgt spid="29"/>
                                        </p:tgtEl>
                                        <p:attrNameLst>
                                          <p:attrName>fillcolor</p:attrName>
                                        </p:attrNameLst>
                                      </p:cBhvr>
                                      <p:to>
                                        <a:srgbClr val="C00000"/>
                                      </p:to>
                                    </p:animClr>
                                    <p:set>
                                      <p:cBhvr>
                                        <p:cTn id="69" dur="500" fill="hold"/>
                                        <p:tgtEl>
                                          <p:spTgt spid="29"/>
                                        </p:tgtEl>
                                        <p:attrNameLst>
                                          <p:attrName>fill.type</p:attrName>
                                        </p:attrNameLst>
                                      </p:cBhvr>
                                      <p:to>
                                        <p:strVal val="solid"/>
                                      </p:to>
                                    </p:set>
                                    <p:set>
                                      <p:cBhvr>
                                        <p:cTn id="70" dur="500" fill="hold"/>
                                        <p:tgtEl>
                                          <p:spTgt spid="29"/>
                                        </p:tgtEl>
                                        <p:attrNameLst>
                                          <p:attrName>fill.on</p:attrName>
                                        </p:attrNameLst>
                                      </p:cBhvr>
                                      <p:to>
                                        <p:strVal val="true"/>
                                      </p:to>
                                    </p:set>
                                  </p:childTnLst>
                                </p:cTn>
                              </p:par>
                              <p:par>
                                <p:cTn id="71" presetID="19" presetClass="emph" presetSubtype="0" fill="hold" grpId="0" nodeType="withEffect">
                                  <p:stCondLst>
                                    <p:cond delay="0"/>
                                  </p:stCondLst>
                                  <p:childTnLst>
                                    <p:animClr clrSpc="rgb" dir="cw">
                                      <p:cBhvr override="childStyle">
                                        <p:cTn id="72" dur="500" fill="hold"/>
                                        <p:tgtEl>
                                          <p:spTgt spid="27"/>
                                        </p:tgtEl>
                                        <p:attrNameLst>
                                          <p:attrName>style.color</p:attrName>
                                        </p:attrNameLst>
                                      </p:cBhvr>
                                      <p:to>
                                        <a:srgbClr val="C00000"/>
                                      </p:to>
                                    </p:animClr>
                                    <p:animClr clrSpc="rgb" dir="cw">
                                      <p:cBhvr>
                                        <p:cTn id="73" dur="500" fill="hold"/>
                                        <p:tgtEl>
                                          <p:spTgt spid="27"/>
                                        </p:tgtEl>
                                        <p:attrNameLst>
                                          <p:attrName>fillcolor</p:attrName>
                                        </p:attrNameLst>
                                      </p:cBhvr>
                                      <p:to>
                                        <a:srgbClr val="C00000"/>
                                      </p:to>
                                    </p:animClr>
                                    <p:set>
                                      <p:cBhvr>
                                        <p:cTn id="74" dur="500" fill="hold"/>
                                        <p:tgtEl>
                                          <p:spTgt spid="27"/>
                                        </p:tgtEl>
                                        <p:attrNameLst>
                                          <p:attrName>fill.type</p:attrName>
                                        </p:attrNameLst>
                                      </p:cBhvr>
                                      <p:to>
                                        <p:strVal val="solid"/>
                                      </p:to>
                                    </p:set>
                                    <p:set>
                                      <p:cBhvr>
                                        <p:cTn id="75" dur="500" fill="hold"/>
                                        <p:tgtEl>
                                          <p:spTgt spid="27"/>
                                        </p:tgtEl>
                                        <p:attrNameLst>
                                          <p:attrName>fill.on</p:attrName>
                                        </p:attrNameLst>
                                      </p:cBhvr>
                                      <p:to>
                                        <p:strVal val="true"/>
                                      </p:to>
                                    </p:set>
                                  </p:childTnLst>
                                </p:cTn>
                              </p:par>
                              <p:par>
                                <p:cTn id="76" presetID="19" presetClass="emph" presetSubtype="0" fill="hold" grpId="0" nodeType="withEffect">
                                  <p:stCondLst>
                                    <p:cond delay="0"/>
                                  </p:stCondLst>
                                  <p:childTnLst>
                                    <p:animClr clrSpc="rgb" dir="cw">
                                      <p:cBhvr override="childStyle">
                                        <p:cTn id="77" dur="500" fill="hold"/>
                                        <p:tgtEl>
                                          <p:spTgt spid="25"/>
                                        </p:tgtEl>
                                        <p:attrNameLst>
                                          <p:attrName>style.color</p:attrName>
                                        </p:attrNameLst>
                                      </p:cBhvr>
                                      <p:to>
                                        <a:srgbClr val="C00000"/>
                                      </p:to>
                                    </p:animClr>
                                    <p:animClr clrSpc="rgb" dir="cw">
                                      <p:cBhvr>
                                        <p:cTn id="78" dur="500" fill="hold"/>
                                        <p:tgtEl>
                                          <p:spTgt spid="25"/>
                                        </p:tgtEl>
                                        <p:attrNameLst>
                                          <p:attrName>fillcolor</p:attrName>
                                        </p:attrNameLst>
                                      </p:cBhvr>
                                      <p:to>
                                        <a:srgbClr val="C00000"/>
                                      </p:to>
                                    </p:animClr>
                                    <p:set>
                                      <p:cBhvr>
                                        <p:cTn id="79" dur="500" fill="hold"/>
                                        <p:tgtEl>
                                          <p:spTgt spid="25"/>
                                        </p:tgtEl>
                                        <p:attrNameLst>
                                          <p:attrName>fill.type</p:attrName>
                                        </p:attrNameLst>
                                      </p:cBhvr>
                                      <p:to>
                                        <p:strVal val="solid"/>
                                      </p:to>
                                    </p:set>
                                    <p:set>
                                      <p:cBhvr>
                                        <p:cTn id="80" dur="500" fill="hold"/>
                                        <p:tgtEl>
                                          <p:spTgt spid="25"/>
                                        </p:tgtEl>
                                        <p:attrNameLst>
                                          <p:attrName>fill.on</p:attrName>
                                        </p:attrNameLst>
                                      </p:cBhvr>
                                      <p:to>
                                        <p:strVal val="true"/>
                                      </p:to>
                                    </p:set>
                                  </p:childTnLst>
                                </p:cTn>
                              </p:par>
                              <p:par>
                                <p:cTn id="81" presetID="19" presetClass="emph" presetSubtype="0" fill="hold" grpId="0" nodeType="withEffect">
                                  <p:stCondLst>
                                    <p:cond delay="0"/>
                                  </p:stCondLst>
                                  <p:childTnLst>
                                    <p:animClr clrSpc="rgb" dir="cw">
                                      <p:cBhvr override="childStyle">
                                        <p:cTn id="82" dur="500" fill="hold"/>
                                        <p:tgtEl>
                                          <p:spTgt spid="23"/>
                                        </p:tgtEl>
                                        <p:attrNameLst>
                                          <p:attrName>style.color</p:attrName>
                                        </p:attrNameLst>
                                      </p:cBhvr>
                                      <p:to>
                                        <a:srgbClr val="C00000"/>
                                      </p:to>
                                    </p:animClr>
                                    <p:animClr clrSpc="rgb" dir="cw">
                                      <p:cBhvr>
                                        <p:cTn id="83" dur="500" fill="hold"/>
                                        <p:tgtEl>
                                          <p:spTgt spid="23"/>
                                        </p:tgtEl>
                                        <p:attrNameLst>
                                          <p:attrName>fillcolor</p:attrName>
                                        </p:attrNameLst>
                                      </p:cBhvr>
                                      <p:to>
                                        <a:srgbClr val="C00000"/>
                                      </p:to>
                                    </p:animClr>
                                    <p:set>
                                      <p:cBhvr>
                                        <p:cTn id="84" dur="500" fill="hold"/>
                                        <p:tgtEl>
                                          <p:spTgt spid="23"/>
                                        </p:tgtEl>
                                        <p:attrNameLst>
                                          <p:attrName>fill.type</p:attrName>
                                        </p:attrNameLst>
                                      </p:cBhvr>
                                      <p:to>
                                        <p:strVal val="solid"/>
                                      </p:to>
                                    </p:set>
                                    <p:set>
                                      <p:cBhvr>
                                        <p:cTn id="85" dur="500" fill="hold"/>
                                        <p:tgtEl>
                                          <p:spTgt spid="23"/>
                                        </p:tgtEl>
                                        <p:attrNameLst>
                                          <p:attrName>fill.on</p:attrName>
                                        </p:attrNameLst>
                                      </p:cBhvr>
                                      <p:to>
                                        <p:strVal val="true"/>
                                      </p:to>
                                    </p:set>
                                  </p:childTnLst>
                                </p:cTn>
                              </p:par>
                              <p:par>
                                <p:cTn id="86" presetID="19" presetClass="emph" presetSubtype="0" fill="hold" grpId="0" nodeType="withEffect">
                                  <p:stCondLst>
                                    <p:cond delay="0"/>
                                  </p:stCondLst>
                                  <p:childTnLst>
                                    <p:animClr clrSpc="rgb" dir="cw">
                                      <p:cBhvr override="childStyle">
                                        <p:cTn id="87" dur="500" fill="hold"/>
                                        <p:tgtEl>
                                          <p:spTgt spid="21"/>
                                        </p:tgtEl>
                                        <p:attrNameLst>
                                          <p:attrName>style.color</p:attrName>
                                        </p:attrNameLst>
                                      </p:cBhvr>
                                      <p:to>
                                        <a:srgbClr val="C00000"/>
                                      </p:to>
                                    </p:animClr>
                                    <p:animClr clrSpc="rgb" dir="cw">
                                      <p:cBhvr>
                                        <p:cTn id="88" dur="500" fill="hold"/>
                                        <p:tgtEl>
                                          <p:spTgt spid="21"/>
                                        </p:tgtEl>
                                        <p:attrNameLst>
                                          <p:attrName>fillcolor</p:attrName>
                                        </p:attrNameLst>
                                      </p:cBhvr>
                                      <p:to>
                                        <a:srgbClr val="C00000"/>
                                      </p:to>
                                    </p:animClr>
                                    <p:set>
                                      <p:cBhvr>
                                        <p:cTn id="89" dur="500" fill="hold"/>
                                        <p:tgtEl>
                                          <p:spTgt spid="21"/>
                                        </p:tgtEl>
                                        <p:attrNameLst>
                                          <p:attrName>fill.type</p:attrName>
                                        </p:attrNameLst>
                                      </p:cBhvr>
                                      <p:to>
                                        <p:strVal val="solid"/>
                                      </p:to>
                                    </p:set>
                                    <p:set>
                                      <p:cBhvr>
                                        <p:cTn id="90" dur="500" fill="hold"/>
                                        <p:tgtEl>
                                          <p:spTgt spid="21"/>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26" presetClass="emph" presetSubtype="0" fill="hold" grpId="2" nodeType="clickEffect">
                                  <p:stCondLst>
                                    <p:cond delay="0"/>
                                  </p:stCondLst>
                                  <p:childTnLst>
                                    <p:animEffect transition="out" filter="fade">
                                      <p:cBhvr>
                                        <p:cTn id="94" dur="1500" tmFilter="0, 0; .2, .5; .8, .5; 1, 0"/>
                                        <p:tgtEl>
                                          <p:spTgt spid="31"/>
                                        </p:tgtEl>
                                      </p:cBhvr>
                                    </p:animEffect>
                                    <p:animScale>
                                      <p:cBhvr>
                                        <p:cTn id="95" dur="750" autoRev="1" fill="hold"/>
                                        <p:tgtEl>
                                          <p:spTgt spid="31"/>
                                        </p:tgtEl>
                                      </p:cBhvr>
                                      <p:by x="105000" y="105000"/>
                                    </p:animScale>
                                  </p:childTnLst>
                                </p:cTn>
                              </p:par>
                              <p:par>
                                <p:cTn id="96" presetID="26" presetClass="emph" presetSubtype="0" fill="hold" grpId="2" nodeType="withEffect">
                                  <p:stCondLst>
                                    <p:cond delay="0"/>
                                  </p:stCondLst>
                                  <p:childTnLst>
                                    <p:animEffect transition="out" filter="fade">
                                      <p:cBhvr>
                                        <p:cTn id="97" dur="1500" tmFilter="0, 0; .2, .5; .8, .5; 1, 0"/>
                                        <p:tgtEl>
                                          <p:spTgt spid="29"/>
                                        </p:tgtEl>
                                      </p:cBhvr>
                                    </p:animEffect>
                                    <p:animScale>
                                      <p:cBhvr>
                                        <p:cTn id="98" dur="750" autoRev="1" fill="hold"/>
                                        <p:tgtEl>
                                          <p:spTgt spid="29"/>
                                        </p:tgtEl>
                                      </p:cBhvr>
                                      <p:by x="105000" y="105000"/>
                                    </p:animScale>
                                  </p:childTnLst>
                                </p:cTn>
                              </p:par>
                              <p:par>
                                <p:cTn id="99" presetID="26" presetClass="emph" presetSubtype="0" fill="hold" grpId="2" nodeType="withEffect">
                                  <p:stCondLst>
                                    <p:cond delay="0"/>
                                  </p:stCondLst>
                                  <p:childTnLst>
                                    <p:animEffect transition="out" filter="fade">
                                      <p:cBhvr>
                                        <p:cTn id="100" dur="1500" tmFilter="0, 0; .2, .5; .8, .5; 1, 0"/>
                                        <p:tgtEl>
                                          <p:spTgt spid="27"/>
                                        </p:tgtEl>
                                      </p:cBhvr>
                                    </p:animEffect>
                                    <p:animScale>
                                      <p:cBhvr>
                                        <p:cTn id="101" dur="750" autoRev="1" fill="hold"/>
                                        <p:tgtEl>
                                          <p:spTgt spid="27"/>
                                        </p:tgtEl>
                                      </p:cBhvr>
                                      <p:by x="105000" y="105000"/>
                                    </p:animScale>
                                  </p:childTnLst>
                                </p:cTn>
                              </p:par>
                              <p:par>
                                <p:cTn id="102" presetID="26" presetClass="emph" presetSubtype="0" fill="hold" grpId="2" nodeType="withEffect">
                                  <p:stCondLst>
                                    <p:cond delay="0"/>
                                  </p:stCondLst>
                                  <p:childTnLst>
                                    <p:animEffect transition="out" filter="fade">
                                      <p:cBhvr>
                                        <p:cTn id="103" dur="1500" tmFilter="0, 0; .2, .5; .8, .5; 1, 0"/>
                                        <p:tgtEl>
                                          <p:spTgt spid="25"/>
                                        </p:tgtEl>
                                      </p:cBhvr>
                                    </p:animEffect>
                                    <p:animScale>
                                      <p:cBhvr>
                                        <p:cTn id="104" dur="750" autoRev="1" fill="hold"/>
                                        <p:tgtEl>
                                          <p:spTgt spid="25"/>
                                        </p:tgtEl>
                                      </p:cBhvr>
                                      <p:by x="105000" y="105000"/>
                                    </p:animScale>
                                  </p:childTnLst>
                                </p:cTn>
                              </p:par>
                              <p:par>
                                <p:cTn id="105" presetID="26" presetClass="emph" presetSubtype="0" fill="hold" grpId="2" nodeType="withEffect">
                                  <p:stCondLst>
                                    <p:cond delay="0"/>
                                  </p:stCondLst>
                                  <p:childTnLst>
                                    <p:animEffect transition="out" filter="fade">
                                      <p:cBhvr>
                                        <p:cTn id="106" dur="1500" tmFilter="0, 0; .2, .5; .8, .5; 1, 0"/>
                                        <p:tgtEl>
                                          <p:spTgt spid="23"/>
                                        </p:tgtEl>
                                      </p:cBhvr>
                                    </p:animEffect>
                                    <p:animScale>
                                      <p:cBhvr>
                                        <p:cTn id="107" dur="750" autoRev="1" fill="hold"/>
                                        <p:tgtEl>
                                          <p:spTgt spid="23"/>
                                        </p:tgtEl>
                                      </p:cBhvr>
                                      <p:by x="105000" y="105000"/>
                                    </p:animScale>
                                  </p:childTnLst>
                                </p:cTn>
                              </p:par>
                              <p:par>
                                <p:cTn id="108" presetID="26" presetClass="emph" presetSubtype="0" fill="hold" grpId="2" nodeType="withEffect">
                                  <p:stCondLst>
                                    <p:cond delay="0"/>
                                  </p:stCondLst>
                                  <p:childTnLst>
                                    <p:animEffect transition="out" filter="fade">
                                      <p:cBhvr>
                                        <p:cTn id="109" dur="1500" tmFilter="0, 0; .2, .5; .8, .5; 1, 0"/>
                                        <p:tgtEl>
                                          <p:spTgt spid="21"/>
                                        </p:tgtEl>
                                      </p:cBhvr>
                                    </p:animEffect>
                                    <p:animScale>
                                      <p:cBhvr>
                                        <p:cTn id="110" dur="750" autoRev="1" fill="hold"/>
                                        <p:tgtEl>
                                          <p:spTgt spid="21"/>
                                        </p:tgtEl>
                                      </p:cBhvr>
                                      <p:by x="105000" y="105000"/>
                                    </p:animScale>
                                  </p:childTnLst>
                                </p:cTn>
                              </p:par>
                            </p:childTnLst>
                          </p:cTn>
                        </p:par>
                        <p:par>
                          <p:cTn id="111" fill="hold">
                            <p:stCondLst>
                              <p:cond delay="1500"/>
                            </p:stCondLst>
                            <p:childTnLst>
                              <p:par>
                                <p:cTn id="112" presetID="22" presetClass="entr" presetSubtype="4" fill="hold" nodeType="afterEffect">
                                  <p:stCondLst>
                                    <p:cond delay="0"/>
                                  </p:stCondLst>
                                  <p:childTnLst>
                                    <p:set>
                                      <p:cBhvr>
                                        <p:cTn id="113" dur="1" fill="hold">
                                          <p:stCondLst>
                                            <p:cond delay="0"/>
                                          </p:stCondLst>
                                        </p:cTn>
                                        <p:tgtEl>
                                          <p:spTgt spid="78"/>
                                        </p:tgtEl>
                                        <p:attrNameLst>
                                          <p:attrName>style.visibility</p:attrName>
                                        </p:attrNameLst>
                                      </p:cBhvr>
                                      <p:to>
                                        <p:strVal val="visible"/>
                                      </p:to>
                                    </p:set>
                                    <p:animEffect transition="in" filter="wipe(down)">
                                      <p:cBhvr>
                                        <p:cTn id="114" dur="1000"/>
                                        <p:tgtEl>
                                          <p:spTgt spid="78"/>
                                        </p:tgtEl>
                                      </p:cBhvr>
                                    </p:animEffect>
                                  </p:childTnLst>
                                </p:cTn>
                              </p:par>
                            </p:childTnLst>
                          </p:cTn>
                        </p:par>
                        <p:par>
                          <p:cTn id="115" fill="hold">
                            <p:stCondLst>
                              <p:cond delay="2500"/>
                            </p:stCondLst>
                            <p:childTnLst>
                              <p:par>
                                <p:cTn id="116" presetID="22" presetClass="exit" presetSubtype="4" fill="hold" nodeType="afterEffect">
                                  <p:stCondLst>
                                    <p:cond delay="0"/>
                                  </p:stCondLst>
                                  <p:childTnLst>
                                    <p:animEffect transition="out" filter="wipe(down)">
                                      <p:cBhvr>
                                        <p:cTn id="117" dur="1000"/>
                                        <p:tgtEl>
                                          <p:spTgt spid="78"/>
                                        </p:tgtEl>
                                      </p:cBhvr>
                                    </p:animEffect>
                                    <p:set>
                                      <p:cBhvr>
                                        <p:cTn id="118" dur="1" fill="hold">
                                          <p:stCondLst>
                                            <p:cond delay="999"/>
                                          </p:stCondLst>
                                        </p:cTn>
                                        <p:tgtEl>
                                          <p:spTgt spid="78"/>
                                        </p:tgtEl>
                                        <p:attrNameLst>
                                          <p:attrName>style.visibility</p:attrName>
                                        </p:attrNameLst>
                                      </p:cBhvr>
                                      <p:to>
                                        <p:strVal val="hidden"/>
                                      </p:to>
                                    </p:set>
                                  </p:childTnLst>
                                </p:cTn>
                              </p:par>
                            </p:childTnLst>
                          </p:cTn>
                        </p:par>
                        <p:par>
                          <p:cTn id="119" fill="hold">
                            <p:stCondLst>
                              <p:cond delay="3500"/>
                            </p:stCondLst>
                            <p:childTnLst>
                              <p:par>
                                <p:cTn id="120" presetID="22" presetClass="entr" presetSubtype="4" fill="hold" nodeType="after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wipe(down)">
                                      <p:cBhvr>
                                        <p:cTn id="122" dur="1000"/>
                                        <p:tgtEl>
                                          <p:spTgt spid="9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16"/>
                                        </p:tgtEl>
                                        <p:attrNameLst>
                                          <p:attrName>style.visibility</p:attrName>
                                        </p:attrNameLst>
                                      </p:cBhvr>
                                      <p:to>
                                        <p:strVal val="visible"/>
                                      </p:to>
                                    </p:set>
                                    <p:animEffect transition="in" filter="fade">
                                      <p:cBhvr>
                                        <p:cTn id="127" dur="500"/>
                                        <p:tgtEl>
                                          <p:spTgt spid="116"/>
                                        </p:tgtEl>
                                      </p:cBhvr>
                                    </p:animEffect>
                                  </p:childTnLst>
                                </p:cTn>
                              </p:par>
                              <p:par>
                                <p:cTn id="128" presetID="1" presetClass="emph" presetSubtype="2" fill="hold" nodeType="withEffect">
                                  <p:stCondLst>
                                    <p:cond delay="0"/>
                                  </p:stCondLst>
                                  <p:childTnLst>
                                    <p:animClr clrSpc="rgb" dir="cw">
                                      <p:cBhvr>
                                        <p:cTn id="129" dur="100" fill="hold"/>
                                        <p:tgtEl>
                                          <p:spTgt spid="111"/>
                                        </p:tgtEl>
                                        <p:attrNameLst>
                                          <p:attrName>fillcolor</p:attrName>
                                        </p:attrNameLst>
                                      </p:cBhvr>
                                      <p:to>
                                        <a:srgbClr val="FFF2CC"/>
                                      </p:to>
                                    </p:animClr>
                                    <p:set>
                                      <p:cBhvr>
                                        <p:cTn id="130" dur="100" fill="hold"/>
                                        <p:tgtEl>
                                          <p:spTgt spid="111"/>
                                        </p:tgtEl>
                                        <p:attrNameLst>
                                          <p:attrName>fill.type</p:attrName>
                                        </p:attrNameLst>
                                      </p:cBhvr>
                                      <p:to>
                                        <p:strVal val="solid"/>
                                      </p:to>
                                    </p:set>
                                    <p:set>
                                      <p:cBhvr>
                                        <p:cTn id="131" dur="100" fill="hold"/>
                                        <p:tgtEl>
                                          <p:spTgt spid="111"/>
                                        </p:tgtEl>
                                        <p:attrNameLst>
                                          <p:attrName>fill.on</p:attrName>
                                        </p:attrNameLst>
                                      </p:cBhvr>
                                      <p:to>
                                        <p:strVal val="true"/>
                                      </p:to>
                                    </p:set>
                                  </p:childTnLst>
                                </p:cTn>
                              </p:par>
                              <p:par>
                                <p:cTn id="132" presetID="10" presetClass="entr" presetSubtype="0" fill="hold"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fade">
                                      <p:cBhvr>
                                        <p:cTn id="134" dur="500"/>
                                        <p:tgtEl>
                                          <p:spTgt spid="115"/>
                                        </p:tgtEl>
                                      </p:cBhvr>
                                    </p:animEffect>
                                  </p:childTnLst>
                                </p:cTn>
                              </p:par>
                            </p:childTnLst>
                          </p:cTn>
                        </p:par>
                        <p:par>
                          <p:cTn id="135" fill="hold">
                            <p:stCondLst>
                              <p:cond delay="500"/>
                            </p:stCondLst>
                            <p:childTnLst>
                              <p:par>
                                <p:cTn id="136" presetID="32" presetClass="emph" presetSubtype="0" fill="hold" grpId="3" nodeType="afterEffect">
                                  <p:stCondLst>
                                    <p:cond delay="0"/>
                                  </p:stCondLst>
                                  <p:childTnLst>
                                    <p:animRot by="120000">
                                      <p:cBhvr>
                                        <p:cTn id="137" dur="100" fill="hold">
                                          <p:stCondLst>
                                            <p:cond delay="0"/>
                                          </p:stCondLst>
                                        </p:cTn>
                                        <p:tgtEl>
                                          <p:spTgt spid="21"/>
                                        </p:tgtEl>
                                        <p:attrNameLst>
                                          <p:attrName>r</p:attrName>
                                        </p:attrNameLst>
                                      </p:cBhvr>
                                    </p:animRot>
                                    <p:animRot by="-240000">
                                      <p:cBhvr>
                                        <p:cTn id="138" dur="200" fill="hold">
                                          <p:stCondLst>
                                            <p:cond delay="200"/>
                                          </p:stCondLst>
                                        </p:cTn>
                                        <p:tgtEl>
                                          <p:spTgt spid="21"/>
                                        </p:tgtEl>
                                        <p:attrNameLst>
                                          <p:attrName>r</p:attrName>
                                        </p:attrNameLst>
                                      </p:cBhvr>
                                    </p:animRot>
                                    <p:animRot by="240000">
                                      <p:cBhvr>
                                        <p:cTn id="139" dur="200" fill="hold">
                                          <p:stCondLst>
                                            <p:cond delay="400"/>
                                          </p:stCondLst>
                                        </p:cTn>
                                        <p:tgtEl>
                                          <p:spTgt spid="21"/>
                                        </p:tgtEl>
                                        <p:attrNameLst>
                                          <p:attrName>r</p:attrName>
                                        </p:attrNameLst>
                                      </p:cBhvr>
                                    </p:animRot>
                                    <p:animRot by="-240000">
                                      <p:cBhvr>
                                        <p:cTn id="140" dur="200" fill="hold">
                                          <p:stCondLst>
                                            <p:cond delay="600"/>
                                          </p:stCondLst>
                                        </p:cTn>
                                        <p:tgtEl>
                                          <p:spTgt spid="21"/>
                                        </p:tgtEl>
                                        <p:attrNameLst>
                                          <p:attrName>r</p:attrName>
                                        </p:attrNameLst>
                                      </p:cBhvr>
                                    </p:animRot>
                                    <p:animRot by="120000">
                                      <p:cBhvr>
                                        <p:cTn id="141" dur="200" fill="hold">
                                          <p:stCondLst>
                                            <p:cond delay="800"/>
                                          </p:stCondLst>
                                        </p:cTn>
                                        <p:tgtEl>
                                          <p:spTgt spid="21"/>
                                        </p:tgtEl>
                                        <p:attrNameLst>
                                          <p:attrName>r</p:attrName>
                                        </p:attrNameLst>
                                      </p:cBhvr>
                                    </p:animRot>
                                  </p:childTnLst>
                                </p:cTn>
                              </p:par>
                              <p:par>
                                <p:cTn id="142" presetID="19" presetClass="emph" presetSubtype="0" fill="hold" grpId="4" nodeType="withEffect">
                                  <p:stCondLst>
                                    <p:cond delay="0"/>
                                  </p:stCondLst>
                                  <p:childTnLst>
                                    <p:animClr clrSpc="rgb" dir="cw">
                                      <p:cBhvr override="childStyle">
                                        <p:cTn id="143" dur="800" fill="hold"/>
                                        <p:tgtEl>
                                          <p:spTgt spid="21"/>
                                        </p:tgtEl>
                                        <p:attrNameLst>
                                          <p:attrName>style.color</p:attrName>
                                        </p:attrNameLst>
                                      </p:cBhvr>
                                      <p:to>
                                        <a:schemeClr val="accent2"/>
                                      </p:to>
                                    </p:animClr>
                                    <p:animClr clrSpc="rgb" dir="cw">
                                      <p:cBhvr>
                                        <p:cTn id="144" dur="800" fill="hold"/>
                                        <p:tgtEl>
                                          <p:spTgt spid="21"/>
                                        </p:tgtEl>
                                        <p:attrNameLst>
                                          <p:attrName>fillcolor</p:attrName>
                                        </p:attrNameLst>
                                      </p:cBhvr>
                                      <p:to>
                                        <a:schemeClr val="accent2"/>
                                      </p:to>
                                    </p:animClr>
                                    <p:set>
                                      <p:cBhvr>
                                        <p:cTn id="145" dur="800" fill="hold"/>
                                        <p:tgtEl>
                                          <p:spTgt spid="21"/>
                                        </p:tgtEl>
                                        <p:attrNameLst>
                                          <p:attrName>fill.type</p:attrName>
                                        </p:attrNameLst>
                                      </p:cBhvr>
                                      <p:to>
                                        <p:strVal val="solid"/>
                                      </p:to>
                                    </p:set>
                                    <p:set>
                                      <p:cBhvr>
                                        <p:cTn id="146" dur="800" fill="hold"/>
                                        <p:tgtEl>
                                          <p:spTgt spid="21"/>
                                        </p:tgtEl>
                                        <p:attrNameLst>
                                          <p:attrName>fill.on</p:attrName>
                                        </p:attrNameLst>
                                      </p:cBhvr>
                                      <p:to>
                                        <p:strVal val="true"/>
                                      </p:to>
                                    </p:set>
                                  </p:childTnLst>
                                </p:cTn>
                              </p:par>
                            </p:childTnLst>
                          </p:cTn>
                        </p:par>
                        <p:par>
                          <p:cTn id="147" fill="hold">
                            <p:stCondLst>
                              <p:cond delay="1500"/>
                            </p:stCondLst>
                            <p:childTnLst>
                              <p:par>
                                <p:cTn id="148" presetID="10" presetClass="entr" presetSubtype="0" fill="hold" grpId="1" nodeType="afterEffect">
                                  <p:stCondLst>
                                    <p:cond delay="0"/>
                                  </p:stCondLst>
                                  <p:childTnLst>
                                    <p:set>
                                      <p:cBhvr>
                                        <p:cTn id="149" dur="1" fill="hold">
                                          <p:stCondLst>
                                            <p:cond delay="0"/>
                                          </p:stCondLst>
                                        </p:cTn>
                                        <p:tgtEl>
                                          <p:spTgt spid="4"/>
                                        </p:tgtEl>
                                        <p:attrNameLst>
                                          <p:attrName>style.visibility</p:attrName>
                                        </p:attrNameLst>
                                      </p:cBhvr>
                                      <p:to>
                                        <p:strVal val="visible"/>
                                      </p:to>
                                    </p:set>
                                    <p:animEffect transition="in" filter="fade">
                                      <p:cBhvr>
                                        <p:cTn id="150" dur="1500"/>
                                        <p:tgtEl>
                                          <p:spTgt spid="4"/>
                                        </p:tgtEl>
                                      </p:cBhvr>
                                    </p:animEffect>
                                  </p:childTnLst>
                                </p:cTn>
                              </p:par>
                              <p:par>
                                <p:cTn id="151" presetID="42" presetClass="path" presetSubtype="0" accel="50000" decel="50000" fill="hold" grpId="0" nodeType="withEffect">
                                  <p:stCondLst>
                                    <p:cond delay="0"/>
                                  </p:stCondLst>
                                  <p:childTnLst>
                                    <p:animMotion origin="layout" path="M -4.375E-6 2.59259E-6 L 0.00222 0.42176 " pathEditMode="relative" rAng="0" ptsTypes="AA">
                                      <p:cBhvr>
                                        <p:cTn id="152" dur="2000" fill="hold"/>
                                        <p:tgtEl>
                                          <p:spTgt spid="4"/>
                                        </p:tgtEl>
                                        <p:attrNameLst>
                                          <p:attrName>ppt_x</p:attrName>
                                          <p:attrName>ppt_y</p:attrName>
                                        </p:attrNameLst>
                                      </p:cBhvr>
                                      <p:rCtr x="104" y="21088"/>
                                    </p:animMotion>
                                  </p:childTnLst>
                                </p:cTn>
                              </p:par>
                            </p:childTnLst>
                          </p:cTn>
                        </p:par>
                        <p:par>
                          <p:cTn id="153" fill="hold">
                            <p:stCondLst>
                              <p:cond delay="3500"/>
                            </p:stCondLst>
                            <p:childTnLst>
                              <p:par>
                                <p:cTn id="154" presetID="6" presetClass="exit" presetSubtype="32" fill="hold" grpId="3" nodeType="afterEffect">
                                  <p:stCondLst>
                                    <p:cond delay="0"/>
                                  </p:stCondLst>
                                  <p:childTnLst>
                                    <p:animEffect transition="out" filter="circle(out)">
                                      <p:cBhvr>
                                        <p:cTn id="155" dur="1000"/>
                                        <p:tgtEl>
                                          <p:spTgt spid="4"/>
                                        </p:tgtEl>
                                      </p:cBhvr>
                                    </p:animEffect>
                                    <p:set>
                                      <p:cBhvr>
                                        <p:cTn id="156" dur="1" fill="hold">
                                          <p:stCondLst>
                                            <p:cond delay="999"/>
                                          </p:stCondLst>
                                        </p:cTn>
                                        <p:tgtEl>
                                          <p:spTgt spid="4"/>
                                        </p:tgtEl>
                                        <p:attrNameLst>
                                          <p:attrName>style.visibility</p:attrName>
                                        </p:attrNameLst>
                                      </p:cBhvr>
                                      <p:to>
                                        <p:strVal val="hidden"/>
                                      </p:to>
                                    </p:set>
                                  </p:childTnLst>
                                </p:cTn>
                              </p:par>
                              <p:par>
                                <p:cTn id="157" presetID="19" presetClass="emph" presetSubtype="0" fill="hold" grpId="5" nodeType="withEffect">
                                  <p:stCondLst>
                                    <p:cond delay="0"/>
                                  </p:stCondLst>
                                  <p:childTnLst>
                                    <p:animClr clrSpc="rgb" dir="cw">
                                      <p:cBhvr override="childStyle">
                                        <p:cTn id="158" dur="900" fill="hold"/>
                                        <p:tgtEl>
                                          <p:spTgt spid="21"/>
                                        </p:tgtEl>
                                        <p:attrNameLst>
                                          <p:attrName>style.color</p:attrName>
                                        </p:attrNameLst>
                                      </p:cBhvr>
                                      <p:to>
                                        <a:srgbClr val="C00000"/>
                                      </p:to>
                                    </p:animClr>
                                    <p:animClr clrSpc="rgb" dir="cw">
                                      <p:cBhvr>
                                        <p:cTn id="159" dur="900" fill="hold"/>
                                        <p:tgtEl>
                                          <p:spTgt spid="21"/>
                                        </p:tgtEl>
                                        <p:attrNameLst>
                                          <p:attrName>fillcolor</p:attrName>
                                        </p:attrNameLst>
                                      </p:cBhvr>
                                      <p:to>
                                        <a:srgbClr val="C00000"/>
                                      </p:to>
                                    </p:animClr>
                                    <p:set>
                                      <p:cBhvr>
                                        <p:cTn id="160" dur="900" fill="hold"/>
                                        <p:tgtEl>
                                          <p:spTgt spid="21"/>
                                        </p:tgtEl>
                                        <p:attrNameLst>
                                          <p:attrName>fill.type</p:attrName>
                                        </p:attrNameLst>
                                      </p:cBhvr>
                                      <p:to>
                                        <p:strVal val="solid"/>
                                      </p:to>
                                    </p:set>
                                    <p:set>
                                      <p:cBhvr>
                                        <p:cTn id="161" dur="900" fill="hold"/>
                                        <p:tgtEl>
                                          <p:spTgt spid="21"/>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17"/>
                                        </p:tgtEl>
                                        <p:attrNameLst>
                                          <p:attrName>style.visibility</p:attrName>
                                        </p:attrNameLst>
                                      </p:cBhvr>
                                      <p:to>
                                        <p:strVal val="visible"/>
                                      </p:to>
                                    </p:set>
                                    <p:animEffect transition="in" filter="fade">
                                      <p:cBhvr>
                                        <p:cTn id="166" dur="500"/>
                                        <p:tgtEl>
                                          <p:spTgt spid="117"/>
                                        </p:tgtEl>
                                      </p:cBhvr>
                                    </p:animEffect>
                                  </p:childTnLst>
                                </p:cTn>
                              </p:par>
                              <p:par>
                                <p:cTn id="167" presetID="1" presetClass="emph" presetSubtype="2" fill="hold" nodeType="withEffect">
                                  <p:stCondLst>
                                    <p:cond delay="0"/>
                                  </p:stCondLst>
                                  <p:childTnLst>
                                    <p:animClr clrSpc="rgb" dir="cw">
                                      <p:cBhvr>
                                        <p:cTn id="168" dur="300" fill="hold"/>
                                        <p:tgtEl>
                                          <p:spTgt spid="116"/>
                                        </p:tgtEl>
                                        <p:attrNameLst>
                                          <p:attrName>fillcolor</p:attrName>
                                        </p:attrNameLst>
                                      </p:cBhvr>
                                      <p:to>
                                        <a:srgbClr val="FFF2CC"/>
                                      </p:to>
                                    </p:animClr>
                                    <p:set>
                                      <p:cBhvr>
                                        <p:cTn id="169" dur="300" fill="hold"/>
                                        <p:tgtEl>
                                          <p:spTgt spid="116"/>
                                        </p:tgtEl>
                                        <p:attrNameLst>
                                          <p:attrName>fill.type</p:attrName>
                                        </p:attrNameLst>
                                      </p:cBhvr>
                                      <p:to>
                                        <p:strVal val="solid"/>
                                      </p:to>
                                    </p:set>
                                    <p:set>
                                      <p:cBhvr>
                                        <p:cTn id="170" dur="300" fill="hold"/>
                                        <p:tgtEl>
                                          <p:spTgt spid="116"/>
                                        </p:tgtEl>
                                        <p:attrNameLst>
                                          <p:attrName>fill.on</p:attrName>
                                        </p:attrNameLst>
                                      </p:cBhvr>
                                      <p:to>
                                        <p:strVal val="true"/>
                                      </p:to>
                                    </p:set>
                                  </p:childTnLst>
                                </p:cTn>
                              </p:par>
                              <p:par>
                                <p:cTn id="171" presetID="10" presetClass="entr" presetSubtype="0" fill="hold" nodeType="withEffect">
                                  <p:stCondLst>
                                    <p:cond delay="0"/>
                                  </p:stCondLst>
                                  <p:childTnLst>
                                    <p:set>
                                      <p:cBhvr>
                                        <p:cTn id="172" dur="1" fill="hold">
                                          <p:stCondLst>
                                            <p:cond delay="0"/>
                                          </p:stCondLst>
                                        </p:cTn>
                                        <p:tgtEl>
                                          <p:spTgt spid="118"/>
                                        </p:tgtEl>
                                        <p:attrNameLst>
                                          <p:attrName>style.visibility</p:attrName>
                                        </p:attrNameLst>
                                      </p:cBhvr>
                                      <p:to>
                                        <p:strVal val="visible"/>
                                      </p:to>
                                    </p:set>
                                    <p:animEffect transition="in" filter="fade">
                                      <p:cBhvr>
                                        <p:cTn id="173" dur="500"/>
                                        <p:tgtEl>
                                          <p:spTgt spid="118"/>
                                        </p:tgtEl>
                                      </p:cBhvr>
                                    </p:animEffect>
                                  </p:childTnLst>
                                </p:cTn>
                              </p:par>
                            </p:childTnLst>
                          </p:cTn>
                        </p:par>
                        <p:par>
                          <p:cTn id="174" fill="hold">
                            <p:stCondLst>
                              <p:cond delay="500"/>
                            </p:stCondLst>
                            <p:childTnLst>
                              <p:par>
                                <p:cTn id="175" presetID="1" presetClass="entr" presetSubtype="0" fill="hold" nodeType="afterEffect">
                                  <p:stCondLst>
                                    <p:cond delay="0"/>
                                  </p:stCondLst>
                                  <p:childTnLst>
                                    <p:set>
                                      <p:cBhvr>
                                        <p:cTn id="176" dur="1" fill="hold">
                                          <p:stCondLst>
                                            <p:cond delay="0"/>
                                          </p:stCondLst>
                                        </p:cTn>
                                        <p:tgtEl>
                                          <p:spTgt spid="64"/>
                                        </p:tgtEl>
                                        <p:attrNameLst>
                                          <p:attrName>style.visibility</p:attrName>
                                        </p:attrNameLst>
                                      </p:cBhvr>
                                      <p:to>
                                        <p:strVal val="visible"/>
                                      </p:to>
                                    </p:set>
                                  </p:childTnLst>
                                </p:cTn>
                              </p:par>
                              <p:par>
                                <p:cTn id="177" presetID="9" presetClass="emph" presetSubtype="0" nodeType="withEffect">
                                  <p:stCondLst>
                                    <p:cond delay="0"/>
                                  </p:stCondLst>
                                  <p:childTnLst>
                                    <p:set>
                                      <p:cBhvr rctx="PPT">
                                        <p:cTn id="178" dur="indefinite"/>
                                        <p:tgtEl>
                                          <p:spTgt spid="64"/>
                                        </p:tgtEl>
                                        <p:attrNameLst>
                                          <p:attrName>style.opacity</p:attrName>
                                        </p:attrNameLst>
                                      </p:cBhvr>
                                      <p:to>
                                        <p:strVal val="0.5"/>
                                      </p:to>
                                    </p:set>
                                    <p:animEffect filter="image" prLst="opacity: 0.5">
                                      <p:cBhvr rctx="IE">
                                        <p:cTn id="179" dur="indefinite"/>
                                        <p:tgtEl>
                                          <p:spTgt spid="64"/>
                                        </p:tgtEl>
                                      </p:cBhvr>
                                    </p:animEffect>
                                  </p:childTnLst>
                                </p:cTn>
                              </p:par>
                              <p:par>
                                <p:cTn id="180" presetID="9" presetClass="emph" presetSubtype="0" nodeType="withEffect">
                                  <p:stCondLst>
                                    <p:cond delay="0"/>
                                  </p:stCondLst>
                                  <p:childTnLst>
                                    <p:set>
                                      <p:cBhvr rctx="PPT">
                                        <p:cTn id="181" dur="indefinite"/>
                                        <p:tgtEl>
                                          <p:spTgt spid="13"/>
                                        </p:tgtEl>
                                        <p:attrNameLst>
                                          <p:attrName>style.opacity</p:attrName>
                                        </p:attrNameLst>
                                      </p:cBhvr>
                                      <p:to>
                                        <p:strVal val="0.5"/>
                                      </p:to>
                                    </p:set>
                                    <p:animEffect filter="image" prLst="opacity: 0.5">
                                      <p:cBhvr rctx="IE">
                                        <p:cTn id="182" dur="indefinite"/>
                                        <p:tgtEl>
                                          <p:spTgt spid="13"/>
                                        </p:tgtEl>
                                      </p:cBhvr>
                                    </p:animEffect>
                                  </p:childTnLst>
                                </p:cTn>
                              </p:par>
                              <p:par>
                                <p:cTn id="183" presetID="19" presetClass="emph" presetSubtype="0" fill="hold" grpId="1" nodeType="withEffect">
                                  <p:stCondLst>
                                    <p:cond delay="0"/>
                                  </p:stCondLst>
                                  <p:childTnLst>
                                    <p:animClr clrSpc="rgb" dir="cw">
                                      <p:cBhvr override="childStyle">
                                        <p:cTn id="184" dur="500" fill="hold"/>
                                        <p:tgtEl>
                                          <p:spTgt spid="31"/>
                                        </p:tgtEl>
                                        <p:attrNameLst>
                                          <p:attrName>style.color</p:attrName>
                                        </p:attrNameLst>
                                      </p:cBhvr>
                                      <p:to>
                                        <a:srgbClr val="FFFFFF"/>
                                      </p:to>
                                    </p:animClr>
                                    <p:animClr clrSpc="rgb" dir="cw">
                                      <p:cBhvr>
                                        <p:cTn id="185" dur="500" fill="hold"/>
                                        <p:tgtEl>
                                          <p:spTgt spid="31"/>
                                        </p:tgtEl>
                                        <p:attrNameLst>
                                          <p:attrName>fillcolor</p:attrName>
                                        </p:attrNameLst>
                                      </p:cBhvr>
                                      <p:to>
                                        <a:srgbClr val="FFFFFF"/>
                                      </p:to>
                                    </p:animClr>
                                    <p:set>
                                      <p:cBhvr>
                                        <p:cTn id="186" dur="500" fill="hold"/>
                                        <p:tgtEl>
                                          <p:spTgt spid="31"/>
                                        </p:tgtEl>
                                        <p:attrNameLst>
                                          <p:attrName>fill.type</p:attrName>
                                        </p:attrNameLst>
                                      </p:cBhvr>
                                      <p:to>
                                        <p:strVal val="solid"/>
                                      </p:to>
                                    </p:set>
                                    <p:set>
                                      <p:cBhvr>
                                        <p:cTn id="187" dur="500" fill="hold"/>
                                        <p:tgtEl>
                                          <p:spTgt spid="31"/>
                                        </p:tgtEl>
                                        <p:attrNameLst>
                                          <p:attrName>fill.on</p:attrName>
                                        </p:attrNameLst>
                                      </p:cBhvr>
                                      <p:to>
                                        <p:strVal val="true"/>
                                      </p:to>
                                    </p:set>
                                  </p:childTnLst>
                                </p:cTn>
                              </p:par>
                              <p:par>
                                <p:cTn id="188" presetID="19" presetClass="emph" presetSubtype="0" fill="hold" grpId="1" nodeType="withEffect">
                                  <p:stCondLst>
                                    <p:cond delay="0"/>
                                  </p:stCondLst>
                                  <p:childTnLst>
                                    <p:animClr clrSpc="rgb" dir="cw">
                                      <p:cBhvr override="childStyle">
                                        <p:cTn id="189" dur="500" fill="hold"/>
                                        <p:tgtEl>
                                          <p:spTgt spid="29"/>
                                        </p:tgtEl>
                                        <p:attrNameLst>
                                          <p:attrName>style.color</p:attrName>
                                        </p:attrNameLst>
                                      </p:cBhvr>
                                      <p:to>
                                        <a:srgbClr val="FFFFFF"/>
                                      </p:to>
                                    </p:animClr>
                                    <p:animClr clrSpc="rgb" dir="cw">
                                      <p:cBhvr>
                                        <p:cTn id="190" dur="500" fill="hold"/>
                                        <p:tgtEl>
                                          <p:spTgt spid="29"/>
                                        </p:tgtEl>
                                        <p:attrNameLst>
                                          <p:attrName>fillcolor</p:attrName>
                                        </p:attrNameLst>
                                      </p:cBhvr>
                                      <p:to>
                                        <a:srgbClr val="FFFFFF"/>
                                      </p:to>
                                    </p:animClr>
                                    <p:set>
                                      <p:cBhvr>
                                        <p:cTn id="191" dur="500" fill="hold"/>
                                        <p:tgtEl>
                                          <p:spTgt spid="29"/>
                                        </p:tgtEl>
                                        <p:attrNameLst>
                                          <p:attrName>fill.type</p:attrName>
                                        </p:attrNameLst>
                                      </p:cBhvr>
                                      <p:to>
                                        <p:strVal val="solid"/>
                                      </p:to>
                                    </p:set>
                                    <p:set>
                                      <p:cBhvr>
                                        <p:cTn id="192" dur="500" fill="hold"/>
                                        <p:tgtEl>
                                          <p:spTgt spid="29"/>
                                        </p:tgtEl>
                                        <p:attrNameLst>
                                          <p:attrName>fill.on</p:attrName>
                                        </p:attrNameLst>
                                      </p:cBhvr>
                                      <p:to>
                                        <p:strVal val="true"/>
                                      </p:to>
                                    </p:set>
                                  </p:childTnLst>
                                </p:cTn>
                              </p:par>
                              <p:par>
                                <p:cTn id="193" presetID="19" presetClass="emph" presetSubtype="0" fill="hold" grpId="1" nodeType="withEffect">
                                  <p:stCondLst>
                                    <p:cond delay="0"/>
                                  </p:stCondLst>
                                  <p:childTnLst>
                                    <p:animClr clrSpc="rgb" dir="cw">
                                      <p:cBhvr override="childStyle">
                                        <p:cTn id="194" dur="500" fill="hold"/>
                                        <p:tgtEl>
                                          <p:spTgt spid="27"/>
                                        </p:tgtEl>
                                        <p:attrNameLst>
                                          <p:attrName>style.color</p:attrName>
                                        </p:attrNameLst>
                                      </p:cBhvr>
                                      <p:to>
                                        <a:srgbClr val="FFFFFF"/>
                                      </p:to>
                                    </p:animClr>
                                    <p:animClr clrSpc="rgb" dir="cw">
                                      <p:cBhvr>
                                        <p:cTn id="195" dur="500" fill="hold"/>
                                        <p:tgtEl>
                                          <p:spTgt spid="27"/>
                                        </p:tgtEl>
                                        <p:attrNameLst>
                                          <p:attrName>fillcolor</p:attrName>
                                        </p:attrNameLst>
                                      </p:cBhvr>
                                      <p:to>
                                        <a:srgbClr val="FFFFFF"/>
                                      </p:to>
                                    </p:animClr>
                                    <p:set>
                                      <p:cBhvr>
                                        <p:cTn id="196" dur="500" fill="hold"/>
                                        <p:tgtEl>
                                          <p:spTgt spid="27"/>
                                        </p:tgtEl>
                                        <p:attrNameLst>
                                          <p:attrName>fill.type</p:attrName>
                                        </p:attrNameLst>
                                      </p:cBhvr>
                                      <p:to>
                                        <p:strVal val="solid"/>
                                      </p:to>
                                    </p:set>
                                    <p:set>
                                      <p:cBhvr>
                                        <p:cTn id="197" dur="500" fill="hold"/>
                                        <p:tgtEl>
                                          <p:spTgt spid="27"/>
                                        </p:tgtEl>
                                        <p:attrNameLst>
                                          <p:attrName>fill.on</p:attrName>
                                        </p:attrNameLst>
                                      </p:cBhvr>
                                      <p:to>
                                        <p:strVal val="true"/>
                                      </p:to>
                                    </p:set>
                                  </p:childTnLst>
                                </p:cTn>
                              </p:par>
                              <p:par>
                                <p:cTn id="198" presetID="19" presetClass="emph" presetSubtype="0" fill="hold" grpId="1" nodeType="withEffect">
                                  <p:stCondLst>
                                    <p:cond delay="0"/>
                                  </p:stCondLst>
                                  <p:childTnLst>
                                    <p:animClr clrSpc="rgb" dir="cw">
                                      <p:cBhvr override="childStyle">
                                        <p:cTn id="199" dur="500" fill="hold"/>
                                        <p:tgtEl>
                                          <p:spTgt spid="25"/>
                                        </p:tgtEl>
                                        <p:attrNameLst>
                                          <p:attrName>style.color</p:attrName>
                                        </p:attrNameLst>
                                      </p:cBhvr>
                                      <p:to>
                                        <a:srgbClr val="FFFFFF"/>
                                      </p:to>
                                    </p:animClr>
                                    <p:animClr clrSpc="rgb" dir="cw">
                                      <p:cBhvr>
                                        <p:cTn id="200" dur="500" fill="hold"/>
                                        <p:tgtEl>
                                          <p:spTgt spid="25"/>
                                        </p:tgtEl>
                                        <p:attrNameLst>
                                          <p:attrName>fillcolor</p:attrName>
                                        </p:attrNameLst>
                                      </p:cBhvr>
                                      <p:to>
                                        <a:srgbClr val="FFFFFF"/>
                                      </p:to>
                                    </p:animClr>
                                    <p:set>
                                      <p:cBhvr>
                                        <p:cTn id="201" dur="500" fill="hold"/>
                                        <p:tgtEl>
                                          <p:spTgt spid="25"/>
                                        </p:tgtEl>
                                        <p:attrNameLst>
                                          <p:attrName>fill.type</p:attrName>
                                        </p:attrNameLst>
                                      </p:cBhvr>
                                      <p:to>
                                        <p:strVal val="solid"/>
                                      </p:to>
                                    </p:set>
                                    <p:set>
                                      <p:cBhvr>
                                        <p:cTn id="202" dur="500" fill="hold"/>
                                        <p:tgtEl>
                                          <p:spTgt spid="25"/>
                                        </p:tgtEl>
                                        <p:attrNameLst>
                                          <p:attrName>fill.on</p:attrName>
                                        </p:attrNameLst>
                                      </p:cBhvr>
                                      <p:to>
                                        <p:strVal val="true"/>
                                      </p:to>
                                    </p:set>
                                  </p:childTnLst>
                                </p:cTn>
                              </p:par>
                              <p:par>
                                <p:cTn id="203" presetID="19" presetClass="emph" presetSubtype="0" fill="hold" grpId="1" nodeType="withEffect">
                                  <p:stCondLst>
                                    <p:cond delay="0"/>
                                  </p:stCondLst>
                                  <p:childTnLst>
                                    <p:animClr clrSpc="rgb" dir="cw">
                                      <p:cBhvr override="childStyle">
                                        <p:cTn id="204" dur="500" fill="hold"/>
                                        <p:tgtEl>
                                          <p:spTgt spid="23"/>
                                        </p:tgtEl>
                                        <p:attrNameLst>
                                          <p:attrName>style.color</p:attrName>
                                        </p:attrNameLst>
                                      </p:cBhvr>
                                      <p:to>
                                        <a:srgbClr val="FFFFFF"/>
                                      </p:to>
                                    </p:animClr>
                                    <p:animClr clrSpc="rgb" dir="cw">
                                      <p:cBhvr>
                                        <p:cTn id="205" dur="500" fill="hold"/>
                                        <p:tgtEl>
                                          <p:spTgt spid="23"/>
                                        </p:tgtEl>
                                        <p:attrNameLst>
                                          <p:attrName>fillcolor</p:attrName>
                                        </p:attrNameLst>
                                      </p:cBhvr>
                                      <p:to>
                                        <a:srgbClr val="FFFFFF"/>
                                      </p:to>
                                    </p:animClr>
                                    <p:set>
                                      <p:cBhvr>
                                        <p:cTn id="206" dur="500" fill="hold"/>
                                        <p:tgtEl>
                                          <p:spTgt spid="23"/>
                                        </p:tgtEl>
                                        <p:attrNameLst>
                                          <p:attrName>fill.type</p:attrName>
                                        </p:attrNameLst>
                                      </p:cBhvr>
                                      <p:to>
                                        <p:strVal val="solid"/>
                                      </p:to>
                                    </p:set>
                                    <p:set>
                                      <p:cBhvr>
                                        <p:cTn id="207" dur="500" fill="hold"/>
                                        <p:tgtEl>
                                          <p:spTgt spid="23"/>
                                        </p:tgtEl>
                                        <p:attrNameLst>
                                          <p:attrName>fill.on</p:attrName>
                                        </p:attrNameLst>
                                      </p:cBhvr>
                                      <p:to>
                                        <p:strVal val="true"/>
                                      </p:to>
                                    </p:set>
                                  </p:childTnLst>
                                </p:cTn>
                              </p:par>
                              <p:par>
                                <p:cTn id="208" presetID="19" presetClass="emph" presetSubtype="0" fill="hold" grpId="1" nodeType="withEffect">
                                  <p:stCondLst>
                                    <p:cond delay="0"/>
                                  </p:stCondLst>
                                  <p:childTnLst>
                                    <p:animClr clrSpc="rgb" dir="cw">
                                      <p:cBhvr override="childStyle">
                                        <p:cTn id="209" dur="500" fill="hold"/>
                                        <p:tgtEl>
                                          <p:spTgt spid="21"/>
                                        </p:tgtEl>
                                        <p:attrNameLst>
                                          <p:attrName>style.color</p:attrName>
                                        </p:attrNameLst>
                                      </p:cBhvr>
                                      <p:to>
                                        <a:srgbClr val="FFFFFF"/>
                                      </p:to>
                                    </p:animClr>
                                    <p:animClr clrSpc="rgb" dir="cw">
                                      <p:cBhvr>
                                        <p:cTn id="210" dur="500" fill="hold"/>
                                        <p:tgtEl>
                                          <p:spTgt spid="21"/>
                                        </p:tgtEl>
                                        <p:attrNameLst>
                                          <p:attrName>fillcolor</p:attrName>
                                        </p:attrNameLst>
                                      </p:cBhvr>
                                      <p:to>
                                        <a:srgbClr val="FFFFFF"/>
                                      </p:to>
                                    </p:animClr>
                                    <p:set>
                                      <p:cBhvr>
                                        <p:cTn id="211" dur="500" fill="hold"/>
                                        <p:tgtEl>
                                          <p:spTgt spid="21"/>
                                        </p:tgtEl>
                                        <p:attrNameLst>
                                          <p:attrName>fill.type</p:attrName>
                                        </p:attrNameLst>
                                      </p:cBhvr>
                                      <p:to>
                                        <p:strVal val="solid"/>
                                      </p:to>
                                    </p:set>
                                    <p:set>
                                      <p:cBhvr>
                                        <p:cTn id="212" dur="500" fill="hold"/>
                                        <p:tgtEl>
                                          <p:spTgt spid="21"/>
                                        </p:tgtEl>
                                        <p:attrNameLst>
                                          <p:attrName>fill.on</p:attrName>
                                        </p:attrNameLst>
                                      </p:cBhvr>
                                      <p:to>
                                        <p:strVal val="true"/>
                                      </p:to>
                                    </p:set>
                                  </p:childTnLst>
                                </p:cTn>
                              </p:par>
                              <p:par>
                                <p:cTn id="213" presetID="10" presetClass="exit" presetSubtype="0" fill="hold" nodeType="withEffect">
                                  <p:stCondLst>
                                    <p:cond delay="0"/>
                                  </p:stCondLst>
                                  <p:childTnLst>
                                    <p:animEffect transition="out" filter="fade">
                                      <p:cBhvr>
                                        <p:cTn id="214" dur="500"/>
                                        <p:tgtEl>
                                          <p:spTgt spid="91"/>
                                        </p:tgtEl>
                                      </p:cBhvr>
                                    </p:animEffect>
                                    <p:set>
                                      <p:cBhvr>
                                        <p:cTn id="215"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1" grpId="3" animBg="1"/>
      <p:bldP spid="21" grpId="4" animBg="1"/>
      <p:bldP spid="21" grpId="5" animBg="1"/>
      <p:bldP spid="23" grpId="0" animBg="1"/>
      <p:bldP spid="23" grpId="1" animBg="1"/>
      <p:bldP spid="23" grpId="2" animBg="1"/>
      <p:bldP spid="25" grpId="0" animBg="1"/>
      <p:bldP spid="25" grpId="1" animBg="1"/>
      <p:bldP spid="25" grpId="2" animBg="1"/>
      <p:bldP spid="27" grpId="0" animBg="1"/>
      <p:bldP spid="27" grpId="1" animBg="1"/>
      <p:bldP spid="27" grpId="2" animBg="1"/>
      <p:bldP spid="29" grpId="0" animBg="1"/>
      <p:bldP spid="29" grpId="1" animBg="1"/>
      <p:bldP spid="29" grpId="2" animBg="1"/>
      <p:bldP spid="31" grpId="0" animBg="1"/>
      <p:bldP spid="31" grpId="1" animBg="1"/>
      <p:bldP spid="31" grpId="2" animBg="1"/>
      <p:bldP spid="4" grpId="0" animBg="1"/>
      <p:bldP spid="4" grpId="1" animBg="1"/>
      <p:bldP spid="4" grpId="3" animBg="1"/>
      <p:bldP spid="10" grpId="0" animBg="1"/>
      <p:bldP spid="10" grpId="1" animBg="1"/>
      <p:bldP spid="111" grpId="0" animBg="1"/>
      <p:bldP spid="117" grpId="0" animBg="1"/>
      <p:bldP spid="1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C5CA-B152-4C05-B32C-F68747401201}"/>
              </a:ext>
            </a:extLst>
          </p:cNvPr>
          <p:cNvSpPr>
            <a:spLocks noGrp="1"/>
          </p:cNvSpPr>
          <p:nvPr>
            <p:ph type="title"/>
          </p:nvPr>
        </p:nvSpPr>
        <p:spPr/>
        <p:txBody>
          <a:bodyPr/>
          <a:lstStyle/>
          <a:p>
            <a:r>
              <a:rPr lang="en-US" dirty="0"/>
              <a:t>Comparison to TL-DRAM and SALP</a:t>
            </a:r>
          </a:p>
        </p:txBody>
      </p:sp>
      <p:graphicFrame>
        <p:nvGraphicFramePr>
          <p:cNvPr id="5" name="Chart 4">
            <a:extLst>
              <a:ext uri="{FF2B5EF4-FFF2-40B4-BE49-F238E27FC236}">
                <a16:creationId xmlns:a16="http://schemas.microsoft.com/office/drawing/2014/main" id="{3513C0E4-15C6-4D14-8360-3105B0C30BD4}"/>
              </a:ext>
            </a:extLst>
          </p:cNvPr>
          <p:cNvGraphicFramePr>
            <a:graphicFrameLocks/>
          </p:cNvGraphicFramePr>
          <p:nvPr>
            <p:extLst>
              <p:ext uri="{D42A27DB-BD31-4B8C-83A1-F6EECF244321}">
                <p14:modId xmlns:p14="http://schemas.microsoft.com/office/powerpoint/2010/main" val="2655418458"/>
              </p:ext>
            </p:extLst>
          </p:nvPr>
        </p:nvGraphicFramePr>
        <p:xfrm>
          <a:off x="152400" y="1674270"/>
          <a:ext cx="5715001" cy="37359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3C62FA8-21EB-4176-9361-AA15BA3FEFAA}"/>
              </a:ext>
            </a:extLst>
          </p:cNvPr>
          <p:cNvGraphicFramePr>
            <a:graphicFrameLocks/>
          </p:cNvGraphicFramePr>
          <p:nvPr>
            <p:extLst>
              <p:ext uri="{D42A27DB-BD31-4B8C-83A1-F6EECF244321}">
                <p14:modId xmlns:p14="http://schemas.microsoft.com/office/powerpoint/2010/main" val="3815291439"/>
              </p:ext>
            </p:extLst>
          </p:nvPr>
        </p:nvGraphicFramePr>
        <p:xfrm>
          <a:off x="6096000" y="1674271"/>
          <a:ext cx="5554980" cy="3735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4878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ABB2-C14C-44AC-8362-4358616F759C}"/>
              </a:ext>
            </a:extLst>
          </p:cNvPr>
          <p:cNvSpPr>
            <a:spLocks noGrp="1"/>
          </p:cNvSpPr>
          <p:nvPr>
            <p:ph type="title"/>
          </p:nvPr>
        </p:nvSpPr>
        <p:spPr/>
        <p:txBody>
          <a:bodyPr/>
          <a:lstStyle/>
          <a:p>
            <a:r>
              <a:rPr lang="en-US" dirty="0"/>
              <a:t>Slide on RLTL</a:t>
            </a:r>
          </a:p>
        </p:txBody>
      </p:sp>
      <p:pic>
        <p:nvPicPr>
          <p:cNvPr id="4" name="Picture 3" descr="A screenshot of a cell phone&#10;&#10;Description generated with very high confidence">
            <a:extLst>
              <a:ext uri="{FF2B5EF4-FFF2-40B4-BE49-F238E27FC236}">
                <a16:creationId xmlns:a16="http://schemas.microsoft.com/office/drawing/2014/main" id="{CEFF9EA6-CD58-4031-AD91-F285731F3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12162616" cy="3352800"/>
          </a:xfrm>
          <a:prstGeom prst="rect">
            <a:avLst/>
          </a:prstGeom>
        </p:spPr>
      </p:pic>
    </p:spTree>
    <p:extLst>
      <p:ext uri="{BB962C8B-B14F-4D97-AF65-F5344CB8AC3E}">
        <p14:creationId xmlns:p14="http://schemas.microsoft.com/office/powerpoint/2010/main" val="3568266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52E1-CAF5-4DCF-AFCE-BA9B9DA90C2D}"/>
              </a:ext>
            </a:extLst>
          </p:cNvPr>
          <p:cNvSpPr>
            <a:spLocks noGrp="1"/>
          </p:cNvSpPr>
          <p:nvPr>
            <p:ph type="title"/>
          </p:nvPr>
        </p:nvSpPr>
        <p:spPr/>
        <p:txBody>
          <a:bodyPr/>
          <a:lstStyle/>
          <a:p>
            <a:r>
              <a:rPr lang="en-US" dirty="0"/>
              <a:t>Speedup – CROW-ref</a:t>
            </a:r>
          </a:p>
        </p:txBody>
      </p:sp>
      <p:pic>
        <p:nvPicPr>
          <p:cNvPr id="4" name="Picture 3">
            <a:extLst>
              <a:ext uri="{FF2B5EF4-FFF2-40B4-BE49-F238E27FC236}">
                <a16:creationId xmlns:a16="http://schemas.microsoft.com/office/drawing/2014/main" id="{46DE3E30-02D7-4E12-8A61-C948011218E8}"/>
              </a:ext>
            </a:extLst>
          </p:cNvPr>
          <p:cNvPicPr>
            <a:picLocks noChangeAspect="1"/>
          </p:cNvPicPr>
          <p:nvPr/>
        </p:nvPicPr>
        <p:blipFill>
          <a:blip r:embed="rId2"/>
          <a:stretch>
            <a:fillRect/>
          </a:stretch>
        </p:blipFill>
        <p:spPr>
          <a:xfrm>
            <a:off x="2109787" y="952500"/>
            <a:ext cx="7972425" cy="5295900"/>
          </a:xfrm>
          <a:prstGeom prst="rect">
            <a:avLst/>
          </a:prstGeom>
        </p:spPr>
      </p:pic>
    </p:spTree>
    <p:extLst>
      <p:ext uri="{BB962C8B-B14F-4D97-AF65-F5344CB8AC3E}">
        <p14:creationId xmlns:p14="http://schemas.microsoft.com/office/powerpoint/2010/main" val="1602741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52E1-CAF5-4DCF-AFCE-BA9B9DA90C2D}"/>
              </a:ext>
            </a:extLst>
          </p:cNvPr>
          <p:cNvSpPr>
            <a:spLocks noGrp="1"/>
          </p:cNvSpPr>
          <p:nvPr>
            <p:ph type="title"/>
          </p:nvPr>
        </p:nvSpPr>
        <p:spPr/>
        <p:txBody>
          <a:bodyPr/>
          <a:lstStyle/>
          <a:p>
            <a:r>
              <a:rPr lang="en-US" dirty="0"/>
              <a:t>Energy – CROW-ref</a:t>
            </a:r>
          </a:p>
        </p:txBody>
      </p:sp>
      <p:pic>
        <p:nvPicPr>
          <p:cNvPr id="3" name="Picture 2">
            <a:extLst>
              <a:ext uri="{FF2B5EF4-FFF2-40B4-BE49-F238E27FC236}">
                <a16:creationId xmlns:a16="http://schemas.microsoft.com/office/drawing/2014/main" id="{E84B5BB8-1E4F-4A4F-B97E-0FB61CEB57AF}"/>
              </a:ext>
            </a:extLst>
          </p:cNvPr>
          <p:cNvPicPr>
            <a:picLocks noChangeAspect="1"/>
          </p:cNvPicPr>
          <p:nvPr/>
        </p:nvPicPr>
        <p:blipFill>
          <a:blip r:embed="rId2"/>
          <a:stretch>
            <a:fillRect/>
          </a:stretch>
        </p:blipFill>
        <p:spPr>
          <a:xfrm>
            <a:off x="2105025" y="981075"/>
            <a:ext cx="7981950" cy="5343525"/>
          </a:xfrm>
          <a:prstGeom prst="rect">
            <a:avLst/>
          </a:prstGeom>
        </p:spPr>
      </p:pic>
    </p:spTree>
    <p:extLst>
      <p:ext uri="{BB962C8B-B14F-4D97-AF65-F5344CB8AC3E}">
        <p14:creationId xmlns:p14="http://schemas.microsoft.com/office/powerpoint/2010/main" val="1608289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4F83-9C33-4F94-9465-F7AC41F6DD58}"/>
              </a:ext>
            </a:extLst>
          </p:cNvPr>
          <p:cNvSpPr>
            <a:spLocks noGrp="1"/>
          </p:cNvSpPr>
          <p:nvPr>
            <p:ph type="title"/>
          </p:nvPr>
        </p:nvSpPr>
        <p:spPr/>
        <p:txBody>
          <a:bodyPr/>
          <a:lstStyle/>
          <a:p>
            <a:r>
              <a:rPr lang="en-US" dirty="0"/>
              <a:t>CROW-cache + ref</a:t>
            </a:r>
          </a:p>
        </p:txBody>
      </p:sp>
      <p:pic>
        <p:nvPicPr>
          <p:cNvPr id="4" name="Picture 3">
            <a:extLst>
              <a:ext uri="{FF2B5EF4-FFF2-40B4-BE49-F238E27FC236}">
                <a16:creationId xmlns:a16="http://schemas.microsoft.com/office/drawing/2014/main" id="{9F3CB490-29B5-4890-9611-CD64FD6924A8}"/>
              </a:ext>
            </a:extLst>
          </p:cNvPr>
          <p:cNvPicPr>
            <a:picLocks noChangeAspect="1"/>
          </p:cNvPicPr>
          <p:nvPr/>
        </p:nvPicPr>
        <p:blipFill>
          <a:blip r:embed="rId3"/>
          <a:stretch>
            <a:fillRect/>
          </a:stretch>
        </p:blipFill>
        <p:spPr>
          <a:xfrm>
            <a:off x="0" y="957549"/>
            <a:ext cx="12192000" cy="5214651"/>
          </a:xfrm>
          <a:prstGeom prst="rect">
            <a:avLst/>
          </a:prstGeom>
        </p:spPr>
      </p:pic>
    </p:spTree>
    <p:extLst>
      <p:ext uri="{BB962C8B-B14F-4D97-AF65-F5344CB8AC3E}">
        <p14:creationId xmlns:p14="http://schemas.microsoft.com/office/powerpoint/2010/main" val="3277298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21EF-C0C5-4ACE-A028-2256A0F6F5C1}"/>
              </a:ext>
            </a:extLst>
          </p:cNvPr>
          <p:cNvSpPr>
            <a:spLocks noGrp="1"/>
          </p:cNvSpPr>
          <p:nvPr>
            <p:ph type="title"/>
          </p:nvPr>
        </p:nvSpPr>
        <p:spPr/>
        <p:txBody>
          <a:bodyPr/>
          <a:lstStyle/>
          <a:p>
            <a:r>
              <a:rPr lang="en-US" dirty="0"/>
              <a:t>CROW-table Organization</a:t>
            </a:r>
          </a:p>
        </p:txBody>
      </p:sp>
      <p:pic>
        <p:nvPicPr>
          <p:cNvPr id="4" name="Picture 3">
            <a:extLst>
              <a:ext uri="{FF2B5EF4-FFF2-40B4-BE49-F238E27FC236}">
                <a16:creationId xmlns:a16="http://schemas.microsoft.com/office/drawing/2014/main" id="{4936F3FD-A89B-4333-8A67-56844D32A990}"/>
              </a:ext>
            </a:extLst>
          </p:cNvPr>
          <p:cNvPicPr>
            <a:picLocks noChangeAspect="1"/>
          </p:cNvPicPr>
          <p:nvPr/>
        </p:nvPicPr>
        <p:blipFill>
          <a:blip r:embed="rId2"/>
          <a:stretch>
            <a:fillRect/>
          </a:stretch>
        </p:blipFill>
        <p:spPr>
          <a:xfrm>
            <a:off x="1066800" y="1254046"/>
            <a:ext cx="10344310" cy="4613354"/>
          </a:xfrm>
          <a:prstGeom prst="rect">
            <a:avLst/>
          </a:prstGeom>
        </p:spPr>
      </p:pic>
    </p:spTree>
    <p:extLst>
      <p:ext uri="{BB962C8B-B14F-4D97-AF65-F5344CB8AC3E}">
        <p14:creationId xmlns:p14="http://schemas.microsoft.com/office/powerpoint/2010/main" val="23175918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ED45-AE44-4835-B47E-5D1D2AC255DF}"/>
              </a:ext>
            </a:extLst>
          </p:cNvPr>
          <p:cNvSpPr>
            <a:spLocks noGrp="1"/>
          </p:cNvSpPr>
          <p:nvPr>
            <p:ph type="title"/>
          </p:nvPr>
        </p:nvSpPr>
        <p:spPr/>
        <p:txBody>
          <a:bodyPr/>
          <a:lstStyle/>
          <a:p>
            <a:r>
              <a:rPr lang="en-US" dirty="0" err="1"/>
              <a:t>tRCD</a:t>
            </a:r>
            <a:r>
              <a:rPr lang="en-US" dirty="0"/>
              <a:t> vs </a:t>
            </a:r>
            <a:r>
              <a:rPr lang="en-US" dirty="0" err="1"/>
              <a:t>tRAS</a:t>
            </a:r>
            <a:endParaRPr lang="en-US" dirty="0"/>
          </a:p>
        </p:txBody>
      </p:sp>
      <p:pic>
        <p:nvPicPr>
          <p:cNvPr id="4" name="Picture 3">
            <a:extLst>
              <a:ext uri="{FF2B5EF4-FFF2-40B4-BE49-F238E27FC236}">
                <a16:creationId xmlns:a16="http://schemas.microsoft.com/office/drawing/2014/main" id="{29724355-5645-48AE-B031-172B2FCB1131}"/>
              </a:ext>
            </a:extLst>
          </p:cNvPr>
          <p:cNvPicPr>
            <a:picLocks noChangeAspect="1"/>
          </p:cNvPicPr>
          <p:nvPr/>
        </p:nvPicPr>
        <p:blipFill>
          <a:blip r:embed="rId2"/>
          <a:stretch>
            <a:fillRect/>
          </a:stretch>
        </p:blipFill>
        <p:spPr>
          <a:xfrm>
            <a:off x="1447800" y="1143000"/>
            <a:ext cx="9758362" cy="5436458"/>
          </a:xfrm>
          <a:prstGeom prst="rect">
            <a:avLst/>
          </a:prstGeom>
        </p:spPr>
      </p:pic>
    </p:spTree>
    <p:extLst>
      <p:ext uri="{BB962C8B-B14F-4D97-AF65-F5344CB8AC3E}">
        <p14:creationId xmlns:p14="http://schemas.microsoft.com/office/powerpoint/2010/main" val="3164511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FE9E-AD2F-48B7-A53A-C68E19DC9618}"/>
              </a:ext>
            </a:extLst>
          </p:cNvPr>
          <p:cNvSpPr>
            <a:spLocks noGrp="1"/>
          </p:cNvSpPr>
          <p:nvPr>
            <p:ph type="title"/>
          </p:nvPr>
        </p:nvSpPr>
        <p:spPr/>
        <p:txBody>
          <a:bodyPr/>
          <a:lstStyle/>
          <a:p>
            <a:r>
              <a:rPr lang="en-US" dirty="0"/>
              <a:t>MRA Area Overhead</a:t>
            </a:r>
          </a:p>
        </p:txBody>
      </p:sp>
      <p:pic>
        <p:nvPicPr>
          <p:cNvPr id="4" name="Picture 3">
            <a:extLst>
              <a:ext uri="{FF2B5EF4-FFF2-40B4-BE49-F238E27FC236}">
                <a16:creationId xmlns:a16="http://schemas.microsoft.com/office/drawing/2014/main" id="{AF52FAD3-25D4-4493-AEB3-B335C85746B0}"/>
              </a:ext>
            </a:extLst>
          </p:cNvPr>
          <p:cNvPicPr>
            <a:picLocks noChangeAspect="1"/>
          </p:cNvPicPr>
          <p:nvPr/>
        </p:nvPicPr>
        <p:blipFill>
          <a:blip r:embed="rId2"/>
          <a:stretch>
            <a:fillRect/>
          </a:stretch>
        </p:blipFill>
        <p:spPr>
          <a:xfrm>
            <a:off x="0" y="1544739"/>
            <a:ext cx="12192000" cy="4398861"/>
          </a:xfrm>
          <a:prstGeom prst="rect">
            <a:avLst/>
          </a:prstGeom>
        </p:spPr>
      </p:pic>
    </p:spTree>
    <p:extLst>
      <p:ext uri="{BB962C8B-B14F-4D97-AF65-F5344CB8AC3E}">
        <p14:creationId xmlns:p14="http://schemas.microsoft.com/office/powerpoint/2010/main" val="34184314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DRAM"/>
          <p:cNvSpPr/>
          <p:nvPr/>
        </p:nvSpPr>
        <p:spPr>
          <a:xfrm>
            <a:off x="2149066" y="3552455"/>
            <a:ext cx="438912" cy="138230"/>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9" name="DRAM"/>
          <p:cNvSpPr/>
          <p:nvPr/>
        </p:nvSpPr>
        <p:spPr>
          <a:xfrm>
            <a:off x="2149066" y="3429000"/>
            <a:ext cx="438912" cy="138230"/>
          </a:xfrm>
          <a:prstGeom prst="roundRect">
            <a:avLst>
              <a:gd name="adj" fmla="val 20672"/>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6" name="DRAM"/>
          <p:cNvSpPr/>
          <p:nvPr/>
        </p:nvSpPr>
        <p:spPr>
          <a:xfrm>
            <a:off x="2149066" y="3686738"/>
            <a:ext cx="438912" cy="265503"/>
          </a:xfrm>
          <a:prstGeom prst="roundRect">
            <a:avLst>
              <a:gd name="adj" fmla="val 0"/>
            </a:avLst>
          </a:prstGeom>
          <a:solidFill>
            <a:srgbClr val="FF0000"/>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2" name="Group 11"/>
          <p:cNvGrpSpPr/>
          <p:nvPr/>
        </p:nvGrpSpPr>
        <p:grpSpPr>
          <a:xfrm>
            <a:off x="3544825" y="3955534"/>
            <a:ext cx="6966129" cy="921266"/>
            <a:chOff x="2743849" y="3427979"/>
            <a:chExt cx="6243104" cy="921266"/>
          </a:xfrm>
        </p:grpSpPr>
        <p:sp>
          <p:nvSpPr>
            <p:cNvPr id="35" name="Rectangle 34"/>
            <p:cNvSpPr/>
            <p:nvPr/>
          </p:nvSpPr>
          <p:spPr>
            <a:xfrm>
              <a:off x="2743849" y="3427979"/>
              <a:ext cx="6189223" cy="9144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mbria" panose="02040503050406030204" pitchFamily="18" charset="0"/>
              </a:endParaRPr>
            </a:p>
          </p:txBody>
        </p:sp>
        <p:sp>
          <p:nvSpPr>
            <p:cNvPr id="44" name="67Text"/>
            <p:cNvSpPr txBox="1"/>
            <p:nvPr/>
          </p:nvSpPr>
          <p:spPr>
            <a:xfrm>
              <a:off x="7634774" y="3434845"/>
              <a:ext cx="1352179" cy="91440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rgbClr val="000000"/>
                  </a:solidFill>
                  <a:latin typeface="Cambria" panose="02040503050406030204" pitchFamily="18" charset="0"/>
                </a:rPr>
                <a:t>Data 0</a:t>
              </a:r>
            </a:p>
          </p:txBody>
        </p:sp>
      </p:grpSp>
      <p:grpSp>
        <p:nvGrpSpPr>
          <p:cNvPr id="11" name="Group 10"/>
          <p:cNvGrpSpPr/>
          <p:nvPr/>
        </p:nvGrpSpPr>
        <p:grpSpPr>
          <a:xfrm>
            <a:off x="3544825" y="2060449"/>
            <a:ext cx="6905919" cy="981707"/>
            <a:chOff x="2751424" y="1532893"/>
            <a:chExt cx="6181648" cy="981707"/>
          </a:xfrm>
        </p:grpSpPr>
        <p:sp>
          <p:nvSpPr>
            <p:cNvPr id="4" name="Rectangle 3"/>
            <p:cNvSpPr/>
            <p:nvPr/>
          </p:nvSpPr>
          <p:spPr>
            <a:xfrm>
              <a:off x="2751424" y="1600198"/>
              <a:ext cx="6181648" cy="9144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mbria" panose="02040503050406030204" pitchFamily="18" charset="0"/>
              </a:endParaRPr>
            </a:p>
          </p:txBody>
        </p:sp>
        <p:sp>
          <p:nvSpPr>
            <p:cNvPr id="42" name="67Text"/>
            <p:cNvSpPr txBox="1"/>
            <p:nvPr/>
          </p:nvSpPr>
          <p:spPr>
            <a:xfrm>
              <a:off x="7558751" y="1532893"/>
              <a:ext cx="1367086" cy="91440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rgbClr val="000000"/>
                  </a:solidFill>
                  <a:latin typeface="Cambria" panose="02040503050406030204" pitchFamily="18" charset="0"/>
                </a:rPr>
                <a:t>Data 1</a:t>
              </a:r>
            </a:p>
          </p:txBody>
        </p:sp>
      </p:grpSp>
      <p:sp>
        <p:nvSpPr>
          <p:cNvPr id="121" name="TextBox 44"/>
          <p:cNvSpPr txBox="1"/>
          <p:nvPr/>
        </p:nvSpPr>
        <p:spPr>
          <a:xfrm>
            <a:off x="3581401" y="1716862"/>
            <a:ext cx="821027" cy="430985"/>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0000FF"/>
                </a:solidFill>
                <a:latin typeface="Cambria" panose="02040503050406030204" pitchFamily="18" charset="0"/>
              </a:rPr>
              <a:t>Cell</a:t>
            </a:r>
          </a:p>
        </p:txBody>
      </p:sp>
      <p:cxnSp>
        <p:nvCxnSpPr>
          <p:cNvPr id="117" name="Straight Arrow Connector 116"/>
          <p:cNvCxnSpPr/>
          <p:nvPr/>
        </p:nvCxnSpPr>
        <p:spPr>
          <a:xfrm>
            <a:off x="3544823" y="4866789"/>
            <a:ext cx="6912250" cy="3148"/>
          </a:xfrm>
          <a:prstGeom prst="straightConnector1">
            <a:avLst/>
          </a:prstGeom>
          <a:ln w="38100" cap="rnd">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18" name="67Text"/>
          <p:cNvSpPr txBox="1"/>
          <p:nvPr/>
        </p:nvSpPr>
        <p:spPr>
          <a:xfrm>
            <a:off x="9372600" y="4876800"/>
            <a:ext cx="1295400" cy="45720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b="1" i="1" dirty="0">
                <a:solidFill>
                  <a:srgbClr val="000000"/>
                </a:solidFill>
                <a:latin typeface="Cambria" panose="02040503050406030204" pitchFamily="18" charset="0"/>
              </a:rPr>
              <a:t>time</a:t>
            </a:r>
          </a:p>
        </p:txBody>
      </p:sp>
      <p:sp>
        <p:nvSpPr>
          <p:cNvPr id="94" name="67Text"/>
          <p:cNvSpPr txBox="1"/>
          <p:nvPr/>
        </p:nvSpPr>
        <p:spPr>
          <a:xfrm rot="16200000">
            <a:off x="1902611" y="3273144"/>
            <a:ext cx="2742182" cy="451403"/>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i="1" dirty="0">
                <a:solidFill>
                  <a:srgbClr val="000000"/>
                </a:solidFill>
                <a:latin typeface="Cambria" panose="02040503050406030204" pitchFamily="18" charset="0"/>
              </a:rPr>
              <a:t>charge</a:t>
            </a:r>
            <a:endParaRPr lang="en-US" sz="3200" b="1" i="1" dirty="0">
              <a:solidFill>
                <a:srgbClr val="000000"/>
              </a:solidFill>
              <a:latin typeface="Cambria" panose="02040503050406030204" pitchFamily="18" charset="0"/>
            </a:endParaRPr>
          </a:p>
        </p:txBody>
      </p:sp>
      <p:cxnSp>
        <p:nvCxnSpPr>
          <p:cNvPr id="123" name="Straight Arrow Connector 122"/>
          <p:cNvCxnSpPr/>
          <p:nvPr/>
        </p:nvCxnSpPr>
        <p:spPr>
          <a:xfrm flipH="1" flipV="1">
            <a:off x="3544824" y="1822955"/>
            <a:ext cx="1" cy="3046982"/>
          </a:xfrm>
          <a:prstGeom prst="straightConnector1">
            <a:avLst/>
          </a:prstGeom>
          <a:ln w="38100" cap="rnd">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43" name="TextBox 44"/>
          <p:cNvSpPr txBox="1"/>
          <p:nvPr/>
        </p:nvSpPr>
        <p:spPr>
          <a:xfrm>
            <a:off x="3551858" y="3485197"/>
            <a:ext cx="2848943" cy="430985"/>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0000FF"/>
                </a:solidFill>
                <a:latin typeface="Cambria" panose="02040503050406030204" pitchFamily="18" charset="0"/>
              </a:rPr>
              <a:t>Sense-Amplifier</a:t>
            </a:r>
          </a:p>
        </p:txBody>
      </p:sp>
      <p:grpSp>
        <p:nvGrpSpPr>
          <p:cNvPr id="64" name="Group 63"/>
          <p:cNvGrpSpPr/>
          <p:nvPr/>
        </p:nvGrpSpPr>
        <p:grpSpPr>
          <a:xfrm>
            <a:off x="4495800" y="2590801"/>
            <a:ext cx="1646718" cy="907533"/>
            <a:chOff x="3644559" y="2115894"/>
            <a:chExt cx="1646718" cy="907533"/>
          </a:xfrm>
        </p:grpSpPr>
        <p:cxnSp>
          <p:nvCxnSpPr>
            <p:cNvPr id="130" name="Straight Arrow Connector 129"/>
            <p:cNvCxnSpPr/>
            <p:nvPr/>
          </p:nvCxnSpPr>
          <p:spPr>
            <a:xfrm>
              <a:off x="3644559" y="2115894"/>
              <a:ext cx="1646718" cy="522391"/>
            </a:xfrm>
            <a:prstGeom prst="straightConnector1">
              <a:avLst/>
            </a:prstGeom>
            <a:ln w="38100" cap="rnd">
              <a:solidFill>
                <a:srgbClr val="0000FF"/>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V="1">
              <a:off x="3648800" y="2788026"/>
              <a:ext cx="1642477" cy="235401"/>
            </a:xfrm>
            <a:prstGeom prst="straightConnector1">
              <a:avLst/>
            </a:prstGeom>
            <a:ln w="38100" cap="rnd">
              <a:solidFill>
                <a:srgbClr val="0000FF"/>
              </a:solidFill>
              <a:prstDash val="dash"/>
              <a:tailEnd type="none" w="lg" len="med"/>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3551880" y="2590800"/>
            <a:ext cx="925633" cy="903652"/>
            <a:chOff x="2733751" y="1688418"/>
            <a:chExt cx="925633" cy="903652"/>
          </a:xfrm>
        </p:grpSpPr>
        <p:cxnSp>
          <p:nvCxnSpPr>
            <p:cNvPr id="125" name="Straight Arrow Connector 124"/>
            <p:cNvCxnSpPr/>
            <p:nvPr/>
          </p:nvCxnSpPr>
          <p:spPr>
            <a:xfrm>
              <a:off x="2744984" y="1688418"/>
              <a:ext cx="914400" cy="0"/>
            </a:xfrm>
            <a:prstGeom prst="straightConnector1">
              <a:avLst/>
            </a:prstGeom>
            <a:ln w="38100" cap="rnd">
              <a:solidFill>
                <a:srgbClr val="0000FF"/>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733751" y="2592070"/>
              <a:ext cx="911353" cy="0"/>
            </a:xfrm>
            <a:prstGeom prst="straightConnector1">
              <a:avLst/>
            </a:prstGeom>
            <a:ln w="38100" cap="rnd">
              <a:solidFill>
                <a:srgbClr val="0000FF"/>
              </a:solidFill>
              <a:prstDash val="dash"/>
              <a:tailEnd type="none" w="lg" len="me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142518" y="2145964"/>
            <a:ext cx="1867094" cy="1116969"/>
            <a:chOff x="4565094" y="1579885"/>
            <a:chExt cx="1867094" cy="1116969"/>
          </a:xfrm>
        </p:grpSpPr>
        <p:cxnSp>
          <p:nvCxnSpPr>
            <p:cNvPr id="139" name="Straight Arrow Connector 138"/>
            <p:cNvCxnSpPr/>
            <p:nvPr/>
          </p:nvCxnSpPr>
          <p:spPr>
            <a:xfrm flipV="1">
              <a:off x="4565094" y="1579885"/>
              <a:ext cx="1867094" cy="1116969"/>
            </a:xfrm>
            <a:prstGeom prst="straightConnector1">
              <a:avLst/>
            </a:prstGeom>
            <a:ln w="38100" cap="rnd">
              <a:solidFill>
                <a:srgbClr val="0000FF"/>
              </a:solidFill>
              <a:prstDash val="dash"/>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4565095" y="1582172"/>
              <a:ext cx="1856932" cy="971424"/>
            </a:xfrm>
            <a:prstGeom prst="straightConnector1">
              <a:avLst/>
            </a:prstGeom>
            <a:ln w="38100" cap="rnd">
              <a:solidFill>
                <a:srgbClr val="0000FF"/>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71" name="67Text"/>
          <p:cNvSpPr txBox="1"/>
          <p:nvPr/>
        </p:nvSpPr>
        <p:spPr>
          <a:xfrm>
            <a:off x="4473396" y="4879064"/>
            <a:ext cx="1317805" cy="3787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rgbClr val="000000"/>
                </a:solidFill>
                <a:latin typeface="Cambria" panose="02040503050406030204" pitchFamily="18" charset="0"/>
              </a:rPr>
              <a:t>Sensing</a:t>
            </a:r>
          </a:p>
        </p:txBody>
      </p:sp>
      <p:cxnSp>
        <p:nvCxnSpPr>
          <p:cNvPr id="72" name="Straight Arrow Connector 71"/>
          <p:cNvCxnSpPr/>
          <p:nvPr/>
        </p:nvCxnSpPr>
        <p:spPr>
          <a:xfrm flipH="1">
            <a:off x="6096001" y="4796330"/>
            <a:ext cx="3407" cy="148438"/>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sp>
        <p:nvSpPr>
          <p:cNvPr id="76" name="67Text"/>
          <p:cNvSpPr txBox="1"/>
          <p:nvPr/>
        </p:nvSpPr>
        <p:spPr>
          <a:xfrm>
            <a:off x="6378396" y="4866789"/>
            <a:ext cx="1317805" cy="3787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rgbClr val="000000"/>
                </a:solidFill>
                <a:latin typeface="Cambria" panose="02040503050406030204" pitchFamily="18" charset="0"/>
              </a:rPr>
              <a:t>Restore</a:t>
            </a:r>
          </a:p>
        </p:txBody>
      </p:sp>
      <p:cxnSp>
        <p:nvCxnSpPr>
          <p:cNvPr id="85" name="Straight Arrow Connector 84"/>
          <p:cNvCxnSpPr/>
          <p:nvPr/>
        </p:nvCxnSpPr>
        <p:spPr>
          <a:xfrm>
            <a:off x="8153400" y="4796838"/>
            <a:ext cx="5078" cy="156314"/>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2133600" y="1899459"/>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01" name="Straight Connector 100"/>
          <p:cNvCxnSpPr>
            <a:stCxn id="169" idx="0"/>
            <a:endCxn id="86" idx="4"/>
          </p:cNvCxnSpPr>
          <p:nvPr/>
        </p:nvCxnSpPr>
        <p:spPr>
          <a:xfrm flipH="1" flipV="1">
            <a:off x="2362200" y="2356660"/>
            <a:ext cx="6322" cy="1072341"/>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2" name="DRAM"/>
          <p:cNvSpPr/>
          <p:nvPr/>
        </p:nvSpPr>
        <p:spPr>
          <a:xfrm>
            <a:off x="2138615" y="3429000"/>
            <a:ext cx="457200" cy="533400"/>
          </a:xfrm>
          <a:prstGeom prst="roundRect">
            <a:avLst>
              <a:gd name="adj" fmla="val 11319"/>
            </a:avLst>
          </a:prstGeom>
          <a:no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8" name="Oval 147"/>
          <p:cNvSpPr/>
          <p:nvPr/>
        </p:nvSpPr>
        <p:spPr>
          <a:xfrm>
            <a:off x="2145030" y="1910889"/>
            <a:ext cx="438912" cy="438912"/>
          </a:xfrm>
          <a:prstGeom prst="ellipse">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7" name="Down Arrow 156"/>
          <p:cNvSpPr/>
          <p:nvPr/>
        </p:nvSpPr>
        <p:spPr>
          <a:xfrm>
            <a:off x="2213609" y="2375201"/>
            <a:ext cx="301752" cy="1046941"/>
          </a:xfrm>
          <a:prstGeom prst="downArrow">
            <a:avLst>
              <a:gd name="adj1" fmla="val 50000"/>
              <a:gd name="adj2" fmla="val 125000"/>
            </a:avLst>
          </a:prstGeom>
          <a:solidFill>
            <a:srgbClr val="FF0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9" name="Down Arrow 158"/>
          <p:cNvSpPr/>
          <p:nvPr/>
        </p:nvSpPr>
        <p:spPr>
          <a:xfrm rot="10800000">
            <a:off x="2215514" y="2375199"/>
            <a:ext cx="301752" cy="1053736"/>
          </a:xfrm>
          <a:prstGeom prst="downArrow">
            <a:avLst>
              <a:gd name="adj1" fmla="val 50000"/>
              <a:gd name="adj2" fmla="val 125000"/>
            </a:avLst>
          </a:prstGeom>
          <a:solidFill>
            <a:srgbClr val="FF0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67" name="Straight Connector 166"/>
          <p:cNvCxnSpPr>
            <a:endCxn id="86" idx="0"/>
          </p:cNvCxnSpPr>
          <p:nvPr/>
        </p:nvCxnSpPr>
        <p:spPr>
          <a:xfrm>
            <a:off x="2362200" y="1821577"/>
            <a:ext cx="0" cy="77883"/>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56" name="67Text"/>
          <p:cNvSpPr txBox="1"/>
          <p:nvPr/>
        </p:nvSpPr>
        <p:spPr>
          <a:xfrm>
            <a:off x="1883665" y="1224149"/>
            <a:ext cx="9749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000000"/>
                </a:solidFill>
                <a:latin typeface="Cambria" panose="02040503050406030204" pitchFamily="18" charset="0"/>
              </a:rPr>
              <a:t>Cell</a:t>
            </a:r>
          </a:p>
        </p:txBody>
      </p:sp>
      <p:sp>
        <p:nvSpPr>
          <p:cNvPr id="58" name="67Text"/>
          <p:cNvSpPr txBox="1"/>
          <p:nvPr/>
        </p:nvSpPr>
        <p:spPr>
          <a:xfrm>
            <a:off x="805054" y="4166379"/>
            <a:ext cx="3004946"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000000"/>
                </a:solidFill>
                <a:latin typeface="Cambria" panose="02040503050406030204" pitchFamily="18" charset="0"/>
              </a:rPr>
              <a:t>Sense</a:t>
            </a:r>
            <a:endParaRPr lang="tr-TR" sz="2800" i="1" dirty="0">
              <a:solidFill>
                <a:srgbClr val="000000"/>
              </a:solidFill>
              <a:latin typeface="Cambria" panose="02040503050406030204" pitchFamily="18" charset="0"/>
            </a:endParaRPr>
          </a:p>
          <a:p>
            <a:pPr algn="ctr"/>
            <a:r>
              <a:rPr lang="en-US" sz="2800" i="1" dirty="0">
                <a:solidFill>
                  <a:srgbClr val="000000"/>
                </a:solidFill>
                <a:latin typeface="Cambria" panose="02040503050406030204" pitchFamily="18" charset="0"/>
              </a:rPr>
              <a:t>Amplifier</a:t>
            </a:r>
          </a:p>
        </p:txBody>
      </p:sp>
      <p:sp>
        <p:nvSpPr>
          <p:cNvPr id="62" name="67Text"/>
          <p:cNvSpPr txBox="1"/>
          <p:nvPr/>
        </p:nvSpPr>
        <p:spPr>
          <a:xfrm>
            <a:off x="8048260" y="4883666"/>
            <a:ext cx="1781540" cy="3787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tr-TR" sz="2800" i="1" dirty="0">
                <a:solidFill>
                  <a:srgbClr val="000000"/>
                </a:solidFill>
                <a:latin typeface="Cambria" panose="02040503050406030204" pitchFamily="18" charset="0"/>
              </a:rPr>
              <a:t>Precharge</a:t>
            </a:r>
            <a:endParaRPr lang="en-US" sz="2800" i="1" dirty="0">
              <a:solidFill>
                <a:srgbClr val="000000"/>
              </a:solidFill>
              <a:latin typeface="Cambria" panose="02040503050406030204" pitchFamily="18" charset="0"/>
            </a:endParaRPr>
          </a:p>
        </p:txBody>
      </p:sp>
      <p:grpSp>
        <p:nvGrpSpPr>
          <p:cNvPr id="5" name="Group 4"/>
          <p:cNvGrpSpPr/>
          <p:nvPr/>
        </p:nvGrpSpPr>
        <p:grpSpPr>
          <a:xfrm>
            <a:off x="8009612" y="2145963"/>
            <a:ext cx="971304" cy="1239630"/>
            <a:chOff x="6485612" y="1383963"/>
            <a:chExt cx="971304" cy="1239630"/>
          </a:xfrm>
        </p:grpSpPr>
        <p:cxnSp>
          <p:nvCxnSpPr>
            <p:cNvPr id="74" name="Straight Arrow Connector 73"/>
            <p:cNvCxnSpPr/>
            <p:nvPr/>
          </p:nvCxnSpPr>
          <p:spPr>
            <a:xfrm>
              <a:off x="6485612" y="1385846"/>
              <a:ext cx="971304" cy="1237747"/>
            </a:xfrm>
            <a:prstGeom prst="straightConnector1">
              <a:avLst/>
            </a:prstGeom>
            <a:ln w="38100" cap="rnd">
              <a:solidFill>
                <a:srgbClr val="0000FF"/>
              </a:solidFill>
              <a:prstDash val="dash"/>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485612" y="1383963"/>
              <a:ext cx="914400" cy="0"/>
            </a:xfrm>
            <a:prstGeom prst="straightConnector1">
              <a:avLst/>
            </a:prstGeom>
            <a:ln w="38100" cap="rnd">
              <a:solidFill>
                <a:srgbClr val="0000FF"/>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47" name="Rectangle 46"/>
          <p:cNvSpPr/>
          <p:nvPr/>
        </p:nvSpPr>
        <p:spPr>
          <a:xfrm>
            <a:off x="6400801" y="5528730"/>
            <a:ext cx="846081" cy="38100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a:latin typeface="Cambria" panose="02040503050406030204" pitchFamily="18" charset="0"/>
              </a:rPr>
              <a:t>R/W</a:t>
            </a:r>
            <a:endParaRPr lang="en-US" sz="2400" b="1" dirty="0">
              <a:latin typeface="Cambria" panose="02040503050406030204" pitchFamily="18" charset="0"/>
            </a:endParaRPr>
          </a:p>
        </p:txBody>
      </p:sp>
      <p:sp>
        <p:nvSpPr>
          <p:cNvPr id="48" name="Rectangle 47"/>
          <p:cNvSpPr/>
          <p:nvPr/>
        </p:nvSpPr>
        <p:spPr>
          <a:xfrm>
            <a:off x="4075177" y="5528730"/>
            <a:ext cx="846081" cy="38100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a:latin typeface="Cambria" panose="02040503050406030204" pitchFamily="18" charset="0"/>
              </a:rPr>
              <a:t>ACT</a:t>
            </a:r>
            <a:endParaRPr lang="en-US" sz="2400" b="1" dirty="0">
              <a:latin typeface="Cambria" panose="02040503050406030204" pitchFamily="18" charset="0"/>
            </a:endParaRPr>
          </a:p>
        </p:txBody>
      </p:sp>
      <p:sp>
        <p:nvSpPr>
          <p:cNvPr id="49" name="Rectangle 48"/>
          <p:cNvSpPr/>
          <p:nvPr/>
        </p:nvSpPr>
        <p:spPr>
          <a:xfrm>
            <a:off x="7754113" y="5528730"/>
            <a:ext cx="846081" cy="38100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a:latin typeface="Cambria" panose="02040503050406030204" pitchFamily="18" charset="0"/>
              </a:rPr>
              <a:t>PRE</a:t>
            </a:r>
            <a:endParaRPr lang="en-US" sz="2400" b="1" dirty="0">
              <a:latin typeface="Cambria" panose="02040503050406030204" pitchFamily="18" charset="0"/>
            </a:endParaRPr>
          </a:p>
        </p:txBody>
      </p:sp>
      <p:cxnSp>
        <p:nvCxnSpPr>
          <p:cNvPr id="54" name="Straight Arrow Connector 53"/>
          <p:cNvCxnSpPr/>
          <p:nvPr/>
        </p:nvCxnSpPr>
        <p:spPr>
          <a:xfrm>
            <a:off x="3581400" y="2766719"/>
            <a:ext cx="6438900" cy="0"/>
          </a:xfrm>
          <a:prstGeom prst="straightConnector1">
            <a:avLst/>
          </a:prstGeom>
          <a:ln w="38100" cap="rnd">
            <a:solidFill>
              <a:srgbClr val="FF0066"/>
            </a:solidFill>
            <a:prstDash val="dash"/>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093944" y="1600201"/>
            <a:ext cx="344642" cy="1166519"/>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59" name="67Text"/>
          <p:cNvSpPr txBox="1"/>
          <p:nvPr/>
        </p:nvSpPr>
        <p:spPr>
          <a:xfrm>
            <a:off x="8331768" y="867772"/>
            <a:ext cx="2183833" cy="730165"/>
          </a:xfrm>
          <a:prstGeom prst="rect">
            <a:avLst/>
          </a:prstGeom>
          <a:noFill/>
          <a:ln w="19050">
            <a:solidFill>
              <a:srgbClr val="FF0066"/>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tr-TR" sz="2400" i="1" dirty="0">
                <a:solidFill>
                  <a:srgbClr val="000000"/>
                </a:solidFill>
                <a:latin typeface="Cambria" panose="02040503050406030204" pitchFamily="18" charset="0"/>
              </a:rPr>
              <a:t>Ready to Access</a:t>
            </a:r>
          </a:p>
          <a:p>
            <a:pPr algn="ctr"/>
            <a:r>
              <a:rPr lang="tr-TR" sz="2400" i="1" dirty="0">
                <a:solidFill>
                  <a:srgbClr val="000000"/>
                </a:solidFill>
                <a:latin typeface="Cambria" panose="02040503050406030204" pitchFamily="18" charset="0"/>
              </a:rPr>
              <a:t>Charge Level</a:t>
            </a:r>
            <a:endParaRPr lang="en-US" sz="2400" i="1" dirty="0">
              <a:solidFill>
                <a:srgbClr val="000000"/>
              </a:solidFill>
              <a:latin typeface="Cambria" panose="02040503050406030204" pitchFamily="18" charset="0"/>
            </a:endParaRPr>
          </a:p>
        </p:txBody>
      </p:sp>
      <p:cxnSp>
        <p:nvCxnSpPr>
          <p:cNvPr id="60" name="Straight Arrow Connector 59"/>
          <p:cNvCxnSpPr>
            <a:stCxn id="48" idx="3"/>
          </p:cNvCxnSpPr>
          <p:nvPr/>
        </p:nvCxnSpPr>
        <p:spPr>
          <a:xfrm>
            <a:off x="4921258" y="5719230"/>
            <a:ext cx="1479543" cy="0"/>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66" name="67Text"/>
          <p:cNvSpPr txBox="1"/>
          <p:nvPr/>
        </p:nvSpPr>
        <p:spPr>
          <a:xfrm>
            <a:off x="5071872" y="5338207"/>
            <a:ext cx="1091004" cy="3787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tr-TR" sz="2800" b="1" i="1" dirty="0">
                <a:solidFill>
                  <a:srgbClr val="0066FF"/>
                </a:solidFill>
                <a:latin typeface="Cambria" panose="02040503050406030204" pitchFamily="18" charset="0"/>
              </a:rPr>
              <a:t>tRCD</a:t>
            </a:r>
            <a:endParaRPr lang="en-US" sz="2800" b="1" i="1" dirty="0">
              <a:solidFill>
                <a:srgbClr val="0066FF"/>
              </a:solidFill>
              <a:latin typeface="Cambria" panose="02040503050406030204" pitchFamily="18" charset="0"/>
            </a:endParaRPr>
          </a:p>
        </p:txBody>
      </p:sp>
      <p:cxnSp>
        <p:nvCxnSpPr>
          <p:cNvPr id="67" name="Straight Arrow Connector 66"/>
          <p:cNvCxnSpPr/>
          <p:nvPr/>
        </p:nvCxnSpPr>
        <p:spPr>
          <a:xfrm>
            <a:off x="4572000" y="6400800"/>
            <a:ext cx="3846690" cy="0"/>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68" name="67Text"/>
          <p:cNvSpPr txBox="1"/>
          <p:nvPr/>
        </p:nvSpPr>
        <p:spPr>
          <a:xfrm>
            <a:off x="5867400" y="6022064"/>
            <a:ext cx="1091004" cy="3787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tr-TR" sz="2800" b="1" i="1" dirty="0">
                <a:solidFill>
                  <a:srgbClr val="0066FF"/>
                </a:solidFill>
                <a:latin typeface="Cambria" panose="02040503050406030204" pitchFamily="18" charset="0"/>
              </a:rPr>
              <a:t>tRAS</a:t>
            </a:r>
            <a:endParaRPr lang="en-US" sz="2800" b="1" i="1" dirty="0">
              <a:solidFill>
                <a:srgbClr val="0066FF"/>
              </a:solidFill>
              <a:latin typeface="Cambria" panose="02040503050406030204" pitchFamily="18" charset="0"/>
            </a:endParaRPr>
          </a:p>
        </p:txBody>
      </p:sp>
      <p:cxnSp>
        <p:nvCxnSpPr>
          <p:cNvPr id="55" name="Straight Arrow Connector 54"/>
          <p:cNvCxnSpPr/>
          <p:nvPr/>
        </p:nvCxnSpPr>
        <p:spPr>
          <a:xfrm flipH="1">
            <a:off x="4495801" y="4793929"/>
            <a:ext cx="3407" cy="148438"/>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796034" y="2645664"/>
            <a:ext cx="196078" cy="215492"/>
          </a:xfrm>
          <a:prstGeom prst="ellipse">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7990211" y="2052220"/>
            <a:ext cx="196078" cy="215492"/>
          </a:xfrm>
          <a:prstGeom prst="ellipse">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a:stCxn id="69" idx="1"/>
          </p:cNvCxnSpPr>
          <p:nvPr/>
        </p:nvCxnSpPr>
        <p:spPr>
          <a:xfrm flipH="1" flipV="1">
            <a:off x="5617375" y="1644566"/>
            <a:ext cx="1207374" cy="1032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1"/>
            <a:endCxn id="79" idx="2"/>
          </p:cNvCxnSpPr>
          <p:nvPr/>
        </p:nvCxnSpPr>
        <p:spPr>
          <a:xfrm flipH="1" flipV="1">
            <a:off x="6970746" y="1644566"/>
            <a:ext cx="1048180" cy="4392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67Text"/>
          <p:cNvSpPr txBox="1"/>
          <p:nvPr/>
        </p:nvSpPr>
        <p:spPr>
          <a:xfrm>
            <a:off x="3759768" y="914401"/>
            <a:ext cx="2183833" cy="730165"/>
          </a:xfrm>
          <a:prstGeom prst="rect">
            <a:avLst/>
          </a:prstGeom>
          <a:noFill/>
          <a:ln w="28575">
            <a:solidFill>
              <a:schemeClr val="tx1"/>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tr-TR" sz="2400" i="1" dirty="0">
                <a:solidFill>
                  <a:srgbClr val="000000"/>
                </a:solidFill>
                <a:latin typeface="Cambria" panose="02040503050406030204" pitchFamily="18" charset="0"/>
              </a:rPr>
              <a:t>Ready to Access</a:t>
            </a:r>
          </a:p>
        </p:txBody>
      </p:sp>
      <p:sp>
        <p:nvSpPr>
          <p:cNvPr id="79" name="67Text"/>
          <p:cNvSpPr txBox="1"/>
          <p:nvPr/>
        </p:nvSpPr>
        <p:spPr>
          <a:xfrm>
            <a:off x="6187379" y="914401"/>
            <a:ext cx="1566734" cy="730165"/>
          </a:xfrm>
          <a:prstGeom prst="rect">
            <a:avLst/>
          </a:prstGeom>
          <a:noFill/>
          <a:ln w="28575">
            <a:solidFill>
              <a:schemeClr val="tx1"/>
            </a:solidFill>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tr-TR" sz="2400" i="1" dirty="0">
                <a:solidFill>
                  <a:srgbClr val="000000"/>
                </a:solidFill>
                <a:latin typeface="Cambria" panose="02040503050406030204" pitchFamily="18" charset="0"/>
              </a:rPr>
              <a:t>Ready to </a:t>
            </a:r>
          </a:p>
          <a:p>
            <a:pPr algn="ctr"/>
            <a:r>
              <a:rPr lang="tr-TR" sz="2400" i="1" dirty="0">
                <a:solidFill>
                  <a:srgbClr val="000000"/>
                </a:solidFill>
                <a:latin typeface="Cambria" panose="02040503050406030204" pitchFamily="18" charset="0"/>
              </a:rPr>
              <a:t>Precharge</a:t>
            </a:r>
          </a:p>
        </p:txBody>
      </p:sp>
      <p:sp>
        <p:nvSpPr>
          <p:cNvPr id="61" name="Title 1">
            <a:extLst>
              <a:ext uri="{FF2B5EF4-FFF2-40B4-BE49-F238E27FC236}">
                <a16:creationId xmlns:a16="http://schemas.microsoft.com/office/drawing/2014/main" id="{F0DA924C-5ED2-46F1-A764-78E4B5BF0323}"/>
              </a:ext>
            </a:extLst>
          </p:cNvPr>
          <p:cNvSpPr>
            <a:spLocks noGrp="1"/>
          </p:cNvSpPr>
          <p:nvPr>
            <p:ph type="title"/>
          </p:nvPr>
        </p:nvSpPr>
        <p:spPr>
          <a:xfrm>
            <a:off x="304800" y="152401"/>
            <a:ext cx="11582400" cy="838200"/>
          </a:xfrm>
        </p:spPr>
        <p:txBody>
          <a:bodyPr/>
          <a:lstStyle/>
          <a:p>
            <a:r>
              <a:rPr lang="en-US" sz="4000" dirty="0">
                <a:latin typeface="Cambria" panose="02040503050406030204" pitchFamily="18" charset="0"/>
              </a:rPr>
              <a:t>DRAM Charge over Time</a:t>
            </a:r>
          </a:p>
        </p:txBody>
      </p:sp>
      <p:cxnSp>
        <p:nvCxnSpPr>
          <p:cNvPr id="80" name="Straight Connector 79">
            <a:extLst>
              <a:ext uri="{FF2B5EF4-FFF2-40B4-BE49-F238E27FC236}">
                <a16:creationId xmlns:a16="http://schemas.microsoft.com/office/drawing/2014/main" id="{03A5310E-9FDC-41E1-937F-A91ADF412331}"/>
              </a:ext>
            </a:extLst>
          </p:cNvPr>
          <p:cNvCxnSpPr>
            <a:cxnSpLocks/>
            <a:endCxn id="102" idx="3"/>
          </p:cNvCxnSpPr>
          <p:nvPr/>
        </p:nvCxnSpPr>
        <p:spPr>
          <a:xfrm>
            <a:off x="2145030" y="3695700"/>
            <a:ext cx="45078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8087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wipe(left)">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left)">
                                      <p:cBhvr>
                                        <p:cTn id="29" dur="1000"/>
                                        <p:tgtEl>
                                          <p:spTgt spid="6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left)">
                                      <p:cBhvr>
                                        <p:cTn id="32" dur="500"/>
                                        <p:tgtEl>
                                          <p:spTgt spid="48"/>
                                        </p:tgtEl>
                                      </p:cBhvr>
                                    </p:animEffect>
                                  </p:childTnLst>
                                </p:cTn>
                              </p:par>
                              <p:par>
                                <p:cTn id="33" presetID="22" presetClass="exit" presetSubtype="1" fill="hold" grpId="0" nodeType="withEffect">
                                  <p:stCondLst>
                                    <p:cond delay="0"/>
                                  </p:stCondLst>
                                  <p:childTnLst>
                                    <p:animEffect transition="out" filter="wipe(up)">
                                      <p:cBhvr>
                                        <p:cTn id="34" dur="500"/>
                                        <p:tgtEl>
                                          <p:spTgt spid="148"/>
                                        </p:tgtEl>
                                      </p:cBhvr>
                                    </p:animEffect>
                                    <p:set>
                                      <p:cBhvr>
                                        <p:cTn id="35" dur="1" fill="hold">
                                          <p:stCondLst>
                                            <p:cond delay="499"/>
                                          </p:stCondLst>
                                        </p:cTn>
                                        <p:tgtEl>
                                          <p:spTgt spid="148"/>
                                        </p:tgtEl>
                                        <p:attrNameLst>
                                          <p:attrName>style.visibility</p:attrName>
                                        </p:attrNameLst>
                                      </p:cBhvr>
                                      <p:to>
                                        <p:strVal val="hidden"/>
                                      </p:to>
                                    </p:set>
                                  </p:childTnLst>
                                </p:cTn>
                              </p:par>
                              <p:par>
                                <p:cTn id="36" presetID="22" presetClass="entr" presetSubtype="1" fill="hold" grpId="0" nodeType="withEffect">
                                  <p:stCondLst>
                                    <p:cond delay="0"/>
                                  </p:stCondLst>
                                  <p:childTnLst>
                                    <p:set>
                                      <p:cBhvr>
                                        <p:cTn id="37" dur="1" fill="hold">
                                          <p:stCondLst>
                                            <p:cond delay="0"/>
                                          </p:stCondLst>
                                        </p:cTn>
                                        <p:tgtEl>
                                          <p:spTgt spid="157"/>
                                        </p:tgtEl>
                                        <p:attrNameLst>
                                          <p:attrName>style.visibility</p:attrName>
                                        </p:attrNameLst>
                                      </p:cBhvr>
                                      <p:to>
                                        <p:strVal val="visible"/>
                                      </p:to>
                                    </p:set>
                                    <p:animEffect transition="in" filter="wipe(up)">
                                      <p:cBhvr>
                                        <p:cTn id="38" dur="500"/>
                                        <p:tgtEl>
                                          <p:spTgt spid="157"/>
                                        </p:tgtEl>
                                      </p:cBhvr>
                                    </p:animEffect>
                                  </p:childTnLst>
                                </p:cTn>
                              </p:par>
                              <p:par>
                                <p:cTn id="39" presetID="22" presetClass="exit" presetSubtype="1" fill="hold" grpId="1" nodeType="withEffect">
                                  <p:stCondLst>
                                    <p:cond delay="500"/>
                                  </p:stCondLst>
                                  <p:childTnLst>
                                    <p:animEffect transition="out" filter="wipe(up)">
                                      <p:cBhvr>
                                        <p:cTn id="40" dur="500"/>
                                        <p:tgtEl>
                                          <p:spTgt spid="157"/>
                                        </p:tgtEl>
                                      </p:cBhvr>
                                    </p:animEffect>
                                    <p:set>
                                      <p:cBhvr>
                                        <p:cTn id="41" dur="1" fill="hold">
                                          <p:stCondLst>
                                            <p:cond delay="499"/>
                                          </p:stCondLst>
                                        </p:cTn>
                                        <p:tgtEl>
                                          <p:spTgt spid="157"/>
                                        </p:tgtEl>
                                        <p:attrNameLst>
                                          <p:attrName>style.visibility</p:attrName>
                                        </p:attrNameLst>
                                      </p:cBhvr>
                                      <p:to>
                                        <p:strVal val="hidden"/>
                                      </p:to>
                                    </p:set>
                                  </p:childTnLst>
                                </p:cTn>
                              </p:par>
                              <p:par>
                                <p:cTn id="42" presetID="22" presetClass="entr" presetSubtype="4" fill="hold" grpId="0" nodeType="withEffect">
                                  <p:stCondLst>
                                    <p:cond delay="500"/>
                                  </p:stCondLst>
                                  <p:childTnLst>
                                    <p:set>
                                      <p:cBhvr>
                                        <p:cTn id="43" dur="1" fill="hold">
                                          <p:stCondLst>
                                            <p:cond delay="0"/>
                                          </p:stCondLst>
                                        </p:cTn>
                                        <p:tgtEl>
                                          <p:spTgt spid="168"/>
                                        </p:tgtEl>
                                        <p:attrNameLst>
                                          <p:attrName>style.visibility</p:attrName>
                                        </p:attrNameLst>
                                      </p:cBhvr>
                                      <p:to>
                                        <p:strVal val="visible"/>
                                      </p:to>
                                    </p:set>
                                    <p:animEffect transition="in" filter="wipe(down)">
                                      <p:cBhvr>
                                        <p:cTn id="44" dur="500"/>
                                        <p:tgtEl>
                                          <p:spTgt spid="168"/>
                                        </p:tgtEl>
                                      </p:cBhvr>
                                    </p:animEffec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nodeType="afterEffect">
                                  <p:stCondLst>
                                    <p:cond delay="0"/>
                                  </p:stCondLst>
                                  <p:childTnLst>
                                    <p:set>
                                      <p:cBhvr>
                                        <p:cTn id="53" dur="1" fill="hold">
                                          <p:stCondLst>
                                            <p:cond delay="0"/>
                                          </p:stCondLst>
                                        </p:cTn>
                                        <p:tgtEl>
                                          <p:spTgt spid="5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left)">
                                      <p:cBhvr>
                                        <p:cTn id="58" dur="1500"/>
                                        <p:tgtEl>
                                          <p:spTgt spid="6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69"/>
                                        </p:tgtEl>
                                        <p:attrNameLst>
                                          <p:attrName>style.visibility</p:attrName>
                                        </p:attrNameLst>
                                      </p:cBhvr>
                                      <p:to>
                                        <p:strVal val="visible"/>
                                      </p:to>
                                    </p:set>
                                    <p:animEffect transition="in" filter="wipe(down)">
                                      <p:cBhvr>
                                        <p:cTn id="61" dur="500"/>
                                        <p:tgtEl>
                                          <p:spTgt spid="169"/>
                                        </p:tgtEl>
                                      </p:cBhvr>
                                    </p:animEffect>
                                  </p:childTnLst>
                                </p:cTn>
                              </p:par>
                              <p:par>
                                <p:cTn id="62" presetID="22" presetClass="entr" presetSubtype="4" fill="hold" grpId="0" nodeType="withEffect">
                                  <p:stCondLst>
                                    <p:cond delay="500"/>
                                  </p:stCondLst>
                                  <p:childTnLst>
                                    <p:set>
                                      <p:cBhvr>
                                        <p:cTn id="63" dur="1" fill="hold">
                                          <p:stCondLst>
                                            <p:cond delay="0"/>
                                          </p:stCondLst>
                                        </p:cTn>
                                        <p:tgtEl>
                                          <p:spTgt spid="159"/>
                                        </p:tgtEl>
                                        <p:attrNameLst>
                                          <p:attrName>style.visibility</p:attrName>
                                        </p:attrNameLst>
                                      </p:cBhvr>
                                      <p:to>
                                        <p:strVal val="visible"/>
                                      </p:to>
                                    </p:set>
                                    <p:animEffect transition="in" filter="wipe(down)">
                                      <p:cBhvr>
                                        <p:cTn id="64" dur="500"/>
                                        <p:tgtEl>
                                          <p:spTgt spid="159"/>
                                        </p:tgtEl>
                                      </p:cBhvr>
                                    </p:animEffect>
                                  </p:childTnLst>
                                </p:cTn>
                              </p:par>
                              <p:par>
                                <p:cTn id="65" presetID="22" presetClass="exit" presetSubtype="4" fill="hold" grpId="1" nodeType="withEffect">
                                  <p:stCondLst>
                                    <p:cond delay="1000"/>
                                  </p:stCondLst>
                                  <p:childTnLst>
                                    <p:animEffect transition="out" filter="wipe(down)">
                                      <p:cBhvr>
                                        <p:cTn id="66" dur="500"/>
                                        <p:tgtEl>
                                          <p:spTgt spid="159"/>
                                        </p:tgtEl>
                                      </p:cBhvr>
                                    </p:animEffect>
                                    <p:set>
                                      <p:cBhvr>
                                        <p:cTn id="67" dur="1" fill="hold">
                                          <p:stCondLst>
                                            <p:cond delay="499"/>
                                          </p:stCondLst>
                                        </p:cTn>
                                        <p:tgtEl>
                                          <p:spTgt spid="159"/>
                                        </p:tgtEl>
                                        <p:attrNameLst>
                                          <p:attrName>style.visibility</p:attrName>
                                        </p:attrNameLst>
                                      </p:cBhvr>
                                      <p:to>
                                        <p:strVal val="hidden"/>
                                      </p:to>
                                    </p:set>
                                  </p:childTnLst>
                                </p:cTn>
                              </p:par>
                              <p:par>
                                <p:cTn id="68" presetID="22" presetClass="entr" presetSubtype="4" fill="hold" grpId="1" nodeType="withEffect">
                                  <p:stCondLst>
                                    <p:cond delay="1000"/>
                                  </p:stCondLst>
                                  <p:childTnLst>
                                    <p:set>
                                      <p:cBhvr>
                                        <p:cTn id="69" dur="1" fill="hold">
                                          <p:stCondLst>
                                            <p:cond delay="0"/>
                                          </p:stCondLst>
                                        </p:cTn>
                                        <p:tgtEl>
                                          <p:spTgt spid="148"/>
                                        </p:tgtEl>
                                        <p:attrNameLst>
                                          <p:attrName>style.visibility</p:attrName>
                                        </p:attrNameLst>
                                      </p:cBhvr>
                                      <p:to>
                                        <p:strVal val="visible"/>
                                      </p:to>
                                    </p:set>
                                    <p:animEffect transition="in" filter="wipe(down)">
                                      <p:cBhvr>
                                        <p:cTn id="70" dur="500"/>
                                        <p:tgtEl>
                                          <p:spTgt spid="148"/>
                                        </p:tgtEl>
                                      </p:cBhvr>
                                    </p:animEffec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0"/>
                                          </p:stCondLst>
                                        </p:cTn>
                                        <p:tgtEl>
                                          <p:spTgt spid="76"/>
                                        </p:tgtEl>
                                        <p:attrNameLst>
                                          <p:attrName>style.visibility</p:attrName>
                                        </p:attrNameLst>
                                      </p:cBhvr>
                                      <p:to>
                                        <p:strVal val="visible"/>
                                      </p:to>
                                    </p:set>
                                  </p:childTnLst>
                                </p:cTn>
                              </p:par>
                            </p:childTnLst>
                          </p:cTn>
                        </p:par>
                        <p:par>
                          <p:cTn id="74" fill="hold">
                            <p:stCondLst>
                              <p:cond delay="1500"/>
                            </p:stCondLst>
                            <p:childTnLst>
                              <p:par>
                                <p:cTn id="75" presetID="1" presetClass="entr" presetSubtype="0" fill="hold" nodeType="after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animEffect transition="in" filter="fade">
                                      <p:cBhvr>
                                        <p:cTn id="81" dur="500"/>
                                        <p:tgtEl>
                                          <p:spTgt spid="69"/>
                                        </p:tgtEl>
                                      </p:cBhvr>
                                    </p:animEffect>
                                  </p:childTnLst>
                                </p:cTn>
                              </p:par>
                              <p:par>
                                <p:cTn id="82" presetID="10" presetClass="entr" presetSubtype="0" fill="hold"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500"/>
                                        <p:tgtEl>
                                          <p:spTgt spid="7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500"/>
                                        <p:tgtEl>
                                          <p:spTgt spid="78"/>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left)">
                                      <p:cBhvr>
                                        <p:cTn id="91" dur="500"/>
                                        <p:tgtEl>
                                          <p:spTgt spid="4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wipe(left)">
                                      <p:cBhvr>
                                        <p:cTn id="96" dur="500"/>
                                        <p:tgtEl>
                                          <p:spTgt spid="66"/>
                                        </p:tgtEl>
                                      </p:cBhvr>
                                    </p:animEffect>
                                  </p:childTnLst>
                                </p:cTn>
                              </p:par>
                              <p:par>
                                <p:cTn id="97" presetID="22" presetClass="entr" presetSubtype="8" fill="hold"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500"/>
                                        <p:tgtEl>
                                          <p:spTgt spid="79"/>
                                        </p:tgtEl>
                                      </p:cBhvr>
                                    </p:animEffect>
                                  </p:childTnLst>
                                </p:cTn>
                              </p:par>
                              <p:par>
                                <p:cTn id="105" presetID="10" presetClass="entr" presetSubtype="0" fill="hold" nodeType="with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fade">
                                      <p:cBhvr>
                                        <p:cTn id="107" dur="500"/>
                                        <p:tgtEl>
                                          <p:spTgt spid="7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0"/>
                                        </p:tgtEl>
                                        <p:attrNameLst>
                                          <p:attrName>style.visibility</p:attrName>
                                        </p:attrNameLst>
                                      </p:cBhvr>
                                      <p:to>
                                        <p:strVal val="visible"/>
                                      </p:to>
                                    </p:set>
                                    <p:animEffect transition="in" filter="fade">
                                      <p:cBhvr>
                                        <p:cTn id="110" dur="500"/>
                                        <p:tgtEl>
                                          <p:spTgt spid="70"/>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22" presetClass="entr" presetSubtype="8" fill="hold" nodeType="with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wipe(left)">
                                      <p:cBhvr>
                                        <p:cTn id="117" dur="1000"/>
                                        <p:tgtEl>
                                          <p:spTgt spid="5"/>
                                        </p:tgtEl>
                                      </p:cBhvr>
                                    </p:animEffect>
                                  </p:childTnLst>
                                </p:cTn>
                              </p:par>
                              <p:par>
                                <p:cTn id="118" presetID="22" presetClass="exit" presetSubtype="1" fill="hold" grpId="1" nodeType="withEffect">
                                  <p:stCondLst>
                                    <p:cond delay="0"/>
                                  </p:stCondLst>
                                  <p:childTnLst>
                                    <p:animEffect transition="out" filter="wipe(up)">
                                      <p:cBhvr>
                                        <p:cTn id="119" dur="500"/>
                                        <p:tgtEl>
                                          <p:spTgt spid="169"/>
                                        </p:tgtEl>
                                      </p:cBhvr>
                                    </p:animEffect>
                                    <p:set>
                                      <p:cBhvr>
                                        <p:cTn id="120" dur="1" fill="hold">
                                          <p:stCondLst>
                                            <p:cond delay="499"/>
                                          </p:stCondLst>
                                        </p:cTn>
                                        <p:tgtEl>
                                          <p:spTgt spid="169"/>
                                        </p:tgtEl>
                                        <p:attrNameLst>
                                          <p:attrName>style.visibility</p:attrName>
                                        </p:attrNameLst>
                                      </p:cBhvr>
                                      <p:to>
                                        <p:strVal val="hidden"/>
                                      </p:to>
                                    </p:set>
                                  </p:childTnLst>
                                </p:cTn>
                              </p:par>
                              <p:par>
                                <p:cTn id="121" presetID="22" presetClass="exit" presetSubtype="1" fill="hold" grpId="1" nodeType="withEffect">
                                  <p:stCondLst>
                                    <p:cond delay="400"/>
                                  </p:stCondLst>
                                  <p:childTnLst>
                                    <p:animEffect transition="out" filter="wipe(up)">
                                      <p:cBhvr>
                                        <p:cTn id="122" dur="500"/>
                                        <p:tgtEl>
                                          <p:spTgt spid="168"/>
                                        </p:tgtEl>
                                      </p:cBhvr>
                                    </p:animEffect>
                                    <p:set>
                                      <p:cBhvr>
                                        <p:cTn id="123" dur="1" fill="hold">
                                          <p:stCondLst>
                                            <p:cond delay="499"/>
                                          </p:stCondLst>
                                        </p:cTn>
                                        <p:tgtEl>
                                          <p:spTgt spid="168"/>
                                        </p:tgtEl>
                                        <p:attrNameLst>
                                          <p:attrName>style.visibility</p:attrName>
                                        </p:attrNameLst>
                                      </p:cBhvr>
                                      <p:to>
                                        <p:strVal val="hidden"/>
                                      </p:to>
                                    </p:set>
                                  </p:childTnLst>
                                </p:cTn>
                              </p:par>
                              <p:par>
                                <p:cTn id="124" presetID="22" presetClass="entr" presetSubtype="8"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wipe(left)">
                                      <p:cBhvr>
                                        <p:cTn id="126" dur="500"/>
                                        <p:tgtEl>
                                          <p:spTgt spid="49"/>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wipe(left)">
                                      <p:cBhvr>
                                        <p:cTn id="131" dur="500"/>
                                        <p:tgtEl>
                                          <p:spTgt spid="68"/>
                                        </p:tgtEl>
                                      </p:cBhvr>
                                    </p:animEffect>
                                  </p:childTnLst>
                                </p:cTn>
                              </p:par>
                              <p:par>
                                <p:cTn id="132" presetID="22" presetClass="entr" presetSubtype="8" fill="hold" nodeType="withEffect">
                                  <p:stCondLst>
                                    <p:cond delay="0"/>
                                  </p:stCondLst>
                                  <p:childTnLst>
                                    <p:set>
                                      <p:cBhvr>
                                        <p:cTn id="133" dur="1" fill="hold">
                                          <p:stCondLst>
                                            <p:cond delay="0"/>
                                          </p:stCondLst>
                                        </p:cTn>
                                        <p:tgtEl>
                                          <p:spTgt spid="67"/>
                                        </p:tgtEl>
                                        <p:attrNameLst>
                                          <p:attrName>style.visibility</p:attrName>
                                        </p:attrNameLst>
                                      </p:cBhvr>
                                      <p:to>
                                        <p:strVal val="visible"/>
                                      </p:to>
                                    </p:set>
                                    <p:animEffect transition="in" filter="wipe(left)">
                                      <p:cBhvr>
                                        <p:cTn id="13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68" grpId="1" animBg="1"/>
      <p:bldP spid="169" grpId="0" animBg="1"/>
      <p:bldP spid="169" grpId="1" animBg="1"/>
      <p:bldP spid="121" grpId="0"/>
      <p:bldP spid="43" grpId="0"/>
      <p:bldP spid="71" grpId="0"/>
      <p:bldP spid="76" grpId="0"/>
      <p:bldP spid="148" grpId="0" animBg="1"/>
      <p:bldP spid="148" grpId="1" animBg="1"/>
      <p:bldP spid="157" grpId="0" animBg="1"/>
      <p:bldP spid="157" grpId="1" animBg="1"/>
      <p:bldP spid="159" grpId="0" animBg="1"/>
      <p:bldP spid="159" grpId="1" animBg="1"/>
      <p:bldP spid="62" grpId="0"/>
      <p:bldP spid="47" grpId="0" animBg="1"/>
      <p:bldP spid="48" grpId="0" animBg="1"/>
      <p:bldP spid="49" grpId="0" animBg="1"/>
      <p:bldP spid="59" grpId="0" animBg="1"/>
      <p:bldP spid="66" grpId="0"/>
      <p:bldP spid="68" grpId="0"/>
      <p:bldP spid="69" grpId="0" animBg="1"/>
      <p:bldP spid="70" grpId="0" animBg="1"/>
      <p:bldP spid="78" grpId="0" animBg="1"/>
      <p:bldP spid="7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44D8-0E69-485E-8DD0-9D4D9E4B854D}"/>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5D98D51A-189E-4D2B-B80D-356292F8396A}"/>
              </a:ext>
            </a:extLst>
          </p:cNvPr>
          <p:cNvSpPr/>
          <p:nvPr/>
        </p:nvSpPr>
        <p:spPr>
          <a:xfrm>
            <a:off x="381000" y="990600"/>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1. </a:t>
            </a:r>
            <a:r>
              <a:rPr lang="en-US" sz="4000" dirty="0">
                <a:latin typeface="Cambria" panose="02040503050406030204" pitchFamily="18" charset="0"/>
              </a:rPr>
              <a:t>DRAM Operation Basics</a:t>
            </a:r>
          </a:p>
        </p:txBody>
      </p:sp>
      <p:sp>
        <p:nvSpPr>
          <p:cNvPr id="5" name="Rectangle 4">
            <a:extLst>
              <a:ext uri="{FF2B5EF4-FFF2-40B4-BE49-F238E27FC236}">
                <a16:creationId xmlns:a16="http://schemas.microsoft.com/office/drawing/2014/main" id="{649EE6A8-1843-4827-9531-A6596E0D1BE4}"/>
              </a:ext>
            </a:extLst>
          </p:cNvPr>
          <p:cNvSpPr/>
          <p:nvPr/>
        </p:nvSpPr>
        <p:spPr>
          <a:xfrm>
            <a:off x="381000" y="1801413"/>
            <a:ext cx="11506200" cy="73152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2</a:t>
            </a:r>
            <a:r>
              <a:rPr lang="en-US" sz="4000" dirty="0">
                <a:latin typeface="Cambria" panose="02040503050406030204" pitchFamily="18" charset="0"/>
              </a:rPr>
              <a:t>. The CROW Substrate</a:t>
            </a:r>
          </a:p>
        </p:txBody>
      </p:sp>
      <p:sp>
        <p:nvSpPr>
          <p:cNvPr id="7" name="Rectangle 6">
            <a:extLst>
              <a:ext uri="{FF2B5EF4-FFF2-40B4-BE49-F238E27FC236}">
                <a16:creationId xmlns:a16="http://schemas.microsoft.com/office/drawing/2014/main" id="{D9DB1C58-EB98-4BA2-9248-92A286526A7A}"/>
              </a:ext>
            </a:extLst>
          </p:cNvPr>
          <p:cNvSpPr/>
          <p:nvPr/>
        </p:nvSpPr>
        <p:spPr>
          <a:xfrm>
            <a:off x="381000" y="4596609"/>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3.</a:t>
            </a:r>
            <a:r>
              <a:rPr lang="tr-TR" sz="4000" b="1" dirty="0">
                <a:latin typeface="Cambria" panose="02040503050406030204" pitchFamily="18" charset="0"/>
              </a:rPr>
              <a:t> </a:t>
            </a:r>
            <a:r>
              <a:rPr lang="tr-TR" sz="4000" dirty="0">
                <a:latin typeface="Cambria" panose="02040503050406030204" pitchFamily="18" charset="0"/>
              </a:rPr>
              <a:t>Evaluation</a:t>
            </a:r>
            <a:r>
              <a:rPr lang="en-US" sz="4000" b="1" dirty="0">
                <a:latin typeface="Cambria" panose="02040503050406030204" pitchFamily="18" charset="0"/>
              </a:rPr>
              <a:t> </a:t>
            </a:r>
          </a:p>
        </p:txBody>
      </p:sp>
      <p:sp>
        <p:nvSpPr>
          <p:cNvPr id="8" name="Rectangle 7">
            <a:extLst>
              <a:ext uri="{FF2B5EF4-FFF2-40B4-BE49-F238E27FC236}">
                <a16:creationId xmlns:a16="http://schemas.microsoft.com/office/drawing/2014/main" id="{5A1AACE6-B22B-40B0-A89C-03B8C3868D7B}"/>
              </a:ext>
            </a:extLst>
          </p:cNvPr>
          <p:cNvSpPr/>
          <p:nvPr/>
        </p:nvSpPr>
        <p:spPr>
          <a:xfrm>
            <a:off x="381000" y="5407422"/>
            <a:ext cx="11506200" cy="7315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 4. </a:t>
            </a:r>
            <a:r>
              <a:rPr lang="tr-TR" sz="4000" dirty="0">
                <a:latin typeface="Cambria" panose="02040503050406030204" pitchFamily="18" charset="0"/>
              </a:rPr>
              <a:t>Conclusion</a:t>
            </a:r>
            <a:endParaRPr lang="en-US" sz="4000" dirty="0">
              <a:latin typeface="Cambria" panose="02040503050406030204" pitchFamily="18" charset="0"/>
            </a:endParaRPr>
          </a:p>
        </p:txBody>
      </p:sp>
      <p:sp>
        <p:nvSpPr>
          <p:cNvPr id="9" name="Rectangle 8">
            <a:extLst>
              <a:ext uri="{FF2B5EF4-FFF2-40B4-BE49-F238E27FC236}">
                <a16:creationId xmlns:a16="http://schemas.microsoft.com/office/drawing/2014/main" id="{F8898A68-59B4-4C36-984A-1E99E0022607}"/>
              </a:ext>
            </a:extLst>
          </p:cNvPr>
          <p:cNvSpPr/>
          <p:nvPr/>
        </p:nvSpPr>
        <p:spPr>
          <a:xfrm>
            <a:off x="1219200" y="2612226"/>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CROW-cache: Reducing DRAM Latency</a:t>
            </a:r>
          </a:p>
        </p:txBody>
      </p:sp>
      <p:sp>
        <p:nvSpPr>
          <p:cNvPr id="13" name="Rectangle 12">
            <a:extLst>
              <a:ext uri="{FF2B5EF4-FFF2-40B4-BE49-F238E27FC236}">
                <a16:creationId xmlns:a16="http://schemas.microsoft.com/office/drawing/2014/main" id="{474E538E-F149-4CAD-A734-9E1F15ADFAAA}"/>
              </a:ext>
            </a:extLst>
          </p:cNvPr>
          <p:cNvSpPr/>
          <p:nvPr/>
        </p:nvSpPr>
        <p:spPr>
          <a:xfrm>
            <a:off x="1219200" y="3273687"/>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CROW-ref: Reducing DRAM Refresh</a:t>
            </a:r>
          </a:p>
        </p:txBody>
      </p:sp>
      <p:sp>
        <p:nvSpPr>
          <p:cNvPr id="14" name="Rectangle 13">
            <a:extLst>
              <a:ext uri="{FF2B5EF4-FFF2-40B4-BE49-F238E27FC236}">
                <a16:creationId xmlns:a16="http://schemas.microsoft.com/office/drawing/2014/main" id="{8A49A167-278C-494B-9F4A-1891E9F1B487}"/>
              </a:ext>
            </a:extLst>
          </p:cNvPr>
          <p:cNvSpPr/>
          <p:nvPr/>
        </p:nvSpPr>
        <p:spPr>
          <a:xfrm>
            <a:off x="1219200" y="3935148"/>
            <a:ext cx="10668000" cy="5821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Cambria" panose="02040503050406030204" pitchFamily="18" charset="0"/>
              </a:rPr>
              <a:t> </a:t>
            </a:r>
            <a:r>
              <a:rPr lang="en-US" sz="3200" dirty="0">
                <a:latin typeface="Cambria" panose="02040503050406030204" pitchFamily="18" charset="0"/>
              </a:rPr>
              <a:t>Mitigating </a:t>
            </a:r>
            <a:r>
              <a:rPr lang="en-US" sz="3200" dirty="0" err="1">
                <a:latin typeface="Cambria" panose="02040503050406030204" pitchFamily="18" charset="0"/>
              </a:rPr>
              <a:t>RowHammer</a:t>
            </a:r>
            <a:endParaRPr lang="en-US" sz="32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5162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51DC-D551-413B-9FEB-CA657FBF17D9}"/>
              </a:ext>
            </a:extLst>
          </p:cNvPr>
          <p:cNvSpPr>
            <a:spLocks noGrp="1"/>
          </p:cNvSpPr>
          <p:nvPr>
            <p:ph type="title"/>
          </p:nvPr>
        </p:nvSpPr>
        <p:spPr/>
        <p:txBody>
          <a:bodyPr/>
          <a:lstStyle/>
          <a:p>
            <a:r>
              <a:rPr lang="en-US" dirty="0"/>
              <a:t>Challenges of DRAM Scaling</a:t>
            </a:r>
          </a:p>
        </p:txBody>
      </p:sp>
      <p:pic>
        <p:nvPicPr>
          <p:cNvPr id="17" name="Picture 16">
            <a:extLst>
              <a:ext uri="{FF2B5EF4-FFF2-40B4-BE49-F238E27FC236}">
                <a16:creationId xmlns:a16="http://schemas.microsoft.com/office/drawing/2014/main" id="{57B87E9A-6851-4B1B-90D0-47E088847B0D}"/>
              </a:ext>
            </a:extLst>
          </p:cNvPr>
          <p:cNvPicPr>
            <a:picLocks noChangeAspect="1"/>
          </p:cNvPicPr>
          <p:nvPr/>
        </p:nvPicPr>
        <p:blipFill>
          <a:blip r:embed="rId4"/>
          <a:stretch>
            <a:fillRect/>
          </a:stretch>
        </p:blipFill>
        <p:spPr>
          <a:xfrm rot="5400000">
            <a:off x="525572" y="2283101"/>
            <a:ext cx="2525757" cy="2265026"/>
          </a:xfrm>
          <a:prstGeom prst="rect">
            <a:avLst/>
          </a:prstGeom>
        </p:spPr>
      </p:pic>
      <p:sp>
        <p:nvSpPr>
          <p:cNvPr id="12" name="Rectangle: Rounded Corners 11">
            <a:extLst>
              <a:ext uri="{FF2B5EF4-FFF2-40B4-BE49-F238E27FC236}">
                <a16:creationId xmlns:a16="http://schemas.microsoft.com/office/drawing/2014/main" id="{676D6DDE-0C8E-4FBE-B0C3-E38D485DF6E3}"/>
              </a:ext>
            </a:extLst>
          </p:cNvPr>
          <p:cNvSpPr/>
          <p:nvPr/>
        </p:nvSpPr>
        <p:spPr>
          <a:xfrm>
            <a:off x="4381500" y="1475382"/>
            <a:ext cx="4038602" cy="838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C00000"/>
                </a:solidFill>
              </a:rPr>
              <a:t>access latency</a:t>
            </a:r>
          </a:p>
        </p:txBody>
      </p:sp>
      <p:sp>
        <p:nvSpPr>
          <p:cNvPr id="13" name="Rectangle: Rounded Corners 12">
            <a:extLst>
              <a:ext uri="{FF2B5EF4-FFF2-40B4-BE49-F238E27FC236}">
                <a16:creationId xmlns:a16="http://schemas.microsoft.com/office/drawing/2014/main" id="{D3A62491-FFE5-46FB-A945-D135EBAFF416}"/>
              </a:ext>
            </a:extLst>
          </p:cNvPr>
          <p:cNvSpPr/>
          <p:nvPr/>
        </p:nvSpPr>
        <p:spPr>
          <a:xfrm>
            <a:off x="4381500" y="3080560"/>
            <a:ext cx="4762502" cy="7648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C00000"/>
                </a:solidFill>
              </a:rPr>
              <a:t>refresh overhead</a:t>
            </a:r>
          </a:p>
        </p:txBody>
      </p:sp>
      <p:sp>
        <p:nvSpPr>
          <p:cNvPr id="11" name="Rectangle: Rounded Corners 10">
            <a:extLst>
              <a:ext uri="{FF2B5EF4-FFF2-40B4-BE49-F238E27FC236}">
                <a16:creationId xmlns:a16="http://schemas.microsoft.com/office/drawing/2014/main" id="{DB9D92D7-A9D5-4F10-A776-6D78F5DB09DD}"/>
              </a:ext>
            </a:extLst>
          </p:cNvPr>
          <p:cNvSpPr/>
          <p:nvPr/>
        </p:nvSpPr>
        <p:spPr>
          <a:xfrm>
            <a:off x="4381500" y="4678492"/>
            <a:ext cx="7429500" cy="7648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C00000"/>
                </a:solidFill>
              </a:rPr>
              <a:t>exposure to vulnerabilities</a:t>
            </a:r>
          </a:p>
        </p:txBody>
      </p:sp>
      <p:sp>
        <p:nvSpPr>
          <p:cNvPr id="18" name="Oval 17">
            <a:extLst>
              <a:ext uri="{FF2B5EF4-FFF2-40B4-BE49-F238E27FC236}">
                <a16:creationId xmlns:a16="http://schemas.microsoft.com/office/drawing/2014/main" id="{8C2D9EBD-2DD0-45E4-9ECB-9CC1709DB61A}"/>
              </a:ext>
            </a:extLst>
          </p:cNvPr>
          <p:cNvSpPr/>
          <p:nvPr/>
        </p:nvSpPr>
        <p:spPr>
          <a:xfrm>
            <a:off x="3697759" y="1582943"/>
            <a:ext cx="762000" cy="69631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p>
        </p:txBody>
      </p:sp>
      <p:sp>
        <p:nvSpPr>
          <p:cNvPr id="19" name="Oval 18">
            <a:extLst>
              <a:ext uri="{FF2B5EF4-FFF2-40B4-BE49-F238E27FC236}">
                <a16:creationId xmlns:a16="http://schemas.microsoft.com/office/drawing/2014/main" id="{D8B7D59D-95A3-4B6F-9A7A-4636B842C6B9}"/>
              </a:ext>
            </a:extLst>
          </p:cNvPr>
          <p:cNvSpPr/>
          <p:nvPr/>
        </p:nvSpPr>
        <p:spPr>
          <a:xfrm>
            <a:off x="3697759" y="3165038"/>
            <a:ext cx="762000" cy="69631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p>
        </p:txBody>
      </p:sp>
      <p:sp>
        <p:nvSpPr>
          <p:cNvPr id="20" name="Oval 19">
            <a:extLst>
              <a:ext uri="{FF2B5EF4-FFF2-40B4-BE49-F238E27FC236}">
                <a16:creationId xmlns:a16="http://schemas.microsoft.com/office/drawing/2014/main" id="{EF37814C-C4C5-4D5B-9FE2-4A552A87CD12}"/>
              </a:ext>
            </a:extLst>
          </p:cNvPr>
          <p:cNvSpPr/>
          <p:nvPr/>
        </p:nvSpPr>
        <p:spPr>
          <a:xfrm>
            <a:off x="3697759" y="4775459"/>
            <a:ext cx="762000" cy="69631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3</a:t>
            </a:r>
          </a:p>
        </p:txBody>
      </p:sp>
    </p:spTree>
    <p:custDataLst>
      <p:tags r:id="rId1"/>
    </p:custDataLst>
    <p:extLst>
      <p:ext uri="{BB962C8B-B14F-4D97-AF65-F5344CB8AC3E}">
        <p14:creationId xmlns:p14="http://schemas.microsoft.com/office/powerpoint/2010/main" val="298267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1" grpId="0"/>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FC64-0D14-463F-A763-940D78F4FD5F}"/>
              </a:ext>
            </a:extLst>
          </p:cNvPr>
          <p:cNvSpPr>
            <a:spLocks noGrp="1"/>
          </p:cNvSpPr>
          <p:nvPr>
            <p:ph type="title"/>
          </p:nvPr>
        </p:nvSpPr>
        <p:spPr>
          <a:xfrm>
            <a:off x="304800" y="152401"/>
            <a:ext cx="11582400" cy="838200"/>
          </a:xfrm>
        </p:spPr>
        <p:txBody>
          <a:bodyPr/>
          <a:lstStyle/>
          <a:p>
            <a:r>
              <a:rPr lang="en-US" dirty="0"/>
              <a:t>Our Goal</a:t>
            </a:r>
          </a:p>
        </p:txBody>
      </p:sp>
      <p:sp>
        <p:nvSpPr>
          <p:cNvPr id="4" name="Rectangle 3">
            <a:extLst>
              <a:ext uri="{FF2B5EF4-FFF2-40B4-BE49-F238E27FC236}">
                <a16:creationId xmlns:a16="http://schemas.microsoft.com/office/drawing/2014/main" id="{33CA784E-182E-4EC5-B693-04DBCB91A741}"/>
              </a:ext>
            </a:extLst>
          </p:cNvPr>
          <p:cNvSpPr/>
          <p:nvPr/>
        </p:nvSpPr>
        <p:spPr>
          <a:xfrm>
            <a:off x="0" y="2628900"/>
            <a:ext cx="12192000" cy="1600200"/>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We want a </a:t>
            </a:r>
            <a:r>
              <a:rPr lang="en-US" sz="3600" b="1" dirty="0">
                <a:solidFill>
                  <a:schemeClr val="tx1"/>
                </a:solidFill>
              </a:rPr>
              <a:t>substrate</a:t>
            </a:r>
            <a:r>
              <a:rPr lang="en-US" sz="3600" dirty="0">
                <a:solidFill>
                  <a:schemeClr val="tx1"/>
                </a:solidFill>
              </a:rPr>
              <a:t> that enables </a:t>
            </a:r>
            <a:br>
              <a:rPr lang="en-US" sz="3600" dirty="0">
                <a:solidFill>
                  <a:schemeClr val="tx1"/>
                </a:solidFill>
              </a:rPr>
            </a:br>
            <a:r>
              <a:rPr lang="en-US" sz="3600" dirty="0">
                <a:solidFill>
                  <a:schemeClr val="tx1"/>
                </a:solidFill>
              </a:rPr>
              <a:t>the </a:t>
            </a:r>
            <a:r>
              <a:rPr lang="en-US" sz="3600" b="1" dirty="0">
                <a:solidFill>
                  <a:schemeClr val="tx1"/>
                </a:solidFill>
              </a:rPr>
              <a:t>duplication</a:t>
            </a:r>
            <a:r>
              <a:rPr lang="en-US" sz="3600" dirty="0">
                <a:solidFill>
                  <a:schemeClr val="tx1"/>
                </a:solidFill>
              </a:rPr>
              <a:t> and </a:t>
            </a:r>
            <a:r>
              <a:rPr lang="en-US" sz="3600" b="1" dirty="0">
                <a:solidFill>
                  <a:schemeClr val="tx1"/>
                </a:solidFill>
              </a:rPr>
              <a:t>remapping</a:t>
            </a:r>
            <a:r>
              <a:rPr lang="en-US" sz="3600" dirty="0">
                <a:solidFill>
                  <a:schemeClr val="tx1"/>
                </a:solidFill>
              </a:rPr>
              <a:t> of data within a subarray</a:t>
            </a:r>
          </a:p>
        </p:txBody>
      </p:sp>
    </p:spTree>
    <p:extLst>
      <p:ext uri="{BB962C8B-B14F-4D97-AF65-F5344CB8AC3E}">
        <p14:creationId xmlns:p14="http://schemas.microsoft.com/office/powerpoint/2010/main" val="172917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7">
            <a:extLst>
              <a:ext uri="{FF2B5EF4-FFF2-40B4-BE49-F238E27FC236}">
                <a16:creationId xmlns:a16="http://schemas.microsoft.com/office/drawing/2014/main" id="{6E098CE2-933D-4D32-B598-965D9415F5CD}"/>
              </a:ext>
            </a:extLst>
          </p:cNvPr>
          <p:cNvSpPr/>
          <p:nvPr/>
        </p:nvSpPr>
        <p:spPr bwMode="auto">
          <a:xfrm>
            <a:off x="7772400" y="4823442"/>
            <a:ext cx="2127070" cy="83820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800" b="1" dirty="0"/>
              <a:t>Memory Controller</a:t>
            </a:r>
          </a:p>
        </p:txBody>
      </p:sp>
      <p:sp>
        <p:nvSpPr>
          <p:cNvPr id="2" name="Title 1">
            <a:extLst>
              <a:ext uri="{FF2B5EF4-FFF2-40B4-BE49-F238E27FC236}">
                <a16:creationId xmlns:a16="http://schemas.microsoft.com/office/drawing/2014/main" id="{DA82412D-32E7-4871-9FD4-03C1F318904A}"/>
              </a:ext>
            </a:extLst>
          </p:cNvPr>
          <p:cNvSpPr>
            <a:spLocks noGrp="1"/>
          </p:cNvSpPr>
          <p:nvPr>
            <p:ph type="title"/>
          </p:nvPr>
        </p:nvSpPr>
        <p:spPr/>
        <p:txBody>
          <a:bodyPr/>
          <a:lstStyle/>
          <a:p>
            <a:r>
              <a:rPr lang="en-US" dirty="0"/>
              <a:t>The Components of CROW</a:t>
            </a:r>
          </a:p>
        </p:txBody>
      </p:sp>
      <p:grpSp>
        <p:nvGrpSpPr>
          <p:cNvPr id="14" name="Group 13">
            <a:extLst>
              <a:ext uri="{FF2B5EF4-FFF2-40B4-BE49-F238E27FC236}">
                <a16:creationId xmlns:a16="http://schemas.microsoft.com/office/drawing/2014/main" id="{CDEE13E1-E92F-4DE9-892F-A2E9D7989589}"/>
              </a:ext>
            </a:extLst>
          </p:cNvPr>
          <p:cNvGrpSpPr/>
          <p:nvPr/>
        </p:nvGrpSpPr>
        <p:grpSpPr>
          <a:xfrm>
            <a:off x="3166407" y="4415135"/>
            <a:ext cx="2667000" cy="461665"/>
            <a:chOff x="7696200" y="4643735"/>
            <a:chExt cx="2667000" cy="461665"/>
          </a:xfrm>
        </p:grpSpPr>
        <p:sp>
          <p:nvSpPr>
            <p:cNvPr id="15" name="TextBox 14">
              <a:extLst>
                <a:ext uri="{FF2B5EF4-FFF2-40B4-BE49-F238E27FC236}">
                  <a16:creationId xmlns:a16="http://schemas.microsoft.com/office/drawing/2014/main" id="{AE73F190-9E67-4BF2-8308-A2CCB240A49B}"/>
                </a:ext>
              </a:extLst>
            </p:cNvPr>
            <p:cNvSpPr txBox="1"/>
            <p:nvPr/>
          </p:nvSpPr>
          <p:spPr>
            <a:xfrm>
              <a:off x="7878956" y="4643735"/>
              <a:ext cx="2382527" cy="461665"/>
            </a:xfrm>
            <a:prstGeom prst="rect">
              <a:avLst/>
            </a:prstGeom>
            <a:noFill/>
          </p:spPr>
          <p:txBody>
            <a:bodyPr wrap="square" rtlCol="0">
              <a:spAutoFit/>
            </a:bodyPr>
            <a:lstStyle/>
            <a:p>
              <a:pPr algn="ctr"/>
              <a:r>
                <a:rPr lang="en-US" sz="2400" b="1" dirty="0"/>
                <a:t>CROW-table</a:t>
              </a:r>
            </a:p>
          </p:txBody>
        </p:sp>
        <p:cxnSp>
          <p:nvCxnSpPr>
            <p:cNvPr id="16" name="Straight Connector 15">
              <a:extLst>
                <a:ext uri="{FF2B5EF4-FFF2-40B4-BE49-F238E27FC236}">
                  <a16:creationId xmlns:a16="http://schemas.microsoft.com/office/drawing/2014/main" id="{38C5B4FC-74F1-4C41-BDDF-A7159DCAF455}"/>
                </a:ext>
              </a:extLst>
            </p:cNvPr>
            <p:cNvCxnSpPr>
              <a:cxnSpLocks/>
            </p:cNvCxnSpPr>
            <p:nvPr/>
          </p:nvCxnSpPr>
          <p:spPr>
            <a:xfrm>
              <a:off x="7696200" y="5086082"/>
              <a:ext cx="26670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87178F9F-EDC6-4A1A-A2D2-47572FD61906}"/>
              </a:ext>
            </a:extLst>
          </p:cNvPr>
          <p:cNvGrpSpPr/>
          <p:nvPr/>
        </p:nvGrpSpPr>
        <p:grpSpPr>
          <a:xfrm>
            <a:off x="3042874" y="1143000"/>
            <a:ext cx="2971800" cy="461665"/>
            <a:chOff x="6553200" y="1802030"/>
            <a:chExt cx="2971800" cy="461665"/>
          </a:xfrm>
        </p:grpSpPr>
        <p:sp>
          <p:nvSpPr>
            <p:cNvPr id="18" name="TextBox 17">
              <a:extLst>
                <a:ext uri="{FF2B5EF4-FFF2-40B4-BE49-F238E27FC236}">
                  <a16:creationId xmlns:a16="http://schemas.microsoft.com/office/drawing/2014/main" id="{5E2CCF9A-1906-4B1D-8C54-FB4152491902}"/>
                </a:ext>
              </a:extLst>
            </p:cNvPr>
            <p:cNvSpPr txBox="1"/>
            <p:nvPr/>
          </p:nvSpPr>
          <p:spPr>
            <a:xfrm>
              <a:off x="6733696" y="1802030"/>
              <a:ext cx="2743200" cy="461665"/>
            </a:xfrm>
            <a:prstGeom prst="rect">
              <a:avLst/>
            </a:prstGeom>
            <a:noFill/>
          </p:spPr>
          <p:txBody>
            <a:bodyPr wrap="square" rtlCol="0">
              <a:spAutoFit/>
            </a:bodyPr>
            <a:lstStyle/>
            <a:p>
              <a:pPr algn="ctr"/>
              <a:r>
                <a:rPr lang="en-US" sz="2400" b="1" dirty="0"/>
                <a:t>DRAM Subarray</a:t>
              </a:r>
            </a:p>
          </p:txBody>
        </p:sp>
        <p:cxnSp>
          <p:nvCxnSpPr>
            <p:cNvPr id="19" name="Straight Connector 18">
              <a:extLst>
                <a:ext uri="{FF2B5EF4-FFF2-40B4-BE49-F238E27FC236}">
                  <a16:creationId xmlns:a16="http://schemas.microsoft.com/office/drawing/2014/main" id="{5A3D7F43-CBB5-4C61-8F2A-CFC761E6A99B}"/>
                </a:ext>
              </a:extLst>
            </p:cNvPr>
            <p:cNvCxnSpPr>
              <a:cxnSpLocks/>
            </p:cNvCxnSpPr>
            <p:nvPr/>
          </p:nvCxnSpPr>
          <p:spPr>
            <a:xfrm>
              <a:off x="6553200" y="2247310"/>
              <a:ext cx="29718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pic>
        <p:nvPicPr>
          <p:cNvPr id="21" name="Picture 20" descr="dram chip">
            <a:extLst>
              <a:ext uri="{FF2B5EF4-FFF2-40B4-BE49-F238E27FC236}">
                <a16:creationId xmlns:a16="http://schemas.microsoft.com/office/drawing/2014/main" id="{0D76AECA-A94D-4C4F-8B1C-CD10170EBE68}"/>
              </a:ext>
            </a:extLst>
          </p:cNvPr>
          <p:cNvPicPr>
            <a:picLocks noChangeAspect="1"/>
          </p:cNvPicPr>
          <p:nvPr/>
        </p:nvPicPr>
        <p:blipFill>
          <a:blip r:embed="rId5"/>
          <a:stretch>
            <a:fillRect/>
          </a:stretch>
        </p:blipFill>
        <p:spPr>
          <a:xfrm rot="5400000">
            <a:off x="7841896" y="1508124"/>
            <a:ext cx="1732730" cy="1553862"/>
          </a:xfrm>
          <a:prstGeom prst="rect">
            <a:avLst/>
          </a:prstGeom>
        </p:spPr>
      </p:pic>
      <p:cxnSp>
        <p:nvCxnSpPr>
          <p:cNvPr id="34" name="Straight Connector 33">
            <a:extLst>
              <a:ext uri="{FF2B5EF4-FFF2-40B4-BE49-F238E27FC236}">
                <a16:creationId xmlns:a16="http://schemas.microsoft.com/office/drawing/2014/main" id="{EF51C613-2D7E-4CBF-9757-AF7FFB00CC04}"/>
              </a:ext>
            </a:extLst>
          </p:cNvPr>
          <p:cNvCxnSpPr>
            <a:cxnSpLocks/>
          </p:cNvCxnSpPr>
          <p:nvPr/>
        </p:nvCxnSpPr>
        <p:spPr>
          <a:xfrm flipH="1">
            <a:off x="6192791" y="5204888"/>
            <a:ext cx="1817206" cy="11122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812AA3-AACE-4B16-B01E-BA96E5957BFE}"/>
              </a:ext>
            </a:extLst>
          </p:cNvPr>
          <p:cNvCxnSpPr>
            <a:cxnSpLocks/>
          </p:cNvCxnSpPr>
          <p:nvPr/>
        </p:nvCxnSpPr>
        <p:spPr>
          <a:xfrm flipH="1" flipV="1">
            <a:off x="6172200" y="4648200"/>
            <a:ext cx="1837797" cy="55668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A9CC03-5A28-44D1-BBFA-039CF3AF9CAA}"/>
              </a:ext>
            </a:extLst>
          </p:cNvPr>
          <p:cNvCxnSpPr>
            <a:cxnSpLocks/>
          </p:cNvCxnSpPr>
          <p:nvPr/>
        </p:nvCxnSpPr>
        <p:spPr>
          <a:xfrm flipH="1" flipV="1">
            <a:off x="6700474" y="1418690"/>
            <a:ext cx="1683206" cy="5429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39D0E5-5FBC-461A-BA67-FD383D2F3D2A}"/>
              </a:ext>
            </a:extLst>
          </p:cNvPr>
          <p:cNvCxnSpPr>
            <a:cxnSpLocks/>
          </p:cNvCxnSpPr>
          <p:nvPr/>
        </p:nvCxnSpPr>
        <p:spPr>
          <a:xfrm flipH="1">
            <a:off x="6700474" y="1961669"/>
            <a:ext cx="1683206" cy="180336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2DB88A2D-EB26-49E9-B6C6-527CE5E61066}"/>
              </a:ext>
            </a:extLst>
          </p:cNvPr>
          <p:cNvPicPr>
            <a:picLocks noChangeAspect="1"/>
          </p:cNvPicPr>
          <p:nvPr/>
        </p:nvPicPr>
        <p:blipFill>
          <a:blip r:embed="rId6"/>
          <a:stretch>
            <a:fillRect/>
          </a:stretch>
        </p:blipFill>
        <p:spPr>
          <a:xfrm>
            <a:off x="2971800" y="1733069"/>
            <a:ext cx="4313542" cy="2261468"/>
          </a:xfrm>
          <a:prstGeom prst="rect">
            <a:avLst/>
          </a:prstGeom>
        </p:spPr>
      </p:pic>
      <p:graphicFrame>
        <p:nvGraphicFramePr>
          <p:cNvPr id="6" name="Object 5">
            <a:extLst>
              <a:ext uri="{FF2B5EF4-FFF2-40B4-BE49-F238E27FC236}">
                <a16:creationId xmlns:a16="http://schemas.microsoft.com/office/drawing/2014/main" id="{13B2F425-D705-4C9F-B6DE-40D068D04284}"/>
              </a:ext>
            </a:extLst>
          </p:cNvPr>
          <p:cNvGraphicFramePr>
            <a:graphicFrameLocks noChangeAspect="1"/>
          </p:cNvGraphicFramePr>
          <p:nvPr>
            <p:extLst>
              <p:ext uri="{D42A27DB-BD31-4B8C-83A1-F6EECF244321}">
                <p14:modId xmlns:p14="http://schemas.microsoft.com/office/powerpoint/2010/main" val="2157405330"/>
              </p:ext>
            </p:extLst>
          </p:nvPr>
        </p:nvGraphicFramePr>
        <p:xfrm>
          <a:off x="3369754" y="5021082"/>
          <a:ext cx="2382527" cy="1281120"/>
        </p:xfrm>
        <a:graphic>
          <a:graphicData uri="http://schemas.openxmlformats.org/presentationml/2006/ole">
            <mc:AlternateContent xmlns:mc="http://schemas.openxmlformats.org/markup-compatibility/2006">
              <mc:Choice xmlns:v="urn:schemas-microsoft-com:vml" Requires="v">
                <p:oleObj spid="_x0000_s6653" name="Visio" r:id="rId7" imgW="2125887" imgH="1143166" progId="Visio.Drawing.15">
                  <p:embed/>
                </p:oleObj>
              </mc:Choice>
              <mc:Fallback>
                <p:oleObj name="Visio" r:id="rId7" imgW="2125887" imgH="1143166" progId="Visio.Drawing.15">
                  <p:embed/>
                  <p:pic>
                    <p:nvPicPr>
                      <p:cNvPr id="0" name=""/>
                      <p:cNvPicPr/>
                      <p:nvPr/>
                    </p:nvPicPr>
                    <p:blipFill>
                      <a:blip r:embed="rId8"/>
                      <a:stretch>
                        <a:fillRect/>
                      </a:stretch>
                    </p:blipFill>
                    <p:spPr>
                      <a:xfrm>
                        <a:off x="3369754" y="5021082"/>
                        <a:ext cx="2382527" cy="1281120"/>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ED86914F-38F1-4992-9B6F-78241CEEB254}"/>
              </a:ext>
            </a:extLst>
          </p:cNvPr>
          <p:cNvPicPr>
            <a:picLocks noChangeAspect="1"/>
          </p:cNvPicPr>
          <p:nvPr/>
        </p:nvPicPr>
        <p:blipFill>
          <a:blip r:embed="rId9"/>
          <a:stretch>
            <a:fillRect/>
          </a:stretch>
        </p:blipFill>
        <p:spPr>
          <a:xfrm>
            <a:off x="2956560" y="1705419"/>
            <a:ext cx="2971800" cy="2294876"/>
          </a:xfrm>
          <a:prstGeom prst="rect">
            <a:avLst/>
          </a:prstGeom>
        </p:spPr>
      </p:pic>
    </p:spTree>
    <p:custDataLst>
      <p:tags r:id="rId2"/>
    </p:custDataLst>
    <p:extLst>
      <p:ext uri="{BB962C8B-B14F-4D97-AF65-F5344CB8AC3E}">
        <p14:creationId xmlns:p14="http://schemas.microsoft.com/office/powerpoint/2010/main" val="428104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500"/>
                                        <p:tgtEl>
                                          <p:spTgt spid="29"/>
                                        </p:tgtEl>
                                      </p:cBhvr>
                                    </p:animEffect>
                                  </p:childTnLst>
                                </p:cTn>
                              </p:par>
                              <p:par>
                                <p:cTn id="12" presetID="22" presetClass="entr" presetSubtype="2"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right)">
                                      <p:cBhvr>
                                        <p:cTn id="14" dur="500"/>
                                        <p:tgtEl>
                                          <p:spTgt spid="3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xit" presetSubtype="0" fill="hold" nodeType="withEffect">
                                  <p:stCondLst>
                                    <p:cond delay="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right)">
                                      <p:cBhvr>
                                        <p:cTn id="38" dur="500"/>
                                        <p:tgtEl>
                                          <p:spTgt spid="35"/>
                                        </p:tgtEl>
                                      </p:cBhvr>
                                    </p:animEffect>
                                  </p:childTnLst>
                                </p:cTn>
                              </p:par>
                              <p:par>
                                <p:cTn id="39" presetID="22" presetClass="entr" presetSubtype="2"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right)">
                                      <p:cBhvr>
                                        <p:cTn id="41" dur="500"/>
                                        <p:tgtEl>
                                          <p:spTgt spid="34"/>
                                        </p:tgtEl>
                                      </p:cBhvr>
                                    </p:animEffect>
                                  </p:childTnLst>
                                </p:cTn>
                              </p:par>
                            </p:childTnLst>
                          </p:cTn>
                        </p:par>
                        <p:par>
                          <p:cTn id="42" fill="hold">
                            <p:stCondLst>
                              <p:cond delay="1000"/>
                            </p:stCondLst>
                            <p:childTnLst>
                              <p:par>
                                <p:cTn id="43" presetID="1" presetClass="entr" presetSubtype="0"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5.3|6.6|12.1|6.8|8.3|9.6|8.7|7.6|20|8.4"/>
</p:tagLst>
</file>

<file path=ppt/tags/tag10.xml><?xml version="1.0" encoding="utf-8"?>
<p:tagLst xmlns:a="http://schemas.openxmlformats.org/drawingml/2006/main" xmlns:r="http://schemas.openxmlformats.org/officeDocument/2006/relationships" xmlns:p="http://schemas.openxmlformats.org/presentationml/2006/main">
  <p:tag name="TIMING" val="|11.3|2.3|2.8|4.4|2.7"/>
</p:tagLst>
</file>

<file path=ppt/tags/tag11.xml><?xml version="1.0" encoding="utf-8"?>
<p:tagLst xmlns:a="http://schemas.openxmlformats.org/drawingml/2006/main" xmlns:r="http://schemas.openxmlformats.org/officeDocument/2006/relationships" xmlns:p="http://schemas.openxmlformats.org/presentationml/2006/main">
  <p:tag name="TIMING" val="|6.2|10.3"/>
</p:tagLst>
</file>

<file path=ppt/tags/tag12.xml><?xml version="1.0" encoding="utf-8"?>
<p:tagLst xmlns:a="http://schemas.openxmlformats.org/drawingml/2006/main" xmlns:r="http://schemas.openxmlformats.org/officeDocument/2006/relationships" xmlns:p="http://schemas.openxmlformats.org/presentationml/2006/main">
  <p:tag name="TIMING" val="|6.7|5.5|4.9|5.1"/>
</p:tagLst>
</file>

<file path=ppt/tags/tag13.xml><?xml version="1.0" encoding="utf-8"?>
<p:tagLst xmlns:a="http://schemas.openxmlformats.org/drawingml/2006/main" xmlns:r="http://schemas.openxmlformats.org/officeDocument/2006/relationships" xmlns:p="http://schemas.openxmlformats.org/presentationml/2006/main">
  <p:tag name="TIMING" val="|5.6|4.2|7.6|2.6|4.5"/>
</p:tagLst>
</file>

<file path=ppt/tags/tag14.xml><?xml version="1.0" encoding="utf-8"?>
<p:tagLst xmlns:a="http://schemas.openxmlformats.org/drawingml/2006/main" xmlns:r="http://schemas.openxmlformats.org/officeDocument/2006/relationships" xmlns:p="http://schemas.openxmlformats.org/presentationml/2006/main">
  <p:tag name="TIMING" val="|2.3"/>
</p:tagLst>
</file>

<file path=ppt/tags/tag15.xml><?xml version="1.0" encoding="utf-8"?>
<p:tagLst xmlns:a="http://schemas.openxmlformats.org/drawingml/2006/main" xmlns:r="http://schemas.openxmlformats.org/officeDocument/2006/relationships" xmlns:p="http://schemas.openxmlformats.org/presentationml/2006/main">
  <p:tag name="TIMING" val="|6|7.5|18.6"/>
</p:tagLst>
</file>

<file path=ppt/tags/tag16.xml><?xml version="1.0" encoding="utf-8"?>
<p:tagLst xmlns:a="http://schemas.openxmlformats.org/drawingml/2006/main" xmlns:r="http://schemas.openxmlformats.org/officeDocument/2006/relationships" xmlns:p="http://schemas.openxmlformats.org/presentationml/2006/main">
  <p:tag name="TIMING" val="|0.5|2.8|3|4.6|5.9|4.3|6.3|6.2|8|6.6|5.1"/>
</p:tagLst>
</file>

<file path=ppt/tags/tag17.xml><?xml version="1.0" encoding="utf-8"?>
<p:tagLst xmlns:a="http://schemas.openxmlformats.org/drawingml/2006/main" xmlns:r="http://schemas.openxmlformats.org/officeDocument/2006/relationships" xmlns:p="http://schemas.openxmlformats.org/presentationml/2006/main">
  <p:tag name="TIMING" val="|5.6|11.9|14.8|5.3|5.5|4.3|5.3|7.3|8.7|11.7"/>
</p:tagLst>
</file>

<file path=ppt/tags/tag18.xml><?xml version="1.0" encoding="utf-8"?>
<p:tagLst xmlns:a="http://schemas.openxmlformats.org/drawingml/2006/main" xmlns:r="http://schemas.openxmlformats.org/officeDocument/2006/relationships" xmlns:p="http://schemas.openxmlformats.org/presentationml/2006/main">
  <p:tag name="TIMING" val="|2.3"/>
</p:tagLst>
</file>

<file path=ppt/tags/tag19.xml><?xml version="1.0" encoding="utf-8"?>
<p:tagLst xmlns:a="http://schemas.openxmlformats.org/drawingml/2006/main" xmlns:r="http://schemas.openxmlformats.org/officeDocument/2006/relationships" xmlns:p="http://schemas.openxmlformats.org/presentationml/2006/main">
  <p:tag name="TIMING" val="|15.2|11.1|7.7"/>
</p:tagLst>
</file>

<file path=ppt/tags/tag2.xml><?xml version="1.0" encoding="utf-8"?>
<p:tagLst xmlns:a="http://schemas.openxmlformats.org/drawingml/2006/main" xmlns:r="http://schemas.openxmlformats.org/officeDocument/2006/relationships" xmlns:p="http://schemas.openxmlformats.org/presentationml/2006/main">
  <p:tag name="TIMING" val="|2.9"/>
</p:tagLst>
</file>

<file path=ppt/tags/tag20.xml><?xml version="1.0" encoding="utf-8"?>
<p:tagLst xmlns:a="http://schemas.openxmlformats.org/drawingml/2006/main" xmlns:r="http://schemas.openxmlformats.org/officeDocument/2006/relationships" xmlns:p="http://schemas.openxmlformats.org/presentationml/2006/main">
  <p:tag name="TIMING" val="|3.2|4.6|3.2|7.6"/>
</p:tagLst>
</file>

<file path=ppt/tags/tag21.xml><?xml version="1.0" encoding="utf-8"?>
<p:tagLst xmlns:a="http://schemas.openxmlformats.org/drawingml/2006/main" xmlns:r="http://schemas.openxmlformats.org/officeDocument/2006/relationships" xmlns:p="http://schemas.openxmlformats.org/presentationml/2006/main">
  <p:tag name="TIMING" val="|18.9|11.4|7.2|7.7|3.9"/>
</p:tagLst>
</file>

<file path=ppt/tags/tag22.xml><?xml version="1.0" encoding="utf-8"?>
<p:tagLst xmlns:a="http://schemas.openxmlformats.org/drawingml/2006/main" xmlns:r="http://schemas.openxmlformats.org/officeDocument/2006/relationships" xmlns:p="http://schemas.openxmlformats.org/presentationml/2006/main">
  <p:tag name="TIMING" val="|4.7|5.3|15.9|16.3|11.9|10"/>
</p:tagLst>
</file>

<file path=ppt/tags/tag23.xml><?xml version="1.0" encoding="utf-8"?>
<p:tagLst xmlns:a="http://schemas.openxmlformats.org/drawingml/2006/main" xmlns:r="http://schemas.openxmlformats.org/officeDocument/2006/relationships" xmlns:p="http://schemas.openxmlformats.org/presentationml/2006/main">
  <p:tag name="TIMING" val="|2.1|5.6|7.8|12.6|7.2|6"/>
</p:tagLst>
</file>

<file path=ppt/tags/tag24.xml><?xml version="1.0" encoding="utf-8"?>
<p:tagLst xmlns:a="http://schemas.openxmlformats.org/drawingml/2006/main" xmlns:r="http://schemas.openxmlformats.org/officeDocument/2006/relationships" xmlns:p="http://schemas.openxmlformats.org/presentationml/2006/main">
  <p:tag name="TIMING" val="|2.3"/>
</p:tagLst>
</file>

<file path=ppt/tags/tag25.xml><?xml version="1.0" encoding="utf-8"?>
<p:tagLst xmlns:a="http://schemas.openxmlformats.org/drawingml/2006/main" xmlns:r="http://schemas.openxmlformats.org/officeDocument/2006/relationships" xmlns:p="http://schemas.openxmlformats.org/presentationml/2006/main">
  <p:tag name="TIMING" val="|7.6|6.2|3.2|8.3"/>
</p:tagLst>
</file>

<file path=ppt/tags/tag26.xml><?xml version="1.0" encoding="utf-8"?>
<p:tagLst xmlns:a="http://schemas.openxmlformats.org/drawingml/2006/main" xmlns:r="http://schemas.openxmlformats.org/officeDocument/2006/relationships" xmlns:p="http://schemas.openxmlformats.org/presentationml/2006/main">
  <p:tag name="TIMING" val="|2.3"/>
</p:tagLst>
</file>

<file path=ppt/tags/tag27.xml><?xml version="1.0" encoding="utf-8"?>
<p:tagLst xmlns:a="http://schemas.openxmlformats.org/drawingml/2006/main" xmlns:r="http://schemas.openxmlformats.org/officeDocument/2006/relationships" xmlns:p="http://schemas.openxmlformats.org/presentationml/2006/main">
  <p:tag name="TIMING" val="|13.2|6.6"/>
</p:tagLst>
</file>

<file path=ppt/tags/tag28.xml><?xml version="1.0" encoding="utf-8"?>
<p:tagLst xmlns:a="http://schemas.openxmlformats.org/drawingml/2006/main" xmlns:r="http://schemas.openxmlformats.org/officeDocument/2006/relationships" xmlns:p="http://schemas.openxmlformats.org/presentationml/2006/main">
  <p:tag name="TIMING" val="|5.9|14.6"/>
</p:tagLst>
</file>

<file path=ppt/tags/tag29.xml><?xml version="1.0" encoding="utf-8"?>
<p:tagLst xmlns:a="http://schemas.openxmlformats.org/drawingml/2006/main" xmlns:r="http://schemas.openxmlformats.org/officeDocument/2006/relationships" xmlns:p="http://schemas.openxmlformats.org/presentationml/2006/main">
  <p:tag name="TIMING" val="|5.9|14.6"/>
</p:tagLst>
</file>

<file path=ppt/tags/tag3.xml><?xml version="1.0" encoding="utf-8"?>
<p:tagLst xmlns:a="http://schemas.openxmlformats.org/drawingml/2006/main" xmlns:r="http://schemas.openxmlformats.org/officeDocument/2006/relationships" xmlns:p="http://schemas.openxmlformats.org/presentationml/2006/main">
  <p:tag name="TIMING" val="|4.1|6.3|4.3|8.6"/>
</p:tagLst>
</file>

<file path=ppt/tags/tag30.xml><?xml version="1.0" encoding="utf-8"?>
<p:tagLst xmlns:a="http://schemas.openxmlformats.org/drawingml/2006/main" xmlns:r="http://schemas.openxmlformats.org/officeDocument/2006/relationships" xmlns:p="http://schemas.openxmlformats.org/presentationml/2006/main">
  <p:tag name="TIMING" val="|5.6|11.2"/>
</p:tagLst>
</file>

<file path=ppt/tags/tag31.xml><?xml version="1.0" encoding="utf-8"?>
<p:tagLst xmlns:a="http://schemas.openxmlformats.org/drawingml/2006/main" xmlns:r="http://schemas.openxmlformats.org/officeDocument/2006/relationships" xmlns:p="http://schemas.openxmlformats.org/presentationml/2006/main">
  <p:tag name="TIMING" val="|5.6|11.2"/>
</p:tagLst>
</file>

<file path=ppt/tags/tag32.xml><?xml version="1.0" encoding="utf-8"?>
<p:tagLst xmlns:a="http://schemas.openxmlformats.org/drawingml/2006/main" xmlns:r="http://schemas.openxmlformats.org/officeDocument/2006/relationships" xmlns:p="http://schemas.openxmlformats.org/presentationml/2006/main">
  <p:tag name="TIMING" val="|7.9|15.8"/>
</p:tagLst>
</file>

<file path=ppt/tags/tag33.xml><?xml version="1.0" encoding="utf-8"?>
<p:tagLst xmlns:a="http://schemas.openxmlformats.org/drawingml/2006/main" xmlns:r="http://schemas.openxmlformats.org/officeDocument/2006/relationships" xmlns:p="http://schemas.openxmlformats.org/presentationml/2006/main">
  <p:tag name="TIMING" val="|7.8|12.8|9.1"/>
</p:tagLst>
</file>

<file path=ppt/tags/tag34.xml><?xml version="1.0" encoding="utf-8"?>
<p:tagLst xmlns:a="http://schemas.openxmlformats.org/drawingml/2006/main" xmlns:r="http://schemas.openxmlformats.org/officeDocument/2006/relationships" xmlns:p="http://schemas.openxmlformats.org/presentationml/2006/main">
  <p:tag name="TIMING" val="|11.1"/>
</p:tagLst>
</file>

<file path=ppt/tags/tag35.xml><?xml version="1.0" encoding="utf-8"?>
<p:tagLst xmlns:a="http://schemas.openxmlformats.org/drawingml/2006/main" xmlns:r="http://schemas.openxmlformats.org/officeDocument/2006/relationships" xmlns:p="http://schemas.openxmlformats.org/presentationml/2006/main">
  <p:tag name="TIMING" val="|5.1"/>
</p:tagLst>
</file>

<file path=ppt/tags/tag36.xml><?xml version="1.0" encoding="utf-8"?>
<p:tagLst xmlns:a="http://schemas.openxmlformats.org/drawingml/2006/main" xmlns:r="http://schemas.openxmlformats.org/officeDocument/2006/relationships" xmlns:p="http://schemas.openxmlformats.org/presentationml/2006/main">
  <p:tag name="TIMING" val="|2.3"/>
</p:tagLst>
</file>

<file path=ppt/tags/tag37.xml><?xml version="1.0" encoding="utf-8"?>
<p:tagLst xmlns:a="http://schemas.openxmlformats.org/drawingml/2006/main" xmlns:r="http://schemas.openxmlformats.org/officeDocument/2006/relationships" xmlns:p="http://schemas.openxmlformats.org/presentationml/2006/main">
  <p:tag name="TIMING" val="|2|4.4|4.2|3.3|8.7|5.4"/>
</p:tagLst>
</file>

<file path=ppt/tags/tag38.xml><?xml version="1.0" encoding="utf-8"?>
<p:tagLst xmlns:a="http://schemas.openxmlformats.org/drawingml/2006/main" xmlns:r="http://schemas.openxmlformats.org/officeDocument/2006/relationships" xmlns:p="http://schemas.openxmlformats.org/presentationml/2006/main">
  <p:tag name="TIMING" val="|7.6|6.2|3.2|8.3"/>
</p:tagLst>
</file>

<file path=ppt/tags/tag39.xml><?xml version="1.0" encoding="utf-8"?>
<p:tagLst xmlns:a="http://schemas.openxmlformats.org/drawingml/2006/main" xmlns:r="http://schemas.openxmlformats.org/officeDocument/2006/relationships" xmlns:p="http://schemas.openxmlformats.org/presentationml/2006/main">
  <p:tag name="TIMING" val="|2.3|12.3|12.1|7.3|11.4"/>
</p:tagLst>
</file>

<file path=ppt/tags/tag4.xml><?xml version="1.0" encoding="utf-8"?>
<p:tagLst xmlns:a="http://schemas.openxmlformats.org/drawingml/2006/main" xmlns:r="http://schemas.openxmlformats.org/officeDocument/2006/relationships" xmlns:p="http://schemas.openxmlformats.org/presentationml/2006/main">
  <p:tag name="TIMING" val="|1.4|5.6|6.1|10.8|4.9|4.3|15.3"/>
</p:tagLst>
</file>

<file path=ppt/tags/tag40.xml><?xml version="1.0" encoding="utf-8"?>
<p:tagLst xmlns:a="http://schemas.openxmlformats.org/drawingml/2006/main" xmlns:r="http://schemas.openxmlformats.org/officeDocument/2006/relationships" xmlns:p="http://schemas.openxmlformats.org/presentationml/2006/main">
  <p:tag name="TIMING" val="|4.1|9.1"/>
</p:tagLst>
</file>

<file path=ppt/tags/tag41.xml><?xml version="1.0" encoding="utf-8"?>
<p:tagLst xmlns:a="http://schemas.openxmlformats.org/drawingml/2006/main" xmlns:r="http://schemas.openxmlformats.org/officeDocument/2006/relationships" xmlns:p="http://schemas.openxmlformats.org/presentationml/2006/main">
  <p:tag name="TIMING" val="|3.6"/>
</p:tagLst>
</file>

<file path=ppt/tags/tag42.xml><?xml version="1.0" encoding="utf-8"?>
<p:tagLst xmlns:a="http://schemas.openxmlformats.org/drawingml/2006/main" xmlns:r="http://schemas.openxmlformats.org/officeDocument/2006/relationships" xmlns:p="http://schemas.openxmlformats.org/presentationml/2006/main">
  <p:tag name="TIMING" val="|12.3|12.8|16.8|13|4.4|6.9|9.9|1.1"/>
</p:tagLst>
</file>

<file path=ppt/tags/tag5.xml><?xml version="1.0" encoding="utf-8"?>
<p:tagLst xmlns:a="http://schemas.openxmlformats.org/drawingml/2006/main" xmlns:r="http://schemas.openxmlformats.org/officeDocument/2006/relationships" xmlns:p="http://schemas.openxmlformats.org/presentationml/2006/main">
  <p:tag name="TIMING" val="|2.3"/>
</p:tagLst>
</file>

<file path=ppt/tags/tag6.xml><?xml version="1.0" encoding="utf-8"?>
<p:tagLst xmlns:a="http://schemas.openxmlformats.org/drawingml/2006/main" xmlns:r="http://schemas.openxmlformats.org/officeDocument/2006/relationships" xmlns:p="http://schemas.openxmlformats.org/presentationml/2006/main">
  <p:tag name="TIMING" val="|5.1|1.6|1.6"/>
</p:tagLst>
</file>

<file path=ppt/tags/tag7.xml><?xml version="1.0" encoding="utf-8"?>
<p:tagLst xmlns:a="http://schemas.openxmlformats.org/drawingml/2006/main" xmlns:r="http://schemas.openxmlformats.org/officeDocument/2006/relationships" xmlns:p="http://schemas.openxmlformats.org/presentationml/2006/main">
  <p:tag name="TIMING" val="|4.2|5.4|27.9"/>
</p:tagLst>
</file>

<file path=ppt/tags/tag8.xml><?xml version="1.0" encoding="utf-8"?>
<p:tagLst xmlns:a="http://schemas.openxmlformats.org/drawingml/2006/main" xmlns:r="http://schemas.openxmlformats.org/officeDocument/2006/relationships" xmlns:p="http://schemas.openxmlformats.org/presentationml/2006/main">
  <p:tag name="TIMING" val="|11.8|6.3|3.5|2.9"/>
</p:tagLst>
</file>

<file path=ppt/tags/tag9.xml><?xml version="1.0" encoding="utf-8"?>
<p:tagLst xmlns:a="http://schemas.openxmlformats.org/drawingml/2006/main" xmlns:r="http://schemas.openxmlformats.org/officeDocument/2006/relationships" xmlns:p="http://schemas.openxmlformats.org/presentationml/2006/main">
  <p:tag name="TIMING" val="|12.3|3.8|3.8|5.6|2.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a:ea typeface=""/>
        <a:cs typeface=""/>
      </a:majorFont>
      <a:minorFont>
        <a:latin typeface="Cambr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41923</TotalTime>
  <Words>5417</Words>
  <Application>Microsoft Office PowerPoint</Application>
  <PresentationFormat>Widescreen</PresentationFormat>
  <Paragraphs>747</Paragraphs>
  <Slides>58</Slides>
  <Notes>46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5" baseType="lpstr">
      <vt:lpstr>Arial</vt:lpstr>
      <vt:lpstr>Calibri</vt:lpstr>
      <vt:lpstr>Cambria</vt:lpstr>
      <vt:lpstr>Cambria Math</vt:lpstr>
      <vt:lpstr>Consolas</vt:lpstr>
      <vt:lpstr>Office Theme</vt:lpstr>
      <vt:lpstr>Visio</vt:lpstr>
      <vt:lpstr>PowerPoint Presentation</vt:lpstr>
      <vt:lpstr>Summary</vt:lpstr>
      <vt:lpstr>Outline</vt:lpstr>
      <vt:lpstr>DRAM Organization</vt:lpstr>
      <vt:lpstr>Accessing DRAM</vt:lpstr>
      <vt:lpstr>Outline</vt:lpstr>
      <vt:lpstr>Challenges of DRAM Scaling</vt:lpstr>
      <vt:lpstr>Our Goal</vt:lpstr>
      <vt:lpstr>The Components of CROW</vt:lpstr>
      <vt:lpstr>CROW Operation 1: Row Copy</vt:lpstr>
      <vt:lpstr>Row Copy: Steps</vt:lpstr>
      <vt:lpstr>Row Copy: Steps</vt:lpstr>
      <vt:lpstr>CROW Operation 2: Two-Row Activation</vt:lpstr>
      <vt:lpstr>Two-Row Activation: Steps</vt:lpstr>
      <vt:lpstr>Two-Row Activation: Steps</vt:lpstr>
      <vt:lpstr>Outline</vt:lpstr>
      <vt:lpstr>CROW-cache</vt:lpstr>
      <vt:lpstr>CROW-cache Operation</vt:lpstr>
      <vt:lpstr>CROW-cache Operation</vt:lpstr>
      <vt:lpstr>Outline</vt:lpstr>
      <vt:lpstr>CROW-ref</vt:lpstr>
      <vt:lpstr>CROW-ref Operation</vt:lpstr>
      <vt:lpstr>CROW-ref Operation</vt:lpstr>
      <vt:lpstr>Identifying Weak Rows</vt:lpstr>
      <vt:lpstr>Identifying Weak Rows</vt:lpstr>
      <vt:lpstr>Outline</vt:lpstr>
      <vt:lpstr>Mitigating RowHammer</vt:lpstr>
      <vt:lpstr>Outline</vt:lpstr>
      <vt:lpstr>Methodology</vt:lpstr>
      <vt:lpstr>CROW-cache Results</vt:lpstr>
      <vt:lpstr>CROW-cache Results</vt:lpstr>
      <vt:lpstr>CROW-ref Results</vt:lpstr>
      <vt:lpstr>CROW-ref Results</vt:lpstr>
      <vt:lpstr>Combining CROW-cache and CROW-ref</vt:lpstr>
      <vt:lpstr>Combining CROW-cache and CROW-ref</vt:lpstr>
      <vt:lpstr>Hardware Overhead</vt:lpstr>
      <vt:lpstr>Other Results in the Paper</vt:lpstr>
      <vt:lpstr>Outline</vt:lpstr>
      <vt:lpstr>Conclusion</vt:lpstr>
      <vt:lpstr>PowerPoint Presentation</vt:lpstr>
      <vt:lpstr>Backup Slides</vt:lpstr>
      <vt:lpstr>Latency Reduction with MRA</vt:lpstr>
      <vt:lpstr>Mitigating RowHammer</vt:lpstr>
      <vt:lpstr>CROW-cache Performance</vt:lpstr>
      <vt:lpstr>CROW-ref Performance</vt:lpstr>
      <vt:lpstr>CROW-ref Energy Savings</vt:lpstr>
      <vt:lpstr>Speedup - CROW-cache</vt:lpstr>
      <vt:lpstr>Speedup - CROW-cache</vt:lpstr>
      <vt:lpstr>Energy – CROW-cache</vt:lpstr>
      <vt:lpstr>Comparison to TL-DRAM and SALP</vt:lpstr>
      <vt:lpstr>Slide on RLTL</vt:lpstr>
      <vt:lpstr>Speedup – CROW-ref</vt:lpstr>
      <vt:lpstr>Energy – CROW-ref</vt:lpstr>
      <vt:lpstr>CROW-cache + ref</vt:lpstr>
      <vt:lpstr>CROW-table Organization</vt:lpstr>
      <vt:lpstr>tRCD vs tRAS</vt:lpstr>
      <vt:lpstr>MRA Area Overhead</vt:lpstr>
      <vt:lpstr>DRAM Charge over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Hasan Hassan</dc:creator>
  <cp:lastModifiedBy>Hasan Hassan</cp:lastModifiedBy>
  <cp:revision>4996</cp:revision>
  <cp:lastPrinted>2014-06-12T23:10:00Z</cp:lastPrinted>
  <dcterms:created xsi:type="dcterms:W3CDTF">2014-06-05T00:32:34Z</dcterms:created>
  <dcterms:modified xsi:type="dcterms:W3CDTF">2019-06-26T20:47:27Z</dcterms:modified>
</cp:coreProperties>
</file>