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
  </p:notesMasterIdLst>
  <p:handoutMasterIdLst>
    <p:handoutMasterId r:id="rId10"/>
  </p:handoutMasterIdLst>
  <p:sldIdLst>
    <p:sldId id="823" r:id="rId2"/>
    <p:sldId id="1089" r:id="rId3"/>
    <p:sldId id="1098" r:id="rId4"/>
    <p:sldId id="1099" r:id="rId5"/>
    <p:sldId id="1096" r:id="rId6"/>
    <p:sldId id="1097" r:id="rId7"/>
    <p:sldId id="1094" r:id="rId8"/>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F3F"/>
    <a:srgbClr val="FF0066"/>
    <a:srgbClr val="9021FF"/>
    <a:srgbClr val="FFCDCD"/>
    <a:srgbClr val="FF9797"/>
    <a:srgbClr val="0066FF"/>
    <a:srgbClr val="0000FF"/>
    <a:srgbClr val="CC3300"/>
    <a:srgbClr val="7BA5F9"/>
    <a:srgbClr val="FF75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4" autoAdjust="0"/>
    <p:restoredTop sz="54523" autoAdjust="0"/>
  </p:normalViewPr>
  <p:slideViewPr>
    <p:cSldViewPr showGuides="1">
      <p:cViewPr varScale="1">
        <p:scale>
          <a:sx n="46" d="100"/>
          <a:sy n="46" d="100"/>
        </p:scale>
        <p:origin x="1891" y="53"/>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282"/>
    </p:cViewPr>
  </p:sorterViewPr>
  <p:notesViewPr>
    <p:cSldViewPr>
      <p:cViewPr>
        <p:scale>
          <a:sx n="125" d="100"/>
          <a:sy n="125" d="100"/>
        </p:scale>
        <p:origin x="960" y="-74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3A320F2-0222-4F9A-9B4B-23861EA014DD}" type="datetime1">
              <a:rPr lang="en-US" smtClean="0"/>
              <a:t>6/19/2019</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73636F2-AAAA-4996-B2C9-0909AC5494D8}" type="slidenum">
              <a:rPr lang="en-US" smtClean="0"/>
              <a:t>‹#›</a:t>
            </a:fld>
            <a:endParaRPr lang="en-US"/>
          </a:p>
        </p:txBody>
      </p:sp>
    </p:spTree>
    <p:extLst>
      <p:ext uri="{BB962C8B-B14F-4D97-AF65-F5344CB8AC3E}">
        <p14:creationId xmlns:p14="http://schemas.microsoft.com/office/powerpoint/2010/main" val="20086301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4F69DEF-4668-4BDD-8B02-8E33D3A0F21C}" type="datetime1">
              <a:rPr lang="en-US" smtClean="0"/>
              <a:t>6/19/2019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F7F79D3-8C36-4CB5-B03B-F440DA7B71AF}" type="slidenum">
              <a:rPr lang="en-US" smtClean="0"/>
              <a:t>‹#›</a:t>
            </a:fld>
            <a:endParaRPr lang="en-US"/>
          </a:p>
        </p:txBody>
      </p:sp>
    </p:spTree>
    <p:extLst>
      <p:ext uri="{BB962C8B-B14F-4D97-AF65-F5344CB8AC3E}">
        <p14:creationId xmlns:p14="http://schemas.microsoft.com/office/powerpoint/2010/main" val="15848749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Hi, my name is Hasan and I am from ETH Zurich.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 will present a brief overview of our paper that appears at ISCA 2019, entitled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CROW: a low-cost substrate for improving DRAM performance, energy efficiency, and reliability.</a:t>
            </a:r>
          </a:p>
        </p:txBody>
      </p:sp>
      <p:sp>
        <p:nvSpPr>
          <p:cNvPr id="4" name="Slide Number Placeholder 3"/>
          <p:cNvSpPr>
            <a:spLocks noGrp="1"/>
          </p:cNvSpPr>
          <p:nvPr>
            <p:ph type="sldNum" sz="quarter" idx="10"/>
          </p:nvPr>
        </p:nvSpPr>
        <p:spPr/>
        <p:txBody>
          <a:bodyPr/>
          <a:lstStyle/>
          <a:p>
            <a:fld id="{EF7F79D3-8C36-4CB5-B03B-F440DA7B71AF}" type="slidenum">
              <a:rPr lang="en-US" smtClean="0"/>
              <a:t>1</a:t>
            </a:fld>
            <a:endParaRPr lang="en-US"/>
          </a:p>
        </p:txBody>
      </p:sp>
    </p:spTree>
    <p:extLst>
      <p:ext uri="{BB962C8B-B14F-4D97-AF65-F5344CB8AC3E}">
        <p14:creationId xmlns:p14="http://schemas.microsoft.com/office/powerpoint/2010/main" val="253106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DRAM offers high memory capacity at low cost. </a:t>
            </a:r>
          </a:p>
          <a:p>
            <a:r>
              <a:rPr lang="en-US" dirty="0"/>
              <a:t>However, process technology scaling introduces three key challenges to DRAM [CLICK] </a:t>
            </a:r>
          </a:p>
          <a:p>
            <a:r>
              <a:rPr lang="en-US" dirty="0"/>
              <a:t>First, high DRAM access latency is a bottleneck for improving system performance and energy efficiency. [CLICK]</a:t>
            </a:r>
          </a:p>
          <a:p>
            <a:r>
              <a:rPr lang="en-US" dirty="0"/>
              <a:t>Second, as the number of cells in a DRAM chip increases, DRAM refresh overheads incur more performance and energy overheads. [CLICK]</a:t>
            </a:r>
          </a:p>
          <a:p>
            <a:r>
              <a:rPr lang="en-US" dirty="0"/>
              <a:t>Third, as process technology shrinks, DRAM cells become smaller and get closer to each other. The increasing interference between cells exposes DRAM to vulnerabilities such as </a:t>
            </a:r>
            <a:r>
              <a:rPr lang="en-US" dirty="0" err="1"/>
              <a:t>RowHammer</a:t>
            </a:r>
            <a:r>
              <a:rPr lang="en-US" dirty="0"/>
              <a:t>, which reduce DRAM reliability.</a:t>
            </a:r>
          </a:p>
        </p:txBody>
      </p:sp>
      <p:sp>
        <p:nvSpPr>
          <p:cNvPr id="4" name="Slide Number Placeholder 3"/>
          <p:cNvSpPr>
            <a:spLocks noGrp="1"/>
          </p:cNvSpPr>
          <p:nvPr>
            <p:ph type="sldNum" sz="quarter" idx="5"/>
          </p:nvPr>
        </p:nvSpPr>
        <p:spPr/>
        <p:txBody>
          <a:bodyPr/>
          <a:lstStyle/>
          <a:p>
            <a:fld id="{EF7F79D3-8C36-4CB5-B03B-F440DA7B71AF}" type="slidenum">
              <a:rPr lang="en-US" smtClean="0"/>
              <a:t>2</a:t>
            </a:fld>
            <a:endParaRPr lang="en-US"/>
          </a:p>
        </p:txBody>
      </p:sp>
    </p:spTree>
    <p:extLst>
      <p:ext uri="{BB962C8B-B14F-4D97-AF65-F5344CB8AC3E}">
        <p14:creationId xmlns:p14="http://schemas.microsoft.com/office/powerpoint/2010/main" val="3620795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conventional DRAM chip is composed of multiple subarrays. DRAM cells in a subarray are organized as a two-dimensional array.</a:t>
            </a:r>
          </a:p>
          <a:p>
            <a:r>
              <a:rPr lang="en-US" dirty="0"/>
              <a:t>To access a cell, a DRAM row has to be activated. [CLICK] A row activation results in loading the row’s data into the sense amplifiers, where read and write operations can be performed.</a:t>
            </a:r>
          </a:p>
        </p:txBody>
      </p:sp>
      <p:sp>
        <p:nvSpPr>
          <p:cNvPr id="4" name="Slide Number Placeholder 3"/>
          <p:cNvSpPr>
            <a:spLocks noGrp="1"/>
          </p:cNvSpPr>
          <p:nvPr>
            <p:ph type="sldNum" sz="quarter" idx="5"/>
          </p:nvPr>
        </p:nvSpPr>
        <p:spPr/>
        <p:txBody>
          <a:bodyPr/>
          <a:lstStyle/>
          <a:p>
            <a:fld id="{EF7F79D3-8C36-4CB5-B03B-F440DA7B71AF}" type="slidenum">
              <a:rPr lang="en-US" smtClean="0"/>
              <a:t>3</a:t>
            </a:fld>
            <a:endParaRPr lang="en-US"/>
          </a:p>
        </p:txBody>
      </p:sp>
    </p:spTree>
    <p:extLst>
      <p:ext uri="{BB962C8B-B14F-4D97-AF65-F5344CB8AC3E}">
        <p14:creationId xmlns:p14="http://schemas.microsoft.com/office/powerpoint/2010/main" val="1746594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address the scaling challenges of conventional DRAM, we propose a flexible substrate which we call CROW.</a:t>
            </a:r>
          </a:p>
          <a:p>
            <a:endParaRPr lang="en-US" dirty="0"/>
          </a:p>
          <a:p>
            <a:r>
              <a:rPr lang="en-US" dirty="0"/>
              <a:t>CROW slightly modifies the DRAM subarray by introducing copy rows in addition to the regular rows in conventional DRAM. The copy rows have their own address decoders and they can be activated independently from the regular rows. </a:t>
            </a:r>
          </a:p>
          <a:p>
            <a:endParaRPr lang="en-US" dirty="0"/>
          </a:p>
          <a:p>
            <a:r>
              <a:rPr lang="en-US" dirty="0"/>
              <a:t>The CROW substrate enables two key operations. [CLICK] </a:t>
            </a:r>
          </a:p>
          <a:p>
            <a:r>
              <a:rPr lang="en-US" dirty="0"/>
              <a:t>First, it enables duplicating an entire regular row to a copy row within the subarray. This operation is simply performed by following a regular row activation with a copy row activation. [CLICK]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CROW enables simultaneously activating a regular row and a copy row. If the two rows contain the same data, this operation results in low latency activation. This is because two rows share more charge with the sense amplifiers and as a result the sense amplifiers operate faster.</a:t>
            </a:r>
          </a:p>
        </p:txBody>
      </p:sp>
      <p:sp>
        <p:nvSpPr>
          <p:cNvPr id="4" name="Slide Number Placeholder 3"/>
          <p:cNvSpPr>
            <a:spLocks noGrp="1"/>
          </p:cNvSpPr>
          <p:nvPr>
            <p:ph type="sldNum" sz="quarter" idx="5"/>
          </p:nvPr>
        </p:nvSpPr>
        <p:spPr/>
        <p:txBody>
          <a:bodyPr/>
          <a:lstStyle/>
          <a:p>
            <a:fld id="{EF7F79D3-8C36-4CB5-B03B-F440DA7B71AF}" type="slidenum">
              <a:rPr lang="en-US" smtClean="0"/>
              <a:t>4</a:t>
            </a:fld>
            <a:endParaRPr lang="en-US"/>
          </a:p>
        </p:txBody>
      </p:sp>
    </p:spTree>
    <p:extLst>
      <p:ext uri="{BB962C8B-B14F-4D97-AF65-F5344CB8AC3E}">
        <p14:creationId xmlns:p14="http://schemas.microsoft.com/office/powerpoint/2010/main" val="3053746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CROW substrate is flexible and can be used to enable a variety of mechanisms. </a:t>
            </a:r>
          </a:p>
          <a:p>
            <a:r>
              <a:rPr lang="en-US" dirty="0"/>
              <a:t>In this work, we discuss and evaluate two mechanisms. First, [CLICK] CROW-cache enables low-latency access to the most recently activated regular rows in every subarray. To do so, [CLICK] CROW-cache</a:t>
            </a:r>
          </a:p>
          <a:p>
            <a:r>
              <a:rPr lang="en-US" dirty="0"/>
              <a:t>makes a copy of the activated regular row into an available copy row. During a subsequent access to the same regular row, [CLICK] CROW-cache simultaneously activates both the regular and copy row to reduce activation latency.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CROW-ref mitigates DRAM refresh overhead by avoiding storing any data in retention-weak rows such that the entire DRAM chip can use a longer refresh interval. [CLICK] CROW-ref simply remaps weak regular DRAM rows to strong copy rows and the memory controller activates the corresponding copy row instead of the weak regular row.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come to my talk and see our paper to learn more about these mechanisms.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talk, we will also briefly discuss a third mechanism that uses CROW to mitigate </a:t>
            </a:r>
            <a:r>
              <a:rPr lang="en-US" dirty="0" err="1"/>
              <a:t>RowHammer</a:t>
            </a:r>
            <a:r>
              <a:rPr lang="en-US" dirty="0"/>
              <a:t>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hope future work exploits CROW to devise more use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F7F79D3-8C36-4CB5-B03B-F440DA7B71AF}" type="slidenum">
              <a:rPr lang="en-US" smtClean="0"/>
              <a:t>5</a:t>
            </a:fld>
            <a:endParaRPr lang="en-US"/>
          </a:p>
        </p:txBody>
      </p:sp>
    </p:spTree>
    <p:extLst>
      <p:ext uri="{BB962C8B-B14F-4D97-AF65-F5344CB8AC3E}">
        <p14:creationId xmlns:p14="http://schemas.microsoft.com/office/powerpoint/2010/main" val="76332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CROW-cache and CROW-ref are complementary to each other. Averaged across 20 four-core memory intensive workloads, the combination of CROW-cache and CROW-ref improves performance by 20.0% and reduces DRAM energy by 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CROW provides such performance and energy benefits with a small hardware overhead in the DRAM chip and the memory controller.</a:t>
            </a:r>
          </a:p>
        </p:txBody>
      </p:sp>
      <p:sp>
        <p:nvSpPr>
          <p:cNvPr id="4" name="Slide Number Placeholder 3"/>
          <p:cNvSpPr>
            <a:spLocks noGrp="1"/>
          </p:cNvSpPr>
          <p:nvPr>
            <p:ph type="sldNum" sz="quarter" idx="5"/>
          </p:nvPr>
        </p:nvSpPr>
        <p:spPr/>
        <p:txBody>
          <a:bodyPr/>
          <a:lstStyle/>
          <a:p>
            <a:fld id="{EF7F79D3-8C36-4CB5-B03B-F440DA7B71AF}" type="slidenum">
              <a:rPr lang="en-US" smtClean="0"/>
              <a:t>6</a:t>
            </a:fld>
            <a:endParaRPr lang="en-US"/>
          </a:p>
        </p:txBody>
      </p:sp>
    </p:spTree>
    <p:extLst>
      <p:ext uri="{BB962C8B-B14F-4D97-AF65-F5344CB8AC3E}">
        <p14:creationId xmlns:p14="http://schemas.microsoft.com/office/powerpoint/2010/main" val="232689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Please attend my talk on Monday at 2.00 pm if you would like to learn more or ask questions. Thank you.</a:t>
            </a:r>
          </a:p>
        </p:txBody>
      </p:sp>
      <p:sp>
        <p:nvSpPr>
          <p:cNvPr id="4" name="Slide Number Placeholder 3"/>
          <p:cNvSpPr>
            <a:spLocks noGrp="1"/>
          </p:cNvSpPr>
          <p:nvPr>
            <p:ph type="sldNum" sz="quarter" idx="10"/>
          </p:nvPr>
        </p:nvSpPr>
        <p:spPr/>
        <p:txBody>
          <a:bodyPr/>
          <a:lstStyle/>
          <a:p>
            <a:fld id="{EF7F79D3-8C36-4CB5-B03B-F440DA7B71AF}" type="slidenum">
              <a:rPr lang="en-US" smtClean="0"/>
              <a:t>7</a:t>
            </a:fld>
            <a:endParaRPr lang="en-US"/>
          </a:p>
        </p:txBody>
      </p:sp>
    </p:spTree>
    <p:extLst>
      <p:ext uri="{BB962C8B-B14F-4D97-AF65-F5344CB8AC3E}">
        <p14:creationId xmlns:p14="http://schemas.microsoft.com/office/powerpoint/2010/main" val="1402011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pic>
        <p:nvPicPr>
          <p:cNvPr id="9" name="Picture 8" descr="A picture containing clipart&#10;&#10;Description automatically generated">
            <a:extLst>
              <a:ext uri="{FF2B5EF4-FFF2-40B4-BE49-F238E27FC236}">
                <a16:creationId xmlns:a16="http://schemas.microsoft.com/office/drawing/2014/main" id="{D9E0F28C-2089-4620-91BE-AFAEEE53EE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18" y="6340914"/>
            <a:ext cx="1301318" cy="517085"/>
          </a:xfrm>
          <a:prstGeom prst="rect">
            <a:avLst/>
          </a:prstGeom>
        </p:spPr>
      </p:pic>
    </p:spTree>
    <p:extLst>
      <p:ext uri="{BB962C8B-B14F-4D97-AF65-F5344CB8AC3E}">
        <p14:creationId xmlns:p14="http://schemas.microsoft.com/office/powerpoint/2010/main" val="215052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312817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00523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11582400" cy="838200"/>
          </a:xfrm>
        </p:spPr>
        <p:txBody>
          <a:bodyPr>
            <a:normAutofit/>
          </a:bodyPr>
          <a:lstStyle>
            <a:lvl1pPr>
              <a:defRPr sz="54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304800" y="1143000"/>
            <a:ext cx="11582400" cy="50613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5">
            <a:extLst>
              <a:ext uri="{FF2B5EF4-FFF2-40B4-BE49-F238E27FC236}">
                <a16:creationId xmlns:a16="http://schemas.microsoft.com/office/drawing/2014/main" id="{40833821-0C23-4738-BE09-9953AA957A9E}"/>
              </a:ext>
            </a:extLst>
          </p:cNvPr>
          <p:cNvSpPr txBox="1">
            <a:spLocks/>
          </p:cNvSpPr>
          <p:nvPr userDrawn="1"/>
        </p:nvSpPr>
        <p:spPr>
          <a:xfrm>
            <a:off x="10972800" y="6355716"/>
            <a:ext cx="9144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D2B188-1D62-4FCA-8363-938AD4629BBB}" type="slidenum">
              <a:rPr lang="en-US" sz="2000" smtClean="0"/>
              <a:pPr/>
              <a:t>‹#›</a:t>
            </a:fld>
            <a:endParaRPr lang="en-US" sz="2000" dirty="0"/>
          </a:p>
        </p:txBody>
      </p:sp>
      <p:pic>
        <p:nvPicPr>
          <p:cNvPr id="9" name="Picture 8" descr="A picture containing clipart&#10;&#10;Description automatically generated">
            <a:extLst>
              <a:ext uri="{FF2B5EF4-FFF2-40B4-BE49-F238E27FC236}">
                <a16:creationId xmlns:a16="http://schemas.microsoft.com/office/drawing/2014/main" id="{1A634E86-7456-496B-8049-F77EC1E7CE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18" y="6340914"/>
            <a:ext cx="1301318" cy="517085"/>
          </a:xfrm>
          <a:prstGeom prst="rect">
            <a:avLst/>
          </a:prstGeom>
        </p:spPr>
      </p:pic>
    </p:spTree>
    <p:extLst>
      <p:ext uri="{BB962C8B-B14F-4D97-AF65-F5344CB8AC3E}">
        <p14:creationId xmlns:p14="http://schemas.microsoft.com/office/powerpoint/2010/main" val="39425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9643325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1461976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13971580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311590524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2121050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51651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4D2B188-1D62-4FCA-8363-938AD4629BBB}" type="slidenum">
              <a:rPr lang="en-US" smtClean="0"/>
              <a:t>‹#›</a:t>
            </a:fld>
            <a:endParaRPr lang="en-US"/>
          </a:p>
        </p:txBody>
      </p:sp>
    </p:spTree>
    <p:extLst>
      <p:ext uri="{BB962C8B-B14F-4D97-AF65-F5344CB8AC3E}">
        <p14:creationId xmlns:p14="http://schemas.microsoft.com/office/powerpoint/2010/main" val="267874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7087787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emf"/><Relationship Id="rId5" Type="http://schemas.openxmlformats.org/officeDocument/2006/relationships/image" Target="../media/image3.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emf"/><Relationship Id="rId5" Type="http://schemas.openxmlformats.org/officeDocument/2006/relationships/image" Target="../media/image6.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D46D1D0-6A54-4024-B3A3-D79ACC9F7C0C}"/>
              </a:ext>
            </a:extLst>
          </p:cNvPr>
          <p:cNvSpPr/>
          <p:nvPr/>
        </p:nvSpPr>
        <p:spPr>
          <a:xfrm>
            <a:off x="0" y="447214"/>
            <a:ext cx="12192000" cy="31852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itle 1"/>
          <p:cNvSpPr>
            <a:spLocks noGrp="1"/>
          </p:cNvSpPr>
          <p:nvPr>
            <p:ph type="ctrTitle"/>
          </p:nvPr>
        </p:nvSpPr>
        <p:spPr>
          <a:xfrm>
            <a:off x="0" y="445934"/>
            <a:ext cx="12192000" cy="3185202"/>
          </a:xfrm>
          <a:noFill/>
        </p:spPr>
        <p:txBody>
          <a:bodyPr anchor="ctr">
            <a:noAutofit/>
          </a:bodyPr>
          <a:lstStyle/>
          <a:p>
            <a:r>
              <a:rPr lang="en-US" sz="6600" b="1" dirty="0">
                <a:solidFill>
                  <a:srgbClr val="FF0066"/>
                </a:solidFill>
              </a:rPr>
              <a:t>CROW</a:t>
            </a:r>
            <a:br>
              <a:rPr lang="tr-TR" sz="6600" b="1" dirty="0">
                <a:solidFill>
                  <a:srgbClr val="FF0000"/>
                </a:solidFill>
              </a:rPr>
            </a:br>
            <a:r>
              <a:rPr lang="en-US" sz="3800" b="1" dirty="0">
                <a:solidFill>
                  <a:schemeClr val="tx1">
                    <a:lumMod val="95000"/>
                    <a:lumOff val="5000"/>
                  </a:schemeClr>
                </a:solidFill>
              </a:rPr>
              <a:t>A Low-Cost Substrate for Improving </a:t>
            </a:r>
            <a:br>
              <a:rPr lang="en-US" sz="3800" b="1" dirty="0">
                <a:solidFill>
                  <a:schemeClr val="tx1">
                    <a:lumMod val="95000"/>
                    <a:lumOff val="5000"/>
                  </a:schemeClr>
                </a:solidFill>
              </a:rPr>
            </a:br>
            <a:r>
              <a:rPr lang="en-US" sz="3800" b="1" dirty="0">
                <a:solidFill>
                  <a:schemeClr val="tx1">
                    <a:lumMod val="95000"/>
                    <a:lumOff val="5000"/>
                  </a:schemeClr>
                </a:solidFill>
              </a:rPr>
              <a:t>DRAM Performance, Energy Efficiency, and Reliability</a:t>
            </a:r>
            <a:endParaRPr lang="en-US" sz="3800" b="1" dirty="0">
              <a:solidFill>
                <a:schemeClr val="tx1">
                  <a:lumMod val="95000"/>
                  <a:lumOff val="5000"/>
                </a:schemeClr>
              </a:solidFill>
              <a:latin typeface="Cambria" panose="02040503050406030204" pitchFamily="18" charset="0"/>
            </a:endParaRPr>
          </a:p>
        </p:txBody>
      </p:sp>
      <p:sp>
        <p:nvSpPr>
          <p:cNvPr id="6" name="TextBox 5"/>
          <p:cNvSpPr txBox="1"/>
          <p:nvPr/>
        </p:nvSpPr>
        <p:spPr>
          <a:xfrm>
            <a:off x="0" y="3633696"/>
            <a:ext cx="12192000" cy="1446550"/>
          </a:xfrm>
          <a:prstGeom prst="rect">
            <a:avLst/>
          </a:prstGeom>
          <a:noFill/>
        </p:spPr>
        <p:txBody>
          <a:bodyPr wrap="square" rtlCol="0">
            <a:spAutoFit/>
          </a:bodyPr>
          <a:lstStyle/>
          <a:p>
            <a:pPr algn="ctr"/>
            <a:r>
              <a:rPr lang="en-US" sz="3200" b="1" i="1" dirty="0">
                <a:solidFill>
                  <a:srgbClr val="FF0066"/>
                </a:solidFill>
                <a:latin typeface="Cambria" panose="02040503050406030204" pitchFamily="18" charset="0"/>
              </a:rPr>
              <a:t>Hasan Hassan</a:t>
            </a:r>
            <a:r>
              <a:rPr lang="en-US" sz="3200" b="1" i="1" dirty="0">
                <a:solidFill>
                  <a:schemeClr val="tx1">
                    <a:lumMod val="65000"/>
                    <a:lumOff val="35000"/>
                  </a:schemeClr>
                </a:solidFill>
                <a:latin typeface="Cambria" panose="02040503050406030204" pitchFamily="18" charset="0"/>
              </a:rPr>
              <a:t>	</a:t>
            </a:r>
            <a:br>
              <a:rPr lang="en-US" sz="2800" b="1" i="1" dirty="0">
                <a:solidFill>
                  <a:schemeClr val="tx1">
                    <a:lumMod val="65000"/>
                    <a:lumOff val="35000"/>
                  </a:schemeClr>
                </a:solidFill>
                <a:latin typeface="Cambria" panose="02040503050406030204" pitchFamily="18" charset="0"/>
              </a:rPr>
            </a:br>
            <a:r>
              <a:rPr lang="en-US" sz="2800" i="1" dirty="0" err="1">
                <a:solidFill>
                  <a:schemeClr val="tx1">
                    <a:lumMod val="65000"/>
                    <a:lumOff val="35000"/>
                  </a:schemeClr>
                </a:solidFill>
                <a:latin typeface="Cambria" panose="02040503050406030204" pitchFamily="18" charset="0"/>
              </a:rPr>
              <a:t>Minesh</a:t>
            </a:r>
            <a:r>
              <a:rPr lang="en-US" sz="2800" i="1" dirty="0">
                <a:solidFill>
                  <a:schemeClr val="tx1">
                    <a:lumMod val="65000"/>
                    <a:lumOff val="35000"/>
                  </a:schemeClr>
                </a:solidFill>
                <a:latin typeface="Cambria" panose="02040503050406030204" pitchFamily="18" charset="0"/>
              </a:rPr>
              <a:t> Patel      </a:t>
            </a:r>
            <a:r>
              <a:rPr lang="en-US" sz="2800" i="1" dirty="0" err="1">
                <a:solidFill>
                  <a:schemeClr val="tx1">
                    <a:lumMod val="65000"/>
                    <a:lumOff val="35000"/>
                  </a:schemeClr>
                </a:solidFill>
                <a:latin typeface="Cambria" panose="02040503050406030204" pitchFamily="18" charset="0"/>
              </a:rPr>
              <a:t>Jeremie</a:t>
            </a:r>
            <a:r>
              <a:rPr lang="en-US" sz="2800" i="1" dirty="0">
                <a:solidFill>
                  <a:schemeClr val="tx1">
                    <a:lumMod val="65000"/>
                    <a:lumOff val="35000"/>
                  </a:schemeClr>
                </a:solidFill>
                <a:latin typeface="Cambria" panose="02040503050406030204" pitchFamily="18" charset="0"/>
              </a:rPr>
              <a:t> S. Kim      A. </a:t>
            </a:r>
            <a:r>
              <a:rPr lang="en-US" sz="2800" i="1" dirty="0" err="1">
                <a:solidFill>
                  <a:schemeClr val="tx1">
                    <a:lumMod val="65000"/>
                    <a:lumOff val="35000"/>
                  </a:schemeClr>
                </a:solidFill>
                <a:latin typeface="Cambria" panose="02040503050406030204" pitchFamily="18" charset="0"/>
              </a:rPr>
              <a:t>Giray</a:t>
            </a:r>
            <a:r>
              <a:rPr lang="en-US" sz="2800" i="1" dirty="0">
                <a:solidFill>
                  <a:schemeClr val="tx1">
                    <a:lumMod val="65000"/>
                    <a:lumOff val="35000"/>
                  </a:schemeClr>
                </a:solidFill>
                <a:latin typeface="Cambria" panose="02040503050406030204" pitchFamily="18" charset="0"/>
              </a:rPr>
              <a:t> </a:t>
            </a:r>
            <a:r>
              <a:rPr lang="en-US" sz="2800" i="1" dirty="0" err="1">
                <a:solidFill>
                  <a:schemeClr val="tx1">
                    <a:lumMod val="65000"/>
                    <a:lumOff val="35000"/>
                  </a:schemeClr>
                </a:solidFill>
                <a:latin typeface="Cambria" panose="02040503050406030204" pitchFamily="18" charset="0"/>
              </a:rPr>
              <a:t>Yaglikci</a:t>
            </a:r>
            <a:r>
              <a:rPr lang="en-US" sz="2800" i="1" dirty="0">
                <a:solidFill>
                  <a:schemeClr val="tx1">
                    <a:lumMod val="65000"/>
                    <a:lumOff val="35000"/>
                  </a:schemeClr>
                </a:solidFill>
                <a:latin typeface="Cambria" panose="02040503050406030204" pitchFamily="18" charset="0"/>
              </a:rPr>
              <a:t>      Nandita Vijaykumar	</a:t>
            </a:r>
            <a:br>
              <a:rPr lang="en-US" sz="2800" i="1" dirty="0">
                <a:solidFill>
                  <a:schemeClr val="tx1">
                    <a:lumMod val="65000"/>
                    <a:lumOff val="35000"/>
                  </a:schemeClr>
                </a:solidFill>
                <a:latin typeface="Cambria" panose="02040503050406030204" pitchFamily="18" charset="0"/>
              </a:rPr>
            </a:br>
            <a:r>
              <a:rPr lang="en-US" sz="2800" i="1" dirty="0">
                <a:solidFill>
                  <a:schemeClr val="tx1">
                    <a:lumMod val="65000"/>
                    <a:lumOff val="35000"/>
                  </a:schemeClr>
                </a:solidFill>
                <a:latin typeface="Cambria" panose="02040503050406030204" pitchFamily="18" charset="0"/>
              </a:rPr>
              <a:t>Nika Mansouri </a:t>
            </a:r>
            <a:r>
              <a:rPr lang="en-US" sz="2800" i="1">
                <a:solidFill>
                  <a:schemeClr val="tx1">
                    <a:lumMod val="65000"/>
                    <a:lumOff val="35000"/>
                  </a:schemeClr>
                </a:solidFill>
                <a:latin typeface="Cambria" panose="02040503050406030204" pitchFamily="18" charset="0"/>
              </a:rPr>
              <a:t>Ghiasi</a:t>
            </a:r>
            <a:r>
              <a:rPr lang="en-US" sz="2800" i="1" dirty="0">
                <a:solidFill>
                  <a:schemeClr val="tx1">
                    <a:lumMod val="65000"/>
                    <a:lumOff val="35000"/>
                  </a:schemeClr>
                </a:solidFill>
                <a:latin typeface="Cambria" panose="02040503050406030204" pitchFamily="18" charset="0"/>
              </a:rPr>
              <a:t>      </a:t>
            </a:r>
            <a:r>
              <a:rPr lang="en-US" sz="2800" i="1" dirty="0" err="1">
                <a:solidFill>
                  <a:schemeClr val="tx1">
                    <a:lumMod val="65000"/>
                    <a:lumOff val="35000"/>
                  </a:schemeClr>
                </a:solidFill>
                <a:latin typeface="Cambria" panose="02040503050406030204" pitchFamily="18" charset="0"/>
              </a:rPr>
              <a:t>Saugata</a:t>
            </a:r>
            <a:r>
              <a:rPr lang="en-US" sz="2800" i="1" dirty="0">
                <a:solidFill>
                  <a:schemeClr val="tx1">
                    <a:lumMod val="65000"/>
                    <a:lumOff val="35000"/>
                  </a:schemeClr>
                </a:solidFill>
                <a:latin typeface="Cambria" panose="02040503050406030204" pitchFamily="18" charset="0"/>
              </a:rPr>
              <a:t> Ghose      Onur Mutlu</a:t>
            </a:r>
          </a:p>
        </p:txBody>
      </p:sp>
      <p:grpSp>
        <p:nvGrpSpPr>
          <p:cNvPr id="4" name="Group 4">
            <a:extLst>
              <a:ext uri="{FF2B5EF4-FFF2-40B4-BE49-F238E27FC236}">
                <a16:creationId xmlns:a16="http://schemas.microsoft.com/office/drawing/2014/main" id="{EDE29F92-E5E3-482B-9673-F176CF695C14}"/>
              </a:ext>
            </a:extLst>
          </p:cNvPr>
          <p:cNvGrpSpPr>
            <a:grpSpLocks noChangeAspect="1"/>
          </p:cNvGrpSpPr>
          <p:nvPr/>
        </p:nvGrpSpPr>
        <p:grpSpPr bwMode="auto">
          <a:xfrm>
            <a:off x="2514600" y="5168206"/>
            <a:ext cx="3747935" cy="1384995"/>
            <a:chOff x="2817" y="2869"/>
            <a:chExt cx="2928" cy="1082"/>
          </a:xfrm>
        </p:grpSpPr>
        <p:sp>
          <p:nvSpPr>
            <p:cNvPr id="5" name="AutoShape 3">
              <a:extLst>
                <a:ext uri="{FF2B5EF4-FFF2-40B4-BE49-F238E27FC236}">
                  <a16:creationId xmlns:a16="http://schemas.microsoft.com/office/drawing/2014/main" id="{F5E26C52-6B01-4E60-BBBD-26023BC5A9AA}"/>
                </a:ext>
              </a:extLst>
            </p:cNvPr>
            <p:cNvSpPr>
              <a:spLocks noChangeAspect="1" noChangeArrowheads="1" noTextEdit="1"/>
            </p:cNvSpPr>
            <p:nvPr/>
          </p:nvSpPr>
          <p:spPr bwMode="auto">
            <a:xfrm>
              <a:off x="2817" y="2869"/>
              <a:ext cx="2928" cy="10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5">
              <a:extLst>
                <a:ext uri="{FF2B5EF4-FFF2-40B4-BE49-F238E27FC236}">
                  <a16:creationId xmlns:a16="http://schemas.microsoft.com/office/drawing/2014/main" id="{69F41909-7A4D-4BA3-8ADE-938921C5744F}"/>
                </a:ext>
              </a:extLst>
            </p:cNvPr>
            <p:cNvSpPr>
              <a:spLocks noChangeArrowheads="1"/>
            </p:cNvSpPr>
            <p:nvPr/>
          </p:nvSpPr>
          <p:spPr bwMode="auto">
            <a:xfrm>
              <a:off x="2817" y="2869"/>
              <a:ext cx="2928" cy="1081"/>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0FCAB04D-1F9B-455A-AF94-7AE8F9A41675}"/>
                </a:ext>
              </a:extLst>
            </p:cNvPr>
            <p:cNvSpPr>
              <a:spLocks/>
            </p:cNvSpPr>
            <p:nvPr/>
          </p:nvSpPr>
          <p:spPr bwMode="auto">
            <a:xfrm>
              <a:off x="4375" y="3351"/>
              <a:ext cx="217" cy="247"/>
            </a:xfrm>
            <a:custGeom>
              <a:avLst/>
              <a:gdLst>
                <a:gd name="T0" fmla="*/ 68 w 435"/>
                <a:gd name="T1" fmla="*/ 0 h 494"/>
                <a:gd name="T2" fmla="*/ 139 w 435"/>
                <a:gd name="T3" fmla="*/ 0 h 494"/>
                <a:gd name="T4" fmla="*/ 139 w 435"/>
                <a:gd name="T5" fmla="*/ 2 h 494"/>
                <a:gd name="T6" fmla="*/ 78 w 435"/>
                <a:gd name="T7" fmla="*/ 300 h 494"/>
                <a:gd name="T8" fmla="*/ 75 w 435"/>
                <a:gd name="T9" fmla="*/ 325 h 494"/>
                <a:gd name="T10" fmla="*/ 73 w 435"/>
                <a:gd name="T11" fmla="*/ 346 h 494"/>
                <a:gd name="T12" fmla="*/ 78 w 435"/>
                <a:gd name="T13" fmla="*/ 375 h 494"/>
                <a:gd name="T14" fmla="*/ 89 w 435"/>
                <a:gd name="T15" fmla="*/ 398 h 494"/>
                <a:gd name="T16" fmla="*/ 107 w 435"/>
                <a:gd name="T17" fmla="*/ 416 h 494"/>
                <a:gd name="T18" fmla="*/ 131 w 435"/>
                <a:gd name="T19" fmla="*/ 427 h 494"/>
                <a:gd name="T20" fmla="*/ 162 w 435"/>
                <a:gd name="T21" fmla="*/ 430 h 494"/>
                <a:gd name="T22" fmla="*/ 170 w 435"/>
                <a:gd name="T23" fmla="*/ 430 h 494"/>
                <a:gd name="T24" fmla="*/ 185 w 435"/>
                <a:gd name="T25" fmla="*/ 428 h 494"/>
                <a:gd name="T26" fmla="*/ 201 w 435"/>
                <a:gd name="T27" fmla="*/ 425 h 494"/>
                <a:gd name="T28" fmla="*/ 220 w 435"/>
                <a:gd name="T29" fmla="*/ 418 h 494"/>
                <a:gd name="T30" fmla="*/ 240 w 435"/>
                <a:gd name="T31" fmla="*/ 405 h 494"/>
                <a:gd name="T32" fmla="*/ 259 w 435"/>
                <a:gd name="T33" fmla="*/ 389 h 494"/>
                <a:gd name="T34" fmla="*/ 277 w 435"/>
                <a:gd name="T35" fmla="*/ 366 h 494"/>
                <a:gd name="T36" fmla="*/ 293 w 435"/>
                <a:gd name="T37" fmla="*/ 336 h 494"/>
                <a:gd name="T38" fmla="*/ 304 w 435"/>
                <a:gd name="T39" fmla="*/ 298 h 494"/>
                <a:gd name="T40" fmla="*/ 362 w 435"/>
                <a:gd name="T41" fmla="*/ 0 h 494"/>
                <a:gd name="T42" fmla="*/ 435 w 435"/>
                <a:gd name="T43" fmla="*/ 0 h 494"/>
                <a:gd name="T44" fmla="*/ 435 w 435"/>
                <a:gd name="T45" fmla="*/ 2 h 494"/>
                <a:gd name="T46" fmla="*/ 337 w 435"/>
                <a:gd name="T47" fmla="*/ 489 h 494"/>
                <a:gd name="T48" fmla="*/ 268 w 435"/>
                <a:gd name="T49" fmla="*/ 489 h 494"/>
                <a:gd name="T50" fmla="*/ 268 w 435"/>
                <a:gd name="T51" fmla="*/ 487 h 494"/>
                <a:gd name="T52" fmla="*/ 277 w 435"/>
                <a:gd name="T53" fmla="*/ 435 h 494"/>
                <a:gd name="T54" fmla="*/ 249 w 435"/>
                <a:gd name="T55" fmla="*/ 462 h 494"/>
                <a:gd name="T56" fmla="*/ 215 w 435"/>
                <a:gd name="T57" fmla="*/ 480 h 494"/>
                <a:gd name="T58" fmla="*/ 178 w 435"/>
                <a:gd name="T59" fmla="*/ 491 h 494"/>
                <a:gd name="T60" fmla="*/ 135 w 435"/>
                <a:gd name="T61" fmla="*/ 494 h 494"/>
                <a:gd name="T62" fmla="*/ 98 w 435"/>
                <a:gd name="T63" fmla="*/ 489 h 494"/>
                <a:gd name="T64" fmla="*/ 64 w 435"/>
                <a:gd name="T65" fmla="*/ 476 h 494"/>
                <a:gd name="T66" fmla="*/ 37 w 435"/>
                <a:gd name="T67" fmla="*/ 455 h 494"/>
                <a:gd name="T68" fmla="*/ 18 w 435"/>
                <a:gd name="T69" fmla="*/ 428 h 494"/>
                <a:gd name="T70" fmla="*/ 5 w 435"/>
                <a:gd name="T71" fmla="*/ 395 h 494"/>
                <a:gd name="T72" fmla="*/ 0 w 435"/>
                <a:gd name="T73" fmla="*/ 355 h 494"/>
                <a:gd name="T74" fmla="*/ 2 w 435"/>
                <a:gd name="T75" fmla="*/ 332 h 494"/>
                <a:gd name="T76" fmla="*/ 5 w 435"/>
                <a:gd name="T77" fmla="*/ 311 h 494"/>
                <a:gd name="T78" fmla="*/ 7 w 435"/>
                <a:gd name="T79" fmla="*/ 307 h 494"/>
                <a:gd name="T80" fmla="*/ 68 w 435"/>
                <a:gd name="T81"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5" h="494">
                  <a:moveTo>
                    <a:pt x="68" y="0"/>
                  </a:moveTo>
                  <a:lnTo>
                    <a:pt x="139" y="0"/>
                  </a:lnTo>
                  <a:lnTo>
                    <a:pt x="139" y="2"/>
                  </a:lnTo>
                  <a:lnTo>
                    <a:pt x="78" y="300"/>
                  </a:lnTo>
                  <a:lnTo>
                    <a:pt x="75" y="325"/>
                  </a:lnTo>
                  <a:lnTo>
                    <a:pt x="73" y="346"/>
                  </a:lnTo>
                  <a:lnTo>
                    <a:pt x="78" y="375"/>
                  </a:lnTo>
                  <a:lnTo>
                    <a:pt x="89" y="398"/>
                  </a:lnTo>
                  <a:lnTo>
                    <a:pt x="107" y="416"/>
                  </a:lnTo>
                  <a:lnTo>
                    <a:pt x="131" y="427"/>
                  </a:lnTo>
                  <a:lnTo>
                    <a:pt x="162" y="430"/>
                  </a:lnTo>
                  <a:lnTo>
                    <a:pt x="170" y="430"/>
                  </a:lnTo>
                  <a:lnTo>
                    <a:pt x="185" y="428"/>
                  </a:lnTo>
                  <a:lnTo>
                    <a:pt x="201" y="425"/>
                  </a:lnTo>
                  <a:lnTo>
                    <a:pt x="220" y="418"/>
                  </a:lnTo>
                  <a:lnTo>
                    <a:pt x="240" y="405"/>
                  </a:lnTo>
                  <a:lnTo>
                    <a:pt x="259" y="389"/>
                  </a:lnTo>
                  <a:lnTo>
                    <a:pt x="277" y="366"/>
                  </a:lnTo>
                  <a:lnTo>
                    <a:pt x="293" y="336"/>
                  </a:lnTo>
                  <a:lnTo>
                    <a:pt x="304" y="298"/>
                  </a:lnTo>
                  <a:lnTo>
                    <a:pt x="362" y="0"/>
                  </a:lnTo>
                  <a:lnTo>
                    <a:pt x="435" y="0"/>
                  </a:lnTo>
                  <a:lnTo>
                    <a:pt x="435" y="2"/>
                  </a:lnTo>
                  <a:lnTo>
                    <a:pt x="337" y="489"/>
                  </a:lnTo>
                  <a:lnTo>
                    <a:pt x="268" y="489"/>
                  </a:lnTo>
                  <a:lnTo>
                    <a:pt x="268" y="487"/>
                  </a:lnTo>
                  <a:lnTo>
                    <a:pt x="277" y="435"/>
                  </a:lnTo>
                  <a:lnTo>
                    <a:pt x="249" y="462"/>
                  </a:lnTo>
                  <a:lnTo>
                    <a:pt x="215" y="480"/>
                  </a:lnTo>
                  <a:lnTo>
                    <a:pt x="178" y="491"/>
                  </a:lnTo>
                  <a:lnTo>
                    <a:pt x="135" y="494"/>
                  </a:lnTo>
                  <a:lnTo>
                    <a:pt x="98" y="489"/>
                  </a:lnTo>
                  <a:lnTo>
                    <a:pt x="64" y="476"/>
                  </a:lnTo>
                  <a:lnTo>
                    <a:pt x="37" y="455"/>
                  </a:lnTo>
                  <a:lnTo>
                    <a:pt x="18" y="428"/>
                  </a:lnTo>
                  <a:lnTo>
                    <a:pt x="5" y="395"/>
                  </a:lnTo>
                  <a:lnTo>
                    <a:pt x="0" y="355"/>
                  </a:lnTo>
                  <a:lnTo>
                    <a:pt x="2" y="332"/>
                  </a:lnTo>
                  <a:lnTo>
                    <a:pt x="5" y="311"/>
                  </a:lnTo>
                  <a:lnTo>
                    <a:pt x="7" y="307"/>
                  </a:lnTo>
                  <a:lnTo>
                    <a:pt x="6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612654F-125D-45FA-9611-F0D44C098A39}"/>
                </a:ext>
              </a:extLst>
            </p:cNvPr>
            <p:cNvSpPr>
              <a:spLocks/>
            </p:cNvSpPr>
            <p:nvPr/>
          </p:nvSpPr>
          <p:spPr bwMode="auto">
            <a:xfrm>
              <a:off x="4623" y="3348"/>
              <a:ext cx="199" cy="247"/>
            </a:xfrm>
            <a:custGeom>
              <a:avLst/>
              <a:gdLst>
                <a:gd name="T0" fmla="*/ 289 w 397"/>
                <a:gd name="T1" fmla="*/ 0 h 495"/>
                <a:gd name="T2" fmla="*/ 321 w 397"/>
                <a:gd name="T3" fmla="*/ 2 h 495"/>
                <a:gd name="T4" fmla="*/ 350 w 397"/>
                <a:gd name="T5" fmla="*/ 11 h 495"/>
                <a:gd name="T6" fmla="*/ 374 w 397"/>
                <a:gd name="T7" fmla="*/ 25 h 495"/>
                <a:gd name="T8" fmla="*/ 396 w 397"/>
                <a:gd name="T9" fmla="*/ 45 h 495"/>
                <a:gd name="T10" fmla="*/ 397 w 397"/>
                <a:gd name="T11" fmla="*/ 47 h 495"/>
                <a:gd name="T12" fmla="*/ 339 w 397"/>
                <a:gd name="T13" fmla="*/ 98 h 495"/>
                <a:gd name="T14" fmla="*/ 339 w 397"/>
                <a:gd name="T15" fmla="*/ 96 h 495"/>
                <a:gd name="T16" fmla="*/ 319 w 397"/>
                <a:gd name="T17" fmla="*/ 79 h 495"/>
                <a:gd name="T18" fmla="*/ 296 w 397"/>
                <a:gd name="T19" fmla="*/ 66 h 495"/>
                <a:gd name="T20" fmla="*/ 270 w 397"/>
                <a:gd name="T21" fmla="*/ 63 h 495"/>
                <a:gd name="T22" fmla="*/ 238 w 397"/>
                <a:gd name="T23" fmla="*/ 68 h 495"/>
                <a:gd name="T24" fmla="*/ 208 w 397"/>
                <a:gd name="T25" fmla="*/ 80 h 495"/>
                <a:gd name="T26" fmla="*/ 181 w 397"/>
                <a:gd name="T27" fmla="*/ 100 h 495"/>
                <a:gd name="T28" fmla="*/ 158 w 397"/>
                <a:gd name="T29" fmla="*/ 127 h 495"/>
                <a:gd name="T30" fmla="*/ 142 w 397"/>
                <a:gd name="T31" fmla="*/ 159 h 495"/>
                <a:gd name="T32" fmla="*/ 131 w 397"/>
                <a:gd name="T33" fmla="*/ 194 h 495"/>
                <a:gd name="T34" fmla="*/ 71 w 397"/>
                <a:gd name="T35" fmla="*/ 495 h 495"/>
                <a:gd name="T36" fmla="*/ 0 w 397"/>
                <a:gd name="T37" fmla="*/ 495 h 495"/>
                <a:gd name="T38" fmla="*/ 0 w 397"/>
                <a:gd name="T39" fmla="*/ 493 h 495"/>
                <a:gd name="T40" fmla="*/ 98 w 397"/>
                <a:gd name="T41" fmla="*/ 6 h 495"/>
                <a:gd name="T42" fmla="*/ 167 w 397"/>
                <a:gd name="T43" fmla="*/ 6 h 495"/>
                <a:gd name="T44" fmla="*/ 167 w 397"/>
                <a:gd name="T45" fmla="*/ 8 h 495"/>
                <a:gd name="T46" fmla="*/ 156 w 397"/>
                <a:gd name="T47" fmla="*/ 61 h 495"/>
                <a:gd name="T48" fmla="*/ 183 w 397"/>
                <a:gd name="T49" fmla="*/ 36 h 495"/>
                <a:gd name="T50" fmla="*/ 215 w 397"/>
                <a:gd name="T51" fmla="*/ 16 h 495"/>
                <a:gd name="T52" fmla="*/ 250 w 397"/>
                <a:gd name="T53" fmla="*/ 4 h 495"/>
                <a:gd name="T54" fmla="*/ 289 w 397"/>
                <a:gd name="T5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7" h="495">
                  <a:moveTo>
                    <a:pt x="289" y="0"/>
                  </a:moveTo>
                  <a:lnTo>
                    <a:pt x="321" y="2"/>
                  </a:lnTo>
                  <a:lnTo>
                    <a:pt x="350" y="11"/>
                  </a:lnTo>
                  <a:lnTo>
                    <a:pt x="374" y="25"/>
                  </a:lnTo>
                  <a:lnTo>
                    <a:pt x="396" y="45"/>
                  </a:lnTo>
                  <a:lnTo>
                    <a:pt x="397" y="47"/>
                  </a:lnTo>
                  <a:lnTo>
                    <a:pt x="339" y="98"/>
                  </a:lnTo>
                  <a:lnTo>
                    <a:pt x="339" y="96"/>
                  </a:lnTo>
                  <a:lnTo>
                    <a:pt x="319" y="79"/>
                  </a:lnTo>
                  <a:lnTo>
                    <a:pt x="296" y="66"/>
                  </a:lnTo>
                  <a:lnTo>
                    <a:pt x="270" y="63"/>
                  </a:lnTo>
                  <a:lnTo>
                    <a:pt x="238" y="68"/>
                  </a:lnTo>
                  <a:lnTo>
                    <a:pt x="208" y="80"/>
                  </a:lnTo>
                  <a:lnTo>
                    <a:pt x="181" y="100"/>
                  </a:lnTo>
                  <a:lnTo>
                    <a:pt x="158" y="127"/>
                  </a:lnTo>
                  <a:lnTo>
                    <a:pt x="142" y="159"/>
                  </a:lnTo>
                  <a:lnTo>
                    <a:pt x="131" y="194"/>
                  </a:lnTo>
                  <a:lnTo>
                    <a:pt x="71" y="495"/>
                  </a:lnTo>
                  <a:lnTo>
                    <a:pt x="0" y="495"/>
                  </a:lnTo>
                  <a:lnTo>
                    <a:pt x="0" y="493"/>
                  </a:lnTo>
                  <a:lnTo>
                    <a:pt x="98" y="6"/>
                  </a:lnTo>
                  <a:lnTo>
                    <a:pt x="167" y="6"/>
                  </a:lnTo>
                  <a:lnTo>
                    <a:pt x="167" y="8"/>
                  </a:lnTo>
                  <a:lnTo>
                    <a:pt x="156" y="61"/>
                  </a:lnTo>
                  <a:lnTo>
                    <a:pt x="183" y="36"/>
                  </a:lnTo>
                  <a:lnTo>
                    <a:pt x="215" y="16"/>
                  </a:lnTo>
                  <a:lnTo>
                    <a:pt x="250" y="4"/>
                  </a:lnTo>
                  <a:lnTo>
                    <a:pt x="2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E8EBEEAA-27F2-4C08-AC2A-1B27CF8F3D33}"/>
                </a:ext>
              </a:extLst>
            </p:cNvPr>
            <p:cNvSpPr>
              <a:spLocks/>
            </p:cNvSpPr>
            <p:nvPr/>
          </p:nvSpPr>
          <p:spPr bwMode="auto">
            <a:xfrm>
              <a:off x="4135" y="3351"/>
              <a:ext cx="218" cy="244"/>
            </a:xfrm>
            <a:custGeom>
              <a:avLst/>
              <a:gdLst>
                <a:gd name="T0" fmla="*/ 105 w 435"/>
                <a:gd name="T1" fmla="*/ 0 h 489"/>
                <a:gd name="T2" fmla="*/ 435 w 435"/>
                <a:gd name="T3" fmla="*/ 0 h 489"/>
                <a:gd name="T4" fmla="*/ 422 w 435"/>
                <a:gd name="T5" fmla="*/ 58 h 489"/>
                <a:gd name="T6" fmla="*/ 422 w 435"/>
                <a:gd name="T7" fmla="*/ 60 h 489"/>
                <a:gd name="T8" fmla="*/ 98 w 435"/>
                <a:gd name="T9" fmla="*/ 425 h 489"/>
                <a:gd name="T10" fmla="*/ 355 w 435"/>
                <a:gd name="T11" fmla="*/ 425 h 489"/>
                <a:gd name="T12" fmla="*/ 342 w 435"/>
                <a:gd name="T13" fmla="*/ 489 h 489"/>
                <a:gd name="T14" fmla="*/ 0 w 435"/>
                <a:gd name="T15" fmla="*/ 489 h 489"/>
                <a:gd name="T16" fmla="*/ 11 w 435"/>
                <a:gd name="T17" fmla="*/ 428 h 489"/>
                <a:gd name="T18" fmla="*/ 12 w 435"/>
                <a:gd name="T19" fmla="*/ 428 h 489"/>
                <a:gd name="T20" fmla="*/ 334 w 435"/>
                <a:gd name="T21" fmla="*/ 62 h 489"/>
                <a:gd name="T22" fmla="*/ 92 w 435"/>
                <a:gd name="T23" fmla="*/ 62 h 489"/>
                <a:gd name="T24" fmla="*/ 92 w 435"/>
                <a:gd name="T25" fmla="*/ 62 h 489"/>
                <a:gd name="T26" fmla="*/ 105 w 435"/>
                <a:gd name="T27"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5" h="489">
                  <a:moveTo>
                    <a:pt x="105" y="0"/>
                  </a:moveTo>
                  <a:lnTo>
                    <a:pt x="435" y="0"/>
                  </a:lnTo>
                  <a:lnTo>
                    <a:pt x="422" y="58"/>
                  </a:lnTo>
                  <a:lnTo>
                    <a:pt x="422" y="60"/>
                  </a:lnTo>
                  <a:lnTo>
                    <a:pt x="98" y="425"/>
                  </a:lnTo>
                  <a:lnTo>
                    <a:pt x="355" y="425"/>
                  </a:lnTo>
                  <a:lnTo>
                    <a:pt x="342" y="489"/>
                  </a:lnTo>
                  <a:lnTo>
                    <a:pt x="0" y="489"/>
                  </a:lnTo>
                  <a:lnTo>
                    <a:pt x="11" y="428"/>
                  </a:lnTo>
                  <a:lnTo>
                    <a:pt x="12" y="428"/>
                  </a:lnTo>
                  <a:lnTo>
                    <a:pt x="334" y="62"/>
                  </a:lnTo>
                  <a:lnTo>
                    <a:pt x="92" y="62"/>
                  </a:lnTo>
                  <a:lnTo>
                    <a:pt x="92" y="62"/>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154C5037-41BF-435C-A974-95D8CD7089B9}"/>
                </a:ext>
              </a:extLst>
            </p:cNvPr>
            <p:cNvSpPr>
              <a:spLocks/>
            </p:cNvSpPr>
            <p:nvPr/>
          </p:nvSpPr>
          <p:spPr bwMode="auto">
            <a:xfrm>
              <a:off x="4827" y="3351"/>
              <a:ext cx="83" cy="244"/>
            </a:xfrm>
            <a:custGeom>
              <a:avLst/>
              <a:gdLst>
                <a:gd name="T0" fmla="*/ 98 w 167"/>
                <a:gd name="T1" fmla="*/ 0 h 489"/>
                <a:gd name="T2" fmla="*/ 167 w 167"/>
                <a:gd name="T3" fmla="*/ 0 h 489"/>
                <a:gd name="T4" fmla="*/ 71 w 167"/>
                <a:gd name="T5" fmla="*/ 489 h 489"/>
                <a:gd name="T6" fmla="*/ 0 w 167"/>
                <a:gd name="T7" fmla="*/ 489 h 489"/>
                <a:gd name="T8" fmla="*/ 0 w 167"/>
                <a:gd name="T9" fmla="*/ 487 h 489"/>
                <a:gd name="T10" fmla="*/ 98 w 167"/>
                <a:gd name="T11" fmla="*/ 0 h 489"/>
              </a:gdLst>
              <a:ahLst/>
              <a:cxnLst>
                <a:cxn ang="0">
                  <a:pos x="T0" y="T1"/>
                </a:cxn>
                <a:cxn ang="0">
                  <a:pos x="T2" y="T3"/>
                </a:cxn>
                <a:cxn ang="0">
                  <a:pos x="T4" y="T5"/>
                </a:cxn>
                <a:cxn ang="0">
                  <a:pos x="T6" y="T7"/>
                </a:cxn>
                <a:cxn ang="0">
                  <a:pos x="T8" y="T9"/>
                </a:cxn>
                <a:cxn ang="0">
                  <a:pos x="T10" y="T11"/>
                </a:cxn>
              </a:cxnLst>
              <a:rect l="0" t="0" r="r" b="b"/>
              <a:pathLst>
                <a:path w="167" h="489">
                  <a:moveTo>
                    <a:pt x="98" y="0"/>
                  </a:moveTo>
                  <a:lnTo>
                    <a:pt x="167" y="0"/>
                  </a:lnTo>
                  <a:lnTo>
                    <a:pt x="71" y="489"/>
                  </a:lnTo>
                  <a:lnTo>
                    <a:pt x="0" y="489"/>
                  </a:lnTo>
                  <a:lnTo>
                    <a:pt x="0" y="487"/>
                  </a:lnTo>
                  <a:lnTo>
                    <a:pt x="9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32BCA490-223C-4CEE-9B2B-E5E7862AE00F}"/>
                </a:ext>
              </a:extLst>
            </p:cNvPr>
            <p:cNvSpPr>
              <a:spLocks/>
            </p:cNvSpPr>
            <p:nvPr/>
          </p:nvSpPr>
          <p:spPr bwMode="auto">
            <a:xfrm>
              <a:off x="5159" y="3239"/>
              <a:ext cx="216" cy="356"/>
            </a:xfrm>
            <a:custGeom>
              <a:avLst/>
              <a:gdLst>
                <a:gd name="T0" fmla="*/ 144 w 433"/>
                <a:gd name="T1" fmla="*/ 0 h 713"/>
                <a:gd name="T2" fmla="*/ 215 w 433"/>
                <a:gd name="T3" fmla="*/ 0 h 713"/>
                <a:gd name="T4" fmla="*/ 160 w 433"/>
                <a:gd name="T5" fmla="*/ 272 h 713"/>
                <a:gd name="T6" fmla="*/ 188 w 433"/>
                <a:gd name="T7" fmla="*/ 249 h 713"/>
                <a:gd name="T8" fmla="*/ 220 w 433"/>
                <a:gd name="T9" fmla="*/ 231 h 713"/>
                <a:gd name="T10" fmla="*/ 257 w 433"/>
                <a:gd name="T11" fmla="*/ 220 h 713"/>
                <a:gd name="T12" fmla="*/ 298 w 433"/>
                <a:gd name="T13" fmla="*/ 218 h 713"/>
                <a:gd name="T14" fmla="*/ 337 w 433"/>
                <a:gd name="T15" fmla="*/ 222 h 713"/>
                <a:gd name="T16" fmla="*/ 369 w 433"/>
                <a:gd name="T17" fmla="*/ 234 h 713"/>
                <a:gd name="T18" fmla="*/ 396 w 433"/>
                <a:gd name="T19" fmla="*/ 256 h 713"/>
                <a:gd name="T20" fmla="*/ 417 w 433"/>
                <a:gd name="T21" fmla="*/ 282 h 713"/>
                <a:gd name="T22" fmla="*/ 429 w 433"/>
                <a:gd name="T23" fmla="*/ 316 h 713"/>
                <a:gd name="T24" fmla="*/ 433 w 433"/>
                <a:gd name="T25" fmla="*/ 355 h 713"/>
                <a:gd name="T26" fmla="*/ 431 w 433"/>
                <a:gd name="T27" fmla="*/ 380 h 713"/>
                <a:gd name="T28" fmla="*/ 428 w 433"/>
                <a:gd name="T29" fmla="*/ 405 h 713"/>
                <a:gd name="T30" fmla="*/ 366 w 433"/>
                <a:gd name="T31" fmla="*/ 713 h 713"/>
                <a:gd name="T32" fmla="*/ 295 w 433"/>
                <a:gd name="T33" fmla="*/ 713 h 713"/>
                <a:gd name="T34" fmla="*/ 355 w 433"/>
                <a:gd name="T35" fmla="*/ 410 h 713"/>
                <a:gd name="T36" fmla="*/ 358 w 433"/>
                <a:gd name="T37" fmla="*/ 387 h 713"/>
                <a:gd name="T38" fmla="*/ 360 w 433"/>
                <a:gd name="T39" fmla="*/ 366 h 713"/>
                <a:gd name="T40" fmla="*/ 357 w 433"/>
                <a:gd name="T41" fmla="*/ 336 h 713"/>
                <a:gd name="T42" fmla="*/ 346 w 433"/>
                <a:gd name="T43" fmla="*/ 313 h 713"/>
                <a:gd name="T44" fmla="*/ 328 w 433"/>
                <a:gd name="T45" fmla="*/ 295 h 713"/>
                <a:gd name="T46" fmla="*/ 303 w 433"/>
                <a:gd name="T47" fmla="*/ 284 h 713"/>
                <a:gd name="T48" fmla="*/ 273 w 433"/>
                <a:gd name="T49" fmla="*/ 281 h 713"/>
                <a:gd name="T50" fmla="*/ 266 w 433"/>
                <a:gd name="T51" fmla="*/ 281 h 713"/>
                <a:gd name="T52" fmla="*/ 254 w 433"/>
                <a:gd name="T53" fmla="*/ 282 h 713"/>
                <a:gd name="T54" fmla="*/ 240 w 433"/>
                <a:gd name="T55" fmla="*/ 286 h 713"/>
                <a:gd name="T56" fmla="*/ 222 w 433"/>
                <a:gd name="T57" fmla="*/ 291 h 713"/>
                <a:gd name="T58" fmla="*/ 204 w 433"/>
                <a:gd name="T59" fmla="*/ 300 h 713"/>
                <a:gd name="T60" fmla="*/ 186 w 433"/>
                <a:gd name="T61" fmla="*/ 313 h 713"/>
                <a:gd name="T62" fmla="*/ 169 w 433"/>
                <a:gd name="T63" fmla="*/ 329 h 713"/>
                <a:gd name="T64" fmla="*/ 154 w 433"/>
                <a:gd name="T65" fmla="*/ 352 h 713"/>
                <a:gd name="T66" fmla="*/ 140 w 433"/>
                <a:gd name="T67" fmla="*/ 378 h 713"/>
                <a:gd name="T68" fmla="*/ 131 w 433"/>
                <a:gd name="T69" fmla="*/ 414 h 713"/>
                <a:gd name="T70" fmla="*/ 71 w 433"/>
                <a:gd name="T71" fmla="*/ 713 h 713"/>
                <a:gd name="T72" fmla="*/ 0 w 433"/>
                <a:gd name="T73" fmla="*/ 713 h 713"/>
                <a:gd name="T74" fmla="*/ 144 w 433"/>
                <a:gd name="T75"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3" h="713">
                  <a:moveTo>
                    <a:pt x="144" y="0"/>
                  </a:moveTo>
                  <a:lnTo>
                    <a:pt x="215" y="0"/>
                  </a:lnTo>
                  <a:lnTo>
                    <a:pt x="160" y="272"/>
                  </a:lnTo>
                  <a:lnTo>
                    <a:pt x="188" y="249"/>
                  </a:lnTo>
                  <a:lnTo>
                    <a:pt x="220" y="231"/>
                  </a:lnTo>
                  <a:lnTo>
                    <a:pt x="257" y="220"/>
                  </a:lnTo>
                  <a:lnTo>
                    <a:pt x="298" y="218"/>
                  </a:lnTo>
                  <a:lnTo>
                    <a:pt x="337" y="222"/>
                  </a:lnTo>
                  <a:lnTo>
                    <a:pt x="369" y="234"/>
                  </a:lnTo>
                  <a:lnTo>
                    <a:pt x="396" y="256"/>
                  </a:lnTo>
                  <a:lnTo>
                    <a:pt x="417" y="282"/>
                  </a:lnTo>
                  <a:lnTo>
                    <a:pt x="429" y="316"/>
                  </a:lnTo>
                  <a:lnTo>
                    <a:pt x="433" y="355"/>
                  </a:lnTo>
                  <a:lnTo>
                    <a:pt x="431" y="380"/>
                  </a:lnTo>
                  <a:lnTo>
                    <a:pt x="428" y="405"/>
                  </a:lnTo>
                  <a:lnTo>
                    <a:pt x="366" y="713"/>
                  </a:lnTo>
                  <a:lnTo>
                    <a:pt x="295" y="713"/>
                  </a:lnTo>
                  <a:lnTo>
                    <a:pt x="355" y="410"/>
                  </a:lnTo>
                  <a:lnTo>
                    <a:pt x="358" y="387"/>
                  </a:lnTo>
                  <a:lnTo>
                    <a:pt x="360" y="366"/>
                  </a:lnTo>
                  <a:lnTo>
                    <a:pt x="357" y="336"/>
                  </a:lnTo>
                  <a:lnTo>
                    <a:pt x="346" y="313"/>
                  </a:lnTo>
                  <a:lnTo>
                    <a:pt x="328" y="295"/>
                  </a:lnTo>
                  <a:lnTo>
                    <a:pt x="303" y="284"/>
                  </a:lnTo>
                  <a:lnTo>
                    <a:pt x="273" y="281"/>
                  </a:lnTo>
                  <a:lnTo>
                    <a:pt x="266" y="281"/>
                  </a:lnTo>
                  <a:lnTo>
                    <a:pt x="254" y="282"/>
                  </a:lnTo>
                  <a:lnTo>
                    <a:pt x="240" y="286"/>
                  </a:lnTo>
                  <a:lnTo>
                    <a:pt x="222" y="291"/>
                  </a:lnTo>
                  <a:lnTo>
                    <a:pt x="204" y="300"/>
                  </a:lnTo>
                  <a:lnTo>
                    <a:pt x="186" y="313"/>
                  </a:lnTo>
                  <a:lnTo>
                    <a:pt x="169" y="329"/>
                  </a:lnTo>
                  <a:lnTo>
                    <a:pt x="154" y="352"/>
                  </a:lnTo>
                  <a:lnTo>
                    <a:pt x="140" y="378"/>
                  </a:lnTo>
                  <a:lnTo>
                    <a:pt x="131" y="414"/>
                  </a:lnTo>
                  <a:lnTo>
                    <a:pt x="71" y="713"/>
                  </a:lnTo>
                  <a:lnTo>
                    <a:pt x="0" y="713"/>
                  </a:lnTo>
                  <a:lnTo>
                    <a:pt x="14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C111413A-2D52-452E-90A1-77DD8203BEBF}"/>
                </a:ext>
              </a:extLst>
            </p:cNvPr>
            <p:cNvSpPr>
              <a:spLocks/>
            </p:cNvSpPr>
            <p:nvPr/>
          </p:nvSpPr>
          <p:spPr bwMode="auto">
            <a:xfrm>
              <a:off x="4945" y="3348"/>
              <a:ext cx="198" cy="250"/>
            </a:xfrm>
            <a:custGeom>
              <a:avLst/>
              <a:gdLst>
                <a:gd name="T0" fmla="*/ 256 w 396"/>
                <a:gd name="T1" fmla="*/ 0 h 500"/>
                <a:gd name="T2" fmla="*/ 291 w 396"/>
                <a:gd name="T3" fmla="*/ 2 h 500"/>
                <a:gd name="T4" fmla="*/ 322 w 396"/>
                <a:gd name="T5" fmla="*/ 11 h 500"/>
                <a:gd name="T6" fmla="*/ 350 w 396"/>
                <a:gd name="T7" fmla="*/ 25 h 500"/>
                <a:gd name="T8" fmla="*/ 375 w 396"/>
                <a:gd name="T9" fmla="*/ 45 h 500"/>
                <a:gd name="T10" fmla="*/ 396 w 396"/>
                <a:gd name="T11" fmla="*/ 72 h 500"/>
                <a:gd name="T12" fmla="*/ 396 w 396"/>
                <a:gd name="T13" fmla="*/ 73 h 500"/>
                <a:gd name="T14" fmla="*/ 396 w 396"/>
                <a:gd name="T15" fmla="*/ 73 h 500"/>
                <a:gd name="T16" fmla="*/ 345 w 396"/>
                <a:gd name="T17" fmla="*/ 118 h 500"/>
                <a:gd name="T18" fmla="*/ 343 w 396"/>
                <a:gd name="T19" fmla="*/ 116 h 500"/>
                <a:gd name="T20" fmla="*/ 323 w 396"/>
                <a:gd name="T21" fmla="*/ 91 h 500"/>
                <a:gd name="T22" fmla="*/ 302 w 396"/>
                <a:gd name="T23" fmla="*/ 75 h 500"/>
                <a:gd name="T24" fmla="*/ 277 w 396"/>
                <a:gd name="T25" fmla="*/ 66 h 500"/>
                <a:gd name="T26" fmla="*/ 249 w 396"/>
                <a:gd name="T27" fmla="*/ 63 h 500"/>
                <a:gd name="T28" fmla="*/ 210 w 396"/>
                <a:gd name="T29" fmla="*/ 68 h 500"/>
                <a:gd name="T30" fmla="*/ 174 w 396"/>
                <a:gd name="T31" fmla="*/ 84 h 500"/>
                <a:gd name="T32" fmla="*/ 142 w 396"/>
                <a:gd name="T33" fmla="*/ 111 h 500"/>
                <a:gd name="T34" fmla="*/ 121 w 396"/>
                <a:gd name="T35" fmla="*/ 136 h 500"/>
                <a:gd name="T36" fmla="*/ 105 w 396"/>
                <a:gd name="T37" fmla="*/ 164 h 500"/>
                <a:gd name="T38" fmla="*/ 94 w 396"/>
                <a:gd name="T39" fmla="*/ 194 h 500"/>
                <a:gd name="T40" fmla="*/ 86 w 396"/>
                <a:gd name="T41" fmla="*/ 223 h 500"/>
                <a:gd name="T42" fmla="*/ 80 w 396"/>
                <a:gd name="T43" fmla="*/ 249 h 500"/>
                <a:gd name="T44" fmla="*/ 73 w 396"/>
                <a:gd name="T45" fmla="*/ 285 h 500"/>
                <a:gd name="T46" fmla="*/ 71 w 396"/>
                <a:gd name="T47" fmla="*/ 322 h 500"/>
                <a:gd name="T48" fmla="*/ 75 w 396"/>
                <a:gd name="T49" fmla="*/ 356 h 500"/>
                <a:gd name="T50" fmla="*/ 84 w 396"/>
                <a:gd name="T51" fmla="*/ 383 h 500"/>
                <a:gd name="T52" fmla="*/ 96 w 396"/>
                <a:gd name="T53" fmla="*/ 402 h 500"/>
                <a:gd name="T54" fmla="*/ 114 w 396"/>
                <a:gd name="T55" fmla="*/ 418 h 500"/>
                <a:gd name="T56" fmla="*/ 133 w 396"/>
                <a:gd name="T57" fmla="*/ 429 h 500"/>
                <a:gd name="T58" fmla="*/ 155 w 396"/>
                <a:gd name="T59" fmla="*/ 434 h 500"/>
                <a:gd name="T60" fmla="*/ 176 w 396"/>
                <a:gd name="T61" fmla="*/ 436 h 500"/>
                <a:gd name="T62" fmla="*/ 208 w 396"/>
                <a:gd name="T63" fmla="*/ 434 h 500"/>
                <a:gd name="T64" fmla="*/ 236 w 396"/>
                <a:gd name="T65" fmla="*/ 424 h 500"/>
                <a:gd name="T66" fmla="*/ 265 w 396"/>
                <a:gd name="T67" fmla="*/ 406 h 500"/>
                <a:gd name="T68" fmla="*/ 293 w 396"/>
                <a:gd name="T69" fmla="*/ 381 h 500"/>
                <a:gd name="T70" fmla="*/ 293 w 396"/>
                <a:gd name="T71" fmla="*/ 379 h 500"/>
                <a:gd name="T72" fmla="*/ 293 w 396"/>
                <a:gd name="T73" fmla="*/ 381 h 500"/>
                <a:gd name="T74" fmla="*/ 334 w 396"/>
                <a:gd name="T75" fmla="*/ 431 h 500"/>
                <a:gd name="T76" fmla="*/ 334 w 396"/>
                <a:gd name="T77" fmla="*/ 431 h 500"/>
                <a:gd name="T78" fmla="*/ 298 w 396"/>
                <a:gd name="T79" fmla="*/ 461 h 500"/>
                <a:gd name="T80" fmla="*/ 259 w 396"/>
                <a:gd name="T81" fmla="*/ 482 h 500"/>
                <a:gd name="T82" fmla="*/ 217 w 396"/>
                <a:gd name="T83" fmla="*/ 495 h 500"/>
                <a:gd name="T84" fmla="*/ 172 w 396"/>
                <a:gd name="T85" fmla="*/ 500 h 500"/>
                <a:gd name="T86" fmla="*/ 130 w 396"/>
                <a:gd name="T87" fmla="*/ 497 h 500"/>
                <a:gd name="T88" fmla="*/ 91 w 396"/>
                <a:gd name="T89" fmla="*/ 484 h 500"/>
                <a:gd name="T90" fmla="*/ 61 w 396"/>
                <a:gd name="T91" fmla="*/ 465 h 500"/>
                <a:gd name="T92" fmla="*/ 34 w 396"/>
                <a:gd name="T93" fmla="*/ 440 h 500"/>
                <a:gd name="T94" fmla="*/ 16 w 396"/>
                <a:gd name="T95" fmla="*/ 406 h 500"/>
                <a:gd name="T96" fmla="*/ 4 w 396"/>
                <a:gd name="T97" fmla="*/ 368 h 500"/>
                <a:gd name="T98" fmla="*/ 0 w 396"/>
                <a:gd name="T99" fmla="*/ 324 h 500"/>
                <a:gd name="T100" fmla="*/ 2 w 396"/>
                <a:gd name="T101" fmla="*/ 303 h 500"/>
                <a:gd name="T102" fmla="*/ 4 w 396"/>
                <a:gd name="T103" fmla="*/ 276 h 500"/>
                <a:gd name="T104" fmla="*/ 7 w 396"/>
                <a:gd name="T105" fmla="*/ 249 h 500"/>
                <a:gd name="T106" fmla="*/ 22 w 396"/>
                <a:gd name="T107" fmla="*/ 192 h 500"/>
                <a:gd name="T108" fmla="*/ 41 w 396"/>
                <a:gd name="T109" fmla="*/ 143 h 500"/>
                <a:gd name="T110" fmla="*/ 64 w 396"/>
                <a:gd name="T111" fmla="*/ 100 h 500"/>
                <a:gd name="T112" fmla="*/ 94 w 396"/>
                <a:gd name="T113" fmla="*/ 64 h 500"/>
                <a:gd name="T114" fmla="*/ 128 w 396"/>
                <a:gd name="T115" fmla="*/ 36 h 500"/>
                <a:gd name="T116" fmla="*/ 167 w 396"/>
                <a:gd name="T117" fmla="*/ 16 h 500"/>
                <a:gd name="T118" fmla="*/ 210 w 396"/>
                <a:gd name="T119" fmla="*/ 4 h 500"/>
                <a:gd name="T120" fmla="*/ 256 w 396"/>
                <a:gd name="T1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6" h="500">
                  <a:moveTo>
                    <a:pt x="256" y="0"/>
                  </a:moveTo>
                  <a:lnTo>
                    <a:pt x="291" y="2"/>
                  </a:lnTo>
                  <a:lnTo>
                    <a:pt x="322" y="11"/>
                  </a:lnTo>
                  <a:lnTo>
                    <a:pt x="350" y="25"/>
                  </a:lnTo>
                  <a:lnTo>
                    <a:pt x="375" y="45"/>
                  </a:lnTo>
                  <a:lnTo>
                    <a:pt x="396" y="72"/>
                  </a:lnTo>
                  <a:lnTo>
                    <a:pt x="396" y="73"/>
                  </a:lnTo>
                  <a:lnTo>
                    <a:pt x="396" y="73"/>
                  </a:lnTo>
                  <a:lnTo>
                    <a:pt x="345" y="118"/>
                  </a:lnTo>
                  <a:lnTo>
                    <a:pt x="343" y="116"/>
                  </a:lnTo>
                  <a:lnTo>
                    <a:pt x="323" y="91"/>
                  </a:lnTo>
                  <a:lnTo>
                    <a:pt x="302" y="75"/>
                  </a:lnTo>
                  <a:lnTo>
                    <a:pt x="277" y="66"/>
                  </a:lnTo>
                  <a:lnTo>
                    <a:pt x="249" y="63"/>
                  </a:lnTo>
                  <a:lnTo>
                    <a:pt x="210" y="68"/>
                  </a:lnTo>
                  <a:lnTo>
                    <a:pt x="174" y="84"/>
                  </a:lnTo>
                  <a:lnTo>
                    <a:pt x="142" y="111"/>
                  </a:lnTo>
                  <a:lnTo>
                    <a:pt x="121" y="136"/>
                  </a:lnTo>
                  <a:lnTo>
                    <a:pt x="105" y="164"/>
                  </a:lnTo>
                  <a:lnTo>
                    <a:pt x="94" y="194"/>
                  </a:lnTo>
                  <a:lnTo>
                    <a:pt x="86" y="223"/>
                  </a:lnTo>
                  <a:lnTo>
                    <a:pt x="80" y="249"/>
                  </a:lnTo>
                  <a:lnTo>
                    <a:pt x="73" y="285"/>
                  </a:lnTo>
                  <a:lnTo>
                    <a:pt x="71" y="322"/>
                  </a:lnTo>
                  <a:lnTo>
                    <a:pt x="75" y="356"/>
                  </a:lnTo>
                  <a:lnTo>
                    <a:pt x="84" y="383"/>
                  </a:lnTo>
                  <a:lnTo>
                    <a:pt x="96" y="402"/>
                  </a:lnTo>
                  <a:lnTo>
                    <a:pt x="114" y="418"/>
                  </a:lnTo>
                  <a:lnTo>
                    <a:pt x="133" y="429"/>
                  </a:lnTo>
                  <a:lnTo>
                    <a:pt x="155" y="434"/>
                  </a:lnTo>
                  <a:lnTo>
                    <a:pt x="176" y="436"/>
                  </a:lnTo>
                  <a:lnTo>
                    <a:pt x="208" y="434"/>
                  </a:lnTo>
                  <a:lnTo>
                    <a:pt x="236" y="424"/>
                  </a:lnTo>
                  <a:lnTo>
                    <a:pt x="265" y="406"/>
                  </a:lnTo>
                  <a:lnTo>
                    <a:pt x="293" y="381"/>
                  </a:lnTo>
                  <a:lnTo>
                    <a:pt x="293" y="379"/>
                  </a:lnTo>
                  <a:lnTo>
                    <a:pt x="293" y="381"/>
                  </a:lnTo>
                  <a:lnTo>
                    <a:pt x="334" y="431"/>
                  </a:lnTo>
                  <a:lnTo>
                    <a:pt x="334" y="431"/>
                  </a:lnTo>
                  <a:lnTo>
                    <a:pt x="298" y="461"/>
                  </a:lnTo>
                  <a:lnTo>
                    <a:pt x="259" y="482"/>
                  </a:lnTo>
                  <a:lnTo>
                    <a:pt x="217" y="495"/>
                  </a:lnTo>
                  <a:lnTo>
                    <a:pt x="172" y="500"/>
                  </a:lnTo>
                  <a:lnTo>
                    <a:pt x="130" y="497"/>
                  </a:lnTo>
                  <a:lnTo>
                    <a:pt x="91" y="484"/>
                  </a:lnTo>
                  <a:lnTo>
                    <a:pt x="61" y="465"/>
                  </a:lnTo>
                  <a:lnTo>
                    <a:pt x="34" y="440"/>
                  </a:lnTo>
                  <a:lnTo>
                    <a:pt x="16" y="406"/>
                  </a:lnTo>
                  <a:lnTo>
                    <a:pt x="4" y="368"/>
                  </a:lnTo>
                  <a:lnTo>
                    <a:pt x="0" y="324"/>
                  </a:lnTo>
                  <a:lnTo>
                    <a:pt x="2" y="303"/>
                  </a:lnTo>
                  <a:lnTo>
                    <a:pt x="4" y="276"/>
                  </a:lnTo>
                  <a:lnTo>
                    <a:pt x="7" y="249"/>
                  </a:lnTo>
                  <a:lnTo>
                    <a:pt x="22" y="192"/>
                  </a:lnTo>
                  <a:lnTo>
                    <a:pt x="41" y="143"/>
                  </a:lnTo>
                  <a:lnTo>
                    <a:pt x="64" y="100"/>
                  </a:lnTo>
                  <a:lnTo>
                    <a:pt x="94" y="64"/>
                  </a:lnTo>
                  <a:lnTo>
                    <a:pt x="128" y="36"/>
                  </a:lnTo>
                  <a:lnTo>
                    <a:pt x="167" y="16"/>
                  </a:lnTo>
                  <a:lnTo>
                    <a:pt x="210" y="4"/>
                  </a:lnTo>
                  <a:lnTo>
                    <a:pt x="25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144736C8-8272-43EA-894B-F16660C77C34}"/>
                </a:ext>
              </a:extLst>
            </p:cNvPr>
            <p:cNvSpPr>
              <a:spLocks/>
            </p:cNvSpPr>
            <p:nvPr/>
          </p:nvSpPr>
          <p:spPr bwMode="auto">
            <a:xfrm>
              <a:off x="4889" y="3239"/>
              <a:ext cx="44" cy="44"/>
            </a:xfrm>
            <a:custGeom>
              <a:avLst/>
              <a:gdLst>
                <a:gd name="T0" fmla="*/ 17 w 88"/>
                <a:gd name="T1" fmla="*/ 0 h 89"/>
                <a:gd name="T2" fmla="*/ 88 w 88"/>
                <a:gd name="T3" fmla="*/ 0 h 89"/>
                <a:gd name="T4" fmla="*/ 71 w 88"/>
                <a:gd name="T5" fmla="*/ 89 h 89"/>
                <a:gd name="T6" fmla="*/ 0 w 88"/>
                <a:gd name="T7" fmla="*/ 89 h 89"/>
                <a:gd name="T8" fmla="*/ 17 w 88"/>
                <a:gd name="T9" fmla="*/ 0 h 89"/>
              </a:gdLst>
              <a:ahLst/>
              <a:cxnLst>
                <a:cxn ang="0">
                  <a:pos x="T0" y="T1"/>
                </a:cxn>
                <a:cxn ang="0">
                  <a:pos x="T2" y="T3"/>
                </a:cxn>
                <a:cxn ang="0">
                  <a:pos x="T4" y="T5"/>
                </a:cxn>
                <a:cxn ang="0">
                  <a:pos x="T6" y="T7"/>
                </a:cxn>
                <a:cxn ang="0">
                  <a:pos x="T8" y="T9"/>
                </a:cxn>
              </a:cxnLst>
              <a:rect l="0" t="0" r="r" b="b"/>
              <a:pathLst>
                <a:path w="88" h="89">
                  <a:moveTo>
                    <a:pt x="17" y="0"/>
                  </a:moveTo>
                  <a:lnTo>
                    <a:pt x="88" y="0"/>
                  </a:lnTo>
                  <a:lnTo>
                    <a:pt x="71" y="89"/>
                  </a:lnTo>
                  <a:lnTo>
                    <a:pt x="0" y="89"/>
                  </a:lnTo>
                  <a:lnTo>
                    <a:pt x="1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4FB154BE-A79B-48F2-87FD-DF0417F1E073}"/>
                </a:ext>
              </a:extLst>
            </p:cNvPr>
            <p:cNvSpPr>
              <a:spLocks/>
            </p:cNvSpPr>
            <p:nvPr/>
          </p:nvSpPr>
          <p:spPr bwMode="auto">
            <a:xfrm>
              <a:off x="4544" y="3239"/>
              <a:ext cx="44" cy="44"/>
            </a:xfrm>
            <a:custGeom>
              <a:avLst/>
              <a:gdLst>
                <a:gd name="T0" fmla="*/ 18 w 89"/>
                <a:gd name="T1" fmla="*/ 0 h 89"/>
                <a:gd name="T2" fmla="*/ 89 w 89"/>
                <a:gd name="T3" fmla="*/ 0 h 89"/>
                <a:gd name="T4" fmla="*/ 71 w 89"/>
                <a:gd name="T5" fmla="*/ 89 h 89"/>
                <a:gd name="T6" fmla="*/ 0 w 89"/>
                <a:gd name="T7" fmla="*/ 89 h 89"/>
                <a:gd name="T8" fmla="*/ 18 w 89"/>
                <a:gd name="T9" fmla="*/ 0 h 89"/>
              </a:gdLst>
              <a:ahLst/>
              <a:cxnLst>
                <a:cxn ang="0">
                  <a:pos x="T0" y="T1"/>
                </a:cxn>
                <a:cxn ang="0">
                  <a:pos x="T2" y="T3"/>
                </a:cxn>
                <a:cxn ang="0">
                  <a:pos x="T4" y="T5"/>
                </a:cxn>
                <a:cxn ang="0">
                  <a:pos x="T6" y="T7"/>
                </a:cxn>
                <a:cxn ang="0">
                  <a:pos x="T8" y="T9"/>
                </a:cxn>
              </a:cxnLst>
              <a:rect l="0" t="0" r="r" b="b"/>
              <a:pathLst>
                <a:path w="89" h="89">
                  <a:moveTo>
                    <a:pt x="18" y="0"/>
                  </a:moveTo>
                  <a:lnTo>
                    <a:pt x="89" y="0"/>
                  </a:lnTo>
                  <a:lnTo>
                    <a:pt x="71" y="89"/>
                  </a:lnTo>
                  <a:lnTo>
                    <a:pt x="0" y="89"/>
                  </a:lnTo>
                  <a:lnTo>
                    <a:pt x="1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89B34D1D-8FD3-4156-BAE0-D3FC173F81A8}"/>
                </a:ext>
              </a:extLst>
            </p:cNvPr>
            <p:cNvSpPr>
              <a:spLocks/>
            </p:cNvSpPr>
            <p:nvPr/>
          </p:nvSpPr>
          <p:spPr bwMode="auto">
            <a:xfrm>
              <a:off x="4449" y="3239"/>
              <a:ext cx="44" cy="44"/>
            </a:xfrm>
            <a:custGeom>
              <a:avLst/>
              <a:gdLst>
                <a:gd name="T0" fmla="*/ 18 w 89"/>
                <a:gd name="T1" fmla="*/ 0 h 89"/>
                <a:gd name="T2" fmla="*/ 89 w 89"/>
                <a:gd name="T3" fmla="*/ 0 h 89"/>
                <a:gd name="T4" fmla="*/ 71 w 89"/>
                <a:gd name="T5" fmla="*/ 89 h 89"/>
                <a:gd name="T6" fmla="*/ 0 w 89"/>
                <a:gd name="T7" fmla="*/ 89 h 89"/>
                <a:gd name="T8" fmla="*/ 18 w 89"/>
                <a:gd name="T9" fmla="*/ 0 h 89"/>
              </a:gdLst>
              <a:ahLst/>
              <a:cxnLst>
                <a:cxn ang="0">
                  <a:pos x="T0" y="T1"/>
                </a:cxn>
                <a:cxn ang="0">
                  <a:pos x="T2" y="T3"/>
                </a:cxn>
                <a:cxn ang="0">
                  <a:pos x="T4" y="T5"/>
                </a:cxn>
                <a:cxn ang="0">
                  <a:pos x="T6" y="T7"/>
                </a:cxn>
                <a:cxn ang="0">
                  <a:pos x="T8" y="T9"/>
                </a:cxn>
              </a:cxnLst>
              <a:rect l="0" t="0" r="r" b="b"/>
              <a:pathLst>
                <a:path w="89" h="89">
                  <a:moveTo>
                    <a:pt x="18" y="0"/>
                  </a:moveTo>
                  <a:lnTo>
                    <a:pt x="89" y="0"/>
                  </a:lnTo>
                  <a:lnTo>
                    <a:pt x="71" y="89"/>
                  </a:lnTo>
                  <a:lnTo>
                    <a:pt x="0" y="89"/>
                  </a:lnTo>
                  <a:lnTo>
                    <a:pt x="1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745D04EE-227B-4580-B6AD-2E3937856012}"/>
                </a:ext>
              </a:extLst>
            </p:cNvPr>
            <p:cNvSpPr>
              <a:spLocks/>
            </p:cNvSpPr>
            <p:nvPr/>
          </p:nvSpPr>
          <p:spPr bwMode="auto">
            <a:xfrm>
              <a:off x="3172" y="3239"/>
              <a:ext cx="941" cy="356"/>
            </a:xfrm>
            <a:custGeom>
              <a:avLst/>
              <a:gdLst>
                <a:gd name="T0" fmla="*/ 144 w 1883"/>
                <a:gd name="T1" fmla="*/ 0 h 713"/>
                <a:gd name="T2" fmla="*/ 1501 w 1883"/>
                <a:gd name="T3" fmla="*/ 0 h 713"/>
                <a:gd name="T4" fmla="*/ 1444 w 1883"/>
                <a:gd name="T5" fmla="*/ 277 h 713"/>
                <a:gd name="T6" fmla="*/ 1604 w 1883"/>
                <a:gd name="T7" fmla="*/ 277 h 713"/>
                <a:gd name="T8" fmla="*/ 1661 w 1883"/>
                <a:gd name="T9" fmla="*/ 0 h 713"/>
                <a:gd name="T10" fmla="*/ 1883 w 1883"/>
                <a:gd name="T11" fmla="*/ 0 h 713"/>
                <a:gd name="T12" fmla="*/ 1741 w 1883"/>
                <a:gd name="T13" fmla="*/ 713 h 713"/>
                <a:gd name="T14" fmla="*/ 1519 w 1883"/>
                <a:gd name="T15" fmla="*/ 713 h 713"/>
                <a:gd name="T16" fmla="*/ 1572 w 1883"/>
                <a:gd name="T17" fmla="*/ 437 h 713"/>
                <a:gd name="T18" fmla="*/ 1412 w 1883"/>
                <a:gd name="T19" fmla="*/ 437 h 713"/>
                <a:gd name="T20" fmla="*/ 1359 w 1883"/>
                <a:gd name="T21" fmla="*/ 713 h 713"/>
                <a:gd name="T22" fmla="*/ 1136 w 1883"/>
                <a:gd name="T23" fmla="*/ 713 h 713"/>
                <a:gd name="T24" fmla="*/ 1244 w 1883"/>
                <a:gd name="T25" fmla="*/ 178 h 713"/>
                <a:gd name="T26" fmla="*/ 1057 w 1883"/>
                <a:gd name="T27" fmla="*/ 178 h 713"/>
                <a:gd name="T28" fmla="*/ 949 w 1883"/>
                <a:gd name="T29" fmla="*/ 713 h 713"/>
                <a:gd name="T30" fmla="*/ 727 w 1883"/>
                <a:gd name="T31" fmla="*/ 713 h 713"/>
                <a:gd name="T32" fmla="*/ 836 w 1883"/>
                <a:gd name="T33" fmla="*/ 178 h 713"/>
                <a:gd name="T34" fmla="*/ 328 w 1883"/>
                <a:gd name="T35" fmla="*/ 178 h 713"/>
                <a:gd name="T36" fmla="*/ 309 w 1883"/>
                <a:gd name="T37" fmla="*/ 277 h 713"/>
                <a:gd name="T38" fmla="*/ 628 w 1883"/>
                <a:gd name="T39" fmla="*/ 277 h 713"/>
                <a:gd name="T40" fmla="*/ 596 w 1883"/>
                <a:gd name="T41" fmla="*/ 437 h 713"/>
                <a:gd name="T42" fmla="*/ 277 w 1883"/>
                <a:gd name="T43" fmla="*/ 437 h 713"/>
                <a:gd name="T44" fmla="*/ 257 w 1883"/>
                <a:gd name="T45" fmla="*/ 535 h 713"/>
                <a:gd name="T46" fmla="*/ 577 w 1883"/>
                <a:gd name="T47" fmla="*/ 535 h 713"/>
                <a:gd name="T48" fmla="*/ 541 w 1883"/>
                <a:gd name="T49" fmla="*/ 713 h 713"/>
                <a:gd name="T50" fmla="*/ 0 w 1883"/>
                <a:gd name="T51" fmla="*/ 713 h 713"/>
                <a:gd name="T52" fmla="*/ 144 w 1883"/>
                <a:gd name="T53"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3" h="713">
                  <a:moveTo>
                    <a:pt x="144" y="0"/>
                  </a:moveTo>
                  <a:lnTo>
                    <a:pt x="1501" y="0"/>
                  </a:lnTo>
                  <a:lnTo>
                    <a:pt x="1444" y="277"/>
                  </a:lnTo>
                  <a:lnTo>
                    <a:pt x="1604" y="277"/>
                  </a:lnTo>
                  <a:lnTo>
                    <a:pt x="1661" y="0"/>
                  </a:lnTo>
                  <a:lnTo>
                    <a:pt x="1883" y="0"/>
                  </a:lnTo>
                  <a:lnTo>
                    <a:pt x="1741" y="713"/>
                  </a:lnTo>
                  <a:lnTo>
                    <a:pt x="1519" y="713"/>
                  </a:lnTo>
                  <a:lnTo>
                    <a:pt x="1572" y="437"/>
                  </a:lnTo>
                  <a:lnTo>
                    <a:pt x="1412" y="437"/>
                  </a:lnTo>
                  <a:lnTo>
                    <a:pt x="1359" y="713"/>
                  </a:lnTo>
                  <a:lnTo>
                    <a:pt x="1136" y="713"/>
                  </a:lnTo>
                  <a:lnTo>
                    <a:pt x="1244" y="178"/>
                  </a:lnTo>
                  <a:lnTo>
                    <a:pt x="1057" y="178"/>
                  </a:lnTo>
                  <a:lnTo>
                    <a:pt x="949" y="713"/>
                  </a:lnTo>
                  <a:lnTo>
                    <a:pt x="727" y="713"/>
                  </a:lnTo>
                  <a:lnTo>
                    <a:pt x="836" y="178"/>
                  </a:lnTo>
                  <a:lnTo>
                    <a:pt x="328" y="178"/>
                  </a:lnTo>
                  <a:lnTo>
                    <a:pt x="309" y="277"/>
                  </a:lnTo>
                  <a:lnTo>
                    <a:pt x="628" y="277"/>
                  </a:lnTo>
                  <a:lnTo>
                    <a:pt x="596" y="437"/>
                  </a:lnTo>
                  <a:lnTo>
                    <a:pt x="277" y="437"/>
                  </a:lnTo>
                  <a:lnTo>
                    <a:pt x="257" y="535"/>
                  </a:lnTo>
                  <a:lnTo>
                    <a:pt x="577" y="535"/>
                  </a:lnTo>
                  <a:lnTo>
                    <a:pt x="541" y="713"/>
                  </a:lnTo>
                  <a:lnTo>
                    <a:pt x="0" y="713"/>
                  </a:lnTo>
                  <a:lnTo>
                    <a:pt x="14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6" name="Picture 25">
            <a:extLst>
              <a:ext uri="{FF2B5EF4-FFF2-40B4-BE49-F238E27FC236}">
                <a16:creationId xmlns:a16="http://schemas.microsoft.com/office/drawing/2014/main" id="{AA5173E5-AF60-4C6E-9E25-F284C2F778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0427"/>
          <a:stretch/>
        </p:blipFill>
        <p:spPr>
          <a:xfrm>
            <a:off x="7506642" y="5255406"/>
            <a:ext cx="2094558" cy="1297794"/>
          </a:xfrm>
          <a:prstGeom prst="rect">
            <a:avLst/>
          </a:prstGeom>
        </p:spPr>
      </p:pic>
      <p:sp>
        <p:nvSpPr>
          <p:cNvPr id="27" name="Rectangle 26">
            <a:extLst>
              <a:ext uri="{FF2B5EF4-FFF2-40B4-BE49-F238E27FC236}">
                <a16:creationId xmlns:a16="http://schemas.microsoft.com/office/drawing/2014/main" id="{3C29A267-A33A-4132-8546-30E6EFC7A9A2}"/>
              </a:ext>
            </a:extLst>
          </p:cNvPr>
          <p:cNvSpPr/>
          <p:nvPr/>
        </p:nvSpPr>
        <p:spPr>
          <a:xfrm>
            <a:off x="0" y="1"/>
            <a:ext cx="12192000" cy="447213"/>
          </a:xfrm>
          <a:prstGeom prst="rect">
            <a:avLst/>
          </a:prstGeom>
          <a:solidFill>
            <a:srgbClr val="7BA5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atin typeface="Cambria" panose="02040503050406030204" pitchFamily="18" charset="0"/>
                <a:ea typeface="Cambria" panose="02040503050406030204" pitchFamily="18" charset="0"/>
              </a:rPr>
              <a:t>Session 2A: Memory and Storage (Monday 2:00 pm at North 221 ABC)</a:t>
            </a:r>
          </a:p>
        </p:txBody>
      </p:sp>
    </p:spTree>
    <p:extLst>
      <p:ext uri="{BB962C8B-B14F-4D97-AF65-F5344CB8AC3E}">
        <p14:creationId xmlns:p14="http://schemas.microsoft.com/office/powerpoint/2010/main" val="105622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51DC-D551-413B-9FEB-CA657FBF17D9}"/>
              </a:ext>
            </a:extLst>
          </p:cNvPr>
          <p:cNvSpPr>
            <a:spLocks noGrp="1"/>
          </p:cNvSpPr>
          <p:nvPr>
            <p:ph type="title"/>
          </p:nvPr>
        </p:nvSpPr>
        <p:spPr/>
        <p:txBody>
          <a:bodyPr/>
          <a:lstStyle/>
          <a:p>
            <a:r>
              <a:rPr lang="en-US" dirty="0"/>
              <a:t>Challenges of DRAM Scaling</a:t>
            </a:r>
          </a:p>
        </p:txBody>
      </p:sp>
      <p:pic>
        <p:nvPicPr>
          <p:cNvPr id="17" name="Picture 16">
            <a:extLst>
              <a:ext uri="{FF2B5EF4-FFF2-40B4-BE49-F238E27FC236}">
                <a16:creationId xmlns:a16="http://schemas.microsoft.com/office/drawing/2014/main" id="{57B87E9A-6851-4B1B-90D0-47E088847B0D}"/>
              </a:ext>
            </a:extLst>
          </p:cNvPr>
          <p:cNvPicPr>
            <a:picLocks noChangeAspect="1"/>
          </p:cNvPicPr>
          <p:nvPr/>
        </p:nvPicPr>
        <p:blipFill>
          <a:blip r:embed="rId4"/>
          <a:stretch>
            <a:fillRect/>
          </a:stretch>
        </p:blipFill>
        <p:spPr>
          <a:xfrm rot="5400000">
            <a:off x="525572" y="2283101"/>
            <a:ext cx="2525757" cy="2265026"/>
          </a:xfrm>
          <a:prstGeom prst="rect">
            <a:avLst/>
          </a:prstGeom>
        </p:spPr>
      </p:pic>
      <p:sp>
        <p:nvSpPr>
          <p:cNvPr id="12" name="Rectangle: Rounded Corners 11">
            <a:extLst>
              <a:ext uri="{FF2B5EF4-FFF2-40B4-BE49-F238E27FC236}">
                <a16:creationId xmlns:a16="http://schemas.microsoft.com/office/drawing/2014/main" id="{676D6DDE-0C8E-4FBE-B0C3-E38D485DF6E3}"/>
              </a:ext>
            </a:extLst>
          </p:cNvPr>
          <p:cNvSpPr/>
          <p:nvPr/>
        </p:nvSpPr>
        <p:spPr>
          <a:xfrm>
            <a:off x="4381500" y="1475382"/>
            <a:ext cx="4038602" cy="838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C00000"/>
                </a:solidFill>
              </a:rPr>
              <a:t>access latency</a:t>
            </a:r>
          </a:p>
        </p:txBody>
      </p:sp>
      <p:sp>
        <p:nvSpPr>
          <p:cNvPr id="13" name="Rectangle: Rounded Corners 12">
            <a:extLst>
              <a:ext uri="{FF2B5EF4-FFF2-40B4-BE49-F238E27FC236}">
                <a16:creationId xmlns:a16="http://schemas.microsoft.com/office/drawing/2014/main" id="{D3A62491-FFE5-46FB-A945-D135EBAFF416}"/>
              </a:ext>
            </a:extLst>
          </p:cNvPr>
          <p:cNvSpPr/>
          <p:nvPr/>
        </p:nvSpPr>
        <p:spPr>
          <a:xfrm>
            <a:off x="4381500" y="3080560"/>
            <a:ext cx="4762502" cy="7648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C00000"/>
                </a:solidFill>
              </a:rPr>
              <a:t>refresh overhead</a:t>
            </a:r>
          </a:p>
        </p:txBody>
      </p:sp>
      <p:sp>
        <p:nvSpPr>
          <p:cNvPr id="11" name="Rectangle: Rounded Corners 10">
            <a:extLst>
              <a:ext uri="{FF2B5EF4-FFF2-40B4-BE49-F238E27FC236}">
                <a16:creationId xmlns:a16="http://schemas.microsoft.com/office/drawing/2014/main" id="{DB9D92D7-A9D5-4F10-A776-6D78F5DB09DD}"/>
              </a:ext>
            </a:extLst>
          </p:cNvPr>
          <p:cNvSpPr/>
          <p:nvPr/>
        </p:nvSpPr>
        <p:spPr>
          <a:xfrm>
            <a:off x="4381500" y="4678492"/>
            <a:ext cx="7429500" cy="7648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C00000"/>
                </a:solidFill>
              </a:rPr>
              <a:t>exposure to vulnerabilities</a:t>
            </a:r>
          </a:p>
        </p:txBody>
      </p:sp>
      <p:sp>
        <p:nvSpPr>
          <p:cNvPr id="18" name="Oval 17">
            <a:extLst>
              <a:ext uri="{FF2B5EF4-FFF2-40B4-BE49-F238E27FC236}">
                <a16:creationId xmlns:a16="http://schemas.microsoft.com/office/drawing/2014/main" id="{8C2D9EBD-2DD0-45E4-9ECB-9CC1709DB61A}"/>
              </a:ext>
            </a:extLst>
          </p:cNvPr>
          <p:cNvSpPr/>
          <p:nvPr/>
        </p:nvSpPr>
        <p:spPr>
          <a:xfrm>
            <a:off x="3697759" y="1582943"/>
            <a:ext cx="762000" cy="69631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p>
        </p:txBody>
      </p:sp>
      <p:sp>
        <p:nvSpPr>
          <p:cNvPr id="19" name="Oval 18">
            <a:extLst>
              <a:ext uri="{FF2B5EF4-FFF2-40B4-BE49-F238E27FC236}">
                <a16:creationId xmlns:a16="http://schemas.microsoft.com/office/drawing/2014/main" id="{D8B7D59D-95A3-4B6F-9A7A-4636B842C6B9}"/>
              </a:ext>
            </a:extLst>
          </p:cNvPr>
          <p:cNvSpPr/>
          <p:nvPr/>
        </p:nvSpPr>
        <p:spPr>
          <a:xfrm>
            <a:off x="3697759" y="3165038"/>
            <a:ext cx="762000" cy="69631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p>
        </p:txBody>
      </p:sp>
      <p:sp>
        <p:nvSpPr>
          <p:cNvPr id="20" name="Oval 19">
            <a:extLst>
              <a:ext uri="{FF2B5EF4-FFF2-40B4-BE49-F238E27FC236}">
                <a16:creationId xmlns:a16="http://schemas.microsoft.com/office/drawing/2014/main" id="{EF37814C-C4C5-4D5B-9FE2-4A552A87CD12}"/>
              </a:ext>
            </a:extLst>
          </p:cNvPr>
          <p:cNvSpPr/>
          <p:nvPr/>
        </p:nvSpPr>
        <p:spPr>
          <a:xfrm>
            <a:off x="3697759" y="4775459"/>
            <a:ext cx="762000" cy="69631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3</a:t>
            </a:r>
          </a:p>
        </p:txBody>
      </p:sp>
    </p:spTree>
    <p:custDataLst>
      <p:tags r:id="rId1"/>
    </p:custDataLst>
    <p:extLst>
      <p:ext uri="{BB962C8B-B14F-4D97-AF65-F5344CB8AC3E}">
        <p14:creationId xmlns:p14="http://schemas.microsoft.com/office/powerpoint/2010/main" val="298267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1" grpId="0"/>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CD7BE23F-79DC-4C56-8FB8-C21A2B23FDD8}"/>
              </a:ext>
            </a:extLst>
          </p:cNvPr>
          <p:cNvSpPr/>
          <p:nvPr/>
        </p:nvSpPr>
        <p:spPr>
          <a:xfrm>
            <a:off x="5796040" y="2036655"/>
            <a:ext cx="3541835" cy="4732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796DADF-41E0-4565-9CF7-B1CCA3734B0B}"/>
              </a:ext>
            </a:extLst>
          </p:cNvPr>
          <p:cNvPicPr>
            <a:picLocks noChangeAspect="1"/>
          </p:cNvPicPr>
          <p:nvPr/>
        </p:nvPicPr>
        <p:blipFill>
          <a:blip r:embed="rId4"/>
          <a:stretch>
            <a:fillRect/>
          </a:stretch>
        </p:blipFill>
        <p:spPr>
          <a:xfrm>
            <a:off x="4832971" y="2009801"/>
            <a:ext cx="4798129" cy="3705200"/>
          </a:xfrm>
          <a:prstGeom prst="rect">
            <a:avLst/>
          </a:prstGeom>
        </p:spPr>
      </p:pic>
      <p:sp>
        <p:nvSpPr>
          <p:cNvPr id="2" name="Title 1">
            <a:extLst>
              <a:ext uri="{FF2B5EF4-FFF2-40B4-BE49-F238E27FC236}">
                <a16:creationId xmlns:a16="http://schemas.microsoft.com/office/drawing/2014/main" id="{B57DA618-DA85-4786-B350-9C791313FE0A}"/>
              </a:ext>
            </a:extLst>
          </p:cNvPr>
          <p:cNvSpPr>
            <a:spLocks noGrp="1"/>
          </p:cNvSpPr>
          <p:nvPr>
            <p:ph type="title"/>
          </p:nvPr>
        </p:nvSpPr>
        <p:spPr/>
        <p:txBody>
          <a:bodyPr>
            <a:normAutofit/>
          </a:bodyPr>
          <a:lstStyle/>
          <a:p>
            <a:r>
              <a:rPr lang="en-US" dirty="0"/>
              <a:t>Conventional DRAM</a:t>
            </a:r>
          </a:p>
        </p:txBody>
      </p:sp>
      <p:grpSp>
        <p:nvGrpSpPr>
          <p:cNvPr id="44" name="Group 43">
            <a:extLst>
              <a:ext uri="{FF2B5EF4-FFF2-40B4-BE49-F238E27FC236}">
                <a16:creationId xmlns:a16="http://schemas.microsoft.com/office/drawing/2014/main" id="{40E68744-FE93-40C7-B785-406440C119C2}"/>
              </a:ext>
            </a:extLst>
          </p:cNvPr>
          <p:cNvGrpSpPr/>
          <p:nvPr/>
        </p:nvGrpSpPr>
        <p:grpSpPr>
          <a:xfrm>
            <a:off x="4846346" y="1272799"/>
            <a:ext cx="4486688" cy="667868"/>
            <a:chOff x="6553200" y="1802030"/>
            <a:chExt cx="2971800" cy="445280"/>
          </a:xfrm>
        </p:grpSpPr>
        <p:sp>
          <p:nvSpPr>
            <p:cNvPr id="45" name="TextBox 44">
              <a:extLst>
                <a:ext uri="{FF2B5EF4-FFF2-40B4-BE49-F238E27FC236}">
                  <a16:creationId xmlns:a16="http://schemas.microsoft.com/office/drawing/2014/main" id="{45A04786-00BE-41ED-959B-962BE3EA03E2}"/>
                </a:ext>
              </a:extLst>
            </p:cNvPr>
            <p:cNvSpPr txBox="1"/>
            <p:nvPr/>
          </p:nvSpPr>
          <p:spPr>
            <a:xfrm>
              <a:off x="6733696" y="1802030"/>
              <a:ext cx="2743200" cy="389880"/>
            </a:xfrm>
            <a:prstGeom prst="rect">
              <a:avLst/>
            </a:prstGeom>
            <a:noFill/>
          </p:spPr>
          <p:txBody>
            <a:bodyPr wrap="square" rtlCol="0">
              <a:spAutoFit/>
            </a:bodyPr>
            <a:lstStyle/>
            <a:p>
              <a:pPr algn="ctr"/>
              <a:r>
                <a:rPr lang="en-US" sz="3200" b="1" dirty="0"/>
                <a:t>DRAM Subarray</a:t>
              </a:r>
            </a:p>
          </p:txBody>
        </p:sp>
        <p:cxnSp>
          <p:nvCxnSpPr>
            <p:cNvPr id="46" name="Straight Connector 45">
              <a:extLst>
                <a:ext uri="{FF2B5EF4-FFF2-40B4-BE49-F238E27FC236}">
                  <a16:creationId xmlns:a16="http://schemas.microsoft.com/office/drawing/2014/main" id="{EE6F68E0-95FA-4599-A149-66EF8DB3DF8F}"/>
                </a:ext>
              </a:extLst>
            </p:cNvPr>
            <p:cNvCxnSpPr>
              <a:cxnSpLocks/>
            </p:cNvCxnSpPr>
            <p:nvPr/>
          </p:nvCxnSpPr>
          <p:spPr>
            <a:xfrm>
              <a:off x="6553200" y="2247310"/>
              <a:ext cx="29718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pic>
        <p:nvPicPr>
          <p:cNvPr id="47" name="Picture 46" descr="dram chip">
            <a:extLst>
              <a:ext uri="{FF2B5EF4-FFF2-40B4-BE49-F238E27FC236}">
                <a16:creationId xmlns:a16="http://schemas.microsoft.com/office/drawing/2014/main" id="{62EAB8B8-C73E-40F1-89DA-0393CF9D36B8}"/>
              </a:ext>
            </a:extLst>
          </p:cNvPr>
          <p:cNvPicPr>
            <a:picLocks noChangeAspect="1"/>
          </p:cNvPicPr>
          <p:nvPr/>
        </p:nvPicPr>
        <p:blipFill>
          <a:blip r:embed="rId5"/>
          <a:stretch>
            <a:fillRect/>
          </a:stretch>
        </p:blipFill>
        <p:spPr>
          <a:xfrm rot="5400000">
            <a:off x="1285142" y="2370754"/>
            <a:ext cx="1732730" cy="1553862"/>
          </a:xfrm>
          <a:prstGeom prst="rect">
            <a:avLst/>
          </a:prstGeom>
        </p:spPr>
      </p:pic>
      <p:cxnSp>
        <p:nvCxnSpPr>
          <p:cNvPr id="58" name="Straight Connector 57">
            <a:extLst>
              <a:ext uri="{FF2B5EF4-FFF2-40B4-BE49-F238E27FC236}">
                <a16:creationId xmlns:a16="http://schemas.microsoft.com/office/drawing/2014/main" id="{34AF0BAA-AC9E-4FCE-AC4A-4B9187B910B0}"/>
              </a:ext>
            </a:extLst>
          </p:cNvPr>
          <p:cNvCxnSpPr>
            <a:cxnSpLocks/>
          </p:cNvCxnSpPr>
          <p:nvPr/>
        </p:nvCxnSpPr>
        <p:spPr>
          <a:xfrm flipV="1">
            <a:off x="2508652" y="1662947"/>
            <a:ext cx="1910948" cy="110003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1C2672-DEC4-49AB-B48C-69810FCD59E9}"/>
              </a:ext>
            </a:extLst>
          </p:cNvPr>
          <p:cNvCxnSpPr>
            <a:cxnSpLocks/>
          </p:cNvCxnSpPr>
          <p:nvPr/>
        </p:nvCxnSpPr>
        <p:spPr>
          <a:xfrm>
            <a:off x="2518486" y="2939915"/>
            <a:ext cx="2205914" cy="26052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EFDD33A-09E3-448C-A5A2-619991DB4404}"/>
              </a:ext>
            </a:extLst>
          </p:cNvPr>
          <p:cNvSpPr/>
          <p:nvPr/>
        </p:nvSpPr>
        <p:spPr>
          <a:xfrm>
            <a:off x="2507175" y="2762977"/>
            <a:ext cx="152400" cy="176938"/>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8002DB3-EFAC-4FE6-A78A-AFE6936446A3}"/>
              </a:ext>
            </a:extLst>
          </p:cNvPr>
          <p:cNvGrpSpPr/>
          <p:nvPr/>
        </p:nvGrpSpPr>
        <p:grpSpPr>
          <a:xfrm>
            <a:off x="7086600" y="5545201"/>
            <a:ext cx="2588857" cy="931799"/>
            <a:chOff x="8310014" y="5351857"/>
            <a:chExt cx="2588857" cy="931799"/>
          </a:xfrm>
        </p:grpSpPr>
        <p:sp>
          <p:nvSpPr>
            <p:cNvPr id="5" name="TextBox 4">
              <a:extLst>
                <a:ext uri="{FF2B5EF4-FFF2-40B4-BE49-F238E27FC236}">
                  <a16:creationId xmlns:a16="http://schemas.microsoft.com/office/drawing/2014/main" id="{53891E08-2BCF-4756-9EA1-DEE1AD114C4D}"/>
                </a:ext>
              </a:extLst>
            </p:cNvPr>
            <p:cNvSpPr txBox="1"/>
            <p:nvPr/>
          </p:nvSpPr>
          <p:spPr>
            <a:xfrm>
              <a:off x="8310014" y="5760436"/>
              <a:ext cx="2588857" cy="523220"/>
            </a:xfrm>
            <a:prstGeom prst="rect">
              <a:avLst/>
            </a:prstGeom>
            <a:noFill/>
          </p:spPr>
          <p:txBody>
            <a:bodyPr wrap="square" rtlCol="0">
              <a:spAutoFit/>
            </a:bodyPr>
            <a:lstStyle/>
            <a:p>
              <a:pPr algn="ctr"/>
              <a:r>
                <a:rPr lang="en-US" sz="2800" i="1" dirty="0"/>
                <a:t>sense amplifier</a:t>
              </a:r>
            </a:p>
          </p:txBody>
        </p:sp>
        <p:cxnSp>
          <p:nvCxnSpPr>
            <p:cNvPr id="7" name="Straight Arrow Connector 6">
              <a:extLst>
                <a:ext uri="{FF2B5EF4-FFF2-40B4-BE49-F238E27FC236}">
                  <a16:creationId xmlns:a16="http://schemas.microsoft.com/office/drawing/2014/main" id="{E3ED6901-BB5C-4E9D-9351-065CEE0831EC}"/>
                </a:ext>
              </a:extLst>
            </p:cNvPr>
            <p:cNvCxnSpPr>
              <a:cxnSpLocks/>
            </p:cNvCxnSpPr>
            <p:nvPr/>
          </p:nvCxnSpPr>
          <p:spPr>
            <a:xfrm>
              <a:off x="9260409" y="5351857"/>
              <a:ext cx="342734" cy="5282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Arrow: Curved Right 49">
            <a:extLst>
              <a:ext uri="{FF2B5EF4-FFF2-40B4-BE49-F238E27FC236}">
                <a16:creationId xmlns:a16="http://schemas.microsoft.com/office/drawing/2014/main" id="{1AA08664-CAC0-42EE-85D0-375C9589B3A6}"/>
              </a:ext>
            </a:extLst>
          </p:cNvPr>
          <p:cNvSpPr/>
          <p:nvPr/>
        </p:nvSpPr>
        <p:spPr>
          <a:xfrm rot="10800000" flipV="1">
            <a:off x="9471950" y="2181304"/>
            <a:ext cx="783487" cy="3292821"/>
          </a:xfrm>
          <a:prstGeom prst="curvedRightArrow">
            <a:avLst>
              <a:gd name="adj1" fmla="val 25985"/>
              <a:gd name="adj2" fmla="val 52772"/>
              <a:gd name="adj3" fmla="val 2673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1" name="Picture 50">
            <a:extLst>
              <a:ext uri="{FF2B5EF4-FFF2-40B4-BE49-F238E27FC236}">
                <a16:creationId xmlns:a16="http://schemas.microsoft.com/office/drawing/2014/main" id="{C474A0E5-B23E-46A5-9422-B9A9569DDE5B}"/>
              </a:ext>
            </a:extLst>
          </p:cNvPr>
          <p:cNvPicPr>
            <a:picLocks noChangeAspect="1"/>
          </p:cNvPicPr>
          <p:nvPr/>
        </p:nvPicPr>
        <p:blipFill>
          <a:blip r:embed="rId6"/>
          <a:stretch>
            <a:fillRect/>
          </a:stretch>
        </p:blipFill>
        <p:spPr>
          <a:xfrm>
            <a:off x="5837308" y="4939157"/>
            <a:ext cx="3782217" cy="764488"/>
          </a:xfrm>
          <a:prstGeom prst="rect">
            <a:avLst/>
          </a:prstGeom>
        </p:spPr>
      </p:pic>
    </p:spTree>
    <p:custDataLst>
      <p:tags r:id="rId1"/>
    </p:custDataLst>
    <p:extLst>
      <p:ext uri="{BB962C8B-B14F-4D97-AF65-F5344CB8AC3E}">
        <p14:creationId xmlns:p14="http://schemas.microsoft.com/office/powerpoint/2010/main" val="40541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500"/>
                                        <p:tgtEl>
                                          <p:spTgt spid="58"/>
                                        </p:tgtEl>
                                      </p:cBhvr>
                                    </p:animEffect>
                                  </p:childTnLst>
                                </p:cTn>
                              </p:par>
                              <p:par>
                                <p:cTn id="16" presetID="22" presetClass="entr" presetSubtype="8" fill="hold"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1000"/>
                                        <p:tgtEl>
                                          <p:spTgt spid="49"/>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1000"/>
                                        <p:tgtEl>
                                          <p:spTgt spid="50"/>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0AF598E7-770A-4F10-BF81-7AD88E6FF7D7}"/>
              </a:ext>
            </a:extLst>
          </p:cNvPr>
          <p:cNvSpPr/>
          <p:nvPr/>
        </p:nvSpPr>
        <p:spPr>
          <a:xfrm>
            <a:off x="5791199" y="2025079"/>
            <a:ext cx="3469209" cy="52823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7A071AD6-1DF8-4A0A-AB5B-C1FCD44BDA16}"/>
              </a:ext>
            </a:extLst>
          </p:cNvPr>
          <p:cNvSpPr/>
          <p:nvPr/>
        </p:nvSpPr>
        <p:spPr>
          <a:xfrm>
            <a:off x="5807122" y="3943181"/>
            <a:ext cx="3453285" cy="52823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3A0334-A864-439A-8AC5-7F321977B90A}"/>
              </a:ext>
            </a:extLst>
          </p:cNvPr>
          <p:cNvSpPr>
            <a:spLocks noGrp="1"/>
          </p:cNvSpPr>
          <p:nvPr>
            <p:ph idx="1"/>
          </p:nvPr>
        </p:nvSpPr>
        <p:spPr>
          <a:xfrm>
            <a:off x="-210586" y="4430350"/>
            <a:ext cx="5055787" cy="1894250"/>
          </a:xfrm>
        </p:spPr>
        <p:txBody>
          <a:bodyPr anchor="ctr">
            <a:normAutofit/>
          </a:bodyPr>
          <a:lstStyle/>
          <a:p>
            <a:pPr marL="0" indent="0" algn="ctr">
              <a:buNone/>
            </a:pPr>
            <a:r>
              <a:rPr lang="en-US" sz="3200" b="1" dirty="0">
                <a:solidFill>
                  <a:schemeClr val="accent6">
                    <a:lumMod val="75000"/>
                  </a:schemeClr>
                </a:solidFill>
              </a:rPr>
              <a:t>Row copy </a:t>
            </a:r>
          </a:p>
          <a:p>
            <a:pPr marL="0" indent="0" algn="ctr">
              <a:buNone/>
            </a:pPr>
            <a:r>
              <a:rPr lang="en-US" sz="3200" b="1" dirty="0">
                <a:solidFill>
                  <a:schemeClr val="accent4">
                    <a:lumMod val="75000"/>
                  </a:schemeClr>
                </a:solidFill>
              </a:rPr>
              <a:t>Multiple row activation</a:t>
            </a:r>
          </a:p>
        </p:txBody>
      </p:sp>
      <p:sp>
        <p:nvSpPr>
          <p:cNvPr id="2" name="Title 1">
            <a:extLst>
              <a:ext uri="{FF2B5EF4-FFF2-40B4-BE49-F238E27FC236}">
                <a16:creationId xmlns:a16="http://schemas.microsoft.com/office/drawing/2014/main" id="{B57DA618-DA85-4786-B350-9C791313FE0A}"/>
              </a:ext>
            </a:extLst>
          </p:cNvPr>
          <p:cNvSpPr>
            <a:spLocks noGrp="1"/>
          </p:cNvSpPr>
          <p:nvPr>
            <p:ph type="title"/>
          </p:nvPr>
        </p:nvSpPr>
        <p:spPr/>
        <p:txBody>
          <a:bodyPr>
            <a:normAutofit/>
          </a:bodyPr>
          <a:lstStyle/>
          <a:p>
            <a:r>
              <a:rPr lang="en-US" dirty="0"/>
              <a:t>Copy Row DRAM (CROW)</a:t>
            </a:r>
          </a:p>
        </p:txBody>
      </p:sp>
      <p:grpSp>
        <p:nvGrpSpPr>
          <p:cNvPr id="44" name="Group 43">
            <a:extLst>
              <a:ext uri="{FF2B5EF4-FFF2-40B4-BE49-F238E27FC236}">
                <a16:creationId xmlns:a16="http://schemas.microsoft.com/office/drawing/2014/main" id="{40E68744-FE93-40C7-B785-406440C119C2}"/>
              </a:ext>
            </a:extLst>
          </p:cNvPr>
          <p:cNvGrpSpPr/>
          <p:nvPr/>
        </p:nvGrpSpPr>
        <p:grpSpPr>
          <a:xfrm>
            <a:off x="4846346" y="1272799"/>
            <a:ext cx="4486688" cy="667868"/>
            <a:chOff x="6553200" y="1802030"/>
            <a:chExt cx="2971800" cy="445280"/>
          </a:xfrm>
        </p:grpSpPr>
        <p:sp>
          <p:nvSpPr>
            <p:cNvPr id="45" name="TextBox 44">
              <a:extLst>
                <a:ext uri="{FF2B5EF4-FFF2-40B4-BE49-F238E27FC236}">
                  <a16:creationId xmlns:a16="http://schemas.microsoft.com/office/drawing/2014/main" id="{45A04786-00BE-41ED-959B-962BE3EA03E2}"/>
                </a:ext>
              </a:extLst>
            </p:cNvPr>
            <p:cNvSpPr txBox="1"/>
            <p:nvPr/>
          </p:nvSpPr>
          <p:spPr>
            <a:xfrm>
              <a:off x="6733696" y="1802030"/>
              <a:ext cx="2743200" cy="389880"/>
            </a:xfrm>
            <a:prstGeom prst="rect">
              <a:avLst/>
            </a:prstGeom>
            <a:noFill/>
          </p:spPr>
          <p:txBody>
            <a:bodyPr wrap="square" rtlCol="0">
              <a:spAutoFit/>
            </a:bodyPr>
            <a:lstStyle/>
            <a:p>
              <a:pPr algn="ctr"/>
              <a:r>
                <a:rPr lang="en-US" sz="3200" b="1" dirty="0"/>
                <a:t>DRAM Subarray</a:t>
              </a:r>
            </a:p>
          </p:txBody>
        </p:sp>
        <p:cxnSp>
          <p:nvCxnSpPr>
            <p:cNvPr id="46" name="Straight Connector 45">
              <a:extLst>
                <a:ext uri="{FF2B5EF4-FFF2-40B4-BE49-F238E27FC236}">
                  <a16:creationId xmlns:a16="http://schemas.microsoft.com/office/drawing/2014/main" id="{EE6F68E0-95FA-4599-A149-66EF8DB3DF8F}"/>
                </a:ext>
              </a:extLst>
            </p:cNvPr>
            <p:cNvCxnSpPr>
              <a:cxnSpLocks/>
            </p:cNvCxnSpPr>
            <p:nvPr/>
          </p:nvCxnSpPr>
          <p:spPr>
            <a:xfrm>
              <a:off x="6553200" y="2247310"/>
              <a:ext cx="2971800" cy="0"/>
            </a:xfrm>
            <a:prstGeom prst="line">
              <a:avLst/>
            </a:prstGeom>
            <a:ln w="38100">
              <a:solidFill>
                <a:srgbClr val="FF0066"/>
              </a:solidFill>
            </a:ln>
          </p:spPr>
          <p:style>
            <a:lnRef idx="1">
              <a:schemeClr val="accent1"/>
            </a:lnRef>
            <a:fillRef idx="0">
              <a:schemeClr val="accent1"/>
            </a:fillRef>
            <a:effectRef idx="0">
              <a:schemeClr val="accent1"/>
            </a:effectRef>
            <a:fontRef idx="minor">
              <a:schemeClr val="tx1"/>
            </a:fontRef>
          </p:style>
        </p:cxnSp>
      </p:grpSp>
      <p:pic>
        <p:nvPicPr>
          <p:cNvPr id="47" name="Picture 46" descr="dram chip">
            <a:extLst>
              <a:ext uri="{FF2B5EF4-FFF2-40B4-BE49-F238E27FC236}">
                <a16:creationId xmlns:a16="http://schemas.microsoft.com/office/drawing/2014/main" id="{62EAB8B8-C73E-40F1-89DA-0393CF9D36B8}"/>
              </a:ext>
            </a:extLst>
          </p:cNvPr>
          <p:cNvPicPr>
            <a:picLocks noChangeAspect="1"/>
          </p:cNvPicPr>
          <p:nvPr/>
        </p:nvPicPr>
        <p:blipFill>
          <a:blip r:embed="rId4"/>
          <a:stretch>
            <a:fillRect/>
          </a:stretch>
        </p:blipFill>
        <p:spPr>
          <a:xfrm rot="5400000">
            <a:off x="1285142" y="2370754"/>
            <a:ext cx="1732730" cy="1553862"/>
          </a:xfrm>
          <a:prstGeom prst="rect">
            <a:avLst/>
          </a:prstGeom>
        </p:spPr>
      </p:pic>
      <p:cxnSp>
        <p:nvCxnSpPr>
          <p:cNvPr id="58" name="Straight Connector 57">
            <a:extLst>
              <a:ext uri="{FF2B5EF4-FFF2-40B4-BE49-F238E27FC236}">
                <a16:creationId xmlns:a16="http://schemas.microsoft.com/office/drawing/2014/main" id="{34AF0BAA-AC9E-4FCE-AC4A-4B9187B910B0}"/>
              </a:ext>
            </a:extLst>
          </p:cNvPr>
          <p:cNvCxnSpPr>
            <a:cxnSpLocks/>
          </p:cNvCxnSpPr>
          <p:nvPr/>
        </p:nvCxnSpPr>
        <p:spPr>
          <a:xfrm flipV="1">
            <a:off x="2508652" y="2158355"/>
            <a:ext cx="1264594" cy="6046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1C2672-DEC4-49AB-B48C-69810FCD59E9}"/>
              </a:ext>
            </a:extLst>
          </p:cNvPr>
          <p:cNvCxnSpPr>
            <a:cxnSpLocks/>
          </p:cNvCxnSpPr>
          <p:nvPr/>
        </p:nvCxnSpPr>
        <p:spPr>
          <a:xfrm>
            <a:off x="2518486" y="2939915"/>
            <a:ext cx="1462711" cy="183808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EFDD33A-09E3-448C-A5A2-619991DB4404}"/>
              </a:ext>
            </a:extLst>
          </p:cNvPr>
          <p:cNvSpPr/>
          <p:nvPr/>
        </p:nvSpPr>
        <p:spPr>
          <a:xfrm>
            <a:off x="2507175" y="2762977"/>
            <a:ext cx="152400" cy="176938"/>
          </a:xfrm>
          <a:prstGeom prst="rect">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8002DB3-EFAC-4FE6-A78A-AFE6936446A3}"/>
              </a:ext>
            </a:extLst>
          </p:cNvPr>
          <p:cNvGrpSpPr/>
          <p:nvPr/>
        </p:nvGrpSpPr>
        <p:grpSpPr>
          <a:xfrm>
            <a:off x="7086600" y="5545201"/>
            <a:ext cx="2588857" cy="931799"/>
            <a:chOff x="8310014" y="5351857"/>
            <a:chExt cx="2588857" cy="931799"/>
          </a:xfrm>
        </p:grpSpPr>
        <p:sp>
          <p:nvSpPr>
            <p:cNvPr id="5" name="TextBox 4">
              <a:extLst>
                <a:ext uri="{FF2B5EF4-FFF2-40B4-BE49-F238E27FC236}">
                  <a16:creationId xmlns:a16="http://schemas.microsoft.com/office/drawing/2014/main" id="{53891E08-2BCF-4756-9EA1-DEE1AD114C4D}"/>
                </a:ext>
              </a:extLst>
            </p:cNvPr>
            <p:cNvSpPr txBox="1"/>
            <p:nvPr/>
          </p:nvSpPr>
          <p:spPr>
            <a:xfrm>
              <a:off x="8310014" y="5760436"/>
              <a:ext cx="2588857" cy="523220"/>
            </a:xfrm>
            <a:prstGeom prst="rect">
              <a:avLst/>
            </a:prstGeom>
            <a:noFill/>
          </p:spPr>
          <p:txBody>
            <a:bodyPr wrap="square" rtlCol="0">
              <a:spAutoFit/>
            </a:bodyPr>
            <a:lstStyle/>
            <a:p>
              <a:pPr algn="ctr"/>
              <a:r>
                <a:rPr lang="en-US" sz="2800" i="1" dirty="0"/>
                <a:t>sense amplifier</a:t>
              </a:r>
            </a:p>
          </p:txBody>
        </p:sp>
        <p:cxnSp>
          <p:nvCxnSpPr>
            <p:cNvPr id="7" name="Straight Arrow Connector 6">
              <a:extLst>
                <a:ext uri="{FF2B5EF4-FFF2-40B4-BE49-F238E27FC236}">
                  <a16:creationId xmlns:a16="http://schemas.microsoft.com/office/drawing/2014/main" id="{E3ED6901-BB5C-4E9D-9351-065CEE0831EC}"/>
                </a:ext>
              </a:extLst>
            </p:cNvPr>
            <p:cNvCxnSpPr>
              <a:cxnSpLocks/>
            </p:cNvCxnSpPr>
            <p:nvPr/>
          </p:nvCxnSpPr>
          <p:spPr>
            <a:xfrm>
              <a:off x="9260409" y="5351857"/>
              <a:ext cx="342734" cy="5282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2DB1B42A-712C-485E-B393-A75DC275E3A7}"/>
              </a:ext>
            </a:extLst>
          </p:cNvPr>
          <p:cNvPicPr>
            <a:picLocks noChangeAspect="1"/>
          </p:cNvPicPr>
          <p:nvPr/>
        </p:nvPicPr>
        <p:blipFill>
          <a:blip r:embed="rId5"/>
          <a:stretch>
            <a:fillRect/>
          </a:stretch>
        </p:blipFill>
        <p:spPr>
          <a:xfrm>
            <a:off x="4792640" y="1993382"/>
            <a:ext cx="7030688" cy="3685989"/>
          </a:xfrm>
          <a:prstGeom prst="rect">
            <a:avLst/>
          </a:prstGeom>
        </p:spPr>
      </p:pic>
      <p:pic>
        <p:nvPicPr>
          <p:cNvPr id="11" name="Picture 10">
            <a:extLst>
              <a:ext uri="{FF2B5EF4-FFF2-40B4-BE49-F238E27FC236}">
                <a16:creationId xmlns:a16="http://schemas.microsoft.com/office/drawing/2014/main" id="{8AB82628-B067-4F26-8B62-543DC674C207}"/>
              </a:ext>
            </a:extLst>
          </p:cNvPr>
          <p:cNvPicPr>
            <a:picLocks noChangeAspect="1"/>
          </p:cNvPicPr>
          <p:nvPr/>
        </p:nvPicPr>
        <p:blipFill>
          <a:blip r:embed="rId6"/>
          <a:stretch>
            <a:fillRect/>
          </a:stretch>
        </p:blipFill>
        <p:spPr>
          <a:xfrm>
            <a:off x="5803664" y="4892857"/>
            <a:ext cx="3782217" cy="764488"/>
          </a:xfrm>
          <a:prstGeom prst="rect">
            <a:avLst/>
          </a:prstGeom>
        </p:spPr>
      </p:pic>
      <p:pic>
        <p:nvPicPr>
          <p:cNvPr id="31" name="Picture 30">
            <a:extLst>
              <a:ext uri="{FF2B5EF4-FFF2-40B4-BE49-F238E27FC236}">
                <a16:creationId xmlns:a16="http://schemas.microsoft.com/office/drawing/2014/main" id="{81F74D26-9827-45F5-A093-D51DA0C83A86}"/>
              </a:ext>
            </a:extLst>
          </p:cNvPr>
          <p:cNvPicPr>
            <a:picLocks noChangeAspect="1"/>
          </p:cNvPicPr>
          <p:nvPr/>
        </p:nvPicPr>
        <p:blipFill>
          <a:blip r:embed="rId7"/>
          <a:stretch>
            <a:fillRect/>
          </a:stretch>
        </p:blipFill>
        <p:spPr>
          <a:xfrm>
            <a:off x="5808143" y="4890515"/>
            <a:ext cx="3777738" cy="770876"/>
          </a:xfrm>
          <a:prstGeom prst="rect">
            <a:avLst/>
          </a:prstGeom>
        </p:spPr>
      </p:pic>
      <p:sp>
        <p:nvSpPr>
          <p:cNvPr id="32" name="Arrow: Curved Right 31">
            <a:extLst>
              <a:ext uri="{FF2B5EF4-FFF2-40B4-BE49-F238E27FC236}">
                <a16:creationId xmlns:a16="http://schemas.microsoft.com/office/drawing/2014/main" id="{26817674-AB8E-43EF-AC02-82C1992F0141}"/>
              </a:ext>
            </a:extLst>
          </p:cNvPr>
          <p:cNvSpPr/>
          <p:nvPr/>
        </p:nvSpPr>
        <p:spPr>
          <a:xfrm>
            <a:off x="3890359" y="2158355"/>
            <a:ext cx="1869453" cy="3426846"/>
          </a:xfrm>
          <a:prstGeom prst="curvedRightArrow">
            <a:avLst>
              <a:gd name="adj1" fmla="val 10894"/>
              <a:gd name="adj2" fmla="val 33277"/>
              <a:gd name="adj3" fmla="val 2253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Arrow: Curved Right 32">
            <a:extLst>
              <a:ext uri="{FF2B5EF4-FFF2-40B4-BE49-F238E27FC236}">
                <a16:creationId xmlns:a16="http://schemas.microsoft.com/office/drawing/2014/main" id="{86DD6392-22AC-4886-939A-F19A5918FA09}"/>
              </a:ext>
            </a:extLst>
          </p:cNvPr>
          <p:cNvSpPr/>
          <p:nvPr/>
        </p:nvSpPr>
        <p:spPr>
          <a:xfrm rot="10564546">
            <a:off x="9416788" y="4049350"/>
            <a:ext cx="783487" cy="1318163"/>
          </a:xfrm>
          <a:prstGeom prst="curvedRightArrow">
            <a:avLst>
              <a:gd name="adj1" fmla="val 25985"/>
              <a:gd name="adj2" fmla="val 52772"/>
              <a:gd name="adj3" fmla="val 2673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Arrow: Curved Right 38">
            <a:extLst>
              <a:ext uri="{FF2B5EF4-FFF2-40B4-BE49-F238E27FC236}">
                <a16:creationId xmlns:a16="http://schemas.microsoft.com/office/drawing/2014/main" id="{501B0FE9-E819-4304-A48C-C994C6FFB88F}"/>
              </a:ext>
            </a:extLst>
          </p:cNvPr>
          <p:cNvSpPr/>
          <p:nvPr/>
        </p:nvSpPr>
        <p:spPr>
          <a:xfrm>
            <a:off x="3845547" y="2151101"/>
            <a:ext cx="1869453" cy="3146221"/>
          </a:xfrm>
          <a:prstGeom prst="curvedRightArrow">
            <a:avLst>
              <a:gd name="adj1" fmla="val 9242"/>
              <a:gd name="adj2" fmla="val 16070"/>
              <a:gd name="adj3" fmla="val 1112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Arrow: Curved Right 39">
            <a:extLst>
              <a:ext uri="{FF2B5EF4-FFF2-40B4-BE49-F238E27FC236}">
                <a16:creationId xmlns:a16="http://schemas.microsoft.com/office/drawing/2014/main" id="{CDB89385-FB56-420A-BC10-AA2D8A9443E4}"/>
              </a:ext>
            </a:extLst>
          </p:cNvPr>
          <p:cNvSpPr/>
          <p:nvPr/>
        </p:nvSpPr>
        <p:spPr>
          <a:xfrm>
            <a:off x="3845547" y="4114801"/>
            <a:ext cx="1869453" cy="1444758"/>
          </a:xfrm>
          <a:prstGeom prst="curvedRightArrow">
            <a:avLst>
              <a:gd name="adj1" fmla="val 9822"/>
              <a:gd name="adj2" fmla="val 18401"/>
              <a:gd name="adj3" fmla="val 15802"/>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ustDataLst>
      <p:tags r:id="rId1"/>
    </p:custDataLst>
    <p:extLst>
      <p:ext uri="{BB962C8B-B14F-4D97-AF65-F5344CB8AC3E}">
        <p14:creationId xmlns:p14="http://schemas.microsoft.com/office/powerpoint/2010/main" val="2254055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par>
                                <p:cTn id="33" presetID="10" presetClass="exit" presetSubtype="0" fill="hold" grpId="1" nodeType="with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9"/>
                                        </p:tgtEl>
                                      </p:cBhvr>
                                    </p:animEffect>
                                    <p:set>
                                      <p:cBhvr>
                                        <p:cTn id="38" dur="1" fill="hold">
                                          <p:stCondLst>
                                            <p:cond delay="499"/>
                                          </p:stCondLst>
                                        </p:cTn>
                                        <p:tgtEl>
                                          <p:spTgt spid="29"/>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32"/>
                                        </p:tgtEl>
                                      </p:cBhvr>
                                    </p:animEffect>
                                    <p:set>
                                      <p:cBhvr>
                                        <p:cTn id="41" dur="1" fill="hold">
                                          <p:stCondLst>
                                            <p:cond delay="499"/>
                                          </p:stCondLst>
                                        </p:cTn>
                                        <p:tgtEl>
                                          <p:spTgt spid="32"/>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3"/>
                                        </p:tgtEl>
                                      </p:cBhvr>
                                    </p:animEffect>
                                    <p:set>
                                      <p:cBhvr>
                                        <p:cTn id="44" dur="1" fill="hold">
                                          <p:stCondLst>
                                            <p:cond delay="499"/>
                                          </p:stCondLst>
                                        </p:cTn>
                                        <p:tgtEl>
                                          <p:spTgt spid="33"/>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par>
                          <p:cTn id="48" fill="hold">
                            <p:stCondLst>
                              <p:cond delay="500"/>
                            </p:stCondLst>
                            <p:childTnLst>
                              <p:par>
                                <p:cTn id="49" presetID="1" presetClass="emph" presetSubtype="2" fill="hold" nodeType="afterEffect">
                                  <p:stCondLst>
                                    <p:cond delay="0"/>
                                  </p:stCondLst>
                                  <p:childTnLst>
                                    <p:animClr clrSpc="rgb" dir="cw">
                                      <p:cBhvr>
                                        <p:cTn id="50" dur="100" fill="hold"/>
                                        <p:tgtEl>
                                          <p:spTgt spid="29"/>
                                        </p:tgtEl>
                                        <p:attrNameLst>
                                          <p:attrName>fillcolor</p:attrName>
                                        </p:attrNameLst>
                                      </p:cBhvr>
                                      <p:to>
                                        <a:srgbClr val="FFD965"/>
                                      </p:to>
                                    </p:animClr>
                                    <p:set>
                                      <p:cBhvr>
                                        <p:cTn id="51" dur="100" fill="hold"/>
                                        <p:tgtEl>
                                          <p:spTgt spid="29"/>
                                        </p:tgtEl>
                                        <p:attrNameLst>
                                          <p:attrName>fill.type</p:attrName>
                                        </p:attrNameLst>
                                      </p:cBhvr>
                                      <p:to>
                                        <p:strVal val="solid"/>
                                      </p:to>
                                    </p:set>
                                    <p:set>
                                      <p:cBhvr>
                                        <p:cTn id="52" dur="100" fill="hold"/>
                                        <p:tgtEl>
                                          <p:spTgt spid="29"/>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 fill="hold"/>
                                        <p:tgtEl>
                                          <p:spTgt spid="28"/>
                                        </p:tgtEl>
                                        <p:attrNameLst>
                                          <p:attrName>fillcolor</p:attrName>
                                        </p:attrNameLst>
                                      </p:cBhvr>
                                      <p:to>
                                        <a:srgbClr val="FFD965"/>
                                      </p:to>
                                    </p:animClr>
                                    <p:set>
                                      <p:cBhvr>
                                        <p:cTn id="55" dur="100" fill="hold"/>
                                        <p:tgtEl>
                                          <p:spTgt spid="28"/>
                                        </p:tgtEl>
                                        <p:attrNameLst>
                                          <p:attrName>fill.type</p:attrName>
                                        </p:attrNameLst>
                                      </p:cBhvr>
                                      <p:to>
                                        <p:strVal val="solid"/>
                                      </p:to>
                                    </p:set>
                                    <p:set>
                                      <p:cBhvr>
                                        <p:cTn id="56" dur="100" fill="hold"/>
                                        <p:tgtEl>
                                          <p:spTgt spid="28"/>
                                        </p:tgtEl>
                                        <p:attrNameLst>
                                          <p:attrName>fill.on</p:attrName>
                                        </p:attrNameLst>
                                      </p:cBhvr>
                                      <p:to>
                                        <p:strVal val="true"/>
                                      </p:to>
                                    </p:set>
                                  </p:childTnLst>
                                </p:cTn>
                              </p:par>
                            </p:childTnLst>
                          </p:cTn>
                        </p:par>
                        <p:par>
                          <p:cTn id="57" fill="hold">
                            <p:stCondLst>
                              <p:cond delay="600"/>
                            </p:stCondLst>
                            <p:childTnLst>
                              <p:par>
                                <p:cTn id="58" presetID="10" presetClass="entr" presetSubtype="0" fill="hold" grpId="2"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childTnLst>
                                </p:cTn>
                              </p:par>
                              <p:par>
                                <p:cTn id="61" presetID="10" presetClass="entr" presetSubtype="0" fill="hold" grpId="2"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1000"/>
                                        <p:tgtEl>
                                          <p:spTgt spid="29"/>
                                        </p:tgtEl>
                                      </p:cBhvr>
                                    </p:animEffect>
                                  </p:childTnLst>
                                </p:cTn>
                              </p:par>
                            </p:childTnLst>
                          </p:cTn>
                        </p:par>
                        <p:par>
                          <p:cTn id="64" fill="hold">
                            <p:stCondLst>
                              <p:cond delay="16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0"/>
                                        <p:tgtEl>
                                          <p:spTgt spid="4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1000"/>
                                        <p:tgtEl>
                                          <p:spTgt spid="39"/>
                                        </p:tgtEl>
                                      </p:cBhvr>
                                    </p:animEffect>
                                  </p:childTnLst>
                                </p:cTn>
                              </p:par>
                            </p:childTnLst>
                          </p:cTn>
                        </p:par>
                        <p:par>
                          <p:cTn id="71" fill="hold">
                            <p:stCondLst>
                              <p:cond delay="2600"/>
                            </p:stCondLst>
                            <p:childTnLst>
                              <p:par>
                                <p:cTn id="72" presetID="10" presetClass="entr" presetSubtype="0" fill="hold" nodeType="after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2" animBg="1"/>
      <p:bldP spid="29" grpId="0" animBg="1"/>
      <p:bldP spid="29" grpId="1" animBg="1"/>
      <p:bldP spid="29" grpId="2" animBg="1"/>
      <p:bldP spid="3" grpId="0" uiExpand="1" build="p"/>
      <p:bldP spid="32" grpId="0" animBg="1"/>
      <p:bldP spid="32" grpId="1" animBg="1"/>
      <p:bldP spid="33" grpId="0" animBg="1"/>
      <p:bldP spid="33" grpId="1"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F37C3FB5-B2CA-4136-B3F0-F2FD8B4F497D}"/>
              </a:ext>
            </a:extLst>
          </p:cNvPr>
          <p:cNvSpPr/>
          <p:nvPr/>
        </p:nvSpPr>
        <p:spPr>
          <a:xfrm>
            <a:off x="8087287" y="1375498"/>
            <a:ext cx="3058239" cy="473490"/>
          </a:xfrm>
          <a:prstGeom prst="round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9B6DEFA-15DE-40F6-8100-26A76B3CACAA}"/>
              </a:ext>
            </a:extLst>
          </p:cNvPr>
          <p:cNvSpPr/>
          <p:nvPr/>
        </p:nvSpPr>
        <p:spPr>
          <a:xfrm>
            <a:off x="8091578" y="2644973"/>
            <a:ext cx="3058239" cy="47349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3A0334-A864-439A-8AC5-7F321977B90A}"/>
              </a:ext>
            </a:extLst>
          </p:cNvPr>
          <p:cNvSpPr>
            <a:spLocks noGrp="1"/>
          </p:cNvSpPr>
          <p:nvPr>
            <p:ph idx="1"/>
          </p:nvPr>
        </p:nvSpPr>
        <p:spPr>
          <a:xfrm>
            <a:off x="228600" y="1066800"/>
            <a:ext cx="11582400" cy="4985190"/>
          </a:xfrm>
        </p:spPr>
        <p:txBody>
          <a:bodyPr anchor="ctr">
            <a:normAutofit/>
          </a:bodyPr>
          <a:lstStyle/>
          <a:p>
            <a:pPr>
              <a:buFont typeface="Wingdings" panose="05000000000000000000" pitchFamily="2" charset="2"/>
              <a:buChar char="Ø"/>
            </a:pPr>
            <a:r>
              <a:rPr lang="en-US" sz="4400" b="1" dirty="0">
                <a:solidFill>
                  <a:srgbClr val="FF0066"/>
                </a:solidFill>
              </a:rPr>
              <a:t>CROW-cache </a:t>
            </a:r>
            <a:endParaRPr lang="en-US" sz="4400" dirty="0">
              <a:latin typeface="Cambria" panose="02040503050406030204" pitchFamily="18" charset="0"/>
              <a:ea typeface="Cambria" panose="02040503050406030204" pitchFamily="18" charset="0"/>
            </a:endParaRPr>
          </a:p>
          <a:p>
            <a:pPr lvl="1">
              <a:buFont typeface="Wingdings" panose="05000000000000000000" pitchFamily="2" charset="2"/>
              <a:buChar char="ü"/>
            </a:pPr>
            <a:r>
              <a:rPr lang="en-US" sz="4000" dirty="0">
                <a:latin typeface="Cambria" panose="02040503050406030204" pitchFamily="18" charset="0"/>
                <a:ea typeface="Cambria" panose="02040503050406030204" pitchFamily="18" charset="0"/>
              </a:rPr>
              <a:t>reduces </a:t>
            </a:r>
            <a:r>
              <a:rPr lang="en-US" sz="4000" i="1" dirty="0">
                <a:latin typeface="Cambria" panose="02040503050406030204" pitchFamily="18" charset="0"/>
                <a:ea typeface="Cambria" panose="02040503050406030204" pitchFamily="18" charset="0"/>
              </a:rPr>
              <a:t>access latency</a:t>
            </a:r>
            <a:endParaRPr lang="en-US" sz="4000" i="1" dirty="0"/>
          </a:p>
          <a:p>
            <a:pPr marL="457200" lvl="1" indent="0">
              <a:buNone/>
            </a:pPr>
            <a:endParaRPr lang="en-US" sz="4000" b="1" dirty="0">
              <a:solidFill>
                <a:srgbClr val="FF0066"/>
              </a:solidFill>
            </a:endParaRPr>
          </a:p>
          <a:p>
            <a:pPr>
              <a:buFont typeface="Wingdings" panose="05000000000000000000" pitchFamily="2" charset="2"/>
              <a:buChar char="Ø"/>
            </a:pPr>
            <a:r>
              <a:rPr lang="en-US" sz="4400" b="1" dirty="0">
                <a:solidFill>
                  <a:srgbClr val="FF0066"/>
                </a:solidFill>
              </a:rPr>
              <a:t>CROW-ref </a:t>
            </a:r>
            <a:endParaRPr lang="en-US" sz="4400" dirty="0">
              <a:latin typeface="Cambria" panose="02040503050406030204" pitchFamily="18" charset="0"/>
              <a:ea typeface="Cambria" panose="02040503050406030204" pitchFamily="18" charset="0"/>
            </a:endParaRPr>
          </a:p>
          <a:p>
            <a:pPr lvl="1">
              <a:buFont typeface="Wingdings" panose="05000000000000000000" pitchFamily="2" charset="2"/>
              <a:buChar char="ü"/>
            </a:pPr>
            <a:r>
              <a:rPr lang="en-US" sz="4000" dirty="0">
                <a:latin typeface="Cambria" panose="02040503050406030204" pitchFamily="18" charset="0"/>
                <a:ea typeface="Cambria" panose="02040503050406030204" pitchFamily="18" charset="0"/>
              </a:rPr>
              <a:t>reduces DRAM </a:t>
            </a:r>
            <a:r>
              <a:rPr lang="en-US" sz="4000" i="1" dirty="0">
                <a:latin typeface="Cambria" panose="02040503050406030204" pitchFamily="18" charset="0"/>
                <a:ea typeface="Cambria" panose="02040503050406030204" pitchFamily="18" charset="0"/>
              </a:rPr>
              <a:t>refresh overhead</a:t>
            </a:r>
            <a:endParaRPr lang="en-US" sz="4000" i="1" dirty="0"/>
          </a:p>
          <a:p>
            <a:pPr marL="457200" lvl="1" indent="0">
              <a:buNone/>
            </a:pPr>
            <a:endParaRPr lang="en-US" sz="4000" dirty="0">
              <a:solidFill>
                <a:schemeClr val="tx1">
                  <a:lumMod val="50000"/>
                  <a:lumOff val="50000"/>
                </a:schemeClr>
              </a:solidFill>
            </a:endParaRPr>
          </a:p>
          <a:p>
            <a:pPr>
              <a:buFont typeface="Wingdings" panose="05000000000000000000" pitchFamily="2" charset="2"/>
              <a:buChar char="Ø"/>
            </a:pPr>
            <a:r>
              <a:rPr lang="en-US" sz="4000" dirty="0"/>
              <a:t>A mechanism for protecting against </a:t>
            </a:r>
            <a:r>
              <a:rPr lang="en-US" sz="4000" i="1" dirty="0" err="1"/>
              <a:t>RowHammer</a:t>
            </a:r>
            <a:endParaRPr lang="en-US" sz="4400" i="1" dirty="0"/>
          </a:p>
        </p:txBody>
      </p:sp>
      <p:sp>
        <p:nvSpPr>
          <p:cNvPr id="2" name="Title 1">
            <a:extLst>
              <a:ext uri="{FF2B5EF4-FFF2-40B4-BE49-F238E27FC236}">
                <a16:creationId xmlns:a16="http://schemas.microsoft.com/office/drawing/2014/main" id="{B57DA618-DA85-4786-B350-9C791313FE0A}"/>
              </a:ext>
            </a:extLst>
          </p:cNvPr>
          <p:cNvSpPr>
            <a:spLocks noGrp="1"/>
          </p:cNvSpPr>
          <p:nvPr>
            <p:ph type="title"/>
          </p:nvPr>
        </p:nvSpPr>
        <p:spPr/>
        <p:txBody>
          <a:bodyPr>
            <a:normAutofit/>
          </a:bodyPr>
          <a:lstStyle/>
          <a:p>
            <a:r>
              <a:rPr lang="en-US" dirty="0"/>
              <a:t>Use Cases of CROW</a:t>
            </a:r>
          </a:p>
        </p:txBody>
      </p:sp>
      <p:sp>
        <p:nvSpPr>
          <p:cNvPr id="5" name="Rectangle: Rounded Corners 4">
            <a:extLst>
              <a:ext uri="{FF2B5EF4-FFF2-40B4-BE49-F238E27FC236}">
                <a16:creationId xmlns:a16="http://schemas.microsoft.com/office/drawing/2014/main" id="{BFC0183B-2F05-4FA7-9B37-A8EDE479041D}"/>
              </a:ext>
            </a:extLst>
          </p:cNvPr>
          <p:cNvSpPr/>
          <p:nvPr/>
        </p:nvSpPr>
        <p:spPr>
          <a:xfrm>
            <a:off x="8087287" y="557009"/>
            <a:ext cx="3058239" cy="47349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2487DEE-95E3-4330-9B02-5716E842E56C}"/>
              </a:ext>
            </a:extLst>
          </p:cNvPr>
          <p:cNvSpPr/>
          <p:nvPr/>
        </p:nvSpPr>
        <p:spPr>
          <a:xfrm>
            <a:off x="8077200" y="2210653"/>
            <a:ext cx="3068326" cy="43661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urved Right 18">
            <a:extLst>
              <a:ext uri="{FF2B5EF4-FFF2-40B4-BE49-F238E27FC236}">
                <a16:creationId xmlns:a16="http://schemas.microsoft.com/office/drawing/2014/main" id="{CB013F6E-8DDB-40C4-8546-DE5BF713D85A}"/>
              </a:ext>
            </a:extLst>
          </p:cNvPr>
          <p:cNvSpPr/>
          <p:nvPr/>
        </p:nvSpPr>
        <p:spPr>
          <a:xfrm>
            <a:off x="6553200" y="624707"/>
            <a:ext cx="1482665" cy="3103072"/>
          </a:xfrm>
          <a:prstGeom prst="curvedRightArrow">
            <a:avLst>
              <a:gd name="adj1" fmla="val 15639"/>
              <a:gd name="adj2" fmla="val 33277"/>
              <a:gd name="adj3" fmla="val 2253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urved Right 19">
            <a:extLst>
              <a:ext uri="{FF2B5EF4-FFF2-40B4-BE49-F238E27FC236}">
                <a16:creationId xmlns:a16="http://schemas.microsoft.com/office/drawing/2014/main" id="{45D57253-80D9-4533-9474-BA721202DC8C}"/>
              </a:ext>
            </a:extLst>
          </p:cNvPr>
          <p:cNvSpPr/>
          <p:nvPr/>
        </p:nvSpPr>
        <p:spPr>
          <a:xfrm rot="10564546">
            <a:off x="11224439" y="2198148"/>
            <a:ext cx="783487" cy="1318163"/>
          </a:xfrm>
          <a:prstGeom prst="curvedRightArrow">
            <a:avLst>
              <a:gd name="adj1" fmla="val 25985"/>
              <a:gd name="adj2" fmla="val 52772"/>
              <a:gd name="adj3" fmla="val 2673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Curved Right 20">
            <a:extLst>
              <a:ext uri="{FF2B5EF4-FFF2-40B4-BE49-F238E27FC236}">
                <a16:creationId xmlns:a16="http://schemas.microsoft.com/office/drawing/2014/main" id="{4957B03C-49E0-4E2C-AD11-886F167EC931}"/>
              </a:ext>
            </a:extLst>
          </p:cNvPr>
          <p:cNvSpPr/>
          <p:nvPr/>
        </p:nvSpPr>
        <p:spPr>
          <a:xfrm>
            <a:off x="6553200" y="656916"/>
            <a:ext cx="1491013" cy="2772084"/>
          </a:xfrm>
          <a:prstGeom prst="curvedRightArrow">
            <a:avLst>
              <a:gd name="adj1" fmla="val 8823"/>
              <a:gd name="adj2" fmla="val 18026"/>
              <a:gd name="adj3" fmla="val 14361"/>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Curved Right 21">
            <a:extLst>
              <a:ext uri="{FF2B5EF4-FFF2-40B4-BE49-F238E27FC236}">
                <a16:creationId xmlns:a16="http://schemas.microsoft.com/office/drawing/2014/main" id="{0BA6B16B-77B8-40D4-9279-F6F9DA297DCD}"/>
              </a:ext>
            </a:extLst>
          </p:cNvPr>
          <p:cNvSpPr/>
          <p:nvPr/>
        </p:nvSpPr>
        <p:spPr>
          <a:xfrm>
            <a:off x="6858000" y="2376995"/>
            <a:ext cx="1169210" cy="1318705"/>
          </a:xfrm>
          <a:prstGeom prst="curvedRightArrow">
            <a:avLst>
              <a:gd name="adj1" fmla="val 11065"/>
              <a:gd name="adj2" fmla="val 22581"/>
              <a:gd name="adj3" fmla="val 1667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A4EA6595-6B60-440B-9263-475982D423B1}"/>
              </a:ext>
            </a:extLst>
          </p:cNvPr>
          <p:cNvPicPr>
            <a:picLocks noChangeAspect="1"/>
          </p:cNvPicPr>
          <p:nvPr/>
        </p:nvPicPr>
        <p:blipFill>
          <a:blip r:embed="rId4"/>
          <a:stretch>
            <a:fillRect/>
          </a:stretch>
        </p:blipFill>
        <p:spPr>
          <a:xfrm>
            <a:off x="8122012" y="578459"/>
            <a:ext cx="3254245" cy="3149319"/>
          </a:xfrm>
          <a:prstGeom prst="rect">
            <a:avLst/>
          </a:prstGeom>
        </p:spPr>
      </p:pic>
      <p:pic>
        <p:nvPicPr>
          <p:cNvPr id="17" name="Picture 16">
            <a:extLst>
              <a:ext uri="{FF2B5EF4-FFF2-40B4-BE49-F238E27FC236}">
                <a16:creationId xmlns:a16="http://schemas.microsoft.com/office/drawing/2014/main" id="{68DF66E1-24FD-471C-9931-91EF30CAB93E}"/>
              </a:ext>
            </a:extLst>
          </p:cNvPr>
          <p:cNvPicPr>
            <a:picLocks noChangeAspect="1"/>
          </p:cNvPicPr>
          <p:nvPr/>
        </p:nvPicPr>
        <p:blipFill>
          <a:blip r:embed="rId5"/>
          <a:stretch>
            <a:fillRect/>
          </a:stretch>
        </p:blipFill>
        <p:spPr>
          <a:xfrm>
            <a:off x="8122012" y="3069747"/>
            <a:ext cx="3254246" cy="657771"/>
          </a:xfrm>
          <a:prstGeom prst="rect">
            <a:avLst/>
          </a:prstGeom>
        </p:spPr>
      </p:pic>
      <p:pic>
        <p:nvPicPr>
          <p:cNvPr id="18" name="Picture 17">
            <a:extLst>
              <a:ext uri="{FF2B5EF4-FFF2-40B4-BE49-F238E27FC236}">
                <a16:creationId xmlns:a16="http://schemas.microsoft.com/office/drawing/2014/main" id="{BF45EB4B-3308-48F0-8276-2B1402C27B9C}"/>
              </a:ext>
            </a:extLst>
          </p:cNvPr>
          <p:cNvPicPr>
            <a:picLocks noChangeAspect="1"/>
          </p:cNvPicPr>
          <p:nvPr/>
        </p:nvPicPr>
        <p:blipFill>
          <a:blip r:embed="rId6"/>
          <a:stretch>
            <a:fillRect/>
          </a:stretch>
        </p:blipFill>
        <p:spPr>
          <a:xfrm>
            <a:off x="8129455" y="3069747"/>
            <a:ext cx="3254245" cy="664053"/>
          </a:xfrm>
          <a:prstGeom prst="rect">
            <a:avLst/>
          </a:prstGeom>
        </p:spPr>
      </p:pic>
      <p:sp>
        <p:nvSpPr>
          <p:cNvPr id="23" name="TextBox 22">
            <a:extLst>
              <a:ext uri="{FF2B5EF4-FFF2-40B4-BE49-F238E27FC236}">
                <a16:creationId xmlns:a16="http://schemas.microsoft.com/office/drawing/2014/main" id="{3CC0A6F7-27BF-4749-8299-8E8B50E51CB1}"/>
              </a:ext>
            </a:extLst>
          </p:cNvPr>
          <p:cNvSpPr txBox="1"/>
          <p:nvPr/>
        </p:nvSpPr>
        <p:spPr>
          <a:xfrm>
            <a:off x="6784371" y="1381780"/>
            <a:ext cx="1610143" cy="523220"/>
          </a:xfrm>
          <a:prstGeom prst="rect">
            <a:avLst/>
          </a:prstGeom>
          <a:noFill/>
        </p:spPr>
        <p:txBody>
          <a:bodyPr wrap="square" rtlCol="0">
            <a:spAutoFit/>
          </a:bodyPr>
          <a:lstStyle/>
          <a:p>
            <a:pPr algn="ctr"/>
            <a:r>
              <a:rPr lang="en-US" sz="2800" b="1" dirty="0">
                <a:solidFill>
                  <a:srgbClr val="C00000"/>
                </a:solidFill>
              </a:rPr>
              <a:t>weak</a:t>
            </a:r>
          </a:p>
        </p:txBody>
      </p:sp>
      <p:sp>
        <p:nvSpPr>
          <p:cNvPr id="24" name="TextBox 23">
            <a:extLst>
              <a:ext uri="{FF2B5EF4-FFF2-40B4-BE49-F238E27FC236}">
                <a16:creationId xmlns:a16="http://schemas.microsoft.com/office/drawing/2014/main" id="{5C2ED028-F71F-4046-B8CA-B1BC3B2AE069}"/>
              </a:ext>
            </a:extLst>
          </p:cNvPr>
          <p:cNvSpPr txBox="1"/>
          <p:nvPr/>
        </p:nvSpPr>
        <p:spPr>
          <a:xfrm>
            <a:off x="6657697" y="2560900"/>
            <a:ext cx="1610143" cy="523220"/>
          </a:xfrm>
          <a:prstGeom prst="rect">
            <a:avLst/>
          </a:prstGeom>
          <a:noFill/>
        </p:spPr>
        <p:txBody>
          <a:bodyPr wrap="square" rtlCol="0">
            <a:spAutoFit/>
          </a:bodyPr>
          <a:lstStyle/>
          <a:p>
            <a:pPr algn="ctr"/>
            <a:r>
              <a:rPr lang="en-US" sz="2800" b="1" dirty="0">
                <a:solidFill>
                  <a:srgbClr val="00B050"/>
                </a:solidFill>
              </a:rPr>
              <a:t>strong</a:t>
            </a:r>
          </a:p>
        </p:txBody>
      </p:sp>
      <p:sp>
        <p:nvSpPr>
          <p:cNvPr id="25" name="Arrow: Curved Right 24">
            <a:extLst>
              <a:ext uri="{FF2B5EF4-FFF2-40B4-BE49-F238E27FC236}">
                <a16:creationId xmlns:a16="http://schemas.microsoft.com/office/drawing/2014/main" id="{1BBE79B4-DF82-42F0-AE1C-92DEF39F1295}"/>
              </a:ext>
            </a:extLst>
          </p:cNvPr>
          <p:cNvSpPr/>
          <p:nvPr/>
        </p:nvSpPr>
        <p:spPr>
          <a:xfrm flipH="1">
            <a:off x="11246634" y="2743200"/>
            <a:ext cx="805480" cy="906247"/>
          </a:xfrm>
          <a:prstGeom prst="curvedRightArrow">
            <a:avLst>
              <a:gd name="adj1" fmla="val 25985"/>
              <a:gd name="adj2" fmla="val 52772"/>
              <a:gd name="adj3" fmla="val 2673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ustDataLst>
      <p:tags r:id="rId1"/>
    </p:custDataLst>
    <p:extLst>
      <p:ext uri="{BB962C8B-B14F-4D97-AF65-F5344CB8AC3E}">
        <p14:creationId xmlns:p14="http://schemas.microsoft.com/office/powerpoint/2010/main" val="44409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0"/>
                                        </p:tgtEl>
                                      </p:cBhvr>
                                    </p:animEffect>
                                    <p:set>
                                      <p:cBhvr>
                                        <p:cTn id="49" dur="1" fill="hold">
                                          <p:stCondLst>
                                            <p:cond delay="499"/>
                                          </p:stCondLst>
                                        </p:cTn>
                                        <p:tgtEl>
                                          <p:spTgt spid="2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childTnLst>
                          </p:cTn>
                        </p:par>
                        <p:par>
                          <p:cTn id="53" fill="hold">
                            <p:stCondLst>
                              <p:cond delay="500"/>
                            </p:stCondLst>
                            <p:childTnLst>
                              <p:par>
                                <p:cTn id="54" presetID="1" presetClass="emph" presetSubtype="2" fill="hold" nodeType="afterEffect">
                                  <p:stCondLst>
                                    <p:cond delay="0"/>
                                  </p:stCondLst>
                                  <p:childTnLst>
                                    <p:animClr clrSpc="rgb" dir="cw">
                                      <p:cBhvr>
                                        <p:cTn id="55" dur="100" fill="hold"/>
                                        <p:tgtEl>
                                          <p:spTgt spid="6"/>
                                        </p:tgtEl>
                                        <p:attrNameLst>
                                          <p:attrName>fillcolor</p:attrName>
                                        </p:attrNameLst>
                                      </p:cBhvr>
                                      <p:to>
                                        <a:srgbClr val="FFD965"/>
                                      </p:to>
                                    </p:animClr>
                                    <p:set>
                                      <p:cBhvr>
                                        <p:cTn id="56" dur="100" fill="hold"/>
                                        <p:tgtEl>
                                          <p:spTgt spid="6"/>
                                        </p:tgtEl>
                                        <p:attrNameLst>
                                          <p:attrName>fill.type</p:attrName>
                                        </p:attrNameLst>
                                      </p:cBhvr>
                                      <p:to>
                                        <p:strVal val="solid"/>
                                      </p:to>
                                    </p:set>
                                    <p:set>
                                      <p:cBhvr>
                                        <p:cTn id="57" dur="100" fill="hold"/>
                                        <p:tgtEl>
                                          <p:spTgt spid="6"/>
                                        </p:tgtEl>
                                        <p:attrNameLst>
                                          <p:attrName>fill.on</p:attrName>
                                        </p:attrNameLst>
                                      </p:cBhvr>
                                      <p:to>
                                        <p:strVal val="true"/>
                                      </p:to>
                                    </p:set>
                                  </p:childTnLst>
                                </p:cTn>
                              </p:par>
                              <p:par>
                                <p:cTn id="58" presetID="1" presetClass="emph" presetSubtype="2" fill="hold" nodeType="withEffect">
                                  <p:stCondLst>
                                    <p:cond delay="0"/>
                                  </p:stCondLst>
                                  <p:childTnLst>
                                    <p:animClr clrSpc="rgb" dir="cw">
                                      <p:cBhvr>
                                        <p:cTn id="59" dur="100" fill="hold"/>
                                        <p:tgtEl>
                                          <p:spTgt spid="5"/>
                                        </p:tgtEl>
                                        <p:attrNameLst>
                                          <p:attrName>fillcolor</p:attrName>
                                        </p:attrNameLst>
                                      </p:cBhvr>
                                      <p:to>
                                        <a:srgbClr val="FFD965"/>
                                      </p:to>
                                    </p:animClr>
                                    <p:set>
                                      <p:cBhvr>
                                        <p:cTn id="60" dur="100" fill="hold"/>
                                        <p:tgtEl>
                                          <p:spTgt spid="5"/>
                                        </p:tgtEl>
                                        <p:attrNameLst>
                                          <p:attrName>fill.type</p:attrName>
                                        </p:attrNameLst>
                                      </p:cBhvr>
                                      <p:to>
                                        <p:strVal val="solid"/>
                                      </p:to>
                                    </p:set>
                                    <p:set>
                                      <p:cBhvr>
                                        <p:cTn id="61" dur="100" fill="hold"/>
                                        <p:tgtEl>
                                          <p:spTgt spid="5"/>
                                        </p:tgtEl>
                                        <p:attrNameLst>
                                          <p:attrName>fill.on</p:attrName>
                                        </p:attrNameLst>
                                      </p:cBhvr>
                                      <p:to>
                                        <p:strVal val="true"/>
                                      </p:to>
                                    </p:set>
                                  </p:childTnLst>
                                </p:cTn>
                              </p:par>
                            </p:childTnLst>
                          </p:cTn>
                        </p:par>
                        <p:par>
                          <p:cTn id="62" fill="hold">
                            <p:stCondLst>
                              <p:cond delay="600"/>
                            </p:stCondLst>
                            <p:childTnLst>
                              <p:par>
                                <p:cTn id="63" presetID="10" presetClass="entr" presetSubtype="0" fill="hold" grpId="2" nodeType="after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1000"/>
                                        <p:tgtEl>
                                          <p:spTgt spid="5"/>
                                        </p:tgtEl>
                                      </p:cBhvr>
                                    </p:animEffect>
                                  </p:childTnLst>
                                </p:cTn>
                              </p:par>
                              <p:par>
                                <p:cTn id="66" presetID="10" presetClass="entr" presetSubtype="0" fill="hold" grpId="2" nodeType="with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childTnLst>
                                </p:cTn>
                              </p:par>
                            </p:childTnLst>
                          </p:cTn>
                        </p:par>
                        <p:par>
                          <p:cTn id="69" fill="hold">
                            <p:stCondLst>
                              <p:cond delay="160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childTnLst>
                                </p:cTn>
                              </p:par>
                            </p:childTnLst>
                          </p:cTn>
                        </p:par>
                        <p:par>
                          <p:cTn id="76" fill="hold">
                            <p:stCondLst>
                              <p:cond delay="2600"/>
                            </p:stCondLst>
                            <p:childTnLst>
                              <p:par>
                                <p:cTn id="77" presetID="10" presetClass="entr" presetSubtype="0"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
                                            <p:txEl>
                                              <p:pRg st="3" end="3"/>
                                            </p:txEl>
                                          </p:spTgt>
                                        </p:tgtEl>
                                        <p:attrNameLst>
                                          <p:attrName>style.visibility</p:attrName>
                                        </p:attrNameLst>
                                      </p:cBhvr>
                                      <p:to>
                                        <p:strVal val="visible"/>
                                      </p:to>
                                    </p:set>
                                    <p:animEffect transition="in" filter="fade">
                                      <p:cBhvr>
                                        <p:cTn id="84" dur="500"/>
                                        <p:tgtEl>
                                          <p:spTgt spid="3">
                                            <p:txEl>
                                              <p:pRg st="3" end="3"/>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
                                            <p:txEl>
                                              <p:pRg st="4" end="4"/>
                                            </p:txEl>
                                          </p:spTgt>
                                        </p:tgtEl>
                                        <p:attrNameLst>
                                          <p:attrName>style.visibility</p:attrName>
                                        </p:attrNameLst>
                                      </p:cBhvr>
                                      <p:to>
                                        <p:strVal val="visible"/>
                                      </p:to>
                                    </p:set>
                                    <p:animEffect transition="in" filter="fade">
                                      <p:cBhvr>
                                        <p:cTn id="87" dur="500"/>
                                        <p:tgtEl>
                                          <p:spTgt spid="3">
                                            <p:txEl>
                                              <p:pRg st="4" end="4"/>
                                            </p:txEl>
                                          </p:spTgt>
                                        </p:tgtEl>
                                      </p:cBhvr>
                                    </p:animEffect>
                                  </p:childTnLst>
                                </p:cTn>
                              </p:par>
                              <p:par>
                                <p:cTn id="88" presetID="10" presetClass="exit" presetSubtype="0" fill="hold" nodeType="withEffect">
                                  <p:stCondLst>
                                    <p:cond delay="0"/>
                                  </p:stCondLst>
                                  <p:childTnLst>
                                    <p:animEffect transition="out" filter="fade">
                                      <p:cBhvr>
                                        <p:cTn id="89" dur="500"/>
                                        <p:tgtEl>
                                          <p:spTgt spid="18"/>
                                        </p:tgtEl>
                                      </p:cBhvr>
                                    </p:animEffect>
                                    <p:set>
                                      <p:cBhvr>
                                        <p:cTn id="90" dur="1" fill="hold">
                                          <p:stCondLst>
                                            <p:cond delay="499"/>
                                          </p:stCondLst>
                                        </p:cTn>
                                        <p:tgtEl>
                                          <p:spTgt spid="1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1"/>
                                        </p:tgtEl>
                                      </p:cBhvr>
                                    </p:animEffect>
                                    <p:set>
                                      <p:cBhvr>
                                        <p:cTn id="93" dur="1" fill="hold">
                                          <p:stCondLst>
                                            <p:cond delay="499"/>
                                          </p:stCondLst>
                                        </p:cTn>
                                        <p:tgtEl>
                                          <p:spTgt spid="21"/>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22"/>
                                        </p:tgtEl>
                                      </p:cBhvr>
                                    </p:animEffect>
                                    <p:set>
                                      <p:cBhvr>
                                        <p:cTn id="96" dur="1" fill="hold">
                                          <p:stCondLst>
                                            <p:cond delay="499"/>
                                          </p:stCondLst>
                                        </p:cTn>
                                        <p:tgtEl>
                                          <p:spTgt spid="22"/>
                                        </p:tgtEl>
                                        <p:attrNameLst>
                                          <p:attrName>style.visibility</p:attrName>
                                        </p:attrNameLst>
                                      </p:cBhvr>
                                      <p:to>
                                        <p:strVal val="hidden"/>
                                      </p:to>
                                    </p:set>
                                  </p:childTnLst>
                                </p:cTn>
                              </p:par>
                              <p:par>
                                <p:cTn id="97" presetID="10" presetClass="exit" presetSubtype="0" fill="hold" grpId="3" nodeType="withEffect">
                                  <p:stCondLst>
                                    <p:cond delay="0"/>
                                  </p:stCondLst>
                                  <p:childTnLst>
                                    <p:animEffect transition="out" filter="fade">
                                      <p:cBhvr>
                                        <p:cTn id="98" dur="500"/>
                                        <p:tgtEl>
                                          <p:spTgt spid="5"/>
                                        </p:tgtEl>
                                      </p:cBhvr>
                                    </p:animEffect>
                                    <p:set>
                                      <p:cBhvr>
                                        <p:cTn id="99" dur="1" fill="hold">
                                          <p:stCondLst>
                                            <p:cond delay="499"/>
                                          </p:stCondLst>
                                        </p:cTn>
                                        <p:tgtEl>
                                          <p:spTgt spid="5"/>
                                        </p:tgtEl>
                                        <p:attrNameLst>
                                          <p:attrName>style.visibility</p:attrName>
                                        </p:attrNameLst>
                                      </p:cBhvr>
                                      <p:to>
                                        <p:strVal val="hidden"/>
                                      </p:to>
                                    </p:set>
                                  </p:childTnLst>
                                </p:cTn>
                              </p:par>
                              <p:par>
                                <p:cTn id="100" presetID="10" presetClass="exit" presetSubtype="0" fill="hold" grpId="3" nodeType="withEffect">
                                  <p:stCondLst>
                                    <p:cond delay="0"/>
                                  </p:stCondLst>
                                  <p:childTnLst>
                                    <p:animEffect transition="out" filter="fade">
                                      <p:cBhvr>
                                        <p:cTn id="101" dur="500"/>
                                        <p:tgtEl>
                                          <p:spTgt spid="6"/>
                                        </p:tgtEl>
                                      </p:cBhvr>
                                    </p:animEffect>
                                    <p:set>
                                      <p:cBhvr>
                                        <p:cTn id="102" dur="1" fill="hold">
                                          <p:stCondLst>
                                            <p:cond delay="499"/>
                                          </p:stCondLst>
                                        </p:cTn>
                                        <p:tgtEl>
                                          <p:spTgt spid="6"/>
                                        </p:tgtEl>
                                        <p:attrNameLst>
                                          <p:attrName>style.visibility</p:attrName>
                                        </p:attrNameLst>
                                      </p:cBhvr>
                                      <p:to>
                                        <p:strVal val="hidden"/>
                                      </p:to>
                                    </p:set>
                                  </p:childTnLst>
                                </p:cTn>
                              </p:par>
                            </p:childTnLst>
                          </p:cTn>
                        </p:par>
                        <p:par>
                          <p:cTn id="103" fill="hold">
                            <p:stCondLst>
                              <p:cond delay="500"/>
                            </p:stCondLst>
                            <p:childTnLst>
                              <p:par>
                                <p:cTn id="104" presetID="10" presetClass="entr" presetSubtype="0" fill="hold" grpId="0" nodeType="after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500"/>
                                        <p:tgtEl>
                                          <p:spTgt spid="2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1000"/>
                                        <p:tgtEl>
                                          <p:spTgt spid="27"/>
                                        </p:tgtEl>
                                      </p:cBhvr>
                                    </p:animEffect>
                                  </p:childTnLst>
                                </p:cTn>
                              </p:par>
                            </p:childTnLst>
                          </p:cTn>
                        </p:par>
                        <p:par>
                          <p:cTn id="115" fill="hold">
                            <p:stCondLst>
                              <p:cond delay="1000"/>
                            </p:stCondLst>
                            <p:childTnLst>
                              <p:par>
                                <p:cTn id="116" presetID="10" presetClass="entr" presetSubtype="0" fill="hold" grpId="0" nodeType="after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1000"/>
                                        <p:tgtEl>
                                          <p:spTgt spid="28"/>
                                        </p:tgtEl>
                                      </p:cBhvr>
                                    </p:animEffect>
                                  </p:childTnLst>
                                </p:cTn>
                              </p:par>
                            </p:childTnLst>
                          </p:cTn>
                        </p:par>
                        <p:par>
                          <p:cTn id="119" fill="hold">
                            <p:stCondLst>
                              <p:cond delay="2000"/>
                            </p:stCondLst>
                            <p:childTnLst>
                              <p:par>
                                <p:cTn id="120" presetID="10" presetClass="entr" presetSubtype="0" fill="hold" grpId="0" nodeType="after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fade">
                                      <p:cBhvr>
                                        <p:cTn id="122" dur="1000"/>
                                        <p:tgtEl>
                                          <p:spTgt spid="25"/>
                                        </p:tgtEl>
                                      </p:cBhvr>
                                    </p:animEffect>
                                  </p:childTnLst>
                                </p:cTn>
                              </p:par>
                            </p:childTnLst>
                          </p:cTn>
                        </p:par>
                        <p:par>
                          <p:cTn id="123" fill="hold">
                            <p:stCondLst>
                              <p:cond delay="3000"/>
                            </p:stCondLst>
                            <p:childTnLst>
                              <p:par>
                                <p:cTn id="124" presetID="10" presetClass="entr" presetSubtype="0" fill="hold" nodeType="after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fade">
                                      <p:cBhvr>
                                        <p:cTn id="126" dur="500"/>
                                        <p:tgtEl>
                                          <p:spTgt spid="17"/>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
                                            <p:txEl>
                                              <p:pRg st="6" end="6"/>
                                            </p:txEl>
                                          </p:spTgt>
                                        </p:tgtEl>
                                        <p:attrNameLst>
                                          <p:attrName>style.visibility</p:attrName>
                                        </p:attrNameLst>
                                      </p:cBhvr>
                                      <p:to>
                                        <p:strVal val="visible"/>
                                      </p:to>
                                    </p:set>
                                    <p:animEffect transition="in" filter="fade">
                                      <p:cBhvr>
                                        <p:cTn id="1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animBg="1"/>
      <p:bldP spid="28" grpId="0" uiExpand="1" animBg="1"/>
      <p:bldP spid="3" grpId="0" uiExpand="1" build="p"/>
      <p:bldP spid="5" grpId="0" uiExpand="1" animBg="1"/>
      <p:bldP spid="5" grpId="1" uiExpand="1" animBg="1"/>
      <p:bldP spid="5" grpId="2" uiExpand="1" animBg="1"/>
      <p:bldP spid="5" grpId="3" animBg="1"/>
      <p:bldP spid="6" grpId="0" uiExpand="1" animBg="1"/>
      <p:bldP spid="6" grpId="1" uiExpand="1" animBg="1"/>
      <p:bldP spid="6" grpId="2" uiExpand="1" animBg="1"/>
      <p:bldP spid="6" grpId="3" animBg="1"/>
      <p:bldP spid="19" grpId="0" uiExpand="1" animBg="1"/>
      <p:bldP spid="19" grpId="1" uiExpand="1" animBg="1"/>
      <p:bldP spid="20" grpId="0" uiExpand="1" animBg="1"/>
      <p:bldP spid="20" grpId="1" uiExpand="1" animBg="1"/>
      <p:bldP spid="21" grpId="0" uiExpand="1" animBg="1"/>
      <p:bldP spid="21" grpId="1" animBg="1"/>
      <p:bldP spid="22" grpId="0" uiExpand="1" animBg="1"/>
      <p:bldP spid="22" grpId="1" animBg="1"/>
      <p:bldP spid="23" grpId="0"/>
      <p:bldP spid="24" grpId="0"/>
      <p:bldP spid="25"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A0334-A864-439A-8AC5-7F321977B90A}"/>
              </a:ext>
            </a:extLst>
          </p:cNvPr>
          <p:cNvSpPr>
            <a:spLocks noGrp="1"/>
          </p:cNvSpPr>
          <p:nvPr>
            <p:ph idx="1"/>
          </p:nvPr>
        </p:nvSpPr>
        <p:spPr>
          <a:xfrm>
            <a:off x="533400" y="1187010"/>
            <a:ext cx="11582400" cy="4985190"/>
          </a:xfrm>
        </p:spPr>
        <p:txBody>
          <a:bodyPr anchor="ctr">
            <a:noAutofit/>
          </a:bodyPr>
          <a:lstStyle/>
          <a:p>
            <a:pPr marL="457200" lvl="1" indent="0">
              <a:buNone/>
            </a:pPr>
            <a:r>
              <a:rPr lang="en-US" sz="4400" b="1" dirty="0">
                <a:solidFill>
                  <a:srgbClr val="FF0066"/>
                </a:solidFill>
              </a:rPr>
              <a:t>CROW-cache + CROW-ref</a:t>
            </a:r>
          </a:p>
          <a:p>
            <a:pPr lvl="2">
              <a:buClr>
                <a:schemeClr val="tx1"/>
              </a:buClr>
            </a:pPr>
            <a:r>
              <a:rPr lang="en-US" sz="4000" dirty="0">
                <a:solidFill>
                  <a:srgbClr val="00B050"/>
                </a:solidFill>
              </a:rPr>
              <a:t>20% speedup</a:t>
            </a:r>
          </a:p>
          <a:p>
            <a:pPr lvl="2">
              <a:buClr>
                <a:schemeClr val="tx1"/>
              </a:buClr>
            </a:pPr>
            <a:r>
              <a:rPr lang="en-US" sz="4000" dirty="0">
                <a:solidFill>
                  <a:srgbClr val="00B050"/>
                </a:solidFill>
              </a:rPr>
              <a:t>22% less DRAM energy</a:t>
            </a:r>
          </a:p>
          <a:p>
            <a:pPr lvl="2">
              <a:buClr>
                <a:schemeClr val="tx1"/>
              </a:buClr>
            </a:pPr>
            <a:endParaRPr lang="en-US" sz="4400" i="1" dirty="0"/>
          </a:p>
          <a:p>
            <a:pPr marL="457200" lvl="1" indent="0">
              <a:buNone/>
            </a:pPr>
            <a:r>
              <a:rPr lang="en-US" sz="4400" b="1" dirty="0"/>
              <a:t>Hardware Overhead</a:t>
            </a:r>
          </a:p>
          <a:p>
            <a:pPr lvl="2">
              <a:buClr>
                <a:schemeClr val="tx1"/>
              </a:buClr>
            </a:pPr>
            <a:r>
              <a:rPr lang="en-US" sz="4000" dirty="0">
                <a:solidFill>
                  <a:srgbClr val="C00000"/>
                </a:solidFill>
              </a:rPr>
              <a:t>0.5% DRAM chip area</a:t>
            </a:r>
          </a:p>
          <a:p>
            <a:pPr lvl="2">
              <a:buClr>
                <a:schemeClr val="tx1"/>
              </a:buClr>
            </a:pPr>
            <a:r>
              <a:rPr lang="en-US" sz="4000" dirty="0">
                <a:solidFill>
                  <a:srgbClr val="C00000"/>
                </a:solidFill>
              </a:rPr>
              <a:t>1.6% DRAM capacity</a:t>
            </a:r>
          </a:p>
          <a:p>
            <a:pPr lvl="2">
              <a:buClr>
                <a:schemeClr val="tx1"/>
              </a:buClr>
            </a:pPr>
            <a:r>
              <a:rPr lang="en-US" sz="4000" dirty="0">
                <a:solidFill>
                  <a:srgbClr val="C00000"/>
                </a:solidFill>
              </a:rPr>
              <a:t>11.3 KiB memory controller storage</a:t>
            </a:r>
          </a:p>
        </p:txBody>
      </p:sp>
      <p:sp>
        <p:nvSpPr>
          <p:cNvPr id="2" name="Title 1">
            <a:extLst>
              <a:ext uri="{FF2B5EF4-FFF2-40B4-BE49-F238E27FC236}">
                <a16:creationId xmlns:a16="http://schemas.microsoft.com/office/drawing/2014/main" id="{B57DA618-DA85-4786-B350-9C791313FE0A}"/>
              </a:ext>
            </a:extLst>
          </p:cNvPr>
          <p:cNvSpPr>
            <a:spLocks noGrp="1"/>
          </p:cNvSpPr>
          <p:nvPr>
            <p:ph type="title"/>
          </p:nvPr>
        </p:nvSpPr>
        <p:spPr/>
        <p:txBody>
          <a:bodyPr>
            <a:normAutofit/>
          </a:bodyPr>
          <a:lstStyle/>
          <a:p>
            <a:r>
              <a:rPr lang="en-US" dirty="0"/>
              <a:t>Key Results</a:t>
            </a:r>
          </a:p>
        </p:txBody>
      </p:sp>
    </p:spTree>
    <p:custDataLst>
      <p:tags r:id="rId1"/>
    </p:custDataLst>
    <p:extLst>
      <p:ext uri="{BB962C8B-B14F-4D97-AF65-F5344CB8AC3E}">
        <p14:creationId xmlns:p14="http://schemas.microsoft.com/office/powerpoint/2010/main" val="425947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D46D1D0-6A54-4024-B3A3-D79ACC9F7C0C}"/>
              </a:ext>
            </a:extLst>
          </p:cNvPr>
          <p:cNvSpPr/>
          <p:nvPr/>
        </p:nvSpPr>
        <p:spPr>
          <a:xfrm>
            <a:off x="0" y="447214"/>
            <a:ext cx="12192000" cy="31852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itle 1"/>
          <p:cNvSpPr>
            <a:spLocks noGrp="1"/>
          </p:cNvSpPr>
          <p:nvPr>
            <p:ph type="ctrTitle"/>
          </p:nvPr>
        </p:nvSpPr>
        <p:spPr>
          <a:xfrm>
            <a:off x="0" y="445934"/>
            <a:ext cx="12192000" cy="3185202"/>
          </a:xfrm>
          <a:noFill/>
        </p:spPr>
        <p:txBody>
          <a:bodyPr anchor="ctr">
            <a:noAutofit/>
          </a:bodyPr>
          <a:lstStyle/>
          <a:p>
            <a:r>
              <a:rPr lang="en-US" sz="6600" b="1" dirty="0">
                <a:solidFill>
                  <a:srgbClr val="FF0066"/>
                </a:solidFill>
              </a:rPr>
              <a:t>CROW</a:t>
            </a:r>
            <a:br>
              <a:rPr lang="tr-TR" sz="6600" b="1" dirty="0">
                <a:solidFill>
                  <a:srgbClr val="FF0000"/>
                </a:solidFill>
              </a:rPr>
            </a:br>
            <a:r>
              <a:rPr lang="en-US" sz="3800" b="1" dirty="0">
                <a:solidFill>
                  <a:schemeClr val="tx1">
                    <a:lumMod val="95000"/>
                    <a:lumOff val="5000"/>
                  </a:schemeClr>
                </a:solidFill>
              </a:rPr>
              <a:t>A Low-Cost Substrate for Improving </a:t>
            </a:r>
            <a:br>
              <a:rPr lang="en-US" sz="3800" b="1" dirty="0">
                <a:solidFill>
                  <a:schemeClr val="tx1">
                    <a:lumMod val="95000"/>
                    <a:lumOff val="5000"/>
                  </a:schemeClr>
                </a:solidFill>
              </a:rPr>
            </a:br>
            <a:r>
              <a:rPr lang="en-US" sz="3800" b="1" dirty="0">
                <a:solidFill>
                  <a:schemeClr val="tx1">
                    <a:lumMod val="95000"/>
                    <a:lumOff val="5000"/>
                  </a:schemeClr>
                </a:solidFill>
              </a:rPr>
              <a:t>DRAM Performance, Energy Efficiency, and Reliability</a:t>
            </a:r>
            <a:endParaRPr lang="en-US" sz="3800" b="1" dirty="0">
              <a:solidFill>
                <a:schemeClr val="tx1">
                  <a:lumMod val="95000"/>
                  <a:lumOff val="5000"/>
                </a:schemeClr>
              </a:solidFill>
              <a:latin typeface="Cambria" panose="02040503050406030204" pitchFamily="18" charset="0"/>
            </a:endParaRPr>
          </a:p>
        </p:txBody>
      </p:sp>
      <p:sp>
        <p:nvSpPr>
          <p:cNvPr id="6" name="TextBox 5"/>
          <p:cNvSpPr txBox="1"/>
          <p:nvPr/>
        </p:nvSpPr>
        <p:spPr>
          <a:xfrm>
            <a:off x="0" y="3633696"/>
            <a:ext cx="12192000" cy="1446550"/>
          </a:xfrm>
          <a:prstGeom prst="rect">
            <a:avLst/>
          </a:prstGeom>
          <a:noFill/>
        </p:spPr>
        <p:txBody>
          <a:bodyPr wrap="square" rtlCol="0">
            <a:spAutoFit/>
          </a:bodyPr>
          <a:lstStyle/>
          <a:p>
            <a:pPr algn="ctr"/>
            <a:r>
              <a:rPr lang="en-US" sz="3200" b="1" i="1" dirty="0">
                <a:solidFill>
                  <a:srgbClr val="FF0066"/>
                </a:solidFill>
                <a:latin typeface="Cambria" panose="02040503050406030204" pitchFamily="18" charset="0"/>
              </a:rPr>
              <a:t>Hasan Hassan</a:t>
            </a:r>
            <a:r>
              <a:rPr lang="en-US" sz="3200" b="1" i="1" dirty="0">
                <a:solidFill>
                  <a:schemeClr val="tx1">
                    <a:lumMod val="65000"/>
                    <a:lumOff val="35000"/>
                  </a:schemeClr>
                </a:solidFill>
                <a:latin typeface="Cambria" panose="02040503050406030204" pitchFamily="18" charset="0"/>
              </a:rPr>
              <a:t>	</a:t>
            </a:r>
            <a:br>
              <a:rPr lang="en-US" sz="2800" b="1" i="1" dirty="0">
                <a:solidFill>
                  <a:schemeClr val="tx1">
                    <a:lumMod val="65000"/>
                    <a:lumOff val="35000"/>
                  </a:schemeClr>
                </a:solidFill>
                <a:latin typeface="Cambria" panose="02040503050406030204" pitchFamily="18" charset="0"/>
              </a:rPr>
            </a:br>
            <a:r>
              <a:rPr lang="en-US" sz="2800" i="1" dirty="0" err="1">
                <a:solidFill>
                  <a:schemeClr val="tx1">
                    <a:lumMod val="65000"/>
                    <a:lumOff val="35000"/>
                  </a:schemeClr>
                </a:solidFill>
                <a:latin typeface="Cambria" panose="02040503050406030204" pitchFamily="18" charset="0"/>
              </a:rPr>
              <a:t>Minesh</a:t>
            </a:r>
            <a:r>
              <a:rPr lang="en-US" sz="2800" i="1" dirty="0">
                <a:solidFill>
                  <a:schemeClr val="tx1">
                    <a:lumMod val="65000"/>
                    <a:lumOff val="35000"/>
                  </a:schemeClr>
                </a:solidFill>
                <a:latin typeface="Cambria" panose="02040503050406030204" pitchFamily="18" charset="0"/>
              </a:rPr>
              <a:t> Patel      </a:t>
            </a:r>
            <a:r>
              <a:rPr lang="en-US" sz="2800" i="1" dirty="0" err="1">
                <a:solidFill>
                  <a:schemeClr val="tx1">
                    <a:lumMod val="65000"/>
                    <a:lumOff val="35000"/>
                  </a:schemeClr>
                </a:solidFill>
                <a:latin typeface="Cambria" panose="02040503050406030204" pitchFamily="18" charset="0"/>
              </a:rPr>
              <a:t>Jeremie</a:t>
            </a:r>
            <a:r>
              <a:rPr lang="en-US" sz="2800" i="1" dirty="0">
                <a:solidFill>
                  <a:schemeClr val="tx1">
                    <a:lumMod val="65000"/>
                    <a:lumOff val="35000"/>
                  </a:schemeClr>
                </a:solidFill>
                <a:latin typeface="Cambria" panose="02040503050406030204" pitchFamily="18" charset="0"/>
              </a:rPr>
              <a:t> S. Kim      A. </a:t>
            </a:r>
            <a:r>
              <a:rPr lang="en-US" sz="2800" i="1" dirty="0" err="1">
                <a:solidFill>
                  <a:schemeClr val="tx1">
                    <a:lumMod val="65000"/>
                    <a:lumOff val="35000"/>
                  </a:schemeClr>
                </a:solidFill>
                <a:latin typeface="Cambria" panose="02040503050406030204" pitchFamily="18" charset="0"/>
              </a:rPr>
              <a:t>Giray</a:t>
            </a:r>
            <a:r>
              <a:rPr lang="en-US" sz="2800" i="1" dirty="0">
                <a:solidFill>
                  <a:schemeClr val="tx1">
                    <a:lumMod val="65000"/>
                    <a:lumOff val="35000"/>
                  </a:schemeClr>
                </a:solidFill>
                <a:latin typeface="Cambria" panose="02040503050406030204" pitchFamily="18" charset="0"/>
              </a:rPr>
              <a:t> </a:t>
            </a:r>
            <a:r>
              <a:rPr lang="en-US" sz="2800" i="1" dirty="0" err="1">
                <a:solidFill>
                  <a:schemeClr val="tx1">
                    <a:lumMod val="65000"/>
                    <a:lumOff val="35000"/>
                  </a:schemeClr>
                </a:solidFill>
                <a:latin typeface="Cambria" panose="02040503050406030204" pitchFamily="18" charset="0"/>
              </a:rPr>
              <a:t>Yaglikci</a:t>
            </a:r>
            <a:r>
              <a:rPr lang="en-US" sz="2800" i="1" dirty="0">
                <a:solidFill>
                  <a:schemeClr val="tx1">
                    <a:lumMod val="65000"/>
                    <a:lumOff val="35000"/>
                  </a:schemeClr>
                </a:solidFill>
                <a:latin typeface="Cambria" panose="02040503050406030204" pitchFamily="18" charset="0"/>
              </a:rPr>
              <a:t>      Nandita Vijaykumar	</a:t>
            </a:r>
            <a:br>
              <a:rPr lang="en-US" sz="2800" i="1" dirty="0">
                <a:solidFill>
                  <a:schemeClr val="tx1">
                    <a:lumMod val="65000"/>
                    <a:lumOff val="35000"/>
                  </a:schemeClr>
                </a:solidFill>
                <a:latin typeface="Cambria" panose="02040503050406030204" pitchFamily="18" charset="0"/>
              </a:rPr>
            </a:br>
            <a:r>
              <a:rPr lang="en-US" sz="2800" i="1" dirty="0">
                <a:solidFill>
                  <a:schemeClr val="tx1">
                    <a:lumMod val="65000"/>
                    <a:lumOff val="35000"/>
                  </a:schemeClr>
                </a:solidFill>
                <a:latin typeface="Cambria" panose="02040503050406030204" pitchFamily="18" charset="0"/>
              </a:rPr>
              <a:t>Nika Mansouri </a:t>
            </a:r>
            <a:r>
              <a:rPr lang="en-US" sz="2800" i="1" dirty="0" err="1">
                <a:solidFill>
                  <a:schemeClr val="tx1">
                    <a:lumMod val="65000"/>
                    <a:lumOff val="35000"/>
                  </a:schemeClr>
                </a:solidFill>
                <a:latin typeface="Cambria" panose="02040503050406030204" pitchFamily="18" charset="0"/>
              </a:rPr>
              <a:t>Ghiasi</a:t>
            </a:r>
            <a:r>
              <a:rPr lang="en-US" sz="2800" i="1" dirty="0">
                <a:solidFill>
                  <a:schemeClr val="tx1">
                    <a:lumMod val="65000"/>
                    <a:lumOff val="35000"/>
                  </a:schemeClr>
                </a:solidFill>
                <a:latin typeface="Cambria" panose="02040503050406030204" pitchFamily="18" charset="0"/>
              </a:rPr>
              <a:t>      </a:t>
            </a:r>
            <a:r>
              <a:rPr lang="en-US" sz="2800" i="1" dirty="0" err="1">
                <a:solidFill>
                  <a:schemeClr val="tx1">
                    <a:lumMod val="65000"/>
                    <a:lumOff val="35000"/>
                  </a:schemeClr>
                </a:solidFill>
                <a:latin typeface="Cambria" panose="02040503050406030204" pitchFamily="18" charset="0"/>
              </a:rPr>
              <a:t>Saugata</a:t>
            </a:r>
            <a:r>
              <a:rPr lang="en-US" sz="2800" i="1" dirty="0">
                <a:solidFill>
                  <a:schemeClr val="tx1">
                    <a:lumMod val="65000"/>
                    <a:lumOff val="35000"/>
                  </a:schemeClr>
                </a:solidFill>
                <a:latin typeface="Cambria" panose="02040503050406030204" pitchFamily="18" charset="0"/>
              </a:rPr>
              <a:t> Ghose      Onur Mutlu</a:t>
            </a:r>
          </a:p>
        </p:txBody>
      </p:sp>
      <p:grpSp>
        <p:nvGrpSpPr>
          <p:cNvPr id="4" name="Group 4">
            <a:extLst>
              <a:ext uri="{FF2B5EF4-FFF2-40B4-BE49-F238E27FC236}">
                <a16:creationId xmlns:a16="http://schemas.microsoft.com/office/drawing/2014/main" id="{EDE29F92-E5E3-482B-9673-F176CF695C14}"/>
              </a:ext>
            </a:extLst>
          </p:cNvPr>
          <p:cNvGrpSpPr>
            <a:grpSpLocks noChangeAspect="1"/>
          </p:cNvGrpSpPr>
          <p:nvPr/>
        </p:nvGrpSpPr>
        <p:grpSpPr bwMode="auto">
          <a:xfrm>
            <a:off x="2514600" y="5168206"/>
            <a:ext cx="3747935" cy="1384995"/>
            <a:chOff x="2817" y="2869"/>
            <a:chExt cx="2928" cy="1082"/>
          </a:xfrm>
        </p:grpSpPr>
        <p:sp>
          <p:nvSpPr>
            <p:cNvPr id="5" name="AutoShape 3">
              <a:extLst>
                <a:ext uri="{FF2B5EF4-FFF2-40B4-BE49-F238E27FC236}">
                  <a16:creationId xmlns:a16="http://schemas.microsoft.com/office/drawing/2014/main" id="{F5E26C52-6B01-4E60-BBBD-26023BC5A9AA}"/>
                </a:ext>
              </a:extLst>
            </p:cNvPr>
            <p:cNvSpPr>
              <a:spLocks noChangeAspect="1" noChangeArrowheads="1" noTextEdit="1"/>
            </p:cNvSpPr>
            <p:nvPr/>
          </p:nvSpPr>
          <p:spPr bwMode="auto">
            <a:xfrm>
              <a:off x="2817" y="2869"/>
              <a:ext cx="2928" cy="10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5">
              <a:extLst>
                <a:ext uri="{FF2B5EF4-FFF2-40B4-BE49-F238E27FC236}">
                  <a16:creationId xmlns:a16="http://schemas.microsoft.com/office/drawing/2014/main" id="{69F41909-7A4D-4BA3-8ADE-938921C5744F}"/>
                </a:ext>
              </a:extLst>
            </p:cNvPr>
            <p:cNvSpPr>
              <a:spLocks noChangeArrowheads="1"/>
            </p:cNvSpPr>
            <p:nvPr/>
          </p:nvSpPr>
          <p:spPr bwMode="auto">
            <a:xfrm>
              <a:off x="2817" y="2869"/>
              <a:ext cx="2928" cy="1081"/>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0FCAB04D-1F9B-455A-AF94-7AE8F9A41675}"/>
                </a:ext>
              </a:extLst>
            </p:cNvPr>
            <p:cNvSpPr>
              <a:spLocks/>
            </p:cNvSpPr>
            <p:nvPr/>
          </p:nvSpPr>
          <p:spPr bwMode="auto">
            <a:xfrm>
              <a:off x="4375" y="3351"/>
              <a:ext cx="217" cy="247"/>
            </a:xfrm>
            <a:custGeom>
              <a:avLst/>
              <a:gdLst>
                <a:gd name="T0" fmla="*/ 68 w 435"/>
                <a:gd name="T1" fmla="*/ 0 h 494"/>
                <a:gd name="T2" fmla="*/ 139 w 435"/>
                <a:gd name="T3" fmla="*/ 0 h 494"/>
                <a:gd name="T4" fmla="*/ 139 w 435"/>
                <a:gd name="T5" fmla="*/ 2 h 494"/>
                <a:gd name="T6" fmla="*/ 78 w 435"/>
                <a:gd name="T7" fmla="*/ 300 h 494"/>
                <a:gd name="T8" fmla="*/ 75 w 435"/>
                <a:gd name="T9" fmla="*/ 325 h 494"/>
                <a:gd name="T10" fmla="*/ 73 w 435"/>
                <a:gd name="T11" fmla="*/ 346 h 494"/>
                <a:gd name="T12" fmla="*/ 78 w 435"/>
                <a:gd name="T13" fmla="*/ 375 h 494"/>
                <a:gd name="T14" fmla="*/ 89 w 435"/>
                <a:gd name="T15" fmla="*/ 398 h 494"/>
                <a:gd name="T16" fmla="*/ 107 w 435"/>
                <a:gd name="T17" fmla="*/ 416 h 494"/>
                <a:gd name="T18" fmla="*/ 131 w 435"/>
                <a:gd name="T19" fmla="*/ 427 h 494"/>
                <a:gd name="T20" fmla="*/ 162 w 435"/>
                <a:gd name="T21" fmla="*/ 430 h 494"/>
                <a:gd name="T22" fmla="*/ 170 w 435"/>
                <a:gd name="T23" fmla="*/ 430 h 494"/>
                <a:gd name="T24" fmla="*/ 185 w 435"/>
                <a:gd name="T25" fmla="*/ 428 h 494"/>
                <a:gd name="T26" fmla="*/ 201 w 435"/>
                <a:gd name="T27" fmla="*/ 425 h 494"/>
                <a:gd name="T28" fmla="*/ 220 w 435"/>
                <a:gd name="T29" fmla="*/ 418 h 494"/>
                <a:gd name="T30" fmla="*/ 240 w 435"/>
                <a:gd name="T31" fmla="*/ 405 h 494"/>
                <a:gd name="T32" fmla="*/ 259 w 435"/>
                <a:gd name="T33" fmla="*/ 389 h 494"/>
                <a:gd name="T34" fmla="*/ 277 w 435"/>
                <a:gd name="T35" fmla="*/ 366 h 494"/>
                <a:gd name="T36" fmla="*/ 293 w 435"/>
                <a:gd name="T37" fmla="*/ 336 h 494"/>
                <a:gd name="T38" fmla="*/ 304 w 435"/>
                <a:gd name="T39" fmla="*/ 298 h 494"/>
                <a:gd name="T40" fmla="*/ 362 w 435"/>
                <a:gd name="T41" fmla="*/ 0 h 494"/>
                <a:gd name="T42" fmla="*/ 435 w 435"/>
                <a:gd name="T43" fmla="*/ 0 h 494"/>
                <a:gd name="T44" fmla="*/ 435 w 435"/>
                <a:gd name="T45" fmla="*/ 2 h 494"/>
                <a:gd name="T46" fmla="*/ 337 w 435"/>
                <a:gd name="T47" fmla="*/ 489 h 494"/>
                <a:gd name="T48" fmla="*/ 268 w 435"/>
                <a:gd name="T49" fmla="*/ 489 h 494"/>
                <a:gd name="T50" fmla="*/ 268 w 435"/>
                <a:gd name="T51" fmla="*/ 487 h 494"/>
                <a:gd name="T52" fmla="*/ 277 w 435"/>
                <a:gd name="T53" fmla="*/ 435 h 494"/>
                <a:gd name="T54" fmla="*/ 249 w 435"/>
                <a:gd name="T55" fmla="*/ 462 h 494"/>
                <a:gd name="T56" fmla="*/ 215 w 435"/>
                <a:gd name="T57" fmla="*/ 480 h 494"/>
                <a:gd name="T58" fmla="*/ 178 w 435"/>
                <a:gd name="T59" fmla="*/ 491 h 494"/>
                <a:gd name="T60" fmla="*/ 135 w 435"/>
                <a:gd name="T61" fmla="*/ 494 h 494"/>
                <a:gd name="T62" fmla="*/ 98 w 435"/>
                <a:gd name="T63" fmla="*/ 489 h 494"/>
                <a:gd name="T64" fmla="*/ 64 w 435"/>
                <a:gd name="T65" fmla="*/ 476 h 494"/>
                <a:gd name="T66" fmla="*/ 37 w 435"/>
                <a:gd name="T67" fmla="*/ 455 h 494"/>
                <a:gd name="T68" fmla="*/ 18 w 435"/>
                <a:gd name="T69" fmla="*/ 428 h 494"/>
                <a:gd name="T70" fmla="*/ 5 w 435"/>
                <a:gd name="T71" fmla="*/ 395 h 494"/>
                <a:gd name="T72" fmla="*/ 0 w 435"/>
                <a:gd name="T73" fmla="*/ 355 h 494"/>
                <a:gd name="T74" fmla="*/ 2 w 435"/>
                <a:gd name="T75" fmla="*/ 332 h 494"/>
                <a:gd name="T76" fmla="*/ 5 w 435"/>
                <a:gd name="T77" fmla="*/ 311 h 494"/>
                <a:gd name="T78" fmla="*/ 7 w 435"/>
                <a:gd name="T79" fmla="*/ 307 h 494"/>
                <a:gd name="T80" fmla="*/ 68 w 435"/>
                <a:gd name="T81"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5" h="494">
                  <a:moveTo>
                    <a:pt x="68" y="0"/>
                  </a:moveTo>
                  <a:lnTo>
                    <a:pt x="139" y="0"/>
                  </a:lnTo>
                  <a:lnTo>
                    <a:pt x="139" y="2"/>
                  </a:lnTo>
                  <a:lnTo>
                    <a:pt x="78" y="300"/>
                  </a:lnTo>
                  <a:lnTo>
                    <a:pt x="75" y="325"/>
                  </a:lnTo>
                  <a:lnTo>
                    <a:pt x="73" y="346"/>
                  </a:lnTo>
                  <a:lnTo>
                    <a:pt x="78" y="375"/>
                  </a:lnTo>
                  <a:lnTo>
                    <a:pt x="89" y="398"/>
                  </a:lnTo>
                  <a:lnTo>
                    <a:pt x="107" y="416"/>
                  </a:lnTo>
                  <a:lnTo>
                    <a:pt x="131" y="427"/>
                  </a:lnTo>
                  <a:lnTo>
                    <a:pt x="162" y="430"/>
                  </a:lnTo>
                  <a:lnTo>
                    <a:pt x="170" y="430"/>
                  </a:lnTo>
                  <a:lnTo>
                    <a:pt x="185" y="428"/>
                  </a:lnTo>
                  <a:lnTo>
                    <a:pt x="201" y="425"/>
                  </a:lnTo>
                  <a:lnTo>
                    <a:pt x="220" y="418"/>
                  </a:lnTo>
                  <a:lnTo>
                    <a:pt x="240" y="405"/>
                  </a:lnTo>
                  <a:lnTo>
                    <a:pt x="259" y="389"/>
                  </a:lnTo>
                  <a:lnTo>
                    <a:pt x="277" y="366"/>
                  </a:lnTo>
                  <a:lnTo>
                    <a:pt x="293" y="336"/>
                  </a:lnTo>
                  <a:lnTo>
                    <a:pt x="304" y="298"/>
                  </a:lnTo>
                  <a:lnTo>
                    <a:pt x="362" y="0"/>
                  </a:lnTo>
                  <a:lnTo>
                    <a:pt x="435" y="0"/>
                  </a:lnTo>
                  <a:lnTo>
                    <a:pt x="435" y="2"/>
                  </a:lnTo>
                  <a:lnTo>
                    <a:pt x="337" y="489"/>
                  </a:lnTo>
                  <a:lnTo>
                    <a:pt x="268" y="489"/>
                  </a:lnTo>
                  <a:lnTo>
                    <a:pt x="268" y="487"/>
                  </a:lnTo>
                  <a:lnTo>
                    <a:pt x="277" y="435"/>
                  </a:lnTo>
                  <a:lnTo>
                    <a:pt x="249" y="462"/>
                  </a:lnTo>
                  <a:lnTo>
                    <a:pt x="215" y="480"/>
                  </a:lnTo>
                  <a:lnTo>
                    <a:pt x="178" y="491"/>
                  </a:lnTo>
                  <a:lnTo>
                    <a:pt x="135" y="494"/>
                  </a:lnTo>
                  <a:lnTo>
                    <a:pt x="98" y="489"/>
                  </a:lnTo>
                  <a:lnTo>
                    <a:pt x="64" y="476"/>
                  </a:lnTo>
                  <a:lnTo>
                    <a:pt x="37" y="455"/>
                  </a:lnTo>
                  <a:lnTo>
                    <a:pt x="18" y="428"/>
                  </a:lnTo>
                  <a:lnTo>
                    <a:pt x="5" y="395"/>
                  </a:lnTo>
                  <a:lnTo>
                    <a:pt x="0" y="355"/>
                  </a:lnTo>
                  <a:lnTo>
                    <a:pt x="2" y="332"/>
                  </a:lnTo>
                  <a:lnTo>
                    <a:pt x="5" y="311"/>
                  </a:lnTo>
                  <a:lnTo>
                    <a:pt x="7" y="307"/>
                  </a:lnTo>
                  <a:lnTo>
                    <a:pt x="6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612654F-125D-45FA-9611-F0D44C098A39}"/>
                </a:ext>
              </a:extLst>
            </p:cNvPr>
            <p:cNvSpPr>
              <a:spLocks/>
            </p:cNvSpPr>
            <p:nvPr/>
          </p:nvSpPr>
          <p:spPr bwMode="auto">
            <a:xfrm>
              <a:off x="4623" y="3348"/>
              <a:ext cx="199" cy="247"/>
            </a:xfrm>
            <a:custGeom>
              <a:avLst/>
              <a:gdLst>
                <a:gd name="T0" fmla="*/ 289 w 397"/>
                <a:gd name="T1" fmla="*/ 0 h 495"/>
                <a:gd name="T2" fmla="*/ 321 w 397"/>
                <a:gd name="T3" fmla="*/ 2 h 495"/>
                <a:gd name="T4" fmla="*/ 350 w 397"/>
                <a:gd name="T5" fmla="*/ 11 h 495"/>
                <a:gd name="T6" fmla="*/ 374 w 397"/>
                <a:gd name="T7" fmla="*/ 25 h 495"/>
                <a:gd name="T8" fmla="*/ 396 w 397"/>
                <a:gd name="T9" fmla="*/ 45 h 495"/>
                <a:gd name="T10" fmla="*/ 397 w 397"/>
                <a:gd name="T11" fmla="*/ 47 h 495"/>
                <a:gd name="T12" fmla="*/ 339 w 397"/>
                <a:gd name="T13" fmla="*/ 98 h 495"/>
                <a:gd name="T14" fmla="*/ 339 w 397"/>
                <a:gd name="T15" fmla="*/ 96 h 495"/>
                <a:gd name="T16" fmla="*/ 319 w 397"/>
                <a:gd name="T17" fmla="*/ 79 h 495"/>
                <a:gd name="T18" fmla="*/ 296 w 397"/>
                <a:gd name="T19" fmla="*/ 66 h 495"/>
                <a:gd name="T20" fmla="*/ 270 w 397"/>
                <a:gd name="T21" fmla="*/ 63 h 495"/>
                <a:gd name="T22" fmla="*/ 238 w 397"/>
                <a:gd name="T23" fmla="*/ 68 h 495"/>
                <a:gd name="T24" fmla="*/ 208 w 397"/>
                <a:gd name="T25" fmla="*/ 80 h 495"/>
                <a:gd name="T26" fmla="*/ 181 w 397"/>
                <a:gd name="T27" fmla="*/ 100 h 495"/>
                <a:gd name="T28" fmla="*/ 158 w 397"/>
                <a:gd name="T29" fmla="*/ 127 h 495"/>
                <a:gd name="T30" fmla="*/ 142 w 397"/>
                <a:gd name="T31" fmla="*/ 159 h 495"/>
                <a:gd name="T32" fmla="*/ 131 w 397"/>
                <a:gd name="T33" fmla="*/ 194 h 495"/>
                <a:gd name="T34" fmla="*/ 71 w 397"/>
                <a:gd name="T35" fmla="*/ 495 h 495"/>
                <a:gd name="T36" fmla="*/ 0 w 397"/>
                <a:gd name="T37" fmla="*/ 495 h 495"/>
                <a:gd name="T38" fmla="*/ 0 w 397"/>
                <a:gd name="T39" fmla="*/ 493 h 495"/>
                <a:gd name="T40" fmla="*/ 98 w 397"/>
                <a:gd name="T41" fmla="*/ 6 h 495"/>
                <a:gd name="T42" fmla="*/ 167 w 397"/>
                <a:gd name="T43" fmla="*/ 6 h 495"/>
                <a:gd name="T44" fmla="*/ 167 w 397"/>
                <a:gd name="T45" fmla="*/ 8 h 495"/>
                <a:gd name="T46" fmla="*/ 156 w 397"/>
                <a:gd name="T47" fmla="*/ 61 h 495"/>
                <a:gd name="T48" fmla="*/ 183 w 397"/>
                <a:gd name="T49" fmla="*/ 36 h 495"/>
                <a:gd name="T50" fmla="*/ 215 w 397"/>
                <a:gd name="T51" fmla="*/ 16 h 495"/>
                <a:gd name="T52" fmla="*/ 250 w 397"/>
                <a:gd name="T53" fmla="*/ 4 h 495"/>
                <a:gd name="T54" fmla="*/ 289 w 397"/>
                <a:gd name="T5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7" h="495">
                  <a:moveTo>
                    <a:pt x="289" y="0"/>
                  </a:moveTo>
                  <a:lnTo>
                    <a:pt x="321" y="2"/>
                  </a:lnTo>
                  <a:lnTo>
                    <a:pt x="350" y="11"/>
                  </a:lnTo>
                  <a:lnTo>
                    <a:pt x="374" y="25"/>
                  </a:lnTo>
                  <a:lnTo>
                    <a:pt x="396" y="45"/>
                  </a:lnTo>
                  <a:lnTo>
                    <a:pt x="397" y="47"/>
                  </a:lnTo>
                  <a:lnTo>
                    <a:pt x="339" y="98"/>
                  </a:lnTo>
                  <a:lnTo>
                    <a:pt x="339" y="96"/>
                  </a:lnTo>
                  <a:lnTo>
                    <a:pt x="319" y="79"/>
                  </a:lnTo>
                  <a:lnTo>
                    <a:pt x="296" y="66"/>
                  </a:lnTo>
                  <a:lnTo>
                    <a:pt x="270" y="63"/>
                  </a:lnTo>
                  <a:lnTo>
                    <a:pt x="238" y="68"/>
                  </a:lnTo>
                  <a:lnTo>
                    <a:pt x="208" y="80"/>
                  </a:lnTo>
                  <a:lnTo>
                    <a:pt x="181" y="100"/>
                  </a:lnTo>
                  <a:lnTo>
                    <a:pt x="158" y="127"/>
                  </a:lnTo>
                  <a:lnTo>
                    <a:pt x="142" y="159"/>
                  </a:lnTo>
                  <a:lnTo>
                    <a:pt x="131" y="194"/>
                  </a:lnTo>
                  <a:lnTo>
                    <a:pt x="71" y="495"/>
                  </a:lnTo>
                  <a:lnTo>
                    <a:pt x="0" y="495"/>
                  </a:lnTo>
                  <a:lnTo>
                    <a:pt x="0" y="493"/>
                  </a:lnTo>
                  <a:lnTo>
                    <a:pt x="98" y="6"/>
                  </a:lnTo>
                  <a:lnTo>
                    <a:pt x="167" y="6"/>
                  </a:lnTo>
                  <a:lnTo>
                    <a:pt x="167" y="8"/>
                  </a:lnTo>
                  <a:lnTo>
                    <a:pt x="156" y="61"/>
                  </a:lnTo>
                  <a:lnTo>
                    <a:pt x="183" y="36"/>
                  </a:lnTo>
                  <a:lnTo>
                    <a:pt x="215" y="16"/>
                  </a:lnTo>
                  <a:lnTo>
                    <a:pt x="250" y="4"/>
                  </a:lnTo>
                  <a:lnTo>
                    <a:pt x="2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E8EBEEAA-27F2-4C08-AC2A-1B27CF8F3D33}"/>
                </a:ext>
              </a:extLst>
            </p:cNvPr>
            <p:cNvSpPr>
              <a:spLocks/>
            </p:cNvSpPr>
            <p:nvPr/>
          </p:nvSpPr>
          <p:spPr bwMode="auto">
            <a:xfrm>
              <a:off x="4135" y="3351"/>
              <a:ext cx="218" cy="244"/>
            </a:xfrm>
            <a:custGeom>
              <a:avLst/>
              <a:gdLst>
                <a:gd name="T0" fmla="*/ 105 w 435"/>
                <a:gd name="T1" fmla="*/ 0 h 489"/>
                <a:gd name="T2" fmla="*/ 435 w 435"/>
                <a:gd name="T3" fmla="*/ 0 h 489"/>
                <a:gd name="T4" fmla="*/ 422 w 435"/>
                <a:gd name="T5" fmla="*/ 58 h 489"/>
                <a:gd name="T6" fmla="*/ 422 w 435"/>
                <a:gd name="T7" fmla="*/ 60 h 489"/>
                <a:gd name="T8" fmla="*/ 98 w 435"/>
                <a:gd name="T9" fmla="*/ 425 h 489"/>
                <a:gd name="T10" fmla="*/ 355 w 435"/>
                <a:gd name="T11" fmla="*/ 425 h 489"/>
                <a:gd name="T12" fmla="*/ 342 w 435"/>
                <a:gd name="T13" fmla="*/ 489 h 489"/>
                <a:gd name="T14" fmla="*/ 0 w 435"/>
                <a:gd name="T15" fmla="*/ 489 h 489"/>
                <a:gd name="T16" fmla="*/ 11 w 435"/>
                <a:gd name="T17" fmla="*/ 428 h 489"/>
                <a:gd name="T18" fmla="*/ 12 w 435"/>
                <a:gd name="T19" fmla="*/ 428 h 489"/>
                <a:gd name="T20" fmla="*/ 334 w 435"/>
                <a:gd name="T21" fmla="*/ 62 h 489"/>
                <a:gd name="T22" fmla="*/ 92 w 435"/>
                <a:gd name="T23" fmla="*/ 62 h 489"/>
                <a:gd name="T24" fmla="*/ 92 w 435"/>
                <a:gd name="T25" fmla="*/ 62 h 489"/>
                <a:gd name="T26" fmla="*/ 105 w 435"/>
                <a:gd name="T27"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5" h="489">
                  <a:moveTo>
                    <a:pt x="105" y="0"/>
                  </a:moveTo>
                  <a:lnTo>
                    <a:pt x="435" y="0"/>
                  </a:lnTo>
                  <a:lnTo>
                    <a:pt x="422" y="58"/>
                  </a:lnTo>
                  <a:lnTo>
                    <a:pt x="422" y="60"/>
                  </a:lnTo>
                  <a:lnTo>
                    <a:pt x="98" y="425"/>
                  </a:lnTo>
                  <a:lnTo>
                    <a:pt x="355" y="425"/>
                  </a:lnTo>
                  <a:lnTo>
                    <a:pt x="342" y="489"/>
                  </a:lnTo>
                  <a:lnTo>
                    <a:pt x="0" y="489"/>
                  </a:lnTo>
                  <a:lnTo>
                    <a:pt x="11" y="428"/>
                  </a:lnTo>
                  <a:lnTo>
                    <a:pt x="12" y="428"/>
                  </a:lnTo>
                  <a:lnTo>
                    <a:pt x="334" y="62"/>
                  </a:lnTo>
                  <a:lnTo>
                    <a:pt x="92" y="62"/>
                  </a:lnTo>
                  <a:lnTo>
                    <a:pt x="92" y="62"/>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154C5037-41BF-435C-A974-95D8CD7089B9}"/>
                </a:ext>
              </a:extLst>
            </p:cNvPr>
            <p:cNvSpPr>
              <a:spLocks/>
            </p:cNvSpPr>
            <p:nvPr/>
          </p:nvSpPr>
          <p:spPr bwMode="auto">
            <a:xfrm>
              <a:off x="4827" y="3351"/>
              <a:ext cx="83" cy="244"/>
            </a:xfrm>
            <a:custGeom>
              <a:avLst/>
              <a:gdLst>
                <a:gd name="T0" fmla="*/ 98 w 167"/>
                <a:gd name="T1" fmla="*/ 0 h 489"/>
                <a:gd name="T2" fmla="*/ 167 w 167"/>
                <a:gd name="T3" fmla="*/ 0 h 489"/>
                <a:gd name="T4" fmla="*/ 71 w 167"/>
                <a:gd name="T5" fmla="*/ 489 h 489"/>
                <a:gd name="T6" fmla="*/ 0 w 167"/>
                <a:gd name="T7" fmla="*/ 489 h 489"/>
                <a:gd name="T8" fmla="*/ 0 w 167"/>
                <a:gd name="T9" fmla="*/ 487 h 489"/>
                <a:gd name="T10" fmla="*/ 98 w 167"/>
                <a:gd name="T11" fmla="*/ 0 h 489"/>
              </a:gdLst>
              <a:ahLst/>
              <a:cxnLst>
                <a:cxn ang="0">
                  <a:pos x="T0" y="T1"/>
                </a:cxn>
                <a:cxn ang="0">
                  <a:pos x="T2" y="T3"/>
                </a:cxn>
                <a:cxn ang="0">
                  <a:pos x="T4" y="T5"/>
                </a:cxn>
                <a:cxn ang="0">
                  <a:pos x="T6" y="T7"/>
                </a:cxn>
                <a:cxn ang="0">
                  <a:pos x="T8" y="T9"/>
                </a:cxn>
                <a:cxn ang="0">
                  <a:pos x="T10" y="T11"/>
                </a:cxn>
              </a:cxnLst>
              <a:rect l="0" t="0" r="r" b="b"/>
              <a:pathLst>
                <a:path w="167" h="489">
                  <a:moveTo>
                    <a:pt x="98" y="0"/>
                  </a:moveTo>
                  <a:lnTo>
                    <a:pt x="167" y="0"/>
                  </a:lnTo>
                  <a:lnTo>
                    <a:pt x="71" y="489"/>
                  </a:lnTo>
                  <a:lnTo>
                    <a:pt x="0" y="489"/>
                  </a:lnTo>
                  <a:lnTo>
                    <a:pt x="0" y="487"/>
                  </a:lnTo>
                  <a:lnTo>
                    <a:pt x="9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32BCA490-223C-4CEE-9B2B-E5E7862AE00F}"/>
                </a:ext>
              </a:extLst>
            </p:cNvPr>
            <p:cNvSpPr>
              <a:spLocks/>
            </p:cNvSpPr>
            <p:nvPr/>
          </p:nvSpPr>
          <p:spPr bwMode="auto">
            <a:xfrm>
              <a:off x="5159" y="3239"/>
              <a:ext cx="216" cy="356"/>
            </a:xfrm>
            <a:custGeom>
              <a:avLst/>
              <a:gdLst>
                <a:gd name="T0" fmla="*/ 144 w 433"/>
                <a:gd name="T1" fmla="*/ 0 h 713"/>
                <a:gd name="T2" fmla="*/ 215 w 433"/>
                <a:gd name="T3" fmla="*/ 0 h 713"/>
                <a:gd name="T4" fmla="*/ 160 w 433"/>
                <a:gd name="T5" fmla="*/ 272 h 713"/>
                <a:gd name="T6" fmla="*/ 188 w 433"/>
                <a:gd name="T7" fmla="*/ 249 h 713"/>
                <a:gd name="T8" fmla="*/ 220 w 433"/>
                <a:gd name="T9" fmla="*/ 231 h 713"/>
                <a:gd name="T10" fmla="*/ 257 w 433"/>
                <a:gd name="T11" fmla="*/ 220 h 713"/>
                <a:gd name="T12" fmla="*/ 298 w 433"/>
                <a:gd name="T13" fmla="*/ 218 h 713"/>
                <a:gd name="T14" fmla="*/ 337 w 433"/>
                <a:gd name="T15" fmla="*/ 222 h 713"/>
                <a:gd name="T16" fmla="*/ 369 w 433"/>
                <a:gd name="T17" fmla="*/ 234 h 713"/>
                <a:gd name="T18" fmla="*/ 396 w 433"/>
                <a:gd name="T19" fmla="*/ 256 h 713"/>
                <a:gd name="T20" fmla="*/ 417 w 433"/>
                <a:gd name="T21" fmla="*/ 282 h 713"/>
                <a:gd name="T22" fmla="*/ 429 w 433"/>
                <a:gd name="T23" fmla="*/ 316 h 713"/>
                <a:gd name="T24" fmla="*/ 433 w 433"/>
                <a:gd name="T25" fmla="*/ 355 h 713"/>
                <a:gd name="T26" fmla="*/ 431 w 433"/>
                <a:gd name="T27" fmla="*/ 380 h 713"/>
                <a:gd name="T28" fmla="*/ 428 w 433"/>
                <a:gd name="T29" fmla="*/ 405 h 713"/>
                <a:gd name="T30" fmla="*/ 366 w 433"/>
                <a:gd name="T31" fmla="*/ 713 h 713"/>
                <a:gd name="T32" fmla="*/ 295 w 433"/>
                <a:gd name="T33" fmla="*/ 713 h 713"/>
                <a:gd name="T34" fmla="*/ 355 w 433"/>
                <a:gd name="T35" fmla="*/ 410 h 713"/>
                <a:gd name="T36" fmla="*/ 358 w 433"/>
                <a:gd name="T37" fmla="*/ 387 h 713"/>
                <a:gd name="T38" fmla="*/ 360 w 433"/>
                <a:gd name="T39" fmla="*/ 366 h 713"/>
                <a:gd name="T40" fmla="*/ 357 w 433"/>
                <a:gd name="T41" fmla="*/ 336 h 713"/>
                <a:gd name="T42" fmla="*/ 346 w 433"/>
                <a:gd name="T43" fmla="*/ 313 h 713"/>
                <a:gd name="T44" fmla="*/ 328 w 433"/>
                <a:gd name="T45" fmla="*/ 295 h 713"/>
                <a:gd name="T46" fmla="*/ 303 w 433"/>
                <a:gd name="T47" fmla="*/ 284 h 713"/>
                <a:gd name="T48" fmla="*/ 273 w 433"/>
                <a:gd name="T49" fmla="*/ 281 h 713"/>
                <a:gd name="T50" fmla="*/ 266 w 433"/>
                <a:gd name="T51" fmla="*/ 281 h 713"/>
                <a:gd name="T52" fmla="*/ 254 w 433"/>
                <a:gd name="T53" fmla="*/ 282 h 713"/>
                <a:gd name="T54" fmla="*/ 240 w 433"/>
                <a:gd name="T55" fmla="*/ 286 h 713"/>
                <a:gd name="T56" fmla="*/ 222 w 433"/>
                <a:gd name="T57" fmla="*/ 291 h 713"/>
                <a:gd name="T58" fmla="*/ 204 w 433"/>
                <a:gd name="T59" fmla="*/ 300 h 713"/>
                <a:gd name="T60" fmla="*/ 186 w 433"/>
                <a:gd name="T61" fmla="*/ 313 h 713"/>
                <a:gd name="T62" fmla="*/ 169 w 433"/>
                <a:gd name="T63" fmla="*/ 329 h 713"/>
                <a:gd name="T64" fmla="*/ 154 w 433"/>
                <a:gd name="T65" fmla="*/ 352 h 713"/>
                <a:gd name="T66" fmla="*/ 140 w 433"/>
                <a:gd name="T67" fmla="*/ 378 h 713"/>
                <a:gd name="T68" fmla="*/ 131 w 433"/>
                <a:gd name="T69" fmla="*/ 414 h 713"/>
                <a:gd name="T70" fmla="*/ 71 w 433"/>
                <a:gd name="T71" fmla="*/ 713 h 713"/>
                <a:gd name="T72" fmla="*/ 0 w 433"/>
                <a:gd name="T73" fmla="*/ 713 h 713"/>
                <a:gd name="T74" fmla="*/ 144 w 433"/>
                <a:gd name="T75"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3" h="713">
                  <a:moveTo>
                    <a:pt x="144" y="0"/>
                  </a:moveTo>
                  <a:lnTo>
                    <a:pt x="215" y="0"/>
                  </a:lnTo>
                  <a:lnTo>
                    <a:pt x="160" y="272"/>
                  </a:lnTo>
                  <a:lnTo>
                    <a:pt x="188" y="249"/>
                  </a:lnTo>
                  <a:lnTo>
                    <a:pt x="220" y="231"/>
                  </a:lnTo>
                  <a:lnTo>
                    <a:pt x="257" y="220"/>
                  </a:lnTo>
                  <a:lnTo>
                    <a:pt x="298" y="218"/>
                  </a:lnTo>
                  <a:lnTo>
                    <a:pt x="337" y="222"/>
                  </a:lnTo>
                  <a:lnTo>
                    <a:pt x="369" y="234"/>
                  </a:lnTo>
                  <a:lnTo>
                    <a:pt x="396" y="256"/>
                  </a:lnTo>
                  <a:lnTo>
                    <a:pt x="417" y="282"/>
                  </a:lnTo>
                  <a:lnTo>
                    <a:pt x="429" y="316"/>
                  </a:lnTo>
                  <a:lnTo>
                    <a:pt x="433" y="355"/>
                  </a:lnTo>
                  <a:lnTo>
                    <a:pt x="431" y="380"/>
                  </a:lnTo>
                  <a:lnTo>
                    <a:pt x="428" y="405"/>
                  </a:lnTo>
                  <a:lnTo>
                    <a:pt x="366" y="713"/>
                  </a:lnTo>
                  <a:lnTo>
                    <a:pt x="295" y="713"/>
                  </a:lnTo>
                  <a:lnTo>
                    <a:pt x="355" y="410"/>
                  </a:lnTo>
                  <a:lnTo>
                    <a:pt x="358" y="387"/>
                  </a:lnTo>
                  <a:lnTo>
                    <a:pt x="360" y="366"/>
                  </a:lnTo>
                  <a:lnTo>
                    <a:pt x="357" y="336"/>
                  </a:lnTo>
                  <a:lnTo>
                    <a:pt x="346" y="313"/>
                  </a:lnTo>
                  <a:lnTo>
                    <a:pt x="328" y="295"/>
                  </a:lnTo>
                  <a:lnTo>
                    <a:pt x="303" y="284"/>
                  </a:lnTo>
                  <a:lnTo>
                    <a:pt x="273" y="281"/>
                  </a:lnTo>
                  <a:lnTo>
                    <a:pt x="266" y="281"/>
                  </a:lnTo>
                  <a:lnTo>
                    <a:pt x="254" y="282"/>
                  </a:lnTo>
                  <a:lnTo>
                    <a:pt x="240" y="286"/>
                  </a:lnTo>
                  <a:lnTo>
                    <a:pt x="222" y="291"/>
                  </a:lnTo>
                  <a:lnTo>
                    <a:pt x="204" y="300"/>
                  </a:lnTo>
                  <a:lnTo>
                    <a:pt x="186" y="313"/>
                  </a:lnTo>
                  <a:lnTo>
                    <a:pt x="169" y="329"/>
                  </a:lnTo>
                  <a:lnTo>
                    <a:pt x="154" y="352"/>
                  </a:lnTo>
                  <a:lnTo>
                    <a:pt x="140" y="378"/>
                  </a:lnTo>
                  <a:lnTo>
                    <a:pt x="131" y="414"/>
                  </a:lnTo>
                  <a:lnTo>
                    <a:pt x="71" y="713"/>
                  </a:lnTo>
                  <a:lnTo>
                    <a:pt x="0" y="713"/>
                  </a:lnTo>
                  <a:lnTo>
                    <a:pt x="14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C111413A-2D52-452E-90A1-77DD8203BEBF}"/>
                </a:ext>
              </a:extLst>
            </p:cNvPr>
            <p:cNvSpPr>
              <a:spLocks/>
            </p:cNvSpPr>
            <p:nvPr/>
          </p:nvSpPr>
          <p:spPr bwMode="auto">
            <a:xfrm>
              <a:off x="4945" y="3348"/>
              <a:ext cx="198" cy="250"/>
            </a:xfrm>
            <a:custGeom>
              <a:avLst/>
              <a:gdLst>
                <a:gd name="T0" fmla="*/ 256 w 396"/>
                <a:gd name="T1" fmla="*/ 0 h 500"/>
                <a:gd name="T2" fmla="*/ 291 w 396"/>
                <a:gd name="T3" fmla="*/ 2 h 500"/>
                <a:gd name="T4" fmla="*/ 322 w 396"/>
                <a:gd name="T5" fmla="*/ 11 h 500"/>
                <a:gd name="T6" fmla="*/ 350 w 396"/>
                <a:gd name="T7" fmla="*/ 25 h 500"/>
                <a:gd name="T8" fmla="*/ 375 w 396"/>
                <a:gd name="T9" fmla="*/ 45 h 500"/>
                <a:gd name="T10" fmla="*/ 396 w 396"/>
                <a:gd name="T11" fmla="*/ 72 h 500"/>
                <a:gd name="T12" fmla="*/ 396 w 396"/>
                <a:gd name="T13" fmla="*/ 73 h 500"/>
                <a:gd name="T14" fmla="*/ 396 w 396"/>
                <a:gd name="T15" fmla="*/ 73 h 500"/>
                <a:gd name="T16" fmla="*/ 345 w 396"/>
                <a:gd name="T17" fmla="*/ 118 h 500"/>
                <a:gd name="T18" fmla="*/ 343 w 396"/>
                <a:gd name="T19" fmla="*/ 116 h 500"/>
                <a:gd name="T20" fmla="*/ 323 w 396"/>
                <a:gd name="T21" fmla="*/ 91 h 500"/>
                <a:gd name="T22" fmla="*/ 302 w 396"/>
                <a:gd name="T23" fmla="*/ 75 h 500"/>
                <a:gd name="T24" fmla="*/ 277 w 396"/>
                <a:gd name="T25" fmla="*/ 66 h 500"/>
                <a:gd name="T26" fmla="*/ 249 w 396"/>
                <a:gd name="T27" fmla="*/ 63 h 500"/>
                <a:gd name="T28" fmla="*/ 210 w 396"/>
                <a:gd name="T29" fmla="*/ 68 h 500"/>
                <a:gd name="T30" fmla="*/ 174 w 396"/>
                <a:gd name="T31" fmla="*/ 84 h 500"/>
                <a:gd name="T32" fmla="*/ 142 w 396"/>
                <a:gd name="T33" fmla="*/ 111 h 500"/>
                <a:gd name="T34" fmla="*/ 121 w 396"/>
                <a:gd name="T35" fmla="*/ 136 h 500"/>
                <a:gd name="T36" fmla="*/ 105 w 396"/>
                <a:gd name="T37" fmla="*/ 164 h 500"/>
                <a:gd name="T38" fmla="*/ 94 w 396"/>
                <a:gd name="T39" fmla="*/ 194 h 500"/>
                <a:gd name="T40" fmla="*/ 86 w 396"/>
                <a:gd name="T41" fmla="*/ 223 h 500"/>
                <a:gd name="T42" fmla="*/ 80 w 396"/>
                <a:gd name="T43" fmla="*/ 249 h 500"/>
                <a:gd name="T44" fmla="*/ 73 w 396"/>
                <a:gd name="T45" fmla="*/ 285 h 500"/>
                <a:gd name="T46" fmla="*/ 71 w 396"/>
                <a:gd name="T47" fmla="*/ 322 h 500"/>
                <a:gd name="T48" fmla="*/ 75 w 396"/>
                <a:gd name="T49" fmla="*/ 356 h 500"/>
                <a:gd name="T50" fmla="*/ 84 w 396"/>
                <a:gd name="T51" fmla="*/ 383 h 500"/>
                <a:gd name="T52" fmla="*/ 96 w 396"/>
                <a:gd name="T53" fmla="*/ 402 h 500"/>
                <a:gd name="T54" fmla="*/ 114 w 396"/>
                <a:gd name="T55" fmla="*/ 418 h 500"/>
                <a:gd name="T56" fmla="*/ 133 w 396"/>
                <a:gd name="T57" fmla="*/ 429 h 500"/>
                <a:gd name="T58" fmla="*/ 155 w 396"/>
                <a:gd name="T59" fmla="*/ 434 h 500"/>
                <a:gd name="T60" fmla="*/ 176 w 396"/>
                <a:gd name="T61" fmla="*/ 436 h 500"/>
                <a:gd name="T62" fmla="*/ 208 w 396"/>
                <a:gd name="T63" fmla="*/ 434 h 500"/>
                <a:gd name="T64" fmla="*/ 236 w 396"/>
                <a:gd name="T65" fmla="*/ 424 h 500"/>
                <a:gd name="T66" fmla="*/ 265 w 396"/>
                <a:gd name="T67" fmla="*/ 406 h 500"/>
                <a:gd name="T68" fmla="*/ 293 w 396"/>
                <a:gd name="T69" fmla="*/ 381 h 500"/>
                <a:gd name="T70" fmla="*/ 293 w 396"/>
                <a:gd name="T71" fmla="*/ 379 h 500"/>
                <a:gd name="T72" fmla="*/ 293 w 396"/>
                <a:gd name="T73" fmla="*/ 381 h 500"/>
                <a:gd name="T74" fmla="*/ 334 w 396"/>
                <a:gd name="T75" fmla="*/ 431 h 500"/>
                <a:gd name="T76" fmla="*/ 334 w 396"/>
                <a:gd name="T77" fmla="*/ 431 h 500"/>
                <a:gd name="T78" fmla="*/ 298 w 396"/>
                <a:gd name="T79" fmla="*/ 461 h 500"/>
                <a:gd name="T80" fmla="*/ 259 w 396"/>
                <a:gd name="T81" fmla="*/ 482 h 500"/>
                <a:gd name="T82" fmla="*/ 217 w 396"/>
                <a:gd name="T83" fmla="*/ 495 h 500"/>
                <a:gd name="T84" fmla="*/ 172 w 396"/>
                <a:gd name="T85" fmla="*/ 500 h 500"/>
                <a:gd name="T86" fmla="*/ 130 w 396"/>
                <a:gd name="T87" fmla="*/ 497 h 500"/>
                <a:gd name="T88" fmla="*/ 91 w 396"/>
                <a:gd name="T89" fmla="*/ 484 h 500"/>
                <a:gd name="T90" fmla="*/ 61 w 396"/>
                <a:gd name="T91" fmla="*/ 465 h 500"/>
                <a:gd name="T92" fmla="*/ 34 w 396"/>
                <a:gd name="T93" fmla="*/ 440 h 500"/>
                <a:gd name="T94" fmla="*/ 16 w 396"/>
                <a:gd name="T95" fmla="*/ 406 h 500"/>
                <a:gd name="T96" fmla="*/ 4 w 396"/>
                <a:gd name="T97" fmla="*/ 368 h 500"/>
                <a:gd name="T98" fmla="*/ 0 w 396"/>
                <a:gd name="T99" fmla="*/ 324 h 500"/>
                <a:gd name="T100" fmla="*/ 2 w 396"/>
                <a:gd name="T101" fmla="*/ 303 h 500"/>
                <a:gd name="T102" fmla="*/ 4 w 396"/>
                <a:gd name="T103" fmla="*/ 276 h 500"/>
                <a:gd name="T104" fmla="*/ 7 w 396"/>
                <a:gd name="T105" fmla="*/ 249 h 500"/>
                <a:gd name="T106" fmla="*/ 22 w 396"/>
                <a:gd name="T107" fmla="*/ 192 h 500"/>
                <a:gd name="T108" fmla="*/ 41 w 396"/>
                <a:gd name="T109" fmla="*/ 143 h 500"/>
                <a:gd name="T110" fmla="*/ 64 w 396"/>
                <a:gd name="T111" fmla="*/ 100 h 500"/>
                <a:gd name="T112" fmla="*/ 94 w 396"/>
                <a:gd name="T113" fmla="*/ 64 h 500"/>
                <a:gd name="T114" fmla="*/ 128 w 396"/>
                <a:gd name="T115" fmla="*/ 36 h 500"/>
                <a:gd name="T116" fmla="*/ 167 w 396"/>
                <a:gd name="T117" fmla="*/ 16 h 500"/>
                <a:gd name="T118" fmla="*/ 210 w 396"/>
                <a:gd name="T119" fmla="*/ 4 h 500"/>
                <a:gd name="T120" fmla="*/ 256 w 396"/>
                <a:gd name="T121"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6" h="500">
                  <a:moveTo>
                    <a:pt x="256" y="0"/>
                  </a:moveTo>
                  <a:lnTo>
                    <a:pt x="291" y="2"/>
                  </a:lnTo>
                  <a:lnTo>
                    <a:pt x="322" y="11"/>
                  </a:lnTo>
                  <a:lnTo>
                    <a:pt x="350" y="25"/>
                  </a:lnTo>
                  <a:lnTo>
                    <a:pt x="375" y="45"/>
                  </a:lnTo>
                  <a:lnTo>
                    <a:pt x="396" y="72"/>
                  </a:lnTo>
                  <a:lnTo>
                    <a:pt x="396" y="73"/>
                  </a:lnTo>
                  <a:lnTo>
                    <a:pt x="396" y="73"/>
                  </a:lnTo>
                  <a:lnTo>
                    <a:pt x="345" y="118"/>
                  </a:lnTo>
                  <a:lnTo>
                    <a:pt x="343" y="116"/>
                  </a:lnTo>
                  <a:lnTo>
                    <a:pt x="323" y="91"/>
                  </a:lnTo>
                  <a:lnTo>
                    <a:pt x="302" y="75"/>
                  </a:lnTo>
                  <a:lnTo>
                    <a:pt x="277" y="66"/>
                  </a:lnTo>
                  <a:lnTo>
                    <a:pt x="249" y="63"/>
                  </a:lnTo>
                  <a:lnTo>
                    <a:pt x="210" y="68"/>
                  </a:lnTo>
                  <a:lnTo>
                    <a:pt x="174" y="84"/>
                  </a:lnTo>
                  <a:lnTo>
                    <a:pt x="142" y="111"/>
                  </a:lnTo>
                  <a:lnTo>
                    <a:pt x="121" y="136"/>
                  </a:lnTo>
                  <a:lnTo>
                    <a:pt x="105" y="164"/>
                  </a:lnTo>
                  <a:lnTo>
                    <a:pt x="94" y="194"/>
                  </a:lnTo>
                  <a:lnTo>
                    <a:pt x="86" y="223"/>
                  </a:lnTo>
                  <a:lnTo>
                    <a:pt x="80" y="249"/>
                  </a:lnTo>
                  <a:lnTo>
                    <a:pt x="73" y="285"/>
                  </a:lnTo>
                  <a:lnTo>
                    <a:pt x="71" y="322"/>
                  </a:lnTo>
                  <a:lnTo>
                    <a:pt x="75" y="356"/>
                  </a:lnTo>
                  <a:lnTo>
                    <a:pt x="84" y="383"/>
                  </a:lnTo>
                  <a:lnTo>
                    <a:pt x="96" y="402"/>
                  </a:lnTo>
                  <a:lnTo>
                    <a:pt x="114" y="418"/>
                  </a:lnTo>
                  <a:lnTo>
                    <a:pt x="133" y="429"/>
                  </a:lnTo>
                  <a:lnTo>
                    <a:pt x="155" y="434"/>
                  </a:lnTo>
                  <a:lnTo>
                    <a:pt x="176" y="436"/>
                  </a:lnTo>
                  <a:lnTo>
                    <a:pt x="208" y="434"/>
                  </a:lnTo>
                  <a:lnTo>
                    <a:pt x="236" y="424"/>
                  </a:lnTo>
                  <a:lnTo>
                    <a:pt x="265" y="406"/>
                  </a:lnTo>
                  <a:lnTo>
                    <a:pt x="293" y="381"/>
                  </a:lnTo>
                  <a:lnTo>
                    <a:pt x="293" y="379"/>
                  </a:lnTo>
                  <a:lnTo>
                    <a:pt x="293" y="381"/>
                  </a:lnTo>
                  <a:lnTo>
                    <a:pt x="334" y="431"/>
                  </a:lnTo>
                  <a:lnTo>
                    <a:pt x="334" y="431"/>
                  </a:lnTo>
                  <a:lnTo>
                    <a:pt x="298" y="461"/>
                  </a:lnTo>
                  <a:lnTo>
                    <a:pt x="259" y="482"/>
                  </a:lnTo>
                  <a:lnTo>
                    <a:pt x="217" y="495"/>
                  </a:lnTo>
                  <a:lnTo>
                    <a:pt x="172" y="500"/>
                  </a:lnTo>
                  <a:lnTo>
                    <a:pt x="130" y="497"/>
                  </a:lnTo>
                  <a:lnTo>
                    <a:pt x="91" y="484"/>
                  </a:lnTo>
                  <a:lnTo>
                    <a:pt x="61" y="465"/>
                  </a:lnTo>
                  <a:lnTo>
                    <a:pt x="34" y="440"/>
                  </a:lnTo>
                  <a:lnTo>
                    <a:pt x="16" y="406"/>
                  </a:lnTo>
                  <a:lnTo>
                    <a:pt x="4" y="368"/>
                  </a:lnTo>
                  <a:lnTo>
                    <a:pt x="0" y="324"/>
                  </a:lnTo>
                  <a:lnTo>
                    <a:pt x="2" y="303"/>
                  </a:lnTo>
                  <a:lnTo>
                    <a:pt x="4" y="276"/>
                  </a:lnTo>
                  <a:lnTo>
                    <a:pt x="7" y="249"/>
                  </a:lnTo>
                  <a:lnTo>
                    <a:pt x="22" y="192"/>
                  </a:lnTo>
                  <a:lnTo>
                    <a:pt x="41" y="143"/>
                  </a:lnTo>
                  <a:lnTo>
                    <a:pt x="64" y="100"/>
                  </a:lnTo>
                  <a:lnTo>
                    <a:pt x="94" y="64"/>
                  </a:lnTo>
                  <a:lnTo>
                    <a:pt x="128" y="36"/>
                  </a:lnTo>
                  <a:lnTo>
                    <a:pt x="167" y="16"/>
                  </a:lnTo>
                  <a:lnTo>
                    <a:pt x="210" y="4"/>
                  </a:lnTo>
                  <a:lnTo>
                    <a:pt x="25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144736C8-8272-43EA-894B-F16660C77C34}"/>
                </a:ext>
              </a:extLst>
            </p:cNvPr>
            <p:cNvSpPr>
              <a:spLocks/>
            </p:cNvSpPr>
            <p:nvPr/>
          </p:nvSpPr>
          <p:spPr bwMode="auto">
            <a:xfrm>
              <a:off x="4889" y="3239"/>
              <a:ext cx="44" cy="44"/>
            </a:xfrm>
            <a:custGeom>
              <a:avLst/>
              <a:gdLst>
                <a:gd name="T0" fmla="*/ 17 w 88"/>
                <a:gd name="T1" fmla="*/ 0 h 89"/>
                <a:gd name="T2" fmla="*/ 88 w 88"/>
                <a:gd name="T3" fmla="*/ 0 h 89"/>
                <a:gd name="T4" fmla="*/ 71 w 88"/>
                <a:gd name="T5" fmla="*/ 89 h 89"/>
                <a:gd name="T6" fmla="*/ 0 w 88"/>
                <a:gd name="T7" fmla="*/ 89 h 89"/>
                <a:gd name="T8" fmla="*/ 17 w 88"/>
                <a:gd name="T9" fmla="*/ 0 h 89"/>
              </a:gdLst>
              <a:ahLst/>
              <a:cxnLst>
                <a:cxn ang="0">
                  <a:pos x="T0" y="T1"/>
                </a:cxn>
                <a:cxn ang="0">
                  <a:pos x="T2" y="T3"/>
                </a:cxn>
                <a:cxn ang="0">
                  <a:pos x="T4" y="T5"/>
                </a:cxn>
                <a:cxn ang="0">
                  <a:pos x="T6" y="T7"/>
                </a:cxn>
                <a:cxn ang="0">
                  <a:pos x="T8" y="T9"/>
                </a:cxn>
              </a:cxnLst>
              <a:rect l="0" t="0" r="r" b="b"/>
              <a:pathLst>
                <a:path w="88" h="89">
                  <a:moveTo>
                    <a:pt x="17" y="0"/>
                  </a:moveTo>
                  <a:lnTo>
                    <a:pt x="88" y="0"/>
                  </a:lnTo>
                  <a:lnTo>
                    <a:pt x="71" y="89"/>
                  </a:lnTo>
                  <a:lnTo>
                    <a:pt x="0" y="89"/>
                  </a:lnTo>
                  <a:lnTo>
                    <a:pt x="1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4FB154BE-A79B-48F2-87FD-DF0417F1E073}"/>
                </a:ext>
              </a:extLst>
            </p:cNvPr>
            <p:cNvSpPr>
              <a:spLocks/>
            </p:cNvSpPr>
            <p:nvPr/>
          </p:nvSpPr>
          <p:spPr bwMode="auto">
            <a:xfrm>
              <a:off x="4544" y="3239"/>
              <a:ext cx="44" cy="44"/>
            </a:xfrm>
            <a:custGeom>
              <a:avLst/>
              <a:gdLst>
                <a:gd name="T0" fmla="*/ 18 w 89"/>
                <a:gd name="T1" fmla="*/ 0 h 89"/>
                <a:gd name="T2" fmla="*/ 89 w 89"/>
                <a:gd name="T3" fmla="*/ 0 h 89"/>
                <a:gd name="T4" fmla="*/ 71 w 89"/>
                <a:gd name="T5" fmla="*/ 89 h 89"/>
                <a:gd name="T6" fmla="*/ 0 w 89"/>
                <a:gd name="T7" fmla="*/ 89 h 89"/>
                <a:gd name="T8" fmla="*/ 18 w 89"/>
                <a:gd name="T9" fmla="*/ 0 h 89"/>
              </a:gdLst>
              <a:ahLst/>
              <a:cxnLst>
                <a:cxn ang="0">
                  <a:pos x="T0" y="T1"/>
                </a:cxn>
                <a:cxn ang="0">
                  <a:pos x="T2" y="T3"/>
                </a:cxn>
                <a:cxn ang="0">
                  <a:pos x="T4" y="T5"/>
                </a:cxn>
                <a:cxn ang="0">
                  <a:pos x="T6" y="T7"/>
                </a:cxn>
                <a:cxn ang="0">
                  <a:pos x="T8" y="T9"/>
                </a:cxn>
              </a:cxnLst>
              <a:rect l="0" t="0" r="r" b="b"/>
              <a:pathLst>
                <a:path w="89" h="89">
                  <a:moveTo>
                    <a:pt x="18" y="0"/>
                  </a:moveTo>
                  <a:lnTo>
                    <a:pt x="89" y="0"/>
                  </a:lnTo>
                  <a:lnTo>
                    <a:pt x="71" y="89"/>
                  </a:lnTo>
                  <a:lnTo>
                    <a:pt x="0" y="89"/>
                  </a:lnTo>
                  <a:lnTo>
                    <a:pt x="1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89B34D1D-8FD3-4156-BAE0-D3FC173F81A8}"/>
                </a:ext>
              </a:extLst>
            </p:cNvPr>
            <p:cNvSpPr>
              <a:spLocks/>
            </p:cNvSpPr>
            <p:nvPr/>
          </p:nvSpPr>
          <p:spPr bwMode="auto">
            <a:xfrm>
              <a:off x="4449" y="3239"/>
              <a:ext cx="44" cy="44"/>
            </a:xfrm>
            <a:custGeom>
              <a:avLst/>
              <a:gdLst>
                <a:gd name="T0" fmla="*/ 18 w 89"/>
                <a:gd name="T1" fmla="*/ 0 h 89"/>
                <a:gd name="T2" fmla="*/ 89 w 89"/>
                <a:gd name="T3" fmla="*/ 0 h 89"/>
                <a:gd name="T4" fmla="*/ 71 w 89"/>
                <a:gd name="T5" fmla="*/ 89 h 89"/>
                <a:gd name="T6" fmla="*/ 0 w 89"/>
                <a:gd name="T7" fmla="*/ 89 h 89"/>
                <a:gd name="T8" fmla="*/ 18 w 89"/>
                <a:gd name="T9" fmla="*/ 0 h 89"/>
              </a:gdLst>
              <a:ahLst/>
              <a:cxnLst>
                <a:cxn ang="0">
                  <a:pos x="T0" y="T1"/>
                </a:cxn>
                <a:cxn ang="0">
                  <a:pos x="T2" y="T3"/>
                </a:cxn>
                <a:cxn ang="0">
                  <a:pos x="T4" y="T5"/>
                </a:cxn>
                <a:cxn ang="0">
                  <a:pos x="T6" y="T7"/>
                </a:cxn>
                <a:cxn ang="0">
                  <a:pos x="T8" y="T9"/>
                </a:cxn>
              </a:cxnLst>
              <a:rect l="0" t="0" r="r" b="b"/>
              <a:pathLst>
                <a:path w="89" h="89">
                  <a:moveTo>
                    <a:pt x="18" y="0"/>
                  </a:moveTo>
                  <a:lnTo>
                    <a:pt x="89" y="0"/>
                  </a:lnTo>
                  <a:lnTo>
                    <a:pt x="71" y="89"/>
                  </a:lnTo>
                  <a:lnTo>
                    <a:pt x="0" y="89"/>
                  </a:lnTo>
                  <a:lnTo>
                    <a:pt x="1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745D04EE-227B-4580-B6AD-2E3937856012}"/>
                </a:ext>
              </a:extLst>
            </p:cNvPr>
            <p:cNvSpPr>
              <a:spLocks/>
            </p:cNvSpPr>
            <p:nvPr/>
          </p:nvSpPr>
          <p:spPr bwMode="auto">
            <a:xfrm>
              <a:off x="3172" y="3239"/>
              <a:ext cx="941" cy="356"/>
            </a:xfrm>
            <a:custGeom>
              <a:avLst/>
              <a:gdLst>
                <a:gd name="T0" fmla="*/ 144 w 1883"/>
                <a:gd name="T1" fmla="*/ 0 h 713"/>
                <a:gd name="T2" fmla="*/ 1501 w 1883"/>
                <a:gd name="T3" fmla="*/ 0 h 713"/>
                <a:gd name="T4" fmla="*/ 1444 w 1883"/>
                <a:gd name="T5" fmla="*/ 277 h 713"/>
                <a:gd name="T6" fmla="*/ 1604 w 1883"/>
                <a:gd name="T7" fmla="*/ 277 h 713"/>
                <a:gd name="T8" fmla="*/ 1661 w 1883"/>
                <a:gd name="T9" fmla="*/ 0 h 713"/>
                <a:gd name="T10" fmla="*/ 1883 w 1883"/>
                <a:gd name="T11" fmla="*/ 0 h 713"/>
                <a:gd name="T12" fmla="*/ 1741 w 1883"/>
                <a:gd name="T13" fmla="*/ 713 h 713"/>
                <a:gd name="T14" fmla="*/ 1519 w 1883"/>
                <a:gd name="T15" fmla="*/ 713 h 713"/>
                <a:gd name="T16" fmla="*/ 1572 w 1883"/>
                <a:gd name="T17" fmla="*/ 437 h 713"/>
                <a:gd name="T18" fmla="*/ 1412 w 1883"/>
                <a:gd name="T19" fmla="*/ 437 h 713"/>
                <a:gd name="T20" fmla="*/ 1359 w 1883"/>
                <a:gd name="T21" fmla="*/ 713 h 713"/>
                <a:gd name="T22" fmla="*/ 1136 w 1883"/>
                <a:gd name="T23" fmla="*/ 713 h 713"/>
                <a:gd name="T24" fmla="*/ 1244 w 1883"/>
                <a:gd name="T25" fmla="*/ 178 h 713"/>
                <a:gd name="T26" fmla="*/ 1057 w 1883"/>
                <a:gd name="T27" fmla="*/ 178 h 713"/>
                <a:gd name="T28" fmla="*/ 949 w 1883"/>
                <a:gd name="T29" fmla="*/ 713 h 713"/>
                <a:gd name="T30" fmla="*/ 727 w 1883"/>
                <a:gd name="T31" fmla="*/ 713 h 713"/>
                <a:gd name="T32" fmla="*/ 836 w 1883"/>
                <a:gd name="T33" fmla="*/ 178 h 713"/>
                <a:gd name="T34" fmla="*/ 328 w 1883"/>
                <a:gd name="T35" fmla="*/ 178 h 713"/>
                <a:gd name="T36" fmla="*/ 309 w 1883"/>
                <a:gd name="T37" fmla="*/ 277 h 713"/>
                <a:gd name="T38" fmla="*/ 628 w 1883"/>
                <a:gd name="T39" fmla="*/ 277 h 713"/>
                <a:gd name="T40" fmla="*/ 596 w 1883"/>
                <a:gd name="T41" fmla="*/ 437 h 713"/>
                <a:gd name="T42" fmla="*/ 277 w 1883"/>
                <a:gd name="T43" fmla="*/ 437 h 713"/>
                <a:gd name="T44" fmla="*/ 257 w 1883"/>
                <a:gd name="T45" fmla="*/ 535 h 713"/>
                <a:gd name="T46" fmla="*/ 577 w 1883"/>
                <a:gd name="T47" fmla="*/ 535 h 713"/>
                <a:gd name="T48" fmla="*/ 541 w 1883"/>
                <a:gd name="T49" fmla="*/ 713 h 713"/>
                <a:gd name="T50" fmla="*/ 0 w 1883"/>
                <a:gd name="T51" fmla="*/ 713 h 713"/>
                <a:gd name="T52" fmla="*/ 144 w 1883"/>
                <a:gd name="T53"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3" h="713">
                  <a:moveTo>
                    <a:pt x="144" y="0"/>
                  </a:moveTo>
                  <a:lnTo>
                    <a:pt x="1501" y="0"/>
                  </a:lnTo>
                  <a:lnTo>
                    <a:pt x="1444" y="277"/>
                  </a:lnTo>
                  <a:lnTo>
                    <a:pt x="1604" y="277"/>
                  </a:lnTo>
                  <a:lnTo>
                    <a:pt x="1661" y="0"/>
                  </a:lnTo>
                  <a:lnTo>
                    <a:pt x="1883" y="0"/>
                  </a:lnTo>
                  <a:lnTo>
                    <a:pt x="1741" y="713"/>
                  </a:lnTo>
                  <a:lnTo>
                    <a:pt x="1519" y="713"/>
                  </a:lnTo>
                  <a:lnTo>
                    <a:pt x="1572" y="437"/>
                  </a:lnTo>
                  <a:lnTo>
                    <a:pt x="1412" y="437"/>
                  </a:lnTo>
                  <a:lnTo>
                    <a:pt x="1359" y="713"/>
                  </a:lnTo>
                  <a:lnTo>
                    <a:pt x="1136" y="713"/>
                  </a:lnTo>
                  <a:lnTo>
                    <a:pt x="1244" y="178"/>
                  </a:lnTo>
                  <a:lnTo>
                    <a:pt x="1057" y="178"/>
                  </a:lnTo>
                  <a:lnTo>
                    <a:pt x="949" y="713"/>
                  </a:lnTo>
                  <a:lnTo>
                    <a:pt x="727" y="713"/>
                  </a:lnTo>
                  <a:lnTo>
                    <a:pt x="836" y="178"/>
                  </a:lnTo>
                  <a:lnTo>
                    <a:pt x="328" y="178"/>
                  </a:lnTo>
                  <a:lnTo>
                    <a:pt x="309" y="277"/>
                  </a:lnTo>
                  <a:lnTo>
                    <a:pt x="628" y="277"/>
                  </a:lnTo>
                  <a:lnTo>
                    <a:pt x="596" y="437"/>
                  </a:lnTo>
                  <a:lnTo>
                    <a:pt x="277" y="437"/>
                  </a:lnTo>
                  <a:lnTo>
                    <a:pt x="257" y="535"/>
                  </a:lnTo>
                  <a:lnTo>
                    <a:pt x="577" y="535"/>
                  </a:lnTo>
                  <a:lnTo>
                    <a:pt x="541" y="713"/>
                  </a:lnTo>
                  <a:lnTo>
                    <a:pt x="0" y="713"/>
                  </a:lnTo>
                  <a:lnTo>
                    <a:pt x="14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6" name="Picture 25">
            <a:extLst>
              <a:ext uri="{FF2B5EF4-FFF2-40B4-BE49-F238E27FC236}">
                <a16:creationId xmlns:a16="http://schemas.microsoft.com/office/drawing/2014/main" id="{AA5173E5-AF60-4C6E-9E25-F284C2F778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0427"/>
          <a:stretch/>
        </p:blipFill>
        <p:spPr>
          <a:xfrm>
            <a:off x="7506642" y="5255406"/>
            <a:ext cx="2094558" cy="1297794"/>
          </a:xfrm>
          <a:prstGeom prst="rect">
            <a:avLst/>
          </a:prstGeom>
        </p:spPr>
      </p:pic>
      <p:sp>
        <p:nvSpPr>
          <p:cNvPr id="27" name="Rectangle 26">
            <a:extLst>
              <a:ext uri="{FF2B5EF4-FFF2-40B4-BE49-F238E27FC236}">
                <a16:creationId xmlns:a16="http://schemas.microsoft.com/office/drawing/2014/main" id="{3C29A267-A33A-4132-8546-30E6EFC7A9A2}"/>
              </a:ext>
            </a:extLst>
          </p:cNvPr>
          <p:cNvSpPr/>
          <p:nvPr/>
        </p:nvSpPr>
        <p:spPr>
          <a:xfrm>
            <a:off x="0" y="1"/>
            <a:ext cx="12192000" cy="447213"/>
          </a:xfrm>
          <a:prstGeom prst="rect">
            <a:avLst/>
          </a:prstGeom>
          <a:solidFill>
            <a:srgbClr val="7BA5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atin typeface="Cambria" panose="02040503050406030204" pitchFamily="18" charset="0"/>
                <a:ea typeface="Cambria" panose="02040503050406030204" pitchFamily="18" charset="0"/>
              </a:rPr>
              <a:t>Session 2A: Memory and Storage (Monday 2:00 pm at North 221 ABC)</a:t>
            </a:r>
          </a:p>
        </p:txBody>
      </p:sp>
    </p:spTree>
    <p:extLst>
      <p:ext uri="{BB962C8B-B14F-4D97-AF65-F5344CB8AC3E}">
        <p14:creationId xmlns:p14="http://schemas.microsoft.com/office/powerpoint/2010/main" val="3189764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4|5.4|7.2"/>
</p:tagLst>
</file>

<file path=ppt/tags/tag2.xml><?xml version="1.0" encoding="utf-8"?>
<p:tagLst xmlns:a="http://schemas.openxmlformats.org/drawingml/2006/main" xmlns:r="http://schemas.openxmlformats.org/officeDocument/2006/relationships" xmlns:p="http://schemas.openxmlformats.org/presentationml/2006/main">
  <p:tag name="TIMING" val="|0.6|9.8"/>
</p:tagLst>
</file>

<file path=ppt/tags/tag3.xml><?xml version="1.0" encoding="utf-8"?>
<p:tagLst xmlns:a="http://schemas.openxmlformats.org/drawingml/2006/main" xmlns:r="http://schemas.openxmlformats.org/officeDocument/2006/relationships" xmlns:p="http://schemas.openxmlformats.org/presentationml/2006/main">
  <p:tag name="TIMING" val="|20.8|11.5"/>
</p:tagLst>
</file>

<file path=ppt/tags/tag4.xml><?xml version="1.0" encoding="utf-8"?>
<p:tagLst xmlns:a="http://schemas.openxmlformats.org/drawingml/2006/main" xmlns:r="http://schemas.openxmlformats.org/officeDocument/2006/relationships" xmlns:p="http://schemas.openxmlformats.org/presentationml/2006/main">
  <p:tag name="TIMING" val="|8.3|7.6|5.7|5.2|8.9|13.6"/>
</p:tagLst>
</file>

<file path=ppt/tags/tag5.xml><?xml version="1.0" encoding="utf-8"?>
<p:tagLst xmlns:a="http://schemas.openxmlformats.org/drawingml/2006/main" xmlns:r="http://schemas.openxmlformats.org/officeDocument/2006/relationships" xmlns:p="http://schemas.openxmlformats.org/presentationml/2006/main">
  <p:tag name="TIMING" val="|7.6|5.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mbria"/>
        <a:ea typeface=""/>
        <a:cs typeface=""/>
      </a:majorFont>
      <a:minorFont>
        <a:latin typeface="Cambr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35271</TotalTime>
  <Words>788</Words>
  <Application>Microsoft Office PowerPoint</Application>
  <PresentationFormat>Widescreen</PresentationFormat>
  <Paragraphs>81</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vt:lpstr>
      <vt:lpstr>Cambria Math</vt:lpstr>
      <vt:lpstr>Wingdings</vt:lpstr>
      <vt:lpstr>Office Theme</vt:lpstr>
      <vt:lpstr>CROW A Low-Cost Substrate for Improving  DRAM Performance, Energy Efficiency, and Reliability</vt:lpstr>
      <vt:lpstr>Challenges of DRAM Scaling</vt:lpstr>
      <vt:lpstr>Conventional DRAM</vt:lpstr>
      <vt:lpstr>Copy Row DRAM (CROW)</vt:lpstr>
      <vt:lpstr>Use Cases of CROW</vt:lpstr>
      <vt:lpstr>Key Results</vt:lpstr>
      <vt:lpstr>CROW A Low-Cost Substrate for Improving  DRAM Performance, Energy Efficiency, and Reliability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Hasan Hassan</dc:creator>
  <cp:lastModifiedBy>Hasan Hassan</cp:lastModifiedBy>
  <cp:revision>3781</cp:revision>
  <cp:lastPrinted>2014-06-12T23:10:00Z</cp:lastPrinted>
  <dcterms:created xsi:type="dcterms:W3CDTF">2014-06-05T00:32:34Z</dcterms:created>
  <dcterms:modified xsi:type="dcterms:W3CDTF">2019-06-19T07:25:44Z</dcterms:modified>
</cp:coreProperties>
</file>